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82" r:id="rId5"/>
    <p:sldId id="259" r:id="rId6"/>
    <p:sldId id="261" r:id="rId7"/>
    <p:sldId id="264" r:id="rId8"/>
    <p:sldId id="265" r:id="rId9"/>
    <p:sldId id="266" r:id="rId10"/>
    <p:sldId id="283" r:id="rId11"/>
    <p:sldId id="268" r:id="rId12"/>
    <p:sldId id="285" r:id="rId13"/>
    <p:sldId id="286" r:id="rId14"/>
    <p:sldId id="287" r:id="rId15"/>
    <p:sldId id="267" r:id="rId16"/>
    <p:sldId id="288" r:id="rId17"/>
    <p:sldId id="292" r:id="rId18"/>
    <p:sldId id="290" r:id="rId19"/>
    <p:sldId id="289" r:id="rId20"/>
    <p:sldId id="273" r:id="rId21"/>
    <p:sldId id="274" r:id="rId22"/>
    <p:sldId id="291" r:id="rId23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  <p15:guide id="5" orient="horz" pos="3443">
          <p15:clr>
            <a:srgbClr val="A4A3A4"/>
          </p15:clr>
        </p15:guide>
        <p15:guide id="6" orient="horz" pos="3224">
          <p15:clr>
            <a:srgbClr val="A4A3A4"/>
          </p15:clr>
        </p15:guide>
        <p15:guide id="7" pos="2168">
          <p15:clr>
            <a:srgbClr val="A4A3A4"/>
          </p15:clr>
        </p15:guide>
        <p15:guide id="8" pos="2236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YaDLcG/9fr26PdOJyeTa0rWMM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76"/>
    <a:srgbClr val="92D401"/>
    <a:srgbClr val="01A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FE1671-60BE-4D90-98E0-9153E331FC53}">
  <a:tblStyle styleId="{6AFE1671-60BE-4D90-98E0-9153E331FC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1124" autoAdjust="0"/>
  </p:normalViewPr>
  <p:slideViewPr>
    <p:cSldViewPr snapToGrid="0">
      <p:cViewPr varScale="1">
        <p:scale>
          <a:sx n="62" d="100"/>
          <a:sy n="62" d="100"/>
        </p:scale>
        <p:origin x="1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1"/>
        <p:guide orient="horz" pos="2928"/>
        <p:guide pos="2208"/>
        <p:guide orient="horz" pos="3443"/>
        <p:guide orient="horz" pos="3224"/>
        <p:guide pos="2168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" y="3"/>
            <a:ext cx="3076672" cy="51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075" tIns="49025" rIns="98075" bIns="490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090" y="3"/>
            <a:ext cx="3076672" cy="51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075" tIns="49025" rIns="98075" bIns="490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2" y="4861781"/>
            <a:ext cx="5678823" cy="460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075" tIns="49025" rIns="98075" bIns="490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" y="9720178"/>
            <a:ext cx="3076672" cy="51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075" tIns="49025" rIns="98075" bIns="490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090" y="9720178"/>
            <a:ext cx="3076672" cy="51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075" tIns="49025" rIns="98075" bIns="490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0242" y="4861781"/>
            <a:ext cx="5678823" cy="460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075" tIns="49025" rIns="98075" bIns="4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:notes"/>
          <p:cNvSpPr txBox="1">
            <a:spLocks noGrp="1"/>
          </p:cNvSpPr>
          <p:nvPr>
            <p:ph type="sldNum" idx="12"/>
          </p:nvPr>
        </p:nvSpPr>
        <p:spPr>
          <a:xfrm>
            <a:off x="4021090" y="9720178"/>
            <a:ext cx="3076672" cy="51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075" tIns="49025" rIns="98075" bIns="490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480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6514c5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6514c5a0_0_12:notes"/>
          <p:cNvSpPr txBox="1">
            <a:spLocks noGrp="1"/>
          </p:cNvSpPr>
          <p:nvPr>
            <p:ph type="body" idx="1"/>
          </p:nvPr>
        </p:nvSpPr>
        <p:spPr>
          <a:xfrm>
            <a:off x="710242" y="4861781"/>
            <a:ext cx="5678700" cy="4606200"/>
          </a:xfrm>
          <a:prstGeom prst="rect">
            <a:avLst/>
          </a:prstGeom>
        </p:spPr>
        <p:txBody>
          <a:bodyPr spcFirstLastPara="1" wrap="square" lIns="98075" tIns="49025" rIns="98075" bIns="49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g5f6514c5a0_0_12:notes"/>
          <p:cNvSpPr txBox="1">
            <a:spLocks noGrp="1"/>
          </p:cNvSpPr>
          <p:nvPr>
            <p:ph type="sldNum" idx="12"/>
          </p:nvPr>
        </p:nvSpPr>
        <p:spPr>
          <a:xfrm>
            <a:off x="4021090" y="9720178"/>
            <a:ext cx="3076800" cy="512700"/>
          </a:xfrm>
          <a:prstGeom prst="rect">
            <a:avLst/>
          </a:prstGeom>
        </p:spPr>
        <p:txBody>
          <a:bodyPr spcFirstLastPara="1" wrap="square" lIns="98075" tIns="49025" rIns="98075" bIns="490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608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f6514c5a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f6514c5a0_0_36:notes"/>
          <p:cNvSpPr txBox="1">
            <a:spLocks noGrp="1"/>
          </p:cNvSpPr>
          <p:nvPr>
            <p:ph type="body" idx="1"/>
          </p:nvPr>
        </p:nvSpPr>
        <p:spPr>
          <a:xfrm>
            <a:off x="710242" y="4861781"/>
            <a:ext cx="5678700" cy="4606200"/>
          </a:xfrm>
          <a:prstGeom prst="rect">
            <a:avLst/>
          </a:prstGeom>
        </p:spPr>
        <p:txBody>
          <a:bodyPr spcFirstLastPara="1" wrap="square" lIns="98075" tIns="49025" rIns="98075" bIns="490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- Staffing: However, it does not have the hourly granularity. It might be interesting to understand the distribution of customers over hours in the day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5f6514c5a0_0_36:notes"/>
          <p:cNvSpPr txBox="1">
            <a:spLocks noGrp="1"/>
          </p:cNvSpPr>
          <p:nvPr>
            <p:ph type="sldNum" idx="12"/>
          </p:nvPr>
        </p:nvSpPr>
        <p:spPr>
          <a:xfrm>
            <a:off x="4021090" y="9720178"/>
            <a:ext cx="3076800" cy="512700"/>
          </a:xfrm>
          <a:prstGeom prst="rect">
            <a:avLst/>
          </a:prstGeom>
        </p:spPr>
        <p:txBody>
          <a:bodyPr spcFirstLastPara="1" wrap="square" lIns="98075" tIns="49025" rIns="98075" bIns="490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50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710242" y="4861781"/>
            <a:ext cx="5678823" cy="4606253"/>
          </a:xfrm>
          <a:prstGeom prst="rect">
            <a:avLst/>
          </a:prstGeom>
        </p:spPr>
        <p:txBody>
          <a:bodyPr spcFirstLastPara="1" wrap="square" lIns="98075" tIns="49025" rIns="98075" bIns="49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f6514c5a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f6514c5a0_0_111:notes"/>
          <p:cNvSpPr txBox="1">
            <a:spLocks noGrp="1"/>
          </p:cNvSpPr>
          <p:nvPr>
            <p:ph type="body" idx="1"/>
          </p:nvPr>
        </p:nvSpPr>
        <p:spPr>
          <a:xfrm>
            <a:off x="710242" y="4861781"/>
            <a:ext cx="5678700" cy="4606200"/>
          </a:xfrm>
          <a:prstGeom prst="rect">
            <a:avLst/>
          </a:prstGeom>
        </p:spPr>
        <p:txBody>
          <a:bodyPr spcFirstLastPara="1" wrap="square" lIns="98075" tIns="49025" rIns="98075" bIns="49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5f6514c5a0_0_111:notes"/>
          <p:cNvSpPr txBox="1">
            <a:spLocks noGrp="1"/>
          </p:cNvSpPr>
          <p:nvPr>
            <p:ph type="sldNum" idx="12"/>
          </p:nvPr>
        </p:nvSpPr>
        <p:spPr>
          <a:xfrm>
            <a:off x="4021090" y="9720178"/>
            <a:ext cx="3076800" cy="512700"/>
          </a:xfrm>
          <a:prstGeom prst="rect">
            <a:avLst/>
          </a:prstGeom>
        </p:spPr>
        <p:txBody>
          <a:bodyPr spcFirstLastPara="1" wrap="square" lIns="98075" tIns="49025" rIns="98075" bIns="490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10242" y="4861781"/>
            <a:ext cx="5678823" cy="4606253"/>
          </a:xfrm>
          <a:prstGeom prst="rect">
            <a:avLst/>
          </a:prstGeom>
        </p:spPr>
        <p:txBody>
          <a:bodyPr spcFirstLastPara="1" wrap="square" lIns="98075" tIns="49025" rIns="98075" bIns="49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710242" y="4861781"/>
            <a:ext cx="5678700" cy="46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075" tIns="49025" rIns="98075" bIns="4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4:notes"/>
          <p:cNvSpPr txBox="1">
            <a:spLocks noGrp="1"/>
          </p:cNvSpPr>
          <p:nvPr>
            <p:ph type="sldNum" idx="12"/>
          </p:nvPr>
        </p:nvSpPr>
        <p:spPr>
          <a:xfrm>
            <a:off x="4021090" y="9720178"/>
            <a:ext cx="30768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075" tIns="49025" rIns="98075" bIns="490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710242" y="4861781"/>
            <a:ext cx="5678823" cy="4606253"/>
          </a:xfrm>
          <a:prstGeom prst="rect">
            <a:avLst/>
          </a:prstGeom>
        </p:spPr>
        <p:txBody>
          <a:bodyPr spcFirstLastPara="1" wrap="square" lIns="98075" tIns="49025" rIns="98075" bIns="49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6514c5a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f6514c5a0_0_85:notes"/>
          <p:cNvSpPr txBox="1">
            <a:spLocks noGrp="1"/>
          </p:cNvSpPr>
          <p:nvPr>
            <p:ph type="body" idx="1"/>
          </p:nvPr>
        </p:nvSpPr>
        <p:spPr>
          <a:xfrm>
            <a:off x="710242" y="4861781"/>
            <a:ext cx="5678700" cy="4606200"/>
          </a:xfrm>
          <a:prstGeom prst="rect">
            <a:avLst/>
          </a:prstGeom>
        </p:spPr>
        <p:txBody>
          <a:bodyPr spcFirstLastPara="1" wrap="square" lIns="98075" tIns="49025" rIns="98075" bIns="49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g5f6514c5a0_0_85:notes"/>
          <p:cNvSpPr txBox="1">
            <a:spLocks noGrp="1"/>
          </p:cNvSpPr>
          <p:nvPr>
            <p:ph type="sldNum" idx="12"/>
          </p:nvPr>
        </p:nvSpPr>
        <p:spPr>
          <a:xfrm>
            <a:off x="4021090" y="9720178"/>
            <a:ext cx="3076800" cy="512700"/>
          </a:xfrm>
          <a:prstGeom prst="rect">
            <a:avLst/>
          </a:prstGeom>
        </p:spPr>
        <p:txBody>
          <a:bodyPr spcFirstLastPara="1" wrap="square" lIns="98075" tIns="49025" rIns="98075" bIns="490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6514c5a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6514c5a0_0_6:notes"/>
          <p:cNvSpPr txBox="1">
            <a:spLocks noGrp="1"/>
          </p:cNvSpPr>
          <p:nvPr>
            <p:ph type="body" idx="1"/>
          </p:nvPr>
        </p:nvSpPr>
        <p:spPr>
          <a:xfrm>
            <a:off x="710242" y="4861781"/>
            <a:ext cx="5678700" cy="4606200"/>
          </a:xfrm>
          <a:prstGeom prst="rect">
            <a:avLst/>
          </a:prstGeom>
        </p:spPr>
        <p:txBody>
          <a:bodyPr spcFirstLastPara="1" wrap="square" lIns="98075" tIns="49025" rIns="98075" bIns="49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g5f6514c5a0_0_6:notes"/>
          <p:cNvSpPr txBox="1">
            <a:spLocks noGrp="1"/>
          </p:cNvSpPr>
          <p:nvPr>
            <p:ph type="sldNum" idx="12"/>
          </p:nvPr>
        </p:nvSpPr>
        <p:spPr>
          <a:xfrm>
            <a:off x="4021090" y="9720178"/>
            <a:ext cx="3076800" cy="512700"/>
          </a:xfrm>
          <a:prstGeom prst="rect">
            <a:avLst/>
          </a:prstGeom>
        </p:spPr>
        <p:txBody>
          <a:bodyPr spcFirstLastPara="1" wrap="square" lIns="98075" tIns="49025" rIns="98075" bIns="490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f6514c5a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f6514c5a0_0_68:notes"/>
          <p:cNvSpPr txBox="1">
            <a:spLocks noGrp="1"/>
          </p:cNvSpPr>
          <p:nvPr>
            <p:ph type="body" idx="1"/>
          </p:nvPr>
        </p:nvSpPr>
        <p:spPr>
          <a:xfrm>
            <a:off x="710242" y="4861781"/>
            <a:ext cx="5678700" cy="4606200"/>
          </a:xfrm>
          <a:prstGeom prst="rect">
            <a:avLst/>
          </a:prstGeom>
        </p:spPr>
        <p:txBody>
          <a:bodyPr spcFirstLastPara="1" wrap="square" lIns="98075" tIns="49025" rIns="98075" bIns="49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g5f6514c5a0_0_68:notes"/>
          <p:cNvSpPr txBox="1">
            <a:spLocks noGrp="1"/>
          </p:cNvSpPr>
          <p:nvPr>
            <p:ph type="sldNum" idx="12"/>
          </p:nvPr>
        </p:nvSpPr>
        <p:spPr>
          <a:xfrm>
            <a:off x="4021090" y="9720178"/>
            <a:ext cx="3076800" cy="512700"/>
          </a:xfrm>
          <a:prstGeom prst="rect">
            <a:avLst/>
          </a:prstGeom>
        </p:spPr>
        <p:txBody>
          <a:bodyPr spcFirstLastPara="1" wrap="square" lIns="98075" tIns="49025" rIns="98075" bIns="490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6514c5a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6514c5a0_0_48:notes"/>
          <p:cNvSpPr txBox="1">
            <a:spLocks noGrp="1"/>
          </p:cNvSpPr>
          <p:nvPr>
            <p:ph type="body" idx="1"/>
          </p:nvPr>
        </p:nvSpPr>
        <p:spPr>
          <a:xfrm>
            <a:off x="710242" y="4861781"/>
            <a:ext cx="5678700" cy="4606200"/>
          </a:xfrm>
          <a:prstGeom prst="rect">
            <a:avLst/>
          </a:prstGeom>
        </p:spPr>
        <p:txBody>
          <a:bodyPr spcFirstLastPara="1" wrap="square" lIns="98075" tIns="49025" rIns="98075" bIns="49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5f6514c5a0_0_48:notes"/>
          <p:cNvSpPr txBox="1">
            <a:spLocks noGrp="1"/>
          </p:cNvSpPr>
          <p:nvPr>
            <p:ph type="sldNum" idx="12"/>
          </p:nvPr>
        </p:nvSpPr>
        <p:spPr>
          <a:xfrm>
            <a:off x="4021090" y="9720178"/>
            <a:ext cx="3076800" cy="512700"/>
          </a:xfrm>
          <a:prstGeom prst="rect">
            <a:avLst/>
          </a:prstGeom>
        </p:spPr>
        <p:txBody>
          <a:bodyPr spcFirstLastPara="1" wrap="square" lIns="98075" tIns="49025" rIns="98075" bIns="490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6514c5a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f6514c5a0_0_30:notes"/>
          <p:cNvSpPr txBox="1">
            <a:spLocks noGrp="1"/>
          </p:cNvSpPr>
          <p:nvPr>
            <p:ph type="body" idx="1"/>
          </p:nvPr>
        </p:nvSpPr>
        <p:spPr>
          <a:xfrm>
            <a:off x="710242" y="4861781"/>
            <a:ext cx="5678700" cy="4606200"/>
          </a:xfrm>
          <a:prstGeom prst="rect">
            <a:avLst/>
          </a:prstGeom>
        </p:spPr>
        <p:txBody>
          <a:bodyPr spcFirstLastPara="1" wrap="square" lIns="98075" tIns="49025" rIns="98075" bIns="49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5f6514c5a0_0_30:notes"/>
          <p:cNvSpPr txBox="1">
            <a:spLocks noGrp="1"/>
          </p:cNvSpPr>
          <p:nvPr>
            <p:ph type="sldNum" idx="12"/>
          </p:nvPr>
        </p:nvSpPr>
        <p:spPr>
          <a:xfrm>
            <a:off x="4021090" y="9720178"/>
            <a:ext cx="3076800" cy="512700"/>
          </a:xfrm>
          <a:prstGeom prst="rect">
            <a:avLst/>
          </a:prstGeom>
        </p:spPr>
        <p:txBody>
          <a:bodyPr spcFirstLastPara="1" wrap="square" lIns="98075" tIns="49025" rIns="98075" bIns="490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2pPr>
            <a:lvl3pPr lvl="2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lvl="3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298897" y="222903"/>
            <a:ext cx="9292144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1"/>
          </p:nvPr>
        </p:nvSpPr>
        <p:spPr>
          <a:xfrm>
            <a:off x="315267" y="1190304"/>
            <a:ext cx="110998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>
            <a:lvl1pPr marL="457189" lvl="0" indent="-355591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/>
            </a:lvl1pPr>
            <a:lvl2pPr marL="914377" lvl="1" indent="-34289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/>
            </a:lvl2pPr>
            <a:lvl3pPr marL="1371566" lvl="2" indent="-330192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/>
            </a:lvl3pPr>
            <a:lvl4pPr marL="1828754" lvl="3" indent="-342891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943" lvl="4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 dirty="0"/>
          </a:p>
        </p:txBody>
      </p:sp>
      <p:sp>
        <p:nvSpPr>
          <p:cNvPr id="22" name="Google Shape;22;p15"/>
          <p:cNvSpPr txBox="1"/>
          <p:nvPr/>
        </p:nvSpPr>
        <p:spPr>
          <a:xfrm>
            <a:off x="10653393" y="6539325"/>
            <a:ext cx="136484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963084" y="247474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963084" y="2074671"/>
            <a:ext cx="103632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spAutoFit/>
          </a:bodyPr>
          <a:lstStyle>
            <a:lvl1pPr marL="457189" lvl="0" indent="-22859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marL="914377" lvl="1" indent="-228594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marL="1371566" lvl="2" indent="-228594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754" lvl="3" indent="-228594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5943" lvl="4" indent="-228594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131" lvl="5" indent="-228594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320" lvl="6" indent="-228594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509" lvl="7" indent="-228594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697" lvl="8" indent="-228594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298901" y="222903"/>
            <a:ext cx="11298767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571503" y="1400175"/>
            <a:ext cx="54483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>
            <a:lvl1pPr marL="457189" lvl="0" indent="-40639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marL="914377" lvl="1" indent="-38099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/>
            </a:lvl2pPr>
            <a:lvl3pPr marL="1371566" lvl="2" indent="-355591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marL="1828754" lvl="3" indent="-342891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marL="2285943" lvl="4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6223003" y="1400175"/>
            <a:ext cx="54483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>
            <a:lvl1pPr marL="457189" lvl="0" indent="-40639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marL="914377" lvl="1" indent="-38099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/>
            </a:lvl2pPr>
            <a:lvl3pPr marL="1371566" lvl="2" indent="-355591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marL="1828754" lvl="3" indent="-342891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marL="2285943" lvl="4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userDrawn="1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458529" y="1196416"/>
            <a:ext cx="5386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spAutoFit/>
          </a:bodyPr>
          <a:lstStyle>
            <a:lvl1pPr marL="457189" lvl="0" indent="-22859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/>
            </a:lvl1pPr>
            <a:lvl2pPr marL="914377" lvl="1" indent="-228594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2pPr>
            <a:lvl3pPr marL="1371566" lvl="2" indent="-228594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/>
            </a:lvl3pPr>
            <a:lvl4pPr marL="1828754" lvl="3" indent="-228594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4pPr>
            <a:lvl5pPr marL="2285943" lvl="4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5pPr>
            <a:lvl6pPr marL="2743131" lvl="5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320" lvl="6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509" lvl="7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697" lvl="8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2"/>
          </p:nvPr>
        </p:nvSpPr>
        <p:spPr>
          <a:xfrm>
            <a:off x="458529" y="1658040"/>
            <a:ext cx="5386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>
            <a:lvl1pPr marL="457189" lvl="0" indent="-38099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377" lvl="1" indent="-355591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marL="1371566" lvl="2" indent="-342891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marL="1828754" lvl="3" indent="-330192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marL="2285943" lvl="4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marL="2743131" lvl="5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320" lvl="6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509" lvl="7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697" lvl="8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3"/>
          </p:nvPr>
        </p:nvSpPr>
        <p:spPr>
          <a:xfrm>
            <a:off x="6042301" y="1196416"/>
            <a:ext cx="53890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spAutoFit/>
          </a:bodyPr>
          <a:lstStyle>
            <a:lvl1pPr marL="457189" lvl="0" indent="-22859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/>
            </a:lvl1pPr>
            <a:lvl2pPr marL="914377" lvl="1" indent="-228594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2pPr>
            <a:lvl3pPr marL="1371566" lvl="2" indent="-228594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/>
            </a:lvl3pPr>
            <a:lvl4pPr marL="1828754" lvl="3" indent="-228594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4pPr>
            <a:lvl5pPr marL="2285943" lvl="4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5pPr>
            <a:lvl6pPr marL="2743131" lvl="5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320" lvl="6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509" lvl="7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697" lvl="8" indent="-228594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4"/>
          </p:nvPr>
        </p:nvSpPr>
        <p:spPr>
          <a:xfrm>
            <a:off x="6042301" y="1658040"/>
            <a:ext cx="53890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>
            <a:lvl1pPr marL="457189" lvl="0" indent="-38099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377" lvl="1" indent="-355591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marL="1371566" lvl="2" indent="-342891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marL="1828754" lvl="3" indent="-330192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marL="2285943" lvl="4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marL="2743131" lvl="5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320" lvl="6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509" lvl="7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697" lvl="8" indent="-3301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" name="Google Shape;27;p17">
            <a:extLst>
              <a:ext uri="{FF2B5EF4-FFF2-40B4-BE49-F238E27FC236}">
                <a16:creationId xmlns:a16="http://schemas.microsoft.com/office/drawing/2014/main" id="{1BE0B367-93EF-49F1-BC07-F5EC3F2899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901" y="222903"/>
            <a:ext cx="11298767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298901" y="222903"/>
            <a:ext cx="11298767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315267" y="1193859"/>
            <a:ext cx="11099800" cy="178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>
            <a:lvl1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marR="0" lvl="0" indent="-3555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298901" y="222903"/>
            <a:ext cx="11298767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pic>
        <p:nvPicPr>
          <p:cNvPr id="12" name="Google Shape;12;p13" descr="Purdue Engr Logo_AAE.jpg"/>
          <p:cNvPicPr preferRelativeResize="0"/>
          <p:nvPr/>
        </p:nvPicPr>
        <p:blipFill rotWithShape="1">
          <a:blip r:embed="rId9">
            <a:alphaModFix/>
          </a:blip>
          <a:srcRect t="16363"/>
          <a:stretch/>
        </p:blipFill>
        <p:spPr>
          <a:xfrm>
            <a:off x="9455708" y="87165"/>
            <a:ext cx="2722747" cy="948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/>
          <p:nvPr/>
        </p:nvSpPr>
        <p:spPr>
          <a:xfrm>
            <a:off x="9298432" y="87165"/>
            <a:ext cx="2893568" cy="8755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3"/>
          <p:cNvCxnSpPr>
            <a:cxnSpLocks/>
          </p:cNvCxnSpPr>
          <p:nvPr/>
        </p:nvCxnSpPr>
        <p:spPr>
          <a:xfrm>
            <a:off x="918163" y="1108238"/>
            <a:ext cx="10679500" cy="0"/>
          </a:xfrm>
          <a:prstGeom prst="straightConnector1">
            <a:avLst/>
          </a:prstGeom>
          <a:ln w="28575">
            <a:solidFill>
              <a:srgbClr val="002776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Google Shape;15;p13"/>
          <p:cNvCxnSpPr>
            <a:cxnSpLocks/>
          </p:cNvCxnSpPr>
          <p:nvPr/>
        </p:nvCxnSpPr>
        <p:spPr>
          <a:xfrm>
            <a:off x="369213" y="1024048"/>
            <a:ext cx="10663795" cy="0"/>
          </a:xfrm>
          <a:prstGeom prst="straightConnector1">
            <a:avLst/>
          </a:prstGeom>
          <a:ln w="38100">
            <a:solidFill>
              <a:srgbClr val="01A0E1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189" marR="0" lvl="0" indent="-355591" algn="l" defTabSz="91437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dk1"/>
        </a:buClr>
        <a:buSzPts val="2000"/>
        <a:buFont typeface="Calibri"/>
        <a:buChar char="•"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cid:171EA89C-049F-42CB-9C16-A9E505B1F175@Ho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2168311" y="128099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r>
              <a:rPr lang="en-US"/>
              <a:t>Deloitte Interview Case Study: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1900457" y="3835789"/>
            <a:ext cx="8474075" cy="96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r>
              <a:rPr lang="en-US" sz="2400" i="1">
                <a:solidFill>
                  <a:schemeClr val="dk1"/>
                </a:solidFill>
              </a:rPr>
              <a:t>Jingjing Guo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2168311" y="217098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r>
              <a:rPr lang="en-US" sz="32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Rossmann</a:t>
            </a:r>
            <a:r>
              <a:rPr lang="en-US" sz="32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Store Sales Forecast </a:t>
            </a:r>
            <a:endParaRPr dirty="0"/>
          </a:p>
          <a:p>
            <a:pPr algn="ctr"/>
            <a:r>
              <a:rPr lang="en-US" sz="32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Models, Applications and Business Impact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817480" y="4535310"/>
            <a:ext cx="8474075" cy="96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>
              <a:lnSpc>
                <a:spcPct val="0"/>
              </a:lnSpc>
            </a:pPr>
            <a:r>
              <a:rPr lang="en-US" sz="1800">
                <a:solidFill>
                  <a:schemeClr val="dk1"/>
                </a:solidFill>
              </a:rPr>
              <a:t>Aug 10,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EBD032-9749-4006-9B98-6AD3B8F1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3245208"/>
            <a:ext cx="10363200" cy="1362075"/>
          </a:xfrm>
        </p:spPr>
        <p:txBody>
          <a:bodyPr/>
          <a:lstStyle/>
          <a:p>
            <a:r>
              <a:rPr lang="en-US" dirty="0"/>
              <a:t>Technological Requirements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792377-1F7F-48F7-ACDB-4955C83E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845139"/>
            <a:ext cx="10363200" cy="400069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67248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f6514c5a0_0_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14F34-FCEB-4955-AE02-D2F2BEE65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981" y="1285578"/>
            <a:ext cx="858202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4FFD-F75E-49E3-80C5-FF030877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 Tool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BA94D-0DF3-489B-A62D-DFD525EC4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266" y="1190304"/>
            <a:ext cx="5335459" cy="5185995"/>
          </a:xfrm>
        </p:spPr>
        <p:txBody>
          <a:bodyPr/>
          <a:lstStyle/>
          <a:p>
            <a:r>
              <a:rPr lang="en-US" dirty="0"/>
              <a:t>A web application is recommended for accessibility and real-time prediction</a:t>
            </a:r>
          </a:p>
          <a:p>
            <a:pPr lvl="1"/>
            <a:r>
              <a:rPr lang="en-US" dirty="0"/>
              <a:t>Leverage in-house resources</a:t>
            </a:r>
          </a:p>
          <a:p>
            <a:pPr lvl="1"/>
            <a:r>
              <a:rPr lang="en-US" dirty="0"/>
              <a:t>Leverage cloud tools</a:t>
            </a:r>
          </a:p>
          <a:p>
            <a:pPr lvl="1"/>
            <a:r>
              <a:rPr lang="en-US" dirty="0"/>
              <a:t>Backend services are also needed</a:t>
            </a:r>
          </a:p>
          <a:p>
            <a:pPr marL="571486" lvl="1" indent="0">
              <a:buNone/>
            </a:pPr>
            <a:endParaRPr lang="en-US" dirty="0"/>
          </a:p>
          <a:p>
            <a:r>
              <a:rPr lang="en-US" dirty="0"/>
              <a:t>A rough UI draft example on the right is conceptual. Redesign after deciding</a:t>
            </a:r>
          </a:p>
          <a:p>
            <a:pPr lvl="1"/>
            <a:r>
              <a:rPr lang="en-US" dirty="0"/>
              <a:t>how the tool will be used</a:t>
            </a:r>
          </a:p>
          <a:p>
            <a:pPr lvl="1"/>
            <a:r>
              <a:rPr lang="en-US" dirty="0"/>
              <a:t>who will use it </a:t>
            </a:r>
          </a:p>
          <a:p>
            <a:pPr lvl="1"/>
            <a:r>
              <a:rPr lang="en-US" dirty="0"/>
              <a:t>and for what purposes</a:t>
            </a:r>
          </a:p>
          <a:p>
            <a:endParaRPr lang="en-US" dirty="0"/>
          </a:p>
          <a:p>
            <a:r>
              <a:rPr lang="en-US" dirty="0"/>
              <a:t>Developers should follow agile principles in designing features, iterations, etc., working closely with target users.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37535-805E-4354-A191-599C86C6E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725" y="1190304"/>
            <a:ext cx="6035923" cy="518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1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FC2A-1114-439D-B358-D78C2766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 Forecast Tool Lifecycle and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2765-DD78-4671-8A73-A4EE099B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266" y="1190304"/>
            <a:ext cx="5475933" cy="5570715"/>
          </a:xfrm>
        </p:spPr>
        <p:txBody>
          <a:bodyPr/>
          <a:lstStyle/>
          <a:p>
            <a:r>
              <a:rPr lang="en-US" b="1" dirty="0"/>
              <a:t>Lifecycle Design</a:t>
            </a:r>
          </a:p>
          <a:p>
            <a:pPr lvl="1"/>
            <a:r>
              <a:rPr lang="en-US" dirty="0"/>
              <a:t>Software Development: </a:t>
            </a:r>
            <a:r>
              <a:rPr lang="en-US" b="1" dirty="0"/>
              <a:t>Agile</a:t>
            </a:r>
          </a:p>
          <a:p>
            <a:pPr lvl="1"/>
            <a:r>
              <a:rPr lang="en-US" dirty="0"/>
              <a:t>Assure </a:t>
            </a:r>
            <a:r>
              <a:rPr lang="en-US" b="1" dirty="0"/>
              <a:t>training</a:t>
            </a:r>
            <a:r>
              <a:rPr lang="en-US" dirty="0"/>
              <a:t> and </a:t>
            </a:r>
            <a:r>
              <a:rPr lang="en-US" b="1" dirty="0"/>
              <a:t>in-house IT support</a:t>
            </a:r>
          </a:p>
          <a:p>
            <a:pPr lvl="1"/>
            <a:r>
              <a:rPr lang="en-US" b="1" dirty="0"/>
              <a:t>Deployment</a:t>
            </a:r>
            <a:r>
              <a:rPr lang="en-US" dirty="0"/>
              <a:t>: assure compatibility with existing systems, e.g. staffing, inventory manager</a:t>
            </a:r>
          </a:p>
          <a:p>
            <a:pPr lvl="1"/>
            <a:r>
              <a:rPr lang="en-US" b="1" dirty="0"/>
              <a:t>Upgrade and decommission: </a:t>
            </a:r>
            <a:r>
              <a:rPr lang="en-US" dirty="0"/>
              <a:t>collect data and user feedback to improve model; keep up with latest technologies for new solutions</a:t>
            </a:r>
          </a:p>
          <a:p>
            <a:r>
              <a:rPr lang="en-US" b="1" dirty="0"/>
              <a:t>Improvements:</a:t>
            </a:r>
          </a:p>
          <a:p>
            <a:pPr lvl="1"/>
            <a:r>
              <a:rPr lang="en-US" dirty="0"/>
              <a:t>Acquire </a:t>
            </a:r>
            <a:r>
              <a:rPr lang="en-US" b="1" dirty="0"/>
              <a:t>additional data </a:t>
            </a:r>
            <a:r>
              <a:rPr lang="en-US" dirty="0"/>
              <a:t>on loyalty programs, coupons, marketing, economies, consumers, demographics etc.</a:t>
            </a:r>
          </a:p>
          <a:p>
            <a:pPr lvl="1"/>
            <a:r>
              <a:rPr lang="en-US" b="1" dirty="0"/>
              <a:t>Update models </a:t>
            </a:r>
            <a:r>
              <a:rPr lang="en-US" dirty="0"/>
              <a:t>as new data become available</a:t>
            </a:r>
          </a:p>
          <a:p>
            <a:pPr lvl="1"/>
            <a:r>
              <a:rPr lang="en-US" b="1" dirty="0"/>
              <a:t>Online training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timeseries model </a:t>
            </a:r>
            <a:r>
              <a:rPr lang="en-US" dirty="0"/>
              <a:t>e.g. Facebook Prophet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57DBF-3D77-4C4B-93FF-CCCF86DC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42" y="1668189"/>
            <a:ext cx="5868226" cy="3933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48CBAA-6071-4572-A627-CFE28F32CAAB}"/>
              </a:ext>
            </a:extLst>
          </p:cNvPr>
          <p:cNvSpPr txBox="1"/>
          <p:nvPr/>
        </p:nvSpPr>
        <p:spPr>
          <a:xfrm>
            <a:off x="6016089" y="5601835"/>
            <a:ext cx="6430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Source: www.cybage.com/product-engineering/application-product-development/software-development</a:t>
            </a:r>
          </a:p>
        </p:txBody>
      </p:sp>
    </p:spTree>
    <p:extLst>
      <p:ext uri="{BB962C8B-B14F-4D97-AF65-F5344CB8AC3E}">
        <p14:creationId xmlns:p14="http://schemas.microsoft.com/office/powerpoint/2010/main" val="41551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EBD032-9749-4006-9B98-6AD3B8F1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3245208"/>
            <a:ext cx="10363200" cy="1362075"/>
          </a:xfrm>
        </p:spPr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792377-1F7F-48F7-ACDB-4955C83E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845139"/>
            <a:ext cx="10363200" cy="400069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189965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6514c5a0_0_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and Discussions – Feature Variable Importance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CEAF0E-7C35-43C3-8501-B08EFD3E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939" y="1111647"/>
            <a:ext cx="5526956" cy="1815841"/>
          </a:xfrm>
        </p:spPr>
        <p:txBody>
          <a:bodyPr/>
          <a:lstStyle/>
          <a:p>
            <a:r>
              <a:rPr lang="en-US" sz="1600" b="1" dirty="0"/>
              <a:t>Seasonality:</a:t>
            </a:r>
          </a:p>
          <a:p>
            <a:pPr lvl="1"/>
            <a:r>
              <a:rPr lang="en-US" sz="1400" dirty="0"/>
              <a:t>Date related are consistently among the most important feature variables </a:t>
            </a:r>
          </a:p>
          <a:p>
            <a:r>
              <a:rPr lang="en-US" sz="1600" b="1" dirty="0"/>
              <a:t>Sales History: </a:t>
            </a:r>
            <a:r>
              <a:rPr lang="en-US" sz="1600" dirty="0"/>
              <a:t>difference in stores</a:t>
            </a:r>
          </a:p>
          <a:p>
            <a:r>
              <a:rPr lang="en-US" sz="1600" b="1" dirty="0"/>
              <a:t>Competition length </a:t>
            </a:r>
            <a:r>
              <a:rPr lang="en-US" sz="1600" dirty="0"/>
              <a:t>among the most important factors</a:t>
            </a:r>
          </a:p>
          <a:p>
            <a:r>
              <a:rPr lang="en-US" sz="1600" b="1" dirty="0"/>
              <a:t>Promotion length </a:t>
            </a:r>
            <a:r>
              <a:rPr lang="en-US" sz="1600" dirty="0"/>
              <a:t>among the most important factors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DA32DD7-7203-4004-B806-DB16D3862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9" y="2950165"/>
            <a:ext cx="5526956" cy="380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463F973-D1DB-4244-B931-0A274F3C4D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903"/>
          <a:stretch/>
        </p:blipFill>
        <p:spPr>
          <a:xfrm>
            <a:off x="6030179" y="1218047"/>
            <a:ext cx="5700175" cy="56399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B35D88-1C32-4F3D-8771-ED211DB2654F}"/>
              </a:ext>
            </a:extLst>
          </p:cNvPr>
          <p:cNvSpPr/>
          <p:nvPr/>
        </p:nvSpPr>
        <p:spPr>
          <a:xfrm>
            <a:off x="7023483" y="4018359"/>
            <a:ext cx="3329857" cy="209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3AB9F-1945-4509-8EF2-4F72440D4F03}"/>
              </a:ext>
            </a:extLst>
          </p:cNvPr>
          <p:cNvSpPr/>
          <p:nvPr/>
        </p:nvSpPr>
        <p:spPr>
          <a:xfrm rot="5400000">
            <a:off x="9326530" y="4870526"/>
            <a:ext cx="1876679" cy="176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991AF0F-3A83-448C-9E9C-52039A4F41EE}"/>
              </a:ext>
            </a:extLst>
          </p:cNvPr>
          <p:cNvSpPr txBox="1">
            <a:spLocks/>
          </p:cNvSpPr>
          <p:nvPr/>
        </p:nvSpPr>
        <p:spPr>
          <a:xfrm>
            <a:off x="8647697" y="1180490"/>
            <a:ext cx="3234344" cy="176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55591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tabLst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/>
              <a:t>Correlation matrix: </a:t>
            </a:r>
            <a:r>
              <a:rPr lang="en-US" sz="1600" dirty="0"/>
              <a:t>sales is shown to have the strongest correlation with:</a:t>
            </a:r>
          </a:p>
          <a:p>
            <a:pPr lvl="1"/>
            <a:r>
              <a:rPr lang="en-US" sz="1400" dirty="0"/>
              <a:t>Customers: 0.82</a:t>
            </a:r>
          </a:p>
          <a:p>
            <a:pPr lvl="1"/>
            <a:r>
              <a:rPr lang="en-US" sz="1400" dirty="0" err="1"/>
              <a:t>SalesMean</a:t>
            </a:r>
            <a:r>
              <a:rPr lang="en-US" sz="1400" dirty="0"/>
              <a:t>: 0.78</a:t>
            </a:r>
          </a:p>
          <a:p>
            <a:pPr lvl="1"/>
            <a:r>
              <a:rPr lang="en-US" sz="1400" dirty="0" err="1"/>
              <a:t>CustomerMean</a:t>
            </a:r>
            <a:r>
              <a:rPr lang="en-US" sz="1400" dirty="0"/>
              <a:t>: 0.64</a:t>
            </a:r>
          </a:p>
          <a:p>
            <a:pPr lvl="1"/>
            <a:r>
              <a:rPr lang="en-US" sz="1400" dirty="0" err="1"/>
              <a:t>SalesVar</a:t>
            </a:r>
            <a:r>
              <a:rPr lang="en-US" sz="1400" dirty="0"/>
              <a:t>: 0.51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BAD4CB-ABBE-431F-85F9-BEA8B0F51DEF}"/>
              </a:ext>
            </a:extLst>
          </p:cNvPr>
          <p:cNvCxnSpPr/>
          <p:nvPr/>
        </p:nvCxnSpPr>
        <p:spPr>
          <a:xfrm>
            <a:off x="6030179" y="1117600"/>
            <a:ext cx="0" cy="5740400"/>
          </a:xfrm>
          <a:prstGeom prst="line">
            <a:avLst/>
          </a:prstGeom>
          <a:ln w="28575">
            <a:solidFill>
              <a:srgbClr val="00277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E71A-DB79-4CCF-9434-D640144B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and Discussions – Hypotheses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8407-B151-4F28-A945-2D4206BD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347" y="1190304"/>
            <a:ext cx="3606493" cy="477013"/>
          </a:xfrm>
        </p:spPr>
        <p:txBody>
          <a:bodyPr/>
          <a:lstStyle/>
          <a:p>
            <a:pPr marL="101598" indent="0">
              <a:buNone/>
            </a:pPr>
            <a:r>
              <a:rPr lang="en-US" dirty="0"/>
              <a:t>Does Competition affect Sales?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50339B-E05B-41AF-9247-398B6A2F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323" y="1667317"/>
            <a:ext cx="3640833" cy="239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1664FFD-71B7-46E4-9A6F-D19DCB51C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084" y="1656492"/>
            <a:ext cx="3673794" cy="24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380B8B6-B068-4643-8D76-56E6DBD4B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78" y="4682249"/>
            <a:ext cx="2676926" cy="175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06C7B9-D8CE-4BC9-918F-065A7FFE6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943" y="1734884"/>
            <a:ext cx="3193862" cy="231601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31ED973-550C-4AEE-9D8C-12D63A94D4EF}"/>
              </a:ext>
            </a:extLst>
          </p:cNvPr>
          <p:cNvSpPr txBox="1">
            <a:spLocks/>
          </p:cNvSpPr>
          <p:nvPr/>
        </p:nvSpPr>
        <p:spPr>
          <a:xfrm>
            <a:off x="4206390" y="1184892"/>
            <a:ext cx="362817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55591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tabLst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8" indent="0">
              <a:buNone/>
            </a:pPr>
            <a:r>
              <a:rPr lang="en-US" dirty="0"/>
              <a:t>Does Promotion affect Sales?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0FB5FBE-FD11-45BD-95D5-E1AE916B85B2}"/>
              </a:ext>
            </a:extLst>
          </p:cNvPr>
          <p:cNvSpPr txBox="1">
            <a:spLocks/>
          </p:cNvSpPr>
          <p:nvPr/>
        </p:nvSpPr>
        <p:spPr>
          <a:xfrm>
            <a:off x="389009" y="4109381"/>
            <a:ext cx="578073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55591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tabLst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8" indent="0">
              <a:buNone/>
            </a:pPr>
            <a:r>
              <a:rPr lang="en-US" dirty="0"/>
              <a:t>Does holiday affect sales?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5F7C4D0E-AAE4-42E5-9300-1E4B59CD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05" y="4666886"/>
            <a:ext cx="2723707" cy="17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138ECBB-07F2-43E8-A1A9-DF2AFF643B88}"/>
              </a:ext>
            </a:extLst>
          </p:cNvPr>
          <p:cNvSpPr txBox="1">
            <a:spLocks/>
          </p:cNvSpPr>
          <p:nvPr/>
        </p:nvSpPr>
        <p:spPr>
          <a:xfrm>
            <a:off x="7974157" y="1190304"/>
            <a:ext cx="356135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55591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tabLst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8" indent="0">
              <a:buNone/>
            </a:pPr>
            <a:r>
              <a:rPr lang="en-US" dirty="0"/>
              <a:t>What are the yearly trends?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B593E46-7BF8-4696-9A0F-4D26E1A8B98E}"/>
              </a:ext>
            </a:extLst>
          </p:cNvPr>
          <p:cNvSpPr txBox="1">
            <a:spLocks/>
          </p:cNvSpPr>
          <p:nvPr/>
        </p:nvSpPr>
        <p:spPr>
          <a:xfrm>
            <a:off x="6700674" y="4523923"/>
            <a:ext cx="4526126" cy="1969730"/>
          </a:xfrm>
          <a:prstGeom prst="rect">
            <a:avLst/>
          </a:prstGeom>
          <a:noFill/>
          <a:ln>
            <a:solidFill>
              <a:srgbClr val="002776"/>
            </a:solidFill>
          </a:ln>
        </p:spPr>
        <p:txBody>
          <a:bodyPr spcFirstLastPara="1" wrap="square" lIns="91400" tIns="45700" rIns="91400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55591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tabLst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Appear to be significant are:</a:t>
            </a:r>
          </a:p>
          <a:p>
            <a:pPr lvl="1"/>
            <a:r>
              <a:rPr lang="en-US" dirty="0"/>
              <a:t>Competition</a:t>
            </a:r>
          </a:p>
          <a:p>
            <a:pPr lvl="1"/>
            <a:r>
              <a:rPr lang="en-US" dirty="0"/>
              <a:t>Monthly trends</a:t>
            </a:r>
          </a:p>
          <a:p>
            <a:pPr lvl="1"/>
            <a:r>
              <a:rPr lang="en-US" dirty="0"/>
              <a:t>State holidays</a:t>
            </a:r>
          </a:p>
          <a:p>
            <a:pPr lvl="1"/>
            <a:r>
              <a:rPr lang="en-US" dirty="0"/>
              <a:t>Promotion</a:t>
            </a:r>
          </a:p>
          <a:p>
            <a:r>
              <a:rPr lang="en-US" dirty="0"/>
              <a:t>More rigorously, use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69986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EBD032-9749-4006-9B98-6AD3B8F1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3245208"/>
            <a:ext cx="10363200" cy="1362075"/>
          </a:xfrm>
        </p:spPr>
        <p:txBody>
          <a:bodyPr/>
          <a:lstStyle/>
          <a:p>
            <a:pPr lvl="0"/>
            <a:r>
              <a:rPr lang="en-US" dirty="0"/>
              <a:t>Operation and Business impact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792377-1F7F-48F7-ACDB-4955C83E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845139"/>
            <a:ext cx="10363200" cy="400069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</p:spTree>
    <p:extLst>
      <p:ext uri="{BB962C8B-B14F-4D97-AF65-F5344CB8AC3E}">
        <p14:creationId xmlns:p14="http://schemas.microsoft.com/office/powerpoint/2010/main" val="495671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5D7EDC-55BB-4149-8FB5-A8678B2ECC6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8529" y="1500721"/>
            <a:ext cx="5386917" cy="3339335"/>
          </a:xfrm>
        </p:spPr>
        <p:txBody>
          <a:bodyPr/>
          <a:lstStyle/>
          <a:p>
            <a:r>
              <a:rPr lang="en-US" sz="1600" b="1" dirty="0"/>
              <a:t>Justification to use with staffing:</a:t>
            </a:r>
          </a:p>
          <a:p>
            <a:pPr lvl="1"/>
            <a:r>
              <a:rPr lang="en-US" sz="1400" dirty="0"/>
              <a:t>Daily forecast can maintain reasonable staffing to optimize customer shopping experiences, e.g. short queues. This will also lead to increased utilities of workforce and reduced labor costs</a:t>
            </a:r>
          </a:p>
          <a:p>
            <a:r>
              <a:rPr lang="en-US" sz="1600" b="1" dirty="0"/>
              <a:t>Justification to use with Inventory Management:</a:t>
            </a:r>
          </a:p>
          <a:p>
            <a:pPr lvl="1"/>
            <a:r>
              <a:rPr lang="en-US" sz="1400" dirty="0"/>
              <a:t>In addition to knowledge of the specific product needs, daily customers/sales forecast will help maintain inventory that address local market needs</a:t>
            </a:r>
          </a:p>
          <a:p>
            <a:pPr lvl="1"/>
            <a:r>
              <a:rPr lang="en-US" sz="1400" dirty="0"/>
              <a:t>Conversely, collect data about product sales will open avenues for new types of models and contribute to the improvement of forecast accuracy and effectiveness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00075-528F-43D2-98AB-0C0FA02ADC5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042301" y="1100652"/>
            <a:ext cx="5389033" cy="400069"/>
          </a:xfrm>
        </p:spPr>
        <p:txBody>
          <a:bodyPr/>
          <a:lstStyle/>
          <a:p>
            <a:pPr algn="ctr"/>
            <a:r>
              <a:rPr lang="en-US" sz="2000" dirty="0"/>
              <a:t>Leverage Data Insights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9E63BB-4156-4EBF-B6AC-0CCE4178859F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042301" y="1500721"/>
            <a:ext cx="5389033" cy="4293443"/>
          </a:xfrm>
        </p:spPr>
        <p:txBody>
          <a:bodyPr/>
          <a:lstStyle/>
          <a:p>
            <a:r>
              <a:rPr lang="en-US" sz="1600" dirty="0"/>
              <a:t>Customers and Sales are highly correlated: </a:t>
            </a:r>
          </a:p>
          <a:p>
            <a:pPr lvl="1"/>
            <a:r>
              <a:rPr lang="en-US" sz="1400" dirty="0"/>
              <a:t>Innovate on programs to </a:t>
            </a:r>
            <a:r>
              <a:rPr lang="en-US" sz="1400" b="1" dirty="0"/>
              <a:t>get customers in the door </a:t>
            </a:r>
            <a:r>
              <a:rPr lang="en-US" sz="1400" dirty="0"/>
              <a:t>e.g. membership, rewards, coupons etc.</a:t>
            </a:r>
          </a:p>
          <a:p>
            <a:r>
              <a:rPr lang="en-US" sz="1600" dirty="0"/>
              <a:t>Assortments are important:</a:t>
            </a:r>
          </a:p>
          <a:p>
            <a:pPr lvl="1"/>
            <a:r>
              <a:rPr lang="en-US" sz="1400" dirty="0"/>
              <a:t>Update inventory list to increase product variety (one-stop shopping), have different price tiers</a:t>
            </a:r>
          </a:p>
          <a:p>
            <a:r>
              <a:rPr lang="en-US" sz="1600" dirty="0"/>
              <a:t>Strong seasonality:</a:t>
            </a:r>
          </a:p>
          <a:p>
            <a:pPr lvl="1"/>
            <a:r>
              <a:rPr lang="en-US" sz="1400" dirty="0"/>
              <a:t>Gather data about market needs and maintain stock of popular seasonal items</a:t>
            </a:r>
          </a:p>
          <a:p>
            <a:r>
              <a:rPr lang="en-US" sz="1600" dirty="0"/>
              <a:t>Other unexplored factors:</a:t>
            </a:r>
          </a:p>
          <a:p>
            <a:pPr lvl="1"/>
            <a:r>
              <a:rPr lang="en-US" sz="1400" dirty="0"/>
              <a:t>Store layout </a:t>
            </a:r>
          </a:p>
          <a:p>
            <a:pPr lvl="1"/>
            <a:r>
              <a:rPr lang="en-US" sz="1400" dirty="0"/>
              <a:t>Customer Services e.g. linear return policies</a:t>
            </a:r>
          </a:p>
          <a:p>
            <a:pPr lvl="1"/>
            <a:r>
              <a:rPr lang="en-US" sz="1400" dirty="0"/>
              <a:t>Location/proximity to residential areas, convenience for effective shopping experiences</a:t>
            </a:r>
          </a:p>
          <a:p>
            <a:pPr lvl="1"/>
            <a:r>
              <a:rPr lang="en-US" sz="1400" dirty="0"/>
              <a:t>…</a:t>
            </a:r>
          </a:p>
          <a:p>
            <a:endParaRPr lang="en-US" sz="2000" dirty="0"/>
          </a:p>
        </p:txBody>
      </p:sp>
      <p:sp>
        <p:nvSpPr>
          <p:cNvPr id="159" name="Google Shape;159;g5f6514c5a0_0_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Tactics and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A213D-DA77-465D-BA0F-9A4DBB1DB6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1" t="7227"/>
          <a:stretch/>
        </p:blipFill>
        <p:spPr>
          <a:xfrm>
            <a:off x="1328103" y="4575023"/>
            <a:ext cx="3647768" cy="215359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7CA415-12CC-4BA0-9136-F8B75924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529" y="1100652"/>
            <a:ext cx="5386917" cy="400069"/>
          </a:xfrm>
        </p:spPr>
        <p:txBody>
          <a:bodyPr/>
          <a:lstStyle/>
          <a:p>
            <a:pPr algn="ctr"/>
            <a:r>
              <a:rPr lang="en-US" sz="2000" dirty="0"/>
              <a:t>Staffing and 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6759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3695-C030-40AD-9E16-04CEB434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Strategies and Discussion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B2474-0738-4844-B5FA-389DD795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267" y="1190304"/>
            <a:ext cx="6547649" cy="5509160"/>
          </a:xfrm>
        </p:spPr>
        <p:txBody>
          <a:bodyPr/>
          <a:lstStyle/>
          <a:p>
            <a:r>
              <a:rPr lang="en-US" dirty="0"/>
              <a:t>Model give estimates on </a:t>
            </a:r>
            <a:r>
              <a:rPr lang="en-US" b="1" dirty="0"/>
              <a:t>long term sales:</a:t>
            </a:r>
          </a:p>
          <a:p>
            <a:pPr lvl="1"/>
            <a:r>
              <a:rPr lang="en-US" dirty="0"/>
              <a:t>Monitoring the monthly and year trends  will help strategic planning. </a:t>
            </a:r>
          </a:p>
          <a:p>
            <a:pPr lvl="1"/>
            <a:r>
              <a:rPr lang="en-US" dirty="0"/>
              <a:t>However, more comprehensive estimation is needed for high accuracy requirements.</a:t>
            </a:r>
          </a:p>
          <a:p>
            <a:r>
              <a:rPr lang="en-US" b="1" dirty="0"/>
              <a:t>Asset Management:</a:t>
            </a:r>
          </a:p>
          <a:p>
            <a:pPr lvl="1"/>
            <a:r>
              <a:rPr lang="en-US" dirty="0"/>
              <a:t>Case study on lowest ang highest performing stores e.g. Stores 543 and 262</a:t>
            </a:r>
          </a:p>
          <a:p>
            <a:pPr lvl="1"/>
            <a:r>
              <a:rPr lang="en-US" dirty="0"/>
              <a:t>Financial decision may be made on profitability estimation</a:t>
            </a:r>
          </a:p>
          <a:p>
            <a:r>
              <a:rPr lang="en-US" b="1" dirty="0"/>
              <a:t>Marketing:</a:t>
            </a:r>
          </a:p>
          <a:p>
            <a:pPr lvl="1"/>
            <a:r>
              <a:rPr lang="en-US" dirty="0"/>
              <a:t>Model confirms local competition is important</a:t>
            </a:r>
          </a:p>
          <a:p>
            <a:pPr lvl="1"/>
            <a:r>
              <a:rPr lang="en-US" dirty="0"/>
              <a:t>Data insights and strategize on the </a:t>
            </a:r>
            <a:r>
              <a:rPr lang="en-US" b="1" dirty="0"/>
              <a:t>4 aspects of customer</a:t>
            </a:r>
            <a:r>
              <a:rPr lang="en-US" dirty="0"/>
              <a:t> </a:t>
            </a:r>
            <a:r>
              <a:rPr lang="en-US" b="1" dirty="0"/>
              <a:t>perspective</a:t>
            </a:r>
            <a:r>
              <a:rPr lang="en-US" dirty="0"/>
              <a:t>, measure and diagnose the differentiators between low and high sales stores</a:t>
            </a:r>
          </a:p>
          <a:p>
            <a:r>
              <a:rPr lang="en-US" b="1" dirty="0"/>
              <a:t>E-commerce:</a:t>
            </a:r>
          </a:p>
          <a:p>
            <a:pPr lvl="1"/>
            <a:r>
              <a:rPr lang="en-US" dirty="0"/>
              <a:t>Gather data and explore the need of on-line shopping and pick-up services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FB1EFE-164B-4A60-B015-D9BF1BB7286C}"/>
              </a:ext>
            </a:extLst>
          </p:cNvPr>
          <p:cNvSpPr txBox="1">
            <a:spLocks/>
          </p:cNvSpPr>
          <p:nvPr/>
        </p:nvSpPr>
        <p:spPr>
          <a:xfrm>
            <a:off x="7846141" y="2421052"/>
            <a:ext cx="3746091" cy="20158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00" tIns="45700" rIns="91400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55591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tabLst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8" indent="0" algn="ctr">
              <a:buNone/>
            </a:pPr>
            <a:r>
              <a:rPr lang="en-US" b="1" dirty="0"/>
              <a:t>Customer Perspective:</a:t>
            </a:r>
          </a:p>
          <a:p>
            <a:r>
              <a:rPr lang="en-US" dirty="0"/>
              <a:t>Quality Product</a:t>
            </a:r>
          </a:p>
          <a:p>
            <a:r>
              <a:rPr lang="en-US" dirty="0"/>
              <a:t>Reasonable Prices</a:t>
            </a:r>
          </a:p>
          <a:p>
            <a:r>
              <a:rPr lang="en-US" dirty="0"/>
              <a:t>Good Shopping Experiences</a:t>
            </a:r>
          </a:p>
          <a:p>
            <a:r>
              <a:rPr lang="en-US" dirty="0"/>
              <a:t>Good Customer Services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D77AFE-1610-43AA-99F1-A30D83E9861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666271" y="3429000"/>
            <a:ext cx="1179870" cy="1280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89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Background</a:t>
            </a:r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315267" y="1190304"/>
            <a:ext cx="11099800" cy="4308831"/>
          </a:xfrm>
        </p:spPr>
        <p:txBody>
          <a:bodyPr/>
          <a:lstStyle/>
          <a:p>
            <a:pPr marL="101598" indent="0">
              <a:buNone/>
            </a:pPr>
            <a:r>
              <a:rPr lang="en-US" b="1" dirty="0"/>
              <a:t>Case Description:</a:t>
            </a:r>
          </a:p>
          <a:p>
            <a:r>
              <a:rPr lang="en-US" dirty="0"/>
              <a:t>Retail Client of 1115 Stores need to improve business operations</a:t>
            </a:r>
          </a:p>
          <a:p>
            <a:r>
              <a:rPr lang="en-US" dirty="0"/>
              <a:t>Part of the solution is to develop Machine Learning (ML) models to predict daily sales using:</a:t>
            </a:r>
          </a:p>
          <a:p>
            <a:pPr lvl="1"/>
            <a:r>
              <a:rPr lang="en-US" dirty="0"/>
              <a:t>Historical sales data: daily sales and customers, considering promotion, holidays, and seasonality</a:t>
            </a:r>
          </a:p>
          <a:p>
            <a:pPr lvl="1"/>
            <a:r>
              <a:rPr lang="en-US" dirty="0"/>
              <a:t>Store data: type, assortment, competition, promotions</a:t>
            </a:r>
          </a:p>
          <a:p>
            <a:endParaRPr lang="en-US" dirty="0"/>
          </a:p>
          <a:p>
            <a:pPr marL="101598" indent="0">
              <a:buNone/>
            </a:pPr>
            <a:r>
              <a:rPr lang="en-US" b="1" dirty="0"/>
              <a:t>Case study objectives:</a:t>
            </a:r>
          </a:p>
          <a:p>
            <a:r>
              <a:rPr lang="en-US" dirty="0"/>
              <a:t>Develop a ‘best’ machine learning model of the given data</a:t>
            </a:r>
          </a:p>
          <a:p>
            <a:r>
              <a:rPr lang="en-US" dirty="0"/>
              <a:t>Discover data driven insights, and strategies for operations and businesses to improve Rossman store sales</a:t>
            </a:r>
          </a:p>
          <a:p>
            <a:pPr lvl="1"/>
            <a:endParaRPr lang="en-US" dirty="0"/>
          </a:p>
          <a:p>
            <a:pPr lvl="0"/>
            <a:endParaRPr lang="en-US" dirty="0"/>
          </a:p>
        </p:txBody>
      </p:sp>
      <p:pic>
        <p:nvPicPr>
          <p:cNvPr id="1028" name="Picture 4" descr="Image result for Rossmann store">
            <a:extLst>
              <a:ext uri="{FF2B5EF4-FFF2-40B4-BE49-F238E27FC236}">
                <a16:creationId xmlns:a16="http://schemas.microsoft.com/office/drawing/2014/main" id="{794CD7F2-951F-4FCB-A3C0-900FFEAA3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03" y="4838357"/>
            <a:ext cx="4852022" cy="16586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>
            <a:spLocks noGrp="1"/>
          </p:cNvSpPr>
          <p:nvPr>
            <p:ph type="title"/>
          </p:nvPr>
        </p:nvSpPr>
        <p:spPr>
          <a:xfrm>
            <a:off x="2246313" y="31877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r>
              <a:rPr lang="en-US"/>
              <a:t>Backup Slides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f6514c5a0_0_1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E34D7-2977-4A39-9790-8D7DE9CA2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454" y="6380987"/>
            <a:ext cx="11099800" cy="477013"/>
          </a:xfrm>
        </p:spPr>
        <p:txBody>
          <a:bodyPr/>
          <a:lstStyle/>
          <a:p>
            <a:pPr marL="101598" indent="0">
              <a:buNone/>
            </a:pPr>
            <a:r>
              <a:rPr lang="en-US" dirty="0"/>
              <a:t>Source: http://www.nrronline.org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FA1975-C165-44C1-8FE8-D9AC79D0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28" y="1585857"/>
            <a:ext cx="76009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17CF-1593-4240-B4EC-52A3E415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4" name="Google Shape;194;g5f6514c5a0_0_111">
            <a:extLst>
              <a:ext uri="{FF2B5EF4-FFF2-40B4-BE49-F238E27FC236}">
                <a16:creationId xmlns:a16="http://schemas.microsoft.com/office/drawing/2014/main" id="{5AFF40C3-103A-41D5-A5F2-CD64D62798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54057" y="1504664"/>
            <a:ext cx="5556403" cy="3848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865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92857A-396A-4B9A-A2A6-3476EC316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412" y="1557505"/>
            <a:ext cx="5727904" cy="4110191"/>
          </a:xfrm>
          <a:prstGeom prst="rect">
            <a:avLst/>
          </a:prstGeom>
        </p:spPr>
      </p:pic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Outline</a:t>
            </a:r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315267" y="1190304"/>
            <a:ext cx="6419830" cy="5232161"/>
          </a:xfrm>
        </p:spPr>
        <p:txBody>
          <a:bodyPr/>
          <a:lstStyle/>
          <a:p>
            <a:pPr lvl="0"/>
            <a:r>
              <a:rPr lang="en-US" b="1" dirty="0"/>
              <a:t>PART I: Daily Sales Forecast</a:t>
            </a:r>
          </a:p>
          <a:p>
            <a:pPr lvl="1"/>
            <a:r>
              <a:rPr lang="en-US" dirty="0"/>
              <a:t>Data </a:t>
            </a:r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Final Models and Prediction</a:t>
            </a:r>
          </a:p>
          <a:p>
            <a:pPr lvl="0"/>
            <a:r>
              <a:rPr lang="en-US" b="1" dirty="0"/>
              <a:t>PART II: Technical Support: </a:t>
            </a:r>
          </a:p>
          <a:p>
            <a:pPr lvl="1"/>
            <a:r>
              <a:rPr lang="en-US" dirty="0"/>
              <a:t>Application Architecture</a:t>
            </a:r>
          </a:p>
          <a:p>
            <a:pPr lvl="1"/>
            <a:r>
              <a:rPr lang="en-US" dirty="0"/>
              <a:t>Application Design</a:t>
            </a:r>
          </a:p>
          <a:p>
            <a:pPr lvl="1"/>
            <a:r>
              <a:rPr lang="en-US" dirty="0"/>
              <a:t>Lifecyle Design and Model Improvements</a:t>
            </a:r>
          </a:p>
          <a:p>
            <a:pPr lvl="0"/>
            <a:r>
              <a:rPr lang="en-US" b="1" dirty="0"/>
              <a:t>PART III: Data Insights</a:t>
            </a:r>
          </a:p>
          <a:p>
            <a:pPr lvl="1"/>
            <a:r>
              <a:rPr lang="en-US" dirty="0"/>
              <a:t>Feature Importance </a:t>
            </a:r>
          </a:p>
          <a:p>
            <a:pPr lvl="1"/>
            <a:r>
              <a:rPr lang="en-US" dirty="0"/>
              <a:t>Hypothesis Testing</a:t>
            </a:r>
          </a:p>
          <a:p>
            <a:pPr lvl="0"/>
            <a:r>
              <a:rPr lang="en-US" b="1" dirty="0"/>
              <a:t>PART IV: Operation and Business impact</a:t>
            </a:r>
          </a:p>
          <a:p>
            <a:pPr lvl="1"/>
            <a:r>
              <a:rPr lang="en-US" dirty="0"/>
              <a:t>Short Term: Staffing, Inventory Management, Customer Experiences …</a:t>
            </a:r>
          </a:p>
          <a:p>
            <a:pPr lvl="1"/>
            <a:r>
              <a:rPr lang="en-US" dirty="0"/>
              <a:t>Long Term: Asset Management, Marketing, E-commerce 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EBD032-9749-4006-9B98-6AD3B8F1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3245208"/>
            <a:ext cx="10363200" cy="1362075"/>
          </a:xfrm>
        </p:spPr>
        <p:txBody>
          <a:bodyPr/>
          <a:lstStyle/>
          <a:p>
            <a:r>
              <a:rPr lang="en-US" dirty="0"/>
              <a:t>Machine Learning Forecast Model Development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792377-1F7F-48F7-ACDB-4955C83E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845139"/>
            <a:ext cx="10363200" cy="400069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41914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r>
              <a:rPr lang="en-US" dirty="0"/>
              <a:t>Data Overview</a:t>
            </a:r>
            <a:endParaRPr dirty="0"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1"/>
          </p:nvPr>
        </p:nvSpPr>
        <p:spPr>
          <a:xfrm>
            <a:off x="315267" y="1190304"/>
            <a:ext cx="4290600" cy="515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469888" indent="-342891">
              <a:spcBef>
                <a:spcPts val="0"/>
              </a:spcBef>
            </a:pPr>
            <a:r>
              <a:rPr lang="en-US" b="1" dirty="0"/>
              <a:t>Store data </a:t>
            </a:r>
            <a:r>
              <a:rPr lang="en-US" dirty="0"/>
              <a:t>(size: 1115 by 10)</a:t>
            </a:r>
          </a:p>
          <a:p>
            <a:pPr marL="927077" lvl="1"/>
            <a:r>
              <a:rPr lang="en-US" dirty="0"/>
              <a:t>Store Type: a, b, c, d</a:t>
            </a:r>
          </a:p>
          <a:p>
            <a:pPr marL="927077" lvl="1"/>
            <a:r>
              <a:rPr lang="en-US" dirty="0"/>
              <a:t>Assortment: a, b, c</a:t>
            </a:r>
          </a:p>
          <a:p>
            <a:pPr marL="927077" lvl="1"/>
            <a:r>
              <a:rPr lang="en-US" dirty="0"/>
              <a:t>Competition: distance, duration</a:t>
            </a:r>
          </a:p>
          <a:p>
            <a:pPr marL="927077" lvl="1"/>
            <a:r>
              <a:rPr lang="en-US" dirty="0"/>
              <a:t>Seasonal Promotion</a:t>
            </a:r>
          </a:p>
          <a:p>
            <a:pPr marL="469888"/>
            <a:r>
              <a:rPr lang="en-US" b="1" dirty="0"/>
              <a:t>Train/Test Data </a:t>
            </a:r>
            <a:r>
              <a:rPr lang="en-US" dirty="0"/>
              <a:t>(size: 1M by 9 )</a:t>
            </a:r>
          </a:p>
          <a:p>
            <a:pPr marL="927077" lvl="1"/>
            <a:r>
              <a:rPr lang="en-US" dirty="0"/>
              <a:t>Date</a:t>
            </a:r>
          </a:p>
          <a:p>
            <a:pPr marL="927077" lvl="1"/>
            <a:r>
              <a:rPr lang="en-US" dirty="0"/>
              <a:t>Ongoing promotion</a:t>
            </a:r>
          </a:p>
          <a:p>
            <a:pPr marL="927077" lvl="1"/>
            <a:r>
              <a:rPr lang="en-US" dirty="0"/>
              <a:t>State holiday </a:t>
            </a:r>
          </a:p>
          <a:p>
            <a:pPr marL="927077" lvl="1"/>
            <a:r>
              <a:rPr lang="en-US" dirty="0"/>
              <a:t>School holiday</a:t>
            </a:r>
          </a:p>
          <a:p>
            <a:pPr marL="927077" lvl="1"/>
            <a:endParaRPr lang="en-US" sz="1200" dirty="0"/>
          </a:p>
          <a:p>
            <a:pPr marL="469896" indent="-342900">
              <a:spcBef>
                <a:spcPts val="0"/>
              </a:spcBef>
            </a:pPr>
            <a:r>
              <a:rPr lang="en-US" b="1" dirty="0"/>
              <a:t>Figures:</a:t>
            </a:r>
          </a:p>
          <a:p>
            <a:pPr marL="927084" lvl="1" indent="-342900"/>
            <a:r>
              <a:rPr lang="en-US" dirty="0"/>
              <a:t>Top: 3 daily sales for 2015 (highest, mean and lowest)</a:t>
            </a:r>
          </a:p>
          <a:p>
            <a:pPr marL="927084" lvl="1" indent="-342900"/>
            <a:r>
              <a:rPr lang="en-US" dirty="0"/>
              <a:t>Bottom left: histogram of store sales mean</a:t>
            </a:r>
          </a:p>
          <a:p>
            <a:pPr marL="927084" lvl="1" indent="-342900"/>
            <a:r>
              <a:rPr lang="en-US" dirty="0"/>
              <a:t>Bottom right: boxplot of grand sales mean per day of week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6117C2-2295-4E25-9AD8-91861972107F}"/>
              </a:ext>
            </a:extLst>
          </p:cNvPr>
          <p:cNvGrpSpPr/>
          <p:nvPr/>
        </p:nvGrpSpPr>
        <p:grpSpPr>
          <a:xfrm>
            <a:off x="4716463" y="1282937"/>
            <a:ext cx="7446422" cy="5205171"/>
            <a:chOff x="4716463" y="1282937"/>
            <a:chExt cx="7446422" cy="520517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1B7133F-CB40-4B88-9419-A9AA74751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4968" y="1441151"/>
              <a:ext cx="6176435" cy="238831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C61C20-7C2E-4066-AB31-959A1F2D5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4634" y="4099792"/>
              <a:ext cx="3642684" cy="23883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CBE859-9B36-4440-B9A4-F870C7E2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6463" y="4007398"/>
              <a:ext cx="3457575" cy="24008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374943-3164-4833-9E9C-08EC6C36F9A6}"/>
                </a:ext>
              </a:extLst>
            </p:cNvPr>
            <p:cNvSpPr txBox="1"/>
            <p:nvPr/>
          </p:nvSpPr>
          <p:spPr>
            <a:xfrm>
              <a:off x="5223786" y="3868898"/>
              <a:ext cx="2948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Histogram of Store Sales Mean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CCB77C-FDA1-4F9F-8896-559E4B584602}"/>
                </a:ext>
              </a:extLst>
            </p:cNvPr>
            <p:cNvSpPr txBox="1"/>
            <p:nvPr/>
          </p:nvSpPr>
          <p:spPr>
            <a:xfrm>
              <a:off x="6280421" y="6240532"/>
              <a:ext cx="724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Sales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AAAFC7-E374-44A2-861C-DBBE6D6BFB3B}"/>
                </a:ext>
              </a:extLst>
            </p:cNvPr>
            <p:cNvSpPr txBox="1"/>
            <p:nvPr/>
          </p:nvSpPr>
          <p:spPr>
            <a:xfrm>
              <a:off x="6728744" y="1282937"/>
              <a:ext cx="35427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2015 Highest, Avg and Lowest Daily Sales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D51746-CD60-4997-9680-729D32DA512A}"/>
                </a:ext>
              </a:extLst>
            </p:cNvPr>
            <p:cNvSpPr txBox="1"/>
            <p:nvPr/>
          </p:nvSpPr>
          <p:spPr>
            <a:xfrm>
              <a:off x="9214494" y="3886711"/>
              <a:ext cx="2948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Boxplot for Sales Per Day of Week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6514c5a0_0_8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A88BAB7-BAEF-422E-B1CC-D3DC6598BA0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8529" y="1658040"/>
                <a:ext cx="5386917" cy="3985666"/>
              </a:xfrm>
            </p:spPr>
            <p:txBody>
              <a:bodyPr/>
              <a:lstStyle/>
              <a:p>
                <a:r>
                  <a:rPr lang="en-US" sz="2000" dirty="0"/>
                  <a:t>Model are not </a:t>
                </a:r>
                <a:r>
                  <a:rPr lang="en-US" sz="2000" i="1" dirty="0"/>
                  <a:t>time dependent</a:t>
                </a:r>
                <a:r>
                  <a:rPr lang="en-US" sz="2000" dirty="0"/>
                  <a:t>: seasonality are implicitly accounted for </a:t>
                </a:r>
              </a:p>
              <a:p>
                <a:pPr lvl="1"/>
                <a:r>
                  <a:rPr lang="en-US" sz="1600" dirty="0"/>
                  <a:t>e.g. Date (1 input)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Year, Month, Day (3 inputs)</a:t>
                </a:r>
              </a:p>
              <a:p>
                <a:pPr marL="101598" indent="0">
                  <a:buNone/>
                </a:pPr>
                <a:endParaRPr lang="en-US" sz="800" dirty="0"/>
              </a:p>
              <a:p>
                <a:r>
                  <a:rPr lang="en-US" sz="2000" dirty="0"/>
                  <a:t>Daily customers, daily sales per customer is unavailable for predicting sales on the same day</a:t>
                </a:r>
              </a:p>
              <a:p>
                <a:endParaRPr lang="en-US" sz="800" dirty="0"/>
              </a:p>
              <a:p>
                <a:r>
                  <a:rPr lang="en-US" sz="2000" dirty="0"/>
                  <a:t>Sales are 0 on days that stores are closed</a:t>
                </a:r>
              </a:p>
              <a:p>
                <a:endParaRPr lang="en-US" sz="800" dirty="0"/>
              </a:p>
              <a:p>
                <a:r>
                  <a:rPr lang="en-US" sz="2000" dirty="0"/>
                  <a:t>Sales are 0 on days that stores are open are outliers</a:t>
                </a:r>
              </a:p>
              <a:p>
                <a:endParaRPr lang="en-US" sz="800" dirty="0"/>
              </a:p>
              <a:p>
                <a:r>
                  <a:rPr lang="en-US" sz="2000" dirty="0"/>
                  <a:t>‘Best’ models are selected based performances ranking fitting a 25% sample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A88BAB7-BAEF-422E-B1CC-D3DC6598B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8529" y="1658040"/>
                <a:ext cx="5386917" cy="3985666"/>
              </a:xfrm>
              <a:blipFill>
                <a:blip r:embed="rId3"/>
                <a:stretch>
                  <a:fillRect l="-339" t="-2599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D439C9-7235-4986-9A0F-B1745A7205D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Final List </a:t>
            </a:r>
            <a:r>
              <a:rPr lang="en-US" b="0" dirty="0"/>
              <a:t>(25 – 27 feature variables)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22516A-8465-4587-9C78-176956AECFF0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042301" y="1658040"/>
            <a:ext cx="5389033" cy="5216772"/>
          </a:xfrm>
        </p:spPr>
        <p:txBody>
          <a:bodyPr/>
          <a:lstStyle/>
          <a:p>
            <a:r>
              <a:rPr lang="en-US" sz="2000" b="1" dirty="0"/>
              <a:t>Store</a:t>
            </a:r>
          </a:p>
          <a:p>
            <a:r>
              <a:rPr lang="en-US" sz="2000" b="1" dirty="0"/>
              <a:t>Store Type</a:t>
            </a:r>
          </a:p>
          <a:p>
            <a:r>
              <a:rPr lang="en-US" sz="2000" b="1" dirty="0"/>
              <a:t>Number of Customers</a:t>
            </a:r>
          </a:p>
          <a:p>
            <a:pPr lvl="1"/>
            <a:r>
              <a:rPr lang="en-US" sz="1600" dirty="0"/>
              <a:t>daily, mean, and variance</a:t>
            </a:r>
          </a:p>
          <a:p>
            <a:r>
              <a:rPr lang="en-US" sz="2000" b="1" dirty="0"/>
              <a:t>Sales per Customer</a:t>
            </a:r>
          </a:p>
          <a:p>
            <a:pPr lvl="1"/>
            <a:r>
              <a:rPr lang="en-US" sz="1600" dirty="0"/>
              <a:t>daily, mean and variance</a:t>
            </a:r>
          </a:p>
          <a:p>
            <a:r>
              <a:rPr lang="en-US" sz="2000" b="1" dirty="0"/>
              <a:t>Assortment</a:t>
            </a:r>
          </a:p>
          <a:p>
            <a:r>
              <a:rPr lang="en-US" sz="2000" b="1" dirty="0"/>
              <a:t>Competition</a:t>
            </a:r>
          </a:p>
          <a:p>
            <a:pPr lvl="1"/>
            <a:r>
              <a:rPr lang="en-US" sz="1600" dirty="0"/>
              <a:t>distance, open month, open year, duration</a:t>
            </a:r>
          </a:p>
          <a:p>
            <a:r>
              <a:rPr lang="en-US" sz="2000" b="1" dirty="0"/>
              <a:t>Promotion </a:t>
            </a:r>
          </a:p>
          <a:p>
            <a:pPr lvl="1"/>
            <a:r>
              <a:rPr lang="en-US" sz="1600" dirty="0"/>
              <a:t>start week, start year, intervals, duration</a:t>
            </a:r>
          </a:p>
          <a:p>
            <a:r>
              <a:rPr lang="en-US" sz="2000" b="1" dirty="0"/>
              <a:t>Date</a:t>
            </a:r>
          </a:p>
          <a:p>
            <a:pPr lvl="1"/>
            <a:r>
              <a:rPr lang="en-US" sz="1600" dirty="0"/>
              <a:t>month, year, day, day of week</a:t>
            </a:r>
          </a:p>
          <a:p>
            <a:r>
              <a:rPr lang="en-US" sz="2000" b="1" dirty="0"/>
              <a:t>State holiday</a:t>
            </a:r>
          </a:p>
          <a:p>
            <a:r>
              <a:rPr lang="en-US" sz="2000" b="1" dirty="0"/>
              <a:t>School holiday</a:t>
            </a:r>
          </a:p>
          <a:p>
            <a:endParaRPr lang="en-US" dirty="0"/>
          </a:p>
        </p:txBody>
      </p:sp>
      <p:sp>
        <p:nvSpPr>
          <p:cNvPr id="101" name="Google Shape;101;g5f6514c5a0_0_8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284CF7-45DE-4244-83F9-6A5B7015F84C}"/>
              </a:ext>
            </a:extLst>
          </p:cNvPr>
          <p:cNvCxnSpPr/>
          <p:nvPr/>
        </p:nvCxnSpPr>
        <p:spPr>
          <a:xfrm>
            <a:off x="5833539" y="1117600"/>
            <a:ext cx="0" cy="5740400"/>
          </a:xfrm>
          <a:prstGeom prst="line">
            <a:avLst/>
          </a:prstGeom>
          <a:ln w="28575">
            <a:solidFill>
              <a:srgbClr val="00277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f6514c5a0_0_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123" name="Google Shape;123;g5f6514c5a0_0_6"/>
          <p:cNvSpPr txBox="1">
            <a:spLocks noGrp="1"/>
          </p:cNvSpPr>
          <p:nvPr>
            <p:ph type="body" idx="1"/>
          </p:nvPr>
        </p:nvSpPr>
        <p:spPr>
          <a:xfrm>
            <a:off x="4944969" y="880299"/>
            <a:ext cx="6148800" cy="3170058"/>
          </a:xfrm>
        </p:spPr>
        <p:txBody>
          <a:bodyPr/>
          <a:lstStyle/>
          <a:p>
            <a:endParaRPr lang="en-US" dirty="0"/>
          </a:p>
          <a:p>
            <a:pPr marL="101598" indent="0" algn="ctr">
              <a:buNone/>
            </a:pPr>
            <a:r>
              <a:rPr lang="en-US" dirty="0"/>
              <a:t>With Daily Customers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598" indent="0" algn="ctr">
              <a:buNone/>
            </a:pPr>
            <a:r>
              <a:rPr lang="en-US" dirty="0"/>
              <a:t>Without Daily Customers Columns</a:t>
            </a:r>
          </a:p>
        </p:txBody>
      </p:sp>
      <p:graphicFrame>
        <p:nvGraphicFramePr>
          <p:cNvPr id="124" name="Google Shape;124;g5f6514c5a0_0_6"/>
          <p:cNvGraphicFramePr/>
          <p:nvPr>
            <p:extLst>
              <p:ext uri="{D42A27DB-BD31-4B8C-83A1-F6EECF244321}">
                <p14:modId xmlns:p14="http://schemas.microsoft.com/office/powerpoint/2010/main" val="645627247"/>
              </p:ext>
            </p:extLst>
          </p:nvPr>
        </p:nvGraphicFramePr>
        <p:xfrm>
          <a:off x="5010267" y="1736617"/>
          <a:ext cx="6148800" cy="1569600"/>
        </p:xfrm>
        <a:graphic>
          <a:graphicData uri="http://schemas.openxmlformats.org/drawingml/2006/table">
            <a:tbl>
              <a:tblPr>
                <a:tableStyleId>{6AFE1671-60BE-4D90-98E0-9153E331FC53}</a:tableStyleId>
              </a:tblPr>
              <a:tblGrid>
                <a:gridCol w="122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77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Decision Tree</a:t>
                      </a:r>
                      <a:endParaRPr sz="11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77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77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AdaBoost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77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Gradient Boost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RMSPE</a:t>
                      </a:r>
                      <a:endParaRPr sz="1100" b="1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1.2%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0.6%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0.6%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1.3%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CV Mean </a:t>
                      </a:r>
                      <a:endParaRPr sz="11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1.4%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1.0%</a:t>
                      </a:r>
                      <a:endParaRPr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2D4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1.0%</a:t>
                      </a:r>
                      <a:endParaRPr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2D4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1.6%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CV Variance</a:t>
                      </a:r>
                      <a:endParaRPr sz="1100" b="1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0.00003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0.00005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0.00004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0.00003</a:t>
                      </a:r>
                      <a:endParaRPr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5" name="Google Shape;125;g5f6514c5a0_0_6"/>
          <p:cNvGraphicFramePr/>
          <p:nvPr>
            <p:extLst>
              <p:ext uri="{D42A27DB-BD31-4B8C-83A1-F6EECF244321}">
                <p14:modId xmlns:p14="http://schemas.microsoft.com/office/powerpoint/2010/main" val="3841672325"/>
              </p:ext>
            </p:extLst>
          </p:nvPr>
        </p:nvGraphicFramePr>
        <p:xfrm>
          <a:off x="5010269" y="4014812"/>
          <a:ext cx="6148800" cy="1569600"/>
        </p:xfrm>
        <a:graphic>
          <a:graphicData uri="http://schemas.openxmlformats.org/drawingml/2006/table">
            <a:tbl>
              <a:tblPr>
                <a:noFill/>
                <a:tableStyleId>{6AFE1671-60BE-4D90-98E0-9153E331FC53}</a:tableStyleId>
              </a:tblPr>
              <a:tblGrid>
                <a:gridCol w="122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77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Decision Tree</a:t>
                      </a:r>
                      <a:endParaRPr sz="11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77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77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AdaBoost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77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Gradient Boost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RMSPE</a:t>
                      </a:r>
                      <a:endParaRPr sz="1100" b="1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18.7%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13.7%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13.5%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17.0%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CV Mean </a:t>
                      </a:r>
                      <a:endParaRPr sz="1100" b="1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24.7%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20.6%</a:t>
                      </a:r>
                      <a:endParaRPr sz="11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92D4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20.7%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23.2%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CV Variance</a:t>
                      </a:r>
                      <a:endParaRPr sz="1100" b="1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0.012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0.015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0.015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0.015</a:t>
                      </a:r>
                      <a:endParaRPr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Google Shape;88;p3">
            <a:extLst>
              <a:ext uri="{FF2B5EF4-FFF2-40B4-BE49-F238E27FC236}">
                <a16:creationId xmlns:a16="http://schemas.microsoft.com/office/drawing/2014/main" id="{F254C4EF-326F-41B7-A81F-D73FC47055E7}"/>
              </a:ext>
            </a:extLst>
          </p:cNvPr>
          <p:cNvSpPr txBox="1">
            <a:spLocks/>
          </p:cNvSpPr>
          <p:nvPr/>
        </p:nvSpPr>
        <p:spPr>
          <a:xfrm>
            <a:off x="315267" y="1190304"/>
            <a:ext cx="4290600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55591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tabLst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4289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69888" indent="-342891">
              <a:spcBef>
                <a:spcPts val="0"/>
              </a:spcBef>
            </a:pPr>
            <a:r>
              <a:rPr lang="en-US" dirty="0"/>
              <a:t>Daily Customers highly correlated with Sales:</a:t>
            </a:r>
          </a:p>
          <a:p>
            <a:pPr marL="469888"/>
            <a:endParaRPr lang="en-US" dirty="0"/>
          </a:p>
          <a:p>
            <a:pPr marL="469888"/>
            <a:endParaRPr lang="en-US" dirty="0"/>
          </a:p>
          <a:p>
            <a:pPr marL="469888"/>
            <a:endParaRPr lang="en-US" dirty="0"/>
          </a:p>
          <a:p>
            <a:pPr marL="469888"/>
            <a:endParaRPr lang="en-US" dirty="0"/>
          </a:p>
          <a:p>
            <a:pPr marL="469888"/>
            <a:endParaRPr lang="en-US" dirty="0"/>
          </a:p>
          <a:p>
            <a:pPr marL="469888"/>
            <a:endParaRPr lang="en-US" dirty="0"/>
          </a:p>
          <a:p>
            <a:pPr marL="469888"/>
            <a:endParaRPr lang="en-US" dirty="0"/>
          </a:p>
          <a:p>
            <a:pPr marL="469888"/>
            <a:r>
              <a:rPr lang="en-US" dirty="0"/>
              <a:t>Select </a:t>
            </a:r>
            <a:r>
              <a:rPr lang="en-US" b="1" dirty="0"/>
              <a:t>Random Forest </a:t>
            </a:r>
            <a:r>
              <a:rPr lang="en-US" dirty="0"/>
              <a:t>Regressor due to </a:t>
            </a:r>
          </a:p>
          <a:p>
            <a:pPr marL="927077" lvl="1"/>
            <a:r>
              <a:rPr lang="en-US" dirty="0"/>
              <a:t>Interpretability</a:t>
            </a:r>
          </a:p>
          <a:p>
            <a:pPr marL="927077" lvl="1"/>
            <a:r>
              <a:rPr lang="en-US" dirty="0"/>
              <a:t>Highest performances among selected models</a:t>
            </a:r>
          </a:p>
          <a:p>
            <a:pPr marL="927077" lvl="1"/>
            <a:r>
              <a:rPr lang="en-US" dirty="0"/>
              <a:t>Computational concurrency: building trees in parallel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4E24C8-AE3A-4DCA-9F26-F49066CDE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9" y="1901197"/>
            <a:ext cx="3587036" cy="26902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063E60-882F-4D51-9A60-61D6EEB20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97" b="8565"/>
          <a:stretch/>
        </p:blipFill>
        <p:spPr>
          <a:xfrm>
            <a:off x="9235569" y="6047201"/>
            <a:ext cx="2250263" cy="4916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D14D25-7A9A-4807-A94C-710B826D970F}"/>
              </a:ext>
            </a:extLst>
          </p:cNvPr>
          <p:cNvSpPr txBox="1"/>
          <p:nvPr/>
        </p:nvSpPr>
        <p:spPr>
          <a:xfrm>
            <a:off x="4944969" y="5746453"/>
            <a:ext cx="429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Mean Squared Percentage Error (RMSPE)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Cross Validation are repeated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Validation Scores are also RMSPE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6514c5a0_0_68"/>
          <p:cNvSpPr txBox="1">
            <a:spLocks noGrp="1"/>
          </p:cNvSpPr>
          <p:nvPr>
            <p:ph type="title"/>
          </p:nvPr>
        </p:nvSpPr>
        <p:spPr>
          <a:xfrm>
            <a:off x="298897" y="222903"/>
            <a:ext cx="9292144" cy="739775"/>
          </a:xfrm>
        </p:spPr>
        <p:txBody>
          <a:bodyPr/>
          <a:lstStyle/>
          <a:p>
            <a:r>
              <a:rPr lang="en-US" dirty="0"/>
              <a:t>Selected Model and Performances</a:t>
            </a:r>
          </a:p>
        </p:txBody>
      </p:sp>
      <p:sp>
        <p:nvSpPr>
          <p:cNvPr id="132" name="Google Shape;132;g5f6514c5a0_0_68"/>
          <p:cNvSpPr txBox="1">
            <a:spLocks noGrp="1"/>
          </p:cNvSpPr>
          <p:nvPr>
            <p:ph type="body" idx="1"/>
          </p:nvPr>
        </p:nvSpPr>
        <p:spPr>
          <a:xfrm>
            <a:off x="315267" y="1190304"/>
            <a:ext cx="5780733" cy="6001603"/>
          </a:xfrm>
        </p:spPr>
        <p:txBody>
          <a:bodyPr/>
          <a:lstStyle/>
          <a:p>
            <a:r>
              <a:rPr lang="en-US" b="1" dirty="0"/>
              <a:t>Model Type: Random Forest</a:t>
            </a:r>
          </a:p>
          <a:p>
            <a:r>
              <a:rPr lang="en-US" b="1" dirty="0"/>
              <a:t>Model Hyperparameters: </a:t>
            </a:r>
          </a:p>
          <a:p>
            <a:pPr lvl="1"/>
            <a:r>
              <a:rPr lang="en-US" dirty="0"/>
              <a:t>Number of trees: 25</a:t>
            </a:r>
          </a:p>
          <a:p>
            <a:pPr lvl="1"/>
            <a:r>
              <a:rPr lang="en-US" dirty="0"/>
              <a:t>Max depth: default (till leaves are pure or contain less than 2 examples)</a:t>
            </a:r>
          </a:p>
          <a:p>
            <a:r>
              <a:rPr lang="en-US" b="1" dirty="0"/>
              <a:t>Inputs:</a:t>
            </a:r>
          </a:p>
          <a:p>
            <a:pPr lvl="1"/>
            <a:r>
              <a:rPr lang="en-US" dirty="0"/>
              <a:t>85% of train data (15% for test)</a:t>
            </a:r>
          </a:p>
          <a:p>
            <a:pPr lvl="1"/>
            <a:r>
              <a:rPr lang="en-US" dirty="0"/>
              <a:t>25 feature variable (no daily customer or sales per customer)</a:t>
            </a:r>
          </a:p>
          <a:p>
            <a:r>
              <a:rPr lang="en-US" b="1" dirty="0"/>
              <a:t>Performances:</a:t>
            </a:r>
          </a:p>
          <a:p>
            <a:pPr lvl="1"/>
            <a:r>
              <a:rPr lang="en-US" dirty="0"/>
              <a:t>Root Mean Percentage Square: 12.4% (on 15% test data)</a:t>
            </a:r>
          </a:p>
          <a:p>
            <a:pPr lvl="1"/>
            <a:r>
              <a:rPr lang="en-US" dirty="0"/>
              <a:t>5-fold cross validation mean: 18.9%</a:t>
            </a:r>
          </a:p>
          <a:p>
            <a:pPr lvl="1"/>
            <a:r>
              <a:rPr lang="en-US" dirty="0"/>
              <a:t>5-fold cross validation variance: 0.004 (6% uncertainty)</a:t>
            </a:r>
          </a:p>
          <a:p>
            <a:r>
              <a:rPr lang="en-US" b="1" dirty="0"/>
              <a:t>Prediction distribution </a:t>
            </a:r>
            <a:r>
              <a:rPr lang="en-US" dirty="0"/>
              <a:t>(see bottom right figure)</a:t>
            </a:r>
          </a:p>
          <a:p>
            <a:pPr lvl="1"/>
            <a:r>
              <a:rPr lang="en-US" dirty="0"/>
              <a:t>About 6000 inputs have store closed, set prediction to be 0, hence the high bar on the left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460882-9726-4ABA-874E-566B609E8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94259"/>
              </p:ext>
            </p:extLst>
          </p:nvPr>
        </p:nvGraphicFramePr>
        <p:xfrm>
          <a:off x="6813753" y="1382004"/>
          <a:ext cx="4188824" cy="1858087"/>
        </p:xfrm>
        <a:graphic>
          <a:graphicData uri="http://schemas.openxmlformats.org/drawingml/2006/table">
            <a:tbl>
              <a:tblPr>
                <a:tableStyleId>{6AFE1671-60BE-4D90-98E0-9153E331FC53}</a:tableStyleId>
              </a:tblPr>
              <a:tblGrid>
                <a:gridCol w="2094412">
                  <a:extLst>
                    <a:ext uri="{9D8B030D-6E8A-4147-A177-3AD203B41FA5}">
                      <a16:colId xmlns:a16="http://schemas.microsoft.com/office/drawing/2014/main" val="2224932600"/>
                    </a:ext>
                  </a:extLst>
                </a:gridCol>
                <a:gridCol w="2094412">
                  <a:extLst>
                    <a:ext uri="{9D8B030D-6E8A-4147-A177-3AD203B41FA5}">
                      <a16:colId xmlns:a16="http://schemas.microsoft.com/office/drawing/2014/main" val="3566208314"/>
                    </a:ext>
                  </a:extLst>
                </a:gridCol>
              </a:tblGrid>
              <a:tr h="537759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Random Forest  Model Performances</a:t>
                      </a:r>
                      <a:endParaRPr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77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07391"/>
                  </a:ext>
                </a:extLst>
              </a:tr>
              <a:tr h="4458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RMSPE</a:t>
                      </a:r>
                      <a:endParaRPr sz="1600" b="1" dirty="0"/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12.4%</a:t>
                      </a:r>
                      <a:endParaRPr sz="16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981"/>
                  </a:ext>
                </a:extLst>
              </a:tr>
              <a:tr h="4287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CV Mean </a:t>
                      </a:r>
                      <a:endParaRPr sz="1600" b="1"/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18.9%</a:t>
                      </a:r>
                      <a:endParaRPr sz="16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476059"/>
                  </a:ext>
                </a:extLst>
              </a:tr>
              <a:tr h="4458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CV Variance</a:t>
                      </a:r>
                      <a:endParaRPr sz="1600" b="1" dirty="0"/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0.004</a:t>
                      </a:r>
                      <a:endParaRPr sz="16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028202"/>
                  </a:ext>
                </a:extLst>
              </a:tr>
            </a:tbl>
          </a:graphicData>
        </a:graphic>
      </p:graphicFrame>
      <p:pic>
        <p:nvPicPr>
          <p:cNvPr id="7" name="D24BDBAF-DF99-43FE-A8C5-88ADC3BD9F35">
            <a:extLst>
              <a:ext uri="{FF2B5EF4-FFF2-40B4-BE49-F238E27FC236}">
                <a16:creationId xmlns:a16="http://schemas.microsoft.com/office/drawing/2014/main" id="{4F1779B3-ED9B-4B69-A964-870D5FC9E2F0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810" y="3648633"/>
            <a:ext cx="3981279" cy="28368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1523A-51E1-4F25-8EE3-2FDC8D73FA4C}"/>
              </a:ext>
            </a:extLst>
          </p:cNvPr>
          <p:cNvSpPr txBox="1"/>
          <p:nvPr/>
        </p:nvSpPr>
        <p:spPr>
          <a:xfrm>
            <a:off x="7993159" y="3439925"/>
            <a:ext cx="3235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Distribution of Predicted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B464E-A44C-493A-B59D-2D22FE93727B}"/>
              </a:ext>
            </a:extLst>
          </p:cNvPr>
          <p:cNvSpPr txBox="1"/>
          <p:nvPr/>
        </p:nvSpPr>
        <p:spPr>
          <a:xfrm>
            <a:off x="8809260" y="6413663"/>
            <a:ext cx="619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f6514c5a0_0_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AEC71-56F4-474D-BC8F-8D4625667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3" y="1144451"/>
            <a:ext cx="10540181" cy="5001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8023FD-2AF8-4EF0-8E46-737C518FAE01}"/>
              </a:ext>
            </a:extLst>
          </p:cNvPr>
          <p:cNvSpPr txBox="1"/>
          <p:nvPr/>
        </p:nvSpPr>
        <p:spPr>
          <a:xfrm>
            <a:off x="1071716" y="6024721"/>
            <a:ext cx="5761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sales on closed days are excluded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1387</Words>
  <Application>Microsoft Office PowerPoint</Application>
  <PresentationFormat>Widescreen</PresentationFormat>
  <Paragraphs>275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Default Design</vt:lpstr>
      <vt:lpstr>Deloitte Interview Case Study:</vt:lpstr>
      <vt:lpstr>Background</vt:lpstr>
      <vt:lpstr>Outline</vt:lpstr>
      <vt:lpstr>Machine Learning Forecast Model Development</vt:lpstr>
      <vt:lpstr>Data Overview</vt:lpstr>
      <vt:lpstr>Feature Selection</vt:lpstr>
      <vt:lpstr>Model Selection</vt:lpstr>
      <vt:lpstr>Selected Model and Performances</vt:lpstr>
      <vt:lpstr>Prediction Visualization</vt:lpstr>
      <vt:lpstr>Technological Requirements</vt:lpstr>
      <vt:lpstr>Application Architecture</vt:lpstr>
      <vt:lpstr>Sales Forecast Tool Design</vt:lpstr>
      <vt:lpstr>Sale Forecast Tool Lifecycle and Improvements</vt:lpstr>
      <vt:lpstr>Data Insights</vt:lpstr>
      <vt:lpstr>Data Insights and Discussions – Feature Variable Importance</vt:lpstr>
      <vt:lpstr>Data Insights and Discussions – Hypotheses</vt:lpstr>
      <vt:lpstr>Operation and Business impact</vt:lpstr>
      <vt:lpstr>Operation Tactics and Discussion</vt:lpstr>
      <vt:lpstr>Business Strategies and Discussion </vt:lpstr>
      <vt:lpstr>Backup Slides</vt:lpstr>
      <vt:lpstr>Random Forest</vt:lpstr>
      <vt:lpstr>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Interview Case Study:</dc:title>
  <dc:creator>Engineering Computer Network</dc:creator>
  <cp:lastModifiedBy>Jingjing Guo</cp:lastModifiedBy>
  <cp:revision>49</cp:revision>
  <dcterms:created xsi:type="dcterms:W3CDTF">2004-10-15T16:38:54Z</dcterms:created>
  <dcterms:modified xsi:type="dcterms:W3CDTF">2019-08-12T13:00:51Z</dcterms:modified>
</cp:coreProperties>
</file>