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5" r:id="rId3"/>
    <p:sldId id="272" r:id="rId4"/>
    <p:sldId id="271" r:id="rId5"/>
    <p:sldId id="267" r:id="rId6"/>
    <p:sldId id="261" r:id="rId7"/>
    <p:sldId id="263" r:id="rId8"/>
    <p:sldId id="269" r:id="rId9"/>
    <p:sldId id="270" r:id="rId10"/>
    <p:sldId id="273" r:id="rId11"/>
    <p:sldId id="274" r:id="rId12"/>
    <p:sldId id="258" r:id="rId13"/>
    <p:sldId id="264" r:id="rId14"/>
    <p:sldId id="268" r:id="rId15"/>
    <p:sldId id="266"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55"/>
    <p:restoredTop sz="95680"/>
  </p:normalViewPr>
  <p:slideViewPr>
    <p:cSldViewPr snapToGrid="0">
      <p:cViewPr>
        <p:scale>
          <a:sx n="75" d="100"/>
          <a:sy n="75" d="100"/>
        </p:scale>
        <p:origin x="672" y="1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DE565B-0734-E54E-BBFF-17DF197365E3}" type="datetimeFigureOut">
              <a:rPr lang="en-US" smtClean="0"/>
              <a:t>2/13/25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EF2C59-256E-B04B-9A14-7A7EAB2E0840}" type="slidenum">
              <a:rPr lang="en-US" smtClean="0"/>
              <a:t>‹#›</a:t>
            </a:fld>
            <a:endParaRPr lang="en-US"/>
          </a:p>
        </p:txBody>
      </p:sp>
    </p:spTree>
    <p:extLst>
      <p:ext uri="{BB962C8B-B14F-4D97-AF65-F5344CB8AC3E}">
        <p14:creationId xmlns:p14="http://schemas.microsoft.com/office/powerpoint/2010/main" val="62426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nature.com/articles/nri1201#Fig1"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nature.com/articles/nri1201#Fig1"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nature.com/articles/nri1201#Fig1"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EF2C59-256E-B04B-9A14-7A7EAB2E0840}" type="slidenum">
              <a:rPr lang="en-US" smtClean="0"/>
              <a:t>1</a:t>
            </a:fld>
            <a:endParaRPr lang="en-US"/>
          </a:p>
        </p:txBody>
      </p:sp>
    </p:spTree>
    <p:extLst>
      <p:ext uri="{BB962C8B-B14F-4D97-AF65-F5344CB8AC3E}">
        <p14:creationId xmlns:p14="http://schemas.microsoft.com/office/powerpoint/2010/main" val="1015755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55C67-7317-23AB-4C75-0341767D1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533994-D5FC-BA0E-4A1D-2FAE869D4A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E3A9AE-1751-9F2E-2567-804CF2C9D5A7}"/>
              </a:ext>
            </a:extLst>
          </p:cNvPr>
          <p:cNvSpPr>
            <a:spLocks noGrp="1"/>
          </p:cNvSpPr>
          <p:nvPr>
            <p:ph type="body" idx="1"/>
          </p:nvPr>
        </p:nvSpPr>
        <p:spPr/>
        <p:txBody>
          <a:bodyPr/>
          <a:lstStyle/>
          <a:p>
            <a:pPr algn="l">
              <a:spcAft>
                <a:spcPts val="1800"/>
              </a:spcAft>
            </a:pPr>
            <a:r>
              <a:rPr lang="en-US" b="0" i="0" dirty="0">
                <a:solidFill>
                  <a:srgbClr val="222222"/>
                </a:solidFill>
                <a:effectLst/>
                <a:latin typeface="Harding"/>
              </a:rPr>
              <a:t>Epstein–Barr virus (EBV) enters the lymphoid tissue of the oropharynx and infects B cells. Molecular analysis of EBV-infected B cells in tonsils of patients with infectious mononucleosis indicated that EBV mainly infects germinal-</a:t>
            </a:r>
            <a:r>
              <a:rPr lang="en-US" b="0" i="0" dirty="0" err="1">
                <a:solidFill>
                  <a:srgbClr val="222222"/>
                </a:solidFill>
                <a:effectLst/>
                <a:latin typeface="Harding"/>
              </a:rPr>
              <a:t>centre</a:t>
            </a:r>
            <a:r>
              <a:rPr lang="en-US" b="0" i="0" dirty="0">
                <a:solidFill>
                  <a:srgbClr val="222222"/>
                </a:solidFill>
                <a:effectLst/>
                <a:latin typeface="Harding"/>
              </a:rPr>
              <a:t> and/or memory B cells, but also some naive B cells. Clonal expansion of infected B cells in the interfollicular region is (largely) restricted to germinal-</a:t>
            </a:r>
            <a:r>
              <a:rPr lang="en-US" b="0" i="0" dirty="0" err="1">
                <a:solidFill>
                  <a:srgbClr val="222222"/>
                </a:solidFill>
                <a:effectLst/>
                <a:latin typeface="Harding"/>
              </a:rPr>
              <a:t>centre</a:t>
            </a:r>
            <a:r>
              <a:rPr lang="en-US" b="0" i="0" dirty="0">
                <a:solidFill>
                  <a:srgbClr val="222222"/>
                </a:solidFill>
                <a:effectLst/>
                <a:latin typeface="Harding"/>
              </a:rPr>
              <a:t>/memory B cells and is not accompanied by somatic hypermutation (SHM). Occasionally, EBV-positive B cells are detected in the germinal </a:t>
            </a:r>
            <a:r>
              <a:rPr lang="en-US" b="0" i="0" dirty="0" err="1">
                <a:solidFill>
                  <a:srgbClr val="222222"/>
                </a:solidFill>
                <a:effectLst/>
                <a:latin typeface="Harding"/>
              </a:rPr>
              <a:t>centre</a:t>
            </a:r>
            <a:r>
              <a:rPr lang="en-US" b="0" i="0" dirty="0">
                <a:solidFill>
                  <a:srgbClr val="222222"/>
                </a:solidFill>
                <a:effectLst/>
                <a:latin typeface="Harding"/>
              </a:rPr>
              <a:t>. These cells also undergo clonal expansion, but they do not participate in a normal germinal-</a:t>
            </a:r>
            <a:r>
              <a:rPr lang="en-US" b="0" i="0" dirty="0" err="1">
                <a:solidFill>
                  <a:srgbClr val="222222"/>
                </a:solidFill>
                <a:effectLst/>
                <a:latin typeface="Harding"/>
              </a:rPr>
              <a:t>centre</a:t>
            </a:r>
            <a:r>
              <a:rPr lang="en-US" b="0" i="0" dirty="0">
                <a:solidFill>
                  <a:srgbClr val="222222"/>
                </a:solidFill>
                <a:effectLst/>
                <a:latin typeface="Harding"/>
              </a:rPr>
              <a:t> reaction. It is unclear whether EBV directly infects germinal-</a:t>
            </a:r>
            <a:r>
              <a:rPr lang="en-US" b="0" i="0" dirty="0" err="1">
                <a:solidFill>
                  <a:srgbClr val="222222"/>
                </a:solidFill>
                <a:effectLst/>
                <a:latin typeface="Harding"/>
              </a:rPr>
              <a:t>centre</a:t>
            </a:r>
            <a:r>
              <a:rPr lang="en-US" b="0" i="0" dirty="0">
                <a:solidFill>
                  <a:srgbClr val="222222"/>
                </a:solidFill>
                <a:effectLst/>
                <a:latin typeface="Harding"/>
              </a:rPr>
              <a:t> B cells, or whether EBV-infected memory B cells enter germinal </a:t>
            </a:r>
            <a:r>
              <a:rPr lang="en-US" b="0" i="0" dirty="0" err="1">
                <a:solidFill>
                  <a:srgbClr val="222222"/>
                </a:solidFill>
                <a:effectLst/>
                <a:latin typeface="Harding"/>
              </a:rPr>
              <a:t>centres</a:t>
            </a:r>
            <a:r>
              <a:rPr lang="en-US" b="0" i="0" dirty="0">
                <a:solidFill>
                  <a:srgbClr val="222222"/>
                </a:solidFill>
                <a:effectLst/>
                <a:latin typeface="Harding"/>
              </a:rPr>
              <a:t>. Members of clones of EBV-positive B cells in the interfollicular region show variation in morphology — small cells, blasts and Hodgkin and Reed–Sternberg (HRS)-like cells — and presumably also EBV-gene expression pattern. Most EBV-positive B cells are eliminated by cytotoxic T cells. A few EBV-positive B cells downregulate the expression of EBV-encoded genes, so that they cannot be detected by T cells, and establish the long-term reservoir of EBV-positive cells. GC, germinal </a:t>
            </a:r>
            <a:r>
              <a:rPr lang="en-US" b="0" i="0" dirty="0" err="1">
                <a:solidFill>
                  <a:srgbClr val="222222"/>
                </a:solidFill>
                <a:effectLst/>
                <a:latin typeface="Harding"/>
              </a:rPr>
              <a:t>centre</a:t>
            </a:r>
            <a:r>
              <a:rPr lang="en-US" b="0" i="0" dirty="0">
                <a:solidFill>
                  <a:srgbClr val="222222"/>
                </a:solidFill>
                <a:effectLst/>
                <a:latin typeface="Harding"/>
              </a:rPr>
              <a:t>.</a:t>
            </a:r>
          </a:p>
          <a:p>
            <a:pPr algn="r"/>
            <a:br>
              <a:rPr lang="en-US" b="1" i="0" u="none" strike="noStrike" dirty="0">
                <a:solidFill>
                  <a:srgbClr val="006699"/>
                </a:solidFill>
                <a:effectLst/>
                <a:latin typeface="-apple-system"/>
                <a:hlinkClick r:id="rId3"/>
              </a:rPr>
            </a:br>
            <a:endParaRPr lang="en-US" b="0" i="0" dirty="0">
              <a:solidFill>
                <a:srgbClr val="222222"/>
              </a:solidFill>
              <a:effectLst/>
              <a:latin typeface="-apple-system"/>
            </a:endParaRPr>
          </a:p>
          <a:p>
            <a:pPr algn="l">
              <a:spcAft>
                <a:spcPts val="1200"/>
              </a:spcAft>
            </a:pPr>
            <a:endParaRPr lang="en-US" b="0" i="0" dirty="0">
              <a:solidFill>
                <a:srgbClr val="222222"/>
              </a:solidFill>
              <a:effectLst/>
              <a:latin typeface="Harding"/>
            </a:endParaRPr>
          </a:p>
        </p:txBody>
      </p:sp>
      <p:sp>
        <p:nvSpPr>
          <p:cNvPr id="4" name="Slide Number Placeholder 3">
            <a:extLst>
              <a:ext uri="{FF2B5EF4-FFF2-40B4-BE49-F238E27FC236}">
                <a16:creationId xmlns:a16="http://schemas.microsoft.com/office/drawing/2014/main" id="{91E8A472-E578-42F9-4B6B-F1B840C64101}"/>
              </a:ext>
            </a:extLst>
          </p:cNvPr>
          <p:cNvSpPr>
            <a:spLocks noGrp="1"/>
          </p:cNvSpPr>
          <p:nvPr>
            <p:ph type="sldNum" sz="quarter" idx="5"/>
          </p:nvPr>
        </p:nvSpPr>
        <p:spPr/>
        <p:txBody>
          <a:bodyPr/>
          <a:lstStyle/>
          <a:p>
            <a:fld id="{36EF2C59-256E-B04B-9A14-7A7EAB2E0840}" type="slidenum">
              <a:rPr lang="en-US" smtClean="0"/>
              <a:t>10</a:t>
            </a:fld>
            <a:endParaRPr lang="en-US"/>
          </a:p>
        </p:txBody>
      </p:sp>
    </p:spTree>
    <p:extLst>
      <p:ext uri="{BB962C8B-B14F-4D97-AF65-F5344CB8AC3E}">
        <p14:creationId xmlns:p14="http://schemas.microsoft.com/office/powerpoint/2010/main" val="3197202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EF2C59-256E-B04B-9A14-7A7EAB2E0840}" type="slidenum">
              <a:rPr lang="en-US" smtClean="0"/>
              <a:t>12</a:t>
            </a:fld>
            <a:endParaRPr lang="en-US"/>
          </a:p>
        </p:txBody>
      </p:sp>
    </p:spTree>
    <p:extLst>
      <p:ext uri="{BB962C8B-B14F-4D97-AF65-F5344CB8AC3E}">
        <p14:creationId xmlns:p14="http://schemas.microsoft.com/office/powerpoint/2010/main" val="833786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3F781-6CED-E56C-476E-D774763B0A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FB75B8-E4D4-1343-8BCA-00350B02FF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5DCE20-DBA6-4B7F-24E7-8DD0167DC002}"/>
              </a:ext>
            </a:extLst>
          </p:cNvPr>
          <p:cNvSpPr>
            <a:spLocks noGrp="1"/>
          </p:cNvSpPr>
          <p:nvPr>
            <p:ph type="body" idx="1"/>
          </p:nvPr>
        </p:nvSpPr>
        <p:spPr/>
        <p:txBody>
          <a:bodyPr/>
          <a:lstStyle/>
          <a:p>
            <a:pPr algn="l">
              <a:spcAft>
                <a:spcPts val="1800"/>
              </a:spcAft>
            </a:pPr>
            <a:r>
              <a:rPr lang="en-US" b="0" i="0" dirty="0">
                <a:solidFill>
                  <a:srgbClr val="222222"/>
                </a:solidFill>
                <a:effectLst/>
                <a:latin typeface="Harding"/>
              </a:rPr>
              <a:t>Epstein–Barr virus (EBV) enters the lymphoid tissue of the oropharynx and infects B cells. Molecular analysis of EBV-infected B cells in tonsils of patients with infectious mononucleosis indicated that EBV mainly infects germinal-</a:t>
            </a:r>
            <a:r>
              <a:rPr lang="en-US" b="0" i="0" dirty="0" err="1">
                <a:solidFill>
                  <a:srgbClr val="222222"/>
                </a:solidFill>
                <a:effectLst/>
                <a:latin typeface="Harding"/>
              </a:rPr>
              <a:t>centre</a:t>
            </a:r>
            <a:r>
              <a:rPr lang="en-US" b="0" i="0" dirty="0">
                <a:solidFill>
                  <a:srgbClr val="222222"/>
                </a:solidFill>
                <a:effectLst/>
                <a:latin typeface="Harding"/>
              </a:rPr>
              <a:t> and/or memory B cells, but also some naive B cells. Clonal expansion of infected B cells in the interfollicular region is (largely) restricted to germinal-</a:t>
            </a:r>
            <a:r>
              <a:rPr lang="en-US" b="0" i="0" dirty="0" err="1">
                <a:solidFill>
                  <a:srgbClr val="222222"/>
                </a:solidFill>
                <a:effectLst/>
                <a:latin typeface="Harding"/>
              </a:rPr>
              <a:t>centre</a:t>
            </a:r>
            <a:r>
              <a:rPr lang="en-US" b="0" i="0" dirty="0">
                <a:solidFill>
                  <a:srgbClr val="222222"/>
                </a:solidFill>
                <a:effectLst/>
                <a:latin typeface="Harding"/>
              </a:rPr>
              <a:t>/memory B cells and is not accompanied by somatic hypermutation (SHM). Occasionally, EBV-positive B cells are detected in the germinal </a:t>
            </a:r>
            <a:r>
              <a:rPr lang="en-US" b="0" i="0" dirty="0" err="1">
                <a:solidFill>
                  <a:srgbClr val="222222"/>
                </a:solidFill>
                <a:effectLst/>
                <a:latin typeface="Harding"/>
              </a:rPr>
              <a:t>centre</a:t>
            </a:r>
            <a:r>
              <a:rPr lang="en-US" b="0" i="0" dirty="0">
                <a:solidFill>
                  <a:srgbClr val="222222"/>
                </a:solidFill>
                <a:effectLst/>
                <a:latin typeface="Harding"/>
              </a:rPr>
              <a:t>. These cells also undergo clonal expansion, but they do not participate in a normal germinal-</a:t>
            </a:r>
            <a:r>
              <a:rPr lang="en-US" b="0" i="0" dirty="0" err="1">
                <a:solidFill>
                  <a:srgbClr val="222222"/>
                </a:solidFill>
                <a:effectLst/>
                <a:latin typeface="Harding"/>
              </a:rPr>
              <a:t>centre</a:t>
            </a:r>
            <a:r>
              <a:rPr lang="en-US" b="0" i="0" dirty="0">
                <a:solidFill>
                  <a:srgbClr val="222222"/>
                </a:solidFill>
                <a:effectLst/>
                <a:latin typeface="Harding"/>
              </a:rPr>
              <a:t> reaction. It is unclear whether EBV directly infects germinal-</a:t>
            </a:r>
            <a:r>
              <a:rPr lang="en-US" b="0" i="0" dirty="0" err="1">
                <a:solidFill>
                  <a:srgbClr val="222222"/>
                </a:solidFill>
                <a:effectLst/>
                <a:latin typeface="Harding"/>
              </a:rPr>
              <a:t>centre</a:t>
            </a:r>
            <a:r>
              <a:rPr lang="en-US" b="0" i="0" dirty="0">
                <a:solidFill>
                  <a:srgbClr val="222222"/>
                </a:solidFill>
                <a:effectLst/>
                <a:latin typeface="Harding"/>
              </a:rPr>
              <a:t> B cells, or whether EBV-infected memory B cells enter germinal </a:t>
            </a:r>
            <a:r>
              <a:rPr lang="en-US" b="0" i="0" dirty="0" err="1">
                <a:solidFill>
                  <a:srgbClr val="222222"/>
                </a:solidFill>
                <a:effectLst/>
                <a:latin typeface="Harding"/>
              </a:rPr>
              <a:t>centres</a:t>
            </a:r>
            <a:r>
              <a:rPr lang="en-US" b="0" i="0" dirty="0">
                <a:solidFill>
                  <a:srgbClr val="222222"/>
                </a:solidFill>
                <a:effectLst/>
                <a:latin typeface="Harding"/>
              </a:rPr>
              <a:t>. Members of clones of EBV-positive B cells in the interfollicular region show variation in morphology — small cells, blasts and Hodgkin and Reed–Sternberg (HRS)-like cells — and presumably also EBV-gene expression pattern. Most EBV-positive B cells are eliminated by cytotoxic T cells. A few EBV-positive B cells downregulate the expression of EBV-encoded genes, so that they cannot be detected by T cells, and establish the long-term reservoir of EBV-positive cells. GC, germinal </a:t>
            </a:r>
            <a:r>
              <a:rPr lang="en-US" b="0" i="0" dirty="0" err="1">
                <a:solidFill>
                  <a:srgbClr val="222222"/>
                </a:solidFill>
                <a:effectLst/>
                <a:latin typeface="Harding"/>
              </a:rPr>
              <a:t>centre</a:t>
            </a:r>
            <a:r>
              <a:rPr lang="en-US" b="0" i="0" dirty="0">
                <a:solidFill>
                  <a:srgbClr val="222222"/>
                </a:solidFill>
                <a:effectLst/>
                <a:latin typeface="Harding"/>
              </a:rPr>
              <a:t>.</a:t>
            </a:r>
          </a:p>
          <a:p>
            <a:pPr algn="r"/>
            <a:br>
              <a:rPr lang="en-US" b="1" i="0" u="none" strike="noStrike" dirty="0">
                <a:solidFill>
                  <a:srgbClr val="006699"/>
                </a:solidFill>
                <a:effectLst/>
                <a:latin typeface="-apple-system"/>
                <a:hlinkClick r:id="rId3"/>
              </a:rPr>
            </a:br>
            <a:endParaRPr lang="en-US" b="0" i="0" dirty="0">
              <a:solidFill>
                <a:srgbClr val="222222"/>
              </a:solidFill>
              <a:effectLst/>
              <a:latin typeface="-apple-system"/>
            </a:endParaRPr>
          </a:p>
          <a:p>
            <a:pPr algn="l">
              <a:spcAft>
                <a:spcPts val="1200"/>
              </a:spcAft>
            </a:pPr>
            <a:endParaRPr lang="en-US" b="0" i="0" dirty="0">
              <a:solidFill>
                <a:srgbClr val="222222"/>
              </a:solidFill>
              <a:effectLst/>
              <a:latin typeface="Harding"/>
            </a:endParaRPr>
          </a:p>
        </p:txBody>
      </p:sp>
      <p:sp>
        <p:nvSpPr>
          <p:cNvPr id="4" name="Slide Number Placeholder 3">
            <a:extLst>
              <a:ext uri="{FF2B5EF4-FFF2-40B4-BE49-F238E27FC236}">
                <a16:creationId xmlns:a16="http://schemas.microsoft.com/office/drawing/2014/main" id="{66B19CD9-2C2C-7BD0-691A-672060C33191}"/>
              </a:ext>
            </a:extLst>
          </p:cNvPr>
          <p:cNvSpPr>
            <a:spLocks noGrp="1"/>
          </p:cNvSpPr>
          <p:nvPr>
            <p:ph type="sldNum" sz="quarter" idx="5"/>
          </p:nvPr>
        </p:nvSpPr>
        <p:spPr/>
        <p:txBody>
          <a:bodyPr/>
          <a:lstStyle/>
          <a:p>
            <a:fld id="{36EF2C59-256E-B04B-9A14-7A7EAB2E0840}" type="slidenum">
              <a:rPr lang="en-US" smtClean="0"/>
              <a:t>13</a:t>
            </a:fld>
            <a:endParaRPr lang="en-US"/>
          </a:p>
        </p:txBody>
      </p:sp>
    </p:spTree>
    <p:extLst>
      <p:ext uri="{BB962C8B-B14F-4D97-AF65-F5344CB8AC3E}">
        <p14:creationId xmlns:p14="http://schemas.microsoft.com/office/powerpoint/2010/main" val="2876328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D3584-ACBD-DDCA-7A08-3A45AC8CBE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7250D2-4F79-6596-F37E-059E29E221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7E9DF1-5182-D06D-EA81-0E65A9E46FDF}"/>
              </a:ext>
            </a:extLst>
          </p:cNvPr>
          <p:cNvSpPr>
            <a:spLocks noGrp="1"/>
          </p:cNvSpPr>
          <p:nvPr>
            <p:ph type="body" idx="1"/>
          </p:nvPr>
        </p:nvSpPr>
        <p:spPr/>
        <p:txBody>
          <a:bodyPr/>
          <a:lstStyle/>
          <a:p>
            <a:pPr algn="l">
              <a:spcAft>
                <a:spcPts val="1800"/>
              </a:spcAft>
            </a:pPr>
            <a:r>
              <a:rPr lang="en-US" b="0" i="0" dirty="0">
                <a:solidFill>
                  <a:srgbClr val="222222"/>
                </a:solidFill>
                <a:effectLst/>
                <a:latin typeface="Harding"/>
              </a:rPr>
              <a:t>Epstein–Barr virus (EBV) enters the lymphoid tissue of the oropharynx and infects B cells. Molecular analysis of EBV-infected B cells in tonsils of patients with infectious mononucleosis indicated that EBV mainly infects germinal-</a:t>
            </a:r>
            <a:r>
              <a:rPr lang="en-US" b="0" i="0" dirty="0" err="1">
                <a:solidFill>
                  <a:srgbClr val="222222"/>
                </a:solidFill>
                <a:effectLst/>
                <a:latin typeface="Harding"/>
              </a:rPr>
              <a:t>centre</a:t>
            </a:r>
            <a:r>
              <a:rPr lang="en-US" b="0" i="0" dirty="0">
                <a:solidFill>
                  <a:srgbClr val="222222"/>
                </a:solidFill>
                <a:effectLst/>
                <a:latin typeface="Harding"/>
              </a:rPr>
              <a:t> and/or memory B cells, but also some naive B cells. Clonal expansion of infected B cells in the interfollicular region is (largely) restricted to germinal-</a:t>
            </a:r>
            <a:r>
              <a:rPr lang="en-US" b="0" i="0" dirty="0" err="1">
                <a:solidFill>
                  <a:srgbClr val="222222"/>
                </a:solidFill>
                <a:effectLst/>
                <a:latin typeface="Harding"/>
              </a:rPr>
              <a:t>centre</a:t>
            </a:r>
            <a:r>
              <a:rPr lang="en-US" b="0" i="0" dirty="0">
                <a:solidFill>
                  <a:srgbClr val="222222"/>
                </a:solidFill>
                <a:effectLst/>
                <a:latin typeface="Harding"/>
              </a:rPr>
              <a:t>/memory B cells and is not accompanied by somatic hypermutation (SHM). Occasionally, EBV-positive B cells are detected in the germinal </a:t>
            </a:r>
            <a:r>
              <a:rPr lang="en-US" b="0" i="0" dirty="0" err="1">
                <a:solidFill>
                  <a:srgbClr val="222222"/>
                </a:solidFill>
                <a:effectLst/>
                <a:latin typeface="Harding"/>
              </a:rPr>
              <a:t>centre</a:t>
            </a:r>
            <a:r>
              <a:rPr lang="en-US" b="0" i="0" dirty="0">
                <a:solidFill>
                  <a:srgbClr val="222222"/>
                </a:solidFill>
                <a:effectLst/>
                <a:latin typeface="Harding"/>
              </a:rPr>
              <a:t>. These cells also undergo clonal expansion, but they do not participate in a normal germinal-</a:t>
            </a:r>
            <a:r>
              <a:rPr lang="en-US" b="0" i="0" dirty="0" err="1">
                <a:solidFill>
                  <a:srgbClr val="222222"/>
                </a:solidFill>
                <a:effectLst/>
                <a:latin typeface="Harding"/>
              </a:rPr>
              <a:t>centre</a:t>
            </a:r>
            <a:r>
              <a:rPr lang="en-US" b="0" i="0" dirty="0">
                <a:solidFill>
                  <a:srgbClr val="222222"/>
                </a:solidFill>
                <a:effectLst/>
                <a:latin typeface="Harding"/>
              </a:rPr>
              <a:t> reaction. It is unclear whether EBV directly infects germinal-</a:t>
            </a:r>
            <a:r>
              <a:rPr lang="en-US" b="0" i="0" dirty="0" err="1">
                <a:solidFill>
                  <a:srgbClr val="222222"/>
                </a:solidFill>
                <a:effectLst/>
                <a:latin typeface="Harding"/>
              </a:rPr>
              <a:t>centre</a:t>
            </a:r>
            <a:r>
              <a:rPr lang="en-US" b="0" i="0" dirty="0">
                <a:solidFill>
                  <a:srgbClr val="222222"/>
                </a:solidFill>
                <a:effectLst/>
                <a:latin typeface="Harding"/>
              </a:rPr>
              <a:t> B cells, or whether EBV-infected memory B cells enter germinal </a:t>
            </a:r>
            <a:r>
              <a:rPr lang="en-US" b="0" i="0" dirty="0" err="1">
                <a:solidFill>
                  <a:srgbClr val="222222"/>
                </a:solidFill>
                <a:effectLst/>
                <a:latin typeface="Harding"/>
              </a:rPr>
              <a:t>centres</a:t>
            </a:r>
            <a:r>
              <a:rPr lang="en-US" b="0" i="0" dirty="0">
                <a:solidFill>
                  <a:srgbClr val="222222"/>
                </a:solidFill>
                <a:effectLst/>
                <a:latin typeface="Harding"/>
              </a:rPr>
              <a:t>. Members of clones of EBV-positive B cells in the interfollicular region show variation in morphology — small cells, blasts and Hodgkin and Reed–Sternberg (HRS)-like cells — and presumably also EBV-gene expression pattern. Most EBV-positive B cells are eliminated by cytotoxic T cells. A few EBV-positive B cells downregulate the expression of EBV-encoded genes, so that they cannot be detected by T cells, and establish the long-term reservoir of EBV-positive cells. GC, germinal </a:t>
            </a:r>
            <a:r>
              <a:rPr lang="en-US" b="0" i="0" dirty="0" err="1">
                <a:solidFill>
                  <a:srgbClr val="222222"/>
                </a:solidFill>
                <a:effectLst/>
                <a:latin typeface="Harding"/>
              </a:rPr>
              <a:t>centre</a:t>
            </a:r>
            <a:r>
              <a:rPr lang="en-US" b="0" i="0" dirty="0">
                <a:solidFill>
                  <a:srgbClr val="222222"/>
                </a:solidFill>
                <a:effectLst/>
                <a:latin typeface="Harding"/>
              </a:rPr>
              <a:t>.</a:t>
            </a:r>
          </a:p>
          <a:p>
            <a:pPr algn="r"/>
            <a:br>
              <a:rPr lang="en-US" b="1" i="0" u="none" strike="noStrike" dirty="0">
                <a:solidFill>
                  <a:srgbClr val="006699"/>
                </a:solidFill>
                <a:effectLst/>
                <a:latin typeface="-apple-system"/>
                <a:hlinkClick r:id="rId3"/>
              </a:rPr>
            </a:br>
            <a:endParaRPr lang="en-US" b="0" i="0" dirty="0">
              <a:solidFill>
                <a:srgbClr val="222222"/>
              </a:solidFill>
              <a:effectLst/>
              <a:latin typeface="-apple-system"/>
            </a:endParaRPr>
          </a:p>
          <a:p>
            <a:pPr algn="l">
              <a:spcAft>
                <a:spcPts val="1200"/>
              </a:spcAft>
            </a:pPr>
            <a:endParaRPr lang="en-US" b="0" i="0" dirty="0">
              <a:solidFill>
                <a:srgbClr val="222222"/>
              </a:solidFill>
              <a:effectLst/>
              <a:latin typeface="Harding"/>
            </a:endParaRPr>
          </a:p>
        </p:txBody>
      </p:sp>
      <p:sp>
        <p:nvSpPr>
          <p:cNvPr id="4" name="Slide Number Placeholder 3">
            <a:extLst>
              <a:ext uri="{FF2B5EF4-FFF2-40B4-BE49-F238E27FC236}">
                <a16:creationId xmlns:a16="http://schemas.microsoft.com/office/drawing/2014/main" id="{F65A76A7-0393-B70C-4052-302FDBA23534}"/>
              </a:ext>
            </a:extLst>
          </p:cNvPr>
          <p:cNvSpPr>
            <a:spLocks noGrp="1"/>
          </p:cNvSpPr>
          <p:nvPr>
            <p:ph type="sldNum" sz="quarter" idx="5"/>
          </p:nvPr>
        </p:nvSpPr>
        <p:spPr/>
        <p:txBody>
          <a:bodyPr/>
          <a:lstStyle/>
          <a:p>
            <a:fld id="{36EF2C59-256E-B04B-9A14-7A7EAB2E0840}" type="slidenum">
              <a:rPr lang="en-US" smtClean="0"/>
              <a:t>14</a:t>
            </a:fld>
            <a:endParaRPr lang="en-US"/>
          </a:p>
        </p:txBody>
      </p:sp>
    </p:spTree>
    <p:extLst>
      <p:ext uri="{BB962C8B-B14F-4D97-AF65-F5344CB8AC3E}">
        <p14:creationId xmlns:p14="http://schemas.microsoft.com/office/powerpoint/2010/main" val="4148976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4DD8A-2BEF-684E-13F6-A4A61FAAFC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D19C9-A421-57E8-AD5B-A862D38817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58F25A-1882-2221-8DCC-310C4ED0C143}"/>
              </a:ext>
            </a:extLst>
          </p:cNvPr>
          <p:cNvSpPr>
            <a:spLocks noGrp="1"/>
          </p:cNvSpPr>
          <p:nvPr>
            <p:ph type="body" idx="1"/>
          </p:nvPr>
        </p:nvSpPr>
        <p:spPr/>
        <p:txBody>
          <a:bodyPr/>
          <a:lstStyle/>
          <a:p>
            <a:pPr>
              <a:spcBef>
                <a:spcPts val="1200"/>
              </a:spcBef>
              <a:spcAft>
                <a:spcPts val="1200"/>
              </a:spcAft>
            </a:pPr>
            <a:r>
              <a:rPr lang="en-US" b="0" dirty="0">
                <a:effectLst/>
                <a:latin typeface="ElsevierGulliver"/>
              </a:rPr>
              <a:t>In this study, </a:t>
            </a:r>
          </a:p>
          <a:p>
            <a:pPr>
              <a:spcBef>
                <a:spcPts val="1200"/>
              </a:spcBef>
              <a:spcAft>
                <a:spcPts val="1200"/>
              </a:spcAft>
            </a:pPr>
            <a:endParaRPr lang="en-US" b="0" dirty="0">
              <a:effectLst/>
              <a:latin typeface="ElsevierGulliver"/>
            </a:endParaRPr>
          </a:p>
          <a:p>
            <a:pPr algn="l">
              <a:spcBef>
                <a:spcPts val="1200"/>
              </a:spcBef>
              <a:spcAft>
                <a:spcPts val="1200"/>
              </a:spcAft>
            </a:pPr>
            <a:br>
              <a:rPr lang="en-US" b="0" i="0" dirty="0">
                <a:solidFill>
                  <a:srgbClr val="1F1F1F"/>
                </a:solidFill>
                <a:effectLst/>
                <a:latin typeface="ElsevierGulliver"/>
              </a:rPr>
            </a:br>
            <a:r>
              <a:rPr lang="en-US" b="0" i="0" dirty="0">
                <a:solidFill>
                  <a:srgbClr val="1F1F1F"/>
                </a:solidFill>
                <a:effectLst/>
                <a:latin typeface="ElsevierGulliver"/>
              </a:rPr>
              <a:t>Epstein-Barr virus enhancers loop to cellular genes essential for LCL growth and survival</a:t>
            </a:r>
          </a:p>
          <a:p>
            <a:pPr algn="l">
              <a:spcBef>
                <a:spcPts val="1200"/>
              </a:spcBef>
              <a:spcAft>
                <a:spcPts val="1200"/>
              </a:spcAft>
              <a:buFont typeface="Arial" panose="020B0604020202020204" pitchFamily="34" charset="0"/>
              <a:buChar char="•"/>
            </a:pPr>
            <a:r>
              <a:rPr lang="en-US" b="0" i="0" dirty="0">
                <a:solidFill>
                  <a:srgbClr val="1F1F1F"/>
                </a:solidFill>
                <a:effectLst/>
                <a:latin typeface="ElsevierGulliver"/>
              </a:rPr>
              <a:t>•EBV enhancers control expression of the cellular oncogene MYC</a:t>
            </a:r>
          </a:p>
          <a:p>
            <a:pPr algn="l">
              <a:spcBef>
                <a:spcPts val="1200"/>
              </a:spcBef>
              <a:spcAft>
                <a:spcPts val="1200"/>
              </a:spcAft>
              <a:buFont typeface="Arial" panose="020B0604020202020204" pitchFamily="34" charset="0"/>
              <a:buChar char="•"/>
            </a:pPr>
            <a:r>
              <a:rPr lang="en-US" b="0" i="0" dirty="0">
                <a:solidFill>
                  <a:srgbClr val="1F1F1F"/>
                </a:solidFill>
                <a:effectLst/>
                <a:latin typeface="ElsevierGulliver"/>
              </a:rPr>
              <a:t>•EBV transcription factors drive MYC enhancer-promoter looping</a:t>
            </a:r>
          </a:p>
          <a:p>
            <a:pPr algn="l">
              <a:spcBef>
                <a:spcPts val="1200"/>
              </a:spcBef>
              <a:spcAft>
                <a:spcPts val="1200"/>
              </a:spcAft>
              <a:buFont typeface="Arial" panose="020B0604020202020204" pitchFamily="34" charset="0"/>
              <a:buChar char="•"/>
            </a:pPr>
            <a:r>
              <a:rPr lang="en-US" b="0" i="0" dirty="0">
                <a:solidFill>
                  <a:srgbClr val="1F1F1F"/>
                </a:solidFill>
                <a:effectLst/>
                <a:latin typeface="ElsevierGulliver"/>
              </a:rPr>
              <a:t>•EBV transcription factors repress tumor suppressor CDKN2A/B through looping</a:t>
            </a:r>
          </a:p>
          <a:p>
            <a:pPr>
              <a:spcBef>
                <a:spcPts val="1200"/>
              </a:spcBef>
              <a:spcAft>
                <a:spcPts val="1200"/>
              </a:spcAft>
            </a:pPr>
            <a:endParaRPr lang="en-US" b="0" dirty="0">
              <a:effectLst/>
              <a:latin typeface="ElsevierGulliver"/>
            </a:endParaRPr>
          </a:p>
        </p:txBody>
      </p:sp>
      <p:sp>
        <p:nvSpPr>
          <p:cNvPr id="4" name="Slide Number Placeholder 3">
            <a:extLst>
              <a:ext uri="{FF2B5EF4-FFF2-40B4-BE49-F238E27FC236}">
                <a16:creationId xmlns:a16="http://schemas.microsoft.com/office/drawing/2014/main" id="{D0A26528-BCBD-4679-7E98-E9D18B1A2CE4}"/>
              </a:ext>
            </a:extLst>
          </p:cNvPr>
          <p:cNvSpPr>
            <a:spLocks noGrp="1"/>
          </p:cNvSpPr>
          <p:nvPr>
            <p:ph type="sldNum" sz="quarter" idx="5"/>
          </p:nvPr>
        </p:nvSpPr>
        <p:spPr/>
        <p:txBody>
          <a:bodyPr/>
          <a:lstStyle/>
          <a:p>
            <a:fld id="{36EF2C59-256E-B04B-9A14-7A7EAB2E0840}" type="slidenum">
              <a:rPr lang="en-US" smtClean="0"/>
              <a:t>15</a:t>
            </a:fld>
            <a:endParaRPr lang="en-US"/>
          </a:p>
        </p:txBody>
      </p:sp>
    </p:spTree>
    <p:extLst>
      <p:ext uri="{BB962C8B-B14F-4D97-AF65-F5344CB8AC3E}">
        <p14:creationId xmlns:p14="http://schemas.microsoft.com/office/powerpoint/2010/main" val="1589176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EF2C59-256E-B04B-9A14-7A7EAB2E0840}" type="slidenum">
              <a:rPr lang="en-US" smtClean="0"/>
              <a:t>16</a:t>
            </a:fld>
            <a:endParaRPr lang="en-US"/>
          </a:p>
        </p:txBody>
      </p:sp>
    </p:spTree>
    <p:extLst>
      <p:ext uri="{BB962C8B-B14F-4D97-AF65-F5344CB8AC3E}">
        <p14:creationId xmlns:p14="http://schemas.microsoft.com/office/powerpoint/2010/main" val="3652711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1B8FF6-3FB6-C0DD-6BF6-F93AFA05CC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42E621-C152-0220-9511-4CBE5CA3AF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A901F3-3DEB-747A-E527-1D5FB5F50312}"/>
              </a:ext>
            </a:extLst>
          </p:cNvPr>
          <p:cNvSpPr>
            <a:spLocks noGrp="1"/>
          </p:cNvSpPr>
          <p:nvPr>
            <p:ph type="body" idx="1"/>
          </p:nvPr>
        </p:nvSpPr>
        <p:spPr/>
        <p:txBody>
          <a:bodyPr/>
          <a:lstStyle/>
          <a:p>
            <a:pPr>
              <a:spcBef>
                <a:spcPts val="1200"/>
              </a:spcBef>
              <a:spcAft>
                <a:spcPts val="1200"/>
              </a:spcAft>
            </a:pPr>
            <a:r>
              <a:rPr lang="en-US" b="0" dirty="0">
                <a:effectLst/>
                <a:latin typeface="ElsevierGulliver"/>
              </a:rPr>
              <a:t>In this study, </a:t>
            </a:r>
          </a:p>
          <a:p>
            <a:pPr>
              <a:spcBef>
                <a:spcPts val="1200"/>
              </a:spcBef>
              <a:spcAft>
                <a:spcPts val="1200"/>
              </a:spcAft>
            </a:pPr>
            <a:endParaRPr lang="en-US" b="0" dirty="0">
              <a:effectLst/>
              <a:latin typeface="ElsevierGulliver"/>
            </a:endParaRPr>
          </a:p>
          <a:p>
            <a:pPr algn="l">
              <a:spcBef>
                <a:spcPts val="1200"/>
              </a:spcBef>
              <a:spcAft>
                <a:spcPts val="1200"/>
              </a:spcAft>
            </a:pPr>
            <a:br>
              <a:rPr lang="en-US" b="0" i="0" dirty="0">
                <a:solidFill>
                  <a:srgbClr val="1F1F1F"/>
                </a:solidFill>
                <a:effectLst/>
                <a:latin typeface="ElsevierGulliver"/>
              </a:rPr>
            </a:br>
            <a:r>
              <a:rPr lang="en-US" b="0" i="0" dirty="0">
                <a:solidFill>
                  <a:srgbClr val="1F1F1F"/>
                </a:solidFill>
                <a:effectLst/>
                <a:latin typeface="ElsevierGulliver"/>
              </a:rPr>
              <a:t>Epstein-Barr virus enhancers loop to cellular genes essential for LCL growth and survival</a:t>
            </a:r>
          </a:p>
          <a:p>
            <a:pPr algn="l">
              <a:spcBef>
                <a:spcPts val="1200"/>
              </a:spcBef>
              <a:spcAft>
                <a:spcPts val="1200"/>
              </a:spcAft>
              <a:buFont typeface="Arial" panose="020B0604020202020204" pitchFamily="34" charset="0"/>
              <a:buChar char="•"/>
            </a:pPr>
            <a:r>
              <a:rPr lang="en-US" b="0" i="0" dirty="0">
                <a:solidFill>
                  <a:srgbClr val="1F1F1F"/>
                </a:solidFill>
                <a:effectLst/>
                <a:latin typeface="ElsevierGulliver"/>
              </a:rPr>
              <a:t>•EBV enhancers control expression of the cellular oncogene MYC</a:t>
            </a:r>
          </a:p>
          <a:p>
            <a:pPr algn="l">
              <a:spcBef>
                <a:spcPts val="1200"/>
              </a:spcBef>
              <a:spcAft>
                <a:spcPts val="1200"/>
              </a:spcAft>
              <a:buFont typeface="Arial" panose="020B0604020202020204" pitchFamily="34" charset="0"/>
              <a:buChar char="•"/>
            </a:pPr>
            <a:r>
              <a:rPr lang="en-US" b="0" i="0" dirty="0">
                <a:solidFill>
                  <a:srgbClr val="1F1F1F"/>
                </a:solidFill>
                <a:effectLst/>
                <a:latin typeface="ElsevierGulliver"/>
              </a:rPr>
              <a:t>•EBV transcription factors drive MYC enhancer-promoter looping</a:t>
            </a:r>
          </a:p>
          <a:p>
            <a:pPr algn="l">
              <a:spcBef>
                <a:spcPts val="1200"/>
              </a:spcBef>
              <a:spcAft>
                <a:spcPts val="1200"/>
              </a:spcAft>
              <a:buFont typeface="Arial" panose="020B0604020202020204" pitchFamily="34" charset="0"/>
              <a:buChar char="•"/>
            </a:pPr>
            <a:r>
              <a:rPr lang="en-US" b="0" i="0" dirty="0">
                <a:solidFill>
                  <a:srgbClr val="1F1F1F"/>
                </a:solidFill>
                <a:effectLst/>
                <a:latin typeface="ElsevierGulliver"/>
              </a:rPr>
              <a:t>•EBV transcription factors repress tumor suppressor CDKN2A/B through looping</a:t>
            </a:r>
          </a:p>
          <a:p>
            <a:pPr>
              <a:spcBef>
                <a:spcPts val="1200"/>
              </a:spcBef>
              <a:spcAft>
                <a:spcPts val="1200"/>
              </a:spcAft>
            </a:pPr>
            <a:endParaRPr lang="en-US" b="0" dirty="0">
              <a:effectLst/>
              <a:latin typeface="ElsevierGulliver"/>
            </a:endParaRPr>
          </a:p>
        </p:txBody>
      </p:sp>
      <p:sp>
        <p:nvSpPr>
          <p:cNvPr id="4" name="Slide Number Placeholder 3">
            <a:extLst>
              <a:ext uri="{FF2B5EF4-FFF2-40B4-BE49-F238E27FC236}">
                <a16:creationId xmlns:a16="http://schemas.microsoft.com/office/drawing/2014/main" id="{86B905CD-96ED-1D5D-A442-A4ADA499DC74}"/>
              </a:ext>
            </a:extLst>
          </p:cNvPr>
          <p:cNvSpPr>
            <a:spLocks noGrp="1"/>
          </p:cNvSpPr>
          <p:nvPr>
            <p:ph type="sldNum" sz="quarter" idx="5"/>
          </p:nvPr>
        </p:nvSpPr>
        <p:spPr/>
        <p:txBody>
          <a:bodyPr/>
          <a:lstStyle/>
          <a:p>
            <a:fld id="{36EF2C59-256E-B04B-9A14-7A7EAB2E0840}" type="slidenum">
              <a:rPr lang="en-US" smtClean="0"/>
              <a:t>2</a:t>
            </a:fld>
            <a:endParaRPr lang="en-US"/>
          </a:p>
        </p:txBody>
      </p:sp>
    </p:spTree>
    <p:extLst>
      <p:ext uri="{BB962C8B-B14F-4D97-AF65-F5344CB8AC3E}">
        <p14:creationId xmlns:p14="http://schemas.microsoft.com/office/powerpoint/2010/main" val="110648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C7CC2-C7CC-16C1-477C-ECFE8BF31B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E6C57A-5844-B9BE-5485-8F3B6F065C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B73D6B-CD7A-1C09-3A4F-BC367BCF6F30}"/>
              </a:ext>
            </a:extLst>
          </p:cNvPr>
          <p:cNvSpPr>
            <a:spLocks noGrp="1"/>
          </p:cNvSpPr>
          <p:nvPr>
            <p:ph type="body" idx="1"/>
          </p:nvPr>
        </p:nvSpPr>
        <p:spPr/>
        <p:txBody>
          <a:bodyPr/>
          <a:lstStyle/>
          <a:p>
            <a:pPr>
              <a:spcBef>
                <a:spcPts val="1200"/>
              </a:spcBef>
              <a:spcAft>
                <a:spcPts val="1200"/>
              </a:spcAft>
            </a:pPr>
            <a:r>
              <a:rPr lang="en-US" b="0" dirty="0">
                <a:effectLst/>
                <a:latin typeface="ElsevierGulliver"/>
              </a:rPr>
              <a:t>In this study, </a:t>
            </a:r>
          </a:p>
          <a:p>
            <a:pPr>
              <a:spcBef>
                <a:spcPts val="1200"/>
              </a:spcBef>
              <a:spcAft>
                <a:spcPts val="1200"/>
              </a:spcAft>
            </a:pPr>
            <a:endParaRPr lang="en-US" b="0" dirty="0">
              <a:effectLst/>
              <a:latin typeface="ElsevierGulliver"/>
            </a:endParaRPr>
          </a:p>
          <a:p>
            <a:pPr algn="l">
              <a:spcBef>
                <a:spcPts val="1200"/>
              </a:spcBef>
              <a:spcAft>
                <a:spcPts val="1200"/>
              </a:spcAft>
            </a:pPr>
            <a:br>
              <a:rPr lang="en-US" b="0" i="0" dirty="0">
                <a:solidFill>
                  <a:srgbClr val="1F1F1F"/>
                </a:solidFill>
                <a:effectLst/>
                <a:latin typeface="ElsevierGulliver"/>
              </a:rPr>
            </a:br>
            <a:r>
              <a:rPr lang="en-US" b="0" i="0" dirty="0">
                <a:solidFill>
                  <a:srgbClr val="1F1F1F"/>
                </a:solidFill>
                <a:effectLst/>
                <a:latin typeface="ElsevierGulliver"/>
              </a:rPr>
              <a:t>Epstein-Barr virus enhancers loop to cellular genes essential for LCL growth and survival</a:t>
            </a:r>
          </a:p>
          <a:p>
            <a:pPr algn="l">
              <a:spcBef>
                <a:spcPts val="1200"/>
              </a:spcBef>
              <a:spcAft>
                <a:spcPts val="1200"/>
              </a:spcAft>
              <a:buFont typeface="Arial" panose="020B0604020202020204" pitchFamily="34" charset="0"/>
              <a:buChar char="•"/>
            </a:pPr>
            <a:r>
              <a:rPr lang="en-US" b="0" i="0" dirty="0">
                <a:solidFill>
                  <a:srgbClr val="1F1F1F"/>
                </a:solidFill>
                <a:effectLst/>
                <a:latin typeface="ElsevierGulliver"/>
              </a:rPr>
              <a:t>•EBV enhancers control expression of the cellular oncogene MYC</a:t>
            </a:r>
          </a:p>
          <a:p>
            <a:pPr algn="l">
              <a:spcBef>
                <a:spcPts val="1200"/>
              </a:spcBef>
              <a:spcAft>
                <a:spcPts val="1200"/>
              </a:spcAft>
              <a:buFont typeface="Arial" panose="020B0604020202020204" pitchFamily="34" charset="0"/>
              <a:buChar char="•"/>
            </a:pPr>
            <a:r>
              <a:rPr lang="en-US" b="0" i="0" dirty="0">
                <a:solidFill>
                  <a:srgbClr val="1F1F1F"/>
                </a:solidFill>
                <a:effectLst/>
                <a:latin typeface="ElsevierGulliver"/>
              </a:rPr>
              <a:t>•EBV transcription factors drive MYC enhancer-promoter looping</a:t>
            </a:r>
          </a:p>
          <a:p>
            <a:pPr algn="l">
              <a:spcBef>
                <a:spcPts val="1200"/>
              </a:spcBef>
              <a:spcAft>
                <a:spcPts val="1200"/>
              </a:spcAft>
              <a:buFont typeface="Arial" panose="020B0604020202020204" pitchFamily="34" charset="0"/>
              <a:buChar char="•"/>
            </a:pPr>
            <a:r>
              <a:rPr lang="en-US" b="0" i="0" dirty="0">
                <a:solidFill>
                  <a:srgbClr val="1F1F1F"/>
                </a:solidFill>
                <a:effectLst/>
                <a:latin typeface="ElsevierGulliver"/>
              </a:rPr>
              <a:t>•EBV transcription factors repress tumor suppressor CDKN2A/B through looping</a:t>
            </a:r>
          </a:p>
          <a:p>
            <a:pPr>
              <a:spcBef>
                <a:spcPts val="1200"/>
              </a:spcBef>
              <a:spcAft>
                <a:spcPts val="1200"/>
              </a:spcAft>
            </a:pPr>
            <a:endParaRPr lang="en-US" b="0" dirty="0">
              <a:effectLst/>
              <a:latin typeface="ElsevierGulliver"/>
            </a:endParaRPr>
          </a:p>
        </p:txBody>
      </p:sp>
      <p:sp>
        <p:nvSpPr>
          <p:cNvPr id="4" name="Slide Number Placeholder 3">
            <a:extLst>
              <a:ext uri="{FF2B5EF4-FFF2-40B4-BE49-F238E27FC236}">
                <a16:creationId xmlns:a16="http://schemas.microsoft.com/office/drawing/2014/main" id="{1A220320-E703-B97E-A00F-DB39738D5C67}"/>
              </a:ext>
            </a:extLst>
          </p:cNvPr>
          <p:cNvSpPr>
            <a:spLocks noGrp="1"/>
          </p:cNvSpPr>
          <p:nvPr>
            <p:ph type="sldNum" sz="quarter" idx="5"/>
          </p:nvPr>
        </p:nvSpPr>
        <p:spPr/>
        <p:txBody>
          <a:bodyPr/>
          <a:lstStyle/>
          <a:p>
            <a:fld id="{36EF2C59-256E-B04B-9A14-7A7EAB2E0840}" type="slidenum">
              <a:rPr lang="en-US" smtClean="0"/>
              <a:t>3</a:t>
            </a:fld>
            <a:endParaRPr lang="en-US"/>
          </a:p>
        </p:txBody>
      </p:sp>
    </p:spTree>
    <p:extLst>
      <p:ext uri="{BB962C8B-B14F-4D97-AF65-F5344CB8AC3E}">
        <p14:creationId xmlns:p14="http://schemas.microsoft.com/office/powerpoint/2010/main" val="184609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085A9-EB7C-BFFA-5F01-BD3E737BC6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00885A-972D-2D55-8D1B-45FE3C451A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B0EA9E-FFA5-C69D-8F3B-644CBB4B540C}"/>
              </a:ext>
            </a:extLst>
          </p:cNvPr>
          <p:cNvSpPr>
            <a:spLocks noGrp="1"/>
          </p:cNvSpPr>
          <p:nvPr>
            <p:ph type="body" idx="1"/>
          </p:nvPr>
        </p:nvSpPr>
        <p:spPr/>
        <p:txBody>
          <a:bodyPr/>
          <a:lstStyle/>
          <a:p>
            <a:pPr>
              <a:spcBef>
                <a:spcPts val="1200"/>
              </a:spcBef>
              <a:spcAft>
                <a:spcPts val="1200"/>
              </a:spcAft>
            </a:pPr>
            <a:r>
              <a:rPr lang="en-US" b="0" dirty="0">
                <a:effectLst/>
                <a:latin typeface="ElsevierGulliver"/>
              </a:rPr>
              <a:t>In this study, </a:t>
            </a:r>
          </a:p>
          <a:p>
            <a:pPr>
              <a:spcBef>
                <a:spcPts val="1200"/>
              </a:spcBef>
              <a:spcAft>
                <a:spcPts val="1200"/>
              </a:spcAft>
            </a:pPr>
            <a:endParaRPr lang="en-US" b="0" dirty="0">
              <a:effectLst/>
              <a:latin typeface="ElsevierGulliver"/>
            </a:endParaRPr>
          </a:p>
          <a:p>
            <a:pPr algn="l">
              <a:spcBef>
                <a:spcPts val="1200"/>
              </a:spcBef>
              <a:spcAft>
                <a:spcPts val="1200"/>
              </a:spcAft>
            </a:pPr>
            <a:br>
              <a:rPr lang="en-US" b="0" i="0" dirty="0">
                <a:solidFill>
                  <a:srgbClr val="1F1F1F"/>
                </a:solidFill>
                <a:effectLst/>
                <a:latin typeface="ElsevierGulliver"/>
              </a:rPr>
            </a:br>
            <a:r>
              <a:rPr lang="en-US" b="0" i="0" dirty="0">
                <a:solidFill>
                  <a:srgbClr val="1F1F1F"/>
                </a:solidFill>
                <a:effectLst/>
                <a:latin typeface="ElsevierGulliver"/>
              </a:rPr>
              <a:t>Epstein-Barr virus enhancers loop to cellular genes essential for LCL growth and survival</a:t>
            </a:r>
          </a:p>
          <a:p>
            <a:pPr algn="l">
              <a:spcBef>
                <a:spcPts val="1200"/>
              </a:spcBef>
              <a:spcAft>
                <a:spcPts val="1200"/>
              </a:spcAft>
              <a:buFont typeface="Arial" panose="020B0604020202020204" pitchFamily="34" charset="0"/>
              <a:buChar char="•"/>
            </a:pPr>
            <a:r>
              <a:rPr lang="en-US" b="0" i="0" dirty="0">
                <a:solidFill>
                  <a:srgbClr val="1F1F1F"/>
                </a:solidFill>
                <a:effectLst/>
                <a:latin typeface="ElsevierGulliver"/>
              </a:rPr>
              <a:t>•EBV enhancers control expression of the cellular oncogene MYC</a:t>
            </a:r>
          </a:p>
          <a:p>
            <a:pPr algn="l">
              <a:spcBef>
                <a:spcPts val="1200"/>
              </a:spcBef>
              <a:spcAft>
                <a:spcPts val="1200"/>
              </a:spcAft>
              <a:buFont typeface="Arial" panose="020B0604020202020204" pitchFamily="34" charset="0"/>
              <a:buChar char="•"/>
            </a:pPr>
            <a:r>
              <a:rPr lang="en-US" b="0" i="0" dirty="0">
                <a:solidFill>
                  <a:srgbClr val="1F1F1F"/>
                </a:solidFill>
                <a:effectLst/>
                <a:latin typeface="ElsevierGulliver"/>
              </a:rPr>
              <a:t>•EBV transcription factors drive MYC enhancer-promoter looping</a:t>
            </a:r>
          </a:p>
          <a:p>
            <a:pPr algn="l">
              <a:spcBef>
                <a:spcPts val="1200"/>
              </a:spcBef>
              <a:spcAft>
                <a:spcPts val="1200"/>
              </a:spcAft>
              <a:buFont typeface="Arial" panose="020B0604020202020204" pitchFamily="34" charset="0"/>
              <a:buChar char="•"/>
            </a:pPr>
            <a:r>
              <a:rPr lang="en-US" b="0" i="0" dirty="0">
                <a:solidFill>
                  <a:srgbClr val="1F1F1F"/>
                </a:solidFill>
                <a:effectLst/>
                <a:latin typeface="ElsevierGulliver"/>
              </a:rPr>
              <a:t>•EBV transcription factors repress tumor suppressor CDKN2A/B through looping</a:t>
            </a:r>
          </a:p>
          <a:p>
            <a:pPr>
              <a:spcBef>
                <a:spcPts val="1200"/>
              </a:spcBef>
              <a:spcAft>
                <a:spcPts val="1200"/>
              </a:spcAft>
            </a:pPr>
            <a:endParaRPr lang="en-US" b="0" dirty="0">
              <a:effectLst/>
              <a:latin typeface="ElsevierGulliver"/>
            </a:endParaRPr>
          </a:p>
        </p:txBody>
      </p:sp>
      <p:sp>
        <p:nvSpPr>
          <p:cNvPr id="4" name="Slide Number Placeholder 3">
            <a:extLst>
              <a:ext uri="{FF2B5EF4-FFF2-40B4-BE49-F238E27FC236}">
                <a16:creationId xmlns:a16="http://schemas.microsoft.com/office/drawing/2014/main" id="{7A812174-14DE-7B1B-B6A3-4439CD014B90}"/>
              </a:ext>
            </a:extLst>
          </p:cNvPr>
          <p:cNvSpPr>
            <a:spLocks noGrp="1"/>
          </p:cNvSpPr>
          <p:nvPr>
            <p:ph type="sldNum" sz="quarter" idx="5"/>
          </p:nvPr>
        </p:nvSpPr>
        <p:spPr/>
        <p:txBody>
          <a:bodyPr/>
          <a:lstStyle/>
          <a:p>
            <a:fld id="{36EF2C59-256E-B04B-9A14-7A7EAB2E0840}" type="slidenum">
              <a:rPr lang="en-US" smtClean="0"/>
              <a:t>4</a:t>
            </a:fld>
            <a:endParaRPr lang="en-US"/>
          </a:p>
        </p:txBody>
      </p:sp>
    </p:spTree>
    <p:extLst>
      <p:ext uri="{BB962C8B-B14F-4D97-AF65-F5344CB8AC3E}">
        <p14:creationId xmlns:p14="http://schemas.microsoft.com/office/powerpoint/2010/main" val="2712059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D2D2F-E84D-2373-DD3B-0F5BD3C7D2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6C4BB9-C0E4-7E85-294C-11409FC2ED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7313BF-D182-D0E3-4ED2-3CB94420DF20}"/>
              </a:ext>
            </a:extLst>
          </p:cNvPr>
          <p:cNvSpPr>
            <a:spLocks noGrp="1"/>
          </p:cNvSpPr>
          <p:nvPr>
            <p:ph type="body" idx="1"/>
          </p:nvPr>
        </p:nvSpPr>
        <p:spPr/>
        <p:txBody>
          <a:bodyPr/>
          <a:lstStyle/>
          <a:p>
            <a:pPr>
              <a:lnSpc>
                <a:spcPts val="2250"/>
              </a:lnSpc>
            </a:pPr>
            <a:r>
              <a:rPr lang="en-US" b="1" dirty="0">
                <a:effectLst/>
                <a:latin typeface="ElsevierGulliver"/>
              </a:rPr>
              <a:t>Science 2010: </a:t>
            </a:r>
            <a:r>
              <a:rPr lang="en-US" sz="1800" b="1" dirty="0">
                <a:effectLst/>
                <a:latin typeface="Source Sans Pro Web"/>
              </a:rPr>
              <a:t>Comprehensive mapping of long range interactions reveals folding principles of the human genome</a:t>
            </a:r>
            <a:br>
              <a:rPr lang="en-US" b="1" dirty="0"/>
            </a:br>
            <a:endParaRPr lang="en-US" b="1" dirty="0">
              <a:effectLst/>
              <a:latin typeface="ElsevierGulliver"/>
            </a:endParaRPr>
          </a:p>
        </p:txBody>
      </p:sp>
      <p:sp>
        <p:nvSpPr>
          <p:cNvPr id="4" name="Slide Number Placeholder 3">
            <a:extLst>
              <a:ext uri="{FF2B5EF4-FFF2-40B4-BE49-F238E27FC236}">
                <a16:creationId xmlns:a16="http://schemas.microsoft.com/office/drawing/2014/main" id="{6FD3778D-6A69-E908-0E2D-29EC362DE91B}"/>
              </a:ext>
            </a:extLst>
          </p:cNvPr>
          <p:cNvSpPr>
            <a:spLocks noGrp="1"/>
          </p:cNvSpPr>
          <p:nvPr>
            <p:ph type="sldNum" sz="quarter" idx="5"/>
          </p:nvPr>
        </p:nvSpPr>
        <p:spPr/>
        <p:txBody>
          <a:bodyPr/>
          <a:lstStyle/>
          <a:p>
            <a:fld id="{36EF2C59-256E-B04B-9A14-7A7EAB2E0840}" type="slidenum">
              <a:rPr lang="en-US" smtClean="0"/>
              <a:t>5</a:t>
            </a:fld>
            <a:endParaRPr lang="en-US"/>
          </a:p>
        </p:txBody>
      </p:sp>
    </p:spTree>
    <p:extLst>
      <p:ext uri="{BB962C8B-B14F-4D97-AF65-F5344CB8AC3E}">
        <p14:creationId xmlns:p14="http://schemas.microsoft.com/office/powerpoint/2010/main" val="1914361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A5485C-6522-A45D-97D9-75B7DABE3B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F3F0BD-8B2D-784F-6FD4-6581347B11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F05D06-9334-5EA1-8B05-A67B7CDA5541}"/>
              </a:ext>
            </a:extLst>
          </p:cNvPr>
          <p:cNvSpPr>
            <a:spLocks noGrp="1"/>
          </p:cNvSpPr>
          <p:nvPr>
            <p:ph type="body" idx="1"/>
          </p:nvPr>
        </p:nvSpPr>
        <p:spPr/>
        <p:txBody>
          <a:bodyPr/>
          <a:lstStyle/>
          <a:p>
            <a:r>
              <a:rPr lang="en-US" dirty="0"/>
              <a:t>In </a:t>
            </a:r>
            <a:r>
              <a:rPr lang="en-US" b="1" dirty="0"/>
              <a:t>Figure 1</a:t>
            </a:r>
            <a:r>
              <a:rPr lang="en-US" dirty="0"/>
              <a:t> of the paper, an </a:t>
            </a:r>
            <a:r>
              <a:rPr lang="en-US" b="1" dirty="0"/>
              <a:t>overlay</a:t>
            </a:r>
            <a:r>
              <a:rPr lang="en-US" dirty="0"/>
              <a:t> of </a:t>
            </a:r>
            <a:r>
              <a:rPr lang="en-US" b="1" dirty="0" err="1"/>
              <a:t>ChIP</a:t>
            </a:r>
            <a:r>
              <a:rPr lang="en-US" b="1" dirty="0"/>
              <a:t>-seq</a:t>
            </a:r>
            <a:r>
              <a:rPr lang="en-US" dirty="0"/>
              <a:t> data (for histone modifications and protein markers like </a:t>
            </a:r>
            <a:r>
              <a:rPr lang="en-US" b="1" dirty="0"/>
              <a:t>H3K4me1, H3K4me3, H3K27ac, H3K36me3, and CTCF</a:t>
            </a:r>
            <a:r>
              <a:rPr lang="en-US" dirty="0"/>
              <a:t>) along with </a:t>
            </a:r>
            <a:r>
              <a:rPr lang="en-US" b="1" dirty="0"/>
              <a:t>RNA-seq</a:t>
            </a:r>
            <a:r>
              <a:rPr lang="en-US" dirty="0"/>
              <a:t> data is combined with </a:t>
            </a:r>
            <a:r>
              <a:rPr lang="en-US" b="1" dirty="0"/>
              <a:t>Hi-C</a:t>
            </a:r>
            <a:r>
              <a:rPr lang="en-US" dirty="0"/>
              <a:t> data to provide a comprehensive view of </a:t>
            </a:r>
            <a:r>
              <a:rPr lang="en-US" b="1" dirty="0"/>
              <a:t>chromatin structure</a:t>
            </a:r>
            <a:r>
              <a:rPr lang="en-US" dirty="0"/>
              <a:t> and </a:t>
            </a:r>
            <a:r>
              <a:rPr lang="en-US" b="1" dirty="0"/>
              <a:t>gene expression</a:t>
            </a:r>
            <a:r>
              <a:rPr lang="en-US" dirty="0"/>
              <a:t>.</a:t>
            </a:r>
          </a:p>
          <a:p>
            <a:r>
              <a:rPr lang="en-US" b="1" dirty="0"/>
              <a:t>Here's how the data types are typically used together in this figure:</a:t>
            </a:r>
          </a:p>
          <a:p>
            <a:pPr>
              <a:buFont typeface="+mj-lt"/>
              <a:buAutoNum type="arabicPeriod"/>
            </a:pPr>
            <a:r>
              <a:rPr lang="en-US" b="1" dirty="0"/>
              <a:t>Hi-C Data</a:t>
            </a:r>
            <a:r>
              <a:rPr lang="en-US" dirty="0"/>
              <a:t>:</a:t>
            </a:r>
          </a:p>
          <a:p>
            <a:pPr marL="742950" lvl="1" indent="-285750">
              <a:buFont typeface="+mj-lt"/>
              <a:buAutoNum type="arabicPeriod"/>
            </a:pPr>
            <a:r>
              <a:rPr lang="en-US" b="1" dirty="0"/>
              <a:t>Hi-C</a:t>
            </a:r>
            <a:r>
              <a:rPr lang="en-US" dirty="0"/>
              <a:t> maps show the </a:t>
            </a:r>
            <a:r>
              <a:rPr lang="en-US" b="1" dirty="0"/>
              <a:t>3D structure</a:t>
            </a:r>
            <a:r>
              <a:rPr lang="en-US" dirty="0"/>
              <a:t> of the genome by measuring interactions between different loci of the genome, helping to define the </a:t>
            </a:r>
            <a:r>
              <a:rPr lang="en-US" b="1" dirty="0"/>
              <a:t>spatial organization</a:t>
            </a:r>
            <a:r>
              <a:rPr lang="en-US" dirty="0"/>
              <a:t>. The resulting contact map is analyzed to identify </a:t>
            </a:r>
            <a:r>
              <a:rPr lang="en-US" b="1" dirty="0"/>
              <a:t>A and B compartments</a:t>
            </a:r>
            <a:r>
              <a:rPr lang="en-US" dirty="0"/>
              <a:t>, and also the </a:t>
            </a:r>
            <a:r>
              <a:rPr lang="en-US" b="1" dirty="0"/>
              <a:t>long-range chromatin loops</a:t>
            </a:r>
            <a:r>
              <a:rPr lang="en-US" dirty="0"/>
              <a:t> that may be important for gene regulation and interaction. This data shows how different regions of the genome physically interact with each other.</a:t>
            </a:r>
          </a:p>
          <a:p>
            <a:pPr>
              <a:buFont typeface="+mj-lt"/>
              <a:buAutoNum type="arabicPeriod"/>
            </a:pPr>
            <a:r>
              <a:rPr lang="en-US" b="1" dirty="0" err="1"/>
              <a:t>ChIP</a:t>
            </a:r>
            <a:r>
              <a:rPr lang="en-US" b="1" dirty="0"/>
              <a:t>-seq Data</a:t>
            </a:r>
            <a:r>
              <a:rPr lang="en-US" dirty="0"/>
              <a:t>:</a:t>
            </a:r>
          </a:p>
          <a:p>
            <a:pPr marL="742950" lvl="1" indent="-285750">
              <a:buFont typeface="+mj-lt"/>
              <a:buAutoNum type="arabicPeriod"/>
            </a:pPr>
            <a:r>
              <a:rPr lang="en-US" b="1" dirty="0"/>
              <a:t>Histone Modifications</a:t>
            </a:r>
            <a:r>
              <a:rPr lang="en-US" dirty="0"/>
              <a:t>:</a:t>
            </a:r>
          </a:p>
          <a:p>
            <a:pPr marL="1143000" lvl="2" indent="-228600">
              <a:buFont typeface="+mj-lt"/>
              <a:buAutoNum type="arabicPeriod"/>
            </a:pPr>
            <a:r>
              <a:rPr lang="en-US" b="1" dirty="0"/>
              <a:t>H3K4me1</a:t>
            </a:r>
            <a:r>
              <a:rPr lang="en-US" dirty="0"/>
              <a:t>: Associated with </a:t>
            </a:r>
            <a:r>
              <a:rPr lang="en-US" b="1" dirty="0"/>
              <a:t>enhancers</a:t>
            </a:r>
            <a:r>
              <a:rPr lang="en-US" dirty="0"/>
              <a:t>, often found in regions that are transcriptionally active or primed for activation.</a:t>
            </a:r>
          </a:p>
          <a:p>
            <a:pPr marL="1143000" lvl="2" indent="-228600">
              <a:buFont typeface="+mj-lt"/>
              <a:buAutoNum type="arabicPeriod"/>
            </a:pPr>
            <a:r>
              <a:rPr lang="en-US" b="1" dirty="0"/>
              <a:t>H3K4me3</a:t>
            </a:r>
            <a:r>
              <a:rPr lang="en-US" dirty="0"/>
              <a:t>: Typically marks </a:t>
            </a:r>
            <a:r>
              <a:rPr lang="en-US" b="1" dirty="0"/>
              <a:t>active promoters</a:t>
            </a:r>
            <a:r>
              <a:rPr lang="en-US" dirty="0"/>
              <a:t>, playing a role in initiating transcription.</a:t>
            </a:r>
          </a:p>
          <a:p>
            <a:pPr marL="1143000" lvl="2" indent="-228600">
              <a:buFont typeface="+mj-lt"/>
              <a:buAutoNum type="arabicPeriod"/>
            </a:pPr>
            <a:r>
              <a:rPr lang="en-US" b="1" dirty="0"/>
              <a:t>H3K27ac</a:t>
            </a:r>
            <a:r>
              <a:rPr lang="en-US" dirty="0"/>
              <a:t>: A mark of </a:t>
            </a:r>
            <a:r>
              <a:rPr lang="en-US" b="1" dirty="0"/>
              <a:t>active enhancers</a:t>
            </a:r>
            <a:r>
              <a:rPr lang="en-US" dirty="0"/>
              <a:t> and </a:t>
            </a:r>
            <a:r>
              <a:rPr lang="en-US" b="1" dirty="0"/>
              <a:t>transcriptionally active chromatin</a:t>
            </a:r>
            <a:r>
              <a:rPr lang="en-US" dirty="0"/>
              <a:t>, often used to identify </a:t>
            </a:r>
            <a:r>
              <a:rPr lang="en-US" b="1" dirty="0"/>
              <a:t>active regulatory regions</a:t>
            </a:r>
            <a:r>
              <a:rPr lang="en-US" dirty="0"/>
              <a:t>.</a:t>
            </a:r>
          </a:p>
          <a:p>
            <a:pPr marL="1143000" lvl="2" indent="-228600">
              <a:buFont typeface="+mj-lt"/>
              <a:buAutoNum type="arabicPeriod"/>
            </a:pPr>
            <a:r>
              <a:rPr lang="en-US" b="1" dirty="0"/>
              <a:t>H3K36me3</a:t>
            </a:r>
            <a:r>
              <a:rPr lang="en-US" dirty="0"/>
              <a:t>: Found in </a:t>
            </a:r>
            <a:r>
              <a:rPr lang="en-US" b="1" dirty="0"/>
              <a:t>actively transcribed genes</a:t>
            </a:r>
            <a:r>
              <a:rPr lang="en-US" dirty="0"/>
              <a:t>, marking </a:t>
            </a:r>
            <a:r>
              <a:rPr lang="en-US" b="1" dirty="0"/>
              <a:t>gene bodies</a:t>
            </a:r>
            <a:r>
              <a:rPr lang="en-US" dirty="0"/>
              <a:t> and related to </a:t>
            </a:r>
            <a:r>
              <a:rPr lang="en-US" b="1" dirty="0"/>
              <a:t>RNA polymerase II elongation</a:t>
            </a:r>
            <a:r>
              <a:rPr lang="en-US" dirty="0"/>
              <a:t>.</a:t>
            </a:r>
          </a:p>
          <a:p>
            <a:pPr marL="1143000" lvl="2" indent="-228600">
              <a:buFont typeface="+mj-lt"/>
              <a:buAutoNum type="arabicPeriod"/>
            </a:pPr>
            <a:r>
              <a:rPr lang="en-US" b="1" dirty="0"/>
              <a:t>CTCF</a:t>
            </a:r>
            <a:r>
              <a:rPr lang="en-US" dirty="0"/>
              <a:t>: A </a:t>
            </a:r>
            <a:r>
              <a:rPr lang="en-US" b="1" dirty="0"/>
              <a:t>transcription factor</a:t>
            </a:r>
            <a:r>
              <a:rPr lang="en-US" dirty="0"/>
              <a:t> that binds insulator regions and plays a role in the </a:t>
            </a:r>
            <a:r>
              <a:rPr lang="en-US" b="1" dirty="0"/>
              <a:t>3D genome architecture</a:t>
            </a:r>
            <a:r>
              <a:rPr lang="en-US" dirty="0"/>
              <a:t>, often used to identify </a:t>
            </a:r>
            <a:r>
              <a:rPr lang="en-US" b="1" dirty="0"/>
              <a:t>domain boundaries</a:t>
            </a:r>
            <a:r>
              <a:rPr lang="en-US" dirty="0"/>
              <a:t> and </a:t>
            </a:r>
            <a:r>
              <a:rPr lang="en-US" b="1" dirty="0"/>
              <a:t>looping interactions</a:t>
            </a:r>
            <a:r>
              <a:rPr lang="en-US" dirty="0"/>
              <a:t>.</a:t>
            </a:r>
          </a:p>
          <a:p>
            <a:pPr>
              <a:buFont typeface="+mj-lt"/>
              <a:buAutoNum type="arabicPeriod"/>
            </a:pPr>
            <a:r>
              <a:rPr lang="en-US" b="1" dirty="0"/>
              <a:t>RNA-seq</a:t>
            </a:r>
            <a:r>
              <a:rPr lang="en-US" dirty="0"/>
              <a:t>:</a:t>
            </a:r>
          </a:p>
          <a:p>
            <a:pPr marL="742950" lvl="1" indent="-285750">
              <a:buFont typeface="+mj-lt"/>
              <a:buAutoNum type="arabicPeriod"/>
            </a:pPr>
            <a:r>
              <a:rPr lang="en-US" dirty="0"/>
              <a:t>Provides information about </a:t>
            </a:r>
            <a:r>
              <a:rPr lang="en-US" b="1" dirty="0"/>
              <a:t>gene expression</a:t>
            </a:r>
            <a:r>
              <a:rPr lang="en-US" dirty="0"/>
              <a:t> by measuring the </a:t>
            </a:r>
            <a:r>
              <a:rPr lang="en-US" b="1" dirty="0"/>
              <a:t>transcripts</a:t>
            </a:r>
            <a:r>
              <a:rPr lang="en-US" dirty="0"/>
              <a:t> in cells. It is used here to correlate </a:t>
            </a:r>
            <a:r>
              <a:rPr lang="en-US" b="1" dirty="0"/>
              <a:t>gene activity</a:t>
            </a:r>
            <a:r>
              <a:rPr lang="en-US" dirty="0"/>
              <a:t> with chromatin marks (like H3K4me3 for promoters and H3K27ac for enhancers), and to assess how these marks affect </a:t>
            </a:r>
            <a:r>
              <a:rPr lang="en-US" b="1" dirty="0"/>
              <a:t>transcription</a:t>
            </a:r>
            <a:r>
              <a:rPr lang="en-US" dirty="0"/>
              <a:t>.</a:t>
            </a:r>
          </a:p>
          <a:p>
            <a:r>
              <a:rPr lang="en-US" b="1" dirty="0"/>
              <a:t>How the overlay works:</a:t>
            </a:r>
          </a:p>
          <a:p>
            <a:pPr>
              <a:buFont typeface="Arial" panose="020B0604020202020204" pitchFamily="34" charset="0"/>
              <a:buChar char="•"/>
            </a:pPr>
            <a:r>
              <a:rPr lang="en-US" dirty="0"/>
              <a:t>The </a:t>
            </a:r>
            <a:r>
              <a:rPr lang="en-US" b="1" dirty="0"/>
              <a:t>Hi-C</a:t>
            </a:r>
            <a:r>
              <a:rPr lang="en-US" dirty="0"/>
              <a:t> map shows the large-scale structure (compartments, loops, and interactions).</a:t>
            </a:r>
          </a:p>
          <a:p>
            <a:pPr>
              <a:buFont typeface="Arial" panose="020B0604020202020204" pitchFamily="34" charset="0"/>
              <a:buChar char="•"/>
            </a:pPr>
            <a:r>
              <a:rPr lang="en-US" dirty="0"/>
              <a:t>The </a:t>
            </a:r>
            <a:r>
              <a:rPr lang="en-US" b="1" dirty="0" err="1"/>
              <a:t>ChIP</a:t>
            </a:r>
            <a:r>
              <a:rPr lang="en-US" b="1" dirty="0"/>
              <a:t>-seq</a:t>
            </a:r>
            <a:r>
              <a:rPr lang="en-US" dirty="0"/>
              <a:t> tracks for </a:t>
            </a:r>
            <a:r>
              <a:rPr lang="en-US" b="1" dirty="0"/>
              <a:t>histone marks (H3K4me1, H3K4me3, H3K27ac, H3K36me3)</a:t>
            </a:r>
            <a:r>
              <a:rPr lang="en-US" dirty="0"/>
              <a:t> and </a:t>
            </a:r>
            <a:r>
              <a:rPr lang="en-US" b="1" dirty="0"/>
              <a:t>CTCF</a:t>
            </a:r>
            <a:r>
              <a:rPr lang="en-US" dirty="0"/>
              <a:t> are overlaid on this contact map to help interpret how chromatin features (like active promoters and enhancers) correlate with regions of the genome that interact with each other.</a:t>
            </a:r>
          </a:p>
          <a:p>
            <a:pPr>
              <a:buFont typeface="Arial" panose="020B0604020202020204" pitchFamily="34" charset="0"/>
              <a:buChar char="•"/>
            </a:pPr>
            <a:r>
              <a:rPr lang="en-US" b="1" dirty="0"/>
              <a:t>RNA-seq</a:t>
            </a:r>
            <a:r>
              <a:rPr lang="en-US" dirty="0"/>
              <a:t> data is overlaid to indicate which genes are </a:t>
            </a:r>
            <a:r>
              <a:rPr lang="en-US" b="1" dirty="0"/>
              <a:t>expressed</a:t>
            </a:r>
            <a:r>
              <a:rPr lang="en-US" dirty="0"/>
              <a:t> and to examine whether </a:t>
            </a:r>
            <a:r>
              <a:rPr lang="en-US" b="1" dirty="0"/>
              <a:t>gene expression</a:t>
            </a:r>
            <a:r>
              <a:rPr lang="en-US" dirty="0"/>
              <a:t> correlates with the chromatin marks and the physical interactions observed in Hi-C.</a:t>
            </a:r>
          </a:p>
          <a:p>
            <a:r>
              <a:rPr lang="en-US" b="1" dirty="0"/>
              <a:t>The goal of this overlay:</a:t>
            </a:r>
          </a:p>
          <a:p>
            <a:r>
              <a:rPr lang="en-US" dirty="0"/>
              <a:t>The overlay of these data types allows researchers to </a:t>
            </a:r>
            <a:r>
              <a:rPr lang="en-US" b="1" dirty="0"/>
              <a:t>integrate 3D structural data</a:t>
            </a:r>
            <a:r>
              <a:rPr lang="en-US" dirty="0"/>
              <a:t> (from Hi-C) with </a:t>
            </a:r>
            <a:r>
              <a:rPr lang="en-US" b="1" dirty="0"/>
              <a:t>epigenetic</a:t>
            </a:r>
            <a:r>
              <a:rPr lang="en-US" dirty="0"/>
              <a:t> (from </a:t>
            </a:r>
            <a:r>
              <a:rPr lang="en-US" dirty="0" err="1"/>
              <a:t>ChIP</a:t>
            </a:r>
            <a:r>
              <a:rPr lang="en-US" dirty="0"/>
              <a:t>-seq) and </a:t>
            </a:r>
            <a:r>
              <a:rPr lang="en-US" b="1" dirty="0"/>
              <a:t>transcriptional</a:t>
            </a:r>
            <a:r>
              <a:rPr lang="en-US" dirty="0"/>
              <a:t> data (from RNA-seq). This comprehensive approach enables:</a:t>
            </a:r>
          </a:p>
          <a:p>
            <a:pPr>
              <a:buFont typeface="Arial" panose="020B0604020202020204" pitchFamily="34" charset="0"/>
              <a:buChar char="•"/>
            </a:pPr>
            <a:r>
              <a:rPr lang="en-US" dirty="0"/>
              <a:t>Understanding how </a:t>
            </a:r>
            <a:r>
              <a:rPr lang="en-US" b="1" dirty="0"/>
              <a:t>chromatin modifications</a:t>
            </a:r>
            <a:r>
              <a:rPr lang="en-US" dirty="0"/>
              <a:t> and </a:t>
            </a:r>
            <a:r>
              <a:rPr lang="en-US" b="1" dirty="0"/>
              <a:t>transcription factors</a:t>
            </a:r>
            <a:r>
              <a:rPr lang="en-US" dirty="0"/>
              <a:t> shape the </a:t>
            </a:r>
            <a:r>
              <a:rPr lang="en-US" b="1" dirty="0"/>
              <a:t>3D genome</a:t>
            </a:r>
            <a:r>
              <a:rPr lang="en-US" dirty="0"/>
              <a:t>.</a:t>
            </a:r>
          </a:p>
          <a:p>
            <a:pPr>
              <a:buFont typeface="Arial" panose="020B0604020202020204" pitchFamily="34" charset="0"/>
              <a:buChar char="•"/>
            </a:pPr>
            <a:r>
              <a:rPr lang="en-US" dirty="0"/>
              <a:t>Identifying how </a:t>
            </a:r>
            <a:r>
              <a:rPr lang="en-US" b="1" dirty="0"/>
              <a:t>genomic regions</a:t>
            </a:r>
            <a:r>
              <a:rPr lang="en-US" dirty="0"/>
              <a:t> interact in </a:t>
            </a:r>
            <a:r>
              <a:rPr lang="en-US" b="1" dirty="0"/>
              <a:t>three-dimensional space</a:t>
            </a:r>
            <a:r>
              <a:rPr lang="en-US" dirty="0"/>
              <a:t> and how these interactions might regulate </a:t>
            </a:r>
            <a:r>
              <a:rPr lang="en-US" b="1" dirty="0"/>
              <a:t>gene expression</a:t>
            </a:r>
            <a:r>
              <a:rPr lang="en-US" dirty="0"/>
              <a:t>.</a:t>
            </a:r>
          </a:p>
          <a:p>
            <a:pPr>
              <a:buFont typeface="Arial" panose="020B0604020202020204" pitchFamily="34" charset="0"/>
              <a:buChar char="•"/>
            </a:pPr>
            <a:r>
              <a:rPr lang="en-US" dirty="0"/>
              <a:t>Visualizing how changes in </a:t>
            </a:r>
            <a:r>
              <a:rPr lang="en-US" b="1" dirty="0"/>
              <a:t>chromatin structure</a:t>
            </a:r>
            <a:r>
              <a:rPr lang="en-US" dirty="0"/>
              <a:t> (due to EBV infection, for instance) could lead to </a:t>
            </a:r>
            <a:r>
              <a:rPr lang="en-US" b="1" dirty="0"/>
              <a:t>altered gene expression</a:t>
            </a:r>
            <a:r>
              <a:rPr lang="en-US" dirty="0"/>
              <a:t> in </a:t>
            </a:r>
            <a:r>
              <a:rPr lang="en-US" b="1" dirty="0"/>
              <a:t>lymphoblastoid cell lines (LCLs)</a:t>
            </a:r>
            <a:r>
              <a:rPr lang="en-US" dirty="0"/>
              <a:t>.</a:t>
            </a:r>
          </a:p>
          <a:p>
            <a:pPr algn="l">
              <a:spcAft>
                <a:spcPts val="1200"/>
              </a:spcAft>
            </a:pPr>
            <a:endParaRPr lang="en-US" b="0" i="0" dirty="0">
              <a:solidFill>
                <a:srgbClr val="222222"/>
              </a:solidFill>
              <a:effectLst/>
              <a:latin typeface="Harding"/>
            </a:endParaRPr>
          </a:p>
        </p:txBody>
      </p:sp>
      <p:sp>
        <p:nvSpPr>
          <p:cNvPr id="4" name="Slide Number Placeholder 3">
            <a:extLst>
              <a:ext uri="{FF2B5EF4-FFF2-40B4-BE49-F238E27FC236}">
                <a16:creationId xmlns:a16="http://schemas.microsoft.com/office/drawing/2014/main" id="{3AEEF350-C0E5-C610-6B60-87E5F76A0137}"/>
              </a:ext>
            </a:extLst>
          </p:cNvPr>
          <p:cNvSpPr>
            <a:spLocks noGrp="1"/>
          </p:cNvSpPr>
          <p:nvPr>
            <p:ph type="sldNum" sz="quarter" idx="5"/>
          </p:nvPr>
        </p:nvSpPr>
        <p:spPr/>
        <p:txBody>
          <a:bodyPr/>
          <a:lstStyle/>
          <a:p>
            <a:fld id="{36EF2C59-256E-B04B-9A14-7A7EAB2E0840}" type="slidenum">
              <a:rPr lang="en-US" smtClean="0"/>
              <a:t>6</a:t>
            </a:fld>
            <a:endParaRPr lang="en-US"/>
          </a:p>
        </p:txBody>
      </p:sp>
    </p:spTree>
    <p:extLst>
      <p:ext uri="{BB962C8B-B14F-4D97-AF65-F5344CB8AC3E}">
        <p14:creationId xmlns:p14="http://schemas.microsoft.com/office/powerpoint/2010/main" val="3521213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49641-76DF-500B-0D54-4732490A5A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A45534-9F11-55BC-2C14-39EDEBBCB9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652944-DCB6-6314-7E77-5B1DBAA661CC}"/>
              </a:ext>
            </a:extLst>
          </p:cNvPr>
          <p:cNvSpPr>
            <a:spLocks noGrp="1"/>
          </p:cNvSpPr>
          <p:nvPr>
            <p:ph type="body" idx="1"/>
          </p:nvPr>
        </p:nvSpPr>
        <p:spPr/>
        <p:txBody>
          <a:bodyPr/>
          <a:lstStyle/>
          <a:p>
            <a:r>
              <a:rPr lang="en-US" b="1" dirty="0"/>
              <a:t>1. Contact Domain Boundaries Define Chromatin Structure:</a:t>
            </a:r>
          </a:p>
          <a:p>
            <a:pPr>
              <a:buFont typeface="Arial" panose="020B0604020202020204" pitchFamily="34" charset="0"/>
              <a:buChar char="•"/>
            </a:pPr>
            <a:r>
              <a:rPr lang="en-US" b="1" dirty="0"/>
              <a:t>Contact domains</a:t>
            </a:r>
            <a:r>
              <a:rPr lang="en-US" dirty="0"/>
              <a:t> are large regions of the genome that interact more frequently with each other than with regions outside the domain. These domains represent functional </a:t>
            </a:r>
            <a:r>
              <a:rPr lang="en-US" b="1" dirty="0"/>
              <a:t>chromatin territories</a:t>
            </a:r>
            <a:r>
              <a:rPr lang="en-US" dirty="0"/>
              <a:t> that are generally associated with either </a:t>
            </a:r>
            <a:r>
              <a:rPr lang="en-US" b="1" dirty="0"/>
              <a:t>active</a:t>
            </a:r>
            <a:r>
              <a:rPr lang="en-US" dirty="0"/>
              <a:t> or </a:t>
            </a:r>
            <a:r>
              <a:rPr lang="en-US" b="1" dirty="0"/>
              <a:t>repressed</a:t>
            </a:r>
            <a:r>
              <a:rPr lang="en-US" dirty="0"/>
              <a:t> chromatin.</a:t>
            </a:r>
          </a:p>
          <a:p>
            <a:pPr>
              <a:buFont typeface="Arial" panose="020B0604020202020204" pitchFamily="34" charset="0"/>
              <a:buChar char="•"/>
            </a:pPr>
            <a:r>
              <a:rPr lang="en-US" b="1" dirty="0"/>
              <a:t>Contact domain boundaries</a:t>
            </a:r>
            <a:r>
              <a:rPr lang="en-US" dirty="0"/>
              <a:t> (often marked by specific proteins like </a:t>
            </a:r>
            <a:r>
              <a:rPr lang="en-US" b="1" dirty="0"/>
              <a:t>CTCF</a:t>
            </a:r>
            <a:r>
              <a:rPr lang="en-US" dirty="0"/>
              <a:t>) separate one domain from another. These boundaries are crucial for maintaining the integrity of chromatin domains and ensuring proper regulation of genes.</a:t>
            </a:r>
          </a:p>
          <a:p>
            <a:r>
              <a:rPr lang="en-US" b="1" dirty="0"/>
              <a:t>2. Role in Genome Organization:</a:t>
            </a:r>
          </a:p>
          <a:p>
            <a:pPr>
              <a:buFont typeface="Arial" panose="020B0604020202020204" pitchFamily="34" charset="0"/>
              <a:buChar char="•"/>
            </a:pPr>
            <a:r>
              <a:rPr lang="en-US" dirty="0"/>
              <a:t>Boundaries act as </a:t>
            </a:r>
            <a:r>
              <a:rPr lang="en-US" b="1" dirty="0"/>
              <a:t>insulators</a:t>
            </a:r>
            <a:r>
              <a:rPr lang="en-US" dirty="0"/>
              <a:t> that control </a:t>
            </a:r>
            <a:r>
              <a:rPr lang="en-US" b="1" dirty="0"/>
              <a:t>chromatin interactions</a:t>
            </a:r>
            <a:r>
              <a:rPr lang="en-US" dirty="0"/>
              <a:t>. They prevent regions from interacting inappropriately with each other, thus maintaining the functional compartmentalization of the genome. For example, they help prevent </a:t>
            </a:r>
            <a:r>
              <a:rPr lang="en-US" b="1" dirty="0"/>
              <a:t>enhancer-promoter interactions</a:t>
            </a:r>
            <a:r>
              <a:rPr lang="en-US" dirty="0"/>
              <a:t> from crossing into the wrong chromatin region.</a:t>
            </a:r>
          </a:p>
          <a:p>
            <a:pPr>
              <a:buFont typeface="Arial" panose="020B0604020202020204" pitchFamily="34" charset="0"/>
              <a:buChar char="•"/>
            </a:pPr>
            <a:r>
              <a:rPr lang="en-US" dirty="0"/>
              <a:t>These boundaries are </a:t>
            </a:r>
            <a:r>
              <a:rPr lang="en-US" b="1" dirty="0"/>
              <a:t>structural features</a:t>
            </a:r>
            <a:r>
              <a:rPr lang="en-US" dirty="0"/>
              <a:t> of the genome, and understanding them helps clarify how chromatin is organized within the nucleus in three-dimensional space.</a:t>
            </a:r>
          </a:p>
          <a:p>
            <a:r>
              <a:rPr lang="en-US" b="1" dirty="0"/>
              <a:t>3. Link to Gene Regulation:</a:t>
            </a:r>
          </a:p>
          <a:p>
            <a:pPr>
              <a:buFont typeface="Arial" panose="020B0604020202020204" pitchFamily="34" charset="0"/>
              <a:buChar char="•"/>
            </a:pPr>
            <a:r>
              <a:rPr lang="en-US" dirty="0"/>
              <a:t>The presence of contact domain boundaries is linked to the </a:t>
            </a:r>
            <a:r>
              <a:rPr lang="en-US" b="1" dirty="0"/>
              <a:t>regulation of gene expression</a:t>
            </a:r>
            <a:r>
              <a:rPr lang="en-US" dirty="0"/>
              <a:t>. In particular, the </a:t>
            </a:r>
            <a:r>
              <a:rPr lang="en-US" b="1" dirty="0"/>
              <a:t>CTCF protein</a:t>
            </a:r>
            <a:r>
              <a:rPr lang="en-US" dirty="0"/>
              <a:t>, which is often found at these boundaries, is involved in both maintaining these boundaries and regulating </a:t>
            </a:r>
            <a:r>
              <a:rPr lang="en-US" b="1" dirty="0"/>
              <a:t>transcription</a:t>
            </a:r>
            <a:r>
              <a:rPr lang="en-US" dirty="0"/>
              <a:t> by preventing inappropriate interactions between different chromatin regions.</a:t>
            </a:r>
          </a:p>
          <a:p>
            <a:pPr>
              <a:buFont typeface="Arial" panose="020B0604020202020204" pitchFamily="34" charset="0"/>
              <a:buChar char="•"/>
            </a:pPr>
            <a:r>
              <a:rPr lang="en-US" dirty="0"/>
              <a:t>When studying </a:t>
            </a:r>
            <a:r>
              <a:rPr lang="en-US" b="1" dirty="0"/>
              <a:t>EBV infection</a:t>
            </a:r>
            <a:r>
              <a:rPr lang="en-US" dirty="0"/>
              <a:t> and its effects on the genome, the authors wanted to understand how EBV might affect </a:t>
            </a:r>
            <a:r>
              <a:rPr lang="en-US" b="1" dirty="0"/>
              <a:t>chromatin architecture</a:t>
            </a:r>
            <a:r>
              <a:rPr lang="en-US" dirty="0"/>
              <a:t> and whether it alters the positioning of these boundaries, which in turn could impact </a:t>
            </a:r>
            <a:r>
              <a:rPr lang="en-US" b="1" dirty="0"/>
              <a:t>gene expression</a:t>
            </a:r>
            <a:r>
              <a:rPr lang="en-US" dirty="0"/>
              <a:t> and </a:t>
            </a:r>
            <a:r>
              <a:rPr lang="en-US" b="1" dirty="0"/>
              <a:t>cellular transformation</a:t>
            </a:r>
            <a:r>
              <a:rPr lang="en-US" dirty="0"/>
              <a:t>.</a:t>
            </a:r>
          </a:p>
          <a:p>
            <a:r>
              <a:rPr lang="en-US" b="1" dirty="0"/>
              <a:t>4. Changes in Contact Domain Boundaries Can Indicate Disease Processes:</a:t>
            </a:r>
          </a:p>
          <a:p>
            <a:pPr>
              <a:buFont typeface="Arial" panose="020B0604020202020204" pitchFamily="34" charset="0"/>
              <a:buChar char="•"/>
            </a:pPr>
            <a:r>
              <a:rPr lang="en-US" dirty="0"/>
              <a:t>In the case of </a:t>
            </a:r>
            <a:r>
              <a:rPr lang="en-US" b="1" dirty="0"/>
              <a:t>EBV-induced transformation</a:t>
            </a:r>
            <a:r>
              <a:rPr lang="en-US" dirty="0"/>
              <a:t> (e.g., in the formation of </a:t>
            </a:r>
            <a:r>
              <a:rPr lang="en-US" b="1" dirty="0"/>
              <a:t>lymphoblastoid cell lines (LCLs)</a:t>
            </a:r>
            <a:r>
              <a:rPr lang="en-US" dirty="0"/>
              <a:t>), studying the </a:t>
            </a:r>
            <a:r>
              <a:rPr lang="en-US" b="1" dirty="0"/>
              <a:t>changes in contact domain boundaries</a:t>
            </a:r>
            <a:r>
              <a:rPr lang="en-US" dirty="0"/>
              <a:t> can provide insights into how </a:t>
            </a:r>
            <a:r>
              <a:rPr lang="en-US" b="1" dirty="0"/>
              <a:t>viral infection</a:t>
            </a:r>
            <a:r>
              <a:rPr lang="en-US" dirty="0"/>
              <a:t> rewires the host genome. These changes may contribute to </a:t>
            </a:r>
            <a:r>
              <a:rPr lang="en-US" b="1" dirty="0"/>
              <a:t>immortalization</a:t>
            </a:r>
            <a:r>
              <a:rPr lang="en-US" dirty="0"/>
              <a:t> and </a:t>
            </a:r>
            <a:r>
              <a:rPr lang="en-US" b="1" dirty="0"/>
              <a:t>proliferation</a:t>
            </a:r>
            <a:r>
              <a:rPr lang="en-US" dirty="0"/>
              <a:t> of infected cells, which are key features of cancerous transformations.</a:t>
            </a:r>
          </a:p>
          <a:p>
            <a:pPr>
              <a:buFont typeface="Arial" panose="020B0604020202020204" pitchFamily="34" charset="0"/>
              <a:buChar char="•"/>
            </a:pPr>
            <a:r>
              <a:rPr lang="en-US" dirty="0"/>
              <a:t>By focusing on the </a:t>
            </a:r>
            <a:r>
              <a:rPr lang="en-US" b="1" dirty="0"/>
              <a:t>boundaries</a:t>
            </a:r>
            <a:r>
              <a:rPr lang="en-US" dirty="0"/>
              <a:t>, the authors are able to pinpoint where </a:t>
            </a:r>
            <a:r>
              <a:rPr lang="en-US" b="1" dirty="0"/>
              <a:t>structural changes</a:t>
            </a:r>
            <a:r>
              <a:rPr lang="en-US" dirty="0"/>
              <a:t> are occurring in the genome, which may also indicate how </a:t>
            </a:r>
            <a:r>
              <a:rPr lang="en-US" b="1" dirty="0"/>
              <a:t>EBV infection</a:t>
            </a:r>
            <a:r>
              <a:rPr lang="en-US" dirty="0"/>
              <a:t> alters the </a:t>
            </a:r>
            <a:r>
              <a:rPr lang="en-US" b="1" dirty="0"/>
              <a:t>normal regulatory mechanisms</a:t>
            </a:r>
            <a:r>
              <a:rPr lang="en-US" dirty="0"/>
              <a:t> of the host genome.</a:t>
            </a:r>
          </a:p>
          <a:p>
            <a:r>
              <a:rPr lang="en-US" b="1" dirty="0"/>
              <a:t>5. Boundary Regions Are Associated with Specific Histone Marks:</a:t>
            </a:r>
          </a:p>
          <a:p>
            <a:pPr>
              <a:buFont typeface="Arial" panose="020B0604020202020204" pitchFamily="34" charset="0"/>
              <a:buChar char="•"/>
            </a:pPr>
            <a:r>
              <a:rPr lang="en-US" dirty="0"/>
              <a:t>The authors also focus on these boundaries because they are associated with specific </a:t>
            </a:r>
            <a:r>
              <a:rPr lang="en-US" b="1" dirty="0"/>
              <a:t>epigenetic markers</a:t>
            </a:r>
            <a:r>
              <a:rPr lang="en-US" dirty="0"/>
              <a:t> (like </a:t>
            </a:r>
            <a:r>
              <a:rPr lang="en-US" b="1" dirty="0"/>
              <a:t>H3K4me3</a:t>
            </a:r>
            <a:r>
              <a:rPr lang="en-US" dirty="0"/>
              <a:t>, </a:t>
            </a:r>
            <a:r>
              <a:rPr lang="en-US" b="1" dirty="0"/>
              <a:t>CTCF</a:t>
            </a:r>
            <a:r>
              <a:rPr lang="en-US" dirty="0"/>
              <a:t>, and others). These markers can be used to track whether chromatin regions are in an </a:t>
            </a:r>
            <a:r>
              <a:rPr lang="en-US" b="1" dirty="0"/>
              <a:t>active</a:t>
            </a:r>
            <a:r>
              <a:rPr lang="en-US" dirty="0"/>
              <a:t> or </a:t>
            </a:r>
            <a:r>
              <a:rPr lang="en-US" b="1" dirty="0"/>
              <a:t>repressed</a:t>
            </a:r>
            <a:r>
              <a:rPr lang="en-US" dirty="0"/>
              <a:t> state, providing further insights into how viral infection might impact </a:t>
            </a:r>
            <a:r>
              <a:rPr lang="en-US" b="1" dirty="0"/>
              <a:t>gene expression</a:t>
            </a:r>
            <a:r>
              <a:rPr lang="en-US" dirty="0"/>
              <a:t> and </a:t>
            </a:r>
            <a:r>
              <a:rPr lang="en-US" b="1" dirty="0"/>
              <a:t>chromatin remodeling</a:t>
            </a:r>
            <a:r>
              <a:rPr lang="en-US" dirty="0"/>
              <a:t>.</a:t>
            </a:r>
          </a:p>
          <a:p>
            <a:pPr>
              <a:buFont typeface="Arial" panose="020B0604020202020204" pitchFamily="34" charset="0"/>
              <a:buChar char="•"/>
            </a:pPr>
            <a:r>
              <a:rPr lang="en-US" dirty="0"/>
              <a:t>By examining these regions in conjunction with </a:t>
            </a:r>
            <a:r>
              <a:rPr lang="en-US" b="1" dirty="0"/>
              <a:t>Hi-C data</a:t>
            </a:r>
            <a:r>
              <a:rPr lang="en-US" dirty="0"/>
              <a:t>, the authors can understand how </a:t>
            </a:r>
            <a:r>
              <a:rPr lang="en-US" b="1" dirty="0"/>
              <a:t>chromatin interactions</a:t>
            </a:r>
            <a:r>
              <a:rPr lang="en-US" dirty="0"/>
              <a:t> change across different stages of EBV infection, providing a more complete picture of how the virus affects genome architecture and gene regulation.</a:t>
            </a:r>
          </a:p>
          <a:p>
            <a:r>
              <a:rPr lang="en-US" b="1" dirty="0"/>
              <a:t>6. Insights into 3D Genome Reorganization:</a:t>
            </a:r>
          </a:p>
          <a:p>
            <a:pPr>
              <a:buFont typeface="Arial" panose="020B0604020202020204" pitchFamily="34" charset="0"/>
              <a:buChar char="•"/>
            </a:pPr>
            <a:r>
              <a:rPr lang="en-US" dirty="0"/>
              <a:t>Since </a:t>
            </a:r>
            <a:r>
              <a:rPr lang="en-US" b="1" dirty="0"/>
              <a:t>Hi-C</a:t>
            </a:r>
            <a:r>
              <a:rPr lang="en-US" dirty="0"/>
              <a:t> data captures the </a:t>
            </a:r>
            <a:r>
              <a:rPr lang="en-US" b="1" dirty="0"/>
              <a:t>3D structure</a:t>
            </a:r>
            <a:r>
              <a:rPr lang="en-US" dirty="0"/>
              <a:t> of the genome, focusing on contact domain boundaries allows the authors to directly observe how the </a:t>
            </a:r>
            <a:r>
              <a:rPr lang="en-US" b="1" dirty="0"/>
              <a:t>3D genome</a:t>
            </a:r>
            <a:r>
              <a:rPr lang="en-US" dirty="0"/>
              <a:t> is altered in response to </a:t>
            </a:r>
            <a:r>
              <a:rPr lang="en-US" b="1" dirty="0"/>
              <a:t>EBV infection</a:t>
            </a:r>
            <a:r>
              <a:rPr lang="en-US" dirty="0"/>
              <a:t>.</a:t>
            </a:r>
          </a:p>
          <a:p>
            <a:pPr>
              <a:buFont typeface="Arial" panose="020B0604020202020204" pitchFamily="34" charset="0"/>
              <a:buChar char="•"/>
            </a:pPr>
            <a:r>
              <a:rPr lang="en-US" dirty="0"/>
              <a:t>Understanding where </a:t>
            </a:r>
            <a:r>
              <a:rPr lang="en-US" b="1" dirty="0"/>
              <a:t>contact domains</a:t>
            </a:r>
            <a:r>
              <a:rPr lang="en-US" dirty="0"/>
              <a:t> are formed and how they change can provide insights into how the virus </a:t>
            </a:r>
            <a:r>
              <a:rPr lang="en-US" b="1" dirty="0"/>
              <a:t>reprograms the chromatin</a:t>
            </a:r>
            <a:r>
              <a:rPr lang="en-US" dirty="0"/>
              <a:t> in order to drive </a:t>
            </a:r>
            <a:r>
              <a:rPr lang="en-US" b="1" dirty="0"/>
              <a:t>cell proliferation</a:t>
            </a:r>
            <a:r>
              <a:rPr lang="en-US" dirty="0"/>
              <a:t> and </a:t>
            </a:r>
            <a:r>
              <a:rPr lang="en-US" b="1" dirty="0"/>
              <a:t>transformation</a:t>
            </a:r>
            <a:r>
              <a:rPr lang="en-US" dirty="0"/>
              <a:t>, which are key steps in viral oncogenesis.</a:t>
            </a:r>
          </a:p>
          <a:p>
            <a:pPr algn="l">
              <a:spcAft>
                <a:spcPts val="1200"/>
              </a:spcAft>
            </a:pPr>
            <a:endParaRPr lang="en-US" b="0" i="0" dirty="0">
              <a:solidFill>
                <a:srgbClr val="222222"/>
              </a:solidFill>
              <a:effectLst/>
              <a:latin typeface="Harding"/>
            </a:endParaRPr>
          </a:p>
        </p:txBody>
      </p:sp>
      <p:sp>
        <p:nvSpPr>
          <p:cNvPr id="4" name="Slide Number Placeholder 3">
            <a:extLst>
              <a:ext uri="{FF2B5EF4-FFF2-40B4-BE49-F238E27FC236}">
                <a16:creationId xmlns:a16="http://schemas.microsoft.com/office/drawing/2014/main" id="{326AA468-09A2-5CE7-F43C-3F27AC2334BD}"/>
              </a:ext>
            </a:extLst>
          </p:cNvPr>
          <p:cNvSpPr>
            <a:spLocks noGrp="1"/>
          </p:cNvSpPr>
          <p:nvPr>
            <p:ph type="sldNum" sz="quarter" idx="5"/>
          </p:nvPr>
        </p:nvSpPr>
        <p:spPr/>
        <p:txBody>
          <a:bodyPr/>
          <a:lstStyle/>
          <a:p>
            <a:fld id="{36EF2C59-256E-B04B-9A14-7A7EAB2E0840}" type="slidenum">
              <a:rPr lang="en-US" smtClean="0"/>
              <a:t>7</a:t>
            </a:fld>
            <a:endParaRPr lang="en-US"/>
          </a:p>
        </p:txBody>
      </p:sp>
    </p:spTree>
    <p:extLst>
      <p:ext uri="{BB962C8B-B14F-4D97-AF65-F5344CB8AC3E}">
        <p14:creationId xmlns:p14="http://schemas.microsoft.com/office/powerpoint/2010/main" val="423940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A5A4B-913C-FA90-DB4F-C146AB76A5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26AC21-72C1-3EF9-CC6C-AA88583D55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AFD3BE-DF6E-04AD-001D-0A1B3C8AF6AB}"/>
              </a:ext>
            </a:extLst>
          </p:cNvPr>
          <p:cNvSpPr>
            <a:spLocks noGrp="1"/>
          </p:cNvSpPr>
          <p:nvPr>
            <p:ph type="body" idx="1"/>
          </p:nvPr>
        </p:nvSpPr>
        <p:spPr/>
        <p:txBody>
          <a:bodyPr/>
          <a:lstStyle/>
          <a:p>
            <a:r>
              <a:rPr lang="en-US" b="1" dirty="0"/>
              <a:t>1. Contact Domain Boundaries Define Chromatin Structure:</a:t>
            </a:r>
          </a:p>
          <a:p>
            <a:pPr>
              <a:buFont typeface="Arial" panose="020B0604020202020204" pitchFamily="34" charset="0"/>
              <a:buChar char="•"/>
            </a:pPr>
            <a:r>
              <a:rPr lang="en-US" b="1" dirty="0"/>
              <a:t>Contact domains</a:t>
            </a:r>
            <a:r>
              <a:rPr lang="en-US" dirty="0"/>
              <a:t> are large regions of the genome that interact more frequently with each other than with regions outside the domain. These domains represent functional </a:t>
            </a:r>
            <a:r>
              <a:rPr lang="en-US" b="1" dirty="0"/>
              <a:t>chromatin territories</a:t>
            </a:r>
            <a:r>
              <a:rPr lang="en-US" dirty="0"/>
              <a:t> that are generally associated with either </a:t>
            </a:r>
            <a:r>
              <a:rPr lang="en-US" b="1" dirty="0"/>
              <a:t>active</a:t>
            </a:r>
            <a:r>
              <a:rPr lang="en-US" dirty="0"/>
              <a:t> or </a:t>
            </a:r>
            <a:r>
              <a:rPr lang="en-US" b="1" dirty="0"/>
              <a:t>repressed</a:t>
            </a:r>
            <a:r>
              <a:rPr lang="en-US" dirty="0"/>
              <a:t> chromatin.</a:t>
            </a:r>
          </a:p>
          <a:p>
            <a:pPr>
              <a:buFont typeface="Arial" panose="020B0604020202020204" pitchFamily="34" charset="0"/>
              <a:buChar char="•"/>
            </a:pPr>
            <a:r>
              <a:rPr lang="en-US" b="1" dirty="0"/>
              <a:t>Contact domain boundaries</a:t>
            </a:r>
            <a:r>
              <a:rPr lang="en-US" dirty="0"/>
              <a:t> (often marked by specific proteins like </a:t>
            </a:r>
            <a:r>
              <a:rPr lang="en-US" b="1" dirty="0"/>
              <a:t>CTCF</a:t>
            </a:r>
            <a:r>
              <a:rPr lang="en-US" dirty="0"/>
              <a:t>) separate one domain from another. These boundaries are crucial for maintaining the integrity of chromatin domains and ensuring proper regulation of genes.</a:t>
            </a:r>
          </a:p>
          <a:p>
            <a:r>
              <a:rPr lang="en-US" b="1" dirty="0"/>
              <a:t>2. Role in Genome Organization:</a:t>
            </a:r>
          </a:p>
          <a:p>
            <a:pPr>
              <a:buFont typeface="Arial" panose="020B0604020202020204" pitchFamily="34" charset="0"/>
              <a:buChar char="•"/>
            </a:pPr>
            <a:r>
              <a:rPr lang="en-US" dirty="0"/>
              <a:t>Boundaries act as </a:t>
            </a:r>
            <a:r>
              <a:rPr lang="en-US" b="1" dirty="0"/>
              <a:t>insulators</a:t>
            </a:r>
            <a:r>
              <a:rPr lang="en-US" dirty="0"/>
              <a:t> that control </a:t>
            </a:r>
            <a:r>
              <a:rPr lang="en-US" b="1" dirty="0"/>
              <a:t>chromatin interactions</a:t>
            </a:r>
            <a:r>
              <a:rPr lang="en-US" dirty="0"/>
              <a:t>. They prevent regions from interacting inappropriately with each other, thus maintaining the functional compartmentalization of the genome. For example, they help prevent </a:t>
            </a:r>
            <a:r>
              <a:rPr lang="en-US" b="1" dirty="0"/>
              <a:t>enhancer-promoter interactions</a:t>
            </a:r>
            <a:r>
              <a:rPr lang="en-US" dirty="0"/>
              <a:t> from crossing into the wrong chromatin region.</a:t>
            </a:r>
          </a:p>
          <a:p>
            <a:pPr>
              <a:buFont typeface="Arial" panose="020B0604020202020204" pitchFamily="34" charset="0"/>
              <a:buChar char="•"/>
            </a:pPr>
            <a:r>
              <a:rPr lang="en-US" dirty="0"/>
              <a:t>These boundaries are </a:t>
            </a:r>
            <a:r>
              <a:rPr lang="en-US" b="1" dirty="0"/>
              <a:t>structural features</a:t>
            </a:r>
            <a:r>
              <a:rPr lang="en-US" dirty="0"/>
              <a:t> of the genome, and understanding them helps clarify how chromatin is organized within the nucleus in three-dimensional space.</a:t>
            </a:r>
          </a:p>
          <a:p>
            <a:r>
              <a:rPr lang="en-US" b="1" dirty="0"/>
              <a:t>3. Link to Gene Regulation:</a:t>
            </a:r>
          </a:p>
          <a:p>
            <a:pPr>
              <a:buFont typeface="Arial" panose="020B0604020202020204" pitchFamily="34" charset="0"/>
              <a:buChar char="•"/>
            </a:pPr>
            <a:r>
              <a:rPr lang="en-US" dirty="0"/>
              <a:t>The presence of contact domain boundaries is linked to the </a:t>
            </a:r>
            <a:r>
              <a:rPr lang="en-US" b="1" dirty="0"/>
              <a:t>regulation of gene expression</a:t>
            </a:r>
            <a:r>
              <a:rPr lang="en-US" dirty="0"/>
              <a:t>. In particular, the </a:t>
            </a:r>
            <a:r>
              <a:rPr lang="en-US" b="1" dirty="0"/>
              <a:t>CTCF protein</a:t>
            </a:r>
            <a:r>
              <a:rPr lang="en-US" dirty="0"/>
              <a:t>, which is often found at these boundaries, is involved in both maintaining these boundaries and regulating </a:t>
            </a:r>
            <a:r>
              <a:rPr lang="en-US" b="1" dirty="0"/>
              <a:t>transcription</a:t>
            </a:r>
            <a:r>
              <a:rPr lang="en-US" dirty="0"/>
              <a:t> by preventing inappropriate interactions between different chromatin regions.</a:t>
            </a:r>
          </a:p>
          <a:p>
            <a:pPr>
              <a:buFont typeface="Arial" panose="020B0604020202020204" pitchFamily="34" charset="0"/>
              <a:buChar char="•"/>
            </a:pPr>
            <a:r>
              <a:rPr lang="en-US" dirty="0"/>
              <a:t>When studying </a:t>
            </a:r>
            <a:r>
              <a:rPr lang="en-US" b="1" dirty="0"/>
              <a:t>EBV infection</a:t>
            </a:r>
            <a:r>
              <a:rPr lang="en-US" dirty="0"/>
              <a:t> and its effects on the genome, the authors wanted to understand how EBV might affect </a:t>
            </a:r>
            <a:r>
              <a:rPr lang="en-US" b="1" dirty="0"/>
              <a:t>chromatin architecture</a:t>
            </a:r>
            <a:r>
              <a:rPr lang="en-US" dirty="0"/>
              <a:t> and whether it alters the positioning of these boundaries, which in turn could impact </a:t>
            </a:r>
            <a:r>
              <a:rPr lang="en-US" b="1" dirty="0"/>
              <a:t>gene expression</a:t>
            </a:r>
            <a:r>
              <a:rPr lang="en-US" dirty="0"/>
              <a:t> and </a:t>
            </a:r>
            <a:r>
              <a:rPr lang="en-US" b="1" dirty="0"/>
              <a:t>cellular transformation</a:t>
            </a:r>
            <a:r>
              <a:rPr lang="en-US" dirty="0"/>
              <a:t>.</a:t>
            </a:r>
          </a:p>
          <a:p>
            <a:r>
              <a:rPr lang="en-US" b="1" dirty="0"/>
              <a:t>4. Changes in Contact Domain Boundaries Can Indicate Disease Processes:</a:t>
            </a:r>
          </a:p>
          <a:p>
            <a:pPr>
              <a:buFont typeface="Arial" panose="020B0604020202020204" pitchFamily="34" charset="0"/>
              <a:buChar char="•"/>
            </a:pPr>
            <a:r>
              <a:rPr lang="en-US" dirty="0"/>
              <a:t>In the case of </a:t>
            </a:r>
            <a:r>
              <a:rPr lang="en-US" b="1" dirty="0"/>
              <a:t>EBV-induced transformation</a:t>
            </a:r>
            <a:r>
              <a:rPr lang="en-US" dirty="0"/>
              <a:t> (e.g., in the formation of </a:t>
            </a:r>
            <a:r>
              <a:rPr lang="en-US" b="1" dirty="0"/>
              <a:t>lymphoblastoid cell lines (LCLs)</a:t>
            </a:r>
            <a:r>
              <a:rPr lang="en-US" dirty="0"/>
              <a:t>), studying the </a:t>
            </a:r>
            <a:r>
              <a:rPr lang="en-US" b="1" dirty="0"/>
              <a:t>changes in contact domain boundaries</a:t>
            </a:r>
            <a:r>
              <a:rPr lang="en-US" dirty="0"/>
              <a:t> can provide insights into how </a:t>
            </a:r>
            <a:r>
              <a:rPr lang="en-US" b="1" dirty="0"/>
              <a:t>viral infection</a:t>
            </a:r>
            <a:r>
              <a:rPr lang="en-US" dirty="0"/>
              <a:t> rewires the host genome. These changes may contribute to </a:t>
            </a:r>
            <a:r>
              <a:rPr lang="en-US" b="1" dirty="0"/>
              <a:t>immortalization</a:t>
            </a:r>
            <a:r>
              <a:rPr lang="en-US" dirty="0"/>
              <a:t> and </a:t>
            </a:r>
            <a:r>
              <a:rPr lang="en-US" b="1" dirty="0"/>
              <a:t>proliferation</a:t>
            </a:r>
            <a:r>
              <a:rPr lang="en-US" dirty="0"/>
              <a:t> of infected cells, which are key features of cancerous transformations.</a:t>
            </a:r>
          </a:p>
          <a:p>
            <a:pPr>
              <a:buFont typeface="Arial" panose="020B0604020202020204" pitchFamily="34" charset="0"/>
              <a:buChar char="•"/>
            </a:pPr>
            <a:r>
              <a:rPr lang="en-US" dirty="0"/>
              <a:t>By focusing on the </a:t>
            </a:r>
            <a:r>
              <a:rPr lang="en-US" b="1" dirty="0"/>
              <a:t>boundaries</a:t>
            </a:r>
            <a:r>
              <a:rPr lang="en-US" dirty="0"/>
              <a:t>, the authors are able to pinpoint where </a:t>
            </a:r>
            <a:r>
              <a:rPr lang="en-US" b="1" dirty="0"/>
              <a:t>structural changes</a:t>
            </a:r>
            <a:r>
              <a:rPr lang="en-US" dirty="0"/>
              <a:t> are occurring in the genome, which may also indicate how </a:t>
            </a:r>
            <a:r>
              <a:rPr lang="en-US" b="1" dirty="0"/>
              <a:t>EBV infection</a:t>
            </a:r>
            <a:r>
              <a:rPr lang="en-US" dirty="0"/>
              <a:t> alters the </a:t>
            </a:r>
            <a:r>
              <a:rPr lang="en-US" b="1" dirty="0"/>
              <a:t>normal regulatory mechanisms</a:t>
            </a:r>
            <a:r>
              <a:rPr lang="en-US" dirty="0"/>
              <a:t> of the host genome.</a:t>
            </a:r>
          </a:p>
          <a:p>
            <a:r>
              <a:rPr lang="en-US" b="1" dirty="0"/>
              <a:t>5. Boundary Regions Are Associated with Specific Histone Marks:</a:t>
            </a:r>
          </a:p>
          <a:p>
            <a:pPr>
              <a:buFont typeface="Arial" panose="020B0604020202020204" pitchFamily="34" charset="0"/>
              <a:buChar char="•"/>
            </a:pPr>
            <a:r>
              <a:rPr lang="en-US" dirty="0"/>
              <a:t>The authors also focus on these boundaries because they are associated with specific </a:t>
            </a:r>
            <a:r>
              <a:rPr lang="en-US" b="1" dirty="0"/>
              <a:t>epigenetic markers</a:t>
            </a:r>
            <a:r>
              <a:rPr lang="en-US" dirty="0"/>
              <a:t> (like </a:t>
            </a:r>
            <a:r>
              <a:rPr lang="en-US" b="1" dirty="0"/>
              <a:t>H3K4me3</a:t>
            </a:r>
            <a:r>
              <a:rPr lang="en-US" dirty="0"/>
              <a:t>, </a:t>
            </a:r>
            <a:r>
              <a:rPr lang="en-US" b="1" dirty="0"/>
              <a:t>CTCF</a:t>
            </a:r>
            <a:r>
              <a:rPr lang="en-US" dirty="0"/>
              <a:t>, and others). These markers can be used to track whether chromatin regions are in an </a:t>
            </a:r>
            <a:r>
              <a:rPr lang="en-US" b="1" dirty="0"/>
              <a:t>active</a:t>
            </a:r>
            <a:r>
              <a:rPr lang="en-US" dirty="0"/>
              <a:t> or </a:t>
            </a:r>
            <a:r>
              <a:rPr lang="en-US" b="1" dirty="0"/>
              <a:t>repressed</a:t>
            </a:r>
            <a:r>
              <a:rPr lang="en-US" dirty="0"/>
              <a:t> state, providing further insights into how viral infection might impact </a:t>
            </a:r>
            <a:r>
              <a:rPr lang="en-US" b="1" dirty="0"/>
              <a:t>gene expression</a:t>
            </a:r>
            <a:r>
              <a:rPr lang="en-US" dirty="0"/>
              <a:t> and </a:t>
            </a:r>
            <a:r>
              <a:rPr lang="en-US" b="1" dirty="0"/>
              <a:t>chromatin remodeling</a:t>
            </a:r>
            <a:r>
              <a:rPr lang="en-US" dirty="0"/>
              <a:t>.</a:t>
            </a:r>
          </a:p>
          <a:p>
            <a:pPr>
              <a:buFont typeface="Arial" panose="020B0604020202020204" pitchFamily="34" charset="0"/>
              <a:buChar char="•"/>
            </a:pPr>
            <a:r>
              <a:rPr lang="en-US" dirty="0"/>
              <a:t>By examining these regions in conjunction with </a:t>
            </a:r>
            <a:r>
              <a:rPr lang="en-US" b="1" dirty="0"/>
              <a:t>Hi-C data</a:t>
            </a:r>
            <a:r>
              <a:rPr lang="en-US" dirty="0"/>
              <a:t>, the authors can understand how </a:t>
            </a:r>
            <a:r>
              <a:rPr lang="en-US" b="1" dirty="0"/>
              <a:t>chromatin interactions</a:t>
            </a:r>
            <a:r>
              <a:rPr lang="en-US" dirty="0"/>
              <a:t> change across different stages of EBV infection, providing a more complete picture of how the virus affects genome architecture and gene regulation.</a:t>
            </a:r>
          </a:p>
          <a:p>
            <a:r>
              <a:rPr lang="en-US" b="1" dirty="0"/>
              <a:t>6. Insights into 3D Genome Reorganization:</a:t>
            </a:r>
          </a:p>
          <a:p>
            <a:pPr>
              <a:buFont typeface="Arial" panose="020B0604020202020204" pitchFamily="34" charset="0"/>
              <a:buChar char="•"/>
            </a:pPr>
            <a:r>
              <a:rPr lang="en-US" dirty="0"/>
              <a:t>Since </a:t>
            </a:r>
            <a:r>
              <a:rPr lang="en-US" b="1" dirty="0"/>
              <a:t>Hi-C</a:t>
            </a:r>
            <a:r>
              <a:rPr lang="en-US" dirty="0"/>
              <a:t> data captures the </a:t>
            </a:r>
            <a:r>
              <a:rPr lang="en-US" b="1" dirty="0"/>
              <a:t>3D structure</a:t>
            </a:r>
            <a:r>
              <a:rPr lang="en-US" dirty="0"/>
              <a:t> of the genome, focusing on contact domain boundaries allows the authors to directly observe how the </a:t>
            </a:r>
            <a:r>
              <a:rPr lang="en-US" b="1" dirty="0"/>
              <a:t>3D genome</a:t>
            </a:r>
            <a:r>
              <a:rPr lang="en-US" dirty="0"/>
              <a:t> is altered in response to </a:t>
            </a:r>
            <a:r>
              <a:rPr lang="en-US" b="1" dirty="0"/>
              <a:t>EBV infection</a:t>
            </a:r>
            <a:r>
              <a:rPr lang="en-US" dirty="0"/>
              <a:t>.</a:t>
            </a:r>
          </a:p>
          <a:p>
            <a:pPr>
              <a:buFont typeface="Arial" panose="020B0604020202020204" pitchFamily="34" charset="0"/>
              <a:buChar char="•"/>
            </a:pPr>
            <a:r>
              <a:rPr lang="en-US" dirty="0"/>
              <a:t>Understanding where </a:t>
            </a:r>
            <a:r>
              <a:rPr lang="en-US" b="1" dirty="0"/>
              <a:t>contact domains</a:t>
            </a:r>
            <a:r>
              <a:rPr lang="en-US" dirty="0"/>
              <a:t> are formed and how they change can provide insights into how the virus </a:t>
            </a:r>
            <a:r>
              <a:rPr lang="en-US" b="1" dirty="0"/>
              <a:t>reprograms the chromatin</a:t>
            </a:r>
            <a:r>
              <a:rPr lang="en-US" dirty="0"/>
              <a:t> in order to drive </a:t>
            </a:r>
            <a:r>
              <a:rPr lang="en-US" b="1" dirty="0"/>
              <a:t>cell proliferation</a:t>
            </a:r>
            <a:r>
              <a:rPr lang="en-US" dirty="0"/>
              <a:t> and </a:t>
            </a:r>
            <a:r>
              <a:rPr lang="en-US" b="1" dirty="0"/>
              <a:t>transformation</a:t>
            </a:r>
            <a:r>
              <a:rPr lang="en-US" dirty="0"/>
              <a:t>, which are key steps in viral oncogenesis.</a:t>
            </a:r>
          </a:p>
          <a:p>
            <a:pPr algn="l">
              <a:spcAft>
                <a:spcPts val="1200"/>
              </a:spcAft>
            </a:pPr>
            <a:endParaRPr lang="en-US" b="0" i="0" dirty="0">
              <a:solidFill>
                <a:srgbClr val="222222"/>
              </a:solidFill>
              <a:effectLst/>
              <a:latin typeface="Harding"/>
            </a:endParaRPr>
          </a:p>
        </p:txBody>
      </p:sp>
      <p:sp>
        <p:nvSpPr>
          <p:cNvPr id="4" name="Slide Number Placeholder 3">
            <a:extLst>
              <a:ext uri="{FF2B5EF4-FFF2-40B4-BE49-F238E27FC236}">
                <a16:creationId xmlns:a16="http://schemas.microsoft.com/office/drawing/2014/main" id="{26BF5172-57FE-624E-ECF6-0EC0112D73CF}"/>
              </a:ext>
            </a:extLst>
          </p:cNvPr>
          <p:cNvSpPr>
            <a:spLocks noGrp="1"/>
          </p:cNvSpPr>
          <p:nvPr>
            <p:ph type="sldNum" sz="quarter" idx="5"/>
          </p:nvPr>
        </p:nvSpPr>
        <p:spPr/>
        <p:txBody>
          <a:bodyPr/>
          <a:lstStyle/>
          <a:p>
            <a:fld id="{36EF2C59-256E-B04B-9A14-7A7EAB2E0840}" type="slidenum">
              <a:rPr lang="en-US" smtClean="0"/>
              <a:t>8</a:t>
            </a:fld>
            <a:endParaRPr lang="en-US"/>
          </a:p>
        </p:txBody>
      </p:sp>
    </p:spTree>
    <p:extLst>
      <p:ext uri="{BB962C8B-B14F-4D97-AF65-F5344CB8AC3E}">
        <p14:creationId xmlns:p14="http://schemas.microsoft.com/office/powerpoint/2010/main" val="2867811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AD080-1AC4-160E-EF50-970E5E4A21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061FED-4FFB-8CF8-23DB-C22BB29652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3D0385-8008-22DB-F0EE-705C258C4231}"/>
              </a:ext>
            </a:extLst>
          </p:cNvPr>
          <p:cNvSpPr>
            <a:spLocks noGrp="1"/>
          </p:cNvSpPr>
          <p:nvPr>
            <p:ph type="body" idx="1"/>
          </p:nvPr>
        </p:nvSpPr>
        <p:spPr/>
        <p:txBody>
          <a:bodyPr/>
          <a:lstStyle/>
          <a:p>
            <a:r>
              <a:rPr lang="en-US" b="1" dirty="0"/>
              <a:t>1. Contact Domain Boundaries Define Chromatin Structure:</a:t>
            </a:r>
          </a:p>
          <a:p>
            <a:pPr>
              <a:buFont typeface="Arial" panose="020B0604020202020204" pitchFamily="34" charset="0"/>
              <a:buChar char="•"/>
            </a:pPr>
            <a:r>
              <a:rPr lang="en-US" b="1" dirty="0"/>
              <a:t>Contact domains</a:t>
            </a:r>
            <a:r>
              <a:rPr lang="en-US" dirty="0"/>
              <a:t> are large regions of the genome that interact more frequently with each other than with regions outside the domain. These domains represent functional </a:t>
            </a:r>
            <a:r>
              <a:rPr lang="en-US" b="1" dirty="0"/>
              <a:t>chromatin territories</a:t>
            </a:r>
            <a:r>
              <a:rPr lang="en-US" dirty="0"/>
              <a:t> that are generally associated with either </a:t>
            </a:r>
            <a:r>
              <a:rPr lang="en-US" b="1" dirty="0"/>
              <a:t>active</a:t>
            </a:r>
            <a:r>
              <a:rPr lang="en-US" dirty="0"/>
              <a:t> or </a:t>
            </a:r>
            <a:r>
              <a:rPr lang="en-US" b="1" dirty="0"/>
              <a:t>repressed</a:t>
            </a:r>
            <a:r>
              <a:rPr lang="en-US" dirty="0"/>
              <a:t> chromatin.</a:t>
            </a:r>
          </a:p>
          <a:p>
            <a:pPr>
              <a:buFont typeface="Arial" panose="020B0604020202020204" pitchFamily="34" charset="0"/>
              <a:buChar char="•"/>
            </a:pPr>
            <a:r>
              <a:rPr lang="en-US" b="1" dirty="0"/>
              <a:t>Contact domain boundaries</a:t>
            </a:r>
            <a:r>
              <a:rPr lang="en-US" dirty="0"/>
              <a:t> (often marked by specific proteins like </a:t>
            </a:r>
            <a:r>
              <a:rPr lang="en-US" b="1" dirty="0"/>
              <a:t>CTCF</a:t>
            </a:r>
            <a:r>
              <a:rPr lang="en-US" dirty="0"/>
              <a:t>) separate one domain from another. These boundaries are crucial for maintaining the integrity of chromatin domains and ensuring proper regulation of genes.</a:t>
            </a:r>
          </a:p>
          <a:p>
            <a:r>
              <a:rPr lang="en-US" b="1" dirty="0"/>
              <a:t>2. Role in Genome Organization:</a:t>
            </a:r>
          </a:p>
          <a:p>
            <a:pPr>
              <a:buFont typeface="Arial" panose="020B0604020202020204" pitchFamily="34" charset="0"/>
              <a:buChar char="•"/>
            </a:pPr>
            <a:r>
              <a:rPr lang="en-US" dirty="0"/>
              <a:t>Boundaries act as </a:t>
            </a:r>
            <a:r>
              <a:rPr lang="en-US" b="1" dirty="0"/>
              <a:t>insulators</a:t>
            </a:r>
            <a:r>
              <a:rPr lang="en-US" dirty="0"/>
              <a:t> that control </a:t>
            </a:r>
            <a:r>
              <a:rPr lang="en-US" b="1" dirty="0"/>
              <a:t>chromatin interactions</a:t>
            </a:r>
            <a:r>
              <a:rPr lang="en-US" dirty="0"/>
              <a:t>. They prevent regions from interacting inappropriately with each other, thus maintaining the functional compartmentalization of the genome. For example, they help prevent </a:t>
            </a:r>
            <a:r>
              <a:rPr lang="en-US" b="1" dirty="0"/>
              <a:t>enhancer-promoter interactions</a:t>
            </a:r>
            <a:r>
              <a:rPr lang="en-US" dirty="0"/>
              <a:t> from crossing into the wrong chromatin region.</a:t>
            </a:r>
          </a:p>
          <a:p>
            <a:pPr>
              <a:buFont typeface="Arial" panose="020B0604020202020204" pitchFamily="34" charset="0"/>
              <a:buChar char="•"/>
            </a:pPr>
            <a:r>
              <a:rPr lang="en-US" dirty="0"/>
              <a:t>These boundaries are </a:t>
            </a:r>
            <a:r>
              <a:rPr lang="en-US" b="1" dirty="0"/>
              <a:t>structural features</a:t>
            </a:r>
            <a:r>
              <a:rPr lang="en-US" dirty="0"/>
              <a:t> of the genome, and understanding them helps clarify how chromatin is organized within the nucleus in three-dimensional space.</a:t>
            </a:r>
          </a:p>
          <a:p>
            <a:r>
              <a:rPr lang="en-US" b="1" dirty="0"/>
              <a:t>3. Link to Gene Regulation:</a:t>
            </a:r>
          </a:p>
          <a:p>
            <a:pPr>
              <a:buFont typeface="Arial" panose="020B0604020202020204" pitchFamily="34" charset="0"/>
              <a:buChar char="•"/>
            </a:pPr>
            <a:r>
              <a:rPr lang="en-US" dirty="0"/>
              <a:t>The presence of contact domain boundaries is linked to the </a:t>
            </a:r>
            <a:r>
              <a:rPr lang="en-US" b="1" dirty="0"/>
              <a:t>regulation of gene expression</a:t>
            </a:r>
            <a:r>
              <a:rPr lang="en-US" dirty="0"/>
              <a:t>. In particular, the </a:t>
            </a:r>
            <a:r>
              <a:rPr lang="en-US" b="1" dirty="0"/>
              <a:t>CTCF protein</a:t>
            </a:r>
            <a:r>
              <a:rPr lang="en-US" dirty="0"/>
              <a:t>, which is often found at these boundaries, is involved in both maintaining these boundaries and regulating </a:t>
            </a:r>
            <a:r>
              <a:rPr lang="en-US" b="1" dirty="0"/>
              <a:t>transcription</a:t>
            </a:r>
            <a:r>
              <a:rPr lang="en-US" dirty="0"/>
              <a:t> by preventing inappropriate interactions between different chromatin regions.</a:t>
            </a:r>
          </a:p>
          <a:p>
            <a:pPr>
              <a:buFont typeface="Arial" panose="020B0604020202020204" pitchFamily="34" charset="0"/>
              <a:buChar char="•"/>
            </a:pPr>
            <a:r>
              <a:rPr lang="en-US" dirty="0"/>
              <a:t>When studying </a:t>
            </a:r>
            <a:r>
              <a:rPr lang="en-US" b="1" dirty="0"/>
              <a:t>EBV infection</a:t>
            </a:r>
            <a:r>
              <a:rPr lang="en-US" dirty="0"/>
              <a:t> and its effects on the genome, the authors wanted to understand how EBV might affect </a:t>
            </a:r>
            <a:r>
              <a:rPr lang="en-US" b="1" dirty="0"/>
              <a:t>chromatin architecture</a:t>
            </a:r>
            <a:r>
              <a:rPr lang="en-US" dirty="0"/>
              <a:t> and whether it alters the positioning of these boundaries, which in turn could impact </a:t>
            </a:r>
            <a:r>
              <a:rPr lang="en-US" b="1" dirty="0"/>
              <a:t>gene expression</a:t>
            </a:r>
            <a:r>
              <a:rPr lang="en-US" dirty="0"/>
              <a:t> and </a:t>
            </a:r>
            <a:r>
              <a:rPr lang="en-US" b="1" dirty="0"/>
              <a:t>cellular transformation</a:t>
            </a:r>
            <a:r>
              <a:rPr lang="en-US" dirty="0"/>
              <a:t>.</a:t>
            </a:r>
          </a:p>
          <a:p>
            <a:r>
              <a:rPr lang="en-US" b="1" dirty="0"/>
              <a:t>4. Changes in Contact Domain Boundaries Can Indicate Disease Processes:</a:t>
            </a:r>
          </a:p>
          <a:p>
            <a:pPr>
              <a:buFont typeface="Arial" panose="020B0604020202020204" pitchFamily="34" charset="0"/>
              <a:buChar char="•"/>
            </a:pPr>
            <a:r>
              <a:rPr lang="en-US" dirty="0"/>
              <a:t>In the case of </a:t>
            </a:r>
            <a:r>
              <a:rPr lang="en-US" b="1" dirty="0"/>
              <a:t>EBV-induced transformation</a:t>
            </a:r>
            <a:r>
              <a:rPr lang="en-US" dirty="0"/>
              <a:t> (e.g., in the formation of </a:t>
            </a:r>
            <a:r>
              <a:rPr lang="en-US" b="1" dirty="0"/>
              <a:t>lymphoblastoid cell lines (LCLs)</a:t>
            </a:r>
            <a:r>
              <a:rPr lang="en-US" dirty="0"/>
              <a:t>), studying the </a:t>
            </a:r>
            <a:r>
              <a:rPr lang="en-US" b="1" dirty="0"/>
              <a:t>changes in contact domain boundaries</a:t>
            </a:r>
            <a:r>
              <a:rPr lang="en-US" dirty="0"/>
              <a:t> can provide insights into how </a:t>
            </a:r>
            <a:r>
              <a:rPr lang="en-US" b="1" dirty="0"/>
              <a:t>viral infection</a:t>
            </a:r>
            <a:r>
              <a:rPr lang="en-US" dirty="0"/>
              <a:t> rewires the host genome. These changes may contribute to </a:t>
            </a:r>
            <a:r>
              <a:rPr lang="en-US" b="1" dirty="0"/>
              <a:t>immortalization</a:t>
            </a:r>
            <a:r>
              <a:rPr lang="en-US" dirty="0"/>
              <a:t> and </a:t>
            </a:r>
            <a:r>
              <a:rPr lang="en-US" b="1" dirty="0"/>
              <a:t>proliferation</a:t>
            </a:r>
            <a:r>
              <a:rPr lang="en-US" dirty="0"/>
              <a:t> of infected cells, which are key features of cancerous transformations.</a:t>
            </a:r>
          </a:p>
          <a:p>
            <a:pPr>
              <a:buFont typeface="Arial" panose="020B0604020202020204" pitchFamily="34" charset="0"/>
              <a:buChar char="•"/>
            </a:pPr>
            <a:r>
              <a:rPr lang="en-US" dirty="0"/>
              <a:t>By focusing on the </a:t>
            </a:r>
            <a:r>
              <a:rPr lang="en-US" b="1" dirty="0"/>
              <a:t>boundaries</a:t>
            </a:r>
            <a:r>
              <a:rPr lang="en-US" dirty="0"/>
              <a:t>, the authors are able to pinpoint where </a:t>
            </a:r>
            <a:r>
              <a:rPr lang="en-US" b="1" dirty="0"/>
              <a:t>structural changes</a:t>
            </a:r>
            <a:r>
              <a:rPr lang="en-US" dirty="0"/>
              <a:t> are occurring in the genome, which may also indicate how </a:t>
            </a:r>
            <a:r>
              <a:rPr lang="en-US" b="1" dirty="0"/>
              <a:t>EBV infection</a:t>
            </a:r>
            <a:r>
              <a:rPr lang="en-US" dirty="0"/>
              <a:t> alters the </a:t>
            </a:r>
            <a:r>
              <a:rPr lang="en-US" b="1" dirty="0"/>
              <a:t>normal regulatory mechanisms</a:t>
            </a:r>
            <a:r>
              <a:rPr lang="en-US" dirty="0"/>
              <a:t> of the host genome.</a:t>
            </a:r>
          </a:p>
          <a:p>
            <a:r>
              <a:rPr lang="en-US" b="1" dirty="0"/>
              <a:t>5. Boundary Regions Are Associated with Specific Histone Marks:</a:t>
            </a:r>
          </a:p>
          <a:p>
            <a:pPr>
              <a:buFont typeface="Arial" panose="020B0604020202020204" pitchFamily="34" charset="0"/>
              <a:buChar char="•"/>
            </a:pPr>
            <a:r>
              <a:rPr lang="en-US" dirty="0"/>
              <a:t>The authors also focus on these boundaries because they are associated with specific </a:t>
            </a:r>
            <a:r>
              <a:rPr lang="en-US" b="1" dirty="0"/>
              <a:t>epigenetic markers</a:t>
            </a:r>
            <a:r>
              <a:rPr lang="en-US" dirty="0"/>
              <a:t> (like </a:t>
            </a:r>
            <a:r>
              <a:rPr lang="en-US" b="1" dirty="0"/>
              <a:t>H3K4me3</a:t>
            </a:r>
            <a:r>
              <a:rPr lang="en-US" dirty="0"/>
              <a:t>, </a:t>
            </a:r>
            <a:r>
              <a:rPr lang="en-US" b="1" dirty="0"/>
              <a:t>CTCF</a:t>
            </a:r>
            <a:r>
              <a:rPr lang="en-US" dirty="0"/>
              <a:t>, and others). These markers can be used to track whether chromatin regions are in an </a:t>
            </a:r>
            <a:r>
              <a:rPr lang="en-US" b="1" dirty="0"/>
              <a:t>active</a:t>
            </a:r>
            <a:r>
              <a:rPr lang="en-US" dirty="0"/>
              <a:t> or </a:t>
            </a:r>
            <a:r>
              <a:rPr lang="en-US" b="1" dirty="0"/>
              <a:t>repressed</a:t>
            </a:r>
            <a:r>
              <a:rPr lang="en-US" dirty="0"/>
              <a:t> state, providing further insights into how viral infection might impact </a:t>
            </a:r>
            <a:r>
              <a:rPr lang="en-US" b="1" dirty="0"/>
              <a:t>gene expression</a:t>
            </a:r>
            <a:r>
              <a:rPr lang="en-US" dirty="0"/>
              <a:t> and </a:t>
            </a:r>
            <a:r>
              <a:rPr lang="en-US" b="1" dirty="0"/>
              <a:t>chromatin remodeling</a:t>
            </a:r>
            <a:r>
              <a:rPr lang="en-US" dirty="0"/>
              <a:t>.</a:t>
            </a:r>
          </a:p>
          <a:p>
            <a:pPr>
              <a:buFont typeface="Arial" panose="020B0604020202020204" pitchFamily="34" charset="0"/>
              <a:buChar char="•"/>
            </a:pPr>
            <a:r>
              <a:rPr lang="en-US" dirty="0"/>
              <a:t>By examining these regions in conjunction with </a:t>
            </a:r>
            <a:r>
              <a:rPr lang="en-US" b="1" dirty="0"/>
              <a:t>Hi-C data</a:t>
            </a:r>
            <a:r>
              <a:rPr lang="en-US" dirty="0"/>
              <a:t>, the authors can understand how </a:t>
            </a:r>
            <a:r>
              <a:rPr lang="en-US" b="1" dirty="0"/>
              <a:t>chromatin interactions</a:t>
            </a:r>
            <a:r>
              <a:rPr lang="en-US" dirty="0"/>
              <a:t> change across different stages of EBV infection, providing a more complete picture of how the virus affects genome architecture and gene regulation.</a:t>
            </a:r>
          </a:p>
          <a:p>
            <a:r>
              <a:rPr lang="en-US" b="1" dirty="0"/>
              <a:t>6. Insights into 3D Genome Reorganization:</a:t>
            </a:r>
          </a:p>
          <a:p>
            <a:pPr>
              <a:buFont typeface="Arial" panose="020B0604020202020204" pitchFamily="34" charset="0"/>
              <a:buChar char="•"/>
            </a:pPr>
            <a:r>
              <a:rPr lang="en-US" dirty="0"/>
              <a:t>Since </a:t>
            </a:r>
            <a:r>
              <a:rPr lang="en-US" b="1" dirty="0"/>
              <a:t>Hi-C</a:t>
            </a:r>
            <a:r>
              <a:rPr lang="en-US" dirty="0"/>
              <a:t> data captures the </a:t>
            </a:r>
            <a:r>
              <a:rPr lang="en-US" b="1" dirty="0"/>
              <a:t>3D structure</a:t>
            </a:r>
            <a:r>
              <a:rPr lang="en-US" dirty="0"/>
              <a:t> of the genome, focusing on contact domain boundaries allows the authors to directly observe how the </a:t>
            </a:r>
            <a:r>
              <a:rPr lang="en-US" b="1" dirty="0"/>
              <a:t>3D genome</a:t>
            </a:r>
            <a:r>
              <a:rPr lang="en-US" dirty="0"/>
              <a:t> is altered in response to </a:t>
            </a:r>
            <a:r>
              <a:rPr lang="en-US" b="1" dirty="0"/>
              <a:t>EBV infection</a:t>
            </a:r>
            <a:r>
              <a:rPr lang="en-US" dirty="0"/>
              <a:t>.</a:t>
            </a:r>
          </a:p>
          <a:p>
            <a:pPr>
              <a:buFont typeface="Arial" panose="020B0604020202020204" pitchFamily="34" charset="0"/>
              <a:buChar char="•"/>
            </a:pPr>
            <a:r>
              <a:rPr lang="en-US" dirty="0"/>
              <a:t>Understanding where </a:t>
            </a:r>
            <a:r>
              <a:rPr lang="en-US" b="1" dirty="0"/>
              <a:t>contact domains</a:t>
            </a:r>
            <a:r>
              <a:rPr lang="en-US" dirty="0"/>
              <a:t> are formed and how they change can provide insights into how the virus </a:t>
            </a:r>
            <a:r>
              <a:rPr lang="en-US" b="1" dirty="0"/>
              <a:t>reprograms the chromatin</a:t>
            </a:r>
            <a:r>
              <a:rPr lang="en-US" dirty="0"/>
              <a:t> in order to drive </a:t>
            </a:r>
            <a:r>
              <a:rPr lang="en-US" b="1" dirty="0"/>
              <a:t>cell proliferation</a:t>
            </a:r>
            <a:r>
              <a:rPr lang="en-US" dirty="0"/>
              <a:t> and </a:t>
            </a:r>
            <a:r>
              <a:rPr lang="en-US" b="1" dirty="0"/>
              <a:t>transformation</a:t>
            </a:r>
            <a:r>
              <a:rPr lang="en-US" dirty="0"/>
              <a:t>, which are key steps in viral oncogenesis.</a:t>
            </a:r>
          </a:p>
          <a:p>
            <a:pPr algn="l">
              <a:spcAft>
                <a:spcPts val="1200"/>
              </a:spcAft>
            </a:pPr>
            <a:endParaRPr lang="en-US" b="0" i="0" dirty="0">
              <a:solidFill>
                <a:srgbClr val="222222"/>
              </a:solidFill>
              <a:effectLst/>
              <a:latin typeface="Harding"/>
            </a:endParaRPr>
          </a:p>
        </p:txBody>
      </p:sp>
      <p:sp>
        <p:nvSpPr>
          <p:cNvPr id="4" name="Slide Number Placeholder 3">
            <a:extLst>
              <a:ext uri="{FF2B5EF4-FFF2-40B4-BE49-F238E27FC236}">
                <a16:creationId xmlns:a16="http://schemas.microsoft.com/office/drawing/2014/main" id="{121BE4E8-841B-3CE2-9A90-54CF6D99179B}"/>
              </a:ext>
            </a:extLst>
          </p:cNvPr>
          <p:cNvSpPr>
            <a:spLocks noGrp="1"/>
          </p:cNvSpPr>
          <p:nvPr>
            <p:ph type="sldNum" sz="quarter" idx="5"/>
          </p:nvPr>
        </p:nvSpPr>
        <p:spPr/>
        <p:txBody>
          <a:bodyPr/>
          <a:lstStyle/>
          <a:p>
            <a:fld id="{36EF2C59-256E-B04B-9A14-7A7EAB2E0840}" type="slidenum">
              <a:rPr lang="en-US" smtClean="0"/>
              <a:t>9</a:t>
            </a:fld>
            <a:endParaRPr lang="en-US"/>
          </a:p>
        </p:txBody>
      </p:sp>
    </p:spTree>
    <p:extLst>
      <p:ext uri="{BB962C8B-B14F-4D97-AF65-F5344CB8AC3E}">
        <p14:creationId xmlns:p14="http://schemas.microsoft.com/office/powerpoint/2010/main" val="4009688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73072-7412-FF4E-B6DC-185DA30A13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37C14A-5D69-17E9-EEC6-53892243C0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46E073-6358-342F-2984-69FFFC0DC3A1}"/>
              </a:ext>
            </a:extLst>
          </p:cNvPr>
          <p:cNvSpPr>
            <a:spLocks noGrp="1"/>
          </p:cNvSpPr>
          <p:nvPr>
            <p:ph type="dt" sz="half" idx="10"/>
          </p:nvPr>
        </p:nvSpPr>
        <p:spPr/>
        <p:txBody>
          <a:bodyPr/>
          <a:lstStyle/>
          <a:p>
            <a:fld id="{B7F8A041-B2F0-B249-9EBC-9A27A7732D07}" type="datetimeFigureOut">
              <a:rPr lang="en-US" smtClean="0"/>
              <a:t>2/13/25</a:t>
            </a:fld>
            <a:endParaRPr lang="en-US"/>
          </a:p>
        </p:txBody>
      </p:sp>
      <p:sp>
        <p:nvSpPr>
          <p:cNvPr id="5" name="Footer Placeholder 4">
            <a:extLst>
              <a:ext uri="{FF2B5EF4-FFF2-40B4-BE49-F238E27FC236}">
                <a16:creationId xmlns:a16="http://schemas.microsoft.com/office/drawing/2014/main" id="{BDCCDCA6-7531-0ADE-9D61-A161434B98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78BA5-875A-39CD-EBD3-1D41B4A25B90}"/>
              </a:ext>
            </a:extLst>
          </p:cNvPr>
          <p:cNvSpPr>
            <a:spLocks noGrp="1"/>
          </p:cNvSpPr>
          <p:nvPr>
            <p:ph type="sldNum" sz="quarter" idx="12"/>
          </p:nvPr>
        </p:nvSpPr>
        <p:spPr/>
        <p:txBody>
          <a:bodyPr/>
          <a:lstStyle/>
          <a:p>
            <a:fld id="{A325D691-A3BC-F843-8E6A-25F34C291311}" type="slidenum">
              <a:rPr lang="en-US" smtClean="0"/>
              <a:t>‹#›</a:t>
            </a:fld>
            <a:endParaRPr lang="en-US"/>
          </a:p>
        </p:txBody>
      </p:sp>
    </p:spTree>
    <p:extLst>
      <p:ext uri="{BB962C8B-B14F-4D97-AF65-F5344CB8AC3E}">
        <p14:creationId xmlns:p14="http://schemas.microsoft.com/office/powerpoint/2010/main" val="226937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EE10-6DE4-04E2-C867-31A1B50D17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81959E-536C-7B99-7CD6-91280DD52B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4AD7C-1479-3D08-C29E-3BFF9CFB30F8}"/>
              </a:ext>
            </a:extLst>
          </p:cNvPr>
          <p:cNvSpPr>
            <a:spLocks noGrp="1"/>
          </p:cNvSpPr>
          <p:nvPr>
            <p:ph type="dt" sz="half" idx="10"/>
          </p:nvPr>
        </p:nvSpPr>
        <p:spPr/>
        <p:txBody>
          <a:bodyPr/>
          <a:lstStyle/>
          <a:p>
            <a:fld id="{B7F8A041-B2F0-B249-9EBC-9A27A7732D07}" type="datetimeFigureOut">
              <a:rPr lang="en-US" smtClean="0"/>
              <a:t>2/13/25</a:t>
            </a:fld>
            <a:endParaRPr lang="en-US"/>
          </a:p>
        </p:txBody>
      </p:sp>
      <p:sp>
        <p:nvSpPr>
          <p:cNvPr id="5" name="Footer Placeholder 4">
            <a:extLst>
              <a:ext uri="{FF2B5EF4-FFF2-40B4-BE49-F238E27FC236}">
                <a16:creationId xmlns:a16="http://schemas.microsoft.com/office/drawing/2014/main" id="{F521784C-253E-C532-9250-B20952421D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39543A-4DCC-BEAF-8E16-272D91E2F8AE}"/>
              </a:ext>
            </a:extLst>
          </p:cNvPr>
          <p:cNvSpPr>
            <a:spLocks noGrp="1"/>
          </p:cNvSpPr>
          <p:nvPr>
            <p:ph type="sldNum" sz="quarter" idx="12"/>
          </p:nvPr>
        </p:nvSpPr>
        <p:spPr/>
        <p:txBody>
          <a:bodyPr/>
          <a:lstStyle/>
          <a:p>
            <a:fld id="{A325D691-A3BC-F843-8E6A-25F34C291311}" type="slidenum">
              <a:rPr lang="en-US" smtClean="0"/>
              <a:t>‹#›</a:t>
            </a:fld>
            <a:endParaRPr lang="en-US"/>
          </a:p>
        </p:txBody>
      </p:sp>
    </p:spTree>
    <p:extLst>
      <p:ext uri="{BB962C8B-B14F-4D97-AF65-F5344CB8AC3E}">
        <p14:creationId xmlns:p14="http://schemas.microsoft.com/office/powerpoint/2010/main" val="1859030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A6C4AA-B85D-5AE9-7401-A6E5F99912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8D50EC-A43E-8D57-4D55-73AB48AAE8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15CE49-BB2D-C72D-7A3A-E769B8D18669}"/>
              </a:ext>
            </a:extLst>
          </p:cNvPr>
          <p:cNvSpPr>
            <a:spLocks noGrp="1"/>
          </p:cNvSpPr>
          <p:nvPr>
            <p:ph type="dt" sz="half" idx="10"/>
          </p:nvPr>
        </p:nvSpPr>
        <p:spPr/>
        <p:txBody>
          <a:bodyPr/>
          <a:lstStyle/>
          <a:p>
            <a:fld id="{B7F8A041-B2F0-B249-9EBC-9A27A7732D07}" type="datetimeFigureOut">
              <a:rPr lang="en-US" smtClean="0"/>
              <a:t>2/13/25</a:t>
            </a:fld>
            <a:endParaRPr lang="en-US"/>
          </a:p>
        </p:txBody>
      </p:sp>
      <p:sp>
        <p:nvSpPr>
          <p:cNvPr id="5" name="Footer Placeholder 4">
            <a:extLst>
              <a:ext uri="{FF2B5EF4-FFF2-40B4-BE49-F238E27FC236}">
                <a16:creationId xmlns:a16="http://schemas.microsoft.com/office/drawing/2014/main" id="{59FF7810-25E4-2AB5-F239-3307D6B5E4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54EA0-5D31-BB2C-5A64-3F5646A183B4}"/>
              </a:ext>
            </a:extLst>
          </p:cNvPr>
          <p:cNvSpPr>
            <a:spLocks noGrp="1"/>
          </p:cNvSpPr>
          <p:nvPr>
            <p:ph type="sldNum" sz="quarter" idx="12"/>
          </p:nvPr>
        </p:nvSpPr>
        <p:spPr/>
        <p:txBody>
          <a:bodyPr/>
          <a:lstStyle/>
          <a:p>
            <a:fld id="{A325D691-A3BC-F843-8E6A-25F34C291311}" type="slidenum">
              <a:rPr lang="en-US" smtClean="0"/>
              <a:t>‹#›</a:t>
            </a:fld>
            <a:endParaRPr lang="en-US"/>
          </a:p>
        </p:txBody>
      </p:sp>
    </p:spTree>
    <p:extLst>
      <p:ext uri="{BB962C8B-B14F-4D97-AF65-F5344CB8AC3E}">
        <p14:creationId xmlns:p14="http://schemas.microsoft.com/office/powerpoint/2010/main" val="2673656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75B3-5BF5-9CE7-E16C-53B63CC8F4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5E7DDC-3DC1-E16D-D724-B7F89E4012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DF89C5-8140-126A-BB9B-36565F0BC8A9}"/>
              </a:ext>
            </a:extLst>
          </p:cNvPr>
          <p:cNvSpPr>
            <a:spLocks noGrp="1"/>
          </p:cNvSpPr>
          <p:nvPr>
            <p:ph type="dt" sz="half" idx="10"/>
          </p:nvPr>
        </p:nvSpPr>
        <p:spPr/>
        <p:txBody>
          <a:bodyPr/>
          <a:lstStyle/>
          <a:p>
            <a:fld id="{B7F8A041-B2F0-B249-9EBC-9A27A7732D07}" type="datetimeFigureOut">
              <a:rPr lang="en-US" smtClean="0"/>
              <a:t>2/13/25</a:t>
            </a:fld>
            <a:endParaRPr lang="en-US"/>
          </a:p>
        </p:txBody>
      </p:sp>
      <p:sp>
        <p:nvSpPr>
          <p:cNvPr id="5" name="Footer Placeholder 4">
            <a:extLst>
              <a:ext uri="{FF2B5EF4-FFF2-40B4-BE49-F238E27FC236}">
                <a16:creationId xmlns:a16="http://schemas.microsoft.com/office/drawing/2014/main" id="{B10EFA08-8D93-4C1F-A4F9-0D77A221E9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AF6801-3407-2D34-03AF-85E81B9615A5}"/>
              </a:ext>
            </a:extLst>
          </p:cNvPr>
          <p:cNvSpPr>
            <a:spLocks noGrp="1"/>
          </p:cNvSpPr>
          <p:nvPr>
            <p:ph type="sldNum" sz="quarter" idx="12"/>
          </p:nvPr>
        </p:nvSpPr>
        <p:spPr/>
        <p:txBody>
          <a:bodyPr/>
          <a:lstStyle/>
          <a:p>
            <a:fld id="{A325D691-A3BC-F843-8E6A-25F34C291311}" type="slidenum">
              <a:rPr lang="en-US" smtClean="0"/>
              <a:t>‹#›</a:t>
            </a:fld>
            <a:endParaRPr lang="en-US"/>
          </a:p>
        </p:txBody>
      </p:sp>
    </p:spTree>
    <p:extLst>
      <p:ext uri="{BB962C8B-B14F-4D97-AF65-F5344CB8AC3E}">
        <p14:creationId xmlns:p14="http://schemas.microsoft.com/office/powerpoint/2010/main" val="3802080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D190E-1D5A-2488-6A44-EC719294A8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400067-7D9A-5095-57D2-4E1E5F4CD4A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7ADD82-123F-DAD6-4D03-6B75AB170269}"/>
              </a:ext>
            </a:extLst>
          </p:cNvPr>
          <p:cNvSpPr>
            <a:spLocks noGrp="1"/>
          </p:cNvSpPr>
          <p:nvPr>
            <p:ph type="dt" sz="half" idx="10"/>
          </p:nvPr>
        </p:nvSpPr>
        <p:spPr/>
        <p:txBody>
          <a:bodyPr/>
          <a:lstStyle/>
          <a:p>
            <a:fld id="{B7F8A041-B2F0-B249-9EBC-9A27A7732D07}" type="datetimeFigureOut">
              <a:rPr lang="en-US" smtClean="0"/>
              <a:t>2/13/25</a:t>
            </a:fld>
            <a:endParaRPr lang="en-US"/>
          </a:p>
        </p:txBody>
      </p:sp>
      <p:sp>
        <p:nvSpPr>
          <p:cNvPr id="5" name="Footer Placeholder 4">
            <a:extLst>
              <a:ext uri="{FF2B5EF4-FFF2-40B4-BE49-F238E27FC236}">
                <a16:creationId xmlns:a16="http://schemas.microsoft.com/office/drawing/2014/main" id="{94FACDE4-5568-45B4-2DB8-6A5E9522C3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856A92-08BD-65CF-6E01-097F23F0AE31}"/>
              </a:ext>
            </a:extLst>
          </p:cNvPr>
          <p:cNvSpPr>
            <a:spLocks noGrp="1"/>
          </p:cNvSpPr>
          <p:nvPr>
            <p:ph type="sldNum" sz="quarter" idx="12"/>
          </p:nvPr>
        </p:nvSpPr>
        <p:spPr/>
        <p:txBody>
          <a:bodyPr/>
          <a:lstStyle/>
          <a:p>
            <a:fld id="{A325D691-A3BC-F843-8E6A-25F34C291311}" type="slidenum">
              <a:rPr lang="en-US" smtClean="0"/>
              <a:t>‹#›</a:t>
            </a:fld>
            <a:endParaRPr lang="en-US"/>
          </a:p>
        </p:txBody>
      </p:sp>
    </p:spTree>
    <p:extLst>
      <p:ext uri="{BB962C8B-B14F-4D97-AF65-F5344CB8AC3E}">
        <p14:creationId xmlns:p14="http://schemas.microsoft.com/office/powerpoint/2010/main" val="889933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DD6D7-BD39-1A3C-2F87-BE3EA3BD24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FFBDA-E3A1-11A1-4138-4434EE4C57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68D593-4725-E257-458F-CBAAD405C7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93A6C4-AC61-5512-0DE0-62EB5F3B4993}"/>
              </a:ext>
            </a:extLst>
          </p:cNvPr>
          <p:cNvSpPr>
            <a:spLocks noGrp="1"/>
          </p:cNvSpPr>
          <p:nvPr>
            <p:ph type="dt" sz="half" idx="10"/>
          </p:nvPr>
        </p:nvSpPr>
        <p:spPr/>
        <p:txBody>
          <a:bodyPr/>
          <a:lstStyle/>
          <a:p>
            <a:fld id="{B7F8A041-B2F0-B249-9EBC-9A27A7732D07}" type="datetimeFigureOut">
              <a:rPr lang="en-US" smtClean="0"/>
              <a:t>2/13/25</a:t>
            </a:fld>
            <a:endParaRPr lang="en-US"/>
          </a:p>
        </p:txBody>
      </p:sp>
      <p:sp>
        <p:nvSpPr>
          <p:cNvPr id="6" name="Footer Placeholder 5">
            <a:extLst>
              <a:ext uri="{FF2B5EF4-FFF2-40B4-BE49-F238E27FC236}">
                <a16:creationId xmlns:a16="http://schemas.microsoft.com/office/drawing/2014/main" id="{F0441890-C0EA-5EC4-442E-4585D8C1C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230554-C471-AA03-CAF5-AE2B1B06DCE8}"/>
              </a:ext>
            </a:extLst>
          </p:cNvPr>
          <p:cNvSpPr>
            <a:spLocks noGrp="1"/>
          </p:cNvSpPr>
          <p:nvPr>
            <p:ph type="sldNum" sz="quarter" idx="12"/>
          </p:nvPr>
        </p:nvSpPr>
        <p:spPr/>
        <p:txBody>
          <a:bodyPr/>
          <a:lstStyle/>
          <a:p>
            <a:fld id="{A325D691-A3BC-F843-8E6A-25F34C291311}" type="slidenum">
              <a:rPr lang="en-US" smtClean="0"/>
              <a:t>‹#›</a:t>
            </a:fld>
            <a:endParaRPr lang="en-US"/>
          </a:p>
        </p:txBody>
      </p:sp>
    </p:spTree>
    <p:extLst>
      <p:ext uri="{BB962C8B-B14F-4D97-AF65-F5344CB8AC3E}">
        <p14:creationId xmlns:p14="http://schemas.microsoft.com/office/powerpoint/2010/main" val="2182934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1CD1-855F-900C-36DD-003DBAAC9E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6B888-E141-29DD-8607-185F23D2C7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EBA1AC-3ECC-9E81-94B5-46FB57944B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77D290-4733-D832-9E32-2531C57256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F9CB08-00DC-5CC7-E002-8F521DE7B7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C60A8B-5BB3-F600-C763-7CCDB94B5B5D}"/>
              </a:ext>
            </a:extLst>
          </p:cNvPr>
          <p:cNvSpPr>
            <a:spLocks noGrp="1"/>
          </p:cNvSpPr>
          <p:nvPr>
            <p:ph type="dt" sz="half" idx="10"/>
          </p:nvPr>
        </p:nvSpPr>
        <p:spPr/>
        <p:txBody>
          <a:bodyPr/>
          <a:lstStyle/>
          <a:p>
            <a:fld id="{B7F8A041-B2F0-B249-9EBC-9A27A7732D07}" type="datetimeFigureOut">
              <a:rPr lang="en-US" smtClean="0"/>
              <a:t>2/13/25</a:t>
            </a:fld>
            <a:endParaRPr lang="en-US"/>
          </a:p>
        </p:txBody>
      </p:sp>
      <p:sp>
        <p:nvSpPr>
          <p:cNvPr id="8" name="Footer Placeholder 7">
            <a:extLst>
              <a:ext uri="{FF2B5EF4-FFF2-40B4-BE49-F238E27FC236}">
                <a16:creationId xmlns:a16="http://schemas.microsoft.com/office/drawing/2014/main" id="{05AB5BBE-F6DF-9D7D-0E4C-E6C46EEED6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94F797-7D1D-E68F-8257-39932B287D77}"/>
              </a:ext>
            </a:extLst>
          </p:cNvPr>
          <p:cNvSpPr>
            <a:spLocks noGrp="1"/>
          </p:cNvSpPr>
          <p:nvPr>
            <p:ph type="sldNum" sz="quarter" idx="12"/>
          </p:nvPr>
        </p:nvSpPr>
        <p:spPr/>
        <p:txBody>
          <a:bodyPr/>
          <a:lstStyle/>
          <a:p>
            <a:fld id="{A325D691-A3BC-F843-8E6A-25F34C291311}" type="slidenum">
              <a:rPr lang="en-US" smtClean="0"/>
              <a:t>‹#›</a:t>
            </a:fld>
            <a:endParaRPr lang="en-US"/>
          </a:p>
        </p:txBody>
      </p:sp>
    </p:spTree>
    <p:extLst>
      <p:ext uri="{BB962C8B-B14F-4D97-AF65-F5344CB8AC3E}">
        <p14:creationId xmlns:p14="http://schemas.microsoft.com/office/powerpoint/2010/main" val="653442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33D2D-F5F3-328A-9A45-86A5EDB4AA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25FDB0-9EFC-BB19-189C-95E8E196FC96}"/>
              </a:ext>
            </a:extLst>
          </p:cNvPr>
          <p:cNvSpPr>
            <a:spLocks noGrp="1"/>
          </p:cNvSpPr>
          <p:nvPr>
            <p:ph type="dt" sz="half" idx="10"/>
          </p:nvPr>
        </p:nvSpPr>
        <p:spPr/>
        <p:txBody>
          <a:bodyPr/>
          <a:lstStyle/>
          <a:p>
            <a:fld id="{B7F8A041-B2F0-B249-9EBC-9A27A7732D07}" type="datetimeFigureOut">
              <a:rPr lang="en-US" smtClean="0"/>
              <a:t>2/13/25</a:t>
            </a:fld>
            <a:endParaRPr lang="en-US"/>
          </a:p>
        </p:txBody>
      </p:sp>
      <p:sp>
        <p:nvSpPr>
          <p:cNvPr id="4" name="Footer Placeholder 3">
            <a:extLst>
              <a:ext uri="{FF2B5EF4-FFF2-40B4-BE49-F238E27FC236}">
                <a16:creationId xmlns:a16="http://schemas.microsoft.com/office/drawing/2014/main" id="{F8E0B7DA-08C8-59C3-7DB0-117E5CD458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ED7B06-3258-C9AF-4F3A-52EC8B536410}"/>
              </a:ext>
            </a:extLst>
          </p:cNvPr>
          <p:cNvSpPr>
            <a:spLocks noGrp="1"/>
          </p:cNvSpPr>
          <p:nvPr>
            <p:ph type="sldNum" sz="quarter" idx="12"/>
          </p:nvPr>
        </p:nvSpPr>
        <p:spPr/>
        <p:txBody>
          <a:bodyPr/>
          <a:lstStyle/>
          <a:p>
            <a:fld id="{A325D691-A3BC-F843-8E6A-25F34C291311}" type="slidenum">
              <a:rPr lang="en-US" smtClean="0"/>
              <a:t>‹#›</a:t>
            </a:fld>
            <a:endParaRPr lang="en-US"/>
          </a:p>
        </p:txBody>
      </p:sp>
    </p:spTree>
    <p:extLst>
      <p:ext uri="{BB962C8B-B14F-4D97-AF65-F5344CB8AC3E}">
        <p14:creationId xmlns:p14="http://schemas.microsoft.com/office/powerpoint/2010/main" val="826241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7661C9-ACAF-4DDC-DA89-7F93323A3561}"/>
              </a:ext>
            </a:extLst>
          </p:cNvPr>
          <p:cNvSpPr>
            <a:spLocks noGrp="1"/>
          </p:cNvSpPr>
          <p:nvPr>
            <p:ph type="dt" sz="half" idx="10"/>
          </p:nvPr>
        </p:nvSpPr>
        <p:spPr/>
        <p:txBody>
          <a:bodyPr/>
          <a:lstStyle/>
          <a:p>
            <a:fld id="{B7F8A041-B2F0-B249-9EBC-9A27A7732D07}" type="datetimeFigureOut">
              <a:rPr lang="en-US" smtClean="0"/>
              <a:t>2/13/25</a:t>
            </a:fld>
            <a:endParaRPr lang="en-US"/>
          </a:p>
        </p:txBody>
      </p:sp>
      <p:sp>
        <p:nvSpPr>
          <p:cNvPr id="3" name="Footer Placeholder 2">
            <a:extLst>
              <a:ext uri="{FF2B5EF4-FFF2-40B4-BE49-F238E27FC236}">
                <a16:creationId xmlns:a16="http://schemas.microsoft.com/office/drawing/2014/main" id="{B8C9605C-4BFE-3FE0-DA32-C4D0419BF6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F263C9-C0A1-93A7-91C1-288AF0128499}"/>
              </a:ext>
            </a:extLst>
          </p:cNvPr>
          <p:cNvSpPr>
            <a:spLocks noGrp="1"/>
          </p:cNvSpPr>
          <p:nvPr>
            <p:ph type="sldNum" sz="quarter" idx="12"/>
          </p:nvPr>
        </p:nvSpPr>
        <p:spPr/>
        <p:txBody>
          <a:bodyPr/>
          <a:lstStyle/>
          <a:p>
            <a:fld id="{A325D691-A3BC-F843-8E6A-25F34C291311}" type="slidenum">
              <a:rPr lang="en-US" smtClean="0"/>
              <a:t>‹#›</a:t>
            </a:fld>
            <a:endParaRPr lang="en-US"/>
          </a:p>
        </p:txBody>
      </p:sp>
    </p:spTree>
    <p:extLst>
      <p:ext uri="{BB962C8B-B14F-4D97-AF65-F5344CB8AC3E}">
        <p14:creationId xmlns:p14="http://schemas.microsoft.com/office/powerpoint/2010/main" val="924341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79A5-900D-E15C-7FB1-0E6EDD4218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968840-DAE3-D564-D86E-A539AD363D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B84243-5938-117E-5431-BE4457CBE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059B77-EF3B-48C5-6FFD-E6511D025E0A}"/>
              </a:ext>
            </a:extLst>
          </p:cNvPr>
          <p:cNvSpPr>
            <a:spLocks noGrp="1"/>
          </p:cNvSpPr>
          <p:nvPr>
            <p:ph type="dt" sz="half" idx="10"/>
          </p:nvPr>
        </p:nvSpPr>
        <p:spPr/>
        <p:txBody>
          <a:bodyPr/>
          <a:lstStyle/>
          <a:p>
            <a:fld id="{B7F8A041-B2F0-B249-9EBC-9A27A7732D07}" type="datetimeFigureOut">
              <a:rPr lang="en-US" smtClean="0"/>
              <a:t>2/13/25</a:t>
            </a:fld>
            <a:endParaRPr lang="en-US"/>
          </a:p>
        </p:txBody>
      </p:sp>
      <p:sp>
        <p:nvSpPr>
          <p:cNvPr id="6" name="Footer Placeholder 5">
            <a:extLst>
              <a:ext uri="{FF2B5EF4-FFF2-40B4-BE49-F238E27FC236}">
                <a16:creationId xmlns:a16="http://schemas.microsoft.com/office/drawing/2014/main" id="{9B0F2AD7-B071-B01F-B37B-3D5822FDB2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71DBC9-0F47-3980-A4BD-E084C042F77B}"/>
              </a:ext>
            </a:extLst>
          </p:cNvPr>
          <p:cNvSpPr>
            <a:spLocks noGrp="1"/>
          </p:cNvSpPr>
          <p:nvPr>
            <p:ph type="sldNum" sz="quarter" idx="12"/>
          </p:nvPr>
        </p:nvSpPr>
        <p:spPr/>
        <p:txBody>
          <a:bodyPr/>
          <a:lstStyle/>
          <a:p>
            <a:fld id="{A325D691-A3BC-F843-8E6A-25F34C291311}" type="slidenum">
              <a:rPr lang="en-US" smtClean="0"/>
              <a:t>‹#›</a:t>
            </a:fld>
            <a:endParaRPr lang="en-US"/>
          </a:p>
        </p:txBody>
      </p:sp>
    </p:spTree>
    <p:extLst>
      <p:ext uri="{BB962C8B-B14F-4D97-AF65-F5344CB8AC3E}">
        <p14:creationId xmlns:p14="http://schemas.microsoft.com/office/powerpoint/2010/main" val="669391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C7D43-CEF6-DED8-78FC-A1A992CB11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1FCF25-FFAC-17FB-BDB3-4FECBAEB8C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6DD363-7B7C-1EB2-1C22-CA9ED1CA6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02947D-65DE-72CF-ECF0-D9E4F8355345}"/>
              </a:ext>
            </a:extLst>
          </p:cNvPr>
          <p:cNvSpPr>
            <a:spLocks noGrp="1"/>
          </p:cNvSpPr>
          <p:nvPr>
            <p:ph type="dt" sz="half" idx="10"/>
          </p:nvPr>
        </p:nvSpPr>
        <p:spPr/>
        <p:txBody>
          <a:bodyPr/>
          <a:lstStyle/>
          <a:p>
            <a:fld id="{B7F8A041-B2F0-B249-9EBC-9A27A7732D07}" type="datetimeFigureOut">
              <a:rPr lang="en-US" smtClean="0"/>
              <a:t>2/13/25</a:t>
            </a:fld>
            <a:endParaRPr lang="en-US"/>
          </a:p>
        </p:txBody>
      </p:sp>
      <p:sp>
        <p:nvSpPr>
          <p:cNvPr id="6" name="Footer Placeholder 5">
            <a:extLst>
              <a:ext uri="{FF2B5EF4-FFF2-40B4-BE49-F238E27FC236}">
                <a16:creationId xmlns:a16="http://schemas.microsoft.com/office/drawing/2014/main" id="{5632F228-0681-0DD4-699C-9360C47E37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674106-0383-B1FE-2FA4-7AD14931C389}"/>
              </a:ext>
            </a:extLst>
          </p:cNvPr>
          <p:cNvSpPr>
            <a:spLocks noGrp="1"/>
          </p:cNvSpPr>
          <p:nvPr>
            <p:ph type="sldNum" sz="quarter" idx="12"/>
          </p:nvPr>
        </p:nvSpPr>
        <p:spPr/>
        <p:txBody>
          <a:bodyPr/>
          <a:lstStyle/>
          <a:p>
            <a:fld id="{A325D691-A3BC-F843-8E6A-25F34C291311}" type="slidenum">
              <a:rPr lang="en-US" smtClean="0"/>
              <a:t>‹#›</a:t>
            </a:fld>
            <a:endParaRPr lang="en-US"/>
          </a:p>
        </p:txBody>
      </p:sp>
    </p:spTree>
    <p:extLst>
      <p:ext uri="{BB962C8B-B14F-4D97-AF65-F5344CB8AC3E}">
        <p14:creationId xmlns:p14="http://schemas.microsoft.com/office/powerpoint/2010/main" val="4201862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F93848-402F-DFC1-8C85-7AB28692B1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9A024C-9C3A-BEBD-DDD2-457C45C91C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263EDB-3F92-AC90-D823-55B0AC5F9B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F8A041-B2F0-B249-9EBC-9A27A7732D07}" type="datetimeFigureOut">
              <a:rPr lang="en-US" smtClean="0"/>
              <a:t>2/13/25</a:t>
            </a:fld>
            <a:endParaRPr lang="en-US"/>
          </a:p>
        </p:txBody>
      </p:sp>
      <p:sp>
        <p:nvSpPr>
          <p:cNvPr id="5" name="Footer Placeholder 4">
            <a:extLst>
              <a:ext uri="{FF2B5EF4-FFF2-40B4-BE49-F238E27FC236}">
                <a16:creationId xmlns:a16="http://schemas.microsoft.com/office/drawing/2014/main" id="{5373A2B8-D1FE-6644-F4EF-6BCB1CB2D7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8019728-09A2-F7BD-B4BE-109C25F50E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325D691-A3BC-F843-8E6A-25F34C291311}" type="slidenum">
              <a:rPr lang="en-US" smtClean="0"/>
              <a:t>‹#›</a:t>
            </a:fld>
            <a:endParaRPr lang="en-US"/>
          </a:p>
        </p:txBody>
      </p:sp>
    </p:spTree>
    <p:extLst>
      <p:ext uri="{BB962C8B-B14F-4D97-AF65-F5344CB8AC3E}">
        <p14:creationId xmlns:p14="http://schemas.microsoft.com/office/powerpoint/2010/main" val="2121391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181FF-1C5A-5C85-3220-9CB2E9D4093A}"/>
              </a:ext>
            </a:extLst>
          </p:cNvPr>
          <p:cNvSpPr>
            <a:spLocks noGrp="1"/>
          </p:cNvSpPr>
          <p:nvPr>
            <p:ph type="ctrTitle"/>
          </p:nvPr>
        </p:nvSpPr>
        <p:spPr>
          <a:xfrm>
            <a:off x="360947" y="1122363"/>
            <a:ext cx="11321715" cy="2387600"/>
          </a:xfrm>
        </p:spPr>
        <p:txBody>
          <a:bodyPr>
            <a:normAutofit/>
          </a:bodyPr>
          <a:lstStyle/>
          <a:p>
            <a:r>
              <a:rPr lang="en-US" sz="2800" dirty="0">
                <a:effectLst/>
                <a:latin typeface="Calibri" panose="020F0502020204030204" pitchFamily="34" charset="0"/>
                <a:ea typeface="Calibri" panose="020F0502020204030204" pitchFamily="34" charset="0"/>
              </a:rPr>
              <a:t>Dynamic Hi-C Analysis To Reveal Spatial and Temporal Chromatin Changes </a:t>
            </a:r>
            <a:br>
              <a:rPr lang="en-US" sz="2800" dirty="0">
                <a:effectLst/>
                <a:latin typeface="Calibri" panose="020F0502020204030204" pitchFamily="34" charset="0"/>
                <a:ea typeface="Calibri" panose="020F0502020204030204" pitchFamily="34" charset="0"/>
              </a:rPr>
            </a:br>
            <a:r>
              <a:rPr lang="en-US" sz="2800" dirty="0">
                <a:effectLst/>
                <a:latin typeface="Calibri" panose="020F0502020204030204" pitchFamily="34" charset="0"/>
                <a:ea typeface="Calibri" panose="020F0502020204030204" pitchFamily="34" charset="0"/>
              </a:rPr>
              <a:t>in B Cell Differentiation and EBV-Induced </a:t>
            </a:r>
            <a:r>
              <a:rPr lang="en-US" sz="2800" dirty="0">
                <a:effectLst/>
                <a:latin typeface="Calibri" panose="020F0502020204030204" pitchFamily="34" charset="0"/>
                <a:ea typeface="Times New Roman" panose="02020603050405020304" pitchFamily="18" charset="0"/>
              </a:rPr>
              <a:t>Resting B Lymphocytes (</a:t>
            </a:r>
            <a:r>
              <a:rPr lang="en-US" sz="2800" dirty="0">
                <a:effectLst/>
                <a:latin typeface="Calibri" panose="020F0502020204030204" pitchFamily="34" charset="0"/>
                <a:ea typeface="Calibri" panose="020F0502020204030204" pitchFamily="34" charset="0"/>
              </a:rPr>
              <a:t>RBL) to </a:t>
            </a:r>
            <a:r>
              <a:rPr lang="en-US" sz="2800" dirty="0">
                <a:effectLst/>
                <a:latin typeface="Calibri" panose="020F0502020204030204" pitchFamily="34" charset="0"/>
                <a:ea typeface="Times New Roman" panose="02020603050405020304" pitchFamily="18" charset="0"/>
              </a:rPr>
              <a:t>Lymphoblastoid Cell Lines (</a:t>
            </a:r>
            <a:r>
              <a:rPr lang="en-US" sz="2800" dirty="0">
                <a:effectLst/>
                <a:latin typeface="Calibri" panose="020F0502020204030204" pitchFamily="34" charset="0"/>
                <a:ea typeface="Calibri" panose="020F0502020204030204" pitchFamily="34" charset="0"/>
              </a:rPr>
              <a:t>LCL) Transformation</a:t>
            </a:r>
            <a:endParaRPr lang="en-US" sz="8000" dirty="0"/>
          </a:p>
        </p:txBody>
      </p:sp>
      <p:sp>
        <p:nvSpPr>
          <p:cNvPr id="3" name="Subtitle 2">
            <a:extLst>
              <a:ext uri="{FF2B5EF4-FFF2-40B4-BE49-F238E27FC236}">
                <a16:creationId xmlns:a16="http://schemas.microsoft.com/office/drawing/2014/main" id="{237D9DEA-B3A4-8E22-FAA9-DFB1B34357F7}"/>
              </a:ext>
            </a:extLst>
          </p:cNvPr>
          <p:cNvSpPr>
            <a:spLocks noGrp="1"/>
          </p:cNvSpPr>
          <p:nvPr>
            <p:ph type="subTitle" idx="1"/>
          </p:nvPr>
        </p:nvSpPr>
        <p:spPr/>
        <p:txBody>
          <a:bodyPr/>
          <a:lstStyle/>
          <a:p>
            <a:r>
              <a:rPr lang="en-US" dirty="0"/>
              <a:t>Jingjing Wu</a:t>
            </a:r>
          </a:p>
          <a:p>
            <a:r>
              <a:rPr lang="en-US" dirty="0"/>
              <a:t>2.14.2025</a:t>
            </a:r>
          </a:p>
        </p:txBody>
      </p:sp>
    </p:spTree>
    <p:extLst>
      <p:ext uri="{BB962C8B-B14F-4D97-AF65-F5344CB8AC3E}">
        <p14:creationId xmlns:p14="http://schemas.microsoft.com/office/powerpoint/2010/main" val="428454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37B21-D604-6B4E-8A6B-78757DD45718}"/>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526CB5A1-A954-D880-2D18-1C421BC6AA7B}"/>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dirty="0">
                <a:latin typeface="Arial" panose="020B0604020202020204" pitchFamily="34" charset="0"/>
                <a:cs typeface="Arial" panose="020B0604020202020204" pitchFamily="34" charset="0"/>
              </a:rPr>
              <a:t>To solve this problem</a:t>
            </a:r>
          </a:p>
        </p:txBody>
      </p:sp>
      <p:sp>
        <p:nvSpPr>
          <p:cNvPr id="11" name="Content Placeholder 2">
            <a:extLst>
              <a:ext uri="{FF2B5EF4-FFF2-40B4-BE49-F238E27FC236}">
                <a16:creationId xmlns:a16="http://schemas.microsoft.com/office/drawing/2014/main" id="{DA4FE8E4-33A9-DB15-07AC-65618F18BF94}"/>
              </a:ext>
            </a:extLst>
          </p:cNvPr>
          <p:cNvSpPr txBox="1">
            <a:spLocks/>
          </p:cNvSpPr>
          <p:nvPr/>
        </p:nvSpPr>
        <p:spPr>
          <a:xfrm>
            <a:off x="689176" y="1550779"/>
            <a:ext cx="10515600" cy="42234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spcBef>
                <a:spcPts val="0"/>
              </a:spcBef>
              <a:defRPr/>
            </a:pPr>
            <a:r>
              <a:rPr lang="en-US" sz="1800" dirty="0">
                <a:effectLst/>
                <a:latin typeface="Arial" panose="020B0604020202020204" pitchFamily="34" charset="0"/>
                <a:ea typeface="Times New Roman" panose="02020603050405020304" pitchFamily="18" charset="0"/>
                <a:cs typeface="Arial" panose="020B0604020202020204" pitchFamily="34" charset="0"/>
              </a:rPr>
              <a:t>We need to identify </a:t>
            </a:r>
            <a:r>
              <a:rPr lang="en-US" sz="1800" b="1" dirty="0">
                <a:effectLst/>
                <a:latin typeface="Arial" panose="020B0604020202020204" pitchFamily="34" charset="0"/>
                <a:ea typeface="Times New Roman" panose="02020603050405020304" pitchFamily="18" charset="0"/>
                <a:cs typeface="Arial" panose="020B0604020202020204" pitchFamily="34" charset="0"/>
              </a:rPr>
              <a:t>EBV-specific </a:t>
            </a:r>
            <a:r>
              <a:rPr lang="en-US" sz="1800" dirty="0">
                <a:effectLst/>
                <a:latin typeface="Arial" panose="020B0604020202020204" pitchFamily="34" charset="0"/>
                <a:ea typeface="Times New Roman" panose="02020603050405020304" pitchFamily="18" charset="0"/>
                <a:cs typeface="Arial" panose="020B0604020202020204" pitchFamily="34" charset="0"/>
              </a:rPr>
              <a:t>chromatin changes</a:t>
            </a:r>
            <a:r>
              <a:rPr lang="en-US" sz="1800" b="1"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a:effectLst/>
                <a:latin typeface="Arial" panose="020B0604020202020204" pitchFamily="34" charset="0"/>
                <a:ea typeface="Times New Roman" panose="02020603050405020304" pitchFamily="18" charset="0"/>
                <a:cs typeface="Arial" panose="020B0604020202020204" pitchFamily="34" charset="0"/>
              </a:rPr>
              <a:t>that </a:t>
            </a:r>
            <a:r>
              <a:rPr lang="en-US" sz="1800" b="1" dirty="0">
                <a:effectLst/>
                <a:latin typeface="Arial" panose="020B0604020202020204" pitchFamily="34" charset="0"/>
                <a:ea typeface="Times New Roman" panose="02020603050405020304" pitchFamily="18" charset="0"/>
                <a:cs typeface="Arial" panose="020B0604020202020204" pitchFamily="34" charset="0"/>
              </a:rPr>
              <a:t>mimic or diverge </a:t>
            </a:r>
            <a:r>
              <a:rPr lang="en-US" sz="1800" dirty="0">
                <a:effectLst/>
                <a:latin typeface="Arial" panose="020B0604020202020204" pitchFamily="34" charset="0"/>
                <a:ea typeface="Times New Roman" panose="02020603050405020304" pitchFamily="18" charset="0"/>
                <a:cs typeface="Arial" panose="020B0604020202020204" pitchFamily="34" charset="0"/>
              </a:rPr>
              <a:t>from </a:t>
            </a:r>
            <a:r>
              <a:rPr lang="en-US" sz="1800" b="1" dirty="0">
                <a:effectLst/>
                <a:latin typeface="Arial" panose="020B0604020202020204" pitchFamily="34" charset="0"/>
                <a:ea typeface="Times New Roman" panose="02020603050405020304" pitchFamily="18" charset="0"/>
                <a:cs typeface="Arial" panose="020B0604020202020204" pitchFamily="34" charset="0"/>
              </a:rPr>
              <a:t>natural B cell differentiation.</a:t>
            </a:r>
          </a:p>
          <a:p>
            <a:pPr>
              <a:lnSpc>
                <a:spcPct val="130000"/>
              </a:lnSpc>
              <a:spcBef>
                <a:spcPts val="0"/>
              </a:spcBef>
              <a:defRPr/>
            </a:pPr>
            <a:r>
              <a:rPr lang="en-US" sz="1800" dirty="0" err="1">
                <a:latin typeface="Arial" panose="020B0604020202020204" pitchFamily="34" charset="0"/>
                <a:cs typeface="Arial" panose="020B0604020202020204" pitchFamily="34" charset="0"/>
              </a:rPr>
              <a:t>Eg.</a:t>
            </a:r>
            <a:r>
              <a:rPr lang="en-US" sz="1800" dirty="0">
                <a:latin typeface="Arial" panose="020B0604020202020204" pitchFamily="34" charset="0"/>
                <a:cs typeface="Arial" panose="020B0604020202020204" pitchFamily="34" charset="0"/>
              </a:rPr>
              <a:t> </a:t>
            </a:r>
            <a:endParaRPr lang="en-US" sz="1800" b="1" dirty="0">
              <a:effectLst/>
              <a:latin typeface="Arial" panose="020B0604020202020204" pitchFamily="34" charset="0"/>
              <a:ea typeface="Times New Roman" panose="02020603050405020304" pitchFamily="18" charset="0"/>
              <a:cs typeface="Arial" panose="020B0604020202020204" pitchFamily="34" charset="0"/>
            </a:endParaRPr>
          </a:p>
          <a:p>
            <a:pPr marL="0" marR="0">
              <a:lnSpc>
                <a:spcPct val="130000"/>
              </a:lnSpc>
            </a:pPr>
            <a:r>
              <a:rPr lang="en-US" sz="1800" b="1" dirty="0">
                <a:effectLst/>
                <a:latin typeface="Arial" panose="020B0604020202020204" pitchFamily="34" charset="0"/>
                <a:ea typeface="Times New Roman" panose="02020603050405020304" pitchFamily="18" charset="0"/>
                <a:cs typeface="Arial" panose="020B0604020202020204" pitchFamily="34" charset="0"/>
              </a:rPr>
              <a:t>Chromatin Comparison Across B Cell Stages</a:t>
            </a:r>
            <a:r>
              <a:rPr lang="en-US" sz="1800" dirty="0">
                <a:effectLst/>
                <a:latin typeface="Arial" panose="020B0604020202020204" pitchFamily="34" charset="0"/>
                <a:ea typeface="Times New Roman" panose="02020603050405020304" pitchFamily="18" charset="0"/>
                <a:cs typeface="Arial" panose="020B0604020202020204" pitchFamily="34" charset="0"/>
              </a:rPr>
              <a:t>: Map compartment shifts and identify structural drivers (e.g., enhancers, boundary changes) during differentiation from NBCs to PCs. </a:t>
            </a:r>
          </a:p>
          <a:p>
            <a:pPr marL="0">
              <a:lnSpc>
                <a:spcPct val="130000"/>
              </a:lnSpc>
            </a:pPr>
            <a:r>
              <a:rPr lang="en-US" sz="1800" b="1" dirty="0">
                <a:effectLst/>
                <a:latin typeface="Arial" panose="020B0604020202020204" pitchFamily="34" charset="0"/>
                <a:ea typeface="Times New Roman" panose="02020603050405020304" pitchFamily="18" charset="0"/>
                <a:cs typeface="Arial" panose="020B0604020202020204" pitchFamily="34" charset="0"/>
              </a:rPr>
              <a:t>Contrast EBV-Specific Chromatin Changes</a:t>
            </a:r>
            <a:r>
              <a:rPr lang="en-US" sz="1800" dirty="0">
                <a:effectLst/>
                <a:latin typeface="Arial" panose="020B0604020202020204" pitchFamily="34" charset="0"/>
                <a:ea typeface="Times New Roman" panose="02020603050405020304" pitchFamily="18" charset="0"/>
                <a:cs typeface="Arial" panose="020B0604020202020204" pitchFamily="34" charset="0"/>
              </a:rPr>
              <a:t>: Identify and contrast EBV-specific structural changes that mimic or diverge from natural B cell differentiation. </a:t>
            </a:r>
            <a:endParaRPr lang="en-US" sz="1800" b="1" dirty="0">
              <a:effectLst/>
              <a:latin typeface="Arial" panose="020B0604020202020204" pitchFamily="34" charset="0"/>
              <a:ea typeface="Times New Roman" panose="02020603050405020304" pitchFamily="18" charset="0"/>
              <a:cs typeface="Arial" panose="020B0604020202020204" pitchFamily="34" charset="0"/>
            </a:endParaRPr>
          </a:p>
          <a:p>
            <a:pPr marL="0" marR="0">
              <a:lnSpc>
                <a:spcPct val="130000"/>
              </a:lnSpc>
            </a:pPr>
            <a:r>
              <a:rPr lang="en-US" sz="1800" b="1" dirty="0">
                <a:effectLst/>
                <a:latin typeface="Arial" panose="020B0604020202020204" pitchFamily="34" charset="0"/>
                <a:ea typeface="Times New Roman" panose="02020603050405020304" pitchFamily="18" charset="0"/>
                <a:cs typeface="Arial" panose="020B0604020202020204" pitchFamily="34" charset="0"/>
              </a:rPr>
              <a:t>EBV-Driven Reorganization</a:t>
            </a:r>
            <a:r>
              <a:rPr lang="en-US" sz="1800" dirty="0">
                <a:effectLst/>
                <a:latin typeface="Arial" panose="020B0604020202020204" pitchFamily="34" charset="0"/>
                <a:ea typeface="Times New Roman" panose="02020603050405020304" pitchFamily="18" charset="0"/>
                <a:cs typeface="Arial" panose="020B0604020202020204" pitchFamily="34" charset="0"/>
              </a:rPr>
              <a:t>: Analyze the chromatin changes specific to EBV-mediated transformation from RBLs to LCLs by excluding false positive signals, focusing on enhancer remodeling and domain dynamics.</a:t>
            </a:r>
            <a:r>
              <a:rPr lang="en-US" sz="1800" b="1" dirty="0">
                <a:effectLst/>
                <a:latin typeface="Arial" panose="020B0604020202020204" pitchFamily="34" charset="0"/>
                <a:ea typeface="Times New Roman" panose="02020603050405020304" pitchFamily="18" charset="0"/>
                <a:cs typeface="Arial" panose="020B0604020202020204" pitchFamily="34" charset="0"/>
              </a:rPr>
              <a:t> </a:t>
            </a:r>
          </a:p>
          <a:p>
            <a:pPr>
              <a:lnSpc>
                <a:spcPct val="130000"/>
              </a:lnSpc>
              <a:spcBef>
                <a:spcPts val="0"/>
              </a:spcBef>
              <a:defRPr/>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306755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35E7-0250-FB49-E02B-C42AA43FCECD}"/>
              </a:ext>
            </a:extLst>
          </p:cNvPr>
          <p:cNvSpPr>
            <a:spLocks noGrp="1"/>
          </p:cNvSpPr>
          <p:nvPr>
            <p:ph type="title"/>
          </p:nvPr>
        </p:nvSpPr>
        <p:spPr>
          <a:xfrm>
            <a:off x="838200" y="2515658"/>
            <a:ext cx="10515600" cy="1325563"/>
          </a:xfrm>
        </p:spPr>
        <p:txBody>
          <a:bodyPr/>
          <a:lstStyle/>
          <a:p>
            <a:pPr algn="ctr"/>
            <a:r>
              <a:rPr lang="en-US" dirty="0"/>
              <a:t>Thank you so much for listening!</a:t>
            </a:r>
          </a:p>
        </p:txBody>
      </p:sp>
    </p:spTree>
    <p:extLst>
      <p:ext uri="{BB962C8B-B14F-4D97-AF65-F5344CB8AC3E}">
        <p14:creationId xmlns:p14="http://schemas.microsoft.com/office/powerpoint/2010/main" val="2594698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2E1F-6D8A-529F-D82D-92AFE4533761}"/>
              </a:ext>
            </a:extLst>
          </p:cNvPr>
          <p:cNvSpPr>
            <a:spLocks noGrp="1"/>
          </p:cNvSpPr>
          <p:nvPr>
            <p:ph type="title"/>
          </p:nvPr>
        </p:nvSpPr>
        <p:spPr/>
        <p:txBody>
          <a:bodyPr>
            <a:normAutofit/>
          </a:bodyPr>
          <a:lstStyle/>
          <a:p>
            <a:r>
              <a:rPr lang="en-US" sz="2600" dirty="0">
                <a:latin typeface="Arial" panose="020B0604020202020204" pitchFamily="34" charset="0"/>
                <a:cs typeface="Arial" panose="020B0604020202020204" pitchFamily="34" charset="0"/>
              </a:rPr>
              <a:t>Background</a:t>
            </a:r>
          </a:p>
        </p:txBody>
      </p:sp>
      <p:sp>
        <p:nvSpPr>
          <p:cNvPr id="3" name="Content Placeholder 2">
            <a:extLst>
              <a:ext uri="{FF2B5EF4-FFF2-40B4-BE49-F238E27FC236}">
                <a16:creationId xmlns:a16="http://schemas.microsoft.com/office/drawing/2014/main" id="{D14A13A6-77B5-3FC7-3CC0-6D68E8D19687}"/>
              </a:ext>
            </a:extLst>
          </p:cNvPr>
          <p:cNvSpPr>
            <a:spLocks noGrp="1"/>
          </p:cNvSpPr>
          <p:nvPr>
            <p:ph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Arial" panose="020B0604020202020204" pitchFamily="34" charset="0"/>
                <a:ea typeface="Times New Roman" panose="02020603050405020304" pitchFamily="18" charset="0"/>
                <a:cs typeface="Arial" panose="020B0604020202020204" pitchFamily="34" charset="0"/>
              </a:rPr>
              <a:t>1. </a:t>
            </a:r>
            <a:r>
              <a:rPr lang="en-US" sz="1600" b="1" dirty="0">
                <a:effectLst/>
                <a:latin typeface="Arial" panose="020B0604020202020204" pitchFamily="34" charset="0"/>
                <a:ea typeface="Times New Roman" panose="02020603050405020304" pitchFamily="18" charset="0"/>
                <a:cs typeface="Arial" panose="020B0604020202020204" pitchFamily="34" charset="0"/>
              </a:rPr>
              <a:t>Evidence suggests that Epstein-Barr virus (EBV) controls lymphocyte growth by globally reorganizing host chromatin architecture</a:t>
            </a:r>
            <a:r>
              <a:rPr lang="en-US" sz="1600" dirty="0">
                <a:effectLst/>
                <a:latin typeface="Arial" panose="020B0604020202020204" pitchFamily="34" charset="0"/>
                <a:ea typeface="Times New Roman" panose="02020603050405020304" pitchFamily="18" charset="0"/>
                <a:cs typeface="Arial" panose="020B0604020202020204" pitchFamily="34" charset="0"/>
              </a:rPr>
              <a:t>, facilitating the expression of key oncogenes.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ea typeface="Times New Roman" panose="02020603050405020304" pitchFamily="18" charset="0"/>
                <a:cs typeface="Arial" panose="020B0604020202020204" pitchFamily="34" charset="0"/>
              </a:rPr>
              <a:t>2. </a:t>
            </a:r>
            <a:r>
              <a:rPr lang="en-US" sz="1600" dirty="0">
                <a:effectLst/>
                <a:latin typeface="Arial" panose="020B0604020202020204" pitchFamily="34" charset="0"/>
                <a:ea typeface="Times New Roman" panose="02020603050405020304" pitchFamily="18" charset="0"/>
                <a:cs typeface="Arial" panose="020B0604020202020204" pitchFamily="34" charset="0"/>
              </a:rPr>
              <a:t>Normal human B cell differentiation and the EBV-induced transformation of resting B lymphocytes (RBLs) into lymphoblastoid cell lines (LCLs) serve as ideal models to investigate EBV-specific alterations in 3D genome architecture and uncover how EBV reorganizes the host genome.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3. What has been done in Xiang’s study</a:t>
            </a:r>
            <a:endParaRPr lang="en-US" sz="1600" dirty="0">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Arial" panose="020B0604020202020204" pitchFamily="34" charset="0"/>
                <a:ea typeface="Times New Roman" panose="02020603050405020304" pitchFamily="18" charset="0"/>
                <a:cs typeface="Arial" panose="020B0604020202020204" pitchFamily="34" charset="0"/>
              </a:rPr>
              <a:t>4. This project aims to identify </a:t>
            </a:r>
            <a:r>
              <a:rPr lang="en-US" sz="1600" b="1" dirty="0">
                <a:effectLst/>
                <a:latin typeface="Arial" panose="020B0604020202020204" pitchFamily="34" charset="0"/>
                <a:ea typeface="Times New Roman" panose="02020603050405020304" pitchFamily="18" charset="0"/>
                <a:cs typeface="Arial" panose="020B0604020202020204" pitchFamily="34" charset="0"/>
              </a:rPr>
              <a:t>EBV-specific chromatin changes </a:t>
            </a:r>
            <a:r>
              <a:rPr lang="en-US" sz="1600" dirty="0">
                <a:effectLst/>
                <a:latin typeface="Arial" panose="020B0604020202020204" pitchFamily="34" charset="0"/>
                <a:ea typeface="Times New Roman" panose="02020603050405020304" pitchFamily="18" charset="0"/>
                <a:cs typeface="Arial" panose="020B0604020202020204" pitchFamily="34" charset="0"/>
              </a:rPr>
              <a:t>that </a:t>
            </a:r>
            <a:r>
              <a:rPr lang="en-US" sz="1600" b="1" dirty="0">
                <a:effectLst/>
                <a:latin typeface="Arial" panose="020B0604020202020204" pitchFamily="34" charset="0"/>
                <a:ea typeface="Times New Roman" panose="02020603050405020304" pitchFamily="18" charset="0"/>
                <a:cs typeface="Arial" panose="020B0604020202020204" pitchFamily="34" charset="0"/>
              </a:rPr>
              <a:t>mimic or diverge from natural B cell differentiation</a:t>
            </a:r>
            <a:r>
              <a:rPr lang="en-US" sz="1600" dirty="0">
                <a:effectLst/>
                <a:latin typeface="Arial" panose="020B0604020202020204" pitchFamily="34" charset="0"/>
                <a:ea typeface="Times New Roman" panose="02020603050405020304" pitchFamily="18" charset="0"/>
                <a:cs typeface="Arial" panose="020B0604020202020204" pitchFamily="34" charset="0"/>
              </a:rPr>
              <a:t>, shedding light on the mechanisms underlying DNA virus-induced oncogenesis.</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3683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664D9-7557-3289-03D9-1503BA4A71A5}"/>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BC805E23-BD0A-3EF0-DB69-A7E598BAD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9616" y="2266904"/>
            <a:ext cx="3463583" cy="346358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41EC8EF-BCF3-5514-5C1B-D09B1DFAFCCA}"/>
              </a:ext>
            </a:extLst>
          </p:cNvPr>
          <p:cNvSpPr txBox="1"/>
          <p:nvPr/>
        </p:nvSpPr>
        <p:spPr>
          <a:xfrm>
            <a:off x="1566472" y="5967196"/>
            <a:ext cx="4141860" cy="738664"/>
          </a:xfrm>
          <a:prstGeom prst="rect">
            <a:avLst/>
          </a:prstGeom>
          <a:noFill/>
        </p:spPr>
        <p:txBody>
          <a:bodyPr wrap="square">
            <a:spAutoFit/>
          </a:bodyPr>
          <a:lstStyle/>
          <a:p>
            <a:pPr algn="l"/>
            <a:r>
              <a:rPr lang="en-US" sz="1400" b="0" i="0" dirty="0">
                <a:solidFill>
                  <a:srgbClr val="2E2E2E"/>
                </a:solidFill>
                <a:effectLst/>
                <a:latin typeface="Arial" panose="020B0604020202020204" pitchFamily="34" charset="0"/>
                <a:cs typeface="Arial" panose="020B0604020202020204" pitchFamily="34" charset="0"/>
              </a:rPr>
              <a:t>Cell Reports 2022: Time-resolved transcriptomes reveal diverse B cell fate trajectories in the early response to Epstein-Barr virus infection</a:t>
            </a:r>
            <a:endParaRPr lang="en-US" sz="1400"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90318E38-30A7-2B5E-BF07-C84DB3EF536E}"/>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dirty="0">
                <a:latin typeface="Arial" panose="020B0604020202020204" pitchFamily="34" charset="0"/>
                <a:cs typeface="Arial" panose="020B0604020202020204" pitchFamily="34" charset="0"/>
              </a:rPr>
              <a:t>To solve this problem</a:t>
            </a:r>
          </a:p>
        </p:txBody>
      </p:sp>
      <p:sp>
        <p:nvSpPr>
          <p:cNvPr id="8" name="TextBox 7">
            <a:extLst>
              <a:ext uri="{FF2B5EF4-FFF2-40B4-BE49-F238E27FC236}">
                <a16:creationId xmlns:a16="http://schemas.microsoft.com/office/drawing/2014/main" id="{2040FAB7-1058-D6BA-AF01-534E0015DD7D}"/>
              </a:ext>
            </a:extLst>
          </p:cNvPr>
          <p:cNvSpPr txBox="1"/>
          <p:nvPr/>
        </p:nvSpPr>
        <p:spPr>
          <a:xfrm>
            <a:off x="9088796" y="4077709"/>
            <a:ext cx="6096000" cy="646331"/>
          </a:xfrm>
          <a:prstGeom prst="rect">
            <a:avLst/>
          </a:prstGeom>
          <a:noFill/>
        </p:spPr>
        <p:txBody>
          <a:bodyPr wrap="square">
            <a:spAutoFit/>
          </a:bodyPr>
          <a:lstStyle/>
          <a:p>
            <a:r>
              <a:rPr lang="en-US" b="0" i="0" dirty="0">
                <a:solidFill>
                  <a:srgbClr val="222222"/>
                </a:solidFill>
                <a:effectLst/>
                <a:latin typeface="-apple-system"/>
              </a:rPr>
              <a:t>B cells are activated upon antigen encounter and finally get differentiated into Plasma cell or memory cell. </a:t>
            </a:r>
            <a:endParaRPr lang="en-US" dirty="0"/>
          </a:p>
        </p:txBody>
      </p:sp>
      <p:sp>
        <p:nvSpPr>
          <p:cNvPr id="11" name="Content Placeholder 2">
            <a:extLst>
              <a:ext uri="{FF2B5EF4-FFF2-40B4-BE49-F238E27FC236}">
                <a16:creationId xmlns:a16="http://schemas.microsoft.com/office/drawing/2014/main" id="{A0299492-923C-55E6-7991-C19E02D275FD}"/>
              </a:ext>
            </a:extLst>
          </p:cNvPr>
          <p:cNvSpPr txBox="1">
            <a:spLocks/>
          </p:cNvSpPr>
          <p:nvPr/>
        </p:nvSpPr>
        <p:spPr>
          <a:xfrm>
            <a:off x="689176" y="1550779"/>
            <a:ext cx="10515600" cy="10509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spcBef>
                <a:spcPts val="0"/>
              </a:spcBef>
              <a:defRPr/>
            </a:pPr>
            <a:r>
              <a:rPr lang="en-US" sz="1600" dirty="0">
                <a:effectLst/>
                <a:latin typeface="Arial" panose="020B0604020202020204" pitchFamily="34" charset="0"/>
                <a:ea typeface="Times New Roman" panose="02020603050405020304" pitchFamily="18" charset="0"/>
                <a:cs typeface="Arial" panose="020B0604020202020204" pitchFamily="34" charset="0"/>
              </a:rPr>
              <a:t>We need to identify </a:t>
            </a:r>
            <a:r>
              <a:rPr lang="en-US" sz="1600" b="1" dirty="0">
                <a:effectLst/>
                <a:latin typeface="Arial" panose="020B0604020202020204" pitchFamily="34" charset="0"/>
                <a:ea typeface="Times New Roman" panose="02020603050405020304" pitchFamily="18" charset="0"/>
                <a:cs typeface="Arial" panose="020B0604020202020204" pitchFamily="34" charset="0"/>
              </a:rPr>
              <a:t>EBV-specific </a:t>
            </a:r>
            <a:r>
              <a:rPr lang="en-US" sz="1600" dirty="0">
                <a:effectLst/>
                <a:latin typeface="Arial" panose="020B0604020202020204" pitchFamily="34" charset="0"/>
                <a:ea typeface="Times New Roman" panose="02020603050405020304" pitchFamily="18" charset="0"/>
                <a:cs typeface="Arial" panose="020B0604020202020204" pitchFamily="34" charset="0"/>
              </a:rPr>
              <a:t>chromatin changes</a:t>
            </a:r>
            <a:r>
              <a:rPr lang="en-US" sz="1600" b="1" dirty="0">
                <a:effectLst/>
                <a:latin typeface="Arial" panose="020B0604020202020204" pitchFamily="34" charset="0"/>
                <a:ea typeface="Times New Roman" panose="02020603050405020304" pitchFamily="18" charset="0"/>
                <a:cs typeface="Arial" panose="020B0604020202020204" pitchFamily="34" charset="0"/>
              </a:rPr>
              <a:t> </a:t>
            </a:r>
            <a:r>
              <a:rPr lang="en-US" sz="1600" dirty="0">
                <a:effectLst/>
                <a:latin typeface="Arial" panose="020B0604020202020204" pitchFamily="34" charset="0"/>
                <a:ea typeface="Times New Roman" panose="02020603050405020304" pitchFamily="18" charset="0"/>
                <a:cs typeface="Arial" panose="020B0604020202020204" pitchFamily="34" charset="0"/>
              </a:rPr>
              <a:t>that </a:t>
            </a:r>
            <a:r>
              <a:rPr lang="en-US" sz="1600" b="1" dirty="0">
                <a:effectLst/>
                <a:latin typeface="Arial" panose="020B0604020202020204" pitchFamily="34" charset="0"/>
                <a:ea typeface="Times New Roman" panose="02020603050405020304" pitchFamily="18" charset="0"/>
                <a:cs typeface="Arial" panose="020B0604020202020204" pitchFamily="34" charset="0"/>
              </a:rPr>
              <a:t>mimic or diverge </a:t>
            </a:r>
            <a:r>
              <a:rPr lang="en-US" sz="1600" dirty="0">
                <a:effectLst/>
                <a:latin typeface="Arial" panose="020B0604020202020204" pitchFamily="34" charset="0"/>
                <a:ea typeface="Times New Roman" panose="02020603050405020304" pitchFamily="18" charset="0"/>
                <a:cs typeface="Arial" panose="020B0604020202020204" pitchFamily="34" charset="0"/>
              </a:rPr>
              <a:t>from </a:t>
            </a:r>
            <a:r>
              <a:rPr lang="en-US" sz="1600" b="1" dirty="0">
                <a:effectLst/>
                <a:latin typeface="Arial" panose="020B0604020202020204" pitchFamily="34" charset="0"/>
                <a:ea typeface="Times New Roman" panose="02020603050405020304" pitchFamily="18" charset="0"/>
                <a:cs typeface="Arial" panose="020B0604020202020204" pitchFamily="34" charset="0"/>
              </a:rPr>
              <a:t>natural B cell differentiation</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70003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89FBE-7BCD-D295-64CD-21114F223407}"/>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00F4A425-977F-321F-0D81-E14794ABDDB5}"/>
              </a:ext>
            </a:extLst>
          </p:cNvPr>
          <p:cNvSpPr txBox="1">
            <a:spLocks/>
          </p:cNvSpPr>
          <p:nvPr/>
        </p:nvSpPr>
        <p:spPr>
          <a:xfrm>
            <a:off x="838200" y="365125"/>
            <a:ext cx="10515600" cy="663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dirty="0">
                <a:latin typeface="Arial" panose="020B0604020202020204" pitchFamily="34" charset="0"/>
                <a:cs typeface="Arial" panose="020B0604020202020204" pitchFamily="34" charset="0"/>
              </a:rPr>
              <a:t>Future Direction</a:t>
            </a:r>
          </a:p>
        </p:txBody>
      </p:sp>
    </p:spTree>
    <p:extLst>
      <p:ext uri="{BB962C8B-B14F-4D97-AF65-F5344CB8AC3E}">
        <p14:creationId xmlns:p14="http://schemas.microsoft.com/office/powerpoint/2010/main" val="829944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A0F0F-0A1A-CEB5-65F2-5CC60F0472B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779F3-0EBA-5BE7-E83D-88D4BCAC4056}"/>
              </a:ext>
            </a:extLst>
          </p:cNvPr>
          <p:cNvSpPr>
            <a:spLocks noGrp="1"/>
          </p:cNvSpPr>
          <p:nvPr>
            <p:ph idx="1"/>
          </p:nvPr>
        </p:nvSpPr>
        <p:spPr>
          <a:xfrm>
            <a:off x="672766" y="1772301"/>
            <a:ext cx="5423234" cy="5390499"/>
          </a:xfrm>
        </p:spPr>
        <p:txBody>
          <a:bodyPr>
            <a:noAutofit/>
          </a:bodyPr>
          <a:lstStyle/>
          <a:p>
            <a:pPr>
              <a:lnSpc>
                <a:spcPct val="130000"/>
              </a:lnSpc>
            </a:pPr>
            <a:r>
              <a:rPr lang="en-US" sz="1600" b="1" u="sng" dirty="0">
                <a:latin typeface="Arial" panose="020B0604020202020204" pitchFamily="34" charset="0"/>
                <a:cs typeface="Arial" panose="020B0604020202020204" pitchFamily="34" charset="0"/>
              </a:rPr>
              <a:t>1. EBV Transformation in Vitro</a:t>
            </a:r>
          </a:p>
          <a:p>
            <a:pPr>
              <a:lnSpc>
                <a:spcPct val="13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EBV transforms resting B lymphocytes (RBLs) → proliferating LCLs (Lymphoblastoid Cell Lines)</a:t>
            </a:r>
            <a:endParaRPr lang="en-US" sz="1600" dirty="0">
              <a:latin typeface="Arial" panose="020B0604020202020204" pitchFamily="34" charset="0"/>
              <a:cs typeface="Arial" panose="020B0604020202020204" pitchFamily="34" charset="0"/>
            </a:endParaRPr>
          </a:p>
          <a:p>
            <a:pPr>
              <a:lnSpc>
                <a:spcPct val="13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LCLs</a:t>
            </a:r>
            <a:r>
              <a:rPr lang="en-US" sz="1600" dirty="0">
                <a:latin typeface="Arial" panose="020B0604020202020204" pitchFamily="34" charset="0"/>
                <a:cs typeface="Arial" panose="020B0604020202020204" pitchFamily="34" charset="0"/>
              </a:rPr>
              <a:t> express the same viral genes as </a:t>
            </a:r>
            <a:r>
              <a:rPr lang="en-US" sz="1600" b="1" dirty="0">
                <a:latin typeface="Arial" panose="020B0604020202020204" pitchFamily="34" charset="0"/>
                <a:cs typeface="Arial" panose="020B0604020202020204" pitchFamily="34" charset="0"/>
              </a:rPr>
              <a:t>EBV-associated lymphomas</a:t>
            </a:r>
            <a:endParaRPr lang="en-US" sz="1600" dirty="0">
              <a:latin typeface="Arial" panose="020B0604020202020204" pitchFamily="34" charset="0"/>
              <a:cs typeface="Arial" panose="020B0604020202020204" pitchFamily="34" charset="0"/>
            </a:endParaRPr>
          </a:p>
          <a:p>
            <a:pPr>
              <a:lnSpc>
                <a:spcPct val="130000"/>
              </a:lnSpc>
              <a:buFont typeface="Arial" panose="020B0604020202020204" pitchFamily="34" charset="0"/>
              <a:buChar char="•"/>
            </a:pPr>
            <a:r>
              <a:rPr lang="en-US" sz="1600" dirty="0">
                <a:latin typeface="Arial" panose="020B0604020202020204" pitchFamily="34" charset="0"/>
                <a:cs typeface="Arial" panose="020B0604020202020204" pitchFamily="34" charset="0"/>
              </a:rPr>
              <a:t>Key viral genes: 6 EBV Nuclear Antigens (EBNAs), 3 Latent Membrane Proteins (LMPs), Multiple microRNAs</a:t>
            </a:r>
          </a:p>
          <a:p>
            <a:pPr>
              <a:lnSpc>
                <a:spcPct val="130000"/>
              </a:lnSpc>
            </a:pPr>
            <a:r>
              <a:rPr lang="en-US" sz="1600" b="1" u="sng" dirty="0">
                <a:latin typeface="Arial" panose="020B0604020202020204" pitchFamily="34" charset="0"/>
                <a:cs typeface="Arial" panose="020B0604020202020204" pitchFamily="34" charset="0"/>
              </a:rPr>
              <a:t>2. Studies based on LCL models</a:t>
            </a:r>
          </a:p>
          <a:p>
            <a:pPr>
              <a:lnSpc>
                <a:spcPct val="130000"/>
              </a:lnSpc>
            </a:pPr>
            <a:r>
              <a:rPr lang="en-US" sz="1600" dirty="0">
                <a:latin typeface="Arial" panose="020B0604020202020204" pitchFamily="34" charset="0"/>
                <a:cs typeface="Arial" panose="020B0604020202020204" pitchFamily="34" charset="0"/>
              </a:rPr>
              <a:t>primary human resting B lymphocytes (RBLs) were infected with B95.8 EBV for 0, 2, 4, 7, 14, 21, and 28 days, and poly(A) plus RNAs were analyzed by transcriptome sequencing (RNA-seq).</a:t>
            </a:r>
          </a:p>
          <a:p>
            <a:r>
              <a:rPr lang="en-US" sz="1600" dirty="0">
                <a:effectLst/>
                <a:latin typeface="Arial" panose="020B0604020202020204" pitchFamily="34" charset="0"/>
                <a:cs typeface="Arial" panose="020B0604020202020204" pitchFamily="34" charset="0"/>
              </a:rPr>
              <a:t>Epstein-Barr virus (EBV) immortalization of resting B lymphocytes (RBLs) is a useful model system to study EBV oncogenesis</a:t>
            </a:r>
          </a:p>
          <a:p>
            <a:pPr>
              <a:lnSpc>
                <a:spcPct val="130000"/>
              </a:lnSpc>
            </a:pPr>
            <a:endParaRPr lang="en-US" sz="1600"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741C99A-4835-115F-14C3-32E547C51E94}"/>
              </a:ext>
            </a:extLst>
          </p:cNvPr>
          <p:cNvSpPr txBox="1"/>
          <p:nvPr/>
        </p:nvSpPr>
        <p:spPr>
          <a:xfrm>
            <a:off x="12398512" y="1422077"/>
            <a:ext cx="4456927" cy="3139321"/>
          </a:xfrm>
          <a:prstGeom prst="rect">
            <a:avLst/>
          </a:prstGeom>
          <a:noFill/>
        </p:spPr>
        <p:txBody>
          <a:bodyPr wrap="square">
            <a:spAutoFit/>
          </a:bodyPr>
          <a:lstStyle/>
          <a:p>
            <a:r>
              <a:rPr lang="en-US" b="0" i="0" dirty="0">
                <a:solidFill>
                  <a:srgbClr val="1F1F1F"/>
                </a:solidFill>
                <a:effectLst/>
                <a:latin typeface="Arial" panose="020B0604020202020204" pitchFamily="34" charset="0"/>
                <a:cs typeface="Arial" panose="020B0604020202020204" pitchFamily="34" charset="0"/>
              </a:rPr>
              <a:t>Enhancers upregulate transcription independent of linear location, distance, and orientation. Distant enhancers regulate transcription by looping to their direct target genes. The 3D genome spatial juxtaposition of enhancer and promoter DNA allow transcription machinery assembled on enhancers to contact basal TFs on promoters to enable formation of higher-order complexes and coordinately activate cell gene expression</a:t>
            </a:r>
            <a:endParaRPr lang="en-US" dirty="0">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id="{42C2E0AA-618E-C467-1521-3F8EAF34A787}"/>
              </a:ext>
            </a:extLst>
          </p:cNvPr>
          <p:cNvSpPr txBox="1">
            <a:spLocks/>
          </p:cNvSpPr>
          <p:nvPr/>
        </p:nvSpPr>
        <p:spPr>
          <a:xfrm>
            <a:off x="838200" y="16661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600" dirty="0">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E6D0F648-7943-5857-6E88-3773B0D8342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dirty="0">
                <a:latin typeface="Arial" panose="020B0604020202020204" pitchFamily="34" charset="0"/>
                <a:cs typeface="Arial" panose="020B0604020202020204" pitchFamily="34" charset="0"/>
              </a:rPr>
              <a:t>EBV immortalization of resting B lymphocytes (RBLs) is a useful model system to study EBV oncogenesis</a:t>
            </a:r>
          </a:p>
        </p:txBody>
      </p:sp>
      <p:pic>
        <p:nvPicPr>
          <p:cNvPr id="11" name="Picture 10" descr="A screenshot of a data sheet&#10;&#10;AI-generated content may be incorrect.">
            <a:extLst>
              <a:ext uri="{FF2B5EF4-FFF2-40B4-BE49-F238E27FC236}">
                <a16:creationId xmlns:a16="http://schemas.microsoft.com/office/drawing/2014/main" id="{E36EF154-78D0-D9F2-440E-22A331FD5326}"/>
              </a:ext>
            </a:extLst>
          </p:cNvPr>
          <p:cNvPicPr>
            <a:picLocks noChangeAspect="1"/>
          </p:cNvPicPr>
          <p:nvPr/>
        </p:nvPicPr>
        <p:blipFill>
          <a:blip r:embed="rId3"/>
          <a:stretch>
            <a:fillRect/>
          </a:stretch>
        </p:blipFill>
        <p:spPr>
          <a:xfrm>
            <a:off x="6096000" y="1548988"/>
            <a:ext cx="4929083" cy="4634551"/>
          </a:xfrm>
          <a:prstGeom prst="rect">
            <a:avLst/>
          </a:prstGeom>
        </p:spPr>
      </p:pic>
    </p:spTree>
    <p:extLst>
      <p:ext uri="{BB962C8B-B14F-4D97-AF65-F5344CB8AC3E}">
        <p14:creationId xmlns:p14="http://schemas.microsoft.com/office/powerpoint/2010/main" val="1697226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4605FE-0FAC-DD5D-95F4-944312739CD3}"/>
              </a:ext>
            </a:extLst>
          </p:cNvPr>
          <p:cNvSpPr txBox="1"/>
          <p:nvPr/>
        </p:nvSpPr>
        <p:spPr>
          <a:xfrm>
            <a:off x="1545346" y="5639872"/>
            <a:ext cx="5473700" cy="461665"/>
          </a:xfrm>
          <a:prstGeom prst="rect">
            <a:avLst/>
          </a:prstGeom>
          <a:noFill/>
        </p:spPr>
        <p:txBody>
          <a:bodyPr wrap="square">
            <a:spAutoFit/>
          </a:bodyPr>
          <a:lstStyle/>
          <a:p>
            <a:pPr algn="l">
              <a:spcAft>
                <a:spcPts val="1200"/>
              </a:spcAft>
            </a:pPr>
            <a:r>
              <a:rPr lang="en-US" sz="1200" b="0" dirty="0"/>
              <a:t>Nature Reviews Immunology 2003: </a:t>
            </a:r>
            <a:r>
              <a:rPr lang="en-US" sz="1200" b="0" i="0" dirty="0">
                <a:solidFill>
                  <a:srgbClr val="222222"/>
                </a:solidFill>
                <a:effectLst/>
                <a:latin typeface="Harding"/>
              </a:rPr>
              <a:t>B cells under influence: transformation of B cells by Epstein–Barr virus</a:t>
            </a:r>
          </a:p>
        </p:txBody>
      </p:sp>
      <p:pic>
        <p:nvPicPr>
          <p:cNvPr id="5" name="Picture 6" descr="Fig. 1.">
            <a:extLst>
              <a:ext uri="{FF2B5EF4-FFF2-40B4-BE49-F238E27FC236}">
                <a16:creationId xmlns:a16="http://schemas.microsoft.com/office/drawing/2014/main" id="{03A99AC7-65AA-C084-80DD-F5FDA53A9A2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57122" y="400707"/>
            <a:ext cx="5372100" cy="444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698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32B02-5C80-F67B-048D-F95D7A314A5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56F96C-C09E-796A-0FC7-791C616FBC9A}"/>
              </a:ext>
            </a:extLst>
          </p:cNvPr>
          <p:cNvSpPr>
            <a:spLocks noGrp="1"/>
          </p:cNvSpPr>
          <p:nvPr>
            <p:ph idx="1"/>
          </p:nvPr>
        </p:nvSpPr>
        <p:spPr>
          <a:xfrm>
            <a:off x="654459" y="1619428"/>
            <a:ext cx="10883081" cy="4873447"/>
          </a:xfrm>
        </p:spPr>
        <p:txBody>
          <a:bodyPr>
            <a:noAutofit/>
          </a:bodyPr>
          <a:lstStyle/>
          <a:p>
            <a:pPr algn="just">
              <a:lnSpc>
                <a:spcPct val="120000"/>
              </a:lnSpc>
            </a:pPr>
            <a:r>
              <a:rPr lang="en-US" sz="1600" b="1" u="sng" dirty="0">
                <a:latin typeface="Arial" panose="020B0604020202020204" pitchFamily="34" charset="0"/>
                <a:cs typeface="Arial" panose="020B0604020202020204" pitchFamily="34" charset="0"/>
              </a:rPr>
              <a:t>1. Epstein-Barr Virus (EBV) Overview</a:t>
            </a:r>
          </a:p>
          <a:p>
            <a:pPr algn="just">
              <a:lnSpc>
                <a:spcPct val="120000"/>
              </a:lnSpc>
            </a:pPr>
            <a:r>
              <a:rPr lang="en-US" sz="1600" b="1" dirty="0">
                <a:latin typeface="Arial" panose="020B0604020202020204" pitchFamily="34" charset="0"/>
                <a:cs typeface="Arial" panose="020B0604020202020204" pitchFamily="34" charset="0"/>
              </a:rPr>
              <a:t>EBV</a:t>
            </a:r>
            <a:r>
              <a:rPr lang="en-US" sz="1600" dirty="0">
                <a:latin typeface="Arial" panose="020B0604020202020204" pitchFamily="34" charset="0"/>
                <a:cs typeface="Arial" panose="020B0604020202020204" pitchFamily="34" charset="0"/>
              </a:rPr>
              <a:t> is the first human DNA tumor virus discovered more than </a:t>
            </a:r>
            <a:r>
              <a:rPr lang="en-US" sz="1600" b="1" dirty="0">
                <a:latin typeface="Arial" panose="020B0604020202020204" pitchFamily="34" charset="0"/>
                <a:cs typeface="Arial" panose="020B0604020202020204" pitchFamily="34" charset="0"/>
              </a:rPr>
              <a:t>50 years ago; </a:t>
            </a:r>
            <a:r>
              <a:rPr lang="en-US" sz="1600" dirty="0">
                <a:latin typeface="Arial" panose="020B0604020202020204" pitchFamily="34" charset="0"/>
                <a:cs typeface="Arial" panose="020B0604020202020204" pitchFamily="34" charset="0"/>
              </a:rPr>
              <a:t>causes ~200,000 cases of cancers every year. </a:t>
            </a:r>
          </a:p>
          <a:p>
            <a:pPr algn="just">
              <a:lnSpc>
                <a:spcPct val="120000"/>
              </a:lnSpc>
            </a:pPr>
            <a:r>
              <a:rPr lang="en-US" sz="1600" b="1" u="sng" dirty="0">
                <a:latin typeface="Arial" panose="020B0604020202020204" pitchFamily="34" charset="0"/>
                <a:cs typeface="Arial" panose="020B0604020202020204" pitchFamily="34" charset="0"/>
              </a:rPr>
              <a:t>2. EBV infection</a:t>
            </a:r>
          </a:p>
          <a:p>
            <a:pPr algn="just">
              <a:lnSpc>
                <a:spcPct val="120000"/>
              </a:lnSpc>
            </a:pPr>
            <a:r>
              <a:rPr lang="en-US" sz="1600" b="1" dirty="0">
                <a:latin typeface="Arial" panose="020B0604020202020204" pitchFamily="34" charset="0"/>
                <a:cs typeface="Arial" panose="020B0604020202020204" pitchFamily="34" charset="0"/>
              </a:rPr>
              <a:t>Primary infection:</a:t>
            </a:r>
            <a:r>
              <a:rPr lang="en-US" sz="1600" dirty="0">
                <a:latin typeface="Arial" panose="020B0604020202020204" pitchFamily="34" charset="0"/>
                <a:cs typeface="Arial" panose="020B0604020202020204" pitchFamily="34" charset="0"/>
              </a:rPr>
              <a:t> Virus transits </a:t>
            </a:r>
            <a:r>
              <a:rPr lang="en-US" sz="1600" b="1" dirty="0">
                <a:latin typeface="Arial" panose="020B0604020202020204" pitchFamily="34" charset="0"/>
                <a:cs typeface="Arial" panose="020B0604020202020204" pitchFamily="34" charset="0"/>
              </a:rPr>
              <a:t>oropharyngeal epithelium → B cell compartment</a:t>
            </a:r>
          </a:p>
          <a:p>
            <a:pPr algn="just">
              <a:lnSpc>
                <a:spcPct val="120000"/>
              </a:lnSpc>
            </a:pPr>
            <a:r>
              <a:rPr lang="en-US" sz="1600" dirty="0">
                <a:latin typeface="Arial" panose="020B0604020202020204" pitchFamily="34" charset="0"/>
                <a:cs typeface="Arial" panose="020B0604020202020204" pitchFamily="34" charset="0"/>
              </a:rPr>
              <a:t>Converts </a:t>
            </a:r>
            <a:r>
              <a:rPr lang="en-US" sz="1600" b="1" dirty="0">
                <a:latin typeface="Arial" panose="020B0604020202020204" pitchFamily="34" charset="0"/>
                <a:cs typeface="Arial" panose="020B0604020202020204" pitchFamily="34" charset="0"/>
              </a:rPr>
              <a:t>B cells → activated blasts</a:t>
            </a:r>
            <a:r>
              <a:rPr lang="en-US" sz="1600" dirty="0">
                <a:latin typeface="Arial" panose="020B0604020202020204" pitchFamily="34" charset="0"/>
                <a:cs typeface="Arial" panose="020B0604020202020204" pitchFamily="34" charset="0"/>
              </a:rPr>
              <a:t> for colonization</a:t>
            </a:r>
          </a:p>
          <a:p>
            <a:pPr algn="just">
              <a:lnSpc>
                <a:spcPct val="120000"/>
              </a:lnSpc>
            </a:pPr>
            <a:r>
              <a:rPr lang="en-US" sz="1600" dirty="0">
                <a:latin typeface="Arial" panose="020B0604020202020204" pitchFamily="34" charset="0"/>
                <a:cs typeface="Arial" panose="020B0604020202020204" pitchFamily="34" charset="0"/>
              </a:rPr>
              <a:t>EBV-transformed </a:t>
            </a:r>
            <a:r>
              <a:rPr lang="en-US" sz="1600" b="1" dirty="0">
                <a:latin typeface="Arial" panose="020B0604020202020204" pitchFamily="34" charset="0"/>
                <a:cs typeface="Arial" panose="020B0604020202020204" pitchFamily="34" charset="0"/>
              </a:rPr>
              <a:t>lymphoblasts</a:t>
            </a:r>
            <a:r>
              <a:rPr lang="en-US" sz="1600" dirty="0">
                <a:latin typeface="Arial" panose="020B0604020202020204" pitchFamily="34" charset="0"/>
                <a:cs typeface="Arial" panose="020B0604020202020204" pitchFamily="34" charset="0"/>
              </a:rPr>
              <a:t> appear in </a:t>
            </a:r>
            <a:r>
              <a:rPr lang="en-US" sz="1600" b="1" dirty="0">
                <a:latin typeface="Arial" panose="020B0604020202020204" pitchFamily="34" charset="0"/>
                <a:cs typeface="Arial" panose="020B0604020202020204" pitchFamily="34" charset="0"/>
              </a:rPr>
              <a:t>infectious mononucleosis</a:t>
            </a:r>
          </a:p>
          <a:p>
            <a:pPr>
              <a:lnSpc>
                <a:spcPct val="120000"/>
              </a:lnSpc>
            </a:pPr>
            <a:r>
              <a:rPr lang="en-US" sz="1600" b="1" u="sng" dirty="0">
                <a:latin typeface="Arial" panose="020B0604020202020204" pitchFamily="34" charset="0"/>
                <a:cs typeface="Arial" panose="020B0604020202020204" pitchFamily="34" charset="0"/>
              </a:rPr>
              <a:t>3. Immune Evasion &amp; Lifelong Infection</a:t>
            </a:r>
          </a:p>
          <a:p>
            <a:pPr>
              <a:lnSpc>
                <a:spcPct val="12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T/NK cells</a:t>
            </a:r>
            <a:r>
              <a:rPr lang="en-US" sz="1600" dirty="0">
                <a:latin typeface="Arial" panose="020B0604020202020204" pitchFamily="34" charset="0"/>
                <a:cs typeface="Arial" panose="020B0604020202020204" pitchFamily="34" charset="0"/>
              </a:rPr>
              <a:t> contain </a:t>
            </a:r>
            <a:r>
              <a:rPr lang="en-US" sz="1600" b="1" dirty="0">
                <a:latin typeface="Arial" panose="020B0604020202020204" pitchFamily="34" charset="0"/>
                <a:cs typeface="Arial" panose="020B0604020202020204" pitchFamily="34" charset="0"/>
              </a:rPr>
              <a:t>lymphoblast proliferation</a:t>
            </a:r>
            <a:r>
              <a:rPr lang="en-US" sz="1600" dirty="0">
                <a:latin typeface="Arial" panose="020B0604020202020204" pitchFamily="34" charset="0"/>
                <a:cs typeface="Arial" panose="020B0604020202020204" pitchFamily="34" charset="0"/>
              </a:rPr>
              <a:t>, but</a:t>
            </a:r>
          </a:p>
          <a:p>
            <a:pPr>
              <a:lnSpc>
                <a:spcPct val="12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Latently infected B cells</a:t>
            </a:r>
            <a:r>
              <a:rPr lang="en-US" sz="1600" dirty="0">
                <a:latin typeface="Arial" panose="020B0604020202020204" pitchFamily="34" charset="0"/>
                <a:cs typeface="Arial" panose="020B0604020202020204" pitchFamily="34" charset="0"/>
              </a:rPr>
              <a:t> act as </a:t>
            </a:r>
            <a:r>
              <a:rPr lang="en-US" sz="1600" b="1" dirty="0">
                <a:latin typeface="Arial" panose="020B0604020202020204" pitchFamily="34" charset="0"/>
                <a:cs typeface="Arial" panose="020B0604020202020204" pitchFamily="34" charset="0"/>
              </a:rPr>
              <a:t>lifelong viral reservoirs</a:t>
            </a:r>
            <a:endParaRPr lang="en-US" sz="1600" dirty="0">
              <a:latin typeface="Arial" panose="020B0604020202020204" pitchFamily="34" charset="0"/>
              <a:cs typeface="Arial" panose="020B0604020202020204" pitchFamily="34" charset="0"/>
            </a:endParaRPr>
          </a:p>
          <a:p>
            <a:pPr>
              <a:lnSpc>
                <a:spcPct val="12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Immunocompromised states (HIV, organ transplants)</a:t>
            </a:r>
            <a:r>
              <a:rPr lang="en-US" sz="1600" dirty="0">
                <a:latin typeface="Arial" panose="020B0604020202020204" pitchFamily="34" charset="0"/>
                <a:cs typeface="Arial" panose="020B0604020202020204" pitchFamily="34" charset="0"/>
              </a:rPr>
              <a:t> → Risk of </a:t>
            </a:r>
            <a:r>
              <a:rPr lang="en-US" sz="1600" b="1" dirty="0">
                <a:latin typeface="Arial" panose="020B0604020202020204" pitchFamily="34" charset="0"/>
                <a:cs typeface="Arial" panose="020B0604020202020204" pitchFamily="34" charset="0"/>
              </a:rPr>
              <a:t>fatal lymphoproliferative diseases &amp; lymphomas</a:t>
            </a:r>
            <a:endParaRPr lang="en-US" sz="160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B7524818-C11C-4360-9061-608A4698D6C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dirty="0">
                <a:latin typeface="Arial" panose="020B0604020202020204" pitchFamily="34" charset="0"/>
                <a:cs typeface="Arial" panose="020B0604020202020204" pitchFamily="34" charset="0"/>
              </a:rPr>
              <a:t>Epstein-Barr virus (EBV) can cause B-cell lymphomas</a:t>
            </a:r>
          </a:p>
        </p:txBody>
      </p:sp>
    </p:spTree>
    <p:extLst>
      <p:ext uri="{BB962C8B-B14F-4D97-AF65-F5344CB8AC3E}">
        <p14:creationId xmlns:p14="http://schemas.microsoft.com/office/powerpoint/2010/main" val="3752799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C8617F-E124-84D9-ECC4-FC58B553F9F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1C6671-9DA5-386F-88ED-621DA512D57D}"/>
              </a:ext>
            </a:extLst>
          </p:cNvPr>
          <p:cNvSpPr>
            <a:spLocks noGrp="1"/>
          </p:cNvSpPr>
          <p:nvPr>
            <p:ph idx="1"/>
          </p:nvPr>
        </p:nvSpPr>
        <p:spPr>
          <a:xfrm>
            <a:off x="654459" y="1619428"/>
            <a:ext cx="10883081" cy="4873447"/>
          </a:xfrm>
        </p:spPr>
        <p:txBody>
          <a:bodyPr>
            <a:noAutofit/>
          </a:bodyPr>
          <a:lstStyle/>
          <a:p>
            <a:pPr>
              <a:lnSpc>
                <a:spcPct val="130000"/>
              </a:lnSpc>
            </a:pPr>
            <a:r>
              <a:rPr lang="en-US" sz="1600" b="1" u="sng" dirty="0">
                <a:latin typeface="Arial" panose="020B0604020202020204" pitchFamily="34" charset="0"/>
                <a:cs typeface="Arial" panose="020B0604020202020204" pitchFamily="34" charset="0"/>
              </a:rPr>
              <a:t>1. In Vitro Transformation</a:t>
            </a:r>
          </a:p>
          <a:p>
            <a:pPr>
              <a:lnSpc>
                <a:spcPct val="130000"/>
              </a:lnSpc>
              <a:buFont typeface="Arial" panose="020B0604020202020204" pitchFamily="34" charset="0"/>
              <a:buChar char="•"/>
            </a:pPr>
            <a:r>
              <a:rPr lang="en-US" sz="1600" dirty="0">
                <a:latin typeface="Arial" panose="020B0604020202020204" pitchFamily="34" charset="0"/>
                <a:cs typeface="Arial" panose="020B0604020202020204" pitchFamily="34" charset="0"/>
              </a:rPr>
              <a:t>EBV transforms </a:t>
            </a:r>
            <a:r>
              <a:rPr lang="en-US" sz="1600" b="1" dirty="0">
                <a:latin typeface="Arial" panose="020B0604020202020204" pitchFamily="34" charset="0"/>
                <a:cs typeface="Arial" panose="020B0604020202020204" pitchFamily="34" charset="0"/>
              </a:rPr>
              <a:t>resting B lymphocytes (RBLs)</a:t>
            </a:r>
            <a:r>
              <a:rPr lang="en-US" sz="1600" dirty="0">
                <a:latin typeface="Arial" panose="020B0604020202020204" pitchFamily="34" charset="0"/>
                <a:cs typeface="Arial" panose="020B0604020202020204" pitchFamily="34" charset="0"/>
              </a:rPr>
              <a:t> into </a:t>
            </a:r>
            <a:r>
              <a:rPr lang="en-US" sz="1600" b="1" dirty="0">
                <a:latin typeface="Arial" panose="020B0604020202020204" pitchFamily="34" charset="0"/>
                <a:cs typeface="Arial" panose="020B0604020202020204" pitchFamily="34" charset="0"/>
              </a:rPr>
              <a:t>lymphoblastoid cell lines (LCLs)</a:t>
            </a:r>
            <a:r>
              <a:rPr lang="en-US" sz="1600" dirty="0">
                <a:latin typeface="Arial" panose="020B0604020202020204" pitchFamily="34" charset="0"/>
                <a:cs typeface="Arial" panose="020B0604020202020204" pitchFamily="34" charset="0"/>
              </a:rPr>
              <a:t>.</a:t>
            </a:r>
          </a:p>
          <a:p>
            <a:pPr>
              <a:lnSpc>
                <a:spcPct val="130000"/>
              </a:lnSpc>
              <a:buFont typeface="Arial" panose="020B0604020202020204" pitchFamily="34" charset="0"/>
              <a:buChar char="•"/>
            </a:pPr>
            <a:r>
              <a:rPr lang="en-US" sz="1600" dirty="0">
                <a:latin typeface="Arial" panose="020B0604020202020204" pitchFamily="34" charset="0"/>
                <a:cs typeface="Arial" panose="020B0604020202020204" pitchFamily="34" charset="0"/>
              </a:rPr>
              <a:t>LCLs express </a:t>
            </a:r>
            <a:r>
              <a:rPr lang="en-US" sz="1600" b="1" dirty="0">
                <a:latin typeface="Arial" panose="020B0604020202020204" pitchFamily="34" charset="0"/>
                <a:cs typeface="Arial" panose="020B0604020202020204" pitchFamily="34" charset="0"/>
              </a:rPr>
              <a:t>type III EBV latency genes</a:t>
            </a:r>
          </a:p>
          <a:p>
            <a:pPr>
              <a:lnSpc>
                <a:spcPct val="130000"/>
              </a:lnSpc>
              <a:buFont typeface="Arial" panose="020B0604020202020204" pitchFamily="34" charset="0"/>
              <a:buChar char="•"/>
            </a:pPr>
            <a:r>
              <a:rPr lang="en-US" sz="1600" b="1" u="sng" dirty="0">
                <a:latin typeface="Arial" panose="020B0604020202020204" pitchFamily="34" charset="0"/>
                <a:cs typeface="Arial" panose="020B0604020202020204" pitchFamily="34" charset="0"/>
              </a:rPr>
              <a:t>2. In Vivo Immune Response</a:t>
            </a:r>
          </a:p>
          <a:p>
            <a:pPr>
              <a:lnSpc>
                <a:spcPct val="13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Normal immune system</a:t>
            </a:r>
            <a:r>
              <a:rPr lang="en-US" sz="1600" dirty="0">
                <a:latin typeface="Arial" panose="020B0604020202020204" pitchFamily="34" charset="0"/>
                <a:cs typeface="Arial" panose="020B0604020202020204" pitchFamily="34" charset="0"/>
              </a:rPr>
              <a:t> removes </a:t>
            </a:r>
            <a:r>
              <a:rPr lang="en-US" sz="1600" b="1" dirty="0">
                <a:latin typeface="Arial" panose="020B0604020202020204" pitchFamily="34" charset="0"/>
                <a:cs typeface="Arial" panose="020B0604020202020204" pitchFamily="34" charset="0"/>
              </a:rPr>
              <a:t>type III EBV latency program-expressing cells</a:t>
            </a:r>
            <a:r>
              <a:rPr lang="en-US" sz="1600" dirty="0">
                <a:latin typeface="Arial" panose="020B0604020202020204" pitchFamily="34" charset="0"/>
                <a:cs typeface="Arial" panose="020B0604020202020204" pitchFamily="34" charset="0"/>
              </a:rPr>
              <a:t>.</a:t>
            </a:r>
          </a:p>
          <a:p>
            <a:pPr>
              <a:lnSpc>
                <a:spcPct val="130000"/>
              </a:lnSpc>
              <a:buFont typeface="Arial" panose="020B0604020202020204" pitchFamily="34" charset="0"/>
              <a:buChar char="•"/>
            </a:pPr>
            <a:r>
              <a:rPr lang="en-US" sz="1600" dirty="0">
                <a:latin typeface="Arial" panose="020B0604020202020204" pitchFamily="34" charset="0"/>
                <a:cs typeface="Arial" panose="020B0604020202020204" pitchFamily="34" charset="0"/>
              </a:rPr>
              <a:t>When the immune system is </a:t>
            </a:r>
            <a:r>
              <a:rPr lang="en-US" sz="1600" b="1" dirty="0">
                <a:latin typeface="Arial" panose="020B0604020202020204" pitchFamily="34" charset="0"/>
                <a:cs typeface="Arial" panose="020B0604020202020204" pitchFamily="34" charset="0"/>
              </a:rPr>
              <a:t>impaired</a:t>
            </a:r>
            <a:r>
              <a:rPr lang="en-US" sz="1600" dirty="0">
                <a:latin typeface="Arial" panose="020B0604020202020204" pitchFamily="34" charset="0"/>
                <a:cs typeface="Arial" panose="020B0604020202020204" pitchFamily="34" charset="0"/>
              </a:rPr>
              <a:t> (e.g., transplant recipients, AIDS patients): these cells can develop into </a:t>
            </a:r>
            <a:r>
              <a:rPr lang="en-US" sz="1600" b="1" dirty="0">
                <a:latin typeface="Arial" panose="020B0604020202020204" pitchFamily="34" charset="0"/>
                <a:cs typeface="Arial" panose="020B0604020202020204" pitchFamily="34" charset="0"/>
              </a:rPr>
              <a:t>lymphoproliferative diseases</a:t>
            </a:r>
            <a:r>
              <a:rPr lang="en-US" sz="1600" dirty="0">
                <a:latin typeface="Arial" panose="020B0604020202020204" pitchFamily="34" charset="0"/>
                <a:cs typeface="Arial" panose="020B0604020202020204" pitchFamily="34" charset="0"/>
              </a:rPr>
              <a:t> or </a:t>
            </a:r>
            <a:r>
              <a:rPr lang="en-US" sz="1600" b="1" dirty="0">
                <a:latin typeface="Arial" panose="020B0604020202020204" pitchFamily="34" charset="0"/>
                <a:cs typeface="Arial" panose="020B0604020202020204" pitchFamily="34" charset="0"/>
              </a:rPr>
              <a:t>lymphomas</a:t>
            </a:r>
            <a:r>
              <a:rPr lang="en-US" sz="1600" dirty="0">
                <a:latin typeface="Arial" panose="020B0604020202020204" pitchFamily="34" charset="0"/>
                <a:cs typeface="Arial" panose="020B0604020202020204" pitchFamily="34" charset="0"/>
              </a:rPr>
              <a:t>.</a:t>
            </a:r>
          </a:p>
          <a:p>
            <a:pPr>
              <a:lnSpc>
                <a:spcPct val="130000"/>
              </a:lnSpc>
            </a:pPr>
            <a:r>
              <a:rPr lang="en-US" sz="1600" b="1" u="sng" dirty="0">
                <a:latin typeface="Arial" panose="020B0604020202020204" pitchFamily="34" charset="0"/>
                <a:cs typeface="Arial" panose="020B0604020202020204" pitchFamily="34" charset="0"/>
              </a:rPr>
              <a:t>3. LCLs in EBV Research</a:t>
            </a:r>
          </a:p>
          <a:p>
            <a:pPr>
              <a:lnSpc>
                <a:spcPct val="13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LCLs</a:t>
            </a:r>
            <a:r>
              <a:rPr lang="en-US" sz="1600" dirty="0">
                <a:latin typeface="Arial" panose="020B0604020202020204" pitchFamily="34" charset="0"/>
                <a:cs typeface="Arial" panose="020B0604020202020204" pitchFamily="34" charset="0"/>
              </a:rPr>
              <a:t> provide a useful model to study </a:t>
            </a:r>
            <a:r>
              <a:rPr lang="en-US" sz="1600" b="1" dirty="0">
                <a:latin typeface="Arial" panose="020B0604020202020204" pitchFamily="34" charset="0"/>
                <a:cs typeface="Arial" panose="020B0604020202020204" pitchFamily="34" charset="0"/>
              </a:rPr>
              <a:t>EBV-driven oncogenesis</a:t>
            </a:r>
            <a:r>
              <a:rPr lang="en-US" sz="1600" dirty="0">
                <a:latin typeface="Arial" panose="020B0604020202020204" pitchFamily="34" charset="0"/>
                <a:cs typeface="Arial" panose="020B0604020202020204" pitchFamily="34" charset="0"/>
              </a:rPr>
              <a:t>.</a:t>
            </a:r>
          </a:p>
          <a:p>
            <a:pPr>
              <a:lnSpc>
                <a:spcPct val="130000"/>
              </a:lnSpc>
              <a:buFont typeface="Arial" panose="020B0604020202020204" pitchFamily="34" charset="0"/>
              <a:buChar char="•"/>
            </a:pPr>
            <a:r>
              <a:rPr lang="en-US" sz="1600" dirty="0">
                <a:latin typeface="Arial" panose="020B0604020202020204" pitchFamily="34" charset="0"/>
                <a:cs typeface="Arial" panose="020B0604020202020204" pitchFamily="34" charset="0"/>
              </a:rPr>
              <a:t>Understanding </a:t>
            </a:r>
            <a:r>
              <a:rPr lang="en-US" sz="1600" b="1" dirty="0">
                <a:latin typeface="Arial" panose="020B0604020202020204" pitchFamily="34" charset="0"/>
                <a:cs typeface="Arial" panose="020B0604020202020204" pitchFamily="34" charset="0"/>
              </a:rPr>
              <a:t>EBV-mediated transformation</a:t>
            </a:r>
            <a:r>
              <a:rPr lang="en-US" sz="1600" dirty="0">
                <a:latin typeface="Arial" panose="020B0604020202020204" pitchFamily="34" charset="0"/>
                <a:cs typeface="Arial" panose="020B0604020202020204" pitchFamily="34" charset="0"/>
              </a:rPr>
              <a:t> can: Enhance insights into </a:t>
            </a:r>
            <a:r>
              <a:rPr lang="en-US" sz="1600" b="1" dirty="0">
                <a:latin typeface="Arial" panose="020B0604020202020204" pitchFamily="34" charset="0"/>
                <a:cs typeface="Arial" panose="020B0604020202020204" pitchFamily="34" charset="0"/>
              </a:rPr>
              <a:t>EBV pathogenesis; </a:t>
            </a:r>
            <a:r>
              <a:rPr lang="en-US" sz="1600" dirty="0">
                <a:latin typeface="Arial" panose="020B0604020202020204" pitchFamily="34" charset="0"/>
                <a:cs typeface="Arial" panose="020B0604020202020204" pitchFamily="34" charset="0"/>
              </a:rPr>
              <a:t>Help identify </a:t>
            </a:r>
            <a:r>
              <a:rPr lang="en-US" sz="1600" b="1" dirty="0">
                <a:latin typeface="Arial" panose="020B0604020202020204" pitchFamily="34" charset="0"/>
                <a:cs typeface="Arial" panose="020B0604020202020204" pitchFamily="34" charset="0"/>
              </a:rPr>
              <a:t>potential therapeutic targets</a:t>
            </a:r>
            <a:r>
              <a:rPr lang="en-US" sz="1600" dirty="0">
                <a:latin typeface="Arial" panose="020B0604020202020204" pitchFamily="34" charset="0"/>
                <a:cs typeface="Arial" panose="020B0604020202020204" pitchFamily="34" charset="0"/>
              </a:rPr>
              <a:t>.</a:t>
            </a:r>
          </a:p>
          <a:p>
            <a:pPr>
              <a:lnSpc>
                <a:spcPct val="130000"/>
              </a:lnSpc>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E67F3768-7AC4-C10E-8AEC-1EC7B218F9BF}"/>
              </a:ext>
            </a:extLst>
          </p:cNvPr>
          <p:cNvSpPr txBox="1">
            <a:spLocks/>
          </p:cNvSpPr>
          <p:nvPr/>
        </p:nvSpPr>
        <p:spPr>
          <a:xfrm>
            <a:off x="1021940" y="-190394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100" b="1" dirty="0"/>
          </a:p>
        </p:txBody>
      </p:sp>
      <p:sp>
        <p:nvSpPr>
          <p:cNvPr id="4" name="Title 1">
            <a:extLst>
              <a:ext uri="{FF2B5EF4-FFF2-40B4-BE49-F238E27FC236}">
                <a16:creationId xmlns:a16="http://schemas.microsoft.com/office/drawing/2014/main" id="{841CECA8-DEB4-E463-1C50-544E72C30DA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EBV Transformation and Oncogenesis</a:t>
            </a:r>
          </a:p>
        </p:txBody>
      </p:sp>
    </p:spTree>
    <p:extLst>
      <p:ext uri="{BB962C8B-B14F-4D97-AF65-F5344CB8AC3E}">
        <p14:creationId xmlns:p14="http://schemas.microsoft.com/office/powerpoint/2010/main" val="2600482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D13D2-F3FE-BE99-83AB-4F72147309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D2798E-FDC0-DE9A-820A-1AFD75058533}"/>
              </a:ext>
            </a:extLst>
          </p:cNvPr>
          <p:cNvSpPr>
            <a:spLocks noGrp="1"/>
          </p:cNvSpPr>
          <p:nvPr>
            <p:ph idx="1"/>
          </p:nvPr>
        </p:nvSpPr>
        <p:spPr>
          <a:xfrm>
            <a:off x="672766" y="1772301"/>
            <a:ext cx="10197292" cy="1696490"/>
          </a:xfrm>
        </p:spPr>
        <p:txBody>
          <a:bodyPr>
            <a:noAutofit/>
          </a:bodyPr>
          <a:lstStyle/>
          <a:p>
            <a:pPr>
              <a:lnSpc>
                <a:spcPct val="130000"/>
              </a:lnSpc>
            </a:pPr>
            <a:r>
              <a:rPr lang="en-US" sz="1600" dirty="0">
                <a:latin typeface="Arial" panose="020B0604020202020204" pitchFamily="34" charset="0"/>
                <a:cs typeface="Arial" panose="020B0604020202020204" pitchFamily="34" charset="0"/>
              </a:rPr>
              <a:t>LCLs models: primary human resting B lymphocytes (RBLs) were infected with B95.8 EBV for 28 days</a:t>
            </a:r>
          </a:p>
          <a:p>
            <a:pPr>
              <a:lnSpc>
                <a:spcPct val="130000"/>
              </a:lnSpc>
            </a:pPr>
            <a:r>
              <a:rPr lang="en-US" sz="1600" dirty="0">
                <a:effectLst/>
                <a:latin typeface="Arial" panose="020B0604020202020204" pitchFamily="34" charset="0"/>
                <a:ea typeface="Times New Roman" panose="02020603050405020304" pitchFamily="18" charset="0"/>
                <a:cs typeface="Arial" panose="020B0604020202020204" pitchFamily="34" charset="0"/>
              </a:rPr>
              <a:t>Based on this model, evidence suggests that Epstein-Barr virus (EBV) controls lymphocyte growth by globally reorganizing host chromatin architecture, facilitating the expression of key oncogenes.</a:t>
            </a:r>
          </a:p>
          <a:p>
            <a:pPr>
              <a:lnSpc>
                <a:spcPct val="130000"/>
              </a:lnSpc>
            </a:pPr>
            <a:r>
              <a:rPr lang="en-US" sz="1600" dirty="0">
                <a:latin typeface="Arial" panose="020B0604020202020204" pitchFamily="34" charset="0"/>
                <a:cs typeface="Arial" panose="020B0604020202020204" pitchFamily="34" charset="0"/>
              </a:rPr>
              <a:t>This motivates a study on chromosome structural changed during RBLs to LCLs transition</a:t>
            </a:r>
          </a:p>
        </p:txBody>
      </p:sp>
      <p:sp>
        <p:nvSpPr>
          <p:cNvPr id="8" name="TextBox 7">
            <a:extLst>
              <a:ext uri="{FF2B5EF4-FFF2-40B4-BE49-F238E27FC236}">
                <a16:creationId xmlns:a16="http://schemas.microsoft.com/office/drawing/2014/main" id="{DCAB0948-FD7B-1C43-CDA3-0BF9146EA275}"/>
              </a:ext>
            </a:extLst>
          </p:cNvPr>
          <p:cNvSpPr txBox="1"/>
          <p:nvPr/>
        </p:nvSpPr>
        <p:spPr>
          <a:xfrm>
            <a:off x="12398512" y="1422077"/>
            <a:ext cx="4456927" cy="3139321"/>
          </a:xfrm>
          <a:prstGeom prst="rect">
            <a:avLst/>
          </a:prstGeom>
          <a:noFill/>
        </p:spPr>
        <p:txBody>
          <a:bodyPr wrap="square">
            <a:spAutoFit/>
          </a:bodyPr>
          <a:lstStyle/>
          <a:p>
            <a:r>
              <a:rPr lang="en-US" b="0" i="0" dirty="0">
                <a:solidFill>
                  <a:srgbClr val="1F1F1F"/>
                </a:solidFill>
                <a:effectLst/>
                <a:latin typeface="Arial" panose="020B0604020202020204" pitchFamily="34" charset="0"/>
                <a:cs typeface="Arial" panose="020B0604020202020204" pitchFamily="34" charset="0"/>
              </a:rPr>
              <a:t>Enhancers upregulate transcription independent of linear location, distance, and orientation. Distant enhancers regulate transcription by looping to their direct target genes. The 3D genome spatial juxtaposition of enhancer and promoter DNA allow transcription machinery assembled on enhancers to contact basal TFs on promoters to enable formation of higher-order complexes and coordinately activate cell gene expression</a:t>
            </a:r>
            <a:endParaRPr lang="en-US" dirty="0">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id="{03E79044-3D17-B0AD-A391-ACEC7E7EEA6D}"/>
              </a:ext>
            </a:extLst>
          </p:cNvPr>
          <p:cNvSpPr txBox="1">
            <a:spLocks/>
          </p:cNvSpPr>
          <p:nvPr/>
        </p:nvSpPr>
        <p:spPr>
          <a:xfrm>
            <a:off x="838200" y="16661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600" dirty="0">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221C583E-DFB4-E5C1-0513-29E5A6CDBDAD}"/>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dirty="0">
                <a:latin typeface="Arial" panose="020B0604020202020204" pitchFamily="34" charset="0"/>
                <a:cs typeface="Arial" panose="020B0604020202020204" pitchFamily="34" charset="0"/>
              </a:rPr>
              <a:t>LCLs is a useful model for studying EBV-mediated B-lymphoid oncogenesis</a:t>
            </a:r>
          </a:p>
        </p:txBody>
      </p:sp>
      <p:pic>
        <p:nvPicPr>
          <p:cNvPr id="4" name="Picture 3" descr="A diagram of different types of cells&#10;&#10;AI-generated content may be incorrect.">
            <a:extLst>
              <a:ext uri="{FF2B5EF4-FFF2-40B4-BE49-F238E27FC236}">
                <a16:creationId xmlns:a16="http://schemas.microsoft.com/office/drawing/2014/main" id="{4718406A-B918-F460-6E21-62CD73685F54}"/>
              </a:ext>
            </a:extLst>
          </p:cNvPr>
          <p:cNvPicPr>
            <a:picLocks noChangeAspect="1"/>
          </p:cNvPicPr>
          <p:nvPr/>
        </p:nvPicPr>
        <p:blipFill>
          <a:blip r:embed="rId3"/>
          <a:stretch>
            <a:fillRect/>
          </a:stretch>
        </p:blipFill>
        <p:spPr>
          <a:xfrm>
            <a:off x="672766" y="3864053"/>
            <a:ext cx="2628288" cy="2665111"/>
          </a:xfrm>
          <a:prstGeom prst="rect">
            <a:avLst/>
          </a:prstGeom>
        </p:spPr>
      </p:pic>
      <p:pic>
        <p:nvPicPr>
          <p:cNvPr id="11" name="Picture 2">
            <a:extLst>
              <a:ext uri="{FF2B5EF4-FFF2-40B4-BE49-F238E27FC236}">
                <a16:creationId xmlns:a16="http://schemas.microsoft.com/office/drawing/2014/main" id="{56740763-C3FB-A05E-2719-F902ACF500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892" y="3866264"/>
            <a:ext cx="2516121" cy="251612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768F5CA-35A7-B511-570E-134F69ACF439}"/>
              </a:ext>
            </a:extLst>
          </p:cNvPr>
          <p:cNvSpPr txBox="1"/>
          <p:nvPr/>
        </p:nvSpPr>
        <p:spPr>
          <a:xfrm>
            <a:off x="8942406" y="3906055"/>
            <a:ext cx="2516121"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Bef>
                <a:spcPts val="1200"/>
              </a:spcBef>
              <a:spcAft>
                <a:spcPts val="1200"/>
              </a:spcAft>
            </a:pPr>
            <a:r>
              <a:rPr lang="en-US" sz="1200" dirty="0">
                <a:latin typeface="Arial" panose="020B0604020202020204" pitchFamily="34" charset="0"/>
                <a:cs typeface="Arial" panose="020B0604020202020204" pitchFamily="34" charset="0"/>
              </a:rPr>
              <a:t>Cell Host &amp; Microbiome 2017: </a:t>
            </a:r>
            <a:r>
              <a:rPr lang="en-US" sz="1200" b="0" dirty="0">
                <a:effectLst/>
                <a:latin typeface="Arial" panose="020B0604020202020204" pitchFamily="34" charset="0"/>
                <a:cs typeface="Arial" panose="020B0604020202020204" pitchFamily="34" charset="0"/>
              </a:rPr>
              <a:t>The Epstein-Barr Virus Regulome in Lymphoblastoid Cells</a:t>
            </a:r>
          </a:p>
          <a:p>
            <a:pPr>
              <a:spcBef>
                <a:spcPts val="1200"/>
              </a:spcBef>
              <a:spcAft>
                <a:spcPts val="1200"/>
              </a:spcAft>
            </a:pPr>
            <a:endParaRPr lang="en-US" sz="1200" dirty="0">
              <a:latin typeface="Arial" panose="020B0604020202020204" pitchFamily="34" charset="0"/>
              <a:cs typeface="Arial" panose="020B0604020202020204" pitchFamily="34" charset="0"/>
            </a:endParaRPr>
          </a:p>
          <a:p>
            <a:pPr>
              <a:spcBef>
                <a:spcPts val="1200"/>
              </a:spcBef>
              <a:spcAft>
                <a:spcPts val="1200"/>
              </a:spcAft>
            </a:pPr>
            <a:r>
              <a:rPr lang="en-US" sz="1200" dirty="0">
                <a:latin typeface="Arial" panose="020B0604020202020204" pitchFamily="34" charset="0"/>
                <a:cs typeface="Arial" panose="020B0604020202020204" pitchFamily="34" charset="0"/>
              </a:rPr>
              <a:t>EBV infection reprograms the host chromatin architecture to activate oncogenes like </a:t>
            </a:r>
            <a:r>
              <a:rPr lang="en-US" sz="1200" b="1" dirty="0">
                <a:latin typeface="Arial" panose="020B0604020202020204" pitchFamily="34" charset="0"/>
                <a:cs typeface="Arial" panose="020B0604020202020204" pitchFamily="34" charset="0"/>
              </a:rPr>
              <a:t>MYC</a:t>
            </a:r>
            <a:r>
              <a:rPr lang="en-US" sz="1200" dirty="0">
                <a:latin typeface="Arial" panose="020B0604020202020204" pitchFamily="34" charset="0"/>
                <a:cs typeface="Arial" panose="020B0604020202020204" pitchFamily="34" charset="0"/>
              </a:rPr>
              <a:t> and drive the proliferation of B cells into LCLs. </a:t>
            </a:r>
            <a:endParaRPr lang="en-US" sz="1200" b="0" dirty="0">
              <a:effectLst/>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3954C2E0-4963-37ED-33B5-A2A7EC933290}"/>
              </a:ext>
            </a:extLst>
          </p:cNvPr>
          <p:cNvSpPr txBox="1"/>
          <p:nvPr/>
        </p:nvSpPr>
        <p:spPr>
          <a:xfrm>
            <a:off x="3453654" y="3906055"/>
            <a:ext cx="2397038" cy="249299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200" dirty="0">
                <a:latin typeface="Arial" panose="020B0604020202020204" pitchFamily="34" charset="0"/>
                <a:cs typeface="Arial" panose="020B0604020202020204" pitchFamily="34" charset="0"/>
              </a:rPr>
              <a:t>Cell Host &amp; Microbiome 2015: </a:t>
            </a:r>
            <a:r>
              <a:rPr lang="en-US" sz="1200" dirty="0">
                <a:effectLst/>
                <a:latin typeface="Arial" panose="020B0604020202020204" pitchFamily="34" charset="0"/>
                <a:cs typeface="Arial" panose="020B0604020202020204" pitchFamily="34" charset="0"/>
              </a:rPr>
              <a:t>Epstein-Barr Virus Oncoprotein Super-enhancers Control B Cell Growth</a:t>
            </a:r>
          </a:p>
          <a:p>
            <a:endParaRPr lang="en-US" sz="1200" dirty="0">
              <a:latin typeface="Arial" panose="020B0604020202020204" pitchFamily="34" charset="0"/>
              <a:cs typeface="Arial" panose="020B0604020202020204" pitchFamily="34" charset="0"/>
            </a:endParaRPr>
          </a:p>
          <a:p>
            <a:endParaRPr lang="en-US" sz="1200" dirty="0">
              <a:effectLst/>
              <a:latin typeface="Arial" panose="020B0604020202020204" pitchFamily="34" charset="0"/>
              <a:cs typeface="Arial" panose="020B0604020202020204" pitchFamily="34" charset="0"/>
            </a:endParaRPr>
          </a:p>
          <a:p>
            <a:r>
              <a:rPr lang="en-US" sz="1200" dirty="0">
                <a:effectLst/>
                <a:latin typeface="Arial" panose="020B0604020202020204" pitchFamily="34" charset="0"/>
                <a:cs typeface="Arial" panose="020B0604020202020204" pitchFamily="34" charset="0"/>
              </a:rPr>
              <a:t>Epstein-Barr virus transcription factors and virus activated</a:t>
            </a:r>
            <a:r>
              <a:rPr lang="en-US" sz="1200" dirty="0">
                <a:latin typeface="Arial" panose="020B0604020202020204" pitchFamily="34" charset="0"/>
                <a:cs typeface="Arial" panose="020B0604020202020204" pitchFamily="34" charset="0"/>
              </a:rPr>
              <a:t> </a:t>
            </a:r>
            <a:r>
              <a:rPr lang="en-US" sz="1200" dirty="0">
                <a:effectLst/>
                <a:latin typeface="Arial" panose="020B0604020202020204" pitchFamily="34" charset="0"/>
                <a:cs typeface="Arial" panose="020B0604020202020204" pitchFamily="34" charset="0"/>
              </a:rPr>
              <a:t>NF-kB subunits converge into super-enhancers in lymphoblastoid cells to govern key oncogene expression and cause continuous cell growth.</a:t>
            </a:r>
          </a:p>
        </p:txBody>
      </p:sp>
    </p:spTree>
    <p:extLst>
      <p:ext uri="{BB962C8B-B14F-4D97-AF65-F5344CB8AC3E}">
        <p14:creationId xmlns:p14="http://schemas.microsoft.com/office/powerpoint/2010/main" val="3695805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E77B1-95DC-7E57-14DD-37A2D8332AB8}"/>
            </a:ext>
          </a:extLst>
        </p:cNvPr>
        <p:cNvGrpSpPr/>
        <p:nvPr/>
      </p:nvGrpSpPr>
      <p:grpSpPr>
        <a:xfrm>
          <a:off x="0" y="0"/>
          <a:ext cx="0" cy="0"/>
          <a:chOff x="0" y="0"/>
          <a:chExt cx="0" cy="0"/>
        </a:xfrm>
      </p:grpSpPr>
      <p:pic>
        <p:nvPicPr>
          <p:cNvPr id="11" name="Picture 2" descr="File:Nuclear Architecture.pdf">
            <a:extLst>
              <a:ext uri="{FF2B5EF4-FFF2-40B4-BE49-F238E27FC236}">
                <a16:creationId xmlns:a16="http://schemas.microsoft.com/office/drawing/2014/main" id="{DC79FD26-BF6E-6AA3-9688-870EF1B277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9795" y="2041056"/>
            <a:ext cx="4643230" cy="3203761"/>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0DD48525-DF91-33CC-D42A-266A1335257A}"/>
              </a:ext>
            </a:extLst>
          </p:cNvPr>
          <p:cNvSpPr>
            <a:spLocks noGrp="1"/>
          </p:cNvSpPr>
          <p:nvPr>
            <p:ph idx="1"/>
          </p:nvPr>
        </p:nvSpPr>
        <p:spPr>
          <a:xfrm>
            <a:off x="11931926" y="1028700"/>
            <a:ext cx="5803360" cy="4419600"/>
          </a:xfrm>
        </p:spPr>
        <p:txBody>
          <a:bodyPr>
            <a:normAutofit/>
          </a:bodyPr>
          <a:lstStyle/>
          <a:p>
            <a:pPr algn="just">
              <a:lnSpc>
                <a:spcPct val="150000"/>
              </a:lnSpc>
            </a:pPr>
            <a:r>
              <a:rPr lang="en-US" sz="1400" dirty="0">
                <a:latin typeface="Arial" panose="020B0604020202020204" pitchFamily="34" charset="0"/>
                <a:cs typeface="Arial" panose="020B0604020202020204" pitchFamily="34" charset="0"/>
              </a:rPr>
              <a:t>To accommodate the small size of the nucleus, the host genome is packaged in extremely complex, yet ordered patterns.</a:t>
            </a:r>
          </a:p>
          <a:p>
            <a:pPr algn="just">
              <a:lnSpc>
                <a:spcPct val="150000"/>
              </a:lnSpc>
            </a:pPr>
            <a:r>
              <a:rPr lang="en-US" sz="1400" dirty="0">
                <a:latin typeface="Arial" panose="020B0604020202020204" pitchFamily="34" charset="0"/>
                <a:cs typeface="Arial" panose="020B0604020202020204" pitchFamily="34" charset="0"/>
              </a:rPr>
              <a:t>Host DNA is packaged in a way that remote enhancers and their direct target genes can communicate rapidly and efficiently, looping out many kilobases of DNA between them.</a:t>
            </a:r>
          </a:p>
          <a:p>
            <a:pPr algn="just">
              <a:lnSpc>
                <a:spcPct val="150000"/>
              </a:lnSpc>
            </a:pPr>
            <a:r>
              <a:rPr lang="en-US" sz="1400" dirty="0">
                <a:latin typeface="Arial" panose="020B0604020202020204" pitchFamily="34" charset="0"/>
                <a:cs typeface="Arial" panose="020B0604020202020204" pitchFamily="34" charset="0"/>
              </a:rPr>
              <a:t>3D genome interactions can be assessed using chromatin conformation capture followed by deep sequencing (Hi-C), and subsequently identifying the interaction frequencies between genomic loci.</a:t>
            </a:r>
          </a:p>
          <a:p>
            <a:pPr marL="0" indent="0" algn="just">
              <a:lnSpc>
                <a:spcPct val="150000"/>
              </a:lnSpc>
              <a:buNone/>
            </a:pPr>
            <a:endParaRPr lang="en-US" sz="140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3A5C1822-F97B-FE10-1930-D8DCC282FDFE}"/>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dirty="0">
                <a:latin typeface="Arial" panose="020B0604020202020204" pitchFamily="34" charset="0"/>
                <a:cs typeface="Arial" panose="020B0604020202020204" pitchFamily="34" charset="0"/>
              </a:rPr>
              <a:t>Chromosome structural features offer insights into EBV-mediated B-lymphoid oncogenesis</a:t>
            </a:r>
          </a:p>
        </p:txBody>
      </p:sp>
      <p:pic>
        <p:nvPicPr>
          <p:cNvPr id="1030" name="Picture 6">
            <a:extLst>
              <a:ext uri="{FF2B5EF4-FFF2-40B4-BE49-F238E27FC236}">
                <a16:creationId xmlns:a16="http://schemas.microsoft.com/office/drawing/2014/main" id="{75E4DA95-207F-0E47-70E4-7C624C6889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5893" y="1907736"/>
            <a:ext cx="5165002" cy="38390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63205DD-B5EB-7DD1-6366-332B9176DC49}"/>
              </a:ext>
            </a:extLst>
          </p:cNvPr>
          <p:cNvSpPr txBox="1"/>
          <p:nvPr/>
        </p:nvSpPr>
        <p:spPr>
          <a:xfrm>
            <a:off x="1447672" y="6077376"/>
            <a:ext cx="4648328" cy="646331"/>
          </a:xfrm>
          <a:prstGeom prst="rect">
            <a:avLst/>
          </a:prstGeom>
          <a:noFill/>
        </p:spPr>
        <p:txBody>
          <a:bodyPr wrap="square">
            <a:spAutoFit/>
          </a:bodyPr>
          <a:lstStyle/>
          <a:p>
            <a:r>
              <a:rPr lang="en-US" sz="1200" dirty="0">
                <a:effectLst/>
                <a:latin typeface="Arial" panose="020B0604020202020204" pitchFamily="34" charset="0"/>
                <a:cs typeface="Arial" panose="020B0604020202020204" pitchFamily="34" charset="0"/>
              </a:rPr>
              <a:t>Science 2010: Comprehensive mapping of long range interactions reveals folding principles of the human genome</a:t>
            </a:r>
            <a:br>
              <a:rPr lang="en-US" sz="1200" dirty="0">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2303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6888CA-86DD-4ACD-325D-A4DD5A265E8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DA73AC25-6479-17EB-5CEF-8FB4D48F68AB}"/>
              </a:ext>
            </a:extLst>
          </p:cNvPr>
          <p:cNvSpPr txBox="1">
            <a:spLocks/>
          </p:cNvSpPr>
          <p:nvPr/>
        </p:nvSpPr>
        <p:spPr>
          <a:xfrm>
            <a:off x="838200" y="1722737"/>
            <a:ext cx="10515600" cy="663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600" dirty="0">
              <a:latin typeface="Arial" panose="020B0604020202020204" pitchFamily="34" charset="0"/>
              <a:cs typeface="Arial" panose="020B0604020202020204" pitchFamily="34" charset="0"/>
            </a:endParaRPr>
          </a:p>
        </p:txBody>
      </p:sp>
      <p:pic>
        <p:nvPicPr>
          <p:cNvPr id="12" name="Picture 11" descr="A screenshot of a graph&#10;&#10;AI-generated content may be incorrect.">
            <a:extLst>
              <a:ext uri="{FF2B5EF4-FFF2-40B4-BE49-F238E27FC236}">
                <a16:creationId xmlns:a16="http://schemas.microsoft.com/office/drawing/2014/main" id="{C70369AB-5D95-382A-015C-964FA90584C8}"/>
              </a:ext>
            </a:extLst>
          </p:cNvPr>
          <p:cNvPicPr>
            <a:picLocks noChangeAspect="1"/>
          </p:cNvPicPr>
          <p:nvPr/>
        </p:nvPicPr>
        <p:blipFill>
          <a:blip r:embed="rId3"/>
          <a:stretch>
            <a:fillRect/>
          </a:stretch>
        </p:blipFill>
        <p:spPr>
          <a:xfrm>
            <a:off x="4781351" y="1435109"/>
            <a:ext cx="7410649" cy="4923758"/>
          </a:xfrm>
          <a:prstGeom prst="rect">
            <a:avLst/>
          </a:prstGeom>
        </p:spPr>
      </p:pic>
      <p:sp>
        <p:nvSpPr>
          <p:cNvPr id="3" name="Title 1">
            <a:extLst>
              <a:ext uri="{FF2B5EF4-FFF2-40B4-BE49-F238E27FC236}">
                <a16:creationId xmlns:a16="http://schemas.microsoft.com/office/drawing/2014/main" id="{769857E5-E11F-E3AA-BA94-1AB7A65964B8}"/>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dirty="0">
                <a:latin typeface="Arial" panose="020B0604020202020204" pitchFamily="34" charset="0"/>
                <a:cs typeface="Arial" panose="020B0604020202020204" pitchFamily="34" charset="0"/>
              </a:rPr>
              <a:t>Chromosome structural features offer insights into EBV-mediated B-lymphoid oncogenesis</a:t>
            </a:r>
          </a:p>
        </p:txBody>
      </p:sp>
      <p:sp>
        <p:nvSpPr>
          <p:cNvPr id="5" name="TextBox 4">
            <a:extLst>
              <a:ext uri="{FF2B5EF4-FFF2-40B4-BE49-F238E27FC236}">
                <a16:creationId xmlns:a16="http://schemas.microsoft.com/office/drawing/2014/main" id="{6E55A6EC-8DD6-741D-45A1-7C31746DFFFE}"/>
              </a:ext>
            </a:extLst>
          </p:cNvPr>
          <p:cNvSpPr txBox="1"/>
          <p:nvPr/>
        </p:nvSpPr>
        <p:spPr>
          <a:xfrm>
            <a:off x="5892799" y="6358867"/>
            <a:ext cx="6096000" cy="461665"/>
          </a:xfrm>
          <a:prstGeom prst="rect">
            <a:avLst/>
          </a:prstGeom>
          <a:noFill/>
        </p:spPr>
        <p:txBody>
          <a:bodyPr wrap="square">
            <a:spAutoFit/>
          </a:bodyPr>
          <a:lstStyle/>
          <a:p>
            <a:r>
              <a:rPr lang="en-US" sz="1200" dirty="0">
                <a:effectLst/>
                <a:latin typeface="Arial" panose="020B0604020202020204" pitchFamily="34" charset="0"/>
                <a:cs typeface="Arial" panose="020B0604020202020204" pitchFamily="34" charset="0"/>
              </a:rPr>
              <a:t>Nature Communication 2023: A DNA tumor virus globally reprograms host 3D genome architecture to achieve immortal growth</a:t>
            </a:r>
          </a:p>
        </p:txBody>
      </p:sp>
      <p:sp>
        <p:nvSpPr>
          <p:cNvPr id="8" name="Content Placeholder 2">
            <a:extLst>
              <a:ext uri="{FF2B5EF4-FFF2-40B4-BE49-F238E27FC236}">
                <a16:creationId xmlns:a16="http://schemas.microsoft.com/office/drawing/2014/main" id="{8B9B485C-F91C-5498-8D26-E1CE07F554F9}"/>
              </a:ext>
            </a:extLst>
          </p:cNvPr>
          <p:cNvSpPr txBox="1">
            <a:spLocks/>
          </p:cNvSpPr>
          <p:nvPr/>
        </p:nvSpPr>
        <p:spPr>
          <a:xfrm>
            <a:off x="672766" y="1772301"/>
            <a:ext cx="4542701" cy="16964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600" dirty="0">
                <a:latin typeface="Arial" panose="020B0604020202020204" pitchFamily="34" charset="0"/>
                <a:cs typeface="Arial" panose="020B0604020202020204" pitchFamily="34" charset="0"/>
              </a:rPr>
              <a:t>Xiang and etc. analysis Hi-C data of healthy donor RBL and LCL (4 weeks after EBV infection)</a:t>
            </a:r>
          </a:p>
          <a:p>
            <a:pPr algn="just">
              <a:lnSpc>
                <a:spcPct val="150000"/>
              </a:lnSpc>
            </a:pPr>
            <a:r>
              <a:rPr lang="en-US" sz="1600" dirty="0">
                <a:latin typeface="Arial" panose="020B0604020202020204" pitchFamily="34" charset="0"/>
                <a:cs typeface="Arial" panose="020B0604020202020204" pitchFamily="34" charset="0"/>
              </a:rPr>
              <a:t>Hi-C data was incorporated with H3K4me3 </a:t>
            </a:r>
            <a:r>
              <a:rPr lang="en-US" sz="1600" dirty="0" err="1">
                <a:latin typeface="Arial" panose="020B0604020202020204" pitchFamily="34" charset="0"/>
                <a:cs typeface="Arial" panose="020B0604020202020204" pitchFamily="34" charset="0"/>
              </a:rPr>
              <a:t>ChIP</a:t>
            </a:r>
            <a:r>
              <a:rPr lang="en-US" sz="1600" dirty="0">
                <a:latin typeface="Arial" panose="020B0604020202020204" pitchFamily="34" charset="0"/>
                <a:cs typeface="Arial" panose="020B0604020202020204" pitchFamily="34" charset="0"/>
              </a:rPr>
              <a:t>-seq data: the genome can be divided into transcriptionally active and repressed compartments, A and B compartments.</a:t>
            </a:r>
          </a:p>
          <a:p>
            <a:pPr algn="just">
              <a:lnSpc>
                <a:spcPct val="150000"/>
              </a:lnSpc>
            </a:pPr>
            <a:r>
              <a:rPr lang="en-US" sz="1600" dirty="0">
                <a:latin typeface="Arial" panose="020B0604020202020204" pitchFamily="34" charset="0"/>
                <a:cs typeface="Arial" panose="020B0604020202020204" pitchFamily="34" charset="0"/>
              </a:rPr>
              <a:t>A and B compartment switch was identified globally.</a:t>
            </a:r>
          </a:p>
          <a:p>
            <a:pPr algn="just">
              <a:lnSpc>
                <a:spcPct val="150000"/>
              </a:lnSpc>
            </a:pPr>
            <a:endParaRPr lang="en-US" sz="1600" dirty="0">
              <a:latin typeface="Arial" panose="020B0604020202020204" pitchFamily="34" charset="0"/>
              <a:cs typeface="Arial" panose="020B0604020202020204" pitchFamily="34" charset="0"/>
            </a:endParaRPr>
          </a:p>
          <a:p>
            <a:pPr marL="0" indent="0" algn="just">
              <a:lnSpc>
                <a:spcPct val="150000"/>
              </a:lnSpc>
              <a:buNone/>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7615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AB6C1-D4F4-9505-8B90-6BC5B804913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5017537-5298-AABF-C77C-B8DCA653D769}"/>
              </a:ext>
            </a:extLst>
          </p:cNvPr>
          <p:cNvSpPr txBox="1"/>
          <p:nvPr/>
        </p:nvSpPr>
        <p:spPr>
          <a:xfrm>
            <a:off x="12761686" y="2196638"/>
            <a:ext cx="6096000" cy="2862322"/>
          </a:xfrm>
          <a:prstGeom prst="rect">
            <a:avLst/>
          </a:prstGeom>
          <a:noFill/>
        </p:spPr>
        <p:txBody>
          <a:bodyPr wrap="square">
            <a:spAutoFit/>
          </a:bodyPr>
          <a:lstStyle/>
          <a:p>
            <a:r>
              <a:rPr lang="en-US" b="1" dirty="0"/>
              <a:t>Positive correlation</a:t>
            </a:r>
            <a:r>
              <a:rPr lang="en-US" dirty="0"/>
              <a:t>: If regions of the genome with </a:t>
            </a:r>
            <a:r>
              <a:rPr lang="en-US" b="1" dirty="0"/>
              <a:t>more interactions</a:t>
            </a:r>
            <a:r>
              <a:rPr lang="en-US" dirty="0"/>
              <a:t> (as represented by the eigenvector) also show </a:t>
            </a:r>
            <a:r>
              <a:rPr lang="en-US" b="1" dirty="0"/>
              <a:t>high H3K4me3 levels</a:t>
            </a:r>
            <a:r>
              <a:rPr lang="en-US" dirty="0"/>
              <a:t>, it suggests that these regions are </a:t>
            </a:r>
            <a:r>
              <a:rPr lang="en-US" b="1" dirty="0"/>
              <a:t>active chromatin</a:t>
            </a:r>
            <a:r>
              <a:rPr lang="en-US" dirty="0"/>
              <a:t>. These regions would typically be assigned </a:t>
            </a:r>
            <a:r>
              <a:rPr lang="en-US" b="1" dirty="0"/>
              <a:t>positive eigenvector values</a:t>
            </a:r>
            <a:r>
              <a:rPr lang="en-US" dirty="0"/>
              <a:t> and correspond to </a:t>
            </a:r>
            <a:r>
              <a:rPr lang="en-US" b="1" dirty="0"/>
              <a:t>A </a:t>
            </a:r>
            <a:r>
              <a:rPr lang="en-US" b="1" dirty="0" err="1"/>
              <a:t>compartments</a:t>
            </a:r>
            <a:r>
              <a:rPr lang="en-US" dirty="0" err="1"/>
              <a:t>.</a:t>
            </a:r>
            <a:r>
              <a:rPr lang="en-US" b="1" dirty="0" err="1"/>
              <a:t>Negative</a:t>
            </a:r>
            <a:r>
              <a:rPr lang="en-US" b="1" dirty="0"/>
              <a:t> correlation</a:t>
            </a:r>
            <a:r>
              <a:rPr lang="en-US" dirty="0"/>
              <a:t>: If regions with </a:t>
            </a:r>
            <a:r>
              <a:rPr lang="en-US" b="1" dirty="0"/>
              <a:t>more interactions</a:t>
            </a:r>
            <a:r>
              <a:rPr lang="en-US" dirty="0"/>
              <a:t> show </a:t>
            </a:r>
            <a:r>
              <a:rPr lang="en-US" b="1" dirty="0"/>
              <a:t>low H3K4me3</a:t>
            </a:r>
            <a:r>
              <a:rPr lang="en-US" dirty="0"/>
              <a:t> levels, it suggests that these regions are </a:t>
            </a:r>
            <a:r>
              <a:rPr lang="en-US" b="1" dirty="0"/>
              <a:t>inactive chromatin</a:t>
            </a:r>
            <a:r>
              <a:rPr lang="en-US" dirty="0"/>
              <a:t>. These regions would typically be assigned </a:t>
            </a:r>
            <a:r>
              <a:rPr lang="en-US" b="1" dirty="0"/>
              <a:t>negative eigenvector values</a:t>
            </a:r>
            <a:r>
              <a:rPr lang="en-US" dirty="0"/>
              <a:t> and correspond to </a:t>
            </a:r>
            <a:r>
              <a:rPr lang="en-US" b="1" dirty="0"/>
              <a:t>B compartments</a:t>
            </a:r>
            <a:r>
              <a:rPr lang="en-US" dirty="0"/>
              <a:t>.</a:t>
            </a:r>
          </a:p>
        </p:txBody>
      </p:sp>
      <p:pic>
        <p:nvPicPr>
          <p:cNvPr id="11" name="Picture 10" descr="A diagram of a diagram&#10;&#10;AI-generated content may be incorrect.">
            <a:extLst>
              <a:ext uri="{FF2B5EF4-FFF2-40B4-BE49-F238E27FC236}">
                <a16:creationId xmlns:a16="http://schemas.microsoft.com/office/drawing/2014/main" id="{34EAFBBF-50C3-1A7E-31CA-50EC9E6E48B8}"/>
              </a:ext>
            </a:extLst>
          </p:cNvPr>
          <p:cNvPicPr>
            <a:picLocks noChangeAspect="1"/>
          </p:cNvPicPr>
          <p:nvPr/>
        </p:nvPicPr>
        <p:blipFill>
          <a:blip r:embed="rId3"/>
          <a:srcRect l="13421"/>
          <a:stretch/>
        </p:blipFill>
        <p:spPr>
          <a:xfrm>
            <a:off x="5365790" y="1269081"/>
            <a:ext cx="2846876" cy="4761636"/>
          </a:xfrm>
          <a:prstGeom prst="rect">
            <a:avLst/>
          </a:prstGeom>
        </p:spPr>
      </p:pic>
      <p:pic>
        <p:nvPicPr>
          <p:cNvPr id="13" name="Picture 12" descr="A graph of a normalized dlr&#10;&#10;AI-generated content may be incorrect.">
            <a:extLst>
              <a:ext uri="{FF2B5EF4-FFF2-40B4-BE49-F238E27FC236}">
                <a16:creationId xmlns:a16="http://schemas.microsoft.com/office/drawing/2014/main" id="{AA3AFAFD-2743-1B46-2E40-524D78F78130}"/>
              </a:ext>
            </a:extLst>
          </p:cNvPr>
          <p:cNvPicPr>
            <a:picLocks noChangeAspect="1"/>
          </p:cNvPicPr>
          <p:nvPr/>
        </p:nvPicPr>
        <p:blipFill>
          <a:blip r:embed="rId4"/>
          <a:stretch>
            <a:fillRect/>
          </a:stretch>
        </p:blipFill>
        <p:spPr>
          <a:xfrm>
            <a:off x="8212666" y="1891634"/>
            <a:ext cx="3979333" cy="3697285"/>
          </a:xfrm>
          <a:prstGeom prst="rect">
            <a:avLst/>
          </a:prstGeom>
        </p:spPr>
      </p:pic>
      <p:sp>
        <p:nvSpPr>
          <p:cNvPr id="4" name="Title 1">
            <a:extLst>
              <a:ext uri="{FF2B5EF4-FFF2-40B4-BE49-F238E27FC236}">
                <a16:creationId xmlns:a16="http://schemas.microsoft.com/office/drawing/2014/main" id="{1D4EB772-6ECE-44A1-2717-2A3CE1CE7AF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dirty="0">
                <a:latin typeface="Arial" panose="020B0604020202020204" pitchFamily="34" charset="0"/>
                <a:cs typeface="Arial" panose="020B0604020202020204" pitchFamily="34" charset="0"/>
              </a:rPr>
              <a:t>Chromosome structural features offer insights into EBV-mediated B-lymphoid oncogenesis</a:t>
            </a:r>
          </a:p>
        </p:txBody>
      </p:sp>
      <p:sp>
        <p:nvSpPr>
          <p:cNvPr id="5" name="TextBox 4">
            <a:extLst>
              <a:ext uri="{FF2B5EF4-FFF2-40B4-BE49-F238E27FC236}">
                <a16:creationId xmlns:a16="http://schemas.microsoft.com/office/drawing/2014/main" id="{F2F80535-D52D-23D6-097F-AB52FE735FCA}"/>
              </a:ext>
            </a:extLst>
          </p:cNvPr>
          <p:cNvSpPr txBox="1"/>
          <p:nvPr/>
        </p:nvSpPr>
        <p:spPr>
          <a:xfrm>
            <a:off x="5892799" y="6358867"/>
            <a:ext cx="6096000" cy="461665"/>
          </a:xfrm>
          <a:prstGeom prst="rect">
            <a:avLst/>
          </a:prstGeom>
          <a:noFill/>
        </p:spPr>
        <p:txBody>
          <a:bodyPr wrap="square">
            <a:spAutoFit/>
          </a:bodyPr>
          <a:lstStyle/>
          <a:p>
            <a:r>
              <a:rPr lang="en-US" sz="1200" dirty="0">
                <a:effectLst/>
                <a:latin typeface="Arial" panose="020B0604020202020204" pitchFamily="34" charset="0"/>
                <a:cs typeface="Arial" panose="020B0604020202020204" pitchFamily="34" charset="0"/>
              </a:rPr>
              <a:t>Nature Communication 2023: A DNA tumor virus globally reprograms host 3D genome architecture to achieve immortal growth</a:t>
            </a:r>
          </a:p>
        </p:txBody>
      </p:sp>
      <p:sp>
        <p:nvSpPr>
          <p:cNvPr id="7" name="Content Placeholder 2">
            <a:extLst>
              <a:ext uri="{FF2B5EF4-FFF2-40B4-BE49-F238E27FC236}">
                <a16:creationId xmlns:a16="http://schemas.microsoft.com/office/drawing/2014/main" id="{26AD3098-AB4E-32D1-3602-14E41DA2B00E}"/>
              </a:ext>
            </a:extLst>
          </p:cNvPr>
          <p:cNvSpPr txBox="1">
            <a:spLocks/>
          </p:cNvSpPr>
          <p:nvPr/>
        </p:nvSpPr>
        <p:spPr>
          <a:xfrm>
            <a:off x="672766" y="1772301"/>
            <a:ext cx="4542701" cy="16964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600" dirty="0">
                <a:latin typeface="Arial" panose="020B0604020202020204" pitchFamily="34" charset="0"/>
                <a:cs typeface="Arial" panose="020B0604020202020204" pitchFamily="34" charset="0"/>
              </a:rPr>
              <a:t>The mechanism through which EBV contributes to 3D genome structure changes was further investigated by focusing on </a:t>
            </a:r>
            <a:r>
              <a:rPr lang="en-US" sz="1600" b="1" dirty="0">
                <a:latin typeface="Arial" panose="020B0604020202020204" pitchFamily="34" charset="0"/>
                <a:cs typeface="Arial" panose="020B0604020202020204" pitchFamily="34" charset="0"/>
              </a:rPr>
              <a:t>contact domain boundaries</a:t>
            </a:r>
            <a:r>
              <a:rPr lang="en-US" sz="1600" dirty="0">
                <a:latin typeface="Arial" panose="020B0604020202020204" pitchFamily="34" charset="0"/>
                <a:cs typeface="Arial" panose="020B0604020202020204" pitchFamily="34" charset="0"/>
              </a:rPr>
              <a:t>, and new contact domain boundary was identified. </a:t>
            </a:r>
          </a:p>
          <a:p>
            <a:pPr algn="just">
              <a:lnSpc>
                <a:spcPct val="150000"/>
              </a:lnSpc>
            </a:pPr>
            <a:r>
              <a:rPr lang="en-US" sz="1600" dirty="0">
                <a:latin typeface="Arial" panose="020B0604020202020204" pitchFamily="34" charset="0"/>
                <a:cs typeface="Arial" panose="020B0604020202020204" pitchFamily="34" charset="0"/>
              </a:rPr>
              <a:t>Genome reorganization around EBV-super enhancers were examined. It was found in creased genomic interactions in LCLs around ESEs, compared with RBLS</a:t>
            </a:r>
          </a:p>
          <a:p>
            <a:pPr algn="just">
              <a:lnSpc>
                <a:spcPct val="150000"/>
              </a:lnSpc>
            </a:pPr>
            <a:endParaRPr lang="en-US" sz="1600" dirty="0">
              <a:latin typeface="Arial" panose="020B0604020202020204" pitchFamily="34" charset="0"/>
              <a:cs typeface="Arial" panose="020B0604020202020204" pitchFamily="34" charset="0"/>
            </a:endParaRPr>
          </a:p>
          <a:p>
            <a:pPr marL="0" indent="0" algn="just">
              <a:lnSpc>
                <a:spcPct val="150000"/>
              </a:lnSpc>
              <a:buNone/>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263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C01D6-7B07-072D-B5DD-6E86BF20D46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9E5A13DC-C983-0AD1-F4AB-8E356857D31B}"/>
              </a:ext>
            </a:extLst>
          </p:cNvPr>
          <p:cNvSpPr txBox="1">
            <a:spLocks/>
          </p:cNvSpPr>
          <p:nvPr/>
        </p:nvSpPr>
        <p:spPr>
          <a:xfrm>
            <a:off x="838200" y="3728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dirty="0">
                <a:latin typeface="Arial" panose="020B0604020202020204" pitchFamily="34" charset="0"/>
                <a:cs typeface="Arial" panose="020B0604020202020204" pitchFamily="34" charset="0"/>
              </a:rPr>
              <a:t>However, in real life scenario</a:t>
            </a:r>
          </a:p>
        </p:txBody>
      </p:sp>
      <p:sp>
        <p:nvSpPr>
          <p:cNvPr id="8" name="Content Placeholder 2">
            <a:extLst>
              <a:ext uri="{FF2B5EF4-FFF2-40B4-BE49-F238E27FC236}">
                <a16:creationId xmlns:a16="http://schemas.microsoft.com/office/drawing/2014/main" id="{F75AD276-49F8-B8A0-561E-4AE867A558FF}"/>
              </a:ext>
            </a:extLst>
          </p:cNvPr>
          <p:cNvSpPr txBox="1">
            <a:spLocks/>
          </p:cNvSpPr>
          <p:nvPr/>
        </p:nvSpPr>
        <p:spPr>
          <a:xfrm>
            <a:off x="689176" y="1550778"/>
            <a:ext cx="10515600" cy="18782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spcBef>
                <a:spcPts val="0"/>
              </a:spcBef>
              <a:defRPr/>
            </a:pPr>
            <a:r>
              <a:rPr lang="en-US" sz="1600" dirty="0">
                <a:effectLst/>
                <a:latin typeface="Arial" panose="020B0604020202020204" pitchFamily="34" charset="0"/>
                <a:ea typeface="Times New Roman" panose="02020603050405020304" pitchFamily="18" charset="0"/>
                <a:cs typeface="Arial" panose="020B0604020202020204" pitchFamily="34" charset="0"/>
              </a:rPr>
              <a:t>3D genome interactions are extensively modulated during normal B cell differentiation</a:t>
            </a:r>
          </a:p>
          <a:p>
            <a:pPr>
              <a:lnSpc>
                <a:spcPct val="130000"/>
              </a:lnSpc>
              <a:spcBef>
                <a:spcPts val="0"/>
              </a:spcBef>
              <a:defRPr/>
            </a:pPr>
            <a:r>
              <a:rPr lang="en-US" sz="1600" dirty="0">
                <a:effectLst/>
                <a:latin typeface="Arial" panose="020B0604020202020204" pitchFamily="34" charset="0"/>
                <a:ea typeface="Times New Roman" panose="02020603050405020304" pitchFamily="18" charset="0"/>
                <a:cs typeface="Arial" panose="020B0604020202020204" pitchFamily="34" charset="0"/>
              </a:rPr>
              <a:t>Nature Communication 2021: Dynamics of genome architecture and chromatin function during human B cell differentiation and neoplastic transformation</a:t>
            </a:r>
          </a:p>
          <a:p>
            <a:pPr>
              <a:lnSpc>
                <a:spcPct val="130000"/>
              </a:lnSpc>
              <a:spcBef>
                <a:spcPts val="0"/>
              </a:spcBef>
              <a:defRPr/>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5124" name="Picture 4" descr="Fig. 1">
            <a:extLst>
              <a:ext uri="{FF2B5EF4-FFF2-40B4-BE49-F238E27FC236}">
                <a16:creationId xmlns:a16="http://schemas.microsoft.com/office/drawing/2014/main" id="{BC1E2D68-A653-2382-55E5-56768C4CDE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2677"/>
          <a:stretch/>
        </p:blipFill>
        <p:spPr bwMode="auto">
          <a:xfrm>
            <a:off x="6002090" y="2761152"/>
            <a:ext cx="4758247" cy="369146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igure 1">
            <a:extLst>
              <a:ext uri="{FF2B5EF4-FFF2-40B4-BE49-F238E27FC236}">
                <a16:creationId xmlns:a16="http://schemas.microsoft.com/office/drawing/2014/main" id="{C244CAC7-904D-29B8-7D46-4DDD0A16CB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469" r="11896"/>
          <a:stretch/>
        </p:blipFill>
        <p:spPr bwMode="auto">
          <a:xfrm>
            <a:off x="2397196" y="2694437"/>
            <a:ext cx="2920325" cy="3606463"/>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40FA0C4-34B8-39A3-DD8B-BB593B004BDE}"/>
              </a:ext>
            </a:extLst>
          </p:cNvPr>
          <p:cNvSpPr txBox="1"/>
          <p:nvPr/>
        </p:nvSpPr>
        <p:spPr>
          <a:xfrm>
            <a:off x="8376939" y="110066"/>
            <a:ext cx="3587767" cy="10772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R="0"/>
            <a:r>
              <a:rPr lang="en-US" sz="1600" dirty="0">
                <a:effectLst/>
                <a:latin typeface="Arial" panose="020B0604020202020204" pitchFamily="34" charset="0"/>
                <a:ea typeface="Times New Roman" panose="02020603050405020304" pitchFamily="18" charset="0"/>
                <a:cs typeface="Arial" panose="020B0604020202020204" pitchFamily="34" charset="0"/>
              </a:rPr>
              <a:t>Naïve B cells (NBs)</a:t>
            </a:r>
          </a:p>
          <a:p>
            <a:pPr marR="0"/>
            <a:r>
              <a:rPr lang="en-US" sz="1600" dirty="0">
                <a:effectLst/>
                <a:latin typeface="Arial" panose="020B0604020202020204" pitchFamily="34" charset="0"/>
                <a:ea typeface="Times New Roman" panose="02020603050405020304" pitchFamily="18" charset="0"/>
                <a:cs typeface="Arial" panose="020B0604020202020204" pitchFamily="34" charset="0"/>
              </a:rPr>
              <a:t>Germinal Center B cells (GCBCs)</a:t>
            </a:r>
          </a:p>
          <a:p>
            <a:pPr marR="0"/>
            <a:r>
              <a:rPr lang="en-US" sz="1600" dirty="0">
                <a:effectLst/>
                <a:latin typeface="Arial" panose="020B0604020202020204" pitchFamily="34" charset="0"/>
                <a:ea typeface="Times New Roman" panose="02020603050405020304" pitchFamily="18" charset="0"/>
                <a:cs typeface="Arial" panose="020B0604020202020204" pitchFamily="34" charset="0"/>
              </a:rPr>
              <a:t>Plasma cells (PCs)</a:t>
            </a:r>
          </a:p>
          <a:p>
            <a:pPr marR="0"/>
            <a:r>
              <a:rPr lang="en-US" sz="1600" dirty="0">
                <a:effectLst/>
                <a:latin typeface="Arial" panose="020B0604020202020204" pitchFamily="34" charset="0"/>
                <a:ea typeface="Times New Roman" panose="02020603050405020304" pitchFamily="18" charset="0"/>
                <a:cs typeface="Arial" panose="020B0604020202020204" pitchFamily="34" charset="0"/>
              </a:rPr>
              <a:t>Memory B cells (MBCs) </a:t>
            </a:r>
            <a:endParaRPr lang="en-US"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22" name="TextBox 21">
            <a:extLst>
              <a:ext uri="{FF2B5EF4-FFF2-40B4-BE49-F238E27FC236}">
                <a16:creationId xmlns:a16="http://schemas.microsoft.com/office/drawing/2014/main" id="{89F9A11A-CD3D-8F49-68F0-860E436BB821}"/>
              </a:ext>
            </a:extLst>
          </p:cNvPr>
          <p:cNvSpPr txBox="1"/>
          <p:nvPr/>
        </p:nvSpPr>
        <p:spPr>
          <a:xfrm>
            <a:off x="2085159" y="6306105"/>
            <a:ext cx="4024658" cy="461665"/>
          </a:xfrm>
          <a:prstGeom prst="rect">
            <a:avLst/>
          </a:prstGeom>
          <a:noFill/>
        </p:spPr>
        <p:txBody>
          <a:bodyPr wrap="square">
            <a:spAutoFit/>
          </a:bodyPr>
          <a:lstStyle/>
          <a:p>
            <a:pPr algn="l">
              <a:spcAft>
                <a:spcPts val="1200"/>
              </a:spcAft>
            </a:pPr>
            <a:r>
              <a:rPr lang="en-US" sz="1200" i="0" dirty="0">
                <a:solidFill>
                  <a:srgbClr val="2E2E2E"/>
                </a:solidFill>
                <a:effectLst/>
                <a:latin typeface="Arial" panose="020B0604020202020204" pitchFamily="34" charset="0"/>
                <a:cs typeface="Arial" panose="020B0604020202020204" pitchFamily="34" charset="0"/>
              </a:rPr>
              <a:t>Nature Review Immunology 2003: </a:t>
            </a:r>
            <a:r>
              <a:rPr lang="en-US" sz="1200" i="0" dirty="0">
                <a:solidFill>
                  <a:srgbClr val="222222"/>
                </a:solidFill>
                <a:effectLst/>
                <a:latin typeface="Arial" panose="020B0604020202020204" pitchFamily="34" charset="0"/>
                <a:cs typeface="Arial" panose="020B0604020202020204" pitchFamily="34" charset="0"/>
              </a:rPr>
              <a:t>B cells under influence: transformation of B cells by Epstein–Barr virus</a:t>
            </a:r>
          </a:p>
        </p:txBody>
      </p:sp>
    </p:spTree>
    <p:extLst>
      <p:ext uri="{BB962C8B-B14F-4D97-AF65-F5344CB8AC3E}">
        <p14:creationId xmlns:p14="http://schemas.microsoft.com/office/powerpoint/2010/main" val="1967438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8F88F-6923-BF84-A06A-527C648F0CC1}"/>
            </a:ext>
          </a:extLst>
        </p:cNvPr>
        <p:cNvGrpSpPr/>
        <p:nvPr/>
      </p:nvGrpSpPr>
      <p:grpSpPr>
        <a:xfrm>
          <a:off x="0" y="0"/>
          <a:ext cx="0" cy="0"/>
          <a:chOff x="0" y="0"/>
          <a:chExt cx="0" cy="0"/>
        </a:xfrm>
      </p:grpSpPr>
      <p:pic>
        <p:nvPicPr>
          <p:cNvPr id="2" name="Picture 2" descr="Fig. 2">
            <a:extLst>
              <a:ext uri="{FF2B5EF4-FFF2-40B4-BE49-F238E27FC236}">
                <a16:creationId xmlns:a16="http://schemas.microsoft.com/office/drawing/2014/main" id="{675B3288-F4C3-6A09-8BD5-02D95A9459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737" b="26659"/>
          <a:stretch/>
        </p:blipFill>
        <p:spPr bwMode="auto">
          <a:xfrm>
            <a:off x="4320525" y="1280529"/>
            <a:ext cx="7162800" cy="429694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Fig. 2">
            <a:extLst>
              <a:ext uri="{FF2B5EF4-FFF2-40B4-BE49-F238E27FC236}">
                <a16:creationId xmlns:a16="http://schemas.microsoft.com/office/drawing/2014/main" id="{D55F6EA4-D5FB-F795-9374-7F40B339D4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321" b="70928"/>
          <a:stretch/>
        </p:blipFill>
        <p:spPr bwMode="auto">
          <a:xfrm>
            <a:off x="934959" y="3782375"/>
            <a:ext cx="3332484" cy="27380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D1F8A00-CEA7-085C-DC7F-103A17A9E28E}"/>
              </a:ext>
            </a:extLst>
          </p:cNvPr>
          <p:cNvSpPr txBox="1"/>
          <p:nvPr/>
        </p:nvSpPr>
        <p:spPr>
          <a:xfrm>
            <a:off x="934959" y="6457890"/>
            <a:ext cx="10820400" cy="276999"/>
          </a:xfrm>
          <a:prstGeom prst="rect">
            <a:avLst/>
          </a:prstGeom>
          <a:noFill/>
        </p:spPr>
        <p:txBody>
          <a:bodyPr wrap="square">
            <a:spAutoFit/>
          </a:bodyPr>
          <a:lstStyle/>
          <a:p>
            <a:pPr algn="l">
              <a:spcAft>
                <a:spcPts val="1200"/>
              </a:spcAft>
            </a:pPr>
            <a:r>
              <a:rPr lang="en-US" sz="1200" i="0" dirty="0">
                <a:solidFill>
                  <a:srgbClr val="222222"/>
                </a:solidFill>
                <a:effectLst/>
                <a:latin typeface="Arial" panose="020B0604020202020204" pitchFamily="34" charset="0"/>
                <a:cs typeface="Arial" panose="020B0604020202020204" pitchFamily="34" charset="0"/>
              </a:rPr>
              <a:t>Nature Communication 2021: Dynamics of genome architecture and chromatin function during human B cell differentiation and neoplastic transformation</a:t>
            </a:r>
          </a:p>
        </p:txBody>
      </p:sp>
      <p:pic>
        <p:nvPicPr>
          <p:cNvPr id="10" name="Picture 2" descr="Fig. 2">
            <a:extLst>
              <a:ext uri="{FF2B5EF4-FFF2-40B4-BE49-F238E27FC236}">
                <a16:creationId xmlns:a16="http://schemas.microsoft.com/office/drawing/2014/main" id="{32627A18-7E10-A794-A9C7-432F22B922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8494" b="70928"/>
          <a:stretch/>
        </p:blipFill>
        <p:spPr bwMode="auto">
          <a:xfrm>
            <a:off x="934959" y="1308781"/>
            <a:ext cx="3526002" cy="2738099"/>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CEE3DC4B-8F5F-D041-62BC-1D47403F3471}"/>
              </a:ext>
            </a:extLst>
          </p:cNvPr>
          <p:cNvSpPr txBox="1">
            <a:spLocks/>
          </p:cNvSpPr>
          <p:nvPr/>
        </p:nvSpPr>
        <p:spPr>
          <a:xfrm>
            <a:off x="838200" y="3728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dirty="0">
                <a:latin typeface="Arial" panose="020B0604020202020204" pitchFamily="34" charset="0"/>
                <a:cs typeface="Arial" panose="020B0604020202020204" pitchFamily="34" charset="0"/>
              </a:rPr>
              <a:t>However, in real life scenario</a:t>
            </a:r>
          </a:p>
        </p:txBody>
      </p:sp>
    </p:spTree>
    <p:extLst>
      <p:ext uri="{BB962C8B-B14F-4D97-AF65-F5344CB8AC3E}">
        <p14:creationId xmlns:p14="http://schemas.microsoft.com/office/powerpoint/2010/main" val="1164931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1747</TotalTime>
  <Words>4461</Words>
  <Application>Microsoft Macintosh PowerPoint</Application>
  <PresentationFormat>Widescreen</PresentationFormat>
  <Paragraphs>214</Paragraphs>
  <Slides>16</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-apple-system</vt:lpstr>
      <vt:lpstr>Aptos</vt:lpstr>
      <vt:lpstr>Aptos Display</vt:lpstr>
      <vt:lpstr>Arial</vt:lpstr>
      <vt:lpstr>Calibri</vt:lpstr>
      <vt:lpstr>ElsevierGulliver</vt:lpstr>
      <vt:lpstr>Harding</vt:lpstr>
      <vt:lpstr>Source Sans Pro Web</vt:lpstr>
      <vt:lpstr>Office Theme</vt:lpstr>
      <vt:lpstr>Dynamic Hi-C Analysis To Reveal Spatial and Temporal Chromatin Changes  in B Cell Differentiation and EBV-Induced Resting B Lymphocytes (RBL) to Lymphoblastoid Cell Lines (LCL) Transformation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so much for listening!</vt:lpstr>
      <vt:lpstr>Background</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Wu, Jingjing</dc:creator>
  <cp:lastModifiedBy>Wu, Jingjing</cp:lastModifiedBy>
  <cp:revision>13</cp:revision>
  <dcterms:created xsi:type="dcterms:W3CDTF">2025-02-11T21:31:22Z</dcterms:created>
  <dcterms:modified xsi:type="dcterms:W3CDTF">2025-02-13T19:07:50Z</dcterms:modified>
</cp:coreProperties>
</file>