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3" roundtripDataSignature="AMtx7mjle8ymO7CnK5kr0haN70e/jmUN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6EA7B6-6E14-4777-8329-D7FDCB1E922B}">
  <a:tblStyle styleId="{066EA7B6-6E14-4777-8329-D7FDCB1E922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5c8d2f5a59_1_8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5c8d2f5a59_1_8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5c8d2f5a59_1_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c8d2f5a59_1_11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5c8d2f5a59_1_11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5c8d2f5a59_1_1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5c8d2f5a59_1_1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5c8d2f5a59_1_8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15c8d2f5a59_1_8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5c8d2f5a59_1_8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15c8d2f5a59_1_8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15c8d2f5a59_1_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5c8d2f5a59_1_9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5c8d2f5a59_1_9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5c8d2f5a59_1_9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5c8d2f5a59_1_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5c8d2f5a59_1_9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5c8d2f5a59_1_9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5c8d2f5a59_1_100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5c8d2f5a59_1_10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5c8d2f5a59_1_10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5c8d2f5a59_1_10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5c8d2f5a59_1_10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5c8d2f5a59_1_10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5c8d2f5a59_1_10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5c8d2f5a59_1_107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5c8d2f5a59_1_107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15c8d2f5a59_1_10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5c8d2f5a59_1_11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5c8d2f5a59_1_1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5c8d2f5a59_1_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5c8d2f5a59_1_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15c8d2f5a59_1_7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JavaScript/Reference/Statements/for...i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API/Document/querySelector" TargetMode="External"/><Relationship Id="rId4" Type="http://schemas.openxmlformats.org/officeDocument/2006/relationships/hyperlink" Target="https://developer.mozilla.org/en-US/docs/Web/API/Document/querySelectoral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API/EventTarget/addEventListener" TargetMode="External"/><Relationship Id="rId4" Type="http://schemas.openxmlformats.org/officeDocument/2006/relationships/hyperlink" Target="https://developer.mozilla.org/en-US/docs/Web/Event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mozilla.org/en-US/docs/Web/API/EventTarget/removeEventListener" TargetMode="External"/><Relationship Id="rId4" Type="http://schemas.openxmlformats.org/officeDocument/2006/relationships/hyperlink" Target="https://developer.mozilla.org/en-US/docs/Web/Even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Block_(programming)" TargetMode="External"/><Relationship Id="rId4" Type="http://schemas.openxmlformats.org/officeDocument/2006/relationships/hyperlink" Target="https://developer.mozilla.org/en-US/docs/Web/JavaScript/Reference/Statements/bloc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mozilla.org/en-US/docs/Web/HTML/Element/scrip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mozilla.org/en-US/docs/Web/HTML/Element/script" TargetMode="External"/><Relationship Id="rId4" Type="http://schemas.openxmlformats.org/officeDocument/2006/relationships/hyperlink" Target="http://caniuse.com/#search=defer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eveloper.mozilla.org/en-US/docs/Web/API/Node" TargetMode="External"/><Relationship Id="rId4" Type="http://schemas.openxmlformats.org/officeDocument/2006/relationships/hyperlink" Target="https://developer.mozilla.org/en-US/docs/Web/API/Element" TargetMode="External"/><Relationship Id="rId5" Type="http://schemas.openxmlformats.org/officeDocument/2006/relationships/hyperlink" Target="https://developer.mozilla.org/en-US/docs/Web/API/Node" TargetMode="External"/><Relationship Id="rId6" Type="http://schemas.openxmlformats.org/officeDocument/2006/relationships/hyperlink" Target="https://developer.mozilla.org/en-US/docs/Web/API/Element" TargetMode="External"/><Relationship Id="rId7" Type="http://schemas.openxmlformats.org/officeDocument/2006/relationships/hyperlink" Target="https://developer.mozilla.org/en-US/docs/Web/API/htmlimageelement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mozilla.org/en-US/docs/Web/API/htmlimageelement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mozilla.org/en-US/docs/Web/API/Element/classList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.mozilla.org/en-US/docs/Web/API/Element/id" TargetMode="External"/><Relationship Id="rId4" Type="http://schemas.openxmlformats.org/officeDocument/2006/relationships/hyperlink" Target="https://developer.mozilla.org/en-US/docs/Web/API/Element/innerhtml" TargetMode="External"/><Relationship Id="rId5" Type="http://schemas.openxmlformats.org/officeDocument/2006/relationships/hyperlink" Target="https://developer.mozilla.org/en-US/docs/Web/API/Node/textContent" TargetMode="External"/><Relationship Id="rId6" Type="http://schemas.openxmlformats.org/officeDocument/2006/relationships/hyperlink" Target="https://developer.mozilla.org/en-US/docs/Web/API/Node/textContent" TargetMode="External"/><Relationship Id="rId7" Type="http://schemas.openxmlformats.org/officeDocument/2006/relationships/hyperlink" Target="https://developer.mozilla.org/en-US/docs/Web/API/Element/classList" TargetMode="External"/><Relationship Id="rId8" Type="http://schemas.openxmlformats.org/officeDocument/2006/relationships/hyperlink" Target="https://codepen.io/bee-arcade/pen/db0b3223fd87ed06051aa1f2abf5ec63?editors=1010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eveloper.mozilla.org/en-US/docs/Web/API/Document/createElement" TargetMode="External"/><Relationship Id="rId4" Type="http://schemas.openxmlformats.org/officeDocument/2006/relationships/hyperlink" Target="https://developer.mozilla.org/en-US/docs/Web/API/Node/appendChild" TargetMode="External"/><Relationship Id="rId5" Type="http://schemas.openxmlformats.org/officeDocument/2006/relationships/hyperlink" Target="https://developer.mozilla.org/en-US/docs/Web/API/Element/innerHTML#Security_considerat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Scope_(computer_science)#Block_scope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eveloper.mozilla.org/en-US/docs/Web/API/ChildNode/remove" TargetMode="External"/><Relationship Id="rId4" Type="http://schemas.openxmlformats.org/officeDocument/2006/relationships/hyperlink" Target="https://developer.mozilla.org/en-US/docs/Web/API/Element/innerHTML#Notes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codepen.io/bee-arcade/pen/6b8956cb0acaaf72f9927094b87d8577?editors=0010" TargetMode="External"/><Relationship Id="rId4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drive.google.com/file/d/0BxtKIz3gISunZF9Pc0tDQXJPRnM/view" TargetMode="External"/><Relationship Id="rId4" Type="http://schemas.openxmlformats.org/officeDocument/2006/relationships/image" Target="../media/image3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eveloper.mozilla.org/en-US/docs/Web/CSS/display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developer.mozilla.org/en-US/docs/Web/CSS/display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codepen.io/bee-arcade/pen/5b1885ca9e14d88fc5ef078f07fb1a00?editors=0010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odepen.io/bee-arcade/pen/5b1885ca9e14d88fc5ef078f07fb1a00?editors=0010" TargetMode="External"/><Relationship Id="rId4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JavaScript/Reference/Statements/for...o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20858" y="1074743"/>
            <a:ext cx="85206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/>
            </a:br>
            <a:r>
              <a:rPr lang="en"/>
              <a:t>Web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Fundamentals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Maps through Objects</a:t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JavaScript object is a collection of property-value pairs. (We'll talk about this more later.)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Therefore you can define maps by creating Objects: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// Creates an empty object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 prices = {};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 scores =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'peach': 100,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'mario': 88,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'luigi': 91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console.log(scores['peach']);   </a:t>
            </a:r>
            <a:r>
              <a:rPr lang="en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100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Maps through Objects</a:t>
            </a:r>
            <a:endParaRPr/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FYI, string keys do not need quotes around them.</a:t>
            </a:r>
            <a:br>
              <a:rPr lang="en"/>
            </a:br>
            <a:r>
              <a:rPr lang="en"/>
              <a:t>Without the quotes, the keys are still of type string.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// This is the same as the previous slide.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 scores =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peach: 100,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mario: 88,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luigi: 91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console.log(scores['peach']);   </a:t>
            </a:r>
            <a:r>
              <a:rPr lang="en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100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Maps through Objects</a:t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782700" y="1560251"/>
            <a:ext cx="7578600" cy="5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</a:rPr>
              <a:t>There are two ways to access the value of a property: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i="1" lang="en"/>
              <a:t>objectName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1" lang="en"/>
              <a:t>property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objectName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1" lang="en"/>
              <a:t>property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/>
              <a:t>(2 only works for string keys.)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 scores =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peach: 100,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mario: 88,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luigi: 91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console.log(scores['peach']);   </a:t>
            </a:r>
            <a:r>
              <a:rPr lang="en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100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scores.luigi = 87;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console.log(scores.luigi);      </a:t>
            </a:r>
            <a:r>
              <a:rPr lang="en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91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5123500" y="2110200"/>
            <a:ext cx="3569400" cy="2637600"/>
          </a:xfrm>
          <a:prstGeom prst="roundRect">
            <a:avLst>
              <a:gd fmla="val 16667" name="adj"/>
            </a:avLst>
          </a:prstGeom>
          <a:solidFill>
            <a:srgbClr val="FF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Generally prefer style (2), unless the property is stored in a variable, or if the property is not a string.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Maps through Objects</a:t>
            </a:r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782700" y="1560251"/>
            <a:ext cx="7578600" cy="5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</a:rPr>
              <a:t>To add a property to an object, name the property and give it a value: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 scores =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peach: 100,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mario: 88,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luigi: 91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scores.toad = 72;</a:t>
            </a:r>
            <a:endParaRPr b="1" sz="200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let name = 'wario';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scores[name] = 102;</a:t>
            </a:r>
            <a:endParaRPr b="1" sz="200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console.log(scores);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8" name="Google Shape;128;p13"/>
          <p:cNvPicPr preferRelativeResize="0"/>
          <p:nvPr/>
        </p:nvPicPr>
        <p:blipFill rotWithShape="1">
          <a:blip r:embed="rId3">
            <a:alphaModFix/>
          </a:blip>
          <a:srcRect b="0" l="0" r="0" t="86984"/>
          <a:stretch/>
        </p:blipFill>
        <p:spPr>
          <a:xfrm>
            <a:off x="410400" y="6194800"/>
            <a:ext cx="8629650" cy="3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Maps through Objects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782700" y="1560251"/>
            <a:ext cx="7578600" cy="5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</a:rPr>
              <a:t>To remove a property of an object, use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const scores =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peach: 100,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mario: 88,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luigi: 91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scores.toad = 72;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let name = 'wario';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scores[name] = 102;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delete </a:t>
            </a:r>
            <a:r>
              <a:rPr lang="en" sz="2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scores.peach;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console.log(scores);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0" y="6011100"/>
            <a:ext cx="70675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Iterating through Map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82700" y="1560250"/>
            <a:ext cx="8517000" cy="5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</a:rPr>
              <a:t>Iterate through a map using a for...in loop (</a:t>
            </a:r>
            <a:r>
              <a:rPr lang="en" u="sng">
                <a:solidFill>
                  <a:schemeClr val="hlink"/>
                </a:solidFill>
                <a:hlinkClick r:id="rId3"/>
              </a:rPr>
              <a:t>mdn</a:t>
            </a:r>
            <a:r>
              <a:rPr lang="en">
                <a:solidFill>
                  <a:srgbClr val="000000"/>
                </a:solidFill>
              </a:rPr>
              <a:t>):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(intuition: </a:t>
            </a:r>
            <a:r>
              <a:rPr lang="en" sz="1800">
                <a:solidFill>
                  <a:srgbClr val="9900FF"/>
                </a:solidFill>
              </a:rPr>
              <a:t>for</a:t>
            </a:r>
            <a:r>
              <a:rPr lang="en" sz="1800"/>
              <a:t> each key </a:t>
            </a:r>
            <a:r>
              <a:rPr lang="en" sz="1800">
                <a:solidFill>
                  <a:srgbClr val="9900FF"/>
                </a:solidFill>
              </a:rPr>
              <a:t>in</a:t>
            </a:r>
            <a:r>
              <a:rPr lang="en" sz="1800"/>
              <a:t> the object)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i="1" lang="en">
                <a:solidFill>
                  <a:srgbClr val="000000"/>
                </a:solidFill>
              </a:rPr>
              <a:t>key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b="1" i="1" lang="en">
                <a:solidFill>
                  <a:srgbClr val="000000"/>
                </a:solidFill>
              </a:rPr>
              <a:t>object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	// … do something with object[key]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(let name </a:t>
            </a:r>
            <a:r>
              <a:rPr b="1"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scores)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console.log(name + ' got ' + scores[name]);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You can't use for...in on lists; only on object types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You can't use for...of on objects; only on list types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Events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1718275" y="3840975"/>
            <a:ext cx="2230800" cy="678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Me!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Event-driven programming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82700" y="1560248"/>
            <a:ext cx="75786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Most JavaScript written in the browser is </a:t>
            </a:r>
            <a:r>
              <a:rPr b="1" lang="en"/>
              <a:t>event-driven</a:t>
            </a:r>
            <a:r>
              <a:rPr lang="en"/>
              <a:t>:</a:t>
            </a:r>
            <a:br>
              <a:rPr lang="en"/>
            </a:br>
            <a:r>
              <a:rPr lang="en"/>
              <a:t>The code doesn't run right away, but it executes after some event fires.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3050" y="422382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1175650" y="5211275"/>
            <a:ext cx="48684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When the user clicks the button...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Event-driven programming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782700" y="1560248"/>
            <a:ext cx="75786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Most JavaScript written in the browser is </a:t>
            </a:r>
            <a:r>
              <a:rPr b="1" lang="en"/>
              <a:t>event-driven</a:t>
            </a:r>
            <a:r>
              <a:rPr lang="en"/>
              <a:t>:</a:t>
            </a:r>
            <a:br>
              <a:rPr lang="en"/>
            </a:br>
            <a:r>
              <a:rPr lang="en"/>
              <a:t>The code doesn't run right away, but it executes after some event fires.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718275" y="3840975"/>
            <a:ext cx="2230800" cy="678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Me!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3050" y="422382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3949075" y="2814875"/>
            <a:ext cx="1884060" cy="1469394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EVENT!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175650" y="5211275"/>
            <a:ext cx="48684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...the button emits an "</a:t>
            </a:r>
            <a:r>
              <a:rPr b="1" lang="en"/>
              <a:t>event</a:t>
            </a:r>
            <a:r>
              <a:rPr lang="en"/>
              <a:t>," which is like an announcement that some interesting thing has occurred.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Event-driven programming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782700" y="1560248"/>
            <a:ext cx="75786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Most JavaScript written in the browser is </a:t>
            </a:r>
            <a:r>
              <a:rPr b="1" lang="en"/>
              <a:t>event-driven</a:t>
            </a:r>
            <a:r>
              <a:rPr lang="en"/>
              <a:t>:</a:t>
            </a:r>
            <a:br>
              <a:rPr lang="en"/>
            </a:br>
            <a:r>
              <a:rPr lang="en"/>
              <a:t>The code doesn't run right away, but it executes after some event fires.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718275" y="3840975"/>
            <a:ext cx="2230800" cy="678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Me!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3050" y="422382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3034675" y="2433875"/>
            <a:ext cx="1884060" cy="1469394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EVENT!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5457400" y="2937450"/>
            <a:ext cx="3650700" cy="14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function onClick() {</a:t>
            </a:r>
            <a:endParaRPr b="0" i="0" sz="2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b="0" i="0" sz="2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" name="Google Shape;176;p19"/>
          <p:cNvCxnSpPr/>
          <p:nvPr/>
        </p:nvCxnSpPr>
        <p:spPr>
          <a:xfrm>
            <a:off x="4566975" y="3240600"/>
            <a:ext cx="889200" cy="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4156550" y="4987325"/>
            <a:ext cx="48684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Any function listening to that event now executes. This function is called an "</a:t>
            </a:r>
            <a:r>
              <a:rPr b="1" lang="en"/>
              <a:t>event handler</a:t>
            </a:r>
            <a:r>
              <a:rPr lang="en"/>
              <a:t>."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782700" y="1560250"/>
            <a:ext cx="83613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Declare a variable in JS with one of three keywords: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Function scope variable: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x = 15;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Block scope variable: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fruit = 'banana';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Block scope constant (cannot be reassigned):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isHungry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Quick aside…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Let's learn some input-related</a:t>
            </a:r>
            <a:br>
              <a:rPr lang="en"/>
            </a:br>
            <a:r>
              <a:rPr lang="en"/>
              <a:t>HTML elements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 few more HTML elements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782700" y="1560241"/>
            <a:ext cx="7578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Buttons: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800" y="2155366"/>
            <a:ext cx="62674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800" y="3713091"/>
            <a:ext cx="72961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858900" y="3236641"/>
            <a:ext cx="7578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Single-line text input: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1275" y="5494591"/>
            <a:ext cx="7315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858900" y="4976491"/>
            <a:ext cx="7578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Multi-line text input: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Using event listeners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782700" y="1560242"/>
            <a:ext cx="7578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Let's print "Clicked" to the Web Console when the user clicks the given button: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2773342"/>
            <a:ext cx="61722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782700" y="4303464"/>
            <a:ext cx="75786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 need to add an event listener to the button...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3000">
                <a:solidFill>
                  <a:srgbClr val="1368F1"/>
                </a:solidFill>
              </a:rPr>
              <a:t>Q: How do we access an element in HTML from JavaScript?</a:t>
            </a:r>
            <a:endParaRPr b="1" sz="3000">
              <a:solidFill>
                <a:srgbClr val="1368F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DOM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782700" y="1560300"/>
            <a:ext cx="7578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Every element on a page is accessible in JavaScript through the </a:t>
            </a:r>
            <a:r>
              <a:rPr b="1" lang="en"/>
              <a:t>DOM</a:t>
            </a:r>
            <a:r>
              <a:rPr lang="en"/>
              <a:t>: </a:t>
            </a:r>
            <a:r>
              <a:rPr b="1" lang="en"/>
              <a:t>Document Object Model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5150" y="2804900"/>
            <a:ext cx="3154825" cy="39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862250" y="2728125"/>
            <a:ext cx="35991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&lt;title&gt;&lt;/title&gt;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&lt;h1&gt;&lt;/h1&gt;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&lt;div&gt;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	&lt;p&gt;&lt;/p&gt;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	&lt;/div&gt;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DOM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782700" y="1560301"/>
            <a:ext cx="7578600" cy="4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The DOM is a tree of node objects corresponding to the HTML elements on a page.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JS code can </a:t>
            </a:r>
            <a:r>
              <a:rPr b="1" lang="en"/>
              <a:t>examine</a:t>
            </a:r>
            <a:r>
              <a:rPr lang="en"/>
              <a:t> these nodes to see the state of an element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(e.g. to get what the user typed in a text box)</a:t>
            </a: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JS code can </a:t>
            </a:r>
            <a:r>
              <a:rPr b="1" lang="en"/>
              <a:t>edit</a:t>
            </a:r>
            <a:r>
              <a:rPr lang="en"/>
              <a:t> the attributes of these nodes to change the attributes of an element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(e.g. to toggle a style or to change the contents of an &lt;h1&gt; tag)</a:t>
            </a: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JS code can </a:t>
            </a:r>
            <a:r>
              <a:rPr b="1" lang="en"/>
              <a:t>add elements</a:t>
            </a:r>
            <a:r>
              <a:rPr lang="en"/>
              <a:t> to and </a:t>
            </a:r>
            <a:r>
              <a:rPr b="1" lang="en"/>
              <a:t>remove elements</a:t>
            </a:r>
            <a:r>
              <a:rPr lang="en"/>
              <a:t> from a web page by adding and removing nodes from the DOM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do we access a DOM object from JavaScript?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Getting DOM objects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299525" y="1560300"/>
            <a:ext cx="8592300" cy="4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 can access an HTML element's corresponding DOM node in JavaScript via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querySelector</a:t>
            </a:r>
            <a:r>
              <a:rPr lang="en"/>
              <a:t> function:</a:t>
            </a:r>
            <a:br>
              <a:rPr lang="en"/>
            </a:b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document.querySelector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b="1" i="1" lang="en" sz="2800"/>
              <a:t>css selector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');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Returns the </a:t>
            </a:r>
            <a:r>
              <a:rPr b="1" lang="en"/>
              <a:t>first</a:t>
            </a:r>
            <a:r>
              <a:rPr lang="en"/>
              <a:t> element that matches the given CSS selector.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And via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querySelectorAll</a:t>
            </a:r>
            <a:r>
              <a:rPr lang="en"/>
              <a:t> function: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document.querySelectorAll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b="1" i="1" lang="en" sz="2800"/>
              <a:t>css selector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Returns </a:t>
            </a:r>
            <a:r>
              <a:rPr b="1" lang="en"/>
              <a:t>all</a:t>
            </a:r>
            <a:r>
              <a:rPr lang="en"/>
              <a:t> elements that match the given CSS selector.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Getting DOM objects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524550" y="1620600"/>
            <a:ext cx="8094900" cy="4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Returns the DOM object for the HTML element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with id="button", or null if none exists.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let element = </a:t>
            </a:r>
            <a:r>
              <a:rPr lang="en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document.querySelector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('#button');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Returns a list of DOM objects containing all 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elements that have a "quote" class AND all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elements that have a "comment" class.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let elementList =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document.querySelectorAll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('.quote, .comment');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Adding event listeners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782700" y="1560293"/>
            <a:ext cx="7578600" cy="4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Each DOM object has the following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method</a:t>
            </a:r>
            <a:r>
              <a:rPr lang="en"/>
              <a:t> defined: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addEventListener(</a:t>
            </a:r>
            <a:r>
              <a:rPr b="1" i="1" lang="en" sz="2600"/>
              <a:t>event name</a:t>
            </a:r>
            <a:r>
              <a:rPr i="1" lang="en" sz="2600"/>
              <a:t>, </a:t>
            </a:r>
            <a:r>
              <a:rPr b="1" i="1" lang="en" sz="2600"/>
              <a:t>function name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i="1" lang="en"/>
              <a:t>event name</a:t>
            </a:r>
            <a:r>
              <a:rPr i="1" lang="en"/>
              <a:t> </a:t>
            </a:r>
            <a:r>
              <a:rPr lang="en"/>
              <a:t>is the string name of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JavaScript event</a:t>
            </a:r>
            <a:r>
              <a:rPr lang="en"/>
              <a:t> you want to listen to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Common ones: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focus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blur</a:t>
            </a:r>
            <a:r>
              <a:rPr lang="en"/>
              <a:t>, etc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b="1" i="1" lang="en"/>
              <a:t>function name </a:t>
            </a:r>
            <a:r>
              <a:rPr lang="en"/>
              <a:t>is the name of the JavaScript function you want to execute when the event fires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Removing event listeners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782700" y="1560293"/>
            <a:ext cx="7578600" cy="4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To stop listening to an event,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removeEventListener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removeEventListener(</a:t>
            </a:r>
            <a:r>
              <a:rPr b="1" i="1" lang="en"/>
              <a:t>event name</a:t>
            </a:r>
            <a:r>
              <a:rPr i="1" lang="en"/>
              <a:t>, </a:t>
            </a:r>
            <a:r>
              <a:rPr b="1" i="1" lang="en"/>
              <a:t>function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i="1" lang="en"/>
              <a:t>event name</a:t>
            </a:r>
            <a:r>
              <a:rPr i="1" lang="en"/>
              <a:t> </a:t>
            </a:r>
            <a:r>
              <a:rPr lang="en"/>
              <a:t>is the string name of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JavaScript event</a:t>
            </a:r>
            <a:r>
              <a:rPr lang="en"/>
              <a:t> to stop listening to 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i="1" lang="en"/>
              <a:t>function name </a:t>
            </a:r>
            <a:r>
              <a:rPr lang="en"/>
              <a:t>is the name of the JavaScript function you no longer want to execute when the event fires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What's a "block"?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782700" y="1560251"/>
            <a:ext cx="7578600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 the context of programming languages, a </a:t>
            </a:r>
            <a:r>
              <a:rPr b="1" lang="en"/>
              <a:t>block</a:t>
            </a:r>
            <a:r>
              <a:rPr lang="en"/>
              <a:t> is a group of 0 or more statements, usually surrounded by curly braces. (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</a:t>
            </a:r>
            <a:r>
              <a:rPr lang="en"/>
              <a:t> / </a:t>
            </a:r>
            <a:r>
              <a:rPr lang="en" u="sng">
                <a:solidFill>
                  <a:schemeClr val="hlink"/>
                </a:solidFill>
                <a:hlinkClick r:id="rId4"/>
              </a:rPr>
              <a:t>mdn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Also known as a </a:t>
            </a:r>
            <a:r>
              <a:rPr b="1" lang="en"/>
              <a:t>compound statement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Not JavaScript-specific; exists in most languages (C++, Java, Python, etc)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Has </a:t>
            </a:r>
            <a:r>
              <a:rPr b="1" lang="en"/>
              <a:t>absolutely nothing</a:t>
            </a:r>
            <a:r>
              <a:rPr lang="en"/>
              <a:t> to do with the HTML/CSS notion of "block", i.e. block elements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625" y="378475"/>
            <a:ext cx="5530900" cy="33745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Google Shape;2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625" y="4124425"/>
            <a:ext cx="7353726" cy="2022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68075"/>
            <a:ext cx="8839204" cy="192688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761253"/>
            <a:ext cx="6343851" cy="21750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31"/>
          <p:cNvSpPr txBox="1"/>
          <p:nvPr>
            <p:ph idx="4294967295" type="body"/>
          </p:nvPr>
        </p:nvSpPr>
        <p:spPr>
          <a:xfrm>
            <a:off x="782700" y="5275369"/>
            <a:ext cx="75786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3600">
                <a:solidFill>
                  <a:srgbClr val="1368F1"/>
                </a:solidFill>
                <a:latin typeface="Calibri"/>
                <a:ea typeface="Calibri"/>
                <a:cs typeface="Calibri"/>
                <a:sym typeface="Calibri"/>
              </a:rPr>
              <a:t>Error! Why?</a:t>
            </a:r>
            <a:endParaRPr b="1" sz="3600">
              <a:solidFill>
                <a:srgbClr val="1368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26703" l="21168" r="59122" t="23854"/>
          <a:stretch/>
        </p:blipFill>
        <p:spPr>
          <a:xfrm>
            <a:off x="355775" y="3331425"/>
            <a:ext cx="1212600" cy="15606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63" name="Google Shape;263;p32"/>
          <p:cNvCxnSpPr/>
          <p:nvPr/>
        </p:nvCxnSpPr>
        <p:spPr>
          <a:xfrm flipH="1" rot="10800000">
            <a:off x="1221787" y="3750277"/>
            <a:ext cx="811200" cy="74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64" name="Google Shape;26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194" y="3169671"/>
            <a:ext cx="1919406" cy="133381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7074" y="1047025"/>
            <a:ext cx="2533524" cy="25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6646" y="3452378"/>
            <a:ext cx="1014750" cy="10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0" y="661219"/>
            <a:ext cx="67176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&lt;title&gt;CS 193X&lt;/title&gt;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&lt;link rel="stylesheet" href="style.css" /&gt;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&lt;script src="</a:t>
            </a:r>
            <a:r>
              <a:rPr b="1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script.js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"&gt;&lt;/script&gt;</a:t>
            </a:r>
            <a:endParaRPr b="1" i="0" sz="2000" u="none" cap="none" strike="noStrike">
              <a:solidFill>
                <a:srgbClr val="3369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8" name="Google Shape;268;p32"/>
          <p:cNvCxnSpPr>
            <a:stCxn id="266" idx="0"/>
          </p:cNvCxnSpPr>
          <p:nvPr/>
        </p:nvCxnSpPr>
        <p:spPr>
          <a:xfrm flipH="1" rot="10800000">
            <a:off x="3064021" y="2381378"/>
            <a:ext cx="10800" cy="107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32"/>
          <p:cNvSpPr/>
          <p:nvPr/>
        </p:nvSpPr>
        <p:spPr>
          <a:xfrm>
            <a:off x="135650" y="1778550"/>
            <a:ext cx="4068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 b="26703" l="21168" r="59122" t="23854"/>
          <a:stretch/>
        </p:blipFill>
        <p:spPr>
          <a:xfrm>
            <a:off x="355775" y="3331425"/>
            <a:ext cx="1212600" cy="15606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75" name="Google Shape;275;p33"/>
          <p:cNvCxnSpPr/>
          <p:nvPr/>
        </p:nvCxnSpPr>
        <p:spPr>
          <a:xfrm flipH="1" rot="10800000">
            <a:off x="1221787" y="3750277"/>
            <a:ext cx="811200" cy="74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76" name="Google Shape;27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194" y="3169671"/>
            <a:ext cx="1919406" cy="133381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7074" y="1047025"/>
            <a:ext cx="2533524" cy="25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6646" y="3452378"/>
            <a:ext cx="1014750" cy="10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0" y="661219"/>
            <a:ext cx="67176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&lt;title&gt;CS 193X&lt;/title&gt;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&lt;link rel="stylesheet" href="style.css" /&gt;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&lt;script src="</a:t>
            </a:r>
            <a:r>
              <a:rPr b="1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script.js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"&gt;&lt;/script&gt;</a:t>
            </a:r>
            <a:endParaRPr b="1" i="0" sz="2000" u="none" cap="none" strike="noStrike">
              <a:solidFill>
                <a:srgbClr val="3369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0" name="Google Shape;280;p33"/>
          <p:cNvCxnSpPr>
            <a:stCxn id="278" idx="0"/>
          </p:cNvCxnSpPr>
          <p:nvPr/>
        </p:nvCxnSpPr>
        <p:spPr>
          <a:xfrm flipH="1" rot="10800000">
            <a:off x="3064021" y="2381378"/>
            <a:ext cx="10800" cy="107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p33"/>
          <p:cNvSpPr/>
          <p:nvPr/>
        </p:nvSpPr>
        <p:spPr>
          <a:xfrm>
            <a:off x="5066900" y="2116263"/>
            <a:ext cx="1492128" cy="1205820"/>
          </a:xfrm>
          <a:prstGeom prst="cloud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33"/>
          <p:cNvCxnSpPr/>
          <p:nvPr/>
        </p:nvCxnSpPr>
        <p:spPr>
          <a:xfrm flipH="1" rot="10800000">
            <a:off x="4018862" y="2818477"/>
            <a:ext cx="1120800" cy="633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33"/>
          <p:cNvCxnSpPr/>
          <p:nvPr/>
        </p:nvCxnSpPr>
        <p:spPr>
          <a:xfrm flipH="1" rot="10800000">
            <a:off x="6145762" y="1545352"/>
            <a:ext cx="1120800" cy="633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p33"/>
          <p:cNvSpPr/>
          <p:nvPr/>
        </p:nvSpPr>
        <p:spPr>
          <a:xfrm>
            <a:off x="135650" y="1778550"/>
            <a:ext cx="4068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b="26703" l="21168" r="59122" t="23854"/>
          <a:stretch/>
        </p:blipFill>
        <p:spPr>
          <a:xfrm>
            <a:off x="355775" y="3331425"/>
            <a:ext cx="1212600" cy="15606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90" name="Google Shape;290;p34"/>
          <p:cNvCxnSpPr/>
          <p:nvPr/>
        </p:nvCxnSpPr>
        <p:spPr>
          <a:xfrm flipH="1" rot="10800000">
            <a:off x="1221787" y="3750277"/>
            <a:ext cx="811200" cy="74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91" name="Google Shape;29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194" y="3169671"/>
            <a:ext cx="1919406" cy="133381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7074" y="1047025"/>
            <a:ext cx="2533524" cy="25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6646" y="3452378"/>
            <a:ext cx="1014750" cy="10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>
            <a:off x="0" y="661219"/>
            <a:ext cx="67176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&lt;title&gt;CS 193X&lt;/title&gt;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&lt;link rel="stylesheet" href="style.css" /&gt;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&lt;script src="</a:t>
            </a:r>
            <a:r>
              <a:rPr b="1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script.js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"&gt;&lt;/script&gt;</a:t>
            </a:r>
            <a:endParaRPr b="1" i="0" sz="2000" u="none" cap="none" strike="noStrike">
              <a:solidFill>
                <a:srgbClr val="3369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5" name="Google Shape;295;p34"/>
          <p:cNvCxnSpPr>
            <a:stCxn id="293" idx="0"/>
          </p:cNvCxnSpPr>
          <p:nvPr/>
        </p:nvCxnSpPr>
        <p:spPr>
          <a:xfrm flipH="1" rot="10800000">
            <a:off x="3064021" y="2381378"/>
            <a:ext cx="10800" cy="107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p34"/>
          <p:cNvSpPr/>
          <p:nvPr/>
        </p:nvSpPr>
        <p:spPr>
          <a:xfrm>
            <a:off x="5066900" y="2116263"/>
            <a:ext cx="1492128" cy="1205820"/>
          </a:xfrm>
          <a:prstGeom prst="cloud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34"/>
          <p:cNvCxnSpPr/>
          <p:nvPr/>
        </p:nvCxnSpPr>
        <p:spPr>
          <a:xfrm flipH="1" rot="10800000">
            <a:off x="4018862" y="2818477"/>
            <a:ext cx="1120800" cy="633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" name="Google Shape;298;p34"/>
          <p:cNvCxnSpPr/>
          <p:nvPr/>
        </p:nvCxnSpPr>
        <p:spPr>
          <a:xfrm flipH="1" rot="10800000">
            <a:off x="6145762" y="1545352"/>
            <a:ext cx="1120800" cy="633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34"/>
          <p:cNvCxnSpPr/>
          <p:nvPr/>
        </p:nvCxnSpPr>
        <p:spPr>
          <a:xfrm flipH="1">
            <a:off x="6221962" y="1850152"/>
            <a:ext cx="1120800" cy="633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34"/>
          <p:cNvCxnSpPr/>
          <p:nvPr/>
        </p:nvCxnSpPr>
        <p:spPr>
          <a:xfrm flipH="1">
            <a:off x="4095062" y="3123277"/>
            <a:ext cx="1120800" cy="633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01" name="Google Shape;30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41250" y="3331426"/>
            <a:ext cx="539350" cy="5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/>
          <p:nvPr/>
        </p:nvSpPr>
        <p:spPr>
          <a:xfrm>
            <a:off x="135650" y="1778550"/>
            <a:ext cx="4068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5"/>
          <p:cNvPicPr preferRelativeResize="0"/>
          <p:nvPr/>
        </p:nvPicPr>
        <p:blipFill rotWithShape="1">
          <a:blip r:embed="rId3">
            <a:alphaModFix/>
          </a:blip>
          <a:srcRect b="26703" l="21168" r="59122" t="23854"/>
          <a:stretch/>
        </p:blipFill>
        <p:spPr>
          <a:xfrm>
            <a:off x="435600" y="3837736"/>
            <a:ext cx="950700" cy="12969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08" name="Google Shape;308;p35"/>
          <p:cNvCxnSpPr/>
          <p:nvPr/>
        </p:nvCxnSpPr>
        <p:spPr>
          <a:xfrm flipH="1" rot="10800000">
            <a:off x="1114418" y="4185638"/>
            <a:ext cx="636000" cy="61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09" name="Google Shape;3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896" y="3703296"/>
            <a:ext cx="1504513" cy="110858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0" name="Google Shape;31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738" y="3938265"/>
            <a:ext cx="795405" cy="8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/>
          <p:nvPr/>
        </p:nvSpPr>
        <p:spPr>
          <a:xfrm>
            <a:off x="0" y="661219"/>
            <a:ext cx="67176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&lt;title&gt;CS 193X&lt;/title&gt;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&lt;link rel="stylesheet" href="style.css" /&gt;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&lt;script src="</a:t>
            </a:r>
            <a:r>
              <a:rPr b="1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script.js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"&gt;&lt;/script&gt;</a:t>
            </a:r>
            <a:endParaRPr b="1" i="0" sz="2000" u="none" cap="none" strike="noStrike">
              <a:solidFill>
                <a:srgbClr val="3369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2" name="Google Shape;312;p35"/>
          <p:cNvCxnSpPr>
            <a:stCxn id="310" idx="0"/>
          </p:cNvCxnSpPr>
          <p:nvPr/>
        </p:nvCxnSpPr>
        <p:spPr>
          <a:xfrm flipH="1" rot="10800000">
            <a:off x="2558440" y="3047865"/>
            <a:ext cx="8400" cy="89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13" name="Google Shape;31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1293" y="4868456"/>
            <a:ext cx="422765" cy="448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 txBox="1"/>
          <p:nvPr/>
        </p:nvSpPr>
        <p:spPr>
          <a:xfrm>
            <a:off x="3899900" y="3837719"/>
            <a:ext cx="5460300" cy="269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function onClick() {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console.log('clicked');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const button = document.querySelector('button');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button.addEventListener('click', onClick);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135650" y="1778550"/>
            <a:ext cx="4068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3499376" y="3938286"/>
            <a:ext cx="318600" cy="30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6"/>
          <p:cNvPicPr preferRelativeResize="0"/>
          <p:nvPr/>
        </p:nvPicPr>
        <p:blipFill rotWithShape="1">
          <a:blip r:embed="rId3">
            <a:alphaModFix/>
          </a:blip>
          <a:srcRect b="26703" l="21168" r="59122" t="23854"/>
          <a:stretch/>
        </p:blipFill>
        <p:spPr>
          <a:xfrm>
            <a:off x="326725" y="3824261"/>
            <a:ext cx="923100" cy="11631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22" name="Google Shape;322;p36"/>
          <p:cNvCxnSpPr/>
          <p:nvPr/>
        </p:nvCxnSpPr>
        <p:spPr>
          <a:xfrm flipH="1" rot="10800000">
            <a:off x="985879" y="4136300"/>
            <a:ext cx="617400" cy="5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23" name="Google Shape;32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7617" y="3703699"/>
            <a:ext cx="1460931" cy="9941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1890" y="3914412"/>
            <a:ext cx="772364" cy="75633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6"/>
          <p:cNvSpPr txBox="1"/>
          <p:nvPr/>
        </p:nvSpPr>
        <p:spPr>
          <a:xfrm>
            <a:off x="0" y="661219"/>
            <a:ext cx="67176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&lt;title&gt;CS 193X&lt;/title&gt;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&lt;link rel="stylesheet" href="style.css" /&gt;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&lt;script src="</a:t>
            </a:r>
            <a:r>
              <a:rPr b="1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script.js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"&gt;&lt;/script&gt;</a:t>
            </a:r>
            <a:endParaRPr b="1" i="0" sz="2000" u="none" cap="none" strike="noStrike">
              <a:solidFill>
                <a:srgbClr val="3369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6" name="Google Shape;326;p36"/>
          <p:cNvCxnSpPr>
            <a:stCxn id="324" idx="0"/>
          </p:cNvCxnSpPr>
          <p:nvPr/>
        </p:nvCxnSpPr>
        <p:spPr>
          <a:xfrm flipH="1" rot="10800000">
            <a:off x="2388072" y="3116112"/>
            <a:ext cx="8100" cy="79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27" name="Google Shape;32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86926" y="4748579"/>
            <a:ext cx="410519" cy="4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6"/>
          <p:cNvSpPr txBox="1"/>
          <p:nvPr/>
        </p:nvSpPr>
        <p:spPr>
          <a:xfrm>
            <a:off x="3690675" y="3824242"/>
            <a:ext cx="5302200" cy="270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function onClick() {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console.log('clicked');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const button = document.querySelector('button');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button.addEventListener('click', onClick);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135650" y="1778550"/>
            <a:ext cx="4068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3244824" y="4277446"/>
            <a:ext cx="309600" cy="26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b="26703" l="21168" r="59122" t="23854"/>
          <a:stretch/>
        </p:blipFill>
        <p:spPr>
          <a:xfrm>
            <a:off x="355775" y="3331425"/>
            <a:ext cx="1212600" cy="15606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36" name="Google Shape;336;p37"/>
          <p:cNvCxnSpPr/>
          <p:nvPr/>
        </p:nvCxnSpPr>
        <p:spPr>
          <a:xfrm flipH="1" rot="10800000">
            <a:off x="1221787" y="3750277"/>
            <a:ext cx="811200" cy="74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37" name="Google Shape;33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194" y="3169671"/>
            <a:ext cx="1919406" cy="133381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6646" y="3452378"/>
            <a:ext cx="1014750" cy="10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7"/>
          <p:cNvSpPr txBox="1"/>
          <p:nvPr/>
        </p:nvSpPr>
        <p:spPr>
          <a:xfrm>
            <a:off x="0" y="661219"/>
            <a:ext cx="67176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&lt;title&gt;CS 193X&lt;/title&gt;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&lt;link rel="stylesheet" href="style.css" /&gt;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&lt;script src="</a:t>
            </a:r>
            <a:r>
              <a:rPr b="1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script.js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"&gt;&lt;/script&gt;</a:t>
            </a:r>
            <a:endParaRPr b="1" i="0" sz="2000" u="none" cap="none" strike="noStrike">
              <a:solidFill>
                <a:srgbClr val="3369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0" name="Google Shape;340;p37"/>
          <p:cNvCxnSpPr>
            <a:stCxn id="338" idx="0"/>
          </p:cNvCxnSpPr>
          <p:nvPr/>
        </p:nvCxnSpPr>
        <p:spPr>
          <a:xfrm flipH="1" rot="10800000">
            <a:off x="3064021" y="2381378"/>
            <a:ext cx="10800" cy="107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41" name="Google Shape;34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99750" y="4571551"/>
            <a:ext cx="539350" cy="5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7"/>
          <p:cNvSpPr txBox="1"/>
          <p:nvPr/>
        </p:nvSpPr>
        <p:spPr>
          <a:xfrm>
            <a:off x="4775400" y="2787275"/>
            <a:ext cx="4110300" cy="294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function onClick() {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console.log('clicked');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const button = document.querySelector('button');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button.addEventListener('click', onClick);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135650" y="1778550"/>
            <a:ext cx="4068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4189600" y="3571300"/>
            <a:ext cx="4068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7"/>
          <p:cNvSpPr txBox="1"/>
          <p:nvPr>
            <p:ph idx="4294967295" type="body"/>
          </p:nvPr>
        </p:nvSpPr>
        <p:spPr>
          <a:xfrm>
            <a:off x="782700" y="5732569"/>
            <a:ext cx="75786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 are only at the </a:t>
            </a: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tag, which is at the top of the document… so the </a:t>
            </a: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isn't available yet.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 b="26703" l="21168" r="59122" t="23854"/>
          <a:stretch/>
        </p:blipFill>
        <p:spPr>
          <a:xfrm>
            <a:off x="355775" y="3331425"/>
            <a:ext cx="1212600" cy="15606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51" name="Google Shape;351;p38"/>
          <p:cNvCxnSpPr/>
          <p:nvPr/>
        </p:nvCxnSpPr>
        <p:spPr>
          <a:xfrm flipH="1" rot="10800000">
            <a:off x="1221787" y="3750277"/>
            <a:ext cx="811200" cy="74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52" name="Google Shape;35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194" y="3169671"/>
            <a:ext cx="1919406" cy="133381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6646" y="3452378"/>
            <a:ext cx="1014750" cy="10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8"/>
          <p:cNvSpPr txBox="1"/>
          <p:nvPr/>
        </p:nvSpPr>
        <p:spPr>
          <a:xfrm>
            <a:off x="0" y="661219"/>
            <a:ext cx="67176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&lt;title&gt;CS 193X&lt;/title&gt;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&lt;link rel="stylesheet" href="style.css" /&gt;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368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&lt;script src="</a:t>
            </a:r>
            <a:r>
              <a:rPr b="1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script.js</a:t>
            </a:r>
            <a:r>
              <a:rPr b="1" i="0" lang="en" sz="2000" u="none" cap="none" strike="noStrike">
                <a:solidFill>
                  <a:srgbClr val="3369E8"/>
                </a:solidFill>
                <a:latin typeface="Consolas"/>
                <a:ea typeface="Consolas"/>
                <a:cs typeface="Consolas"/>
                <a:sym typeface="Consolas"/>
              </a:rPr>
              <a:t>"&gt;&lt;/script&gt;</a:t>
            </a:r>
            <a:endParaRPr b="1" i="0" sz="2000" u="none" cap="none" strike="noStrike">
              <a:solidFill>
                <a:srgbClr val="3369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5" name="Google Shape;355;p38"/>
          <p:cNvCxnSpPr>
            <a:stCxn id="353" idx="0"/>
          </p:cNvCxnSpPr>
          <p:nvPr/>
        </p:nvCxnSpPr>
        <p:spPr>
          <a:xfrm flipH="1" rot="10800000">
            <a:off x="3064021" y="2381378"/>
            <a:ext cx="10800" cy="107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56" name="Google Shape;35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99750" y="4571551"/>
            <a:ext cx="539350" cy="5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/>
          <p:nvPr/>
        </p:nvSpPr>
        <p:spPr>
          <a:xfrm>
            <a:off x="4775400" y="3331425"/>
            <a:ext cx="6966000" cy="207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function onClick() {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console.log('clicked');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const button = document.querySelector('button');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button.addEventListener('click', onClick);</a:t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135650" y="1778550"/>
            <a:ext cx="4068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4308300" y="5264050"/>
            <a:ext cx="4068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8"/>
          <p:cNvSpPr txBox="1"/>
          <p:nvPr>
            <p:ph idx="4294967295" type="body"/>
          </p:nvPr>
        </p:nvSpPr>
        <p:spPr>
          <a:xfrm>
            <a:off x="782700" y="5732569"/>
            <a:ext cx="75786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Therefore </a:t>
            </a: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returns </a:t>
            </a: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and we can't call </a:t>
            </a: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n" sz="2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defer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782700" y="1560242"/>
            <a:ext cx="7578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add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"/>
              <a:t> attribute onto the script tag so that the JavaScript doesn't execute until after the DOM is loaded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</a:t>
            </a:r>
            <a:r>
              <a:rPr lang="en"/>
              <a:t>):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 txBox="1"/>
          <p:nvPr/>
        </p:nvSpPr>
        <p:spPr>
          <a:xfrm>
            <a:off x="782700" y="3060100"/>
            <a:ext cx="7578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&lt;script src="script.js"</a:t>
            </a:r>
            <a:r>
              <a:rPr b="1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2400" u="none" cap="none" strike="noStrike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b="0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b="0" i="0" sz="2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What's a "block"?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782700" y="1560251"/>
            <a:ext cx="7578600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For example, the precise definition of an if-statement might look like: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i="1" lang="en"/>
              <a:t>expression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i="1" lang="en"/>
              <a:t>statement</a:t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And a block might look like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console.log('Hello, world!');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console.log('Today is a good day.');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A "block" or compound statement is a type of </a:t>
            </a:r>
            <a:r>
              <a:rPr b="1" i="1" lang="en" sz="1800"/>
              <a:t>statement</a:t>
            </a:r>
            <a:r>
              <a:rPr lang="en" sz="1800"/>
              <a:t>, which is why we can execute multiple statements when the condition is true.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defer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40"/>
          <p:cNvSpPr txBox="1"/>
          <p:nvPr>
            <p:ph idx="1" type="body"/>
          </p:nvPr>
        </p:nvSpPr>
        <p:spPr>
          <a:xfrm>
            <a:off x="782700" y="1560242"/>
            <a:ext cx="7578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add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"/>
              <a:t> attribute onto the script tag so that the JavaScript doesn't execute until after the DOM is loaded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</a:t>
            </a:r>
            <a:r>
              <a:rPr lang="en"/>
              <a:t>):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74" name="Google Shape;374;p40"/>
          <p:cNvSpPr txBox="1"/>
          <p:nvPr/>
        </p:nvSpPr>
        <p:spPr>
          <a:xfrm>
            <a:off x="782700" y="3060100"/>
            <a:ext cx="7578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&lt;script src="script.js"</a:t>
            </a:r>
            <a:r>
              <a:rPr b="1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2400" u="none" cap="none" strike="noStrike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b="0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b="0" i="0" sz="2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782700" y="4074847"/>
            <a:ext cx="7578600" cy="27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Other old-school ways of doing this (</a:t>
            </a:r>
            <a:r>
              <a:rPr b="1" lang="en">
                <a:solidFill>
                  <a:srgbClr val="FF0000"/>
                </a:solidFill>
              </a:rPr>
              <a:t>don't do these</a:t>
            </a:r>
            <a:r>
              <a:rPr lang="en"/>
              <a:t>):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Put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n"/>
              <a:t> tag at the bottom of the page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Listen for the 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/>
              <a:t>" event on the window object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/>
              <a:t>You will see tons of examples on the internet that do this. They are out of date. defer is </a:t>
            </a:r>
            <a:r>
              <a:rPr lang="en" u="sng">
                <a:solidFill>
                  <a:schemeClr val="hlink"/>
                </a:solidFill>
                <a:hlinkClick r:id="rId4"/>
              </a:rPr>
              <a:t>widely supported</a:t>
            </a:r>
            <a:r>
              <a:rPr lang="en"/>
              <a:t> and better.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212" y="3104214"/>
            <a:ext cx="5007584" cy="137751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1" name="Google Shape;38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9588" y="283575"/>
            <a:ext cx="5044826" cy="257506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2" name="Google Shape;382;p41"/>
          <p:cNvPicPr preferRelativeResize="0"/>
          <p:nvPr/>
        </p:nvPicPr>
        <p:blipFill rotWithShape="1">
          <a:blip r:embed="rId5">
            <a:alphaModFix/>
          </a:blip>
          <a:srcRect b="20025" l="0" r="0" t="0"/>
          <a:stretch/>
        </p:blipFill>
        <p:spPr>
          <a:xfrm>
            <a:off x="1020788" y="4725650"/>
            <a:ext cx="7102426" cy="1725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 messages aren't so interesting...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do we interact with the page?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few technical details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4"/>
          <p:cNvSpPr txBox="1"/>
          <p:nvPr>
            <p:ph idx="1" type="body"/>
          </p:nvPr>
        </p:nvSpPr>
        <p:spPr>
          <a:xfrm>
            <a:off x="782700" y="1618073"/>
            <a:ext cx="75786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The DOM objects that we retrieve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querySelectorAll</a:t>
            </a:r>
            <a:r>
              <a:rPr lang="en"/>
              <a:t> have types: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Every DOM node is of general type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Node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(an interface)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-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Element</a:t>
            </a:r>
            <a:r>
              <a:rPr lang="en"/>
              <a:t> implements the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</a:t>
            </a:r>
            <a:r>
              <a:rPr lang="en"/>
              <a:t> interface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(FYI: This has nothing to do with NodeJS, if you've heard of that)</a:t>
            </a:r>
            <a:endParaRPr sz="18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Each HTML element has a specific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Element</a:t>
            </a:r>
            <a:r>
              <a:rPr lang="en"/>
              <a:t> derived class, like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HTMLImageElement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Attributes and DOM properties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5"/>
          <p:cNvSpPr txBox="1"/>
          <p:nvPr>
            <p:ph idx="1" type="body"/>
          </p:nvPr>
        </p:nvSpPr>
        <p:spPr>
          <a:xfrm>
            <a:off x="782700" y="1565027"/>
            <a:ext cx="7578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Roughly every </a:t>
            </a:r>
            <a:r>
              <a:rPr b="1" lang="en"/>
              <a:t>attribute</a:t>
            </a:r>
            <a:r>
              <a:rPr lang="en"/>
              <a:t> on an HTML element is a </a:t>
            </a:r>
            <a:r>
              <a:rPr b="1" lang="en"/>
              <a:t>property</a:t>
            </a:r>
            <a:r>
              <a:rPr lang="en"/>
              <a:t> on its respective DOM object...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05" name="Google Shape;405;p45"/>
          <p:cNvSpPr txBox="1"/>
          <p:nvPr/>
        </p:nvSpPr>
        <p:spPr>
          <a:xfrm>
            <a:off x="858900" y="2742375"/>
            <a:ext cx="46425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1" i="0" sz="2400" u="sng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&lt;img </a:t>
            </a:r>
            <a:r>
              <a:rPr b="1" i="0" lang="en" sz="2200" u="none" cap="none" strike="noStrike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="puppy.png" /&gt;</a:t>
            </a:r>
            <a:endParaRPr b="0" i="0" sz="24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45"/>
          <p:cNvSpPr txBox="1"/>
          <p:nvPr/>
        </p:nvSpPr>
        <p:spPr>
          <a:xfrm>
            <a:off x="858900" y="4038600"/>
            <a:ext cx="75786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1" i="0" sz="2400" u="sng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const element = document.querySelector('img');</a:t>
            </a:r>
            <a:endParaRPr b="0" i="0" sz="22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element.</a:t>
            </a:r>
            <a:r>
              <a:rPr b="1" i="0" lang="en" sz="2200" u="none" cap="none" strike="noStrike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en" sz="22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= 'bear.png';</a:t>
            </a:r>
            <a:endParaRPr b="0" i="0" sz="22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45"/>
          <p:cNvSpPr txBox="1"/>
          <p:nvPr>
            <p:ph idx="1" type="body"/>
          </p:nvPr>
        </p:nvSpPr>
        <p:spPr>
          <a:xfrm>
            <a:off x="782700" y="5603627"/>
            <a:ext cx="7578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(But you should always check the JavaScript spec to be sure. In this case, check the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HTMLImageElement</a:t>
            </a:r>
            <a:r>
              <a:rPr lang="en"/>
              <a:t>.)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Adding and removing classes</a:t>
            </a:r>
            <a:endParaRPr/>
          </a:p>
        </p:txBody>
      </p:sp>
      <p:sp>
        <p:nvSpPr>
          <p:cNvPr id="413" name="Google Shape;413;p46"/>
          <p:cNvSpPr txBox="1"/>
          <p:nvPr>
            <p:ph idx="1" type="body"/>
          </p:nvPr>
        </p:nvSpPr>
        <p:spPr>
          <a:xfrm>
            <a:off x="782700" y="1560250"/>
            <a:ext cx="7578600" cy="4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You can control </a:t>
            </a:r>
            <a:r>
              <a:rPr b="1" lang="en"/>
              <a:t>classes</a:t>
            </a:r>
            <a:r>
              <a:rPr lang="en"/>
              <a:t> applied to an HTML element via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classList.add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classList.remove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image = document.querySelector('img');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Adds a CSS class called "active".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image.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classList.add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('active');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Removes a CSS class called "hidden".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image.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classList.remove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('hidden');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on classList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 properties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objects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9" name="Google Shape;419;p53"/>
          <p:cNvGraphicFramePr/>
          <p:nvPr/>
        </p:nvGraphicFramePr>
        <p:xfrm>
          <a:off x="375100" y="165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{066EA7B6-6E14-4777-8329-D7FDCB1E922B}</a:tableStyleId>
              </a:tblPr>
              <a:tblGrid>
                <a:gridCol w="2322150"/>
                <a:gridCol w="6190525"/>
              </a:tblGrid>
              <a:tr h="52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Property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2CC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2CC">
                        <a:alpha val="69803"/>
                      </a:srgbClr>
                    </a:solidFill>
                  </a:tcPr>
                </a:tc>
              </a:tr>
              <a:tr h="52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sng" cap="none" strike="noStrike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id</a:t>
                      </a:r>
                      <a:endParaRPr b="1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value of the id attribute of the element, as a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sng" cap="none" strike="noStrike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innerHTML</a:t>
                      </a:r>
                      <a:endParaRPr b="1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raw HTML between the starting and ending tags of an element, as a string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sng" cap="none" strike="noStrike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textContent</a:t>
                      </a:r>
                      <a:endParaRPr b="1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text content of a node and its descendants. (This property is inherited from </a:t>
                      </a:r>
                      <a:r>
                        <a:rPr lang="en" sz="2000" u="sng" cap="none" strike="noStrike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Node</a:t>
                      </a:r>
                      <a:r>
                        <a:rPr lang="e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sng" cap="none" strike="noStrike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7"/>
                        </a:rPr>
                        <a:t>classList</a:t>
                      </a:r>
                      <a:endParaRPr b="1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 object containing the classes applied to the element</a:t>
                      </a:r>
                      <a:endParaRPr b="1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p53"/>
          <p:cNvSpPr txBox="1"/>
          <p:nvPr/>
        </p:nvSpPr>
        <p:spPr>
          <a:xfrm>
            <a:off x="2928150" y="4855625"/>
            <a:ext cx="32877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Maybe we can adjust the </a:t>
            </a:r>
            <a:r>
              <a:rPr b="1"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textContent</a:t>
            </a:r>
            <a:r>
              <a:rPr b="0" i="0" lang="en" sz="2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2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CodePen</a:t>
            </a:r>
            <a:endParaRPr b="0" i="0" sz="2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Another approach: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Changing the elements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Add elements via DOM</a:t>
            </a:r>
            <a:endParaRPr/>
          </a:p>
        </p:txBody>
      </p:sp>
      <p:sp>
        <p:nvSpPr>
          <p:cNvPr id="431" name="Google Shape;431;p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 can create elements dynamically and add them to the web page via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createElement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appendChild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document.createElement(</a:t>
            </a:r>
            <a:r>
              <a:rPr b="1" i="1" lang="en"/>
              <a:t>tag 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1" lang="en"/>
              <a:t>element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appendChild(</a:t>
            </a:r>
            <a:r>
              <a:rPr b="1" i="1" lang="en"/>
              <a:t>element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Technically you can also add elements to the webpage via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"/>
              <a:t>, but it poses a </a:t>
            </a:r>
            <a:r>
              <a:rPr lang="en" u="sng">
                <a:solidFill>
                  <a:schemeClr val="hlink"/>
                </a:solidFill>
                <a:hlinkClick r:id="rId5"/>
              </a:rPr>
              <a:t>security risk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Try 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to use innerHTML like this: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element.innerHTML = '&lt;h1&gt;Hooray!&lt;/h1&gt;';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Blocks and scope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782700" y="1560251"/>
            <a:ext cx="7578600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Most languages that include blocks</a:t>
            </a:r>
            <a:r>
              <a:rPr b="1" lang="en"/>
              <a:t> </a:t>
            </a:r>
            <a:r>
              <a:rPr lang="en"/>
              <a:t>also tie scoping rules to blocks, i.e. via "</a:t>
            </a:r>
            <a:r>
              <a:rPr lang="en" u="sng">
                <a:solidFill>
                  <a:schemeClr val="hlink"/>
                </a:solidFill>
                <a:hlinkClick r:id="rId3"/>
              </a:rPr>
              <a:t>block scope</a:t>
            </a:r>
            <a:r>
              <a:rPr lang="en"/>
              <a:t>":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C++ code, not JS: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"/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int x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		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can't access x here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This is the behavior of Java, C++, C, etc.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Remove elements via DOM</a:t>
            </a:r>
            <a:endParaRPr/>
          </a:p>
        </p:txBody>
      </p:sp>
      <p:sp>
        <p:nvSpPr>
          <p:cNvPr id="437" name="Google Shape;437;p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 can also call remove elements from the DOM by calling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remove</a:t>
            </a:r>
            <a:r>
              <a:rPr lang="en"/>
              <a:t>() method on the DOM object: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i="1" lang="en"/>
              <a:t>element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.remove();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And actually setting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"/>
              <a:t> of an element to an </a:t>
            </a:r>
            <a:r>
              <a:rPr b="1" lang="en"/>
              <a:t>empty string</a:t>
            </a:r>
            <a:r>
              <a:rPr lang="en"/>
              <a:t> is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fine way</a:t>
            </a:r>
            <a:r>
              <a:rPr lang="en"/>
              <a:t> of removing all children from a parent node: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This is fine and poses no security risk.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element.innerHTML = '';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/>
          <p:nvPr>
            <p:ph idx="4294967295" type="body"/>
          </p:nvPr>
        </p:nvSpPr>
        <p:spPr>
          <a:xfrm>
            <a:off x="849450" y="5355774"/>
            <a:ext cx="75786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CodePen</a:t>
            </a:r>
            <a:endParaRPr b="1" sz="2400">
              <a:solidFill>
                <a:srgbClr val="1368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879350"/>
            <a:ext cx="8839201" cy="430238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9" title="clicking-delay.mo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7314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9"/>
          <p:cNvSpPr txBox="1"/>
          <p:nvPr>
            <p:ph idx="4294967295" type="body"/>
          </p:nvPr>
        </p:nvSpPr>
        <p:spPr>
          <a:xfrm>
            <a:off x="849450" y="4441376"/>
            <a:ext cx="75786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Hmm, the effect is slightly janky though: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 text changes faster than the image loads.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" sz="2400">
                <a:solidFill>
                  <a:srgbClr val="1368F1"/>
                </a:solidFill>
                <a:latin typeface="Calibri"/>
                <a:ea typeface="Calibri"/>
                <a:cs typeface="Calibri"/>
                <a:sym typeface="Calibri"/>
              </a:rPr>
              <a:t>Q: How do we fix this issue?</a:t>
            </a:r>
            <a:endParaRPr b="1" sz="2400">
              <a:solidFill>
                <a:srgbClr val="1368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782700" y="347150"/>
            <a:ext cx="7944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display: none;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There is yet another super helpful value for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display</a:t>
            </a:r>
            <a:r>
              <a:rPr lang="en"/>
              <a:t>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display: block;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display: inline;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display: inline-block;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display: flex;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display: none;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display: none;</a:t>
            </a:r>
            <a:r>
              <a:rPr b="1" lang="en"/>
              <a:t> </a:t>
            </a:r>
            <a:r>
              <a:rPr lang="en"/>
              <a:t>turns off rendering for the element and all its children. It's treated as if the element were not in the document at all...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1"/>
          <p:cNvSpPr txBox="1"/>
          <p:nvPr>
            <p:ph type="title"/>
          </p:nvPr>
        </p:nvSpPr>
        <p:spPr>
          <a:xfrm>
            <a:off x="782700" y="347150"/>
            <a:ext cx="7944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display: none;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There is yet another super helpful value for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display</a:t>
            </a:r>
            <a:r>
              <a:rPr lang="en"/>
              <a:t>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display: block;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display: inline;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display: inline-block;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display: flex;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display: none;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display: none;</a:t>
            </a:r>
            <a:r>
              <a:rPr b="1" lang="en"/>
              <a:t> </a:t>
            </a:r>
            <a:r>
              <a:rPr lang="en"/>
              <a:t>turns off rendering for the element and all its children. It's treated as if the element were not in the document at all…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...but the content (such as the images) is still loaded.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2"/>
          <p:cNvSpPr txBox="1"/>
          <p:nvPr>
            <p:ph idx="4294967295" type="body"/>
          </p:nvPr>
        </p:nvSpPr>
        <p:spPr>
          <a:xfrm>
            <a:off x="3854500" y="3716350"/>
            <a:ext cx="49908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We can add both views to the HTML, with one view hidden by default… (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CodePen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427200"/>
            <a:ext cx="8826048" cy="21002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8" name="Google Shape;46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3716350"/>
            <a:ext cx="3084175" cy="1846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idx="4294967295" type="body"/>
          </p:nvPr>
        </p:nvSpPr>
        <p:spPr>
          <a:xfrm>
            <a:off x="1359900" y="4857675"/>
            <a:ext cx="64242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Then we toggle the display state of the containers by adding/removing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class.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CodePen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3425"/>
            <a:ext cx="8839200" cy="438661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480" name="Google Shape;480;p64"/>
          <p:cNvSpPr txBox="1"/>
          <p:nvPr>
            <p:ph idx="1" type="body"/>
          </p:nvPr>
        </p:nvSpPr>
        <p:spPr>
          <a:xfrm>
            <a:off x="782700" y="1560251"/>
            <a:ext cx="7578600" cy="5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Several strategies for updating HTML elements in JS: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1. Change content of existing HTML elements in page: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Good for simple text updates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2. Add elements via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createElement</a:t>
            </a:r>
            <a:r>
              <a:rPr b="1" lang="en"/>
              <a:t> and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appendChild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Needed if you're adding a variable number of elements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"/>
              <a:t>3. Put all "views" in the HTML but set inactive ones to hidden, then update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1" lang="en"/>
              <a:t> state as necessary.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Good when you know ahead of time what element(s) you want to display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Can be used in conjunction with (1) and/or (2)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Blocks and scope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782700" y="1560251"/>
            <a:ext cx="7578600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This is also the behavior of JavaScript variables so long as you use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/>
              <a:t> and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/>
              <a:t>: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"/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		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can't access x here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Blocks and scope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782700" y="1560251"/>
            <a:ext cx="7578600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But if you use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/>
              <a:t>, the variable exists for the entirety of the function, completely independent of blocks: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"/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x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		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x is 5 here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/>
              <a:t>This is the same behavior as Python, which also has function scope.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* Note that variable hoisting and function scope are not the same thing, either.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Arrays are Object types used to create lists of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Creates an empty list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let list = [];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let groceries = ['milk', 'cocoa puffs'];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groceries[1] = 'kix';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0-based indexing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Mutable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Can check size via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/>
              <a:t> property (not function)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Looping through an array</a:t>
            </a:r>
            <a:endParaRPr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782700" y="1484040"/>
            <a:ext cx="7578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You can use the familiar for-loop to iterate through a list: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let groceries = ['milk', 'cocoa puffs', 'tea'];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 (let i = 0; i &lt; groceries.length; i++)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console.log(groceries[i]);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 use a for-each loop via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for...of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3"/>
              </a:rPr>
              <a:t>mdn</a:t>
            </a:r>
            <a:r>
              <a:rPr lang="en"/>
              <a:t>):</a:t>
            </a:r>
            <a:br>
              <a:rPr lang="en"/>
            </a:br>
            <a:r>
              <a:rPr lang="en" sz="1800"/>
              <a:t>(intuition: </a:t>
            </a:r>
            <a:r>
              <a:rPr lang="en" sz="1800">
                <a:solidFill>
                  <a:srgbClr val="9900FF"/>
                </a:solidFill>
              </a:rPr>
              <a:t>for</a:t>
            </a:r>
            <a:r>
              <a:rPr lang="en" sz="1800"/>
              <a:t> each item </a:t>
            </a:r>
            <a:r>
              <a:rPr lang="en" sz="1800">
                <a:solidFill>
                  <a:srgbClr val="9900FF"/>
                </a:solidFill>
              </a:rPr>
              <a:t>of</a:t>
            </a:r>
            <a:r>
              <a:rPr lang="en" sz="1800"/>
              <a:t> the groceries list)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2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(let item </a:t>
            </a:r>
            <a:r>
              <a:rPr b="1" lang="en" sz="2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groceries) {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		console.log(item);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