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5F1DB-0301-4062-B8A6-FE8730914A23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782D-93C1-4715-821E-B153741CEF0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6137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782D-93C1-4715-821E-B153741CEF0E}" type="slidenum">
              <a:rPr lang="zh-SG" altLang="en-US" smtClean="0"/>
              <a:t>5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5662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DEDB-97C3-48D7-8228-BD9B498F1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1EE1F-D448-46C0-91A5-829AA435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SG"/>
              <a:t>Click to edit Master subtitle style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C9F6-F1A3-43E5-82C5-A713914E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4D9A-A09A-42C4-A498-4BE7F7DF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D5CD-9214-4F82-8465-9DF7D75F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371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A380-A298-45CD-85A4-67867168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2AE74-4CAD-4138-B84D-4CCF3B89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696D-C76B-482D-B547-797FC97B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7AD0-D0A5-4492-994B-318A786F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5420-F629-4C01-9A04-215B799D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6454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12082-B69D-4F50-A3FE-CE311E55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EAAC8-A5C7-41A8-A5E0-658A96809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3DDF-A772-4548-ABCA-4CA8E1AD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1DC0-129B-4470-AD0A-3F8A0EDC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D53-DB9C-42EB-839E-874B49C4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342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3B76-BED1-4DB5-BA5A-B217767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5135-6FD4-4528-8E50-8D7708EB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5649-EFD4-48D6-A3ED-38481D34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88D7-CC62-44D4-9689-EB0A0567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DF3F-CD76-4E1A-8577-4F46D61A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37433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7F2D-AB5A-4A9E-BF1A-229FFCBC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76B7-798D-4924-AE18-1123B4A0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5B93-E389-403F-9A0C-54C17402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7021-198F-4875-884C-E14B5AFC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04C7-8F53-4AF2-AF54-A805F417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3850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966B-B961-47C8-9A52-D10A6E69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B34E-6F89-43DA-ADC7-CE751DA60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C0DC-9000-4C94-8C72-EC564CF53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68363-D01C-4AD8-83FA-D0294CC1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A2A25-6E23-46BA-B448-17EB1F7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FEAF9-5245-44EC-9344-2C020274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1963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06E0-AF90-4615-891B-CDF0F45F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A6E0-0116-4224-B838-5C55A5D1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D41AC-2311-4A95-AD1F-9E0EEEB9D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C33BF-4E3A-45B2-8A62-5D91BF3C2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702C6-ED97-43A7-A1C7-C9DC8819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5639D-3715-4FC2-8EEF-850CD10F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579E9-7604-40BA-AB83-365D84A1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2CF79-627E-4C46-949F-7AA05624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486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51D6-EA81-4465-A100-AE64C3CD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1BE7-E780-4CB8-95FD-F0CC5233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9500C-DF53-48A6-8824-2A5884EE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B5B80-8646-4AE6-9478-65B03442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404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868A3-4532-4114-9583-23B07188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C2444-6CF5-4A64-B67C-BECBDFBE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AE11B-821B-4927-97FF-77C348FA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7398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600D-255C-48CE-B2E7-16237E1A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9303-7BD2-47FD-A78F-1C77FB01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EBFEE-63EC-4F18-BBA3-F2CC2322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331A7-53E4-4E7C-847C-F7426B3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69437-E0C8-4B14-9AC4-E592FB02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63D11-F9E6-4FA4-8366-46984AEB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5869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047D-586A-4905-BF36-ADAAA6AD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F34DF-BC7D-472E-BD0E-FC748D39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9EC16-7193-4E58-98FC-8F582924D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6B3B7-EEA0-41C6-ADBD-6079A446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DD052-BFE6-4675-B63C-4916E169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5DDF3-FDE1-44F8-A223-D6DA490C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727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EF9BF-D317-4F6F-A27A-433880E7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E7A3E-18D1-4DFA-99EB-013BEE57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D608-6DF2-45D2-A8D0-13AA15848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95CB-8F4B-4524-B94A-57AE6CCC040E}" type="datetimeFigureOut">
              <a:rPr lang="zh-SG" altLang="en-US" smtClean="0"/>
              <a:t>10/4/2021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E359-A2E9-4338-A523-75498D12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0300-77AD-4B86-B6E4-2A6E38C3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DAAB-79F7-4196-87AB-887B906B837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554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38B2-AB05-4157-B23F-77D850A06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1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altLang="zh-SG" dirty="0"/>
              <a:t>Self-learnt Image for Medical Image Classification</a:t>
            </a:r>
            <a:br>
              <a:rPr lang="en-SG" altLang="zh-SG" dirty="0"/>
            </a:br>
            <a:r>
              <a:rPr lang="en-SG" altLang="zh-SG" dirty="0"/>
              <a:t>Project Report</a:t>
            </a:r>
            <a:endParaRPr lang="zh-SG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B136D-E6D0-4BC1-A407-595BEB2B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SG" altLang="zh-SG" dirty="0"/>
              <a:t>Lu Jingjun</a:t>
            </a:r>
          </a:p>
          <a:p>
            <a:r>
              <a:rPr lang="en-SG" altLang="zh-SG" dirty="0"/>
              <a:t>Instructor: Dr Huang </a:t>
            </a:r>
            <a:r>
              <a:rPr lang="en-SG" altLang="zh-SG" dirty="0" err="1"/>
              <a:t>Weimin</a:t>
            </a:r>
            <a:endParaRPr lang="en-SG" altLang="zh-SG" dirty="0"/>
          </a:p>
          <a:p>
            <a:r>
              <a:rPr lang="en-SG" altLang="zh-SG" dirty="0"/>
              <a:t>10/04/2021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92153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8D8-5603-454E-9516-12EF6B9A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Classification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66ED-52FE-4BD5-8710-9DF074A3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0299" cy="4351338"/>
          </a:xfrm>
        </p:spPr>
        <p:txBody>
          <a:bodyPr/>
          <a:lstStyle/>
          <a:p>
            <a:r>
              <a:rPr lang="en-US" altLang="zh-SG" dirty="0"/>
              <a:t>We built the lesion type classifier on a VGG16 model and ImageNet pretrained weights were applied. There are 8 labels representing lesion in different body parts. The trained model achieved an accuracy of 82% on the validation set.</a:t>
            </a:r>
            <a:endParaRPr lang="zh-SG" alt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D031E2A-48DD-4B1D-A93F-37D52F07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9" y="3548064"/>
            <a:ext cx="3514723" cy="262889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3CF9482-0D3B-42BA-BC32-55029BC2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222" y="3540036"/>
            <a:ext cx="3514723" cy="264495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B103287-3E85-40F7-9DEA-CE9E35B4C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33" y="800100"/>
            <a:ext cx="4476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5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78E-F14A-4B77-A62E-599DF8C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Prediction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4609-FFEC-47CD-808B-A5C08FEF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660"/>
            <a:ext cx="10515600" cy="2095926"/>
          </a:xfrm>
        </p:spPr>
        <p:txBody>
          <a:bodyPr>
            <a:normAutofit fontScale="92500"/>
          </a:bodyPr>
          <a:lstStyle/>
          <a:p>
            <a:r>
              <a:rPr lang="en-US" altLang="zh-SG" dirty="0"/>
              <a:t>Only 30% of the images in </a:t>
            </a:r>
            <a:r>
              <a:rPr lang="en-US" altLang="zh-SG" dirty="0" err="1"/>
              <a:t>DeepLesion</a:t>
            </a:r>
            <a:r>
              <a:rPr lang="en-US" altLang="zh-SG" dirty="0"/>
              <a:t> dataset were annotated with lesion types. After the training of the supervised VGG16 model with labeled images, we applied the model on unlabeled images (70%) in order to predict the lesion type of them. The algorithm could predict most of the obvious lesion type correctly. Some examples are shown below:</a:t>
            </a:r>
            <a:endParaRPr lang="zh-SG" altLang="en-US" dirty="0"/>
          </a:p>
        </p:txBody>
      </p:sp>
      <p:pic>
        <p:nvPicPr>
          <p:cNvPr id="5" name="Picture 4" descr="A picture containing text, spectacles&#10;&#10;Description automatically generated">
            <a:extLst>
              <a:ext uri="{FF2B5EF4-FFF2-40B4-BE49-F238E27FC236}">
                <a16:creationId xmlns:a16="http://schemas.microsoft.com/office/drawing/2014/main" id="{FE4F83E7-8B4E-420D-A35A-5A18D064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0" y="3440464"/>
            <a:ext cx="3417536" cy="3417536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144CED0-E157-4FB3-9634-13183D7A4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33" y="3440465"/>
            <a:ext cx="3438375" cy="3417536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4CEF4D-00E2-43F4-937A-A12807B11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26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FA79-C6AE-4603-92A7-5FAAC213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Conclusion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BCB1-672F-4B0C-8E3E-00C1BF28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/>
              <a:t>In the Self-learnt Image for Medical Image Classification project, we performed classification and clustering on BRATS17 brain tumour images. We developed a lesion type classifier based on deep lesion images as well. The models can be further improved for the monitoring, diagnosis and grading of diseases by clinicians.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52956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F869-37F6-4E70-8EFB-3325351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SG" dirty="0"/>
              <a:t>Outlines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7A60-A9D0-45E7-8834-CE5D507D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4063738" cy="421040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SG" altLang="zh-SG" sz="3200" dirty="0"/>
              <a:t>BRATS17 Dataset</a:t>
            </a:r>
          </a:p>
          <a:p>
            <a:pPr marL="0" indent="0">
              <a:buNone/>
            </a:pPr>
            <a:endParaRPr lang="en-SG" altLang="zh-SG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SG" altLang="zh-SG" sz="2400" dirty="0"/>
              <a:t>Image pre-processing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SG" altLang="zh-SG" sz="2400" dirty="0"/>
              <a:t>Auto-encoder training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SG" altLang="zh-SG" sz="2400" dirty="0"/>
              <a:t>Classification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SG" altLang="zh-SG" sz="2400" dirty="0"/>
              <a:t>Clustering</a:t>
            </a:r>
            <a:endParaRPr lang="zh-SG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84531-F2A0-46D9-9FF8-25024224F5CF}"/>
              </a:ext>
            </a:extLst>
          </p:cNvPr>
          <p:cNvSpPr txBox="1"/>
          <p:nvPr/>
        </p:nvSpPr>
        <p:spPr>
          <a:xfrm>
            <a:off x="6096001" y="1822665"/>
            <a:ext cx="4063738" cy="42165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SG" sz="3200" dirty="0" err="1"/>
              <a:t>DeepLesion</a:t>
            </a:r>
            <a:r>
              <a:rPr lang="en-SG" altLang="zh-SG" sz="3200" dirty="0"/>
              <a:t>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altLang="zh-SG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altLang="zh-SG" sz="2400" dirty="0"/>
              <a:t>Image pre-processing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altLang="zh-SG" sz="2400" dirty="0"/>
              <a:t>Classification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altLang="zh-SG" sz="2400" dirty="0"/>
              <a:t>Prediction</a:t>
            </a:r>
          </a:p>
          <a:p>
            <a:pPr marL="285750" indent="-285750">
              <a:buFontTx/>
              <a:buChar char="-"/>
            </a:pPr>
            <a:endParaRPr lang="en-SG" altLang="zh-SG" sz="2400" dirty="0"/>
          </a:p>
          <a:p>
            <a:pPr marL="285750" indent="-285750">
              <a:buFontTx/>
              <a:buChar char="-"/>
            </a:pPr>
            <a:endParaRPr lang="en-SG" altLang="zh-SG" sz="2400" dirty="0"/>
          </a:p>
          <a:p>
            <a:pPr marL="285750" indent="-285750">
              <a:buFontTx/>
              <a:buChar char="-"/>
            </a:pPr>
            <a:endParaRPr lang="en-SG" altLang="zh-SG" sz="2400" dirty="0"/>
          </a:p>
          <a:p>
            <a:endParaRPr lang="en-SG" altLang="zh-SG" sz="2400" dirty="0"/>
          </a:p>
        </p:txBody>
      </p:sp>
    </p:spTree>
    <p:extLst>
      <p:ext uri="{BB962C8B-B14F-4D97-AF65-F5344CB8AC3E}">
        <p14:creationId xmlns:p14="http://schemas.microsoft.com/office/powerpoint/2010/main" val="35593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A84E-97ED-4EEE-8699-10F7FE9E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22049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SG" altLang="zh-SG" sz="3600" dirty="0"/>
              <a:t>BRATS17 Dataset</a:t>
            </a:r>
            <a:endParaRPr lang="zh-SG" altLang="en-US" sz="3600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EFDB6CC-F6FC-404C-A523-4DD5A2F0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00" y="570390"/>
            <a:ext cx="5944115" cy="1874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747136-3F4C-41F4-B30E-5326AB717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00" y="2492208"/>
            <a:ext cx="5944115" cy="36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8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C9DB-EA97-4353-A2F2-D95F0976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SG" dirty="0"/>
              <a:t>Image Pre-processing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9BC3-1C44-4822-BC62-6B857F86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9452"/>
            <a:ext cx="10515600" cy="1925473"/>
          </a:xfrm>
        </p:spPr>
        <p:txBody>
          <a:bodyPr>
            <a:normAutofit lnSpcReduction="10000"/>
          </a:bodyPr>
          <a:lstStyle/>
          <a:p>
            <a:r>
              <a:rPr lang="en-SG" altLang="zh-SG" sz="2400" dirty="0"/>
              <a:t>BRATS17 dataset </a:t>
            </a:r>
            <a:r>
              <a:rPr lang="it-IT" altLang="zh-SG" sz="2400" dirty="0"/>
              <a:t>utilizes multi‐institutional pre‐operative 3D MRI scans</a:t>
            </a:r>
            <a:r>
              <a:rPr lang="en-SG" altLang="zh-SG" sz="2400" dirty="0"/>
              <a:t>, which contains high grade glioma (HGG) and low grade glioma (LGG) NIFTI brain tumour images in 4 modalities (T1, T1ce, T2, FLAIR). </a:t>
            </a:r>
            <a:r>
              <a:rPr lang="en-SG" altLang="zh-SG" sz="2400" dirty="0" err="1"/>
              <a:t>NiBabel</a:t>
            </a:r>
            <a:r>
              <a:rPr lang="en-SG" altLang="zh-SG" sz="2400" dirty="0"/>
              <a:t> package was used to pre-processed the NIFTI images. Small image patches of size (144, 144, 100) were generated from the original images of size (240, 240, 155) according to the location of the tumour.</a:t>
            </a:r>
            <a:endParaRPr lang="zh-SG" altLang="en-US" sz="2400" dirty="0"/>
          </a:p>
        </p:txBody>
      </p:sp>
      <p:pic>
        <p:nvPicPr>
          <p:cNvPr id="5" name="Picture 4" descr="A picture containing text, different, colorful&#10;&#10;Description automatically generated">
            <a:extLst>
              <a:ext uri="{FF2B5EF4-FFF2-40B4-BE49-F238E27FC236}">
                <a16:creationId xmlns:a16="http://schemas.microsoft.com/office/drawing/2014/main" id="{4926597A-99A6-4044-AD2E-E48FA84EB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025"/>
            <a:ext cx="7211608" cy="28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2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5030-15AF-4A0D-9590-11F7F3AD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SG" altLang="zh-SG" dirty="0"/>
              <a:t>Auto-encoder Training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8B82-92B8-41A9-9CFD-42F86F27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SG" altLang="zh-SG" sz="2200" dirty="0"/>
              <a:t>We trained the pre-processed image patches using an auto-encoder (U-Net) in order to get the vector representation of images’ features. The auto-encoder was trained to output the same images as the input images. After the training of the auto-encoder, we extracted the bottleneck layer of shape (8, 8, 16) out and flatten it to be a feature representation vector of size (1024, 1).</a:t>
            </a:r>
            <a:endParaRPr lang="zh-SG" altLang="en-US" sz="2200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27E334-7A81-47F8-B45E-64A5069F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 r="12120" b="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F6FCE1-8678-40F4-9644-79CD5333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C3D2E-D727-4D81-BA7C-86778793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0" y="507283"/>
            <a:ext cx="5001569" cy="1544062"/>
          </a:xfrm>
        </p:spPr>
        <p:txBody>
          <a:bodyPr>
            <a:normAutofit/>
          </a:bodyPr>
          <a:lstStyle/>
          <a:p>
            <a:r>
              <a:rPr lang="en-SG" altLang="zh-SG" sz="4000"/>
              <a:t>Classification</a:t>
            </a:r>
            <a:endParaRPr lang="zh-SG" altLang="en-US" sz="4000"/>
          </a:p>
        </p:txBody>
      </p:sp>
      <p:pic>
        <p:nvPicPr>
          <p:cNvPr id="7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75ECB37-F14A-4AE7-B062-E33CA021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4" y="428897"/>
            <a:ext cx="2805787" cy="210434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E561A9B-46CD-473E-ABA1-7B2CFBEF1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4" y="432405"/>
            <a:ext cx="2805787" cy="209732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88A0595-7E56-4C71-9847-4B562F561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9" y="2963362"/>
            <a:ext cx="5147528" cy="31657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6D9F-ABDA-484D-88E3-12B1E3CB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230" y="1926077"/>
            <a:ext cx="5001569" cy="4250885"/>
          </a:xfrm>
        </p:spPr>
        <p:txBody>
          <a:bodyPr>
            <a:normAutofit/>
          </a:bodyPr>
          <a:lstStyle/>
          <a:p>
            <a:r>
              <a:rPr lang="en-SG" altLang="zh-SG" sz="2400" dirty="0"/>
              <a:t>We used the feature representations of T2 and FLAIR modalities extracted from auto-encoder to do classification. The classification model contains 4 fully-connected layers. The labels are HGG and LGG provided in the original dataset. The classifier achieved an accuracy of 78% after training for 300 epochs.</a:t>
            </a:r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68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1632-3E55-4344-A3E4-8C8FF0C9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SG" altLang="zh-SG" sz="4000"/>
              <a:t>Clustering</a:t>
            </a:r>
            <a:endParaRPr lang="zh-SG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F1C8-7A0A-43C1-9207-40513FA6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866507"/>
            <a:ext cx="5819781" cy="4262581"/>
          </a:xfrm>
        </p:spPr>
        <p:txBody>
          <a:bodyPr>
            <a:normAutofit/>
          </a:bodyPr>
          <a:lstStyle/>
          <a:p>
            <a:r>
              <a:rPr lang="en-SG" altLang="zh-SG" sz="2400" dirty="0"/>
              <a:t>We extracted the penultimate layer of the trained classifier out to get a more robust feature representation of the images with size (100, 1).</a:t>
            </a:r>
            <a:r>
              <a:rPr lang="zh-SG" altLang="en-US" sz="2400" dirty="0"/>
              <a:t> </a:t>
            </a:r>
            <a:r>
              <a:rPr lang="en-US" altLang="zh-SG" sz="2400" dirty="0"/>
              <a:t>After</a:t>
            </a:r>
            <a:r>
              <a:rPr lang="zh-SG" altLang="en-US" sz="2400" dirty="0"/>
              <a:t> </a:t>
            </a:r>
            <a:r>
              <a:rPr lang="en-US" altLang="zh-SG" sz="2400" dirty="0"/>
              <a:t>this</a:t>
            </a:r>
            <a:r>
              <a:rPr lang="zh-SG" altLang="en-US" sz="2400" dirty="0"/>
              <a:t> </a:t>
            </a:r>
            <a:r>
              <a:rPr lang="en-US" altLang="zh-SG" sz="2400" dirty="0"/>
              <a:t>we</a:t>
            </a:r>
            <a:r>
              <a:rPr lang="zh-SG" altLang="en-US" sz="2400" dirty="0"/>
              <a:t> </a:t>
            </a:r>
            <a:r>
              <a:rPr lang="en-US" altLang="zh-SG" sz="2400" dirty="0"/>
              <a:t>applied</a:t>
            </a:r>
            <a:r>
              <a:rPr lang="zh-SG" altLang="en-US" sz="2400" dirty="0"/>
              <a:t> </a:t>
            </a:r>
            <a:r>
              <a:rPr lang="en-US" altLang="zh-SG" sz="2400" dirty="0"/>
              <a:t>K-means</a:t>
            </a:r>
            <a:r>
              <a:rPr lang="zh-SG" altLang="en-US" sz="2400" dirty="0"/>
              <a:t> </a:t>
            </a:r>
            <a:r>
              <a:rPr lang="en-US" altLang="zh-SG" sz="2400" dirty="0"/>
              <a:t>clustering</a:t>
            </a:r>
            <a:r>
              <a:rPr lang="zh-SG" altLang="en-US" sz="2400" dirty="0"/>
              <a:t> </a:t>
            </a:r>
            <a:r>
              <a:rPr lang="en-US" altLang="zh-SG" sz="2400" dirty="0"/>
              <a:t>to</a:t>
            </a:r>
            <a:r>
              <a:rPr lang="zh-SG" altLang="en-US" sz="2400" dirty="0"/>
              <a:t> </a:t>
            </a:r>
            <a:r>
              <a:rPr lang="en-US" altLang="zh-SG" sz="2400" dirty="0"/>
              <a:t>the</a:t>
            </a:r>
            <a:r>
              <a:rPr lang="zh-SG" altLang="en-US" sz="2400" dirty="0"/>
              <a:t> </a:t>
            </a:r>
            <a:r>
              <a:rPr lang="en-US" altLang="zh-SG" sz="2400" dirty="0"/>
              <a:t>feature</a:t>
            </a:r>
            <a:r>
              <a:rPr lang="zh-SG" altLang="en-US" sz="2400" dirty="0"/>
              <a:t> </a:t>
            </a:r>
            <a:r>
              <a:rPr lang="en-US" altLang="zh-SG" sz="2400" dirty="0"/>
              <a:t>representation above. We checked the clustering performance by manually clustering the images based on the core clarity, boundary clarity and shape of the tumor first and compared to the K-means auto clustering results. By experiments, we found the algorithm performed best with 4 clusters.</a:t>
            </a:r>
            <a:endParaRPr lang="en-SG" altLang="zh-SG" sz="24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5AE0194-9709-4F1E-B7AA-0275B27CF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r="23154" b="1"/>
          <a:stretch/>
        </p:blipFill>
        <p:spPr>
          <a:xfrm>
            <a:off x="6881872" y="1310325"/>
            <a:ext cx="4471923" cy="48187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599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5088-B298-4515-BED1-DE26D058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8385"/>
            <a:ext cx="493100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SG" sz="4000" dirty="0" err="1"/>
              <a:t>DeepLesion</a:t>
            </a:r>
            <a:r>
              <a:rPr lang="en-US" altLang="zh-SG" sz="4000" dirty="0"/>
              <a:t> Dataset</a:t>
            </a:r>
            <a:endParaRPr lang="zh-SG" altLang="en-US" sz="4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C53401F-DA9C-4D80-B126-6CC39F7DD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430"/>
            <a:ext cx="4713400" cy="62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6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594C-8093-48D2-A869-50681F70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Image Pre-processing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B135-B37A-4146-8879-A32D5FE2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8623"/>
            <a:ext cx="10515600" cy="20927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SG" b="0" i="0" dirty="0">
                <a:effectLst/>
                <a:latin typeface="Inter"/>
              </a:rPr>
              <a:t>The </a:t>
            </a:r>
            <a:r>
              <a:rPr lang="en-US" altLang="zh-SG" b="0" i="0" dirty="0" err="1">
                <a:effectLst/>
                <a:latin typeface="Inter"/>
              </a:rPr>
              <a:t>DeepLesion</a:t>
            </a:r>
            <a:r>
              <a:rPr lang="en-US" altLang="zh-SG" b="0" i="0" dirty="0">
                <a:effectLst/>
                <a:latin typeface="Inter"/>
              </a:rPr>
              <a:t> dataset contains 32,120 axial computed tomography (CT) slices from 10,594 CT scans (studies) of 4,427 unique patients. In this project, we used a subset of about 1400 </a:t>
            </a:r>
            <a:r>
              <a:rPr lang="en-US" altLang="zh-SG" dirty="0">
                <a:latin typeface="Inter"/>
              </a:rPr>
              <a:t>slices. The images were pre-processed by OpenCV and </a:t>
            </a:r>
            <a:r>
              <a:rPr lang="en-SG" altLang="zh-SG" dirty="0">
                <a:latin typeface="Inter"/>
              </a:rPr>
              <a:t>s</a:t>
            </a:r>
            <a:r>
              <a:rPr lang="en-SG" altLang="zh-SG" sz="2800" dirty="0"/>
              <a:t>mall image patches of size (224, 224, 3) were generated from the original images of size (512, 512, 3) according to the location of the lesion bounding box.</a:t>
            </a:r>
            <a:endParaRPr lang="zh-SG" alt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CA7934-1AE0-42C8-B937-F347755F8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9552"/>
            <a:ext cx="5392918" cy="26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590</Words>
  <Application>Microsoft Office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Calibri</vt:lpstr>
      <vt:lpstr>Calibri Light</vt:lpstr>
      <vt:lpstr>Office Theme</vt:lpstr>
      <vt:lpstr>Self-learnt Image for Medical Image Classification Project Report</vt:lpstr>
      <vt:lpstr>Outlines</vt:lpstr>
      <vt:lpstr>BRATS17 Dataset</vt:lpstr>
      <vt:lpstr>Image Pre-processing</vt:lpstr>
      <vt:lpstr>Auto-encoder Training</vt:lpstr>
      <vt:lpstr>Classification</vt:lpstr>
      <vt:lpstr>Clustering</vt:lpstr>
      <vt:lpstr>DeepLesion Dataset</vt:lpstr>
      <vt:lpstr>Image Pre-processing</vt:lpstr>
      <vt:lpstr>Classification</vt:lpstr>
      <vt:lpstr>Prediction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Self-learnt Image for Medical Image Classification Project Report</dc:title>
  <dc:creator>#LU JINGJUN#</dc:creator>
  <cp:lastModifiedBy>#LU JINGJUN#</cp:lastModifiedBy>
  <cp:revision>19</cp:revision>
  <dcterms:created xsi:type="dcterms:W3CDTF">2021-04-10T07:37:15Z</dcterms:created>
  <dcterms:modified xsi:type="dcterms:W3CDTF">2021-04-10T10:32:53Z</dcterms:modified>
</cp:coreProperties>
</file>