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a4d83f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a4d83f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8a59d459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8a59d459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a59d459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a59d459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a59d459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8a59d459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a59d459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a59d459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8a59d459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8a59d459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8a59d459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8a59d459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c37bdb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fc37bdb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a4d83f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6a4d83f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6a4d83f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6a4d83f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c37bdb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c37bdb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c37bdb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c37bdb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c37bdb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fc37bdb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rouplens.org/datasets/movielens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Movie Recommendation System </a:t>
            </a:r>
            <a:r>
              <a:rPr lang="en" sz="2700">
                <a:latin typeface="Cambria"/>
                <a:ea typeface="Cambria"/>
                <a:cs typeface="Cambria"/>
                <a:sym typeface="Cambria"/>
              </a:rPr>
              <a:t>- Collaborative Filtering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By Jing Kunzler for LaiData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0" y="152400"/>
            <a:ext cx="84115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4294967295" type="title"/>
          </p:nvPr>
        </p:nvSpPr>
        <p:spPr>
          <a:xfrm>
            <a:off x="333800" y="310125"/>
            <a:ext cx="4374900" cy="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you liked </a:t>
            </a:r>
            <a:r>
              <a:rPr i="1" lang="en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Usual Suspects (1995)</a:t>
            </a:r>
            <a:r>
              <a:rPr lang="en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you may also like: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125" y="310125"/>
            <a:ext cx="1938000" cy="280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2" name="Google Shape;132;p23"/>
          <p:cNvSpPr txBox="1"/>
          <p:nvPr/>
        </p:nvSpPr>
        <p:spPr>
          <a:xfrm>
            <a:off x="4883700" y="660200"/>
            <a:ext cx="1867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----------------------&gt;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25" y="2178250"/>
            <a:ext cx="1748425" cy="2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0275" y="2226357"/>
            <a:ext cx="1867500" cy="265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0600" y="2084475"/>
            <a:ext cx="1937849" cy="2843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“If you watched…, you may also watch…” based on genre </a:t>
            </a:r>
            <a:endParaRPr sz="3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In this scenario, a user who liked a thriller movie, might like another thriller movie. Genre is the sole feature, converted to a matrix using TF-IDF, and then the feature matrix was used to calculate pairwise cosine similarity.</a:t>
            </a:r>
            <a:endParaRPr b="0"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Three steps: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TF-IDF for a matrix of genres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Cosine similarity of genres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Sort movies based on cosine similarity and recommend top 10 similar movies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3949" y="6540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TF-IDF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75" y="2719400"/>
            <a:ext cx="7996102" cy="18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75" y="1409075"/>
            <a:ext cx="7996100" cy="124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Cosine Similarity of genres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75" y="1581124"/>
            <a:ext cx="7374650" cy="25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60861" y="57767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Recommend 10 similar movies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63" y="1392852"/>
            <a:ext cx="7213076" cy="329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60861" y="57767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38" y="51489"/>
            <a:ext cx="8802126" cy="504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60849" y="453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 Discussion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Cold start problem?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New user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New movie / unrated movie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Messy title format. 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E.g. : “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Usual Suspects, The (1995)” - the year &amp; order of “The”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Computation limit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Potential insights to use from tag information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Alternative methods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997650" y="418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The Dataset</a:t>
            </a:r>
            <a:endParaRPr b="1" sz="3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962175" y="4286800"/>
            <a:ext cx="2792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https://grouplens.org/datasets/movielens/latest/</a:t>
            </a: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856200" y="1239100"/>
            <a:ext cx="37158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●"/>
            </a:pPr>
            <a:r>
              <a:rPr b="1"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610 users</a:t>
            </a:r>
            <a:endParaRPr b="1"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○"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all users in this data have rated at least one movie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●"/>
            </a:pPr>
            <a:r>
              <a:rPr b="1"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100836 ratings</a:t>
            </a:r>
            <a:endParaRPr b="1"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○"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All explicit ratings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●"/>
            </a:pPr>
            <a:r>
              <a:rPr b="1"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9742 movies</a:t>
            </a:r>
            <a:endParaRPr b="1"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○"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18 movies have not been rated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○"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6456 movies have been rated by less than 5 users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4749750" y="846200"/>
            <a:ext cx="32670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mbria"/>
              <a:buChar char="●"/>
            </a:pPr>
            <a:r>
              <a:rPr lang="en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Last updated 9/2018.</a:t>
            </a:r>
            <a:endParaRPr sz="17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 this recommendation system, we used only </a:t>
            </a:r>
            <a:r>
              <a:rPr b="1" lang="en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movies</a:t>
            </a:r>
            <a:r>
              <a:rPr lang="en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ratings </a:t>
            </a:r>
            <a:r>
              <a:rPr lang="en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table.</a:t>
            </a:r>
            <a:endParaRPr sz="17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594225" y="418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Data Highlights</a:t>
            </a:r>
            <a:endParaRPr b="1" sz="3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975" y="1333272"/>
            <a:ext cx="6848040" cy="280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Goals: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438150" lvl="0" marL="457200" rtl="0" algn="l">
              <a:spcBef>
                <a:spcPts val="1000"/>
              </a:spcBef>
              <a:spcAft>
                <a:spcPts val="0"/>
              </a:spcAft>
              <a:buSzPts val="3300"/>
              <a:buFont typeface="Cambria"/>
              <a:buAutoNum type="arabicPeriod"/>
            </a:pPr>
            <a:r>
              <a:rPr lang="en" sz="33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3300">
                <a:latin typeface="Cambria"/>
                <a:ea typeface="Cambria"/>
                <a:cs typeface="Cambria"/>
                <a:sym typeface="Cambria"/>
              </a:rPr>
              <a:t>ecommends movies to a user with what similar users rated</a:t>
            </a:r>
            <a:endParaRPr sz="3300">
              <a:latin typeface="Cambria"/>
              <a:ea typeface="Cambria"/>
              <a:cs typeface="Cambria"/>
              <a:sym typeface="Cambria"/>
            </a:endParaRPr>
          </a:p>
          <a:p>
            <a:pPr indent="-438150" lvl="0" marL="457200" rtl="0" algn="l">
              <a:spcBef>
                <a:spcPts val="1000"/>
              </a:spcBef>
              <a:spcAft>
                <a:spcPts val="0"/>
              </a:spcAft>
              <a:buSzPts val="3300"/>
              <a:buFont typeface="Cambria"/>
              <a:buAutoNum type="arabicPeriod"/>
            </a:pPr>
            <a:r>
              <a:rPr lang="en" sz="3300">
                <a:latin typeface="Cambria"/>
                <a:ea typeface="Cambria"/>
                <a:cs typeface="Cambria"/>
                <a:sym typeface="Cambria"/>
              </a:rPr>
              <a:t>Recommend similar movies by genre for cold start problem</a:t>
            </a:r>
            <a:endParaRPr sz="3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Collaborative Filtering &amp; ALS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Collaborative filtering aggregates the past behaviour of all users. It recommends items to a user based on the items rated by another similar set of users’ rating behavior.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Defactorization of a large sparse matrix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No domain knowledge of user/item features required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Can help users discover new interests 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A great starting point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6283575" y="2323675"/>
            <a:ext cx="2158599" cy="26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0849" y="5104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Training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0" lang="en" sz="1500">
                <a:latin typeface="Cambria"/>
                <a:ea typeface="Cambria"/>
                <a:cs typeface="Cambria"/>
                <a:sym typeface="Cambria"/>
              </a:rPr>
              <a:t>80 % rating data</a:t>
            </a:r>
            <a:endParaRPr b="0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0" lang="en" sz="1500">
                <a:latin typeface="Cambria"/>
                <a:ea typeface="Cambria"/>
                <a:cs typeface="Cambria"/>
                <a:sym typeface="Cambria"/>
              </a:rPr>
              <a:t>Tuning</a:t>
            </a:r>
            <a:endParaRPr b="0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0" lang="en" sz="1500">
                <a:latin typeface="Cambria"/>
                <a:ea typeface="Cambria"/>
                <a:cs typeface="Cambria"/>
                <a:sym typeface="Cambria"/>
              </a:rPr>
              <a:t>5-fold cross validation</a:t>
            </a:r>
            <a:endParaRPr b="0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0" lang="en" sz="1500">
                <a:latin typeface="Cambria"/>
                <a:ea typeface="Cambria"/>
                <a:cs typeface="Cambria"/>
                <a:sym typeface="Cambria"/>
              </a:rPr>
              <a:t>RMSE as evaluator</a:t>
            </a:r>
            <a:endParaRPr b="0"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75" y="3587100"/>
            <a:ext cx="5303049" cy="13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38"/>
            <a:ext cx="9144000" cy="9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48624" y="4386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 Validation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0 % rating data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Best model: Rank = 15, Iteration = 10, regParam = 0.01</a:t>
            </a:r>
            <a:endParaRPr b="0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0" lang="en" sz="1800">
                <a:latin typeface="Cambria"/>
                <a:ea typeface="Cambria"/>
                <a:cs typeface="Cambria"/>
                <a:sym typeface="Cambria"/>
              </a:rPr>
              <a:t>RMSE </a:t>
            </a:r>
            <a:r>
              <a:rPr b="0" lang="en" sz="2050">
                <a:latin typeface="Cambria"/>
                <a:ea typeface="Cambria"/>
                <a:cs typeface="Cambria"/>
                <a:sym typeface="Cambria"/>
              </a:rPr>
              <a:t> ≈ 0.61</a:t>
            </a:r>
            <a:endParaRPr b="0" sz="2050">
              <a:latin typeface="Cambria"/>
              <a:ea typeface="Cambria"/>
              <a:cs typeface="Cambria"/>
              <a:sym typeface="Cambria"/>
            </a:endParaRPr>
          </a:p>
          <a:p>
            <a:pPr indent="-358775" lvl="0" marL="457200" rtl="0" algn="l">
              <a:spcBef>
                <a:spcPts val="1000"/>
              </a:spcBef>
              <a:spcAft>
                <a:spcPts val="0"/>
              </a:spcAft>
              <a:buSzPts val="2050"/>
              <a:buFont typeface="Cambria"/>
              <a:buChar char="●"/>
            </a:pPr>
            <a:r>
              <a:rPr b="0" lang="en" sz="2050">
                <a:latin typeface="Cambria"/>
                <a:ea typeface="Cambria"/>
                <a:cs typeface="Cambria"/>
                <a:sym typeface="Cambria"/>
              </a:rPr>
              <a:t>Making predictions on ratings</a:t>
            </a:r>
            <a:endParaRPr b="0" sz="20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717825" y="723325"/>
            <a:ext cx="7038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 to a random user</a:t>
            </a:r>
            <a:endParaRPr b="1" sz="27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●"/>
            </a:pPr>
            <a:r>
              <a:rPr b="1"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Create a dataset </a:t>
            </a:r>
            <a:r>
              <a:rPr b="1" lang="en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the specified user and all the movies listed in the ratings</a:t>
            </a:r>
            <a:endParaRPr b="1" sz="21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●"/>
            </a:pPr>
            <a:r>
              <a:rPr b="1"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Collect movies historically rated by this user</a:t>
            </a:r>
            <a:endParaRPr b="1"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●"/>
            </a:pPr>
            <a:r>
              <a:rPr b="1"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Predict ratings of the movies such user has not rated</a:t>
            </a:r>
            <a:endParaRPr b="1"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●"/>
            </a:pPr>
            <a:r>
              <a:rPr b="1"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Get the movie titles from these recommendations</a:t>
            </a:r>
            <a:endParaRPr b="1"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●"/>
            </a:pPr>
            <a:r>
              <a:rPr b="1"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Display results</a:t>
            </a:r>
            <a:endParaRPr b="1"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0038"/>
            <a:ext cx="8839203" cy="436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