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0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9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8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709-07D6-453C-9048-ADAEE265047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A28F-AB87-45F4-ADF0-03CBABD79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47257"/>
            <a:ext cx="9144000" cy="271054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. Basic introduction</a:t>
            </a:r>
          </a:p>
          <a:p>
            <a:pPr algn="l"/>
            <a:r>
              <a:rPr lang="en-US" altLang="zh-CN" dirty="0" smtClean="0"/>
              <a:t>. CURD Operations</a:t>
            </a:r>
          </a:p>
          <a:p>
            <a:pPr algn="l"/>
            <a:r>
              <a:rPr lang="en-US" altLang="zh-CN" dirty="0" smtClean="0"/>
              <a:t>. Cluster scheme</a:t>
            </a:r>
          </a:p>
          <a:p>
            <a:pPr algn="l"/>
            <a:r>
              <a:rPr lang="en-US" altLang="zh-CN" dirty="0" smtClean="0"/>
              <a:t>. Performance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9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3725"/>
            <a:ext cx="10515600" cy="57032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Update </a:t>
            </a:r>
            <a:r>
              <a:rPr lang="en-US" altLang="zh-CN" b="1" dirty="0" smtClean="0"/>
              <a:t>Operations: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db.collection.updateMany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db.collection.updateOne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db.collection.replaceOne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db.testcollection.updateMany</a:t>
            </a:r>
            <a:r>
              <a:rPr lang="en-US" altLang="zh-CN" dirty="0" smtClean="0"/>
              <a:t>({age:{$lt:40}},{$set:{like:"</a:t>
            </a:r>
            <a:r>
              <a:rPr lang="en-US" altLang="zh-CN" dirty="0" err="1" smtClean="0"/>
              <a:t>pingpang</a:t>
            </a:r>
            <a:r>
              <a:rPr lang="en-US" altLang="zh-CN" dirty="0" smtClean="0"/>
              <a:t>"}})</a:t>
            </a:r>
          </a:p>
          <a:p>
            <a:pPr marL="0" indent="0">
              <a:buNone/>
            </a:pPr>
            <a:r>
              <a:rPr lang="en-US" altLang="zh-CN" dirty="0" smtClean="0"/>
              <a:t>      { "acknowledged" : true, "</a:t>
            </a:r>
            <a:r>
              <a:rPr lang="en-US" altLang="zh-CN" dirty="0" err="1" smtClean="0"/>
              <a:t>matchedCount</a:t>
            </a:r>
            <a:r>
              <a:rPr lang="en-US" altLang="zh-CN" dirty="0" smtClean="0"/>
              <a:t>" : 2, "</a:t>
            </a:r>
            <a:r>
              <a:rPr lang="en-US" altLang="zh-CN" dirty="0" err="1" smtClean="0"/>
              <a:t>modifiedCount</a:t>
            </a:r>
            <a:r>
              <a:rPr lang="en-US" altLang="zh-CN" dirty="0" smtClean="0"/>
              <a:t>" : 2 }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Delete </a:t>
            </a:r>
            <a:r>
              <a:rPr lang="en-US" altLang="zh-CN" b="1" dirty="0" smtClean="0"/>
              <a:t>Operations: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en-US" altLang="zh-CN" dirty="0" err="1">
                <a:solidFill>
                  <a:srgbClr val="C00000"/>
                </a:solidFill>
              </a:rPr>
              <a:t>db.collection.deleteOne</a:t>
            </a:r>
            <a:r>
              <a:rPr lang="en-US" altLang="zh-CN" dirty="0">
                <a:solidFill>
                  <a:srgbClr val="C0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db.collection.deleteMany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db.testcollection.deleteMany</a:t>
            </a:r>
            <a:r>
              <a:rPr lang="en-US" altLang="zh-CN" dirty="0" smtClean="0"/>
              <a:t>({age:{$lt:27}})</a:t>
            </a:r>
          </a:p>
          <a:p>
            <a:pPr marL="0" indent="0">
              <a:buNone/>
            </a:pPr>
            <a:r>
              <a:rPr lang="en-US" altLang="zh-CN" dirty="0" smtClean="0"/>
              <a:t>       { "acknowledged" : true, "</a:t>
            </a:r>
            <a:r>
              <a:rPr lang="en-US" altLang="zh-CN" dirty="0" err="1" smtClean="0"/>
              <a:t>deletedCount</a:t>
            </a:r>
            <a:r>
              <a:rPr lang="en-US" altLang="zh-CN" dirty="0" smtClean="0"/>
              <a:t>" : 1 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646"/>
          </a:xfrm>
        </p:spPr>
        <p:txBody>
          <a:bodyPr/>
          <a:lstStyle/>
          <a:p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760"/>
            <a:ext cx="10515600" cy="5540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Aggregation Pipeline: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02" y="1690688"/>
            <a:ext cx="6586058" cy="44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405"/>
            <a:ext cx="10515600" cy="59125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Map-Reduce: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18" y="811749"/>
            <a:ext cx="7897327" cy="5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Single Purpose Aggregation </a:t>
            </a:r>
            <a:r>
              <a:rPr lang="en-US" altLang="zh-CN" dirty="0" smtClean="0"/>
              <a:t>Operations: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23" y="1591707"/>
            <a:ext cx="4053753" cy="4919262"/>
          </a:xfrm>
        </p:spPr>
      </p:pic>
      <p:sp>
        <p:nvSpPr>
          <p:cNvPr id="6" name="文本框 5"/>
          <p:cNvSpPr txBox="1"/>
          <p:nvPr/>
        </p:nvSpPr>
        <p:spPr>
          <a:xfrm>
            <a:off x="1079653" y="1222375"/>
            <a:ext cx="803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MongoDB also provides </a:t>
            </a:r>
            <a:r>
              <a:rPr lang="en-US" altLang="zh-CN" dirty="0" err="1" smtClean="0"/>
              <a:t>db.collection.count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db.collection.distinct</a:t>
            </a:r>
            <a:r>
              <a:rPr lang="en-US" altLang="zh-CN" dirty="0" smtClean="0"/>
              <a:t>().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/>
          <a:lstStyle/>
          <a:p>
            <a:r>
              <a:rPr lang="en-US" altLang="zh-CN" b="1" dirty="0" smtClean="0"/>
              <a:t>Indexes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49871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MongoDB indexes use a B-tree data structure. Default </a:t>
            </a:r>
            <a:r>
              <a:rPr lang="en-US" altLang="zh-CN" dirty="0" smtClean="0">
                <a:solidFill>
                  <a:srgbClr val="C00000"/>
                </a:solidFill>
              </a:rPr>
              <a:t>_id </a:t>
            </a:r>
            <a:r>
              <a:rPr lang="en-US" altLang="zh-CN" dirty="0" smtClean="0"/>
              <a:t>Index.</a:t>
            </a:r>
          </a:p>
          <a:p>
            <a:pPr marL="0" indent="0">
              <a:buNone/>
            </a:pPr>
            <a:r>
              <a:rPr lang="en-US" altLang="zh-CN" dirty="0" smtClean="0"/>
              <a:t>Index Types,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Single </a:t>
            </a:r>
            <a:r>
              <a:rPr lang="en-US" altLang="zh-CN" b="1" dirty="0" smtClean="0"/>
              <a:t>Field, </a:t>
            </a:r>
          </a:p>
          <a:p>
            <a:pPr marL="0" indent="0">
              <a:buNone/>
            </a:pPr>
            <a:r>
              <a:rPr lang="en-US" altLang="zh-CN" b="1" dirty="0" smtClean="0"/>
              <a:t>Compound Index,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userid</a:t>
            </a:r>
            <a:r>
              <a:rPr lang="en-US" altLang="zh-CN" dirty="0"/>
              <a:t>: 1, score: -1 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Multikey</a:t>
            </a:r>
            <a:r>
              <a:rPr lang="en-US" altLang="zh-CN" b="1" dirty="0"/>
              <a:t> Index</a:t>
            </a:r>
          </a:p>
          <a:p>
            <a:pPr marL="0" indent="0">
              <a:buNone/>
            </a:pPr>
            <a:r>
              <a:rPr lang="en-US" altLang="zh-CN" dirty="0"/>
              <a:t>These </a:t>
            </a:r>
            <a:r>
              <a:rPr lang="en-US" altLang="zh-CN" b="1" dirty="0" err="1" smtClean="0"/>
              <a:t>Multikey</a:t>
            </a:r>
            <a:r>
              <a:rPr lang="en-US" altLang="zh-CN" b="1" dirty="0" smtClean="0"/>
              <a:t> Indexes</a:t>
            </a:r>
            <a:r>
              <a:rPr lang="en-US" altLang="zh-CN" dirty="0"/>
              <a:t> allow queries to select documents that contain arrays by matching on element or elements of the arrays.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Geospatial </a:t>
            </a:r>
            <a:r>
              <a:rPr lang="en-US" altLang="zh-CN" b="1" dirty="0" smtClean="0"/>
              <a:t>Index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Text </a:t>
            </a:r>
            <a:r>
              <a:rPr lang="en-US" altLang="zh-CN" b="1" dirty="0" smtClean="0"/>
              <a:t>Indexes</a:t>
            </a:r>
          </a:p>
          <a:p>
            <a:pPr marL="0" indent="0">
              <a:buNone/>
            </a:pPr>
            <a:r>
              <a:rPr lang="en-US" altLang="zh-CN" b="1" dirty="0" smtClean="0"/>
              <a:t>MongoDB provides a text index type that supports searching for string content in a collection.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Hashed Indexes</a:t>
            </a:r>
          </a:p>
          <a:p>
            <a:pPr marL="0" indent="0">
              <a:buNone/>
            </a:pPr>
            <a:r>
              <a:rPr lang="en-US" altLang="zh-CN" dirty="0"/>
              <a:t> which indexes the hash of the value of a field.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Index Properties</a:t>
            </a:r>
          </a:p>
          <a:p>
            <a:pPr marL="0" indent="0">
              <a:buNone/>
            </a:pPr>
            <a:r>
              <a:rPr lang="en-US" altLang="zh-CN" b="1" dirty="0"/>
              <a:t>Unique Indexes</a:t>
            </a:r>
          </a:p>
          <a:p>
            <a:pPr marL="0" indent="0">
              <a:buNone/>
            </a:pPr>
            <a:r>
              <a:rPr lang="en-US" altLang="zh-CN" b="1" dirty="0"/>
              <a:t>Partial Indexes</a:t>
            </a:r>
          </a:p>
          <a:p>
            <a:pPr marL="0" indent="0">
              <a:buNone/>
            </a:pPr>
            <a:r>
              <a:rPr lang="en-US" altLang="zh-CN" b="1" dirty="0"/>
              <a:t>Sparse Indexes</a:t>
            </a:r>
          </a:p>
          <a:p>
            <a:pPr marL="0" indent="0">
              <a:buNone/>
            </a:pPr>
            <a:r>
              <a:rPr lang="en-US" altLang="zh-CN" b="1" dirty="0"/>
              <a:t>TTL </a:t>
            </a:r>
            <a:r>
              <a:rPr lang="en-US" altLang="zh-CN" b="1" dirty="0" smtClean="0"/>
              <a:t>Indexes</a:t>
            </a:r>
            <a:r>
              <a:rPr lang="en-US" altLang="zh-CN" dirty="0" smtClean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405"/>
            <a:ext cx="10515600" cy="59125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9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Basic 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3600" dirty="0" err="1" smtClean="0"/>
              <a:t>Mongodb</a:t>
            </a:r>
            <a:r>
              <a:rPr lang="en-US" altLang="zh-CN" sz="3600" dirty="0" smtClean="0"/>
              <a:t> is a high performance, high availability, horizontal scalability, Support for Multiple Storage Engines, has rich query language of a document database.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640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523"/>
            <a:ext cx="10515600" cy="63567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Documents</a:t>
            </a:r>
          </a:p>
          <a:p>
            <a:pPr marL="0" indent="0">
              <a:buNone/>
            </a:pPr>
            <a:r>
              <a:rPr lang="en-US" altLang="zh-CN" sz="1600" dirty="0" smtClean="0"/>
              <a:t>      </a:t>
            </a:r>
            <a:r>
              <a:rPr lang="en-US" altLang="zh-CN" sz="1700" dirty="0" smtClean="0"/>
              <a:t>MongoDB </a:t>
            </a:r>
            <a:r>
              <a:rPr lang="en-US" altLang="zh-CN" sz="1700" dirty="0"/>
              <a:t>stores data records as BSON documents. BSON is a binary representation of </a:t>
            </a:r>
            <a:r>
              <a:rPr lang="en-US" altLang="zh-CN" sz="1700" dirty="0" smtClean="0"/>
              <a:t>JSON</a:t>
            </a:r>
            <a:r>
              <a:rPr lang="en-US" altLang="zh-CN" sz="1700" dirty="0"/>
              <a:t> documents, though it contains more data types than JSON</a:t>
            </a:r>
            <a:r>
              <a:rPr lang="en-US" altLang="zh-CN" sz="1700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700" dirty="0" smtClean="0"/>
              <a:t>     Restrictions </a:t>
            </a:r>
            <a:r>
              <a:rPr lang="en-US" altLang="zh-CN" sz="1700" dirty="0"/>
              <a:t>on field names</a:t>
            </a:r>
            <a:r>
              <a:rPr lang="en-US" altLang="zh-CN" sz="1700" dirty="0" smtClean="0"/>
              <a:t>:</a:t>
            </a:r>
          </a:p>
          <a:p>
            <a:pPr marL="0" indent="0">
              <a:buNone/>
            </a:pPr>
            <a:r>
              <a:rPr lang="en-US" altLang="zh-CN" sz="1700" dirty="0" smtClean="0">
                <a:solidFill>
                  <a:srgbClr val="FF0000"/>
                </a:solidFill>
              </a:rPr>
              <a:t>         ‘ _id’: </a:t>
            </a:r>
            <a:r>
              <a:rPr lang="en-US" altLang="zh-CN" sz="1700" dirty="0" smtClean="0">
                <a:solidFill>
                  <a:schemeClr val="tx2"/>
                </a:solidFill>
              </a:rPr>
              <a:t>Is reserved for use as a primary key</a:t>
            </a:r>
            <a:r>
              <a:rPr lang="en-US" altLang="zh-CN" sz="1700" dirty="0">
                <a:solidFill>
                  <a:schemeClr val="tx2"/>
                </a:solidFill>
              </a:rPr>
              <a:t>.</a:t>
            </a:r>
            <a:endParaRPr lang="en-US" altLang="zh-CN" sz="17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 </a:t>
            </a:r>
            <a:r>
              <a:rPr lang="en-US" altLang="zh-CN" sz="1700" dirty="0" smtClean="0">
                <a:solidFill>
                  <a:srgbClr val="FF0000"/>
                </a:solidFill>
              </a:rPr>
              <a:t>         ’$’: </a:t>
            </a:r>
            <a:r>
              <a:rPr lang="en-US" altLang="zh-CN" sz="1700" dirty="0" smtClean="0">
                <a:solidFill>
                  <a:schemeClr val="tx2"/>
                </a:solidFill>
              </a:rPr>
              <a:t>cannot start with the dollar sign ($) character.</a:t>
            </a:r>
          </a:p>
          <a:p>
            <a:pPr marL="0" indent="0">
              <a:buNone/>
            </a:pPr>
            <a:r>
              <a:rPr lang="en-US" altLang="zh-CN" sz="1700" dirty="0" smtClean="0">
                <a:solidFill>
                  <a:srgbClr val="FF0000"/>
                </a:solidFill>
              </a:rPr>
              <a:t>          ’.’, null: </a:t>
            </a:r>
            <a:r>
              <a:rPr lang="en-US" altLang="zh-CN" sz="1700" dirty="0" smtClean="0">
                <a:solidFill>
                  <a:schemeClr val="tx2"/>
                </a:solidFill>
              </a:rPr>
              <a:t>cannot contain the ‘.’ and null character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</a:rPr>
              <a:t> </a:t>
            </a:r>
            <a:r>
              <a:rPr lang="en-US" altLang="zh-CN" sz="1700" dirty="0" smtClean="0">
                <a:solidFill>
                  <a:schemeClr val="tx2"/>
                </a:solidFill>
              </a:rPr>
              <a:t>    </a:t>
            </a:r>
            <a:r>
              <a:rPr lang="en-US" altLang="zh-CN" sz="1700" dirty="0" err="1" smtClean="0"/>
              <a:t>Mongodb</a:t>
            </a:r>
            <a:r>
              <a:rPr lang="en-US" altLang="zh-CN" sz="1700" dirty="0" smtClean="0"/>
              <a:t> Limits:</a:t>
            </a:r>
          </a:p>
          <a:p>
            <a:pPr marL="0" indent="0">
              <a:buNone/>
            </a:pPr>
            <a:r>
              <a:rPr lang="en-US" altLang="zh-CN" sz="1700" dirty="0" smtClean="0">
                <a:solidFill>
                  <a:schemeClr val="tx2"/>
                </a:solidFill>
              </a:rPr>
              <a:t>         The </a:t>
            </a:r>
            <a:r>
              <a:rPr lang="en-US" altLang="zh-CN" sz="1700" dirty="0">
                <a:solidFill>
                  <a:schemeClr val="tx2"/>
                </a:solidFill>
              </a:rPr>
              <a:t>maximum BSON document size is 16 megabytes.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</a:rPr>
              <a:t>          MongoDB supports no more than 100 levels of nesting for BSON.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</a:rPr>
              <a:t>          Database names cannot be empty and must have fewer than 64 characters.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</a:rPr>
              <a:t>          The database name, the dot (.) separator, and the collection name, is 120 bytes.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tx2"/>
                </a:solidFill>
              </a:rPr>
              <a:t>         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</a:rPr>
              <a:t>ref</a:t>
            </a:r>
            <a:r>
              <a:rPr lang="en-US" altLang="zh-CN" sz="1700" dirty="0">
                <a:solidFill>
                  <a:schemeClr val="tx2"/>
                </a:solidFill>
              </a:rPr>
              <a:t>: https://docs.mongodb.com/manual/reference/limits/#Index-Key-Limit</a:t>
            </a:r>
          </a:p>
          <a:p>
            <a:pPr marL="0" indent="0">
              <a:buNone/>
            </a:pPr>
            <a:endParaRPr lang="en-US" altLang="zh-CN" sz="17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38" y="1506851"/>
            <a:ext cx="543953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687"/>
            <a:ext cx="10515600" cy="683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   BSON is </a:t>
            </a:r>
            <a:r>
              <a:rPr lang="en-US" altLang="zh-CN" sz="2000" dirty="0"/>
              <a:t>a binary serialization format used to store documents and make remote procedure calls in MongoDB. </a:t>
            </a:r>
            <a:endParaRPr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47451" y="1861851"/>
            <a:ext cx="102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bson</a:t>
            </a:r>
            <a:r>
              <a:rPr lang="en-US" altLang="zh-CN" dirty="0" smtClean="0"/>
              <a:t> type: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46" y="1861851"/>
            <a:ext cx="6392167" cy="31586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7451" y="5354198"/>
            <a:ext cx="1065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ObjectId</a:t>
            </a:r>
            <a:r>
              <a:rPr lang="en-US" altLang="zh-CN" dirty="0" smtClean="0"/>
              <a:t>,</a:t>
            </a:r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ObjectIds</a:t>
            </a:r>
            <a:r>
              <a:rPr lang="en-US" altLang="zh-CN" sz="1600" dirty="0" smtClean="0"/>
              <a:t> are small, likely unique, fast to generate, and ordered. </a:t>
            </a:r>
            <a:r>
              <a:rPr lang="en-US" altLang="zh-CN" sz="1600" dirty="0" err="1" smtClean="0"/>
              <a:t>ObjectId</a:t>
            </a:r>
            <a:r>
              <a:rPr lang="en-US" altLang="zh-CN" sz="1600" dirty="0" smtClean="0"/>
              <a:t> values consist of 12 bytes. </a:t>
            </a:r>
          </a:p>
          <a:p>
            <a:r>
              <a:rPr lang="en-US" altLang="zh-CN" sz="1600" dirty="0" smtClean="0"/>
              <a:t>     In MongoDB, each document stored in a collection requires a unique _id field that acts as a primary key. If an inserted      document omits the _id field, the MongoDB driver automatically generates an </a:t>
            </a:r>
            <a:r>
              <a:rPr lang="en-US" altLang="zh-CN" sz="1600" dirty="0" err="1" smtClean="0"/>
              <a:t>ObjectId</a:t>
            </a:r>
            <a:r>
              <a:rPr lang="en-US" altLang="zh-CN" sz="1600" dirty="0" smtClean="0"/>
              <a:t> for the _id field.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44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220"/>
            <a:ext cx="10515600" cy="91439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SQL to MongoDB Mapping </a:t>
            </a:r>
            <a:r>
              <a:rPr lang="en-US" altLang="zh-CN" sz="4000" dirty="0" smtClean="0"/>
              <a:t>Chart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47" y="1426951"/>
            <a:ext cx="7218207" cy="5030788"/>
          </a:xfrm>
        </p:spPr>
      </p:pic>
      <p:sp>
        <p:nvSpPr>
          <p:cNvPr id="5" name="矩形 4"/>
          <p:cNvSpPr/>
          <p:nvPr/>
        </p:nvSpPr>
        <p:spPr>
          <a:xfrm>
            <a:off x="1126325" y="105761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13030"/>
                </a:solidFill>
                <a:effectLst/>
                <a:latin typeface="Akzidenz"/>
              </a:rPr>
              <a:t>Terminology and Concepts</a:t>
            </a:r>
            <a:endParaRPr lang="en-US" altLang="zh-CN" b="0" i="0" dirty="0">
              <a:solidFill>
                <a:srgbClr val="313030"/>
              </a:solidFill>
              <a:effectLst/>
              <a:latin typeface="Akzidenz"/>
            </a:endParaRPr>
          </a:p>
        </p:txBody>
      </p:sp>
    </p:spTree>
    <p:extLst>
      <p:ext uri="{BB962C8B-B14F-4D97-AF65-F5344CB8AC3E}">
        <p14:creationId xmlns:p14="http://schemas.microsoft.com/office/powerpoint/2010/main" val="35951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5248"/>
            <a:ext cx="4648200" cy="6554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SQL Schema Statements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1013" y="264404"/>
            <a:ext cx="397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Examples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871990" y="815248"/>
            <a:ext cx="495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MongoDB </a:t>
            </a:r>
            <a:r>
              <a:rPr lang="en-US" altLang="zh-CN" sz="2800" dirty="0" smtClean="0"/>
              <a:t>Schema Statements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871990" y="1470671"/>
            <a:ext cx="4318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db.people.insertOne</a:t>
            </a:r>
            <a:r>
              <a:rPr lang="en-US" altLang="zh-CN" dirty="0" smtClean="0"/>
              <a:t>(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: "abc123",</a:t>
            </a:r>
          </a:p>
          <a:p>
            <a:r>
              <a:rPr lang="en-US" altLang="zh-CN" dirty="0" smtClean="0"/>
              <a:t>    age: 55,</a:t>
            </a:r>
          </a:p>
          <a:p>
            <a:r>
              <a:rPr lang="en-US" altLang="zh-CN" dirty="0" smtClean="0"/>
              <a:t>    status: "A"</a:t>
            </a:r>
          </a:p>
          <a:p>
            <a:r>
              <a:rPr lang="en-US" altLang="zh-CN" dirty="0" smtClean="0"/>
              <a:t> } 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2401" y="1470671"/>
            <a:ext cx="3414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people (                       </a:t>
            </a:r>
          </a:p>
          <a:p>
            <a:r>
              <a:rPr lang="en-US" altLang="zh-CN" dirty="0"/>
              <a:t>    id MEDIUMINT NOT NULL</a:t>
            </a:r>
          </a:p>
          <a:p>
            <a:r>
              <a:rPr lang="en-US" altLang="zh-CN" dirty="0"/>
              <a:t>        AUTO_INCREMENT,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user_id</a:t>
            </a:r>
            <a:r>
              <a:rPr lang="en-US" altLang="zh-CN" dirty="0"/>
              <a:t> Varchar(30),</a:t>
            </a:r>
          </a:p>
          <a:p>
            <a:r>
              <a:rPr lang="en-US" altLang="zh-CN" dirty="0"/>
              <a:t>    age Number,</a:t>
            </a:r>
          </a:p>
          <a:p>
            <a:r>
              <a:rPr lang="en-US" altLang="zh-CN" dirty="0"/>
              <a:t>    status char(1),</a:t>
            </a:r>
          </a:p>
          <a:p>
            <a:r>
              <a:rPr lang="en-US" altLang="zh-CN" dirty="0"/>
              <a:t>    PRIMARY KEY (id)</a:t>
            </a:r>
          </a:p>
          <a:p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942401" y="3977089"/>
            <a:ext cx="35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ALTER TABLE people</a:t>
            </a:r>
          </a:p>
          <a:p>
            <a:r>
              <a:rPr lang="en-US" altLang="zh-CN" smtClean="0"/>
              <a:t>ADD join_date DATETIME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71990" y="3621185"/>
            <a:ext cx="454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db.people.updateMany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{ },</a:t>
            </a:r>
          </a:p>
          <a:p>
            <a:r>
              <a:rPr lang="en-US" altLang="zh-CN" dirty="0" smtClean="0"/>
              <a:t>    { $set: { </a:t>
            </a:r>
            <a:r>
              <a:rPr lang="en-US" altLang="zh-CN" dirty="0" err="1" smtClean="0"/>
              <a:t>join_date</a:t>
            </a:r>
            <a:r>
              <a:rPr lang="en-US" altLang="zh-CN" dirty="0" smtClean="0"/>
              <a:t>: new Date() } }</a:t>
            </a:r>
          </a:p>
          <a:p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2401" y="4852930"/>
            <a:ext cx="310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INDEX </a:t>
            </a:r>
            <a:r>
              <a:rPr lang="en-US" altLang="zh-CN" dirty="0" err="1" smtClean="0"/>
              <a:t>idx_user_id_asc</a:t>
            </a:r>
            <a:endParaRPr lang="en-US" altLang="zh-CN" dirty="0" smtClean="0"/>
          </a:p>
          <a:p>
            <a:r>
              <a:rPr lang="en-US" altLang="zh-CN" dirty="0" smtClean="0"/>
              <a:t>ON people(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49108" y="5359439"/>
            <a:ext cx="396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db.people.createIndex</a:t>
            </a:r>
            <a:r>
              <a:rPr lang="en-US" altLang="zh-CN" dirty="0" smtClean="0"/>
              <a:t>( {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: 1 } 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42401" y="5728771"/>
            <a:ext cx="357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INDEX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idx_user_id_asc_age_desc</a:t>
            </a:r>
            <a:endParaRPr lang="en-US" altLang="zh-CN" dirty="0" smtClean="0"/>
          </a:p>
          <a:p>
            <a:r>
              <a:rPr lang="en-US" altLang="zh-CN" dirty="0" smtClean="0"/>
              <a:t>ON people(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, age DESC)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49108" y="6005770"/>
            <a:ext cx="45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db.people.createIndex</a:t>
            </a:r>
            <a:r>
              <a:rPr lang="en-US" altLang="zh-CN" dirty="0" smtClean="0"/>
              <a:t>( {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: 1, age: -1 }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Databases and </a:t>
            </a:r>
            <a:r>
              <a:rPr lang="en-US" altLang="zh-CN" dirty="0" smtClean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7619"/>
            <a:ext cx="10515600" cy="511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 MongoDB, databases hold collections of documents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use </a:t>
            </a:r>
            <a:r>
              <a:rPr lang="en-US" altLang="zh-CN" dirty="0" err="1" smtClean="0"/>
              <a:t>myNewDB</a:t>
            </a:r>
            <a:r>
              <a:rPr lang="en-US" altLang="zh-CN" dirty="0" smtClean="0"/>
              <a:t>  //create a database </a:t>
            </a:r>
            <a:r>
              <a:rPr lang="en-US" altLang="zh-CN" dirty="0" err="1" smtClean="0"/>
              <a:t>myNewDB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db.dropDatabase</a:t>
            </a:r>
            <a:r>
              <a:rPr lang="en-US" altLang="zh-CN" dirty="0" smtClean="0"/>
              <a:t>() //drop current used database.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// create a collections and insert a document.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db.myNewCollection1.insertOne( { x: 1 } 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db.createCollection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testCollection</a:t>
            </a:r>
            <a:r>
              <a:rPr lang="en-US" altLang="zh-CN" dirty="0" smtClean="0"/>
              <a:t>”) // explicit creation collections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db.testcollection2.drop() // drop collection </a:t>
            </a:r>
            <a:r>
              <a:rPr lang="en-US" altLang="zh-CN" dirty="0" smtClean="0"/>
              <a:t>testcollection2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MongoDB Drivers and Client Libraries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738"/>
            <a:ext cx="10515600" cy="3194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provides a client library of various languages, Help different developers to use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better.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Language support: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C, C++, C#, Java, Node.js, Perl, PHP, Python, Ruby, Scale, Go,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, mongo Shell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pPr algn="ctr"/>
            <a:r>
              <a:rPr lang="en-US" altLang="zh-CN" b="1" dirty="0"/>
              <a:t>CRUD </a:t>
            </a:r>
            <a:r>
              <a:rPr lang="en-US" altLang="zh-CN" b="1" dirty="0" smtClean="0"/>
              <a:t>Operations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469" y="1520327"/>
            <a:ext cx="10515600" cy="55084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Create Operations: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db. </a:t>
            </a:r>
            <a:r>
              <a:rPr lang="en-US" altLang="zh-CN" dirty="0" err="1" smtClean="0">
                <a:solidFill>
                  <a:srgbClr val="C00000"/>
                </a:solidFill>
              </a:rPr>
              <a:t>collection.insertOne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b="1" dirty="0" err="1" smtClean="0"/>
              <a:t>db.testcollection.insertOne</a:t>
            </a:r>
            <a:r>
              <a:rPr lang="en-US" altLang="zh-CN" b="1" dirty="0" smtClean="0"/>
              <a:t>({</a:t>
            </a:r>
            <a:r>
              <a:rPr lang="en-US" altLang="zh-CN" b="1" dirty="0" err="1" smtClean="0"/>
              <a:t>name:"juggler</a:t>
            </a:r>
            <a:r>
              <a:rPr lang="en-US" altLang="zh-CN" b="1" dirty="0" smtClean="0"/>
              <a:t>", age:26, </a:t>
            </a:r>
            <a:r>
              <a:rPr lang="en-US" altLang="zh-CN" b="1" dirty="0" err="1" smtClean="0"/>
              <a:t>frends</a:t>
            </a:r>
            <a:r>
              <a:rPr lang="en-US" altLang="zh-CN" b="1" dirty="0" smtClean="0"/>
              <a:t>:["book","</a:t>
            </a:r>
            <a:r>
              <a:rPr lang="en-US" altLang="zh-CN" b="1" dirty="0" err="1" smtClean="0"/>
              <a:t>luke</a:t>
            </a:r>
            <a:r>
              <a:rPr lang="en-US" altLang="zh-CN" b="1" dirty="0" smtClean="0"/>
              <a:t>","</a:t>
            </a:r>
            <a:r>
              <a:rPr lang="en-US" altLang="zh-CN" b="1" dirty="0" err="1" smtClean="0"/>
              <a:t>jim</a:t>
            </a:r>
            <a:r>
              <a:rPr lang="en-US" altLang="zh-CN" b="1" dirty="0" smtClean="0"/>
              <a:t>","fisher"]})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return: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</a:t>
            </a:r>
          </a:p>
          <a:p>
            <a:pPr marL="0" indent="0">
              <a:buNone/>
            </a:pPr>
            <a:r>
              <a:rPr lang="en-US" altLang="zh-CN" dirty="0" smtClean="0"/>
              <a:t>           "acknowledged" : true,</a:t>
            </a:r>
          </a:p>
          <a:p>
            <a:pPr marL="0" indent="0">
              <a:buNone/>
            </a:pPr>
            <a:r>
              <a:rPr lang="en-US" altLang="zh-CN" dirty="0" smtClean="0"/>
              <a:t>           "</a:t>
            </a:r>
            <a:r>
              <a:rPr lang="en-US" altLang="zh-CN" dirty="0" err="1" smtClean="0"/>
              <a:t>insertedId</a:t>
            </a:r>
            <a:r>
              <a:rPr lang="en-US" altLang="zh-CN" dirty="0" smtClean="0"/>
              <a:t>" :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("5b470e865d8861207b2486f8")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You can also insert more document with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db.collection.insertMany</a:t>
            </a:r>
            <a:r>
              <a:rPr lang="en-US" altLang="zh-CN" dirty="0" smtClean="0">
                <a:solidFill>
                  <a:srgbClr val="C00000"/>
                </a:solidFill>
              </a:rPr>
              <a:t> ()</a:t>
            </a:r>
            <a:r>
              <a:rPr lang="en-US" altLang="zh-CN" dirty="0" smtClean="0"/>
              <a:t>, separated by commas (‘,’) between documents.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If the document contains an _id field, the _id value must be unique within the collection to avoid duplicate key error.</a:t>
            </a:r>
          </a:p>
          <a:p>
            <a:pPr marL="0" indent="0">
              <a:buNone/>
            </a:pPr>
            <a:r>
              <a:rPr lang="en-US" altLang="zh-CN" b="1" dirty="0"/>
              <a:t>Read </a:t>
            </a:r>
            <a:r>
              <a:rPr lang="en-US" altLang="zh-CN" b="1" dirty="0" smtClean="0"/>
              <a:t>Operations: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dirty="0" err="1" smtClean="0">
                <a:solidFill>
                  <a:srgbClr val="C00000"/>
                </a:solidFill>
              </a:rPr>
              <a:t>db.collection.find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b="1" dirty="0" smtClean="0"/>
              <a:t>       </a:t>
            </a:r>
            <a:r>
              <a:rPr lang="en-US" altLang="zh-CN" b="1" dirty="0" err="1" smtClean="0"/>
              <a:t>db.testcollection.find</a:t>
            </a:r>
            <a:r>
              <a:rPr lang="en-US" altLang="zh-CN" b="1" dirty="0" smtClean="0"/>
              <a:t>({age:{$ne:25}, </a:t>
            </a:r>
            <a:r>
              <a:rPr lang="en-US" altLang="zh-CN" b="1" dirty="0" err="1" smtClean="0"/>
              <a:t>name:"juggler</a:t>
            </a:r>
            <a:r>
              <a:rPr lang="en-US" altLang="zh-CN" b="1" dirty="0" smtClean="0"/>
              <a:t>"}, {frends:1})</a:t>
            </a:r>
          </a:p>
          <a:p>
            <a:pPr marL="0" indent="0">
              <a:buNone/>
            </a:pPr>
            <a:r>
              <a:rPr lang="en-US" altLang="zh-CN" sz="2700" dirty="0" smtClean="0"/>
              <a:t>        </a:t>
            </a:r>
            <a:r>
              <a:rPr lang="en-US" altLang="zh-CN" sz="2700" dirty="0"/>
              <a:t>{ "_id" : </a:t>
            </a:r>
            <a:r>
              <a:rPr lang="en-US" altLang="zh-CN" sz="2700" dirty="0" err="1"/>
              <a:t>ObjectId</a:t>
            </a:r>
            <a:r>
              <a:rPr lang="en-US" altLang="zh-CN" sz="2700" dirty="0"/>
              <a:t>("5b470e865d8861207b2486f8"), "</a:t>
            </a:r>
            <a:r>
              <a:rPr lang="en-US" altLang="zh-CN" sz="2700" dirty="0" err="1"/>
              <a:t>frends</a:t>
            </a:r>
            <a:r>
              <a:rPr lang="en-US" altLang="zh-CN" sz="2700" dirty="0"/>
              <a:t>" : [ "book", "</a:t>
            </a:r>
            <a:r>
              <a:rPr lang="en-US" altLang="zh-CN" sz="2700" dirty="0" err="1"/>
              <a:t>luke</a:t>
            </a:r>
            <a:r>
              <a:rPr lang="en-US" altLang="zh-CN" sz="2700" dirty="0"/>
              <a:t>", "</a:t>
            </a:r>
            <a:r>
              <a:rPr lang="en-US" altLang="zh-CN" sz="2700" dirty="0" err="1"/>
              <a:t>jim</a:t>
            </a:r>
            <a:r>
              <a:rPr lang="en-US" altLang="zh-CN" sz="2700" dirty="0"/>
              <a:t>", "fisher" ] </a:t>
            </a:r>
            <a:r>
              <a:rPr lang="en-US" altLang="zh-CN" sz="2700" dirty="0" smtClean="0"/>
              <a:t>}</a:t>
            </a:r>
          </a:p>
          <a:p>
            <a:pPr marL="0" indent="0">
              <a:buNone/>
            </a:pPr>
            <a:r>
              <a:rPr lang="en-US" altLang="zh-CN" sz="2700" dirty="0" smtClean="0"/>
              <a:t>       Comparison</a:t>
            </a:r>
            <a:r>
              <a:rPr lang="zh-CN" altLang="en-US" sz="2700" dirty="0" smtClean="0"/>
              <a:t>：</a:t>
            </a:r>
            <a:r>
              <a:rPr lang="en-US" altLang="zh-CN" sz="2700" dirty="0" smtClean="0"/>
              <a:t>$</a:t>
            </a:r>
            <a:r>
              <a:rPr lang="en-US" altLang="zh-CN" sz="2700" dirty="0" err="1" smtClean="0"/>
              <a:t>eq</a:t>
            </a:r>
            <a:r>
              <a:rPr lang="en-US" altLang="zh-CN" sz="2700" dirty="0" smtClean="0"/>
              <a:t>, $</a:t>
            </a:r>
            <a:r>
              <a:rPr lang="en-US" altLang="zh-CN" sz="2700" dirty="0" err="1" smtClean="0"/>
              <a:t>gt</a:t>
            </a:r>
            <a:r>
              <a:rPr lang="en-US" altLang="zh-CN" sz="2700" dirty="0" smtClean="0"/>
              <a:t>, $</a:t>
            </a:r>
            <a:r>
              <a:rPr lang="en-US" altLang="zh-CN" sz="2700" dirty="0" err="1" smtClean="0"/>
              <a:t>gte</a:t>
            </a:r>
            <a:r>
              <a:rPr lang="en-US" altLang="zh-CN" sz="2700" dirty="0" smtClean="0"/>
              <a:t>, $in, $</a:t>
            </a:r>
            <a:r>
              <a:rPr lang="en-US" altLang="zh-CN" sz="2700" dirty="0" err="1" smtClean="0"/>
              <a:t>lt</a:t>
            </a:r>
            <a:r>
              <a:rPr lang="en-US" altLang="zh-CN" sz="2700" dirty="0" smtClean="0"/>
              <a:t>, $</a:t>
            </a:r>
            <a:r>
              <a:rPr lang="en-US" altLang="zh-CN" sz="2700" dirty="0" err="1" smtClean="0"/>
              <a:t>lte</a:t>
            </a:r>
            <a:r>
              <a:rPr lang="en-US" altLang="zh-CN" sz="2700" dirty="0" smtClean="0"/>
              <a:t>, $ne,$</a:t>
            </a:r>
            <a:r>
              <a:rPr lang="en-US" altLang="zh-CN" sz="2700" dirty="0" err="1" smtClean="0"/>
              <a:t>nin</a:t>
            </a:r>
            <a:endParaRPr lang="en-US" altLang="zh-CN" sz="2700" dirty="0" smtClean="0"/>
          </a:p>
          <a:p>
            <a:pPr marL="0" indent="0">
              <a:buNone/>
            </a:pPr>
            <a:r>
              <a:rPr lang="en-US" altLang="zh-CN" sz="2700" dirty="0" smtClean="0"/>
              <a:t>       Logical: $and, $not, $nor, $or</a:t>
            </a:r>
          </a:p>
          <a:p>
            <a:pPr marL="0" indent="0">
              <a:buNone/>
            </a:pPr>
            <a:r>
              <a:rPr lang="en-US" altLang="zh-CN" sz="2700" dirty="0" smtClean="0"/>
              <a:t>       Element: $exists, $type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723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Akzidenz</vt:lpstr>
      <vt:lpstr>宋体</vt:lpstr>
      <vt:lpstr>Arial</vt:lpstr>
      <vt:lpstr>Calibri</vt:lpstr>
      <vt:lpstr>Calibri Light</vt:lpstr>
      <vt:lpstr>Office 主题</vt:lpstr>
      <vt:lpstr>Mongodb</vt:lpstr>
      <vt:lpstr>Basic introduction</vt:lpstr>
      <vt:lpstr>PowerPoint 演示文稿</vt:lpstr>
      <vt:lpstr>BSON</vt:lpstr>
      <vt:lpstr>SQL to MongoDB Mapping Chart</vt:lpstr>
      <vt:lpstr>PowerPoint 演示文稿</vt:lpstr>
      <vt:lpstr>Databases and Collections</vt:lpstr>
      <vt:lpstr>MongoDB Drivers and Client Libraries</vt:lpstr>
      <vt:lpstr>CRUD Operations</vt:lpstr>
      <vt:lpstr>PowerPoint 演示文稿</vt:lpstr>
      <vt:lpstr>Aggregation</vt:lpstr>
      <vt:lpstr>PowerPoint 演示文稿</vt:lpstr>
      <vt:lpstr>Single Purpose Aggregation Operations:</vt:lpstr>
      <vt:lpstr>Indexes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Windows 用户</dc:creator>
  <cp:lastModifiedBy>Windows 用户</cp:lastModifiedBy>
  <cp:revision>44</cp:revision>
  <dcterms:created xsi:type="dcterms:W3CDTF">2018-07-12T01:41:43Z</dcterms:created>
  <dcterms:modified xsi:type="dcterms:W3CDTF">2018-07-12T09:54:33Z</dcterms:modified>
</cp:coreProperties>
</file>