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258" r:id="rId19"/>
    <p:sldId id="259" r:id="rId20"/>
    <p:sldId id="293" r:id="rId21"/>
    <p:sldId id="338" r:id="rId22"/>
    <p:sldId id="339" r:id="rId23"/>
    <p:sldId id="294" r:id="rId24"/>
    <p:sldId id="295" r:id="rId25"/>
    <p:sldId id="260" r:id="rId26"/>
    <p:sldId id="297" r:id="rId27"/>
    <p:sldId id="261" r:id="rId28"/>
    <p:sldId id="298" r:id="rId29"/>
    <p:sldId id="299" r:id="rId30"/>
    <p:sldId id="300" r:id="rId31"/>
    <p:sldId id="302" r:id="rId32"/>
    <p:sldId id="303" r:id="rId33"/>
    <p:sldId id="304" r:id="rId34"/>
    <p:sldId id="305" r:id="rId35"/>
    <p:sldId id="306" r:id="rId36"/>
    <p:sldId id="307" r:id="rId37"/>
    <p:sldId id="308" r:id="rId38"/>
    <p:sldId id="262" r:id="rId39"/>
    <p:sldId id="309" r:id="rId40"/>
    <p:sldId id="310" r:id="rId41"/>
    <p:sldId id="311" r:id="rId42"/>
    <p:sldId id="312" r:id="rId43"/>
    <p:sldId id="313" r:id="rId44"/>
    <p:sldId id="314" r:id="rId45"/>
    <p:sldId id="315" r:id="rId46"/>
    <p:sldId id="316" r:id="rId47"/>
    <p:sldId id="317" r:id="rId48"/>
    <p:sldId id="318" r:id="rId49"/>
    <p:sldId id="287" r:id="rId50"/>
    <p:sldId id="288"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0A3B4-AF17-4485-95C5-5B898B86E204}" type="datetimeFigureOut">
              <a:rPr lang="zh-CN" altLang="en-US" smtClean="0"/>
              <a:t>2022-04-23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1AB73-273B-403B-9844-9DB060C0004D}" type="slidenum">
              <a:rPr lang="zh-CN" altLang="en-US" smtClean="0"/>
              <a:t>‹#›</a:t>
            </a:fld>
            <a:endParaRPr lang="zh-CN" altLang="en-US"/>
          </a:p>
        </p:txBody>
      </p:sp>
    </p:spTree>
    <p:extLst>
      <p:ext uri="{BB962C8B-B14F-4D97-AF65-F5344CB8AC3E}">
        <p14:creationId xmlns:p14="http://schemas.microsoft.com/office/powerpoint/2010/main" val="399348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3</a:t>
            </a:fld>
            <a:endParaRPr lang="en-US" altLang="zh-CN" sz="1300" dirty="0"/>
          </a:p>
        </p:txBody>
      </p:sp>
      <p:sp>
        <p:nvSpPr>
          <p:cNvPr id="12291" name="幻灯片图像占位符 1"/>
          <p:cNvSpPr>
            <a:spLocks noGrp="1" noRot="1" noChangeAspect="1" noTextEdit="1"/>
          </p:cNvSpPr>
          <p:nvPr>
            <p:ph type="sldImg"/>
          </p:nvPr>
        </p:nvSpPr>
        <p:spPr>
          <a:xfrm>
            <a:off x="992188" y="768350"/>
            <a:ext cx="5114925" cy="3836988"/>
          </a:xfrm>
          <a:ln/>
        </p:spPr>
      </p:sp>
      <p:sp>
        <p:nvSpPr>
          <p:cNvPr id="12292"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12293"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12294"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12295"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12296"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3</a:t>
            </a:fld>
            <a:endParaRPr lang="en-US" altLang="en-US" sz="1300" dirty="0"/>
          </a:p>
        </p:txBody>
      </p:sp>
    </p:spTree>
    <p:extLst>
      <p:ext uri="{BB962C8B-B14F-4D97-AF65-F5344CB8AC3E}">
        <p14:creationId xmlns:p14="http://schemas.microsoft.com/office/powerpoint/2010/main" val="4175619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12</a:t>
            </a:fld>
            <a:endParaRPr lang="en-US" altLang="zh-CN" sz="1300" dirty="0"/>
          </a:p>
        </p:txBody>
      </p:sp>
      <p:sp>
        <p:nvSpPr>
          <p:cNvPr id="30723" name="幻灯片图像占位符 1"/>
          <p:cNvSpPr>
            <a:spLocks noGrp="1" noRot="1" noChangeAspect="1" noTextEdit="1"/>
          </p:cNvSpPr>
          <p:nvPr>
            <p:ph type="sldImg"/>
          </p:nvPr>
        </p:nvSpPr>
        <p:spPr>
          <a:xfrm>
            <a:off x="992188" y="768350"/>
            <a:ext cx="5114925" cy="3836988"/>
          </a:xfrm>
          <a:ln/>
        </p:spPr>
      </p:sp>
      <p:sp>
        <p:nvSpPr>
          <p:cNvPr id="30724"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30725"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30726"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30727"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30728"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12</a:t>
            </a:fld>
            <a:endParaRPr lang="en-US" altLang="en-US" sz="1300" dirty="0"/>
          </a:p>
        </p:txBody>
      </p:sp>
    </p:spTree>
    <p:extLst>
      <p:ext uri="{BB962C8B-B14F-4D97-AF65-F5344CB8AC3E}">
        <p14:creationId xmlns:p14="http://schemas.microsoft.com/office/powerpoint/2010/main" val="425325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13</a:t>
            </a:fld>
            <a:endParaRPr lang="en-US" altLang="zh-CN" sz="1300" dirty="0"/>
          </a:p>
        </p:txBody>
      </p:sp>
      <p:sp>
        <p:nvSpPr>
          <p:cNvPr id="32771" name="幻灯片图像占位符 1"/>
          <p:cNvSpPr>
            <a:spLocks noGrp="1" noRot="1" noChangeAspect="1" noTextEdit="1"/>
          </p:cNvSpPr>
          <p:nvPr>
            <p:ph type="sldImg"/>
          </p:nvPr>
        </p:nvSpPr>
        <p:spPr>
          <a:xfrm>
            <a:off x="992188" y="768350"/>
            <a:ext cx="5114925" cy="3836988"/>
          </a:xfrm>
          <a:ln/>
        </p:spPr>
      </p:sp>
      <p:sp>
        <p:nvSpPr>
          <p:cNvPr id="32772"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32773"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32774"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32775"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32776"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13</a:t>
            </a:fld>
            <a:endParaRPr lang="en-US" altLang="en-US" sz="1300" dirty="0"/>
          </a:p>
        </p:txBody>
      </p:sp>
    </p:spTree>
    <p:extLst>
      <p:ext uri="{BB962C8B-B14F-4D97-AF65-F5344CB8AC3E}">
        <p14:creationId xmlns:p14="http://schemas.microsoft.com/office/powerpoint/2010/main" val="404065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14</a:t>
            </a:fld>
            <a:endParaRPr lang="en-US" altLang="zh-CN" sz="1300" dirty="0"/>
          </a:p>
        </p:txBody>
      </p:sp>
      <p:sp>
        <p:nvSpPr>
          <p:cNvPr id="34819" name="幻灯片图像占位符 1"/>
          <p:cNvSpPr>
            <a:spLocks noGrp="1" noRot="1" noChangeAspect="1" noTextEdit="1"/>
          </p:cNvSpPr>
          <p:nvPr>
            <p:ph type="sldImg"/>
          </p:nvPr>
        </p:nvSpPr>
        <p:spPr>
          <a:xfrm>
            <a:off x="992188" y="768350"/>
            <a:ext cx="5114925" cy="3836988"/>
          </a:xfrm>
          <a:ln/>
        </p:spPr>
      </p:sp>
      <p:sp>
        <p:nvSpPr>
          <p:cNvPr id="34820"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34821"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34822"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34823"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34824"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14</a:t>
            </a:fld>
            <a:endParaRPr lang="en-US" altLang="en-US" sz="1300" dirty="0"/>
          </a:p>
        </p:txBody>
      </p:sp>
    </p:spTree>
    <p:extLst>
      <p:ext uri="{BB962C8B-B14F-4D97-AF65-F5344CB8AC3E}">
        <p14:creationId xmlns:p14="http://schemas.microsoft.com/office/powerpoint/2010/main" val="3063029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15</a:t>
            </a:fld>
            <a:endParaRPr lang="en-US" altLang="zh-CN" sz="1300" dirty="0"/>
          </a:p>
        </p:txBody>
      </p:sp>
      <p:sp>
        <p:nvSpPr>
          <p:cNvPr id="36867" name="幻灯片图像占位符 1"/>
          <p:cNvSpPr>
            <a:spLocks noGrp="1" noRot="1" noChangeAspect="1" noTextEdit="1"/>
          </p:cNvSpPr>
          <p:nvPr>
            <p:ph type="sldImg"/>
          </p:nvPr>
        </p:nvSpPr>
        <p:spPr>
          <a:xfrm>
            <a:off x="992188" y="768350"/>
            <a:ext cx="5114925" cy="3836988"/>
          </a:xfrm>
          <a:ln/>
        </p:spPr>
      </p:sp>
      <p:sp>
        <p:nvSpPr>
          <p:cNvPr id="36868"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36869"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36870"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36871"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36872"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15</a:t>
            </a:fld>
            <a:endParaRPr lang="en-US" altLang="en-US" sz="1300" dirty="0"/>
          </a:p>
        </p:txBody>
      </p:sp>
    </p:spTree>
    <p:extLst>
      <p:ext uri="{BB962C8B-B14F-4D97-AF65-F5344CB8AC3E}">
        <p14:creationId xmlns:p14="http://schemas.microsoft.com/office/powerpoint/2010/main" val="3922444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16</a:t>
            </a:fld>
            <a:endParaRPr lang="en-US" altLang="zh-CN" sz="1300" dirty="0"/>
          </a:p>
        </p:txBody>
      </p:sp>
      <p:sp>
        <p:nvSpPr>
          <p:cNvPr id="38915" name="幻灯片图像占位符 1"/>
          <p:cNvSpPr>
            <a:spLocks noGrp="1" noRot="1" noChangeAspect="1" noTextEdit="1"/>
          </p:cNvSpPr>
          <p:nvPr>
            <p:ph type="sldImg"/>
          </p:nvPr>
        </p:nvSpPr>
        <p:spPr>
          <a:xfrm>
            <a:off x="992188" y="768350"/>
            <a:ext cx="5114925" cy="3836988"/>
          </a:xfrm>
          <a:ln/>
        </p:spPr>
      </p:sp>
      <p:sp>
        <p:nvSpPr>
          <p:cNvPr id="38916"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38917"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38918"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38919"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38920"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16</a:t>
            </a:fld>
            <a:endParaRPr lang="en-US" altLang="en-US" sz="1300" dirty="0"/>
          </a:p>
        </p:txBody>
      </p:sp>
    </p:spTree>
    <p:extLst>
      <p:ext uri="{BB962C8B-B14F-4D97-AF65-F5344CB8AC3E}">
        <p14:creationId xmlns:p14="http://schemas.microsoft.com/office/powerpoint/2010/main" val="3163507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17</a:t>
            </a:fld>
            <a:endParaRPr lang="en-US" altLang="zh-CN" sz="1300" dirty="0"/>
          </a:p>
        </p:txBody>
      </p:sp>
      <p:sp>
        <p:nvSpPr>
          <p:cNvPr id="40963" name="幻灯片图像占位符 1"/>
          <p:cNvSpPr>
            <a:spLocks noGrp="1" noRot="1" noChangeAspect="1" noTextEdit="1"/>
          </p:cNvSpPr>
          <p:nvPr>
            <p:ph type="sldImg"/>
          </p:nvPr>
        </p:nvSpPr>
        <p:spPr>
          <a:xfrm>
            <a:off x="992188" y="768350"/>
            <a:ext cx="5114925" cy="3836988"/>
          </a:xfrm>
          <a:ln/>
        </p:spPr>
      </p:sp>
      <p:sp>
        <p:nvSpPr>
          <p:cNvPr id="40964"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40965"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40966"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40967"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40968"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17</a:t>
            </a:fld>
            <a:endParaRPr lang="en-US" altLang="en-US" sz="1300" dirty="0"/>
          </a:p>
        </p:txBody>
      </p:sp>
    </p:spTree>
    <p:extLst>
      <p:ext uri="{BB962C8B-B14F-4D97-AF65-F5344CB8AC3E}">
        <p14:creationId xmlns:p14="http://schemas.microsoft.com/office/powerpoint/2010/main" val="223871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4</a:t>
            </a:fld>
            <a:endParaRPr lang="en-US" altLang="zh-CN" sz="1300" dirty="0"/>
          </a:p>
        </p:txBody>
      </p:sp>
      <p:sp>
        <p:nvSpPr>
          <p:cNvPr id="14339" name="幻灯片图像占位符 1"/>
          <p:cNvSpPr>
            <a:spLocks noGrp="1" noRot="1" noChangeAspect="1" noTextEdit="1"/>
          </p:cNvSpPr>
          <p:nvPr>
            <p:ph type="sldImg"/>
          </p:nvPr>
        </p:nvSpPr>
        <p:spPr>
          <a:xfrm>
            <a:off x="992188" y="768350"/>
            <a:ext cx="5114925" cy="3836988"/>
          </a:xfrm>
          <a:ln/>
        </p:spPr>
      </p:sp>
      <p:sp>
        <p:nvSpPr>
          <p:cNvPr id="14340"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14341"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14342"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14343"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14344"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4</a:t>
            </a:fld>
            <a:endParaRPr lang="en-US" altLang="en-US" sz="1300" dirty="0"/>
          </a:p>
        </p:txBody>
      </p:sp>
    </p:spTree>
    <p:extLst>
      <p:ext uri="{BB962C8B-B14F-4D97-AF65-F5344CB8AC3E}">
        <p14:creationId xmlns:p14="http://schemas.microsoft.com/office/powerpoint/2010/main" val="1391363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5</a:t>
            </a:fld>
            <a:endParaRPr lang="en-US" altLang="zh-CN" sz="1300" dirty="0"/>
          </a:p>
        </p:txBody>
      </p:sp>
      <p:sp>
        <p:nvSpPr>
          <p:cNvPr id="16387" name="幻灯片图像占位符 1"/>
          <p:cNvSpPr>
            <a:spLocks noGrp="1" noRot="1" noChangeAspect="1" noTextEdit="1"/>
          </p:cNvSpPr>
          <p:nvPr>
            <p:ph type="sldImg"/>
          </p:nvPr>
        </p:nvSpPr>
        <p:spPr>
          <a:xfrm>
            <a:off x="992188" y="768350"/>
            <a:ext cx="5114925" cy="3836988"/>
          </a:xfrm>
          <a:ln/>
        </p:spPr>
      </p:sp>
      <p:sp>
        <p:nvSpPr>
          <p:cNvPr id="16388"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16389"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16390"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16391"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16392"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5</a:t>
            </a:fld>
            <a:endParaRPr lang="en-US" altLang="en-US" sz="1300" dirty="0"/>
          </a:p>
        </p:txBody>
      </p:sp>
    </p:spTree>
    <p:extLst>
      <p:ext uri="{BB962C8B-B14F-4D97-AF65-F5344CB8AC3E}">
        <p14:creationId xmlns:p14="http://schemas.microsoft.com/office/powerpoint/2010/main" val="104776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6</a:t>
            </a:fld>
            <a:endParaRPr lang="en-US" altLang="zh-CN" sz="1300" dirty="0"/>
          </a:p>
        </p:txBody>
      </p:sp>
      <p:sp>
        <p:nvSpPr>
          <p:cNvPr id="18435" name="幻灯片图像占位符 1"/>
          <p:cNvSpPr>
            <a:spLocks noGrp="1" noRot="1" noChangeAspect="1" noTextEdit="1"/>
          </p:cNvSpPr>
          <p:nvPr>
            <p:ph type="sldImg"/>
          </p:nvPr>
        </p:nvSpPr>
        <p:spPr>
          <a:xfrm>
            <a:off x="992188" y="768350"/>
            <a:ext cx="5114925" cy="3836988"/>
          </a:xfrm>
          <a:ln/>
        </p:spPr>
      </p:sp>
      <p:sp>
        <p:nvSpPr>
          <p:cNvPr id="18436"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18437"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18438"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18439"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18440"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6</a:t>
            </a:fld>
            <a:endParaRPr lang="en-US" altLang="en-US" sz="1300" dirty="0"/>
          </a:p>
        </p:txBody>
      </p:sp>
    </p:spTree>
    <p:extLst>
      <p:ext uri="{BB962C8B-B14F-4D97-AF65-F5344CB8AC3E}">
        <p14:creationId xmlns:p14="http://schemas.microsoft.com/office/powerpoint/2010/main" val="1160077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7</a:t>
            </a:fld>
            <a:endParaRPr lang="en-US" altLang="zh-CN" sz="1300" dirty="0"/>
          </a:p>
        </p:txBody>
      </p:sp>
      <p:sp>
        <p:nvSpPr>
          <p:cNvPr id="20483" name="幻灯片图像占位符 1"/>
          <p:cNvSpPr>
            <a:spLocks noGrp="1" noRot="1" noChangeAspect="1" noTextEdit="1"/>
          </p:cNvSpPr>
          <p:nvPr>
            <p:ph type="sldImg"/>
          </p:nvPr>
        </p:nvSpPr>
        <p:spPr>
          <a:xfrm>
            <a:off x="992188" y="768350"/>
            <a:ext cx="5114925" cy="3836988"/>
          </a:xfrm>
          <a:ln/>
        </p:spPr>
      </p:sp>
      <p:sp>
        <p:nvSpPr>
          <p:cNvPr id="20484"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20485"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20486"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20487"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20488"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7</a:t>
            </a:fld>
            <a:endParaRPr lang="en-US" altLang="en-US" sz="1300" dirty="0"/>
          </a:p>
        </p:txBody>
      </p:sp>
    </p:spTree>
    <p:extLst>
      <p:ext uri="{BB962C8B-B14F-4D97-AF65-F5344CB8AC3E}">
        <p14:creationId xmlns:p14="http://schemas.microsoft.com/office/powerpoint/2010/main" val="209188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8</a:t>
            </a:fld>
            <a:endParaRPr lang="en-US" altLang="zh-CN" sz="1300" dirty="0"/>
          </a:p>
        </p:txBody>
      </p:sp>
      <p:sp>
        <p:nvSpPr>
          <p:cNvPr id="22531" name="幻灯片图像占位符 1"/>
          <p:cNvSpPr>
            <a:spLocks noGrp="1" noRot="1" noChangeAspect="1" noTextEdit="1"/>
          </p:cNvSpPr>
          <p:nvPr>
            <p:ph type="sldImg"/>
          </p:nvPr>
        </p:nvSpPr>
        <p:spPr>
          <a:xfrm>
            <a:off x="992188" y="768350"/>
            <a:ext cx="5114925" cy="3836988"/>
          </a:xfrm>
          <a:ln/>
        </p:spPr>
      </p:sp>
      <p:sp>
        <p:nvSpPr>
          <p:cNvPr id="22532"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22533"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22534"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22535"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22536"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8</a:t>
            </a:fld>
            <a:endParaRPr lang="en-US" altLang="en-US" sz="1300" dirty="0"/>
          </a:p>
        </p:txBody>
      </p:sp>
    </p:spTree>
    <p:extLst>
      <p:ext uri="{BB962C8B-B14F-4D97-AF65-F5344CB8AC3E}">
        <p14:creationId xmlns:p14="http://schemas.microsoft.com/office/powerpoint/2010/main" val="2580686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9</a:t>
            </a:fld>
            <a:endParaRPr lang="en-US" altLang="zh-CN" sz="1300" dirty="0"/>
          </a:p>
        </p:txBody>
      </p:sp>
      <p:sp>
        <p:nvSpPr>
          <p:cNvPr id="24579" name="幻灯片图像占位符 1"/>
          <p:cNvSpPr>
            <a:spLocks noGrp="1" noRot="1" noChangeAspect="1" noTextEdit="1"/>
          </p:cNvSpPr>
          <p:nvPr>
            <p:ph type="sldImg"/>
          </p:nvPr>
        </p:nvSpPr>
        <p:spPr>
          <a:xfrm>
            <a:off x="992188" y="768350"/>
            <a:ext cx="5114925" cy="3836988"/>
          </a:xfrm>
          <a:ln/>
        </p:spPr>
      </p:sp>
      <p:sp>
        <p:nvSpPr>
          <p:cNvPr id="24580"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24581"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24582"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24583"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24584"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9</a:t>
            </a:fld>
            <a:endParaRPr lang="en-US" altLang="en-US" sz="1300" dirty="0"/>
          </a:p>
        </p:txBody>
      </p:sp>
    </p:spTree>
    <p:extLst>
      <p:ext uri="{BB962C8B-B14F-4D97-AF65-F5344CB8AC3E}">
        <p14:creationId xmlns:p14="http://schemas.microsoft.com/office/powerpoint/2010/main" val="99386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10</a:t>
            </a:fld>
            <a:endParaRPr lang="en-US" altLang="zh-CN" sz="1300" dirty="0"/>
          </a:p>
        </p:txBody>
      </p:sp>
      <p:sp>
        <p:nvSpPr>
          <p:cNvPr id="26627" name="幻灯片图像占位符 1"/>
          <p:cNvSpPr>
            <a:spLocks noGrp="1" noRot="1" noChangeAspect="1" noTextEdit="1"/>
          </p:cNvSpPr>
          <p:nvPr>
            <p:ph type="sldImg"/>
          </p:nvPr>
        </p:nvSpPr>
        <p:spPr>
          <a:xfrm>
            <a:off x="992188" y="768350"/>
            <a:ext cx="5114925" cy="3836988"/>
          </a:xfrm>
          <a:ln/>
        </p:spPr>
      </p:sp>
      <p:sp>
        <p:nvSpPr>
          <p:cNvPr id="26628"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26629"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26630"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26631"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26632"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10</a:t>
            </a:fld>
            <a:endParaRPr lang="en-US" altLang="en-US" sz="1300" dirty="0"/>
          </a:p>
        </p:txBody>
      </p:sp>
    </p:spTree>
    <p:extLst>
      <p:ext uri="{BB962C8B-B14F-4D97-AF65-F5344CB8AC3E}">
        <p14:creationId xmlns:p14="http://schemas.microsoft.com/office/powerpoint/2010/main" val="3784770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t>11</a:t>
            </a:fld>
            <a:endParaRPr lang="en-US" altLang="zh-CN" sz="1300" dirty="0"/>
          </a:p>
        </p:txBody>
      </p:sp>
      <p:sp>
        <p:nvSpPr>
          <p:cNvPr id="28675" name="幻灯片图像占位符 1"/>
          <p:cNvSpPr>
            <a:spLocks noGrp="1" noRot="1" noChangeAspect="1" noTextEdit="1"/>
          </p:cNvSpPr>
          <p:nvPr>
            <p:ph type="sldImg"/>
          </p:nvPr>
        </p:nvSpPr>
        <p:spPr>
          <a:xfrm>
            <a:off x="992188" y="768350"/>
            <a:ext cx="5114925" cy="3836988"/>
          </a:xfrm>
          <a:ln/>
        </p:spPr>
      </p:sp>
      <p:sp>
        <p:nvSpPr>
          <p:cNvPr id="28676" name="备注占位符 2"/>
          <p:cNvSpPr>
            <a:spLocks noGrp="1"/>
          </p:cNvSpPr>
          <p:nvPr>
            <p:ph type="body" idx="1"/>
          </p:nvPr>
        </p:nvSpPr>
        <p:spPr>
          <a:ln/>
        </p:spPr>
        <p:txBody>
          <a:bodyPr wrap="square" lIns="99048" tIns="49524" rIns="99048" bIns="49524" anchor="t" anchorCtr="0"/>
          <a:lstStyle/>
          <a:p>
            <a:pPr lvl="0"/>
            <a:endParaRPr lang="zh-CN" altLang="en-US" dirty="0"/>
          </a:p>
        </p:txBody>
      </p:sp>
      <p:sp>
        <p:nvSpPr>
          <p:cNvPr id="28677"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p>
        </p:txBody>
      </p:sp>
      <p:sp>
        <p:nvSpPr>
          <p:cNvPr id="28678"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28679"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p>
        </p:txBody>
      </p:sp>
      <p:sp>
        <p:nvSpPr>
          <p:cNvPr id="28680"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t>11</a:t>
            </a:fld>
            <a:endParaRPr lang="en-US" altLang="en-US" sz="1300" dirty="0"/>
          </a:p>
        </p:txBody>
      </p:sp>
    </p:spTree>
    <p:extLst>
      <p:ext uri="{BB962C8B-B14F-4D97-AF65-F5344CB8AC3E}">
        <p14:creationId xmlns:p14="http://schemas.microsoft.com/office/powerpoint/2010/main" val="251510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2022-04-23</a:t>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2022-04-23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2022-04-23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2022-04-23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2022-04-23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2022-04-23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2022-04-23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530820CF-B880-4189-942D-D702A7CBA730}" type="datetimeFigureOut">
              <a:rPr lang="zh-CN" altLang="en-US" smtClean="0"/>
              <a:t>2022-04-23</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notesSlide" Target="../notesSlides/notesSlide15.xml"/><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zyang.github.io/convolution-visualizer/index.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1</a:t>
            </a:r>
            <a:r>
              <a:rPr lang="zh-CN" altLang="en-US" dirty="0"/>
              <a:t>单元</a:t>
            </a:r>
            <a:r>
              <a:rPr lang="en-US" altLang="zh-CN" dirty="0"/>
              <a:t> </a:t>
            </a:r>
            <a:r>
              <a:rPr lang="zh-CN" altLang="en-US" dirty="0"/>
              <a:t>引论</a:t>
            </a:r>
          </a:p>
        </p:txBody>
      </p:sp>
      <p:sp>
        <p:nvSpPr>
          <p:cNvPr id="3" name="副标题 2"/>
          <p:cNvSpPr>
            <a:spLocks noGrp="1"/>
          </p:cNvSpPr>
          <p:nvPr>
            <p:ph type="subTitle" idx="1"/>
          </p:nvPr>
        </p:nvSpPr>
        <p:spPr>
          <a:xfrm>
            <a:off x="1432560" y="1850064"/>
            <a:ext cx="7406640" cy="4243232"/>
          </a:xfrm>
        </p:spPr>
        <p:txBody>
          <a:bodyPr/>
          <a:lstStyle/>
          <a:p>
            <a:r>
              <a:rPr lang="zh-CN" altLang="en-US" sz="3200" dirty="0" smtClean="0"/>
              <a:t>（一</a:t>
            </a:r>
            <a:r>
              <a:rPr lang="zh-CN" altLang="en-US" sz="3200" dirty="0"/>
              <a:t>）深度学习简介</a:t>
            </a:r>
            <a:endParaRPr lang="en-US" altLang="zh-CN" sz="3200" dirty="0" smtClean="0"/>
          </a:p>
          <a:p>
            <a:r>
              <a:rPr lang="zh-CN" altLang="en-US" dirty="0" smtClean="0"/>
              <a:t>       </a:t>
            </a:r>
            <a:endParaRPr lang="en-US" altLang="zh-CN" dirty="0" smtClean="0"/>
          </a:p>
          <a:p>
            <a:r>
              <a:rPr lang="zh-CN" altLang="en-US" dirty="0" smtClean="0"/>
              <a:t>       深度</a:t>
            </a:r>
            <a:r>
              <a:rPr lang="zh-CN" altLang="en-US" dirty="0"/>
              <a:t>学习是一种基于神经网络的学习方法。和传统的机器学习方法相比，深度学习模型一般需要更丰富的数据、更强大的计算资源，同时也能达到更高的准确率。目前，深度学习方法被广泛应用于计算机视觉、自然语言处理、强化学习等领域。本章将依次进行介绍。</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4"/>
          <p:cNvSpPr/>
          <p:nvPr/>
        </p:nvSpPr>
        <p:spPr>
          <a:xfrm>
            <a:off x="1036637" y="1052513"/>
            <a:ext cx="8143875" cy="5472112"/>
          </a:xfrm>
          <a:prstGeom prst="rect">
            <a:avLst/>
          </a:prstGeom>
          <a:no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00"/>
                </a:solidFill>
                <a:latin typeface="黑体" panose="02010609060101010101" pitchFamily="49" charset="-122"/>
                <a:ea typeface="黑体" panose="02010609060101010101" pitchFamily="49" charset="-122"/>
              </a:rPr>
              <a:t> 区别与联系</a:t>
            </a:r>
            <a:r>
              <a:rPr lang="en-US"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从问题本身看</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30000"/>
              </a:lnSpc>
              <a:spcBef>
                <a:spcPct val="0"/>
              </a:spcBef>
              <a:buFont typeface="Wingdings" panose="05000000000000000000" pitchFamily="2" charset="2"/>
              <a:buChar char="ü"/>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区别</a:t>
            </a:r>
          </a:p>
          <a:p>
            <a:pPr marL="0" lvl="0" indent="0" eaLnBrk="1" hangingPunct="1">
              <a:lnSpc>
                <a:spcPct val="130000"/>
              </a:lnSpc>
              <a:spcBef>
                <a:spcPct val="0"/>
              </a:spcBef>
              <a:buNone/>
            </a:pPr>
            <a:r>
              <a:rPr lang="zh-CN" altLang="en-US" sz="2200" dirty="0">
                <a:solidFill>
                  <a:srgbClr val="000000"/>
                </a:solidFill>
                <a:latin typeface="黑体" panose="02010609060101010101" pitchFamily="49" charset="-122"/>
                <a:ea typeface="黑体" panose="02010609060101010101" pitchFamily="49" charset="-122"/>
              </a:rPr>
              <a:t>从问题本身来说，这三者主要以两类问题区分：是根据状态模拟观测环境，还是根据观测的环境来推测状态。</a:t>
            </a:r>
            <a:endParaRPr lang="en-US" altLang="zh-CN" sz="2200" dirty="0">
              <a:solidFill>
                <a:srgbClr val="000000"/>
              </a:solidFill>
              <a:latin typeface="黑体" panose="02010609060101010101" pitchFamily="49" charset="-122"/>
              <a:ea typeface="黑体" panose="02010609060101010101" pitchFamily="49" charset="-122"/>
            </a:endParaRPr>
          </a:p>
          <a:p>
            <a:pPr marL="0" lvl="0" indent="0" eaLnBrk="1" hangingPunct="1">
              <a:lnSpc>
                <a:spcPct val="130000"/>
              </a:lnSpc>
              <a:spcBef>
                <a:spcPct val="0"/>
              </a:spcBef>
              <a:buNone/>
            </a:pPr>
            <a:r>
              <a:rPr lang="zh-CN" altLang="en-US" sz="2200" dirty="0">
                <a:solidFill>
                  <a:srgbClr val="000000"/>
                </a:solidFill>
                <a:latin typeface="黑体" panose="02010609060101010101" pitchFamily="49" charset="-122"/>
                <a:ea typeface="黑体" panose="02010609060101010101" pitchFamily="49" charset="-122"/>
              </a:rPr>
              <a:t>假设观测是</a:t>
            </a:r>
            <a:r>
              <a:rPr lang="en-US" altLang="zh-CN" sz="2200" dirty="0">
                <a:solidFill>
                  <a:srgbClr val="000000"/>
                </a:solidFill>
                <a:latin typeface="黑体" panose="02010609060101010101" pitchFamily="49" charset="-122"/>
                <a:ea typeface="黑体" panose="02010609060101010101" pitchFamily="49" charset="-122"/>
              </a:rPr>
              <a:t>Z</a:t>
            </a:r>
            <a:r>
              <a:rPr lang="zh-CN" altLang="en-US" sz="2200" dirty="0">
                <a:solidFill>
                  <a:srgbClr val="000000"/>
                </a:solidFill>
                <a:latin typeface="黑体" panose="02010609060101010101" pitchFamily="49" charset="-122"/>
                <a:ea typeface="黑体" panose="02010609060101010101" pitchFamily="49" charset="-122"/>
              </a:rPr>
              <a:t>，状态是</a:t>
            </a:r>
            <a:r>
              <a:rPr lang="en-US" altLang="zh-CN" sz="2200" dirty="0">
                <a:solidFill>
                  <a:srgbClr val="000000"/>
                </a:solidFill>
                <a:latin typeface="黑体" panose="02010609060101010101" pitchFamily="49" charset="-122"/>
                <a:ea typeface="黑体" panose="02010609060101010101" pitchFamily="49" charset="-122"/>
              </a:rPr>
              <a:t>X</a:t>
            </a:r>
            <a:r>
              <a:rPr lang="zh-CN" altLang="en-US" sz="2200" dirty="0">
                <a:solidFill>
                  <a:srgbClr val="000000"/>
                </a:solidFill>
                <a:latin typeface="黑体" panose="02010609060101010101" pitchFamily="49" charset="-122"/>
                <a:ea typeface="黑体" panose="02010609060101010101" pitchFamily="49" charset="-122"/>
              </a:rPr>
              <a:t>：计算机图形学是一个</a:t>
            </a:r>
            <a:r>
              <a:rPr lang="en-US" altLang="zh-CN" sz="2200" dirty="0">
                <a:solidFill>
                  <a:srgbClr val="000000"/>
                </a:solidFill>
                <a:latin typeface="黑体" panose="02010609060101010101" pitchFamily="49" charset="-122"/>
                <a:ea typeface="黑体" panose="02010609060101010101" pitchFamily="49" charset="-122"/>
              </a:rPr>
              <a:t>Forwad Problem (Z|X)</a:t>
            </a:r>
            <a:r>
              <a:rPr lang="zh-CN" altLang="en-US" sz="2200" dirty="0">
                <a:solidFill>
                  <a:srgbClr val="000000"/>
                </a:solidFill>
                <a:latin typeface="黑体" panose="02010609060101010101" pitchFamily="49" charset="-122"/>
                <a:ea typeface="黑体" panose="02010609060101010101" pitchFamily="49" charset="-122"/>
              </a:rPr>
              <a:t>： 给你光源的位置，物体形状，物体表面信息，你如何根据已有的变量的状态模拟出一个环境出来。</a:t>
            </a:r>
          </a:p>
          <a:p>
            <a:pPr marL="0" lvl="0" indent="0" eaLnBrk="1" hangingPunct="1">
              <a:lnSpc>
                <a:spcPct val="130000"/>
              </a:lnSpc>
              <a:spcBef>
                <a:spcPct val="0"/>
              </a:spcBef>
              <a:buNone/>
            </a:pPr>
            <a:r>
              <a:rPr lang="zh-CN" altLang="en-US" sz="2200" dirty="0">
                <a:solidFill>
                  <a:srgbClr val="000000"/>
                </a:solidFill>
                <a:latin typeface="黑体" panose="02010609060101010101" pitchFamily="49" charset="-122"/>
                <a:ea typeface="黑体" panose="02010609060101010101" pitchFamily="49" charset="-122"/>
              </a:rPr>
              <a:t>计算机视觉正好相反，是一个</a:t>
            </a:r>
            <a:r>
              <a:rPr lang="en-US" altLang="zh-CN" sz="2200" dirty="0">
                <a:solidFill>
                  <a:srgbClr val="000000"/>
                </a:solidFill>
                <a:latin typeface="黑体" panose="02010609060101010101" pitchFamily="49" charset="-122"/>
                <a:ea typeface="黑体" panose="02010609060101010101" pitchFamily="49" charset="-122"/>
              </a:rPr>
              <a:t>Inverse Problem (X|Z)</a:t>
            </a:r>
            <a:r>
              <a:rPr lang="zh-CN" altLang="en-US" sz="2200" dirty="0">
                <a:solidFill>
                  <a:srgbClr val="000000"/>
                </a:solidFill>
                <a:latin typeface="黑体" panose="02010609060101010101" pitchFamily="49" charset="-122"/>
                <a:ea typeface="黑体" panose="02010609060101010101" pitchFamily="49" charset="-122"/>
              </a:rPr>
              <a:t>：你所有能得到的都是观测信息</a:t>
            </a:r>
            <a:r>
              <a:rPr lang="en-US" altLang="zh-CN" sz="2200" dirty="0">
                <a:solidFill>
                  <a:srgbClr val="000000"/>
                </a:solidFill>
                <a:latin typeface="黑体" panose="02010609060101010101" pitchFamily="49" charset="-122"/>
                <a:ea typeface="黑体" panose="02010609060101010101" pitchFamily="49" charset="-122"/>
              </a:rPr>
              <a:t>(measurements), </a:t>
            </a:r>
            <a:r>
              <a:rPr lang="zh-CN" altLang="en-US" sz="2200" dirty="0">
                <a:solidFill>
                  <a:srgbClr val="000000"/>
                </a:solidFill>
                <a:latin typeface="黑体" panose="02010609060101010101" pitchFamily="49" charset="-122"/>
                <a:ea typeface="黑体" panose="02010609060101010101" pitchFamily="49" charset="-122"/>
              </a:rPr>
              <a:t>根据得到的每一个</a:t>
            </a:r>
            <a:r>
              <a:rPr lang="en-US" altLang="zh-CN" sz="2200" dirty="0">
                <a:solidFill>
                  <a:srgbClr val="000000"/>
                </a:solidFill>
                <a:latin typeface="黑体" panose="02010609060101010101" pitchFamily="49" charset="-122"/>
                <a:ea typeface="黑体" panose="02010609060101010101" pitchFamily="49" charset="-122"/>
              </a:rPr>
              <a:t>Pixel</a:t>
            </a:r>
            <a:r>
              <a:rPr lang="zh-CN" altLang="en-US" sz="2200" dirty="0">
                <a:solidFill>
                  <a:srgbClr val="000000"/>
                </a:solidFill>
                <a:latin typeface="黑体" panose="02010609060101010101" pitchFamily="49" charset="-122"/>
                <a:ea typeface="黑体" panose="02010609060101010101" pitchFamily="49" charset="-122"/>
              </a:rPr>
              <a:t>的信息</a:t>
            </a:r>
            <a:r>
              <a:rPr lang="en-US" altLang="zh-CN" sz="2200" dirty="0">
                <a:solidFill>
                  <a:srgbClr val="000000"/>
                </a:solidFill>
                <a:latin typeface="黑体" panose="02010609060101010101" pitchFamily="49" charset="-122"/>
                <a:ea typeface="黑体" panose="02010609060101010101" pitchFamily="49" charset="-122"/>
              </a:rPr>
              <a:t>(</a:t>
            </a:r>
            <a:r>
              <a:rPr lang="zh-CN" altLang="en-US" sz="2200" dirty="0">
                <a:solidFill>
                  <a:srgbClr val="000000"/>
                </a:solidFill>
                <a:latin typeface="黑体" panose="02010609060101010101" pitchFamily="49" charset="-122"/>
                <a:ea typeface="黑体" panose="02010609060101010101" pitchFamily="49" charset="-122"/>
              </a:rPr>
              <a:t>颜色，深度</a:t>
            </a:r>
            <a:r>
              <a:rPr lang="en-US" altLang="zh-CN" sz="2200" dirty="0">
                <a:solidFill>
                  <a:srgbClr val="000000"/>
                </a:solidFill>
                <a:latin typeface="黑体" panose="02010609060101010101" pitchFamily="49" charset="-122"/>
                <a:ea typeface="黑体" panose="02010609060101010101" pitchFamily="49" charset="-122"/>
              </a:rPr>
              <a:t>)</a:t>
            </a:r>
            <a:r>
              <a:rPr lang="zh-CN" altLang="en-US" sz="2200" dirty="0">
                <a:solidFill>
                  <a:srgbClr val="000000"/>
                </a:solidFill>
                <a:latin typeface="黑体" panose="02010609060101010101" pitchFamily="49" charset="-122"/>
                <a:ea typeface="黑体" panose="02010609060101010101" pitchFamily="49" charset="-122"/>
              </a:rPr>
              <a:t>，我要来估计物体环境的特征和状态出来，比如物体运动</a:t>
            </a:r>
            <a:r>
              <a:rPr lang="en-US" altLang="zh-CN" sz="2200" dirty="0">
                <a:solidFill>
                  <a:srgbClr val="000000"/>
                </a:solidFill>
                <a:latin typeface="黑体" panose="02010609060101010101" pitchFamily="49" charset="-122"/>
                <a:ea typeface="黑体" panose="02010609060101010101" pitchFamily="49" charset="-122"/>
              </a:rPr>
              <a:t>(Tracking)</a:t>
            </a:r>
            <a:r>
              <a:rPr lang="zh-CN" altLang="en-US" sz="2200" dirty="0">
                <a:solidFill>
                  <a:srgbClr val="000000"/>
                </a:solidFill>
                <a:latin typeface="黑体" panose="02010609060101010101" pitchFamily="49" charset="-122"/>
                <a:ea typeface="黑体" panose="02010609060101010101" pitchFamily="49" charset="-122"/>
              </a:rPr>
              <a:t>，三维结构（</a:t>
            </a:r>
            <a:r>
              <a:rPr lang="en-US" altLang="zh-CN" sz="2200" dirty="0">
                <a:solidFill>
                  <a:srgbClr val="000000"/>
                </a:solidFill>
                <a:latin typeface="黑体" panose="02010609060101010101" pitchFamily="49" charset="-122"/>
                <a:ea typeface="黑体" panose="02010609060101010101" pitchFamily="49" charset="-122"/>
              </a:rPr>
              <a:t>SFM</a:t>
            </a:r>
            <a:r>
              <a:rPr lang="zh-CN" altLang="en-US"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a:t>
            </a:r>
            <a:r>
              <a:rPr lang="zh-CN" altLang="en-US" sz="2200" dirty="0">
                <a:solidFill>
                  <a:srgbClr val="000000"/>
                </a:solidFill>
                <a:latin typeface="黑体" panose="02010609060101010101" pitchFamily="49" charset="-122"/>
                <a:ea typeface="黑体" panose="02010609060101010101" pitchFamily="49" charset="-122"/>
              </a:rPr>
              <a:t>物体类别（</a:t>
            </a:r>
            <a:r>
              <a:rPr lang="en-US" altLang="zh-CN" sz="2200" dirty="0">
                <a:solidFill>
                  <a:srgbClr val="000000"/>
                </a:solidFill>
                <a:latin typeface="黑体" panose="02010609060101010101" pitchFamily="49" charset="-122"/>
                <a:ea typeface="黑体" panose="02010609060101010101" pitchFamily="49" charset="-122"/>
              </a:rPr>
              <a:t>Classification and Segmentation</a:t>
            </a:r>
            <a:r>
              <a:rPr lang="zh-CN" altLang="en-US" sz="2200" dirty="0">
                <a:solidFill>
                  <a:srgbClr val="000000"/>
                </a:solidFill>
                <a:latin typeface="黑体" panose="02010609060101010101" pitchFamily="49" charset="-122"/>
                <a:ea typeface="黑体" panose="02010609060101010101" pitchFamily="49" charset="-122"/>
              </a:rPr>
              <a:t>）等等。</a:t>
            </a: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ustDataLst>
      <p:tags r:id="rId1"/>
    </p:custDataLst>
    <p:extLst>
      <p:ext uri="{BB962C8B-B14F-4D97-AF65-F5344CB8AC3E}">
        <p14:creationId xmlns:p14="http://schemas.microsoft.com/office/powerpoint/2010/main" val="3566811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txBox="1">
            <a:spLocks noGrp="1"/>
          </p:cNvSpPr>
          <p:nvPr/>
        </p:nvSpPr>
        <p:spPr>
          <a:xfrm>
            <a:off x="7000875" y="6489700"/>
            <a:ext cx="1981200" cy="47625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r" eaLnBrk="1" hangingPunct="1">
              <a:spcBef>
                <a:spcPct val="0"/>
              </a:spcBef>
              <a:buClrTx/>
              <a:buFontTx/>
              <a:buNone/>
            </a:pPr>
            <a:endParaRPr lang="en-US" altLang="zh-CN" sz="1200" dirty="0">
              <a:latin typeface="Verdana" panose="020B0604030504040204" pitchFamily="34" charset="0"/>
            </a:endParaRPr>
          </a:p>
        </p:txBody>
      </p:sp>
      <p:sp>
        <p:nvSpPr>
          <p:cNvPr id="27651" name="矩形 24"/>
          <p:cNvSpPr/>
          <p:nvPr/>
        </p:nvSpPr>
        <p:spPr>
          <a:xfrm>
            <a:off x="925314" y="1052513"/>
            <a:ext cx="8111182" cy="3773341"/>
          </a:xfrm>
          <a:prstGeom prst="rect">
            <a:avLst/>
          </a:prstGeom>
          <a:noFill/>
          <a:ln w="9525">
            <a:noFill/>
          </a:ln>
        </p:spPr>
        <p:txBody>
          <a:bodyPr wrap="square">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00"/>
                </a:solidFill>
                <a:latin typeface="黑体" panose="02010609060101010101" pitchFamily="49" charset="-122"/>
                <a:ea typeface="黑体" panose="02010609060101010101" pitchFamily="49" charset="-122"/>
              </a:rPr>
              <a:t> 区别与联系</a:t>
            </a:r>
            <a:r>
              <a:rPr lang="en-US"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从问题本身看</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30000"/>
              </a:lnSpc>
              <a:spcBef>
                <a:spcPct val="0"/>
              </a:spcBef>
              <a:buFont typeface="Wingdings" panose="05000000000000000000" pitchFamily="2" charset="2"/>
              <a:buChar char="ü"/>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区别</a:t>
            </a:r>
          </a:p>
          <a:p>
            <a:pPr marL="0" lvl="0" indent="0" eaLnBrk="1" hangingPunct="1">
              <a:lnSpc>
                <a:spcPct val="130000"/>
              </a:lnSpc>
              <a:spcBef>
                <a:spcPct val="0"/>
              </a:spcBef>
              <a:buNone/>
            </a:pPr>
            <a:r>
              <a:rPr lang="zh-CN" altLang="en-US" sz="2200" dirty="0">
                <a:solidFill>
                  <a:srgbClr val="000000"/>
                </a:solidFill>
                <a:latin typeface="黑体" panose="02010609060101010101" pitchFamily="49" charset="-122"/>
                <a:ea typeface="黑体" panose="02010609060101010101" pitchFamily="49" charset="-122"/>
              </a:rPr>
              <a:t>对于图像处理来说，它恰好介于两者之间，两种问题都有。但对于</a:t>
            </a:r>
            <a:r>
              <a:rPr lang="en-US" altLang="zh-CN" sz="2200" dirty="0">
                <a:solidFill>
                  <a:srgbClr val="000000"/>
                </a:solidFill>
                <a:latin typeface="黑体" panose="02010609060101010101" pitchFamily="49" charset="-122"/>
                <a:ea typeface="黑体" panose="02010609060101010101" pitchFamily="49" charset="-122"/>
              </a:rPr>
              <a:t>State-of-art</a:t>
            </a:r>
            <a:r>
              <a:rPr lang="zh-CN" altLang="en-US" sz="2200" dirty="0">
                <a:solidFill>
                  <a:srgbClr val="000000"/>
                </a:solidFill>
                <a:latin typeface="黑体" panose="02010609060101010101" pitchFamily="49" charset="-122"/>
                <a:ea typeface="黑体" panose="02010609060101010101" pitchFamily="49" charset="-122"/>
              </a:rPr>
              <a:t>的研究来说，图像处理更偏于计算机视觉</a:t>
            </a:r>
            <a:r>
              <a:rPr lang="en-US" altLang="zh-CN" sz="2200" dirty="0">
                <a:solidFill>
                  <a:srgbClr val="000000"/>
                </a:solidFill>
                <a:latin typeface="黑体" panose="02010609060101010101" pitchFamily="49" charset="-122"/>
                <a:ea typeface="黑体" panose="02010609060101010101" pitchFamily="49" charset="-122"/>
              </a:rPr>
              <a:t>, </a:t>
            </a:r>
            <a:r>
              <a:rPr lang="zh-CN" altLang="en-US" sz="2200" dirty="0">
                <a:solidFill>
                  <a:srgbClr val="000000"/>
                </a:solidFill>
                <a:latin typeface="黑体" panose="02010609060101010101" pitchFamily="49" charset="-122"/>
                <a:ea typeface="黑体" panose="02010609060101010101" pitchFamily="49" charset="-122"/>
              </a:rPr>
              <a:t>或者看上去更像计算机视觉的子类。尽管这三类研究中，随着计算机视觉领域的不断进步，以及越来越高级相机传感器出现（</a:t>
            </a:r>
            <a:r>
              <a:rPr lang="en-US" altLang="zh-CN" sz="2200" dirty="0">
                <a:solidFill>
                  <a:srgbClr val="000000"/>
                </a:solidFill>
                <a:latin typeface="黑体" panose="02010609060101010101" pitchFamily="49" charset="-122"/>
                <a:ea typeface="黑体" panose="02010609060101010101" pitchFamily="49" charset="-122"/>
              </a:rPr>
              <a:t>Depth Camera, Event Camera</a:t>
            </a:r>
            <a:r>
              <a:rPr lang="zh-CN" altLang="en-US" sz="2200" dirty="0">
                <a:solidFill>
                  <a:srgbClr val="000000"/>
                </a:solidFill>
                <a:latin typeface="黑体" panose="02010609060101010101" pitchFamily="49" charset="-122"/>
                <a:ea typeface="黑体" panose="02010609060101010101" pitchFamily="49" charset="-122"/>
              </a:rPr>
              <a:t>），很多算法都被互相用到，但是从动机（</a:t>
            </a:r>
            <a:r>
              <a:rPr lang="en-US" altLang="zh-CN" sz="2200" dirty="0">
                <a:solidFill>
                  <a:srgbClr val="000000"/>
                </a:solidFill>
                <a:latin typeface="黑体" panose="02010609060101010101" pitchFamily="49" charset="-122"/>
                <a:ea typeface="黑体" panose="02010609060101010101" pitchFamily="49" charset="-122"/>
              </a:rPr>
              <a:t>Motivation</a:t>
            </a:r>
            <a:r>
              <a:rPr lang="zh-CN" altLang="en-US" sz="2200" dirty="0">
                <a:solidFill>
                  <a:srgbClr val="000000"/>
                </a:solidFill>
                <a:latin typeface="黑体" panose="02010609060101010101" pitchFamily="49" charset="-122"/>
                <a:ea typeface="黑体" panose="02010609060101010101" pitchFamily="49" charset="-122"/>
              </a:rPr>
              <a:t>）来看，并没有太大变化。</a:t>
            </a:r>
            <a:endParaRPr lang="en-US" altLang="zh-CN" sz="2200" dirty="0">
              <a:solidFill>
                <a:srgbClr val="000000"/>
              </a:solidFill>
              <a:latin typeface="黑体" panose="02010609060101010101" pitchFamily="49" charset="-122"/>
              <a:ea typeface="黑体" panose="02010609060101010101" pitchFamily="49" charset="-122"/>
            </a:endParaRP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ustDataLst>
      <p:tags r:id="rId1"/>
    </p:custDataLst>
    <p:extLst>
      <p:ext uri="{BB962C8B-B14F-4D97-AF65-F5344CB8AC3E}">
        <p14:creationId xmlns:p14="http://schemas.microsoft.com/office/powerpoint/2010/main" val="321991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4"/>
          <p:cNvSpPr/>
          <p:nvPr/>
        </p:nvSpPr>
        <p:spPr>
          <a:xfrm>
            <a:off x="971600" y="911622"/>
            <a:ext cx="7823150" cy="5973762"/>
          </a:xfrm>
          <a:prstGeom prst="rect">
            <a:avLst/>
          </a:prstGeom>
          <a:noFill/>
          <a:ln w="9525">
            <a:noFill/>
          </a:ln>
        </p:spPr>
        <p:txBody>
          <a:bodyPr wrap="square">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00"/>
                </a:solidFill>
                <a:latin typeface="黑体" panose="02010609060101010101" pitchFamily="49" charset="-122"/>
                <a:ea typeface="黑体" panose="02010609060101010101" pitchFamily="49" charset="-122"/>
              </a:rPr>
              <a:t> 区别与联系</a:t>
            </a:r>
            <a:r>
              <a:rPr lang="en-US"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从问题本身看</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30000"/>
              </a:lnSpc>
              <a:spcBef>
                <a:spcPct val="0"/>
              </a:spcBef>
              <a:buFont typeface="Wingdings" panose="05000000000000000000" pitchFamily="2" charset="2"/>
              <a:buChar char="ü"/>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联系</a:t>
            </a:r>
          </a:p>
          <a:p>
            <a:pPr marL="0" lvl="0" indent="0" eaLnBrk="1" hangingPunct="1">
              <a:lnSpc>
                <a:spcPct val="130000"/>
              </a:lnSpc>
              <a:spcBef>
                <a:spcPct val="0"/>
              </a:spcBef>
              <a:buNone/>
            </a:pPr>
            <a:r>
              <a:rPr lang="zh-CN" altLang="en-US" sz="2200" dirty="0">
                <a:solidFill>
                  <a:srgbClr val="000000"/>
                </a:solidFill>
                <a:latin typeface="黑体" panose="02010609060101010101" pitchFamily="49" charset="-122"/>
                <a:ea typeface="黑体" panose="02010609060101010101" pitchFamily="49" charset="-122"/>
              </a:rPr>
              <a:t>得益于这几个领域的共同进步，所以你能看到计算机图形学和计算机视觉现在出现越来越多的交集。如果根据观测量（图片），计算机视觉可以越来越准确的估计出越来越多的变量，那么这些变量套到图形学算法中，就可以模拟出一个跟真实环境一样的场景出来。</a:t>
            </a:r>
          </a:p>
          <a:p>
            <a:pPr marL="0" lvl="0" indent="0" eaLnBrk="1" hangingPunct="1">
              <a:lnSpc>
                <a:spcPct val="130000"/>
              </a:lnSpc>
              <a:spcBef>
                <a:spcPct val="0"/>
              </a:spcBef>
              <a:buNone/>
            </a:pPr>
            <a:r>
              <a:rPr lang="zh-CN" altLang="en-US" sz="2200" dirty="0">
                <a:solidFill>
                  <a:srgbClr val="000000"/>
                </a:solidFill>
                <a:latin typeface="黑体" panose="02010609060101010101" pitchFamily="49" charset="-122"/>
                <a:ea typeface="黑体" panose="02010609060101010101" pitchFamily="49" charset="-122"/>
              </a:rPr>
              <a:t>与此同时，图形学需要构建更真实的场景，也希望能够将变量更加接机与实际，或者通过算法估计出来，这就引入了视觉的动机。这也是近年来三维重建算法，同时大量发表在图形学和视觉的会议的原因。随着计算机视觉从</a:t>
            </a:r>
            <a:r>
              <a:rPr lang="en-US" altLang="zh-CN" sz="2200" dirty="0">
                <a:solidFill>
                  <a:srgbClr val="000000"/>
                </a:solidFill>
                <a:latin typeface="黑体" panose="02010609060101010101" pitchFamily="49" charset="-122"/>
                <a:ea typeface="黑体" panose="02010609060101010101" pitchFamily="49" charset="-122"/>
              </a:rPr>
              <a:t>2D</a:t>
            </a:r>
            <a:r>
              <a:rPr lang="zh-CN" altLang="en-US" sz="2200" dirty="0">
                <a:solidFill>
                  <a:srgbClr val="000000"/>
                </a:solidFill>
                <a:latin typeface="黑体" panose="02010609060101010101" pitchFamily="49" charset="-122"/>
                <a:ea typeface="黑体" panose="02010609060101010101" pitchFamily="49" charset="-122"/>
              </a:rPr>
              <a:t>向</a:t>
            </a:r>
            <a:r>
              <a:rPr lang="en-US" altLang="zh-CN" sz="2200" dirty="0">
                <a:solidFill>
                  <a:srgbClr val="000000"/>
                </a:solidFill>
                <a:latin typeface="黑体" panose="02010609060101010101" pitchFamily="49" charset="-122"/>
                <a:ea typeface="黑体" panose="02010609060101010101" pitchFamily="49" charset="-122"/>
              </a:rPr>
              <a:t>3D</a:t>
            </a:r>
            <a:r>
              <a:rPr lang="zh-CN" altLang="en-US" sz="2200" dirty="0">
                <a:solidFill>
                  <a:srgbClr val="000000"/>
                </a:solidFill>
                <a:latin typeface="黑体" panose="02010609060101010101" pitchFamily="49" charset="-122"/>
                <a:ea typeface="黑体" panose="02010609060101010101" pitchFamily="49" charset="-122"/>
              </a:rPr>
              <a:t>发展，以后两者的交集会越来越大，除了学习（</a:t>
            </a:r>
            <a:r>
              <a:rPr lang="en-US" altLang="zh-CN" sz="2200" dirty="0">
                <a:solidFill>
                  <a:srgbClr val="000000"/>
                </a:solidFill>
                <a:latin typeface="黑体" panose="02010609060101010101" pitchFamily="49" charset="-122"/>
                <a:ea typeface="黑体" panose="02010609060101010101" pitchFamily="49" charset="-122"/>
              </a:rPr>
              <a:t>learning</a:t>
            </a:r>
            <a:r>
              <a:rPr lang="zh-CN" altLang="en-US" sz="2200" dirty="0">
                <a:solidFill>
                  <a:srgbClr val="000000"/>
                </a:solidFill>
                <a:latin typeface="黑体" panose="02010609060101010101" pitchFamily="49" charset="-122"/>
                <a:ea typeface="黑体" panose="02010609060101010101" pitchFamily="49" charset="-122"/>
              </a:rPr>
              <a:t>）以外的其他很多问题融合并到一个领域。</a:t>
            </a: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ustDataLst>
      <p:tags r:id="rId1"/>
    </p:custDataLst>
    <p:extLst>
      <p:ext uri="{BB962C8B-B14F-4D97-AF65-F5344CB8AC3E}">
        <p14:creationId xmlns:p14="http://schemas.microsoft.com/office/powerpoint/2010/main" val="989453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txBox="1">
            <a:spLocks noGrp="1"/>
          </p:cNvSpPr>
          <p:nvPr/>
        </p:nvSpPr>
        <p:spPr>
          <a:xfrm>
            <a:off x="7000875" y="6489700"/>
            <a:ext cx="1981200" cy="47625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r" eaLnBrk="1" hangingPunct="1">
              <a:spcBef>
                <a:spcPct val="0"/>
              </a:spcBef>
              <a:buClrTx/>
              <a:buFontTx/>
              <a:buNone/>
            </a:pPr>
            <a:endParaRPr lang="en-US" altLang="zh-CN" sz="1200" dirty="0">
              <a:latin typeface="Verdana" panose="020B0604030504040204" pitchFamily="34" charset="0"/>
            </a:endParaRPr>
          </a:p>
        </p:txBody>
      </p:sp>
      <p:sp>
        <p:nvSpPr>
          <p:cNvPr id="31747" name="矩形 24"/>
          <p:cNvSpPr/>
          <p:nvPr/>
        </p:nvSpPr>
        <p:spPr>
          <a:xfrm>
            <a:off x="964629" y="1052513"/>
            <a:ext cx="8143875" cy="4494212"/>
          </a:xfrm>
          <a:prstGeom prst="rect">
            <a:avLst/>
          </a:prstGeom>
          <a:no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00"/>
                </a:solidFill>
                <a:latin typeface="黑体" panose="02010609060101010101" pitchFamily="49" charset="-122"/>
                <a:ea typeface="黑体" panose="02010609060101010101" pitchFamily="49" charset="-122"/>
              </a:rPr>
              <a:t> 小结</a:t>
            </a:r>
            <a:endParaRPr lang="en-US" altLang="zh-CN" sz="2800" dirty="0">
              <a:solidFill>
                <a:srgbClr val="000000"/>
              </a:solidFill>
              <a:latin typeface="黑体" panose="02010609060101010101" pitchFamily="49" charset="-122"/>
              <a:ea typeface="黑体" panose="02010609060101010101" pitchFamily="49" charset="-122"/>
            </a:endParaRPr>
          </a:p>
          <a:p>
            <a:pPr marL="0" lvl="0" indent="0" eaLnBrk="1" hangingPunct="1">
              <a:lnSpc>
                <a:spcPct val="130000"/>
              </a:lnSpc>
              <a:spcBef>
                <a:spcPct val="0"/>
              </a:spcBef>
              <a:buNone/>
            </a:pPr>
            <a:r>
              <a:rPr lang="zh-CN" altLang="en-US" sz="2800" dirty="0">
                <a:solidFill>
                  <a:srgbClr val="000000"/>
                </a:solidFill>
                <a:latin typeface="黑体" panose="02010609060101010101" pitchFamily="49" charset="-122"/>
                <a:ea typeface="黑体" panose="02010609060101010101" pitchFamily="49" charset="-122"/>
              </a:rPr>
              <a:t>注意，这些都是不确切的定义。实际上，计算机图形学、图象处理和计算机视觉在很多地方的区别不是非常清晰，很多概念是相通的，而且随着研究的深入，这些学科方向不断的交叉融入，形成一个更大的学科方向，可称之为“可视计算”</a:t>
            </a:r>
            <a:r>
              <a:rPr lang="en-US" altLang="zh-CN" sz="2800" dirty="0">
                <a:solidFill>
                  <a:srgbClr val="000000"/>
                </a:solidFill>
                <a:latin typeface="黑体" panose="02010609060101010101" pitchFamily="49" charset="-122"/>
                <a:ea typeface="黑体" panose="02010609060101010101" pitchFamily="49" charset="-122"/>
              </a:rPr>
              <a:t>(Visual Computing)</a:t>
            </a:r>
            <a:r>
              <a:rPr lang="zh-CN" altLang="en-US" sz="2800" dirty="0">
                <a:solidFill>
                  <a:srgbClr val="000000"/>
                </a:solidFill>
                <a:latin typeface="黑体" panose="02010609060101010101" pitchFamily="49" charset="-122"/>
                <a:ea typeface="黑体" panose="02010609060101010101" pitchFamily="49" charset="-122"/>
              </a:rPr>
              <a:t>。</a:t>
            </a:r>
            <a:endParaRPr lang="en-US" altLang="zh-CN" sz="2800" dirty="0">
              <a:solidFill>
                <a:srgbClr val="000000"/>
              </a:solidFill>
              <a:latin typeface="黑体" panose="02010609060101010101" pitchFamily="49" charset="-122"/>
              <a:ea typeface="黑体" panose="02010609060101010101" pitchFamily="49" charset="-122"/>
            </a:endParaRPr>
          </a:p>
          <a:p>
            <a:pPr marL="0" lvl="0" indent="0" eaLnBrk="1" hangingPunct="1">
              <a:lnSpc>
                <a:spcPct val="130000"/>
              </a:lnSpc>
              <a:spcBef>
                <a:spcPct val="0"/>
              </a:spcBef>
              <a:buFont typeface="Wingdings" panose="05000000000000000000" pitchFamily="2" charset="2"/>
              <a:buChar char="p"/>
            </a:pP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ustDataLst>
      <p:tags r:id="rId1"/>
    </p:custDataLst>
    <p:extLst>
      <p:ext uri="{BB962C8B-B14F-4D97-AF65-F5344CB8AC3E}">
        <p14:creationId xmlns:p14="http://schemas.microsoft.com/office/powerpoint/2010/main" val="3312509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txBox="1">
            <a:spLocks noGrp="1"/>
          </p:cNvSpPr>
          <p:nvPr/>
        </p:nvSpPr>
        <p:spPr>
          <a:xfrm>
            <a:off x="7000875" y="6489700"/>
            <a:ext cx="1981200" cy="47625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r" eaLnBrk="1" hangingPunct="1">
              <a:spcBef>
                <a:spcPct val="0"/>
              </a:spcBef>
              <a:buClrTx/>
              <a:buFontTx/>
              <a:buNone/>
            </a:pPr>
            <a:endParaRPr lang="en-US" altLang="zh-CN" sz="1200" dirty="0">
              <a:latin typeface="Verdana" panose="020B0604030504040204" pitchFamily="34" charset="0"/>
            </a:endParaRPr>
          </a:p>
        </p:txBody>
      </p:sp>
      <p:sp>
        <p:nvSpPr>
          <p:cNvPr id="33795" name="矩形 24"/>
          <p:cNvSpPr/>
          <p:nvPr/>
        </p:nvSpPr>
        <p:spPr>
          <a:xfrm>
            <a:off x="964629" y="1052513"/>
            <a:ext cx="8143875" cy="5054600"/>
          </a:xfrm>
          <a:prstGeom prst="rect">
            <a:avLst/>
          </a:prstGeom>
          <a:no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00"/>
                </a:solidFill>
                <a:latin typeface="黑体" panose="02010609060101010101" pitchFamily="49" charset="-122"/>
                <a:ea typeface="黑体" panose="02010609060101010101" pitchFamily="49" charset="-122"/>
              </a:rPr>
              <a:t> 人工智能（</a:t>
            </a:r>
            <a:r>
              <a:rPr lang="en-US" altLang="zh-CN" sz="2800" dirty="0">
                <a:solidFill>
                  <a:srgbClr val="000000"/>
                </a:solidFill>
                <a:latin typeface="黑体" panose="02010609060101010101" pitchFamily="49" charset="-122"/>
                <a:ea typeface="黑体" panose="02010609060101010101" pitchFamily="49" charset="-122"/>
              </a:rPr>
              <a:t>Artificial Intelligence</a:t>
            </a:r>
            <a:r>
              <a:rPr lang="zh-CN" altLang="en-US" sz="2800" dirty="0">
                <a:solidFill>
                  <a:srgbClr val="000000"/>
                </a:solidFill>
                <a:latin typeface="黑体" panose="02010609060101010101" pitchFamily="49" charset="-122"/>
                <a:ea typeface="黑体" panose="02010609060101010101" pitchFamily="49" charset="-122"/>
              </a:rPr>
              <a:t>），英文缩写为</a:t>
            </a:r>
            <a:r>
              <a:rPr lang="en-US" altLang="zh-CN" sz="2800" dirty="0">
                <a:solidFill>
                  <a:srgbClr val="000000"/>
                </a:solidFill>
                <a:latin typeface="黑体" panose="02010609060101010101" pitchFamily="49" charset="-122"/>
                <a:ea typeface="黑体" panose="02010609060101010101" pitchFamily="49" charset="-122"/>
              </a:rPr>
              <a:t>AI</a:t>
            </a:r>
            <a:r>
              <a:rPr lang="zh-CN" altLang="en-US" sz="2800" dirty="0">
                <a:solidFill>
                  <a:srgbClr val="000000"/>
                </a:solidFill>
                <a:latin typeface="黑体" panose="02010609060101010101" pitchFamily="49" charset="-122"/>
                <a:ea typeface="黑体" panose="02010609060101010101" pitchFamily="49" charset="-122"/>
              </a:rPr>
              <a:t>。它是研究、开发用于模拟、延伸和扩展人的智能的理论、方法、技术及应用系统的一门新的技术科学。</a:t>
            </a:r>
          </a:p>
          <a:p>
            <a:pPr marL="0" lvl="0" indent="0" eaLnBrk="1" hangingPunct="1">
              <a:lnSpc>
                <a:spcPct val="130000"/>
              </a:lnSpc>
              <a:spcBef>
                <a:spcPct val="0"/>
              </a:spcBef>
              <a:buNone/>
            </a:pPr>
            <a:r>
              <a:rPr lang="zh-CN" altLang="en-US" sz="2800" dirty="0">
                <a:solidFill>
                  <a:srgbClr val="000000"/>
                </a:solidFill>
                <a:latin typeface="黑体" panose="02010609060101010101" pitchFamily="49" charset="-122"/>
                <a:ea typeface="黑体" panose="02010609060101010101" pitchFamily="49" charset="-122"/>
              </a:rPr>
              <a:t>   人工智能是计算机科学的一个分支，它企图了解智能的实质，并生产出一种新的能以人类智能相似的方式做出反应的智能机器，该领域的研究包括机器人、计算机视觉、语言识别、图像识别、自然语言处理和专家系统等。</a:t>
            </a: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ustDataLst>
      <p:tags r:id="rId1"/>
    </p:custDataLst>
    <p:extLst>
      <p:ext uri="{BB962C8B-B14F-4D97-AF65-F5344CB8AC3E}">
        <p14:creationId xmlns:p14="http://schemas.microsoft.com/office/powerpoint/2010/main" val="556026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35" descr="C:\Users\JRCOSP\AppData\Roaming\Tencent\Users\241798300\QQ\WinTemp\RichOle\{[1DAB%`UHG1BW2UP]KE1.jpg"/>
          <p:cNvSpPr>
            <a:spLocks noChangeAspect="1"/>
          </p:cNvSpPr>
          <p:nvPr/>
        </p:nvSpPr>
        <p:spPr>
          <a:xfrm>
            <a:off x="0" y="0"/>
            <a:ext cx="304800" cy="30480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spcBef>
                <a:spcPct val="0"/>
              </a:spcBef>
              <a:buClrTx/>
              <a:buFontTx/>
              <a:buNone/>
            </a:pPr>
            <a:endParaRPr lang="zh-CN" altLang="en-US" sz="1800" b="0" dirty="0">
              <a:solidFill>
                <a:schemeClr val="tx1"/>
              </a:solidFill>
              <a:latin typeface="Verdana" panose="020B0604030504040204" pitchFamily="34" charset="0"/>
            </a:endParaRPr>
          </a:p>
        </p:txBody>
      </p:sp>
      <p:sp>
        <p:nvSpPr>
          <p:cNvPr id="35843" name="AutoShape 36" descr="C:\Users\JRCOSP\AppData\Roaming\Tencent\Users\241798300\QQ\WinTemp\RichOle\{[1DAB%`UHG1BW2UP]KE1.jpg"/>
          <p:cNvSpPr>
            <a:spLocks noChangeAspect="1"/>
          </p:cNvSpPr>
          <p:nvPr/>
        </p:nvSpPr>
        <p:spPr>
          <a:xfrm>
            <a:off x="152400" y="152400"/>
            <a:ext cx="304800" cy="30480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spcBef>
                <a:spcPct val="0"/>
              </a:spcBef>
              <a:buClrTx/>
              <a:buFontTx/>
              <a:buNone/>
            </a:pPr>
            <a:endParaRPr lang="zh-CN" altLang="en-US" sz="1800" b="0" dirty="0">
              <a:solidFill>
                <a:schemeClr val="tx1"/>
              </a:solidFill>
              <a:latin typeface="Verdana" panose="020B0604030504040204" pitchFamily="34" charset="0"/>
            </a:endParaRPr>
          </a:p>
        </p:txBody>
      </p:sp>
      <p:sp>
        <p:nvSpPr>
          <p:cNvPr id="2355202" name="Rectangle 2"/>
          <p:cNvSpPr>
            <a:spLocks noChangeArrowheads="1"/>
          </p:cNvSpPr>
          <p:nvPr/>
        </p:nvSpPr>
        <p:spPr bwMode="auto">
          <a:xfrm>
            <a:off x="179388" y="142875"/>
            <a:ext cx="7921625" cy="747713"/>
          </a:xfrm>
          <a:prstGeom prst="rect">
            <a:avLst/>
          </a:prstGeom>
          <a:noFill/>
          <a:ln>
            <a:noFill/>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2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2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2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grpSp>
        <p:nvGrpSpPr>
          <p:cNvPr id="35845" name="组合 5"/>
          <p:cNvGrpSpPr/>
          <p:nvPr/>
        </p:nvGrpSpPr>
        <p:grpSpPr>
          <a:xfrm>
            <a:off x="1187624" y="1584325"/>
            <a:ext cx="7776864" cy="1628775"/>
            <a:chOff x="251520" y="1152338"/>
            <a:chExt cx="8436706" cy="1628590"/>
          </a:xfrm>
        </p:grpSpPr>
        <p:cxnSp>
          <p:nvCxnSpPr>
            <p:cNvPr id="8" name="直接箭头连接符 7"/>
            <p:cNvCxnSpPr/>
            <p:nvPr/>
          </p:nvCxnSpPr>
          <p:spPr bwMode="auto">
            <a:xfrm>
              <a:off x="2838882" y="1971395"/>
              <a:ext cx="0" cy="360322"/>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5847" name="文本框 8"/>
            <p:cNvSpPr txBox="1"/>
            <p:nvPr/>
          </p:nvSpPr>
          <p:spPr>
            <a:xfrm>
              <a:off x="3226551" y="1152338"/>
              <a:ext cx="2772328" cy="467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人工智能</a:t>
              </a:r>
            </a:p>
          </p:txBody>
        </p:sp>
        <p:cxnSp>
          <p:nvCxnSpPr>
            <p:cNvPr id="11" name="直接箭头连接符 10"/>
            <p:cNvCxnSpPr/>
            <p:nvPr/>
          </p:nvCxnSpPr>
          <p:spPr bwMode="auto">
            <a:xfrm>
              <a:off x="4599241" y="1622185"/>
              <a:ext cx="0" cy="360322"/>
            </a:xfrm>
            <a:prstGeom prst="straightConnector1">
              <a:avLst/>
            </a:prstGeom>
            <a:ln w="25400" cap="flat">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auto">
            <a:xfrm>
              <a:off x="802327" y="1971395"/>
              <a:ext cx="74176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850" name="文本框 13"/>
            <p:cNvSpPr txBox="1"/>
            <p:nvPr/>
          </p:nvSpPr>
          <p:spPr>
            <a:xfrm>
              <a:off x="3757067" y="2345670"/>
              <a:ext cx="1439276"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计算机视觉</a:t>
              </a:r>
            </a:p>
          </p:txBody>
        </p:sp>
        <p:sp>
          <p:nvSpPr>
            <p:cNvPr id="35851" name="文本框 14"/>
            <p:cNvSpPr txBox="1"/>
            <p:nvPr/>
          </p:nvSpPr>
          <p:spPr>
            <a:xfrm>
              <a:off x="1966565" y="2345670"/>
              <a:ext cx="1331715"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机器人</a:t>
              </a:r>
            </a:p>
          </p:txBody>
        </p:sp>
        <p:sp>
          <p:nvSpPr>
            <p:cNvPr id="35852" name="文本框 20"/>
            <p:cNvSpPr txBox="1"/>
            <p:nvPr/>
          </p:nvSpPr>
          <p:spPr>
            <a:xfrm>
              <a:off x="5465645" y="2345670"/>
              <a:ext cx="1728204"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自然语言处理</a:t>
              </a:r>
            </a:p>
          </p:txBody>
        </p:sp>
        <p:cxnSp>
          <p:nvCxnSpPr>
            <p:cNvPr id="24" name="直接箭头连接符 23"/>
            <p:cNvCxnSpPr/>
            <p:nvPr/>
          </p:nvCxnSpPr>
          <p:spPr bwMode="auto">
            <a:xfrm>
              <a:off x="4599241" y="1971395"/>
              <a:ext cx="0" cy="360322"/>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bwMode="auto">
            <a:xfrm>
              <a:off x="6389759" y="1971395"/>
              <a:ext cx="0" cy="360322"/>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bwMode="auto">
            <a:xfrm>
              <a:off x="8210437" y="1971395"/>
              <a:ext cx="0" cy="360322"/>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5856" name="文本框 41"/>
            <p:cNvSpPr txBox="1"/>
            <p:nvPr/>
          </p:nvSpPr>
          <p:spPr>
            <a:xfrm>
              <a:off x="7333084" y="2345670"/>
              <a:ext cx="1355142"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语音识别</a:t>
              </a:r>
            </a:p>
          </p:txBody>
        </p:sp>
        <p:cxnSp>
          <p:nvCxnSpPr>
            <p:cNvPr id="46" name="直接箭头连接符 45"/>
            <p:cNvCxnSpPr/>
            <p:nvPr/>
          </p:nvCxnSpPr>
          <p:spPr bwMode="auto">
            <a:xfrm>
              <a:off x="811851" y="1971395"/>
              <a:ext cx="0" cy="360322"/>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5858" name="文本框 46"/>
            <p:cNvSpPr txBox="1"/>
            <p:nvPr/>
          </p:nvSpPr>
          <p:spPr>
            <a:xfrm>
              <a:off x="251520" y="2348929"/>
              <a:ext cx="1331714"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en-US" altLang="zh-CN" i="0" dirty="0">
                  <a:latin typeface="Verdana" panose="020B0604030504040204" pitchFamily="34" charset="0"/>
                </a:rPr>
                <a:t>…</a:t>
              </a:r>
              <a:endParaRPr lang="zh-CN" altLang="en-US" i="0" dirty="0">
                <a:latin typeface="Verdana" panose="020B0604030504040204" pitchFamily="34" charset="0"/>
              </a:endParaRPr>
            </a:p>
          </p:txBody>
        </p:sp>
      </p:grpSp>
    </p:spTree>
    <p:extLst>
      <p:ext uri="{BB962C8B-B14F-4D97-AF65-F5344CB8AC3E}">
        <p14:creationId xmlns:p14="http://schemas.microsoft.com/office/powerpoint/2010/main" val="1388494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35" descr="C:\Users\JRCOSP\AppData\Roaming\Tencent\Users\241798300\QQ\WinTemp\RichOle\{[1DAB%`UHG1BW2UP]KE1.jpg"/>
          <p:cNvSpPr>
            <a:spLocks noChangeAspect="1"/>
          </p:cNvSpPr>
          <p:nvPr/>
        </p:nvSpPr>
        <p:spPr>
          <a:xfrm>
            <a:off x="0" y="0"/>
            <a:ext cx="304800" cy="30480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spcBef>
                <a:spcPct val="0"/>
              </a:spcBef>
              <a:buClrTx/>
              <a:buFontTx/>
              <a:buNone/>
            </a:pPr>
            <a:endParaRPr lang="zh-CN" altLang="en-US" sz="1800" b="0" dirty="0">
              <a:solidFill>
                <a:schemeClr val="tx1"/>
              </a:solidFill>
              <a:latin typeface="Verdana" panose="020B0604030504040204" pitchFamily="34" charset="0"/>
            </a:endParaRPr>
          </a:p>
        </p:txBody>
      </p:sp>
      <p:sp>
        <p:nvSpPr>
          <p:cNvPr id="37891" name="AutoShape 36" descr="C:\Users\JRCOSP\AppData\Roaming\Tencent\Users\241798300\QQ\WinTemp\RichOle\{[1DAB%`UHG1BW2UP]KE1.jpg"/>
          <p:cNvSpPr>
            <a:spLocks noChangeAspect="1"/>
          </p:cNvSpPr>
          <p:nvPr/>
        </p:nvSpPr>
        <p:spPr>
          <a:xfrm>
            <a:off x="152400" y="152400"/>
            <a:ext cx="304800" cy="30480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spcBef>
                <a:spcPct val="0"/>
              </a:spcBef>
              <a:buClrTx/>
              <a:buFontTx/>
              <a:buNone/>
            </a:pPr>
            <a:endParaRPr lang="zh-CN" altLang="en-US" sz="1800" b="0" dirty="0">
              <a:solidFill>
                <a:schemeClr val="tx1"/>
              </a:solidFill>
              <a:latin typeface="Verdana" panose="020B0604030504040204" pitchFamily="34" charset="0"/>
            </a:endParaRPr>
          </a:p>
        </p:txBody>
      </p:sp>
      <p:sp>
        <p:nvSpPr>
          <p:cNvPr id="2355202" name="Rectangle 2"/>
          <p:cNvSpPr>
            <a:spLocks noChangeArrowheads="1"/>
          </p:cNvSpPr>
          <p:nvPr/>
        </p:nvSpPr>
        <p:spPr bwMode="auto">
          <a:xfrm>
            <a:off x="179388" y="142875"/>
            <a:ext cx="7921625" cy="747713"/>
          </a:xfrm>
          <a:prstGeom prst="rect">
            <a:avLst/>
          </a:prstGeom>
          <a:noFill/>
          <a:ln>
            <a:noFill/>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2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2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2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grpSp>
        <p:nvGrpSpPr>
          <p:cNvPr id="37893" name="组合 62"/>
          <p:cNvGrpSpPr/>
          <p:nvPr/>
        </p:nvGrpSpPr>
        <p:grpSpPr>
          <a:xfrm>
            <a:off x="683569" y="1268413"/>
            <a:ext cx="8208912" cy="1628775"/>
            <a:chOff x="251520" y="1152338"/>
            <a:chExt cx="8497583" cy="1628590"/>
          </a:xfrm>
        </p:grpSpPr>
        <p:cxnSp>
          <p:nvCxnSpPr>
            <p:cNvPr id="64" name="直接箭头连接符 63"/>
            <p:cNvCxnSpPr/>
            <p:nvPr/>
          </p:nvCxnSpPr>
          <p:spPr bwMode="auto">
            <a:xfrm>
              <a:off x="2556487" y="1971395"/>
              <a:ext cx="0" cy="360321"/>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7899" name="文本框 8"/>
            <p:cNvSpPr txBox="1"/>
            <p:nvPr/>
          </p:nvSpPr>
          <p:spPr>
            <a:xfrm>
              <a:off x="3226551" y="1152338"/>
              <a:ext cx="2772328" cy="467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计算机视觉问题</a:t>
              </a:r>
            </a:p>
          </p:txBody>
        </p:sp>
        <p:cxnSp>
          <p:nvCxnSpPr>
            <p:cNvPr id="66" name="直接箭头连接符 65"/>
            <p:cNvCxnSpPr/>
            <p:nvPr/>
          </p:nvCxnSpPr>
          <p:spPr bwMode="auto">
            <a:xfrm>
              <a:off x="4599527" y="1622185"/>
              <a:ext cx="0" cy="360321"/>
            </a:xfrm>
            <a:prstGeom prst="straightConnector1">
              <a:avLst/>
            </a:prstGeom>
            <a:ln w="25400" cap="flat">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bwMode="auto">
            <a:xfrm>
              <a:off x="802363" y="1971395"/>
              <a:ext cx="741812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902" name="文本框 14"/>
            <p:cNvSpPr txBox="1"/>
            <p:nvPr/>
          </p:nvSpPr>
          <p:spPr>
            <a:xfrm>
              <a:off x="1852537" y="2345670"/>
              <a:ext cx="1445744"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图像预处理</a:t>
              </a:r>
            </a:p>
          </p:txBody>
        </p:sp>
        <p:sp>
          <p:nvSpPr>
            <p:cNvPr id="37903" name="文本框 20"/>
            <p:cNvSpPr txBox="1"/>
            <p:nvPr/>
          </p:nvSpPr>
          <p:spPr>
            <a:xfrm>
              <a:off x="4644647" y="2345670"/>
              <a:ext cx="2477194"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特征提取与特征表达</a:t>
              </a:r>
            </a:p>
          </p:txBody>
        </p:sp>
        <p:cxnSp>
          <p:nvCxnSpPr>
            <p:cNvPr id="72" name="直接箭头连接符 71"/>
            <p:cNvCxnSpPr/>
            <p:nvPr/>
          </p:nvCxnSpPr>
          <p:spPr bwMode="auto">
            <a:xfrm>
              <a:off x="6012351" y="1971395"/>
              <a:ext cx="0" cy="360321"/>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bwMode="auto">
            <a:xfrm>
              <a:off x="8210959" y="1971395"/>
              <a:ext cx="0" cy="360321"/>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7906" name="文本框 41"/>
            <p:cNvSpPr txBox="1"/>
            <p:nvPr/>
          </p:nvSpPr>
          <p:spPr>
            <a:xfrm>
              <a:off x="7393961" y="2345670"/>
              <a:ext cx="1355142"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决策</a:t>
              </a:r>
            </a:p>
          </p:txBody>
        </p:sp>
        <p:cxnSp>
          <p:nvCxnSpPr>
            <p:cNvPr id="75" name="直接箭头连接符 74"/>
            <p:cNvCxnSpPr/>
            <p:nvPr/>
          </p:nvCxnSpPr>
          <p:spPr bwMode="auto">
            <a:xfrm>
              <a:off x="811888" y="1971395"/>
              <a:ext cx="0" cy="360321"/>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7908" name="文本框 46"/>
            <p:cNvSpPr txBox="1"/>
            <p:nvPr/>
          </p:nvSpPr>
          <p:spPr>
            <a:xfrm>
              <a:off x="251520" y="2348929"/>
              <a:ext cx="1331714"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图像采集</a:t>
              </a:r>
            </a:p>
          </p:txBody>
        </p:sp>
      </p:grpSp>
      <p:sp>
        <p:nvSpPr>
          <p:cNvPr id="37894" name="矩形: 圆角 2"/>
          <p:cNvSpPr/>
          <p:nvPr/>
        </p:nvSpPr>
        <p:spPr>
          <a:xfrm>
            <a:off x="478978" y="3268663"/>
            <a:ext cx="1471612" cy="1889125"/>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lstStyle/>
          <a:p>
            <a:pPr algn="ctr" eaLnBrk="1" hangingPunct="1"/>
            <a:r>
              <a:rPr lang="zh-CN" altLang="en-US" sz="2800" b="0" i="0" dirty="0">
                <a:latin typeface="Verdana" panose="020B0604030504040204" pitchFamily="34" charset="0"/>
              </a:rPr>
              <a:t>激光</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红外</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可见光</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雷达</a:t>
            </a:r>
          </a:p>
        </p:txBody>
      </p:sp>
      <p:sp>
        <p:nvSpPr>
          <p:cNvPr id="37895" name="矩形: 圆角 35"/>
          <p:cNvSpPr/>
          <p:nvPr/>
        </p:nvSpPr>
        <p:spPr>
          <a:xfrm>
            <a:off x="2117278" y="3309938"/>
            <a:ext cx="1471612" cy="1887537"/>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lstStyle/>
          <a:p>
            <a:pPr algn="ctr" eaLnBrk="1" hangingPunct="1"/>
            <a:r>
              <a:rPr lang="zh-CN" altLang="en-US" sz="2800" b="0" i="0" dirty="0">
                <a:latin typeface="Verdana" panose="020B0604030504040204" pitchFamily="34" charset="0"/>
              </a:rPr>
              <a:t>去噪</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去雾</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去云</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去雨</a:t>
            </a:r>
          </a:p>
        </p:txBody>
      </p:sp>
      <p:sp>
        <p:nvSpPr>
          <p:cNvPr id="37896" name="矩形: 圆角 36"/>
          <p:cNvSpPr/>
          <p:nvPr/>
        </p:nvSpPr>
        <p:spPr>
          <a:xfrm>
            <a:off x="3976240" y="3284538"/>
            <a:ext cx="3683000" cy="1889125"/>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lstStyle/>
          <a:p>
            <a:pPr algn="ctr" eaLnBrk="1" hangingPunct="1"/>
            <a:r>
              <a:rPr lang="zh-CN" altLang="en-US" sz="2800" b="0" i="0" dirty="0">
                <a:latin typeface="Verdana" panose="020B0604030504040204" pitchFamily="34" charset="0"/>
              </a:rPr>
              <a:t>滤波方法（高斯算子）</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变换（傅里叶、小波）</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稀疏表达（字典）</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机器学习（深度学习）</a:t>
            </a:r>
          </a:p>
        </p:txBody>
      </p:sp>
      <p:sp>
        <p:nvSpPr>
          <p:cNvPr id="37897" name="矩形: 圆角 37"/>
          <p:cNvSpPr/>
          <p:nvPr/>
        </p:nvSpPr>
        <p:spPr>
          <a:xfrm>
            <a:off x="7710487" y="3284538"/>
            <a:ext cx="1470025" cy="1889125"/>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lstStyle/>
          <a:p>
            <a:pPr algn="ctr" eaLnBrk="1" hangingPunct="1"/>
            <a:r>
              <a:rPr lang="zh-CN" altLang="en-US" sz="2800" b="0" i="0" dirty="0">
                <a:latin typeface="Verdana" panose="020B0604030504040204" pitchFamily="34" charset="0"/>
              </a:rPr>
              <a:t>检测</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跟踪</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分类</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理解</a:t>
            </a:r>
          </a:p>
        </p:txBody>
      </p:sp>
    </p:spTree>
    <p:extLst>
      <p:ext uri="{BB962C8B-B14F-4D97-AF65-F5344CB8AC3E}">
        <p14:creationId xmlns:p14="http://schemas.microsoft.com/office/powerpoint/2010/main" val="1546699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35" descr="C:\Users\JRCOSP\AppData\Roaming\Tencent\Users\241798300\QQ\WinTemp\RichOle\{[1DAB%`UHG1BW2UP]KE1.jpg"/>
          <p:cNvSpPr>
            <a:spLocks noChangeAspect="1"/>
          </p:cNvSpPr>
          <p:nvPr/>
        </p:nvSpPr>
        <p:spPr>
          <a:xfrm>
            <a:off x="0" y="0"/>
            <a:ext cx="304800" cy="30480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spcBef>
                <a:spcPct val="0"/>
              </a:spcBef>
              <a:buClrTx/>
              <a:buFontTx/>
              <a:buNone/>
            </a:pPr>
            <a:endParaRPr lang="zh-CN" altLang="en-US" sz="1800" b="0" dirty="0">
              <a:solidFill>
                <a:schemeClr val="tx1"/>
              </a:solidFill>
              <a:latin typeface="Verdana" panose="020B0604030504040204" pitchFamily="34" charset="0"/>
            </a:endParaRPr>
          </a:p>
        </p:txBody>
      </p:sp>
      <p:sp>
        <p:nvSpPr>
          <p:cNvPr id="39939" name="AutoShape 36" descr="C:\Users\JRCOSP\AppData\Roaming\Tencent\Users\241798300\QQ\WinTemp\RichOle\{[1DAB%`UHG1BW2UP]KE1.jpg"/>
          <p:cNvSpPr>
            <a:spLocks noChangeAspect="1"/>
          </p:cNvSpPr>
          <p:nvPr/>
        </p:nvSpPr>
        <p:spPr>
          <a:xfrm>
            <a:off x="152400" y="152400"/>
            <a:ext cx="304800" cy="30480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spcBef>
                <a:spcPct val="0"/>
              </a:spcBef>
              <a:buClrTx/>
              <a:buFontTx/>
              <a:buNone/>
            </a:pPr>
            <a:endParaRPr lang="zh-CN" altLang="en-US" sz="1800" b="0" dirty="0">
              <a:solidFill>
                <a:schemeClr val="tx1"/>
              </a:solidFill>
              <a:latin typeface="Verdana" panose="020B0604030504040204" pitchFamily="34" charset="0"/>
            </a:endParaRPr>
          </a:p>
        </p:txBody>
      </p:sp>
      <p:sp>
        <p:nvSpPr>
          <p:cNvPr id="39941" name="AutoShape 41" descr="http://img5.imgtn.bdimg.com/it/u=2956249537,350391820&amp;fm=27&amp;gp=0.jpg"/>
          <p:cNvSpPr>
            <a:spLocks noChangeAspect="1"/>
          </p:cNvSpPr>
          <p:nvPr/>
        </p:nvSpPr>
        <p:spPr>
          <a:xfrm>
            <a:off x="169863" y="-144462"/>
            <a:ext cx="304800" cy="304800"/>
          </a:xfrm>
          <a:prstGeom prst="rect">
            <a:avLst/>
          </a:prstGeom>
          <a:noFill/>
          <a:ln w="9525">
            <a:noFill/>
          </a:ln>
        </p:spPr>
        <p:txBody>
          <a:bodyPr/>
          <a:lstStyle/>
          <a:p>
            <a:endParaRPr lang="zh-CN" altLang="en-US" dirty="0">
              <a:latin typeface="Verdana" panose="020B0604030504040204" pitchFamily="34" charset="0"/>
            </a:endParaRPr>
          </a:p>
        </p:txBody>
      </p:sp>
      <p:grpSp>
        <p:nvGrpSpPr>
          <p:cNvPr id="6" name="组合 5"/>
          <p:cNvGrpSpPr/>
          <p:nvPr/>
        </p:nvGrpSpPr>
        <p:grpSpPr>
          <a:xfrm>
            <a:off x="387350" y="1166813"/>
            <a:ext cx="8321675" cy="5214937"/>
            <a:chOff x="387986" y="1167294"/>
            <a:chExt cx="8321065" cy="5214035"/>
          </a:xfrm>
        </p:grpSpPr>
        <p:pic>
          <p:nvPicPr>
            <p:cNvPr id="39943" name="Picture 45" descr="http://sc.jb51.net/uploads/allimg/121120/2-1211200Z22I40.jpg"/>
            <p:cNvPicPr>
              <a:picLocks noChangeAspect="1"/>
            </p:cNvPicPr>
            <p:nvPr/>
          </p:nvPicPr>
          <p:blipFill>
            <a:blip r:embed="rId4"/>
            <a:stretch>
              <a:fillRect/>
            </a:stretch>
          </p:blipFill>
          <p:spPr>
            <a:xfrm>
              <a:off x="3175821" y="1167295"/>
              <a:ext cx="2872876" cy="1690206"/>
            </a:xfrm>
            <a:prstGeom prst="rect">
              <a:avLst/>
            </a:prstGeom>
            <a:noFill/>
            <a:ln w="9525">
              <a:noFill/>
            </a:ln>
          </p:spPr>
        </p:pic>
        <p:pic>
          <p:nvPicPr>
            <p:cNvPr id="39944" name="Picture 16"/>
            <p:cNvPicPr>
              <a:picLocks noChangeAspect="1"/>
            </p:cNvPicPr>
            <p:nvPr/>
          </p:nvPicPr>
          <p:blipFill>
            <a:blip r:embed="rId5"/>
            <a:stretch>
              <a:fillRect/>
            </a:stretch>
          </p:blipFill>
          <p:spPr>
            <a:xfrm>
              <a:off x="6172213" y="3717032"/>
              <a:ext cx="2536838" cy="2664297"/>
            </a:xfrm>
            <a:prstGeom prst="rect">
              <a:avLst/>
            </a:prstGeom>
            <a:noFill/>
            <a:ln w="9525">
              <a:noFill/>
            </a:ln>
          </p:spPr>
        </p:pic>
        <p:sp>
          <p:nvSpPr>
            <p:cNvPr id="9" name="Oval 5"/>
            <p:cNvSpPr>
              <a:spLocks noChangeArrowheads="1"/>
            </p:cNvSpPr>
            <p:nvPr/>
          </p:nvSpPr>
          <p:spPr bwMode="auto">
            <a:xfrm>
              <a:off x="3284962" y="2857689"/>
              <a:ext cx="2708076" cy="1798327"/>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rgbClr val="161616"/>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grpSp>
          <p:nvGrpSpPr>
            <p:cNvPr id="39946" name="组合 7"/>
            <p:cNvGrpSpPr/>
            <p:nvPr/>
          </p:nvGrpSpPr>
          <p:grpSpPr>
            <a:xfrm>
              <a:off x="3027363" y="2767013"/>
              <a:ext cx="3190875" cy="1785938"/>
              <a:chOff x="3027363" y="2894013"/>
              <a:chExt cx="3190875" cy="1785937"/>
            </a:xfrm>
          </p:grpSpPr>
          <p:sp>
            <p:nvSpPr>
              <p:cNvPr id="39957" name="AutoShape 4"/>
              <p:cNvSpPr/>
              <p:nvPr/>
            </p:nvSpPr>
            <p:spPr>
              <a:xfrm rot="-8400000">
                <a:off x="3054350" y="3125788"/>
                <a:ext cx="719138" cy="287337"/>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alpha val="100000"/>
                </a:srgbClr>
              </a:solidFill>
              <a:ln w="9525">
                <a:noFill/>
              </a:ln>
            </p:spPr>
            <p:txBody>
              <a:bodyPr/>
              <a:lstStyle/>
              <a:p>
                <a:endParaRPr lang="zh-CN" altLang="en-US"/>
              </a:p>
            </p:txBody>
          </p:sp>
          <p:sp>
            <p:nvSpPr>
              <p:cNvPr id="39958" name="AutoShape 6"/>
              <p:cNvSpPr/>
              <p:nvPr/>
            </p:nvSpPr>
            <p:spPr>
              <a:xfrm rot="-2743041">
                <a:off x="5486400" y="3108325"/>
                <a:ext cx="717550" cy="288925"/>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alpha val="100000"/>
                </a:srgbClr>
              </a:solidFill>
              <a:ln w="9525">
                <a:noFill/>
              </a:ln>
            </p:spPr>
            <p:txBody>
              <a:bodyPr/>
              <a:lstStyle/>
              <a:p>
                <a:endParaRPr lang="zh-CN" altLang="en-US"/>
              </a:p>
            </p:txBody>
          </p:sp>
          <p:sp>
            <p:nvSpPr>
              <p:cNvPr id="39959" name="AutoShape 7"/>
              <p:cNvSpPr/>
              <p:nvPr/>
            </p:nvSpPr>
            <p:spPr>
              <a:xfrm rot="8230908">
                <a:off x="3027363" y="4375150"/>
                <a:ext cx="719137" cy="288925"/>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alpha val="100000"/>
                </a:srgbClr>
              </a:solidFill>
              <a:ln w="9525">
                <a:noFill/>
              </a:ln>
            </p:spPr>
            <p:txBody>
              <a:bodyPr/>
              <a:lstStyle/>
              <a:p>
                <a:endParaRPr lang="zh-CN" altLang="en-US"/>
              </a:p>
            </p:txBody>
          </p:sp>
          <p:sp>
            <p:nvSpPr>
              <p:cNvPr id="39960" name="AutoShape 8"/>
              <p:cNvSpPr/>
              <p:nvPr/>
            </p:nvSpPr>
            <p:spPr>
              <a:xfrm rot="2400000">
                <a:off x="5500688" y="4392613"/>
                <a:ext cx="717550" cy="287337"/>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alpha val="100000"/>
                </a:srgbClr>
              </a:solidFill>
              <a:ln w="9525">
                <a:noFill/>
              </a:ln>
            </p:spPr>
            <p:txBody>
              <a:bodyPr/>
              <a:lstStyle/>
              <a:p>
                <a:endParaRPr lang="zh-CN" altLang="en-US"/>
              </a:p>
            </p:txBody>
          </p:sp>
        </p:grpSp>
        <p:sp>
          <p:nvSpPr>
            <p:cNvPr id="39947" name="TextBox 20"/>
            <p:cNvSpPr txBox="1"/>
            <p:nvPr/>
          </p:nvSpPr>
          <p:spPr>
            <a:xfrm>
              <a:off x="6172213" y="3717032"/>
              <a:ext cx="739775" cy="369332"/>
            </a:xfrm>
            <a:prstGeom prst="rect">
              <a:avLst/>
            </a:prstGeom>
            <a:solidFill>
              <a:srgbClr val="53B5FF"/>
            </a:solid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spcBef>
                  <a:spcPct val="0"/>
                </a:spcBef>
                <a:buClrTx/>
                <a:buFontTx/>
                <a:buNone/>
              </a:pPr>
              <a:r>
                <a:rPr lang="zh-CN" altLang="en-US" sz="1800" dirty="0">
                  <a:solidFill>
                    <a:srgbClr val="FFFFFF"/>
                  </a:solidFill>
                  <a:latin typeface="黑体" panose="02010609060101010101" pitchFamily="49" charset="-122"/>
                  <a:ea typeface="黑体" panose="02010609060101010101" pitchFamily="49" charset="-122"/>
                </a:rPr>
                <a:t>风筝 </a:t>
              </a:r>
            </a:p>
          </p:txBody>
        </p:sp>
        <p:pic>
          <p:nvPicPr>
            <p:cNvPr id="39948" name="Picture 33" descr="https://timgsa.baidu.com/timg?image&amp;quality=80&amp;size=b9999_10000&amp;sec=1511410599683&amp;di=b4bce5a4b5d8aec626783e6945279834&amp;imgtype=0&amp;src=http%3A%2F%2Fwww.fansimg.com%2Falbum%2Fuploads2013%2F01%2Fuserid166047time20130128132216.jpg"/>
            <p:cNvPicPr>
              <a:picLocks noChangeAspect="1"/>
            </p:cNvPicPr>
            <p:nvPr/>
          </p:nvPicPr>
          <p:blipFill>
            <a:blip r:embed="rId6"/>
            <a:stretch>
              <a:fillRect/>
            </a:stretch>
          </p:blipFill>
          <p:spPr>
            <a:xfrm>
              <a:off x="395536" y="3717032"/>
              <a:ext cx="2647951" cy="2664297"/>
            </a:xfrm>
            <a:prstGeom prst="rect">
              <a:avLst/>
            </a:prstGeom>
            <a:noFill/>
            <a:ln w="9525">
              <a:noFill/>
            </a:ln>
          </p:spPr>
        </p:pic>
        <p:sp>
          <p:nvSpPr>
            <p:cNvPr id="39949" name="TextBox 24"/>
            <p:cNvSpPr txBox="1"/>
            <p:nvPr/>
          </p:nvSpPr>
          <p:spPr>
            <a:xfrm>
              <a:off x="398959" y="3717032"/>
              <a:ext cx="709116" cy="369332"/>
            </a:xfrm>
            <a:prstGeom prst="rect">
              <a:avLst/>
            </a:prstGeom>
            <a:solidFill>
              <a:srgbClr val="53B5FF"/>
            </a:solid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ctr" eaLnBrk="1" hangingPunct="1">
                <a:spcBef>
                  <a:spcPct val="0"/>
                </a:spcBef>
                <a:buClrTx/>
                <a:buFontTx/>
                <a:buNone/>
              </a:pPr>
              <a:r>
                <a:rPr lang="zh-CN" altLang="en-US" sz="1800" dirty="0">
                  <a:solidFill>
                    <a:schemeClr val="bg1"/>
                  </a:solidFill>
                  <a:latin typeface="黑体" panose="02010609060101010101" pitchFamily="49" charset="-122"/>
                  <a:ea typeface="黑体" panose="02010609060101010101" pitchFamily="49" charset="-122"/>
                </a:rPr>
                <a:t>航模 </a:t>
              </a:r>
            </a:p>
          </p:txBody>
        </p:sp>
        <p:pic>
          <p:nvPicPr>
            <p:cNvPr id="39950" name="Picture 35" descr="https://timgsa.baidu.com/timg?image&amp;quality=80&amp;size=b9999_10000&amp;sec=1511410766505&amp;di=ac6eb92ccfb4b0252bdb62bb0e55c8b3&amp;imgtype=0&amp;src=http%3A%2F%2Farticle.fd.zol-img.com.cn%2Ft_s640x2000%2Fg5%2FM00%2F02%2F06%2FChMkJlZOtWiIfttJAADTBCsKRjMAAFI_wOB9GAAANMc581.jpg"/>
            <p:cNvPicPr>
              <a:picLocks noChangeAspect="1"/>
            </p:cNvPicPr>
            <p:nvPr/>
          </p:nvPicPr>
          <p:blipFill>
            <a:blip r:embed="rId7"/>
            <a:stretch>
              <a:fillRect/>
            </a:stretch>
          </p:blipFill>
          <p:spPr>
            <a:xfrm>
              <a:off x="390623" y="1167295"/>
              <a:ext cx="2652864" cy="2441130"/>
            </a:xfrm>
            <a:prstGeom prst="rect">
              <a:avLst/>
            </a:prstGeom>
            <a:noFill/>
            <a:ln w="9525">
              <a:noFill/>
            </a:ln>
          </p:spPr>
        </p:pic>
        <p:sp>
          <p:nvSpPr>
            <p:cNvPr id="39951" name="TextBox 17"/>
            <p:cNvSpPr txBox="1"/>
            <p:nvPr/>
          </p:nvSpPr>
          <p:spPr>
            <a:xfrm>
              <a:off x="387986" y="3233340"/>
              <a:ext cx="911130" cy="369332"/>
            </a:xfrm>
            <a:prstGeom prst="rect">
              <a:avLst/>
            </a:prstGeom>
            <a:solidFill>
              <a:srgbClr val="53B5FF"/>
            </a:solid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ctr" eaLnBrk="1" hangingPunct="1">
                <a:spcBef>
                  <a:spcPct val="0"/>
                </a:spcBef>
                <a:buClrTx/>
                <a:buFontTx/>
                <a:buNone/>
              </a:pPr>
              <a:r>
                <a:rPr lang="zh-CN" altLang="en-US" sz="1800" dirty="0">
                  <a:solidFill>
                    <a:schemeClr val="bg1"/>
                  </a:solidFill>
                  <a:latin typeface="黑体" panose="02010609060101010101" pitchFamily="49" charset="-122"/>
                  <a:ea typeface="黑体" panose="02010609060101010101" pitchFamily="49" charset="-122"/>
                </a:rPr>
                <a:t>无人机</a:t>
              </a:r>
            </a:p>
          </p:txBody>
        </p:sp>
        <p:sp>
          <p:nvSpPr>
            <p:cNvPr id="39952" name="TextBox 18"/>
            <p:cNvSpPr txBox="1"/>
            <p:nvPr/>
          </p:nvSpPr>
          <p:spPr>
            <a:xfrm>
              <a:off x="3173184" y="2483604"/>
              <a:ext cx="916043" cy="369332"/>
            </a:xfrm>
            <a:prstGeom prst="rect">
              <a:avLst/>
            </a:prstGeom>
            <a:solidFill>
              <a:srgbClr val="53B5FF"/>
            </a:solid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ctr" eaLnBrk="1" hangingPunct="1">
                <a:spcBef>
                  <a:spcPct val="0"/>
                </a:spcBef>
                <a:buClrTx/>
                <a:buFontTx/>
                <a:buNone/>
              </a:pPr>
              <a:r>
                <a:rPr lang="zh-CN" altLang="en-US" sz="1800" dirty="0">
                  <a:solidFill>
                    <a:srgbClr val="FFFFFF"/>
                  </a:solidFill>
                  <a:latin typeface="黑体" panose="02010609060101010101" pitchFamily="49" charset="-122"/>
                  <a:ea typeface="黑体" panose="02010609060101010101" pitchFamily="49" charset="-122"/>
                </a:rPr>
                <a:t>滑翔机</a:t>
              </a:r>
            </a:p>
          </p:txBody>
        </p:sp>
        <p:pic>
          <p:nvPicPr>
            <p:cNvPr id="39953" name="Picture 47" descr="http://5b0988e595225.cdn.sohucs.com/images/20171113/25cbc65f48474929911d8c839448d29f.jpeg"/>
            <p:cNvPicPr>
              <a:picLocks noChangeAspect="1"/>
            </p:cNvPicPr>
            <p:nvPr/>
          </p:nvPicPr>
          <p:blipFill>
            <a:blip r:embed="rId8"/>
            <a:stretch>
              <a:fillRect/>
            </a:stretch>
          </p:blipFill>
          <p:spPr>
            <a:xfrm>
              <a:off x="6173538" y="1167294"/>
              <a:ext cx="2535513" cy="2441131"/>
            </a:xfrm>
            <a:prstGeom prst="rect">
              <a:avLst/>
            </a:prstGeom>
            <a:noFill/>
            <a:ln w="9525">
              <a:noFill/>
            </a:ln>
          </p:spPr>
        </p:pic>
        <p:sp>
          <p:nvSpPr>
            <p:cNvPr id="39954" name="TextBox 18"/>
            <p:cNvSpPr txBox="1"/>
            <p:nvPr/>
          </p:nvSpPr>
          <p:spPr>
            <a:xfrm>
              <a:off x="6172213" y="3234652"/>
              <a:ext cx="916043" cy="369332"/>
            </a:xfrm>
            <a:prstGeom prst="rect">
              <a:avLst/>
            </a:prstGeom>
            <a:solidFill>
              <a:srgbClr val="53B5FF"/>
            </a:solid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ctr" eaLnBrk="1" hangingPunct="1">
                <a:spcBef>
                  <a:spcPct val="0"/>
                </a:spcBef>
                <a:buClrTx/>
                <a:buFontTx/>
                <a:buNone/>
              </a:pPr>
              <a:r>
                <a:rPr lang="zh-CN" altLang="en-US" sz="1800" dirty="0">
                  <a:solidFill>
                    <a:srgbClr val="FFFFFF"/>
                  </a:solidFill>
                  <a:latin typeface="黑体" panose="02010609060101010101" pitchFamily="49" charset="-122"/>
                  <a:ea typeface="黑体" panose="02010609060101010101" pitchFamily="49" charset="-122"/>
                </a:rPr>
                <a:t>三角翼</a:t>
              </a:r>
            </a:p>
          </p:txBody>
        </p:sp>
        <p:pic>
          <p:nvPicPr>
            <p:cNvPr id="39955" name="Picture 53" descr="http://a.img.youboy.com/coimg/2009/8/19/g3_1497165.jpg"/>
            <p:cNvPicPr>
              <a:picLocks noChangeAspect="1"/>
            </p:cNvPicPr>
            <p:nvPr/>
          </p:nvPicPr>
          <p:blipFill>
            <a:blip r:embed="rId9"/>
            <a:stretch>
              <a:fillRect/>
            </a:stretch>
          </p:blipFill>
          <p:spPr>
            <a:xfrm>
              <a:off x="3173185" y="4684386"/>
              <a:ext cx="2875512" cy="1696943"/>
            </a:xfrm>
            <a:prstGeom prst="rect">
              <a:avLst/>
            </a:prstGeom>
            <a:noFill/>
            <a:ln w="9525">
              <a:noFill/>
            </a:ln>
          </p:spPr>
        </p:pic>
        <p:sp>
          <p:nvSpPr>
            <p:cNvPr id="39956" name="TextBox 18"/>
            <p:cNvSpPr txBox="1"/>
            <p:nvPr/>
          </p:nvSpPr>
          <p:spPr>
            <a:xfrm>
              <a:off x="3175821" y="4684386"/>
              <a:ext cx="916043" cy="369332"/>
            </a:xfrm>
            <a:prstGeom prst="rect">
              <a:avLst/>
            </a:prstGeom>
            <a:solidFill>
              <a:srgbClr val="53B5FF"/>
            </a:solid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ctr" eaLnBrk="1" hangingPunct="1">
                <a:spcBef>
                  <a:spcPct val="0"/>
                </a:spcBef>
                <a:buClrTx/>
                <a:buFontTx/>
                <a:buNone/>
              </a:pPr>
              <a:r>
                <a:rPr lang="zh-CN" altLang="en-US" sz="1800" dirty="0">
                  <a:solidFill>
                    <a:srgbClr val="FFFFFF"/>
                  </a:solidFill>
                  <a:latin typeface="黑体" panose="02010609060101010101" pitchFamily="49" charset="-122"/>
                  <a:ea typeface="黑体" panose="02010609060101010101" pitchFamily="49" charset="-122"/>
                </a:rPr>
                <a:t>孔明灯</a:t>
              </a:r>
            </a:p>
          </p:txBody>
        </p:sp>
      </p:grpSp>
    </p:spTree>
    <p:custDataLst>
      <p:tags r:id="rId1"/>
    </p:custDataLst>
    <p:extLst>
      <p:ext uri="{BB962C8B-B14F-4D97-AF65-F5344CB8AC3E}">
        <p14:creationId xmlns:p14="http://schemas.microsoft.com/office/powerpoint/2010/main" val="85586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计算机视觉的定义</a:t>
            </a:r>
            <a:endParaRPr lang="zh-CN" altLang="en-US" dirty="0"/>
          </a:p>
        </p:txBody>
      </p:sp>
      <p:sp>
        <p:nvSpPr>
          <p:cNvPr id="3" name="内容占位符 2"/>
          <p:cNvSpPr>
            <a:spLocks noGrp="1"/>
          </p:cNvSpPr>
          <p:nvPr>
            <p:ph idx="1"/>
          </p:nvPr>
        </p:nvSpPr>
        <p:spPr/>
        <p:txBody>
          <a:bodyPr/>
          <a:lstStyle/>
          <a:p>
            <a:r>
              <a:rPr lang="zh-CN" altLang="zh-CN" dirty="0"/>
              <a:t>计算机视觉是使用计算机及相关设备对生物视觉的一种模拟。它的主要任务是通过对采集的图片或视频进行处理以获得相应场景的三维信息</a:t>
            </a:r>
            <a:r>
              <a:rPr lang="zh-CN" altLang="zh-CN" dirty="0" smtClean="0"/>
              <a:t>。</a:t>
            </a:r>
            <a:endParaRPr lang="en-US" altLang="zh-CN" dirty="0" smtClean="0"/>
          </a:p>
          <a:p>
            <a:r>
              <a:rPr lang="zh-CN" altLang="zh-CN" dirty="0" smtClean="0"/>
              <a:t>计算机视觉</a:t>
            </a:r>
            <a:r>
              <a:rPr lang="zh-CN" altLang="zh-CN" dirty="0"/>
              <a:t>是一门关于如何运用照相机和计算机来获取我们所需的，被拍摄对象的数据与信息的学问。形象地说，就是给计算机安装上眼睛（照相机）和大脑（算法），让计算机能够感知环境。</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计算机视觉的基本任务</a:t>
            </a:r>
            <a:endParaRPr lang="zh-CN" altLang="en-US" dirty="0"/>
          </a:p>
        </p:txBody>
      </p:sp>
      <p:sp>
        <p:nvSpPr>
          <p:cNvPr id="3" name="内容占位符 2"/>
          <p:cNvSpPr>
            <a:spLocks noGrp="1"/>
          </p:cNvSpPr>
          <p:nvPr>
            <p:ph idx="1"/>
          </p:nvPr>
        </p:nvSpPr>
        <p:spPr/>
        <p:txBody>
          <a:bodyPr/>
          <a:lstStyle/>
          <a:p>
            <a:r>
              <a:rPr lang="zh-CN" altLang="zh-CN" dirty="0"/>
              <a:t>计算机视觉的基本任务包含图像处理、模式识别或图像识别、景物分析、图像理解等。除了图像处理和模式识别之外，它还包括空间形状的描述，几何建模以及认识过程。</a:t>
            </a:r>
            <a:r>
              <a:rPr lang="en-US" altLang="zh-CN" dirty="0"/>
              <a:t> </a:t>
            </a:r>
            <a:r>
              <a:rPr lang="zh-CN" altLang="zh-CN" dirty="0"/>
              <a:t>实现图像理解是计算机视觉的终极目标</a:t>
            </a:r>
            <a:r>
              <a:rPr lang="zh-CN" altLang="zh-CN"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本单元要点</a:t>
            </a:r>
            <a:endParaRPr lang="zh-CN" altLang="en-US" dirty="0"/>
          </a:p>
        </p:txBody>
      </p:sp>
      <p:sp>
        <p:nvSpPr>
          <p:cNvPr id="3" name="内容占位符 2"/>
          <p:cNvSpPr>
            <a:spLocks noGrp="1"/>
          </p:cNvSpPr>
          <p:nvPr>
            <p:ph idx="1"/>
          </p:nvPr>
        </p:nvSpPr>
        <p:spPr/>
        <p:txBody>
          <a:bodyPr/>
          <a:lstStyle/>
          <a:p>
            <a:pPr lvl="0"/>
            <a:r>
              <a:rPr lang="zh-CN" altLang="en-US" dirty="0" smtClean="0"/>
              <a:t>计算机视觉的定义和基本任务</a:t>
            </a:r>
            <a:endParaRPr lang="en-US" altLang="zh-CN" dirty="0" smtClean="0"/>
          </a:p>
          <a:p>
            <a:pPr lvl="0"/>
            <a:r>
              <a:rPr lang="zh-CN" altLang="en-US" dirty="0" smtClean="0"/>
              <a:t>仿生学和深度学习</a:t>
            </a:r>
            <a:endParaRPr lang="en-US" altLang="zh-CN" dirty="0" smtClean="0"/>
          </a:p>
          <a:p>
            <a:pPr lvl="0"/>
            <a:r>
              <a:rPr lang="zh-CN" altLang="en-US" dirty="0" smtClean="0"/>
              <a:t>自然语言处理的基本问题</a:t>
            </a:r>
            <a:endParaRPr lang="en-US" altLang="zh-CN" dirty="0" smtClean="0"/>
          </a:p>
          <a:p>
            <a:pPr lvl="0"/>
            <a:r>
              <a:rPr lang="zh-CN" altLang="en-US" dirty="0" smtClean="0"/>
              <a:t>强化学习算法简介</a:t>
            </a:r>
            <a:endParaRPr lang="en-US" altLang="zh-CN" dirty="0" smtClean="0"/>
          </a:p>
          <a:p>
            <a:pPr lvl="0"/>
            <a:r>
              <a:rPr lang="zh-CN" altLang="en-US" dirty="0" smtClean="0"/>
              <a:t>强化学习的应用</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图像处理技术</a:t>
            </a:r>
            <a:endParaRPr lang="zh-CN" altLang="en-US" dirty="0"/>
          </a:p>
        </p:txBody>
      </p:sp>
      <p:sp>
        <p:nvSpPr>
          <p:cNvPr id="3" name="内容占位符 2"/>
          <p:cNvSpPr>
            <a:spLocks noGrp="1"/>
          </p:cNvSpPr>
          <p:nvPr>
            <p:ph idx="1"/>
          </p:nvPr>
        </p:nvSpPr>
        <p:spPr/>
        <p:txBody>
          <a:bodyPr/>
          <a:lstStyle/>
          <a:p>
            <a:r>
              <a:rPr lang="zh-CN" altLang="zh-CN" dirty="0"/>
              <a:t>图像处理技术可以把输入图像转换成具有所希望特性的另一幅图像。例如，可通过处理使输出图像有较高的信噪比，或通过增强处理突出图像的细节，以便于操作员的检验。在计算机视觉研究中经常利用图像处理技术进行预处理和特征抽取。</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数字图像类型</a:t>
            </a:r>
          </a:p>
          <a:p>
            <a:endParaRPr lang="zh-CN" altLang="en-US" dirty="0"/>
          </a:p>
          <a:p>
            <a:r>
              <a:rPr lang="zh-CN" altLang="en-US" dirty="0"/>
              <a:t>黑白图像：图像的每个像素只能是黑或白，没有中间的过渡，故又称为二值图像。二值图像的像素值只有</a:t>
            </a:r>
            <a:r>
              <a:rPr lang="en-US" altLang="zh-CN" dirty="0"/>
              <a:t>0.1</a:t>
            </a:r>
            <a:r>
              <a:rPr lang="zh-CN" altLang="en-US" dirty="0"/>
              <a:t>。</a:t>
            </a:r>
          </a:p>
          <a:p>
            <a:endParaRPr lang="zh-CN" altLang="en-US" dirty="0"/>
          </a:p>
          <a:p>
            <a:r>
              <a:rPr lang="zh-CN" altLang="en-US" dirty="0"/>
              <a:t>灰度图像：灰度图像是每个像素的信息由一个量化的灰度级来描述图像，没有彩色信息。</a:t>
            </a:r>
          </a:p>
          <a:p>
            <a:endParaRPr lang="zh-CN" altLang="en-US" dirty="0"/>
          </a:p>
          <a:p>
            <a:r>
              <a:rPr lang="zh-CN" altLang="en-US" dirty="0"/>
              <a:t>彩色图像：彩色图像是指每个像素的信息由</a:t>
            </a:r>
            <a:r>
              <a:rPr lang="en-US" altLang="zh-CN" dirty="0"/>
              <a:t>RGB</a:t>
            </a:r>
            <a:r>
              <a:rPr lang="zh-CN" altLang="en-US" dirty="0"/>
              <a:t>三原色构成的图像，其中</a:t>
            </a:r>
            <a:r>
              <a:rPr lang="en-US" altLang="zh-CN" dirty="0"/>
              <a:t>RBG</a:t>
            </a:r>
            <a:r>
              <a:rPr lang="zh-CN" altLang="en-US" dirty="0"/>
              <a:t>是由不同的灰度级来描述的。</a:t>
            </a:r>
          </a:p>
          <a:p>
            <a:endParaRPr lang="zh-CN" altLang="en-US" dirty="0"/>
          </a:p>
          <a:p>
            <a:r>
              <a:rPr lang="zh-CN" altLang="en-US" dirty="0"/>
              <a:t>序列图像：把具有一定联系的、具有时间先后关系的图像称为序列图像。我们经常看到的电视剧或电影图像主要是由序列图像构成的。序列图像是数字多媒体的重要组成部分。序列图像是单幅数字图像在时间轴上的扩展，可以将视频的每一帧视为一幅静止的图像。</a:t>
            </a:r>
          </a:p>
        </p:txBody>
      </p:sp>
    </p:spTree>
    <p:extLst>
      <p:ext uri="{BB962C8B-B14F-4D97-AF65-F5344CB8AC3E}">
        <p14:creationId xmlns:p14="http://schemas.microsoft.com/office/powerpoint/2010/main" val="2101040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sz="2000" dirty="0"/>
              <a:t>像素：由一个数字序列表示的图像中的一个最小单位。可以理解为一个二维数组的一个元素，其值大小表示灰度（强度）</a:t>
            </a:r>
          </a:p>
          <a:p>
            <a:endParaRPr lang="zh-CN" altLang="en-US" sz="2000" dirty="0"/>
          </a:p>
          <a:p>
            <a:r>
              <a:rPr lang="zh-CN" altLang="en-US" sz="2000" dirty="0"/>
              <a:t>灰度：灰度是表明图像明暗的数值，即黑白图像中点的颜色深度，范围一般从</a:t>
            </a:r>
            <a:r>
              <a:rPr lang="en-US" altLang="zh-CN" sz="2000" dirty="0"/>
              <a:t>0</a:t>
            </a:r>
            <a:r>
              <a:rPr lang="zh-CN" altLang="en-US" sz="2000" dirty="0"/>
              <a:t>到</a:t>
            </a:r>
            <a:r>
              <a:rPr lang="en-US" altLang="zh-CN" sz="2000" dirty="0"/>
              <a:t>255</a:t>
            </a:r>
            <a:r>
              <a:rPr lang="zh-CN" altLang="en-US" sz="2000" dirty="0"/>
              <a:t>，白色为</a:t>
            </a:r>
            <a:r>
              <a:rPr lang="en-US" altLang="zh-CN" sz="2000" dirty="0"/>
              <a:t>255 </a:t>
            </a:r>
            <a:r>
              <a:rPr lang="zh-CN" altLang="en-US" sz="2000" dirty="0"/>
              <a:t>，黑色为</a:t>
            </a:r>
            <a:r>
              <a:rPr lang="en-US" altLang="zh-CN" sz="2000" dirty="0"/>
              <a:t>0</a:t>
            </a:r>
            <a:r>
              <a:rPr lang="zh-CN" altLang="en-US" sz="2000" dirty="0"/>
              <a:t>，故黑白图片也称灰度图像。灰度值指的是单个像素点的亮度。灰度值越大表示越亮</a:t>
            </a:r>
            <a:r>
              <a:rPr lang="zh-CN" altLang="en-US" sz="2000" dirty="0" smtClean="0"/>
              <a:t>。</a:t>
            </a:r>
            <a:endParaRPr lang="en-US" altLang="zh-CN" sz="2000" dirty="0" smtClean="0"/>
          </a:p>
          <a:p>
            <a:r>
              <a:rPr lang="zh-CN" altLang="en-US" sz="2000" dirty="0"/>
              <a:t>图像的</a:t>
            </a:r>
            <a:r>
              <a:rPr lang="zh-CN" altLang="en-US" sz="2000" dirty="0" smtClean="0"/>
              <a:t>深度：图像</a:t>
            </a:r>
            <a:r>
              <a:rPr lang="zh-CN" altLang="en-US" sz="2000" dirty="0"/>
              <a:t>中像素点占得</a:t>
            </a:r>
            <a:r>
              <a:rPr lang="en-US" altLang="zh-CN" sz="2000" dirty="0"/>
              <a:t>bit</a:t>
            </a:r>
            <a:r>
              <a:rPr lang="zh-CN" altLang="en-US" sz="2000" dirty="0"/>
              <a:t>位数，就是图像的深度，比如</a:t>
            </a:r>
            <a:r>
              <a:rPr lang="zh-CN" altLang="en-US" sz="2000" dirty="0" smtClean="0"/>
              <a:t>：</a:t>
            </a:r>
          </a:p>
          <a:p>
            <a:pPr lvl="1"/>
            <a:r>
              <a:rPr lang="zh-CN" altLang="en-US" sz="1600" dirty="0" smtClean="0"/>
              <a:t>二值图像：图像的像素点不是</a:t>
            </a:r>
            <a:r>
              <a:rPr lang="en-US" altLang="zh-CN" sz="1600" dirty="0" smtClean="0"/>
              <a:t>0 </a:t>
            </a:r>
            <a:r>
              <a:rPr lang="zh-CN" altLang="en-US" sz="1600" dirty="0" smtClean="0"/>
              <a:t>就是</a:t>
            </a:r>
            <a:r>
              <a:rPr lang="en-US" altLang="zh-CN" sz="1600" dirty="0" smtClean="0"/>
              <a:t>1 </a:t>
            </a:r>
            <a:r>
              <a:rPr lang="zh-CN" altLang="en-US" sz="1600" dirty="0" smtClean="0"/>
              <a:t>（图像不是黑色就是白色），图像像素点占的位数就是 </a:t>
            </a:r>
            <a:r>
              <a:rPr lang="en-US" altLang="zh-CN" sz="1600" dirty="0" smtClean="0"/>
              <a:t>1 </a:t>
            </a:r>
            <a:r>
              <a:rPr lang="zh-CN" altLang="en-US" sz="1600" dirty="0" smtClean="0"/>
              <a:t>位，图像的深度就是</a:t>
            </a:r>
            <a:r>
              <a:rPr lang="en-US" altLang="zh-CN" sz="1600" dirty="0" smtClean="0"/>
              <a:t>1</a:t>
            </a:r>
            <a:r>
              <a:rPr lang="zh-CN" altLang="en-US" sz="1600" dirty="0" smtClean="0"/>
              <a:t>，也称作位图。</a:t>
            </a:r>
          </a:p>
          <a:p>
            <a:pPr lvl="1"/>
            <a:r>
              <a:rPr lang="zh-CN" altLang="en-US" sz="1600" dirty="0" smtClean="0"/>
              <a:t>灰度图像：图像的像素点位于</a:t>
            </a:r>
            <a:r>
              <a:rPr lang="en-US" altLang="zh-CN" sz="1600" dirty="0" smtClean="0"/>
              <a:t>0-255</a:t>
            </a:r>
            <a:r>
              <a:rPr lang="zh-CN" altLang="en-US" sz="1600" dirty="0" smtClean="0"/>
              <a:t>之间，（</a:t>
            </a:r>
            <a:r>
              <a:rPr lang="en-US" altLang="zh-CN" sz="1600" dirty="0" smtClean="0"/>
              <a:t>0</a:t>
            </a:r>
            <a:r>
              <a:rPr lang="zh-CN" altLang="en-US" sz="1600" dirty="0" smtClean="0"/>
              <a:t>：全黑，</a:t>
            </a:r>
            <a:r>
              <a:rPr lang="en-US" altLang="zh-CN" sz="1600" dirty="0" smtClean="0"/>
              <a:t>255</a:t>
            </a:r>
            <a:r>
              <a:rPr lang="zh-CN" altLang="en-US" sz="1600" dirty="0" smtClean="0"/>
              <a:t>代表：全白，在</a:t>
            </a:r>
            <a:r>
              <a:rPr lang="en-US" altLang="zh-CN" sz="1600" dirty="0" smtClean="0"/>
              <a:t>0-255</a:t>
            </a:r>
            <a:r>
              <a:rPr lang="zh-CN" altLang="en-US" sz="1600" dirty="0" smtClean="0"/>
              <a:t>之间插入了</a:t>
            </a:r>
            <a:r>
              <a:rPr lang="en-US" altLang="zh-CN" sz="1600" dirty="0" smtClean="0"/>
              <a:t>255</a:t>
            </a:r>
            <a:r>
              <a:rPr lang="zh-CN" altLang="en-US" sz="1600" dirty="0" smtClean="0"/>
              <a:t>个等级的灰度）。</a:t>
            </a:r>
            <a:r>
              <a:rPr lang="en-US" altLang="zh-CN" sz="1600" dirty="0" smtClean="0"/>
              <a:t>2^8=255</a:t>
            </a:r>
            <a:r>
              <a:rPr lang="zh-CN" altLang="en-US" sz="1600" dirty="0" smtClean="0"/>
              <a:t>，图像的深度是</a:t>
            </a:r>
            <a:r>
              <a:rPr lang="en-US" altLang="zh-CN" sz="1600" dirty="0" smtClean="0"/>
              <a:t>8</a:t>
            </a:r>
            <a:r>
              <a:rPr lang="zh-CN" altLang="en-US" sz="1600" dirty="0" smtClean="0"/>
              <a:t>。</a:t>
            </a:r>
          </a:p>
          <a:p>
            <a:pPr lvl="1"/>
            <a:r>
              <a:rPr lang="zh-CN" altLang="en-US" sz="1600" dirty="0" smtClean="0"/>
              <a:t>依次</a:t>
            </a:r>
            <a:r>
              <a:rPr lang="zh-CN" altLang="en-US" sz="1600" dirty="0"/>
              <a:t>轮推，我们把计算机中存储单个像素点所用的 </a:t>
            </a:r>
            <a:r>
              <a:rPr lang="en-US" altLang="zh-CN" sz="1600" dirty="0"/>
              <a:t>bit </a:t>
            </a:r>
            <a:r>
              <a:rPr lang="zh-CN" altLang="en-US" sz="1600" dirty="0"/>
              <a:t>位称为图像的深度</a:t>
            </a:r>
            <a:r>
              <a:rPr lang="zh-CN" altLang="en-US" sz="1600" dirty="0" smtClean="0"/>
              <a:t>。</a:t>
            </a:r>
            <a:endParaRPr lang="en-US" altLang="zh-CN" sz="1600" dirty="0" smtClean="0"/>
          </a:p>
          <a:p>
            <a:r>
              <a:rPr lang="zh-CN" altLang="en-US" sz="2000" dirty="0"/>
              <a:t>通道数： </a:t>
            </a:r>
            <a:endParaRPr lang="en-US" altLang="zh-CN" sz="2000" dirty="0" smtClean="0"/>
          </a:p>
          <a:p>
            <a:pPr lvl="1"/>
            <a:r>
              <a:rPr lang="zh-CN" altLang="en-US" sz="1600" dirty="0" smtClean="0"/>
              <a:t>单</a:t>
            </a:r>
            <a:r>
              <a:rPr lang="zh-CN" altLang="en-US" sz="1600" dirty="0"/>
              <a:t>通道：也就是通常所说的灰度图，每个像素点只有一个值表示，如果图像的深度是</a:t>
            </a:r>
            <a:r>
              <a:rPr lang="en-US" altLang="zh-CN" sz="1600" dirty="0"/>
              <a:t>4-(256 = 2*2*2*2)</a:t>
            </a:r>
            <a:r>
              <a:rPr lang="zh-CN" altLang="en-US" sz="1600" dirty="0"/>
              <a:t>，那么他的像素值</a:t>
            </a:r>
            <a:r>
              <a:rPr lang="en-US" altLang="zh-CN" sz="1600" dirty="0"/>
              <a:t>0(</a:t>
            </a:r>
            <a:r>
              <a:rPr lang="zh-CN" altLang="en-US" sz="1600" dirty="0"/>
              <a:t>黑</a:t>
            </a:r>
            <a:r>
              <a:rPr lang="en-US" altLang="zh-CN" sz="1600" dirty="0"/>
              <a:t>)~255(</a:t>
            </a:r>
            <a:r>
              <a:rPr lang="zh-CN" altLang="en-US" sz="1600" dirty="0"/>
              <a:t>白</a:t>
            </a:r>
            <a:r>
              <a:rPr lang="en-US" altLang="zh-CN" sz="1600" dirty="0"/>
              <a:t>)</a:t>
            </a:r>
            <a:r>
              <a:rPr lang="zh-CN" altLang="en-US" sz="1600" dirty="0"/>
              <a:t>；        </a:t>
            </a:r>
            <a:endParaRPr lang="en-US" altLang="zh-CN" sz="1600" dirty="0" smtClean="0"/>
          </a:p>
          <a:p>
            <a:pPr lvl="1"/>
            <a:r>
              <a:rPr lang="zh-CN" altLang="en-US" sz="1600" dirty="0" smtClean="0"/>
              <a:t>三</a:t>
            </a:r>
            <a:r>
              <a:rPr lang="zh-CN" altLang="en-US" sz="1600" dirty="0"/>
              <a:t>通道：也就是通过见到的彩色图，每个像素点有三个值表示，如果图像深度是</a:t>
            </a:r>
            <a:r>
              <a:rPr lang="en-US" altLang="zh-CN" sz="1600" dirty="0"/>
              <a:t>4-(256 = 2*2*2*2),</a:t>
            </a:r>
            <a:r>
              <a:rPr lang="zh-CN" altLang="en-US" sz="1600" dirty="0"/>
              <a:t>那么他的像素值有红</a:t>
            </a:r>
            <a:r>
              <a:rPr lang="en-US" altLang="zh-CN" sz="1600" dirty="0"/>
              <a:t>(0~255)</a:t>
            </a:r>
            <a:r>
              <a:rPr lang="zh-CN" altLang="en-US" sz="1600" dirty="0"/>
              <a:t>、绿</a:t>
            </a:r>
            <a:r>
              <a:rPr lang="en-US" altLang="zh-CN" sz="1600" dirty="0"/>
              <a:t>(0~255)</a:t>
            </a:r>
            <a:r>
              <a:rPr lang="zh-CN" altLang="en-US" sz="1600" dirty="0"/>
              <a:t>、蓝</a:t>
            </a:r>
            <a:r>
              <a:rPr lang="en-US" altLang="zh-CN" sz="1600" dirty="0"/>
              <a:t>(0~255)</a:t>
            </a:r>
            <a:r>
              <a:rPr lang="zh-CN" altLang="en-US" sz="1600" dirty="0"/>
              <a:t>叠加表示，色彩更加艳丽</a:t>
            </a:r>
            <a:r>
              <a:rPr lang="en-US" altLang="zh-CN" sz="1600" dirty="0"/>
              <a:t>;        </a:t>
            </a:r>
            <a:endParaRPr lang="en-US" altLang="zh-CN" sz="1600" dirty="0" smtClean="0"/>
          </a:p>
          <a:p>
            <a:pPr lvl="1"/>
            <a:r>
              <a:rPr lang="zh-CN" altLang="en-US" sz="1600" dirty="0" smtClean="0"/>
              <a:t>四通</a:t>
            </a:r>
            <a:r>
              <a:rPr lang="zh-CN" altLang="en-US" sz="1600" dirty="0"/>
              <a:t>道：也就是在三通道图像基础上加上透明程度，</a:t>
            </a:r>
            <a:r>
              <a:rPr lang="en-US" altLang="zh-CN" sz="1600" dirty="0"/>
              <a:t>Alpha</a:t>
            </a:r>
            <a:r>
              <a:rPr lang="zh-CN" altLang="en-US" sz="1600" dirty="0"/>
              <a:t>色彩空间，如果图像深度是</a:t>
            </a:r>
            <a:r>
              <a:rPr lang="en-US" altLang="zh-CN" sz="1600" dirty="0"/>
              <a:t>4-(256 = 2*2*2*2),</a:t>
            </a:r>
            <a:r>
              <a:rPr lang="zh-CN" altLang="en-US" sz="1600" dirty="0"/>
              <a:t>那么</a:t>
            </a:r>
            <a:r>
              <a:rPr lang="en-US" altLang="zh-CN" sz="1600" dirty="0"/>
              <a:t>0</a:t>
            </a:r>
            <a:r>
              <a:rPr lang="zh-CN" altLang="en-US" sz="1600" dirty="0"/>
              <a:t>是完全透明，</a:t>
            </a:r>
            <a:r>
              <a:rPr lang="en-US" altLang="zh-CN" sz="1600" dirty="0"/>
              <a:t>255</a:t>
            </a:r>
            <a:r>
              <a:rPr lang="zh-CN" altLang="en-US" sz="1600" dirty="0"/>
              <a:t>是完全不透明</a:t>
            </a:r>
            <a:r>
              <a:rPr lang="zh-CN" altLang="en-US" sz="1600" dirty="0" smtClean="0"/>
              <a:t>；</a:t>
            </a:r>
            <a:endParaRPr lang="zh-CN" altLang="en-US" sz="1600" dirty="0"/>
          </a:p>
        </p:txBody>
      </p:sp>
      <p:pic>
        <p:nvPicPr>
          <p:cNvPr id="4" name="图片 3"/>
          <p:cNvPicPr>
            <a:picLocks noChangeAspect="1"/>
          </p:cNvPicPr>
          <p:nvPr/>
        </p:nvPicPr>
        <p:blipFill>
          <a:blip r:embed="rId2"/>
          <a:stretch>
            <a:fillRect/>
          </a:stretch>
        </p:blipFill>
        <p:spPr>
          <a:xfrm>
            <a:off x="395536" y="1268760"/>
            <a:ext cx="5400600" cy="5442793"/>
          </a:xfrm>
          <a:prstGeom prst="rect">
            <a:avLst/>
          </a:prstGeom>
        </p:spPr>
      </p:pic>
    </p:spTree>
    <p:extLst>
      <p:ext uri="{BB962C8B-B14F-4D97-AF65-F5344CB8AC3E}">
        <p14:creationId xmlns:p14="http://schemas.microsoft.com/office/powerpoint/2010/main" val="921007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模式识别技术</a:t>
            </a:r>
            <a:endParaRPr lang="zh-CN" altLang="en-US" dirty="0"/>
          </a:p>
        </p:txBody>
      </p:sp>
      <p:sp>
        <p:nvSpPr>
          <p:cNvPr id="3" name="内容占位符 2"/>
          <p:cNvSpPr>
            <a:spLocks noGrp="1"/>
          </p:cNvSpPr>
          <p:nvPr>
            <p:ph idx="1"/>
          </p:nvPr>
        </p:nvSpPr>
        <p:spPr/>
        <p:txBody>
          <a:bodyPr/>
          <a:lstStyle/>
          <a:p>
            <a:r>
              <a:rPr lang="zh-CN" altLang="zh-CN" dirty="0"/>
              <a:t>模式识别技术根据从图像抽取的统计特性或结构信息，把图像分成预定的类别。例如，文字识别或指纹识别。在计算机视觉中模式识别技术经常用于对图像中的某些部分，例如分割区域的识别和分类。</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图像理解技术</a:t>
            </a:r>
            <a:endParaRPr lang="zh-CN" altLang="en-US" dirty="0"/>
          </a:p>
        </p:txBody>
      </p:sp>
      <p:sp>
        <p:nvSpPr>
          <p:cNvPr id="3" name="内容占位符 2"/>
          <p:cNvSpPr>
            <a:spLocks noGrp="1"/>
          </p:cNvSpPr>
          <p:nvPr>
            <p:ph idx="1"/>
          </p:nvPr>
        </p:nvSpPr>
        <p:spPr/>
        <p:txBody>
          <a:bodyPr>
            <a:normAutofit/>
          </a:bodyPr>
          <a:lstStyle/>
          <a:p>
            <a:r>
              <a:rPr lang="zh-CN" altLang="en-US" dirty="0"/>
              <a:t>图像理解技术是对图像内容信息的理解。给定一幅图像，图像理解程序不仅描述图像本身，而且描述和解释图像所代表的景物，以便对图像代表的内容做出决定</a:t>
            </a:r>
            <a:r>
              <a:rPr lang="zh-CN" altLang="en-US" dirty="0" smtClean="0"/>
              <a:t>。</a:t>
            </a:r>
            <a:endParaRPr lang="zh-CN"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计算机视觉的传统算法</a:t>
            </a:r>
            <a:endParaRPr lang="zh-CN" altLang="en-US" dirty="0"/>
          </a:p>
        </p:txBody>
      </p:sp>
      <p:sp>
        <p:nvSpPr>
          <p:cNvPr id="3" name="内容占位符 2"/>
          <p:cNvSpPr>
            <a:spLocks noGrp="1"/>
          </p:cNvSpPr>
          <p:nvPr>
            <p:ph idx="1"/>
          </p:nvPr>
        </p:nvSpPr>
        <p:spPr/>
        <p:txBody>
          <a:bodyPr>
            <a:normAutofit/>
          </a:bodyPr>
          <a:lstStyle/>
          <a:p>
            <a:r>
              <a:rPr lang="zh-CN" altLang="zh-CN" dirty="0"/>
              <a:t>在深度学习算法出现之前，对于视觉算法来说，大致可以分为以下</a:t>
            </a:r>
            <a:r>
              <a:rPr lang="en-US" altLang="zh-CN" dirty="0"/>
              <a:t>5</a:t>
            </a:r>
            <a:r>
              <a:rPr lang="zh-CN" altLang="zh-CN" dirty="0"/>
              <a:t>个步骤：特征感知，图像预处理，特征提取，特征筛选，推理预测与识别</a:t>
            </a:r>
            <a:r>
              <a:rPr lang="zh-CN" altLang="zh-CN" dirty="0" smtClean="0"/>
              <a:t>。</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传统算法</a:t>
            </a:r>
            <a:endParaRPr lang="zh-CN" altLang="en-US" dirty="0"/>
          </a:p>
        </p:txBody>
      </p:sp>
      <p:sp>
        <p:nvSpPr>
          <p:cNvPr id="3" name="内容占位符 2"/>
          <p:cNvSpPr>
            <a:spLocks noGrp="1"/>
          </p:cNvSpPr>
          <p:nvPr>
            <p:ph idx="1"/>
          </p:nvPr>
        </p:nvSpPr>
        <p:spPr/>
        <p:txBody>
          <a:bodyPr>
            <a:normAutofit/>
          </a:bodyPr>
          <a:lstStyle/>
          <a:p>
            <a:r>
              <a:rPr lang="zh-CN" altLang="en-US" dirty="0" smtClean="0"/>
              <a:t>缺乏对特征的重视</a:t>
            </a:r>
            <a:endParaRPr lang="en-US" altLang="zh-CN" dirty="0" smtClean="0"/>
          </a:p>
          <a:p>
            <a:r>
              <a:rPr lang="zh-CN" altLang="en-US" dirty="0" smtClean="0"/>
              <a:t>图像特征提取需要人力</a:t>
            </a:r>
            <a:endParaRPr lang="en-US" altLang="zh-CN" dirty="0" smtClean="0"/>
          </a:p>
          <a:p>
            <a:r>
              <a:rPr lang="zh-CN" altLang="en-US" dirty="0" smtClean="0"/>
              <a:t>依赖特征算子</a:t>
            </a:r>
            <a:endParaRPr lang="en-US" altLang="zh-CN" dirty="0" smtClean="0"/>
          </a:p>
          <a:p>
            <a:r>
              <a:rPr lang="zh-CN" altLang="en-US" dirty="0" smtClean="0"/>
              <a:t>成功或半成功的例子</a:t>
            </a:r>
            <a:endParaRPr lang="en-US" altLang="zh-CN" dirty="0" smtClean="0"/>
          </a:p>
          <a:p>
            <a:pPr lvl="1">
              <a:buClr>
                <a:srgbClr val="3891A7"/>
              </a:buClr>
            </a:pPr>
            <a:r>
              <a:rPr lang="zh-CN" altLang="en-US" dirty="0" smtClean="0">
                <a:solidFill>
                  <a:prstClr val="black"/>
                </a:solidFill>
              </a:rPr>
              <a:t>指纹识别算法</a:t>
            </a:r>
            <a:endParaRPr lang="en-US" altLang="zh-CN" dirty="0" smtClean="0">
              <a:solidFill>
                <a:prstClr val="black"/>
              </a:solidFill>
            </a:endParaRPr>
          </a:p>
          <a:p>
            <a:pPr lvl="1">
              <a:buClr>
                <a:srgbClr val="3891A7"/>
              </a:buClr>
            </a:pPr>
            <a:r>
              <a:rPr lang="zh-CN" altLang="zh-CN" dirty="0"/>
              <a:t>基于</a:t>
            </a:r>
            <a:r>
              <a:rPr lang="en-US" altLang="zh-CN" dirty="0" err="1"/>
              <a:t>Haar</a:t>
            </a:r>
            <a:r>
              <a:rPr lang="zh-CN" altLang="zh-CN" dirty="0"/>
              <a:t>的人脸检测</a:t>
            </a:r>
            <a:r>
              <a:rPr lang="zh-CN" altLang="zh-CN" dirty="0" smtClean="0"/>
              <a:t>算法</a:t>
            </a:r>
            <a:endParaRPr lang="en-US" altLang="zh-CN" dirty="0" smtClean="0"/>
          </a:p>
          <a:p>
            <a:pPr lvl="1">
              <a:buClr>
                <a:srgbClr val="3891A7"/>
              </a:buClr>
            </a:pPr>
            <a:r>
              <a:rPr lang="zh-CN" altLang="en-US" dirty="0"/>
              <a:t>基于</a:t>
            </a:r>
            <a:r>
              <a:rPr lang="en-US" altLang="zh-CN" dirty="0" err="1"/>
              <a:t>HoG</a:t>
            </a:r>
            <a:r>
              <a:rPr lang="zh-CN" altLang="en-US" dirty="0"/>
              <a:t>特征的物体检测</a:t>
            </a:r>
            <a:endParaRPr lang="en-US" altLang="zh-CN" dirty="0" smtClean="0"/>
          </a:p>
          <a:p>
            <a:pPr lvl="1">
              <a:buClr>
                <a:srgbClr val="3891A7"/>
              </a:buClr>
            </a:pPr>
            <a:endParaRPr lang="en-US" altLang="zh-CN" dirty="0">
              <a:solidFill>
                <a:prstClr val="black"/>
              </a:solidFill>
            </a:endParaRPr>
          </a:p>
          <a:p>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仿生学与深度学习</a:t>
            </a:r>
            <a:endParaRPr lang="zh-CN" altLang="en-US" dirty="0"/>
          </a:p>
        </p:txBody>
      </p:sp>
      <p:sp>
        <p:nvSpPr>
          <p:cNvPr id="3" name="内容占位符 2"/>
          <p:cNvSpPr>
            <a:spLocks noGrp="1"/>
          </p:cNvSpPr>
          <p:nvPr>
            <p:ph idx="1"/>
          </p:nvPr>
        </p:nvSpPr>
        <p:spPr/>
        <p:txBody>
          <a:bodyPr/>
          <a:lstStyle/>
          <a:p>
            <a:r>
              <a:rPr lang="zh-CN" altLang="en-US" dirty="0" smtClean="0"/>
              <a:t>神经网络示例</a:t>
            </a:r>
            <a:endParaRPr lang="en-US" altLang="zh-CN" dirty="0" smtClean="0"/>
          </a:p>
          <a:p>
            <a:pPr lvl="1">
              <a:buClr>
                <a:srgbClr val="3891A7"/>
              </a:buClr>
            </a:pPr>
            <a:r>
              <a:rPr lang="zh-CN" altLang="en-US" dirty="0" smtClean="0">
                <a:solidFill>
                  <a:prstClr val="black"/>
                </a:solidFill>
              </a:rPr>
              <a:t>输入：图片</a:t>
            </a:r>
            <a:endParaRPr lang="en-US" altLang="zh-CN" dirty="0" smtClean="0">
              <a:solidFill>
                <a:prstClr val="black"/>
              </a:solidFill>
            </a:endParaRPr>
          </a:p>
          <a:p>
            <a:pPr lvl="1">
              <a:buClr>
                <a:srgbClr val="3891A7"/>
              </a:buClr>
            </a:pPr>
            <a:r>
              <a:rPr lang="zh-CN" altLang="en-US" dirty="0" smtClean="0">
                <a:solidFill>
                  <a:prstClr val="black"/>
                </a:solidFill>
              </a:rPr>
              <a:t>输出：标签</a:t>
            </a:r>
            <a:endParaRPr lang="en-US" altLang="zh-CN" dirty="0" smtClean="0"/>
          </a:p>
        </p:txBody>
      </p:sp>
      <p:pic>
        <p:nvPicPr>
          <p:cNvPr id="4" name="图片 3" descr="IMG_256"/>
          <p:cNvPicPr/>
          <p:nvPr/>
        </p:nvPicPr>
        <p:blipFill>
          <a:blip r:embed="rId2" cstate="print"/>
          <a:stretch>
            <a:fillRect/>
          </a:stretch>
        </p:blipFill>
        <p:spPr>
          <a:xfrm>
            <a:off x="1435608" y="3284984"/>
            <a:ext cx="7416824" cy="3088883"/>
          </a:xfrm>
          <a:prstGeom prst="rect">
            <a:avLst/>
          </a:prstGeom>
          <a:noFill/>
          <a:ln w="9525">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视觉系统信息处理机制</a:t>
            </a:r>
            <a:endParaRPr lang="zh-CN" altLang="en-US" dirty="0"/>
          </a:p>
        </p:txBody>
      </p:sp>
      <p:sp>
        <p:nvSpPr>
          <p:cNvPr id="3" name="内容占位符 2"/>
          <p:cNvSpPr>
            <a:spLocks noGrp="1"/>
          </p:cNvSpPr>
          <p:nvPr>
            <p:ph idx="1"/>
          </p:nvPr>
        </p:nvSpPr>
        <p:spPr/>
        <p:txBody>
          <a:bodyPr/>
          <a:lstStyle/>
          <a:p>
            <a:r>
              <a:rPr lang="zh-CN" altLang="en-US" dirty="0"/>
              <a:t>发现</a:t>
            </a:r>
            <a:r>
              <a:rPr lang="zh-CN" altLang="en-US" dirty="0" smtClean="0"/>
              <a:t>人：</a:t>
            </a:r>
            <a:r>
              <a:rPr lang="en-US" altLang="zh-CN" dirty="0"/>
              <a:t>David </a:t>
            </a:r>
            <a:r>
              <a:rPr lang="en-US" altLang="zh-CN" dirty="0" smtClean="0"/>
              <a:t>Hubel</a:t>
            </a:r>
          </a:p>
          <a:p>
            <a:r>
              <a:rPr lang="zh-CN" altLang="en-US" dirty="0" smtClean="0"/>
              <a:t>时间：</a:t>
            </a:r>
            <a:r>
              <a:rPr lang="en-US" altLang="zh-CN" dirty="0" smtClean="0"/>
              <a:t>1981</a:t>
            </a:r>
          </a:p>
          <a:p>
            <a:r>
              <a:rPr lang="zh-CN" altLang="en-US" dirty="0" smtClean="0"/>
              <a:t>意义：</a:t>
            </a:r>
            <a:r>
              <a:rPr lang="zh-CN" altLang="zh-CN" dirty="0"/>
              <a:t>证明大脑的可视皮层是分级的</a:t>
            </a:r>
            <a:r>
              <a:rPr lang="zh-CN" altLang="zh-CN" dirty="0" smtClean="0"/>
              <a:t>。</a:t>
            </a:r>
            <a:endParaRPr lang="en-US" altLang="zh-CN" dirty="0" smtClean="0"/>
          </a:p>
          <a:p>
            <a:r>
              <a:rPr lang="zh-CN" altLang="en-US" dirty="0" smtClean="0"/>
              <a:t>视觉功能划分</a:t>
            </a:r>
            <a:endParaRPr lang="en-US" altLang="zh-CN" dirty="0" smtClean="0"/>
          </a:p>
          <a:p>
            <a:pPr lvl="1">
              <a:buClr>
                <a:srgbClr val="3891A7"/>
              </a:buClr>
            </a:pPr>
            <a:r>
              <a:rPr lang="zh-CN" altLang="en-US" dirty="0" smtClean="0">
                <a:solidFill>
                  <a:prstClr val="black"/>
                </a:solidFill>
              </a:rPr>
              <a:t>抽象：</a:t>
            </a:r>
            <a:r>
              <a:rPr lang="zh-CN" altLang="zh-CN" dirty="0"/>
              <a:t>把非常具体的形象的</a:t>
            </a:r>
            <a:r>
              <a:rPr lang="zh-CN" altLang="zh-CN" dirty="0" smtClean="0"/>
              <a:t>元素</a:t>
            </a:r>
            <a:r>
              <a:rPr lang="zh-CN" altLang="zh-CN" dirty="0"/>
              <a:t>抽象出来形成有意义的</a:t>
            </a:r>
            <a:r>
              <a:rPr lang="zh-CN" altLang="zh-CN" dirty="0" smtClean="0"/>
              <a:t>概念</a:t>
            </a:r>
            <a:r>
              <a:rPr lang="zh-CN" altLang="en-US" dirty="0" smtClean="0"/>
              <a:t>。</a:t>
            </a:r>
            <a:endParaRPr lang="en-US" altLang="zh-CN" dirty="0" smtClean="0">
              <a:solidFill>
                <a:prstClr val="black"/>
              </a:solidFill>
            </a:endParaRPr>
          </a:p>
          <a:p>
            <a:pPr lvl="1">
              <a:buClr>
                <a:srgbClr val="3891A7"/>
              </a:buClr>
            </a:pPr>
            <a:r>
              <a:rPr lang="zh-CN" altLang="en-US" dirty="0" smtClean="0">
                <a:solidFill>
                  <a:prstClr val="black"/>
                </a:solidFill>
              </a:rPr>
              <a:t>迭代：把</a:t>
            </a:r>
            <a:r>
              <a:rPr lang="zh-CN" altLang="en-US" dirty="0" smtClean="0"/>
              <a:t>有</a:t>
            </a:r>
            <a:r>
              <a:rPr lang="zh-CN" altLang="en-US" dirty="0"/>
              <a:t>意义</a:t>
            </a:r>
            <a:r>
              <a:rPr lang="zh-CN" altLang="zh-CN" dirty="0" smtClean="0"/>
              <a:t>的概念往</a:t>
            </a:r>
            <a:r>
              <a:rPr lang="zh-CN" altLang="zh-CN" dirty="0"/>
              <a:t>上迭代，变成更加抽象，人可以感知到的抽象概念。</a:t>
            </a:r>
            <a:endParaRPr lang="en-US" altLang="zh-CN" dirty="0">
              <a:solidFill>
                <a:prstClr val="black"/>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抽象与迭代的过程</a:t>
            </a:r>
            <a:endParaRPr lang="zh-CN" altLang="en-US" dirty="0"/>
          </a:p>
        </p:txBody>
      </p:sp>
      <p:sp>
        <p:nvSpPr>
          <p:cNvPr id="3" name="内容占位符 2"/>
          <p:cNvSpPr>
            <a:spLocks noGrp="1"/>
          </p:cNvSpPr>
          <p:nvPr>
            <p:ph idx="1"/>
          </p:nvPr>
        </p:nvSpPr>
        <p:spPr/>
        <p:txBody>
          <a:bodyPr/>
          <a:lstStyle/>
          <a:p>
            <a:r>
              <a:rPr lang="zh-CN" altLang="en-US" dirty="0" smtClean="0">
                <a:solidFill>
                  <a:prstClr val="black"/>
                </a:solidFill>
              </a:rPr>
              <a:t>案例说明</a:t>
            </a:r>
            <a:endParaRPr lang="en-US" altLang="zh-CN" dirty="0" smtClean="0">
              <a:solidFill>
                <a:prstClr val="black"/>
              </a:solidFill>
            </a:endParaRPr>
          </a:p>
          <a:p>
            <a:pPr lvl="1">
              <a:buClr>
                <a:srgbClr val="3891A7"/>
              </a:buClr>
            </a:pPr>
            <a:r>
              <a:rPr lang="zh-CN" altLang="en-US" dirty="0" smtClean="0">
                <a:solidFill>
                  <a:prstClr val="black"/>
                </a:solidFill>
              </a:rPr>
              <a:t>人脑感知气球</a:t>
            </a:r>
            <a:endParaRPr lang="en-US" altLang="zh-CN" dirty="0" smtClean="0">
              <a:solidFill>
                <a:prstClr val="black"/>
              </a:solidFill>
            </a:endParaRPr>
          </a:p>
          <a:p>
            <a:pPr lvl="1">
              <a:buClr>
                <a:srgbClr val="3891A7"/>
              </a:buClr>
            </a:pPr>
            <a:r>
              <a:rPr lang="zh-CN" altLang="en-US" dirty="0" smtClean="0">
                <a:solidFill>
                  <a:prstClr val="black"/>
                </a:solidFill>
              </a:rPr>
              <a:t>模拟识别人脸</a:t>
            </a:r>
            <a:endParaRPr lang="en-US" altLang="zh-CN" dirty="0" smtClean="0">
              <a:solidFill>
                <a:prstClr val="black"/>
              </a:solidFill>
            </a:endParaRPr>
          </a:p>
          <a:p>
            <a:pPr lvl="1">
              <a:buClr>
                <a:srgbClr val="3891A7"/>
              </a:buClr>
            </a:pPr>
            <a:r>
              <a:rPr lang="zh-CN" altLang="en-US" dirty="0" smtClean="0">
                <a:solidFill>
                  <a:prstClr val="black"/>
                </a:solidFill>
              </a:rPr>
              <a:t>识别摩托车</a:t>
            </a:r>
            <a:endParaRPr lang="en-US" altLang="zh-CN" dirty="0" smtClean="0">
              <a:solidFill>
                <a:prstClr val="black"/>
              </a:solidFill>
            </a:endParaRPr>
          </a:p>
          <a:p>
            <a:pPr lvl="1">
              <a:buClr>
                <a:srgbClr val="3891A7"/>
              </a:buClr>
            </a:pPr>
            <a:endParaRPr lang="en-US" altLang="zh-CN" dirty="0" smtClean="0">
              <a:solidFill>
                <a:prstClr val="black"/>
              </a:solidFill>
            </a:endParaRPr>
          </a:p>
          <a:p>
            <a:pPr lvl="1">
              <a:buClr>
                <a:srgbClr val="3891A7"/>
              </a:buClr>
            </a:pPr>
            <a:endParaRPr lang="en-US" altLang="zh-CN" dirty="0">
              <a:solidFill>
                <a:prstClr val="black"/>
              </a:solidFill>
            </a:endParaRPr>
          </a:p>
          <a:p>
            <a:endParaRPr lang="en-US" altLang="zh-CN" dirty="0" smtClean="0">
              <a:solidFill>
                <a:prstClr val="black"/>
              </a:solidFill>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439440" y="1447800"/>
            <a:ext cx="4597056" cy="363738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txBox="1">
            <a:spLocks noGrp="1"/>
          </p:cNvSpPr>
          <p:nvPr/>
        </p:nvSpPr>
        <p:spPr>
          <a:xfrm>
            <a:off x="7000875" y="6489700"/>
            <a:ext cx="1981200" cy="47625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r" eaLnBrk="1" hangingPunct="1">
              <a:spcBef>
                <a:spcPct val="0"/>
              </a:spcBef>
              <a:buClrTx/>
              <a:buFontTx/>
              <a:buNone/>
            </a:pPr>
            <a:endParaRPr lang="en-US" altLang="zh-CN" sz="1200" dirty="0">
              <a:latin typeface="Verdana" panose="020B0604030504040204" pitchFamily="34" charset="0"/>
            </a:endParaRP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11268" name="矩形 24"/>
          <p:cNvSpPr/>
          <p:nvPr/>
        </p:nvSpPr>
        <p:spPr>
          <a:xfrm>
            <a:off x="964629" y="1125538"/>
            <a:ext cx="8143875" cy="3294062"/>
          </a:xfrm>
          <a:prstGeom prst="rect">
            <a:avLst/>
          </a:prstGeom>
          <a:no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00"/>
                </a:solidFill>
                <a:latin typeface="黑体" panose="02010609060101010101" pitchFamily="49" charset="-122"/>
                <a:ea typeface="黑体" panose="02010609060101010101" pitchFamily="49" charset="-122"/>
              </a:rPr>
              <a:t> 基本概念</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30000"/>
              </a:lnSpc>
              <a:spcBef>
                <a:spcPct val="0"/>
              </a:spcBef>
              <a:buFont typeface="Wingdings" panose="05000000000000000000" pitchFamily="2" charset="2"/>
              <a:buChar char="ü"/>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计算机视觉</a:t>
            </a:r>
            <a:r>
              <a:rPr lang="en-US" altLang="zh-CN" sz="2400" dirty="0">
                <a:solidFill>
                  <a:srgbClr val="000000"/>
                </a:solidFill>
                <a:latin typeface="黑体" panose="02010609060101010101" pitchFamily="49" charset="-122"/>
                <a:ea typeface="黑体" panose="02010609060101010101" pitchFamily="49" charset="-122"/>
              </a:rPr>
              <a:t>(CV)</a:t>
            </a:r>
            <a:r>
              <a:rPr lang="zh-CN" altLang="en-US" sz="2400" dirty="0">
                <a:solidFill>
                  <a:srgbClr val="000000"/>
                </a:solidFill>
                <a:latin typeface="黑体" panose="02010609060101010101" pitchFamily="49" charset="-122"/>
                <a:ea typeface="黑体" panose="02010609060101010101" pitchFamily="49" charset="-122"/>
              </a:rPr>
              <a:t>：</a:t>
            </a:r>
          </a:p>
          <a:p>
            <a:pPr marL="0" lvl="0" indent="0" eaLnBrk="1" hangingPunct="1">
              <a:lnSpc>
                <a:spcPct val="130000"/>
              </a:lnSpc>
              <a:spcBef>
                <a:spcPct val="0"/>
              </a:spcBef>
              <a:buNone/>
            </a:pPr>
            <a:r>
              <a:rPr lang="zh-CN" altLang="en-US" sz="2800" dirty="0">
                <a:solidFill>
                  <a:srgbClr val="000000"/>
                </a:solidFill>
                <a:latin typeface="黑体" panose="02010609060101010101" pitchFamily="49" charset="-122"/>
                <a:ea typeface="黑体" panose="02010609060101010101" pitchFamily="49" charset="-122"/>
              </a:rPr>
              <a:t>计算机视觉是一个学科</a:t>
            </a:r>
            <a:r>
              <a:rPr lang="en-US"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领域，它包括获取、处理、分析和理解图像或者更一般意义的真实世界的高维数据的方法；它的目的是产生决策形式的数字或者符号信息。</a:t>
            </a:r>
            <a:endParaRPr lang="en-US" altLang="zh-CN" sz="2800" dirty="0">
              <a:solidFill>
                <a:srgbClr val="000000"/>
              </a:solidFill>
              <a:latin typeface="黑体" panose="02010609060101010101" pitchFamily="49" charset="-122"/>
              <a:ea typeface="黑体" panose="02010609060101010101" pitchFamily="49" charset="-122"/>
            </a:endParaRPr>
          </a:p>
        </p:txBody>
      </p:sp>
      <p:pic>
        <p:nvPicPr>
          <p:cNvPr id="11269" name="Picture 6" descr="http://www.sinaimg.cn/dy/slidenews/8_img/2009_49/242_12152_355403.jpg"/>
          <p:cNvPicPr>
            <a:picLocks noChangeAspect="1"/>
          </p:cNvPicPr>
          <p:nvPr/>
        </p:nvPicPr>
        <p:blipFill>
          <a:blip r:embed="rId4"/>
          <a:stretch>
            <a:fillRect/>
          </a:stretch>
        </p:blipFill>
        <p:spPr>
          <a:xfrm>
            <a:off x="1813062" y="4293097"/>
            <a:ext cx="6935402" cy="2520280"/>
          </a:xfrm>
          <a:prstGeom prst="rect">
            <a:avLst/>
          </a:prstGeom>
          <a:noFill/>
          <a:ln w="9525">
            <a:noFill/>
          </a:ln>
        </p:spPr>
      </p:pic>
    </p:spTree>
    <p:custDataLst>
      <p:tags r:id="rId1"/>
    </p:custDataLst>
    <p:extLst>
      <p:ext uri="{BB962C8B-B14F-4D97-AF65-F5344CB8AC3E}">
        <p14:creationId xmlns:p14="http://schemas.microsoft.com/office/powerpoint/2010/main" val="2006245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现代深度学习</a:t>
            </a:r>
            <a:endParaRPr lang="zh-CN" altLang="en-US" dirty="0"/>
          </a:p>
        </p:txBody>
      </p:sp>
      <p:sp>
        <p:nvSpPr>
          <p:cNvPr id="3" name="内容占位符 2"/>
          <p:cNvSpPr>
            <a:spLocks noGrp="1"/>
          </p:cNvSpPr>
          <p:nvPr>
            <p:ph idx="1"/>
          </p:nvPr>
        </p:nvSpPr>
        <p:spPr/>
        <p:txBody>
          <a:bodyPr>
            <a:normAutofit/>
          </a:bodyPr>
          <a:lstStyle/>
          <a:p>
            <a:r>
              <a:rPr lang="zh-CN" altLang="zh-CN" dirty="0"/>
              <a:t>卷积</a:t>
            </a:r>
            <a:r>
              <a:rPr lang="zh-CN" altLang="zh-CN" dirty="0" smtClean="0"/>
              <a:t>神经网络</a:t>
            </a:r>
            <a:r>
              <a:rPr lang="zh-CN" altLang="en-US" dirty="0" smtClean="0">
                <a:solidFill>
                  <a:prstClr val="black"/>
                </a:solidFill>
              </a:rPr>
              <a:t>（</a:t>
            </a:r>
            <a:r>
              <a:rPr lang="en-US" altLang="zh-CN" dirty="0" smtClean="0">
                <a:solidFill>
                  <a:prstClr val="black"/>
                </a:solidFill>
              </a:rPr>
              <a:t>CNN</a:t>
            </a:r>
            <a:r>
              <a:rPr lang="zh-CN" altLang="en-US" dirty="0" smtClean="0">
                <a:solidFill>
                  <a:prstClr val="black"/>
                </a:solidFill>
              </a:rPr>
              <a:t>）</a:t>
            </a:r>
            <a:endParaRPr lang="en-US" altLang="zh-CN" dirty="0" smtClean="0">
              <a:solidFill>
                <a:prstClr val="black"/>
              </a:solidFill>
            </a:endParaRPr>
          </a:p>
          <a:p>
            <a:pPr lvl="1">
              <a:buClr>
                <a:srgbClr val="3891A7"/>
              </a:buClr>
            </a:pPr>
            <a:r>
              <a:rPr lang="zh-CN" altLang="en-US" sz="2400" dirty="0" smtClean="0">
                <a:solidFill>
                  <a:prstClr val="black"/>
                </a:solidFill>
              </a:rPr>
              <a:t>卷积神经网络是</a:t>
            </a:r>
            <a:r>
              <a:rPr lang="zh-CN" altLang="en-US" sz="2400" dirty="0">
                <a:solidFill>
                  <a:prstClr val="black"/>
                </a:solidFill>
              </a:rPr>
              <a:t>一种对人脑比较精准的</a:t>
            </a:r>
            <a:r>
              <a:rPr lang="zh-CN" altLang="en-US" sz="2400" dirty="0" smtClean="0">
                <a:solidFill>
                  <a:prstClr val="black"/>
                </a:solidFill>
              </a:rPr>
              <a:t>模拟，它模拟了人脑识别图片时</a:t>
            </a:r>
            <a:r>
              <a:rPr lang="zh-CN" altLang="en-US" sz="2400" dirty="0">
                <a:solidFill>
                  <a:prstClr val="black"/>
                </a:solidFill>
              </a:rPr>
              <a:t>感知图片中的局部</a:t>
            </a:r>
            <a:r>
              <a:rPr lang="zh-CN" altLang="en-US" sz="2400" dirty="0" smtClean="0">
                <a:solidFill>
                  <a:prstClr val="black"/>
                </a:solidFill>
              </a:rPr>
              <a:t>特征，</a:t>
            </a:r>
            <a:r>
              <a:rPr lang="zh-CN" altLang="en-US" sz="2400" dirty="0">
                <a:solidFill>
                  <a:prstClr val="black"/>
                </a:solidFill>
              </a:rPr>
              <a:t>之后将局部特征综合起来再得到整张图的全局</a:t>
            </a:r>
            <a:r>
              <a:rPr lang="zh-CN" altLang="en-US" sz="2400" dirty="0" smtClean="0">
                <a:solidFill>
                  <a:prstClr val="black"/>
                </a:solidFill>
              </a:rPr>
              <a:t>信息的过程。其</a:t>
            </a:r>
            <a:r>
              <a:rPr lang="zh-CN" altLang="en-US" sz="2400" dirty="0">
                <a:solidFill>
                  <a:prstClr val="black"/>
                </a:solidFill>
              </a:rPr>
              <a:t>卷积层通常是堆叠的，低层的卷积层可以提取到图片的局部特征</a:t>
            </a:r>
            <a:r>
              <a:rPr lang="zh-CN" altLang="en-US" sz="2400" dirty="0" smtClean="0">
                <a:solidFill>
                  <a:prstClr val="black"/>
                </a:solidFill>
              </a:rPr>
              <a:t>，高层</a:t>
            </a:r>
            <a:r>
              <a:rPr lang="zh-CN" altLang="en-US" sz="2400" dirty="0">
                <a:solidFill>
                  <a:prstClr val="black"/>
                </a:solidFill>
              </a:rPr>
              <a:t>的卷积能够从低层的卷积层中学到更复杂的特征，从而实现到图片的分类和识别</a:t>
            </a:r>
            <a:r>
              <a:rPr lang="zh-CN" altLang="en-US" sz="2400" dirty="0" smtClean="0">
                <a:solidFill>
                  <a:prstClr val="black"/>
                </a:solidFill>
              </a:rPr>
              <a:t>。</a:t>
            </a:r>
            <a:endParaRPr lang="en-US" altLang="zh-CN" sz="2400" dirty="0" smtClean="0">
              <a:solidFill>
                <a:prstClr val="black"/>
              </a:solidFill>
            </a:endParaRPr>
          </a:p>
          <a:p>
            <a:pPr lvl="1">
              <a:buClr>
                <a:srgbClr val="3891A7"/>
              </a:buClr>
            </a:pPr>
            <a:r>
              <a:rPr lang="zh-CN" altLang="zh-CN" sz="2400" dirty="0"/>
              <a:t>卷积就是两个函数之间的相互关系在计算机视觉里面，可以把卷积当作一个抽象的过程，就是把小区域内的信息统计抽象出来。</a:t>
            </a:r>
          </a:p>
          <a:p>
            <a:pPr lvl="1">
              <a:buClr>
                <a:srgbClr val="3891A7"/>
              </a:buClr>
            </a:pPr>
            <a:endParaRPr lang="en-US" altLang="zh-CN" sz="2400" dirty="0" smtClean="0">
              <a:solidFill>
                <a:prstClr val="black"/>
              </a:solidFill>
            </a:endParaRPr>
          </a:p>
          <a:p>
            <a:pPr lvl="1">
              <a:buClr>
                <a:srgbClr val="3891A7"/>
              </a:buClr>
            </a:pPr>
            <a:endParaRPr lang="en-US" altLang="zh-CN" dirty="0" smtClean="0">
              <a:solidFill>
                <a:prstClr val="black"/>
              </a:solidFill>
            </a:endParaRPr>
          </a:p>
          <a:p>
            <a:pPr lvl="1">
              <a:buClr>
                <a:srgbClr val="3891A7"/>
              </a:buClr>
            </a:pPr>
            <a:endParaRPr lang="en-US" altLang="zh-CN" dirty="0">
              <a:solidFill>
                <a:prstClr val="black"/>
              </a:solidFill>
            </a:endParaRPr>
          </a:p>
          <a:p>
            <a:endParaRPr lang="en-US" altLang="zh-CN" dirty="0" smtClean="0">
              <a:solidFill>
                <a:prstClr val="black"/>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现代深度学习的过程</a:t>
            </a:r>
            <a:endParaRPr lang="zh-CN" altLang="en-US" dirty="0"/>
          </a:p>
        </p:txBody>
      </p:sp>
      <p:sp>
        <p:nvSpPr>
          <p:cNvPr id="3" name="内容占位符 2"/>
          <p:cNvSpPr>
            <a:spLocks noGrp="1"/>
          </p:cNvSpPr>
          <p:nvPr>
            <p:ph idx="1"/>
          </p:nvPr>
        </p:nvSpPr>
        <p:spPr/>
        <p:txBody>
          <a:bodyPr>
            <a:normAutofit/>
          </a:bodyPr>
          <a:lstStyle/>
          <a:p>
            <a:r>
              <a:rPr lang="zh-CN" altLang="zh-CN" sz="2000" dirty="0"/>
              <a:t>用学习</a:t>
            </a:r>
            <a:r>
              <a:rPr lang="zh-CN" altLang="zh-CN" sz="2000"/>
              <a:t>好的</a:t>
            </a:r>
            <a:r>
              <a:rPr lang="zh-CN" altLang="zh-CN" sz="2000" smtClean="0"/>
              <a:t>卷积</a:t>
            </a:r>
            <a:r>
              <a:rPr lang="zh-CN" altLang="en-US" sz="2000" smtClean="0"/>
              <a:t>核</a:t>
            </a:r>
            <a:r>
              <a:rPr lang="zh-CN" altLang="zh-CN" sz="2000" smtClean="0"/>
              <a:t>对</a:t>
            </a:r>
            <a:r>
              <a:rPr lang="zh-CN" altLang="zh-CN" sz="2000" dirty="0"/>
              <a:t>图像进行扫描，然后每一</a:t>
            </a:r>
            <a:r>
              <a:rPr lang="zh-CN" altLang="zh-CN" sz="2000"/>
              <a:t>个</a:t>
            </a:r>
            <a:r>
              <a:rPr lang="zh-CN" altLang="zh-CN" sz="2000" smtClean="0"/>
              <a:t>卷积</a:t>
            </a:r>
            <a:r>
              <a:rPr lang="zh-CN" altLang="en-US" sz="2000" smtClean="0"/>
              <a:t>核</a:t>
            </a:r>
            <a:r>
              <a:rPr lang="zh-CN" altLang="zh-CN" sz="2000" smtClean="0"/>
              <a:t>会</a:t>
            </a:r>
            <a:r>
              <a:rPr lang="zh-CN" altLang="zh-CN" sz="2000" dirty="0"/>
              <a:t>生成一个扫描的响应图，我们叫</a:t>
            </a:r>
            <a:r>
              <a:rPr lang="en-US" altLang="zh-CN" sz="2000" dirty="0"/>
              <a:t>response map</a:t>
            </a:r>
            <a:r>
              <a:rPr lang="zh-CN" altLang="zh-CN" sz="2000" dirty="0"/>
              <a:t>，或者叫</a:t>
            </a:r>
            <a:r>
              <a:rPr lang="en-US" altLang="zh-CN" sz="2000" dirty="0"/>
              <a:t>feature map</a:t>
            </a:r>
            <a:r>
              <a:rPr lang="zh-CN" altLang="zh-CN" sz="2000" dirty="0"/>
              <a:t>。如果有多</a:t>
            </a:r>
            <a:r>
              <a:rPr lang="zh-CN" altLang="zh-CN" sz="2000"/>
              <a:t>个</a:t>
            </a:r>
            <a:r>
              <a:rPr lang="zh-CN" altLang="zh-CN" sz="2000" smtClean="0"/>
              <a:t>卷积</a:t>
            </a:r>
            <a:r>
              <a:rPr lang="zh-CN" altLang="en-US" sz="2000" smtClean="0"/>
              <a:t>核</a:t>
            </a:r>
            <a:r>
              <a:rPr lang="zh-CN" altLang="zh-CN" sz="2000" smtClean="0"/>
              <a:t>，</a:t>
            </a:r>
            <a:r>
              <a:rPr lang="zh-CN" altLang="zh-CN" sz="2000" dirty="0"/>
              <a:t>就有多个</a:t>
            </a:r>
            <a:r>
              <a:rPr lang="en-US" altLang="zh-CN" sz="2000" dirty="0"/>
              <a:t>feature map</a:t>
            </a:r>
            <a:r>
              <a:rPr lang="zh-CN" altLang="zh-CN" sz="2000" dirty="0"/>
              <a:t>。也就说从一个最开始的输入图像（</a:t>
            </a:r>
            <a:r>
              <a:rPr lang="en-US" altLang="zh-CN" sz="2000" dirty="0"/>
              <a:t>RGB</a:t>
            </a:r>
            <a:r>
              <a:rPr lang="zh-CN" altLang="zh-CN" sz="2000" dirty="0"/>
              <a:t>三个通道）可以得到</a:t>
            </a:r>
            <a:r>
              <a:rPr lang="en-US" altLang="zh-CN" sz="2000" dirty="0"/>
              <a:t>256</a:t>
            </a:r>
            <a:r>
              <a:rPr lang="zh-CN" altLang="zh-CN" sz="2000" dirty="0"/>
              <a:t>个通道的</a:t>
            </a:r>
            <a:r>
              <a:rPr lang="en-US" altLang="zh-CN" sz="2000" dirty="0"/>
              <a:t>feature map</a:t>
            </a:r>
            <a:r>
              <a:rPr lang="zh-CN" altLang="zh-CN" sz="2000" dirty="0"/>
              <a:t>，因为有</a:t>
            </a:r>
            <a:r>
              <a:rPr lang="en-US" altLang="zh-CN" sz="2000" dirty="0"/>
              <a:t>256</a:t>
            </a:r>
            <a:r>
              <a:rPr lang="zh-CN" altLang="zh-CN" sz="2000"/>
              <a:t>个</a:t>
            </a:r>
            <a:r>
              <a:rPr lang="zh-CN" altLang="zh-CN" sz="2000" smtClean="0"/>
              <a:t>卷积</a:t>
            </a:r>
            <a:r>
              <a:rPr lang="zh-CN" altLang="en-US" sz="2000" smtClean="0"/>
              <a:t>核</a:t>
            </a:r>
            <a:r>
              <a:rPr lang="zh-CN" altLang="zh-CN" sz="2000" smtClean="0"/>
              <a:t>，</a:t>
            </a:r>
            <a:r>
              <a:rPr lang="zh-CN" altLang="zh-CN" sz="2000"/>
              <a:t>每个</a:t>
            </a:r>
            <a:r>
              <a:rPr lang="zh-CN" altLang="zh-CN" sz="2000" smtClean="0"/>
              <a:t>卷积</a:t>
            </a:r>
            <a:r>
              <a:rPr lang="zh-CN" altLang="en-US" sz="2000" smtClean="0"/>
              <a:t>核</a:t>
            </a:r>
            <a:r>
              <a:rPr lang="zh-CN" altLang="zh-CN" sz="2000" smtClean="0"/>
              <a:t>代表</a:t>
            </a:r>
            <a:r>
              <a:rPr lang="zh-CN" altLang="zh-CN" sz="2000" dirty="0"/>
              <a:t>一种统计抽象的</a:t>
            </a:r>
            <a:r>
              <a:rPr lang="zh-CN" altLang="zh-CN" sz="2000"/>
              <a:t>方式</a:t>
            </a:r>
            <a:r>
              <a:rPr lang="zh-CN" altLang="zh-CN" sz="2000" smtClean="0"/>
              <a:t>。</a:t>
            </a:r>
            <a:r>
              <a:rPr lang="zh-CN" altLang="en-US" sz="2000" smtClean="0">
                <a:hlinkClick r:id="rId2"/>
              </a:rPr>
              <a:t>卷积示意图</a:t>
            </a:r>
            <a:endParaRPr lang="zh-CN" altLang="zh-CN" sz="2000" dirty="0"/>
          </a:p>
          <a:p>
            <a:pPr lvl="1">
              <a:buClr>
                <a:srgbClr val="3891A7"/>
              </a:buClr>
            </a:pPr>
            <a:endParaRPr lang="en-US" altLang="zh-CN" sz="2400" dirty="0" smtClean="0">
              <a:solidFill>
                <a:prstClr val="black"/>
              </a:solidFill>
            </a:endParaRPr>
          </a:p>
          <a:p>
            <a:pPr lvl="1">
              <a:buClr>
                <a:srgbClr val="3891A7"/>
              </a:buClr>
            </a:pPr>
            <a:endParaRPr lang="en-US" altLang="zh-CN" dirty="0" smtClean="0">
              <a:solidFill>
                <a:prstClr val="black"/>
              </a:solidFill>
            </a:endParaRPr>
          </a:p>
          <a:p>
            <a:pPr lvl="1">
              <a:buClr>
                <a:srgbClr val="3891A7"/>
              </a:buClr>
            </a:pPr>
            <a:endParaRPr lang="en-US" altLang="zh-CN" dirty="0">
              <a:solidFill>
                <a:prstClr val="black"/>
              </a:solidFill>
            </a:endParaRPr>
          </a:p>
          <a:p>
            <a:endParaRPr lang="en-US" altLang="zh-CN" dirty="0" smtClean="0">
              <a:solidFill>
                <a:prstClr val="black"/>
              </a:solidFill>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356992"/>
            <a:ext cx="5760640" cy="3501008"/>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现代深度学习的过程</a:t>
            </a:r>
            <a:endParaRPr lang="zh-CN" altLang="en-US" dirty="0"/>
          </a:p>
        </p:txBody>
      </p:sp>
      <p:sp>
        <p:nvSpPr>
          <p:cNvPr id="3" name="内容占位符 2"/>
          <p:cNvSpPr>
            <a:spLocks noGrp="1"/>
          </p:cNvSpPr>
          <p:nvPr>
            <p:ph idx="1"/>
          </p:nvPr>
        </p:nvSpPr>
        <p:spPr/>
        <p:txBody>
          <a:bodyPr>
            <a:normAutofit/>
          </a:bodyPr>
          <a:lstStyle/>
          <a:p>
            <a:r>
              <a:rPr lang="zh-CN" altLang="en-US" sz="2200" dirty="0" smtClean="0"/>
              <a:t>池化操作。</a:t>
            </a:r>
            <a:r>
              <a:rPr lang="zh-CN" altLang="zh-CN" sz="2200" dirty="0" smtClean="0"/>
              <a:t>池化</a:t>
            </a:r>
            <a:r>
              <a:rPr lang="zh-CN" altLang="zh-CN" sz="2200" dirty="0"/>
              <a:t>操作在统计上的概念更明确，就是一个对一个小区域内求平均值或者求最大值的统计操作</a:t>
            </a:r>
            <a:r>
              <a:rPr lang="zh-CN" altLang="zh-CN" sz="2200" dirty="0" smtClean="0"/>
              <a:t>。带来</a:t>
            </a:r>
            <a:r>
              <a:rPr lang="zh-CN" altLang="zh-CN" sz="2200" dirty="0"/>
              <a:t>的结果是，如果之前输入有两个通道的，或者</a:t>
            </a:r>
            <a:r>
              <a:rPr lang="en-US" altLang="zh-CN" sz="2200" dirty="0"/>
              <a:t>256</a:t>
            </a:r>
            <a:r>
              <a:rPr lang="zh-CN" altLang="zh-CN" sz="2200" dirty="0"/>
              <a:t>通道的卷积的响应</a:t>
            </a:r>
            <a:r>
              <a:rPr lang="en-US" altLang="zh-CN" sz="2200" dirty="0"/>
              <a:t>feature map</a:t>
            </a:r>
            <a:r>
              <a:rPr lang="zh-CN" altLang="zh-CN" sz="2200" dirty="0"/>
              <a:t>，每一个</a:t>
            </a:r>
            <a:r>
              <a:rPr lang="en-US" altLang="zh-CN" sz="2200" dirty="0"/>
              <a:t>feature map</a:t>
            </a:r>
            <a:r>
              <a:rPr lang="zh-CN" altLang="zh-CN" sz="2200" dirty="0"/>
              <a:t>都经过一个求最大的一个池化层，会得到一个比原来</a:t>
            </a:r>
            <a:r>
              <a:rPr lang="en-US" altLang="zh-CN" sz="2200" dirty="0"/>
              <a:t>feature map</a:t>
            </a:r>
            <a:r>
              <a:rPr lang="zh-CN" altLang="zh-CN" sz="2200" dirty="0"/>
              <a:t>更小的</a:t>
            </a:r>
            <a:r>
              <a:rPr lang="en-US" altLang="zh-CN" sz="2200" dirty="0"/>
              <a:t>256</a:t>
            </a:r>
            <a:r>
              <a:rPr lang="zh-CN" altLang="zh-CN" sz="2200" dirty="0"/>
              <a:t>的</a:t>
            </a:r>
            <a:r>
              <a:rPr lang="en-US" altLang="zh-CN" sz="2200" dirty="0"/>
              <a:t>feature map</a:t>
            </a:r>
            <a:r>
              <a:rPr lang="zh-CN" altLang="zh-CN" sz="2200" dirty="0"/>
              <a:t>。</a:t>
            </a:r>
          </a:p>
          <a:p>
            <a:pPr lvl="1">
              <a:buClr>
                <a:srgbClr val="3891A7"/>
              </a:buClr>
            </a:pPr>
            <a:endParaRPr lang="en-US" altLang="zh-CN" sz="2400" dirty="0" smtClean="0">
              <a:solidFill>
                <a:prstClr val="black"/>
              </a:solidFill>
            </a:endParaRPr>
          </a:p>
          <a:p>
            <a:pPr lvl="1">
              <a:buClr>
                <a:srgbClr val="3891A7"/>
              </a:buClr>
            </a:pPr>
            <a:endParaRPr lang="en-US" altLang="zh-CN" dirty="0" smtClean="0">
              <a:solidFill>
                <a:prstClr val="black"/>
              </a:solidFill>
            </a:endParaRPr>
          </a:p>
          <a:p>
            <a:pPr lvl="1">
              <a:buClr>
                <a:srgbClr val="3891A7"/>
              </a:buClr>
            </a:pPr>
            <a:endParaRPr lang="en-US" altLang="zh-CN" dirty="0">
              <a:solidFill>
                <a:prstClr val="black"/>
              </a:solidFill>
            </a:endParaRPr>
          </a:p>
          <a:p>
            <a:endParaRPr lang="en-US" altLang="zh-CN" dirty="0" smtClean="0">
              <a:solidFill>
                <a:prstClr val="black"/>
              </a:solidFill>
            </a:endParaRPr>
          </a:p>
        </p:txBody>
      </p:sp>
      <p:pic>
        <p:nvPicPr>
          <p:cNvPr id="5" name="图片 4" descr="IMG_256"/>
          <p:cNvPicPr/>
          <p:nvPr/>
        </p:nvPicPr>
        <p:blipFill>
          <a:blip r:embed="rId2"/>
          <a:stretch>
            <a:fillRect/>
          </a:stretch>
        </p:blipFill>
        <p:spPr>
          <a:xfrm>
            <a:off x="1836276" y="3645024"/>
            <a:ext cx="6696744" cy="2891408"/>
          </a:xfrm>
          <a:prstGeom prst="rect">
            <a:avLst/>
          </a:prstGeom>
          <a:noFill/>
          <a:ln w="9525">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现代深度学习的过程</a:t>
            </a:r>
            <a:endParaRPr lang="zh-CN" altLang="en-US" dirty="0"/>
          </a:p>
        </p:txBody>
      </p:sp>
      <p:sp>
        <p:nvSpPr>
          <p:cNvPr id="3" name="内容占位符 2"/>
          <p:cNvSpPr>
            <a:spLocks noGrp="1"/>
          </p:cNvSpPr>
          <p:nvPr>
            <p:ph idx="1"/>
          </p:nvPr>
        </p:nvSpPr>
        <p:spPr/>
        <p:txBody>
          <a:bodyPr>
            <a:normAutofit/>
          </a:bodyPr>
          <a:lstStyle/>
          <a:p>
            <a:r>
              <a:rPr lang="en-US" altLang="zh-CN" sz="2800" dirty="0" err="1" smtClean="0"/>
              <a:t>LeNet</a:t>
            </a:r>
            <a:r>
              <a:rPr lang="zh-CN" altLang="en-US" sz="2800" dirty="0"/>
              <a:t>网络</a:t>
            </a:r>
            <a:endParaRPr lang="zh-CN" altLang="en-US" sz="2000" dirty="0">
              <a:solidFill>
                <a:prstClr val="black"/>
              </a:solidFill>
            </a:endParaRPr>
          </a:p>
          <a:p>
            <a:pPr lvl="1">
              <a:buClr>
                <a:srgbClr val="3891A7"/>
              </a:buClr>
            </a:pPr>
            <a:r>
              <a:rPr lang="en-US" altLang="zh-CN" sz="2000" dirty="0" err="1">
                <a:solidFill>
                  <a:prstClr val="black"/>
                </a:solidFill>
              </a:rPr>
              <a:t>LeNet</a:t>
            </a:r>
            <a:r>
              <a:rPr lang="zh-CN" altLang="en-US" sz="2000" dirty="0">
                <a:solidFill>
                  <a:prstClr val="black"/>
                </a:solidFill>
              </a:rPr>
              <a:t>网络输入图像是大小为</a:t>
            </a:r>
            <a:r>
              <a:rPr lang="en-US" altLang="zh-CN" sz="2000" dirty="0">
                <a:solidFill>
                  <a:prstClr val="black"/>
                </a:solidFill>
              </a:rPr>
              <a:t>32×32</a:t>
            </a:r>
            <a:r>
              <a:rPr lang="zh-CN" altLang="en-US" sz="2000" dirty="0">
                <a:solidFill>
                  <a:prstClr val="black"/>
                </a:solidFill>
              </a:rPr>
              <a:t>像素的灰度图，第一层经过了一组卷积和，生成了</a:t>
            </a:r>
            <a:r>
              <a:rPr lang="en-US" altLang="zh-CN" sz="2000" dirty="0">
                <a:solidFill>
                  <a:prstClr val="black"/>
                </a:solidFill>
              </a:rPr>
              <a:t>6</a:t>
            </a:r>
            <a:r>
              <a:rPr lang="zh-CN" altLang="en-US" sz="2000" dirty="0">
                <a:solidFill>
                  <a:prstClr val="black"/>
                </a:solidFill>
              </a:rPr>
              <a:t>个</a:t>
            </a:r>
            <a:r>
              <a:rPr lang="en-US" altLang="zh-CN" sz="2000" dirty="0">
                <a:solidFill>
                  <a:prstClr val="black"/>
                </a:solidFill>
              </a:rPr>
              <a:t>28X28</a:t>
            </a:r>
            <a:r>
              <a:rPr lang="zh-CN" altLang="en-US" sz="2000" dirty="0">
                <a:solidFill>
                  <a:prstClr val="black"/>
                </a:solidFill>
              </a:rPr>
              <a:t>的</a:t>
            </a:r>
            <a:r>
              <a:rPr lang="en-US" altLang="zh-CN" sz="2000" dirty="0">
                <a:solidFill>
                  <a:prstClr val="black"/>
                </a:solidFill>
              </a:rPr>
              <a:t>feature map</a:t>
            </a:r>
            <a:r>
              <a:rPr lang="zh-CN" altLang="en-US" sz="2000" dirty="0">
                <a:solidFill>
                  <a:prstClr val="black"/>
                </a:solidFill>
              </a:rPr>
              <a:t>，然后经过一个池化层，得到</a:t>
            </a:r>
            <a:r>
              <a:rPr lang="en-US" altLang="zh-CN" sz="2000" dirty="0">
                <a:solidFill>
                  <a:prstClr val="black"/>
                </a:solidFill>
              </a:rPr>
              <a:t>6</a:t>
            </a:r>
            <a:r>
              <a:rPr lang="zh-CN" altLang="en-US" sz="2000" dirty="0">
                <a:solidFill>
                  <a:prstClr val="black"/>
                </a:solidFill>
              </a:rPr>
              <a:t>个</a:t>
            </a:r>
            <a:r>
              <a:rPr lang="en-US" altLang="zh-CN" sz="2000" dirty="0">
                <a:solidFill>
                  <a:prstClr val="black"/>
                </a:solidFill>
              </a:rPr>
              <a:t>14X14</a:t>
            </a:r>
            <a:r>
              <a:rPr lang="zh-CN" altLang="en-US" sz="2000" dirty="0">
                <a:solidFill>
                  <a:prstClr val="black"/>
                </a:solidFill>
              </a:rPr>
              <a:t>的</a:t>
            </a:r>
            <a:r>
              <a:rPr lang="en-US" altLang="zh-CN" sz="2000" dirty="0">
                <a:solidFill>
                  <a:prstClr val="black"/>
                </a:solidFill>
              </a:rPr>
              <a:t>feature map</a:t>
            </a:r>
            <a:r>
              <a:rPr lang="zh-CN" altLang="en-US" sz="2000" dirty="0">
                <a:solidFill>
                  <a:prstClr val="black"/>
                </a:solidFill>
              </a:rPr>
              <a:t>，然后再经过一个卷积层，生成了</a:t>
            </a:r>
            <a:r>
              <a:rPr lang="en-US" altLang="zh-CN" sz="2000" dirty="0">
                <a:solidFill>
                  <a:prstClr val="black"/>
                </a:solidFill>
              </a:rPr>
              <a:t>16</a:t>
            </a:r>
            <a:r>
              <a:rPr lang="zh-CN" altLang="en-US" sz="2000" dirty="0">
                <a:solidFill>
                  <a:prstClr val="black"/>
                </a:solidFill>
              </a:rPr>
              <a:t>个</a:t>
            </a:r>
            <a:r>
              <a:rPr lang="en-US" altLang="zh-CN" sz="2000" dirty="0">
                <a:solidFill>
                  <a:prstClr val="black"/>
                </a:solidFill>
              </a:rPr>
              <a:t>10X10</a:t>
            </a:r>
            <a:r>
              <a:rPr lang="zh-CN" altLang="en-US" sz="2000" dirty="0">
                <a:solidFill>
                  <a:prstClr val="black"/>
                </a:solidFill>
              </a:rPr>
              <a:t>的卷积层，再经过池化层生成</a:t>
            </a:r>
            <a:r>
              <a:rPr lang="en-US" altLang="zh-CN" sz="2000" dirty="0">
                <a:solidFill>
                  <a:prstClr val="black"/>
                </a:solidFill>
              </a:rPr>
              <a:t>16</a:t>
            </a:r>
            <a:r>
              <a:rPr lang="zh-CN" altLang="en-US" sz="2000" dirty="0">
                <a:solidFill>
                  <a:prstClr val="black"/>
                </a:solidFill>
              </a:rPr>
              <a:t>个</a:t>
            </a:r>
            <a:r>
              <a:rPr lang="en-US" altLang="zh-CN" sz="2000" dirty="0">
                <a:solidFill>
                  <a:prstClr val="black"/>
                </a:solidFill>
              </a:rPr>
              <a:t>5×5</a:t>
            </a:r>
            <a:r>
              <a:rPr lang="zh-CN" altLang="en-US" sz="2000" dirty="0">
                <a:solidFill>
                  <a:prstClr val="black"/>
                </a:solidFill>
              </a:rPr>
              <a:t>的</a:t>
            </a:r>
            <a:r>
              <a:rPr lang="en-US" altLang="zh-CN" sz="2000" dirty="0">
                <a:solidFill>
                  <a:prstClr val="black"/>
                </a:solidFill>
              </a:rPr>
              <a:t>feature map</a:t>
            </a:r>
            <a:r>
              <a:rPr lang="zh-CN" altLang="en-US" sz="2000" dirty="0">
                <a:solidFill>
                  <a:prstClr val="black"/>
                </a:solidFill>
              </a:rPr>
              <a:t>。这</a:t>
            </a:r>
            <a:r>
              <a:rPr lang="en-US" altLang="zh-CN" sz="2000" dirty="0">
                <a:solidFill>
                  <a:prstClr val="black"/>
                </a:solidFill>
              </a:rPr>
              <a:t>16</a:t>
            </a:r>
            <a:r>
              <a:rPr lang="zh-CN" altLang="en-US" sz="2000" dirty="0">
                <a:solidFill>
                  <a:prstClr val="black"/>
                </a:solidFill>
              </a:rPr>
              <a:t>个大小为</a:t>
            </a:r>
            <a:r>
              <a:rPr lang="en-US" altLang="zh-CN" sz="2000" dirty="0">
                <a:solidFill>
                  <a:prstClr val="black"/>
                </a:solidFill>
              </a:rPr>
              <a:t>5×5</a:t>
            </a:r>
            <a:r>
              <a:rPr lang="zh-CN" altLang="en-US" sz="2000" dirty="0">
                <a:solidFill>
                  <a:prstClr val="black"/>
                </a:solidFill>
              </a:rPr>
              <a:t>的</a:t>
            </a:r>
            <a:r>
              <a:rPr lang="en-US" altLang="zh-CN" sz="2000" dirty="0">
                <a:solidFill>
                  <a:prstClr val="black"/>
                </a:solidFill>
              </a:rPr>
              <a:t>feature map</a:t>
            </a:r>
            <a:r>
              <a:rPr lang="zh-CN" altLang="en-US" sz="2000" dirty="0">
                <a:solidFill>
                  <a:prstClr val="black"/>
                </a:solidFill>
              </a:rPr>
              <a:t>再经过</a:t>
            </a:r>
            <a:r>
              <a:rPr lang="en-US" altLang="zh-CN" sz="2000" dirty="0">
                <a:solidFill>
                  <a:prstClr val="black"/>
                </a:solidFill>
              </a:rPr>
              <a:t>3</a:t>
            </a:r>
            <a:r>
              <a:rPr lang="zh-CN" altLang="en-US" sz="2000" dirty="0">
                <a:solidFill>
                  <a:prstClr val="black"/>
                </a:solidFill>
              </a:rPr>
              <a:t>个全连接层，即可得到最后的输出结果。输出就是标签空间的输出。</a:t>
            </a:r>
          </a:p>
          <a:p>
            <a:endParaRPr lang="en-US" altLang="zh-CN" sz="2000" dirty="0" smtClean="0"/>
          </a:p>
          <a:p>
            <a:pPr lvl="1">
              <a:buClr>
                <a:srgbClr val="3891A7"/>
              </a:buClr>
            </a:pPr>
            <a:endParaRPr lang="en-US" altLang="zh-CN" sz="2400" dirty="0" smtClean="0">
              <a:solidFill>
                <a:prstClr val="black"/>
              </a:solidFill>
            </a:endParaRPr>
          </a:p>
          <a:p>
            <a:pPr lvl="1">
              <a:buClr>
                <a:srgbClr val="3891A7"/>
              </a:buClr>
            </a:pPr>
            <a:endParaRPr lang="en-US" altLang="zh-CN" dirty="0" smtClean="0">
              <a:solidFill>
                <a:prstClr val="black"/>
              </a:solidFill>
            </a:endParaRPr>
          </a:p>
          <a:p>
            <a:pPr lvl="1">
              <a:buClr>
                <a:srgbClr val="3891A7"/>
              </a:buClr>
            </a:pPr>
            <a:endParaRPr lang="en-US" altLang="zh-CN" dirty="0">
              <a:solidFill>
                <a:prstClr val="black"/>
              </a:solidFill>
            </a:endParaRPr>
          </a:p>
          <a:p>
            <a:endParaRPr lang="en-US" altLang="zh-CN" dirty="0" smtClean="0">
              <a:solidFill>
                <a:prstClr val="black"/>
              </a:solidFill>
            </a:endParaRPr>
          </a:p>
        </p:txBody>
      </p:sp>
      <p:pic>
        <p:nvPicPr>
          <p:cNvPr id="4" name="图片 3"/>
          <p:cNvPicPr>
            <a:picLocks noChangeAspect="1"/>
          </p:cNvPicPr>
          <p:nvPr/>
        </p:nvPicPr>
        <p:blipFill>
          <a:blip r:embed="rId2"/>
          <a:stretch>
            <a:fillRect/>
          </a:stretch>
        </p:blipFill>
        <p:spPr>
          <a:xfrm>
            <a:off x="1751567" y="4149080"/>
            <a:ext cx="7377953" cy="270892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现代深度学习</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AlexNet</a:t>
            </a:r>
            <a:r>
              <a:rPr lang="zh-CN" altLang="en-US" dirty="0" smtClean="0"/>
              <a:t>网络</a:t>
            </a:r>
            <a:endParaRPr lang="en-US" altLang="zh-CN" dirty="0" smtClean="0"/>
          </a:p>
          <a:p>
            <a:pPr lvl="1">
              <a:buClr>
                <a:srgbClr val="3891A7"/>
              </a:buClr>
            </a:pPr>
            <a:r>
              <a:rPr lang="en-US" altLang="zh-CN" dirty="0" err="1">
                <a:solidFill>
                  <a:prstClr val="black"/>
                </a:solidFill>
              </a:rPr>
              <a:t>AlexNet</a:t>
            </a:r>
            <a:r>
              <a:rPr lang="zh-CN" altLang="en-US" dirty="0">
                <a:solidFill>
                  <a:prstClr val="black"/>
                </a:solidFill>
              </a:rPr>
              <a:t>是基于</a:t>
            </a:r>
            <a:r>
              <a:rPr lang="en-US" altLang="zh-CN" dirty="0" err="1">
                <a:solidFill>
                  <a:prstClr val="black"/>
                </a:solidFill>
              </a:rPr>
              <a:t>LeNet</a:t>
            </a:r>
            <a:r>
              <a:rPr lang="zh-CN" altLang="en-US" dirty="0">
                <a:solidFill>
                  <a:prstClr val="black"/>
                </a:solidFill>
              </a:rPr>
              <a:t>的改进，它可以被看作</a:t>
            </a:r>
            <a:r>
              <a:rPr lang="en-US" altLang="zh-CN" dirty="0" err="1">
                <a:solidFill>
                  <a:prstClr val="black"/>
                </a:solidFill>
              </a:rPr>
              <a:t>LeNet</a:t>
            </a:r>
            <a:r>
              <a:rPr lang="zh-CN" altLang="en-US" dirty="0">
                <a:solidFill>
                  <a:prstClr val="black"/>
                </a:solidFill>
              </a:rPr>
              <a:t>的放大版。</a:t>
            </a:r>
            <a:r>
              <a:rPr lang="en-US" altLang="zh-CN" dirty="0" err="1">
                <a:solidFill>
                  <a:prstClr val="black"/>
                </a:solidFill>
              </a:rPr>
              <a:t>AlexNet</a:t>
            </a:r>
            <a:r>
              <a:rPr lang="zh-CN" altLang="en-US" dirty="0">
                <a:solidFill>
                  <a:prstClr val="black"/>
                </a:solidFill>
              </a:rPr>
              <a:t>的输入是一个大小为</a:t>
            </a:r>
            <a:r>
              <a:rPr lang="en-US" altLang="zh-CN" dirty="0">
                <a:solidFill>
                  <a:prstClr val="black"/>
                </a:solidFill>
              </a:rPr>
              <a:t>224X224</a:t>
            </a:r>
            <a:r>
              <a:rPr lang="zh-CN" altLang="en-US" dirty="0">
                <a:solidFill>
                  <a:prstClr val="black"/>
                </a:solidFill>
              </a:rPr>
              <a:t>像素的图片，输入图像在经过若干个卷积层和若干个池化层后，最后经过两个全连接层泛化特征，得到最后的预测结果。</a:t>
            </a:r>
          </a:p>
          <a:p>
            <a:pPr lvl="1">
              <a:buClr>
                <a:srgbClr val="3891A7"/>
              </a:buClr>
            </a:pPr>
            <a:r>
              <a:rPr lang="en-US" altLang="zh-CN" dirty="0" err="1">
                <a:solidFill>
                  <a:prstClr val="black"/>
                </a:solidFill>
              </a:rPr>
              <a:t>AlexNet</a:t>
            </a:r>
            <a:r>
              <a:rPr lang="zh-CN" altLang="en-US" dirty="0">
                <a:solidFill>
                  <a:prstClr val="black"/>
                </a:solidFill>
              </a:rPr>
              <a:t>的特征：在第一层，都是一些填充的块状物和边界等特征；中间的层开始学习一些纹理特征；而在接近分类器的高层，则可以明显看到的物体形状的特征。最后的一层，即分类层，不同物体的主要特征已经被完全提取出来。</a:t>
            </a:r>
          </a:p>
          <a:p>
            <a:endParaRPr lang="zh-CN" altLang="zh-CN" sz="2000" dirty="0"/>
          </a:p>
          <a:p>
            <a:pPr lvl="1">
              <a:buClr>
                <a:srgbClr val="3891A7"/>
              </a:buClr>
            </a:pPr>
            <a:endParaRPr lang="en-US" altLang="zh-CN" sz="2400" dirty="0" smtClean="0">
              <a:solidFill>
                <a:prstClr val="black"/>
              </a:solidFill>
            </a:endParaRPr>
          </a:p>
          <a:p>
            <a:pPr lvl="1">
              <a:buClr>
                <a:srgbClr val="3891A7"/>
              </a:buClr>
            </a:pPr>
            <a:endParaRPr lang="en-US" altLang="zh-CN" dirty="0" smtClean="0">
              <a:solidFill>
                <a:prstClr val="black"/>
              </a:solidFill>
            </a:endParaRPr>
          </a:p>
          <a:p>
            <a:pPr lvl="1">
              <a:buClr>
                <a:srgbClr val="3891A7"/>
              </a:buClr>
            </a:pPr>
            <a:endParaRPr lang="en-US" altLang="zh-CN" dirty="0">
              <a:solidFill>
                <a:prstClr val="black"/>
              </a:solidFill>
            </a:endParaRPr>
          </a:p>
          <a:p>
            <a:endParaRPr lang="en-US" altLang="zh-CN" dirty="0" smtClean="0">
              <a:solidFill>
                <a:prstClr val="black"/>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现代深度学习</a:t>
            </a:r>
            <a:endParaRPr lang="zh-CN" altLang="en-US" dirty="0"/>
          </a:p>
        </p:txBody>
      </p:sp>
      <p:sp>
        <p:nvSpPr>
          <p:cNvPr id="3" name="内容占位符 2"/>
          <p:cNvSpPr>
            <a:spLocks noGrp="1"/>
          </p:cNvSpPr>
          <p:nvPr>
            <p:ph idx="1"/>
          </p:nvPr>
        </p:nvSpPr>
        <p:spPr/>
        <p:txBody>
          <a:bodyPr>
            <a:normAutofit/>
          </a:bodyPr>
          <a:lstStyle/>
          <a:p>
            <a:r>
              <a:rPr lang="en-US" altLang="zh-CN" dirty="0" err="1" smtClean="0"/>
              <a:t>AlexNet</a:t>
            </a:r>
            <a:r>
              <a:rPr lang="zh-CN" altLang="en-US" dirty="0" smtClean="0"/>
              <a:t>网络</a:t>
            </a:r>
            <a:endParaRPr lang="en-US" altLang="zh-CN" dirty="0" smtClean="0"/>
          </a:p>
          <a:p>
            <a:endParaRPr lang="zh-CN" altLang="zh-CN" sz="2000" dirty="0"/>
          </a:p>
          <a:p>
            <a:pPr lvl="1">
              <a:buClr>
                <a:srgbClr val="3891A7"/>
              </a:buClr>
            </a:pPr>
            <a:endParaRPr lang="en-US" altLang="zh-CN" sz="2400" dirty="0" smtClean="0">
              <a:solidFill>
                <a:prstClr val="black"/>
              </a:solidFill>
            </a:endParaRPr>
          </a:p>
          <a:p>
            <a:pPr lvl="1">
              <a:buClr>
                <a:srgbClr val="3891A7"/>
              </a:buClr>
            </a:pPr>
            <a:endParaRPr lang="en-US" altLang="zh-CN" dirty="0" smtClean="0">
              <a:solidFill>
                <a:prstClr val="black"/>
              </a:solidFill>
            </a:endParaRPr>
          </a:p>
          <a:p>
            <a:pPr lvl="1">
              <a:buClr>
                <a:srgbClr val="3891A7"/>
              </a:buClr>
            </a:pPr>
            <a:endParaRPr lang="en-US" altLang="zh-CN" dirty="0">
              <a:solidFill>
                <a:prstClr val="black"/>
              </a:solidFill>
            </a:endParaRPr>
          </a:p>
          <a:p>
            <a:endParaRPr lang="en-US" altLang="zh-CN" dirty="0" smtClean="0">
              <a:solidFill>
                <a:prstClr val="black"/>
              </a:solidFill>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25359" y="2241416"/>
            <a:ext cx="8018641" cy="4006984"/>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自然语言</a:t>
            </a:r>
            <a:endParaRPr lang="zh-CN" altLang="en-US" dirty="0"/>
          </a:p>
        </p:txBody>
      </p:sp>
      <p:sp>
        <p:nvSpPr>
          <p:cNvPr id="3" name="内容占位符 2"/>
          <p:cNvSpPr>
            <a:spLocks noGrp="1"/>
          </p:cNvSpPr>
          <p:nvPr>
            <p:ph idx="1"/>
          </p:nvPr>
        </p:nvSpPr>
        <p:spPr>
          <a:xfrm>
            <a:off x="1435608" y="1447800"/>
            <a:ext cx="7498080" cy="5293568"/>
          </a:xfrm>
        </p:spPr>
        <p:txBody>
          <a:bodyPr>
            <a:normAutofit fontScale="70000" lnSpcReduction="20000"/>
          </a:bodyPr>
          <a:lstStyle/>
          <a:p>
            <a:r>
              <a:rPr lang="zh-CN" altLang="zh-CN" sz="3400" dirty="0"/>
              <a:t>自然语言，区别于计算机所使用的机器语言和程序语言，是指人类用于日常交流的语言。而自然语言处理的目的却是要让计算机来理解和处理人类的语言</a:t>
            </a:r>
            <a:r>
              <a:rPr lang="zh-CN" altLang="zh-CN" sz="3400" dirty="0" smtClean="0"/>
              <a:t>。</a:t>
            </a:r>
            <a:endParaRPr lang="en-US" altLang="zh-CN" sz="3400" dirty="0" smtClean="0"/>
          </a:p>
          <a:p>
            <a:r>
              <a:rPr lang="zh-CN" altLang="zh-CN" sz="3400" dirty="0"/>
              <a:t>自然语言的一个句子背后往往包含着不直接表述出来的常识和逻辑。这使得计算机在试图处理自然语言的时候不能从字面上获取所有的信息。因此自然语言处理的</a:t>
            </a:r>
            <a:r>
              <a:rPr lang="zh-CN" altLang="zh-CN" sz="3400" dirty="0" smtClean="0"/>
              <a:t>难度更</a:t>
            </a:r>
            <a:r>
              <a:rPr lang="zh-CN" altLang="zh-CN" sz="3400" dirty="0"/>
              <a:t>大，它的发展与应用相比于计算机视觉也往往呈现出滞后的情况</a:t>
            </a:r>
            <a:r>
              <a:rPr lang="zh-CN" altLang="zh-CN" sz="3400" dirty="0" smtClean="0"/>
              <a:t>。</a:t>
            </a:r>
            <a:endParaRPr lang="en-US" altLang="zh-CN" sz="3400" dirty="0" smtClean="0"/>
          </a:p>
          <a:p>
            <a:r>
              <a:rPr lang="zh-CN" altLang="zh-CN" sz="3400" dirty="0"/>
              <a:t>为了将深度学习</a:t>
            </a:r>
            <a:r>
              <a:rPr lang="zh-CN" altLang="zh-CN" sz="3400" dirty="0" smtClean="0"/>
              <a:t>引入</a:t>
            </a:r>
            <a:r>
              <a:rPr lang="zh-CN" altLang="en-US" sz="3400" dirty="0" smtClean="0"/>
              <a:t>自然语言处理</a:t>
            </a:r>
            <a:r>
              <a:rPr lang="zh-CN" altLang="zh-CN" sz="3400" dirty="0" smtClean="0"/>
              <a:t>领域</a:t>
            </a:r>
            <a:r>
              <a:rPr lang="zh-CN" altLang="zh-CN" sz="3400" dirty="0"/>
              <a:t>，研究者尝试了许多方法来表示和处理自然语言的表层信息（如词向量、更高层次、带上下文信息的特征表示等），也尝试过许多方法来结合常识与直接感知（如知识图谱、多模态信息等）。这些研究都富有成果，其中的许多都已应用于现实中，甚至用于社会管理、商业、军事的目的。</a:t>
            </a:r>
          </a:p>
          <a:p>
            <a:endParaRPr lang="zh-CN" altLang="zh-CN" dirty="0"/>
          </a:p>
          <a:p>
            <a:endParaRPr lang="zh-CN" altLang="zh-CN" dirty="0"/>
          </a:p>
          <a:p>
            <a:endParaRPr lang="zh-CN" altLang="zh-CN" sz="2000" dirty="0"/>
          </a:p>
          <a:p>
            <a:pPr lvl="1">
              <a:buClr>
                <a:srgbClr val="3891A7"/>
              </a:buClr>
            </a:pPr>
            <a:endParaRPr lang="en-US" altLang="zh-CN" sz="2400" dirty="0" smtClean="0">
              <a:solidFill>
                <a:prstClr val="black"/>
              </a:solidFill>
            </a:endParaRPr>
          </a:p>
          <a:p>
            <a:pPr lvl="1">
              <a:buClr>
                <a:srgbClr val="3891A7"/>
              </a:buClr>
            </a:pPr>
            <a:endParaRPr lang="en-US" altLang="zh-CN" dirty="0" smtClean="0">
              <a:solidFill>
                <a:prstClr val="black"/>
              </a:solidFill>
            </a:endParaRPr>
          </a:p>
          <a:p>
            <a:pPr lvl="1">
              <a:buClr>
                <a:srgbClr val="3891A7"/>
              </a:buClr>
            </a:pPr>
            <a:endParaRPr lang="en-US" altLang="zh-CN" dirty="0">
              <a:solidFill>
                <a:prstClr val="black"/>
              </a:solidFill>
            </a:endParaRPr>
          </a:p>
          <a:p>
            <a:endParaRPr lang="en-US" altLang="zh-CN" dirty="0" smtClean="0">
              <a:solidFill>
                <a:prstClr val="black"/>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自然语言处理的基本问题</a:t>
            </a:r>
            <a:endParaRPr lang="zh-CN" altLang="en-US" dirty="0"/>
          </a:p>
        </p:txBody>
      </p:sp>
      <p:sp>
        <p:nvSpPr>
          <p:cNvPr id="3" name="内容占位符 2"/>
          <p:cNvSpPr>
            <a:spLocks noGrp="1"/>
          </p:cNvSpPr>
          <p:nvPr>
            <p:ph idx="1"/>
          </p:nvPr>
        </p:nvSpPr>
        <p:spPr>
          <a:xfrm>
            <a:off x="1435608" y="1447800"/>
            <a:ext cx="7498080" cy="5410200"/>
          </a:xfrm>
        </p:spPr>
        <p:txBody>
          <a:bodyPr>
            <a:normAutofit fontScale="47500" lnSpcReduction="20000"/>
          </a:bodyPr>
          <a:lstStyle/>
          <a:p>
            <a:r>
              <a:rPr lang="zh-CN" altLang="en-US" sz="5900" dirty="0"/>
              <a:t>自然语言处理主要研究能实现人与计算机之间用自然语言进行有效通信的各种理论和方法，其主要</a:t>
            </a:r>
            <a:r>
              <a:rPr lang="zh-CN" altLang="en-US" sz="5900" dirty="0" smtClean="0"/>
              <a:t>任务包括：</a:t>
            </a:r>
            <a:endParaRPr lang="en-US" altLang="zh-CN" sz="5900" dirty="0" smtClean="0"/>
          </a:p>
          <a:p>
            <a:pPr lvl="1">
              <a:buClr>
                <a:srgbClr val="3891A7"/>
              </a:buClr>
            </a:pPr>
            <a:r>
              <a:rPr lang="zh-CN" altLang="zh-CN" sz="4600" dirty="0"/>
              <a:t>语言建模：计算一个句子在一个语言中出现的概率</a:t>
            </a:r>
            <a:r>
              <a:rPr lang="zh-CN" altLang="zh-CN" sz="4600" dirty="0" smtClean="0"/>
              <a:t>。</a:t>
            </a:r>
            <a:endParaRPr lang="en-US" altLang="zh-CN" sz="4600" dirty="0" smtClean="0"/>
          </a:p>
          <a:p>
            <a:pPr lvl="1">
              <a:buClr>
                <a:srgbClr val="3891A7"/>
              </a:buClr>
            </a:pPr>
            <a:r>
              <a:rPr lang="zh-CN" altLang="en-US" sz="4600" dirty="0"/>
              <a:t>中文分词：将中文句子恰当地切分为单个的词。</a:t>
            </a:r>
          </a:p>
          <a:p>
            <a:pPr lvl="1">
              <a:buClr>
                <a:srgbClr val="3891A7"/>
              </a:buClr>
            </a:pPr>
            <a:r>
              <a:rPr lang="zh-CN" altLang="en-US" sz="4600" dirty="0"/>
              <a:t>句法分析</a:t>
            </a:r>
            <a:r>
              <a:rPr lang="zh-CN" altLang="en-US" sz="4600" dirty="0" smtClean="0"/>
              <a:t>：通过</a:t>
            </a:r>
            <a:r>
              <a:rPr lang="zh-CN" altLang="en-US" sz="4600" dirty="0"/>
              <a:t>明确句子内两个或多个词的关系来了解整个句子的结构。最终句法分析的结果是一棵句法树。</a:t>
            </a:r>
          </a:p>
          <a:p>
            <a:pPr lvl="1">
              <a:buClr>
                <a:srgbClr val="3891A7"/>
              </a:buClr>
            </a:pPr>
            <a:r>
              <a:rPr lang="zh-CN" altLang="en-US" sz="4600" dirty="0"/>
              <a:t>情感分类：给出一个句子，判断这个句子表达的情感。</a:t>
            </a:r>
          </a:p>
          <a:p>
            <a:pPr lvl="1">
              <a:buClr>
                <a:srgbClr val="3891A7"/>
              </a:buClr>
            </a:pPr>
            <a:r>
              <a:rPr lang="zh-CN" altLang="en-US" sz="4600" dirty="0"/>
              <a:t>机器翻译：最常见的是把源语言的一个句子翻译成目标语言的一个句子，最终预测出来的整个目标语言句子必须与给定的源语言句子具有完全相同的含义。</a:t>
            </a:r>
          </a:p>
          <a:p>
            <a:pPr lvl="1">
              <a:buClr>
                <a:srgbClr val="3891A7"/>
              </a:buClr>
            </a:pPr>
            <a:r>
              <a:rPr lang="zh-CN" altLang="en-US" sz="4600" dirty="0"/>
              <a:t>阅读理解：有许多形式。有时候是输入一个段落，一个问题，生成一个</a:t>
            </a:r>
            <a:r>
              <a:rPr lang="zh-CN" altLang="en-US" sz="4600" dirty="0" smtClean="0"/>
              <a:t>回答，</a:t>
            </a:r>
            <a:r>
              <a:rPr lang="zh-CN" altLang="en-US" sz="4600" dirty="0"/>
              <a:t>或者在原文中标定一个范围作为</a:t>
            </a:r>
            <a:r>
              <a:rPr lang="zh-CN" altLang="en-US" sz="4600" dirty="0" smtClean="0"/>
              <a:t>回答</a:t>
            </a:r>
            <a:r>
              <a:rPr lang="zh-CN" altLang="en-US" sz="4600" dirty="0"/>
              <a:t>，</a:t>
            </a:r>
            <a:r>
              <a:rPr lang="zh-CN" altLang="en-US" sz="4600" dirty="0" smtClean="0"/>
              <a:t>有时候</a:t>
            </a:r>
            <a:r>
              <a:rPr lang="zh-CN" altLang="en-US" sz="4600" dirty="0"/>
              <a:t>是输出一个</a:t>
            </a:r>
            <a:r>
              <a:rPr lang="zh-CN" altLang="en-US" sz="4600" dirty="0" smtClean="0"/>
              <a:t>分类。</a:t>
            </a:r>
            <a:endParaRPr lang="en-US" altLang="zh-CN" sz="4600" dirty="0" smtClean="0">
              <a:solidFill>
                <a:prstClr val="black"/>
              </a:solidFill>
            </a:endParaRPr>
          </a:p>
          <a:p>
            <a:endParaRPr lang="en-US" altLang="zh-CN" sz="4400" dirty="0" smtClean="0"/>
          </a:p>
          <a:p>
            <a:pPr lvl="1">
              <a:buClr>
                <a:srgbClr val="3891A7"/>
              </a:buClr>
            </a:pPr>
            <a:endParaRPr lang="en-US" altLang="zh-CN" sz="2400" dirty="0" smtClean="0">
              <a:solidFill>
                <a:prstClr val="black"/>
              </a:solidFill>
            </a:endParaRPr>
          </a:p>
          <a:p>
            <a:pPr lvl="1">
              <a:buClr>
                <a:srgbClr val="3891A7"/>
              </a:buClr>
            </a:pPr>
            <a:endParaRPr lang="en-US" altLang="zh-CN" dirty="0" smtClean="0">
              <a:solidFill>
                <a:prstClr val="black"/>
              </a:solidFill>
            </a:endParaRPr>
          </a:p>
          <a:p>
            <a:pPr lvl="1">
              <a:buClr>
                <a:srgbClr val="3891A7"/>
              </a:buClr>
            </a:pPr>
            <a:endParaRPr lang="en-US" altLang="zh-CN" dirty="0">
              <a:solidFill>
                <a:prstClr val="black"/>
              </a:solidFill>
            </a:endParaRPr>
          </a:p>
          <a:p>
            <a:endParaRPr lang="en-US" altLang="zh-CN" dirty="0" smtClean="0">
              <a:solidFill>
                <a:prstClr val="black"/>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传统方法与神经网络方法的比较</a:t>
            </a:r>
            <a:endParaRPr lang="zh-CN" altLang="en-US" dirty="0"/>
          </a:p>
        </p:txBody>
      </p:sp>
      <p:sp>
        <p:nvSpPr>
          <p:cNvPr id="3" name="内容占位符 2"/>
          <p:cNvSpPr>
            <a:spLocks noGrp="1"/>
          </p:cNvSpPr>
          <p:nvPr>
            <p:ph idx="1"/>
          </p:nvPr>
        </p:nvSpPr>
        <p:spPr>
          <a:xfrm>
            <a:off x="1435608" y="1400454"/>
            <a:ext cx="7498080" cy="5340914"/>
          </a:xfrm>
        </p:spPr>
        <p:txBody>
          <a:bodyPr>
            <a:normAutofit fontScale="92500" lnSpcReduction="20000"/>
          </a:bodyPr>
          <a:lstStyle/>
          <a:p>
            <a:r>
              <a:rPr lang="zh-CN" altLang="en-US" sz="3000" dirty="0" smtClean="0"/>
              <a:t>人工</a:t>
            </a:r>
            <a:r>
              <a:rPr lang="zh-CN" altLang="en-US" sz="3000" dirty="0"/>
              <a:t>参与</a:t>
            </a:r>
            <a:r>
              <a:rPr lang="zh-CN" altLang="en-US" sz="3000" dirty="0" smtClean="0"/>
              <a:t>程度</a:t>
            </a:r>
            <a:endParaRPr lang="en-US" altLang="zh-CN" sz="3000" dirty="0" smtClean="0"/>
          </a:p>
          <a:p>
            <a:pPr lvl="1"/>
            <a:r>
              <a:rPr lang="zh-CN" altLang="en-US" sz="2400" dirty="0"/>
              <a:t>人的参与程度越来越低，但系统的效果越来越好。这是合乎直觉的，因为人对于世界的认识和建模总是片面的、有局限性的。如果可以将自然语言处理系统的构建自动化，将其基于对世界的观测点（即数据集），所建立的模型和方法一定会比人类的认知更加符合真实的世界</a:t>
            </a:r>
            <a:r>
              <a:rPr lang="zh-CN" altLang="en-US" sz="2400" dirty="0" smtClean="0"/>
              <a:t>。</a:t>
            </a:r>
            <a:endParaRPr lang="en-US" altLang="zh-CN" sz="2400" dirty="0" smtClean="0"/>
          </a:p>
          <a:p>
            <a:pPr lvl="0"/>
            <a:r>
              <a:rPr lang="zh-CN" altLang="zh-CN" sz="3000" dirty="0" smtClean="0"/>
              <a:t>数据量 </a:t>
            </a:r>
          </a:p>
          <a:p>
            <a:pPr lvl="1"/>
            <a:r>
              <a:rPr lang="zh-CN" altLang="en-US" sz="2400" dirty="0" smtClean="0"/>
              <a:t>随着自然语言处理系统中人工参与的程度越来越低，系统的细节就需要更多的信息来决定，这些信息只能来自于更多的数据。</a:t>
            </a:r>
            <a:endParaRPr lang="en-US" altLang="zh-CN" sz="2400" dirty="0" smtClean="0"/>
          </a:p>
          <a:p>
            <a:pPr lvl="0">
              <a:buClr>
                <a:srgbClr val="3891A7"/>
              </a:buClr>
            </a:pPr>
            <a:r>
              <a:rPr lang="zh-CN" altLang="en-US" sz="3000" dirty="0" smtClean="0">
                <a:solidFill>
                  <a:prstClr val="black"/>
                </a:solidFill>
              </a:rPr>
              <a:t>可解释性</a:t>
            </a:r>
            <a:r>
              <a:rPr lang="zh-CN" altLang="zh-CN" sz="3000" dirty="0" smtClean="0">
                <a:solidFill>
                  <a:prstClr val="black"/>
                </a:solidFill>
              </a:rPr>
              <a:t> </a:t>
            </a:r>
            <a:endParaRPr lang="en-US" altLang="zh-CN" sz="3000" dirty="0" smtClean="0"/>
          </a:p>
          <a:p>
            <a:pPr lvl="1"/>
            <a:r>
              <a:rPr lang="zh-CN" altLang="zh-CN" sz="2400" dirty="0" smtClean="0"/>
              <a:t>人工参与程度的降低带来的另一个问题是模型的可解释性越来越低。在理想状况下，如果系统非常有效，人们根本不需要关心黑盒系统的内部构造</a:t>
            </a:r>
            <a:r>
              <a:rPr lang="zh-CN" altLang="en-US" sz="2400" dirty="0" smtClean="0"/>
              <a:t>，</a:t>
            </a:r>
            <a:r>
              <a:rPr lang="zh-CN" altLang="zh-CN" sz="2400" dirty="0" smtClean="0"/>
              <a:t>但事实是自然语言处理系统的状态离完美还有相当的差距</a:t>
            </a:r>
            <a:r>
              <a:rPr lang="zh-CN" altLang="en-US" sz="2400" dirty="0"/>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ffectLst/>
              </a:rPr>
              <a:t>自然语言处理的发展趋势</a:t>
            </a:r>
            <a:endParaRPr lang="zh-CN" altLang="en-US" dirty="0"/>
          </a:p>
        </p:txBody>
      </p:sp>
      <p:sp>
        <p:nvSpPr>
          <p:cNvPr id="3" name="内容占位符 2"/>
          <p:cNvSpPr>
            <a:spLocks noGrp="1"/>
          </p:cNvSpPr>
          <p:nvPr>
            <p:ph idx="1"/>
          </p:nvPr>
        </p:nvSpPr>
        <p:spPr>
          <a:xfrm>
            <a:off x="1435608" y="1400454"/>
            <a:ext cx="7498080" cy="5340914"/>
          </a:xfrm>
        </p:spPr>
        <p:txBody>
          <a:bodyPr>
            <a:normAutofit fontScale="92500" lnSpcReduction="10000"/>
          </a:bodyPr>
          <a:lstStyle/>
          <a:p>
            <a:r>
              <a:rPr lang="zh-CN" altLang="zh-CN" sz="3000" dirty="0"/>
              <a:t>从传统方法和神经网络方法的对比中，可以看出自然语言处理的模型和系统构建是向着越来越自动化、模型越来越通用的趋势发展的</a:t>
            </a:r>
            <a:r>
              <a:rPr lang="zh-CN" altLang="zh-CN" sz="3000" dirty="0" smtClean="0"/>
              <a:t>。</a:t>
            </a:r>
            <a:endParaRPr lang="en-US" altLang="zh-CN" sz="3000" dirty="0" smtClean="0"/>
          </a:p>
          <a:p>
            <a:pPr lvl="1">
              <a:buClr>
                <a:srgbClr val="3891A7"/>
              </a:buClr>
            </a:pPr>
            <a:r>
              <a:rPr lang="zh-CN" altLang="zh-CN" sz="2300" dirty="0">
                <a:solidFill>
                  <a:prstClr val="black"/>
                </a:solidFill>
              </a:rPr>
              <a:t>一开始，人们试图减少和去除人类专家知识的参与。因此就有了大量的网络参数、复杂的架构设计，这些都是通过在概率模型中提供潜在</a:t>
            </a:r>
            <a:r>
              <a:rPr lang="zh-CN" altLang="zh-CN" sz="2300" dirty="0" smtClean="0">
                <a:solidFill>
                  <a:prstClr val="black"/>
                </a:solidFill>
              </a:rPr>
              <a:t>变量，</a:t>
            </a:r>
            <a:r>
              <a:rPr lang="zh-CN" altLang="zh-CN" sz="2300" dirty="0">
                <a:solidFill>
                  <a:prstClr val="black"/>
                </a:solidFill>
              </a:rPr>
              <a:t>使得模型具有捕捉和表达复杂规则的</a:t>
            </a:r>
            <a:r>
              <a:rPr lang="zh-CN" altLang="zh-CN" sz="2300" dirty="0" smtClean="0">
                <a:solidFill>
                  <a:prstClr val="black"/>
                </a:solidFill>
              </a:rPr>
              <a:t>能力</a:t>
            </a:r>
            <a:r>
              <a:rPr lang="zh-CN" altLang="en-US" sz="2300" dirty="0" smtClean="0">
                <a:solidFill>
                  <a:prstClr val="black"/>
                </a:solidFill>
              </a:rPr>
              <a:t>。</a:t>
            </a:r>
            <a:endParaRPr lang="en-US" altLang="zh-CN" sz="2300" dirty="0" smtClean="0">
              <a:solidFill>
                <a:prstClr val="black"/>
              </a:solidFill>
            </a:endParaRPr>
          </a:p>
          <a:p>
            <a:pPr lvl="1">
              <a:buClr>
                <a:srgbClr val="3891A7"/>
              </a:buClr>
            </a:pPr>
            <a:r>
              <a:rPr lang="zh-CN" altLang="en-US" sz="2300" dirty="0"/>
              <a:t>之后，人们觉得每一次为新的自然语言处理任务设计一个新的模型架构并从头训练的过程过于烦琐，于是试图开发利用这些任务底层所共享的语言特征。在这一背景下，迁移学习逐渐发展</a:t>
            </a:r>
            <a:r>
              <a:rPr lang="zh-CN" altLang="en-US" sz="2300" dirty="0" smtClean="0"/>
              <a:t>。</a:t>
            </a:r>
            <a:endParaRPr lang="en-US" altLang="zh-CN" sz="2300" dirty="0" smtClean="0"/>
          </a:p>
          <a:p>
            <a:pPr lvl="1">
              <a:buClr>
                <a:srgbClr val="3891A7"/>
              </a:buClr>
            </a:pPr>
            <a:r>
              <a:rPr lang="zh-CN" altLang="en-US" sz="2300" dirty="0"/>
              <a:t>现在人们希望神经网络的架构都可以不需要设计，而是根据具体的任务和数据来搜索得到。这一新兴领域方兴未艾，可以预见随着研究的深入，自然语言处理的自动化程度一定会得到极大提高。</a:t>
            </a:r>
          </a:p>
          <a:p>
            <a:endParaRPr lang="en-US" altLang="zh-CN" sz="3600"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txBox="1">
            <a:spLocks noGrp="1"/>
          </p:cNvSpPr>
          <p:nvPr/>
        </p:nvSpPr>
        <p:spPr>
          <a:xfrm>
            <a:off x="7000875" y="6489700"/>
            <a:ext cx="1981200" cy="47625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r" eaLnBrk="1" hangingPunct="1">
              <a:spcBef>
                <a:spcPct val="0"/>
              </a:spcBef>
              <a:buClrTx/>
              <a:buFontTx/>
              <a:buNone/>
            </a:pPr>
            <a:endParaRPr lang="en-US" altLang="zh-CN" sz="1200" dirty="0">
              <a:latin typeface="Verdana" panose="020B0604030504040204" pitchFamily="34" charset="0"/>
            </a:endParaRPr>
          </a:p>
        </p:txBody>
      </p:sp>
      <p:sp>
        <p:nvSpPr>
          <p:cNvPr id="13315" name="TextBox 2"/>
          <p:cNvSpPr txBox="1"/>
          <p:nvPr/>
        </p:nvSpPr>
        <p:spPr>
          <a:xfrm>
            <a:off x="964629" y="1125538"/>
            <a:ext cx="8143875" cy="3373437"/>
          </a:xfrm>
          <a:prstGeom prst="rect">
            <a:avLst/>
          </a:prstGeom>
          <a:noFill/>
          <a:ln w="25400">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FF"/>
                </a:solidFill>
                <a:latin typeface="黑体" panose="02010609060101010101" pitchFamily="49" charset="-122"/>
                <a:ea typeface="黑体" panose="02010609060101010101" pitchFamily="49" charset="-122"/>
              </a:rPr>
              <a:t> 基本概念</a:t>
            </a:r>
            <a:endParaRPr lang="en-US" altLang="zh-CN" sz="2800" dirty="0">
              <a:solidFill>
                <a:srgbClr val="0000FF"/>
              </a:solidFill>
              <a:latin typeface="黑体" panose="02010609060101010101" pitchFamily="49" charset="-122"/>
              <a:ea typeface="黑体" panose="02010609060101010101" pitchFamily="49" charset="-122"/>
            </a:endParaRPr>
          </a:p>
          <a:p>
            <a:pPr marL="742950" lvl="1" indent="-285750" eaLnBrk="1" hangingPunct="1">
              <a:lnSpc>
                <a:spcPct val="130000"/>
              </a:lnSpc>
              <a:spcBef>
                <a:spcPct val="0"/>
              </a:spcBef>
              <a:buFont typeface="Wingdings" panose="05000000000000000000" pitchFamily="2" charset="2"/>
              <a:buChar char="ü"/>
            </a:pPr>
            <a:r>
              <a:rPr lang="en-US" altLang="zh-CN" sz="2400" dirty="0">
                <a:solidFill>
                  <a:srgbClr val="0000FF"/>
                </a:solidFill>
                <a:latin typeface="黑体" panose="02010609060101010101" pitchFamily="49" charset="-122"/>
                <a:ea typeface="黑体" panose="02010609060101010101" pitchFamily="49" charset="-122"/>
              </a:rPr>
              <a:t> </a:t>
            </a:r>
            <a:r>
              <a:rPr lang="zh-CN" altLang="en-US" sz="2400" dirty="0" smtClean="0">
                <a:solidFill>
                  <a:srgbClr val="0000FF"/>
                </a:solidFill>
                <a:latin typeface="黑体" panose="02010609060101010101" pitchFamily="49" charset="-122"/>
                <a:ea typeface="黑体" panose="02010609060101010101" pitchFamily="49" charset="-122"/>
              </a:rPr>
              <a:t>计算机图形学</a:t>
            </a:r>
            <a:r>
              <a:rPr lang="en-US" altLang="zh-CN" sz="2400" dirty="0">
                <a:solidFill>
                  <a:srgbClr val="0000FF"/>
                </a:solidFill>
                <a:latin typeface="黑体" panose="02010609060101010101" pitchFamily="49" charset="-122"/>
                <a:ea typeface="黑体" panose="02010609060101010101" pitchFamily="49" charset="-122"/>
              </a:rPr>
              <a:t>(CG)</a:t>
            </a:r>
            <a:r>
              <a:rPr lang="zh-CN" altLang="en-US" sz="2400" dirty="0">
                <a:solidFill>
                  <a:srgbClr val="0000FF"/>
                </a:solidFill>
                <a:latin typeface="黑体" panose="02010609060101010101" pitchFamily="49" charset="-122"/>
                <a:ea typeface="黑体" panose="02010609060101010101" pitchFamily="49" charset="-122"/>
              </a:rPr>
              <a:t>：</a:t>
            </a:r>
          </a:p>
          <a:p>
            <a:pPr marL="0" lvl="0" indent="0" eaLnBrk="1" hangingPunct="1">
              <a:lnSpc>
                <a:spcPct val="130000"/>
              </a:lnSpc>
              <a:spcBef>
                <a:spcPct val="0"/>
              </a:spcBef>
              <a:buNone/>
            </a:pPr>
            <a:r>
              <a:rPr lang="zh-CN" altLang="en-US" sz="2800" dirty="0">
                <a:solidFill>
                  <a:srgbClr val="0000FF"/>
                </a:solidFill>
                <a:latin typeface="黑体" panose="02010609060101010101" pitchFamily="49" charset="-122"/>
                <a:ea typeface="黑体" panose="02010609060101010101" pitchFamily="49" charset="-122"/>
              </a:rPr>
              <a:t>计算机图形学是计算机科学的一个子领域，它包括数字合成和操作可视内容（图像、视频）的方法。尽管这个术语通常指三维计算机图形学的研究，但它也包括二维图形学和图像处理。</a:t>
            </a: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pic>
        <p:nvPicPr>
          <p:cNvPr id="13317" name="图片 1"/>
          <p:cNvPicPr>
            <a:picLocks noChangeAspect="1"/>
          </p:cNvPicPr>
          <p:nvPr/>
        </p:nvPicPr>
        <p:blipFill>
          <a:blip r:embed="rId4"/>
          <a:stretch>
            <a:fillRect/>
          </a:stretch>
        </p:blipFill>
        <p:spPr>
          <a:xfrm>
            <a:off x="1476375" y="4292600"/>
            <a:ext cx="5410200" cy="2709863"/>
          </a:xfrm>
          <a:prstGeom prst="rect">
            <a:avLst/>
          </a:prstGeom>
          <a:noFill/>
          <a:ln w="9525">
            <a:noFill/>
          </a:ln>
        </p:spPr>
      </p:pic>
    </p:spTree>
    <p:custDataLst>
      <p:tags r:id="rId1"/>
    </p:custDataLst>
    <p:extLst>
      <p:ext uri="{BB962C8B-B14F-4D97-AF65-F5344CB8AC3E}">
        <p14:creationId xmlns:p14="http://schemas.microsoft.com/office/powerpoint/2010/main" val="3464519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ffectLst/>
              </a:rPr>
              <a:t>强化学习</a:t>
            </a:r>
            <a:endParaRPr lang="zh-CN" altLang="en-US" dirty="0"/>
          </a:p>
        </p:txBody>
      </p:sp>
      <p:sp>
        <p:nvSpPr>
          <p:cNvPr id="3" name="内容占位符 2"/>
          <p:cNvSpPr>
            <a:spLocks noGrp="1"/>
          </p:cNvSpPr>
          <p:nvPr>
            <p:ph idx="1"/>
          </p:nvPr>
        </p:nvSpPr>
        <p:spPr>
          <a:xfrm>
            <a:off x="1435608" y="1400454"/>
            <a:ext cx="7498080" cy="5340914"/>
          </a:xfrm>
        </p:spPr>
        <p:txBody>
          <a:bodyPr>
            <a:normAutofit/>
          </a:bodyPr>
          <a:lstStyle/>
          <a:p>
            <a:r>
              <a:rPr lang="zh-CN" altLang="en-US" sz="3000" dirty="0" smtClean="0"/>
              <a:t>什么是强化学习</a:t>
            </a:r>
            <a:endParaRPr lang="en-US" altLang="zh-CN" sz="3000" dirty="0" smtClean="0"/>
          </a:p>
          <a:p>
            <a:pPr lvl="1">
              <a:buClr>
                <a:srgbClr val="3891A7"/>
              </a:buClr>
            </a:pPr>
            <a:r>
              <a:rPr lang="zh-CN" altLang="zh-CN" sz="2400" dirty="0"/>
              <a:t>强化学习是机器学习的一个重要分支，它与非监督学习、监督学习并列为机器学习的三类主要</a:t>
            </a:r>
            <a:r>
              <a:rPr lang="zh-CN" altLang="zh-CN" sz="2400" dirty="0" smtClean="0"/>
              <a:t>学习方法</a:t>
            </a:r>
            <a:r>
              <a:rPr lang="zh-CN" altLang="en-US" sz="2400" dirty="0" smtClean="0"/>
              <a:t>。</a:t>
            </a:r>
            <a:endParaRPr lang="en-US" altLang="zh-CN" sz="2400" dirty="0" smtClean="0"/>
          </a:p>
          <a:p>
            <a:pPr lvl="1">
              <a:buClr>
                <a:srgbClr val="3891A7"/>
              </a:buClr>
            </a:pPr>
            <a:r>
              <a:rPr lang="zh-CN" altLang="zh-CN" sz="2400" dirty="0"/>
              <a:t>强化学习强调如何基于环境行动，以取得最大化的预期利益，所以强化学习可以被理解为决策问题。它是多学科多领域交叉的产物，其灵感来自于心理学的行为主义理论，即有机体如何在环境给予的奖励或惩罚的刺激下，逐步形成对刺激的预期，产生能获得最大利益的习惯性行为</a:t>
            </a:r>
            <a:r>
              <a:rPr lang="zh-CN" altLang="zh-CN" sz="2400" dirty="0" smtClean="0"/>
              <a:t>。</a:t>
            </a:r>
            <a:endParaRPr lang="en-US" altLang="zh-CN" sz="2400" dirty="0" smtClean="0"/>
          </a:p>
          <a:p>
            <a:pPr lvl="1">
              <a:buClr>
                <a:srgbClr val="3891A7"/>
              </a:buClr>
            </a:pPr>
            <a:r>
              <a:rPr lang="zh-CN" altLang="zh-CN" sz="2400" dirty="0"/>
              <a:t>强化学习的应用范围非常广泛，各领域对它的研究重点各有</a:t>
            </a:r>
            <a:r>
              <a:rPr lang="zh-CN" altLang="zh-CN" sz="2400" dirty="0" smtClean="0"/>
              <a:t>不同</a:t>
            </a:r>
            <a:r>
              <a:rPr lang="zh-CN" altLang="en-US" sz="2400" dirty="0" smtClean="0"/>
              <a:t>。</a:t>
            </a:r>
            <a:endParaRPr lang="en-US" altLang="zh-CN" sz="2400" dirty="0">
              <a:solidFill>
                <a:prstClr val="black"/>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ffectLst/>
              </a:rPr>
              <a:t>强化学习</a:t>
            </a:r>
            <a:endParaRPr lang="zh-CN" altLang="en-US" dirty="0"/>
          </a:p>
        </p:txBody>
      </p:sp>
      <p:sp>
        <p:nvSpPr>
          <p:cNvPr id="3" name="内容占位符 2"/>
          <p:cNvSpPr>
            <a:spLocks noGrp="1"/>
          </p:cNvSpPr>
          <p:nvPr>
            <p:ph idx="1"/>
          </p:nvPr>
        </p:nvSpPr>
        <p:spPr>
          <a:xfrm>
            <a:off x="1435608" y="2204864"/>
            <a:ext cx="4000488" cy="5340914"/>
          </a:xfrm>
        </p:spPr>
        <p:txBody>
          <a:bodyPr>
            <a:normAutofit/>
          </a:bodyPr>
          <a:lstStyle/>
          <a:p>
            <a:pPr lvl="1">
              <a:buClr>
                <a:srgbClr val="3891A7"/>
              </a:buClr>
            </a:pPr>
            <a:r>
              <a:rPr lang="zh-CN" altLang="en-US" sz="2200" dirty="0" smtClean="0"/>
              <a:t>监督学习是通过带有标签或对应结果的样本训练得到一个最优模型，再利用这个模型将所有的输入映射为相应的输出，以实现分类。</a:t>
            </a:r>
            <a:endParaRPr lang="en-US" altLang="zh-CN" sz="2200" dirty="0" smtClean="0"/>
          </a:p>
          <a:p>
            <a:pPr lvl="1">
              <a:buClr>
                <a:srgbClr val="3891A7"/>
              </a:buClr>
            </a:pPr>
            <a:r>
              <a:rPr lang="zh-CN" altLang="en-US" sz="2200" dirty="0" smtClean="0"/>
              <a:t>非监督学习是在样本的标签未知的情况下，根据样本间的相似性对样本集进行聚类，使类内差距最小化，学习出分类器。</a:t>
            </a:r>
            <a:endParaRPr lang="en-US" altLang="zh-CN" sz="2200" dirty="0">
              <a:solidFill>
                <a:prstClr val="black"/>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2564904"/>
            <a:ext cx="3753485" cy="3314700"/>
          </a:xfrm>
          <a:prstGeom prst="rect">
            <a:avLst/>
          </a:prstGeom>
          <a:noFill/>
          <a:ln>
            <a:noFill/>
          </a:ln>
        </p:spPr>
      </p:pic>
      <p:sp>
        <p:nvSpPr>
          <p:cNvPr id="7" name="内容占位符 2"/>
          <p:cNvSpPr txBox="1"/>
          <p:nvPr/>
        </p:nvSpPr>
        <p:spPr>
          <a:xfrm>
            <a:off x="1435608" y="1447800"/>
            <a:ext cx="7498080" cy="4800600"/>
          </a:xfrm>
          <a:prstGeom prst="rect">
            <a:avLst/>
          </a:prstGeom>
        </p:spPr>
        <p:txBody>
          <a:bodyPr>
            <a:norm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r>
              <a:rPr lang="zh-CN" altLang="en-US" dirty="0"/>
              <a:t>强化学习与监督学习和</a:t>
            </a:r>
            <a:r>
              <a:rPr lang="zh-CN" altLang="en-US" dirty="0" smtClean="0"/>
              <a:t>非监督学习</a:t>
            </a:r>
            <a:endParaRPr lang="zh-CN" altLang="zh-CN" sz="2000" dirty="0" smtClean="0"/>
          </a:p>
          <a:p>
            <a:pPr lvl="1">
              <a:buClr>
                <a:srgbClr val="3891A7"/>
              </a:buClr>
            </a:pPr>
            <a:endParaRPr lang="en-US" altLang="zh-CN" sz="2400" dirty="0" smtClean="0">
              <a:solidFill>
                <a:prstClr val="black"/>
              </a:solidFill>
            </a:endParaRPr>
          </a:p>
          <a:p>
            <a:pPr lvl="1">
              <a:buClr>
                <a:srgbClr val="3891A7"/>
              </a:buClr>
            </a:pPr>
            <a:endParaRPr lang="en-US" altLang="zh-CN" dirty="0" smtClean="0">
              <a:solidFill>
                <a:prstClr val="black"/>
              </a:solidFill>
            </a:endParaRPr>
          </a:p>
          <a:p>
            <a:pPr lvl="1">
              <a:buClr>
                <a:srgbClr val="3891A7"/>
              </a:buClr>
            </a:pPr>
            <a:endParaRPr lang="en-US" altLang="zh-CN" dirty="0" smtClean="0">
              <a:solidFill>
                <a:prstClr val="black"/>
              </a:solidFill>
            </a:endParaRPr>
          </a:p>
          <a:p>
            <a:endParaRPr lang="en-US" altLang="zh-CN" dirty="0" smtClean="0">
              <a:solidFill>
                <a:prstClr val="black"/>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ffectLst/>
              </a:rPr>
              <a:t>强化学习的四个元素</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a:spLocks noGrp="1"/>
          </p:cNvSpPr>
          <p:nvPr>
            <p:ph idx="1"/>
          </p:nvPr>
        </p:nvSpPr>
        <p:spPr>
          <a:xfrm>
            <a:off x="1435608" y="1400454"/>
            <a:ext cx="7498080" cy="5340914"/>
          </a:xfrm>
        </p:spPr>
        <p:txBody>
          <a:bodyPr>
            <a:normAutofit lnSpcReduction="10000"/>
          </a:bodyPr>
          <a:lstStyle/>
          <a:p>
            <a:r>
              <a:rPr lang="zh-CN" altLang="zh-CN" dirty="0"/>
              <a:t>智能体（</a:t>
            </a:r>
            <a:r>
              <a:rPr lang="en-US" altLang="zh-CN" dirty="0" smtClean="0"/>
              <a:t>agent</a:t>
            </a:r>
            <a:r>
              <a:rPr lang="zh-CN" altLang="zh-CN" dirty="0" smtClean="0"/>
              <a:t>）</a:t>
            </a:r>
            <a:endParaRPr lang="en-US" altLang="zh-CN" sz="3300" dirty="0" smtClean="0"/>
          </a:p>
          <a:p>
            <a:pPr lvl="1"/>
            <a:r>
              <a:rPr lang="zh-CN" altLang="zh-CN" sz="2400" dirty="0"/>
              <a:t>智能体是执行任务的客体，只能通过与环境互动来提升</a:t>
            </a:r>
            <a:r>
              <a:rPr lang="zh-CN" altLang="zh-CN" sz="2400" dirty="0" smtClean="0"/>
              <a:t>策略</a:t>
            </a:r>
            <a:r>
              <a:rPr lang="zh-CN" altLang="en-US" sz="2400" dirty="0" smtClean="0"/>
              <a:t>。</a:t>
            </a:r>
            <a:endParaRPr lang="en-US" altLang="zh-CN" sz="2400" dirty="0" smtClean="0"/>
          </a:p>
          <a:p>
            <a:pPr lvl="0"/>
            <a:r>
              <a:rPr lang="zh-CN" altLang="zh-CN" dirty="0"/>
              <a:t>环境状态（</a:t>
            </a:r>
            <a:r>
              <a:rPr lang="en-US" altLang="zh-CN" dirty="0"/>
              <a:t>state</a:t>
            </a:r>
            <a:r>
              <a:rPr lang="zh-CN" altLang="zh-CN" dirty="0" smtClean="0"/>
              <a:t>） </a:t>
            </a:r>
          </a:p>
          <a:p>
            <a:pPr lvl="1"/>
            <a:r>
              <a:rPr lang="zh-CN" altLang="zh-CN" sz="2400" dirty="0"/>
              <a:t>在每一个时间节点，</a:t>
            </a:r>
            <a:r>
              <a:rPr lang="en-US" altLang="zh-CN" sz="2400" dirty="0"/>
              <a:t>agent</a:t>
            </a:r>
            <a:r>
              <a:rPr lang="zh-CN" altLang="zh-CN" sz="2400" dirty="0"/>
              <a:t>所处的环境的表示即为环境状态</a:t>
            </a:r>
            <a:r>
              <a:rPr lang="zh-CN" altLang="zh-CN" sz="2400" dirty="0" smtClean="0"/>
              <a:t>。</a:t>
            </a:r>
            <a:endParaRPr lang="en-US" altLang="zh-CN" sz="2100" dirty="0" smtClean="0"/>
          </a:p>
          <a:p>
            <a:pPr lvl="0">
              <a:buClr>
                <a:srgbClr val="3891A7"/>
              </a:buClr>
            </a:pPr>
            <a:r>
              <a:rPr lang="zh-CN" altLang="zh-CN" dirty="0"/>
              <a:t>行动（</a:t>
            </a:r>
            <a:r>
              <a:rPr lang="en-US" altLang="zh-CN" dirty="0"/>
              <a:t>action</a:t>
            </a:r>
            <a:r>
              <a:rPr lang="zh-CN" altLang="zh-CN" dirty="0" smtClean="0"/>
              <a:t>）</a:t>
            </a:r>
            <a:r>
              <a:rPr lang="zh-CN" altLang="zh-CN" dirty="0" smtClean="0">
                <a:solidFill>
                  <a:prstClr val="black"/>
                </a:solidFill>
              </a:rPr>
              <a:t> </a:t>
            </a:r>
            <a:endParaRPr lang="en-US" altLang="zh-CN" dirty="0" smtClean="0"/>
          </a:p>
          <a:p>
            <a:pPr lvl="1"/>
            <a:r>
              <a:rPr lang="zh-CN" altLang="zh-CN" sz="2400" dirty="0"/>
              <a:t>在每一个环境状态中，</a:t>
            </a:r>
            <a:r>
              <a:rPr lang="en-US" altLang="zh-CN" sz="2400" dirty="0"/>
              <a:t>agent</a:t>
            </a:r>
            <a:r>
              <a:rPr lang="zh-CN" altLang="zh-CN" sz="2400" dirty="0"/>
              <a:t>可以采取的动作即为</a:t>
            </a:r>
            <a:r>
              <a:rPr lang="zh-CN" altLang="zh-CN" sz="2400" dirty="0" smtClean="0"/>
              <a:t>行动。</a:t>
            </a:r>
            <a:endParaRPr lang="en-US" altLang="zh-CN" sz="2400" dirty="0" smtClean="0"/>
          </a:p>
          <a:p>
            <a:pPr lvl="0">
              <a:buClr>
                <a:srgbClr val="3891A7"/>
              </a:buClr>
            </a:pPr>
            <a:r>
              <a:rPr lang="zh-CN" altLang="zh-CN" dirty="0"/>
              <a:t>反馈（</a:t>
            </a:r>
            <a:r>
              <a:rPr lang="en-US" altLang="zh-CN" dirty="0" smtClean="0"/>
              <a:t>reward</a:t>
            </a:r>
            <a:r>
              <a:rPr lang="zh-CN" altLang="zh-CN" dirty="0" smtClean="0"/>
              <a:t>）</a:t>
            </a:r>
            <a:r>
              <a:rPr lang="zh-CN" altLang="zh-CN" dirty="0" smtClean="0">
                <a:solidFill>
                  <a:prstClr val="black"/>
                </a:solidFill>
              </a:rPr>
              <a:t> </a:t>
            </a:r>
            <a:endParaRPr lang="en-US" altLang="zh-CN" dirty="0"/>
          </a:p>
          <a:p>
            <a:pPr lvl="1"/>
            <a:r>
              <a:rPr lang="zh-CN" altLang="zh-CN" sz="2400" dirty="0"/>
              <a:t>每到一个环境状态，</a:t>
            </a:r>
            <a:r>
              <a:rPr lang="en-US" altLang="zh-CN" sz="2400" dirty="0"/>
              <a:t>agent</a:t>
            </a:r>
            <a:r>
              <a:rPr lang="zh-CN" altLang="zh-CN" sz="2400" dirty="0"/>
              <a:t>就有可能会收到一个</a:t>
            </a:r>
            <a:r>
              <a:rPr lang="en-US" altLang="zh-CN" sz="2400" dirty="0"/>
              <a:t> reward </a:t>
            </a:r>
            <a:r>
              <a:rPr lang="zh-CN" altLang="zh-CN" sz="2400" dirty="0"/>
              <a:t>反馈</a:t>
            </a:r>
            <a:r>
              <a:rPr lang="zh-CN" altLang="zh-CN" sz="2400" dirty="0" smtClean="0"/>
              <a:t>。</a:t>
            </a:r>
            <a:endParaRPr lang="en-US" altLang="zh-CN" sz="2400" dirty="0"/>
          </a:p>
          <a:p>
            <a:pPr marL="402590" lvl="1" indent="0">
              <a:buNone/>
            </a:pPr>
            <a:endParaRPr lang="en-US" altLang="zh-CN" sz="2400" dirty="0" smtClean="0"/>
          </a:p>
          <a:p>
            <a:pPr lvl="1"/>
            <a:endParaRPr lang="zh-CN" alt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ffectLst/>
              </a:rPr>
              <a:t>强化学习算法的目标</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a:spLocks noGrp="1"/>
          </p:cNvSpPr>
          <p:nvPr>
            <p:ph idx="1"/>
          </p:nvPr>
        </p:nvSpPr>
        <p:spPr>
          <a:xfrm>
            <a:off x="1435608" y="1400454"/>
            <a:ext cx="7498080" cy="5340914"/>
          </a:xfrm>
        </p:spPr>
        <p:txBody>
          <a:bodyPr>
            <a:normAutofit/>
          </a:bodyPr>
          <a:lstStyle/>
          <a:p>
            <a:r>
              <a:rPr lang="zh-CN" altLang="zh-CN" sz="2400" dirty="0"/>
              <a:t>强化学习算法的目标就是获得最多的累计奖励（正反馈）。以“幼童学习走路”为例：幼童需要自主学习走路，没有人指导他应该如何完成“走路”，他需要通过不断的尝试和外界对他的反馈来学习走路。</a:t>
            </a:r>
            <a:endParaRPr lang="en-US" altLang="zh-CN" sz="2400" dirty="0" smtClean="0"/>
          </a:p>
          <a:p>
            <a:pPr lvl="1"/>
            <a:endParaRPr lang="zh-CN" altLang="en-US" sz="2000" dirty="0"/>
          </a:p>
        </p:txBody>
      </p:sp>
      <p:pic>
        <p:nvPicPr>
          <p:cNvPr id="3" name="图片 2"/>
          <p:cNvPicPr>
            <a:picLocks noChangeAspect="1"/>
          </p:cNvPicPr>
          <p:nvPr/>
        </p:nvPicPr>
        <p:blipFill>
          <a:blip r:embed="rId2"/>
          <a:stretch>
            <a:fillRect/>
          </a:stretch>
        </p:blipFill>
        <p:spPr>
          <a:xfrm>
            <a:off x="2884360" y="2912318"/>
            <a:ext cx="4600575" cy="382905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ffectLst/>
              </a:rPr>
              <a:t>强化学习的特征</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a:spLocks noGrp="1"/>
          </p:cNvSpPr>
          <p:nvPr>
            <p:ph idx="1"/>
          </p:nvPr>
        </p:nvSpPr>
        <p:spPr>
          <a:xfrm>
            <a:off x="1435608" y="1400454"/>
            <a:ext cx="7498080" cy="5340914"/>
          </a:xfrm>
        </p:spPr>
        <p:txBody>
          <a:bodyPr>
            <a:normAutofit/>
          </a:bodyPr>
          <a:lstStyle/>
          <a:p>
            <a:r>
              <a:rPr lang="zh-CN" altLang="zh-CN" dirty="0"/>
              <a:t>没有监督者，只有一个反馈信号</a:t>
            </a:r>
            <a:r>
              <a:rPr lang="zh-CN" altLang="zh-CN" dirty="0" smtClean="0"/>
              <a:t>；</a:t>
            </a:r>
            <a:endParaRPr lang="en-US" altLang="zh-CN" dirty="0"/>
          </a:p>
          <a:p>
            <a:r>
              <a:rPr lang="zh-CN" altLang="zh-CN" dirty="0"/>
              <a:t>反馈是延迟的，不是立即生成的</a:t>
            </a:r>
            <a:r>
              <a:rPr lang="zh-CN" altLang="zh-CN" dirty="0" smtClean="0"/>
              <a:t>；</a:t>
            </a:r>
            <a:endParaRPr lang="en-US" altLang="zh-CN" dirty="0" smtClean="0"/>
          </a:p>
          <a:p>
            <a:r>
              <a:rPr lang="zh-CN" altLang="zh-CN" dirty="0"/>
              <a:t>另外，强化学习是序列学习，时间在强化学习中具有重要的意义；</a:t>
            </a:r>
            <a:r>
              <a:rPr lang="en-US" altLang="zh-CN" dirty="0"/>
              <a:t>Agent</a:t>
            </a:r>
            <a:r>
              <a:rPr lang="zh-CN" altLang="zh-CN" dirty="0"/>
              <a:t>的行为会影响以后所有的决策。</a:t>
            </a:r>
          </a:p>
          <a:p>
            <a:pPr marL="82550" indent="0">
              <a:buNone/>
            </a:pPr>
            <a:endParaRPr lang="en-US" altLang="zh-CN" dirty="0" smtClean="0"/>
          </a:p>
          <a:p>
            <a:pPr lvl="1"/>
            <a:endParaRPr lang="zh-CN" altLang="en-US" sz="3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ffectLst/>
              </a:rPr>
              <a:t>强化学习算法简介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a:spLocks noGrp="1"/>
          </p:cNvSpPr>
          <p:nvPr>
            <p:ph idx="1"/>
          </p:nvPr>
        </p:nvSpPr>
        <p:spPr>
          <a:xfrm>
            <a:off x="1435608" y="1400454"/>
            <a:ext cx="7498080" cy="5340914"/>
          </a:xfrm>
        </p:spPr>
        <p:txBody>
          <a:bodyPr>
            <a:normAutofit fontScale="92500" lnSpcReduction="20000"/>
          </a:bodyPr>
          <a:lstStyle/>
          <a:p>
            <a:r>
              <a:rPr lang="zh-CN" altLang="zh-CN" dirty="0"/>
              <a:t>强化学习主要可以分为</a:t>
            </a:r>
            <a:r>
              <a:rPr lang="en-US" altLang="zh-CN" dirty="0"/>
              <a:t>Model-Free(</a:t>
            </a:r>
            <a:r>
              <a:rPr lang="zh-CN" altLang="zh-CN" dirty="0"/>
              <a:t>无模型的</a:t>
            </a:r>
            <a:r>
              <a:rPr lang="en-US" altLang="zh-CN" dirty="0"/>
              <a:t>) </a:t>
            </a:r>
            <a:r>
              <a:rPr lang="zh-CN" altLang="zh-CN" dirty="0"/>
              <a:t>和</a:t>
            </a:r>
            <a:r>
              <a:rPr lang="en-US" altLang="zh-CN" dirty="0"/>
              <a:t> Model-based(</a:t>
            </a:r>
            <a:r>
              <a:rPr lang="zh-CN" altLang="zh-CN" dirty="0"/>
              <a:t>有模型的</a:t>
            </a:r>
            <a:r>
              <a:rPr lang="en-US" altLang="zh-CN" dirty="0"/>
              <a:t>) </a:t>
            </a:r>
            <a:r>
              <a:rPr lang="zh-CN" altLang="zh-CN" dirty="0"/>
              <a:t>两大类。</a:t>
            </a:r>
            <a:r>
              <a:rPr lang="en-US" altLang="zh-CN" dirty="0"/>
              <a:t>Model-Free</a:t>
            </a:r>
            <a:r>
              <a:rPr lang="zh-CN" altLang="zh-CN" dirty="0"/>
              <a:t>算法又分成基于概率的和基于价值的</a:t>
            </a:r>
            <a:r>
              <a:rPr lang="zh-CN" altLang="zh-CN" dirty="0" smtClean="0"/>
              <a:t>。</a:t>
            </a:r>
            <a:endParaRPr lang="en-US" altLang="zh-CN" dirty="0" smtClean="0"/>
          </a:p>
          <a:p>
            <a:r>
              <a:rPr lang="en-US" altLang="zh-CN" dirty="0"/>
              <a:t>Model-Free</a:t>
            </a:r>
            <a:r>
              <a:rPr lang="zh-CN" altLang="zh-CN" dirty="0"/>
              <a:t>和</a:t>
            </a:r>
            <a:r>
              <a:rPr lang="en-US" altLang="zh-CN" dirty="0"/>
              <a:t>Model-Based</a:t>
            </a:r>
            <a:endParaRPr lang="zh-CN" altLang="zh-CN" dirty="0"/>
          </a:p>
          <a:p>
            <a:pPr lvl="1">
              <a:buClr>
                <a:srgbClr val="3891A7"/>
              </a:buClr>
            </a:pPr>
            <a:r>
              <a:rPr lang="zh-CN" altLang="zh-CN" sz="2600" dirty="0"/>
              <a:t>如果</a:t>
            </a:r>
            <a:r>
              <a:rPr lang="en-US" altLang="zh-CN" sz="2600" dirty="0"/>
              <a:t>agent</a:t>
            </a:r>
            <a:r>
              <a:rPr lang="zh-CN" altLang="zh-CN" sz="2600" dirty="0"/>
              <a:t>不需要去理解或计算出环境模型，算法就是</a:t>
            </a:r>
            <a:r>
              <a:rPr lang="en-US" altLang="zh-CN" sz="2600" dirty="0"/>
              <a:t>Model-Free</a:t>
            </a:r>
            <a:r>
              <a:rPr lang="zh-CN" altLang="zh-CN" sz="2600" dirty="0"/>
              <a:t>的；相应地，如果需要计算出环境模型，那么算法就是</a:t>
            </a:r>
            <a:r>
              <a:rPr lang="en-US" altLang="zh-CN" sz="2600" dirty="0"/>
              <a:t>Model-Based</a:t>
            </a:r>
            <a:r>
              <a:rPr lang="zh-CN" altLang="zh-CN" sz="2600" dirty="0"/>
              <a:t>的</a:t>
            </a:r>
            <a:r>
              <a:rPr lang="zh-CN" altLang="zh-CN" sz="2600" dirty="0" smtClean="0"/>
              <a:t>。</a:t>
            </a:r>
            <a:endParaRPr lang="en-US" altLang="zh-CN" sz="2600" dirty="0" smtClean="0"/>
          </a:p>
          <a:p>
            <a:pPr lvl="1">
              <a:buClr>
                <a:srgbClr val="3891A7"/>
              </a:buClr>
            </a:pPr>
            <a:r>
              <a:rPr lang="zh-CN" altLang="zh-CN" sz="2600" dirty="0"/>
              <a:t>两种方法各有优劣。</a:t>
            </a:r>
            <a:r>
              <a:rPr lang="en-US" altLang="zh-CN" sz="2600" dirty="0"/>
              <a:t>Model-Based</a:t>
            </a:r>
            <a:r>
              <a:rPr lang="zh-CN" altLang="zh-CN" sz="2600" dirty="0"/>
              <a:t>方法中，</a:t>
            </a:r>
            <a:r>
              <a:rPr lang="en-US" altLang="zh-CN" sz="2600" dirty="0"/>
              <a:t>agent</a:t>
            </a:r>
            <a:r>
              <a:rPr lang="zh-CN" altLang="zh-CN" sz="2600" dirty="0"/>
              <a:t>可以根据模型预测下一步的结果，并提前规划行动路径。但真实模型和学习到的模型是有误差的，这种误差会导致</a:t>
            </a:r>
            <a:r>
              <a:rPr lang="en-US" altLang="zh-CN" sz="2600" dirty="0"/>
              <a:t>agent</a:t>
            </a:r>
            <a:r>
              <a:rPr lang="zh-CN" altLang="zh-CN" sz="2600" dirty="0"/>
              <a:t>虽然在模型中表现很好，但是在真实环境中可能打不到预期结果。</a:t>
            </a:r>
            <a:r>
              <a:rPr lang="en-US" altLang="zh-CN" sz="2600" dirty="0"/>
              <a:t>Model-Free</a:t>
            </a:r>
            <a:r>
              <a:rPr lang="zh-CN" altLang="zh-CN" sz="2600" dirty="0"/>
              <a:t>的算法看似随意，但这恰好更易于研究者们去实现和调整。</a:t>
            </a:r>
          </a:p>
          <a:p>
            <a:pPr lvl="1">
              <a:buClr>
                <a:srgbClr val="3891A7"/>
              </a:buClr>
            </a:pPr>
            <a:endParaRPr lang="zh-CN" altLang="zh-CN" dirty="0"/>
          </a:p>
          <a:p>
            <a:pPr marL="82550" indent="0">
              <a:buNone/>
            </a:pPr>
            <a:endParaRPr lang="en-US" altLang="zh-CN" dirty="0" smtClean="0"/>
          </a:p>
          <a:p>
            <a:pPr lvl="1"/>
            <a:endParaRPr lang="zh-CN" altLang="en-US" sz="3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ffectLst/>
              </a:rPr>
              <a:t>强化学习算法简介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a:spLocks noGrp="1"/>
          </p:cNvSpPr>
          <p:nvPr>
            <p:ph idx="1"/>
          </p:nvPr>
        </p:nvSpPr>
        <p:spPr>
          <a:xfrm>
            <a:off x="1435608" y="1400454"/>
            <a:ext cx="7498080" cy="5340914"/>
          </a:xfrm>
        </p:spPr>
        <p:txBody>
          <a:bodyPr>
            <a:normAutofit/>
          </a:bodyPr>
          <a:lstStyle/>
          <a:p>
            <a:r>
              <a:rPr lang="zh-CN" altLang="en-US" dirty="0" smtClean="0"/>
              <a:t>基于</a:t>
            </a:r>
            <a:r>
              <a:rPr lang="zh-CN" altLang="en-US" dirty="0"/>
              <a:t>概率的算法和基于价值的</a:t>
            </a:r>
            <a:r>
              <a:rPr lang="zh-CN" altLang="en-US" dirty="0" smtClean="0"/>
              <a:t>算法</a:t>
            </a:r>
            <a:endParaRPr lang="en-US" altLang="zh-CN" sz="2600" dirty="0" smtClean="0"/>
          </a:p>
          <a:p>
            <a:pPr lvl="1">
              <a:buClr>
                <a:srgbClr val="3891A7"/>
              </a:buClr>
            </a:pPr>
            <a:r>
              <a:rPr lang="zh-CN" altLang="en-US" sz="2600" dirty="0"/>
              <a:t>基于概率的算法直接输出下一步要采取的各种动作的概率</a:t>
            </a:r>
            <a:r>
              <a:rPr lang="en-US" altLang="zh-CN" sz="2600" dirty="0"/>
              <a:t>, </a:t>
            </a:r>
            <a:r>
              <a:rPr lang="zh-CN" altLang="en-US" sz="2600" dirty="0"/>
              <a:t>然后根据概率采取行动。每种动作都有可能被选中</a:t>
            </a:r>
            <a:r>
              <a:rPr lang="en-US" altLang="zh-CN" sz="2600" dirty="0"/>
              <a:t>, </a:t>
            </a:r>
            <a:r>
              <a:rPr lang="zh-CN" altLang="en-US" sz="2600" dirty="0"/>
              <a:t>只是可能性不同。基于概率的算法的代表算法为</a:t>
            </a:r>
            <a:r>
              <a:rPr lang="en-US" altLang="zh-CN" sz="2600" dirty="0"/>
              <a:t>policy-gradient</a:t>
            </a:r>
            <a:r>
              <a:rPr lang="zh-CN" altLang="en-US" sz="2600" dirty="0"/>
              <a:t>而基于价值的算法输出的则是所有动作的价值</a:t>
            </a:r>
            <a:r>
              <a:rPr lang="en-US" altLang="zh-CN" sz="2600" dirty="0"/>
              <a:t>, </a:t>
            </a:r>
            <a:r>
              <a:rPr lang="zh-CN" altLang="en-US" sz="2600" dirty="0"/>
              <a:t>然后根据最高价值来选择动作</a:t>
            </a:r>
            <a:r>
              <a:rPr lang="en-US" altLang="zh-CN" sz="2600" dirty="0"/>
              <a:t>, </a:t>
            </a:r>
            <a:r>
              <a:rPr lang="zh-CN" altLang="en-US" sz="2600" dirty="0"/>
              <a:t>相比基于概率的方法</a:t>
            </a:r>
            <a:r>
              <a:rPr lang="en-US" altLang="zh-CN" sz="2600" dirty="0"/>
              <a:t>, </a:t>
            </a:r>
            <a:r>
              <a:rPr lang="zh-CN" altLang="en-US" sz="2600" dirty="0"/>
              <a:t>基于价值的决策部分更为死板</a:t>
            </a:r>
            <a:r>
              <a:rPr lang="en-US" altLang="zh-CN" sz="2600" dirty="0"/>
              <a:t>——</a:t>
            </a:r>
            <a:r>
              <a:rPr lang="zh-CN" altLang="en-US" sz="2600" dirty="0"/>
              <a:t>只选价值最高的，而基于概率的</a:t>
            </a:r>
            <a:r>
              <a:rPr lang="en-US" altLang="zh-CN" sz="2600" dirty="0"/>
              <a:t>, </a:t>
            </a:r>
            <a:r>
              <a:rPr lang="zh-CN" altLang="en-US" sz="2600" dirty="0"/>
              <a:t>即使某个动作的概率最高</a:t>
            </a:r>
            <a:r>
              <a:rPr lang="en-US" altLang="zh-CN" sz="2600" dirty="0"/>
              <a:t>, </a:t>
            </a:r>
            <a:r>
              <a:rPr lang="zh-CN" altLang="en-US" sz="2600" dirty="0"/>
              <a:t>但是还是不一定会选到它。基于价值的算法的代表算法为</a:t>
            </a:r>
            <a:r>
              <a:rPr lang="en-US" altLang="zh-CN" sz="2600" dirty="0"/>
              <a:t>Q-Learning</a:t>
            </a:r>
            <a:r>
              <a:rPr lang="zh-CN" altLang="en-US" sz="2600" dirty="0"/>
              <a:t>。</a:t>
            </a:r>
            <a:endParaRPr lang="zh-CN" altLang="zh-CN" dirty="0"/>
          </a:p>
          <a:p>
            <a:pPr marL="82550" indent="0">
              <a:buNone/>
            </a:pPr>
            <a:endParaRPr lang="en-US" altLang="zh-CN" dirty="0" smtClean="0"/>
          </a:p>
          <a:p>
            <a:pPr lvl="1"/>
            <a:endParaRPr lang="zh-CN" altLang="en-US" sz="32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ffectLst/>
              </a:rPr>
              <a:t>强化学习算法的应用</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a:spLocks noGrp="1"/>
          </p:cNvSpPr>
          <p:nvPr>
            <p:ph idx="1"/>
          </p:nvPr>
        </p:nvSpPr>
        <p:spPr>
          <a:xfrm>
            <a:off x="1435608" y="1400454"/>
            <a:ext cx="7498080" cy="5340914"/>
          </a:xfrm>
        </p:spPr>
        <p:txBody>
          <a:bodyPr>
            <a:normAutofit/>
          </a:bodyPr>
          <a:lstStyle/>
          <a:p>
            <a:r>
              <a:rPr lang="zh-CN" altLang="en-US" dirty="0"/>
              <a:t>交互性</a:t>
            </a:r>
            <a:r>
              <a:rPr lang="zh-CN" altLang="en-US" dirty="0" smtClean="0"/>
              <a:t>检索</a:t>
            </a:r>
            <a:endParaRPr lang="en-US" altLang="zh-CN" sz="2600" dirty="0" smtClean="0"/>
          </a:p>
          <a:p>
            <a:pPr lvl="1">
              <a:buClr>
                <a:srgbClr val="3891A7"/>
              </a:buClr>
            </a:pPr>
            <a:r>
              <a:rPr lang="zh-CN" altLang="en-US" sz="2600" dirty="0"/>
              <a:t>交互性检索是在检索用户不能构建良好的检索式（关键词）的情况下，通过与检索平台交流互动并不断修改检索式，从而获得较准确检索结果的过程。</a:t>
            </a:r>
            <a:endParaRPr lang="en-US" altLang="zh-CN" dirty="0" smtClean="0"/>
          </a:p>
          <a:p>
            <a:pPr lvl="1"/>
            <a:endParaRPr lang="zh-CN" altLang="en-US" sz="3200" dirty="0"/>
          </a:p>
        </p:txBody>
      </p:sp>
      <p:pic>
        <p:nvPicPr>
          <p:cNvPr id="5" name="图片 4"/>
          <p:cNvPicPr/>
          <p:nvPr/>
        </p:nvPicPr>
        <p:blipFill>
          <a:blip r:embed="rId2" cstate="print"/>
          <a:stretch>
            <a:fillRect/>
          </a:stretch>
        </p:blipFill>
        <p:spPr>
          <a:xfrm>
            <a:off x="2123728" y="3645024"/>
            <a:ext cx="5904656" cy="3096344"/>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ffectLst/>
              </a:rPr>
              <a:t>强化学习算法的应用</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a:spLocks noGrp="1"/>
          </p:cNvSpPr>
          <p:nvPr>
            <p:ph idx="1"/>
          </p:nvPr>
        </p:nvSpPr>
        <p:spPr>
          <a:xfrm>
            <a:off x="1435608" y="1400454"/>
            <a:ext cx="7498080" cy="5340914"/>
          </a:xfrm>
        </p:spPr>
        <p:txBody>
          <a:bodyPr>
            <a:normAutofit/>
          </a:bodyPr>
          <a:lstStyle/>
          <a:p>
            <a:r>
              <a:rPr lang="zh-CN" altLang="en-US" sz="2800" dirty="0" smtClean="0"/>
              <a:t>新闻推荐</a:t>
            </a:r>
            <a:endParaRPr lang="en-US" altLang="zh-CN" sz="2800" dirty="0" smtClean="0"/>
          </a:p>
          <a:p>
            <a:pPr lvl="1">
              <a:buClr>
                <a:srgbClr val="3891A7"/>
              </a:buClr>
            </a:pPr>
            <a:r>
              <a:rPr lang="zh-CN" altLang="zh-CN" sz="2000" dirty="0" smtClean="0"/>
              <a:t>一次完整的推荐过程包含以下过程：用户刷新或者下拉，后台获取到用户请求，并根据用户的标签召回候选新闻，推荐引擎则对候选新闻进行排序，最终给用户推出新闻，如此往复，直到用户关闭</a:t>
            </a:r>
            <a:r>
              <a:rPr lang="en-US" altLang="zh-CN" sz="2000" dirty="0" smtClean="0"/>
              <a:t> app</a:t>
            </a:r>
            <a:r>
              <a:rPr lang="zh-CN" altLang="zh-CN" sz="2000" dirty="0" smtClean="0"/>
              <a:t>，停止浏览新闻。</a:t>
            </a:r>
            <a:endParaRPr lang="en-US" altLang="zh-CN" sz="2000" dirty="0" smtClean="0"/>
          </a:p>
          <a:p>
            <a:pPr lvl="1">
              <a:buClr>
                <a:srgbClr val="3891A7"/>
              </a:buClr>
            </a:pPr>
            <a:r>
              <a:rPr lang="zh-CN" altLang="zh-CN" sz="2000" dirty="0" smtClean="0"/>
              <a:t>将用户持续浏览新闻的推荐过程看成一个决策过程，就可以通过强化学习学习每一次推荐的最佳策略，从而使得用户从开始打开</a:t>
            </a:r>
            <a:r>
              <a:rPr lang="en-US" altLang="zh-CN" sz="2000" dirty="0" smtClean="0"/>
              <a:t> app </a:t>
            </a:r>
            <a:r>
              <a:rPr lang="zh-CN" altLang="zh-CN" sz="2000" dirty="0" smtClean="0"/>
              <a:t>开始到关闭</a:t>
            </a:r>
            <a:r>
              <a:rPr lang="en-US" altLang="zh-CN" sz="2000" dirty="0" smtClean="0"/>
              <a:t> app </a:t>
            </a:r>
            <a:r>
              <a:rPr lang="zh-CN" altLang="zh-CN" sz="2000" dirty="0" smtClean="0"/>
              <a:t>这段时间内的点击量最高。</a:t>
            </a:r>
          </a:p>
          <a:p>
            <a:pPr lvl="1">
              <a:buClr>
                <a:srgbClr val="3891A7"/>
              </a:buClr>
            </a:pPr>
            <a:endParaRPr lang="zh-CN" altLang="en-US" sz="3200" dirty="0"/>
          </a:p>
        </p:txBody>
      </p:sp>
      <p:pic>
        <p:nvPicPr>
          <p:cNvPr id="10" name="图片 9" descr="C:\Users\ADMINI~1.DES\AppData\Local\Temp\WeChat Files\effb5674330475dc64c47367c0b0bbb.png"/>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190573"/>
            <a:ext cx="5270500" cy="2550795"/>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小结</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本</a:t>
            </a:r>
            <a:r>
              <a:rPr lang="zh-CN" altLang="zh-CN" dirty="0" smtClean="0"/>
              <a:t>章</a:t>
            </a:r>
            <a:r>
              <a:rPr lang="zh-CN" altLang="zh-CN" dirty="0"/>
              <a:t>简要介绍了深度学习的应用领域。卷积神经网络可以模拟人类处理视觉信息的方式提取图像特征，极大地推动了计算机视觉领域的发展。自然语言处理是典型的时序信息分析问题，其主要应用包括句法分析、情感分类、机器翻译等。强化学习强调智能体与环境的交互与决策，具有广泛的应用价值。通过引入深度学习，模型的函数拟合能力得到了显著的提升，从而可以应用到一系列高层任务中。本章列出的三个应用领域只是举例，目前还有许多领域在深度学习技术的推动下进行着变革，有兴趣的读者可以深入了解。</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txBox="1">
            <a:spLocks noGrp="1"/>
          </p:cNvSpPr>
          <p:nvPr/>
        </p:nvSpPr>
        <p:spPr>
          <a:xfrm>
            <a:off x="7000875" y="6489700"/>
            <a:ext cx="1981200" cy="47625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r" eaLnBrk="1" hangingPunct="1">
              <a:spcBef>
                <a:spcPct val="0"/>
              </a:spcBef>
              <a:buClrTx/>
              <a:buFontTx/>
              <a:buNone/>
            </a:pPr>
            <a:endParaRPr lang="en-US" altLang="zh-CN" sz="1200" dirty="0">
              <a:latin typeface="Verdana" panose="020B0604030504040204" pitchFamily="34" charset="0"/>
            </a:endParaRPr>
          </a:p>
        </p:txBody>
      </p:sp>
      <p:sp>
        <p:nvSpPr>
          <p:cNvPr id="15363" name="矩形 24"/>
          <p:cNvSpPr/>
          <p:nvPr/>
        </p:nvSpPr>
        <p:spPr>
          <a:xfrm>
            <a:off x="964629" y="1052513"/>
            <a:ext cx="8143875" cy="3373437"/>
          </a:xfrm>
          <a:prstGeom prst="rect">
            <a:avLst/>
          </a:prstGeom>
          <a:no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00"/>
                </a:solidFill>
                <a:latin typeface="黑体" panose="02010609060101010101" pitchFamily="49" charset="-122"/>
                <a:ea typeface="黑体" panose="02010609060101010101" pitchFamily="49" charset="-122"/>
              </a:rPr>
              <a:t> 基本概念</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30000"/>
              </a:lnSpc>
              <a:spcBef>
                <a:spcPct val="0"/>
              </a:spcBef>
              <a:buFont typeface="Wingdings" panose="05000000000000000000" pitchFamily="2" charset="2"/>
              <a:buChar char="ü"/>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图像处理（</a:t>
            </a:r>
            <a:r>
              <a:rPr lang="en-US" altLang="zh-CN" sz="2400" dirty="0">
                <a:solidFill>
                  <a:srgbClr val="000000"/>
                </a:solidFill>
                <a:latin typeface="黑体" panose="02010609060101010101" pitchFamily="49" charset="-122"/>
                <a:ea typeface="黑体" panose="02010609060101010101" pitchFamily="49" charset="-122"/>
              </a:rPr>
              <a:t>IP</a:t>
            </a:r>
            <a:r>
              <a:rPr lang="zh-CN" altLang="en-US" sz="2400" dirty="0">
                <a:solidFill>
                  <a:srgbClr val="000000"/>
                </a:solidFill>
                <a:latin typeface="黑体" panose="02010609060101010101" pitchFamily="49" charset="-122"/>
                <a:ea typeface="黑体" panose="02010609060101010101" pitchFamily="49" charset="-122"/>
              </a:rPr>
              <a:t>）：</a:t>
            </a:r>
          </a:p>
          <a:p>
            <a:pPr marL="0" lvl="0" indent="0" eaLnBrk="1" hangingPunct="1">
              <a:lnSpc>
                <a:spcPct val="130000"/>
              </a:lnSpc>
              <a:spcBef>
                <a:spcPct val="0"/>
              </a:spcBef>
              <a:buNone/>
            </a:pPr>
            <a:r>
              <a:rPr lang="zh-CN" altLang="en-US" sz="2800" dirty="0">
                <a:solidFill>
                  <a:srgbClr val="000000"/>
                </a:solidFill>
                <a:latin typeface="黑体" panose="02010609060101010101" pitchFamily="49" charset="-122"/>
                <a:ea typeface="黑体" panose="02010609060101010101" pitchFamily="49" charset="-122"/>
              </a:rPr>
              <a:t>在图像科学中，图像处理是用任何信号处理等数学操作处理图像的过程，输入是图像（摄影图像或者视频帧），输出是图像或者与输入图像有关的特征、参数的集合。</a:t>
            </a: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pic>
        <p:nvPicPr>
          <p:cNvPr id="15365" name="图片 1"/>
          <p:cNvPicPr>
            <a:picLocks noChangeAspect="1"/>
          </p:cNvPicPr>
          <p:nvPr/>
        </p:nvPicPr>
        <p:blipFill>
          <a:blip r:embed="rId4"/>
          <a:stretch>
            <a:fillRect/>
          </a:stretch>
        </p:blipFill>
        <p:spPr>
          <a:xfrm>
            <a:off x="1119188" y="4445000"/>
            <a:ext cx="2254250" cy="1530350"/>
          </a:xfrm>
          <a:prstGeom prst="rect">
            <a:avLst/>
          </a:prstGeom>
          <a:noFill/>
          <a:ln w="9525">
            <a:noFill/>
          </a:ln>
        </p:spPr>
      </p:pic>
      <p:pic>
        <p:nvPicPr>
          <p:cNvPr id="15366" name="图片 2"/>
          <p:cNvPicPr>
            <a:picLocks noChangeAspect="1"/>
          </p:cNvPicPr>
          <p:nvPr/>
        </p:nvPicPr>
        <p:blipFill>
          <a:blip r:embed="rId5"/>
          <a:stretch>
            <a:fillRect/>
          </a:stretch>
        </p:blipFill>
        <p:spPr>
          <a:xfrm>
            <a:off x="4788024" y="4541837"/>
            <a:ext cx="2820988" cy="1071562"/>
          </a:xfrm>
          <a:prstGeom prst="rect">
            <a:avLst/>
          </a:prstGeom>
          <a:noFill/>
          <a:ln w="9525">
            <a:noFill/>
          </a:ln>
        </p:spPr>
      </p:pic>
    </p:spTree>
    <p:custDataLst>
      <p:tags r:id="rId1"/>
    </p:custDataLst>
    <p:extLst>
      <p:ext uri="{BB962C8B-B14F-4D97-AF65-F5344CB8AC3E}">
        <p14:creationId xmlns:p14="http://schemas.microsoft.com/office/powerpoint/2010/main" val="2494151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348880"/>
            <a:ext cx="7498080" cy="1143000"/>
          </a:xfrm>
        </p:spPr>
        <p:txBody>
          <a:bodyPr/>
          <a:lstStyle/>
          <a:p>
            <a:pPr algn="ctr"/>
            <a:r>
              <a:rPr lang="en-US" altLang="zh-CN" dirty="0" smtClean="0"/>
              <a:t>The End</a:t>
            </a:r>
            <a:endParaRPr lang="zh-CN" altLang="en-US" dirty="0"/>
          </a:p>
        </p:txBody>
      </p:sp>
      <p:sp>
        <p:nvSpPr>
          <p:cNvPr id="5" name="矩形 4"/>
          <p:cNvSpPr/>
          <p:nvPr/>
        </p:nvSpPr>
        <p:spPr>
          <a:xfrm>
            <a:off x="3851920" y="3890665"/>
            <a:ext cx="226215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谢谢！</a:t>
            </a:r>
            <a:endPar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txBox="1">
            <a:spLocks noGrp="1"/>
          </p:cNvSpPr>
          <p:nvPr/>
        </p:nvSpPr>
        <p:spPr>
          <a:xfrm>
            <a:off x="7000875" y="6489700"/>
            <a:ext cx="1981200" cy="47625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r" eaLnBrk="1" hangingPunct="1">
              <a:spcBef>
                <a:spcPct val="0"/>
              </a:spcBef>
              <a:buClrTx/>
              <a:buFontTx/>
              <a:buNone/>
            </a:pPr>
            <a:endParaRPr lang="en-US" altLang="zh-CN" sz="1200" dirty="0">
              <a:latin typeface="Verdana" panose="020B0604030504040204" pitchFamily="34" charset="0"/>
            </a:endParaRPr>
          </a:p>
        </p:txBody>
      </p:sp>
      <p:sp>
        <p:nvSpPr>
          <p:cNvPr id="17411" name="矩形 24"/>
          <p:cNvSpPr/>
          <p:nvPr/>
        </p:nvSpPr>
        <p:spPr>
          <a:xfrm>
            <a:off x="964629" y="1052513"/>
            <a:ext cx="8143875" cy="3452812"/>
          </a:xfrm>
          <a:prstGeom prst="rect">
            <a:avLst/>
          </a:prstGeom>
          <a:no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00"/>
                </a:solidFill>
                <a:latin typeface="黑体" panose="02010609060101010101" pitchFamily="49" charset="-122"/>
                <a:ea typeface="黑体" panose="02010609060101010101" pitchFamily="49" charset="-122"/>
              </a:rPr>
              <a:t> 区别与联系</a:t>
            </a:r>
          </a:p>
          <a:p>
            <a:pPr marL="0" lvl="0" indent="0" eaLnBrk="1" hangingPunct="1">
              <a:lnSpc>
                <a:spcPct val="130000"/>
              </a:lnSpc>
              <a:spcBef>
                <a:spcPct val="0"/>
              </a:spcBef>
              <a:buNone/>
            </a:pPr>
            <a:r>
              <a:rPr lang="zh-CN" altLang="en-US" sz="2800" dirty="0">
                <a:solidFill>
                  <a:srgbClr val="000000"/>
                </a:solidFill>
                <a:latin typeface="黑体" panose="02010609060101010101" pitchFamily="49" charset="-122"/>
                <a:ea typeface="黑体" panose="02010609060101010101" pitchFamily="49" charset="-122"/>
              </a:rPr>
              <a:t>计算机图形学和计算机视觉是同一过程的两个方向。</a:t>
            </a:r>
            <a:endParaRPr lang="en-US" altLang="zh-CN" sz="2800" dirty="0">
              <a:solidFill>
                <a:srgbClr val="000000"/>
              </a:solidFill>
              <a:latin typeface="黑体" panose="02010609060101010101" pitchFamily="49" charset="-122"/>
              <a:ea typeface="黑体" panose="02010609060101010101" pitchFamily="49" charset="-122"/>
            </a:endParaRPr>
          </a:p>
          <a:p>
            <a:pPr marL="0" lvl="0" indent="0" eaLnBrk="1" hangingPunct="1">
              <a:lnSpc>
                <a:spcPct val="130000"/>
              </a:lnSpc>
              <a:spcBef>
                <a:spcPct val="0"/>
              </a:spcBef>
              <a:buNone/>
            </a:pPr>
            <a:r>
              <a:rPr lang="zh-CN" altLang="en-US" sz="2800" dirty="0">
                <a:solidFill>
                  <a:srgbClr val="000000"/>
                </a:solidFill>
                <a:latin typeface="黑体" panose="02010609060101010101" pitchFamily="49" charset="-122"/>
                <a:ea typeface="黑体" panose="02010609060101010101" pitchFamily="49" charset="-122"/>
              </a:rPr>
              <a:t>计算机图形学将抽象的语义信息转化成图像。</a:t>
            </a:r>
            <a:endParaRPr lang="en-US" altLang="zh-CN" sz="2800" dirty="0">
              <a:solidFill>
                <a:srgbClr val="000000"/>
              </a:solidFill>
              <a:latin typeface="黑体" panose="02010609060101010101" pitchFamily="49" charset="-122"/>
              <a:ea typeface="黑体" panose="02010609060101010101" pitchFamily="49" charset="-122"/>
            </a:endParaRPr>
          </a:p>
          <a:p>
            <a:pPr marL="0" lvl="0" indent="0" eaLnBrk="1" hangingPunct="1">
              <a:lnSpc>
                <a:spcPct val="130000"/>
              </a:lnSpc>
              <a:spcBef>
                <a:spcPct val="0"/>
              </a:spcBef>
              <a:buNone/>
            </a:pPr>
            <a:r>
              <a:rPr lang="zh-CN" altLang="en-US" sz="2800" dirty="0">
                <a:solidFill>
                  <a:srgbClr val="000000"/>
                </a:solidFill>
                <a:latin typeface="黑体" panose="02010609060101010101" pitchFamily="49" charset="-122"/>
                <a:ea typeface="黑体" panose="02010609060101010101" pitchFamily="49" charset="-122"/>
              </a:rPr>
              <a:t>计算机视觉从图像中提取抽象的语义信息。</a:t>
            </a:r>
            <a:endParaRPr lang="en-US" altLang="zh-CN" sz="2800" dirty="0">
              <a:solidFill>
                <a:srgbClr val="000000"/>
              </a:solidFill>
              <a:latin typeface="黑体" panose="02010609060101010101" pitchFamily="49" charset="-122"/>
              <a:ea typeface="黑体" panose="02010609060101010101" pitchFamily="49" charset="-122"/>
            </a:endParaRPr>
          </a:p>
          <a:p>
            <a:pPr marL="0" lvl="0" indent="0" eaLnBrk="1" hangingPunct="1">
              <a:lnSpc>
                <a:spcPct val="130000"/>
              </a:lnSpc>
              <a:spcBef>
                <a:spcPct val="0"/>
              </a:spcBef>
              <a:buNone/>
            </a:pPr>
            <a:r>
              <a:rPr lang="zh-CN" altLang="en-US" sz="2800" dirty="0">
                <a:solidFill>
                  <a:srgbClr val="000000"/>
                </a:solidFill>
                <a:latin typeface="黑体" panose="02010609060101010101" pitchFamily="49" charset="-122"/>
                <a:ea typeface="黑体" panose="02010609060101010101" pitchFamily="49" charset="-122"/>
              </a:rPr>
              <a:t>图像处理探索的是从一个图像或者一组图像之间的互相转化和关系，与语义信息无关。</a:t>
            </a: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ustDataLst>
      <p:tags r:id="rId1"/>
    </p:custDataLst>
    <p:extLst>
      <p:ext uri="{BB962C8B-B14F-4D97-AF65-F5344CB8AC3E}">
        <p14:creationId xmlns:p14="http://schemas.microsoft.com/office/powerpoint/2010/main" val="2332784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txBox="1">
            <a:spLocks noGrp="1"/>
          </p:cNvSpPr>
          <p:nvPr/>
        </p:nvSpPr>
        <p:spPr>
          <a:xfrm>
            <a:off x="7000875" y="6489700"/>
            <a:ext cx="1981200" cy="47625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r" eaLnBrk="1" hangingPunct="1">
              <a:spcBef>
                <a:spcPct val="0"/>
              </a:spcBef>
              <a:buClrTx/>
              <a:buFontTx/>
              <a:buNone/>
            </a:pPr>
            <a:endParaRPr lang="en-US" altLang="zh-CN" sz="1200" dirty="0">
              <a:latin typeface="Verdana" panose="020B0604030504040204" pitchFamily="34" charset="0"/>
            </a:endParaRPr>
          </a:p>
        </p:txBody>
      </p:sp>
      <p:sp>
        <p:nvSpPr>
          <p:cNvPr id="19459" name="矩形 24"/>
          <p:cNvSpPr/>
          <p:nvPr/>
        </p:nvSpPr>
        <p:spPr>
          <a:xfrm>
            <a:off x="964629" y="1052513"/>
            <a:ext cx="8143875" cy="5094287"/>
          </a:xfrm>
          <a:prstGeom prst="rect">
            <a:avLst/>
          </a:prstGeom>
          <a:no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00"/>
                </a:solidFill>
                <a:latin typeface="黑体" panose="02010609060101010101" pitchFamily="49" charset="-122"/>
                <a:ea typeface="黑体" panose="02010609060101010101" pitchFamily="49" charset="-122"/>
              </a:rPr>
              <a:t> 区别与联系</a:t>
            </a:r>
            <a:r>
              <a:rPr lang="en-US"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从输入输出的角度看</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30000"/>
              </a:lnSpc>
              <a:spcBef>
                <a:spcPct val="0"/>
              </a:spcBef>
              <a:buFont typeface="Wingdings" panose="05000000000000000000" pitchFamily="2" charset="2"/>
              <a:buChar char="ü"/>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区别</a:t>
            </a:r>
          </a:p>
          <a:p>
            <a:pPr marL="0" lvl="0" indent="0" eaLnBrk="1" hangingPunct="1">
              <a:lnSpc>
                <a:spcPct val="130000"/>
              </a:lnSpc>
              <a:spcBef>
                <a:spcPct val="0"/>
              </a:spcBef>
              <a:buNone/>
            </a:pPr>
            <a:r>
              <a:rPr lang="zh-CN" altLang="en-US" sz="2200" dirty="0">
                <a:solidFill>
                  <a:srgbClr val="000000"/>
                </a:solidFill>
                <a:latin typeface="黑体" panose="02010609060101010101" pitchFamily="49" charset="-122"/>
                <a:ea typeface="黑体" panose="02010609060101010101" pitchFamily="49" charset="-122"/>
              </a:rPr>
              <a:t>计算机图形学，简称 </a:t>
            </a:r>
            <a:r>
              <a:rPr lang="en-US" altLang="zh-CN" sz="2200" dirty="0">
                <a:solidFill>
                  <a:srgbClr val="000000"/>
                </a:solidFill>
                <a:latin typeface="黑体" panose="02010609060101010101" pitchFamily="49" charset="-122"/>
                <a:ea typeface="黑体" panose="02010609060101010101" pitchFamily="49" charset="-122"/>
              </a:rPr>
              <a:t>CG </a:t>
            </a:r>
            <a:r>
              <a:rPr lang="zh-CN" altLang="en-US" sz="2200" dirty="0">
                <a:solidFill>
                  <a:srgbClr val="000000"/>
                </a:solidFill>
                <a:latin typeface="黑体" panose="02010609060101010101" pitchFamily="49" charset="-122"/>
                <a:ea typeface="黑体" panose="02010609060101010101" pitchFamily="49" charset="-122"/>
              </a:rPr>
              <a:t>。输入的是对虚拟场景的描述，通常为多边形数组，而每个多边形由三个顶点组成，每个顶点包括三维坐标、贴图坐标、</a:t>
            </a:r>
            <a:r>
              <a:rPr lang="en-US" altLang="zh-CN" sz="2200" dirty="0">
                <a:solidFill>
                  <a:srgbClr val="000000"/>
                </a:solidFill>
                <a:latin typeface="黑体" panose="02010609060101010101" pitchFamily="49" charset="-122"/>
                <a:ea typeface="黑体" panose="02010609060101010101" pitchFamily="49" charset="-122"/>
              </a:rPr>
              <a:t>rgb </a:t>
            </a:r>
            <a:r>
              <a:rPr lang="zh-CN" altLang="en-US" sz="2200" dirty="0">
                <a:solidFill>
                  <a:srgbClr val="000000"/>
                </a:solidFill>
                <a:latin typeface="黑体" panose="02010609060101010101" pitchFamily="49" charset="-122"/>
                <a:ea typeface="黑体" panose="02010609060101010101" pitchFamily="49" charset="-122"/>
              </a:rPr>
              <a:t>颜色等。输出的是图像，即二维像素数组。</a:t>
            </a:r>
          </a:p>
          <a:p>
            <a:pPr marL="0" lvl="0" indent="0" eaLnBrk="1" hangingPunct="1">
              <a:lnSpc>
                <a:spcPct val="130000"/>
              </a:lnSpc>
              <a:spcBef>
                <a:spcPct val="0"/>
              </a:spcBef>
              <a:buNone/>
            </a:pPr>
            <a:r>
              <a:rPr lang="zh-CN" altLang="en-US" sz="2200" dirty="0">
                <a:solidFill>
                  <a:srgbClr val="000000"/>
                </a:solidFill>
                <a:latin typeface="黑体" panose="02010609060101010101" pitchFamily="49" charset="-122"/>
                <a:ea typeface="黑体" panose="02010609060101010101" pitchFamily="49" charset="-122"/>
              </a:rPr>
              <a:t>计算机视觉，简称 </a:t>
            </a:r>
            <a:r>
              <a:rPr lang="en-US" altLang="zh-CN" sz="2200" dirty="0">
                <a:solidFill>
                  <a:srgbClr val="000000"/>
                </a:solidFill>
                <a:latin typeface="黑体" panose="02010609060101010101" pitchFamily="49" charset="-122"/>
                <a:ea typeface="黑体" panose="02010609060101010101" pitchFamily="49" charset="-122"/>
              </a:rPr>
              <a:t>CV</a:t>
            </a:r>
            <a:r>
              <a:rPr lang="zh-CN" altLang="en-US" sz="2200" dirty="0">
                <a:solidFill>
                  <a:srgbClr val="000000"/>
                </a:solidFill>
                <a:latin typeface="黑体" panose="02010609060101010101" pitchFamily="49" charset="-122"/>
                <a:ea typeface="黑体" panose="02010609060101010101" pitchFamily="49" charset="-122"/>
              </a:rPr>
              <a:t>。输入的是图像或图像序列，通常来自相机、摄像头或视频文件。输出的是对于图像序列对应的真实世界的理解，比如检测人脸、识别车牌。</a:t>
            </a:r>
          </a:p>
          <a:p>
            <a:pPr marL="0" lvl="0" indent="0" eaLnBrk="1" hangingPunct="1">
              <a:lnSpc>
                <a:spcPct val="130000"/>
              </a:lnSpc>
              <a:spcBef>
                <a:spcPct val="0"/>
              </a:spcBef>
              <a:buNone/>
            </a:pPr>
            <a:r>
              <a:rPr lang="zh-CN" altLang="en-US" sz="2200" dirty="0">
                <a:solidFill>
                  <a:srgbClr val="000000"/>
                </a:solidFill>
                <a:latin typeface="黑体" panose="02010609060101010101" pitchFamily="49" charset="-122"/>
                <a:ea typeface="黑体" panose="02010609060101010101" pitchFamily="49" charset="-122"/>
              </a:rPr>
              <a:t>数字图像处理，简称 </a:t>
            </a:r>
            <a:r>
              <a:rPr lang="en-US" altLang="zh-CN" sz="2200" dirty="0">
                <a:solidFill>
                  <a:srgbClr val="000000"/>
                </a:solidFill>
                <a:latin typeface="黑体" panose="02010609060101010101" pitchFamily="49" charset="-122"/>
                <a:ea typeface="黑体" panose="02010609060101010101" pitchFamily="49" charset="-122"/>
              </a:rPr>
              <a:t>DIP</a:t>
            </a:r>
            <a:r>
              <a:rPr lang="zh-CN" altLang="en-US" sz="2200" dirty="0">
                <a:solidFill>
                  <a:srgbClr val="000000"/>
                </a:solidFill>
                <a:latin typeface="黑体" panose="02010609060101010101" pitchFamily="49" charset="-122"/>
                <a:ea typeface="黑体" panose="02010609060101010101" pitchFamily="49" charset="-122"/>
              </a:rPr>
              <a:t>。输入的是图像，输出的也是图像。</a:t>
            </a:r>
            <a:r>
              <a:rPr lang="en-US" altLang="zh-CN" sz="2200" dirty="0">
                <a:solidFill>
                  <a:srgbClr val="000000"/>
                </a:solidFill>
                <a:latin typeface="黑体" panose="02010609060101010101" pitchFamily="49" charset="-122"/>
                <a:ea typeface="黑体" panose="02010609060101010101" pitchFamily="49" charset="-122"/>
              </a:rPr>
              <a:t>Photoshop </a:t>
            </a:r>
            <a:r>
              <a:rPr lang="zh-CN" altLang="en-US" sz="2200" dirty="0">
                <a:solidFill>
                  <a:srgbClr val="000000"/>
                </a:solidFill>
                <a:latin typeface="黑体" panose="02010609060101010101" pitchFamily="49" charset="-122"/>
                <a:ea typeface="黑体" panose="02010609060101010101" pitchFamily="49" charset="-122"/>
              </a:rPr>
              <a:t>中对一副图像应用滤镜就是典型的一种图像处理。常见操作有模糊、灰度化、增强对比度等。</a:t>
            </a: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ustDataLst>
      <p:tags r:id="rId1"/>
    </p:custDataLst>
    <p:extLst>
      <p:ext uri="{BB962C8B-B14F-4D97-AF65-F5344CB8AC3E}">
        <p14:creationId xmlns:p14="http://schemas.microsoft.com/office/powerpoint/2010/main" val="607048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txBox="1">
            <a:spLocks noGrp="1"/>
          </p:cNvSpPr>
          <p:nvPr/>
        </p:nvSpPr>
        <p:spPr>
          <a:xfrm>
            <a:off x="7000875" y="6489700"/>
            <a:ext cx="1981200" cy="47625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r" eaLnBrk="1" hangingPunct="1">
              <a:spcBef>
                <a:spcPct val="0"/>
              </a:spcBef>
              <a:buClrTx/>
              <a:buFontTx/>
              <a:buNone/>
            </a:pPr>
            <a:endParaRPr lang="en-US" altLang="zh-CN" sz="1200" dirty="0">
              <a:latin typeface="Verdana" panose="020B0604030504040204" pitchFamily="34" charset="0"/>
            </a:endParaRPr>
          </a:p>
        </p:txBody>
      </p:sp>
      <p:sp>
        <p:nvSpPr>
          <p:cNvPr id="21507" name="矩形 24"/>
          <p:cNvSpPr/>
          <p:nvPr/>
        </p:nvSpPr>
        <p:spPr>
          <a:xfrm>
            <a:off x="964629" y="1052513"/>
            <a:ext cx="8143875" cy="5934075"/>
          </a:xfrm>
          <a:prstGeom prst="rect">
            <a:avLst/>
          </a:prstGeom>
          <a:no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00"/>
                </a:solidFill>
                <a:latin typeface="黑体" panose="02010609060101010101" pitchFamily="49" charset="-122"/>
                <a:ea typeface="黑体" panose="02010609060101010101" pitchFamily="49" charset="-122"/>
              </a:rPr>
              <a:t> 区别与联系</a:t>
            </a:r>
            <a:r>
              <a:rPr lang="en-US"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从输入输出的角度看</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30000"/>
              </a:lnSpc>
              <a:spcBef>
                <a:spcPct val="0"/>
              </a:spcBef>
              <a:buFont typeface="Wingdings" panose="05000000000000000000" pitchFamily="2" charset="2"/>
              <a:buChar char="ü"/>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联系</a:t>
            </a:r>
          </a:p>
          <a:p>
            <a:pPr marL="0" lvl="0" indent="0" eaLnBrk="1" hangingPunct="1">
              <a:lnSpc>
                <a:spcPct val="130000"/>
              </a:lnSpc>
              <a:spcBef>
                <a:spcPct val="0"/>
              </a:spcBef>
              <a:buNone/>
            </a:pPr>
            <a:r>
              <a:rPr lang="zh-CN" altLang="en-US" sz="2400" dirty="0">
                <a:solidFill>
                  <a:srgbClr val="000000"/>
                </a:solidFill>
                <a:latin typeface="黑体" panose="02010609060101010101" pitchFamily="49" charset="-122"/>
                <a:ea typeface="黑体" panose="02010609060101010101" pitchFamily="49" charset="-122"/>
              </a:rPr>
              <a:t>计算机图形学中也会用到图像处理，现今的三维游戏为了增加表现力都会叠加全屏的后期特效，原理就是图像处理，只是将计算量放在了显卡端。</a:t>
            </a:r>
          </a:p>
          <a:p>
            <a:pPr marL="0" lvl="0" indent="0" eaLnBrk="1" hangingPunct="1">
              <a:lnSpc>
                <a:spcPct val="130000"/>
              </a:lnSpc>
              <a:spcBef>
                <a:spcPct val="0"/>
              </a:spcBef>
              <a:buNone/>
            </a:pPr>
            <a:r>
              <a:rPr lang="zh-CN" altLang="en-US" sz="2400" dirty="0">
                <a:solidFill>
                  <a:srgbClr val="000000"/>
                </a:solidFill>
                <a:latin typeface="黑体" panose="02010609060101010101" pitchFamily="49" charset="-122"/>
                <a:ea typeface="黑体" panose="02010609060101010101" pitchFamily="49" charset="-122"/>
              </a:rPr>
              <a:t>计算机视觉更是大量依赖图像处理来打杂活，比如对需要识别的照片进行预处理。</a:t>
            </a:r>
          </a:p>
          <a:p>
            <a:pPr marL="0" lvl="0" indent="0" eaLnBrk="1" hangingPunct="1">
              <a:lnSpc>
                <a:spcPct val="130000"/>
              </a:lnSpc>
              <a:spcBef>
                <a:spcPct val="0"/>
              </a:spcBef>
              <a:buNone/>
            </a:pPr>
            <a:r>
              <a:rPr lang="zh-CN" altLang="en-US" sz="2400" dirty="0">
                <a:solidFill>
                  <a:srgbClr val="000000"/>
                </a:solidFill>
                <a:latin typeface="黑体" panose="02010609060101010101" pitchFamily="49" charset="-122"/>
                <a:ea typeface="黑体" panose="02010609060101010101" pitchFamily="49" charset="-122"/>
              </a:rPr>
              <a:t>最后还要提到近年来的热点</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增强现实（</a:t>
            </a:r>
            <a:r>
              <a:rPr lang="en-US" altLang="zh-CN" sz="2400" dirty="0">
                <a:solidFill>
                  <a:srgbClr val="000000"/>
                </a:solidFill>
                <a:latin typeface="黑体" panose="02010609060101010101" pitchFamily="49" charset="-122"/>
                <a:ea typeface="黑体" panose="02010609060101010101" pitchFamily="49" charset="-122"/>
              </a:rPr>
              <a:t>AR</a:t>
            </a:r>
            <a:r>
              <a:rPr lang="zh-CN" altLang="en-US" sz="2400" dirty="0">
                <a:solidFill>
                  <a:srgbClr val="000000"/>
                </a:solidFill>
                <a:latin typeface="黑体" panose="02010609060101010101" pitchFamily="49" charset="-122"/>
                <a:ea typeface="黑体" panose="02010609060101010101" pitchFamily="49" charset="-122"/>
              </a:rPr>
              <a:t>），它既需要计算机图形学，又需要计算机视觉，当然也不会漏掉数字图像处理。它用数字图像处理进行预处理，用计算机视觉进行跟踪物体的识别与姿态获取，用计算机图形学进行虚拟三维物体的叠加。</a:t>
            </a: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ustDataLst>
      <p:tags r:id="rId1"/>
    </p:custDataLst>
    <p:extLst>
      <p:ext uri="{BB962C8B-B14F-4D97-AF65-F5344CB8AC3E}">
        <p14:creationId xmlns:p14="http://schemas.microsoft.com/office/powerpoint/2010/main" val="2617032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txBox="1">
            <a:spLocks noGrp="1"/>
          </p:cNvSpPr>
          <p:nvPr/>
        </p:nvSpPr>
        <p:spPr>
          <a:xfrm>
            <a:off x="7000875" y="6489700"/>
            <a:ext cx="1981200" cy="47625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algn="r" eaLnBrk="1" hangingPunct="1">
              <a:spcBef>
                <a:spcPct val="0"/>
              </a:spcBef>
              <a:buClrTx/>
              <a:buFontTx/>
              <a:buNone/>
            </a:pPr>
            <a:endParaRPr lang="en-US" altLang="zh-CN" sz="1200" dirty="0">
              <a:latin typeface="Verdana" panose="020B0604030504040204" pitchFamily="34" charset="0"/>
            </a:endParaRPr>
          </a:p>
        </p:txBody>
      </p:sp>
      <p:sp>
        <p:nvSpPr>
          <p:cNvPr id="23555" name="矩形 24"/>
          <p:cNvSpPr/>
          <p:nvPr/>
        </p:nvSpPr>
        <p:spPr>
          <a:xfrm>
            <a:off x="892621" y="1052513"/>
            <a:ext cx="8143875" cy="1612900"/>
          </a:xfrm>
          <a:prstGeom prst="rect">
            <a:avLst/>
          </a:prstGeom>
          <a:noFill/>
          <a:ln w="9525">
            <a:noFill/>
          </a:ln>
        </p:spPr>
        <p:txBody>
          <a:bodyPr>
            <a:spAutoFit/>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lnSpc>
                <a:spcPct val="130000"/>
              </a:lnSpc>
              <a:spcBef>
                <a:spcPct val="0"/>
              </a:spcBef>
              <a:buFont typeface="Wingdings" panose="05000000000000000000" pitchFamily="2" charset="2"/>
              <a:buChar char="p"/>
            </a:pPr>
            <a:r>
              <a:rPr lang="zh-CN" altLang="en-US" sz="2800" dirty="0">
                <a:solidFill>
                  <a:srgbClr val="000000"/>
                </a:solidFill>
                <a:latin typeface="黑体" panose="02010609060101010101" pitchFamily="49" charset="-122"/>
                <a:ea typeface="黑体" panose="02010609060101010101" pitchFamily="49" charset="-122"/>
              </a:rPr>
              <a:t> 区别与联系</a:t>
            </a:r>
            <a:r>
              <a:rPr lang="en-US"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从输入输出的角度看</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30000"/>
              </a:lnSpc>
              <a:spcBef>
                <a:spcPct val="0"/>
              </a:spcBef>
              <a:buFont typeface="Wingdings" panose="05000000000000000000" pitchFamily="2" charset="2"/>
              <a:buChar char="ü"/>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图解</a:t>
            </a:r>
          </a:p>
          <a:p>
            <a:pPr marL="0" lvl="0" indent="0" eaLnBrk="1" hangingPunct="1">
              <a:lnSpc>
                <a:spcPct val="130000"/>
              </a:lnSpc>
              <a:spcBef>
                <a:spcPct val="0"/>
              </a:spcBef>
              <a:buFont typeface="Wingdings" panose="05000000000000000000" pitchFamily="2" charset="2"/>
              <a:buChar char="p"/>
            </a:pP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9" name="Rectangle 2"/>
          <p:cNvSpPr>
            <a:spLocks noChangeArrowheads="1"/>
          </p:cNvSpPr>
          <p:nvPr/>
        </p:nvSpPr>
        <p:spPr bwMode="auto">
          <a:xfrm>
            <a:off x="250825" y="188913"/>
            <a:ext cx="6246813" cy="747713"/>
          </a:xfrm>
          <a:prstGeom prst="rect">
            <a:avLst/>
          </a:prstGeom>
          <a:noFill/>
          <a:ln w="9525">
            <a:noFill/>
            <a:miter lim="800000"/>
          </a:ln>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1 </a:t>
            </a:r>
            <a:r>
              <a:rPr kumimoji="0"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相关概念</a:t>
            </a:r>
            <a:endParaRPr kumimoji="0"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pic>
        <p:nvPicPr>
          <p:cNvPr id="23557" name="Picture 2" descr="åºå«åèç³»"/>
          <p:cNvPicPr>
            <a:picLocks noChangeAspect="1"/>
          </p:cNvPicPr>
          <p:nvPr/>
        </p:nvPicPr>
        <p:blipFill>
          <a:blip r:embed="rId4"/>
          <a:stretch>
            <a:fillRect/>
          </a:stretch>
        </p:blipFill>
        <p:spPr>
          <a:xfrm>
            <a:off x="1403648" y="2365825"/>
            <a:ext cx="6641802" cy="2435225"/>
          </a:xfrm>
          <a:prstGeom prst="rect">
            <a:avLst/>
          </a:prstGeom>
          <a:noFill/>
          <a:ln w="9525">
            <a:noFill/>
          </a:ln>
        </p:spPr>
      </p:pic>
      <p:sp>
        <p:nvSpPr>
          <p:cNvPr id="23558" name="文本框 1"/>
          <p:cNvSpPr txBox="1"/>
          <p:nvPr/>
        </p:nvSpPr>
        <p:spPr>
          <a:xfrm>
            <a:off x="3900488" y="4868863"/>
            <a:ext cx="2400300" cy="923925"/>
          </a:xfrm>
          <a:prstGeom prst="rect">
            <a:avLst/>
          </a:prstGeom>
          <a:noFill/>
          <a:ln w="9525">
            <a:noFill/>
          </a:ln>
        </p:spPr>
        <p:txBody>
          <a:bodyPr>
            <a:spAutoFit/>
          </a:bodyPr>
          <a:lstStyle/>
          <a:p>
            <a:r>
              <a:rPr lang="zh-CN" altLang="en-US" i="0" dirty="0">
                <a:latin typeface="Verdana" panose="020B0604030504040204" pitchFamily="34" charset="0"/>
              </a:rPr>
              <a:t>画图</a:t>
            </a:r>
            <a:r>
              <a:rPr lang="en-US" altLang="zh-CN" i="0" dirty="0">
                <a:latin typeface="Verdana" panose="020B0604030504040204" pitchFamily="34" charset="0"/>
              </a:rPr>
              <a:t>-</a:t>
            </a:r>
            <a:r>
              <a:rPr lang="zh-CN" altLang="en-US" i="0" dirty="0">
                <a:latin typeface="Verdana" panose="020B0604030504040204" pitchFamily="34" charset="0"/>
              </a:rPr>
              <a:t>计算机图形学是用计算机来画图像的学科</a:t>
            </a:r>
          </a:p>
        </p:txBody>
      </p:sp>
      <p:sp>
        <p:nvSpPr>
          <p:cNvPr id="23559" name="文本框 7"/>
          <p:cNvSpPr txBox="1"/>
          <p:nvPr/>
        </p:nvSpPr>
        <p:spPr>
          <a:xfrm>
            <a:off x="8045450" y="2190750"/>
            <a:ext cx="1044575" cy="3694113"/>
          </a:xfrm>
          <a:prstGeom prst="rect">
            <a:avLst/>
          </a:prstGeom>
          <a:noFill/>
          <a:ln w="9525">
            <a:noFill/>
          </a:ln>
        </p:spPr>
        <p:txBody>
          <a:bodyPr>
            <a:spAutoFit/>
          </a:bodyPr>
          <a:lstStyle/>
          <a:p>
            <a:r>
              <a:rPr lang="zh-CN" altLang="en-US" i="0" dirty="0">
                <a:latin typeface="Verdana" panose="020B0604030504040204" pitchFamily="34" charset="0"/>
              </a:rPr>
              <a:t>看图</a:t>
            </a:r>
            <a:r>
              <a:rPr lang="en-US" altLang="zh-CN" i="0" dirty="0">
                <a:latin typeface="Verdana" panose="020B0604030504040204" pitchFamily="34" charset="0"/>
              </a:rPr>
              <a:t>-</a:t>
            </a:r>
            <a:r>
              <a:rPr lang="zh-CN" altLang="en-US" i="0" dirty="0">
                <a:latin typeface="Verdana" panose="020B0604030504040204" pitchFamily="34" charset="0"/>
              </a:rPr>
              <a:t>计算机视觉是根据获取的图像来理解和识别其中的物体的三维信息及其他信息。</a:t>
            </a:r>
          </a:p>
        </p:txBody>
      </p:sp>
      <p:sp>
        <p:nvSpPr>
          <p:cNvPr id="23560" name="文本框 9"/>
          <p:cNvSpPr txBox="1"/>
          <p:nvPr/>
        </p:nvSpPr>
        <p:spPr>
          <a:xfrm>
            <a:off x="3246438" y="1736725"/>
            <a:ext cx="4511675" cy="646113"/>
          </a:xfrm>
          <a:prstGeom prst="rect">
            <a:avLst/>
          </a:prstGeom>
          <a:noFill/>
          <a:ln w="9525">
            <a:noFill/>
          </a:ln>
        </p:spPr>
        <p:txBody>
          <a:bodyPr>
            <a:spAutoFit/>
          </a:bodyPr>
          <a:lstStyle/>
          <a:p>
            <a:r>
              <a:rPr lang="zh-CN" altLang="en-US" i="0" dirty="0">
                <a:latin typeface="Verdana" panose="020B0604030504040204" pitchFamily="34" charset="0"/>
              </a:rPr>
              <a:t>看图前的各种准备工作</a:t>
            </a:r>
            <a:r>
              <a:rPr lang="en-US" altLang="zh-CN" i="0" dirty="0">
                <a:latin typeface="Verdana" panose="020B0604030504040204" pitchFamily="34" charset="0"/>
              </a:rPr>
              <a:t>-</a:t>
            </a:r>
            <a:r>
              <a:rPr lang="zh-CN" altLang="en-US" i="0" dirty="0">
                <a:latin typeface="Verdana" panose="020B0604030504040204" pitchFamily="34" charset="0"/>
              </a:rPr>
              <a:t>图象处理是把外界获得的图象用计算机进行处理的学科</a:t>
            </a:r>
          </a:p>
        </p:txBody>
      </p:sp>
    </p:spTree>
    <p:custDataLst>
      <p:tags r:id="rId1"/>
    </p:custDataLst>
    <p:extLst>
      <p:ext uri="{BB962C8B-B14F-4D97-AF65-F5344CB8AC3E}">
        <p14:creationId xmlns:p14="http://schemas.microsoft.com/office/powerpoint/2010/main" val="1000947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2|4.5"/>
</p:tagLst>
</file>

<file path=ppt/tags/tag10.xml><?xml version="1.0" encoding="utf-8"?>
<p:tagLst xmlns:a="http://schemas.openxmlformats.org/drawingml/2006/main" xmlns:r="http://schemas.openxmlformats.org/officeDocument/2006/relationships" xmlns:p="http://schemas.openxmlformats.org/presentationml/2006/main">
  <p:tag name="TIMING" val="|5.2|4.5"/>
</p:tagLst>
</file>

<file path=ppt/tags/tag11.xml><?xml version="1.0" encoding="utf-8"?>
<p:tagLst xmlns:a="http://schemas.openxmlformats.org/drawingml/2006/main" xmlns:r="http://schemas.openxmlformats.org/officeDocument/2006/relationships" xmlns:p="http://schemas.openxmlformats.org/presentationml/2006/main">
  <p:tag name="TIMING" val="|5.2|4.5"/>
</p:tagLst>
</file>

<file path=ppt/tags/tag12.xml><?xml version="1.0" encoding="utf-8"?>
<p:tagLst xmlns:a="http://schemas.openxmlformats.org/drawingml/2006/main" xmlns:r="http://schemas.openxmlformats.org/officeDocument/2006/relationships" xmlns:p="http://schemas.openxmlformats.org/presentationml/2006/main">
  <p:tag name="TIMING" val="|5.2|4.5"/>
</p:tagLst>
</file>

<file path=ppt/tags/tag13.xml><?xml version="1.0" encoding="utf-8"?>
<p:tagLst xmlns:a="http://schemas.openxmlformats.org/drawingml/2006/main" xmlns:r="http://schemas.openxmlformats.org/officeDocument/2006/relationships" xmlns:p="http://schemas.openxmlformats.org/presentationml/2006/main">
  <p:tag name="TIMING" val="|5.5|0.9|0.8|0.8|0.7|0.6"/>
</p:tagLst>
</file>

<file path=ppt/tags/tag2.xml><?xml version="1.0" encoding="utf-8"?>
<p:tagLst xmlns:a="http://schemas.openxmlformats.org/drawingml/2006/main" xmlns:r="http://schemas.openxmlformats.org/officeDocument/2006/relationships" xmlns:p="http://schemas.openxmlformats.org/presentationml/2006/main">
  <p:tag name="TIMING" val="|5.2|4.5"/>
</p:tagLst>
</file>

<file path=ppt/tags/tag3.xml><?xml version="1.0" encoding="utf-8"?>
<p:tagLst xmlns:a="http://schemas.openxmlformats.org/drawingml/2006/main" xmlns:r="http://schemas.openxmlformats.org/officeDocument/2006/relationships" xmlns:p="http://schemas.openxmlformats.org/presentationml/2006/main">
  <p:tag name="TIMING" val="|5.2|4.5"/>
</p:tagLst>
</file>

<file path=ppt/tags/tag4.xml><?xml version="1.0" encoding="utf-8"?>
<p:tagLst xmlns:a="http://schemas.openxmlformats.org/drawingml/2006/main" xmlns:r="http://schemas.openxmlformats.org/officeDocument/2006/relationships" xmlns:p="http://schemas.openxmlformats.org/presentationml/2006/main">
  <p:tag name="TIMING" val="|5.2|4.5"/>
</p:tagLst>
</file>

<file path=ppt/tags/tag5.xml><?xml version="1.0" encoding="utf-8"?>
<p:tagLst xmlns:a="http://schemas.openxmlformats.org/drawingml/2006/main" xmlns:r="http://schemas.openxmlformats.org/officeDocument/2006/relationships" xmlns:p="http://schemas.openxmlformats.org/presentationml/2006/main">
  <p:tag name="TIMING" val="|5.2|4.5"/>
</p:tagLst>
</file>

<file path=ppt/tags/tag6.xml><?xml version="1.0" encoding="utf-8"?>
<p:tagLst xmlns:a="http://schemas.openxmlformats.org/drawingml/2006/main" xmlns:r="http://schemas.openxmlformats.org/officeDocument/2006/relationships" xmlns:p="http://schemas.openxmlformats.org/presentationml/2006/main">
  <p:tag name="TIMING" val="|5.2|4.5"/>
</p:tagLst>
</file>

<file path=ppt/tags/tag7.xml><?xml version="1.0" encoding="utf-8"?>
<p:tagLst xmlns:a="http://schemas.openxmlformats.org/drawingml/2006/main" xmlns:r="http://schemas.openxmlformats.org/officeDocument/2006/relationships" xmlns:p="http://schemas.openxmlformats.org/presentationml/2006/main">
  <p:tag name="TIMING" val="|5.2|4.5"/>
</p:tagLst>
</file>

<file path=ppt/tags/tag8.xml><?xml version="1.0" encoding="utf-8"?>
<p:tagLst xmlns:a="http://schemas.openxmlformats.org/drawingml/2006/main" xmlns:r="http://schemas.openxmlformats.org/officeDocument/2006/relationships" xmlns:p="http://schemas.openxmlformats.org/presentationml/2006/main">
  <p:tag name="TIMING" val="|5.2|4.5"/>
</p:tagLst>
</file>

<file path=ppt/tags/tag9.xml><?xml version="1.0" encoding="utf-8"?>
<p:tagLst xmlns:a="http://schemas.openxmlformats.org/drawingml/2006/main" xmlns:r="http://schemas.openxmlformats.org/officeDocument/2006/relationships" xmlns:p="http://schemas.openxmlformats.org/presentationml/2006/main">
  <p:tag name="TIMING" val="|5.2|4.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2321</TotalTime>
  <Words>4819</Words>
  <Application>Microsoft Office PowerPoint</Application>
  <PresentationFormat>全屏显示(4:3)</PresentationFormat>
  <Paragraphs>345</Paragraphs>
  <Slides>50</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黑体</vt:lpstr>
      <vt:lpstr>华文中宋</vt:lpstr>
      <vt:lpstr>楷体_GB2312</vt:lpstr>
      <vt:lpstr>宋体</vt:lpstr>
      <vt:lpstr>Arial</vt:lpstr>
      <vt:lpstr>Calibri</vt:lpstr>
      <vt:lpstr>Gill Sans MT</vt:lpstr>
      <vt:lpstr>Verdana</vt:lpstr>
      <vt:lpstr>Wingdings</vt:lpstr>
      <vt:lpstr>Wingdings 2</vt:lpstr>
      <vt:lpstr>夏至</vt:lpstr>
      <vt:lpstr>第1单元 引论</vt:lpstr>
      <vt:lpstr>本单元要点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计算机视觉的定义</vt:lpstr>
      <vt:lpstr>计算机视觉的基本任务</vt:lpstr>
      <vt:lpstr>图像处理技术</vt:lpstr>
      <vt:lpstr>PowerPoint 演示文稿</vt:lpstr>
      <vt:lpstr>PowerPoint 演示文稿</vt:lpstr>
      <vt:lpstr>模式识别技术</vt:lpstr>
      <vt:lpstr>图像理解技术</vt:lpstr>
      <vt:lpstr>计算机视觉的传统算法</vt:lpstr>
      <vt:lpstr>传统算法</vt:lpstr>
      <vt:lpstr>仿生学与深度学习</vt:lpstr>
      <vt:lpstr>视觉系统信息处理机制</vt:lpstr>
      <vt:lpstr>抽象与迭代的过程</vt:lpstr>
      <vt:lpstr>现代深度学习</vt:lpstr>
      <vt:lpstr>现代深度学习的过程</vt:lpstr>
      <vt:lpstr>现代深度学习的过程</vt:lpstr>
      <vt:lpstr>现代深度学习的过程</vt:lpstr>
      <vt:lpstr>现代深度学习</vt:lpstr>
      <vt:lpstr>现代深度学习</vt:lpstr>
      <vt:lpstr>自然语言</vt:lpstr>
      <vt:lpstr>自然语言处理的基本问题</vt:lpstr>
      <vt:lpstr>传统方法与神经网络方法的比较</vt:lpstr>
      <vt:lpstr>自然语言处理的发展趋势</vt:lpstr>
      <vt:lpstr>强化学习</vt:lpstr>
      <vt:lpstr>强化学习</vt:lpstr>
      <vt:lpstr>强化学习的四个元素</vt:lpstr>
      <vt:lpstr>强化学习算法的目标</vt:lpstr>
      <vt:lpstr>强化学习的特征</vt:lpstr>
      <vt:lpstr>强化学习算法简介</vt:lpstr>
      <vt:lpstr>强化学习算法简介</vt:lpstr>
      <vt:lpstr>强化学习算法的应用</vt:lpstr>
      <vt:lpstr>强化学习算法的应用</vt:lpstr>
      <vt:lpstr>小结</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bill</cp:lastModifiedBy>
  <cp:revision>56</cp:revision>
  <dcterms:created xsi:type="dcterms:W3CDTF">2014-06-07T11:04:00Z</dcterms:created>
  <dcterms:modified xsi:type="dcterms:W3CDTF">2022-04-23T13:20:38Z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B12643AC79F64AB1A58926965BFF9D11</vt:lpwstr>
  </property>
  <property fmtid="{D5CDD505-2E9C-101B-9397-08002B2CF9AE}" pid="3" name="KSOProductBuildVer">
    <vt:lpwstr>2052-11.1.0.11294</vt:lpwstr>
  </property>
</Properties>
</file>