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7" r:id="rId4"/>
    <p:sldId id="257" r:id="rId5"/>
    <p:sldId id="258"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5" r:id="rId23"/>
    <p:sldId id="364" r:id="rId24"/>
    <p:sldId id="368" r:id="rId25"/>
    <p:sldId id="369" r:id="rId26"/>
    <p:sldId id="371" r:id="rId27"/>
    <p:sldId id="370" r:id="rId28"/>
    <p:sldId id="372" r:id="rId29"/>
    <p:sldId id="374" r:id="rId30"/>
    <p:sldId id="375" r:id="rId31"/>
    <p:sldId id="376" r:id="rId32"/>
    <p:sldId id="377" r:id="rId33"/>
    <p:sldId id="379" r:id="rId34"/>
    <p:sldId id="378" r:id="rId35"/>
    <p:sldId id="380" r:id="rId36"/>
    <p:sldId id="381" r:id="rId37"/>
    <p:sldId id="382" r:id="rId38"/>
    <p:sldId id="383" r:id="rId39"/>
    <p:sldId id="384" r:id="rId40"/>
    <p:sldId id="385" r:id="rId41"/>
    <p:sldId id="287"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ffectLst/>
              </a:rPr>
              <a:t>第</a:t>
            </a:r>
            <a:r>
              <a:rPr lang="en-US" altLang="zh-CN" dirty="0" smtClean="0">
                <a:effectLst/>
              </a:rPr>
              <a:t>3</a:t>
            </a:r>
            <a:r>
              <a:rPr lang="zh-CN" altLang="en-US" dirty="0" smtClean="0">
                <a:effectLst/>
              </a:rPr>
              <a:t>单元 回归模型</a:t>
            </a:r>
            <a:endParaRPr lang="zh-CN" altLang="en-US" dirty="0"/>
          </a:p>
        </p:txBody>
      </p:sp>
      <mc:AlternateContent xmlns:mc="http://schemas.openxmlformats.org/markup-compatibility/2006">
        <mc:Choice xmlns:a14="http://schemas.microsoft.com/office/drawing/2010/main" Requires="a14">
          <p:sp>
            <p:nvSpPr>
              <p:cNvPr id="3" name="副标题 2"/>
              <p:cNvSpPr>
                <a:spLocks noGrp="1"/>
              </p:cNvSpPr>
              <p:nvPr>
                <p:ph type="subTitle" idx="1"/>
              </p:nvPr>
            </p:nvSpPr>
            <p:spPr>
              <a:xfrm>
                <a:off x="1432560" y="1850064"/>
                <a:ext cx="7406640" cy="4243232"/>
              </a:xfrm>
            </p:spPr>
            <p:txBody>
              <a:bodyPr>
                <a:noAutofit/>
              </a:bodyPr>
              <a:lstStyle/>
              <a:p>
                <a:r>
                  <a:rPr lang="zh-CN" altLang="en-US" sz="3200" dirty="0" smtClean="0"/>
                  <a:t>（一）</a:t>
                </a:r>
                <a:r>
                  <a:rPr lang="zh-CN" altLang="en-US" sz="3200" dirty="0"/>
                  <a:t>导入</a:t>
                </a:r>
                <a:endParaRPr lang="en-US" altLang="zh-CN" sz="3200" dirty="0" smtClean="0"/>
              </a:p>
              <a:p>
                <a:r>
                  <a:rPr lang="zh-CN" altLang="en-US" dirty="0" smtClean="0"/>
                  <a:t>       </a:t>
                </a:r>
                <a:endParaRPr lang="en-US" altLang="zh-CN" dirty="0" smtClean="0"/>
              </a:p>
              <a:p>
                <a:r>
                  <a:rPr lang="en-US" altLang="zh-CN" dirty="0" smtClean="0"/>
                  <a:t>       </a:t>
                </a:r>
                <a:r>
                  <a:rPr lang="zh-CN" altLang="zh-CN" dirty="0" smtClean="0"/>
                  <a:t>回归</a:t>
                </a:r>
                <a:r>
                  <a:rPr lang="zh-CN" altLang="zh-CN" dirty="0"/>
                  <a:t>是指这样一类问题：通过统计分析一组随机变量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zh-CN" dirty="0"/>
                  <a:t>与另一组随机变量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zh-CN" altLang="zh-CN" dirty="0"/>
                  <a:t>之间的关系，得到一个可靠的模型，使得对于给定的</a:t>
                </a:r>
                <a14:m>
                  <m:oMath xmlns:m="http://schemas.openxmlformats.org/officeDocument/2006/math">
                    <m:r>
                      <a:rPr lang="en-US" altLang="zh-CN" b="1" i="1">
                        <a:latin typeface="Cambria Math" panose="02040503050406030204" pitchFamily="18" charset="0"/>
                      </a:rPr>
                      <m:t>𝒙</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，可以利用这个模型对</a:t>
                </a:r>
                <a14:m>
                  <m:oMath xmlns:m="http://schemas.openxmlformats.org/officeDocument/2006/math">
                    <m:r>
                      <a:rPr lang="en-US" altLang="zh-CN" b="1" i="1">
                        <a:latin typeface="Cambria Math" panose="02040503050406030204" pitchFamily="18" charset="0"/>
                      </a:rPr>
                      <m:t>𝒚</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进行预测。在这里，随机变量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zh-CN" dirty="0"/>
                  <a:t>被称为自变量，随机变量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zh-CN" altLang="zh-CN" dirty="0"/>
                  <a:t>被称为因变量。</a:t>
                </a:r>
                <a:endParaRPr lang="zh-CN" altLang="zh-CN" dirty="0"/>
              </a:p>
            </p:txBody>
          </p:sp>
        </mc:Choice>
        <mc:Fallback>
          <p:sp>
            <p:nvSpPr>
              <p:cNvPr id="3" name="副标题 2"/>
              <p:cNvSpPr>
                <a:spLocks noRot="1" noChangeAspect="1" noMove="1" noResize="1" noEditPoints="1" noAdjustHandles="1" noChangeArrowheads="1" noChangeShapeType="1" noTextEdit="1"/>
              </p:cNvSpPr>
              <p:nvPr>
                <p:ph type="subTitle" idx="1"/>
              </p:nvPr>
            </p:nvSpPr>
            <p:spPr>
              <a:xfrm>
                <a:off x="1432560" y="1850064"/>
                <a:ext cx="7406640" cy="4243232"/>
              </a:xfrm>
              <a:blipFill rotWithShape="1">
                <a:blip r:embed="rId1"/>
                <a:stretch>
                  <a:fillRect t="-7"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由于</a:t>
                </a:r>
                <a14:m>
                  <m:oMath xmlns:m="http://schemas.openxmlformats.org/officeDocument/2006/math">
                    <m:r>
                      <a:rPr lang="en-US" altLang="zh-CN" sz="2400" b="1" i="1">
                        <a:latin typeface="Cambria Math" panose="02040503050406030204" pitchFamily="18" charset="0"/>
                      </a:rPr>
                      <m:t>𝒃</m:t>
                    </m:r>
                  </m:oMath>
                </a14:m>
                <a:r>
                  <a:rPr lang="zh-CN" altLang="zh-CN" sz="2400" dirty="0"/>
                  <a:t>的表示较为烦琐，我们不妨更改一下</a:t>
                </a:r>
                <a14:m>
                  <m:oMath xmlns:m="http://schemas.openxmlformats.org/officeDocument/2006/math">
                    <m:r>
                      <a:rPr lang="en-US" altLang="zh-CN" sz="2400" b="1" i="1">
                        <a:latin typeface="Cambria Math" panose="02040503050406030204" pitchFamily="18" charset="0"/>
                      </a:rPr>
                      <m:t>𝒘</m:t>
                    </m:r>
                  </m:oMath>
                </a14:m>
                <a:r>
                  <a:rPr lang="zh-CN" altLang="zh-CN" sz="2400" dirty="0"/>
                  <a:t>的表示，将</a:t>
                </a:r>
                <a14:m>
                  <m:oMath xmlns:m="http://schemas.openxmlformats.org/officeDocument/2006/math">
                    <m:r>
                      <a:rPr lang="en-US" altLang="zh-CN" sz="2400" i="1">
                        <a:latin typeface="Cambria Math" panose="02040503050406030204" pitchFamily="18" charset="0"/>
                      </a:rPr>
                      <m:t>𝑏</m:t>
                    </m:r>
                  </m:oMath>
                </a14:m>
                <a:r>
                  <a:rPr lang="zh-CN" altLang="zh-CN" sz="2400" dirty="0"/>
                  <a:t>视为常数</a:t>
                </a:r>
                <a14:m>
                  <m:oMath xmlns:m="http://schemas.openxmlformats.org/officeDocument/2006/math">
                    <m:r>
                      <a:rPr lang="en-US" altLang="zh-CN" sz="2400">
                        <a:latin typeface="Cambria Math" panose="02040503050406030204" pitchFamily="18" charset="0"/>
                      </a:rPr>
                      <m:t>1</m:t>
                    </m:r>
                  </m:oMath>
                </a14:m>
                <a:r>
                  <a:rPr lang="zh-CN" altLang="zh-CN" sz="2400" dirty="0"/>
                  <a:t>的权重，令：</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𝒘</m:t>
                      </m:r>
                      <m:r>
                        <a:rPr lang="en-US" altLang="zh-CN" sz="2400" b="1">
                          <a:latin typeface="Cambria Math" panose="02040503050406030204" pitchFamily="18" charset="0"/>
                        </a:rPr>
                        <m:t>=</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𝑛</m:t>
                          </m:r>
                        </m:sub>
                      </m:sSub>
                      <m:r>
                        <a:rPr lang="en-US" altLang="zh-CN" sz="2400">
                          <a:latin typeface="Cambria Math" panose="02040503050406030204" pitchFamily="18" charset="0"/>
                        </a:rPr>
                        <m:t>,</m:t>
                      </m:r>
                      <m:r>
                        <a:rPr lang="en-US" altLang="zh-CN" sz="2400" i="1">
                          <a:latin typeface="Cambria Math" panose="02040503050406030204" pitchFamily="18" charset="0"/>
                        </a:rPr>
                        <m:t>𝑏</m:t>
                      </m:r>
                      <m:r>
                        <a:rPr lang="en-US" altLang="zh-CN" sz="2400">
                          <a:latin typeface="Cambria Math" panose="02040503050406030204" pitchFamily="18" charset="0"/>
                        </a:rPr>
                        <m:t>)</m:t>
                      </m:r>
                    </m:oMath>
                  </m:oMathPara>
                </a14:m>
                <a:endParaRPr lang="zh-CN" altLang="zh-CN" sz="2400" dirty="0"/>
              </a:p>
              <a:p>
                <a:r>
                  <a:rPr lang="zh-CN" altLang="zh-CN" sz="2400" dirty="0"/>
                  <a:t>相应的，对</a:t>
                </a:r>
                <a14:m>
                  <m:oMath xmlns:m="http://schemas.openxmlformats.org/officeDocument/2006/math">
                    <m:r>
                      <a:rPr lang="en-US" altLang="zh-CN" sz="2400" b="1" i="1">
                        <a:latin typeface="Cambria Math" panose="02040503050406030204" pitchFamily="18" charset="0"/>
                      </a:rPr>
                      <m:t>𝑿</m:t>
                    </m:r>
                  </m:oMath>
                </a14:m>
                <a:r>
                  <a:rPr lang="zh-CN" altLang="zh-CN" sz="2400" dirty="0"/>
                  <a:t>做如下更改：</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𝑿</m:t>
                      </m:r>
                      <m:r>
                        <a:rPr lang="en-US" altLang="zh-CN" sz="2400" b="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p>
                                <m:r>
                                  <a:rPr lang="en-US" altLang="zh-CN" sz="2400">
                                    <a:latin typeface="Cambria Math" panose="02040503050406030204" pitchFamily="18" charset="0"/>
                                  </a:rPr>
                                  <m:t>; </m:t>
                                </m:r>
                                <m:r>
                                  <a:rPr lang="en-US" altLang="zh-CN" sz="2400">
                                    <a:latin typeface="Cambria Math" panose="02040503050406030204" pitchFamily="18" charset="0"/>
                                  </a:rPr>
                                  <m:t>1</m:t>
                                </m:r>
                              </m:e>
                            </m:mr>
                            <m:m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p>
                                      <m:r>
                                        <a:rPr lang="en-US" altLang="zh-CN" sz="2400">
                                          <a:latin typeface="Cambria Math" panose="02040503050406030204" pitchFamily="18" charset="0"/>
                                        </a:rPr>
                                        <m:t>; </m:t>
                                      </m:r>
                                      <m:r>
                                        <a:rPr lang="en-US" altLang="zh-CN" sz="2400">
                                          <a:latin typeface="Cambria Math" panose="02040503050406030204" pitchFamily="18" charset="0"/>
                                        </a:rPr>
                                        <m:t>1</m:t>
                                      </m:r>
                                    </m:e>
                                  </m:mr>
                                  <m:mr>
                                    <m:e>
                                      <m:r>
                                        <a:rPr lang="en-US" altLang="zh-CN" sz="2400">
                                          <a:latin typeface="Cambria Math" panose="02040503050406030204" pitchFamily="18" charset="0"/>
                                        </a:rPr>
                                        <m:t>⋯</m:t>
                                      </m:r>
                                    </m:e>
                                  </m:mr>
                                </m:m>
                              </m:e>
                            </m:m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r>
                                  <a:rPr lang="en-US" altLang="zh-CN" sz="2400">
                                    <a:latin typeface="Cambria Math" panose="02040503050406030204" pitchFamily="18" charset="0"/>
                                  </a:rPr>
                                  <m:t>; </m:t>
                                </m:r>
                                <m:r>
                                  <a:rPr lang="en-US" altLang="zh-CN" sz="2400">
                                    <a:latin typeface="Cambria Math" panose="02040503050406030204" pitchFamily="18" charset="0"/>
                                  </a:rPr>
                                  <m:t>1</m:t>
                                </m:r>
                              </m:e>
                            </m:mr>
                          </m:m>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bSup>
                                      <m:r>
                                        <a:rPr lang="en-US" altLang="zh-CN" sz="2400">
                                          <a:latin typeface="Cambria Math" panose="02040503050406030204" pitchFamily="18" charset="0"/>
                                        </a:rPr>
                                        <m:t>  </m:t>
                                      </m:r>
                                      <m:r>
                                        <a:rPr lang="en-US" altLang="zh-CN" sz="2400">
                                          <a:latin typeface="Cambria Math" panose="02040503050406030204" pitchFamily="18" charset="0"/>
                                        </a:rPr>
                                        <m:t>1</m:t>
                                      </m:r>
                                    </m:e>
                                  </m:mr>
                                </m:m>
                              </m:e>
                            </m:mr>
                            <m:mr>
                              <m:e>
                                <m:m>
                                  <m:mPr>
                                    <m:mcs>
                                      <m:mc>
                                        <m:mcPr>
                                          <m:count m:val="1"/>
                                          <m:mcJc m:val="center"/>
                                        </m:mcPr>
                                      </m:mc>
                                    </m:mcs>
                                    <m:ctrlPr>
                                      <a:rPr lang="zh-CN" altLang="zh-CN" sz="2400" i="1">
                                        <a:latin typeface="Cambria Math" panose="02040503050406030204" pitchFamily="18" charset="0"/>
                                      </a:rPr>
                                    </m:ctrlPr>
                                  </m:mP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bSup>
                                            <m:r>
                                              <a:rPr lang="en-US" altLang="zh-CN" sz="2400">
                                                <a:latin typeface="Cambria Math" panose="02040503050406030204" pitchFamily="18" charset="0"/>
                                              </a:rPr>
                                              <m:t>  </m:t>
                                            </m:r>
                                            <m:r>
                                              <a:rPr lang="en-US" altLang="zh-CN" sz="2400">
                                                <a:latin typeface="Cambria Math" panose="02040503050406030204" pitchFamily="18" charset="0"/>
                                              </a:rPr>
                                              <m:t>1</m:t>
                                            </m:r>
                                          </m:e>
                                        </m:mr>
                                      </m:m>
                                    </m:e>
                                  </m:mr>
                                  <m:mr>
                                    <m:e>
                                      <m:r>
                                        <a:rPr lang="en-US" altLang="zh-CN" sz="2400">
                                          <a:latin typeface="Cambria Math" panose="02040503050406030204" pitchFamily="18" charset="0"/>
                                        </a:rPr>
                                        <m:t>⋯</m:t>
                                      </m:r>
                                    </m:e>
                                  </m:mr>
                                </m:m>
                              </m:e>
                            </m:m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bSup>
                                    </m:e>
                                  </m:mr>
                                </m:m>
                                <m:r>
                                  <a:rPr lang="en-US" altLang="zh-CN" sz="2400">
                                    <a:latin typeface="Cambria Math" panose="02040503050406030204" pitchFamily="18" charset="0"/>
                                  </a:rPr>
                                  <m:t>  </m:t>
                                </m:r>
                                <m:r>
                                  <a:rPr lang="en-US" altLang="zh-CN" sz="2400">
                                    <a:latin typeface="Cambria Math" panose="02040503050406030204" pitchFamily="18" charset="0"/>
                                  </a:rPr>
                                  <m:t>1</m:t>
                                </m:r>
                              </m:e>
                            </m:mr>
                          </m:m>
                        </m:e>
                      </m:d>
                    </m:oMath>
                  </m:oMathPara>
                </a14:m>
                <a:endParaRPr lang="zh-CN" altLang="zh-CN" sz="2400" dirty="0"/>
              </a:p>
              <a:p>
                <a:r>
                  <a:rPr lang="zh-CN" altLang="zh-CN" sz="2400" dirty="0"/>
                  <a:t>则</a:t>
                </a:r>
                <a14:m>
                  <m:oMath xmlns:m="http://schemas.openxmlformats.org/officeDocument/2006/math">
                    <m:r>
                      <a:rPr lang="en-US" altLang="zh-CN" sz="2400" i="1">
                        <a:latin typeface="Cambria Math" panose="02040503050406030204" pitchFamily="18" charset="0"/>
                      </a:rPr>
                      <m:t>𝐸</m:t>
                    </m:r>
                  </m:oMath>
                </a14:m>
                <a:r>
                  <a:rPr lang="zh-CN" altLang="zh-CN" sz="2400" dirty="0"/>
                  <a:t>可表示为：</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b="1" i="1">
                                  <a:latin typeface="Cambria Math" panose="02040503050406030204" pitchFamily="18" charset="0"/>
                                </a:rPr>
                                <m:t>−</m:t>
                              </m:r>
                              <m:r>
                                <a:rPr lang="en-US" altLang="zh-CN" sz="2400" b="1" i="1">
                                  <a:latin typeface="Cambria Math" panose="02040503050406030204" pitchFamily="18" charset="0"/>
                                </a:rPr>
                                <m:t>𝑿</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e>
                          </m:d>
                        </m:e>
                        <m:sup>
                          <m:r>
                            <a:rPr lang="en-US" altLang="zh-CN" sz="2400">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b="1" i="1">
                              <a:latin typeface="Cambria Math" panose="02040503050406030204" pitchFamily="18" charset="0"/>
                            </a:rPr>
                            <m:t>−</m:t>
                          </m:r>
                          <m:r>
                            <a:rPr lang="en-US" altLang="zh-CN" sz="2400" b="1" i="1">
                              <a:latin typeface="Cambria Math" panose="02040503050406030204" pitchFamily="18" charset="0"/>
                            </a:rPr>
                            <m:t>𝑿</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e>
                      </m:d>
                    </m:oMath>
                  </m:oMathPara>
                </a14:m>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187" b="-3704"/>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对误差函数</a:t>
                </a:r>
                <a14:m>
                  <m:oMath xmlns:m="http://schemas.openxmlformats.org/officeDocument/2006/math">
                    <m:r>
                      <a:rPr lang="en-US" altLang="zh-CN" sz="2400" i="1">
                        <a:latin typeface="Cambria Math" panose="02040503050406030204" pitchFamily="18" charset="0"/>
                      </a:rPr>
                      <m:t>𝐸</m:t>
                    </m:r>
                  </m:oMath>
                </a14:m>
                <a:r>
                  <a:rPr lang="zh-CN" altLang="zh-CN" sz="2400" dirty="0"/>
                  <a:t>求参数</a:t>
                </a:r>
                <a14:m>
                  <m:oMath xmlns:m="http://schemas.openxmlformats.org/officeDocument/2006/math">
                    <m:r>
                      <a:rPr lang="en-US" altLang="zh-CN" sz="2400" b="1" i="1">
                        <a:latin typeface="Cambria Math" panose="02040503050406030204" pitchFamily="18" charset="0"/>
                      </a:rPr>
                      <m:t>𝒘</m:t>
                    </m:r>
                  </m:oMath>
                </a14:m>
                <a:r>
                  <a:rPr lang="zh-CN" altLang="zh-CN" sz="2400" dirty="0"/>
                  <a:t>的偏导数，我们得到：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𝐸</m:t>
                          </m:r>
                        </m:num>
                        <m:den>
                          <m:r>
                            <a:rPr lang="en-US" altLang="zh-CN" sz="2400" i="1">
                              <a:latin typeface="Cambria Math" panose="02040503050406030204" pitchFamily="18" charset="0"/>
                            </a:rPr>
                            <m:t>𝜕</m:t>
                          </m:r>
                          <m:r>
                            <a:rPr lang="en-US" altLang="zh-CN" sz="2400" b="1" i="1">
                              <a:latin typeface="Cambria Math" panose="02040503050406030204" pitchFamily="18" charset="0"/>
                            </a:rPr>
                            <m:t>𝒘</m:t>
                          </m:r>
                        </m:den>
                      </m:f>
                      <m:r>
                        <a:rPr lang="en-US" altLang="zh-CN" sz="2400">
                          <a:latin typeface="Cambria Math" panose="02040503050406030204" pitchFamily="18" charset="0"/>
                        </a:rPr>
                        <m:t>=</m:t>
                      </m:r>
                      <m:r>
                        <a:rPr lang="en-US" altLang="zh-CN" sz="2400">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𝑿</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i="1">
                              <a:latin typeface="Cambria Math" panose="02040503050406030204" pitchFamily="18" charset="0"/>
                            </a:rPr>
                            <m:t>−</m:t>
                          </m:r>
                          <m:r>
                            <a:rPr lang="en-US" altLang="zh-CN" sz="2400" b="1" i="1">
                              <a:latin typeface="Cambria Math" panose="02040503050406030204" pitchFamily="18" charset="0"/>
                            </a:rPr>
                            <m:t>𝒀</m:t>
                          </m:r>
                        </m:e>
                      </m:d>
                    </m:oMath>
                  </m:oMathPara>
                </a14:m>
                <a:endParaRPr lang="zh-CN" altLang="zh-CN" sz="2400" dirty="0"/>
              </a:p>
              <a:p>
                <a:r>
                  <a:rPr lang="zh-CN" altLang="zh-CN" sz="2400" dirty="0"/>
                  <a:t>令偏导为</a:t>
                </a:r>
                <a14:m>
                  <m:oMath xmlns:m="http://schemas.openxmlformats.org/officeDocument/2006/math">
                    <m:r>
                      <a:rPr lang="en-US" altLang="zh-CN" sz="2400">
                        <a:latin typeface="Cambria Math" panose="02040503050406030204" pitchFamily="18" charset="0"/>
                      </a:rPr>
                      <m:t>0</m:t>
                    </m:r>
                  </m:oMath>
                </a14:m>
                <a:r>
                  <a:rPr lang="zh-CN" altLang="zh-CN" sz="2400" dirty="0"/>
                  <a:t>，我们得到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𝒘</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𝑿</m:t>
                              </m:r>
                            </m:e>
                          </m:d>
                        </m:e>
                        <m:sup>
                          <m:r>
                            <a:rPr lang="en-US" altLang="zh-CN" sz="2400" i="1">
                              <a:latin typeface="Cambria Math" panose="02040503050406030204" pitchFamily="18" charset="0"/>
                            </a:rPr>
                            <m:t>−</m:t>
                          </m:r>
                          <m:r>
                            <a:rPr lang="en-US" altLang="zh-CN" sz="2400">
                              <a:latin typeface="Cambria Math" panose="02040503050406030204" pitchFamily="18" charset="0"/>
                            </a:rPr>
                            <m:t>1</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𝒀</m:t>
                      </m:r>
                    </m:oMath>
                  </m:oMathPara>
                </a14:m>
                <a:endParaRPr lang="zh-CN" altLang="zh-CN" sz="2400" dirty="0"/>
              </a:p>
              <a:p>
                <a:r>
                  <a:rPr lang="zh-CN" altLang="zh-CN" sz="2400" dirty="0"/>
                  <a:t>因此对于测试向量</a:t>
                </a:r>
                <a14:m>
                  <m:oMath xmlns:m="http://schemas.openxmlformats.org/officeDocument/2006/math">
                    <m:r>
                      <a:rPr lang="en-US" altLang="zh-CN" sz="2400" b="1" i="1">
                        <a:latin typeface="Cambria Math" panose="02040503050406030204" pitchFamily="18" charset="0"/>
                      </a:rPr>
                      <m:t>𝒙</m:t>
                    </m:r>
                  </m:oMath>
                </a14:m>
                <a:r>
                  <a:rPr lang="zh-CN" altLang="zh-CN" sz="2400" dirty="0"/>
                  <a:t>，根据线性回归模型预测的结果为</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b="1" i="1">
                          <a:latin typeface="Cambria Math" panose="02040503050406030204" pitchFamily="18" charset="0"/>
                        </a:rPr>
                        <m:t>𝒙</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b="1"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𝑿</m:t>
                                      </m:r>
                                    </m:e>
                                  </m:d>
                                </m:e>
                                <m:sup>
                                  <m:r>
                                    <a:rPr lang="en-US" altLang="zh-CN" sz="2400" i="1">
                                      <a:latin typeface="Cambria Math" panose="02040503050406030204" pitchFamily="18" charset="0"/>
                                    </a:rPr>
                                    <m:t>−</m:t>
                                  </m:r>
                                  <m:r>
                                    <a:rPr lang="en-US" altLang="zh-CN" sz="2400">
                                      <a:latin typeface="Cambria Math" panose="02040503050406030204" pitchFamily="18" charset="0"/>
                                    </a:rPr>
                                    <m:t>1</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𝒀</m:t>
                              </m:r>
                            </m:e>
                          </m:d>
                        </m:e>
                        <m:sup>
                          <m:r>
                            <a:rPr lang="en-US" altLang="zh-CN" sz="2400">
                              <a:latin typeface="Cambria Math" panose="02040503050406030204" pitchFamily="18" charset="0"/>
                            </a:rPr>
                            <m:t>⊤</m:t>
                          </m:r>
                        </m:sup>
                      </m:sSup>
                    </m:oMath>
                  </m:oMathPara>
                </a14:m>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smtClean="0"/>
                  <a:t>在</a:t>
                </a:r>
                <a:r>
                  <a:rPr lang="zh-CN" altLang="en-US" sz="2400" dirty="0" smtClean="0"/>
                  <a:t>线性回归</a:t>
                </a:r>
                <a:r>
                  <a:rPr lang="zh-CN" altLang="zh-CN" sz="2400" dirty="0" smtClean="0"/>
                  <a:t>中</a:t>
                </a:r>
                <a:r>
                  <a:rPr lang="zh-CN" altLang="zh-CN" sz="2400" dirty="0"/>
                  <a:t>，我们假设随机变量</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oMath>
                </a14:m>
                <a:r>
                  <a:rPr lang="zh-CN" altLang="zh-CN" sz="2400" dirty="0"/>
                  <a:t>与</a:t>
                </a:r>
                <a14:m>
                  <m:oMath xmlns:m="http://schemas.openxmlformats.org/officeDocument/2006/math">
                    <m:r>
                      <a:rPr lang="en-US" altLang="zh-CN" sz="2400" i="1">
                        <a:latin typeface="Cambria Math" panose="02040503050406030204" pitchFamily="18" charset="0"/>
                      </a:rPr>
                      <m:t>𝑦</m:t>
                    </m:r>
                  </m:oMath>
                </a14:m>
                <a:r>
                  <a:rPr lang="zh-CN" altLang="zh-CN" sz="2400" dirty="0"/>
                  <a:t>之间的关系是线性的。但在实际中，我们通常会遇到非线性关系。这个时候，我们可以使用一个非线性变换</a:t>
                </a:r>
                <a14:m>
                  <m:oMath xmlns:m="http://schemas.openxmlformats.org/officeDocument/2006/math">
                    <m:r>
                      <a:rPr lang="en-US" altLang="zh-CN" sz="2400" i="1">
                        <a:latin typeface="Cambria Math" panose="02040503050406030204" pitchFamily="18" charset="0"/>
                      </a:rPr>
                      <m:t>𝑔</m:t>
                    </m:r>
                    <m:r>
                      <a:rPr lang="en-US" altLang="zh-CN" sz="2400" i="1">
                        <a:latin typeface="Cambria Math" panose="02040503050406030204" pitchFamily="18" charset="0"/>
                      </a:rPr>
                      <m:t>(⋅)</m:t>
                    </m:r>
                  </m:oMath>
                </a14:m>
                <a:r>
                  <a:rPr lang="zh-CN" altLang="zh-CN" sz="2400" dirty="0"/>
                  <a:t>，使得线性回归模型</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oMath>
                </a14:m>
                <a:r>
                  <a:rPr lang="zh-CN" altLang="zh-CN" sz="2400" dirty="0"/>
                  <a:t>实际上对</a:t>
                </a:r>
                <a14:m>
                  <m:oMath xmlns:m="http://schemas.openxmlformats.org/officeDocument/2006/math">
                    <m:r>
                      <a:rPr lang="en-US" altLang="zh-CN" sz="2400" i="1">
                        <a:latin typeface="Cambria Math" panose="02040503050406030204" pitchFamily="18" charset="0"/>
                      </a:rPr>
                      <m:t>𝑔</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oMath>
                </a14:m>
                <a:r>
                  <a:rPr lang="zh-CN" altLang="zh-CN" sz="2400" dirty="0"/>
                  <a:t>而非</a:t>
                </a:r>
                <a14:m>
                  <m:oMath xmlns:m="http://schemas.openxmlformats.org/officeDocument/2006/math">
                    <m:r>
                      <a:rPr lang="en-US" altLang="zh-CN" sz="2400" i="1">
                        <a:latin typeface="Cambria Math" panose="02040503050406030204" pitchFamily="18" charset="0"/>
                      </a:rPr>
                      <m:t>𝑦</m:t>
                    </m:r>
                  </m:oMath>
                </a14:m>
                <a:r>
                  <a:rPr lang="zh-CN" altLang="zh-CN" sz="2400" dirty="0"/>
                  <a:t>进行拟合，即：</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𝑦</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𝑔</m:t>
                          </m:r>
                        </m:e>
                        <m:sup>
                          <m:r>
                            <a:rPr lang="en-US" altLang="zh-CN" sz="2400" i="1">
                              <a:latin typeface="Cambria Math" panose="02040503050406030204" pitchFamily="18" charset="0"/>
                            </a:rPr>
                            <m:t>−</m:t>
                          </m:r>
                          <m:r>
                            <a:rPr lang="en-US" altLang="zh-CN" sz="2400">
                              <a:latin typeface="Cambria Math" panose="02040503050406030204" pitchFamily="18" charset="0"/>
                            </a:rPr>
                            <m:t>1</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𝒙</m:t>
                              </m:r>
                            </m:e>
                          </m:d>
                        </m:e>
                      </m:d>
                    </m:oMath>
                  </m:oMathPara>
                </a14:m>
                <a:endParaRPr lang="zh-CN" altLang="zh-CN" sz="2400" dirty="0"/>
              </a:p>
              <a:p>
                <a:r>
                  <a:rPr lang="zh-CN" altLang="zh-CN" sz="2400" dirty="0"/>
                  <a:t>其中</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oMath>
                </a14:m>
                <a:r>
                  <a:rPr lang="zh-CN" altLang="zh-CN" sz="2400" dirty="0"/>
                  <a:t>仍为：</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f</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𝒙</m:t>
                      </m:r>
                      <m:r>
                        <a:rPr lang="en-US" altLang="zh-CN" sz="2400" b="1">
                          <a:latin typeface="Cambria Math" panose="02040503050406030204" pitchFamily="18" charset="0"/>
                        </a:rPr>
                        <m:t>+</m:t>
                      </m:r>
                      <m:r>
                        <a:rPr lang="en-US" altLang="zh-CN" sz="2400" i="1">
                          <a:latin typeface="Cambria Math" panose="02040503050406030204" pitchFamily="18" charset="0"/>
                        </a:rPr>
                        <m:t>𝑏</m:t>
                      </m:r>
                    </m:oMath>
                  </m:oMathPara>
                </a14:m>
                <a:endParaRPr lang="zh-CN" altLang="zh-CN" sz="2400" dirty="0"/>
              </a:p>
              <a:p>
                <a:r>
                  <a:rPr lang="zh-CN" altLang="zh-CN" sz="2400" dirty="0"/>
                  <a:t>因此这样的回归模型称为广义线性回归模型。</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10278"/>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广义线性回归模型使用非常广泛。例如在二元分类任务中，我们的目标是拟合这样一个分离超平面</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i="1">
                            <a:latin typeface="Cambria Math" panose="02040503050406030204" pitchFamily="18" charset="0"/>
                          </a:rPr>
                          <m:t>⊤</m:t>
                        </m:r>
                      </m:sup>
                    </m:sSup>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i="1">
                        <a:latin typeface="Cambria Math" panose="02040503050406030204" pitchFamily="18" charset="0"/>
                      </a:rPr>
                      <m:t>𝑏</m:t>
                    </m:r>
                  </m:oMath>
                </a14:m>
                <a:r>
                  <a:rPr lang="zh-CN" altLang="zh-CN" sz="2400" dirty="0"/>
                  <a:t>，使得目标分类</a:t>
                </a:r>
                <a14:m>
                  <m:oMath xmlns:m="http://schemas.openxmlformats.org/officeDocument/2006/math">
                    <m:r>
                      <a:rPr lang="en-US" altLang="zh-CN" sz="2400" i="1">
                        <a:latin typeface="Cambria Math" panose="02040503050406030204" pitchFamily="18" charset="0"/>
                      </a:rPr>
                      <m:t>𝑦</m:t>
                    </m:r>
                  </m:oMath>
                </a14:m>
                <a:r>
                  <a:rPr lang="zh-CN" altLang="zh-CN" sz="2400" dirty="0"/>
                  <a:t>可表示为以下阶跃函数：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𝑦</m:t>
                      </m:r>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a:latin typeface="Cambria Math" panose="02040503050406030204" pitchFamily="18" charset="0"/>
                                </a:rPr>
                                <m:t> </m:t>
                              </m:r>
                              <m:r>
                                <a:rPr lang="en-US" altLang="zh-CN" sz="2400">
                                  <a:latin typeface="Cambria Math" panose="02040503050406030204" pitchFamily="18" charset="0"/>
                                </a:rPr>
                                <m:t>0</m:t>
                              </m:r>
                              <m:r>
                                <a:rPr lang="en-US" altLang="zh-CN" sz="2400">
                                  <a:latin typeface="Cambria Math" panose="02040503050406030204" pitchFamily="18" charset="0"/>
                                </a:rPr>
                                <m:t>,  </m:t>
                              </m:r>
                              <m:r>
                                <a:rPr lang="en-US" altLang="zh-CN" sz="2400" i="1">
                                  <a:latin typeface="Cambria Math" panose="02040503050406030204" pitchFamily="18" charset="0"/>
                                </a:rPr>
                                <m:t>&amp;</m:t>
                              </m:r>
                              <m:r>
                                <a:rPr lang="en-US" altLang="zh-CN" sz="2400" i="1">
                                  <a:latin typeface="Cambria Math" panose="02040503050406030204" pitchFamily="18" charset="0"/>
                                </a:rPr>
                                <m:t>𝑓</m:t>
                              </m:r>
                              <m:r>
                                <a:rPr lang="en-US" altLang="zh-CN" sz="2400">
                                  <a:latin typeface="Cambria Math" panose="02040503050406030204" pitchFamily="18" charset="0"/>
                                </a:rPr>
                                <m:t>(</m:t>
                              </m:r>
                              <m:r>
                                <a:rPr lang="en-US" altLang="zh-CN" sz="2400" b="1" i="1">
                                  <a:latin typeface="Cambria Math" panose="02040503050406030204" pitchFamily="18" charset="0"/>
                                </a:rPr>
                                <m:t>𝒙</m:t>
                              </m:r>
                              <m:r>
                                <a:rPr lang="en-US" altLang="zh-CN" sz="2400">
                                  <a:latin typeface="Cambria Math" panose="02040503050406030204" pitchFamily="18" charset="0"/>
                                </a:rPr>
                                <m:t>)</m:t>
                              </m:r>
                              <m:r>
                                <a:rPr lang="en-US" altLang="zh-CN" sz="2400" i="1">
                                  <a:latin typeface="Cambria Math" panose="02040503050406030204" pitchFamily="18" charset="0"/>
                                </a:rPr>
                                <m:t>&lt;</m:t>
                              </m:r>
                              <m:r>
                                <a:rPr lang="en-US" altLang="zh-CN" sz="2400" i="1">
                                  <a:latin typeface="Cambria Math" panose="02040503050406030204" pitchFamily="18" charset="0"/>
                                </a:rPr>
                                <m:t>0</m:t>
                              </m:r>
                            </m:e>
                            <m:e>
                              <m:r>
                                <a:rPr lang="en-US" altLang="zh-CN" sz="2400">
                                  <a:latin typeface="Cambria Math" panose="02040503050406030204" pitchFamily="18" charset="0"/>
                                </a:rPr>
                                <m:t>1</m:t>
                              </m:r>
                              <m:r>
                                <a:rPr lang="en-US" altLang="zh-CN" sz="2400">
                                  <a:latin typeface="Cambria Math" panose="02040503050406030204" pitchFamily="18" charset="0"/>
                                </a:rPr>
                                <m:t>,  </m:t>
                              </m:r>
                              <m:r>
                                <a:rPr lang="en-US" altLang="zh-CN" sz="2400" i="1">
                                  <a:latin typeface="Cambria Math" panose="02040503050406030204" pitchFamily="18" charset="0"/>
                                </a:rPr>
                                <m:t>&amp;</m:t>
                              </m:r>
                              <m:r>
                                <a:rPr lang="en-US" altLang="zh-CN" sz="2400" i="1">
                                  <a:latin typeface="Cambria Math" panose="02040503050406030204" pitchFamily="18" charset="0"/>
                                </a:rPr>
                                <m:t>𝑓</m:t>
                              </m:r>
                              <m:r>
                                <a:rPr lang="en-US" altLang="zh-CN" sz="2400">
                                  <a:latin typeface="Cambria Math" panose="02040503050406030204" pitchFamily="18" charset="0"/>
                                </a:rPr>
                                <m:t>(</m:t>
                              </m:r>
                              <m:r>
                                <a:rPr lang="en-US" altLang="zh-CN" sz="2400" b="1" i="1">
                                  <a:latin typeface="Cambria Math" panose="02040503050406030204" pitchFamily="18" charset="0"/>
                                </a:rPr>
                                <m:t>𝒙</m:t>
                              </m:r>
                              <m:r>
                                <a:rPr lang="en-US" altLang="zh-CN" sz="2400">
                                  <a:latin typeface="Cambria Math" panose="02040503050406030204" pitchFamily="18" charset="0"/>
                                </a:rPr>
                                <m:t>)</m:t>
                              </m:r>
                              <m:r>
                                <a:rPr lang="en-US" altLang="zh-CN" sz="2400" i="1">
                                  <a:latin typeface="Cambria Math" panose="02040503050406030204" pitchFamily="18" charset="0"/>
                                </a:rPr>
                                <m:t>&gt;</m:t>
                              </m:r>
                              <m:r>
                                <a:rPr lang="en-US" altLang="zh-CN" sz="2400" i="1">
                                  <a:latin typeface="Cambria Math" panose="02040503050406030204" pitchFamily="18" charset="0"/>
                                </a:rPr>
                                <m:t>0</m:t>
                              </m:r>
                            </m:e>
                          </m:eqArr>
                        </m:e>
                      </m:d>
                    </m:oMath>
                  </m:oMathPara>
                </a14:m>
                <a:endParaRPr lang="zh-CN" altLang="zh-CN" sz="2400" dirty="0"/>
              </a:p>
              <a:p>
                <a:r>
                  <a:rPr lang="zh-CN" altLang="zh-CN" sz="2400" dirty="0"/>
                  <a:t>但是在分类问题中，由于</a:t>
                </a:r>
                <a14:m>
                  <m:oMath xmlns:m="http://schemas.openxmlformats.org/officeDocument/2006/math">
                    <m:r>
                      <a:rPr lang="en-US" altLang="zh-CN" sz="2400" i="1">
                        <a:latin typeface="Cambria Math" panose="02040503050406030204" pitchFamily="18" charset="0"/>
                      </a:rPr>
                      <m:t>𝑦</m:t>
                    </m:r>
                  </m:oMath>
                </a14:m>
                <a:r>
                  <a:rPr lang="zh-CN" altLang="zh-CN" sz="2400" dirty="0"/>
                  <a:t>取离散值，这个阶跃判别函数是不可导的。不可导的性质使得许多数学方法不能使用。我们考虑使用一个函数</a:t>
                </a:r>
                <a14:m>
                  <m:oMath xmlns:m="http://schemas.openxmlformats.org/officeDocument/2006/math">
                    <m:r>
                      <a:rPr lang="en-US" altLang="zh-CN" sz="2400" i="1">
                        <a:latin typeface="Cambria Math" panose="02040503050406030204" pitchFamily="18" charset="0"/>
                      </a:rPr>
                      <m:t>𝜎</m:t>
                    </m:r>
                    <m:r>
                      <a:rPr lang="en-US" altLang="zh-CN" sz="2400" i="1">
                        <a:latin typeface="Cambria Math" panose="02040503050406030204" pitchFamily="18" charset="0"/>
                      </a:rPr>
                      <m:t>(⋅)</m:t>
                    </m:r>
                  </m:oMath>
                </a14:m>
                <a:r>
                  <a:rPr lang="zh-CN" altLang="zh-CN" sz="2400" dirty="0"/>
                  <a:t>来近似这个离散的阶跃函数，通常可以使用</a:t>
                </a:r>
                <a:r>
                  <a:rPr lang="en-US" altLang="zh-CN" sz="2400" dirty="0"/>
                  <a:t>logistic</a:t>
                </a:r>
                <a:r>
                  <a:rPr lang="zh-CN" altLang="zh-CN" sz="2400" dirty="0"/>
                  <a:t>函数或</a:t>
                </a:r>
                <a:r>
                  <a:rPr lang="en-US" altLang="zh-CN" sz="2400" dirty="0" err="1"/>
                  <a:t>tanh</a:t>
                </a:r>
                <a:r>
                  <a:rPr lang="zh-CN" altLang="zh-CN" sz="2400" dirty="0"/>
                  <a:t>函数。</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831" b="-15212"/>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p:sp>
        <p:nvSpPr>
          <p:cNvPr id="3" name="内容占位符 2"/>
          <p:cNvSpPr>
            <a:spLocks noGrp="1"/>
          </p:cNvSpPr>
          <p:nvPr>
            <p:ph idx="1"/>
          </p:nvPr>
        </p:nvSpPr>
        <p:spPr/>
        <p:txBody>
          <a:bodyPr>
            <a:noAutofit/>
          </a:bodyPr>
          <a:lstStyle/>
          <a:p>
            <a:r>
              <a:rPr lang="en-US" altLang="zh-CN" sz="2800" dirty="0"/>
              <a:t>Logistic</a:t>
            </a:r>
            <a:r>
              <a:rPr lang="zh-CN" altLang="zh-CN" sz="2800" dirty="0" smtClean="0"/>
              <a:t>函数</a:t>
            </a:r>
            <a:r>
              <a:rPr lang="zh-CN" altLang="en-US" sz="2800" dirty="0" smtClean="0"/>
              <a:t>图像</a:t>
            </a:r>
            <a:endParaRPr lang="zh-CN" altLang="zh-CN" sz="2800" dirty="0"/>
          </a:p>
          <a:p>
            <a:pPr marL="82550" indent="0">
              <a:buNone/>
            </a:pPr>
            <a:endParaRPr lang="zh-CN" altLang="zh-CN" sz="2400" dirty="0"/>
          </a:p>
          <a:p>
            <a:pPr marL="82550" indent="0">
              <a:buNone/>
            </a:pPr>
            <a:endParaRPr lang="zh-CN" altLang="zh-CN" sz="2400" dirty="0"/>
          </a:p>
          <a:p>
            <a:endParaRPr lang="zh-CN" altLang="zh-CN" sz="2400" dirty="0"/>
          </a:p>
        </p:txBody>
      </p:sp>
      <p:pic>
        <p:nvPicPr>
          <p:cNvPr id="5" name="图片 4"/>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5736" y="2636912"/>
            <a:ext cx="5688632" cy="31683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这里就</a:t>
                </a:r>
                <a:r>
                  <a:rPr lang="en-US" altLang="zh-CN" sz="2400" dirty="0"/>
                  <a:t>logistic</a:t>
                </a:r>
                <a:r>
                  <a:rPr lang="zh-CN" altLang="zh-CN" sz="2400" dirty="0" smtClean="0"/>
                  <a:t>函数的</a:t>
                </a:r>
                <a:r>
                  <a:rPr lang="zh-CN" altLang="zh-CN" sz="2400" dirty="0"/>
                  <a:t>情况进行讨论。令</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a:latin typeface="Cambria Math" panose="02040503050406030204" pitchFamily="18" charset="0"/>
                            </a:rPr>
                            <m:t>1</m:t>
                          </m:r>
                          <m:r>
                            <a:rPr lang="en-US" altLang="zh-CN" sz="2400">
                              <a:latin typeface="Cambria Math" panose="02040503050406030204" pitchFamily="18" charset="0"/>
                            </a:rPr>
                            <m:t>+</m:t>
                          </m:r>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a:latin typeface="Cambria Math" panose="02040503050406030204" pitchFamily="18" charset="0"/>
                            </a:rPr>
                            <m:t>)</m:t>
                          </m:r>
                        </m:den>
                      </m:f>
                    </m:oMath>
                  </m:oMathPara>
                </a14:m>
                <a:endParaRPr lang="zh-CN" altLang="zh-CN" sz="2400" dirty="0"/>
              </a:p>
              <a:p>
                <a:r>
                  <a:rPr lang="zh-CN" altLang="zh-CN" sz="2400" dirty="0"/>
                  <a:t>使用</a:t>
                </a:r>
                <a:r>
                  <a:rPr lang="en-US" altLang="zh-CN" sz="2400" dirty="0"/>
                  <a:t>logistic</a:t>
                </a:r>
                <a:r>
                  <a:rPr lang="zh-CN" altLang="zh-CN" sz="2400" dirty="0"/>
                  <a:t>函数替代阶跃函数：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𝒙</m:t>
                              </m:r>
                            </m:e>
                          </m:d>
                        </m:e>
                      </m:d>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a:latin typeface="Cambria Math" panose="02040503050406030204" pitchFamily="18" charset="0"/>
                            </a:rPr>
                            <m:t>1</m:t>
                          </m:r>
                          <m:r>
                            <a:rPr lang="en-US" altLang="zh-CN" sz="2400">
                              <a:latin typeface="Cambria Math" panose="02040503050406030204" pitchFamily="18" charset="0"/>
                            </a:rPr>
                            <m:t>+</m:t>
                          </m:r>
                          <m:r>
                            <m:rPr>
                              <m:sty m:val="p"/>
                            </m:rPr>
                            <a:rPr lang="en-US" altLang="zh-CN" sz="2400">
                              <a:latin typeface="Cambria Math" panose="02040503050406030204" pitchFamily="18" charset="0"/>
                            </a:rPr>
                            <m:t>exp</m:t>
                          </m:r>
                          <m:r>
                            <a:rPr lang="en-US" altLang="zh-CN" sz="2400">
                              <a:latin typeface="Cambria Math" panose="02040503050406030204" pitchFamily="18" charset="0"/>
                            </a:rPr>
                            <m:t>⁡(</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i="1">
                              <a:latin typeface="Cambria Math" panose="02040503050406030204" pitchFamily="18" charset="0"/>
                            </a:rPr>
                            <m:t>𝑏</m:t>
                          </m:r>
                          <m:r>
                            <a:rPr lang="en-US" altLang="zh-CN" sz="2400">
                              <a:latin typeface="Cambria Math" panose="02040503050406030204" pitchFamily="18" charset="0"/>
                            </a:rPr>
                            <m:t>)</m:t>
                          </m:r>
                        </m:den>
                      </m:f>
                    </m:oMath>
                  </m:oMathPara>
                </a14:m>
                <a:endParaRPr lang="zh-CN" altLang="zh-CN" sz="2400" dirty="0"/>
              </a:p>
              <a:p>
                <a:r>
                  <a:rPr lang="zh-CN" altLang="zh-CN" sz="2400" dirty="0"/>
                  <a:t>并定义条件概率：</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 | </m:t>
                          </m:r>
                          <m:r>
                            <a:rPr lang="en-US" altLang="zh-CN" sz="2400" b="1" i="1">
                              <a:latin typeface="Cambria Math" panose="02040503050406030204" pitchFamily="18" charset="0"/>
                            </a:rPr>
                            <m:t>𝒙</m:t>
                          </m:r>
                        </m:e>
                      </m:d>
                      <m:r>
                        <a:rPr lang="en-US" altLang="zh-CN" sz="2400">
                          <a:latin typeface="Cambria Math" panose="02040503050406030204" pitchFamily="18" charset="0"/>
                        </a:rPr>
                        <m:t>=</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𝒙</m:t>
                              </m:r>
                            </m:e>
                          </m:d>
                        </m:e>
                      </m:d>
                    </m:oMath>
                  </m:oMathPara>
                </a14:m>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 | </m:t>
                          </m:r>
                          <m:r>
                            <a:rPr lang="en-US" altLang="zh-CN" sz="2400" b="1" i="1">
                              <a:latin typeface="Cambria Math" panose="02040503050406030204" pitchFamily="18" charset="0"/>
                            </a:rPr>
                            <m:t>𝒙</m:t>
                          </m:r>
                        </m:e>
                      </m:d>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𝒙</m:t>
                              </m:r>
                            </m:e>
                          </m:d>
                        </m:e>
                      </m:d>
                    </m:oMath>
                  </m:oMathPara>
                </a14:m>
                <a:endParaRPr lang="zh-CN" altLang="zh-CN" sz="2400" dirty="0"/>
              </a:p>
              <a:p>
                <a:r>
                  <a:rPr lang="zh-CN" altLang="zh-CN" sz="2400" dirty="0"/>
                  <a:t>这样就可以把离散取值的分类问题近似地表示为连续取值的回归问题；这样的回归模型称为</a:t>
                </a:r>
                <a:r>
                  <a:rPr lang="en-US" altLang="zh-CN" sz="2400" dirty="0"/>
                  <a:t>logistic</a:t>
                </a:r>
                <a:r>
                  <a:rPr lang="zh-CN" altLang="zh-CN" sz="2400" dirty="0"/>
                  <a:t>回归模型。</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45754"/>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在</a:t>
                </a:r>
                <a:r>
                  <a:rPr lang="en-US" altLang="zh-CN" sz="2400" dirty="0"/>
                  <a:t>logistic</a:t>
                </a:r>
                <a:r>
                  <a:rPr lang="zh-CN" altLang="zh-CN" sz="2400" dirty="0"/>
                  <a:t>函数中</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𝑔</m:t>
                        </m:r>
                      </m:e>
                      <m:sup>
                        <m:r>
                          <a:rPr lang="en-US" altLang="zh-CN" sz="2400" i="1">
                            <a:latin typeface="Cambria Math" panose="02040503050406030204" pitchFamily="18" charset="0"/>
                          </a:rPr>
                          <m:t>−</m:t>
                        </m:r>
                        <m:r>
                          <a:rPr lang="en-US" altLang="zh-CN" sz="2400">
                            <a:latin typeface="Cambria Math" panose="02040503050406030204" pitchFamily="18" charset="0"/>
                          </a:rPr>
                          <m:t>1</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a:latin typeface="Cambria Math" panose="02040503050406030204" pitchFamily="18" charset="0"/>
                      </a:rPr>
                      <m:t>=</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zh-CN" altLang="zh-CN" sz="2400" dirty="0"/>
                  <a:t>，若将</a:t>
                </a:r>
                <a14:m>
                  <m:oMath xmlns:m="http://schemas.openxmlformats.org/officeDocument/2006/math">
                    <m:r>
                      <a:rPr lang="en-US" altLang="zh-CN" sz="2400" i="1">
                        <a:latin typeface="Cambria Math" panose="02040503050406030204" pitchFamily="18" charset="0"/>
                      </a:rPr>
                      <m:t>𝑔</m:t>
                    </m:r>
                    <m:r>
                      <a:rPr lang="en-US" altLang="zh-CN" sz="2400">
                        <a:latin typeface="Cambria Math" panose="02040503050406030204" pitchFamily="18" charset="0"/>
                      </a:rPr>
                      <m:t>(⋅)</m:t>
                    </m:r>
                  </m:oMath>
                </a14:m>
                <a:r>
                  <a:rPr lang="zh-CN" altLang="zh-CN" sz="2400" dirty="0"/>
                  <a:t>还原为</a:t>
                </a:r>
                <a14:m>
                  <m:oMath xmlns:m="http://schemas.openxmlformats.org/officeDocument/2006/math">
                    <m:r>
                      <a:rPr lang="en-US" altLang="zh-CN" sz="2400" i="1">
                        <a:latin typeface="Cambria Math" panose="02040503050406030204" pitchFamily="18" charset="0"/>
                      </a:rPr>
                      <m:t>𝑔</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e>
                    </m:d>
                    <m:r>
                      <a:rPr lang="en-US" altLang="zh-CN" sz="2400">
                        <a:latin typeface="Cambria Math" panose="02040503050406030204" pitchFamily="18" charset="0"/>
                      </a:rPr>
                      <m:t>=</m:t>
                    </m:r>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𝑦</m:t>
                            </m:r>
                          </m:num>
                          <m:den>
                            <m:r>
                              <a:rPr lang="en-US" altLang="zh-CN" sz="2400">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𝑦</m:t>
                            </m:r>
                          </m:den>
                        </m:f>
                      </m:e>
                    </m:func>
                  </m:oMath>
                </a14:m>
                <a:r>
                  <a:rPr lang="zh-CN" altLang="zh-CN" sz="2400" dirty="0"/>
                  <a:t>的形式并移到等式一侧，我们得到：</a:t>
                </a:r>
                <a:r>
                  <a:rPr lang="en-US" altLang="zh-CN" sz="2400" dirty="0"/>
                  <a:t> </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m:rPr>
                          <m:sty m:val="p"/>
                        </m:rPr>
                        <a:rPr lang="en-US" altLang="zh-CN" sz="2400" smtClean="0">
                          <a:latin typeface="Cambria Math" panose="02040503050406030204" pitchFamily="18" charset="0"/>
                        </a:rPr>
                        <m:t>l</m:t>
                      </m:r>
                      <m:r>
                        <m:rPr>
                          <m:sty m:val="p"/>
                        </m:rPr>
                        <a:rPr lang="en-US" altLang="zh-CN" sz="2400">
                          <a:latin typeface="Cambria Math" panose="02040503050406030204" pitchFamily="18" charset="0"/>
                        </a:rPr>
                        <m:t>og</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 | </m:t>
                              </m:r>
                              <m:r>
                                <a:rPr lang="en-US" altLang="zh-CN" sz="2400" b="1" i="1">
                                  <a:latin typeface="Cambria Math" panose="02040503050406030204" pitchFamily="18" charset="0"/>
                                </a:rPr>
                                <m:t>𝒙</m:t>
                              </m:r>
                            </m:e>
                          </m:d>
                        </m:num>
                        <m:den>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a:latin typeface="Cambria Math" panose="02040503050406030204" pitchFamily="18" charset="0"/>
                                </a:rPr>
                                <m:t>0</m:t>
                              </m:r>
                              <m:r>
                                <a:rPr lang="en-US" altLang="zh-CN" sz="2400">
                                  <a:latin typeface="Cambria Math" panose="02040503050406030204" pitchFamily="18" charset="0"/>
                                </a:rPr>
                                <m:t> | </m:t>
                              </m:r>
                              <m:r>
                                <a:rPr lang="en-US" altLang="zh-CN" sz="2400" b="1" i="1">
                                  <a:latin typeface="Cambria Math" panose="02040503050406030204" pitchFamily="18" charset="0"/>
                                </a:rPr>
                                <m:t>𝒙</m:t>
                              </m:r>
                            </m:e>
                          </m:d>
                        </m:den>
                      </m:f>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𝒙</m:t>
                      </m:r>
                      <m:r>
                        <a:rPr lang="en-US" altLang="zh-CN" sz="2400" b="1">
                          <a:latin typeface="Cambria Math" panose="02040503050406030204" pitchFamily="18" charset="0"/>
                        </a:rPr>
                        <m:t>+</m:t>
                      </m:r>
                      <m:r>
                        <a:rPr lang="en-US" altLang="zh-CN" sz="2400" i="1">
                          <a:latin typeface="Cambria Math" panose="02040503050406030204" pitchFamily="18" charset="0"/>
                        </a:rPr>
                        <m:t>𝑏</m:t>
                      </m:r>
                    </m:oMath>
                  </m:oMathPara>
                </a14:m>
                <a:endParaRPr lang="zh-CN" altLang="zh-CN" sz="2400" dirty="0"/>
              </a:p>
              <a:p>
                <a:r>
                  <a:rPr lang="zh-CN" altLang="zh-CN" sz="2400" dirty="0"/>
                  <a:t>为了求得</a:t>
                </a:r>
                <a:r>
                  <a:rPr lang="en-US" altLang="zh-CN" sz="2400" dirty="0"/>
                  <a:t>logistic</a:t>
                </a:r>
                <a:r>
                  <a:rPr lang="zh-CN" altLang="zh-CN" sz="2400" dirty="0"/>
                  <a:t>回归模型中的参数</a:t>
                </a:r>
                <a14:m>
                  <m:oMath xmlns:m="http://schemas.openxmlformats.org/officeDocument/2006/math">
                    <m:r>
                      <a:rPr lang="en-US" altLang="zh-CN" sz="2400" b="1" i="1">
                        <a:latin typeface="Cambria Math" panose="02040503050406030204" pitchFamily="18" charset="0"/>
                      </a:rPr>
                      <m:t>𝒘</m:t>
                    </m:r>
                  </m:oMath>
                </a14:m>
                <a:r>
                  <a:rPr lang="zh-CN" altLang="zh-CN" sz="2400" dirty="0"/>
                  <a:t>和</a:t>
                </a:r>
                <a14:m>
                  <m:oMath xmlns:m="http://schemas.openxmlformats.org/officeDocument/2006/math">
                    <m:r>
                      <a:rPr lang="en-US" altLang="zh-CN" sz="2400" i="1">
                        <a:latin typeface="Cambria Math" panose="02040503050406030204" pitchFamily="18" charset="0"/>
                      </a:rPr>
                      <m:t>𝑏</m:t>
                    </m:r>
                  </m:oMath>
                </a14:m>
                <a:r>
                  <a:rPr lang="zh-CN" altLang="zh-CN" sz="2400" dirty="0"/>
                  <a:t>，下面我们对条件概率</a:t>
                </a:r>
                <a14:m>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𝒘</m:t>
                        </m:r>
                        <m:r>
                          <a:rPr lang="en-US" altLang="zh-CN" sz="2400" i="1">
                            <a:latin typeface="Cambria Math" panose="02040503050406030204" pitchFamily="18" charset="0"/>
                          </a:rPr>
                          <m:t>,</m:t>
                        </m:r>
                        <m:r>
                          <a:rPr lang="en-US" altLang="zh-CN" sz="2400" i="1">
                            <a:latin typeface="Cambria Math" panose="02040503050406030204" pitchFamily="18" charset="0"/>
                          </a:rPr>
                          <m:t>𝑏</m:t>
                        </m:r>
                      </m:e>
                    </m:d>
                  </m:oMath>
                </a14:m>
                <a:r>
                  <a:rPr lang="zh-CN" altLang="zh-CN" sz="2400" dirty="0"/>
                  <a:t>作极大似然估计。</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Logistic</a:t>
            </a:r>
            <a:r>
              <a:rPr lang="zh-CN" altLang="en-US" dirty="0">
                <a:effectLst/>
              </a:rPr>
              <a:t>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14:m>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a:latin typeface="Cambria Math" panose="02040503050406030204" pitchFamily="18" charset="0"/>
                          </a:rPr>
                          <m:t>|</m:t>
                        </m:r>
                        <m:r>
                          <a:rPr lang="en-US" altLang="zh-CN" sz="2400" b="1" i="1">
                            <a:latin typeface="Cambria Math" panose="02040503050406030204" pitchFamily="18" charset="0"/>
                          </a:rPr>
                          <m:t>𝒙</m:t>
                        </m:r>
                        <m:r>
                          <a:rPr lang="en-US" altLang="zh-CN" sz="2400" b="1">
                            <a:latin typeface="Cambria Math" panose="02040503050406030204" pitchFamily="18" charset="0"/>
                          </a:rPr>
                          <m:t>;</m:t>
                        </m:r>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oMath>
                </a14:m>
                <a:r>
                  <a:rPr lang="zh-CN" altLang="zh-CN" sz="2400" dirty="0"/>
                  <a:t>的对数似然函数为：</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𝑳</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r>
                        <a:rPr lang="en-US" altLang="zh-CN" sz="2400">
                          <a:latin typeface="Cambria Math" panose="02040503050406030204" pitchFamily="18" charset="0"/>
                        </a:rPr>
                        <m:t>=</m:t>
                      </m:r>
                      <m:r>
                        <m:rPr>
                          <m:sty m:val="p"/>
                        </m:rPr>
                        <a:rPr lang="en-US" altLang="zh-CN" sz="2400">
                          <a:latin typeface="Cambria Math" panose="02040503050406030204" pitchFamily="18" charset="0"/>
                        </a:rPr>
                        <m:t>log</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e>
                                          </m:d>
                                        </m:e>
                                      </m:d>
                                    </m:e>
                                  </m:d>
                                </m:e>
                              </m:nary>
                            </m:e>
                            <m:sup>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sup>
                          </m:sSup>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r>
                                    <a:rPr lang="en-US" altLang="zh-CN" sz="2400">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e>
                                      </m:d>
                                    </m:e>
                                  </m:d>
                                </m:e>
                              </m:d>
                            </m:e>
                            <m:sup>
                              <m:r>
                                <a:rPr lang="en-US" altLang="zh-CN" sz="2400">
                                  <a:latin typeface="Cambria Math" panose="02040503050406030204" pitchFamily="18" charset="0"/>
                                </a:rPr>
                                <m:t>1</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sup>
                          </m:sSup>
                        </m:e>
                      </m:d>
                    </m:oMath>
                  </m:oMathPara>
                </a14:m>
                <a:endParaRPr lang="zh-CN" altLang="zh-CN" sz="2400" dirty="0"/>
              </a:p>
              <a:p>
                <a:r>
                  <a:rPr lang="zh-CN" altLang="zh-CN" sz="2400" dirty="0"/>
                  <a:t>即：</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𝑳</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r>
                        <a:rPr lang="en-US" altLang="zh-CN" sz="2400">
                          <a:latin typeface="Cambria Math" panose="02040503050406030204" pitchFamily="18" charset="0"/>
                        </a:rPr>
                        <m:t>=</m:t>
                      </m:r>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e>
                                          </m:d>
                                        </m:e>
                                      </m:d>
                                    </m:e>
                                  </m:d>
                                </m:e>
                              </m:func>
                              <m:r>
                                <a:rPr lang="en-US" altLang="zh-CN" sz="2400">
                                  <a:latin typeface="Cambria Math" panose="02040503050406030204" pitchFamily="18" charset="0"/>
                                </a:rPr>
                                <m:t>+</m:t>
                              </m:r>
                              <m:d>
                                <m:dPr>
                                  <m:ctrlPr>
                                    <a:rPr lang="zh-CN" altLang="zh-CN" sz="2400" i="1">
                                      <a:latin typeface="Cambria Math" panose="02040503050406030204" pitchFamily="18" charset="0"/>
                                    </a:rPr>
                                  </m:ctrlPr>
                                </m:dPr>
                                <m:e>
                                  <m:r>
                                    <a:rPr lang="en-US" altLang="zh-CN" sz="2400">
                                      <a:latin typeface="Cambria Math" panose="02040503050406030204" pitchFamily="18" charset="0"/>
                                    </a:rPr>
                                    <m:t>1</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e>
                              </m:d>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a:rPr lang="en-US" altLang="zh-CN" sz="2400">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𝜎</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e>
                                          </m:d>
                                        </m:e>
                                      </m:d>
                                    </m:e>
                                  </m:d>
                                </m:e>
                              </m:func>
                            </m:e>
                          </m:d>
                        </m:e>
                      </m:nary>
                    </m:oMath>
                  </m:oMathPara>
                </a14:m>
                <a:endParaRPr lang="zh-CN" altLang="zh-CN" sz="2400" dirty="0"/>
              </a:p>
              <a:p>
                <a:r>
                  <a:rPr lang="zh-CN" altLang="zh-CN" sz="2400" dirty="0"/>
                  <a:t>这就是常用的交叉熵误差函数的二元形式。</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37659"/>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400" dirty="0"/>
              <a:t>用</a:t>
            </a:r>
            <a:r>
              <a:rPr lang="en-US" altLang="zh-CN" sz="2400" dirty="0" err="1"/>
              <a:t>PyTorch</a:t>
            </a:r>
            <a:r>
              <a:rPr lang="zh-CN" altLang="zh-CN" sz="2400" dirty="0"/>
              <a:t>实现</a:t>
            </a:r>
            <a:r>
              <a:rPr lang="en-US" altLang="zh-CN" sz="2400" dirty="0"/>
              <a:t>logistic </a:t>
            </a:r>
            <a:r>
              <a:rPr lang="en-US" altLang="zh-CN" sz="2400" dirty="0" smtClean="0"/>
              <a:t>regression</a:t>
            </a:r>
            <a:r>
              <a:rPr lang="zh-CN" altLang="en-US" sz="2400" dirty="0" smtClean="0"/>
              <a:t>的代码主要依赖于三个模块</a:t>
            </a:r>
            <a:endParaRPr lang="zh-CN" altLang="zh-CN" sz="2400" dirty="0"/>
          </a:p>
          <a:p>
            <a:pPr marL="82550" indent="0">
              <a:buNone/>
            </a:pPr>
            <a:endParaRPr lang="zh-CN" altLang="zh-CN" sz="2400" dirty="0"/>
          </a:p>
          <a:p>
            <a:pPr marL="82550" indent="0">
              <a:buNone/>
            </a:pPr>
            <a:endParaRPr lang="zh-CN" altLang="zh-CN" sz="2400" dirty="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2195736" y="2564904"/>
            <a:ext cx="5554903" cy="25922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数据准备</a:t>
                </a:r>
                <a:endParaRPr lang="zh-CN" altLang="zh-CN" sz="2800" dirty="0"/>
              </a:p>
              <a:p>
                <a:pPr lvl="1">
                  <a:buClr>
                    <a:srgbClr val="3891A7"/>
                  </a:buClr>
                </a:pPr>
                <a:r>
                  <a:rPr lang="en-US" altLang="zh-CN" sz="2400" dirty="0"/>
                  <a:t>logistic</a:t>
                </a:r>
                <a:r>
                  <a:rPr lang="zh-CN" altLang="zh-CN" sz="2400" dirty="0"/>
                  <a:t>回归常用于解决二分类问题，为了便于描述，我们从分别从两个多元高斯分布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𝒩</m:t>
                        </m:r>
                      </m:e>
                      <m:sub>
                        <m:r>
                          <a:rPr lang="en-US" altLang="zh-CN" sz="2400">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r>
                  <a:rPr lang="zh-CN" altLang="zh-CN" sz="2400"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𝒩</m:t>
                        </m:r>
                      </m:e>
                      <m:sub>
                        <m:r>
                          <a:rPr lang="en-US" altLang="zh-CN" sz="2400">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oMath>
                </a14:m>
                <a:r>
                  <a:rPr lang="en-US" altLang="zh-CN" sz="2400" dirty="0"/>
                  <a:t> </a:t>
                </a:r>
                <a:r>
                  <a:rPr lang="zh-CN" altLang="zh-CN" sz="2400" dirty="0"/>
                  <a:t>中生成数据</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oMath>
                </a14:m>
                <a:r>
                  <a:rPr lang="zh-CN" altLang="zh-CN" sz="2400" dirty="0"/>
                  <a:t>，这两个多元高斯分布分别表示两个类别，分别设置其标签为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oMath>
                </a14:m>
                <a:r>
                  <a:rPr lang="zh-CN" altLang="en-US" sz="2400" dirty="0">
                    <a:solidFill>
                      <a:prstClr val="black"/>
                    </a:solidFill>
                  </a:rPr>
                  <a:t>。</a:t>
                </a:r>
                <a:endParaRPr lang="zh-CN" altLang="en-US" sz="2400" dirty="0">
                  <a:solidFill>
                    <a:prstClr val="black"/>
                  </a:solidFill>
                </a:endParaRPr>
              </a:p>
              <a:p>
                <a:pPr lvl="1">
                  <a:buClr>
                    <a:srgbClr val="3891A7"/>
                  </a:buClr>
                </a:pPr>
                <a:r>
                  <a:rPr lang="en-US" altLang="zh-CN" sz="2400" dirty="0" err="1">
                    <a:solidFill>
                      <a:prstClr val="black"/>
                    </a:solidFill>
                  </a:rPr>
                  <a:t>PyTorch</a:t>
                </a:r>
                <a:r>
                  <a:rPr lang="zh-CN" altLang="en-US" sz="2400" dirty="0">
                    <a:solidFill>
                      <a:prstClr val="black"/>
                    </a:solidFill>
                  </a:rPr>
                  <a:t>的</a:t>
                </a:r>
                <a:r>
                  <a:rPr lang="en-US" altLang="zh-CN" sz="2400" dirty="0" err="1">
                    <a:solidFill>
                      <a:prstClr val="black"/>
                    </a:solidFill>
                  </a:rPr>
                  <a:t>torch.distributions</a:t>
                </a:r>
                <a:r>
                  <a:rPr lang="zh-CN" altLang="en-US" sz="2400" dirty="0">
                    <a:solidFill>
                      <a:prstClr val="black"/>
                    </a:solidFill>
                  </a:rPr>
                  <a:t>提供了</a:t>
                </a:r>
                <a:r>
                  <a:rPr lang="en-US" altLang="zh-CN" sz="2400" dirty="0" err="1">
                    <a:solidFill>
                      <a:prstClr val="black"/>
                    </a:solidFill>
                  </a:rPr>
                  <a:t>MultivariateNormal</a:t>
                </a:r>
                <a:r>
                  <a:rPr lang="zh-CN" altLang="en-US" sz="2400" dirty="0">
                    <a:solidFill>
                      <a:prstClr val="black"/>
                    </a:solidFill>
                  </a:rPr>
                  <a:t>构建多元高斯分布</a:t>
                </a:r>
                <a:r>
                  <a:rPr lang="zh-CN" altLang="en-US" sz="2400" dirty="0" smtClean="0">
                    <a:solidFill>
                      <a:prstClr val="black"/>
                    </a:solidFill>
                  </a:rPr>
                  <a:t>。</a:t>
                </a:r>
                <a:endParaRPr lang="zh-CN" altLang="zh-CN" sz="2400" dirty="0" smtClean="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2398"/>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ffectLst/>
              </a:rPr>
              <a:t>第</a:t>
            </a:r>
            <a:r>
              <a:rPr lang="en-US" altLang="zh-CN" dirty="0" smtClean="0">
                <a:effectLst/>
              </a:rPr>
              <a:t>3</a:t>
            </a:r>
            <a:r>
              <a:rPr lang="zh-CN" altLang="en-US" dirty="0" smtClean="0">
                <a:effectLst/>
              </a:rPr>
              <a:t>单元 回归模型</a:t>
            </a:r>
            <a:endParaRPr lang="zh-CN" altLang="en-US" dirty="0"/>
          </a:p>
        </p:txBody>
      </p:sp>
      <mc:AlternateContent xmlns:mc="http://schemas.openxmlformats.org/markup-compatibility/2006">
        <mc:Choice xmlns:a14="http://schemas.microsoft.com/office/drawing/2010/main" Requires="a14">
          <p:sp>
            <p:nvSpPr>
              <p:cNvPr id="3" name="副标题 2"/>
              <p:cNvSpPr>
                <a:spLocks noGrp="1"/>
              </p:cNvSpPr>
              <p:nvPr>
                <p:ph type="subTitle" idx="1"/>
              </p:nvPr>
            </p:nvSpPr>
            <p:spPr>
              <a:xfrm>
                <a:off x="1432560" y="1850064"/>
                <a:ext cx="7406640" cy="4243232"/>
              </a:xfrm>
            </p:spPr>
            <p:txBody>
              <a:bodyPr>
                <a:noAutofit/>
              </a:bodyPr>
              <a:lstStyle/>
              <a:p>
                <a:r>
                  <a:rPr lang="zh-CN" altLang="en-US" sz="3200" dirty="0" smtClean="0"/>
                  <a:t>（一）</a:t>
                </a:r>
                <a:r>
                  <a:rPr lang="zh-CN" altLang="en-US" sz="3200" dirty="0"/>
                  <a:t>导入</a:t>
                </a:r>
                <a:endParaRPr lang="en-US" altLang="zh-CN" sz="3200" dirty="0" smtClean="0"/>
              </a:p>
              <a:p>
                <a:r>
                  <a:rPr lang="zh-CN" altLang="en-US" dirty="0" smtClean="0"/>
                  <a:t>       </a:t>
                </a:r>
                <a:endParaRPr lang="en-US" altLang="zh-CN" dirty="0" smtClean="0"/>
              </a:p>
              <a:p>
                <a:r>
                  <a:rPr lang="en-US" altLang="zh-CN" sz="2400" dirty="0" smtClean="0"/>
                  <a:t>       </a:t>
                </a:r>
                <a:r>
                  <a:rPr lang="zh-CN" altLang="zh-CN" sz="2400" dirty="0" smtClean="0"/>
                  <a:t>不</a:t>
                </a:r>
                <a:r>
                  <a:rPr lang="zh-CN" altLang="zh-CN" sz="2400" dirty="0"/>
                  <a:t>失一般性，我们在本章讨论回归问题的时候，总是假设因变量只有一个。这是因为我们假设各因变量之间是相互独立的，因而多个因变量的问题可以分解成多个回归问题加以解决</a:t>
                </a:r>
                <a:r>
                  <a:rPr lang="zh-CN" altLang="zh-CN" sz="2400" dirty="0" smtClean="0"/>
                  <a:t>。</a:t>
                </a:r>
                <a:endParaRPr lang="en-US" altLang="zh-CN" sz="2400" dirty="0" smtClean="0"/>
              </a:p>
              <a:p>
                <a:r>
                  <a:rPr lang="en-US" altLang="zh-CN" sz="2400" dirty="0" smtClean="0"/>
                  <a:t>        </a:t>
                </a:r>
                <a:r>
                  <a:rPr lang="zh-CN" altLang="zh-CN" sz="2400" dirty="0" smtClean="0"/>
                  <a:t>形式化</a:t>
                </a:r>
                <a:r>
                  <a:rPr lang="zh-CN" altLang="zh-CN" sz="2400" dirty="0"/>
                  <a:t>地，在回归中我们有一些数据样本 </a:t>
                </a:r>
                <a14:m>
                  <m:oMath xmlns:m="http://schemas.openxmlformats.org/officeDocument/2006/math">
                    <m:sSubSup>
                      <m:sSubSupPr>
                        <m:ctrlPr>
                          <a:rPr lang="zh-CN" altLang="zh-CN" sz="2400" i="1">
                            <a:latin typeface="Cambria Math" panose="02040503050406030204" pitchFamily="18" charset="0"/>
                          </a:rPr>
                        </m:ctrlPr>
                      </m:sSubSupPr>
                      <m:e>
                        <m:d>
                          <m:dPr>
                            <m:begChr m:val="{"/>
                            <m:endChr m:val="}"/>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up>
                                </m:sSup>
                              </m:e>
                            </m:d>
                          </m:e>
                        </m:d>
                      </m:e>
                      <m:sub>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𝑁</m:t>
                        </m:r>
                      </m:sup>
                    </m:sSubSup>
                  </m:oMath>
                </a14:m>
                <a:r>
                  <a:rPr lang="zh-CN" altLang="zh-CN" sz="2400" dirty="0"/>
                  <a:t>，通过对这些样本进行统计分析，我们获得一个预测模型</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oMath>
                </a14:m>
                <a:r>
                  <a:rPr lang="zh-CN" altLang="zh-CN" sz="2400" dirty="0"/>
                  <a:t>，使得对于测试数据</a:t>
                </a:r>
                <a14:m>
                  <m:oMath xmlns:m="http://schemas.openxmlformats.org/officeDocument/2006/math">
                    <m:r>
                      <a:rPr lang="en-US" altLang="zh-CN" sz="2400" b="1" i="1">
                        <a:latin typeface="Cambria Math" panose="02040503050406030204" pitchFamily="18" charset="0"/>
                      </a:rPr>
                      <m:t>𝒙</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a14:m>
                <a:r>
                  <a:rPr lang="zh-CN" altLang="zh-CN" sz="2400" dirty="0"/>
                  <a:t>，可以得到一个较好的预测值：</a:t>
                </a:r>
                <a:endParaRPr lang="zh-CN" altLang="zh-CN" sz="2400" dirty="0"/>
              </a:p>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y</m:t>
                      </m:r>
                      <m:r>
                        <a:rPr lang="en-US" altLang="zh-CN" sz="2400">
                          <a:latin typeface="Cambria Math" panose="02040503050406030204" pitchFamily="18" charset="0"/>
                        </a:rPr>
                        <m:t>=</m:t>
                      </m:r>
                      <m:r>
                        <a:rPr lang="en-US" altLang="zh-CN" sz="2400" i="1">
                          <a:latin typeface="Cambria Math" panose="02040503050406030204" pitchFamily="18" charset="0"/>
                        </a:rPr>
                        <m:t>𝑓</m:t>
                      </m:r>
                      <m:r>
                        <a:rPr lang="en-US" altLang="zh-CN" sz="2400">
                          <a:latin typeface="Cambria Math" panose="02040503050406030204" pitchFamily="18" charset="0"/>
                        </a:rPr>
                        <m:t>(</m:t>
                      </m:r>
                      <m:r>
                        <a:rPr lang="en-US" altLang="zh-CN" sz="2400" b="1" i="1">
                          <a:latin typeface="Cambria Math" panose="02040503050406030204" pitchFamily="18" charset="0"/>
                        </a:rPr>
                        <m:t>𝒙</m:t>
                      </m:r>
                      <m:r>
                        <a:rPr lang="en-US" altLang="zh-CN" sz="2400">
                          <a:latin typeface="Cambria Math" panose="02040503050406030204" pitchFamily="18" charset="0"/>
                        </a:rPr>
                        <m:t>)</m:t>
                      </m:r>
                    </m:oMath>
                  </m:oMathPara>
                </a14:m>
                <a:endParaRPr lang="zh-CN" altLang="zh-CN" sz="2400" dirty="0"/>
              </a:p>
              <a:p>
                <a:endParaRPr lang="zh-CN" altLang="zh-CN" dirty="0"/>
              </a:p>
            </p:txBody>
          </p:sp>
        </mc:Choice>
        <mc:Fallback>
          <p:sp>
            <p:nvSpPr>
              <p:cNvPr id="3" name="副标题 2"/>
              <p:cNvSpPr>
                <a:spLocks noRot="1" noChangeAspect="1" noMove="1" noResize="1" noEditPoints="1" noAdjustHandles="1" noChangeArrowheads="1" noChangeShapeType="1" noTextEdit="1"/>
              </p:cNvSpPr>
              <p:nvPr>
                <p:ph type="subTitle" idx="1"/>
              </p:nvPr>
            </p:nvSpPr>
            <p:spPr>
              <a:xfrm>
                <a:off x="1432560" y="1850064"/>
                <a:ext cx="7406640" cy="4243232"/>
              </a:xfrm>
              <a:blipFill rotWithShape="1">
                <a:blip r:embed="rId1"/>
                <a:stretch>
                  <a:fillRect t="-7" b="-1923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数据准备</a:t>
                </a:r>
                <a:endParaRPr lang="zh-CN" altLang="zh-CN" sz="2800" dirty="0"/>
              </a:p>
              <a:p>
                <a:pPr lvl="1">
                  <a:buClr>
                    <a:srgbClr val="3891A7"/>
                  </a:buClr>
                </a:pPr>
                <a:r>
                  <a:rPr lang="zh-CN" altLang="en-US" sz="2400" dirty="0" smtClean="0"/>
                  <a:t>代码段中</a:t>
                </a:r>
                <a:r>
                  <a:rPr lang="zh-CN" altLang="zh-CN" sz="2400" dirty="0" smtClean="0"/>
                  <a:t>第</a:t>
                </a:r>
                <a:r>
                  <a:rPr lang="en-US" altLang="zh-CN" sz="2400" dirty="0" smtClean="0"/>
                  <a:t>5</a:t>
                </a:r>
                <a:r>
                  <a:rPr lang="en-US" altLang="zh-CN" sz="2400" dirty="0"/>
                  <a:t>-8</a:t>
                </a:r>
                <a:r>
                  <a:rPr lang="zh-CN" altLang="zh-CN" sz="2400" dirty="0"/>
                  <a:t>行设置两组不同的均值向量和协方差矩阵，</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1</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2</m:t>
                        </m:r>
                      </m:sub>
                    </m:sSub>
                  </m:oMath>
                </a14:m>
                <a:r>
                  <a:rPr lang="zh-CN" altLang="zh-CN" sz="2400" dirty="0"/>
                  <a:t>是二维均值向量，</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𝛴</m:t>
                        </m:r>
                      </m:e>
                      <m:sub>
                        <m:r>
                          <a:rPr lang="en-US" altLang="zh-CN" sz="2400" i="1">
                            <a:latin typeface="Cambria Math" panose="02040503050406030204" pitchFamily="18" charset="0"/>
                          </a:rPr>
                          <m:t>1</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𝛴</m:t>
                        </m:r>
                      </m:e>
                      <m:sub>
                        <m:r>
                          <a:rPr lang="en-US" altLang="zh-CN" sz="2400" i="1">
                            <a:latin typeface="Cambria Math" panose="02040503050406030204" pitchFamily="18" charset="0"/>
                          </a:rPr>
                          <m:t>2</m:t>
                        </m:r>
                      </m:sub>
                    </m:sSub>
                  </m:oMath>
                </a14:m>
                <a:r>
                  <a:rPr lang="zh-CN" altLang="zh-CN" sz="2400" dirty="0"/>
                  <a:t>是</a:t>
                </a:r>
                <a14:m>
                  <m:oMath xmlns:m="http://schemas.openxmlformats.org/officeDocument/2006/math">
                    <m:r>
                      <a:rPr lang="en-US" altLang="zh-CN" sz="2400" i="1">
                        <a:latin typeface="Cambria Math" panose="02040503050406030204" pitchFamily="18" charset="0"/>
                      </a:rPr>
                      <m:t>2</m:t>
                    </m:r>
                    <m:r>
                      <a:rPr lang="en-US" altLang="zh-CN" sz="2400" i="1">
                        <a:latin typeface="Cambria Math" panose="02040503050406030204" pitchFamily="18" charset="0"/>
                      </a:rPr>
                      <m:t>×</m:t>
                    </m:r>
                    <m:r>
                      <a:rPr lang="en-US" altLang="zh-CN" sz="2400" i="1">
                        <a:latin typeface="Cambria Math" panose="02040503050406030204" pitchFamily="18" charset="0"/>
                      </a:rPr>
                      <m:t>2</m:t>
                    </m:r>
                  </m:oMath>
                </a14:m>
                <a:r>
                  <a:rPr lang="zh-CN" altLang="zh-CN" sz="2400" dirty="0"/>
                  <a:t>维的协方差矩阵， 在第</a:t>
                </a:r>
                <a:r>
                  <a:rPr lang="en-US" altLang="zh-CN" sz="2400" dirty="0"/>
                  <a:t>11-12</a:t>
                </a:r>
                <a:r>
                  <a:rPr lang="zh-CN" altLang="zh-CN" sz="2400" dirty="0"/>
                  <a:t>行，前面定义的均值向量和协方差矩阵作为参数传入</a:t>
                </a:r>
                <a:r>
                  <a:rPr lang="en-US" altLang="zh-CN" sz="2400" dirty="0" err="1"/>
                  <a:t>MultivariateNormal</a:t>
                </a:r>
                <a:r>
                  <a:rPr lang="zh-CN" altLang="zh-CN" sz="2400" dirty="0"/>
                  <a:t>，就实例化了两个二元高斯分布</a:t>
                </a:r>
                <a:r>
                  <a:rPr lang="en-US" altLang="zh-CN" sz="2400" dirty="0"/>
                  <a:t>m1</a:t>
                </a:r>
                <a:r>
                  <a:rPr lang="zh-CN" altLang="zh-CN" sz="2400" dirty="0"/>
                  <a:t>和</a:t>
                </a:r>
                <a:r>
                  <a:rPr lang="en-US" altLang="zh-CN" sz="2400" dirty="0"/>
                  <a:t>m2</a:t>
                </a:r>
                <a:r>
                  <a:rPr lang="zh-CN" altLang="zh-CN" sz="2400" dirty="0"/>
                  <a:t>。</a:t>
                </a:r>
                <a:r>
                  <a:rPr lang="en-US" altLang="zh-CN" sz="2400" dirty="0"/>
                  <a:t> 13-14</a:t>
                </a:r>
                <a:r>
                  <a:rPr lang="zh-CN" altLang="zh-CN" sz="2400" dirty="0"/>
                  <a:t>行调用</a:t>
                </a:r>
                <a:r>
                  <a:rPr lang="en-US" altLang="zh-CN" sz="2400" dirty="0"/>
                  <a:t>m1</a:t>
                </a:r>
                <a:r>
                  <a:rPr lang="zh-CN" altLang="zh-CN" sz="2400" dirty="0"/>
                  <a:t>和</a:t>
                </a:r>
                <a:r>
                  <a:rPr lang="en-US" altLang="zh-CN" sz="2400" dirty="0"/>
                  <a:t>m2</a:t>
                </a:r>
                <a:r>
                  <a:rPr lang="zh-CN" altLang="zh-CN" sz="2400" dirty="0"/>
                  <a:t>的</a:t>
                </a:r>
                <a:r>
                  <a:rPr lang="en-US" altLang="zh-CN" sz="2400" dirty="0"/>
                  <a:t>sample</a:t>
                </a:r>
                <a:r>
                  <a:rPr lang="zh-CN" altLang="zh-CN" sz="2400" dirty="0"/>
                  <a:t>方法分别生成</a:t>
                </a:r>
                <a:r>
                  <a:rPr lang="en-US" altLang="zh-CN" sz="2400" dirty="0"/>
                  <a:t>100</a:t>
                </a:r>
                <a:r>
                  <a:rPr lang="zh-CN" altLang="zh-CN" sz="2400" dirty="0"/>
                  <a:t>个样本</a:t>
                </a:r>
                <a:r>
                  <a:rPr lang="zh-CN" altLang="en-US" sz="2400" dirty="0" smtClean="0">
                    <a:solidFill>
                      <a:prstClr val="black"/>
                    </a:solidFill>
                  </a:rPr>
                  <a:t>。</a:t>
                </a:r>
                <a:endParaRPr lang="zh-CN" altLang="zh-CN" sz="2400" dirty="0" smtClean="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a:t>数据准备</a:t>
            </a:r>
            <a:endParaRPr lang="zh-CN" altLang="zh-CN" sz="2800" dirty="0"/>
          </a:p>
          <a:p>
            <a:pPr marL="82550" indent="0">
              <a:buNone/>
            </a:pPr>
            <a:endParaRPr lang="zh-CN" altLang="zh-CN" sz="2400" dirty="0"/>
          </a:p>
          <a:p>
            <a:pPr marL="82550" indent="0">
              <a:buNone/>
            </a:pPr>
            <a:endParaRPr lang="zh-CN" altLang="zh-CN" sz="2400" dirty="0"/>
          </a:p>
          <a:p>
            <a:endParaRPr lang="zh-CN" altLang="zh-CN" sz="2400" dirty="0"/>
          </a:p>
        </p:txBody>
      </p:sp>
      <p:pic>
        <p:nvPicPr>
          <p:cNvPr id="6" name="图片 5"/>
          <p:cNvPicPr>
            <a:picLocks noChangeAspect="1"/>
          </p:cNvPicPr>
          <p:nvPr/>
        </p:nvPicPr>
        <p:blipFill>
          <a:blip r:embed="rId1"/>
          <a:stretch>
            <a:fillRect/>
          </a:stretch>
        </p:blipFill>
        <p:spPr>
          <a:xfrm>
            <a:off x="3336798" y="1413822"/>
            <a:ext cx="4403554" cy="539094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a:t>数据准备</a:t>
            </a:r>
            <a:endParaRPr lang="zh-CN" altLang="zh-CN" sz="2800" dirty="0"/>
          </a:p>
          <a:p>
            <a:pPr lvl="1">
              <a:buClr>
                <a:srgbClr val="3891A7"/>
              </a:buClr>
            </a:pPr>
            <a:r>
              <a:rPr lang="en-US" altLang="zh-CN" sz="2400" dirty="0"/>
              <a:t>17-18</a:t>
            </a:r>
            <a:r>
              <a:rPr lang="zh-CN" altLang="zh-CN" sz="2400" dirty="0"/>
              <a:t>行设置样本对应的标签</a:t>
            </a:r>
            <a:r>
              <a:rPr lang="en-US" altLang="zh-CN" sz="2400" dirty="0"/>
              <a:t>y</a:t>
            </a:r>
            <a:r>
              <a:rPr lang="zh-CN" altLang="zh-CN" sz="2400" dirty="0"/>
              <a:t>，分别用</a:t>
            </a:r>
            <a:r>
              <a:rPr lang="en-US" altLang="zh-CN" sz="2400" dirty="0"/>
              <a:t>0</a:t>
            </a:r>
            <a:r>
              <a:rPr lang="zh-CN" altLang="zh-CN" sz="2400" dirty="0"/>
              <a:t>和</a:t>
            </a:r>
            <a:r>
              <a:rPr lang="en-US" altLang="zh-CN" sz="2400" dirty="0"/>
              <a:t>1</a:t>
            </a:r>
            <a:r>
              <a:rPr lang="zh-CN" altLang="zh-CN" sz="2400" dirty="0"/>
              <a:t>表示不同高斯分布的数据，也就是正样本和负样本。 第</a:t>
            </a:r>
            <a:r>
              <a:rPr lang="en-US" altLang="zh-CN" sz="2400" dirty="0"/>
              <a:t>21</a:t>
            </a:r>
            <a:r>
              <a:rPr lang="zh-CN" altLang="zh-CN" sz="2400" dirty="0"/>
              <a:t>行使用</a:t>
            </a:r>
            <a:r>
              <a:rPr lang="en-US" altLang="zh-CN" sz="2400" dirty="0"/>
              <a:t>cat</a:t>
            </a:r>
            <a:r>
              <a:rPr lang="zh-CN" altLang="zh-CN" sz="2400" dirty="0"/>
              <a:t>函数将</a:t>
            </a:r>
            <a:r>
              <a:rPr lang="en-US" altLang="zh-CN" sz="2400" dirty="0"/>
              <a:t>x1</a:t>
            </a:r>
            <a:r>
              <a:rPr lang="zh-CN" altLang="zh-CN" sz="2400" dirty="0"/>
              <a:t>和</a:t>
            </a:r>
            <a:r>
              <a:rPr lang="en-US" altLang="zh-CN" sz="2400" dirty="0"/>
              <a:t>x2</a:t>
            </a:r>
            <a:r>
              <a:rPr lang="zh-CN" altLang="zh-CN" sz="2400" dirty="0"/>
              <a:t>组合在一起，第</a:t>
            </a:r>
            <a:r>
              <a:rPr lang="en-US" altLang="zh-CN" sz="2400" dirty="0"/>
              <a:t>22-24</a:t>
            </a:r>
            <a:r>
              <a:rPr lang="zh-CN" altLang="zh-CN" sz="2400" dirty="0"/>
              <a:t>行打乱样本和标签的顺序，将数据重新随机排列是十分重要的步骤，否则算法的每次迭代只会学习到同一个类别的信息，容易造成模型过拟合。</a:t>
            </a:r>
            <a:endParaRPr lang="zh-CN" altLang="zh-CN" sz="2400" dirty="0"/>
          </a:p>
          <a:p>
            <a:pPr marL="82550" indent="0">
              <a:buNone/>
            </a:pPr>
            <a:endParaRPr lang="zh-CN" altLang="zh-CN" sz="2400" dirty="0"/>
          </a:p>
          <a:p>
            <a:endParaRPr lang="zh-CN" altLang="zh-C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a:t>数据准备</a:t>
            </a:r>
            <a:endParaRPr lang="zh-CN" altLang="zh-CN" sz="2800" dirty="0"/>
          </a:p>
          <a:p>
            <a:pPr marL="82550" indent="0">
              <a:buNone/>
            </a:pPr>
            <a:endParaRPr lang="zh-CN" altLang="zh-CN" sz="2400" dirty="0"/>
          </a:p>
          <a:p>
            <a:pPr marL="82550" indent="0">
              <a:buNone/>
            </a:pPr>
            <a:endParaRPr lang="zh-CN" altLang="zh-CN" sz="2400" dirty="0"/>
          </a:p>
          <a:p>
            <a:endParaRPr lang="zh-CN" altLang="zh-CN" sz="2400" dirty="0"/>
          </a:p>
        </p:txBody>
      </p:sp>
      <p:pic>
        <p:nvPicPr>
          <p:cNvPr id="5" name="Picture"/>
          <p:cNvPicPr/>
          <p:nvPr/>
        </p:nvPicPr>
        <p:blipFill>
          <a:blip r:embed="rId1" cstate="print"/>
          <a:stretch>
            <a:fillRect/>
          </a:stretch>
        </p:blipFill>
        <p:spPr bwMode="auto">
          <a:xfrm>
            <a:off x="2123728" y="2431976"/>
            <a:ext cx="5904656" cy="3816424"/>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smtClean="0"/>
                  <a:t>线性方程</a:t>
                </a:r>
                <a:endParaRPr lang="zh-CN" altLang="zh-CN" sz="2800" dirty="0" smtClean="0"/>
              </a:p>
              <a:p>
                <a:pPr lvl="1">
                  <a:buClr>
                    <a:srgbClr val="3891A7"/>
                  </a:buClr>
                </a:pPr>
                <a:r>
                  <a:rPr lang="en-US" altLang="zh-CN" sz="2400" dirty="0"/>
                  <a:t>logistic regression</a:t>
                </a:r>
                <a:r>
                  <a:rPr lang="zh-CN" altLang="zh-CN" sz="2400" dirty="0"/>
                  <a:t>用输入变量</a:t>
                </a:r>
                <a14:m>
                  <m:oMath xmlns:m="http://schemas.openxmlformats.org/officeDocument/2006/math">
                    <m:r>
                      <a:rPr lang="en-US" altLang="zh-CN" sz="2400" i="1">
                        <a:latin typeface="Cambria Math" panose="02040503050406030204" pitchFamily="18" charset="0"/>
                      </a:rPr>
                      <m:t>𝑋</m:t>
                    </m:r>
                  </m:oMath>
                </a14:m>
                <a:r>
                  <a:rPr lang="zh-CN" altLang="zh-CN" sz="2400" dirty="0"/>
                  <a:t>的线性函数表示样本为正类的对数概率。</a:t>
                </a:r>
                <a:r>
                  <a:rPr lang="en-US" altLang="zh-CN" sz="2400" dirty="0" err="1"/>
                  <a:t>torch.nn</a:t>
                </a:r>
                <a:r>
                  <a:rPr lang="zh-CN" altLang="zh-CN" sz="2400" dirty="0"/>
                  <a:t>中的</a:t>
                </a:r>
                <a:r>
                  <a:rPr lang="en-US" altLang="zh-CN" sz="2400" dirty="0"/>
                  <a:t>Linear</a:t>
                </a:r>
                <a:r>
                  <a:rPr lang="zh-CN" altLang="zh-CN" sz="2400" dirty="0"/>
                  <a:t>实现了</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𝑇</m:t>
                        </m:r>
                      </m:sup>
                    </m:sSup>
                    <m:r>
                      <a:rPr lang="en-US" altLang="zh-CN" sz="2400" i="1">
                        <a:latin typeface="Cambria Math" panose="02040503050406030204" pitchFamily="18" charset="0"/>
                      </a:rPr>
                      <m:t>+</m:t>
                    </m:r>
                    <m:r>
                      <a:rPr lang="en-US" altLang="zh-CN" sz="2400" i="1">
                        <a:latin typeface="Cambria Math" panose="02040503050406030204" pitchFamily="18" charset="0"/>
                      </a:rPr>
                      <m:t>𝑏</m:t>
                    </m:r>
                  </m:oMath>
                </a14:m>
                <a:r>
                  <a:rPr lang="zh-CN" altLang="zh-CN" sz="2400" dirty="0"/>
                  <a:t>，我们可以直接调用它来实现</a:t>
                </a:r>
                <a:r>
                  <a:rPr lang="en-US" altLang="zh-CN" sz="2400" dirty="0"/>
                  <a:t>logistic regression</a:t>
                </a:r>
                <a:r>
                  <a:rPr lang="zh-CN" altLang="zh-CN" sz="2400" dirty="0"/>
                  <a:t>的线性部分</a:t>
                </a:r>
                <a:r>
                  <a:rPr lang="zh-CN" altLang="zh-CN" sz="2400" dirty="0" smtClean="0"/>
                  <a:t>。</a:t>
                </a:r>
                <a:endParaRPr lang="zh-CN" altLang="zh-CN" sz="2400" dirty="0" smtClean="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线性方程</a:t>
            </a:r>
            <a:endParaRPr lang="zh-CN" altLang="zh-CN" sz="2400" dirty="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1835696" y="2233612"/>
            <a:ext cx="6408712" cy="418603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smtClean="0"/>
              <a:t>线性方程</a:t>
            </a:r>
            <a:endParaRPr lang="zh-CN" altLang="zh-CN" sz="2800" dirty="0" smtClean="0"/>
          </a:p>
          <a:p>
            <a:pPr lvl="1">
              <a:buClr>
                <a:srgbClr val="3891A7"/>
              </a:buClr>
            </a:pPr>
            <a:r>
              <a:rPr lang="zh-CN" altLang="zh-CN" sz="2400" dirty="0"/>
              <a:t>上面代码的第一行定义了线性模型的输入维度</a:t>
            </a:r>
            <a:r>
              <a:rPr lang="en-US" altLang="zh-CN" sz="2400" dirty="0" err="1"/>
              <a:t>D_in</a:t>
            </a:r>
            <a:r>
              <a:rPr lang="zh-CN" altLang="zh-CN" sz="2400" dirty="0"/>
              <a:t>和输出维度</a:t>
            </a:r>
            <a:r>
              <a:rPr lang="en-US" altLang="zh-CN" sz="2400" dirty="0" err="1" smtClean="0"/>
              <a:t>D_out</a:t>
            </a:r>
            <a:r>
              <a:rPr lang="zh-CN" altLang="en-US" sz="2400" dirty="0" smtClean="0"/>
              <a:t>，</a:t>
            </a:r>
            <a:r>
              <a:rPr lang="zh-CN" altLang="zh-CN" sz="2400" dirty="0" smtClean="0"/>
              <a:t>第</a:t>
            </a:r>
            <a:r>
              <a:rPr lang="en-US" altLang="zh-CN" sz="2400" dirty="0" smtClean="0"/>
              <a:t>2</a:t>
            </a:r>
            <a:r>
              <a:rPr lang="en-US" altLang="zh-CN" sz="2400" dirty="0"/>
              <a:t>-3</a:t>
            </a:r>
            <a:r>
              <a:rPr lang="zh-CN" altLang="zh-CN" sz="2400" dirty="0"/>
              <a:t>行实例化了</a:t>
            </a:r>
            <a:r>
              <a:rPr lang="en-US" altLang="zh-CN" sz="2400" dirty="0" err="1"/>
              <a:t>nn.Linear</a:t>
            </a:r>
            <a:r>
              <a:rPr lang="zh-CN" altLang="zh-CN" sz="2400" dirty="0"/>
              <a:t>，将线性模型应用到数据</a:t>
            </a:r>
            <a:r>
              <a:rPr lang="en-US" altLang="zh-CN" sz="2400" dirty="0"/>
              <a:t>x</a:t>
            </a:r>
            <a:r>
              <a:rPr lang="zh-CN" altLang="zh-CN" sz="2400" dirty="0"/>
              <a:t>上，得到计算结果</a:t>
            </a:r>
            <a:r>
              <a:rPr lang="en-US" altLang="zh-CN" sz="2400" dirty="0"/>
              <a:t>output</a:t>
            </a:r>
            <a:r>
              <a:rPr lang="zh-CN" altLang="zh-CN" sz="2400" dirty="0" smtClean="0"/>
              <a:t>。</a:t>
            </a:r>
            <a:endParaRPr lang="en-US" altLang="zh-CN" sz="2400" dirty="0" smtClean="0"/>
          </a:p>
          <a:p>
            <a:pPr lvl="1">
              <a:buClr>
                <a:srgbClr val="3891A7"/>
              </a:buClr>
            </a:pPr>
            <a:r>
              <a:rPr lang="en-US" altLang="zh-CN" sz="2400" dirty="0"/>
              <a:t>Linear</a:t>
            </a:r>
            <a:r>
              <a:rPr lang="zh-CN" altLang="zh-CN" sz="2400" dirty="0"/>
              <a:t>的初始参数是随机设置的，可以调用</a:t>
            </a:r>
            <a:r>
              <a:rPr lang="en-US" altLang="zh-CN" sz="2400" dirty="0" err="1"/>
              <a:t>Linear.weight</a:t>
            </a:r>
            <a:r>
              <a:rPr lang="zh-CN" altLang="zh-CN" sz="2400" dirty="0"/>
              <a:t>和</a:t>
            </a:r>
            <a:r>
              <a:rPr lang="en-US" altLang="zh-CN" sz="2400" dirty="0" err="1"/>
              <a:t>Linear.bias</a:t>
            </a:r>
            <a:r>
              <a:rPr lang="zh-CN" altLang="zh-CN" sz="2400" dirty="0"/>
              <a:t>获取线性模型的参数，第</a:t>
            </a:r>
            <a:r>
              <a:rPr lang="en-US" altLang="zh-CN" sz="2400" dirty="0"/>
              <a:t>5</a:t>
            </a:r>
            <a:r>
              <a:rPr lang="zh-CN" altLang="zh-CN" sz="2400" dirty="0"/>
              <a:t>行打印了输入变量</a:t>
            </a:r>
            <a:r>
              <a:rPr lang="en-US" altLang="zh-CN" sz="2400" dirty="0"/>
              <a:t>x</a:t>
            </a:r>
            <a:r>
              <a:rPr lang="zh-CN" altLang="zh-CN" sz="2400" dirty="0"/>
              <a:t>，模型参数</a:t>
            </a:r>
            <a:r>
              <a:rPr lang="en-US" altLang="zh-CN" sz="2400" dirty="0"/>
              <a:t>weight</a:t>
            </a:r>
            <a:r>
              <a:rPr lang="zh-CN" altLang="zh-CN" sz="2400" dirty="0"/>
              <a:t>和</a:t>
            </a:r>
            <a:r>
              <a:rPr lang="en-US" altLang="zh-CN" sz="2400" dirty="0"/>
              <a:t>bias</a:t>
            </a:r>
            <a:r>
              <a:rPr lang="zh-CN" altLang="zh-CN" sz="2400" dirty="0"/>
              <a:t>，计算结果</a:t>
            </a:r>
            <a:r>
              <a:rPr lang="en-US" altLang="zh-CN" sz="2400" dirty="0"/>
              <a:t>output</a:t>
            </a:r>
            <a:r>
              <a:rPr lang="zh-CN" altLang="zh-CN" sz="2400" dirty="0"/>
              <a:t>的维度。第</a:t>
            </a:r>
            <a:r>
              <a:rPr lang="en-US" altLang="zh-CN" sz="2400" dirty="0"/>
              <a:t>7-8</a:t>
            </a:r>
            <a:r>
              <a:rPr lang="zh-CN" altLang="zh-CN" sz="2400" dirty="0"/>
              <a:t>行定义了我们自己实现的线性模型</a:t>
            </a:r>
            <a:r>
              <a:rPr lang="en-US" altLang="zh-CN" sz="2400" dirty="0" err="1"/>
              <a:t>my_linear</a:t>
            </a:r>
            <a:r>
              <a:rPr lang="zh-CN" altLang="zh-CN" sz="2400" dirty="0"/>
              <a:t>，第</a:t>
            </a:r>
            <a:r>
              <a:rPr lang="en-US" altLang="zh-CN" sz="2400" dirty="0"/>
              <a:t>10</a:t>
            </a:r>
            <a:r>
              <a:rPr lang="zh-CN" altLang="zh-CN" sz="2400" dirty="0"/>
              <a:t>行将</a:t>
            </a:r>
            <a:r>
              <a:rPr lang="en-US" altLang="zh-CN" sz="2400" dirty="0" err="1"/>
              <a:t>my_linear</a:t>
            </a:r>
            <a:r>
              <a:rPr lang="zh-CN" altLang="zh-CN" sz="2400" dirty="0"/>
              <a:t>的计算结果和</a:t>
            </a:r>
            <a:r>
              <a:rPr lang="en-US" altLang="zh-CN" sz="2400" dirty="0" err="1"/>
              <a:t>PyTorch</a:t>
            </a:r>
            <a:r>
              <a:rPr lang="zh-CN" altLang="zh-CN" sz="2400" dirty="0"/>
              <a:t>的计算结果</a:t>
            </a:r>
            <a:r>
              <a:rPr lang="en-US" altLang="zh-CN" sz="2400" dirty="0"/>
              <a:t>output</a:t>
            </a:r>
            <a:r>
              <a:rPr lang="zh-CN" altLang="zh-CN" sz="2400" dirty="0"/>
              <a:t>做比较，可以发现其结果</a:t>
            </a:r>
            <a:r>
              <a:rPr lang="zh-CN" altLang="zh-CN" sz="2400" dirty="0" smtClean="0"/>
              <a:t>一致</a:t>
            </a:r>
            <a:r>
              <a:rPr lang="zh-CN" altLang="en-US" sz="2400" dirty="0" smtClean="0"/>
              <a:t>。</a:t>
            </a:r>
            <a:endParaRPr lang="en-US" altLang="zh-CN" sz="24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smtClean="0"/>
              <a:t>激活函数</a:t>
            </a:r>
            <a:endParaRPr lang="zh-CN" altLang="zh-CN" sz="2800" dirty="0" smtClean="0"/>
          </a:p>
          <a:p>
            <a:pPr lvl="1">
              <a:buClr>
                <a:srgbClr val="3891A7"/>
              </a:buClr>
            </a:pPr>
            <a:r>
              <a:rPr lang="zh-CN" altLang="zh-CN" sz="2400" dirty="0"/>
              <a:t>前文介绍了</a:t>
            </a:r>
            <a:r>
              <a:rPr lang="en-US" altLang="zh-CN" sz="2400" dirty="0" err="1"/>
              <a:t>torch.nn.Linear</a:t>
            </a:r>
            <a:r>
              <a:rPr lang="zh-CN" altLang="zh-CN" sz="2400" dirty="0"/>
              <a:t>可用于实现线性模型，除此之外，它还提供了机器学习当中常用的激活函数，</a:t>
            </a:r>
            <a:r>
              <a:rPr lang="en-US" altLang="zh-CN" sz="2400" dirty="0" err="1"/>
              <a:t>logistc</a:t>
            </a:r>
            <a:r>
              <a:rPr lang="en-US" altLang="zh-CN" sz="2400" dirty="0"/>
              <a:t> regression</a:t>
            </a:r>
            <a:r>
              <a:rPr lang="zh-CN" altLang="zh-CN" sz="2400" dirty="0"/>
              <a:t>用于二分类问题时，使用</a:t>
            </a:r>
            <a:r>
              <a:rPr lang="en-US" altLang="zh-CN" sz="2400" dirty="0"/>
              <a:t>sigmoid</a:t>
            </a:r>
            <a:r>
              <a:rPr lang="zh-CN" altLang="zh-CN" sz="2400" dirty="0"/>
              <a:t>函数将线性模型的计算结果映射到</a:t>
            </a:r>
            <a:r>
              <a:rPr lang="en-US" altLang="zh-CN" sz="2400" dirty="0"/>
              <a:t>0</a:t>
            </a:r>
            <a:r>
              <a:rPr lang="zh-CN" altLang="zh-CN" sz="2400" dirty="0"/>
              <a:t>和</a:t>
            </a:r>
            <a:r>
              <a:rPr lang="en-US" altLang="zh-CN" sz="2400" dirty="0"/>
              <a:t>1</a:t>
            </a:r>
            <a:r>
              <a:rPr lang="zh-CN" altLang="zh-CN" sz="2400" dirty="0"/>
              <a:t>之间，得到的计算结果作为样本为正类的置信概率。</a:t>
            </a:r>
            <a:r>
              <a:rPr lang="en-US" altLang="zh-CN" sz="2400" dirty="0" err="1"/>
              <a:t>torch.nn.Sigmoid</a:t>
            </a:r>
            <a:r>
              <a:rPr lang="en-US" altLang="zh-CN" sz="2400" dirty="0"/>
              <a:t>()</a:t>
            </a:r>
            <a:r>
              <a:rPr lang="zh-CN" altLang="zh-CN" sz="2400" dirty="0"/>
              <a:t>提供了这一函数的计算，在使用时，将</a:t>
            </a:r>
            <a:r>
              <a:rPr lang="en-US" altLang="zh-CN" sz="2400" dirty="0"/>
              <a:t>Sigmoid</a:t>
            </a:r>
            <a:r>
              <a:rPr lang="zh-CN" altLang="zh-CN" sz="2400" dirty="0"/>
              <a:t>类实例化，再将需要计算的变量作为参数传递给实例化的对象</a:t>
            </a:r>
            <a:r>
              <a:rPr lang="zh-CN" altLang="en-US" sz="2400" dirty="0" smtClean="0"/>
              <a:t>。</a:t>
            </a:r>
            <a:endParaRPr lang="en-US" altLang="zh-CN" sz="24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smtClean="0"/>
              <a:t>激活函数</a:t>
            </a:r>
            <a:endParaRPr lang="zh-CN" altLang="zh-CN" sz="2800" dirty="0" smtClean="0"/>
          </a:p>
          <a:p>
            <a:pPr lvl="1">
              <a:buClr>
                <a:srgbClr val="3891A7"/>
              </a:buClr>
            </a:pPr>
            <a:r>
              <a:rPr lang="zh-CN" altLang="zh-CN" sz="2400" dirty="0"/>
              <a:t>作为练习，第</a:t>
            </a:r>
            <a:r>
              <a:rPr lang="en-US" altLang="zh-CN" sz="2400" dirty="0"/>
              <a:t>4-6</a:t>
            </a:r>
            <a:r>
              <a:rPr lang="zh-CN" altLang="zh-CN" sz="2400" dirty="0"/>
              <a:t>行手动实现</a:t>
            </a:r>
            <a:r>
              <a:rPr lang="en-US" altLang="zh-CN" sz="2400" dirty="0"/>
              <a:t>sigmoid</a:t>
            </a:r>
            <a:r>
              <a:rPr lang="zh-CN" altLang="zh-CN" sz="2400" dirty="0"/>
              <a:t>函数，第</a:t>
            </a:r>
            <a:r>
              <a:rPr lang="en-US" altLang="zh-CN" sz="2400" dirty="0"/>
              <a:t>8</a:t>
            </a:r>
            <a:r>
              <a:rPr lang="zh-CN" altLang="zh-CN" sz="2400" dirty="0"/>
              <a:t>行通过</a:t>
            </a:r>
            <a:r>
              <a:rPr lang="en-US" altLang="zh-CN" sz="2400" dirty="0" err="1"/>
              <a:t>PyTorch</a:t>
            </a:r>
            <a:r>
              <a:rPr lang="zh-CN" altLang="zh-CN" sz="2400" dirty="0"/>
              <a:t>验证我们的实现结果，其结果</a:t>
            </a:r>
            <a:r>
              <a:rPr lang="zh-CN" altLang="zh-CN" sz="2400" dirty="0" smtClean="0"/>
              <a:t>一致</a:t>
            </a:r>
            <a:r>
              <a:rPr lang="zh-CN" altLang="en-US" sz="2400" dirty="0" smtClean="0"/>
              <a:t>。</a:t>
            </a:r>
            <a:endParaRPr lang="zh-CN" altLang="zh-CN" sz="24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2195736" y="2852935"/>
            <a:ext cx="4680520" cy="39624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损失</a:t>
            </a:r>
            <a:r>
              <a:rPr lang="zh-CN" altLang="zh-CN" sz="2800" dirty="0" smtClean="0"/>
              <a:t>函数</a:t>
            </a:r>
            <a:endParaRPr lang="zh-CN" altLang="zh-CN" sz="2800" dirty="0" smtClean="0"/>
          </a:p>
          <a:p>
            <a:pPr lvl="1">
              <a:buClr>
                <a:srgbClr val="3891A7"/>
              </a:buClr>
            </a:pPr>
            <a:r>
              <a:rPr lang="en-US" altLang="zh-CN" sz="2400" dirty="0"/>
              <a:t>logistic regression</a:t>
            </a:r>
            <a:r>
              <a:rPr lang="zh-CN" altLang="zh-CN" sz="2400" dirty="0"/>
              <a:t>使用交叉熵作为损失函数。</a:t>
            </a:r>
            <a:r>
              <a:rPr lang="en-US" altLang="zh-CN" sz="2400" dirty="0" err="1"/>
              <a:t>PyTorch</a:t>
            </a:r>
            <a:r>
              <a:rPr lang="zh-CN" altLang="zh-CN" sz="2400" dirty="0"/>
              <a:t>的</a:t>
            </a:r>
            <a:r>
              <a:rPr lang="en-US" altLang="zh-CN" sz="2400" dirty="0" err="1"/>
              <a:t>torch.nn</a:t>
            </a:r>
            <a:r>
              <a:rPr lang="zh-CN" altLang="zh-CN" sz="2400" dirty="0"/>
              <a:t>提供了许多标准的损失函数，我们可以直接使用</a:t>
            </a:r>
            <a:r>
              <a:rPr lang="en-US" altLang="zh-CN" sz="2400" dirty="0" err="1"/>
              <a:t>torch.nn.BCELoss</a:t>
            </a:r>
            <a:r>
              <a:rPr lang="zh-CN" altLang="zh-CN" sz="2400" dirty="0"/>
              <a:t>计算二值交叉熵损失。 第</a:t>
            </a:r>
            <a:r>
              <a:rPr lang="en-US" altLang="zh-CN" sz="2400" dirty="0"/>
              <a:t>1-2</a:t>
            </a:r>
            <a:r>
              <a:rPr lang="zh-CN" altLang="zh-CN" sz="2400" dirty="0"/>
              <a:t>行调用了</a:t>
            </a:r>
            <a:r>
              <a:rPr lang="en-US" altLang="zh-CN" sz="2400" dirty="0" err="1"/>
              <a:t>BCELoss</a:t>
            </a:r>
            <a:r>
              <a:rPr lang="zh-CN" altLang="zh-CN" sz="2400" dirty="0"/>
              <a:t>来计算我们实现的</a:t>
            </a:r>
            <a:r>
              <a:rPr lang="en-US" altLang="zh-CN" sz="2400" dirty="0"/>
              <a:t>logistic regression</a:t>
            </a:r>
            <a:r>
              <a:rPr lang="zh-CN" altLang="zh-CN" sz="2400" dirty="0"/>
              <a:t>模型的输出结果</a:t>
            </a:r>
            <a:r>
              <a:rPr lang="en-US" altLang="zh-CN" sz="2400" dirty="0"/>
              <a:t>sigmoid(output)</a:t>
            </a:r>
            <a:r>
              <a:rPr lang="zh-CN" altLang="zh-CN" sz="2400" dirty="0"/>
              <a:t>和数据的标签</a:t>
            </a:r>
            <a:r>
              <a:rPr lang="en-US" altLang="zh-CN" sz="2400" dirty="0"/>
              <a:t>y</a:t>
            </a:r>
            <a:r>
              <a:rPr lang="zh-CN" altLang="zh-CN" sz="2400" dirty="0"/>
              <a:t>，同样地，在</a:t>
            </a:r>
            <a:r>
              <a:rPr lang="en-US" altLang="zh-CN" sz="2400" dirty="0"/>
              <a:t>4-6</a:t>
            </a:r>
            <a:r>
              <a:rPr lang="zh-CN" altLang="zh-CN" sz="2400" dirty="0"/>
              <a:t>行我们自定义了二值交叉熵函数，在第</a:t>
            </a:r>
            <a:r>
              <a:rPr lang="en-US" altLang="zh-CN" sz="2400" dirty="0"/>
              <a:t>8</a:t>
            </a:r>
            <a:r>
              <a:rPr lang="zh-CN" altLang="zh-CN" sz="2400" dirty="0"/>
              <a:t>行将</a:t>
            </a:r>
            <a:r>
              <a:rPr lang="en-US" altLang="zh-CN" sz="2400" dirty="0" err="1"/>
              <a:t>my_loss</a:t>
            </a:r>
            <a:r>
              <a:rPr lang="zh-CN" altLang="zh-CN" sz="2400" dirty="0"/>
              <a:t>和</a:t>
            </a:r>
            <a:r>
              <a:rPr lang="en-US" altLang="zh-CN" sz="2400" dirty="0" err="1"/>
              <a:t>PyTorch</a:t>
            </a:r>
            <a:r>
              <a:rPr lang="zh-CN" altLang="zh-CN" sz="2400" dirty="0"/>
              <a:t>的</a:t>
            </a:r>
            <a:r>
              <a:rPr lang="en-US" altLang="zh-CN" sz="2400" dirty="0" err="1"/>
              <a:t>BCELoss</a:t>
            </a:r>
            <a:r>
              <a:rPr lang="zh-CN" altLang="zh-CN" sz="2400" dirty="0"/>
              <a:t>做比较，发现结果</a:t>
            </a:r>
            <a:r>
              <a:rPr lang="zh-CN" altLang="zh-CN" sz="2400" dirty="0" smtClean="0"/>
              <a:t>无</a:t>
            </a:r>
            <a:r>
              <a:rPr lang="zh-CN" altLang="en-US" sz="2400" dirty="0" smtClean="0"/>
              <a:t>差。</a:t>
            </a: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smtClean="0">
                <a:effectLst/>
              </a:rPr>
              <a:t>本</a:t>
            </a:r>
            <a:r>
              <a:rPr lang="zh-CN" altLang="en-US" b="1" smtClean="0">
                <a:effectLst/>
              </a:rPr>
              <a:t>单元</a:t>
            </a:r>
            <a:r>
              <a:rPr lang="zh-CN" altLang="zh-CN" b="1" smtClean="0">
                <a:effectLst/>
              </a:rPr>
              <a:t>要点</a:t>
            </a:r>
            <a:endParaRPr lang="zh-CN" altLang="en-US" dirty="0"/>
          </a:p>
        </p:txBody>
      </p:sp>
      <p:sp>
        <p:nvSpPr>
          <p:cNvPr id="3" name="内容占位符 2"/>
          <p:cNvSpPr>
            <a:spLocks noGrp="1"/>
          </p:cNvSpPr>
          <p:nvPr>
            <p:ph idx="1"/>
          </p:nvPr>
        </p:nvSpPr>
        <p:spPr/>
        <p:txBody>
          <a:bodyPr/>
          <a:lstStyle/>
          <a:p>
            <a:pPr lvl="0"/>
            <a:r>
              <a:rPr lang="zh-CN" altLang="zh-CN" dirty="0" smtClean="0"/>
              <a:t>线性回归</a:t>
            </a:r>
            <a:endParaRPr lang="en-US" altLang="zh-CN" dirty="0" smtClean="0"/>
          </a:p>
          <a:p>
            <a:pPr lvl="0"/>
            <a:r>
              <a:rPr lang="en-US" altLang="zh-CN" dirty="0"/>
              <a:t>Logistic</a:t>
            </a:r>
            <a:r>
              <a:rPr lang="zh-CN" altLang="zh-CN" dirty="0" smtClean="0"/>
              <a:t>回归</a:t>
            </a:r>
            <a:endParaRPr lang="en-US" altLang="zh-CN" dirty="0" smtClean="0"/>
          </a:p>
          <a:p>
            <a:pPr lvl="0"/>
            <a:r>
              <a:rPr lang="zh-CN" altLang="zh-CN" dirty="0"/>
              <a:t>用</a:t>
            </a:r>
            <a:r>
              <a:rPr lang="en-US" altLang="zh-CN" dirty="0" err="1"/>
              <a:t>PyTorch</a:t>
            </a:r>
            <a:r>
              <a:rPr lang="zh-CN" altLang="zh-CN" dirty="0"/>
              <a:t>实现</a:t>
            </a:r>
            <a:r>
              <a:rPr lang="en-US" altLang="zh-CN" dirty="0"/>
              <a:t>logistic </a:t>
            </a:r>
            <a:r>
              <a:rPr lang="en-US" altLang="zh-CN" dirty="0" smtClean="0"/>
              <a:t>regression</a:t>
            </a:r>
            <a:endParaRPr lang="en-US" altLang="zh-CN" dirty="0" smtClean="0"/>
          </a:p>
          <a:p>
            <a:pPr lvl="0"/>
            <a:r>
              <a:rPr lang="en-US" altLang="zh-CN" dirty="0" smtClean="0"/>
              <a:t>logistic regression</a:t>
            </a:r>
            <a:r>
              <a:rPr lang="zh-CN" altLang="en-US" dirty="0" smtClean="0"/>
              <a:t>的算法优化</a:t>
            </a:r>
            <a:endParaRPr lang="en-US" altLang="zh-CN" dirty="0" smtClean="0"/>
          </a:p>
          <a:p>
            <a:r>
              <a:rPr lang="en-US" altLang="zh-CN" dirty="0"/>
              <a:t>logistic </a:t>
            </a:r>
            <a:r>
              <a:rPr lang="en-US" altLang="zh-CN" dirty="0" smtClean="0"/>
              <a:t>regression</a:t>
            </a:r>
            <a:r>
              <a:rPr lang="zh-CN" altLang="en-US" dirty="0" smtClean="0"/>
              <a:t>的模型可视化</a:t>
            </a:r>
            <a:endParaRPr lang="en-US" altLang="zh-CN" dirty="0"/>
          </a:p>
          <a:p>
            <a:pPr lvl="0"/>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损失</a:t>
            </a:r>
            <a:r>
              <a:rPr lang="zh-CN" altLang="zh-CN" sz="2800" dirty="0" smtClean="0"/>
              <a:t>函数</a:t>
            </a:r>
            <a:endParaRPr lang="zh-CN" altLang="zh-CN" sz="28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1691679" y="2204864"/>
            <a:ext cx="7161279" cy="40435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损失</a:t>
            </a:r>
            <a:r>
              <a:rPr lang="zh-CN" altLang="zh-CN" sz="2800" dirty="0" smtClean="0"/>
              <a:t>函数</a:t>
            </a:r>
            <a:endParaRPr lang="zh-CN" altLang="zh-CN" sz="2800" dirty="0" smtClean="0"/>
          </a:p>
          <a:p>
            <a:pPr lvl="1">
              <a:buClr>
                <a:srgbClr val="3891A7"/>
              </a:buClr>
            </a:pPr>
            <a:r>
              <a:rPr lang="zh-CN" altLang="zh-CN" sz="2400" dirty="0"/>
              <a:t>在前面的代码中，我们使用了</a:t>
            </a:r>
            <a:r>
              <a:rPr lang="en-US" altLang="zh-CN" sz="2400" dirty="0" err="1"/>
              <a:t>torch.nn</a:t>
            </a:r>
            <a:r>
              <a:rPr lang="zh-CN" altLang="zh-CN" sz="2400" dirty="0"/>
              <a:t>包中的线性模型</a:t>
            </a:r>
            <a:r>
              <a:rPr lang="en-US" altLang="zh-CN" sz="2400" dirty="0" err="1"/>
              <a:t>nn.Linear</a:t>
            </a:r>
            <a:r>
              <a:rPr lang="zh-CN" altLang="zh-CN" sz="2400" dirty="0"/>
              <a:t>，激活函数</a:t>
            </a:r>
            <a:r>
              <a:rPr lang="en-US" altLang="zh-CN" sz="2400" dirty="0" err="1"/>
              <a:t>nn.Softmax</a:t>
            </a:r>
            <a:r>
              <a:rPr lang="en-US" altLang="zh-CN" sz="2400" dirty="0"/>
              <a:t>()</a:t>
            </a:r>
            <a:r>
              <a:rPr lang="zh-CN" altLang="zh-CN" sz="2400" dirty="0"/>
              <a:t>，损失函数</a:t>
            </a:r>
            <a:r>
              <a:rPr lang="en-US" altLang="zh-CN" sz="2400" dirty="0" err="1"/>
              <a:t>nn.BCELoss</a:t>
            </a:r>
            <a:r>
              <a:rPr lang="zh-CN" altLang="zh-CN" sz="2400" dirty="0"/>
              <a:t>，它们都继承于</a:t>
            </a:r>
            <a:r>
              <a:rPr lang="en-US" altLang="zh-CN" sz="2400" dirty="0" err="1"/>
              <a:t>nn.Module</a:t>
            </a:r>
            <a:r>
              <a:rPr lang="zh-CN" altLang="zh-CN" sz="2400" dirty="0"/>
              <a:t>类，在</a:t>
            </a:r>
            <a:r>
              <a:rPr lang="en-US" altLang="zh-CN" sz="2400" dirty="0" err="1"/>
              <a:t>PyTorch</a:t>
            </a:r>
            <a:r>
              <a:rPr lang="zh-CN" altLang="zh-CN" sz="2400" dirty="0"/>
              <a:t>中，我们通过继承</a:t>
            </a:r>
            <a:r>
              <a:rPr lang="en-US" altLang="zh-CN" sz="2400" dirty="0" err="1"/>
              <a:t>nn.Module</a:t>
            </a:r>
            <a:r>
              <a:rPr lang="zh-CN" altLang="zh-CN" sz="2400" dirty="0"/>
              <a:t>来构建我们自己的模型。 接下来我们用</a:t>
            </a:r>
            <a:r>
              <a:rPr lang="en-US" altLang="zh-CN" sz="2400" dirty="0" err="1"/>
              <a:t>nn.Module</a:t>
            </a:r>
            <a:r>
              <a:rPr lang="zh-CN" altLang="zh-CN" sz="2400" dirty="0"/>
              <a:t>来实现</a:t>
            </a:r>
            <a:r>
              <a:rPr lang="en-US" altLang="zh-CN" sz="2400" dirty="0"/>
              <a:t>logistic Regression</a:t>
            </a:r>
            <a:r>
              <a:rPr lang="zh-CN" altLang="zh-CN" sz="2400" dirty="0"/>
              <a:t>。</a:t>
            </a:r>
            <a:endParaRPr lang="zh-CN" altLang="zh-CN" sz="2400" dirty="0"/>
          </a:p>
          <a:p>
            <a:pPr lvl="1">
              <a:buClr>
                <a:srgbClr val="3891A7"/>
              </a:buClr>
            </a:pP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损失</a:t>
            </a:r>
            <a:r>
              <a:rPr lang="zh-CN" altLang="zh-CN" sz="2800" dirty="0" smtClean="0"/>
              <a:t>函数</a:t>
            </a:r>
            <a:endParaRPr lang="zh-CN" altLang="zh-CN" sz="28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3563888" y="1252537"/>
            <a:ext cx="4320480" cy="55403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损失</a:t>
            </a:r>
            <a:r>
              <a:rPr lang="zh-CN" altLang="zh-CN" sz="2800" dirty="0" smtClean="0"/>
              <a:t>函数</a:t>
            </a:r>
            <a:endParaRPr lang="zh-CN" altLang="zh-CN" sz="2800" dirty="0" smtClean="0"/>
          </a:p>
          <a:p>
            <a:pPr lvl="1">
              <a:buClr>
                <a:srgbClr val="3891A7"/>
              </a:buClr>
            </a:pPr>
            <a:r>
              <a:rPr lang="zh-CN" altLang="zh-CN" sz="2400" dirty="0"/>
              <a:t>通过继承</a:t>
            </a:r>
            <a:r>
              <a:rPr lang="en-US" altLang="zh-CN" sz="2400" dirty="0" err="1"/>
              <a:t>nn.Module</a:t>
            </a:r>
            <a:r>
              <a:rPr lang="zh-CN" altLang="zh-CN" sz="2400" dirty="0"/>
              <a:t>实现自己的模型时，</a:t>
            </a:r>
            <a:r>
              <a:rPr lang="en-US" altLang="zh-CN" sz="2400" dirty="0"/>
              <a:t>forward()</a:t>
            </a:r>
            <a:r>
              <a:rPr lang="zh-CN" altLang="zh-CN" sz="2400" dirty="0"/>
              <a:t>方法是必须被子类覆写的，在</a:t>
            </a:r>
            <a:r>
              <a:rPr lang="en-US" altLang="zh-CN" sz="2400" dirty="0"/>
              <a:t>forward</a:t>
            </a:r>
            <a:r>
              <a:rPr lang="zh-CN" altLang="zh-CN" sz="2400" dirty="0"/>
              <a:t>内部应当定义每次调用模型时执行的计算。从前面的应用我们可以看出，</a:t>
            </a:r>
            <a:r>
              <a:rPr lang="en-US" altLang="zh-CN" sz="2400" dirty="0" err="1"/>
              <a:t>nn.Module</a:t>
            </a:r>
            <a:r>
              <a:rPr lang="zh-CN" altLang="zh-CN" sz="2400" dirty="0"/>
              <a:t>类的主要作用就是接收</a:t>
            </a:r>
            <a:r>
              <a:rPr lang="en-US" altLang="zh-CN" sz="2400" dirty="0"/>
              <a:t>Tensor</a:t>
            </a:r>
            <a:r>
              <a:rPr lang="zh-CN" altLang="zh-CN" sz="2400" dirty="0"/>
              <a:t>然后计算并返回结果</a:t>
            </a:r>
            <a:r>
              <a:rPr lang="zh-CN" altLang="zh-CN" sz="2400" dirty="0" smtClean="0"/>
              <a:t>。</a:t>
            </a:r>
            <a:endParaRPr lang="en-US" altLang="zh-CN" sz="2400" dirty="0" smtClean="0"/>
          </a:p>
          <a:p>
            <a:pPr lvl="1">
              <a:buClr>
                <a:srgbClr val="3891A7"/>
              </a:buClr>
            </a:pPr>
            <a:r>
              <a:rPr lang="zh-CN" altLang="zh-CN" sz="2400" dirty="0"/>
              <a:t>在一个</a:t>
            </a:r>
            <a:r>
              <a:rPr lang="en-US" altLang="zh-CN" sz="2400" dirty="0"/>
              <a:t>Module</a:t>
            </a:r>
            <a:r>
              <a:rPr lang="zh-CN" altLang="zh-CN" sz="2400" dirty="0"/>
              <a:t>中，还可以嵌套其他的</a:t>
            </a:r>
            <a:r>
              <a:rPr lang="en-US" altLang="zh-CN" sz="2400" dirty="0"/>
              <a:t>Module</a:t>
            </a:r>
            <a:r>
              <a:rPr lang="zh-CN" altLang="zh-CN" sz="2400" dirty="0"/>
              <a:t>，被嵌套的</a:t>
            </a:r>
            <a:r>
              <a:rPr lang="en-US" altLang="zh-CN" sz="2400" dirty="0"/>
              <a:t>Module</a:t>
            </a:r>
            <a:r>
              <a:rPr lang="zh-CN" altLang="zh-CN" sz="2400" dirty="0"/>
              <a:t>的属性就可以被自动获取，比如可以调用</a:t>
            </a:r>
            <a:r>
              <a:rPr lang="en-US" altLang="zh-CN" sz="2400" dirty="0" err="1"/>
              <a:t>nn.Module.parameters</a:t>
            </a:r>
            <a:r>
              <a:rPr lang="en-US" altLang="zh-CN" sz="2400" dirty="0"/>
              <a:t>()</a:t>
            </a:r>
            <a:r>
              <a:rPr lang="zh-CN" altLang="zh-CN" sz="2400" dirty="0"/>
              <a:t>方法获取</a:t>
            </a:r>
            <a:r>
              <a:rPr lang="en-US" altLang="zh-CN" sz="2400" dirty="0"/>
              <a:t>Module</a:t>
            </a:r>
            <a:r>
              <a:rPr lang="zh-CN" altLang="zh-CN" sz="2400" dirty="0"/>
              <a:t>所有保留的参数，调用</a:t>
            </a:r>
            <a:r>
              <a:rPr lang="en-US" altLang="zh-CN" sz="2400" dirty="0"/>
              <a:t>nn.Module.to()</a:t>
            </a:r>
            <a:r>
              <a:rPr lang="zh-CN" altLang="zh-CN" sz="2400" dirty="0"/>
              <a:t>方法将模型的参数放置到</a:t>
            </a:r>
            <a:r>
              <a:rPr lang="en-US" altLang="zh-CN" sz="2400" dirty="0"/>
              <a:t>GPU</a:t>
            </a:r>
            <a:r>
              <a:rPr lang="zh-CN" altLang="zh-CN" sz="2400" dirty="0"/>
              <a:t>上</a:t>
            </a:r>
            <a:r>
              <a:rPr lang="zh-CN" altLang="zh-CN" sz="2400" dirty="0" smtClean="0"/>
              <a:t>等等</a:t>
            </a:r>
            <a:r>
              <a:rPr lang="zh-CN" altLang="en-US" sz="2400" dirty="0"/>
              <a:t>。</a:t>
            </a:r>
            <a:endParaRPr lang="zh-CN" altLang="zh-CN" sz="2400" dirty="0"/>
          </a:p>
          <a:p>
            <a:pPr lvl="1">
              <a:buClr>
                <a:srgbClr val="3891A7"/>
              </a:buClr>
            </a:pP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优化算法</a:t>
            </a:r>
            <a:endParaRPr lang="zh-CN" altLang="zh-CN" sz="2800" dirty="0" smtClean="0"/>
          </a:p>
          <a:p>
            <a:pPr lvl="1">
              <a:buClr>
                <a:srgbClr val="3891A7"/>
              </a:buClr>
            </a:pPr>
            <a:r>
              <a:rPr lang="en-US" altLang="zh-CN" sz="2400" dirty="0"/>
              <a:t>logistic regression</a:t>
            </a:r>
            <a:r>
              <a:rPr lang="zh-CN" altLang="zh-CN" sz="2400" dirty="0"/>
              <a:t>通常采用梯度下降法优化目标函数。</a:t>
            </a:r>
            <a:r>
              <a:rPr lang="en-US" altLang="zh-CN" sz="2400" dirty="0" err="1"/>
              <a:t>PyTorch</a:t>
            </a:r>
            <a:r>
              <a:rPr lang="zh-CN" altLang="zh-CN" sz="2400" dirty="0"/>
              <a:t>的</a:t>
            </a:r>
            <a:r>
              <a:rPr lang="en-US" altLang="zh-CN" sz="2400" dirty="0" err="1"/>
              <a:t>torch.optim</a:t>
            </a:r>
            <a:r>
              <a:rPr lang="zh-CN" altLang="zh-CN" sz="2400" dirty="0"/>
              <a:t>包实现了大多数常用的优化算法，使用起来非常简单。首先构建一个优化器，在构建时，首先需要将待学习的参数传入，然后传入优化器需要的参数，比如学习</a:t>
            </a:r>
            <a:r>
              <a:rPr lang="zh-CN" altLang="zh-CN" sz="2400" dirty="0" smtClean="0"/>
              <a:t>率。</a:t>
            </a:r>
            <a:endParaRPr lang="en-US" altLang="zh-CN" sz="24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2051720" y="4221088"/>
            <a:ext cx="6537356" cy="14401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优化算法</a:t>
            </a:r>
            <a:endParaRPr lang="zh-CN" altLang="zh-CN" sz="2800" dirty="0" smtClean="0"/>
          </a:p>
          <a:p>
            <a:pPr lvl="1">
              <a:buClr>
                <a:srgbClr val="3891A7"/>
              </a:buClr>
            </a:pPr>
            <a:r>
              <a:rPr lang="zh-CN" altLang="zh-CN" sz="2400" dirty="0"/>
              <a:t>构建完优化器，就可以迭代的对模型进行训练，有两个步骤，其一是调用损失函数的</a:t>
            </a:r>
            <a:r>
              <a:rPr lang="en-US" altLang="zh-CN" sz="2400" dirty="0"/>
              <a:t>backward()</a:t>
            </a:r>
            <a:r>
              <a:rPr lang="zh-CN" altLang="zh-CN" sz="2400" dirty="0"/>
              <a:t>方法计算模型的梯度，然后再调用优化器的</a:t>
            </a:r>
            <a:r>
              <a:rPr lang="en-US" altLang="zh-CN" sz="2400" dirty="0"/>
              <a:t>step()</a:t>
            </a:r>
            <a:r>
              <a:rPr lang="zh-CN" altLang="zh-CN" sz="2400" dirty="0"/>
              <a:t>方法，更新模型的参数。需要注意的是，首先应当调用优化器的</a:t>
            </a:r>
            <a:r>
              <a:rPr lang="en-US" altLang="zh-CN" sz="2400" dirty="0" err="1"/>
              <a:t>zero_grad</a:t>
            </a:r>
            <a:r>
              <a:rPr lang="en-US" altLang="zh-CN" sz="2400" dirty="0"/>
              <a:t>()</a:t>
            </a:r>
            <a:r>
              <a:rPr lang="zh-CN" altLang="zh-CN" sz="2400" dirty="0"/>
              <a:t>方法清空参数的</a:t>
            </a:r>
            <a:r>
              <a:rPr lang="zh-CN" altLang="zh-CN" sz="2400" dirty="0" smtClean="0"/>
              <a:t>梯度。</a:t>
            </a:r>
            <a:endParaRPr lang="en-US" altLang="zh-CN" sz="24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en-US" sz="2800" dirty="0" smtClean="0"/>
              <a:t>优化算法</a:t>
            </a:r>
            <a:endParaRPr lang="zh-CN" altLang="zh-CN" sz="28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3779912" y="1417638"/>
            <a:ext cx="4536504" cy="526041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800" dirty="0"/>
                  <a:t>模型</a:t>
                </a:r>
                <a:r>
                  <a:rPr lang="zh-CN" altLang="zh-CN" sz="2800" dirty="0" smtClean="0"/>
                  <a:t>可视化</a:t>
                </a:r>
                <a:endParaRPr lang="zh-CN" altLang="zh-CN" sz="2800" dirty="0" smtClean="0"/>
              </a:p>
              <a:p>
                <a:pPr lvl="1">
                  <a:buClr>
                    <a:srgbClr val="3891A7"/>
                  </a:buClr>
                </a:pPr>
                <a:r>
                  <a:rPr lang="en-US" altLang="zh-CN" sz="2400" dirty="0"/>
                  <a:t>logistic regression</a:t>
                </a:r>
                <a:r>
                  <a:rPr lang="zh-CN" altLang="zh-CN" sz="2400" dirty="0"/>
                  <a:t>模型的判决边界在高维空间是一个超平面，而我们的数据集是二维的，所以判决边界只是平面内的一条直线，在线的一侧被预测为正类，另一侧则被预测为负类。下面我们实现了</a:t>
                </a:r>
                <a:r>
                  <a:rPr lang="en-US" altLang="zh-CN" sz="2400" dirty="0" err="1"/>
                  <a:t>draw_decision_boundary</a:t>
                </a:r>
                <a:r>
                  <a:rPr lang="zh-CN" altLang="zh-CN" sz="2400" dirty="0"/>
                  <a:t>函数，它接收线性模型的参数</a:t>
                </a:r>
                <a:r>
                  <a:rPr lang="en-US" altLang="zh-CN" sz="2400" dirty="0"/>
                  <a:t>w</a:t>
                </a:r>
                <a:r>
                  <a:rPr lang="zh-CN" altLang="zh-CN" sz="2400" dirty="0"/>
                  <a:t>和</a:t>
                </a:r>
                <a:r>
                  <a:rPr lang="en-US" altLang="zh-CN" sz="2400" dirty="0"/>
                  <a:t>b</a:t>
                </a:r>
                <a:r>
                  <a:rPr lang="zh-CN" altLang="zh-CN" sz="2400" dirty="0"/>
                  <a:t>，以及数据集</a:t>
                </a:r>
                <a:r>
                  <a:rPr lang="en-US" altLang="zh-CN" sz="2400" dirty="0"/>
                  <a:t>x</a:t>
                </a:r>
                <a:r>
                  <a:rPr lang="zh-CN" altLang="zh-CN" sz="2400" dirty="0"/>
                  <a:t>，绘制判决边界的方法十分简单，如第</a:t>
                </a:r>
                <a:r>
                  <a:rPr lang="en-US" altLang="zh-CN" sz="2400" dirty="0"/>
                  <a:t>10</a:t>
                </a:r>
                <a:r>
                  <a:rPr lang="zh-CN" altLang="zh-CN" sz="2400" dirty="0"/>
                  <a:t>行，只需要计算一些数据在线性模型的映射值，即</a:t>
                </a: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0</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oMath>
                </a14:m>
                <a:r>
                  <a:rPr lang="zh-CN" altLang="zh-CN" sz="2400" dirty="0"/>
                  <a:t>，然后调用</a:t>
                </a:r>
                <a:r>
                  <a:rPr lang="en-US" altLang="zh-CN" sz="2400" dirty="0" err="1"/>
                  <a:t>plt.plot</a:t>
                </a:r>
                <a:r>
                  <a:rPr lang="zh-CN" altLang="zh-CN" sz="2400" dirty="0"/>
                  <a:t>绘制线条即</a:t>
                </a:r>
                <a:r>
                  <a:rPr lang="zh-CN" altLang="zh-CN" sz="2400" dirty="0" smtClean="0"/>
                  <a:t>可。</a:t>
                </a:r>
                <a:endParaRPr lang="en-US" altLang="zh-CN" sz="24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7354"/>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a:t>模型</a:t>
            </a:r>
            <a:r>
              <a:rPr lang="zh-CN" altLang="zh-CN" sz="2800" dirty="0" smtClean="0"/>
              <a:t>可视化</a:t>
            </a:r>
            <a:endParaRPr lang="zh-CN" altLang="zh-CN" sz="28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pic>
        <p:nvPicPr>
          <p:cNvPr id="4" name="图片 3"/>
          <p:cNvPicPr>
            <a:picLocks noChangeAspect="1"/>
          </p:cNvPicPr>
          <p:nvPr/>
        </p:nvPicPr>
        <p:blipFill>
          <a:blip r:embed="rId1"/>
          <a:stretch>
            <a:fillRect/>
          </a:stretch>
        </p:blipFill>
        <p:spPr>
          <a:xfrm>
            <a:off x="2340332" y="1988840"/>
            <a:ext cx="5688632" cy="479157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用</a:t>
            </a:r>
            <a:r>
              <a:rPr lang="en-US" altLang="zh-CN" dirty="0" err="1">
                <a:effectLst/>
              </a:rPr>
              <a:t>PyTorch</a:t>
            </a:r>
            <a:r>
              <a:rPr lang="zh-CN" altLang="zh-CN" dirty="0">
                <a:effectLst/>
              </a:rPr>
              <a:t>实现</a:t>
            </a:r>
            <a:r>
              <a:rPr lang="en-US" altLang="zh-CN" dirty="0">
                <a:effectLst/>
              </a:rPr>
              <a:t>logistic regression</a:t>
            </a:r>
            <a:endParaRPr lang="zh-CN" altLang="en-US" dirty="0"/>
          </a:p>
        </p:txBody>
      </p:sp>
      <p:sp>
        <p:nvSpPr>
          <p:cNvPr id="3" name="内容占位符 2"/>
          <p:cNvSpPr>
            <a:spLocks noGrp="1"/>
          </p:cNvSpPr>
          <p:nvPr>
            <p:ph idx="1"/>
          </p:nvPr>
        </p:nvSpPr>
        <p:spPr/>
        <p:txBody>
          <a:bodyPr>
            <a:noAutofit/>
          </a:bodyPr>
          <a:lstStyle/>
          <a:p>
            <a:r>
              <a:rPr lang="zh-CN" altLang="zh-CN" sz="2800" dirty="0"/>
              <a:t>模型</a:t>
            </a:r>
            <a:r>
              <a:rPr lang="zh-CN" altLang="zh-CN" sz="2800" dirty="0" smtClean="0"/>
              <a:t>可视化</a:t>
            </a:r>
            <a:r>
              <a:rPr lang="zh-CN" altLang="en-US" sz="2800" dirty="0" smtClean="0"/>
              <a:t>结果图</a:t>
            </a:r>
            <a:endParaRPr lang="zh-CN" altLang="zh-CN" sz="2800" dirty="0" smtClean="0"/>
          </a:p>
          <a:p>
            <a:pPr lvl="1">
              <a:buClr>
                <a:srgbClr val="3891A7"/>
              </a:buClr>
            </a:pPr>
            <a:endParaRPr lang="zh-CN" altLang="zh-CN" sz="2400" dirty="0" smtClean="0"/>
          </a:p>
          <a:p>
            <a:pPr marL="82550" indent="0">
              <a:buNone/>
            </a:pPr>
            <a:endParaRPr lang="zh-CN" altLang="zh-CN" sz="2400" dirty="0"/>
          </a:p>
          <a:p>
            <a:endParaRPr lang="zh-CN" altLang="zh-CN" sz="2400" dirty="0"/>
          </a:p>
        </p:txBody>
      </p:sp>
      <p:pic>
        <p:nvPicPr>
          <p:cNvPr id="5" name="Picture"/>
          <p:cNvPicPr/>
          <p:nvPr/>
        </p:nvPicPr>
        <p:blipFill>
          <a:blip r:embed="rId1" cstate="print"/>
          <a:stretch>
            <a:fillRect/>
          </a:stretch>
        </p:blipFill>
        <p:spPr bwMode="auto">
          <a:xfrm>
            <a:off x="1835696" y="2060848"/>
            <a:ext cx="6408712" cy="437167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10000"/>
              </a:bodyPr>
              <a:lstStyle/>
              <a:p>
                <a:r>
                  <a:rPr lang="zh-CN" altLang="zh-CN" dirty="0"/>
                  <a:t>线性回归模型是指</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oMath>
                </a14:m>
                <a:r>
                  <a:rPr lang="zh-CN" altLang="zh-CN" dirty="0"/>
                  <a:t>采用线性组合形式的回归模型，在线性回归问题中，因变量和自变量之间是线性关系的。对于第</a:t>
                </a:r>
                <a14:m>
                  <m:oMath xmlns:m="http://schemas.openxmlformats.org/officeDocument/2006/math">
                    <m:r>
                      <a:rPr lang="en-US" altLang="zh-CN" i="1">
                        <a:latin typeface="Cambria Math" panose="02040503050406030204" pitchFamily="18" charset="0"/>
                      </a:rPr>
                      <m:t>𝑖</m:t>
                    </m:r>
                  </m:oMath>
                </a14:m>
                <a:r>
                  <a:rPr lang="zh-CN" altLang="zh-CN" dirty="0"/>
                  <a:t>个因变量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，我们乘以权重系数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，取</a:t>
                </a:r>
                <a14:m>
                  <m:oMath xmlns:m="http://schemas.openxmlformats.org/officeDocument/2006/math">
                    <m:r>
                      <a:rPr lang="en-US" altLang="zh-CN" i="1">
                        <a:latin typeface="Cambria Math" panose="02040503050406030204" pitchFamily="18" charset="0"/>
                      </a:rPr>
                      <m:t>𝑦</m:t>
                    </m:r>
                  </m:oMath>
                </a14:m>
                <a:r>
                  <a:rPr lang="zh-CN" altLang="zh-CN" dirty="0"/>
                  <a:t>为因变量的线性组合：</a:t>
                </a:r>
                <a:endParaRPr lang="zh-CN" altLang="zh-CN" dirty="0"/>
              </a:p>
              <a:p>
                <a:pPr marL="8255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a:latin typeface="Cambria Math" panose="02040503050406030204" pitchFamily="18" charset="0"/>
                        </a:rPr>
                        <m:t>+</m:t>
                      </m:r>
                      <m:r>
                        <a:rPr lang="en-US" altLang="zh-CN" i="1">
                          <a:latin typeface="Cambria Math" panose="02040503050406030204" pitchFamily="18" charset="0"/>
                        </a:rPr>
                        <m:t>𝑏</m:t>
                      </m:r>
                    </m:oMath>
                  </m:oMathPara>
                </a14:m>
                <a:endParaRPr lang="zh-CN" altLang="zh-CN" dirty="0"/>
              </a:p>
              <a:p>
                <a:r>
                  <a:rPr lang="zh-CN" altLang="zh-CN" dirty="0"/>
                  <a:t>其中</a:t>
                </a:r>
                <a14:m>
                  <m:oMath xmlns:m="http://schemas.openxmlformats.org/officeDocument/2006/math">
                    <m:r>
                      <a:rPr lang="en-US" altLang="zh-CN" i="1">
                        <a:latin typeface="Cambria Math" panose="02040503050406030204" pitchFamily="18" charset="0"/>
                      </a:rPr>
                      <m:t>𝑏</m:t>
                    </m:r>
                  </m:oMath>
                </a14:m>
                <a:r>
                  <a:rPr lang="zh-CN" altLang="zh-CN" dirty="0"/>
                  <a:t>为常数项。若令</a:t>
                </a:r>
                <a14:m>
                  <m:oMath xmlns:m="http://schemas.openxmlformats.org/officeDocument/2006/math">
                    <m:r>
                      <a:rPr lang="en-US" altLang="zh-CN" b="1" i="1">
                        <a:latin typeface="Cambria Math" panose="02040503050406030204" pitchFamily="18" charset="0"/>
                      </a:rPr>
                      <m:t>𝒘</m:t>
                    </m:r>
                    <m:r>
                      <a:rPr lang="en-US" altLang="zh-CN" b="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，则上式可以写成向量形式：</a:t>
                </a:r>
                <a:endParaRPr lang="zh-CN" altLang="zh-CN" dirty="0"/>
              </a:p>
              <a:p>
                <a:pPr marL="8255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a:latin typeface="Cambria Math" panose="02040503050406030204" pitchFamily="18" charset="0"/>
                            </a:rPr>
                            <m:t>⊤</m:t>
                          </m:r>
                        </m:sup>
                      </m:sSup>
                      <m:r>
                        <a:rPr lang="en-US" altLang="zh-CN" b="1" i="1">
                          <a:latin typeface="Cambria Math" panose="02040503050406030204" pitchFamily="18" charset="0"/>
                        </a:rPr>
                        <m:t>𝒙</m:t>
                      </m:r>
                      <m:r>
                        <a:rPr lang="en-US" altLang="zh-CN" b="1">
                          <a:latin typeface="Cambria Math" panose="02040503050406030204" pitchFamily="18" charset="0"/>
                        </a:rPr>
                        <m:t>+</m:t>
                      </m:r>
                      <m:r>
                        <a:rPr lang="en-US" altLang="zh-CN" i="1">
                          <a:latin typeface="Cambria Math" panose="02040503050406030204" pitchFamily="18" charset="0"/>
                        </a:rPr>
                        <m:t>𝑏</m:t>
                      </m:r>
                    </m:oMath>
                  </m:oMathPara>
                </a14:m>
                <a:endParaRPr lang="zh-CN" altLang="zh-CN" dirty="0"/>
              </a:p>
              <a:p>
                <a:r>
                  <a:rPr lang="zh-CN" altLang="zh-CN" dirty="0"/>
                  <a:t>可以看到</a:t>
                </a:r>
                <a14:m>
                  <m:oMath xmlns:m="http://schemas.openxmlformats.org/officeDocument/2006/math">
                    <m:r>
                      <a:rPr lang="en-US" altLang="zh-CN" b="1" i="1">
                        <a:latin typeface="Cambria Math" panose="02040503050406030204" pitchFamily="18" charset="0"/>
                      </a:rPr>
                      <m:t>𝒘</m:t>
                    </m:r>
                  </m:oMath>
                </a14:m>
                <a:r>
                  <a:rPr lang="zh-CN" altLang="zh-CN" dirty="0"/>
                  <a:t>和</a:t>
                </a:r>
                <a14:m>
                  <m:oMath xmlns:m="http://schemas.openxmlformats.org/officeDocument/2006/math">
                    <m:r>
                      <a:rPr lang="en-US" altLang="zh-CN" i="1">
                        <a:latin typeface="Cambria Math" panose="02040503050406030204" pitchFamily="18" charset="0"/>
                      </a:rPr>
                      <m:t>𝑏</m:t>
                    </m:r>
                  </m:oMath>
                </a14:m>
                <a:r>
                  <a:rPr lang="zh-CN" altLang="zh-CN" dirty="0"/>
                  <a:t>决定了回归模型</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oMath>
                </a14:m>
                <a:r>
                  <a:rPr lang="zh-CN" altLang="zh-CN" dirty="0"/>
                  <a:t>的行为。由数据样本得到</a:t>
                </a:r>
                <a14:m>
                  <m:oMath xmlns:m="http://schemas.openxmlformats.org/officeDocument/2006/math">
                    <m:r>
                      <a:rPr lang="en-US" altLang="zh-CN" b="1" i="1">
                        <a:latin typeface="Cambria Math" panose="02040503050406030204" pitchFamily="18" charset="0"/>
                      </a:rPr>
                      <m:t>𝒘</m:t>
                    </m:r>
                  </m:oMath>
                </a14:m>
                <a:r>
                  <a:rPr lang="zh-CN" altLang="zh-CN" dirty="0"/>
                  <a:t>和</a:t>
                </a:r>
                <a14:m>
                  <m:oMath xmlns:m="http://schemas.openxmlformats.org/officeDocument/2006/math">
                    <m:r>
                      <a:rPr lang="en-US" altLang="zh-CN" i="1">
                        <a:latin typeface="Cambria Math" panose="02040503050406030204" pitchFamily="18" charset="0"/>
                      </a:rPr>
                      <m:t>𝑏</m:t>
                    </m:r>
                  </m:oMath>
                </a14:m>
                <a:r>
                  <a:rPr lang="zh-CN" altLang="zh-CN" dirty="0"/>
                  <a:t>有许多方法，例如最小二乘法、梯度下降法。在这里我们介绍最小二乘法求解线性回归中参数估计的问题。</a:t>
                </a:r>
                <a:endParaRPr lang="zh-CN"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rmAutofit fontScale="92500"/>
          </a:bodyPr>
          <a:lstStyle/>
          <a:p>
            <a:r>
              <a:rPr lang="en-US" altLang="zh-CN" dirty="0"/>
              <a:t>Logistic</a:t>
            </a:r>
            <a:r>
              <a:rPr lang="zh-CN" altLang="zh-CN" dirty="0"/>
              <a:t>回归是深度学习中最基础的非线性模型之一。作为铺垫，在介绍</a:t>
            </a:r>
            <a:r>
              <a:rPr lang="en-US" altLang="zh-CN" dirty="0"/>
              <a:t>Logistic</a:t>
            </a:r>
            <a:r>
              <a:rPr lang="zh-CN" altLang="zh-CN" dirty="0"/>
              <a:t>回归以前，本章首先介绍了线性回归。线性回归的预测目标是连续变量，而</a:t>
            </a:r>
            <a:r>
              <a:rPr lang="en-US" altLang="zh-CN" dirty="0"/>
              <a:t>Logistic</a:t>
            </a:r>
            <a:r>
              <a:rPr lang="zh-CN" altLang="zh-CN" dirty="0"/>
              <a:t>回归的预测目标是二元变量。为了应对这一差异，</a:t>
            </a:r>
            <a:r>
              <a:rPr lang="en-US" altLang="zh-CN" dirty="0"/>
              <a:t>Logistic</a:t>
            </a:r>
            <a:r>
              <a:rPr lang="zh-CN" altLang="zh-CN" dirty="0"/>
              <a:t>回归在线性回归的基础上加入了</a:t>
            </a:r>
            <a:r>
              <a:rPr lang="en-US" altLang="zh-CN" dirty="0"/>
              <a:t>Sigmoid</a:t>
            </a:r>
            <a:r>
              <a:rPr lang="zh-CN" altLang="zh-CN" dirty="0"/>
              <a:t>激活函数。本章最后使用</a:t>
            </a:r>
            <a:r>
              <a:rPr lang="en-US" altLang="zh-CN" dirty="0" err="1"/>
              <a:t>PyTorch</a:t>
            </a:r>
            <a:r>
              <a:rPr lang="zh-CN" altLang="zh-CN" dirty="0"/>
              <a:t>实现了</a:t>
            </a:r>
            <a:r>
              <a:rPr lang="en-US" altLang="zh-CN" dirty="0"/>
              <a:t>Logistic</a:t>
            </a:r>
            <a:r>
              <a:rPr lang="zh-CN" altLang="zh-CN" dirty="0"/>
              <a:t>回归模型，读者可以通过这个例子进一步体会深度学习模型构建的整体流程以及框架编程的简便性。</a:t>
            </a:r>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直觉上，我们希望找到这样的</a:t>
                </a:r>
                <a14:m>
                  <m:oMath xmlns:m="http://schemas.openxmlformats.org/officeDocument/2006/math">
                    <m:r>
                      <a:rPr lang="en-US" altLang="zh-CN" sz="2400" b="1" i="1">
                        <a:latin typeface="Cambria Math" panose="02040503050406030204" pitchFamily="18" charset="0"/>
                      </a:rPr>
                      <m:t>𝒘</m:t>
                    </m:r>
                  </m:oMath>
                </a14:m>
                <a:r>
                  <a:rPr lang="zh-CN" altLang="zh-CN" sz="2400" dirty="0"/>
                  <a:t>和</a:t>
                </a:r>
                <a14:m>
                  <m:oMath xmlns:m="http://schemas.openxmlformats.org/officeDocument/2006/math">
                    <m:r>
                      <a:rPr lang="en-US" altLang="zh-CN" sz="2400" i="1">
                        <a:latin typeface="Cambria Math" panose="02040503050406030204" pitchFamily="18" charset="0"/>
                      </a:rPr>
                      <m:t>𝑏</m:t>
                    </m:r>
                  </m:oMath>
                </a14:m>
                <a:r>
                  <a:rPr lang="zh-CN" altLang="zh-CN" sz="2400" dirty="0"/>
                  <a:t>，使得对于训练数据中每一个样本点</a:t>
                </a:r>
                <a14:m>
                  <m:oMath xmlns:m="http://schemas.openxmlformats.org/officeDocument/2006/math">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up>
                        </m:sSup>
                      </m:e>
                    </m:d>
                  </m:oMath>
                </a14:m>
                <a:r>
                  <a:rPr lang="zh-CN" altLang="zh-CN" sz="2400" dirty="0"/>
                  <a:t>，预测值</a:t>
                </a: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e>
                    </m:d>
                  </m:oMath>
                </a14:m>
                <a:r>
                  <a:rPr lang="zh-CN" altLang="zh-CN" sz="2400" dirty="0"/>
                  <a:t>与真实值</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up>
                    </m:sSup>
                  </m:oMath>
                </a14:m>
                <a:r>
                  <a:rPr lang="zh-CN" altLang="zh-CN" sz="2400" dirty="0"/>
                  <a:t>尽可能接近。于是我们需要定义一种“接近”程度的度量，即误差函数。在这里我们采用平均平方误差（</a:t>
                </a:r>
                <a:r>
                  <a:rPr lang="en-US" altLang="zh-CN" sz="2400" dirty="0"/>
                  <a:t>Mean Square Error</a:t>
                </a:r>
                <a:r>
                  <a:rPr lang="zh-CN" altLang="zh-CN" sz="2400" dirty="0"/>
                  <a:t>）作为误差函数：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r>
                        <a:rPr lang="en-US" altLang="zh-CN" sz="2400">
                          <a:latin typeface="Cambria Math" panose="02040503050406030204" pitchFamily="18" charset="0"/>
                        </a:rPr>
                        <m:t>=</m:t>
                      </m:r>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r>
                                    <a:rPr lang="en-US" altLang="zh-CN" sz="2400" i="1">
                                      <a:latin typeface="Cambria Math" panose="02040503050406030204" pitchFamily="18" charset="0"/>
                                    </a:rPr>
                                    <m:t>−</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b="1">
                                          <a:latin typeface="Cambria Math" panose="02040503050406030204" pitchFamily="18" charset="0"/>
                                        </a:rPr>
                                        <m:t>+</m:t>
                                      </m:r>
                                      <m:r>
                                        <a:rPr lang="en-US" altLang="zh-CN" sz="2400" i="1">
                                          <a:latin typeface="Cambria Math" panose="02040503050406030204" pitchFamily="18" charset="0"/>
                                        </a:rPr>
                                        <m:t>𝑏</m:t>
                                      </m:r>
                                    </m:e>
                                  </m:d>
                                </m:e>
                              </m:d>
                            </m:e>
                            <m:sup>
                              <m:r>
                                <a:rPr lang="en-US" altLang="zh-CN" sz="2400">
                                  <a:latin typeface="Cambria Math" panose="02040503050406030204" pitchFamily="18" charset="0"/>
                                </a:rPr>
                                <m:t>2</m:t>
                              </m:r>
                            </m:sup>
                          </m:sSup>
                        </m:e>
                      </m:nary>
                    </m:oMath>
                  </m:oMathPara>
                </a14:m>
                <a:endParaRPr lang="zh-CN" altLang="zh-CN" sz="2400" dirty="0"/>
              </a:p>
              <a:p>
                <a:r>
                  <a:rPr lang="zh-CN" altLang="zh-CN" sz="2400" dirty="0" smtClean="0"/>
                  <a:t>我们</a:t>
                </a:r>
                <a:r>
                  <a:rPr lang="zh-CN" altLang="zh-CN" sz="2400" dirty="0"/>
                  <a:t>做出了这样的假设：给定</a:t>
                </a:r>
                <a14:m>
                  <m:oMath xmlns:m="http://schemas.openxmlformats.org/officeDocument/2006/math">
                    <m:r>
                      <a:rPr lang="en-US" altLang="zh-CN" sz="2400" b="1" i="1">
                        <a:latin typeface="Cambria Math" panose="02040503050406030204" pitchFamily="18" charset="0"/>
                      </a:rPr>
                      <m:t>𝒙</m:t>
                    </m:r>
                  </m:oMath>
                </a14:m>
                <a:r>
                  <a:rPr lang="zh-CN" altLang="zh-CN" sz="2400" dirty="0"/>
                  <a:t>，则</a:t>
                </a:r>
                <a14:m>
                  <m:oMath xmlns:m="http://schemas.openxmlformats.org/officeDocument/2006/math">
                    <m:r>
                      <a:rPr lang="en-US" altLang="zh-CN" sz="2400" i="1">
                        <a:latin typeface="Cambria Math" panose="02040503050406030204" pitchFamily="18" charset="0"/>
                      </a:rPr>
                      <m:t>𝑦</m:t>
                    </m:r>
                  </m:oMath>
                </a14:m>
                <a:r>
                  <a:rPr lang="zh-CN" altLang="zh-CN" sz="2400" dirty="0"/>
                  <a:t>的分布服从如下</a:t>
                </a:r>
                <a:r>
                  <a:rPr lang="zh-CN" altLang="zh-CN" sz="2400" dirty="0" smtClean="0"/>
                  <a:t>高斯分布：</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e>
                        <m:e>
                          <m:r>
                            <a:rPr lang="en-US" altLang="zh-CN" sz="2400" b="1" i="1">
                              <a:latin typeface="Cambria Math" panose="02040503050406030204" pitchFamily="18" charset="0"/>
                            </a:rPr>
                            <m:t>𝒙</m:t>
                          </m:r>
                        </m:e>
                      </m:d>
                      <m:r>
                        <a:rPr lang="en-US" altLang="zh-CN" sz="2400">
                          <a:latin typeface="Cambria Math" panose="02040503050406030204" pitchFamily="18" charset="0"/>
                        </a:rPr>
                        <m:t>~</m:t>
                      </m:r>
                      <m:r>
                        <a:rPr lang="en-US" altLang="zh-CN" sz="2400" i="1">
                          <a:latin typeface="Cambria Math" panose="02040503050406030204" pitchFamily="18" charset="0"/>
                        </a:rPr>
                        <m:t>𝑁</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b="1" i="1">
                          <a:latin typeface="Cambria Math" panose="02040503050406030204" pitchFamily="18" charset="0"/>
                        </a:rPr>
                        <m:t>𝒙</m:t>
                      </m:r>
                      <m:r>
                        <a:rPr lang="en-US" altLang="zh-CN" sz="2400" b="1">
                          <a:latin typeface="Cambria Math" panose="02040503050406030204" pitchFamily="18" charset="0"/>
                        </a:rPr>
                        <m:t>+</m:t>
                      </m:r>
                      <m:r>
                        <a:rPr lang="en-US" altLang="zh-CN" sz="2400" i="1">
                          <a:latin typeface="Cambria Math" panose="02040503050406030204" pitchFamily="18" charset="0"/>
                        </a:rPr>
                        <m:t>𝑏</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a:latin typeface="Cambria Math" panose="02040503050406030204" pitchFamily="18" charset="0"/>
                            </a:rPr>
                            <m:t>2</m:t>
                          </m:r>
                        </m:sup>
                      </m:sSup>
                      <m:r>
                        <a:rPr lang="en-US" altLang="zh-CN" sz="2400">
                          <a:latin typeface="Cambria Math" panose="02040503050406030204" pitchFamily="18" charset="0"/>
                        </a:rPr>
                        <m:t>)</m:t>
                      </m:r>
                    </m:oMath>
                  </m:oMathPara>
                </a14:m>
                <a:endParaRPr lang="zh-CN" altLang="zh-CN" sz="2400" dirty="0"/>
              </a:p>
              <a:p>
                <a:r>
                  <a:rPr lang="zh-CN" altLang="zh-CN" sz="2400" dirty="0"/>
                  <a:t>直观上，这意味着在自变量</a:t>
                </a:r>
                <a14:m>
                  <m:oMath xmlns:m="http://schemas.openxmlformats.org/officeDocument/2006/math">
                    <m:r>
                      <a:rPr lang="en-US" altLang="zh-CN" sz="2400" b="1" i="1">
                        <a:latin typeface="Cambria Math" panose="02040503050406030204" pitchFamily="18" charset="0"/>
                      </a:rPr>
                      <m:t>𝒙</m:t>
                    </m:r>
                  </m:oMath>
                </a14:m>
                <a:r>
                  <a:rPr lang="zh-CN" altLang="zh-CN" sz="2400" dirty="0"/>
                  <a:t>取某个确定值的时候，我们的数据样本点以回归模型预测的因变量</a:t>
                </a:r>
                <a14:m>
                  <m:oMath xmlns:m="http://schemas.openxmlformats.org/officeDocument/2006/math">
                    <m:r>
                      <a:rPr lang="en-US" altLang="zh-CN" sz="2400" i="1">
                        <a:latin typeface="Cambria Math" panose="02040503050406030204" pitchFamily="18" charset="0"/>
                      </a:rPr>
                      <m:t>𝑦</m:t>
                    </m:r>
                  </m:oMath>
                </a14:m>
                <a:r>
                  <a:rPr lang="zh-CN" altLang="zh-CN" sz="2400" dirty="0"/>
                  <a:t>为中心、以</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i="1">
                            <a:latin typeface="Cambria Math" panose="02040503050406030204" pitchFamily="18" charset="0"/>
                          </a:rPr>
                          <m:t>2</m:t>
                        </m:r>
                      </m:sup>
                    </m:sSup>
                  </m:oMath>
                </a14:m>
                <a:r>
                  <a:rPr lang="zh-CN" altLang="zh-CN" sz="2400" dirty="0"/>
                  <a:t>为方差呈高斯分布。</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2339" b="-664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9632" y="1628800"/>
            <a:ext cx="6480720" cy="504056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smtClean="0"/>
                  <a:t>基于高斯分布的假设，我们得到条件概率</a:t>
                </a:r>
                <a14:m>
                  <m:oMath xmlns:m="http://schemas.openxmlformats.org/officeDocument/2006/math">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𝑦</m:t>
                        </m:r>
                      </m:e>
                      <m:e>
                        <m:r>
                          <a:rPr lang="en-US" altLang="zh-CN" sz="2400" b="1" i="1">
                            <a:latin typeface="Cambria Math" panose="02040503050406030204" pitchFamily="18" charset="0"/>
                          </a:rPr>
                          <m:t>𝒙</m:t>
                        </m:r>
                      </m:e>
                    </m:d>
                  </m:oMath>
                </a14:m>
                <a:r>
                  <a:rPr lang="zh-CN" altLang="zh-CN" sz="2400" dirty="0"/>
                  <a:t>的对数似然函数：</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𝑳</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r>
                        <a:rPr lang="en-US" altLang="zh-CN" sz="2400">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exp</m:t>
                                      </m:r>
                                    </m:fName>
                                    <m:e>
                                      <m:d>
                                        <m:dPr>
                                          <m:ctrlPr>
                                            <a:rPr lang="zh-CN" altLang="zh-CN" sz="2400" i="1">
                                              <a:latin typeface="Cambria Math" panose="02040503050406030204" pitchFamily="18" charset="0"/>
                                            </a:rPr>
                                          </m:ctrlPr>
                                        </m:dPr>
                                        <m:e>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a:latin typeface="Cambria Math" panose="02040503050406030204" pitchFamily="18" charset="0"/>
                                                    </a:rPr>
                                                    <m:t>2</m:t>
                                                  </m:r>
                                                </m:sup>
                                              </m:sSup>
                                            </m:den>
                                          </m:f>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b="1" i="1">
                                                      <a:latin typeface="Cambria Math" panose="02040503050406030204" pitchFamily="18" charset="0"/>
                                                    </a:rPr>
                                                    <m:t>−</m:t>
                                                  </m:r>
                                                  <m:r>
                                                    <a:rPr lang="en-US" altLang="zh-CN" sz="2400" i="1">
                                                      <a:latin typeface="Cambria Math" panose="02040503050406030204" pitchFamily="18" charset="0"/>
                                                    </a:rPr>
                                                    <m:t>𝑏</m:t>
                                                  </m:r>
                                                </m:e>
                                              </m:d>
                                            </m:e>
                                            <m:sup>
                                              <m:r>
                                                <a:rPr lang="en-US" altLang="zh-CN" sz="2400">
                                                  <a:latin typeface="Cambria Math" panose="02040503050406030204" pitchFamily="18" charset="0"/>
                                                </a:rPr>
                                                <m:t>2</m:t>
                                              </m:r>
                                            </m:sup>
                                          </m:sSup>
                                        </m:e>
                                      </m:d>
                                    </m:e>
                                  </m:func>
                                </m:e>
                              </m:nary>
                            </m:e>
                          </m:d>
                        </m:e>
                      </m:func>
                    </m:oMath>
                  </m:oMathPara>
                </a14:m>
                <a:endParaRPr lang="en-US" altLang="zh-CN" sz="2400" dirty="0" smtClean="0"/>
              </a:p>
              <a:p>
                <a:pPr marL="82550" indent="0">
                  <a:buNone/>
                </a:pPr>
                <a:r>
                  <a:rPr lang="zh-CN" altLang="zh-CN" sz="2400" dirty="0" smtClean="0"/>
                  <a:t>即</a:t>
                </a:r>
                <a:r>
                  <a:rPr lang="zh-CN" altLang="zh-CN" sz="2400" dirty="0"/>
                  <a:t>：</a:t>
                </a:r>
                <a:r>
                  <a:rPr lang="en-US" altLang="zh-CN" sz="2400" dirty="0"/>
                  <a:t>	</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𝑳</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r>
                        <a:rPr lang="en-US" altLang="zh-CN" sz="2400">
                          <a:latin typeface="Cambria Math" panose="02040503050406030204" pitchFamily="18" charset="0"/>
                        </a:rPr>
                        <m:t>=</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a:latin typeface="Cambria Math" panose="02040503050406030204" pitchFamily="18" charset="0"/>
                                </a:rPr>
                                <m:t>2</m:t>
                              </m:r>
                            </m:sup>
                          </m:sSup>
                        </m:den>
                      </m:f>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b="1" i="1">
                                      <a:latin typeface="Cambria Math" panose="02040503050406030204" pitchFamily="18" charset="0"/>
                                    </a:rPr>
                                    <m:t>−</m:t>
                                  </m:r>
                                  <m:r>
                                    <a:rPr lang="en-US" altLang="zh-CN" sz="2400" i="1">
                                      <a:latin typeface="Cambria Math" panose="02040503050406030204" pitchFamily="18" charset="0"/>
                                    </a:rPr>
                                    <m:t>𝑏</m:t>
                                  </m:r>
                                </m:e>
                              </m:d>
                            </m:e>
                            <m:sup>
                              <m:r>
                                <a:rPr lang="en-US" altLang="zh-CN" sz="2400">
                                  <a:latin typeface="Cambria Math" panose="02040503050406030204" pitchFamily="18" charset="0"/>
                                </a:rPr>
                                <m:t>2</m:t>
                              </m:r>
                            </m:sup>
                          </m:sSup>
                        </m:e>
                      </m:nary>
                    </m:oMath>
                  </m:oMathPara>
                </a14:m>
                <a:endParaRPr lang="zh-CN" altLang="zh-CN" sz="2400" dirty="0"/>
              </a:p>
              <a:p>
                <a:r>
                  <a:rPr lang="zh-CN" altLang="zh-CN" sz="2400" dirty="0"/>
                  <a:t>作极大似然估计：</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r>
                        <a:rPr lang="en-US" altLang="zh-CN" sz="2400">
                          <a:latin typeface="Cambria Math" panose="02040503050406030204" pitchFamily="18" charset="0"/>
                        </a:rPr>
                        <m:t>=</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panose="02040503050406030204" pitchFamily="18" charset="0"/>
                                </a:rPr>
                                <m:t>argmax</m:t>
                              </m:r>
                            </m:e>
                            <m:lim>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lim>
                          </m:limLow>
                        </m:fName>
                        <m:e>
                          <m:r>
                            <a:rPr lang="en-US" altLang="zh-CN" sz="2400" b="1" i="1">
                              <a:latin typeface="Cambria Math" panose="02040503050406030204" pitchFamily="18" charset="0"/>
                            </a:rPr>
                            <m:t>𝑳</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e>
                          </m:d>
                        </m:e>
                      </m:func>
                    </m:oMath>
                  </m:oMathPara>
                </a14:m>
                <a:endParaRPr lang="zh-CN" altLang="zh-CN" sz="22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由于对数似然函数中</a:t>
                </a:r>
                <a14:m>
                  <m:oMath xmlns:m="http://schemas.openxmlformats.org/officeDocument/2006/math">
                    <m:r>
                      <a:rPr lang="en-US" altLang="zh-CN" sz="2400" i="1">
                        <a:latin typeface="Cambria Math" panose="02040503050406030204" pitchFamily="18" charset="0"/>
                      </a:rPr>
                      <m:t>𝜎</m:t>
                    </m:r>
                  </m:oMath>
                </a14:m>
                <a:r>
                  <a:rPr lang="zh-CN" altLang="zh-CN" sz="2400" dirty="0"/>
                  <a:t>为常数，极大似然估计可以转化为：</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r>
                        <a:rPr lang="en-US" altLang="zh-CN" sz="2400">
                          <a:latin typeface="Cambria Math" panose="02040503050406030204" pitchFamily="18" charset="0"/>
                        </a:rPr>
                        <m:t>=</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panose="02040503050406030204" pitchFamily="18" charset="0"/>
                                </a:rPr>
                                <m:t>argmin</m:t>
                              </m:r>
                            </m:e>
                            <m:lim>
                              <m:r>
                                <a:rPr lang="en-US" altLang="zh-CN" sz="2400" b="1" i="1">
                                  <a:latin typeface="Cambria Math" panose="02040503050406030204" pitchFamily="18" charset="0"/>
                                </a:rPr>
                                <m:t>𝒘</m:t>
                              </m:r>
                              <m:r>
                                <a:rPr lang="en-US" altLang="zh-CN" sz="2400">
                                  <a:latin typeface="Cambria Math" panose="02040503050406030204" pitchFamily="18" charset="0"/>
                                </a:rPr>
                                <m:t>,</m:t>
                              </m:r>
                              <m:r>
                                <a:rPr lang="en-US" altLang="zh-CN" sz="2400" i="1">
                                  <a:latin typeface="Cambria Math" panose="02040503050406030204" pitchFamily="18" charset="0"/>
                                </a:rPr>
                                <m:t>𝑏</m:t>
                              </m:r>
                            </m:lim>
                          </m:limLow>
                        </m:fName>
                        <m:e>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𝑛</m:t>
                              </m:r>
                            </m:sub>
                            <m:sup/>
                            <m:e>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b="1" i="1">
                                          <a:latin typeface="Cambria Math" panose="02040503050406030204" pitchFamily="18" charset="0"/>
                                        </a:rPr>
                                        <m:t>−</m:t>
                                      </m:r>
                                      <m:r>
                                        <a:rPr lang="en-US" altLang="zh-CN" sz="2400" i="1">
                                          <a:latin typeface="Cambria Math" panose="02040503050406030204" pitchFamily="18" charset="0"/>
                                        </a:rPr>
                                        <m:t>𝑏</m:t>
                                      </m:r>
                                    </m:e>
                                  </m:d>
                                </m:e>
                                <m:sup>
                                  <m:r>
                                    <a:rPr lang="en-US" altLang="zh-CN" sz="2400">
                                      <a:latin typeface="Cambria Math" panose="02040503050406030204" pitchFamily="18" charset="0"/>
                                    </a:rPr>
                                    <m:t>2</m:t>
                                  </m:r>
                                </m:sup>
                              </m:sSup>
                            </m:e>
                          </m:nary>
                        </m:e>
                      </m:func>
                    </m:oMath>
                  </m:oMathPara>
                </a14:m>
                <a:endParaRPr lang="zh-CN" altLang="zh-CN" sz="2400" dirty="0"/>
              </a:p>
              <a:p>
                <a:r>
                  <a:rPr lang="zh-CN" altLang="zh-CN" sz="2400" dirty="0"/>
                  <a:t>这就是我们选择平方平均误差函数作为我们的误差函数的概率解释</a:t>
                </a:r>
                <a:r>
                  <a:rPr lang="zh-CN" altLang="zh-CN" sz="2400" dirty="0" smtClean="0"/>
                  <a:t>。</a:t>
                </a:r>
                <a:endParaRPr lang="en-US" altLang="zh-CN" sz="2400" dirty="0" smtClean="0"/>
              </a:p>
              <a:p>
                <a:r>
                  <a:rPr lang="zh-CN" altLang="zh-CN" sz="2400" dirty="0" smtClean="0"/>
                  <a:t>我们</a:t>
                </a:r>
                <a:r>
                  <a:rPr lang="zh-CN" altLang="zh-CN" sz="2400" dirty="0"/>
                  <a:t>的目标就是要最小化这样一个误差函数</a:t>
                </a:r>
                <a14:m>
                  <m:oMath xmlns:m="http://schemas.openxmlformats.org/officeDocument/2006/math">
                    <m:r>
                      <a:rPr lang="en-US" altLang="zh-CN" sz="2400" i="1">
                        <a:latin typeface="Cambria Math" panose="02040503050406030204" pitchFamily="18" charset="0"/>
                      </a:rPr>
                      <m:t>𝐸</m:t>
                    </m:r>
                  </m:oMath>
                </a14:m>
                <a:r>
                  <a:rPr lang="zh-CN" altLang="zh-CN" sz="2400" dirty="0"/>
                  <a:t>，具体做法可以令</a:t>
                </a:r>
                <a14:m>
                  <m:oMath xmlns:m="http://schemas.openxmlformats.org/officeDocument/2006/math">
                    <m:r>
                      <a:rPr lang="en-US" altLang="zh-CN" sz="2400" i="1">
                        <a:latin typeface="Cambria Math" panose="02040503050406030204" pitchFamily="18" charset="0"/>
                      </a:rPr>
                      <m:t>𝐸</m:t>
                    </m:r>
                  </m:oMath>
                </a14:m>
                <a:r>
                  <a:rPr lang="zh-CN" altLang="zh-CN" sz="2400" dirty="0"/>
                  <a:t>对于参数</a:t>
                </a:r>
                <a14:m>
                  <m:oMath xmlns:m="http://schemas.openxmlformats.org/officeDocument/2006/math">
                    <m:r>
                      <a:rPr lang="en-US" altLang="zh-CN" sz="2400" b="1" i="1">
                        <a:latin typeface="Cambria Math" panose="02040503050406030204" pitchFamily="18" charset="0"/>
                      </a:rPr>
                      <m:t>𝒘</m:t>
                    </m:r>
                  </m:oMath>
                </a14:m>
                <a:r>
                  <a:rPr lang="zh-CN" altLang="zh-CN" sz="2400" dirty="0"/>
                  <a:t>和</a:t>
                </a:r>
                <a14:m>
                  <m:oMath xmlns:m="http://schemas.openxmlformats.org/officeDocument/2006/math">
                    <m:r>
                      <a:rPr lang="en-US" altLang="zh-CN" sz="2400" i="1">
                        <a:latin typeface="Cambria Math" panose="02040503050406030204" pitchFamily="18" charset="0"/>
                      </a:rPr>
                      <m:t>𝑏</m:t>
                    </m:r>
                  </m:oMath>
                </a14:m>
                <a:r>
                  <a:rPr lang="zh-CN" altLang="zh-CN" sz="2400" dirty="0"/>
                  <a:t>的偏导数为</a:t>
                </a:r>
                <a14:m>
                  <m:oMath xmlns:m="http://schemas.openxmlformats.org/officeDocument/2006/math">
                    <m:r>
                      <a:rPr lang="en-US" altLang="zh-CN" sz="2400">
                        <a:latin typeface="Cambria Math" panose="02040503050406030204" pitchFamily="18" charset="0"/>
                      </a:rPr>
                      <m:t>0</m:t>
                    </m:r>
                  </m:oMath>
                </a14:m>
                <a:r>
                  <a:rPr lang="en-US" altLang="zh-CN" sz="2400" dirty="0"/>
                  <a:t>. </a:t>
                </a:r>
                <a:r>
                  <a:rPr lang="zh-CN" altLang="zh-CN" sz="2400" dirty="0"/>
                  <a:t>由于我们的问题变成了最小化平均平方误差，因此习惯上这种通过解析方法直接求解参数的做法被称为最小二乘法</a:t>
                </a:r>
                <a:r>
                  <a:rPr lang="zh-CN" altLang="zh-CN" sz="2400" dirty="0" smtClean="0"/>
                  <a:t>。</a:t>
                </a:r>
                <a:endParaRPr lang="en-US" altLang="zh-CN" sz="2400" dirty="0" smtClean="0"/>
              </a:p>
              <a:p>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719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线性回归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为了方便矩阵运算，我们将</a:t>
                </a:r>
                <a14:m>
                  <m:oMath xmlns:m="http://schemas.openxmlformats.org/officeDocument/2006/math">
                    <m:r>
                      <a:rPr lang="en-US" altLang="zh-CN" sz="2400" i="1">
                        <a:latin typeface="Cambria Math" panose="02040503050406030204" pitchFamily="18" charset="0"/>
                      </a:rPr>
                      <m:t>𝐸</m:t>
                    </m:r>
                  </m:oMath>
                </a14:m>
                <a:r>
                  <a:rPr lang="zh-CN" altLang="zh-CN" sz="2400" dirty="0"/>
                  <a:t>表示成向量形式。令</a:t>
                </a:r>
                <a:endParaRPr lang="zh-CN" altLang="zh-CN" sz="2400" dirty="0"/>
              </a:p>
              <a:p>
                <a:pPr marL="8255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𝒀</m:t>
                      </m:r>
                      <m:r>
                        <a:rPr lang="en-US" altLang="zh-CN" sz="2400" b="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p>
                              </m:e>
                            </m:mr>
                            <m:m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p>
                                    </m:e>
                                  </m:mr>
                                  <m:mr>
                                    <m:e>
                                      <m:r>
                                        <a:rPr lang="en-US" altLang="zh-CN" sz="2400">
                                          <a:latin typeface="Cambria Math" panose="02040503050406030204" pitchFamily="18" charset="0"/>
                                        </a:rPr>
                                        <m:t>⋯</m:t>
                                      </m:r>
                                    </m:e>
                                  </m:mr>
                                </m:m>
                              </m:e>
                            </m:mr>
                            <m:m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e>
                            </m:mr>
                          </m:m>
                        </m:e>
                      </m:d>
                      <m:r>
                        <a:rPr lang="zh-CN" altLang="en-US" sz="2400" i="1">
                          <a:latin typeface="Cambria Math" panose="02040503050406030204" pitchFamily="18" charset="0"/>
                        </a:rPr>
                        <m:t>，</m:t>
                      </m:r>
                      <m:r>
                        <a:rPr lang="en-US" altLang="zh-CN" sz="2400" b="1" i="1">
                          <a:latin typeface="Cambria Math" panose="02040503050406030204" pitchFamily="18" charset="0"/>
                        </a:rPr>
                        <m:t>𝑿</m:t>
                      </m:r>
                      <m:r>
                        <a:rPr lang="en-US" altLang="zh-CN" sz="2400" b="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p>
                              </m:e>
                            </m:mr>
                            <m:mr>
                              <m:e>
                                <m:m>
                                  <m:mPr>
                                    <m:mcs>
                                      <m:mc>
                                        <m:mcPr>
                                          <m:count m:val="1"/>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p>
                                    </m:e>
                                  </m:mr>
                                  <m:mr>
                                    <m:e>
                                      <m:r>
                                        <a:rPr lang="en-US" altLang="zh-CN" sz="2400">
                                          <a:latin typeface="Cambria Math" panose="02040503050406030204" pitchFamily="18" charset="0"/>
                                        </a:rPr>
                                        <m:t>⋯</m:t>
                                      </m:r>
                                    </m:e>
                                  </m:mr>
                                </m:m>
                              </m:e>
                            </m:mr>
                            <m:mr>
                              <m:e>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p>
                              </m:e>
                            </m:mr>
                          </m:m>
                        </m:e>
                      </m:d>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sup>
                                      </m:sSubSup>
                                    </m:e>
                                  </m:mr>
                                </m:m>
                              </m:e>
                            </m:mr>
                            <m:mr>
                              <m:e>
                                <m:m>
                                  <m:mPr>
                                    <m:mcs>
                                      <m:mc>
                                        <m:mcPr>
                                          <m:count m:val="1"/>
                                          <m:mcJc m:val="center"/>
                                        </m:mcPr>
                                      </m:mc>
                                    </m:mcs>
                                    <m:ctrlPr>
                                      <a:rPr lang="zh-CN" altLang="zh-CN" sz="2400" i="1">
                                        <a:latin typeface="Cambria Math" panose="02040503050406030204" pitchFamily="18" charset="0"/>
                                      </a:rPr>
                                    </m:ctrlPr>
                                  </m:mP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a:latin typeface="Cambria Math" panose="02040503050406030204" pitchFamily="18" charset="0"/>
                                                  </a:rPr>
                                                  <m:t>2</m:t>
                                                </m:r>
                                                <m:r>
                                                  <a:rPr lang="en-US" altLang="zh-CN" sz="2400">
                                                    <a:latin typeface="Cambria Math" panose="02040503050406030204" pitchFamily="18" charset="0"/>
                                                  </a:rPr>
                                                  <m:t>)</m:t>
                                                </m:r>
                                              </m:sup>
                                            </m:sSubSup>
                                          </m:e>
                                        </m:mr>
                                      </m:m>
                                    </m:e>
                                  </m:mr>
                                  <m:mr>
                                    <m:e>
                                      <m:r>
                                        <a:rPr lang="en-US" altLang="zh-CN" sz="2400">
                                          <a:latin typeface="Cambria Math" panose="02040503050406030204" pitchFamily="18" charset="0"/>
                                        </a:rPr>
                                        <m:t>⋯</m:t>
                                      </m:r>
                                    </m:e>
                                  </m:mr>
                                </m:m>
                              </m:e>
                            </m:mr>
                            <m:mr>
                              <m:e>
                                <m:m>
                                  <m:mPr>
                                    <m:mcs>
                                      <m:mc>
                                        <m:mcPr>
                                          <m:count m:val="3"/>
                                          <m:mcJc m:val="center"/>
                                        </m:mcPr>
                                      </m:mc>
                                    </m:mcs>
                                    <m:ctrlPr>
                                      <a:rPr lang="zh-CN" altLang="zh-CN" sz="2400" i="1">
                                        <a:latin typeface="Cambria Math" panose="02040503050406030204" pitchFamily="18" charset="0"/>
                                      </a:rPr>
                                    </m:ctrlPr>
                                  </m:mPr>
                                  <m:m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a:latin typeface="Cambria Math" panose="02040503050406030204" pitchFamily="18" charset="0"/>
                                            </a:rPr>
                                            <m:t>1</m:t>
                                          </m:r>
                                        </m:sub>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bSup>
                                    </m:e>
                                    <m:e>
                                      <m:r>
                                        <a:rPr lang="en-US" altLang="zh-CN" sz="2400">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𝑚</m:t>
                                          </m:r>
                                        </m:sub>
                                        <m:sup>
                                          <m:r>
                                            <a:rPr lang="en-US" altLang="zh-CN" sz="2400">
                                              <a:latin typeface="Cambria Math" panose="02040503050406030204" pitchFamily="18" charset="0"/>
                                            </a:rPr>
                                            <m:t>(</m:t>
                                          </m:r>
                                          <m:r>
                                            <a:rPr lang="en-US" altLang="zh-CN" sz="2400" i="1">
                                              <a:latin typeface="Cambria Math" panose="02040503050406030204" pitchFamily="18" charset="0"/>
                                            </a:rPr>
                                            <m:t>𝑛</m:t>
                                          </m:r>
                                          <m:r>
                                            <a:rPr lang="en-US" altLang="zh-CN" sz="2400">
                                              <a:latin typeface="Cambria Math" panose="02040503050406030204" pitchFamily="18" charset="0"/>
                                            </a:rPr>
                                            <m:t>)</m:t>
                                          </m:r>
                                        </m:sup>
                                      </m:sSubSup>
                                    </m:e>
                                  </m:mr>
                                </m:m>
                              </m:e>
                            </m:mr>
                          </m:m>
                        </m:e>
                      </m:d>
                    </m:oMath>
                  </m:oMathPara>
                </a14:m>
                <a:endParaRPr lang="zh-CN" altLang="zh-CN" sz="2400" dirty="0"/>
              </a:p>
              <a:p>
                <a14:m>
                  <m:oMath xmlns:m="http://schemas.openxmlformats.org/officeDocument/2006/math">
                    <m:r>
                      <a:rPr lang="en-US" altLang="zh-CN" sz="2400" b="1" i="1">
                        <a:latin typeface="Cambria Math" panose="02040503050406030204" pitchFamily="18" charset="0"/>
                      </a:rPr>
                      <m:t>𝒃</m:t>
                    </m:r>
                    <m:r>
                      <a:rPr lang="en-US" altLang="zh-CN" sz="2400" b="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1"/>
                                  <m:mcJc m:val="center"/>
                                </m:mcPr>
                              </m:mc>
                            </m:mcs>
                            <m:ctrlPr>
                              <a:rPr lang="zh-CN" altLang="zh-CN" sz="2400" i="1">
                                <a:latin typeface="Cambria Math" panose="02040503050406030204" pitchFamily="18" charset="0"/>
                              </a:rPr>
                            </m:ctrlPr>
                          </m:mPr>
                          <m:m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a:latin typeface="Cambria Math" panose="02040503050406030204" pitchFamily="18" charset="0"/>
                                    </a:rPr>
                                    <m:t>1</m:t>
                                  </m:r>
                                </m:sub>
                              </m:sSub>
                            </m:e>
                          </m:mr>
                          <m:mr>
                            <m:e>
                              <m:m>
                                <m:mPr>
                                  <m:mcs>
                                    <m:mc>
                                      <m:mcPr>
                                        <m:count m:val="1"/>
                                        <m:mcJc m:val="center"/>
                                      </m:mcPr>
                                    </m:mc>
                                  </m:mcs>
                                  <m:ctrlPr>
                                    <a:rPr lang="zh-CN" altLang="zh-CN" sz="2400" i="1">
                                      <a:latin typeface="Cambria Math" panose="02040503050406030204" pitchFamily="18" charset="0"/>
                                    </a:rPr>
                                  </m:ctrlPr>
                                </m:mPr>
                                <m:m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a:latin typeface="Cambria Math" panose="02040503050406030204" pitchFamily="18" charset="0"/>
                                          </a:rPr>
                                          <m:t>2</m:t>
                                        </m:r>
                                      </m:sub>
                                    </m:sSub>
                                  </m:e>
                                </m:mr>
                                <m:mr>
                                  <m:e>
                                    <m:r>
                                      <a:rPr lang="en-US" altLang="zh-CN" sz="2400">
                                        <a:latin typeface="Cambria Math" panose="02040503050406030204" pitchFamily="18" charset="0"/>
                                      </a:rPr>
                                      <m:t>⋯</m:t>
                                    </m:r>
                                  </m:e>
                                </m:mr>
                              </m:m>
                            </m:e>
                          </m:mr>
                          <m:m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e>
                          </m:mr>
                        </m:m>
                      </m:e>
                    </m:d>
                    <m:r>
                      <a:rPr lang="en-US" altLang="zh-CN" sz="2400">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a:latin typeface="Cambria Math" panose="02040503050406030204" pitchFamily="18" charset="0"/>
                          </a:rPr>
                          <m:t>1</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oMath>
                </a14:m>
                <a:endParaRPr lang="zh-CN" altLang="zh-CN" sz="2400" dirty="0"/>
              </a:p>
              <a:p>
                <a:r>
                  <a:rPr lang="zh-CN" altLang="zh-CN" sz="2400" dirty="0"/>
                  <a:t>则</a:t>
                </a:r>
                <a14:m>
                  <m:oMath xmlns:m="http://schemas.openxmlformats.org/officeDocument/2006/math">
                    <m:r>
                      <a:rPr lang="en-US" altLang="zh-CN" sz="2400" i="1">
                        <a:latin typeface="Cambria Math" panose="02040503050406030204" pitchFamily="18" charset="0"/>
                      </a:rPr>
                      <m:t>𝐸</m:t>
                    </m:r>
                  </m:oMath>
                </a14:m>
                <a:r>
                  <a:rPr lang="zh-CN" altLang="zh-CN" sz="2400" dirty="0"/>
                  <a:t>可表示为：</a:t>
                </a:r>
                <a:endParaRPr lang="zh-CN" altLang="zh-CN" sz="2400" dirty="0"/>
              </a:p>
              <a:p>
                <a14:m>
                  <m:oMath xmlns:m="http://schemas.openxmlformats.org/officeDocument/2006/math">
                    <m:r>
                      <a:rPr lang="en-US" altLang="zh-CN" sz="2400" i="1">
                        <a:latin typeface="Cambria Math" panose="02040503050406030204" pitchFamily="18" charset="0"/>
                      </a:rPr>
                      <m:t>𝐸</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i="1">
                                <a:latin typeface="Cambria Math" panose="02040503050406030204" pitchFamily="18" charset="0"/>
                              </a:rPr>
                              <m:t>−</m:t>
                            </m:r>
                            <m:r>
                              <a:rPr lang="en-US" altLang="zh-CN" sz="2400" b="1" i="1">
                                <a:latin typeface="Cambria Math" panose="02040503050406030204" pitchFamily="18" charset="0"/>
                              </a:rPr>
                              <m:t>𝒃</m:t>
                            </m:r>
                          </m:e>
                        </m:d>
                      </m:e>
                      <m:sup>
                        <m:r>
                          <a:rPr lang="en-US" altLang="zh-CN" sz="2400">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a:latin typeface="Cambria Math" panose="02040503050406030204" pitchFamily="18" charset="0"/>
                              </a:rPr>
                              <m:t>⊤</m:t>
                            </m:r>
                          </m:sup>
                        </m:sSup>
                        <m:r>
                          <a:rPr lang="en-US" altLang="zh-CN" sz="2400" i="1">
                            <a:latin typeface="Cambria Math" panose="02040503050406030204" pitchFamily="18" charset="0"/>
                          </a:rPr>
                          <m:t>−</m:t>
                        </m:r>
                        <m:r>
                          <a:rPr lang="en-US" altLang="zh-CN" sz="2400" b="1" i="1">
                            <a:latin typeface="Cambria Math" panose="02040503050406030204" pitchFamily="18" charset="0"/>
                          </a:rPr>
                          <m:t>𝒃</m:t>
                        </m:r>
                      </m:e>
                    </m:d>
                  </m:oMath>
                </a14:m>
                <a:endParaRPr lang="zh-CN" altLang="zh-CN" sz="2400" dirty="0"/>
              </a:p>
              <a:p>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14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6720</Words>
  <Application>WPS 演示</Application>
  <PresentationFormat>全屏显示(4:3)</PresentationFormat>
  <Paragraphs>332</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Wingdings 2</vt:lpstr>
      <vt:lpstr>Verdana</vt:lpstr>
      <vt:lpstr>Cambria Math</vt:lpstr>
      <vt:lpstr>Gill Sans MT</vt:lpstr>
      <vt:lpstr>华文中宋</vt:lpstr>
      <vt:lpstr>微软雅黑</vt:lpstr>
      <vt:lpstr>Arial Unicode MS</vt:lpstr>
      <vt:lpstr>Calibri</vt:lpstr>
      <vt:lpstr>夏至</vt:lpstr>
      <vt:lpstr>第3单元 回归模型</vt:lpstr>
      <vt:lpstr>第3单元 回归模型</vt:lpstr>
      <vt:lpstr>本单元要点</vt:lpstr>
      <vt:lpstr>线性回归</vt:lpstr>
      <vt:lpstr>线性回归</vt:lpstr>
      <vt:lpstr>线性回归</vt:lpstr>
      <vt:lpstr>线性回归</vt:lpstr>
      <vt:lpstr>线性回归</vt:lpstr>
      <vt:lpstr>线性回归</vt:lpstr>
      <vt:lpstr>线性回归</vt:lpstr>
      <vt:lpstr>线性回归</vt:lpstr>
      <vt:lpstr>Logistic回归</vt:lpstr>
      <vt:lpstr>Logistic回归</vt:lpstr>
      <vt:lpstr>Logistic回归</vt:lpstr>
      <vt:lpstr>Logistic回归</vt:lpstr>
      <vt:lpstr>Logistic回归</vt:lpstr>
      <vt:lpstr>Logistic回归</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用PyTorch实现logistic regression</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52</cp:revision>
  <dcterms:created xsi:type="dcterms:W3CDTF">2014-06-07T11:04:00Z</dcterms:created>
  <dcterms:modified xsi:type="dcterms:W3CDTF">2022-02-09T15:57:19Z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21050CE9E4D440BE9822AE7362D4555E</vt:lpwstr>
  </property>
  <property fmtid="{D5CDD505-2E9C-101B-9397-08002B2CF9AE}" pid="3" name="KSOProductBuildVer">
    <vt:lpwstr>2052-11.1.0.11294</vt:lpwstr>
  </property>
</Properties>
</file>