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9" r:id="rId4"/>
    <p:sldId id="257" r:id="rId5"/>
    <p:sldId id="258"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4" r:id="rId30"/>
    <p:sldId id="343" r:id="rId31"/>
    <p:sldId id="345" r:id="rId32"/>
    <p:sldId id="346" r:id="rId33"/>
    <p:sldId id="347" r:id="rId34"/>
    <p:sldId id="350" r:id="rId35"/>
    <p:sldId id="351" r:id="rId36"/>
    <p:sldId id="352" r:id="rId37"/>
    <p:sldId id="353" r:id="rId38"/>
    <p:sldId id="354" r:id="rId39"/>
    <p:sldId id="355" r:id="rId40"/>
    <p:sldId id="357" r:id="rId41"/>
    <p:sldId id="356" r:id="rId42"/>
    <p:sldId id="359" r:id="rId43"/>
    <p:sldId id="360" r:id="rId44"/>
    <p:sldId id="287" r:id="rId45"/>
    <p:sldId id="28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1.emf"/><Relationship Id="rId2" Type="http://schemas.openxmlformats.org/officeDocument/2006/relationships/oleObject" Target="../embeddings/oleObject3.bin"/><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6.emf"/><Relationship Id="rId2" Type="http://schemas.openxmlformats.org/officeDocument/2006/relationships/oleObject" Target="../embeddings/oleObject4.bin"/><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第</a:t>
            </a:r>
            <a:r>
              <a:rPr lang="en-US" altLang="zh-CN" dirty="0">
                <a:effectLst/>
              </a:rPr>
              <a:t>4</a:t>
            </a:r>
            <a:r>
              <a:rPr lang="zh-CN" altLang="en-US" dirty="0">
                <a:effectLst/>
              </a:rPr>
              <a:t>单元</a:t>
            </a:r>
            <a:r>
              <a:rPr lang="en-US" altLang="zh-CN" dirty="0">
                <a:effectLst/>
              </a:rPr>
              <a:t> </a:t>
            </a:r>
            <a:r>
              <a:rPr lang="zh-CN" altLang="zh-CN" dirty="0">
                <a:effectLst/>
              </a:rPr>
              <a:t>多层感知器</a:t>
            </a:r>
            <a:endParaRPr lang="zh-CN" altLang="en-US" dirty="0"/>
          </a:p>
        </p:txBody>
      </p:sp>
      <p:sp>
        <p:nvSpPr>
          <p:cNvPr id="3" name="副标题 2"/>
          <p:cNvSpPr>
            <a:spLocks noGrp="1"/>
          </p:cNvSpPr>
          <p:nvPr>
            <p:ph type="subTitle" idx="1"/>
          </p:nvPr>
        </p:nvSpPr>
        <p:spPr>
          <a:xfrm>
            <a:off x="1432560" y="1850064"/>
            <a:ext cx="7406640" cy="4243232"/>
          </a:xfrm>
        </p:spPr>
        <p:txBody>
          <a:bodyPr>
            <a:noAutofit/>
          </a:bodyPr>
          <a:lstStyle/>
          <a:p>
            <a:r>
              <a:rPr lang="zh-CN" altLang="en-US" sz="3200" dirty="0" smtClean="0"/>
              <a:t>（一）导入</a:t>
            </a:r>
            <a:endParaRPr lang="en-US" altLang="zh-CN" sz="3200" dirty="0" smtClean="0"/>
          </a:p>
          <a:p>
            <a:r>
              <a:rPr lang="zh-CN" altLang="en-US" dirty="0" smtClean="0"/>
              <a:t>       </a:t>
            </a:r>
            <a:endParaRPr lang="en-US" altLang="zh-CN" dirty="0" smtClean="0"/>
          </a:p>
          <a:p>
            <a:r>
              <a:rPr lang="en-US" altLang="zh-CN" dirty="0" smtClean="0"/>
              <a:t>       </a:t>
            </a:r>
            <a:r>
              <a:rPr lang="zh-CN" altLang="zh-CN" sz="2400" dirty="0" smtClean="0"/>
              <a:t>人工智能</a:t>
            </a:r>
            <a:r>
              <a:rPr lang="zh-CN" altLang="zh-CN" sz="2400" dirty="0"/>
              <a:t>的研究者为了模拟人类的</a:t>
            </a:r>
            <a:r>
              <a:rPr lang="zh-CN" altLang="zh-CN" sz="2400" dirty="0" smtClean="0"/>
              <a:t>认知，</a:t>
            </a:r>
            <a:r>
              <a:rPr lang="zh-CN" altLang="zh-CN" sz="2400" dirty="0"/>
              <a:t>提出了不同的模型。</a:t>
            </a:r>
            <a:r>
              <a:rPr lang="zh-CN" altLang="zh-CN" sz="2400" dirty="0" smtClean="0"/>
              <a:t>人工神经网络是</a:t>
            </a:r>
            <a:r>
              <a:rPr lang="zh-CN" altLang="zh-CN" sz="2400" dirty="0"/>
              <a:t>人工智能中非常重要的一个学派</a:t>
            </a:r>
            <a:r>
              <a:rPr lang="en-US" altLang="zh-CN" sz="2400" dirty="0"/>
              <a:t>——</a:t>
            </a:r>
            <a:r>
              <a:rPr lang="zh-CN" altLang="zh-CN" sz="2400" dirty="0"/>
              <a:t>连接</a:t>
            </a:r>
            <a:r>
              <a:rPr lang="zh-CN" altLang="zh-CN" sz="2400" dirty="0" smtClean="0"/>
              <a:t>主义最为</a:t>
            </a:r>
            <a:r>
              <a:rPr lang="zh-CN" altLang="zh-CN" sz="2400" dirty="0"/>
              <a:t>广泛使用的模型</a:t>
            </a:r>
            <a:r>
              <a:rPr lang="zh-CN" altLang="zh-CN" sz="2400" dirty="0" smtClean="0"/>
              <a:t>。</a:t>
            </a:r>
            <a:endParaRPr lang="en-US" altLang="zh-CN" sz="2400" dirty="0" smtClean="0"/>
          </a:p>
          <a:p>
            <a:r>
              <a:rPr lang="en-US" altLang="zh-CN" sz="2400" dirty="0" smtClean="0"/>
              <a:t>       </a:t>
            </a:r>
            <a:r>
              <a:rPr lang="zh-CN" altLang="zh-CN" sz="2400" dirty="0" smtClean="0"/>
              <a:t>在</a:t>
            </a:r>
            <a:r>
              <a:rPr lang="zh-CN" altLang="zh-CN" sz="2400" dirty="0"/>
              <a:t>传统上，基于规则的符号</a:t>
            </a:r>
            <a:r>
              <a:rPr lang="zh-CN" altLang="zh-CN" sz="2400" dirty="0" smtClean="0"/>
              <a:t>主义学派</a:t>
            </a:r>
            <a:r>
              <a:rPr lang="zh-CN" altLang="zh-CN" sz="2400" dirty="0"/>
              <a:t>认为，人类的认知是基于信息中的模式；而这些模式可以被表示成为符号，并可以通过操作这些符号，显式地使用逻辑规则进行计算与推理</a:t>
            </a:r>
            <a:r>
              <a:rPr lang="zh-CN" altLang="zh-CN" sz="2400" dirty="0" smtClean="0"/>
              <a:t>。</a:t>
            </a:r>
            <a:endParaRPr lang="en-US" altLang="zh-CN" sz="2400" dirty="0" smtClean="0"/>
          </a:p>
          <a:p>
            <a:endParaRPr lang="en-US" altLang="zh-CN" dirty="0" smtClean="0"/>
          </a:p>
          <a:p>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https://github.com/torch/nn/raw/master/doc/image/relu.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3728" y="2996952"/>
            <a:ext cx="5832648" cy="3672408"/>
          </a:xfrm>
          <a:prstGeom prst="rect">
            <a:avLst/>
          </a:prstGeom>
          <a:noFill/>
          <a:ln>
            <a:noFill/>
          </a:ln>
        </p:spPr>
      </p:pic>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a:t>Sigmoid</a:t>
                </a:r>
                <a:endParaRPr lang="en-US" altLang="zh-CN" sz="2800" dirty="0" smtClean="0"/>
              </a:p>
              <a:p>
                <a:pPr lvl="1">
                  <a:buClr>
                    <a:srgbClr val="3891A7"/>
                  </a:buClr>
                </a:pPr>
                <a:r>
                  <a:rPr lang="en-US" altLang="zh-CN" sz="2400" dirty="0" err="1" smtClean="0"/>
                  <a:t>ReLU</a:t>
                </a:r>
                <a:r>
                  <a:rPr lang="zh-CN" altLang="zh-CN" sz="2400" dirty="0" smtClean="0"/>
                  <a:t>即</a:t>
                </a:r>
                <a:r>
                  <a:rPr lang="zh-CN" altLang="zh-CN" sz="2400" dirty="0"/>
                  <a:t>修正线性</a:t>
                </a:r>
                <a:r>
                  <a:rPr lang="zh-CN" altLang="zh-CN" sz="2400" dirty="0" smtClean="0"/>
                  <a:t>单元。</a:t>
                </a:r>
                <a:r>
                  <a:rPr lang="zh-CN" altLang="zh-CN" sz="2400" dirty="0"/>
                  <a:t>根据公式，</a:t>
                </a:r>
                <a:r>
                  <a:rPr lang="en-US" altLang="zh-CN" sz="2400" dirty="0" err="1"/>
                  <a:t>ReLU</a:t>
                </a:r>
                <a:r>
                  <a:rPr lang="zh-CN" altLang="zh-CN" sz="2400" dirty="0"/>
                  <a:t>具备引导适度稀疏的</a:t>
                </a:r>
                <a:r>
                  <a:rPr lang="zh-CN" altLang="zh-CN" sz="2400" dirty="0" smtClean="0"/>
                  <a:t>能力；且不会出现</a:t>
                </a:r>
                <a:r>
                  <a:rPr lang="zh-CN" altLang="zh-CN" sz="2400" dirty="0"/>
                  <a:t>梯度</a:t>
                </a:r>
                <a:r>
                  <a:rPr lang="zh-CN" altLang="zh-CN" sz="2400" dirty="0" smtClean="0"/>
                  <a:t>消失的</a:t>
                </a:r>
                <a:r>
                  <a:rPr lang="zh-CN" altLang="zh-CN" sz="2400" dirty="0"/>
                  <a:t>问题</a:t>
                </a:r>
                <a:r>
                  <a:rPr lang="zh-CN" altLang="en-US" sz="2400" dirty="0" smtClean="0"/>
                  <a:t>：</a:t>
                </a:r>
                <a:endParaRPr lang="en-US" altLang="zh-CN" sz="2400" dirty="0" smtClean="0"/>
              </a:p>
              <a:p>
                <a:pPr marL="8255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ReLU</m:t>
                      </m:r>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x</m:t>
                          </m:r>
                        </m:e>
                      </m:d>
                      <m:r>
                        <a:rPr lang="en-US" altLang="zh-CN" sz="2400">
                          <a:latin typeface="Cambria Math" panose="02040503050406030204" pitchFamily="18" charset="0"/>
                        </a:rPr>
                        <m:t>=</m:t>
                      </m:r>
                      <m:r>
                        <m:rPr>
                          <m:sty m:val="p"/>
                        </m:rPr>
                        <a:rPr lang="en-US" altLang="zh-CN" sz="2400">
                          <a:latin typeface="Cambria Math" panose="02040503050406030204" pitchFamily="18" charset="0"/>
                        </a:rPr>
                        <m:t>max</m:t>
                      </m:r>
                      <m:r>
                        <a:rPr lang="en-US" altLang="zh-CN" sz="2400">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a:latin typeface="Cambria Math" panose="02040503050406030204" pitchFamily="18" charset="0"/>
                        </a:rPr>
                        <m:t>)</m:t>
                      </m:r>
                    </m:oMath>
                  </m:oMathPara>
                </a14:m>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输出</a:t>
                </a:r>
                <a:endParaRPr lang="en-US" altLang="zh-CN" sz="2800" dirty="0" smtClean="0"/>
              </a:p>
              <a:p>
                <a:pPr lvl="1">
                  <a:buClr>
                    <a:srgbClr val="3891A7"/>
                  </a:buClr>
                </a:pPr>
                <a:r>
                  <a:rPr lang="zh-CN" altLang="zh-CN" sz="2400" dirty="0"/>
                  <a:t>激活函数的输出</a:t>
                </a:r>
                <a14:m>
                  <m:oMath xmlns:m="http://schemas.openxmlformats.org/officeDocument/2006/math">
                    <m:r>
                      <a:rPr lang="en-US" altLang="zh-CN" sz="2400" b="0" i="1">
                        <a:latin typeface="Cambria Math" panose="02040503050406030204" pitchFamily="18" charset="0"/>
                      </a:rPr>
                      <m:t>𝑜</m:t>
                    </m:r>
                  </m:oMath>
                </a14:m>
                <a:r>
                  <a:rPr lang="zh-CN" altLang="zh-CN" sz="2400" dirty="0"/>
                  <a:t>即为神经元的输出。一个神经元可以有多个输出</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𝑜</m:t>
                        </m:r>
                      </m:e>
                      <m:sub>
                        <m:r>
                          <a:rPr lang="en-US" altLang="zh-CN" sz="2400" b="0" i="1">
                            <a:latin typeface="Cambria Math" panose="02040503050406030204" pitchFamily="18" charset="0"/>
                          </a:rPr>
                          <m:t>1</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𝑜</m:t>
                        </m:r>
                      </m:e>
                      <m:sub>
                        <m:r>
                          <a:rPr lang="en-US" altLang="zh-CN" sz="2400" b="0" i="1">
                            <a:latin typeface="Cambria Math" panose="02040503050406030204" pitchFamily="18" charset="0"/>
                          </a:rPr>
                          <m:t>2</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𝑜</m:t>
                        </m:r>
                      </m:e>
                      <m:sub>
                        <m:r>
                          <a:rPr lang="en-US" altLang="zh-CN" sz="2400" b="0" i="1">
                            <a:latin typeface="Cambria Math" panose="02040503050406030204" pitchFamily="18" charset="0"/>
                          </a:rPr>
                          <m:t>𝑚</m:t>
                        </m:r>
                      </m:sub>
                    </m:sSub>
                  </m:oMath>
                </a14:m>
                <a:r>
                  <a:rPr lang="zh-CN" altLang="zh-CN" sz="2400" dirty="0"/>
                  <a:t>对应于不同的激活函数</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𝑓</m:t>
                        </m:r>
                      </m:e>
                      <m:sub>
                        <m:r>
                          <a:rPr lang="en-US" altLang="zh-CN" sz="2400" b="0" i="1">
                            <a:latin typeface="Cambria Math" panose="02040503050406030204" pitchFamily="18" charset="0"/>
                          </a:rPr>
                          <m:t>1</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𝑓</m:t>
                        </m:r>
                      </m:e>
                      <m:sub>
                        <m:r>
                          <a:rPr lang="en-US" altLang="zh-CN" sz="2400" b="0" i="1">
                            <a:latin typeface="Cambria Math" panose="02040503050406030204" pitchFamily="18" charset="0"/>
                          </a:rPr>
                          <m:t>2</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𝑓</m:t>
                        </m:r>
                      </m:e>
                      <m:sub>
                        <m:r>
                          <a:rPr lang="en-US" altLang="zh-CN" sz="2400" b="0" i="1">
                            <a:latin typeface="Cambria Math" panose="02040503050406030204" pitchFamily="18" charset="0"/>
                          </a:rPr>
                          <m:t>𝑚</m:t>
                        </m:r>
                      </m:sub>
                    </m:sSub>
                  </m:oMath>
                </a14:m>
                <a:endParaRPr lang="en-US" altLang="zh-CN" sz="2400" dirty="0" smtClean="0"/>
              </a:p>
              <a:p>
                <a:pPr lvl="1">
                  <a:buClr>
                    <a:srgbClr val="3891A7"/>
                  </a:buClr>
                </a:pPr>
                <a:endParaRPr lang="zh-CN" altLang="zh-CN" sz="2400" dirty="0" smtClean="0"/>
              </a:p>
              <a:p>
                <a:pPr marL="82550" indent="0">
                  <a:buNone/>
                </a:pPr>
                <a:endParaRPr lang="zh-CN" altLang="zh-CN" sz="2400" dirty="0"/>
              </a:p>
              <a:p>
                <a:pPr marL="82550" indent="0">
                  <a:buNone/>
                </a:pP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p:sp>
        <p:nvSpPr>
          <p:cNvPr id="3" name="内容占位符 2"/>
          <p:cNvSpPr>
            <a:spLocks noGrp="1"/>
          </p:cNvSpPr>
          <p:nvPr>
            <p:ph idx="1"/>
          </p:nvPr>
        </p:nvSpPr>
        <p:spPr/>
        <p:txBody>
          <a:bodyPr>
            <a:noAutofit/>
          </a:bodyPr>
          <a:lstStyle/>
          <a:p>
            <a:r>
              <a:rPr lang="zh-CN" altLang="zh-CN" sz="2800" dirty="0" smtClean="0"/>
              <a:t>神经网络</a:t>
            </a:r>
            <a:endParaRPr lang="en-US" altLang="zh-CN" sz="2800" dirty="0" smtClean="0"/>
          </a:p>
          <a:p>
            <a:pPr lvl="1">
              <a:buClr>
                <a:srgbClr val="3891A7"/>
              </a:buClr>
            </a:pPr>
            <a:r>
              <a:rPr lang="zh-CN" altLang="zh-CN" sz="2400" dirty="0"/>
              <a:t>神经网络是一个有向图，以神经元为顶点，神经元的输入为顶点的入边，神经元的输出为顶点的出边。因此神经网络实际上是一个计算</a:t>
            </a:r>
            <a:r>
              <a:rPr lang="zh-CN" altLang="zh-CN" sz="2400" dirty="0" smtClean="0"/>
              <a:t>图</a:t>
            </a:r>
            <a:r>
              <a:rPr lang="zh-CN" altLang="en-US" sz="2400" dirty="0" smtClean="0"/>
              <a:t>，</a:t>
            </a:r>
            <a:r>
              <a:rPr lang="zh-CN" altLang="zh-CN" sz="2400" dirty="0" smtClean="0"/>
              <a:t>直观</a:t>
            </a:r>
            <a:r>
              <a:rPr lang="zh-CN" altLang="zh-CN" sz="2400" dirty="0"/>
              <a:t>地展示了一系列对数据进行计算操作的</a:t>
            </a:r>
            <a:r>
              <a:rPr lang="zh-CN" altLang="zh-CN" sz="2400" dirty="0" smtClean="0"/>
              <a:t>过程</a:t>
            </a:r>
            <a:r>
              <a:rPr lang="zh-CN" altLang="en-US" sz="2400" dirty="0" smtClean="0"/>
              <a:t>。</a:t>
            </a:r>
            <a:endParaRPr lang="en-US" altLang="zh-CN" sz="2400" dirty="0" smtClean="0"/>
          </a:p>
          <a:p>
            <a:pPr lvl="1">
              <a:buClr>
                <a:srgbClr val="3891A7"/>
              </a:buClr>
            </a:pPr>
            <a:r>
              <a:rPr lang="zh-CN" altLang="zh-CN" sz="2400" dirty="0"/>
              <a:t>神经网络是一个端到</a:t>
            </a:r>
            <a:r>
              <a:rPr lang="zh-CN" altLang="zh-CN" sz="2400" dirty="0" smtClean="0"/>
              <a:t>端的</a:t>
            </a:r>
            <a:r>
              <a:rPr lang="zh-CN" altLang="zh-CN" sz="2400" dirty="0"/>
              <a:t>系统，这个系统接受一定形式的数据作为输入，经过系统内的一系列计算操作后，给出一定形式的数据作为输出</a:t>
            </a:r>
            <a:r>
              <a:rPr lang="zh-CN" altLang="zh-CN" sz="2400" dirty="0" smtClean="0"/>
              <a:t>；系统</a:t>
            </a:r>
            <a:r>
              <a:rPr lang="zh-CN" altLang="zh-CN" sz="2400" dirty="0"/>
              <a:t>内的运算可以被视为一个黑箱子，这与人类的认知在一定程度上具有</a:t>
            </a:r>
            <a:r>
              <a:rPr lang="zh-CN" altLang="zh-CN" sz="2400" dirty="0" smtClean="0"/>
              <a:t>相似性</a:t>
            </a:r>
            <a:r>
              <a:rPr lang="zh-CN" altLang="en-US" sz="2400" dirty="0" smtClean="0"/>
              <a:t>。</a:t>
            </a:r>
            <a:endParaRPr lang="en-US" altLang="zh-CN" sz="2400" dirty="0" smtClean="0"/>
          </a:p>
          <a:p>
            <a:pPr lvl="1">
              <a:buClr>
                <a:srgbClr val="3891A7"/>
              </a:buClr>
            </a:pPr>
            <a:r>
              <a:rPr lang="zh-CN" altLang="zh-CN" sz="2400" dirty="0" smtClean="0"/>
              <a:t>通常</a:t>
            </a:r>
            <a:r>
              <a:rPr lang="zh-CN" altLang="zh-CN" sz="2400" dirty="0"/>
              <a:t>地，为了直观起见，人们对神经网络中的各顶点进行了层次</a:t>
            </a:r>
            <a:r>
              <a:rPr lang="zh-CN" altLang="zh-CN" sz="2400" dirty="0" smtClean="0"/>
              <a:t>划分</a:t>
            </a:r>
            <a:r>
              <a:rPr lang="zh-CN" altLang="en-US" sz="2400" dirty="0" smtClean="0"/>
              <a:t>。</a:t>
            </a:r>
            <a:endParaRPr lang="zh-CN" altLang="zh-CN" sz="2400" dirty="0" smtClean="0"/>
          </a:p>
          <a:p>
            <a:pPr marL="82550" indent="0">
              <a:buNone/>
            </a:pPr>
            <a:endParaRPr lang="zh-CN" altLang="zh-CN" sz="2400" dirty="0"/>
          </a:p>
          <a:p>
            <a:pPr marL="82550" indent="0">
              <a:buNone/>
            </a:pPr>
            <a:endParaRPr lang="zh-CN"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p:sp>
        <p:nvSpPr>
          <p:cNvPr id="3" name="内容占位符 2"/>
          <p:cNvSpPr>
            <a:spLocks noGrp="1"/>
          </p:cNvSpPr>
          <p:nvPr>
            <p:ph idx="1"/>
          </p:nvPr>
        </p:nvSpPr>
        <p:spPr/>
        <p:txBody>
          <a:bodyPr>
            <a:noAutofit/>
          </a:bodyPr>
          <a:lstStyle/>
          <a:p>
            <a:r>
              <a:rPr lang="zh-CN" altLang="en-US" sz="2800" dirty="0" smtClean="0"/>
              <a:t>输入层</a:t>
            </a:r>
            <a:endParaRPr lang="en-US" altLang="zh-CN" sz="2800" dirty="0" smtClean="0"/>
          </a:p>
          <a:p>
            <a:pPr lvl="1">
              <a:buClr>
                <a:srgbClr val="3891A7"/>
              </a:buClr>
            </a:pPr>
            <a:r>
              <a:rPr lang="zh-CN" altLang="zh-CN" sz="2400" dirty="0"/>
              <a:t>接受来自网络外部的数据的顶点，组成输入层</a:t>
            </a:r>
            <a:r>
              <a:rPr lang="zh-CN" altLang="en-US" sz="2400" dirty="0" smtClean="0"/>
              <a:t>。</a:t>
            </a:r>
            <a:endParaRPr lang="en-US" altLang="zh-CN" sz="2400" dirty="0" smtClean="0"/>
          </a:p>
          <a:p>
            <a:r>
              <a:rPr lang="zh-CN" altLang="en-US" sz="2800" dirty="0" smtClean="0"/>
              <a:t>输出层</a:t>
            </a:r>
            <a:endParaRPr lang="en-US" altLang="zh-CN" sz="2800" dirty="0"/>
          </a:p>
          <a:p>
            <a:pPr lvl="1">
              <a:buClr>
                <a:srgbClr val="3891A7"/>
              </a:buClr>
            </a:pPr>
            <a:r>
              <a:rPr lang="zh-CN" altLang="zh-CN" sz="2400" dirty="0"/>
              <a:t>向网络外部输出数据的顶点，组成输出层</a:t>
            </a:r>
            <a:r>
              <a:rPr lang="zh-CN" altLang="en-US" sz="2400" dirty="0" smtClean="0"/>
              <a:t>。</a:t>
            </a:r>
            <a:endParaRPr lang="en-US" altLang="zh-CN" sz="2400" dirty="0"/>
          </a:p>
          <a:p>
            <a:r>
              <a:rPr lang="zh-CN" altLang="en-US" sz="2800" dirty="0" smtClean="0"/>
              <a:t>隐藏层</a:t>
            </a:r>
            <a:endParaRPr lang="en-US" altLang="zh-CN" sz="2800" dirty="0"/>
          </a:p>
          <a:p>
            <a:pPr lvl="1">
              <a:buClr>
                <a:srgbClr val="3891A7"/>
              </a:buClr>
            </a:pPr>
            <a:r>
              <a:rPr lang="zh-CN" altLang="zh-CN" sz="2400" dirty="0"/>
              <a:t>除了输入层和输出层以外的其他层，均为隐藏层</a:t>
            </a:r>
            <a:r>
              <a:rPr lang="zh-CN" altLang="en-US" sz="2400" dirty="0" smtClean="0"/>
              <a:t>。</a:t>
            </a:r>
            <a:endParaRPr lang="en-US" altLang="zh-CN" sz="2400" dirty="0"/>
          </a:p>
          <a:p>
            <a:pPr marL="82550" indent="0">
              <a:buNone/>
            </a:pPr>
            <a:endParaRPr lang="zh-CN" altLang="zh-CN" sz="2400" dirty="0"/>
          </a:p>
          <a:p>
            <a:pPr marL="82550" indent="0">
              <a:buNone/>
            </a:pPr>
            <a:endParaRPr lang="zh-CN"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627784" y="4509120"/>
          <a:ext cx="4460127" cy="2160240"/>
        </p:xfrm>
        <a:graphic>
          <a:graphicData uri="http://schemas.openxmlformats.org/presentationml/2006/ole">
            <mc:AlternateContent xmlns:mc="http://schemas.openxmlformats.org/markup-compatibility/2006">
              <mc:Choice xmlns:v="urn:schemas-microsoft-com:vml" Requires="v">
                <p:oleObj spid="_x0000_s2062" name="" r:id="rId1" imgW="4142740" imgH="2002155" progId="Visio.Drawing.15">
                  <p:embed/>
                </p:oleObj>
              </mc:Choice>
              <mc:Fallback>
                <p:oleObj name="" r:id="rId1" imgW="4142740" imgH="200215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509120"/>
                        <a:ext cx="4460127" cy="216024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600" dirty="0"/>
                  <a:t>训练</a:t>
                </a:r>
                <a:endParaRPr lang="en-US" altLang="zh-CN" sz="2600" dirty="0" smtClean="0"/>
              </a:p>
              <a:p>
                <a:pPr lvl="1">
                  <a:buClr>
                    <a:srgbClr val="3891A7"/>
                  </a:buClr>
                </a:pPr>
                <a:r>
                  <a:rPr lang="zh-CN" altLang="zh-CN" sz="2200" dirty="0" smtClean="0"/>
                  <a:t>神经网络</a:t>
                </a:r>
                <a:r>
                  <a:rPr lang="zh-CN" altLang="en-US" sz="2200" dirty="0" smtClean="0"/>
                  <a:t>中</a:t>
                </a:r>
                <a:r>
                  <a:rPr lang="zh-CN" altLang="zh-CN" sz="2200" dirty="0" smtClean="0"/>
                  <a:t>计算操作</a:t>
                </a:r>
                <a:r>
                  <a:rPr lang="zh-CN" altLang="en-US" sz="2200" dirty="0" smtClean="0"/>
                  <a:t>被预定义</a:t>
                </a:r>
                <a:r>
                  <a:rPr lang="zh-CN" altLang="zh-CN" sz="2200" dirty="0" smtClean="0"/>
                  <a:t>，</a:t>
                </a:r>
                <a:r>
                  <a:rPr lang="zh-CN" altLang="zh-CN" sz="2200" dirty="0"/>
                  <a:t>而要使得输入数据通过这些操作之后得到预期的输出，则需要根据一些实际的例子，对神经网络内部的参数进行调整与修正；这个调整与修正内部参数的过程称为训练，训练中使用的实际的例子称为训练样例</a:t>
                </a:r>
                <a:r>
                  <a:rPr lang="zh-CN" altLang="en-US" sz="2200" dirty="0" smtClean="0"/>
                  <a:t>。</a:t>
                </a:r>
                <a:endParaRPr lang="en-US" altLang="zh-CN" sz="2200" dirty="0" smtClean="0"/>
              </a:p>
              <a:p>
                <a:r>
                  <a:rPr lang="zh-CN" altLang="zh-CN" sz="2600" dirty="0"/>
                  <a:t>监督训练</a:t>
                </a:r>
                <a:endParaRPr lang="en-US" altLang="zh-CN" sz="2600" dirty="0"/>
              </a:p>
              <a:p>
                <a:pPr lvl="1">
                  <a:buClr>
                    <a:srgbClr val="3891A7"/>
                  </a:buClr>
                </a:pPr>
                <a:r>
                  <a:rPr lang="zh-CN" altLang="zh-CN" sz="2200" dirty="0"/>
                  <a:t>在监督训练中，训练样本包含神经网络的输入与预期输出</a:t>
                </a:r>
                <a:r>
                  <a:rPr lang="zh-CN" altLang="zh-CN" sz="2200" dirty="0" smtClean="0"/>
                  <a:t>；对于</a:t>
                </a:r>
                <a:r>
                  <a:rPr lang="zh-CN" altLang="zh-CN" sz="2200" dirty="0"/>
                  <a:t>一个训练样本</a:t>
                </a:r>
                <a14:m>
                  <m:oMath xmlns:m="http://schemas.openxmlformats.org/officeDocument/2006/math">
                    <m:r>
                      <a:rPr lang="en-US" altLang="zh-CN" sz="2200" b="0">
                        <a:latin typeface="Cambria Math" panose="02040503050406030204" pitchFamily="18" charset="0"/>
                      </a:rPr>
                      <m:t>〈</m:t>
                    </m:r>
                    <m:r>
                      <a:rPr lang="en-US" altLang="zh-CN" sz="2200" b="0" i="1">
                        <a:latin typeface="Cambria Math" panose="02040503050406030204" pitchFamily="18" charset="0"/>
                      </a:rPr>
                      <m:t>𝑋</m:t>
                    </m:r>
                    <m:r>
                      <a:rPr lang="en-US" altLang="zh-CN" sz="2200" b="0" i="1">
                        <a:latin typeface="Cambria Math" panose="02040503050406030204" pitchFamily="18" charset="0"/>
                      </a:rPr>
                      <m:t>,</m:t>
                    </m:r>
                    <m:r>
                      <a:rPr lang="en-US" altLang="zh-CN" sz="2200" b="0" i="1">
                        <a:latin typeface="Cambria Math" panose="02040503050406030204" pitchFamily="18" charset="0"/>
                      </a:rPr>
                      <m:t>𝑌</m:t>
                    </m:r>
                    <m:r>
                      <a:rPr lang="en-US" altLang="zh-CN" sz="2200" b="0" i="1">
                        <a:latin typeface="Cambria Math" panose="02040503050406030204" pitchFamily="18" charset="0"/>
                      </a:rPr>
                      <m:t>〉</m:t>
                    </m:r>
                  </m:oMath>
                </a14:m>
                <a:r>
                  <a:rPr lang="en-US" altLang="zh-CN" sz="2200" dirty="0"/>
                  <a:t>, </a:t>
                </a:r>
                <a:r>
                  <a:rPr lang="zh-CN" altLang="zh-CN" sz="2200" dirty="0"/>
                  <a:t>将</a:t>
                </a:r>
                <a14:m>
                  <m:oMath xmlns:m="http://schemas.openxmlformats.org/officeDocument/2006/math">
                    <m:r>
                      <a:rPr lang="en-US" altLang="zh-CN" sz="2200" b="0" i="1">
                        <a:latin typeface="Cambria Math" panose="02040503050406030204" pitchFamily="18" charset="0"/>
                      </a:rPr>
                      <m:t>𝑋</m:t>
                    </m:r>
                  </m:oMath>
                </a14:m>
                <a:r>
                  <a:rPr lang="zh-CN" altLang="zh-CN" sz="2200" dirty="0"/>
                  <a:t>输入神经网络，得到输出</a:t>
                </a:r>
                <a14:m>
                  <m:oMath xmlns:m="http://schemas.openxmlformats.org/officeDocument/2006/math">
                    <m:r>
                      <a:rPr lang="en-US" altLang="zh-CN" sz="2200" b="0" i="1">
                        <a:latin typeface="Cambria Math" panose="02040503050406030204" pitchFamily="18" charset="0"/>
                      </a:rPr>
                      <m:t>𝑌</m:t>
                    </m:r>
                    <m:r>
                      <a:rPr lang="en-US" altLang="zh-CN" sz="2200" b="0" i="1">
                        <a:latin typeface="Cambria Math" panose="02040503050406030204" pitchFamily="18" charset="0"/>
                      </a:rPr>
                      <m:t>′</m:t>
                    </m:r>
                  </m:oMath>
                </a14:m>
                <a:r>
                  <a:rPr lang="zh-CN" altLang="zh-CN" sz="2200" dirty="0"/>
                  <a:t>；我们通过一定的标准计算</a:t>
                </a:r>
                <a14:m>
                  <m:oMath xmlns:m="http://schemas.openxmlformats.org/officeDocument/2006/math">
                    <m:sSup>
                      <m:sSupPr>
                        <m:ctrlPr>
                          <a:rPr lang="zh-CN" altLang="zh-CN" sz="2200" i="1">
                            <a:latin typeface="Cambria Math" panose="02040503050406030204" pitchFamily="18" charset="0"/>
                          </a:rPr>
                        </m:ctrlPr>
                      </m:sSupPr>
                      <m:e>
                        <m:r>
                          <a:rPr lang="en-US" altLang="zh-CN" sz="2200" b="0" i="1">
                            <a:latin typeface="Cambria Math" panose="02040503050406030204" pitchFamily="18" charset="0"/>
                          </a:rPr>
                          <m:t>𝑌</m:t>
                        </m:r>
                      </m:e>
                      <m:sup>
                        <m:r>
                          <a:rPr lang="en-US" altLang="zh-CN" sz="2200" b="0" i="1">
                            <a:latin typeface="Cambria Math" panose="02040503050406030204" pitchFamily="18" charset="0"/>
                          </a:rPr>
                          <m:t>′</m:t>
                        </m:r>
                      </m:sup>
                    </m:sSup>
                  </m:oMath>
                </a14:m>
                <a:r>
                  <a:rPr lang="zh-CN" altLang="zh-CN" sz="2200" dirty="0"/>
                  <a:t>与</a:t>
                </a:r>
                <a14:m>
                  <m:oMath xmlns:m="http://schemas.openxmlformats.org/officeDocument/2006/math">
                    <m:r>
                      <a:rPr lang="en-US" altLang="zh-CN" sz="2200" b="0" i="1">
                        <a:latin typeface="Cambria Math" panose="02040503050406030204" pitchFamily="18" charset="0"/>
                      </a:rPr>
                      <m:t>𝑌</m:t>
                    </m:r>
                  </m:oMath>
                </a14:m>
                <a:r>
                  <a:rPr lang="zh-CN" altLang="zh-CN" sz="2200" dirty="0"/>
                  <a:t>之间的训练</a:t>
                </a:r>
                <a:r>
                  <a:rPr lang="zh-CN" altLang="zh-CN" sz="2200" dirty="0" smtClean="0"/>
                  <a:t>误差，</a:t>
                </a:r>
                <a:r>
                  <a:rPr lang="zh-CN" altLang="zh-CN" sz="2200" dirty="0"/>
                  <a:t>并将这种误差反馈给神经网络，以便神经网络调整连接权重及</a:t>
                </a:r>
                <a:r>
                  <a:rPr lang="zh-CN" altLang="zh-CN" sz="2200" dirty="0" smtClean="0"/>
                  <a:t>偏置</a:t>
                </a:r>
                <a:r>
                  <a:rPr lang="zh-CN" altLang="en-US" sz="2200" dirty="0" smtClean="0"/>
                  <a:t>。</a:t>
                </a:r>
                <a:endParaRPr lang="zh-CN" altLang="zh-CN" sz="2200" dirty="0"/>
              </a:p>
              <a:p>
                <a:r>
                  <a:rPr lang="zh-CN" altLang="en-US" sz="2600" dirty="0" smtClean="0"/>
                  <a:t>非</a:t>
                </a:r>
                <a:r>
                  <a:rPr lang="zh-CN" altLang="zh-CN" sz="2600" dirty="0" smtClean="0"/>
                  <a:t>监督训练</a:t>
                </a:r>
                <a:endParaRPr lang="en-US" altLang="zh-CN" sz="2600" dirty="0"/>
              </a:p>
              <a:p>
                <a:pPr lvl="1">
                  <a:buClr>
                    <a:srgbClr val="3891A7"/>
                  </a:buClr>
                </a:pPr>
                <a:r>
                  <a:rPr lang="zh-CN" altLang="zh-CN" sz="2200" dirty="0"/>
                  <a:t>在非监督训练中，训练样本仅包含神经网络的输入</a:t>
                </a:r>
                <a:r>
                  <a:rPr lang="zh-CN" altLang="zh-CN" sz="2200" dirty="0" smtClean="0"/>
                  <a:t>。</a:t>
                </a:r>
                <a:endParaRPr lang="zh-CN" altLang="zh-CN" sz="2200" dirty="0"/>
              </a:p>
              <a:p>
                <a:pPr marL="82550" indent="0">
                  <a:buNone/>
                </a:pP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21825"/>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感知器</a:t>
            </a:r>
            <a:endParaRPr lang="zh-CN" altLang="en-US" dirty="0"/>
          </a:p>
        </p:txBody>
      </p:sp>
      <p:sp>
        <p:nvSpPr>
          <p:cNvPr id="3" name="内容占位符 2"/>
          <p:cNvSpPr>
            <a:spLocks noGrp="1"/>
          </p:cNvSpPr>
          <p:nvPr>
            <p:ph idx="1"/>
          </p:nvPr>
        </p:nvSpPr>
        <p:spPr/>
        <p:txBody>
          <a:bodyPr>
            <a:noAutofit/>
          </a:bodyPr>
          <a:lstStyle/>
          <a:p>
            <a:r>
              <a:rPr lang="zh-CN" altLang="zh-CN" sz="2800" dirty="0"/>
              <a:t>感知器的概念由</a:t>
            </a:r>
            <a:r>
              <a:rPr lang="en-US" altLang="zh-CN" sz="2800" dirty="0"/>
              <a:t>Rosenblatt Frank</a:t>
            </a:r>
            <a:r>
              <a:rPr lang="zh-CN" altLang="zh-CN" sz="2800" dirty="0"/>
              <a:t>在</a:t>
            </a:r>
            <a:r>
              <a:rPr lang="en-US" altLang="zh-CN" sz="2800" dirty="0"/>
              <a:t>1957</a:t>
            </a:r>
            <a:r>
              <a:rPr lang="zh-CN" altLang="zh-CN" sz="2800" dirty="0"/>
              <a:t>提出，是一种监督训练的二元</a:t>
            </a:r>
            <a:r>
              <a:rPr lang="zh-CN" altLang="zh-CN" sz="2800" dirty="0" smtClean="0"/>
              <a:t>分类器</a:t>
            </a:r>
            <a:r>
              <a:rPr lang="zh-CN" altLang="en-US" sz="2800" dirty="0" smtClean="0"/>
              <a:t>。</a:t>
            </a:r>
            <a:endParaRPr lang="zh-CN"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单层感知器</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考虑一个只包含一个神经元的神经网络。这个神经元有两个输入</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a:latin typeface="Cambria Math" panose="02040503050406030204" pitchFamily="18" charset="0"/>
                          </a:rPr>
                          <m:t>1</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a:latin typeface="Cambria Math" panose="02040503050406030204" pitchFamily="18" charset="0"/>
                          </a:rPr>
                          <m:t>2</m:t>
                        </m:r>
                      </m:sub>
                    </m:sSub>
                  </m:oMath>
                </a14:m>
                <a:r>
                  <a:rPr lang="en-US" altLang="zh-CN" sz="2400" dirty="0"/>
                  <a:t>, </a:t>
                </a:r>
                <a:r>
                  <a:rPr lang="zh-CN" altLang="zh-CN" sz="2400" dirty="0"/>
                  <a:t>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1</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2</m:t>
                        </m:r>
                      </m:sub>
                    </m:sSub>
                  </m:oMath>
                </a14:m>
                <a:r>
                  <a:rPr lang="zh-CN" altLang="zh-CN" sz="2400" dirty="0"/>
                  <a:t>。其激活函数为符号函数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𝑥</m:t>
                          </m:r>
                        </m:e>
                      </m:d>
                      <m:r>
                        <a:rPr lang="en-US" altLang="zh-CN" sz="2400" b="0">
                          <a:latin typeface="Cambria Math" panose="02040503050406030204" pitchFamily="18" charset="0"/>
                        </a:rPr>
                        <m:t>=</m:t>
                      </m:r>
                      <m:r>
                        <a:rPr lang="en-US" altLang="zh-CN" sz="2400" b="0" i="1">
                          <a:latin typeface="Cambria Math" panose="02040503050406030204" pitchFamily="18" charset="0"/>
                        </a:rPr>
                        <m:t>𝑠𝑔𝑛</m:t>
                      </m:r>
                      <m:r>
                        <a:rPr lang="en-US" altLang="zh-CN" sz="2400" b="0">
                          <a:latin typeface="Cambria Math" panose="02040503050406030204" pitchFamily="18" charset="0"/>
                        </a:rPr>
                        <m:t>(</m:t>
                      </m:r>
                      <m:r>
                        <a:rPr lang="en-US" altLang="zh-CN" sz="2400" b="0" i="1">
                          <a:latin typeface="Cambria Math" panose="02040503050406030204" pitchFamily="18" charset="0"/>
                        </a:rPr>
                        <m:t>𝑥</m:t>
                      </m:r>
                      <m:r>
                        <a:rPr lang="en-US" altLang="zh-CN" sz="2400" b="0">
                          <a:latin typeface="Cambria Math" panose="02040503050406030204" pitchFamily="18" charset="0"/>
                        </a:rPr>
                        <m:t>)=</m:t>
                      </m:r>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r>
                                <a:rPr lang="en-US" altLang="zh-CN" sz="2400" b="0" i="1">
                                  <a:latin typeface="Cambria Math" panose="02040503050406030204" pitchFamily="18" charset="0"/>
                                </a:rPr>
                                <m:t>−</m:t>
                              </m:r>
                              <m:r>
                                <a:rPr lang="en-US" altLang="zh-CN" sz="2400" b="0" i="1">
                                  <a:latin typeface="Cambria Math" panose="02040503050406030204" pitchFamily="18" charset="0"/>
                                </a:rPr>
                                <m:t>1</m:t>
                              </m:r>
                              <m:r>
                                <a:rPr lang="en-US" altLang="zh-CN" sz="2400" b="0">
                                  <a:latin typeface="Cambria Math" panose="02040503050406030204" pitchFamily="18" charset="0"/>
                                </a:rPr>
                                <m:t>,  </m:t>
                              </m:r>
                              <m:r>
                                <a:rPr lang="en-US" altLang="zh-CN" sz="2400" b="0" i="1">
                                  <a:latin typeface="Cambria Math" panose="02040503050406030204" pitchFamily="18" charset="0"/>
                                </a:rPr>
                                <m:t>&amp;</m:t>
                              </m:r>
                              <m:r>
                                <a:rPr lang="en-US" altLang="zh-CN" sz="2400" b="0" i="1">
                                  <a:latin typeface="Cambria Math" panose="02040503050406030204" pitchFamily="18" charset="0"/>
                                </a:rPr>
                                <m:t>𝑥</m:t>
                              </m:r>
                              <m:r>
                                <a:rPr lang="en-US" altLang="zh-CN" sz="2400" b="0">
                                  <a:latin typeface="Cambria Math" panose="02040503050406030204" pitchFamily="18" charset="0"/>
                                </a:rPr>
                                <m:t>&lt;</m:t>
                              </m:r>
                              <m:r>
                                <a:rPr lang="en-US" altLang="zh-CN" sz="2400" b="0" i="1">
                                  <a:latin typeface="Cambria Math" panose="02040503050406030204" pitchFamily="18" charset="0"/>
                                </a:rPr>
                                <m:t>0</m:t>
                              </m:r>
                            </m:e>
                            <m:e>
                              <m:r>
                                <a:rPr lang="en-US" altLang="zh-CN" sz="2400" b="0" i="1">
                                  <a:latin typeface="Cambria Math" panose="02040503050406030204" pitchFamily="18" charset="0"/>
                                </a:rPr>
                                <m:t>1</m:t>
                              </m:r>
                              <m:r>
                                <a:rPr lang="en-US" altLang="zh-CN" sz="2400" b="0">
                                  <a:latin typeface="Cambria Math" panose="02040503050406030204" pitchFamily="18" charset="0"/>
                                </a:rPr>
                                <m:t>,  </m:t>
                              </m:r>
                              <m:r>
                                <a:rPr lang="en-US" altLang="zh-CN" sz="2400" b="0" i="1">
                                  <a:latin typeface="Cambria Math" panose="02040503050406030204" pitchFamily="18" charset="0"/>
                                </a:rPr>
                                <m:t>&amp;</m:t>
                              </m:r>
                              <m:r>
                                <a:rPr lang="en-US" altLang="zh-CN" sz="2400" b="0" i="1">
                                  <a:latin typeface="Cambria Math" panose="02040503050406030204" pitchFamily="18" charset="0"/>
                                </a:rPr>
                                <m:t>𝑥</m:t>
                              </m:r>
                              <m:r>
                                <a:rPr lang="en-US" altLang="zh-CN" sz="2400" b="0">
                                  <a:latin typeface="Cambria Math" panose="02040503050406030204" pitchFamily="18" charset="0"/>
                                </a:rPr>
                                <m:t>≥</m:t>
                              </m:r>
                              <m:r>
                                <a:rPr lang="en-US" altLang="zh-CN" sz="2400" b="0" i="1">
                                  <a:latin typeface="Cambria Math" panose="02040503050406030204" pitchFamily="18" charset="0"/>
                                </a:rPr>
                                <m:t>0</m:t>
                              </m:r>
                            </m:e>
                          </m:eqArr>
                        </m:e>
                      </m:d>
                    </m:oMath>
                  </m:oMathPara>
                </a14:m>
                <a:endParaRPr lang="zh-CN" altLang="zh-CN" sz="2400" dirty="0"/>
              </a:p>
              <a:p>
                <a:r>
                  <a:rPr lang="zh-CN" altLang="zh-CN" sz="2400" dirty="0"/>
                  <a:t>根据感知器训练算法，在训练过程中，若实际输出的激活状态</a:t>
                </a:r>
                <a14:m>
                  <m:oMath xmlns:m="http://schemas.openxmlformats.org/officeDocument/2006/math">
                    <m:r>
                      <a:rPr lang="en-US" altLang="zh-CN" sz="2400" b="0" i="1">
                        <a:latin typeface="Cambria Math" panose="02040503050406030204" pitchFamily="18" charset="0"/>
                      </a:rPr>
                      <m:t>𝑜</m:t>
                    </m:r>
                  </m:oMath>
                </a14:m>
                <a:r>
                  <a:rPr lang="zh-CN" altLang="zh-CN" sz="2400" dirty="0"/>
                  <a:t>与预期输出的激活状态</a:t>
                </a:r>
                <a14:m>
                  <m:oMath xmlns:m="http://schemas.openxmlformats.org/officeDocument/2006/math">
                    <m:r>
                      <a:rPr lang="en-US" altLang="zh-CN" sz="2400" b="0" i="1">
                        <a:latin typeface="Cambria Math" panose="02040503050406030204" pitchFamily="18" charset="0"/>
                      </a:rPr>
                      <m:t>𝑦</m:t>
                    </m:r>
                  </m:oMath>
                </a14:m>
                <a:r>
                  <a:rPr lang="zh-CN" altLang="zh-CN" sz="2400" dirty="0"/>
                  <a:t>不一致，则权值按以下方式更新：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sSup>
                        <m:sSupPr>
                          <m:ctrlPr>
                            <a:rPr lang="zh-CN" altLang="zh-CN" sz="2400" i="1" smtClean="0">
                              <a:latin typeface="Cambria Math" panose="02040503050406030204" pitchFamily="18" charset="0"/>
                            </a:rPr>
                          </m:ctrlPr>
                        </m:sSupPr>
                        <m:e>
                          <m:r>
                            <a:rPr lang="en-US" altLang="zh-CN" sz="2400" b="0" i="1">
                              <a:latin typeface="Cambria Math" panose="02040503050406030204" pitchFamily="18" charset="0"/>
                            </a:rPr>
                            <m:t>𝑤</m:t>
                          </m:r>
                        </m:e>
                        <m:sup>
                          <m:r>
                            <a:rPr lang="en-US" altLang="zh-CN" sz="2400" b="0" i="1">
                              <a:latin typeface="Cambria Math" panose="02040503050406030204" pitchFamily="18" charset="0"/>
                            </a:rPr>
                            <m:t>′</m:t>
                          </m:r>
                        </m:sup>
                      </m:sSup>
                      <m:r>
                        <a:rPr lang="en-US" altLang="zh-CN" sz="2400" b="0">
                          <a:latin typeface="Cambria Math" panose="02040503050406030204" pitchFamily="18" charset="0"/>
                        </a:rPr>
                        <m:t>←</m:t>
                      </m:r>
                      <m:r>
                        <a:rPr lang="en-US" altLang="zh-CN" sz="2400" b="0" i="1">
                          <a:latin typeface="Cambria Math" panose="02040503050406030204" pitchFamily="18" charset="0"/>
                        </a:rPr>
                        <m:t>𝑤</m:t>
                      </m:r>
                      <m:r>
                        <a:rPr lang="en-US" altLang="zh-CN" sz="2400" b="0">
                          <a:latin typeface="Cambria Math" panose="02040503050406030204" pitchFamily="18" charset="0"/>
                        </a:rPr>
                        <m:t>+</m:t>
                      </m:r>
                      <m:r>
                        <a:rPr lang="en-US" altLang="zh-CN" sz="2400" b="0" i="1">
                          <a:latin typeface="Cambria Math" panose="02040503050406030204" pitchFamily="18" charset="0"/>
                        </a:rPr>
                        <m:t>𝛼</m:t>
                      </m:r>
                      <m:r>
                        <a:rPr lang="en-US" altLang="zh-CN" sz="2400" b="0">
                          <a:latin typeface="Cambria Math" panose="02040503050406030204" pitchFamily="18" charset="0"/>
                        </a:rPr>
                        <m:t>⋅(</m:t>
                      </m:r>
                      <m:r>
                        <a:rPr lang="en-US" altLang="zh-CN" sz="2400" b="0" i="1">
                          <a:latin typeface="Cambria Math" panose="02040503050406030204" pitchFamily="18" charset="0"/>
                        </a:rPr>
                        <m:t>𝑦</m:t>
                      </m:r>
                      <m:r>
                        <a:rPr lang="en-US" altLang="zh-CN" sz="2400" b="0" i="1">
                          <a:latin typeface="Cambria Math" panose="02040503050406030204" pitchFamily="18" charset="0"/>
                        </a:rPr>
                        <m:t>−</m:t>
                      </m:r>
                      <m:r>
                        <a:rPr lang="en-US" altLang="zh-CN" sz="2400" b="0" i="1">
                          <a:latin typeface="Cambria Math" panose="02040503050406030204" pitchFamily="18" charset="0"/>
                        </a:rPr>
                        <m:t>𝑜</m:t>
                      </m:r>
                      <m:r>
                        <a:rPr lang="en-US" altLang="zh-CN" sz="2400" b="0">
                          <a:latin typeface="Cambria Math" panose="02040503050406030204" pitchFamily="18" charset="0"/>
                        </a:rPr>
                        <m:t>)⋅</m:t>
                      </m:r>
                      <m:r>
                        <a:rPr lang="en-US" altLang="zh-CN" sz="2400" b="0" i="1">
                          <a:latin typeface="Cambria Math" panose="02040503050406030204" pitchFamily="18" charset="0"/>
                        </a:rPr>
                        <m:t>𝑥</m:t>
                      </m:r>
                    </m:oMath>
                  </m:oMathPara>
                </a14:m>
                <a:endParaRPr lang="zh-CN" altLang="zh-CN" sz="2400" dirty="0"/>
              </a:p>
              <a:p>
                <a:r>
                  <a:rPr lang="zh-CN" altLang="zh-CN" sz="2400" dirty="0"/>
                  <a:t>其中，</a:t>
                </a:r>
                <a14:m>
                  <m:oMath xmlns:m="http://schemas.openxmlformats.org/officeDocument/2006/math">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𝑤</m:t>
                        </m:r>
                      </m:e>
                      <m:sup>
                        <m:r>
                          <a:rPr lang="en-US" altLang="zh-CN" sz="2400" b="0" i="1">
                            <a:latin typeface="Cambria Math" panose="02040503050406030204" pitchFamily="18" charset="0"/>
                          </a:rPr>
                          <m:t>′</m:t>
                        </m:r>
                      </m:sup>
                    </m:sSup>
                  </m:oMath>
                </a14:m>
                <a:r>
                  <a:rPr lang="zh-CN" altLang="zh-CN" sz="2400" dirty="0"/>
                  <a:t>为更新后的权值，</a:t>
                </a:r>
                <a14:m>
                  <m:oMath xmlns:m="http://schemas.openxmlformats.org/officeDocument/2006/math">
                    <m:r>
                      <a:rPr lang="en-US" altLang="zh-CN" sz="2400" b="0" i="1">
                        <a:latin typeface="Cambria Math" panose="02040503050406030204" pitchFamily="18" charset="0"/>
                      </a:rPr>
                      <m:t>𝑤</m:t>
                    </m:r>
                  </m:oMath>
                </a14:m>
                <a:r>
                  <a:rPr lang="zh-CN" altLang="zh-CN" sz="2400" dirty="0"/>
                  <a:t>为原权值，</a:t>
                </a:r>
                <a14:m>
                  <m:oMath xmlns:m="http://schemas.openxmlformats.org/officeDocument/2006/math">
                    <m:r>
                      <a:rPr lang="en-US" altLang="zh-CN" sz="2400" b="0" i="1">
                        <a:latin typeface="Cambria Math" panose="02040503050406030204" pitchFamily="18" charset="0"/>
                      </a:rPr>
                      <m:t>𝑦</m:t>
                    </m:r>
                  </m:oMath>
                </a14:m>
                <a:r>
                  <a:rPr lang="zh-CN" altLang="zh-CN" sz="2400" dirty="0"/>
                  <a:t>为预期输出，</a:t>
                </a:r>
                <a14:m>
                  <m:oMath xmlns:m="http://schemas.openxmlformats.org/officeDocument/2006/math">
                    <m:r>
                      <a:rPr lang="en-US" altLang="zh-CN" sz="2400" b="0" i="1">
                        <a:latin typeface="Cambria Math" panose="02040503050406030204" pitchFamily="18" charset="0"/>
                      </a:rPr>
                      <m:t>𝑥</m:t>
                    </m:r>
                  </m:oMath>
                </a14:m>
                <a:r>
                  <a:rPr lang="zh-CN" altLang="zh-CN" sz="2400" dirty="0"/>
                  <a:t>为输入；</a:t>
                </a:r>
                <a14:m>
                  <m:oMath xmlns:m="http://schemas.openxmlformats.org/officeDocument/2006/math">
                    <m:r>
                      <a:rPr lang="en-US" altLang="zh-CN" sz="2400" b="0" i="1">
                        <a:latin typeface="Cambria Math" panose="02040503050406030204" pitchFamily="18" charset="0"/>
                      </a:rPr>
                      <m:t>𝛼</m:t>
                    </m:r>
                  </m:oMath>
                </a14:m>
                <a:r>
                  <a:rPr lang="zh-CN" altLang="zh-CN" sz="2400" dirty="0"/>
                  <a:t>称为学习率，学习率可以为固定值，也可以在训练中适应地调整。</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12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单层感知器</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例如，我们设定学习率</a:t>
                </a:r>
                <a14:m>
                  <m:oMath xmlns:m="http://schemas.openxmlformats.org/officeDocument/2006/math">
                    <m:r>
                      <m:rPr>
                        <m:sty m:val="p"/>
                      </m:rPr>
                      <a:rPr lang="en-US" altLang="zh-CN" sz="2400">
                        <a:latin typeface="Cambria Math" panose="02040503050406030204" pitchFamily="18" charset="0"/>
                      </a:rPr>
                      <m:t>α</m:t>
                    </m:r>
                    <m:r>
                      <a:rPr lang="en-US" altLang="zh-CN" sz="2400">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01</m:t>
                    </m:r>
                  </m:oMath>
                </a14:m>
                <a:r>
                  <a:rPr lang="zh-CN" altLang="zh-CN" sz="2400" dirty="0"/>
                  <a:t>把权值初始化为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3</m:t>
                    </m:r>
                  </m:oMath>
                </a14:m>
                <a:r>
                  <a:rPr lang="en-US" altLang="zh-CN" sz="2400" dirty="0"/>
                  <a:t>, </a:t>
                </a:r>
                <a:r>
                  <a:rPr lang="zh-CN" altLang="zh-CN" sz="2400" dirty="0"/>
                  <a:t>若有训练样例</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5</m:t>
                    </m:r>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1</m:t>
                    </m:r>
                  </m:oMath>
                </a14:m>
                <a:r>
                  <a:rPr lang="en-US" altLang="zh-CN" sz="2400" dirty="0"/>
                  <a:t>, </a:t>
                </a:r>
                <a:r>
                  <a:rPr lang="zh-CN" altLang="zh-CN" sz="2400" dirty="0"/>
                  <a:t>则实际输出与期望输出不一致</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𝑜</m:t>
                      </m:r>
                      <m:r>
                        <a:rPr lang="en-US" altLang="zh-CN" sz="2400">
                          <a:latin typeface="Cambria Math" panose="02040503050406030204" pitchFamily="18" charset="0"/>
                        </a:rPr>
                        <m:t>=</m:t>
                      </m:r>
                      <m:r>
                        <a:rPr lang="en-US" altLang="zh-CN" sz="2400" i="1">
                          <a:latin typeface="Cambria Math" panose="02040503050406030204" pitchFamily="18" charset="0"/>
                        </a:rPr>
                        <m:t>𝑠𝑔𝑛</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r>
                            <a:rPr lang="en-US" altLang="zh-CN" sz="2400">
                              <a:latin typeface="Cambria Math" panose="02040503050406030204" pitchFamily="18" charset="0"/>
                            </a:rPr>
                            <m:t>5</m:t>
                          </m:r>
                          <m:r>
                            <a:rPr lang="en-US" altLang="zh-CN" sz="2400">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3</m:t>
                          </m:r>
                          <m:r>
                            <a:rPr lang="en-US" altLang="zh-CN" sz="2400">
                              <a:latin typeface="Cambria Math" panose="02040503050406030204" pitchFamily="18" charset="0"/>
                            </a:rPr>
                            <m:t>×</m:t>
                          </m:r>
                          <m:r>
                            <a:rPr lang="en-US" altLang="zh-CN" sz="2400">
                              <a:latin typeface="Cambria Math" panose="02040503050406030204" pitchFamily="18" charset="0"/>
                            </a:rPr>
                            <m:t>2</m:t>
                          </m:r>
                        </m:e>
                      </m:d>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a:latin typeface="Cambria Math" panose="02040503050406030204" pitchFamily="18" charset="0"/>
                        </a:rPr>
                        <m:t>1</m:t>
                      </m:r>
                    </m:oMath>
                  </m:oMathPara>
                </a14:m>
                <a:endParaRPr lang="zh-CN" altLang="zh-CN" sz="2400" dirty="0"/>
              </a:p>
              <a:p>
                <a:r>
                  <a:rPr lang="zh-CN" altLang="zh-CN" sz="2400" dirty="0"/>
                  <a:t>因此对权值进行调整</a:t>
                </a:r>
                <a:endParaRPr lang="zh-CN" altLang="zh-CN" sz="24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01</m:t>
                      </m:r>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r>
                        <a:rPr lang="en-US" altLang="zh-CN" sz="2400">
                          <a:latin typeface="Cambria Math" panose="02040503050406030204" pitchFamily="18" charset="0"/>
                        </a:rPr>
                        <m:t>5</m:t>
                      </m:r>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1</m:t>
                      </m:r>
                    </m:oMath>
                  </m:oMathPara>
                </a14:m>
                <a:endParaRPr lang="zh-CN" altLang="zh-CN" sz="2400" dirty="0" smtClean="0"/>
              </a:p>
              <a:p>
                <a:pPr marL="8255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3</m:t>
                      </m:r>
                      <m:r>
                        <a:rPr lang="en-US" altLang="zh-CN" sz="2400" i="1">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01</m:t>
                      </m:r>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m:t>
                      </m:r>
                      <m:r>
                        <a:rPr lang="en-US" altLang="zh-CN" sz="2400">
                          <a:latin typeface="Cambria Math" panose="02040503050406030204" pitchFamily="18" charset="0"/>
                        </a:rPr>
                        <m:t>34</m:t>
                      </m:r>
                    </m:oMath>
                  </m:oMathPara>
                </a14:m>
                <a:endParaRPr lang="zh-CN" altLang="zh-CN" sz="2400" dirty="0"/>
              </a:p>
              <a:p>
                <a:r>
                  <a:rPr lang="zh-CN" altLang="zh-CN" sz="2400" dirty="0"/>
                  <a:t>直观上来说，权值更新向着损失减小的方向进行，即网络的实际输出</a:t>
                </a:r>
                <a14:m>
                  <m:oMath xmlns:m="http://schemas.openxmlformats.org/officeDocument/2006/math">
                    <m:r>
                      <a:rPr lang="en-US" altLang="zh-CN" sz="2400" i="1">
                        <a:latin typeface="Cambria Math" panose="02040503050406030204" pitchFamily="18" charset="0"/>
                      </a:rPr>
                      <m:t>𝑜</m:t>
                    </m:r>
                  </m:oMath>
                </a14:m>
                <a:r>
                  <a:rPr lang="zh-CN" altLang="zh-CN" sz="2400" dirty="0"/>
                  <a:t>越来越接近预期的输出</a:t>
                </a:r>
                <a14:m>
                  <m:oMath xmlns:m="http://schemas.openxmlformats.org/officeDocument/2006/math">
                    <m:r>
                      <a:rPr lang="en-US" altLang="zh-CN" sz="2400" i="1">
                        <a:latin typeface="Cambria Math" panose="02040503050406030204" pitchFamily="18" charset="0"/>
                      </a:rPr>
                      <m:t>𝑦</m:t>
                    </m:r>
                  </m:oMath>
                </a14:m>
                <a:r>
                  <a:rPr lang="zh-CN" altLang="zh-CN" sz="2400" dirty="0"/>
                  <a:t>，在这个例子中我们看到，经过以上一次权值更新之后，这个样例输入的实际输出</a:t>
                </a:r>
                <a14:m>
                  <m:oMath xmlns:m="http://schemas.openxmlformats.org/officeDocument/2006/math">
                    <m:r>
                      <a:rPr lang="en-US" altLang="zh-CN" sz="2400" i="1">
                        <a:latin typeface="Cambria Math" panose="02040503050406030204" pitchFamily="18" charset="0"/>
                      </a:rPr>
                      <m:t>𝑜</m:t>
                    </m:r>
                    <m:r>
                      <a:rPr lang="en-US" altLang="zh-CN" sz="2400" i="1">
                        <a:latin typeface="Cambria Math" panose="02040503050406030204" pitchFamily="18" charset="0"/>
                      </a:rPr>
                      <m:t>=</m:t>
                    </m:r>
                    <m:r>
                      <a:rPr lang="en-US" altLang="zh-CN" sz="2400" i="1">
                        <a:latin typeface="Cambria Math" panose="02040503050406030204" pitchFamily="18" charset="0"/>
                      </a:rPr>
                      <m:t>𝑠𝑔𝑛</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5</m:t>
                        </m:r>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34</m:t>
                        </m:r>
                        <m:r>
                          <a:rPr lang="en-US" altLang="zh-CN" sz="2400" i="1">
                            <a:latin typeface="Cambria Math" panose="02040503050406030204" pitchFamily="18" charset="0"/>
                          </a:rPr>
                          <m:t>×</m:t>
                        </m:r>
                        <m:r>
                          <a:rPr lang="en-US" altLang="zh-CN" sz="2400" i="1">
                            <a:latin typeface="Cambria Math" panose="02040503050406030204" pitchFamily="18" charset="0"/>
                          </a:rPr>
                          <m:t>2</m:t>
                        </m:r>
                      </m:e>
                    </m:d>
                    <m:r>
                      <a:rPr lang="en-US" altLang="zh-CN" sz="2400" i="1">
                        <a:latin typeface="Cambria Math" panose="02040503050406030204" pitchFamily="18" charset="0"/>
                      </a:rPr>
                      <m:t>=</m:t>
                    </m:r>
                    <m:r>
                      <a:rPr lang="en-US" altLang="zh-CN" sz="2400" i="1">
                        <a:latin typeface="Cambria Math" panose="02040503050406030204" pitchFamily="18" charset="0"/>
                      </a:rPr>
                      <m:t>1</m:t>
                    </m:r>
                  </m:oMath>
                </a14:m>
                <a:r>
                  <a:rPr lang="zh-CN" altLang="zh-CN" sz="2400" dirty="0"/>
                  <a:t>，已经与正确的输出一致</a:t>
                </a:r>
                <a:r>
                  <a:rPr lang="zh-CN" altLang="zh-CN" sz="2400" dirty="0" smtClean="0"/>
                  <a:t>。</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多</a:t>
            </a:r>
            <a:r>
              <a:rPr lang="zh-CN" altLang="en-US" dirty="0" smtClean="0">
                <a:effectLst/>
              </a:rPr>
              <a:t>层感知器</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单层感知器可以拟合一个超平面</a:t>
                </a:r>
                <a14:m>
                  <m:oMath xmlns:m="http://schemas.openxmlformats.org/officeDocument/2006/math">
                    <m:r>
                      <m:rPr>
                        <m:sty m:val="p"/>
                      </m:rPr>
                      <a:rPr lang="en-US" altLang="zh-CN" sz="2400">
                        <a:latin typeface="Cambria Math" panose="02040503050406030204" pitchFamily="18" charset="0"/>
                      </a:rPr>
                      <m:t>y</m:t>
                    </m:r>
                    <m:r>
                      <a:rPr lang="en-US" altLang="zh-CN" sz="2400">
                        <a:latin typeface="Cambria Math" panose="02040503050406030204" pitchFamily="18" charset="0"/>
                      </a:rPr>
                      <m:t>=</m:t>
                    </m:r>
                    <m:r>
                      <m:rPr>
                        <m:sty m:val="p"/>
                      </m:rPr>
                      <a:rPr lang="en-US" altLang="zh-CN" sz="2400">
                        <a:latin typeface="Cambria Math" panose="02040503050406030204" pitchFamily="18" charset="0"/>
                      </a:rPr>
                      <m:t>a</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b</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a:rPr lang="en-US" altLang="zh-CN" sz="2400">
                            <a:latin typeface="Cambria Math" panose="02040503050406030204" pitchFamily="18" charset="0"/>
                          </a:rPr>
                          <m:t>2</m:t>
                        </m:r>
                      </m:sub>
                    </m:sSub>
                  </m:oMath>
                </a14:m>
                <a:r>
                  <a:rPr lang="zh-CN" altLang="zh-CN" sz="2400" dirty="0"/>
                  <a:t>，适合于线性可分的问题，而对于线性不可分的问题则无能为力。考虑异或函数作为激活函数的情况：</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Sub>
                          <m:r>
                            <a:rPr lang="en-US" altLang="zh-CN" sz="2400">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a:latin typeface="Cambria Math" panose="02040503050406030204" pitchFamily="18" charset="0"/>
                                </a:rPr>
                                <m:t>2</m:t>
                              </m:r>
                            </m:sub>
                          </m:sSub>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r>
                                <a:rPr lang="en-US" altLang="zh-CN" sz="2400">
                                  <a:latin typeface="Cambria Math" panose="02040503050406030204" pitchFamily="18" charset="0"/>
                                </a:rPr>
                                <m:t>0</m:t>
                              </m:r>
                              <m:r>
                                <a:rPr lang="en-US" altLang="zh-CN" sz="2400">
                                  <a:latin typeface="Cambria Math" panose="02040503050406030204" pitchFamily="18" charset="0"/>
                                </a:rPr>
                                <m:t>,  </m:t>
                              </m:r>
                              <m:r>
                                <a:rPr lang="en-US" altLang="zh-CN" sz="2400" i="1">
                                  <a:latin typeface="Cambria Math" panose="02040503050406030204" pitchFamily="18" charset="0"/>
                                </a:rPr>
                                <m:t>&amp;</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a:latin typeface="Cambria Math" panose="02040503050406030204" pitchFamily="18" charset="0"/>
                                    </a:rPr>
                                    <m:t>2</m:t>
                                  </m:r>
                                </m:sub>
                              </m:sSub>
                            </m:e>
                            <m:e>
                              <m:r>
                                <a:rPr lang="en-US" altLang="zh-CN" sz="2400">
                                  <a:latin typeface="Cambria Math" panose="02040503050406030204" pitchFamily="18" charset="0"/>
                                </a:rPr>
                                <m:t>1</m:t>
                              </m:r>
                              <m:r>
                                <a:rPr lang="en-US" altLang="zh-CN" sz="2400">
                                  <a:latin typeface="Cambria Math" panose="02040503050406030204" pitchFamily="18" charset="0"/>
                                </a:rPr>
                                <m:t>,  </m:t>
                              </m:r>
                              <m:r>
                                <a:rPr lang="en-US" altLang="zh-CN" sz="2400" i="1">
                                  <a:latin typeface="Cambria Math" panose="02040503050406030204" pitchFamily="18" charset="0"/>
                                </a:rPr>
                                <m:t>&amp;</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a:latin typeface="Cambria Math" panose="02040503050406030204" pitchFamily="18" charset="0"/>
                                    </a:rPr>
                                    <m:t>2</m:t>
                                  </m:r>
                                </m:sub>
                              </m:sSub>
                            </m:e>
                          </m:eqArr>
                        </m:e>
                      </m:d>
                    </m:oMath>
                  </m:oMathPara>
                </a14:m>
                <a:endParaRPr lang="zh-CN" altLang="zh-CN" sz="2400" dirty="0"/>
              </a:p>
              <a:p>
                <a:r>
                  <a:rPr lang="zh-CN" altLang="zh-CN" sz="2400" dirty="0"/>
                  <a:t>异或函数需要两个超平面才能进行划分。由于单层感知器无法克服线性不可分的问题，人们后引入了多层感知</a:t>
                </a:r>
                <a:r>
                  <a:rPr lang="zh-CN" altLang="zh-CN" sz="2400" dirty="0" smtClean="0"/>
                  <a:t>器，</a:t>
                </a:r>
                <a:r>
                  <a:rPr lang="zh-CN" altLang="zh-CN" sz="2400" dirty="0"/>
                  <a:t>实现了</a:t>
                </a:r>
                <a:r>
                  <a:rPr lang="zh-CN" altLang="zh-CN" sz="2400" dirty="0" smtClean="0"/>
                  <a:t>异或运算</a:t>
                </a:r>
                <a:r>
                  <a:rPr lang="zh-CN" altLang="en-US" sz="2400" dirty="0" smtClean="0"/>
                  <a:t>。</a:t>
                </a:r>
                <a:endParaRPr lang="en-US" altLang="zh-CN" sz="2400" dirty="0" smtClean="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多</a:t>
            </a:r>
            <a:r>
              <a:rPr lang="zh-CN" altLang="en-US" dirty="0" smtClean="0">
                <a:effectLst/>
              </a:rPr>
              <a:t>层感知器</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图中的隐藏层神经元</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ℎ</m:t>
                        </m:r>
                      </m:e>
                      <m:sub>
                        <m:r>
                          <a:rPr lang="en-US" altLang="zh-CN" sz="2400" i="1">
                            <a:latin typeface="Cambria Math" panose="02040503050406030204" pitchFamily="18" charset="0"/>
                          </a:rPr>
                          <m:t>2</m:t>
                        </m:r>
                      </m:sub>
                    </m:sSub>
                  </m:oMath>
                </a14:m>
                <a:r>
                  <a:rPr lang="zh-CN" altLang="zh-CN" sz="2400" dirty="0"/>
                  <a:t>相当于两个感知器，分别构造两个超平面中的一个。</a:t>
                </a: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483768" y="3356992"/>
          <a:ext cx="5830700" cy="2016224"/>
        </p:xfrm>
        <a:graphic>
          <a:graphicData uri="http://schemas.openxmlformats.org/presentationml/2006/ole">
            <mc:AlternateContent xmlns:mc="http://schemas.openxmlformats.org/markup-compatibility/2006">
              <mc:Choice xmlns:v="urn:schemas-microsoft-com:vml" Requires="v">
                <p:oleObj spid="_x0000_s11276" name="" r:id="rId2" imgW="3616325" imgH="1226185" progId="Visio.Drawing.15">
                  <p:embed/>
                </p:oleObj>
              </mc:Choice>
              <mc:Fallback>
                <p:oleObj name="" r:id="rId2" imgW="3616325" imgH="1226185"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356992"/>
                        <a:ext cx="5830700" cy="2016224"/>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多层感知器</a:t>
            </a:r>
            <a:endParaRPr lang="zh-CN" altLang="en-US" dirty="0"/>
          </a:p>
        </p:txBody>
      </p:sp>
      <p:sp>
        <p:nvSpPr>
          <p:cNvPr id="3" name="副标题 2"/>
          <p:cNvSpPr>
            <a:spLocks noGrp="1"/>
          </p:cNvSpPr>
          <p:nvPr>
            <p:ph type="subTitle" idx="1"/>
          </p:nvPr>
        </p:nvSpPr>
        <p:spPr>
          <a:xfrm>
            <a:off x="1432560" y="1850064"/>
            <a:ext cx="7406640" cy="4243232"/>
          </a:xfrm>
        </p:spPr>
        <p:txBody>
          <a:bodyPr>
            <a:noAutofit/>
          </a:bodyPr>
          <a:lstStyle/>
          <a:p>
            <a:r>
              <a:rPr lang="zh-CN" altLang="en-US" sz="3200" dirty="0" smtClean="0"/>
              <a:t>（一）导入</a:t>
            </a:r>
            <a:endParaRPr lang="en-US" altLang="zh-CN" sz="3200" dirty="0" smtClean="0"/>
          </a:p>
          <a:p>
            <a:r>
              <a:rPr lang="zh-CN" altLang="en-US" dirty="0" smtClean="0"/>
              <a:t>       </a:t>
            </a:r>
            <a:endParaRPr lang="en-US" altLang="zh-CN" dirty="0" smtClean="0"/>
          </a:p>
          <a:p>
            <a:r>
              <a:rPr lang="en-US" altLang="zh-CN" sz="2400" dirty="0" smtClean="0"/>
              <a:t>       </a:t>
            </a:r>
            <a:r>
              <a:rPr lang="zh-CN" altLang="zh-CN" sz="2400" dirty="0" smtClean="0"/>
              <a:t>而</a:t>
            </a:r>
            <a:r>
              <a:rPr lang="zh-CN" altLang="zh-CN" sz="2400" dirty="0"/>
              <a:t>基于统计的连接主义的</a:t>
            </a:r>
            <a:r>
              <a:rPr lang="zh-CN" altLang="zh-CN" sz="2400" dirty="0" smtClean="0"/>
              <a:t>模型将</a:t>
            </a:r>
            <a:r>
              <a:rPr lang="zh-CN" altLang="zh-CN" sz="2400" dirty="0"/>
              <a:t>认知所需的功能属性结合到模型中来，通过模拟生物神经网络的信息处理方式来构建具有认知功能的模型。类似于生物神经元与神经网络，这类模型具有三个特点：</a:t>
            </a:r>
            <a:endParaRPr lang="zh-CN" altLang="zh-CN" sz="2400" dirty="0"/>
          </a:p>
          <a:p>
            <a:pPr lvl="0"/>
            <a:r>
              <a:rPr lang="en-US" altLang="zh-CN" sz="2400" dirty="0" smtClean="0"/>
              <a:t>       </a:t>
            </a:r>
            <a:r>
              <a:rPr lang="zh-CN" altLang="zh-CN" sz="2400" dirty="0" smtClean="0"/>
              <a:t>拥有</a:t>
            </a:r>
            <a:r>
              <a:rPr lang="zh-CN" altLang="zh-CN" sz="2400" dirty="0"/>
              <a:t>处理信号的基础单元</a:t>
            </a:r>
            <a:endParaRPr lang="zh-CN" altLang="zh-CN" sz="2400" dirty="0"/>
          </a:p>
          <a:p>
            <a:pPr lvl="0"/>
            <a:r>
              <a:rPr lang="en-US" altLang="zh-CN" sz="2400" dirty="0" smtClean="0"/>
              <a:t>       </a:t>
            </a:r>
            <a:r>
              <a:rPr lang="zh-CN" altLang="zh-CN" sz="2400" dirty="0" smtClean="0"/>
              <a:t>处理单元</a:t>
            </a:r>
            <a:r>
              <a:rPr lang="zh-CN" altLang="zh-CN" sz="2400" dirty="0"/>
              <a:t>之间以并行方式连接</a:t>
            </a:r>
            <a:endParaRPr lang="zh-CN" altLang="zh-CN" sz="2400" dirty="0"/>
          </a:p>
          <a:p>
            <a:pPr lvl="0"/>
            <a:r>
              <a:rPr lang="en-US" altLang="zh-CN" sz="2400" dirty="0" smtClean="0"/>
              <a:t>       </a:t>
            </a:r>
            <a:r>
              <a:rPr lang="zh-CN" altLang="zh-CN" sz="2400" dirty="0" smtClean="0"/>
              <a:t>处理单元</a:t>
            </a:r>
            <a:r>
              <a:rPr lang="zh-CN" altLang="zh-CN" sz="2400" dirty="0"/>
              <a:t>之间的连接是有权重的</a:t>
            </a:r>
            <a:endParaRPr lang="zh-CN" altLang="zh-CN" sz="2400" dirty="0"/>
          </a:p>
          <a:p>
            <a:r>
              <a:rPr lang="en-US" altLang="zh-CN" sz="2400" dirty="0" smtClean="0"/>
              <a:t>       </a:t>
            </a:r>
            <a:r>
              <a:rPr lang="zh-CN" altLang="zh-CN" sz="2400" dirty="0" smtClean="0"/>
              <a:t>这</a:t>
            </a:r>
            <a:r>
              <a:rPr lang="zh-CN" altLang="zh-CN" sz="2400" dirty="0"/>
              <a:t>一类模型被称为人工神经网络，多层感知器是最为简单的一种。</a:t>
            </a:r>
            <a:endParaRPr lang="zh-CN" altLang="zh-CN" sz="2400" dirty="0"/>
          </a:p>
          <a:p>
            <a:endParaRPr lang="en-US" altLang="zh-CN" dirty="0" smtClean="0"/>
          </a:p>
          <a:p>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BP</a:t>
            </a:r>
            <a:r>
              <a:rPr lang="zh-CN" altLang="en-US" dirty="0" smtClean="0">
                <a:effectLst/>
              </a:rPr>
              <a:t>神经网络</a:t>
            </a:r>
            <a:endParaRPr lang="zh-CN" altLang="en-US" dirty="0"/>
          </a:p>
        </p:txBody>
      </p:sp>
      <p:sp>
        <p:nvSpPr>
          <p:cNvPr id="3" name="内容占位符 2"/>
          <p:cNvSpPr>
            <a:spLocks noGrp="1"/>
          </p:cNvSpPr>
          <p:nvPr>
            <p:ph idx="1"/>
          </p:nvPr>
        </p:nvSpPr>
        <p:spPr/>
        <p:txBody>
          <a:bodyPr>
            <a:noAutofit/>
          </a:bodyPr>
          <a:lstStyle/>
          <a:p>
            <a:r>
              <a:rPr lang="zh-CN" altLang="zh-CN" sz="2400" dirty="0"/>
              <a:t>在多层感知器被引入的同时，也引入了一个新的问题：由于隐藏层的预期输出并没有在训练样例中给出，隐藏层结点的误差无法像单层感知器那样直接计算得到</a:t>
            </a:r>
            <a:r>
              <a:rPr lang="zh-CN" altLang="zh-CN" sz="2400" dirty="0" smtClean="0"/>
              <a:t>。</a:t>
            </a:r>
            <a:endParaRPr lang="en-US" altLang="zh-CN" sz="2400" dirty="0" smtClean="0"/>
          </a:p>
          <a:p>
            <a:r>
              <a:rPr lang="zh-CN" altLang="zh-CN" sz="2400" dirty="0" smtClean="0"/>
              <a:t>为了</a:t>
            </a:r>
            <a:r>
              <a:rPr lang="zh-CN" altLang="zh-CN" sz="2400" dirty="0"/>
              <a:t>解决这个问题，后向</a:t>
            </a:r>
            <a:r>
              <a:rPr lang="zh-CN" altLang="zh-CN" sz="2400" dirty="0" smtClean="0"/>
              <a:t>传播算法</a:t>
            </a:r>
            <a:r>
              <a:rPr lang="zh-CN" altLang="zh-CN" sz="2400" dirty="0"/>
              <a:t>被引入，其核心思想是将误差由输出层向前层后向传播，利用后一层的误差来估计前一层的误差。后向传播算法由</a:t>
            </a:r>
            <a:r>
              <a:rPr lang="en-US" altLang="zh-CN" sz="2400" dirty="0"/>
              <a:t>Henry J. Kelley</a:t>
            </a:r>
            <a:r>
              <a:rPr lang="zh-CN" altLang="zh-CN" sz="2400" dirty="0"/>
              <a:t>在</a:t>
            </a:r>
            <a:r>
              <a:rPr lang="en-US" altLang="zh-CN" sz="2400" dirty="0"/>
              <a:t>1960 </a:t>
            </a:r>
            <a:r>
              <a:rPr lang="zh-CN" altLang="zh-CN" sz="2400" dirty="0"/>
              <a:t>和</a:t>
            </a:r>
            <a:r>
              <a:rPr lang="en-US" altLang="zh-CN" sz="2400" dirty="0"/>
              <a:t>Arthur E. Bryson</a:t>
            </a:r>
            <a:r>
              <a:rPr lang="zh-CN" altLang="zh-CN" sz="2400" dirty="0"/>
              <a:t>在</a:t>
            </a:r>
            <a:r>
              <a:rPr lang="en-US" altLang="zh-CN" sz="2400" dirty="0"/>
              <a:t>1961</a:t>
            </a:r>
            <a:r>
              <a:rPr lang="zh-CN" altLang="zh-CN" sz="2400" dirty="0"/>
              <a:t>分别提出。使用后向传播算法训练的网络称为</a:t>
            </a:r>
            <a:r>
              <a:rPr lang="en-US" altLang="zh-CN" sz="2400" dirty="0"/>
              <a:t>BP</a:t>
            </a:r>
            <a:r>
              <a:rPr lang="zh-CN" altLang="zh-CN" sz="2400" dirty="0"/>
              <a:t>神经网络</a:t>
            </a:r>
            <a:r>
              <a:rPr lang="zh-CN" altLang="zh-CN" sz="2400" dirty="0" smtClean="0"/>
              <a:t>。</a:t>
            </a:r>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梯度下降</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为了使得误差可以后向传播，梯度</a:t>
                </a:r>
                <a:r>
                  <a:rPr lang="zh-CN" altLang="zh-CN" sz="2400" dirty="0" smtClean="0"/>
                  <a:t>下降的</a:t>
                </a:r>
                <a:r>
                  <a:rPr lang="zh-CN" altLang="zh-CN" sz="2400" dirty="0"/>
                  <a:t>算法被采用，其思想是在权值空间中朝着误差最速下降的方向搜索，找到局部的</a:t>
                </a:r>
                <a:r>
                  <a:rPr lang="zh-CN" altLang="zh-CN" sz="2400" dirty="0" smtClean="0"/>
                  <a:t>最小值：</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𝑤</m:t>
                      </m:r>
                      <m:r>
                        <a:rPr lang="en-US" altLang="zh-CN" sz="2400" b="0">
                          <a:latin typeface="Cambria Math" panose="02040503050406030204" pitchFamily="18" charset="0"/>
                        </a:rPr>
                        <m:t>←</m:t>
                      </m:r>
                      <m:r>
                        <a:rPr lang="en-US" altLang="zh-CN" sz="2400" b="0" i="1">
                          <a:latin typeface="Cambria Math" panose="02040503050406030204" pitchFamily="18" charset="0"/>
                        </a:rPr>
                        <m:t>𝑤</m:t>
                      </m:r>
                      <m:r>
                        <a:rPr lang="en-US" altLang="zh-CN" sz="2400" b="0">
                          <a:latin typeface="Cambria Math" panose="02040503050406030204" pitchFamily="18" charset="0"/>
                        </a:rPr>
                        <m:t>+</m:t>
                      </m:r>
                      <m:r>
                        <a:rPr lang="en-US" altLang="zh-CN" sz="2400" b="0" i="1">
                          <a:latin typeface="Cambria Math" panose="02040503050406030204" pitchFamily="18" charset="0"/>
                        </a:rPr>
                        <m:t>𝛥</m:t>
                      </m:r>
                      <m:r>
                        <a:rPr lang="en-US" altLang="zh-CN" sz="2400" b="0" i="1">
                          <a:latin typeface="Cambria Math" panose="02040503050406030204" pitchFamily="18" charset="0"/>
                        </a:rPr>
                        <m:t>𝑤</m:t>
                      </m:r>
                    </m:oMath>
                  </m:oMathPara>
                </a14:m>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𝛥</m:t>
                      </m:r>
                      <m:r>
                        <a:rPr lang="en-US" altLang="zh-CN" sz="2400" b="0" i="1">
                          <a:latin typeface="Cambria Math" panose="02040503050406030204" pitchFamily="18" charset="0"/>
                        </a:rPr>
                        <m:t>𝑤</m:t>
                      </m:r>
                      <m:r>
                        <a:rPr lang="en-US" altLang="zh-CN" sz="2400" b="0">
                          <a:latin typeface="Cambria Math" panose="02040503050406030204" pitchFamily="18" charset="0"/>
                        </a:rPr>
                        <m:t>=</m:t>
                      </m:r>
                      <m:r>
                        <a:rPr lang="en-US" altLang="zh-CN" sz="2400" b="0" i="1">
                          <a:latin typeface="Cambria Math" panose="02040503050406030204" pitchFamily="18" charset="0"/>
                        </a:rPr>
                        <m:t>−</m:t>
                      </m:r>
                      <m:r>
                        <a:rPr lang="en-US" altLang="zh-CN" sz="2400" b="0" i="1">
                          <a:latin typeface="Cambria Math" panose="02040503050406030204" pitchFamily="18" charset="0"/>
                        </a:rPr>
                        <m:t>𝛼𝛻</m:t>
                      </m:r>
                      <m:r>
                        <a:rPr lang="en-US" altLang="zh-CN" sz="2400" b="0" i="1">
                          <a:latin typeface="Cambria Math" panose="02040503050406030204" pitchFamily="18" charset="0"/>
                        </a:rPr>
                        <m:t>𝐿𝑜𝑠𝑠</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𝑤</m:t>
                          </m:r>
                        </m:e>
                      </m:d>
                      <m:r>
                        <a:rPr lang="en-US" altLang="zh-CN" sz="2400" b="0">
                          <a:latin typeface="Cambria Math" panose="02040503050406030204" pitchFamily="18" charset="0"/>
                        </a:rPr>
                        <m:t>=</m:t>
                      </m:r>
                      <m:r>
                        <a:rPr lang="en-US" altLang="zh-CN" sz="2400" b="0" i="1">
                          <a:latin typeface="Cambria Math" panose="02040503050406030204" pitchFamily="18" charset="0"/>
                        </a:rPr>
                        <m:t>−</m:t>
                      </m:r>
                      <m:r>
                        <a:rPr lang="en-US" altLang="zh-CN" sz="2400" b="0" i="1">
                          <a:latin typeface="Cambria Math" panose="02040503050406030204" pitchFamily="18" charset="0"/>
                        </a:rPr>
                        <m:t>𝛼</m:t>
                      </m: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m:t>
                          </m:r>
                          <m:r>
                            <a:rPr lang="en-US" altLang="zh-CN" sz="2400" b="0" i="1">
                              <a:latin typeface="Cambria Math" panose="02040503050406030204" pitchFamily="18" charset="0"/>
                            </a:rPr>
                            <m:t>𝐿𝑜𝑠𝑠</m:t>
                          </m:r>
                        </m:num>
                        <m:den>
                          <m:r>
                            <a:rPr lang="en-US" altLang="zh-CN" sz="2400" b="0" i="1">
                              <a:latin typeface="Cambria Math" panose="02040503050406030204" pitchFamily="18" charset="0"/>
                            </a:rPr>
                            <m:t>𝜕</m:t>
                          </m:r>
                          <m:r>
                            <a:rPr lang="en-US" altLang="zh-CN" sz="2400" b="0" i="1">
                              <a:latin typeface="Cambria Math" panose="02040503050406030204" pitchFamily="18" charset="0"/>
                            </a:rPr>
                            <m:t>𝑤</m:t>
                          </m:r>
                        </m:den>
                      </m:f>
                    </m:oMath>
                  </m:oMathPara>
                </a14:m>
                <a:endParaRPr lang="zh-CN" altLang="zh-CN" sz="2400" dirty="0"/>
              </a:p>
              <a:p>
                <a:r>
                  <a:rPr lang="zh-CN" altLang="zh-CN" sz="2400" dirty="0"/>
                  <a:t>其中，</a:t>
                </a:r>
                <a14:m>
                  <m:oMath xmlns:m="http://schemas.openxmlformats.org/officeDocument/2006/math">
                    <m:r>
                      <a:rPr lang="en-US" altLang="zh-CN" sz="2400" b="0" i="1">
                        <a:latin typeface="Cambria Math" panose="02040503050406030204" pitchFamily="18" charset="0"/>
                      </a:rPr>
                      <m:t>𝑤</m:t>
                    </m:r>
                  </m:oMath>
                </a14:m>
                <a:r>
                  <a:rPr lang="zh-CN" altLang="zh-CN" sz="2400" dirty="0"/>
                  <a:t>为权值，</a:t>
                </a:r>
                <a14:m>
                  <m:oMath xmlns:m="http://schemas.openxmlformats.org/officeDocument/2006/math">
                    <m:r>
                      <a:rPr lang="en-US" altLang="zh-CN" sz="2400" b="0" i="1">
                        <a:latin typeface="Cambria Math" panose="02040503050406030204" pitchFamily="18" charset="0"/>
                      </a:rPr>
                      <m:t>𝛼</m:t>
                    </m:r>
                  </m:oMath>
                </a14:m>
                <a:r>
                  <a:rPr lang="zh-CN" altLang="zh-CN" sz="2400" dirty="0"/>
                  <a:t>为学习率，</a:t>
                </a:r>
                <a14:m>
                  <m:oMath xmlns:m="http://schemas.openxmlformats.org/officeDocument/2006/math">
                    <m:r>
                      <a:rPr lang="en-US" altLang="zh-CN" sz="2400" b="0" i="1">
                        <a:latin typeface="Cambria Math" panose="02040503050406030204" pitchFamily="18" charset="0"/>
                      </a:rPr>
                      <m:t>𝐿𝑜𝑠𝑠</m:t>
                    </m:r>
                    <m:r>
                      <a:rPr lang="en-US" altLang="zh-CN" sz="2400" b="0" i="1">
                        <a:latin typeface="Cambria Math" panose="02040503050406030204" pitchFamily="18" charset="0"/>
                      </a:rPr>
                      <m:t>(⋅)</m:t>
                    </m:r>
                  </m:oMath>
                </a14:m>
                <a:r>
                  <a:rPr lang="zh-CN" altLang="zh-CN" sz="2400" dirty="0"/>
                  <a:t>为</a:t>
                </a:r>
                <a:r>
                  <a:rPr lang="zh-CN" altLang="zh-CN" sz="2400" dirty="0" smtClean="0"/>
                  <a:t>损失函数。</a:t>
                </a:r>
                <a:r>
                  <a:rPr lang="zh-CN" altLang="zh-CN" sz="2400" dirty="0"/>
                  <a:t>损失函数的作用是计算实际输出与期望输出之间的误差。</a:t>
                </a:r>
                <a:endParaRPr lang="zh-CN" altLang="zh-CN" sz="2400" dirty="0"/>
              </a:p>
              <a:p>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梯度下降</a:t>
            </a:r>
            <a:endParaRPr lang="zh-CN" altLang="en-US" dirty="0"/>
          </a:p>
        </p:txBody>
      </p:sp>
      <p:sp>
        <p:nvSpPr>
          <p:cNvPr id="3" name="内容占位符 2"/>
          <p:cNvSpPr>
            <a:spLocks noGrp="1"/>
          </p:cNvSpPr>
          <p:nvPr>
            <p:ph idx="1"/>
          </p:nvPr>
        </p:nvSpPr>
        <p:spPr/>
        <p:txBody>
          <a:bodyPr>
            <a:noAutofit/>
          </a:bodyPr>
          <a:lstStyle/>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9792" y="2060848"/>
            <a:ext cx="4678700" cy="347329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梯度下降</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zh-CN" altLang="zh-CN" sz="2400" dirty="0"/>
                  <a:t>平均平方</a:t>
                </a:r>
                <a:r>
                  <a:rPr lang="zh-CN" altLang="zh-CN" sz="2400" dirty="0" smtClean="0"/>
                  <a:t>误差实际输出</a:t>
                </a:r>
                <a:r>
                  <a:rPr lang="zh-CN" altLang="zh-CN" sz="2400" dirty="0"/>
                  <a:t>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𝑜</m:t>
                        </m:r>
                      </m:e>
                      <m:sub>
                        <m:r>
                          <a:rPr lang="en-US" altLang="zh-CN" sz="2400" i="1">
                            <a:latin typeface="Cambria Math" panose="02040503050406030204" pitchFamily="18" charset="0"/>
                          </a:rPr>
                          <m:t>𝑖</m:t>
                        </m:r>
                      </m:sub>
                    </m:sSub>
                  </m:oMath>
                </a14:m>
                <a:r>
                  <a:rPr lang="zh-CN" altLang="zh-CN" sz="2400" dirty="0"/>
                  <a:t>，预期输出为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oMath>
                </a14:m>
                <a:r>
                  <a:rPr lang="zh-CN" altLang="zh-CN" sz="2400" dirty="0"/>
                  <a:t>，</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𝐿𝑜𝑠𝑠</m:t>
                      </m:r>
                      <m:r>
                        <a:rPr lang="en-US" altLang="zh-CN" sz="2400">
                          <a:latin typeface="Cambria Math" panose="02040503050406030204" pitchFamily="18" charset="0"/>
                        </a:rPr>
                        <m:t>(</m:t>
                      </m:r>
                      <m:r>
                        <a:rPr lang="en-US" altLang="zh-CN" sz="2400" i="1">
                          <a:latin typeface="Cambria Math" panose="02040503050406030204" pitchFamily="18" charset="0"/>
                        </a:rPr>
                        <m:t>𝑜</m:t>
                      </m:r>
                      <m:r>
                        <a:rPr lang="en-US" altLang="zh-CN" sz="2400">
                          <a:latin typeface="Cambria Math" panose="02040503050406030204" pitchFamily="18" charset="0"/>
                        </a:rPr>
                        <m:t>,</m:t>
                      </m:r>
                      <m:r>
                        <a:rPr lang="en-US" altLang="zh-CN" sz="2400" i="1">
                          <a:latin typeface="Cambria Math" panose="02040503050406030204" pitchFamily="18" charset="0"/>
                        </a:rPr>
                        <m:t>𝑦</m:t>
                      </m:r>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a:rPr lang="en-US" altLang="zh-CN" sz="2400" i="1">
                              <a:latin typeface="Cambria Math" panose="02040503050406030204" pitchFamily="18" charset="0"/>
                            </a:rPr>
                            <m:t>𝑛</m:t>
                          </m:r>
                        </m:den>
                      </m:f>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a:latin typeface="Cambria Math" panose="02040503050406030204" pitchFamily="18" charset="0"/>
                            </a:rPr>
                            <m:t>=</m:t>
                          </m:r>
                          <m:r>
                            <a:rPr lang="en-US" altLang="zh-CN" sz="2400">
                              <a:latin typeface="Cambria Math" panose="02040503050406030204" pitchFamily="18" charset="0"/>
                            </a:rPr>
                            <m:t>1</m:t>
                          </m:r>
                        </m:sub>
                        <m:sup>
                          <m:r>
                            <a:rPr lang="en-US" altLang="zh-CN" sz="2400" i="1">
                              <a:latin typeface="Cambria Math" panose="02040503050406030204" pitchFamily="18" charset="0"/>
                            </a:rPr>
                            <m:t>𝑛</m:t>
                          </m:r>
                        </m:sup>
                        <m:e>
                          <m:sSup>
                            <m:sSupPr>
                              <m:ctrlPr>
                                <a:rPr lang="zh-CN" altLang="zh-CN" sz="2400" i="1">
                                  <a:latin typeface="Cambria Math" panose="02040503050406030204" pitchFamily="18" charset="0"/>
                                </a:rPr>
                              </m:ctrlPr>
                            </m:sSupPr>
                            <m:e>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𝑜</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e>
                              </m:d>
                            </m:e>
                            <m:sup>
                              <m:r>
                                <a:rPr lang="en-US" altLang="zh-CN" sz="2400">
                                  <a:latin typeface="Cambria Math" panose="02040503050406030204" pitchFamily="18" charset="0"/>
                                </a:rPr>
                                <m:t>2</m:t>
                              </m:r>
                            </m:sup>
                          </m:sSup>
                        </m:e>
                      </m:nary>
                    </m:oMath>
                  </m:oMathPara>
                </a14:m>
                <a:endParaRPr lang="zh-CN" altLang="zh-CN" sz="2400" dirty="0"/>
              </a:p>
              <a:p>
                <a:pPr lvl="0"/>
                <a:r>
                  <a:rPr lang="zh-CN" altLang="zh-CN" sz="2400" dirty="0"/>
                  <a:t>交叉熵（</a:t>
                </a:r>
                <a:r>
                  <a:rPr lang="en-US" altLang="zh-CN" sz="2400" dirty="0"/>
                  <a:t>Cross Entropy, CE</a:t>
                </a:r>
                <a:r>
                  <a:rPr lang="zh-CN" altLang="zh-CN" sz="2400" dirty="0"/>
                  <a:t>），</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𝐿𝑜𝑠𝑠</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r>
                        <a:rPr lang="en-US" altLang="zh-CN" sz="2400">
                          <a:latin typeface="Cambria Math" panose="02040503050406030204" pitchFamily="18" charset="0"/>
                        </a:rPr>
                        <m:t>=</m:t>
                      </m:r>
                      <m:r>
                        <a:rPr lang="en-US" altLang="zh-CN" sz="2400" i="1">
                          <a:latin typeface="Cambria Math" panose="02040503050406030204" pitchFamily="18" charset="0"/>
                        </a:rPr>
                        <m:t>−</m:t>
                      </m:r>
                      <m:r>
                        <m:rPr>
                          <m:sty m:val="p"/>
                        </m:rPr>
                        <a:rPr lang="en-US" altLang="zh-CN" sz="2400">
                          <a:latin typeface="Cambria Math" panose="02040503050406030204" pitchFamily="18" charset="0"/>
                        </a:rPr>
                        <m:t>log</m:t>
                      </m:r>
                      <m:d>
                        <m:dPr>
                          <m:ctrlPr>
                            <a:rPr lang="zh-CN" altLang="zh-CN" sz="2400" i="1">
                              <a:latin typeface="Cambria Math" panose="02040503050406030204" pitchFamily="18" charset="0"/>
                            </a:rPr>
                          </m:ctrlPr>
                        </m:dPr>
                        <m:e>
                          <m:f>
                            <m:fPr>
                              <m:ctrlPr>
                                <a:rPr lang="zh-CN" altLang="zh-CN" sz="2400" i="1">
                                  <a:latin typeface="Cambria Math" panose="02040503050406030204" pitchFamily="18" charset="0"/>
                                </a:rPr>
                              </m:ctrlPr>
                            </m:fPr>
                            <m:num>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exp</m:t>
                                  </m:r>
                                </m:fName>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func>
                            </m:num>
                            <m:den>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𝑗</m:t>
                                  </m:r>
                                </m:sub>
                                <m:sup/>
                                <m:e>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exp</m:t>
                                      </m:r>
                                    </m:fName>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𝑗</m:t>
                                              </m:r>
                                            </m:sub>
                                          </m:sSub>
                                        </m:e>
                                      </m:d>
                                    </m:e>
                                  </m:func>
                                </m:e>
                              </m:nary>
                            </m:den>
                          </m:f>
                        </m:e>
                      </m:d>
                    </m:oMath>
                  </m:oMathPara>
                </a14:m>
                <a:endParaRPr lang="zh-CN" altLang="zh-CN" sz="2400" dirty="0"/>
              </a:p>
              <a:p>
                <a:r>
                  <a:rPr lang="zh-CN" altLang="zh-CN" sz="2400" dirty="0"/>
                  <a:t>由于求偏导需要激活函数是连续的，而符号函数不满足连续的要求，因此通常使用连续</a:t>
                </a:r>
                <a:r>
                  <a:rPr lang="zh-CN" altLang="zh-CN" sz="2400"/>
                  <a:t>可微的</a:t>
                </a:r>
                <a:r>
                  <a:rPr lang="zh-CN" altLang="zh-CN" sz="2400" smtClean="0"/>
                  <a:t>函数。</a:t>
                </a:r>
                <a:r>
                  <a:rPr lang="zh-CN" altLang="zh-CN" sz="2400" dirty="0"/>
                  <a:t>特别地，</a:t>
                </a:r>
                <a:r>
                  <a:rPr lang="en-US" altLang="zh-CN" sz="2400" dirty="0"/>
                  <a:t>sigmoid</a:t>
                </a:r>
                <a:r>
                  <a:rPr lang="zh-CN" altLang="zh-CN" sz="2400" dirty="0"/>
                  <a:t>具有良好的求导性质：</a:t>
                </a:r>
                <a:br>
                  <a:rPr lang="en-US" altLang="zh-CN" sz="2400" dirty="0"/>
                </a:br>
                <a14:m>
                  <m:oMathPara xmlns:m="http://schemas.openxmlformats.org/officeDocument/2006/math">
                    <m:oMathParaPr>
                      <m:jc m:val="centerGroup"/>
                    </m:oMathParaPr>
                    <m:oMath xmlns:m="http://schemas.openxmlformats.org/officeDocument/2006/math">
                      <m:sSup>
                        <m:sSupPr>
                          <m:ctrlPr>
                            <a:rPr lang="zh-CN" altLang="zh-CN" sz="2400" i="1">
                              <a:latin typeface="Cambria Math" panose="02040503050406030204" pitchFamily="18" charset="0"/>
                            </a:rPr>
                          </m:ctrlPr>
                        </m:sSupPr>
                        <m:e>
                          <m:r>
                            <m:rPr>
                              <m:sty m:val="p"/>
                            </m:rPr>
                            <a:rPr lang="en-US" altLang="zh-CN" sz="2400">
                              <a:latin typeface="Cambria Math" panose="02040503050406030204" pitchFamily="18" charset="0"/>
                            </a:rPr>
                            <m:t>σ</m:t>
                          </m:r>
                        </m:e>
                        <m:sup>
                          <m:r>
                            <a:rPr lang="en-US" altLang="zh-CN" sz="2400" i="1">
                              <a:latin typeface="Cambria Math" panose="02040503050406030204" pitchFamily="18" charset="0"/>
                            </a:rPr>
                            <m:t>′</m:t>
                          </m:r>
                        </m:sup>
                      </m:sSup>
                      <m:r>
                        <a:rPr lang="en-US" altLang="zh-CN" sz="2400">
                          <a:latin typeface="Cambria Math" panose="02040503050406030204" pitchFamily="18" charset="0"/>
                        </a:rPr>
                        <m:t>=</m:t>
                      </m:r>
                      <m:r>
                        <m:rPr>
                          <m:sty m:val="p"/>
                        </m:rPr>
                        <a:rPr lang="en-US" altLang="zh-CN" sz="2400">
                          <a:latin typeface="Cambria Math" panose="02040503050406030204" pitchFamily="18" charset="0"/>
                        </a:rPr>
                        <m:t>σ</m:t>
                      </m:r>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i="1">
                          <a:latin typeface="Cambria Math" panose="02040503050406030204" pitchFamily="18" charset="0"/>
                        </a:rPr>
                        <m:t>−</m:t>
                      </m:r>
                      <m:r>
                        <m:rPr>
                          <m:sty m:val="p"/>
                        </m:rPr>
                        <a:rPr lang="en-US" altLang="zh-CN" sz="2400">
                          <a:latin typeface="Cambria Math" panose="02040503050406030204" pitchFamily="18" charset="0"/>
                        </a:rPr>
                        <m:t>σ</m:t>
                      </m:r>
                      <m:r>
                        <a:rPr lang="en-US" altLang="zh-CN" sz="2400">
                          <a:latin typeface="Cambria Math" panose="02040503050406030204" pitchFamily="18" charset="0"/>
                        </a:rPr>
                        <m:t>)</m:t>
                      </m:r>
                    </m:oMath>
                  </m:oMathPara>
                </a14:m>
                <a:endParaRPr lang="zh-CN" altLang="zh-CN" sz="2400" dirty="0"/>
              </a:p>
              <a:p>
                <a:r>
                  <a:rPr lang="zh-CN" altLang="zh-CN" sz="2400" dirty="0"/>
                  <a:t>使得计算偏导时较为方便，因此被广泛应用。</a:t>
                </a:r>
                <a:endParaRPr lang="zh-CN" altLang="zh-CN" sz="2400" dirty="0"/>
              </a:p>
              <a:p>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16905"/>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后向传播</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使得误差后向传播的关键在于利用求偏导的链式法则。我们知道，神经网络是直观展示的一系列计算操作，每个节点可以用一个函数</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r>
                  <a:rPr lang="zh-CN" altLang="zh-CN" sz="2400" dirty="0"/>
                  <a:t>来表示。</a:t>
                </a:r>
                <a:endParaRPr lang="zh-CN" altLang="zh-CN" sz="2400" dirty="0"/>
              </a:p>
              <a:p>
                <a:r>
                  <a:rPr lang="zh-CN" altLang="zh-CN" sz="2400" dirty="0" smtClean="0"/>
                  <a:t>图</a:t>
                </a:r>
                <a:r>
                  <a:rPr lang="zh-CN" altLang="en-US" sz="2400" dirty="0" smtClean="0"/>
                  <a:t>中</a:t>
                </a:r>
                <a:r>
                  <a:rPr lang="zh-CN" altLang="zh-CN" sz="2400" dirty="0" smtClean="0"/>
                  <a:t>所</a:t>
                </a:r>
                <a:r>
                  <a:rPr lang="zh-CN" altLang="zh-CN" sz="2400" dirty="0"/>
                  <a:t>示的神经网络则可表达为一个以</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6</m:t>
                        </m:r>
                      </m:sub>
                    </m:sSub>
                  </m:oMath>
                </a14:m>
                <a:r>
                  <a:rPr lang="zh-CN" altLang="zh-CN" sz="2400" dirty="0"/>
                  <a:t>为参量，</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i="1">
                            <a:latin typeface="Cambria Math" panose="02040503050406030204" pitchFamily="18" charset="0"/>
                          </a:rPr>
                          <m:t>4</m:t>
                        </m:r>
                      </m:sub>
                    </m:sSub>
                  </m:oMath>
                </a14:m>
                <a:r>
                  <a:rPr lang="zh-CN" altLang="zh-CN" sz="2400" dirty="0"/>
                  <a:t>为变量的函数：</a:t>
                </a:r>
                <a:endParaRPr lang="zh-CN" altLang="zh-CN" sz="2400" dirty="0"/>
              </a:p>
              <a:p>
                <a14:m>
                  <m:oMath xmlns:m="http://schemas.openxmlformats.org/officeDocument/2006/math">
                    <m:r>
                      <a:rPr lang="en-US" altLang="zh-CN" sz="2400" i="1">
                        <a:latin typeface="Cambria Math" panose="02040503050406030204" pitchFamily="18" charset="0"/>
                      </a:rPr>
                      <m:t>𝑜</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3</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6</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2</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5</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1</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2</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a:latin typeface="Cambria Math" panose="02040503050406030204" pitchFamily="18" charset="0"/>
                                  </a:rPr>
                                  <m:t>2</m:t>
                                </m:r>
                              </m:sub>
                            </m:sSub>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3</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a:latin typeface="Cambria Math" panose="02040503050406030204" pitchFamily="18" charset="0"/>
                              </a:rPr>
                              <m:t>3</m:t>
                            </m:r>
                          </m:sub>
                        </m:sSub>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4</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a:latin typeface="Cambria Math" panose="02040503050406030204" pitchFamily="18" charset="0"/>
                          </a:rPr>
                          <m:t>4</m:t>
                        </m:r>
                      </m:sub>
                    </m:sSub>
                    <m:r>
                      <a:rPr lang="en-US" altLang="zh-CN" sz="2400">
                        <a:latin typeface="Cambria Math" panose="02040503050406030204" pitchFamily="18" charset="0"/>
                      </a:rPr>
                      <m:t>)</m:t>
                    </m:r>
                  </m:oMath>
                </a14:m>
                <a:endParaRPr lang="zh-CN" altLang="zh-CN" sz="2400" dirty="0"/>
              </a:p>
              <a:p>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2123728" y="4509120"/>
          <a:ext cx="6162509" cy="2088232"/>
        </p:xfrm>
        <a:graphic>
          <a:graphicData uri="http://schemas.openxmlformats.org/presentationml/2006/ole">
            <mc:AlternateContent xmlns:mc="http://schemas.openxmlformats.org/markup-compatibility/2006">
              <mc:Choice xmlns:v="urn:schemas-microsoft-com:vml" Requires="v">
                <p:oleObj spid="_x0000_s12297" name="" r:id="rId2" imgW="5479415" imgH="1856740" progId="Visio.Drawing.15">
                  <p:embed/>
                </p:oleObj>
              </mc:Choice>
              <mc:Fallback>
                <p:oleObj name="" r:id="rId2" imgW="5479415" imgH="1856740"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509120"/>
                        <a:ext cx="6162509" cy="2088232"/>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后向传播</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在梯度下降中，为了求得</a:t>
                </a:r>
                <a14:m>
                  <m:oMath xmlns:m="http://schemas.openxmlformats.org/officeDocument/2006/math">
                    <m:r>
                      <m:rPr>
                        <m:sty m:val="p"/>
                      </m:rPr>
                      <a:rPr lang="en-US" altLang="zh-CN" sz="2400">
                        <a:latin typeface="Cambria Math" panose="02040503050406030204" pitchFamily="18" charset="0"/>
                      </a:rPr>
                      <m:t>Δ</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oMath>
                </a14:m>
                <a:r>
                  <a:rPr lang="en-US" altLang="zh-CN" sz="2400" dirty="0"/>
                  <a:t>, </a:t>
                </a:r>
                <a:r>
                  <a:rPr lang="zh-CN" altLang="zh-CN" sz="2400" dirty="0"/>
                  <a:t>我们需要用链式规则去求</a:t>
                </a:r>
                <a14:m>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𝐿𝑜𝑠𝑠</m:t>
                        </m:r>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den>
                    </m:f>
                  </m:oMath>
                </a14:m>
                <a:r>
                  <a:rPr lang="en-US" altLang="zh-CN" sz="2400" dirty="0"/>
                  <a:t>; </a:t>
                </a:r>
                <a:r>
                  <a:rPr lang="zh-CN" altLang="zh-CN" sz="2400" dirty="0"/>
                  <a:t>例如求</a:t>
                </a:r>
                <a14:m>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𝐿𝑜𝑠𝑠</m:t>
                        </m:r>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1</m:t>
                            </m:r>
                          </m:sub>
                        </m:sSub>
                      </m:den>
                    </m:f>
                  </m:oMath>
                </a14:m>
                <a:r>
                  <a:rPr lang="en-US" altLang="zh-CN" sz="2400" dirty="0"/>
                  <a:t> </a:t>
                </a:r>
                <a:endParaRPr lang="zh-CN" altLang="zh-CN" sz="2400" dirty="0"/>
              </a:p>
              <a:p>
                <a:pPr marL="82550" indent="0">
                  <a:buNone/>
                </a:pPr>
                <a14:m>
                  <m:oMathPara xmlns:m="http://schemas.openxmlformats.org/officeDocument/2006/math">
                    <m:oMathParaPr>
                      <m:jc m:val="centerGroup"/>
                    </m:oMathParaPr>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𝐿𝑜𝑠𝑠</m:t>
                          </m:r>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1</m:t>
                              </m:r>
                            </m:sub>
                          </m:sSub>
                        </m:den>
                      </m:f>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𝐿𝑜𝑠𝑠</m:t>
                          </m:r>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3</m:t>
                              </m:r>
                            </m:sub>
                          </m:sSub>
                        </m:den>
                      </m:f>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3</m:t>
                              </m:r>
                            </m:sub>
                          </m:sSub>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2</m:t>
                              </m:r>
                            </m:sub>
                          </m:sSub>
                        </m:den>
                      </m:f>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2</m:t>
                              </m:r>
                            </m:sub>
                          </m:sSub>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1</m:t>
                              </m:r>
                            </m:sub>
                          </m:sSub>
                        </m:den>
                      </m:f>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a:latin typeface="Cambria Math" panose="02040503050406030204" pitchFamily="18" charset="0"/>
                                </a:rPr>
                                <m:t>1</m:t>
                              </m:r>
                            </m:sub>
                          </m:sSub>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1</m:t>
                              </m:r>
                            </m:sub>
                          </m:sSub>
                        </m:den>
                      </m:f>
                    </m:oMath>
                  </m:oMathPara>
                </a14:m>
                <a:endParaRPr lang="zh-CN" altLang="zh-CN" sz="2400" dirty="0"/>
              </a:p>
              <a:p>
                <a:r>
                  <a:rPr lang="zh-CN" altLang="zh-CN" sz="2400" dirty="0"/>
                  <a:t>通过这种方式，误差得以后向传播到并用于更新每一个连接权值，使得神经网络在整体上逼近损失函数的局部最小值，从而达到训练目的。</a:t>
                </a:r>
                <a:endParaRPr lang="zh-CN" altLang="zh-CN" sz="2400" dirty="0"/>
              </a:p>
              <a:p>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Dropout</a:t>
            </a:r>
            <a:r>
              <a:rPr lang="zh-CN" altLang="zh-CN" dirty="0">
                <a:effectLst/>
              </a:rPr>
              <a:t>正则化</a:t>
            </a:r>
            <a:endParaRPr lang="zh-CN" altLang="en-US" dirty="0"/>
          </a:p>
        </p:txBody>
      </p:sp>
      <p:sp>
        <p:nvSpPr>
          <p:cNvPr id="3" name="内容占位符 2"/>
          <p:cNvSpPr>
            <a:spLocks noGrp="1"/>
          </p:cNvSpPr>
          <p:nvPr>
            <p:ph idx="1"/>
          </p:nvPr>
        </p:nvSpPr>
        <p:spPr/>
        <p:txBody>
          <a:bodyPr>
            <a:noAutofit/>
          </a:bodyPr>
          <a:lstStyle/>
          <a:p>
            <a:r>
              <a:rPr lang="en-US" altLang="zh-CN" sz="2400" dirty="0"/>
              <a:t>Dropout</a:t>
            </a:r>
            <a:r>
              <a:rPr lang="zh-CN" altLang="zh-CN" sz="2400" dirty="0"/>
              <a:t>是一种正则化技术，通过防止特征的协同</a:t>
            </a:r>
            <a:r>
              <a:rPr lang="zh-CN" altLang="zh-CN" sz="2400" dirty="0" smtClean="0"/>
              <a:t>适应，</a:t>
            </a:r>
            <a:r>
              <a:rPr lang="zh-CN" altLang="zh-CN" sz="2400" dirty="0"/>
              <a:t>可用于减少神经网络中的过拟合。</a:t>
            </a:r>
            <a:r>
              <a:rPr lang="en-US" altLang="zh-CN" sz="2400" dirty="0"/>
              <a:t>Dropout</a:t>
            </a:r>
            <a:r>
              <a:rPr lang="zh-CN" altLang="zh-CN" sz="2400" dirty="0"/>
              <a:t>的效果非常好，实现简单且不会降低网络速度，被广泛使用。</a:t>
            </a:r>
            <a:endParaRPr lang="zh-CN" altLang="zh-CN" sz="2400" dirty="0"/>
          </a:p>
          <a:p>
            <a:r>
              <a:rPr lang="zh-CN" altLang="zh-CN" sz="2400" dirty="0"/>
              <a:t>特征的协同适应指的是在训练模型时，共同训练的神经元为了相互弥补错误，而相互关联的现象，在神经网络中这种现象会变得尤其复杂。协同适应会转而导致模型的过度拟合，因为协同适应的现象并不会泛化未曾见过的数据。</a:t>
            </a:r>
            <a:r>
              <a:rPr lang="en-US" altLang="zh-CN" sz="2400" dirty="0"/>
              <a:t>Dropout</a:t>
            </a:r>
            <a:r>
              <a:rPr lang="zh-CN" altLang="zh-CN" sz="2400" dirty="0"/>
              <a:t>从解决特征间的协同适应入手，有效地控制了神经网络的过拟合。</a:t>
            </a:r>
            <a:endParaRPr lang="zh-CN" altLang="zh-CN" sz="2400" dirty="0"/>
          </a:p>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Dropout</a:t>
            </a:r>
            <a:r>
              <a:rPr lang="zh-CN" altLang="zh-CN" dirty="0">
                <a:effectLst/>
              </a:rPr>
              <a:t>正则化</a:t>
            </a:r>
            <a:endParaRPr lang="zh-CN" altLang="en-US" dirty="0"/>
          </a:p>
        </p:txBody>
      </p:sp>
      <p:sp>
        <p:nvSpPr>
          <p:cNvPr id="3" name="内容占位符 2"/>
          <p:cNvSpPr>
            <a:spLocks noGrp="1"/>
          </p:cNvSpPr>
          <p:nvPr>
            <p:ph idx="1"/>
          </p:nvPr>
        </p:nvSpPr>
        <p:spPr/>
        <p:txBody>
          <a:bodyPr>
            <a:noAutofit/>
          </a:bodyPr>
          <a:lstStyle/>
          <a:p>
            <a:r>
              <a:rPr lang="en-US" altLang="zh-CN" sz="2400" dirty="0" err="1"/>
              <a:t>ropout</a:t>
            </a:r>
            <a:r>
              <a:rPr lang="zh-CN" altLang="zh-CN" sz="2400" dirty="0"/>
              <a:t>在每次训练中，按照一定概率</a:t>
            </a:r>
            <a:r>
              <a:rPr lang="en-US" altLang="zh-CN" sz="2400" dirty="0"/>
              <a:t> p </a:t>
            </a:r>
            <a:r>
              <a:rPr lang="zh-CN" altLang="zh-CN" sz="2400" dirty="0"/>
              <a:t>随机的抑制一些神经元的更新，相应地，按照概率</a:t>
            </a:r>
            <a:r>
              <a:rPr lang="en-US" altLang="zh-CN" sz="2400" dirty="0"/>
              <a:t> 1−p </a:t>
            </a:r>
            <a:r>
              <a:rPr lang="zh-CN" altLang="zh-CN" sz="2400" dirty="0"/>
              <a:t>保留一些神经元的更新。当神经元被抑制时，它的前向结果被置为</a:t>
            </a:r>
            <a:r>
              <a:rPr lang="en-US" altLang="zh-CN" sz="2400" dirty="0"/>
              <a:t>0</a:t>
            </a:r>
            <a:r>
              <a:rPr lang="zh-CN" altLang="zh-CN" sz="2400" dirty="0"/>
              <a:t>，而不管相应的权重和输入数据的数值大小。被抑制的神经元在后向传播中，也不会更新相应权重，也就是说被抑制的神经元在前向和后向中都不起任何作用。通过随机的抑制一部分神经元，可以有效防止特征的相互适应。</a:t>
            </a:r>
            <a:endParaRPr lang="zh-CN" altLang="zh-CN" sz="2400" dirty="0"/>
          </a:p>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Dropout</a:t>
            </a:r>
            <a:r>
              <a:rPr lang="zh-CN" altLang="zh-CN" dirty="0">
                <a:effectLst/>
              </a:rPr>
              <a:t>正则化</a:t>
            </a:r>
            <a:endParaRPr lang="zh-CN" altLang="en-US" dirty="0"/>
          </a:p>
        </p:txBody>
      </p:sp>
      <p:sp>
        <p:nvSpPr>
          <p:cNvPr id="3" name="内容占位符 2"/>
          <p:cNvSpPr>
            <a:spLocks noGrp="1"/>
          </p:cNvSpPr>
          <p:nvPr>
            <p:ph idx="1"/>
          </p:nvPr>
        </p:nvSpPr>
        <p:spPr/>
        <p:txBody>
          <a:bodyPr>
            <a:noAutofit/>
          </a:bodyPr>
          <a:lstStyle/>
          <a:p>
            <a:r>
              <a:rPr lang="en-US" altLang="zh-CN" sz="2400" dirty="0"/>
              <a:t>Dropout</a:t>
            </a:r>
            <a:r>
              <a:rPr lang="zh-CN" altLang="zh-CN" sz="2400" dirty="0"/>
              <a:t>的实现方法非常简单，参考如下代码，第</a:t>
            </a:r>
            <a:r>
              <a:rPr lang="en-US" altLang="zh-CN" sz="2400" dirty="0"/>
              <a:t>3</a:t>
            </a:r>
            <a:r>
              <a:rPr lang="zh-CN" altLang="zh-CN" sz="2400" dirty="0"/>
              <a:t>行生成了一个随机数矩阵</a:t>
            </a:r>
            <a:r>
              <a:rPr lang="en-US" altLang="zh-CN" sz="2400" dirty="0"/>
              <a:t>activations</a:t>
            </a:r>
            <a:r>
              <a:rPr lang="zh-CN" altLang="zh-CN" sz="2400" dirty="0"/>
              <a:t>，表示神经网络中隐含层的激活值，第</a:t>
            </a:r>
            <a:r>
              <a:rPr lang="en-US" altLang="zh-CN" sz="2400" dirty="0"/>
              <a:t>4-5</a:t>
            </a:r>
            <a:r>
              <a:rPr lang="zh-CN" altLang="zh-CN" sz="2400" dirty="0"/>
              <a:t>行构建了一个参数</a:t>
            </a:r>
            <a:r>
              <a:rPr lang="en-US" altLang="zh-CN" sz="2400" dirty="0"/>
              <a:t> p=0.5 </a:t>
            </a:r>
            <a:r>
              <a:rPr lang="zh-CN" altLang="zh-CN" sz="2400" dirty="0"/>
              <a:t>伯努利分布，并从中采样一个由伯努利变量组成的掩码矩阵</a:t>
            </a:r>
            <a:r>
              <a:rPr lang="en-US" altLang="zh-CN" sz="2400" dirty="0"/>
              <a:t>mask</a:t>
            </a:r>
            <a:r>
              <a:rPr lang="zh-CN" altLang="zh-CN" sz="2400" dirty="0"/>
              <a:t>，伯努利变量是只有</a:t>
            </a:r>
            <a:r>
              <a:rPr lang="en-US" altLang="zh-CN" sz="2400" dirty="0"/>
              <a:t>0</a:t>
            </a:r>
            <a:r>
              <a:rPr lang="zh-CN" altLang="zh-CN" sz="2400" dirty="0"/>
              <a:t>和</a:t>
            </a:r>
            <a:r>
              <a:rPr lang="en-US" altLang="zh-CN" sz="2400" dirty="0"/>
              <a:t>1</a:t>
            </a:r>
            <a:r>
              <a:rPr lang="zh-CN" altLang="zh-CN" sz="2400" dirty="0"/>
              <a:t>两种取值可能性的离散变量。第</a:t>
            </a:r>
            <a:r>
              <a:rPr lang="en-US" altLang="zh-CN" sz="2400" dirty="0"/>
              <a:t>6</a:t>
            </a:r>
            <a:r>
              <a:rPr lang="zh-CN" altLang="zh-CN" sz="2400" dirty="0"/>
              <a:t>行将</a:t>
            </a:r>
            <a:r>
              <a:rPr lang="en-US" altLang="zh-CN" sz="2400" dirty="0"/>
              <a:t>mask</a:t>
            </a:r>
            <a:r>
              <a:rPr lang="zh-CN" altLang="zh-CN" sz="2400" dirty="0"/>
              <a:t>和</a:t>
            </a:r>
            <a:r>
              <a:rPr lang="en-US" altLang="zh-CN" sz="2400" dirty="0"/>
              <a:t>activations</a:t>
            </a:r>
            <a:r>
              <a:rPr lang="zh-CN" altLang="zh-CN" sz="2400" dirty="0"/>
              <a:t>逐元素相乘，</a:t>
            </a:r>
            <a:r>
              <a:rPr lang="en-US" altLang="zh-CN" sz="2400" dirty="0"/>
              <a:t>mask</a:t>
            </a:r>
            <a:r>
              <a:rPr lang="zh-CN" altLang="zh-CN" sz="2400" dirty="0"/>
              <a:t>中数值为</a:t>
            </a:r>
            <a:r>
              <a:rPr lang="en-US" altLang="zh-CN" sz="2400" dirty="0"/>
              <a:t>0</a:t>
            </a:r>
            <a:r>
              <a:rPr lang="zh-CN" altLang="zh-CN" sz="2400" dirty="0"/>
              <a:t>的变量会将相应的激活值置为</a:t>
            </a:r>
            <a:r>
              <a:rPr lang="en-US" altLang="zh-CN" sz="2400" dirty="0"/>
              <a:t>0</a:t>
            </a:r>
            <a:r>
              <a:rPr lang="zh-CN" altLang="zh-CN" sz="2400" dirty="0"/>
              <a:t>，从而这一激活值无论它本来的数值多大都不会参与到当前网络中更深层的计算，而</a:t>
            </a:r>
            <a:r>
              <a:rPr lang="en-US" altLang="zh-CN" sz="2400" dirty="0"/>
              <a:t>mask</a:t>
            </a:r>
            <a:r>
              <a:rPr lang="zh-CN" altLang="zh-CN" sz="2400" dirty="0"/>
              <a:t>中数值为</a:t>
            </a:r>
            <a:r>
              <a:rPr lang="en-US" altLang="zh-CN" sz="2400" dirty="0"/>
              <a:t>1</a:t>
            </a:r>
            <a:r>
              <a:rPr lang="zh-CN" altLang="zh-CN" sz="2400" dirty="0"/>
              <a:t>的变量则会保留相应的激活值。</a:t>
            </a:r>
            <a:endParaRPr lang="zh-CN" altLang="zh-CN" sz="2400" dirty="0"/>
          </a:p>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Dropout</a:t>
            </a:r>
            <a:r>
              <a:rPr lang="zh-CN" altLang="zh-CN" dirty="0">
                <a:effectLst/>
              </a:rPr>
              <a:t>正则化</a:t>
            </a:r>
            <a:endParaRPr lang="zh-CN" altLang="en-US" dirty="0"/>
          </a:p>
        </p:txBody>
      </p:sp>
      <p:sp>
        <p:nvSpPr>
          <p:cNvPr id="3" name="内容占位符 2"/>
          <p:cNvSpPr>
            <a:spLocks noGrp="1"/>
          </p:cNvSpPr>
          <p:nvPr>
            <p:ph idx="1"/>
          </p:nvPr>
        </p:nvSpPr>
        <p:spPr/>
        <p:txBody>
          <a:bodyPr>
            <a:noAutofit/>
          </a:bodyPr>
          <a:lstStyle/>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nvPicPr>
        <p:blipFill>
          <a:blip r:embed="rId1"/>
          <a:stretch>
            <a:fillRect/>
          </a:stretch>
        </p:blipFill>
        <p:spPr>
          <a:xfrm>
            <a:off x="2123728" y="1239687"/>
            <a:ext cx="5544616" cy="55038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本单元要点</a:t>
            </a:r>
            <a:endParaRPr lang="zh-CN" altLang="en-US" dirty="0"/>
          </a:p>
        </p:txBody>
      </p:sp>
      <p:sp>
        <p:nvSpPr>
          <p:cNvPr id="3" name="内容占位符 2"/>
          <p:cNvSpPr>
            <a:spLocks noGrp="1"/>
          </p:cNvSpPr>
          <p:nvPr>
            <p:ph idx="1"/>
          </p:nvPr>
        </p:nvSpPr>
        <p:spPr/>
        <p:txBody>
          <a:bodyPr/>
          <a:lstStyle/>
          <a:p>
            <a:pPr lvl="0"/>
            <a:r>
              <a:rPr lang="zh-CN" altLang="en-US" dirty="0" smtClean="0"/>
              <a:t>多层感知器的相关基础概念</a:t>
            </a:r>
            <a:endParaRPr lang="en-US" altLang="zh-CN" dirty="0" smtClean="0"/>
          </a:p>
          <a:p>
            <a:r>
              <a:rPr lang="zh-CN" altLang="en-US" dirty="0" smtClean="0"/>
              <a:t>单层感知器和多层感知器</a:t>
            </a:r>
            <a:endParaRPr lang="en-US" altLang="zh-CN" dirty="0" smtClean="0"/>
          </a:p>
          <a:p>
            <a:r>
              <a:rPr lang="en-US" altLang="zh-CN" dirty="0" smtClean="0"/>
              <a:t>BP</a:t>
            </a:r>
            <a:r>
              <a:rPr lang="zh-CN" altLang="en-US" dirty="0" smtClean="0"/>
              <a:t>神经网络</a:t>
            </a:r>
            <a:endParaRPr lang="en-US" altLang="zh-CN" dirty="0" smtClean="0"/>
          </a:p>
          <a:p>
            <a:pPr lvl="0"/>
            <a:r>
              <a:rPr lang="en-US" altLang="zh-CN" dirty="0"/>
              <a:t>Dropout</a:t>
            </a:r>
            <a:r>
              <a:rPr lang="zh-CN" altLang="zh-CN" dirty="0"/>
              <a:t>正则</a:t>
            </a:r>
            <a:r>
              <a:rPr lang="zh-CN" altLang="zh-CN" dirty="0" smtClean="0"/>
              <a:t>化</a:t>
            </a:r>
            <a:endParaRPr lang="en-US" altLang="zh-CN" dirty="0" smtClean="0"/>
          </a:p>
          <a:p>
            <a:pPr lvl="0"/>
            <a:r>
              <a:rPr lang="zh-CN" altLang="zh-CN" dirty="0"/>
              <a:t>批</a:t>
            </a:r>
            <a:r>
              <a:rPr lang="zh-CN" altLang="zh-CN" dirty="0" smtClean="0"/>
              <a:t>标准化</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Dropout</a:t>
            </a:r>
            <a:r>
              <a:rPr lang="zh-CN" altLang="zh-CN" dirty="0">
                <a:effectLst/>
              </a:rPr>
              <a:t>正则化</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为</a:t>
                </a:r>
                <a:r>
                  <a:rPr lang="en-US" altLang="zh-CN" sz="2400" dirty="0"/>
                  <a:t>Dropout</a:t>
                </a:r>
                <a:r>
                  <a:rPr lang="zh-CN" altLang="zh-CN" sz="2400" dirty="0"/>
                  <a:t>对神经元的抑制是按照</a:t>
                </a:r>
                <a14:m>
                  <m:oMath xmlns:m="http://schemas.openxmlformats.org/officeDocument/2006/math">
                    <m:r>
                      <a:rPr lang="en-US" altLang="zh-CN" sz="2400" i="1">
                        <a:latin typeface="Cambria Math" panose="02040503050406030204" pitchFamily="18" charset="0"/>
                      </a:rPr>
                      <m:t>𝑝</m:t>
                    </m:r>
                  </m:oMath>
                </a14:m>
                <a:r>
                  <a:rPr lang="zh-CN" altLang="zh-CN" sz="2400" dirty="0"/>
                  <a:t>的概率随机发生的，所以使用了</a:t>
                </a:r>
                <a:r>
                  <a:rPr lang="en-US" altLang="zh-CN" sz="2400" dirty="0"/>
                  <a:t>Dropout</a:t>
                </a:r>
                <a:r>
                  <a:rPr lang="zh-CN" altLang="zh-CN" sz="2400" dirty="0"/>
                  <a:t>的神经网络在每次训练中，学习的几乎都是一个新的网络。另外的一种解释是</a:t>
                </a:r>
                <a:r>
                  <a:rPr lang="en-US" altLang="zh-CN" sz="2400" dirty="0"/>
                  <a:t>Dropout</a:t>
                </a:r>
                <a:r>
                  <a:rPr lang="zh-CN" altLang="zh-CN" sz="2400" dirty="0"/>
                  <a:t>在训练一个共享部分参数的集成模型。为了模拟集成模型的方法，使用了</a:t>
                </a:r>
                <a:r>
                  <a:rPr lang="en-US" altLang="zh-CN" sz="2400" dirty="0"/>
                  <a:t>Dropout</a:t>
                </a:r>
                <a:r>
                  <a:rPr lang="zh-CN" altLang="zh-CN" sz="2400" dirty="0"/>
                  <a:t>的网络需要使用到所有的神经元，所以在测试时，</a:t>
                </a:r>
                <a:r>
                  <a:rPr lang="en-US" altLang="zh-CN" sz="2400" dirty="0"/>
                  <a:t>Dropout</a:t>
                </a:r>
                <a:r>
                  <a:rPr lang="zh-CN" altLang="zh-CN" sz="2400" dirty="0"/>
                  <a:t>将激活值乘上一个尺度缩放系数</a:t>
                </a: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𝑝</m:t>
                    </m:r>
                  </m:oMath>
                </a14:m>
                <a:r>
                  <a:rPr lang="zh-CN" altLang="zh-CN" sz="2400" dirty="0"/>
                  <a:t>以恢复在训练时按概率</a:t>
                </a:r>
                <a14:m>
                  <m:oMath xmlns:m="http://schemas.openxmlformats.org/officeDocument/2006/math">
                    <m:r>
                      <a:rPr lang="en-US" altLang="zh-CN" sz="2400" i="1">
                        <a:latin typeface="Cambria Math" panose="02040503050406030204" pitchFamily="18" charset="0"/>
                      </a:rPr>
                      <m:t>𝑝</m:t>
                    </m:r>
                  </m:oMath>
                </a14:m>
                <a:r>
                  <a:rPr lang="zh-CN" altLang="zh-CN" sz="2400" dirty="0"/>
                  <a:t>随机的丢弃神经元所造成的尺度变换，其中的</a:t>
                </a:r>
                <a14:m>
                  <m:oMath xmlns:m="http://schemas.openxmlformats.org/officeDocument/2006/math">
                    <m:r>
                      <a:rPr lang="en-US" altLang="zh-CN" sz="2400" i="1">
                        <a:latin typeface="Cambria Math" panose="02040503050406030204" pitchFamily="18" charset="0"/>
                      </a:rPr>
                      <m:t>𝑝</m:t>
                    </m:r>
                  </m:oMath>
                </a14:m>
                <a:r>
                  <a:rPr lang="zh-CN" altLang="zh-CN" sz="2400" dirty="0"/>
                  <a:t>就是在训练时抑制神经元的概率。在实践中（同时也是</a:t>
                </a:r>
                <a:r>
                  <a:rPr lang="en-US" altLang="zh-CN" sz="2400" dirty="0" err="1"/>
                  <a:t>PyTorch</a:t>
                </a:r>
                <a:r>
                  <a:rPr lang="zh-CN" altLang="zh-CN" sz="2400" dirty="0"/>
                  <a:t>的实现方式），通常采用</a:t>
                </a:r>
                <a:r>
                  <a:rPr lang="en-US" altLang="zh-CN" sz="2400" dirty="0"/>
                  <a:t>Inverted Dropout</a:t>
                </a:r>
                <a:r>
                  <a:rPr lang="zh-CN" altLang="zh-CN" sz="2400" dirty="0"/>
                  <a:t>的方式。在训练时对激活值乘上尺度缩放系数</a:t>
                </a:r>
                <a14:m>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𝑝</m:t>
                        </m:r>
                      </m:den>
                    </m:f>
                  </m:oMath>
                </a14:m>
                <a:r>
                  <a:rPr lang="zh-CN" altLang="zh-CN" sz="2400" dirty="0"/>
                  <a:t>，而在测试时则什么都不需要做。</a:t>
                </a:r>
                <a:endParaRPr lang="zh-CN" altLang="zh-CN" sz="2400" dirty="0"/>
              </a:p>
              <a:p>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1500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Dropout</a:t>
            </a:r>
            <a:r>
              <a:rPr lang="zh-CN" altLang="zh-CN" dirty="0">
                <a:effectLst/>
              </a:rPr>
              <a:t>正则化</a:t>
            </a:r>
            <a:endParaRPr lang="zh-CN" altLang="en-US" dirty="0"/>
          </a:p>
        </p:txBody>
      </p:sp>
      <p:sp>
        <p:nvSpPr>
          <p:cNvPr id="3" name="内容占位符 2"/>
          <p:cNvSpPr>
            <a:spLocks noGrp="1"/>
          </p:cNvSpPr>
          <p:nvPr>
            <p:ph idx="1"/>
          </p:nvPr>
        </p:nvSpPr>
        <p:spPr/>
        <p:txBody>
          <a:bodyPr>
            <a:noAutofit/>
          </a:bodyPr>
          <a:lstStyle/>
          <a:p>
            <a:r>
              <a:rPr lang="en-US" altLang="zh-CN" sz="2400" dirty="0"/>
              <a:t>Dropout</a:t>
            </a:r>
            <a:r>
              <a:rPr lang="zh-CN" altLang="zh-CN" sz="2400" dirty="0"/>
              <a:t>会在训练和测试时做出不同的行为，</a:t>
            </a:r>
            <a:r>
              <a:rPr lang="en-US" altLang="zh-CN" sz="2400" dirty="0" err="1"/>
              <a:t>PyTorch</a:t>
            </a:r>
            <a:r>
              <a:rPr lang="zh-CN" altLang="zh-CN" sz="2400" dirty="0"/>
              <a:t>的</a:t>
            </a:r>
            <a:r>
              <a:rPr lang="en-US" altLang="zh-CN" sz="2400" dirty="0" err="1"/>
              <a:t>torch.nn.Module</a:t>
            </a:r>
            <a:r>
              <a:rPr lang="zh-CN" altLang="zh-CN" sz="2400" dirty="0"/>
              <a:t>提供了</a:t>
            </a:r>
            <a:r>
              <a:rPr lang="en-US" altLang="zh-CN" sz="2400" dirty="0"/>
              <a:t>train</a:t>
            </a:r>
            <a:r>
              <a:rPr lang="zh-CN" altLang="zh-CN" sz="2400" dirty="0"/>
              <a:t>方法和</a:t>
            </a:r>
            <a:r>
              <a:rPr lang="en-US" altLang="zh-CN" sz="2400" dirty="0" err="1"/>
              <a:t>eval</a:t>
            </a:r>
            <a:r>
              <a:rPr lang="zh-CN" altLang="zh-CN" sz="2400" dirty="0"/>
              <a:t>方法，通过调用这两个方法就可以将网络设置为训练模式或测试模式，这两个方法只对</a:t>
            </a:r>
            <a:r>
              <a:rPr lang="en-US" altLang="zh-CN" sz="2400" dirty="0"/>
              <a:t>Dropout</a:t>
            </a:r>
            <a:r>
              <a:rPr lang="zh-CN" altLang="zh-CN" sz="2400" dirty="0"/>
              <a:t>这种训练和测试不一致的网络层起作用，而不影响其他的网络层，后面介绍的</a:t>
            </a:r>
            <a:r>
              <a:rPr lang="en-US" altLang="zh-CN" sz="2400" dirty="0" err="1"/>
              <a:t>BatchNormalization</a:t>
            </a:r>
            <a:r>
              <a:rPr lang="zh-CN" altLang="zh-CN" sz="2400" dirty="0"/>
              <a:t>也是训练和测试步骤不同的</a:t>
            </a:r>
            <a:r>
              <a:rPr lang="zh-CN" altLang="zh-CN" sz="2400" dirty="0" smtClean="0"/>
              <a:t>网络层。</a:t>
            </a:r>
            <a:endParaRPr lang="zh-CN" altLang="zh-CN" sz="2400" dirty="0"/>
          </a:p>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批标准化</a:t>
            </a:r>
            <a:endParaRPr lang="zh-CN" altLang="en-US" dirty="0"/>
          </a:p>
        </p:txBody>
      </p:sp>
      <p:sp>
        <p:nvSpPr>
          <p:cNvPr id="3" name="内容占位符 2"/>
          <p:cNvSpPr>
            <a:spLocks noGrp="1"/>
          </p:cNvSpPr>
          <p:nvPr>
            <p:ph idx="1"/>
          </p:nvPr>
        </p:nvSpPr>
        <p:spPr/>
        <p:txBody>
          <a:bodyPr>
            <a:noAutofit/>
          </a:bodyPr>
          <a:lstStyle/>
          <a:p>
            <a:r>
              <a:rPr lang="zh-CN" altLang="zh-CN" sz="2400" dirty="0"/>
              <a:t>在训练神经网络时，往往需要</a:t>
            </a:r>
            <a:r>
              <a:rPr lang="zh-CN" altLang="zh-CN" sz="2400" dirty="0" smtClean="0"/>
              <a:t>标准化输入数据</a:t>
            </a:r>
            <a:r>
              <a:rPr lang="zh-CN" altLang="zh-CN" sz="2400" dirty="0"/>
              <a:t>，使得网络的训练更加快速和有效，然而</a:t>
            </a:r>
            <a:r>
              <a:rPr lang="en-US" altLang="zh-CN" sz="2400" dirty="0"/>
              <a:t>SGD</a:t>
            </a:r>
            <a:r>
              <a:rPr lang="zh-CN" altLang="zh-CN" sz="2400" dirty="0"/>
              <a:t>等学习算法会在训练中不断改变网络的参数，隐含层的激活值的分布会因此发生变化，而这一种变化就称为内协变量</a:t>
            </a:r>
            <a:r>
              <a:rPr lang="zh-CN" altLang="zh-CN" sz="2400" dirty="0" smtClean="0"/>
              <a:t>偏移。</a:t>
            </a:r>
            <a:endParaRPr lang="zh-CN" altLang="zh-CN" sz="2400" dirty="0"/>
          </a:p>
          <a:p>
            <a:r>
              <a:rPr lang="zh-CN" altLang="zh-CN" sz="2400" dirty="0"/>
              <a:t>为了减轻</a:t>
            </a:r>
            <a:r>
              <a:rPr lang="en-US" altLang="zh-CN" sz="2400" dirty="0"/>
              <a:t>ICS</a:t>
            </a:r>
            <a:r>
              <a:rPr lang="zh-CN" altLang="zh-CN" sz="2400" dirty="0"/>
              <a:t>问题</a:t>
            </a:r>
            <a:r>
              <a:rPr lang="zh-CN" altLang="zh-CN" sz="2400" dirty="0" smtClean="0"/>
              <a:t>，</a:t>
            </a:r>
            <a:r>
              <a:rPr lang="zh-CN" altLang="zh-CN" sz="2400" dirty="0"/>
              <a:t>批标准化</a:t>
            </a:r>
            <a:r>
              <a:rPr lang="zh-CN" altLang="zh-CN" sz="2400" dirty="0" smtClean="0"/>
              <a:t>固定</a:t>
            </a:r>
            <a:r>
              <a:rPr lang="zh-CN" altLang="zh-CN" sz="2400" dirty="0"/>
              <a:t>激活函数的输入变量的均值和方差，使得网络的训练更快。除了加速训练这一优势</a:t>
            </a:r>
            <a:r>
              <a:rPr lang="zh-CN" altLang="zh-CN" sz="2400" dirty="0" smtClean="0"/>
              <a:t>，</a:t>
            </a:r>
            <a:r>
              <a:rPr lang="zh-CN" altLang="zh-CN" sz="2400" dirty="0"/>
              <a:t>批标准化</a:t>
            </a:r>
            <a:r>
              <a:rPr lang="zh-CN" altLang="zh-CN" sz="2400" dirty="0" smtClean="0"/>
              <a:t>还</a:t>
            </a:r>
            <a:r>
              <a:rPr lang="zh-CN" altLang="zh-CN" sz="2400" dirty="0"/>
              <a:t>具备其他功能：首先，应用</a:t>
            </a:r>
            <a:r>
              <a:rPr lang="zh-CN" altLang="zh-CN" sz="2400" dirty="0" smtClean="0"/>
              <a:t>了</a:t>
            </a:r>
            <a:r>
              <a:rPr lang="zh-CN" altLang="zh-CN" sz="2400" dirty="0"/>
              <a:t>批标准化</a:t>
            </a:r>
            <a:r>
              <a:rPr lang="zh-CN" altLang="zh-CN" sz="2400" dirty="0" smtClean="0"/>
              <a:t>的</a:t>
            </a:r>
            <a:r>
              <a:rPr lang="zh-CN" altLang="zh-CN" sz="2400" dirty="0"/>
              <a:t>神经网络在反向传播中有着非常好的梯度</a:t>
            </a:r>
            <a:r>
              <a:rPr lang="zh-CN" altLang="zh-CN" sz="2400" dirty="0" smtClean="0"/>
              <a:t>流。</a:t>
            </a:r>
            <a:r>
              <a:rPr lang="zh-CN" altLang="zh-CN" sz="2400" dirty="0"/>
              <a:t>不仅如此</a:t>
            </a:r>
            <a:r>
              <a:rPr lang="zh-CN" altLang="zh-CN" sz="2400" dirty="0" smtClean="0"/>
              <a:t>，</a:t>
            </a:r>
            <a:r>
              <a:rPr lang="zh-CN" altLang="zh-CN" sz="2400" dirty="0"/>
              <a:t>批标准化</a:t>
            </a:r>
            <a:r>
              <a:rPr lang="zh-CN" altLang="zh-CN" sz="2400" dirty="0" smtClean="0"/>
              <a:t>还</a:t>
            </a:r>
            <a:r>
              <a:rPr lang="zh-CN" altLang="zh-CN" sz="2400" dirty="0"/>
              <a:t>具有正则化的</a:t>
            </a:r>
            <a:r>
              <a:rPr lang="zh-CN" altLang="zh-CN" sz="2400" dirty="0" smtClean="0"/>
              <a:t>作用。最后</a:t>
            </a:r>
            <a:r>
              <a:rPr lang="zh-CN" altLang="en-US" sz="2400" dirty="0" smtClean="0"/>
              <a:t>，</a:t>
            </a:r>
            <a:r>
              <a:rPr lang="zh-CN" altLang="zh-CN" sz="2400" dirty="0" smtClean="0"/>
              <a:t>批</a:t>
            </a:r>
            <a:r>
              <a:rPr lang="zh-CN" altLang="zh-CN" sz="2400" dirty="0"/>
              <a:t>标准化</a:t>
            </a:r>
            <a:r>
              <a:rPr lang="zh-CN" altLang="zh-CN" sz="2400" dirty="0" smtClean="0"/>
              <a:t>让</a:t>
            </a:r>
            <a:r>
              <a:rPr lang="zh-CN" altLang="zh-CN" sz="2400" dirty="0"/>
              <a:t>深度神经网络使用饱和非线性函数成为可能。</a:t>
            </a:r>
            <a:endParaRPr lang="zh-CN" altLang="zh-CN" sz="2400" dirty="0"/>
          </a:p>
          <a:p>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的实现方式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000" dirty="0"/>
                  <a:t>批标准化在训练时，用当前训练批次的数据单独的估计每一激活值</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sup>
                    </m:sSup>
                  </m:oMath>
                </a14:m>
                <a:r>
                  <a:rPr lang="zh-CN" altLang="zh-CN" sz="2000" dirty="0"/>
                  <a:t>的均值和方差，为了方便，我们接下来只关注某一个激活值</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sup>
                    </m:sSup>
                  </m:oMath>
                </a14:m>
                <a:r>
                  <a:rPr lang="zh-CN" altLang="zh-CN" sz="2000" dirty="0"/>
                  <a:t>，并将</a:t>
                </a:r>
                <a14:m>
                  <m:oMath xmlns:m="http://schemas.openxmlformats.org/officeDocument/2006/math">
                    <m:r>
                      <a:rPr lang="en-US" altLang="zh-CN" sz="2000" i="1">
                        <a:latin typeface="Cambria Math" panose="02040503050406030204" pitchFamily="18" charset="0"/>
                      </a:rPr>
                      <m:t>𝑘</m:t>
                    </m:r>
                  </m:oMath>
                </a14:m>
                <a:r>
                  <a:rPr lang="zh-CN" altLang="zh-CN" sz="2000" dirty="0"/>
                  <a:t>省略掉，现定义当前批次为具有</a:t>
                </a:r>
                <a:r>
                  <a:rPr lang="en-US" altLang="zh-CN" sz="2000" dirty="0"/>
                  <a:t>m</a:t>
                </a:r>
                <a:r>
                  <a:rPr lang="zh-CN" altLang="zh-CN" sz="2000" dirty="0"/>
                  <a:t>个激活值的</a:t>
                </a:r>
                <a14:m>
                  <m:oMath xmlns:m="http://schemas.openxmlformats.org/officeDocument/2006/math">
                    <m:r>
                      <a:rPr lang="en-US" altLang="zh-CN" sz="2000" i="1">
                        <a:latin typeface="Cambria Math" panose="02040503050406030204" pitchFamily="18" charset="0"/>
                      </a:rPr>
                      <m:t>𝛽</m:t>
                    </m:r>
                  </m:oMath>
                </a14:m>
                <a:r>
                  <a:rPr lang="zh-CN" altLang="zh-CN" sz="2000" dirty="0"/>
                  <a:t>： </a:t>
                </a:r>
                <a14:m>
                  <m:oMath xmlns:m="http://schemas.openxmlformats.org/officeDocument/2006/math">
                    <m:r>
                      <a:rPr lang="en-US" altLang="zh-CN" sz="2000" i="1">
                        <a:latin typeface="Cambria Math" panose="02040503050406030204" pitchFamily="18" charset="0"/>
                      </a:rPr>
                      <m:t>𝛽</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𝑚</m:t>
                        </m:r>
                      </m:sub>
                    </m:sSub>
                  </m:oMath>
                </a14:m>
                <a:endParaRPr lang="en-US" altLang="zh-CN" sz="2000" dirty="0" smtClean="0"/>
              </a:p>
              <a:p>
                <a:r>
                  <a:rPr lang="zh-CN" altLang="zh-CN" sz="2000" dirty="0" smtClean="0"/>
                  <a:t>首先</a:t>
                </a:r>
                <a:r>
                  <a:rPr lang="zh-CN" altLang="zh-CN" sz="2000" dirty="0"/>
                  <a:t>，计算当前批次激活值的均值和方差： </a:t>
                </a:r>
                <a:endParaRPr lang="en-US" altLang="zh-CN" sz="20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𝛽</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𝑚</m:t>
                          </m:r>
                        </m:den>
                      </m:f>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oMath>
                  </m:oMathPara>
                </a14:m>
                <a:endParaRPr lang="zh-CN" altLang="zh-CN" sz="2000" dirty="0"/>
              </a:p>
              <a:p>
                <a:pPr marL="82550" indent="0">
                  <a:buNone/>
                </a:pPr>
                <a14:m>
                  <m:oMathPara xmlns:m="http://schemas.openxmlformats.org/officeDocument/2006/math">
                    <m:oMathParaPr>
                      <m:jc m:val="centerGroup"/>
                    </m:oMathParaPr>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𝛿</m:t>
                          </m:r>
                        </m:e>
                        <m:sub>
                          <m:r>
                            <a:rPr lang="en-US" altLang="zh-CN" sz="2000" i="1">
                              <a:latin typeface="Cambria Math" panose="02040503050406030204" pitchFamily="18" charset="0"/>
                            </a:rPr>
                            <m:t>𝛽</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𝑚</m:t>
                          </m:r>
                        </m:den>
                      </m:f>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m:t>
                          </m:r>
                        </m:e>
                      </m:nary>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𝛽</m:t>
                          </m:r>
                        </m:sub>
                      </m:sSub>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oMath>
                  </m:oMathPara>
                </a14:m>
                <a:endParaRPr lang="en-US" altLang="zh-CN" sz="2000" dirty="0" smtClean="0"/>
              </a:p>
              <a:p>
                <a:r>
                  <a:rPr lang="zh-CN" altLang="zh-CN" sz="2000" dirty="0" smtClean="0"/>
                  <a:t>然后</a:t>
                </a:r>
                <a:r>
                  <a:rPr lang="zh-CN" altLang="zh-CN" sz="2000" dirty="0"/>
                  <a:t>用计算好的均值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𝛽</m:t>
                        </m:r>
                      </m:sub>
                    </m:sSub>
                  </m:oMath>
                </a14:m>
                <a:r>
                  <a:rPr lang="zh-CN" altLang="zh-CN" sz="2000" dirty="0"/>
                  <a:t>和方差</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𝛿</m:t>
                        </m:r>
                      </m:e>
                      <m:sub>
                        <m:r>
                          <a:rPr lang="en-US" altLang="zh-CN" sz="2000" i="1">
                            <a:latin typeface="Cambria Math" panose="02040503050406030204" pitchFamily="18" charset="0"/>
                          </a:rPr>
                          <m:t>𝛽</m:t>
                        </m:r>
                      </m:sub>
                      <m:sup>
                        <m:r>
                          <a:rPr lang="en-US" altLang="zh-CN" sz="2000" i="1">
                            <a:latin typeface="Cambria Math" panose="02040503050406030204" pitchFamily="18" charset="0"/>
                          </a:rPr>
                          <m:t>2</m:t>
                        </m:r>
                      </m:sup>
                    </m:sSubSup>
                  </m:oMath>
                </a14:m>
                <a:r>
                  <a:rPr lang="zh-CN" altLang="zh-CN" sz="2000" dirty="0"/>
                  <a:t>标准化这一批次的激活值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oMath>
                </a14:m>
                <a:r>
                  <a:rPr lang="zh-CN" altLang="zh-CN" sz="2000" dirty="0"/>
                  <a:t>，得到</a:t>
                </a:r>
                <a14:m>
                  <m:oMath xmlns:m="http://schemas.openxmlformats.org/officeDocument/2006/math">
                    <m:groupChr>
                      <m:groupChrPr>
                        <m:chr m:val="^"/>
                        <m:pos m:val="top"/>
                        <m:vertJc m:val="bot"/>
                        <m:ctrlPr>
                          <a:rPr lang="zh-CN" altLang="zh-CN" sz="2000" i="1">
                            <a:latin typeface="Cambria Math" panose="02040503050406030204" pitchFamily="18" charset="0"/>
                          </a:rPr>
                        </m:ctrlPr>
                      </m:groupChr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groupChr>
                  </m:oMath>
                </a14:m>
                <a:r>
                  <a:rPr lang="zh-CN" altLang="zh-CN" sz="2000" dirty="0"/>
                  <a:t>，为了避免除</a:t>
                </a:r>
                <a:r>
                  <a:rPr lang="en-US" altLang="zh-CN" sz="2000" dirty="0"/>
                  <a:t>0</a:t>
                </a:r>
                <a:r>
                  <a:rPr lang="zh-CN" altLang="zh-CN" sz="2000" dirty="0"/>
                  <a:t>，</a:t>
                </a:r>
                <a14:m>
                  <m:oMath xmlns:m="http://schemas.openxmlformats.org/officeDocument/2006/math">
                    <m:r>
                      <a:rPr lang="en-US" altLang="zh-CN" sz="2000" i="1">
                        <a:latin typeface="Cambria Math" panose="02040503050406030204" pitchFamily="18" charset="0"/>
                      </a:rPr>
                      <m:t>𝜖</m:t>
                    </m:r>
                  </m:oMath>
                </a14:m>
                <a:r>
                  <a:rPr lang="zh-CN" altLang="zh-CN" sz="2000" dirty="0"/>
                  <a:t>被设置为一个非常小的数字，在</a:t>
                </a:r>
                <a:r>
                  <a:rPr lang="en-US" altLang="zh-CN" sz="2000" dirty="0" err="1"/>
                  <a:t>PyTorch</a:t>
                </a:r>
                <a:r>
                  <a:rPr lang="zh-CN" altLang="zh-CN" sz="2000" dirty="0"/>
                  <a:t>中，默认设为</a:t>
                </a:r>
                <a:r>
                  <a:rPr lang="en-US" altLang="zh-CN" sz="2000" dirty="0"/>
                  <a:t>1e-5</a:t>
                </a:r>
                <a:r>
                  <a:rPr lang="zh-CN" altLang="zh-CN" sz="2000" dirty="0"/>
                  <a:t>。</a:t>
                </a:r>
                <a:endParaRPr lang="en-US" altLang="zh-CN" sz="2000" dirty="0" smtClean="0"/>
              </a:p>
              <a:p>
                <a:pPr marL="82550" indent="0" algn="ctr">
                  <a:buNone/>
                </a:pPr>
                <a14:m>
                  <m:oMath xmlns:m="http://schemas.openxmlformats.org/officeDocument/2006/math">
                    <m:groupChr>
                      <m:groupChrPr>
                        <m:chr m:val="^"/>
                        <m:pos m:val="top"/>
                        <m:vertJc m:val="bot"/>
                        <m:ctrlPr>
                          <a:rPr lang="zh-CN" altLang="zh-CN" sz="2000" i="1">
                            <a:latin typeface="Cambria Math" panose="02040503050406030204" pitchFamily="18" charset="0"/>
                          </a:rPr>
                        </m:ctrlPr>
                      </m:groupChr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groupCh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𝛽</m:t>
                            </m:r>
                          </m:sub>
                        </m:sSub>
                      </m:num>
                      <m:den>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𝛿</m:t>
                            </m:r>
                          </m:e>
                          <m:sub>
                            <m:r>
                              <a:rPr lang="en-US" altLang="zh-CN" sz="2000" i="1">
                                <a:latin typeface="Cambria Math" panose="02040503050406030204" pitchFamily="18" charset="0"/>
                              </a:rPr>
                              <m:t>𝛽</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r>
                          <a:rPr lang="en-US" altLang="zh-CN" sz="2000" i="1">
                            <a:latin typeface="Cambria Math" panose="02040503050406030204" pitchFamily="18" charset="0"/>
                          </a:rPr>
                          <m:t>𝜖</m:t>
                        </m:r>
                      </m:den>
                    </m:f>
                  </m:oMath>
                </a14:m>
                <a:r>
                  <a:rPr lang="zh-CN" altLang="zh-CN" sz="2000" dirty="0" smtClean="0"/>
                  <a:t>。</a:t>
                </a: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5291"/>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的实现方式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这样，我们就固定了当前批次</a:t>
                </a:r>
                <a14:m>
                  <m:oMath xmlns:m="http://schemas.openxmlformats.org/officeDocument/2006/math">
                    <m:r>
                      <a:rPr lang="en-US" altLang="zh-CN" sz="2400" i="1">
                        <a:latin typeface="Cambria Math" panose="02040503050406030204" pitchFamily="18" charset="0"/>
                      </a:rPr>
                      <m:t>𝛽</m:t>
                    </m:r>
                  </m:oMath>
                </a14:m>
                <a:r>
                  <a:rPr lang="zh-CN" altLang="zh-CN" sz="2400" dirty="0"/>
                  <a:t>的分布，使得其服从均值为</a:t>
                </a:r>
                <a:r>
                  <a:rPr lang="en-US" altLang="zh-CN" sz="2400" dirty="0"/>
                  <a:t>0</a:t>
                </a:r>
                <a:r>
                  <a:rPr lang="zh-CN" altLang="zh-CN" sz="2400" dirty="0"/>
                  <a:t>，方差为</a:t>
                </a:r>
                <a:r>
                  <a:rPr lang="en-US" altLang="zh-CN" sz="2400" dirty="0"/>
                  <a:t>1</a:t>
                </a:r>
                <a:r>
                  <a:rPr lang="zh-CN" altLang="zh-CN" sz="2400" dirty="0"/>
                  <a:t>的高斯分布。但是标准化有可能会降低模型的表达能力，因为网络中的某些隐含层很有可能就是需要输入数据是非标准化分布的。所以，批标准化对标准化的变量</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oMath>
                </a14:m>
                <a:r>
                  <a:rPr lang="zh-CN" altLang="zh-CN" sz="2400" dirty="0"/>
                  <a:t>加了一步仿射变换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𝛾</m:t>
                    </m:r>
                    <m:groupChr>
                      <m:groupChrPr>
                        <m:chr m:val="^"/>
                        <m:pos m:val="top"/>
                        <m:vertJc m:val="bot"/>
                        <m:ctrlPr>
                          <a:rPr lang="zh-CN" altLang="zh-CN" sz="2400" i="1">
                            <a:latin typeface="Cambria Math" panose="02040503050406030204" pitchFamily="18" charset="0"/>
                          </a:rPr>
                        </m:ctrlPr>
                      </m:groupChr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groupChr>
                    <m:r>
                      <a:rPr lang="en-US" altLang="zh-CN" sz="2400" i="1">
                        <a:latin typeface="Cambria Math" panose="02040503050406030204" pitchFamily="18" charset="0"/>
                      </a:rPr>
                      <m:t>+</m:t>
                    </m:r>
                    <m:r>
                      <a:rPr lang="en-US" altLang="zh-CN" sz="2400" i="1">
                        <a:latin typeface="Cambria Math" panose="02040503050406030204" pitchFamily="18" charset="0"/>
                      </a:rPr>
                      <m:t>𝛽</m:t>
                    </m:r>
                  </m:oMath>
                </a14:m>
                <a:r>
                  <a:rPr lang="en-US" altLang="zh-CN" sz="2400" dirty="0"/>
                  <a:t> </a:t>
                </a:r>
                <a:r>
                  <a:rPr lang="zh-CN" altLang="zh-CN" sz="2400" dirty="0"/>
                  <a:t>添加的两个参数</a:t>
                </a:r>
                <a14:m>
                  <m:oMath xmlns:m="http://schemas.openxmlformats.org/officeDocument/2006/math">
                    <m:r>
                      <a:rPr lang="en-US" altLang="zh-CN" sz="2400" i="1">
                        <a:latin typeface="Cambria Math" panose="02040503050406030204" pitchFamily="18" charset="0"/>
                      </a:rPr>
                      <m:t>𝛾</m:t>
                    </m:r>
                  </m:oMath>
                </a14:m>
                <a:r>
                  <a:rPr lang="zh-CN" altLang="zh-CN" sz="2400" dirty="0"/>
                  <a:t>和</a:t>
                </a:r>
                <a14:m>
                  <m:oMath xmlns:m="http://schemas.openxmlformats.org/officeDocument/2006/math">
                    <m:r>
                      <a:rPr lang="en-US" altLang="zh-CN" sz="2400" i="1">
                        <a:latin typeface="Cambria Math" panose="02040503050406030204" pitchFamily="18" charset="0"/>
                      </a:rPr>
                      <m:t>𝛽</m:t>
                    </m:r>
                  </m:oMath>
                </a14:m>
                <a:r>
                  <a:rPr lang="zh-CN" altLang="zh-CN" sz="2400" dirty="0"/>
                  <a:t>用于恢复网络的表示能力，它和网络原本的权重一起训练，在</a:t>
                </a:r>
                <a:r>
                  <a:rPr lang="en-US" altLang="zh-CN" sz="2400" dirty="0" err="1"/>
                  <a:t>PyTorch</a:t>
                </a:r>
                <a:r>
                  <a:rPr lang="zh-CN" altLang="zh-CN" sz="2400" dirty="0"/>
                  <a:t>中，</a:t>
                </a:r>
                <a14:m>
                  <m:oMath xmlns:m="http://schemas.openxmlformats.org/officeDocument/2006/math">
                    <m:r>
                      <a:rPr lang="en-US" altLang="zh-CN" sz="2400" i="1">
                        <a:latin typeface="Cambria Math" panose="02040503050406030204" pitchFamily="18" charset="0"/>
                      </a:rPr>
                      <m:t>𝛽</m:t>
                    </m:r>
                  </m:oMath>
                </a14:m>
                <a:r>
                  <a:rPr lang="zh-CN" altLang="zh-CN" sz="2400" dirty="0"/>
                  <a:t>初始化为</a:t>
                </a:r>
                <a:r>
                  <a:rPr lang="en-US" altLang="zh-CN" sz="2400" dirty="0"/>
                  <a:t>0</a:t>
                </a:r>
                <a:r>
                  <a:rPr lang="zh-CN" altLang="zh-CN" sz="2400" dirty="0"/>
                  <a:t>，而</a:t>
                </a:r>
                <a14:m>
                  <m:oMath xmlns:m="http://schemas.openxmlformats.org/officeDocument/2006/math">
                    <m:r>
                      <a:rPr lang="en-US" altLang="zh-CN" sz="2400" i="1">
                        <a:latin typeface="Cambria Math" panose="02040503050406030204" pitchFamily="18" charset="0"/>
                      </a:rPr>
                      <m:t>𝛾</m:t>
                    </m:r>
                  </m:oMath>
                </a14:m>
                <a:r>
                  <a:rPr lang="zh-CN" altLang="zh-CN" sz="2400" dirty="0"/>
                  <a:t>则从均匀分布</a:t>
                </a:r>
                <a:r>
                  <a:rPr lang="en-US" altLang="zh-CN" sz="2400" dirty="0"/>
                  <a:t>$\</a:t>
                </a:r>
                <a:r>
                  <a:rPr lang="en-US" altLang="zh-CN" sz="2400" dirty="0" err="1"/>
                  <a:t>cal</a:t>
                </a:r>
                <a:r>
                  <a:rPr lang="en-US" altLang="zh-CN" sz="2400" dirty="0"/>
                  <a:t>{U}(0,1)$</a:t>
                </a:r>
                <a:r>
                  <a:rPr lang="zh-CN" altLang="zh-CN" sz="2400" dirty="0"/>
                  <a:t>随机采样。当</a:t>
                </a:r>
                <a14:m>
                  <m:oMath xmlns:m="http://schemas.openxmlformats.org/officeDocument/2006/math">
                    <m:r>
                      <a:rPr lang="en-US" altLang="zh-CN" sz="2400" i="1">
                        <a:latin typeface="Cambria Math" panose="02040503050406030204" pitchFamily="18" charset="0"/>
                      </a:rPr>
                      <m:t>𝛾</m:t>
                    </m:r>
                    <m:r>
                      <a:rPr lang="en-US" altLang="zh-CN" sz="2400" i="1">
                        <a:latin typeface="Cambria Math" panose="02040503050406030204" pitchFamily="18" charset="0"/>
                      </a:rPr>
                      <m:t>=</m:t>
                    </m:r>
                    <m:rad>
                      <m:radPr>
                        <m:degHide m:val="on"/>
                        <m:ctrlPr>
                          <a:rPr lang="zh-CN" altLang="zh-CN" sz="2400" i="1">
                            <a:latin typeface="Cambria Math" panose="02040503050406030204" pitchFamily="18" charset="0"/>
                          </a:rPr>
                        </m:ctrlPr>
                      </m:radPr>
                      <m:deg/>
                      <m:e>
                        <m:r>
                          <a:rPr lang="en-US" altLang="zh-CN" sz="2400" i="1">
                            <a:latin typeface="Cambria Math" panose="02040503050406030204" pitchFamily="18" charset="0"/>
                          </a:rPr>
                          <m:t>𝑉𝑎𝑟</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e>
                    </m:rad>
                  </m:oMath>
                </a14:m>
                <a:r>
                  <a:rPr lang="zh-CN" altLang="zh-CN" sz="2400" dirty="0"/>
                  <a:t>且</a:t>
                </a:r>
                <a14:m>
                  <m:oMath xmlns:m="http://schemas.openxmlformats.org/officeDocument/2006/math">
                    <m:r>
                      <a:rPr lang="en-US" altLang="zh-CN" sz="2400" i="1">
                        <a:latin typeface="Cambria Math" panose="02040503050406030204" pitchFamily="18" charset="0"/>
                      </a:rPr>
                      <m:t>𝛽</m:t>
                    </m:r>
                    <m:r>
                      <a:rPr lang="en-US" altLang="zh-CN" sz="2400" i="1">
                        <a:latin typeface="Cambria Math" panose="02040503050406030204" pitchFamily="18" charset="0"/>
                      </a:rPr>
                      <m:t>=</m:t>
                    </m:r>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zh-CN" altLang="zh-CN" sz="2400" dirty="0"/>
                  <a:t>，标准化的激活值则完全恢复成原始值，这完全由训练中的网络自己决定。训练完毕后，</a:t>
                </a:r>
                <a14:m>
                  <m:oMath xmlns:m="http://schemas.openxmlformats.org/officeDocument/2006/math">
                    <m:r>
                      <a:rPr lang="en-US" altLang="zh-CN" sz="2400" i="1">
                        <a:latin typeface="Cambria Math" panose="02040503050406030204" pitchFamily="18" charset="0"/>
                      </a:rPr>
                      <m:t>𝛾</m:t>
                    </m:r>
                  </m:oMath>
                </a14:m>
                <a:r>
                  <a:rPr lang="zh-CN" altLang="zh-CN" sz="2400" dirty="0"/>
                  <a:t>和</a:t>
                </a:r>
                <a14:m>
                  <m:oMath xmlns:m="http://schemas.openxmlformats.org/officeDocument/2006/math">
                    <m:r>
                      <a:rPr lang="en-US" altLang="zh-CN" sz="2400" i="1">
                        <a:latin typeface="Cambria Math" panose="02040503050406030204" pitchFamily="18" charset="0"/>
                      </a:rPr>
                      <m:t>𝛽</m:t>
                    </m:r>
                  </m:oMath>
                </a14:m>
                <a:r>
                  <a:rPr lang="zh-CN" altLang="zh-CN" sz="2400" dirty="0"/>
                  <a:t>作为中间状态保存下来。</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12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的实现方式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在</a:t>
                </a:r>
                <a:r>
                  <a:rPr lang="en-US" altLang="zh-CN" sz="2400" dirty="0" err="1"/>
                  <a:t>PyTorch</a:t>
                </a:r>
                <a:r>
                  <a:rPr lang="zh-CN" altLang="zh-CN" sz="2400" dirty="0"/>
                  <a:t>的实现中，</a:t>
                </a:r>
                <a:r>
                  <a:rPr lang="en-US" altLang="zh-CN" sz="2400" dirty="0"/>
                  <a:t>batch normalization</a:t>
                </a:r>
                <a:r>
                  <a:rPr lang="zh-CN" altLang="zh-CN" sz="2400" dirty="0"/>
                  <a:t>在训练时还会计算移动平均化的均值和方差： </a:t>
                </a:r>
                <a14:m>
                  <m:oMath xmlns:m="http://schemas.openxmlformats.org/officeDocument/2006/math">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𝑚𝑒𝑎𝑛</m:t>
                    </m:r>
                    <m:r>
                      <a:rPr lang="en-US" altLang="zh-CN" sz="2400" i="1">
                        <a:latin typeface="Cambria Math" panose="02040503050406030204" pitchFamily="18" charset="0"/>
                      </a:rPr>
                      <m:t>=(</m:t>
                    </m:r>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𝑚𝑜𝑚𝑒𝑛𝑡𝑢𝑚</m:t>
                    </m:r>
                    <m:r>
                      <a:rPr lang="en-US" altLang="zh-CN" sz="2400" i="1">
                        <a:latin typeface="Cambria Math" panose="02040503050406030204" pitchFamily="18" charset="0"/>
                      </a:rPr>
                      <m:t>)∗</m:t>
                    </m:r>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𝑚𝑒𝑎𝑛</m:t>
                    </m:r>
                    <m:r>
                      <a:rPr lang="en-US" altLang="zh-CN" sz="2400" i="1">
                        <a:latin typeface="Cambria Math" panose="02040503050406030204" pitchFamily="18" charset="0"/>
                      </a:rPr>
                      <m:t>+</m:t>
                    </m:r>
                    <m:r>
                      <a:rPr lang="en-US" altLang="zh-CN" sz="2400" i="1">
                        <a:latin typeface="Cambria Math" panose="02040503050406030204" pitchFamily="18" charset="0"/>
                      </a:rPr>
                      <m:t>𝑚𝑜𝑚𝑒𝑛𝑡𝑢𝑚</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𝛽</m:t>
                        </m:r>
                      </m:sub>
                    </m:sSub>
                  </m:oMath>
                </a14:m>
                <a:r>
                  <a:rPr lang="en-US" altLang="zh-CN" sz="2400" dirty="0"/>
                  <a:t> </a:t>
                </a:r>
                <a14:m>
                  <m:oMath xmlns:m="http://schemas.openxmlformats.org/officeDocument/2006/math">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𝑣𝑎𝑟</m:t>
                    </m:r>
                    <m:r>
                      <a:rPr lang="en-US" altLang="zh-CN" sz="2400" i="1">
                        <a:latin typeface="Cambria Math" panose="02040503050406030204" pitchFamily="18" charset="0"/>
                      </a:rPr>
                      <m:t>=(</m:t>
                    </m:r>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𝑚𝑜𝑚𝑒𝑛𝑡𝑢𝑚</m:t>
                    </m:r>
                    <m:r>
                      <a:rPr lang="en-US" altLang="zh-CN" sz="2400" i="1">
                        <a:latin typeface="Cambria Math" panose="02040503050406030204" pitchFamily="18" charset="0"/>
                      </a:rPr>
                      <m:t>)∗</m:t>
                    </m:r>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𝑣𝑎𝑟</m:t>
                    </m:r>
                    <m:r>
                      <a:rPr lang="en-US" altLang="zh-CN" sz="2400" i="1">
                        <a:latin typeface="Cambria Math" panose="02040503050406030204" pitchFamily="18" charset="0"/>
                      </a:rPr>
                      <m:t>+</m:t>
                    </m:r>
                    <m:r>
                      <a:rPr lang="en-US" altLang="zh-CN" sz="2400" i="1">
                        <a:latin typeface="Cambria Math" panose="02040503050406030204" pitchFamily="18" charset="0"/>
                      </a:rPr>
                      <m:t>𝑚𝑜𝑚𝑒𝑛𝑡𝑢𝑚</m:t>
                    </m:r>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𝛿</m:t>
                        </m:r>
                      </m:e>
                      <m:sub>
                        <m:r>
                          <a:rPr lang="en-US" altLang="zh-CN" sz="2400" i="1">
                            <a:latin typeface="Cambria Math" panose="02040503050406030204" pitchFamily="18" charset="0"/>
                          </a:rPr>
                          <m:t>𝛽</m:t>
                        </m:r>
                      </m:sub>
                      <m:sup>
                        <m:r>
                          <a:rPr lang="en-US" altLang="zh-CN" sz="2400" i="1">
                            <a:latin typeface="Cambria Math" panose="02040503050406030204" pitchFamily="18" charset="0"/>
                          </a:rPr>
                          <m:t>2</m:t>
                        </m:r>
                      </m:sup>
                    </m:sSubSup>
                  </m:oMath>
                </a14:m>
                <a:r>
                  <a:rPr lang="en-US" altLang="zh-CN" sz="2400" dirty="0"/>
                  <a:t> momentum</a:t>
                </a:r>
                <a:r>
                  <a:rPr lang="zh-CN" altLang="zh-CN" sz="2400" dirty="0"/>
                  <a:t>默认为</a:t>
                </a:r>
                <a:r>
                  <a:rPr lang="en-US" altLang="zh-CN" sz="2400" dirty="0"/>
                  <a:t>0.1</a:t>
                </a:r>
                <a:r>
                  <a:rPr lang="zh-CN" altLang="zh-CN" sz="2400" dirty="0"/>
                  <a:t>，</a:t>
                </a:r>
                <a:r>
                  <a:rPr lang="en-US" altLang="zh-CN" sz="2400" dirty="0" err="1"/>
                  <a:t>running_mean</a:t>
                </a:r>
                <a:r>
                  <a:rPr lang="zh-CN" altLang="zh-CN" sz="2400" dirty="0"/>
                  <a:t>和</a:t>
                </a:r>
                <a:r>
                  <a:rPr lang="en-US" altLang="zh-CN" sz="2400" dirty="0" err="1"/>
                  <a:t>running_var</a:t>
                </a:r>
                <a:r>
                  <a:rPr lang="zh-CN" altLang="zh-CN" sz="2400" dirty="0"/>
                  <a:t>在训练完毕后保留，用于模型验证。</a:t>
                </a:r>
                <a:endParaRPr lang="zh-CN" altLang="zh-CN" sz="2400" dirty="0"/>
              </a:p>
              <a:p>
                <a:r>
                  <a:rPr lang="en-US" altLang="zh-CN" sz="2400" dirty="0"/>
                  <a:t>Batch Normalization</a:t>
                </a:r>
                <a:r>
                  <a:rPr lang="zh-CN" altLang="zh-CN" sz="2400" dirty="0"/>
                  <a:t>在训练完毕后，保留了两个参数</a:t>
                </a:r>
                <a14:m>
                  <m:oMath xmlns:m="http://schemas.openxmlformats.org/officeDocument/2006/math">
                    <m:r>
                      <a:rPr lang="en-US" altLang="zh-CN" sz="2400" i="1">
                        <a:latin typeface="Cambria Math" panose="02040503050406030204" pitchFamily="18" charset="0"/>
                      </a:rPr>
                      <m:t>𝛽</m:t>
                    </m:r>
                  </m:oMath>
                </a14:m>
                <a:r>
                  <a:rPr lang="zh-CN" altLang="zh-CN" sz="2400" dirty="0"/>
                  <a:t>和</a:t>
                </a:r>
                <a14:m>
                  <m:oMath xmlns:m="http://schemas.openxmlformats.org/officeDocument/2006/math">
                    <m:r>
                      <a:rPr lang="en-US" altLang="zh-CN" sz="2400" i="1">
                        <a:latin typeface="Cambria Math" panose="02040503050406030204" pitchFamily="18" charset="0"/>
                      </a:rPr>
                      <m:t>𝛾</m:t>
                    </m:r>
                  </m:oMath>
                </a14:m>
                <a:r>
                  <a:rPr lang="zh-CN" altLang="zh-CN" sz="2400" dirty="0"/>
                  <a:t>，以及两个变量</a:t>
                </a:r>
                <a:r>
                  <a:rPr lang="en-US" altLang="zh-CN" sz="2400" dirty="0" err="1"/>
                  <a:t>running_mean</a:t>
                </a:r>
                <a:r>
                  <a:rPr lang="zh-CN" altLang="zh-CN" sz="2400" dirty="0"/>
                  <a:t>和</a:t>
                </a:r>
                <a:r>
                  <a:rPr lang="en-US" altLang="zh-CN" sz="2400" dirty="0" err="1"/>
                  <a:t>running_var</a:t>
                </a:r>
                <a:r>
                  <a:rPr lang="zh-CN" altLang="zh-CN" sz="2400" dirty="0"/>
                  <a:t>。在模型做验证时，做如下变换： </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𝛾</m:t>
                        </m:r>
                      </m:num>
                      <m:den>
                        <m:rad>
                          <m:radPr>
                            <m:degHide m:val="on"/>
                            <m:ctrlPr>
                              <a:rPr lang="zh-CN" altLang="zh-CN" sz="2400" i="1">
                                <a:latin typeface="Cambria Math" panose="02040503050406030204" pitchFamily="18" charset="0"/>
                              </a:rPr>
                            </m:ctrlPr>
                          </m:radPr>
                          <m:deg/>
                          <m:e>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𝑣𝑎𝑟</m:t>
                            </m:r>
                          </m:e>
                        </m:rad>
                        <m:r>
                          <a:rPr lang="en-US" altLang="zh-CN" sz="2400" i="1">
                            <a:latin typeface="Cambria Math" panose="02040503050406030204" pitchFamily="18" charset="0"/>
                          </a:rPr>
                          <m:t>+</m:t>
                        </m:r>
                        <m:r>
                          <a:rPr lang="en-US" altLang="zh-CN" sz="2400" i="1">
                            <a:latin typeface="Cambria Math" panose="02040503050406030204" pitchFamily="18" charset="0"/>
                          </a:rPr>
                          <m:t>𝜖</m:t>
                        </m:r>
                      </m:den>
                    </m:f>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𝛽</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𝛾</m:t>
                        </m:r>
                      </m:num>
                      <m:den>
                        <m:rad>
                          <m:radPr>
                            <m:degHide m:val="on"/>
                            <m:ctrlPr>
                              <a:rPr lang="zh-CN" altLang="zh-CN" sz="2400" i="1">
                                <a:latin typeface="Cambria Math" panose="02040503050406030204" pitchFamily="18" charset="0"/>
                              </a:rPr>
                            </m:ctrlPr>
                          </m:radPr>
                          <m:deg/>
                          <m:e>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𝑣𝑎𝑟</m:t>
                            </m:r>
                          </m:e>
                        </m:rad>
                        <m:r>
                          <a:rPr lang="en-US" altLang="zh-CN" sz="2400" i="1">
                            <a:latin typeface="Cambria Math" panose="02040503050406030204" pitchFamily="18" charset="0"/>
                          </a:rPr>
                          <m:t>+</m:t>
                        </m:r>
                        <m:r>
                          <a:rPr lang="en-US" altLang="zh-CN" sz="2400" i="1">
                            <a:latin typeface="Cambria Math" panose="02040503050406030204" pitchFamily="18" charset="0"/>
                          </a:rPr>
                          <m:t>𝜖</m:t>
                        </m:r>
                      </m:den>
                    </m:f>
                    <m:r>
                      <a:rPr lang="en-US" altLang="zh-CN" sz="2400" i="1">
                        <a:latin typeface="Cambria Math" panose="02040503050406030204" pitchFamily="18" charset="0"/>
                      </a:rPr>
                      <m:t>⋅</m:t>
                    </m:r>
                    <m:r>
                      <a:rPr lang="en-US" altLang="zh-CN" sz="2400" i="1">
                        <a:latin typeface="Cambria Math" panose="02040503050406030204" pitchFamily="18" charset="0"/>
                      </a:rPr>
                      <m:t>𝑟𝑢𝑛𝑛𝑖𝑛𝑔</m:t>
                    </m:r>
                    <m:r>
                      <a:rPr lang="en-US" altLang="zh-CN" sz="2400" i="1">
                        <a:latin typeface="Cambria Math" panose="02040503050406030204" pitchFamily="18" charset="0"/>
                      </a:rPr>
                      <m:t>_</m:t>
                    </m:r>
                    <m:r>
                      <a:rPr lang="en-US" altLang="zh-CN" sz="2400" i="1">
                        <a:latin typeface="Cambria Math" panose="02040503050406030204" pitchFamily="18" charset="0"/>
                      </a:rPr>
                      <m:t>𝑚𝑒𝑎𝑛</m:t>
                    </m:r>
                    <m:r>
                      <a:rPr lang="en-US" altLang="zh-CN" sz="2400" i="1">
                        <a:latin typeface="Cambria Math" panose="02040503050406030204" pitchFamily="18" charset="0"/>
                      </a:rPr>
                      <m:t>)</m:t>
                    </m:r>
                  </m:oMath>
                </a14:m>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p:sp>
        <p:nvSpPr>
          <p:cNvPr id="3" name="内容占位符 2"/>
          <p:cNvSpPr>
            <a:spLocks noGrp="1"/>
          </p:cNvSpPr>
          <p:nvPr>
            <p:ph idx="1"/>
          </p:nvPr>
        </p:nvSpPr>
        <p:spPr/>
        <p:txBody>
          <a:bodyPr>
            <a:noAutofit/>
          </a:bodyPr>
          <a:lstStyle/>
          <a:p>
            <a:r>
              <a:rPr lang="zh-CN" altLang="zh-CN" sz="2400" dirty="0"/>
              <a:t>在</a:t>
            </a:r>
            <a:r>
              <a:rPr lang="en-US" altLang="zh-CN" sz="2400" dirty="0" err="1"/>
              <a:t>PyTorch</a:t>
            </a:r>
            <a:r>
              <a:rPr lang="zh-CN" altLang="zh-CN" sz="2400" dirty="0"/>
              <a:t>中，</a:t>
            </a:r>
            <a:r>
              <a:rPr lang="en-US" altLang="zh-CN" sz="2400" dirty="0"/>
              <a:t>torch.nn.BatchNorm1d</a:t>
            </a:r>
            <a:r>
              <a:rPr lang="zh-CN" altLang="zh-CN" sz="2400" dirty="0"/>
              <a:t>提供了批标准化的实现，同样地，它也被当作神经网络中的层使用。它有两个十分关键的参数，</a:t>
            </a:r>
            <a:r>
              <a:rPr lang="en-US" altLang="zh-CN" sz="2400" dirty="0" err="1"/>
              <a:t>num_features</a:t>
            </a:r>
            <a:r>
              <a:rPr lang="zh-CN" altLang="zh-CN" sz="2400" dirty="0"/>
              <a:t>确定特征的数量，</a:t>
            </a:r>
            <a:r>
              <a:rPr lang="en-US" altLang="zh-CN" sz="2400" dirty="0"/>
              <a:t>affine</a:t>
            </a:r>
            <a:r>
              <a:rPr lang="zh-CN" altLang="zh-CN" sz="2400" dirty="0"/>
              <a:t>决定批标准化是否使用</a:t>
            </a:r>
            <a:r>
              <a:rPr lang="zh-CN" altLang="zh-CN" sz="2400" dirty="0" smtClean="0"/>
              <a:t>仿射映射。</a:t>
            </a:r>
            <a:endParaRPr lang="en-US" altLang="zh-CN" sz="2400" dirty="0" smtClean="0"/>
          </a:p>
          <a:p>
            <a:r>
              <a:rPr lang="zh-CN" altLang="en-US" sz="2400" dirty="0" smtClean="0"/>
              <a:t>下</a:t>
            </a:r>
            <a:r>
              <a:rPr lang="zh-CN" altLang="zh-CN" sz="2400" dirty="0" smtClean="0"/>
              <a:t>面的</a:t>
            </a:r>
            <a:r>
              <a:rPr lang="zh-CN" altLang="zh-CN" sz="2400" dirty="0"/>
              <a:t>代码第</a:t>
            </a:r>
            <a:r>
              <a:rPr lang="en-US" altLang="zh-CN" sz="2400" dirty="0"/>
              <a:t>4</a:t>
            </a:r>
            <a:r>
              <a:rPr lang="zh-CN" altLang="zh-CN" sz="2400" dirty="0"/>
              <a:t>行实例化了一个</a:t>
            </a:r>
            <a:r>
              <a:rPr lang="en-US" altLang="zh-CN" sz="2400" dirty="0"/>
              <a:t>BatchNorm1d</a:t>
            </a:r>
            <a:r>
              <a:rPr lang="zh-CN" altLang="zh-CN" sz="2400" dirty="0" smtClean="0"/>
              <a:t>对象，</a:t>
            </a:r>
            <a:r>
              <a:rPr lang="zh-CN" altLang="en-US" sz="2400" dirty="0" smtClean="0"/>
              <a:t>将</a:t>
            </a:r>
            <a:r>
              <a:rPr lang="zh-CN" altLang="zh-CN" sz="2400" dirty="0" smtClean="0"/>
              <a:t>模型的两个中间变量</a:t>
            </a:r>
            <a:r>
              <a:rPr lang="en-US" altLang="zh-CN" sz="2400" dirty="0" err="1" smtClean="0"/>
              <a:t>running_mean</a:t>
            </a:r>
            <a:r>
              <a:rPr lang="zh-CN" altLang="zh-CN" sz="2400" dirty="0" smtClean="0"/>
              <a:t>和</a:t>
            </a:r>
            <a:r>
              <a:rPr lang="en-US" altLang="zh-CN" sz="2400" dirty="0" err="1" smtClean="0"/>
              <a:t>running_var</a:t>
            </a:r>
            <a:r>
              <a:rPr lang="zh-CN" altLang="zh-CN" sz="2400" dirty="0" smtClean="0"/>
              <a:t>初始化为</a:t>
            </a:r>
            <a:r>
              <a:rPr lang="en-US" altLang="zh-CN" sz="2400" dirty="0" smtClean="0"/>
              <a:t>5</a:t>
            </a:r>
            <a:r>
              <a:rPr lang="zh-CN" altLang="zh-CN" sz="2400" dirty="0" smtClean="0"/>
              <a:t>维的向量。</a:t>
            </a:r>
            <a:r>
              <a:rPr lang="zh-CN" altLang="zh-CN" sz="2400" dirty="0"/>
              <a:t>第</a:t>
            </a:r>
            <a:r>
              <a:rPr lang="en-US" altLang="zh-CN" sz="2400" dirty="0"/>
              <a:t>5-6</a:t>
            </a:r>
            <a:r>
              <a:rPr lang="zh-CN" altLang="zh-CN" sz="2400" dirty="0"/>
              <a:t>行打印了这两个变量的</a:t>
            </a:r>
            <a:r>
              <a:rPr lang="zh-CN" altLang="zh-CN" sz="2400" dirty="0" smtClean="0"/>
              <a:t>数据。</a:t>
            </a:r>
            <a:r>
              <a:rPr lang="zh-CN" altLang="zh-CN" sz="2400" dirty="0"/>
              <a:t>第</a:t>
            </a:r>
            <a:r>
              <a:rPr lang="en-US" altLang="zh-CN" sz="2400" dirty="0"/>
              <a:t>9-11</a:t>
            </a:r>
            <a:r>
              <a:rPr lang="zh-CN" altLang="zh-CN" sz="2400" dirty="0"/>
              <a:t>行从标准高斯分布采样了一些数据然后提供给批标准化层。第</a:t>
            </a:r>
            <a:r>
              <a:rPr lang="en-US" altLang="zh-CN" sz="2400" dirty="0"/>
              <a:t>14-15</a:t>
            </a:r>
            <a:r>
              <a:rPr lang="zh-CN" altLang="zh-CN" sz="2400" dirty="0"/>
              <a:t>行打印了变化后的</a:t>
            </a:r>
            <a:r>
              <a:rPr lang="en-US" altLang="zh-CN" sz="2400" dirty="0" err="1"/>
              <a:t>running_mean</a:t>
            </a:r>
            <a:r>
              <a:rPr lang="zh-CN" altLang="zh-CN" sz="2400" dirty="0"/>
              <a:t>和</a:t>
            </a:r>
            <a:r>
              <a:rPr lang="en-US" altLang="zh-CN" sz="2400" dirty="0" err="1" smtClean="0"/>
              <a:t>running_var</a:t>
            </a:r>
            <a:r>
              <a:rPr lang="zh-CN" altLang="zh-CN" sz="2400" dirty="0" smtClean="0"/>
              <a:t>。</a:t>
            </a:r>
            <a:r>
              <a:rPr lang="zh-CN" altLang="zh-CN" sz="2400" dirty="0"/>
              <a:t>第</a:t>
            </a:r>
            <a:r>
              <a:rPr lang="en-US" altLang="zh-CN" sz="2400" dirty="0"/>
              <a:t>17-24</a:t>
            </a:r>
            <a:r>
              <a:rPr lang="zh-CN" altLang="zh-CN" sz="2400" dirty="0"/>
              <a:t>行验证了如果我们将模型设置为</a:t>
            </a:r>
            <a:r>
              <a:rPr lang="en-US" altLang="zh-CN" sz="2400" dirty="0" err="1"/>
              <a:t>eval</a:t>
            </a:r>
            <a:r>
              <a:rPr lang="zh-CN" altLang="zh-CN" sz="2400" dirty="0"/>
              <a:t>模式，这两个变量不会发生任何变化。</a:t>
            </a:r>
            <a:endParaRPr lang="zh-CN" altLang="zh-CN" sz="2400" dirty="0"/>
          </a:p>
          <a:p>
            <a:endParaRPr lang="zh-CN" altLang="zh-CN"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nvPicPr>
        <p:blipFill>
          <a:blip r:embed="rId1"/>
          <a:stretch>
            <a:fillRect/>
          </a:stretch>
        </p:blipFill>
        <p:spPr>
          <a:xfrm>
            <a:off x="2267744" y="1434382"/>
            <a:ext cx="5331666" cy="523497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1"/>
          <a:stretch>
            <a:fillRect/>
          </a:stretch>
        </p:blipFill>
        <p:spPr>
          <a:xfrm>
            <a:off x="2843808" y="1398558"/>
            <a:ext cx="4104456" cy="528818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nvPicPr>
        <p:blipFill>
          <a:blip r:embed="rId1"/>
          <a:stretch>
            <a:fillRect/>
          </a:stretch>
        </p:blipFill>
        <p:spPr>
          <a:xfrm>
            <a:off x="1369307" y="1689211"/>
            <a:ext cx="7564381" cy="44644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800" dirty="0" smtClean="0"/>
                  <a:t>神经元</a:t>
                </a:r>
                <a:endParaRPr lang="en-US" altLang="zh-CN" sz="2800" dirty="0" smtClean="0"/>
              </a:p>
              <a:p>
                <a:pPr lvl="1">
                  <a:buClr>
                    <a:srgbClr val="3891A7"/>
                  </a:buClr>
                </a:pPr>
                <a:r>
                  <a:rPr lang="zh-CN" altLang="zh-CN" sz="2400" dirty="0" smtClean="0"/>
                  <a:t>神经元是</a:t>
                </a:r>
                <a:r>
                  <a:rPr lang="zh-CN" altLang="zh-CN" sz="2400" dirty="0"/>
                  <a:t>基本的信息操作和处理单位。它接受一组输入，将这组输入加权求和后，由激活函数来计算该神经元的</a:t>
                </a:r>
                <a:r>
                  <a:rPr lang="zh-CN" altLang="zh-CN" sz="2400" dirty="0" smtClean="0"/>
                  <a:t>输出</a:t>
                </a:r>
                <a:r>
                  <a:rPr lang="zh-CN" altLang="en-US" sz="2400" dirty="0" smtClean="0">
                    <a:solidFill>
                      <a:prstClr val="black"/>
                    </a:solidFill>
                  </a:rPr>
                  <a:t>。</a:t>
                </a:r>
                <a:endParaRPr lang="en-US" altLang="zh-CN" sz="2400" dirty="0">
                  <a:solidFill>
                    <a:prstClr val="black"/>
                  </a:solidFill>
                </a:endParaRPr>
              </a:p>
              <a:p>
                <a:r>
                  <a:rPr lang="zh-CN" altLang="en-US" sz="2800" dirty="0"/>
                  <a:t>输入</a:t>
                </a:r>
                <a:endParaRPr lang="en-US" altLang="zh-CN" sz="2800" dirty="0" smtClean="0"/>
              </a:p>
              <a:p>
                <a:pPr lvl="1">
                  <a:buClr>
                    <a:srgbClr val="3891A7"/>
                  </a:buClr>
                </a:pPr>
                <a:r>
                  <a:rPr lang="zh-CN" altLang="zh-CN" sz="2400" dirty="0"/>
                  <a:t>一个神经元可以接受一组张量作为输入 </a:t>
                </a:r>
                <a14:m>
                  <m:oMath xmlns:m="http://schemas.openxmlformats.org/officeDocument/2006/math">
                    <m:r>
                      <m:rPr>
                        <m:sty m:val="p"/>
                      </m:rPr>
                      <a:rPr lang="en-US" altLang="zh-CN" sz="2400">
                        <a:latin typeface="Cambria Math" panose="02040503050406030204" pitchFamily="18" charset="0"/>
                      </a:rPr>
                      <m:t>x</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r>
                          <a:rPr lang="en-US" altLang="zh-CN" sz="2400">
                            <a:latin typeface="Cambria Math" panose="02040503050406030204" pitchFamily="18" charset="0"/>
                          </a:rPr>
                          <m:t>}</m:t>
                        </m:r>
                      </m:e>
                      <m:sup>
                        <m:r>
                          <a:rPr lang="en-US" altLang="zh-CN" sz="2400" i="1">
                            <a:latin typeface="Cambria Math" panose="02040503050406030204" pitchFamily="18" charset="0"/>
                          </a:rPr>
                          <m:t>⊺</m:t>
                        </m:r>
                      </m:sup>
                    </m:sSup>
                  </m:oMath>
                </a14:m>
                <a:endParaRPr lang="en-US" altLang="zh-CN" dirty="0" smtClean="0">
                  <a:solidFill>
                    <a:prstClr val="black"/>
                  </a:solidFill>
                </a:endParaRPr>
              </a:p>
              <a:p>
                <a:endParaRPr lang="zh-CN" altLang="zh-CN"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167497" y="4725144"/>
          <a:ext cx="5603521" cy="1656184"/>
        </p:xfrm>
        <a:graphic>
          <a:graphicData uri="http://schemas.openxmlformats.org/presentationml/2006/ole">
            <mc:AlternateContent xmlns:mc="http://schemas.openxmlformats.org/markup-compatibility/2006">
              <mc:Choice xmlns:v="urn:schemas-microsoft-com:vml" Requires="v">
                <p:oleObj spid="_x0000_s1039" name="" r:id="rId2" imgW="5603875" imgH="1676400" progId="Visio.Drawing.15">
                  <p:embed/>
                </p:oleObj>
              </mc:Choice>
              <mc:Fallback>
                <p:oleObj name="" r:id="rId2" imgW="5603875" imgH="1676400"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497" y="4725144"/>
                        <a:ext cx="5603521" cy="1656184"/>
                      </a:xfrm>
                      <a:prstGeom prst="rect">
                        <a:avLst/>
                      </a:prstGeom>
                      <a:noFill/>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200" dirty="0"/>
                  <a:t>上面</a:t>
                </a:r>
                <a:r>
                  <a:rPr lang="zh-CN" altLang="zh-CN" sz="2200" dirty="0" smtClean="0"/>
                  <a:t>代码的第四行设置了</a:t>
                </a:r>
                <a:r>
                  <a:rPr lang="en-US" altLang="zh-CN" sz="2200" dirty="0" smtClean="0"/>
                  <a:t>affine=False</a:t>
                </a:r>
                <a:r>
                  <a:rPr lang="zh-CN" altLang="zh-CN" sz="2200" dirty="0" smtClean="0"/>
                  <a:t>，也就是不对</a:t>
                </a:r>
                <a:r>
                  <a:rPr lang="zh-CN" altLang="zh-CN" sz="2200" dirty="0"/>
                  <a:t>标准化后的数据采用仿射变换，关于仿射变换的两个参数</a:t>
                </a:r>
                <a14:m>
                  <m:oMath xmlns:m="http://schemas.openxmlformats.org/officeDocument/2006/math">
                    <m:r>
                      <a:rPr lang="en-US" altLang="zh-CN" sz="2200" i="1">
                        <a:latin typeface="Cambria Math" panose="02040503050406030204" pitchFamily="18" charset="0"/>
                      </a:rPr>
                      <m:t>𝛽</m:t>
                    </m:r>
                  </m:oMath>
                </a14:m>
                <a:r>
                  <a:rPr lang="zh-CN" altLang="zh-CN" sz="2200" dirty="0"/>
                  <a:t>和</a:t>
                </a:r>
                <a14:m>
                  <m:oMath xmlns:m="http://schemas.openxmlformats.org/officeDocument/2006/math">
                    <m:r>
                      <a:rPr lang="en-US" altLang="zh-CN" sz="2200" i="1">
                        <a:latin typeface="Cambria Math" panose="02040503050406030204" pitchFamily="18" charset="0"/>
                      </a:rPr>
                      <m:t>𝛾</m:t>
                    </m:r>
                  </m:oMath>
                </a14:m>
                <a:r>
                  <a:rPr lang="zh-CN" altLang="zh-CN" sz="2200" dirty="0"/>
                  <a:t>在</a:t>
                </a:r>
                <a:r>
                  <a:rPr lang="en-US" altLang="zh-CN" sz="2200" dirty="0"/>
                  <a:t>BatchNorm1d</a:t>
                </a:r>
                <a:r>
                  <a:rPr lang="zh-CN" altLang="zh-CN" sz="2200" dirty="0"/>
                  <a:t>中称为</a:t>
                </a:r>
                <a:r>
                  <a:rPr lang="en-US" altLang="zh-CN" sz="2200" dirty="0"/>
                  <a:t>weight</a:t>
                </a:r>
                <a:r>
                  <a:rPr lang="zh-CN" altLang="zh-CN" sz="2200" dirty="0"/>
                  <a:t>和</a:t>
                </a:r>
                <a:r>
                  <a:rPr lang="en-US" altLang="zh-CN" sz="2200" dirty="0"/>
                  <a:t>bias</a:t>
                </a:r>
                <a:r>
                  <a:rPr lang="zh-CN" altLang="zh-CN" sz="2200" dirty="0"/>
                  <a:t>。下面代码的第</a:t>
                </a:r>
                <a:r>
                  <a:rPr lang="en-US" altLang="zh-CN" sz="2200" dirty="0"/>
                  <a:t>4-5</a:t>
                </a:r>
                <a:r>
                  <a:rPr lang="zh-CN" altLang="zh-CN" sz="2200" dirty="0"/>
                  <a:t>行打印了这两个</a:t>
                </a:r>
                <a:r>
                  <a:rPr lang="zh-CN" altLang="zh-CN" sz="2200" dirty="0" smtClean="0"/>
                  <a:t>变量，很显然因为我们关闭了仿射变换所以这两个变量被设置为</a:t>
                </a:r>
                <a:r>
                  <a:rPr lang="en-US" altLang="zh-CN" sz="2200" dirty="0" smtClean="0"/>
                  <a:t>None</a:t>
                </a:r>
                <a:r>
                  <a:rPr lang="zh-CN" altLang="zh-CN" sz="2200" dirty="0" smtClean="0"/>
                  <a:t>。</a:t>
                </a:r>
                <a:endParaRPr lang="en-US" altLang="zh-CN" sz="2200" dirty="0" smtClean="0"/>
              </a:p>
              <a:p>
                <a:r>
                  <a:rPr lang="zh-CN" altLang="zh-CN" sz="2200" dirty="0" smtClean="0"/>
                  <a:t> </a:t>
                </a:r>
                <a:r>
                  <a:rPr lang="zh-CN" altLang="zh-CN" sz="2200" dirty="0"/>
                  <a:t>现在，我们再实例化一个</a:t>
                </a:r>
                <a:r>
                  <a:rPr lang="en-US" altLang="zh-CN" sz="2200" dirty="0"/>
                  <a:t>BatchNorm1d</a:t>
                </a:r>
                <a:r>
                  <a:rPr lang="zh-CN" altLang="zh-CN" sz="2200" dirty="0"/>
                  <a:t>对象</a:t>
                </a:r>
                <a:r>
                  <a:rPr lang="en-US" altLang="zh-CN" sz="2200" dirty="0" err="1"/>
                  <a:t>m_affine</a:t>
                </a:r>
                <a:r>
                  <a:rPr lang="zh-CN" altLang="zh-CN" sz="2200" dirty="0"/>
                  <a:t>，但是这次设置</a:t>
                </a:r>
                <a:r>
                  <a:rPr lang="en-US" altLang="zh-CN" sz="2200" dirty="0"/>
                  <a:t>affine=True</a:t>
                </a:r>
                <a:r>
                  <a:rPr lang="zh-CN" altLang="zh-CN" sz="2200" dirty="0"/>
                  <a:t>，然后在第</a:t>
                </a:r>
                <a:r>
                  <a:rPr lang="en-US" altLang="zh-CN" sz="2200" dirty="0"/>
                  <a:t>9-10</a:t>
                </a:r>
                <a:r>
                  <a:rPr lang="zh-CN" altLang="zh-CN" sz="2200" dirty="0"/>
                  <a:t>行打印</a:t>
                </a:r>
                <a:r>
                  <a:rPr lang="en-US" altLang="zh-CN" sz="2200" dirty="0" err="1"/>
                  <a:t>m_affine.weight</a:t>
                </a:r>
                <a:r>
                  <a:rPr lang="zh-CN" altLang="zh-CN" sz="2200" dirty="0"/>
                  <a:t>，</a:t>
                </a:r>
                <a:r>
                  <a:rPr lang="en-US" altLang="zh-CN" sz="2200" dirty="0" err="1"/>
                  <a:t>m_affine.bias</a:t>
                </a:r>
                <a:r>
                  <a:rPr lang="zh-CN" altLang="zh-CN" sz="2200" dirty="0"/>
                  <a:t>。可以看到，正如前面描述的那样，</a:t>
                </a:r>
                <a14:m>
                  <m:oMath xmlns:m="http://schemas.openxmlformats.org/officeDocument/2006/math">
                    <m:r>
                      <a:rPr lang="en-US" altLang="zh-CN" sz="2200" i="1">
                        <a:latin typeface="Cambria Math" panose="02040503050406030204" pitchFamily="18" charset="0"/>
                      </a:rPr>
                      <m:t>𝛾</m:t>
                    </m:r>
                  </m:oMath>
                </a14:m>
                <a:r>
                  <a:rPr lang="zh-CN" altLang="zh-CN" sz="2200" dirty="0"/>
                  <a:t>从均匀分布</a:t>
                </a:r>
                <a14:m>
                  <m:oMath xmlns:m="http://schemas.openxmlformats.org/officeDocument/2006/math">
                    <m:r>
                      <a:rPr lang="en-US" altLang="zh-CN" sz="2200" i="1">
                        <a:latin typeface="Cambria Math" panose="02040503050406030204" pitchFamily="18" charset="0"/>
                      </a:rPr>
                      <m:t>𝑈</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1</m:t>
                        </m:r>
                      </m:e>
                    </m:d>
                  </m:oMath>
                </a14:m>
                <a:r>
                  <a:rPr lang="zh-CN" altLang="zh-CN" sz="2200" dirty="0"/>
                  <a:t>随机采样，而</a:t>
                </a:r>
                <a14:m>
                  <m:oMath xmlns:m="http://schemas.openxmlformats.org/officeDocument/2006/math">
                    <m:r>
                      <a:rPr lang="en-US" altLang="zh-CN" sz="2200" i="1">
                        <a:latin typeface="Cambria Math" panose="02040503050406030204" pitchFamily="18" charset="0"/>
                      </a:rPr>
                      <m:t>𝛽</m:t>
                    </m:r>
                  </m:oMath>
                </a14:m>
                <a:r>
                  <a:rPr lang="zh-CN" altLang="zh-CN" sz="2200" dirty="0"/>
                  <a:t>被初始化为</a:t>
                </a:r>
                <a:r>
                  <a:rPr lang="en-US" altLang="zh-CN" sz="2200" dirty="0"/>
                  <a:t>0</a:t>
                </a:r>
                <a:r>
                  <a:rPr lang="zh-CN" altLang="zh-CN" sz="2200" dirty="0" smtClean="0"/>
                  <a:t>。</a:t>
                </a:r>
                <a:endParaRPr lang="en-US" altLang="zh-CN" sz="2200" dirty="0" smtClean="0"/>
              </a:p>
              <a:p>
                <a:r>
                  <a:rPr lang="zh-CN" altLang="zh-CN" sz="2200" dirty="0" smtClean="0"/>
                  <a:t>另外</a:t>
                </a:r>
                <a:r>
                  <a:rPr lang="zh-CN" altLang="zh-CN" sz="2200" dirty="0"/>
                  <a:t>，应当注意，</a:t>
                </a:r>
                <a:r>
                  <a:rPr lang="en-US" altLang="zh-CN" sz="2200" dirty="0" err="1"/>
                  <a:t>m_affine.weight</a:t>
                </a:r>
                <a:r>
                  <a:rPr lang="zh-CN" altLang="zh-CN" sz="2200" dirty="0"/>
                  <a:t>和</a:t>
                </a:r>
                <a:r>
                  <a:rPr lang="en-US" altLang="zh-CN" sz="2200" dirty="0" err="1"/>
                  <a:t>m_affine.bias</a:t>
                </a:r>
                <a:r>
                  <a:rPr lang="zh-CN" altLang="zh-CN" sz="2200" dirty="0"/>
                  <a:t>的类型均为</a:t>
                </a:r>
                <a:r>
                  <a:rPr lang="en-US" altLang="zh-CN" sz="2200" dirty="0"/>
                  <a:t>Parameter</a:t>
                </a:r>
                <a:r>
                  <a:rPr lang="zh-CN" altLang="zh-CN" sz="2200" dirty="0"/>
                  <a:t>，也就是说它们和线性模型的权重是一种类型，参与模型的训练，而</a:t>
                </a:r>
                <a:r>
                  <a:rPr lang="en-US" altLang="zh-CN" sz="2200" dirty="0" err="1"/>
                  <a:t>running_mean</a:t>
                </a:r>
                <a:r>
                  <a:rPr lang="zh-CN" altLang="zh-CN" sz="2200" dirty="0"/>
                  <a:t>和</a:t>
                </a:r>
                <a:r>
                  <a:rPr lang="en-US" altLang="zh-CN" sz="2200" dirty="0" err="1"/>
                  <a:t>running_var</a:t>
                </a:r>
                <a:r>
                  <a:rPr lang="zh-CN" altLang="zh-CN" sz="2200" dirty="0"/>
                  <a:t>的类型为</a:t>
                </a:r>
                <a:r>
                  <a:rPr lang="en-US" altLang="zh-CN" sz="2200" dirty="0"/>
                  <a:t>Tensor</a:t>
                </a:r>
                <a:r>
                  <a:rPr lang="zh-CN" altLang="zh-CN" sz="2200" dirty="0"/>
                  <a:t>，这样的变量在</a:t>
                </a:r>
                <a:r>
                  <a:rPr lang="en-US" altLang="zh-CN" sz="2200" dirty="0" err="1"/>
                  <a:t>PyTorch</a:t>
                </a:r>
                <a:r>
                  <a:rPr lang="zh-CN" altLang="zh-CN" sz="2200" dirty="0"/>
                  <a:t>中称为</a:t>
                </a:r>
                <a:r>
                  <a:rPr lang="en-US" altLang="zh-CN" sz="2200" dirty="0"/>
                  <a:t>buffer</a:t>
                </a:r>
                <a:r>
                  <a:rPr lang="zh-CN" altLang="zh-CN" sz="2200" dirty="0"/>
                  <a:t>。</a:t>
                </a:r>
                <a:r>
                  <a:rPr lang="en-US" altLang="zh-CN" sz="2200" dirty="0"/>
                  <a:t>buffer</a:t>
                </a:r>
                <a:r>
                  <a:rPr lang="zh-CN" altLang="zh-CN" sz="2200" dirty="0"/>
                  <a:t>不影响模型的训练，仅作为中间变量更新和保存。</a:t>
                </a:r>
                <a:endParaRPr lang="zh-CN" altLang="zh-CN" sz="2200" dirty="0"/>
              </a:p>
              <a:p>
                <a:endParaRPr lang="zh-CN" altLang="zh-CN" sz="22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976" b="-10476"/>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1573515" y="1692275"/>
            <a:ext cx="7356741" cy="476106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批</a:t>
            </a:r>
            <a:r>
              <a:rPr lang="zh-CN" altLang="zh-CN" dirty="0" smtClean="0">
                <a:effectLst/>
              </a:rPr>
              <a:t>标准化</a:t>
            </a:r>
            <a:r>
              <a:rPr lang="zh-CN" altLang="en-US" dirty="0" smtClean="0">
                <a:effectLst/>
              </a:rPr>
              <a:t>的</a:t>
            </a:r>
            <a:r>
              <a:rPr lang="zh-CN" altLang="zh-CN" dirty="0">
                <a:effectLst/>
              </a:rPr>
              <a:t>使用方法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1"/>
          <a:stretch>
            <a:fillRect/>
          </a:stretch>
        </p:blipFill>
        <p:spPr>
          <a:xfrm>
            <a:off x="1416912" y="1988840"/>
            <a:ext cx="7555748" cy="4176464"/>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Autofit/>
          </a:bodyPr>
          <a:lstStyle/>
          <a:p>
            <a:r>
              <a:rPr lang="zh-CN" altLang="zh-CN" sz="2800" dirty="0"/>
              <a:t>感知器模型可以算得上是深度学习的基石。最初的单层感知器模型就是为了模拟人脑神经元提出的，但是就连异或运算都无法模拟。经过多年的研究，人们终于提出了多层感知器模型，用于拟合任意函数。结合高效的</a:t>
            </a:r>
            <a:r>
              <a:rPr lang="en-US" altLang="zh-CN" sz="2800" dirty="0"/>
              <a:t>BP</a:t>
            </a:r>
            <a:r>
              <a:rPr lang="zh-CN" altLang="zh-CN" sz="2800" dirty="0"/>
              <a:t>算法，神经网络终于诞生。尽管目前看来，</a:t>
            </a:r>
            <a:r>
              <a:rPr lang="en-US" altLang="zh-CN" sz="2800" dirty="0"/>
              <a:t>BP</a:t>
            </a:r>
            <a:r>
              <a:rPr lang="zh-CN" altLang="zh-CN" sz="2800" dirty="0"/>
              <a:t>神经网络已经无法胜任许多工作，但是从发展的角度来看，</a:t>
            </a:r>
            <a:r>
              <a:rPr lang="en-US" altLang="zh-CN" sz="2800" dirty="0"/>
              <a:t>BP</a:t>
            </a:r>
            <a:r>
              <a:rPr lang="zh-CN" altLang="zh-CN" sz="2800" dirty="0"/>
              <a:t>神经网络仍是学习深度学习不可不知的重要部分。本章的最后两节介绍了常用的训练技巧，这些技巧可以有效地提升模型表现，避免过拟合。</a:t>
            </a:r>
            <a:endParaRPr lang="zh-CN" altLang="zh-CN"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smtClean="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连接权</a:t>
                </a:r>
                <a:r>
                  <a:rPr lang="zh-CN" altLang="zh-CN" sz="2800" dirty="0" smtClean="0"/>
                  <a:t>值</a:t>
                </a:r>
                <a:endParaRPr lang="en-US" altLang="zh-CN" sz="2800" dirty="0" smtClean="0"/>
              </a:p>
              <a:p>
                <a:pPr lvl="1">
                  <a:buClr>
                    <a:srgbClr val="3891A7"/>
                  </a:buClr>
                </a:pPr>
                <a:r>
                  <a:rPr lang="zh-CN" altLang="zh-CN" sz="2400" dirty="0"/>
                  <a:t>连接权值向量为一组张量 </a:t>
                </a:r>
                <a14:m>
                  <m:oMath xmlns:m="http://schemas.openxmlformats.org/officeDocument/2006/math">
                    <m:r>
                      <a:rPr lang="en-US" altLang="zh-CN" sz="2400" b="0" i="1">
                        <a:latin typeface="Cambria Math" panose="02040503050406030204" pitchFamily="18" charset="0"/>
                      </a:rPr>
                      <m:t>𝑊</m:t>
                    </m:r>
                    <m:r>
                      <a:rPr lang="en-US" altLang="zh-CN" sz="2400" b="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1</m:t>
                        </m:r>
                      </m:sub>
                    </m:sSub>
                    <m:r>
                      <a:rPr lang="en-US" altLang="zh-CN" sz="2400" b="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2</m:t>
                        </m:r>
                      </m:sub>
                    </m:sSub>
                    <m:r>
                      <a:rPr lang="en-US" altLang="zh-CN" sz="2400" b="0">
                        <a:latin typeface="Cambria Math" panose="02040503050406030204" pitchFamily="18" charset="0"/>
                      </a:rPr>
                      <m:t>,</m:t>
                    </m:r>
                    <m:r>
                      <a:rPr lang="zh-CN" altLang="zh-CN" sz="2400" b="0">
                        <a:latin typeface="Cambria Math" panose="02040503050406030204" pitchFamily="18" charset="0"/>
                      </a:rPr>
                      <m:t>…</m:t>
                    </m:r>
                    <m:r>
                      <a:rPr lang="en-US" altLang="zh-CN" sz="2400" b="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𝑛</m:t>
                        </m:r>
                      </m:sub>
                    </m:sSub>
                    <m:r>
                      <a:rPr lang="en-US" altLang="zh-CN" sz="2400" b="0">
                        <a:latin typeface="Cambria Math" panose="02040503050406030204" pitchFamily="18" charset="0"/>
                      </a:rPr>
                      <m:t>}</m:t>
                    </m:r>
                  </m:oMath>
                </a14:m>
                <a:r>
                  <a:rPr lang="en-US" altLang="zh-CN" sz="2400" dirty="0"/>
                  <a:t>, </a:t>
                </a:r>
                <a:r>
                  <a:rPr lang="zh-CN" altLang="zh-CN" sz="2400" dirty="0"/>
                  <a:t>其中</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𝑖</m:t>
                        </m:r>
                      </m:sub>
                    </m:sSub>
                  </m:oMath>
                </a14:m>
                <a:r>
                  <a:rPr lang="zh-CN" altLang="zh-CN" sz="2400" dirty="0"/>
                  <a:t>对应输入</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a:latin typeface="Cambria Math" panose="02040503050406030204" pitchFamily="18" charset="0"/>
                          </a:rPr>
                          <m:t>𝑖</m:t>
                        </m:r>
                      </m:sub>
                    </m:sSub>
                  </m:oMath>
                </a14:m>
                <a:r>
                  <a:rPr lang="zh-CN" altLang="zh-CN" sz="2400" dirty="0"/>
                  <a:t>的连接权值；神经元将输入进行加权</a:t>
                </a:r>
                <a:r>
                  <a:rPr lang="zh-CN" altLang="zh-CN" sz="2400" dirty="0" smtClean="0"/>
                  <a:t>求和</a:t>
                </a:r>
                <a:endParaRPr lang="en-US" altLang="zh-CN" sz="2400" dirty="0">
                  <a:solidFill>
                    <a:prstClr val="black"/>
                  </a:solidFill>
                </a:endParaRPr>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𝑠𝑢𝑚</m:t>
                      </m:r>
                      <m:r>
                        <a:rPr lang="en-US" altLang="zh-CN" sz="2400" b="0">
                          <a:latin typeface="Cambria Math" panose="02040503050406030204" pitchFamily="18" charset="0"/>
                        </a:rPr>
                        <m:t>=</m:t>
                      </m:r>
                      <m:nary>
                        <m:naryPr>
                          <m:chr m:val="∑"/>
                          <m:limLoc m:val="undOvr"/>
                          <m:supHide m:val="on"/>
                          <m:ctrlPr>
                            <a:rPr lang="zh-CN" altLang="zh-CN" sz="2400" i="1">
                              <a:latin typeface="Cambria Math" panose="02040503050406030204" pitchFamily="18" charset="0"/>
                            </a:rPr>
                          </m:ctrlPr>
                        </m:naryPr>
                        <m:sub>
                          <m:r>
                            <a:rPr lang="en-US" altLang="zh-CN" sz="2400" b="0" i="1">
                              <a:latin typeface="Cambria Math" panose="02040503050406030204" pitchFamily="18" charset="0"/>
                            </a:rPr>
                            <m:t>𝑖</m:t>
                          </m:r>
                        </m:sub>
                        <m:sup/>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𝑤</m:t>
                              </m:r>
                            </m:e>
                            <m:sub>
                              <m:r>
                                <a:rPr lang="en-US" altLang="zh-CN" sz="2400" b="0" i="1">
                                  <a:latin typeface="Cambria Math" panose="02040503050406030204" pitchFamily="18" charset="0"/>
                                </a:rPr>
                                <m:t>𝑖</m:t>
                              </m:r>
                            </m:sub>
                          </m:sSub>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a:latin typeface="Cambria Math" panose="02040503050406030204" pitchFamily="18" charset="0"/>
                                </a:rPr>
                                <m:t>𝑖</m:t>
                              </m:r>
                            </m:sub>
                          </m:sSub>
                        </m:e>
                      </m:nary>
                    </m:oMath>
                  </m:oMathPara>
                </a14:m>
                <a:endParaRPr lang="zh-CN" altLang="zh-CN" sz="2400" dirty="0"/>
              </a:p>
              <a:p>
                <a:pPr lvl="1">
                  <a:buClr>
                    <a:srgbClr val="3891A7"/>
                  </a:buClr>
                </a:pPr>
                <a:r>
                  <a:rPr lang="zh-CN" altLang="zh-CN" sz="2400" dirty="0"/>
                  <a:t>写成向量形式</a:t>
                </a:r>
                <a:endParaRPr lang="en-US" altLang="zh-CN" sz="2400" dirty="0" smtClean="0">
                  <a:solidFill>
                    <a:prstClr val="black"/>
                  </a:solidFill>
                </a:endParaRPr>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𝑠𝑢𝑚</m:t>
                      </m:r>
                      <m:r>
                        <a:rPr lang="en-US" altLang="zh-CN" sz="2400" b="0">
                          <a:latin typeface="Cambria Math" panose="02040503050406030204" pitchFamily="18" charset="0"/>
                        </a:rPr>
                        <m:t>=</m:t>
                      </m:r>
                      <m:r>
                        <a:rPr lang="en-US" altLang="zh-CN" sz="2400" b="0" i="1">
                          <a:latin typeface="Cambria Math" panose="02040503050406030204" pitchFamily="18" charset="0"/>
                        </a:rPr>
                        <m:t>𝑊𝑥</m:t>
                      </m:r>
                    </m:oMath>
                  </m:oMathPara>
                </a14:m>
                <a:endParaRPr lang="en-US" altLang="zh-CN" sz="2400" dirty="0" smtClean="0">
                  <a:solidFill>
                    <a:prstClr val="black"/>
                  </a:solidFill>
                </a:endParaRPr>
              </a:p>
              <a:p>
                <a:r>
                  <a:rPr lang="zh-CN" altLang="zh-CN" sz="2800" dirty="0"/>
                  <a:t>偏置</a:t>
                </a:r>
                <a:endParaRPr lang="en-US" altLang="zh-CN" sz="2800" dirty="0" smtClean="0"/>
              </a:p>
              <a:p>
                <a:pPr lvl="1">
                  <a:buClr>
                    <a:srgbClr val="3891A7"/>
                  </a:buClr>
                </a:pPr>
                <a:r>
                  <a:rPr lang="zh-CN" altLang="zh-CN" sz="2400" dirty="0"/>
                  <a:t>有时候加权求和时会加上一项常数项</a:t>
                </a:r>
                <a14:m>
                  <m:oMath xmlns:m="http://schemas.openxmlformats.org/officeDocument/2006/math">
                    <m:r>
                      <a:rPr lang="en-US" altLang="zh-CN" sz="2400" b="0" i="1">
                        <a:latin typeface="Cambria Math" panose="02040503050406030204" pitchFamily="18" charset="0"/>
                      </a:rPr>
                      <m:t>𝑏</m:t>
                    </m:r>
                  </m:oMath>
                </a14:m>
                <a:r>
                  <a:rPr lang="zh-CN" altLang="zh-CN" sz="2400" dirty="0"/>
                  <a:t>作为偏置；其中张量</a:t>
                </a:r>
                <a14:m>
                  <m:oMath xmlns:m="http://schemas.openxmlformats.org/officeDocument/2006/math">
                    <m:r>
                      <a:rPr lang="en-US" altLang="zh-CN" sz="2400" b="0" i="1">
                        <a:latin typeface="Cambria Math" panose="02040503050406030204" pitchFamily="18" charset="0"/>
                      </a:rPr>
                      <m:t>𝑏</m:t>
                    </m:r>
                  </m:oMath>
                </a14:m>
                <a:r>
                  <a:rPr lang="zh-CN" altLang="zh-CN" sz="2400" dirty="0"/>
                  <a:t>的形状要与</a:t>
                </a:r>
                <a14:m>
                  <m:oMath xmlns:m="http://schemas.openxmlformats.org/officeDocument/2006/math">
                    <m:r>
                      <a:rPr lang="en-US" altLang="zh-CN" sz="2400" b="0" i="1">
                        <a:latin typeface="Cambria Math" panose="02040503050406030204" pitchFamily="18" charset="0"/>
                      </a:rPr>
                      <m:t>𝑊𝑥</m:t>
                    </m:r>
                  </m:oMath>
                </a14:m>
                <a:r>
                  <a:rPr lang="zh-CN" altLang="zh-CN" sz="2400" dirty="0"/>
                  <a:t>的形状</a:t>
                </a:r>
                <a:r>
                  <a:rPr lang="zh-CN" altLang="zh-CN" sz="2400" dirty="0" smtClean="0"/>
                  <a:t>保持</a:t>
                </a:r>
                <a:r>
                  <a:rPr lang="zh-CN" altLang="en-US" sz="2400" dirty="0" smtClean="0"/>
                  <a:t>一致</a:t>
                </a:r>
                <a:endParaRPr lang="en-US" altLang="zh-CN" sz="24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b="0" i="1">
                          <a:latin typeface="Cambria Math" panose="02040503050406030204" pitchFamily="18" charset="0"/>
                        </a:rPr>
                        <m:t>𝑠𝑢𝑚</m:t>
                      </m:r>
                      <m:r>
                        <a:rPr lang="en-US" altLang="zh-CN" b="0">
                          <a:latin typeface="Cambria Math" panose="02040503050406030204" pitchFamily="18" charset="0"/>
                        </a:rPr>
                        <m:t>=</m:t>
                      </m:r>
                      <m:r>
                        <a:rPr lang="en-US" altLang="zh-CN" b="0" i="1">
                          <a:latin typeface="Cambria Math" panose="02040503050406030204" pitchFamily="18" charset="0"/>
                        </a:rPr>
                        <m:t>𝑊𝑥</m:t>
                      </m:r>
                      <m:r>
                        <a:rPr lang="en-US" altLang="zh-CN" b="0">
                          <a:latin typeface="Cambria Math" panose="02040503050406030204" pitchFamily="18" charset="0"/>
                        </a:rPr>
                        <m:t>+</m:t>
                      </m:r>
                      <m:r>
                        <a:rPr lang="en-US" altLang="zh-CN" b="0" i="1">
                          <a:latin typeface="Cambria Math" panose="02040503050406030204" pitchFamily="18" charset="0"/>
                        </a:rPr>
                        <m:t>𝑏</m:t>
                      </m:r>
                    </m:oMath>
                  </m:oMathPara>
                </a14:m>
                <a:endParaRPr lang="en-US" altLang="zh-CN" dirty="0" smtClean="0">
                  <a:solidFill>
                    <a:prstClr val="black"/>
                  </a:solidFill>
                </a:endParaRPr>
              </a:p>
              <a:p>
                <a:endParaRPr lang="zh-CN" altLang="zh-CN"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15582"/>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en-US" sz="2800" dirty="0" smtClean="0"/>
                  <a:t>激活函数</a:t>
                </a:r>
                <a:endParaRPr lang="en-US" altLang="zh-CN" sz="2800" dirty="0" smtClean="0"/>
              </a:p>
              <a:p>
                <a:pPr lvl="1">
                  <a:buClr>
                    <a:srgbClr val="3891A7"/>
                  </a:buClr>
                </a:pPr>
                <a:r>
                  <a:rPr lang="zh-CN" altLang="zh-CN" sz="2400" dirty="0"/>
                  <a:t>激活函数</a:t>
                </a:r>
                <a14:m>
                  <m:oMath xmlns:m="http://schemas.openxmlformats.org/officeDocument/2006/math">
                    <m:r>
                      <m:rPr>
                        <m:sty m:val="p"/>
                      </m:rPr>
                      <a:rPr lang="en-US" altLang="zh-CN" sz="2400">
                        <a:latin typeface="Cambria Math" panose="02040503050406030204" pitchFamily="18" charset="0"/>
                      </a:rPr>
                      <m:t>f</m:t>
                    </m:r>
                    <m:r>
                      <a:rPr lang="en-US" altLang="zh-CN" sz="2400">
                        <a:latin typeface="Cambria Math" panose="02040503050406030204" pitchFamily="18" charset="0"/>
                      </a:rPr>
                      <m:t>(∙)</m:t>
                    </m:r>
                  </m:oMath>
                </a14:m>
                <a:r>
                  <a:rPr lang="zh-CN" altLang="zh-CN" sz="2400" dirty="0"/>
                  <a:t>被施加到输入加权和</a:t>
                </a:r>
                <a14:m>
                  <m:oMath xmlns:m="http://schemas.openxmlformats.org/officeDocument/2006/math">
                    <m:r>
                      <m:rPr>
                        <m:sty m:val="p"/>
                      </m:rPr>
                      <a:rPr lang="en-US" altLang="zh-CN" sz="2400">
                        <a:latin typeface="Cambria Math" panose="02040503050406030204" pitchFamily="18" charset="0"/>
                      </a:rPr>
                      <m:t>sum</m:t>
                    </m:r>
                  </m:oMath>
                </a14:m>
                <a:r>
                  <a:rPr lang="zh-CN" altLang="zh-CN" sz="2400" dirty="0"/>
                  <a:t>上，产生神经元的输出；这里，若</a:t>
                </a:r>
                <a14:m>
                  <m:oMath xmlns:m="http://schemas.openxmlformats.org/officeDocument/2006/math">
                    <m:r>
                      <m:rPr>
                        <m:sty m:val="p"/>
                      </m:rPr>
                      <a:rPr lang="en-US" altLang="zh-CN" sz="2400">
                        <a:latin typeface="Cambria Math" panose="02040503050406030204" pitchFamily="18" charset="0"/>
                      </a:rPr>
                      <m:t>sum</m:t>
                    </m:r>
                  </m:oMath>
                </a14:m>
                <a:r>
                  <a:rPr lang="zh-CN" altLang="zh-CN" sz="2400" dirty="0"/>
                  <a:t>为大于</a:t>
                </a:r>
                <a:r>
                  <a:rPr lang="en-US" altLang="zh-CN" sz="2400" dirty="0"/>
                  <a:t>1</a:t>
                </a:r>
                <a:r>
                  <a:rPr lang="zh-CN" altLang="zh-CN" sz="2400" dirty="0"/>
                  <a:t>阶的张量，则</a:t>
                </a:r>
                <a14:m>
                  <m:oMath xmlns:m="http://schemas.openxmlformats.org/officeDocument/2006/math">
                    <m:r>
                      <m:rPr>
                        <m:sty m:val="p"/>
                      </m:rPr>
                      <a:rPr lang="en-US" altLang="zh-CN" sz="2400">
                        <a:latin typeface="Cambria Math" panose="02040503050406030204" pitchFamily="18" charset="0"/>
                      </a:rPr>
                      <m:t>f</m:t>
                    </m:r>
                    <m:r>
                      <a:rPr lang="en-US" altLang="zh-CN" sz="2400">
                        <a:latin typeface="Cambria Math" panose="02040503050406030204" pitchFamily="18" charset="0"/>
                      </a:rPr>
                      <m:t>(∙)</m:t>
                    </m:r>
                  </m:oMath>
                </a14:m>
                <a:r>
                  <a:rPr lang="zh-CN" altLang="zh-CN" sz="2400" dirty="0"/>
                  <a:t>被施加到</a:t>
                </a:r>
                <a14:m>
                  <m:oMath xmlns:m="http://schemas.openxmlformats.org/officeDocument/2006/math">
                    <m:r>
                      <m:rPr>
                        <m:sty m:val="p"/>
                      </m:rPr>
                      <a:rPr lang="en-US" altLang="zh-CN" sz="2400">
                        <a:latin typeface="Cambria Math" panose="02040503050406030204" pitchFamily="18" charset="0"/>
                      </a:rPr>
                      <m:t>sum</m:t>
                    </m:r>
                  </m:oMath>
                </a14:m>
                <a:r>
                  <a:rPr lang="zh-CN" altLang="zh-CN" sz="2400" dirty="0"/>
                  <a:t>的每一个元素</a:t>
                </a:r>
                <a:r>
                  <a:rPr lang="zh-CN" altLang="zh-CN" sz="2400" dirty="0" smtClean="0"/>
                  <a:t>上</a:t>
                </a:r>
                <a:endParaRPr lang="en-US" altLang="zh-CN" sz="24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r>
                        <m:rPr>
                          <m:sty m:val="p"/>
                        </m:rPr>
                        <a:rPr lang="en-US" altLang="zh-CN" sz="2400">
                          <a:latin typeface="Cambria Math" panose="02040503050406030204" pitchFamily="18" charset="0"/>
                        </a:rPr>
                        <m:t>f</m:t>
                      </m:r>
                      <m:r>
                        <a:rPr lang="en-US" altLang="zh-CN" sz="2400">
                          <a:latin typeface="Cambria Math" panose="02040503050406030204" pitchFamily="18" charset="0"/>
                        </a:rPr>
                        <m:t>(</m:t>
                      </m:r>
                      <m:r>
                        <m:rPr>
                          <m:sty m:val="p"/>
                        </m:rPr>
                        <a:rPr lang="en-US" altLang="zh-CN" sz="2400">
                          <a:latin typeface="Cambria Math" panose="02040503050406030204" pitchFamily="18" charset="0"/>
                        </a:rPr>
                        <m:t>sum</m:t>
                      </m:r>
                      <m:r>
                        <a:rPr lang="en-US" altLang="zh-CN" sz="2400">
                          <a:latin typeface="Cambria Math" panose="02040503050406030204" pitchFamily="18" charset="0"/>
                        </a:rPr>
                        <m:t>)</m:t>
                      </m:r>
                    </m:oMath>
                  </m:oMathPara>
                </a14:m>
                <a:endParaRPr lang="zh-CN" altLang="zh-CN" sz="2400" dirty="0"/>
              </a:p>
              <a:p>
                <a:pPr lvl="1">
                  <a:buClr>
                    <a:srgbClr val="3891A7"/>
                  </a:buClr>
                </a:pPr>
                <a:r>
                  <a:rPr lang="zh-CN" altLang="zh-CN" sz="2400" dirty="0"/>
                  <a:t>常用的激活函数</a:t>
                </a:r>
                <a:r>
                  <a:rPr lang="zh-CN" altLang="zh-CN" sz="2400" dirty="0" smtClean="0"/>
                  <a:t>有</a:t>
                </a:r>
                <a:r>
                  <a:rPr lang="en-US" altLang="zh-CN" sz="2400" dirty="0" err="1" smtClean="0"/>
                  <a:t>SoftMax</a:t>
                </a:r>
                <a:r>
                  <a:rPr lang="zh-CN" altLang="en-US" sz="2400" dirty="0" smtClean="0"/>
                  <a:t>、</a:t>
                </a:r>
                <a:r>
                  <a:rPr lang="en-US" altLang="zh-CN" sz="2400" dirty="0" smtClean="0"/>
                  <a:t>Sigmoid</a:t>
                </a:r>
                <a:r>
                  <a:rPr lang="zh-CN" altLang="en-US" sz="2400" dirty="0" smtClean="0"/>
                  <a:t>、</a:t>
                </a:r>
                <a:r>
                  <a:rPr lang="en-US" altLang="zh-CN" sz="2400" dirty="0" err="1" smtClean="0"/>
                  <a:t>Tanh</a:t>
                </a:r>
                <a:r>
                  <a:rPr lang="zh-CN" altLang="en-US" sz="2400" dirty="0" smtClean="0"/>
                  <a:t>、</a:t>
                </a:r>
                <a:r>
                  <a:rPr lang="en-US" altLang="zh-CN" sz="2400" dirty="0" err="1" smtClean="0"/>
                  <a:t>ReLU</a:t>
                </a:r>
                <a:r>
                  <a:rPr lang="zh-CN" altLang="en-US" sz="2400" dirty="0" smtClean="0"/>
                  <a:t>等</a:t>
                </a:r>
                <a:endParaRPr lang="zh-CN" altLang="zh-CN" sz="2400"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ttps://github.com/torch/nn/raw/master/doc/image/softmin.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1720" y="3429000"/>
            <a:ext cx="5508612" cy="3429000"/>
          </a:xfrm>
          <a:prstGeom prst="rect">
            <a:avLst/>
          </a:prstGeom>
          <a:noFill/>
          <a:ln>
            <a:noFill/>
          </a:ln>
        </p:spPr>
      </p:pic>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err="1"/>
                  <a:t>SoftMax</a:t>
                </a:r>
                <a:endParaRPr lang="en-US" altLang="zh-CN" sz="2800" dirty="0" smtClean="0"/>
              </a:p>
              <a:p>
                <a:pPr lvl="1">
                  <a:buClr>
                    <a:srgbClr val="3891A7"/>
                  </a:buClr>
                </a:pPr>
                <a:r>
                  <a:rPr lang="en-US" altLang="zh-CN" sz="2400" dirty="0" err="1" smtClean="0"/>
                  <a:t>SoftMax</a:t>
                </a:r>
                <a:r>
                  <a:rPr lang="zh-CN" altLang="zh-CN" sz="2400" dirty="0" smtClean="0"/>
                  <a:t>适用于</a:t>
                </a:r>
                <a:r>
                  <a:rPr lang="zh-CN" altLang="zh-CN" sz="2400" dirty="0"/>
                  <a:t>多元分类问题，作用是将分别代表</a:t>
                </a:r>
                <a14:m>
                  <m:oMath xmlns:m="http://schemas.openxmlformats.org/officeDocument/2006/math">
                    <m:r>
                      <m:rPr>
                        <m:sty m:val="p"/>
                      </m:rPr>
                      <a:rPr lang="en-US" altLang="zh-CN" sz="2400">
                        <a:latin typeface="Cambria Math" panose="02040503050406030204" pitchFamily="18" charset="0"/>
                      </a:rPr>
                      <m:t>n</m:t>
                    </m:r>
                  </m:oMath>
                </a14:m>
                <a:r>
                  <a:rPr lang="zh-CN" altLang="zh-CN" sz="2400" dirty="0"/>
                  <a:t>个类的</a:t>
                </a:r>
                <a14:m>
                  <m:oMath xmlns:m="http://schemas.openxmlformats.org/officeDocument/2006/math">
                    <m:r>
                      <m:rPr>
                        <m:sty m:val="p"/>
                      </m:rPr>
                      <a:rPr lang="en-US" altLang="zh-CN" sz="2400">
                        <a:latin typeface="Cambria Math" panose="02040503050406030204" pitchFamily="18" charset="0"/>
                      </a:rPr>
                      <m:t>n</m:t>
                    </m:r>
                  </m:oMath>
                </a14:m>
                <a:r>
                  <a:rPr lang="zh-CN" altLang="zh-CN" sz="2400" dirty="0"/>
                  <a:t>个标量归一化，得到这</a:t>
                </a:r>
                <a14:m>
                  <m:oMath xmlns:m="http://schemas.openxmlformats.org/officeDocument/2006/math">
                    <m:r>
                      <m:rPr>
                        <m:sty m:val="p"/>
                      </m:rPr>
                      <a:rPr lang="en-US" altLang="zh-CN" sz="2400">
                        <a:latin typeface="Cambria Math" panose="02040503050406030204" pitchFamily="18" charset="0"/>
                      </a:rPr>
                      <m:t>n</m:t>
                    </m:r>
                  </m:oMath>
                </a14:m>
                <a:r>
                  <a:rPr lang="zh-CN" altLang="zh-CN" sz="2400" dirty="0"/>
                  <a:t>个类的</a:t>
                </a:r>
                <a:r>
                  <a:rPr lang="zh-CN" altLang="zh-CN" sz="2400" dirty="0" smtClean="0"/>
                  <a:t>概率分布</a:t>
                </a:r>
                <a:r>
                  <a:rPr lang="zh-CN" altLang="en-US" sz="2400" dirty="0"/>
                  <a:t>：</a:t>
                </a:r>
                <a:endParaRPr lang="en-US" altLang="zh-CN" sz="2400" dirty="0" smtClean="0"/>
              </a:p>
              <a:p>
                <a:pPr marL="8255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softmax</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m:rPr>
                                  <m:sty m:val="p"/>
                                </m:rPr>
                                <a:rPr lang="en-US" altLang="zh-CN" sz="2400">
                                  <a:latin typeface="Cambria Math" panose="02040503050406030204" pitchFamily="18" charset="0"/>
                                </a:rPr>
                                <m:t>i</m:t>
                              </m:r>
                            </m:sub>
                          </m:sSub>
                        </m:e>
                      </m:d>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num>
                        <m:den>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𝑗</m:t>
                              </m:r>
                            </m:sub>
                            <m:sup/>
                            <m:e>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e>
                          </m:nary>
                        </m:den>
                      </m:f>
                    </m:oMath>
                  </m:oMathPara>
                </a14:m>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https://github.com/torch/nn/raw/master/doc/image/tanh.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1680" y="3356992"/>
            <a:ext cx="6336704" cy="3501008"/>
          </a:xfrm>
          <a:prstGeom prst="rect">
            <a:avLst/>
          </a:prstGeom>
          <a:noFill/>
          <a:ln>
            <a:noFill/>
          </a:ln>
        </p:spPr>
      </p:pic>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a:t>Sigmoid</a:t>
                </a:r>
                <a:endParaRPr lang="en-US" altLang="zh-CN" sz="2800" dirty="0" smtClean="0"/>
              </a:p>
              <a:p>
                <a:pPr lvl="1">
                  <a:buClr>
                    <a:srgbClr val="3891A7"/>
                  </a:buClr>
                </a:pPr>
                <a:r>
                  <a:rPr lang="en-US" altLang="zh-CN" sz="2400" dirty="0" smtClean="0"/>
                  <a:t>Sigmoid</a:t>
                </a:r>
                <a:r>
                  <a:rPr lang="zh-CN" altLang="zh-CN" sz="2400" dirty="0" smtClean="0"/>
                  <a:t>通常</a:t>
                </a:r>
                <a:r>
                  <a:rPr lang="zh-CN" altLang="zh-CN" sz="2400" dirty="0"/>
                  <a:t>为</a:t>
                </a:r>
                <a:r>
                  <a:rPr lang="en-US" altLang="zh-CN" sz="2400" dirty="0"/>
                  <a:t>logistic</a:t>
                </a:r>
                <a:r>
                  <a:rPr lang="zh-CN" altLang="zh-CN" sz="2400" dirty="0"/>
                  <a:t>函数。适用于二元分类问题，是</a:t>
                </a:r>
                <a:r>
                  <a:rPr lang="en-US" altLang="zh-CN" sz="2400" dirty="0" err="1"/>
                  <a:t>SoftMax</a:t>
                </a:r>
                <a:r>
                  <a:rPr lang="zh-CN" altLang="zh-CN" sz="2400" dirty="0"/>
                  <a:t>的二元版本</a:t>
                </a:r>
                <a:r>
                  <a:rPr lang="zh-CN" altLang="en-US" sz="2400" dirty="0" smtClean="0"/>
                  <a:t>：</a:t>
                </a:r>
                <a:endParaRPr lang="en-US" altLang="zh-CN" sz="2400" dirty="0" smtClean="0"/>
              </a:p>
              <a:p>
                <a:pPr marL="8255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σ</m:t>
                      </m:r>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x</m:t>
                          </m:r>
                        </m:e>
                      </m:d>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m:t>
                          </m:r>
                          <m:r>
                            <a:rPr lang="en-US" altLang="zh-CN" sz="2400" i="1">
                              <a:latin typeface="Cambria Math" panose="02040503050406030204" pitchFamily="18" charset="0"/>
                            </a:rPr>
                            <m:t>+</m:t>
                          </m:r>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den>
                      </m:f>
                    </m:oMath>
                  </m:oMathPara>
                </a14:m>
                <a:endParaRPr lang="zh-CN" altLang="zh-CN" sz="2400" dirty="0"/>
              </a:p>
              <a:p>
                <a:pPr marL="82550" indent="0">
                  <a:buNone/>
                </a:pP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https://github.com/torch/nn/raw/master/doc/image/sigmoid.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1680" y="3113584"/>
            <a:ext cx="6408712" cy="3744416"/>
          </a:xfrm>
          <a:prstGeom prst="rect">
            <a:avLst/>
          </a:prstGeom>
          <a:noFill/>
          <a:ln>
            <a:noFill/>
          </a:ln>
        </p:spPr>
      </p:pic>
      <p:sp>
        <p:nvSpPr>
          <p:cNvPr id="2" name="标题 1"/>
          <p:cNvSpPr>
            <a:spLocks noGrp="1"/>
          </p:cNvSpPr>
          <p:nvPr>
            <p:ph type="title"/>
          </p:nvPr>
        </p:nvSpPr>
        <p:spPr/>
        <p:txBody>
          <a:bodyPr/>
          <a:lstStyle/>
          <a:p>
            <a:r>
              <a:rPr lang="zh-CN" altLang="zh-CN" dirty="0">
                <a:effectLst/>
              </a:rPr>
              <a:t>基础概念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a:t>Sigmoid</a:t>
                </a:r>
                <a:endParaRPr lang="en-US" altLang="zh-CN" sz="2800" dirty="0" smtClean="0"/>
              </a:p>
              <a:p>
                <a:pPr lvl="1">
                  <a:buClr>
                    <a:srgbClr val="3891A7"/>
                  </a:buClr>
                </a:pPr>
                <a:r>
                  <a:rPr lang="en-US" altLang="zh-CN" sz="2400" dirty="0" err="1" smtClean="0"/>
                  <a:t>Tanh</a:t>
                </a:r>
                <a:r>
                  <a:rPr lang="zh-CN" altLang="zh-CN" sz="2400" dirty="0" smtClean="0"/>
                  <a:t>为</a:t>
                </a:r>
                <a:r>
                  <a:rPr lang="en-US" altLang="zh-CN" sz="2400" dirty="0"/>
                  <a:t>logistic</a:t>
                </a:r>
                <a:r>
                  <a:rPr lang="zh-CN" altLang="zh-CN" sz="2400" dirty="0"/>
                  <a:t>函数的变体</a:t>
                </a:r>
                <a:r>
                  <a:rPr lang="zh-CN" altLang="en-US" sz="2400" dirty="0" smtClean="0"/>
                  <a:t>：</a:t>
                </a:r>
                <a:endParaRPr lang="en-US" altLang="zh-CN" sz="2400" dirty="0" smtClean="0"/>
              </a:p>
              <a:p>
                <a:pPr marL="82550" indent="0">
                  <a:buNone/>
                </a:pPr>
                <a14:m>
                  <m:oMathPara xmlns:m="http://schemas.openxmlformats.org/officeDocument/2006/math">
                    <m:oMathParaPr>
                      <m:jc m:val="centerGroup"/>
                    </m:oMathParaPr>
                    <m:oMath xmlns:m="http://schemas.openxmlformats.org/officeDocument/2006/math">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tanh</m:t>
                          </m:r>
                        </m:fName>
                        <m:e>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x</m:t>
                              </m:r>
                            </m:e>
                          </m:d>
                        </m:e>
                      </m:func>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2</m:t>
                          </m:r>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a:latin typeface="Cambria Math" panose="02040503050406030204" pitchFamily="18" charset="0"/>
                            </a:rPr>
                            <m:t>1</m:t>
                          </m:r>
                        </m:num>
                        <m:den>
                          <m:r>
                            <a:rPr lang="en-US" altLang="zh-CN" sz="2400">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𝜎</m:t>
                              </m:r>
                            </m:e>
                            <m:sup>
                              <m:r>
                                <a:rPr lang="en-US" altLang="zh-CN" sz="2400">
                                  <a:latin typeface="Cambria Math" panose="02040503050406030204" pitchFamily="18" charset="0"/>
                                </a:rPr>
                                <m:t>2</m:t>
                              </m:r>
                            </m:sup>
                          </m:sSup>
                          <m:r>
                            <a:rPr lang="en-US" altLang="zh-CN" sz="2400">
                              <a:latin typeface="Cambria Math" panose="02040503050406030204" pitchFamily="18" charset="0"/>
                            </a:rPr>
                            <m:t>(</m:t>
                          </m:r>
                          <m:r>
                            <a:rPr lang="en-US" altLang="zh-CN" sz="2400" i="1">
                              <a:latin typeface="Cambria Math" panose="02040503050406030204" pitchFamily="18" charset="0"/>
                            </a:rPr>
                            <m:t>𝑥</m:t>
                          </m:r>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a:latin typeface="Cambria Math" panose="02040503050406030204" pitchFamily="18" charset="0"/>
                            </a:rPr>
                            <m:t>2</m:t>
                          </m:r>
                          <m:r>
                            <a:rPr lang="en-US" altLang="zh-CN" sz="2400" i="1">
                              <a:latin typeface="Cambria Math" panose="02040503050406030204" pitchFamily="18" charset="0"/>
                            </a:rPr>
                            <m:t>𝜎</m:t>
                          </m:r>
                          <m:r>
                            <a:rPr lang="en-US" altLang="zh-CN" sz="2400">
                              <a:latin typeface="Cambria Math" panose="02040503050406030204" pitchFamily="18" charset="0"/>
                            </a:rPr>
                            <m:t>(</m:t>
                          </m:r>
                          <m:r>
                            <a:rPr lang="en-US" altLang="zh-CN" sz="2400" i="1">
                              <a:latin typeface="Cambria Math" panose="02040503050406030204" pitchFamily="18" charset="0"/>
                            </a:rPr>
                            <m:t>𝑥</m:t>
                          </m:r>
                          <m:r>
                            <a:rPr lang="en-US" altLang="zh-CN" sz="2400">
                              <a:latin typeface="Cambria Math" panose="02040503050406030204" pitchFamily="18" charset="0"/>
                            </a:rPr>
                            <m:t>)+</m:t>
                          </m:r>
                          <m:r>
                            <a:rPr lang="en-US" altLang="zh-CN" sz="2400">
                              <a:latin typeface="Cambria Math" panose="02040503050406030204" pitchFamily="18" charset="0"/>
                            </a:rPr>
                            <m:t>1</m:t>
                          </m:r>
                        </m:den>
                      </m:f>
                    </m:oMath>
                  </m:oMathPara>
                </a14:m>
                <a:endParaRPr lang="zh-CN" altLang="zh-CN" sz="2400" dirty="0"/>
              </a:p>
              <a:p>
                <a:pPr marL="82550" indent="0">
                  <a:buNone/>
                </a:pPr>
                <a:endParaRPr lang="zh-CN" altLang="zh-CN" sz="2400" dirty="0"/>
              </a:p>
              <a:p>
                <a:pPr marL="82550" indent="0">
                  <a:buNone/>
                </a:pP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7454</Words>
  <Application>WPS 演示</Application>
  <PresentationFormat>全屏显示(4:3)</PresentationFormat>
  <Paragraphs>294</Paragraphs>
  <Slides>44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60" baseType="lpstr">
      <vt:lpstr>Arial</vt:lpstr>
      <vt:lpstr>宋体</vt:lpstr>
      <vt:lpstr>Wingdings</vt:lpstr>
      <vt:lpstr>Wingdings 2</vt:lpstr>
      <vt:lpstr>Verdana</vt:lpstr>
      <vt:lpstr>Cambria Math</vt:lpstr>
      <vt:lpstr>Gill Sans MT</vt:lpstr>
      <vt:lpstr>华文中宋</vt:lpstr>
      <vt:lpstr>微软雅黑</vt:lpstr>
      <vt:lpstr>Arial Unicode MS</vt:lpstr>
      <vt:lpstr>Calibri</vt:lpstr>
      <vt:lpstr>夏至</vt:lpstr>
      <vt:lpstr>Visio.Drawing.15</vt:lpstr>
      <vt:lpstr>Visio.Drawing.15</vt:lpstr>
      <vt:lpstr>Visio.Drawing.15</vt:lpstr>
      <vt:lpstr>Visio.Drawing.15</vt:lpstr>
      <vt:lpstr>多层感知器</vt:lpstr>
      <vt:lpstr>多层感知器</vt:lpstr>
      <vt:lpstr>本章要点</vt:lpstr>
      <vt:lpstr>基础概念</vt:lpstr>
      <vt:lpstr>基础概念</vt:lpstr>
      <vt:lpstr>基础概念</vt:lpstr>
      <vt:lpstr>基础概念</vt:lpstr>
      <vt:lpstr>基础概念</vt:lpstr>
      <vt:lpstr>基础概念</vt:lpstr>
      <vt:lpstr>基础概念</vt:lpstr>
      <vt:lpstr>基础概念</vt:lpstr>
      <vt:lpstr>基础概念</vt:lpstr>
      <vt:lpstr>基础概念</vt:lpstr>
      <vt:lpstr>基础概念</vt:lpstr>
      <vt:lpstr>感知器</vt:lpstr>
      <vt:lpstr>单层感知器</vt:lpstr>
      <vt:lpstr>单层感知器</vt:lpstr>
      <vt:lpstr>多层感知器</vt:lpstr>
      <vt:lpstr>多层感知器</vt:lpstr>
      <vt:lpstr>BP神经网络</vt:lpstr>
      <vt:lpstr>梯度下降</vt:lpstr>
      <vt:lpstr>梯度下降</vt:lpstr>
      <vt:lpstr>梯度下降</vt:lpstr>
      <vt:lpstr>后向传播</vt:lpstr>
      <vt:lpstr>后向传播</vt:lpstr>
      <vt:lpstr>Dropout正则化</vt:lpstr>
      <vt:lpstr>Dropout正则化</vt:lpstr>
      <vt:lpstr>Dropout正则化</vt:lpstr>
      <vt:lpstr>Dropout正则化</vt:lpstr>
      <vt:lpstr>Dropout正则化</vt:lpstr>
      <vt:lpstr>Dropout正则化</vt:lpstr>
      <vt:lpstr>批标准化</vt:lpstr>
      <vt:lpstr>批标准化的实现方式</vt:lpstr>
      <vt:lpstr>批标准化的实现方式</vt:lpstr>
      <vt:lpstr>批标准化的实现方式</vt:lpstr>
      <vt:lpstr>批标准化的使用方法</vt:lpstr>
      <vt:lpstr>批标准化的使用方法</vt:lpstr>
      <vt:lpstr>批标准化的使用方法</vt:lpstr>
      <vt:lpstr>批标准化的使用方法</vt:lpstr>
      <vt:lpstr>批标准化的使用方法</vt:lpstr>
      <vt:lpstr>批标准化的使用方法</vt:lpstr>
      <vt:lpstr>批标准化的使用方法</vt:lpstr>
      <vt:lpstr>小结</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991</cp:lastModifiedBy>
  <cp:revision>49</cp:revision>
  <dcterms:created xsi:type="dcterms:W3CDTF">2014-06-07T11:04:00Z</dcterms:created>
  <dcterms:modified xsi:type="dcterms:W3CDTF">2022-02-08T09:47:24Z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9E4138C9415E446CAD5811CBC484F95D</vt:lpwstr>
  </property>
  <property fmtid="{D5CDD505-2E9C-101B-9397-08002B2CF9AE}" pid="3" name="KSOProductBuildVer">
    <vt:lpwstr>2052-11.1.0.11294</vt:lpwstr>
  </property>
</Properties>
</file>