
<file path=[Content_Types].xml><?xml version="1.0" encoding="utf-8"?>
<Types xmlns="http://schemas.openxmlformats.org/package/2006/content-types">
  <Default Extension="crdownload"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3" r:id="rId2"/>
    <p:sldId id="279" r:id="rId3"/>
    <p:sldId id="285" r:id="rId4"/>
    <p:sldId id="287" r:id="rId5"/>
    <p:sldId id="289" r:id="rId6"/>
    <p:sldId id="286" r:id="rId7"/>
    <p:sldId id="292" r:id="rId8"/>
    <p:sldId id="293" r:id="rId9"/>
    <p:sldId id="297" r:id="rId10"/>
    <p:sldId id="294" r:id="rId11"/>
    <p:sldId id="298" r:id="rId12"/>
    <p:sldId id="280" r:id="rId13"/>
    <p:sldId id="282" r:id="rId14"/>
    <p:sldId id="281" r:id="rId15"/>
    <p:sldId id="283" r:id="rId16"/>
    <p:sldId id="284" r:id="rId17"/>
    <p:sldId id="296" r:id="rId18"/>
    <p:sldId id="295" r:id="rId19"/>
    <p:sldId id="299" r:id="rId20"/>
    <p:sldId id="300" r:id="rId21"/>
    <p:sldId id="301" r:id="rId22"/>
    <p:sldId id="278"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118"/>
    <p:restoredTop sz="74830"/>
  </p:normalViewPr>
  <p:slideViewPr>
    <p:cSldViewPr snapToGrid="0">
      <p:cViewPr varScale="1">
        <p:scale>
          <a:sx n="70" d="100"/>
          <a:sy n="70" d="100"/>
        </p:scale>
        <p:origin x="200" y="704"/>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3T18:30:39.9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246 354,'96'0,"-3"4,-25 6,-7 2,-9 3,-7-4,-9-5,-8 2,-8-4,-8 0,7-1,-4-3,6 0,-6 0,-1 0,6 0,-5 0,4 0,-1 0,-2 0,5 0,-6 0,1 0,-1 0,6 0,-6 0,4 0,5 0,-3 0,11 0,-4 0,0 0,0 0,-5 0,2 0,-4 0,-2 0,-1 0,0 0,3 0,5 0,7 0,2 0,5 0,1 0,6 0,-1 0,-2 0,4 0,-4 0,5 0,7 0,-3 0,-1 0,6 0,-7 0,7 0,-1 0,-12 0,4 4,-6 2,9 0,5 0,-4-5,-3 0,-6-1,-3 0,-6 0,-6 0,-1 0,0 3,8 2,-1 0,0-1,-1-3,2 0,5-1,0 0,-1 0,0 4,-5 1,5 1,-1-2,7 0,-1 3,3-1,4 0,-11-5,1-1,-7 0,-1 0,2 0,-2 0,0 0,2 0,4 0,1 4,1 1,7 0,2 0,-1-5,-2 0,-12 0,-1 0,-1 0,1 0,5 0,1 0,1 0,0 0,0 0,-2 0,0 0,-4 0,-2 0,1 0,0 0,5 0,1 0,0 0,-4 0,-3 0,1 0,0 0,4 0,-4 0,0 0,0 0,1 0,4 0,1 0,8 0,3 0,-1 0,-3 0,0 0,-3 0,-1 0,5 0,-5 0,5 0,0 0,2 0,2 0,-2 0,-2 0,-8 0,0 0,2 0,-4 0,-2 0,-2 0,2 0,3 0,1 0,-5 0,-2 0,0 0,0 0,8 0,1 0,1 0,0 0,6 0,0-4,9-1,0-1,0 2,8 3,0-4,0-2,7 0,3 1,12 6,-36 0,1 0,-2 0,0 0,4 0,1 0,-5 1,0-2,41-4,-13-2,-21 0,-13 1,-9 6,-4 0,-6 0,-4 0,-5 0,-1 0,18 0,62 0,-34 0,5 0,20 0,5 0,-27 0,2 0,-1 0,27 0,-1 0,6 0,1 0,-8 0,-2 0,0 0,-2 0,-11 0,-3 0,-5 0,-3 0,-10 1,-2-2,-3-1,-2-1,47-5,-12 0,-9 1,-19 6,-10 0,-11 1,-8 0,-8 0,-1 0,-5 0,2 0,11 0,-3 0,6 0,-3 0,2 0,9 0,-1-3,5-2,2 0,7 0,0 4,-1 0,1 1,1 0,0 0,-7-3,-13-1,-3-1,-3 0,-1 3,2 1,-3-2,0-1,3 0,-3 0,5 4,-1-4,-4 0,5 0,-4 1,6 3,-1 0,-5 0,-2-3,-5-1,-1 0,5 1,0 3,-1-1,3 1,-5 0,6 0,7 0,3 0,1 0,-1 0,-5 0,-1 0,5 0,-4 0,-1 0,-4 0,-1 0,7 0,0 0,3 0,-4 0,-5 0,-3 0,-5 0,-1 0,3 0,-3 0,3 0,-3 0,0 0,0 0,0 0,0 0,0 0,4 0,-5 0,3 0,0 3,-3 0,3 0,-1 4,-5-3,6 7,-5 3,-1 0,0 3,-5-4,-2 0,5 6,-8-4,5 4,-3-7,0 2,0 3,0 0,-5-3,-14 1,5-12,-10 2,4-7,5-3,-9-1,11-2,-8-3,8 5,-4-2,-6 2,4 4,-5-3,6 5,0-1,-3-3,2 1,-2-2,3 3,0 2,-7-1,0 1,-6 0,8 0,2 0,5 0,-7 0,3 0,-4 0,6 0,0 0,-6 0,6-2,-5-1,7-1,0 1,-9 1,5 2,-5-1,7 1,0 0,-8 0,2 0,-3 0,-1 0,2 0,-5 0,-5 0,3 0,-4 0,1 0,-2 0,0 0,0 0,0 0,3 0,-2 0,4 0,1 0,1 0,4 0,3 0,6 0,2 0,-7 0,1 0,-6 0,3 0,-4 0,3 0,0 0,-3 0,3 0,0 0,-1 0,1 0,-2 0,-3 0,-5 0,-2 0,-6 0,-1 0,1 0,1 0,0 0,-2 0,-1 0,-1 3,2 2,-1 0,0 0,1-4,4-1,4 0,6 0,1 0,-5 0,5 0,-4 0,2 0,2 0,0 0,-25 0,23 0,-18 0,25 0,4 0,-2 0,-4 0,1 0,0 0,-3 4,-3 2,0-1,1-1,6-4,4 0,-5 0,-7 0,-4 0,-1 0,1 0,-1 0,-2 0,-3 0,-8 6,3 1,0-1,-3 0,-2-6,-15 0,-8 0,3 4,0 1,2 5,-2 1,-7-3,2-3,11-2,6 1,2 5,2 2,-11-3,6 2,-2-3,1-1,8 3,-6-3,6-1,6 0,3-5,3 0,-4 0,-5 0,0 0,5 0,1 0,1 0,1 0,1 0,7 0,3 0,2 0,-2 0,-13 0,-6 0,-2 0,1 0,7 0,-7 0,0 0,4 0,4 0,1 0,-3 0,-5 0,0 0,5 0,1 0,1 0,1 0,1 0,5 0,7 0,0 0,-2 0,-6 0,-5 0,0 0,-8 0,-3 0,1 0,3 0,0 0,3 0,-6 0,1 0,4 0,-9 0,4 0,-8 0,0 0,6 0,-5 0,7 0,1 0,0 0,7 0,-1 0,0 0,2 0,0 0,5 0,2 0,0 0,0 0,0 0,4 0,2 0,5 0,-5 0,1 0,0 0,-6 0,4 0,-4 0,1 0,6 0,-3 0,3 0,-2 0,-8 0,-3 0,-2 0,-7 0,-3 0,-7 0,1 0,0 0,5 0,9 0,-5 0,4 0,-11 0,-9 0,3 0,-6 0,8 0,8 0,-4 0,10 0,-5 0,1 0,-2 0,-5 0,5 0,1 0,7 0,2 0,0 0,2 0,4 0,2 0,-1 0,-1 0,-4 0,0 0,-9 0,-2 0,-1 0,-5 0,7 0,-7 0,3 0,9 0,-4-5,5-1,-6-1,-6 2,4-1,-8 0,0 1,8-4,4 3,13 0,0 2,0 1,-2-2,1-1,2 2,4 3,6 0,-2 1,3 0,1 0,0-3,4-1,-1-1,-4 1,-1 2,1 1,2 0,5 1,-6 0,0 0,0-4,0 0,3 0,-4 1,-2 3,-4 0,2 0,-2 0,1 0,-1 0,-5 0,0 0,0 0,2 0,-1 0,0 0,-3 0,-1 0,0 0,4 0,-2 0,0 0,0 0,-4 0,3 0,1 0,0 0,-2-4,1-1,2 0,4 0,6 1,-2 0,3 0,-4-4,1 3,7-1,-4-2,4 4,-3-4,1-1,5 2,0-1,0 3,1-2,0 3,2-2,-4-4,9 0,-1-9,8 6,0-4,1-1,3 4,3-2,9 5,-1 7,4-1,-5 4,6 1,-5-1,4 1,1 0,-4 0,6 0,-6 0,-1 0,5 0,-5 0,5 0,-1 0,-5 0,9 0,-10 0,8 0,-7 0,5 0,3 0,-5 4,7-1,-5 1,5-1,5-3,2 0,3 0,-3 0,-6 0,3 0,-4 0,-2 0,-2 0,-1 0,0 0,2 0,0 0,-4 0,5 0,1 0,0 0,-1 0,-6 0,-2 0,8 0,-8-2,13-2,-7 0,7 1,2-1,0 0,0 0,0 0,5 4,-6 0,1 0,-3 0,-1 0,3-3,1 0,5-1,-3 0,3 4,-5-1,-1 1,-1 0,-2 0,-1 0,2 0,6 0,-1 0,3 0,2 0,0-4,5-1,7-1,2 2,-4 4,-2 0,-8 0,-3-3,3-1,-1 0,-3 1,3 2,-1 1,-4 0,0 0,-6 0,0 0,2-3,3 0,0-1,-5 0,4 3,-4 1,5 0,-1 0,-5-4,0 0,-4 0,5 1,2 3,3 0,6 0,-4 0,4 0,0-4,1-2,4 1,-4 1,0 4,0-4,1-1,4 0,1 1,1-2,0 1,-1-1,-1 2,0 3,-5 1,0-3,0-2,1 0,4 0,-4 4,-1 1,-1-5,-3 0,2-1,0 2,-5 4,1 0,-1-4,-3-1,6 0,-2-2,0 2,0 0,-1 2,0 2,-1-3,5-2,-5 1,2 0,0 2,-3-2,6 0,2 0,1 0,0-1,-1 0,-1 2,-3 1,10-1,3-1,1 0,4 3,-5-3,6 0,3-1,-1 2,-2 3,0 1,1 0,-5 0,4 0,-6 0,9 0,5 0,-5 0,-2 0,-6 0,-2 0,-2 0,-3 0,-3 0,0 0,2 0,-1 0,-1 0,0 0,-3 0,3 0,0 0,-5 0,4 0,-7 1,-6 2,2 1,2 3,3-1,5 0,2 2,2-1,5-2,-1 4,0-3,-5-1,-1-1,1-4,1 0,5 4,7 1,2 0,1 0,6 1,-5 1,6 0,-2-2,-6-5,1 0,-1 4,4 3,-1-1,4 0,-5-5,0-1,-3 0,0 6,1 0,0 1,4-1,-3-6,2 0,6 0,2 0,9 0,7 5,1 2,-1-1,-2 0,-7-6,-2 0,0 0,2 0,9 0,0 0,3 0,-2 0,0 0,-1 0,-1 0,-12 0,-7 0,-7 0,1 0,6 0,-4 0,-2 0,-7 0,-2 0,-1 0,7 0,-3 0,5 0,1 0,1 0,5 0,2 0,0 0,1 0,8 0,-6 0,3 0,-11 0,-4 0,0 0,-5 0,3 0,1 0,2 0,1 0,-2 0,-8 0,-1 0,-1 0,-5 0,0 0,-5 0,0 4,-1 0,0 2,-1-2,1-3,-1-1,-6 0,-1 0,-5 0,2 0,1 0,0 0,-2 0,4 0,1 0,6 0,0 0,-1 0,1 0,-9 0,3 0,-3 0,5 0,3 0,1 0,5 0,2 0,0 0,-1 0,-1 0,-6 0,5 0,-3 0,7 0,10 0,1 0,9 0,-5 0,9 0,-2 0,-7 0,-7 0,-4-4,-2-2,1 0,2 0,-4 4,5 1,-6 1,-1 0,-6 0,-6-1,-3 1,-6 0,-1 0,7 0,-6 0,7 0,-6 0,0 0,0 0,5 0,-6 0,5 0,-6 0,8 0,-7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3T18:30:55.90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320 65,'14'38,"-3"-5,-6-21,-2 0,2 9,-3-5,-1 6,-1-7,0 0,0 5,0-6,0 5,0-6,0 2,0 11,0-2,0 5,0-3,0-4,0-2,0 2,0-3,0 0,0 2,0 0,0 1,0 0,0 4,-4 3,-1-1,-1-2,-2-4,4-3,-1 0,0 6,4-3,0 0,1 5,0-4,0-1,0 4,0 1,0 3,0 1,0-2,0 0,0 12,0 7,0 2,0 0,-5-8,0 0,0 5,0-1,5-2,0 4,-4-3,0 4,-2 7,-3 4,1 0,1 7,-2-13,4-10,1-6,1-13,3-1,0-5,0-2,0-1,0 0,0-1,0 5,0-6,0 5,0-1,0-3,0 4,0-4,0 1,-3-1,-1-1,0 5,0-4,4 3,0-4,32-19,-18 8,25-17,-20 14,-4 0,4-2,-6-2,2 0,5 1,8 2,0 1,5 0,-7 0,-7-3,3 0,-3-1,2 1,4 2,-2 0,0-2,3-1,-3 0,-1 0,-1 4,-8 0,4-3,1-2,7 0,1-2,2 2,5 0,-3 2,3 2,-5 1,0 0,-2-1,-3 1,3 0,-2-2,3-3,0 0,-1 0,3 3,5 2,1 0,5-1,-5 1,6 0,2 0,1 0,4 0,-6 0,1 0,0 0,-1 0,7 0,-5-3,-1-1,0 0,-5 1,5 3,0 0,-1 0,0 0,9 0,0 0,0 0,4-6,-10 0,6-1,-1 1,2 2,6-3,0 1,9-5,-5 3,6 1,-8-3,-10 4,5 0,-7 2,-3 4,-2 0,-7 0,0 0,5 0,0 0,0 0,1 0,-1 0,-6 0,6 0,1 0,2 0,5 0,-7 0,2-4,-3-1,7-1,3 2,-1 3,-2 1,-12-3,5-1,2-1,3 0,2 3,-5 1,7-4,2-2,-2 0,6 1,-11 6,-1-3,4-2,-4 0,5-3,7 2,-3 0,-1 1,5 4,-5-4,-2 0,-6-1,-9 2,-1 4,1 0,5 0,0 0,-3 0,-2 0,0 0,9 0,5 0,1 0,-7 0,-8 0,5 0,0 0,4 0,-2 0,-10 0,-2 0,-2 0,-5 0,-2 0,-1 0,-7 0,7 0,-1 0,7 0,0 0,7 0,3 0,2 0,10 0,-3 0,5 0,2 0,-7 0,-1 0,-8 0,0 4,-5 1,3 0,-6 3,-6-4,-3 0,-7-1,7 2,-4-3,6 4,-69-3,28 1,-54 0,49-1,0-3,2 0,0 0,0 0,2 0,-1 0,-1 3,2 0,1 0,1 0,4-3,-5 0,7 0,-2 0,-7 0,6 0,-5 0,9 0,-8 0,5 0,-6 0,6 0,-1 0,1 0,-6 0,-1 0,1 0,-1 2,3 2,0 1,-5 0,1-3,-5-2,1 0,-2 0,1 0,0 0,-5 5,-1 0,-2 0,1 3,0-3,-9 0,-6 3,-7-2,-2 4,-2 0,-5 1,5 0,-4 2,12-1,9-5,-5 3,3-4,-3 0,0 0,-1-5,-1 4,0 0,1 0,10 0,-8-5,3 0,1 0,2 0,5 0,-4 0,-1 0,6 0,1 0,2 0,3 0,1 0,1 0,4 0,-6 0,1 0,4 0,-3 0,4 0,2 0,3 0,4-4,2 0,-5-4,5 0,-3 0,0-3,7 3,-11-3,10 7,-8 0,2 1,-6 0,-6-1,-11 1,-9 2,-3 0,-7 1,6 0,2 0,3 0,12 0,4 0,2 0,3 0,2 0,-2 0,3 0,0 0,-4 0,5 0,1 0,3 0,5 0,-4 0,-4 0,-5 0,-2 0,0 0,-6 0,4 3,-11 1,2 0,0 2,-3-1,7 3,-1 2,2 0,3 0,7-1,5 2,10-1,42 0,-6-1,33-1,-12-3,2 3,7-3,16 6,13 2,-33-8,2 0,4-1,3 0,7 1,2-1,5 2,3-1,5 0,1 0,4-1,1-1,-1-2,-2-1,-9 0,-2 0,-4 0,-2 0,-3 0,-2 0,-6 0,-1 0,5 0,-2 0,-6 0,-3 0,37 0,-7 0,-19 0,-10 0,-10 0,-18 0,-3 0,-4 0,2 0,0 0,-4 0,1 0,-2 0,1 0,-1-3,0-1,-1 0,4 1,-2 3,2 0,-3-3,0-1,0 0,0 1,1 2,6 1,2 0,12 0,0 0,5 0,-1 0,2 0,-1 0,0 0,0 0,-1 0,-8 0,-2 0,-2 0,-3 0,7 0,-4 0,-4 0,-3 0,-4 0,-2 0,0 0,3 0,-3 0,3 0,-3 0,-1 0,8-6,-5 4,5-4,-7 5,-1-1,2-10,-5 5,2-8,-9-1,0 5,-4-14,2 11,2-11,0 3,-1 0,-3 1,1-1,-1 0,0 0,0 0,0 4,0-1,0 0,0-3,0 0,4-6,1 0,0-1,0 1,-5 6,2 1,2-2,1-2,0-5,0-4,1-1,-1 0,0 1,-4-8,-1 2,4-3,1 6,1 8,-2-5,-1-2,2-5,0 0,0 5,-4 1,-1 0,0-1,0-3,0 4,0 7,0 4,2 5,2-5,0-5,-1 0,-2-5,-1 0,0 5,0-5,0 7,0 7,0-3,0 4,0 0,0-2,0 5,0-1,0-4,0-1,0 0,0 2,0 7,0-7,0 6,0-6,0 4,0 1,0-1,0 1,0 0,0-6,0 6,0-5,0 7,0 0,0-9,0 6,0-5,0 8,-3-6,-2 6,-4-2,-7 3,4 8,-6-1,-1 4,5 1,-4 0,-2 0,5 0,-6 0,5 0,1 0,0 0,0 0,-5 0,5 0,-4 0,5 0,-1 0,-11 0,2 0,-5 0,3 0,3 0,0 0,-1 0,1 0,-6 3,-2 2,-2 0,-1 0,-2-4,-5-1,6 0,1 0,7 0,4 0,-1 0,1 0,-3 0,-3 0,1 0,-1 4,-5 1,-1 1,-5-2,7-4,4 0,1 0,2 0,-5 0,3 0,-2 0,2 0,-1 0,-5 4,-1 2,3-1,2-1,2-1,-1 2,-9 0,-1 3,-3-2,0 0,1 3,5-3,2-1,1 4,2-4,1 1,1-2,-1-4,-4 3,-6 2,0 0,-1 0,0-5,-1 1,7-1,2 4,4 1,-1 0,-6 0,4-5,-2 0,-1 0,5 0,-4 0,0 4,-1 1,0 1,4-2,3-4,-2 0,-4 0,-1 3,6 0,0 1,0-1,-1-3,-3 5,6 0,4 0,-4 0,2-5,-6 0,1 0,6 0,-3 0,4 0,-5 0,0 0,1 0,0 0,4 0,-1 0,-1 0,0 0,-4 0,-4 0,2 0,-3 0,6 0,1 0,1 0,2 0,0 0,0 0,-8 0,3 0,1 0,0 0,5 0,0 0,-3 0,6 0,-4 0,0 0,-1 0,-6 0,-3 0,-1 0,1 0,-1 0,5 0,2 0,6 0,0 0,-3 0,-5 0,1 0,1 0,-6 0,3 0,-3 0,0 0,5 0,-3 0,3 0,-1 0,-5 0,-1 0,-10 0,-4 0,-1 0,1 0,-1 0,-1 0,3 0,2 0,11 0,1 0,0 0,-2 0,-4 0,0 0,-8 0,-2 0,6 0,3 0,10 0,5 0,-3 0,5 0,1 0,-3 0,-1 0,1 0,3 0,-3 0,4 0,3 0,2 0,5 0,-6 0,61-7,-32 5,52-4,-39 6,0 0,-1 0,5 0,-4 0,0 0,3 0,-4 0,5 0,-1 0,15 0,-7-4,14-1,-10 0,12 0,1 0,-1-1,-2 1,-13 0,0 2,-1-2,4 0,5-4,-2 3,-1 0,-2 1,0 1,3-1,-6-1,-2 2,-8 4,-1-4,0-1,1 0,7 0,-3 1,4 0,1 0,-4 0,0 1,2-2,0 0,2-1,3 0,-1-2,1-2,4 3,0-3,-1 4,1 0,0-3,-1 3,0 1,6 1,-1 4,-1-4,-3 0,-5-2,5 2,-5 0,-2-1,-1 1,1 1,-2 1,2-2,-5 0,1 0,8-1,0 0,3-1,0 2,1-1,-8-1,-1 1,-4 0,-4 3,3-1,2-1,4 0,5 3,2 1,0 0,8-1,2 1,7 0,-1 0,-12-2,4-3,0 0,13 0,11 3,4 2,-6-1,-3-4,-7-2,-10 0,-7 1,-10 6,0 0,-3 0,3 0,-4 0,-1 0,-1 0,1 0,0 0,-7 0,0 0,-5 0,2 0,0 0,-2 0,-1 0,0 0,-1 0,6 0,0 0,1 0,4 0,-6 0,-1 0,4 0,-4 0,2 0,0 0,-5 0,0 0,-1 0,0 0,6 0,-80 0,28 0,-17 0,-4 0,0 0,2 0,-1 0,-1 0,1 0,3 0,-1 0,3 0,-4 0,-7 0,-11 0,-16 0,-15 0,43 0,0 0,3 0,0 0,-3 0,0 0,0 0,1 0,-1 0,1 0,0 0,1 0,1 0,0 0,1 0,-1 0,-1 0,0 0,-3 0,0 0,0 0,0 0,3 0,1 0,-45 0,7 0,12 0,14 0,7 0,1 0,-2 0,-7 0,-2 0,0 0,-3 0,-6 0,-1 0,0 0,11 0,9 0,8 0,1 0,-4 0,-7 0,1 0,5 0,-4 0,5 0,7 0,5 0,11 0,6 0,-5 0,4 0,1 0,2 0,5 0,-5-4,0-1,0-1,1 2,7 4,0 0,-5 0,5 0,-6 0,5 0,0 0,-6 0,7 0,-5 0,0 0,4 0,-5 0,5 0,0 0,-5 0,4 0,-4 2,2 4,0 5,2 5,-1 0,3-1,2 1,0 4,0 2,2 1,-1 0,2-4,-2 4,-3 0,-3 4,-2 6,1-2,-2 3,-3-1,-1 1,-6 5,3-7,2-2,0-2,0-2,-4 7,3-3,-3-4,8-2,2-6,2-5,8-2,-6-2,4-2,-1 8,2-5,3 5,3 2,23-7,6 1,25-8,0-3,24 0,17 0,-35 3,0 0,0 1,-1 1,-1 1,-1 1,-2 2,2 0,5-1,3-1,6 3,3 0,-1-2,2 0,-1 1,-1-1,-10 0,-1-1,-1-2,0 0,-4-1,-2-1,42-2,-6-1,-12 0,-8 0,-1 0,1 0,4 0,15 0,6 0,-1 0,7 0,-47 0,-1 0,0 0,0 0,47 0,-4 0,-4 0,10 0,-47 0,-1 0,44 0,-3 0,-11 0,-2 0,-3 0,-9 0,-10 0,0 0,-1 0,10 0,18 0,5 0,-39 0,3 0,4 0,1 0,-3 0,0 0,5 0,1 0,-1 1,0-2,-6 0,0-2,1 0,0 0,43-5,2 1,-45 5,1 1,-3 0,-1 1,0-3,0 0,39-4,-17 0,-13 1,-13 6,-8 0,-5 0,-4 0,-6 0,-5 0,-3 0,-1 0,-1 0,0 0,0 0,6 0,-6 0,4 0,0 0,-4 0,7 0,-7 0,0 0,4 0,-3 0,3 0,-7 0,9 0,-6 0,5 0,-4 0,-1 0,4 0,-4 0,4 0,-6 0,2 0,7 0,-5 0,5 0,-8 0,0 0,-81 0,20-6,-10 1,-3-2,-15-12,12-3,11 2,8 4,12 4,-2 2,5 4,4 2,-2-1,-1-1,-7 1,-4-4,4 3,0 1,0-3,-1 4,-4-2,4 2,0 3,1 0,-1 1,1 0,2 0,-3 0,-1 0,-7 0,-6 0,-1 0,-1 0,-5 0,4 0,1 0,3 0,9 0,0 0,-2 3,-8 2,-3 3,-7 6,-4 3,-4 6,-9 2,7 0,0-1,3 1,-1-2,-6 8,5 2,1 2,1 4,-2 0,-17 2,-2 4,37-20,0 0,-1-3,1 1,1 1,0 1,0 0,1-1,-36 15,39-17,-1-1,-41 16,39-20,-2 0,0 1,0-1,0 1,0 0,0 0,0 1,-40 17,1-2,10-7,9-2,12-2,15-4,9-2,1 0,-2-2,-4 0,-1-4,-1 0,0-1,0 1,1-1,4-4,3 1,-6-2,-4 0,-12-1,-9 2,-4 1,-8 0,0-2,-11-4,-2-1,1 0,11 0,18 0,9 0,6 0,1 0,6 0,8 0,6 0,11-2,36-21,-7 11,23-14,-17 15,-3 0,1-1,-3 0,-7 0,-5 0,-4-9,0 4,-1-5,0 8,-4-9,-3 2,-4-3,-4 7,0 8,0 0,0-2,1 3,3-7,-1 4,5-2,-7-3,3 5,-4-4,4 6,-5-7,8 4,-2-8,6 6,-1 2,3-6,21 12,-7-4,19 10,-16 0,0 0,5 0,1 0,2 0,5 0,2 0,12 0,7 0,8 0,10 0,4 0,6 0,-9 0,-3 0,-12 0,-2 0,0 0,-11 0,1 0,-10 0,0 0,-1 0,-7 0,-2 0,-6 0,-2 0,6 0,-8 2,12 2,-10 0,6-1,-5-3,1 4,0-1,4 1,4-1,7-3,5 0,2 0,4 0,8 0,0 0,10 0,6 0,3 0,0 0,-3 0,0 0,2 0,10 0,1 0,-1 0,2 0,-2 0,0 0,1 0,-2 0,-9 0,-1 0,1 0,2 0,8 0,1 0,1 0,-9 0,-2 0,-2 0,1 0,8 0,-12 0,-4 0,-8 0,2 0,12 0,-4 0,8 0,-2 0,-5 0,-4 0,-9 0,1 0,2 0,0 0,-1 0,-7 0,-1 0,-1 0,-6 0,-3 0,-4 0,0 0,5 0,2 0,4 0,0 0,9 0,1 0,9 0,-1-4,1-1,-5-1,-4 2,-1 1,2-2,6 0,-5 0,-2 4,-7-4,0 0,-1 0,-1 0,-1 5,-7-1,-4 1,-1 0,-3 0,7 0,-4 0,-4 0,-2 0,-6 0,-1 0,0 0,5 0,-6 0,5 0,-4 0,-3 0,8 0,-7 0,-63 0,8 0,-53 0,29 0,1 0,4 0,-7 0,7 0,7 0,2 0,8 0,-6 0,0 0,4 0,-2 0,-1 0,-5 0,-10 0,5 0,-2 0,1 0,-1 0,-6 0,5 5,-3 0,8 0,-2 0,-16 0,-5 2,-7 1,-6-1,3-6,-3 0,2-1,10 0,2 0,10 0,3 0,1 0,-4 0,-7 0,-1 0,4 0,5 0,-1 0,7 0,4 0,13 0,15 0,2 0,3 0,1 0,2 0,4-3,2-1,1 0,-3 0,3 4,-2 0,0 0,4 0,-9 0,9 0,-4 0,0 0,3 0,-10 0,-3 0,-7 0,-6 0,-8 0,-9 0,-2 0,-1 0,-16 0,45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3T18:31:34.404"/>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62 461,'0'51,"0"-5,0-26,0 2,0 1,0 9,0 7,0 0,0 2,0-2,0 2,0-5,0-3,0-7,0-7,0-1,0-5,0 2,0 7,0-6,0 7,0-8,0-1,0 4,0-4,0 4,0-3,0 0,0 0,0 1,0 4,0 2,0 1,0 0,0 0,0 2,0-2,0-1,0-5,0-1,0 0,0-1,0 0,0 5,0 0,0 3,0 1,0 0,0 3,0 1,0 0,0 0,0 0,0 0,0-1,0-3,0-1,0-4,0 0,0-2,0-1,0 0,0-1,0 1,0-1,0 7,0-1,0 7,0 3,-3-2,-1 5,-4 0,-1 2,0-1,1-7,3-2,2-7,1 1,-2-2,-2-7,26 2,7-7,36-1,-3-5,6 0,-6 4,-14 2,2 3,-6 1,3-4,3 4,-5-4,6 0,1 2,9-2,0 0,1 4,-6-3,-10 0,-1 2,-12-5,3 1,-5 0,-5-4,-2-1,-2 0,3 0,13 0,9 0,12 0,9 0,-9 0,1-4,-9-1,2-2,6 1,-4 5,5 0,-5 0,-1-3,-3-2,-13 1,-3-4,-4 4,0-1,5 2,2 0,4-1,1 0,1-4,0 3,7 0,1 2,-1 3,-5-1,-3-3,2-3,2-2,10 3,-4-2,1 3,-2 0,0 1,2 4,-2 1,-3 0,-5 0,8 0,2 0,1 0,-3 0,1 0,1 0,0 0,-4 0,-6 0,-2 0,2 0,1 0,1 0,-5 0,-3 0,6 0,3 0,6 0,5 0,-5 0,7 0,-1 0,-5 0,5 0,3 4,8 3,1-1,0 0,-1-5,3-1,-3 0,-2 0,-7 0,-2 0,3 0,-1 0,8 0,3 0,7 0,2 0,-8 0,-4 0,-1 0,-6 0,5 0,8 0,5 0,11 0,-1 0,-6 0,-1 0,-2 0,8 0,2 0,-9 0,3 0,-7 0,4 0,7 0,-8 0,-7 0,-2 0,-8 0,-9 0,-4 0,-9 4,-5 1,0 1,0-2,2-4,3 4,8 1,3 0,0-1,-2-3,-13-1,-7 0,-1 0,1 3,13 2,6 0,9 0,16-4,9-1,7 5,9 2,-7 0,-10-2,3-5,-7 0,2 0,8 5,-7 1,1 1,-2-2,0 2,-2 0,-9 0,-14 0,-6-2,-6-1,3 4,3-1,-5-1,-1-1,7-4,10-1,9 0,7 0,-6 0,-4 0,-1 0,3 0,3 0,-1 0,-6 0,-1 0,6 0,2 0,5 0,-7 0,-11 0,-1 0,-4 0,1 0,-1 0,-8 0,7 0,-5 0,6 0,-6 0,-8 0,-2 0,-1 0,8-3,2-2,3-4,-10-3,-1 1,-2-2,1-1,-2 3,-1-3,-7 4,-7 2,-1 0,-5 4,2-2,0 1,0-2,0-1,1 4,-1-3,-1 3,17-9,-14 5,12-4,-15 6,0-1,2-1,4 0,2 3,0-1,-1 1,-7 1,-1 1,7-3,-5 4,5-4,0 1,0 0,2 0,-1 0,0 0,1 0,-2-1,-2-1,-5 4,0-1,6-3,-7 3,6-1,-3 0,-1 1,3-2,-5 0,2-3,-3-4,-4 1,-4-10,-3 7,0-5,0 5,0 0,0-12,0 5,0-8,0 6,0-1,0-6,0-3,0-7,0-8,0-2,0 1,0 1,0 7,0-2,0 0,0 1,0 6,0 1,0 6,0 6,0 2,0 7,0 0,0-4,0 4,0-3,0 4,0 0,0-7,0 7,0-5,0 0,0 3,0-10,0 4,0 0,0-4,0 3,0 1,0 2,0 7,0-6,0 4,0-5,0-1,0 0,0-2,0-3,0 4,0-6,0 3,0 1,0 0,0-1,0-2,0-1,3 0,1 4,0 3,-1 5,-3 1,0-3,3 5,0-8,1 8,0-5,-4 3,0 1,0-3,0 3,0-3,0 1,0 2,0-3,-17 6,7 5,-15 3,10 3,0 0,0 0,-6 0,-1 0,0 0,-4 0,4-3,-1-1,-1 0,0 1,-1 3,-4 0,1 0,0 0,-6-5,-1 0,-6-1,-1 2,10 4,-4-4,11 0,1-2,2 2,5 3,1 0,1 1,-1 0,1 0,-3 0,3 0,-4 0,4 0,-4 0,-3 0,0 0,1 0,5 0,0 0,-6 0,1 0,-4 0,0 0,3 0,-6 0,0 0,5 0,-4 0,4 0,0 0,-5 0,3 0,-11 0,-1 0,-9 0,-4 0,3 0,-3 0,14 0,1 0,6 0,0 0,-5 0,-2 0,-3 0,-2 0,0 0,-1 0,0 0,-8 0,0 0,-14 0,17 0,-5 0,16 0,-5 0,-6 0,-3 0,3 0,4 0,8 0,0 0,2 0,4 0,5 0,0 0,-3 0,-1 0,-5 0,2 0,-3 0,6 0,6 0,0 0,3 0,-4 0,-7 0,0 0,-3-4,-1-1,-2-1,-5 2,1 3,0 1,0 0,4-3,2-1,-1-2,-2 2,-4 2,2-2,-2-2,5 1,-6 0,-3 4,1 1,0-3,9-1,0-1,3 0,-1 0,-1-1,-1 1,1-3,-1 3,0 1,-8-5,-3 2,2-4,-5 1,4 2,-4-2,0 4,10 1,3-1,7 0,0 1,-7 0,5 5,-9 0,4 0,-3 0,2 0,2 0,0 0,4 0,-3 0,6 0,0 0,3 0,1 0,-6 0,-1 0,-7 0,-2 0,-1 0,5 0,2 0,0 0,0 0,-1 0,0 0,-7 0,-3 0,-11 0,-9 0,-4 5,-1 2,2 5,1 5,-1-3,5-1,4-4,3-3,-13 6,-15 6,-4-3,-9 5,4 1,1-5,2 4,14-7,1-6,-1-2,5-2,-1 2,2 0,-2 0,-6 1,6 0,7 1,5-2,5-4,1-1,3 0,4 0,4 4,0 0,0 1,0 0,0-4,1 3,7 2,1-1,2-1,1-4,1 0,0 0,5 0,-4 0,1 0,1 0,-5 0,-3 0,-5 0,-1 0,5 0,1 0,0 0,-8 0,-4 0,-3 0,-7 0,5 0,-9 0,3 0,8 0,0 0,8 0,-8 0,-10 0,-9 0,-5 0,-3 0,-1 0,0 0,0 0,2 0,8 0,10 0,2 0,-4 0,-10 0,-1 0,3 0,8 0,0 0,1 0,-1 0,2 0,-1 0,-7 0,-1 0,-8 0,-2 0,-1 0,-1 0,8 0,10 0,10 0,10 0,0-3,3-2,0-2,0 1,-7 4,-5 1,4 0,4 1,6 0,6 0,0 0,6 0,-2 0,0-2,-3-2,-2 1,-1-1,-7 3,4 0,0 1,1 0,4 0,-2-1,6 1,7 0,-4 0,3 0,-6 0,-1 0,3 0,3 0,5 0,0 0,-2 0,3 0,-2 0,-3 0,4 0,-5 0,66 0,-6 0,55 0,-19 0,13 0,-39 0,2 0,10 0,2 0,-1 0,0 0,-1 0,-1 0,-1 0,0 0,-4 1,0-2,7-1,1-1,-4-1,-1 0,-4 0,-1 0,-1 0,-1 1,42 2,-3 0,-4 1,-19 0,-1 0,0-4,-4-2,5-1,0 1,2 5,9 0,1 1,-1-6,-1-1,-14 0,-11 2,-4 5,-3 0,4 0,7 0,-4 0,0 0,-3 0,-7 0,-6 0,-8 0,0 0,1 0,3-3,2 0,0-1,2 0,12 4,10-1,10-4,7-2,-8 0,7 1,0 6,13 0,11 0,-48 0,2 0,0-2,0-1,42-3,-44 2,0 1,42-3,-3 5,-5 1,-9 0,1 0,3 0,10 0,2 0,0 0,-1 0,-9 0,8 0,0 0,9 0,-47 0,1 0,2 0,1 0,9 0,2 0,3 0,0 0,7 0,1 0,0 0,1 0,0 0,2 0,-1 0,-1 0,-10 0,-1 0,-4 0,-1 0,-7 0,-1 0,39 0,2 5,-8 2,1 1,9-1,-47-3,1-1,5 2,0-1,1 0,2 0,3 3,2 0,4-3,1 1,0 2,0 1,-7-1,1 0,1-2,-1-1,-4 2,0-1,2-1,1-1,5 3,1 2,-4-1,0 0,0 1,1 0,-1 0,1-1,-1-2,0 0,-6 1,-1 0,0-2,-2 0,44 8,-3 1,0-3,-6 3,-1-1,-1 1,4 1,6-1,-47-7,-1 1,2 3,1 0,-2-2,-1 0,40 11,-13-5,-17-4,-9 0,1-5,0 0,-5-2,-4 2,-12-1,-1 3,-2-1,-1-1,-1 1,-3-3,5 4,2 1,3-1,0 1,-3-1,0-1,-2 1,-6-2,-1-1,-1-1,-6-3,5 3,-6 0,2 1,6-1,-4 1,4 0,-8 0,6-1,-5-3,6 0,-6 3,6 0,7 1,2 3,4-3,-8 0,-5-1,-2-3,-5 0,2 0,-59 4,29-3,-49 3,41-4,-7 0,-5 0,-5 0,-8 0,-2 0,-18 0,-11 0,-1 0,1 0,5 0,-3 0,-3 0,-8 0,8 0,8 0,3 0,9 0,8 0,-5 0,7 0,0 0,-1 0,2 0,-11 0,-2 0,-15 0,-4 0,-3 0,-3 0,0 0,5 0,5 0,-4 0,4 0,-18 0,43 2,-2 1,-3 1,-1 0,-4-1,-2 2,-5 2,-2 0,-1-2,0 1,1 2,1 1,2-1,2 0,4-4,3 0,7 1,1 0,-46 0,9 2,7-1,0-4,10-1,0-1,-1 0,4 0,1 0,13 0,4 0,-1 0,6 0,-2 0,4 0,0 0,-7 0,-2 0,-7 0,-6 0,4 0,-4 0,-1 0,-2 0,-8 0,6 0,0 0,9 0,-1 0,-6 0,-1 0,2 0,9 0,2 0,-4 0,-9 0,-9 0,1 0,-1 0,-2 0,3 0,-1 0,3 0,8 0,2 0,-2 0,-4 0,-7 0,7 0,2 0,9 0,1 0,-14 0,18 0,-13 0,24 0,-4 0,-2 0,-2 0,-7 0,-8 0,6 0,-6 0,1 0,-11 0,1 0,-2 0,0 4,12 2,-9 1,4-2,-1 2,-6 0,1 0,-10-2,0-4,-1-1,-6 0,4 0,40 0,-1 0,0 0,0 0,-41 0,3 0,-2 0,0 0,40 0,0 0,-40 0,5 0,1 0,5 0,1 0,8 0,6 0,4 0,0 0,1 0,-6 0,-3 0,1 0,3 0,-1 0,5 3,-7 2,0 0,-4 4,-6-1,8-1,2 4,9-4,13 0,4-1,7-3,-1 2,-5 0,5-1,0-3,7-1,6 0,2 0,7 0,-5 0,7 0,107-26,-47 14,6 1,18-5,11-1,0 1,-6 2,0 1,2 0,8-1,1 0,0 0,-5 2,-1-1,-1 0,-3-1,-2-1,0 0,1 0,-1-1,1 0,-1 0,-1-1,3 1,8-2,3 0,-2 0,-4 3,-1-1,0 2,0 2,0 0,-3 2,-7-1,-1 2,-1 0,-1 2,0 1,-2 1,26 0,-3 1,-10 0,-3 1,-5 2,-5 1,-14 0,-2 0,45 0,-12 0,-2 0,-11 0,-2 0,-10 0,-10 0,-6 0,-8 0,-1 0,2 0,4 0,0 0,2 0,8 0,1 0,7 5,7 2,-5 3,5 1,1 0,2 0,8 3,1-2,2-3,1 2,9-3,2-1,-3-1,-3 0,-12 0,2 1,4-1,11-1,4 3,-42-4,-1 0,1 0,-2-1,42-2,-4-1,-20 0,-10 0,-8 0,-7 0,1 0,-1 0,-1 4,0 1,-1 0,-1-1,2 1,-7 1,-2-1,0-1,-6-4,2 0,0 0,1 0,8 0,10 0,2 0,9 0,7 0,2 0,0 3,-2 3,-1 0,3 0,8-4,10-1,5 4,0 2,8 0,-9 4,10-4,-2 5,-11 4,4-3,-40-3,2-1,12 2,3 0,7 2,2 1,1 2,0 0,0 1,0 0,-5 0,0-1,5 1,-1 0,1 0,-3 0,-13-3,-3 1,-2-2,-3 1,31 9,-5 1,6 3,-6-1,-6-1,-4 0,-8-1,-10-2,-3-5,-9-3,-8-2,-3-4,-5 3,-4-4,1 1,-5-1,0-2,-1-2,6 2,1 1,4-1,0 1,-7-3,4 1,0-1,9 2,6 1,2 3,2 1,0-4,-1-2,-5-3,-2-1,0 0,-3 2,3 2,-4 0,-6-1,-2-3,-5 1,-3-1,5 5,-5-4,3 4,2-5,-5 0,3 0,7 0,-3 0,7 0,-1 0,-4 3,-1 1,-1 0,-8-1,-53-9,24 4,-46-4,38 6,-3 0,4 0,-3-4,3-1,-4-1,-1 2,0 3,-5-3,-2-2,-12 1,-19-5,-12 3,-18-6,46 5,0 1,-44-3,2 3,11 5,3 2,9-1,10-2,-5-2,-5-2,-19 1,36 5,-2 0,-2 0,-2 1,-8-1,-3 1,-7 0,-1 0,-8 0,0 0,-6 0,1 0,0 0,0 0,0 0,2 0,8 0,0 0,3 0,-1 0,-1 0,-1 0,-7 0,-4 0,17 0,-2 0,-2 0,-5 0,-2 0,-1 0,-8-1,-2 1,-1 1,-1 0,-1 2,2 1,9 2,1 1,0-1,-2 1,-1 0,2 0,4 2,1 0,1 1,6-2,1 0,0 0,0-2,1 1,1 0,5 1,1 2,1-2,-26 2,-1 0,-4 0,1 1,7 2,3 0,10-3,1 0,3 2,1-1,7-2,1-2,1 1,-1 0,-3 3,-2 1,2-1,0 1,-1 0,0 0,0-1,1 0,4-1,0 0,-2 0,0-1,0 2,0 0,-1-2,1-1,5 0,0 0,0-1,2 0,7 0,-1-1,-20 0,0 1,-28 4,30-6,1 1,-21 0,-5 4,3-2,15 0,11-3,13-4,10-1,2 0,4 0,1 0,1 0,-2 0,-5 0,1 0,-10 0,-1 0,0 0,-6 0,6 0,-6 0,0 0,-2 0,-15-5,-8-7,34 2,-2 0,-4-3,-1-2,-3-2,1-2,-1 0,0 0,6 0,2 1,-39-16,21 10,15 3,5 2,5 0,-3-1,-3-1,6 0,5 1,3 0,1 1,-1-4,1-1,7 2,9 3,0 5,-1 2,-1 1,-1-2,5 1,-1-3,2 0,0 0,0 4,2 1,0 2,0-2,0-4,-2 0,1 0,-1 2,4 2,0-1,2 1,0-3,-5-1,2 1,1-2,-1 0,2 1,-4-2,-1 2,1-1,0 4,1 2,-1 0,1-1,-5-4,-4-7,-1 1,1 1,4 1,6 5,1-1,1 0,0 1,-2 1,-1-1,2-1,0 2,0-2,-2 6,6-8,21 63,-3-29,15 49,-15-39,-1 6,-1-5,3 4,-2-4,2 0,-4 1,-3 0,4 4,-3-3,-1 2,3-5,-4-5,1-2,-2-5,-3-3,0 7,0-6,0 4,0-1,0-4,0 10,0-9,0 5,-2 0,-4-8,-4 10,-3-10,-2 6,0-2,0 0,0 0,0-1,2-1,3 0,0 0,0 0,2 1,1 1,3-1,36-11,1 2,41-10,-7 4,9 0,7 1,4 0,11 0,-47 0,-1 0,44 0,-2 0,-11 0,-8 0,-13 0,-2 0,-7 0,-5 0,2 0,0 0,6 0,11 0,3 0,-3 0,2 0,-8 0,0 0,-5 0,-10 0,2 0,-10 0,9 0,2 0,-1 0,4 0,-7 0,1 0,5 0,-5 0,-5 0,-4 0,-6 0,2 0,4 0,-1 0,2 0,11 0,4 0,0 0,4 0,-9 0,9 0,4-3,1-8,12-1,-2-6,13-1,5 3,-39 6,2-1,4 0,1 0,1-2,1 1,-2 0,-1 0,41-7,-10 6,-1 0,5-6,3 2,-42 6,-1 1,45-6,-2 1,5 0,-8 3,8-1,-8 3,-12-6,-1 4,-8-5,8 3,1-1,1 2,9-1,3-1,-42 7,1 1,5-1,-1 0,44-4,-45 5,0 1,0 2,0 0,-2-2,0 1,5 0,0 0,-4 2,-1-1,36-7,-12 5,-27 0,-16 1,-10 5,-8 0,-1 0,-62-17,-4 7,0 1,-4 0,6 3,-1 1,-11 0,-4 1,-11-1,-5-1,18 1,-3-1,-2 1,-16-1,-5 2,-2 0,15 0,-2 1,-3 0,-1 0,-12 0,-2 0,-2 1,-2 0,11 1,-3 0,0 1,0 0,1 0,4 0,1-1,0 1,1 0,-1 0,2 0,-1 0,1 0,1 0,1 0,-13 0,1 0,2 0,4 0,-11 0,4 0,2 0,3 0,0 0,5 0,11 0,4 0,1 0,-22 0,2 0,-1 0,4 0,15 0,4 0,13 0,4 0,-34 0,22 0,16 0,6 0,14 0,8 0,1 0,6 0,-6 0,3 0,-4 0,8 0,-5 0,0 0,-5 0,-1 0,-7 0,-1 0,-10 0,-8 0,-12 0,-13 0,-3 0,-3 0,9 0,10 4,18 4,15 5,11 1,10-1,4 6,3-5,3 3,16-5,6-4,9-2,-5-2,5-4,5 0,14 0,4 0,3 0,7 0,3 0,7 0,8 0,-5 0,-2 0,-1 0,-8 0,8 0,1 0,1 0,0 0,-1 0,-2 0,-8 0,-3 0,0 0,2 0,8 0,-5 0,-1 0,1 0,1 0,7 0,-2 0,10 7,-27 2,2 1,-10-2,2 0,17 7,0 0,-13-4,-1-1,6 4,1 0,1 2,-1-1,-3 0,-2 0,0 0,-2 0,-4 0,-2-1,40 13,-16-4,-22-4,-10 0,-11-5,-2 0,-6-4,-5-4,-2 1,-54-2,1-1,-53-1,4-3,-5 0,41 0,-1 0,-4 0,0 0,-2 0,-2 0,-14 0,-6 0,-18 0,-5 0,20-2,-2-1,-2 0,-4-1,-1 0,-1 1,-3-1,-1-1,0 1,-2 0,0 1,0 0,1 1,0 2,1 0,0-1,1 1,3-1,12 1,3 0,3 0,-17 0,6 0,18 0,6 0,-30 0,21 0,13 0,4 0,-1 3,9 2,8 4,2 5,4-3,-3 4,6-2,4-3,-4 1,4-1,-6-1,-4 3,3-3,-3 2,5-1,6-4,2 1,7-3,2 6,7 6,0 0,5 2,-3 0,-3-4,-1 5,-2-8,-2 0,-4-1,-4 0,-5 2,3-1,0 0,4-2,1-1,0-1,1 1,4 1,53 1,-20-5,41-2,-35-3,18 0,-17 0,18 0,-18 0,7 0,-1 0,-1 0,0 0,-4 0,3 0,-6 0,-4 0,1 0,-5 0,1 0,1 0,2 0,-1 0,-1 0,-5 0,-1 0,1 0,2 0,1 0,0 0,2 0,1 2,0 2,4 0,-3 2,5-2,5 1,-4-2,3 1,-3 1,-4 1,4-2,1-4,5 0,0 3,-1 1,1-1,0 1,5-4,-8 0,-3 0,-5 0,0 0,2 0,2 0,0 0,0 0,5 0,2 0,-1 0,-1 0,-3 0,-1 0,6 0,1 0,4 0,1 0,2 0,-1 0,-1 0,0 0,-3 0,-2 0,5 0,2 0,3 0,9 0,4 0,2 0,6 0,-7 0,-1 0,-2 0,0 0,1 0,1 0,8 0,2 0,7 0,1 0,-6 0,-1 0,-9 0,-10 0,-8 0,-8 0,-1 0,-2 0,1 0,1 0,2 0,4 0,2 0,-1 0,-1 0,-4 0,-2 0,0 0,7 0,8 0,1 0,0 0,-7 0,-1 0,7 0,1 0,0 0,-3 0,-11 0,5 0,3 0,2 0,3 0,-6 0,0 0,-2 0,-1 0,-1 0,0 0,-4 0,-1 3,2 2,1 0,4-1,0-3,9 0,1-1,-1 0,-2 0,-8 0,2 0,8 0,9 0,2 0,5 0,1 0,-4 0,5 0,-1 0,2 0,0 0,5 0,3 0,12 0,7 0,-46 0,1 0,0 0,0 0,44 0,-4 0,-12 0,-4 0,-7 0,-9 0,-1 0,-5 0,7 0,-1 0,1 0,7 0,2 0,8 0,-1 0,-2 0,0 0,11 0,13 0,-43 0,2 0,5 0,-1 0,2 0,-1 0,2 0,-1 0,-4 0,-1 0,-1 0,-1 0,-4 0,-2 0,37 0,6 0,-6 0,4 0,1 0,-11 0,0 0,-1 0,-10 0,-3 0,-8 0,-15 0,-7 0,-8 0,-5 0,6 0,0 0,-6 0,-2 0,-6 0,0 0,4 0,0 0,4 0,-1 0,1 0,7 0,9 0,8 0,10 0,0 0,2 0,7 0,-7 0,5 0,-12 0,-3-4,2-2,-6-1,3 1,0 0,3-1,-1-1,-2-2,-8 4,-5 1,-2 0,1 2,-4-2,3 0,-4-2,-1 2,0 0,-6-1,-2 1,-6 1,-1 1,4-3,-3 4,4-6,-4 3,0 1,0-6,-1 5,-3-7,3 2,-3 1,4-7,-1 8,-1-5,-1 4,0 0,1-3,0-2,0 1,-1 0,0 3,2-2,-2 4,2-4,0 1,1-4,0 0,0 0,0 0,0 0,-2 1,0 2,-1-1,1 0,2-2,4-4,2-3,1 0,5-4,-4 2,4-4,2 2,-3 1,4-1,-4 4,3-2,-1 5,-4 1,-2 1,-10 3,-4 1,-5-4,-3 4,-18-1,-1 8,-16 3,5 3,-4 0,0 0,-7 0,0 0,-1 0,1 0,2 0,3 0,1 0,0 0,-9 0,-6 0,-1 0,1 0,7 0,2 0,8 0,3 0,2 0,-2 0,-2 0,-2 0,0 4,-2 1,-12 6,-11 6,-9 2,-17 0,-8-2,40-8,-2 0,-8 2,-2 0,-7 4,-2 1,-9-1,-2-2,0-2,0-2,-2 1,1-1,6 0,1 1,6-1,0 1,-3-2,1 0,9-4,3-1,5-2,3-2,-43 1,21 0,4 0,2 0,7 0,9 0,9 0,11 4,6 1,1 0,-5-1,2-1,-4 2,-7-1,-18 7,-15-2,-13 4,0 1,15-6,10 2,-22 1,41-3,-17 4,42-8,6 1,-1 3,51-1,-14 0,62-2,-15 0,18 1,-35-1,1 2,1 3,2-1,5 0,1-1,0 3,0 1,0-1,-1 0,-4-2,-2 0,-1 1,-2 1,37 7,-3-4,0 3,-6-5,7 2,-8-1,-1 0,0 0,-1-6,-9-1,-3-5,-13-1,-9 0,5 0,-5 0,6 0,6 4,2 3,3-1,5 0,-6-1,-8 1,3-1,-9 2,-2-3,-1 1,-7 0,4 0,2 1,-6-1,-1 4,-1-3,-5-1,0 0,-6-5,-1 0,3 0,-2 0,-1 0,-4 0,-2 0,0 0,-1 0,0 0,5 0,-6 0,5 0,-6 0,1 0,8 0,-5 0,5 0,-1 0,6 0,3 0,0 0,-1 0,0 0,6 0,0 0,-6 0,-1 0,-5 0,-1 0,3 0,-3 0,-2 0,-2 0,-5 0,7 0,-3 0,5 0,-7 0,0 0,5 0,-6 0,5 0,-6 0,7 0,-4 0,5 0,-6 0,-2 0,5 0,-3 0,3 0,-4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23:39.317"/>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0,'87'0,"3"0,-19 0,10 0,-4 0,-12 0,-4 0,0 0,5 0,-1 0,-11 0,-9 0,-8 0,-7 0,-1 0,-6 0,-5 0,3 0,-4 0,0 0,2 0,-4 0,1 0,1 0,1 0,0 0,0 0,3 0,-4 0,3 0,3 0,-2 0,5 0,1 0,2 0,0 0,-1 0,0 0,0 0,2 0,-4 0,-2 0,0 0,0 0,1 0,-1 0,-5 0,-1 0,0 0,0 0,1 0,0 0,0 0,5 0,1 0,2 0,-3 0,-4 0,-3 0,-4 0,4 0,0 0,-2 0,6 0,-9 0,5 0,1 0,-4 0,8 0,-4 0,0 0,-3 0,4 0,-2 0,5 0,-1 0,-3 0,1 0,3 0,-4 0,1 0,1 0,-5 0,0 0,5 0,-5 0,3 0,-2 0,-1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5BCDF-AF96-154C-BFA5-9CA7B4CA6923}" type="datetimeFigureOut">
              <a:rPr lang="en-CA" smtClean="0"/>
              <a:t>2024-06-27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CD889-5305-904C-817A-7F054752F02C}" type="slidenum">
              <a:rPr lang="en-CA" smtClean="0"/>
              <a:t>‹#›</a:t>
            </a:fld>
            <a:endParaRPr lang="en-CA"/>
          </a:p>
        </p:txBody>
      </p:sp>
    </p:spTree>
    <p:extLst>
      <p:ext uri="{BB962C8B-B14F-4D97-AF65-F5344CB8AC3E}">
        <p14:creationId xmlns:p14="http://schemas.microsoft.com/office/powerpoint/2010/main" val="405233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 project is about air pollution in California</a:t>
            </a:r>
          </a:p>
          <a:p>
            <a:endParaRPr lang="en-CA" dirty="0"/>
          </a:p>
        </p:txBody>
      </p:sp>
      <p:sp>
        <p:nvSpPr>
          <p:cNvPr id="4" name="Slide Number Placeholder 3"/>
          <p:cNvSpPr>
            <a:spLocks noGrp="1"/>
          </p:cNvSpPr>
          <p:nvPr>
            <p:ph type="sldNum" sz="quarter" idx="5"/>
          </p:nvPr>
        </p:nvSpPr>
        <p:spPr/>
        <p:txBody>
          <a:bodyPr/>
          <a:lstStyle/>
          <a:p>
            <a:fld id="{46874403-F355-044E-A506-CABCC4691676}" type="slidenum">
              <a:rPr lang="en-CA" smtClean="0"/>
              <a:t>1</a:t>
            </a:fld>
            <a:endParaRPr lang="en-CA"/>
          </a:p>
        </p:txBody>
      </p:sp>
    </p:spTree>
    <p:extLst>
      <p:ext uri="{BB962C8B-B14F-4D97-AF65-F5344CB8AC3E}">
        <p14:creationId xmlns:p14="http://schemas.microsoft.com/office/powerpoint/2010/main" val="371251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10</a:t>
            </a:fld>
            <a:endParaRPr lang="en-CA"/>
          </a:p>
        </p:txBody>
      </p:sp>
    </p:spTree>
    <p:extLst>
      <p:ext uri="{BB962C8B-B14F-4D97-AF65-F5344CB8AC3E}">
        <p14:creationId xmlns:p14="http://schemas.microsoft.com/office/powerpoint/2010/main" val="368370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11</a:t>
            </a:fld>
            <a:endParaRPr lang="en-CA"/>
          </a:p>
        </p:txBody>
      </p:sp>
    </p:spTree>
    <p:extLst>
      <p:ext uri="{BB962C8B-B14F-4D97-AF65-F5344CB8AC3E}">
        <p14:creationId xmlns:p14="http://schemas.microsoft.com/office/powerpoint/2010/main" val="2975631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knowledge we just learned:</a:t>
            </a:r>
          </a:p>
          <a:p>
            <a:r>
              <a:rPr lang="en-CA" dirty="0"/>
              <a:t>What Bayesian MCMC should be:</a:t>
            </a:r>
          </a:p>
          <a:p>
            <a:endParaRPr lang="en-CA" dirty="0"/>
          </a:p>
          <a:p>
            <a:r>
              <a:rPr lang="en-CA" dirty="0"/>
              <a:t>Here, I Summarize key points of Bayesian:</a:t>
            </a:r>
          </a:p>
          <a:p>
            <a:pPr marL="228600" indent="-228600">
              <a:buAutoNum type="arabicPeriod"/>
            </a:pPr>
            <a:r>
              <a:rPr lang="en-CA" dirty="0"/>
              <a:t>non-frequentist, will explain this later; As we talked earlier, Bayesian’s inference is PDF rather than a point estimate, so Bayesian is a non-frequentist method</a:t>
            </a:r>
          </a:p>
          <a:p>
            <a:pPr marL="228600" indent="-228600">
              <a:buAutoNum type="arabicPeriod"/>
            </a:pPr>
            <a:r>
              <a:rPr lang="en-CA" dirty="0"/>
              <a:t>Estimate not based on population or sample directly; recall PDF</a:t>
            </a:r>
          </a:p>
          <a:p>
            <a:pPr marL="228600" indent="-228600">
              <a:buAutoNum type="arabicPeriod"/>
            </a:pPr>
            <a:r>
              <a:rPr lang="en-CA" dirty="0"/>
              <a:t>No p-value or CI</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Sampling process, MCMC. This part maybe a little bit hard. MCMC is pretty much like the “evidence” by iterating over the posterior distribution. </a:t>
            </a:r>
            <a:r>
              <a:rPr lang="en-US" dirty="0">
                <a:solidFill>
                  <a:srgbClr val="0E0E0E"/>
                </a:solidFill>
                <a:effectLst/>
                <a:latin typeface=".SF NS"/>
              </a:rPr>
              <a:t>This iterative process serves as the “evidence” for Bayesian inference, allowing us to make probabilistic statements about parameters. But in the background, python does not calculate “evidence” or marginal P. instead it will calculate the  PDF of the posterior, so we can know the Bayesian inference from the result.</a:t>
            </a:r>
          </a:p>
          <a:p>
            <a:endParaRPr lang="en-CA" sz="1200" kern="1200" dirty="0">
              <a:solidFill>
                <a:schemeClr val="tx1"/>
              </a:solidFill>
              <a:latin typeface="+mn-lt"/>
              <a:ea typeface="+mn-ea"/>
              <a:cs typeface="+mn-cs"/>
            </a:endParaRPr>
          </a:p>
          <a:p>
            <a:r>
              <a:rPr lang="en-CA" dirty="0"/>
              <a:t>MCMC vs. bootstrap:</a:t>
            </a:r>
          </a:p>
          <a:p>
            <a:r>
              <a:rPr lang="en-CA" dirty="0"/>
              <a:t>Bootstrap is commonly used in the frequentist method, to resample from the population</a:t>
            </a:r>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12</a:t>
            </a:fld>
            <a:endParaRPr lang="en-CA"/>
          </a:p>
        </p:txBody>
      </p:sp>
    </p:spTree>
    <p:extLst>
      <p:ext uri="{BB962C8B-B14F-4D97-AF65-F5344CB8AC3E}">
        <p14:creationId xmlns:p14="http://schemas.microsoft.com/office/powerpoint/2010/main" val="313439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more about frequentist and non-</a:t>
            </a:r>
            <a:r>
              <a:rPr lang="en-CA" dirty="0" err="1"/>
              <a:t>freq</a:t>
            </a:r>
            <a:endParaRPr lang="en-CA" dirty="0"/>
          </a:p>
          <a:p>
            <a:r>
              <a:rPr lang="en-CA" dirty="0"/>
              <a:t>…</a:t>
            </a:r>
          </a:p>
          <a:p>
            <a:r>
              <a:rPr lang="en-CA" dirty="0"/>
              <a:t>In </a:t>
            </a:r>
            <a:r>
              <a:rPr lang="en-CA" dirty="0" err="1"/>
              <a:t>freq</a:t>
            </a:r>
            <a:r>
              <a:rPr lang="en-CA" dirty="0"/>
              <a:t>, estimates or parameters like beta is fixed, coz this is point estimate</a:t>
            </a:r>
          </a:p>
          <a:p>
            <a:r>
              <a:rPr lang="en-CA" dirty="0"/>
              <a:t>…</a:t>
            </a:r>
          </a:p>
          <a:p>
            <a:r>
              <a:rPr lang="en-CA" dirty="0"/>
              <a:t>Non-</a:t>
            </a:r>
            <a:r>
              <a:rPr lang="en-CA" dirty="0" err="1"/>
              <a:t>freq</a:t>
            </a:r>
            <a:r>
              <a:rPr lang="en-CA" dirty="0"/>
              <a:t>: estimates are not fixed, but PDF, so inference would be a kind of distribution. </a:t>
            </a:r>
          </a:p>
          <a:p>
            <a:r>
              <a:rPr lang="en-CA" dirty="0"/>
              <a:t>You may ask: if parameters are random, how can I get inferences and how do I do analysis?</a:t>
            </a:r>
          </a:p>
          <a:p>
            <a:endParaRPr lang="en-CA" dirty="0"/>
          </a:p>
          <a:p>
            <a:r>
              <a:rPr lang="en-CA" dirty="0"/>
              <a:t>Here I will talk more on MCMC sampling process. </a:t>
            </a:r>
          </a:p>
          <a:p>
            <a:r>
              <a:rPr lang="en-CA" dirty="0"/>
              <a:t>Because MCMC can sample from the posterior distribution many times. </a:t>
            </a:r>
          </a:p>
          <a:p>
            <a:endParaRPr lang="en-CA" dirty="0"/>
          </a:p>
          <a:p>
            <a:r>
              <a:rPr lang="en-CA" dirty="0"/>
              <a:t>4 lines and they are trying to converge together and show us the posterior distribution. This is because I set the chain = 4 here. See code</a:t>
            </a:r>
          </a:p>
          <a:p>
            <a:endParaRPr lang="en-CA" dirty="0"/>
          </a:p>
          <a:p>
            <a:r>
              <a:rPr lang="en-CA" sz="1200" kern="1200" dirty="0">
                <a:solidFill>
                  <a:schemeClr val="tx1"/>
                </a:solidFill>
                <a:latin typeface="+mn-lt"/>
                <a:ea typeface="+mn-ea"/>
                <a:cs typeface="+mn-cs"/>
              </a:rPr>
              <a:t>More on Bayesian MCMC:</a:t>
            </a:r>
          </a:p>
          <a:p>
            <a:r>
              <a:rPr lang="en-CA" dirty="0"/>
              <a:t>Like other regression models, Bayesian has another function, we can get Bayesian inference like the ordinary regression inference</a:t>
            </a:r>
          </a:p>
          <a:p>
            <a:r>
              <a:rPr lang="en-CA" dirty="0"/>
              <a:t>This is to say that, we can get an estimate or beta, like in other regression, but we may need a helper, MCMC to do this for us.</a:t>
            </a:r>
          </a:p>
          <a:p>
            <a:r>
              <a:rPr lang="en-CA" dirty="0"/>
              <a:t>This is because, Bayesian can calculate posterior distribution, and MCMC can sample from the posterior distribution, and calculate the estimate, </a:t>
            </a:r>
          </a:p>
          <a:p>
            <a:endParaRPr lang="en-CA" dirty="0"/>
          </a:p>
          <a:p>
            <a:r>
              <a:rPr lang="en-CA" dirty="0"/>
              <a:t>Additionally, Bayesian MCMC can work better than the other regression, ex logistic regression, because:</a:t>
            </a:r>
          </a:p>
          <a:p>
            <a:r>
              <a:rPr lang="en-US" dirty="0"/>
              <a:t>Bayesian MCMC can give me estimation based on MCMC sampling results</a:t>
            </a:r>
          </a:p>
          <a:p>
            <a:r>
              <a:rPr lang="en-US" dirty="0"/>
              <a:t>so the MCMC will do many estimations and calculate the mean estimates or betas and HDI, </a:t>
            </a:r>
          </a:p>
          <a:p>
            <a:r>
              <a:rPr lang="en-US" dirty="0"/>
              <a:t>But by logistic it self will only fit in the data into regression and calculate beta only once</a:t>
            </a:r>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13</a:t>
            </a:fld>
            <a:endParaRPr lang="en-CA"/>
          </a:p>
        </p:txBody>
      </p:sp>
    </p:spTree>
    <p:extLst>
      <p:ext uri="{BB962C8B-B14F-4D97-AF65-F5344CB8AC3E}">
        <p14:creationId xmlns:p14="http://schemas.microsoft.com/office/powerpoint/2010/main" val="237924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Lets talk about MCMC sampling.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Sample from a probability distribution, and this process can give us estimation, which is mean estimate, and high-density interval. Here mean is not average,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E0E0E"/>
                </a:solidFill>
                <a:effectLst/>
                <a:latin typeface=".SF NS"/>
              </a:rPr>
              <a:t>Bayesian Mean</a:t>
            </a:r>
            <a:r>
              <a:rPr lang="en-US" dirty="0">
                <a:solidFill>
                  <a:srgbClr val="0E0E0E"/>
                </a:solidFill>
                <a:effectLst/>
                <a:latin typeface=".SF NS"/>
              </a:rPr>
              <a:t>: The average of this distribution, weighted by the probability of each effect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mean of these combined samples represents the Bayesian mean, which is the weighted average of the posterior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frequentist methods: we have CI, which can tell us whether the estimations is significant or not. If the CI is wide, the error of the estimation is large. So generally, CI can tell us how confident we are about the estimation. This is because people love to know how confident I am to say my estimation is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MCMC provide HDI, which is pretty much like the confidence interval, and if HDI includes 0, the estimation is non-significant.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Usually, the python will provide 3% and 97% interval, so we can say we are 94% confident that the true estimate fall within this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Using MCMC sampling with Bayesian, we can plot the distribution and MCMC tracing process </a:t>
            </a:r>
          </a:p>
          <a:p>
            <a:r>
              <a:rPr lang="en-CA" dirty="0"/>
              <a:t>The value in the trace plots is vibrating around the beta value: -0.325</a:t>
            </a:r>
          </a:p>
          <a:p>
            <a:endParaRPr lang="en-CA" dirty="0"/>
          </a:p>
          <a:p>
            <a:r>
              <a:rPr lang="en-CA" dirty="0"/>
              <a:t>Another thing about MCMC sampling: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Traditional MCMC sampling was like random walking, and this may result in a high level of autocorrelation.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The process would be like: MCMC will choose random samples but the steps would be</a:t>
            </a:r>
            <a:r>
              <a:rPr lang="zh-CN" altLang="en-US" dirty="0"/>
              <a:t> </a:t>
            </a:r>
            <a:r>
              <a:rPr lang="en-US" altLang="zh-CN" dirty="0"/>
              <a:t>tentative and</a:t>
            </a:r>
            <a:r>
              <a:rPr lang="en-CA" dirty="0"/>
              <a:t> without guide, so the steps would be very small. And therefore, the results would be very closely correlated with each other. We call this kind of correlation, an autocorrelation.</a:t>
            </a:r>
          </a:p>
          <a:p>
            <a:endParaRPr lang="en-CA" dirty="0"/>
          </a:p>
          <a:p>
            <a:r>
              <a:rPr lang="en-CA" dirty="0"/>
              <a:t>In this way, we will need a larger sampling size to get accurate estimate</a:t>
            </a:r>
          </a:p>
          <a:p>
            <a:endParaRPr lang="en-CA" dirty="0"/>
          </a:p>
          <a:p>
            <a:r>
              <a:rPr lang="en-CA" dirty="0"/>
              <a:t>But, Hamiltonian method, (HMC) can use a guided sampling strategy and adjust the sampling steps. And it can do sampling based on certain evidence or tendencies. So it can do sampling with larger steps, thus reducing the autocorrelation. </a:t>
            </a:r>
          </a:p>
          <a:p>
            <a:endParaRPr lang="en-CA" dirty="0"/>
          </a:p>
          <a:p>
            <a:r>
              <a:rPr lang="en-US" dirty="0"/>
              <a:t>As you can see from the plots that: even the distribution of estimations are skewed, MCMC and </a:t>
            </a:r>
            <a:r>
              <a:rPr lang="en-US" dirty="0" err="1"/>
              <a:t>bayesian</a:t>
            </a:r>
            <a:r>
              <a:rPr lang="en-US" dirty="0"/>
              <a:t> can still do estimation</a:t>
            </a:r>
          </a:p>
          <a:p>
            <a:r>
              <a:rPr lang="en-US" dirty="0"/>
              <a:t>This means that this Bayesian MCMC is very robust. </a:t>
            </a:r>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14</a:t>
            </a:fld>
            <a:endParaRPr lang="en-CA"/>
          </a:p>
        </p:txBody>
      </p:sp>
    </p:spTree>
    <p:extLst>
      <p:ext uri="{BB962C8B-B14F-4D97-AF65-F5344CB8AC3E}">
        <p14:creationId xmlns:p14="http://schemas.microsoft.com/office/powerpoint/2010/main" val="336651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Iteration: </a:t>
            </a:r>
            <a:r>
              <a:rPr lang="en-US" dirty="0"/>
              <a:t>Total number of samples to draw from the posterior distribution. A large iteration can increase the accuracy of estimation</a:t>
            </a:r>
          </a:p>
          <a:p>
            <a:r>
              <a:rPr lang="en-US" dirty="0"/>
              <a:t>Warmup: </a:t>
            </a:r>
            <a:r>
              <a:rPr lang="en-US" b="0" i="0" dirty="0">
                <a:solidFill>
                  <a:srgbClr val="242424"/>
                </a:solidFill>
                <a:effectLst/>
                <a:highlight>
                  <a:srgbClr val="FFFFFF"/>
                </a:highlight>
                <a:latin typeface="Aptos" panose="020B0004020202020204" pitchFamily="34" charset="0"/>
              </a:rPr>
              <a:t>all living arrangement categories should be consolidated into a few options for presentation/manuscript</a:t>
            </a:r>
          </a:p>
          <a:p>
            <a:r>
              <a:rPr lang="en-CA" dirty="0"/>
              <a:t>Chain: </a:t>
            </a:r>
            <a:r>
              <a:rPr lang="en-US" dirty="0"/>
              <a:t>Number of independent MCMC chains to run. Generally we start with 4 chains to get an ideal equilibrium of MCMC process</a:t>
            </a:r>
          </a:p>
          <a:p>
            <a:r>
              <a:rPr lang="en-US" dirty="0"/>
              <a:t>The next 2 are based on NUTS algorithm. NUTS is based on HMC, but this algorithm has some advantages over the HMC. </a:t>
            </a:r>
          </a:p>
          <a:p>
            <a:r>
              <a:rPr lang="en-US" dirty="0"/>
              <a:t>You have to tune </a:t>
            </a:r>
            <a:r>
              <a:rPr lang="en-US" dirty="0" err="1"/>
              <a:t>papameters</a:t>
            </a:r>
            <a:r>
              <a:rPr lang="en-US" dirty="0"/>
              <a:t> in HMC manually. But NUTS can tune them automatically. </a:t>
            </a:r>
          </a:p>
          <a:p>
            <a:r>
              <a:rPr lang="en-CA" dirty="0"/>
              <a:t>Target accept: </a:t>
            </a:r>
            <a:r>
              <a:rPr lang="en-US" dirty="0"/>
              <a:t>Typical values range from 0.8 to 0.95. Higher acceptance rates can indicate that smaller steps are being taken, potentially increasing computation time.</a:t>
            </a:r>
          </a:p>
          <a:p>
            <a:endParaRPr lang="en-US" dirty="0"/>
          </a:p>
          <a:p>
            <a:endParaRPr lang="en-CA" dirty="0"/>
          </a:p>
          <a:p>
            <a:r>
              <a:rPr lang="en-US" b="0" i="0" dirty="0">
                <a:solidFill>
                  <a:srgbClr val="001D35"/>
                </a:solidFill>
                <a:effectLst/>
                <a:highlight>
                  <a:srgbClr val="FFFFFF"/>
                </a:highlight>
                <a:latin typeface="Google Sans"/>
              </a:rPr>
              <a:t>The Gelman–Rubin convergence diagnostic</a:t>
            </a:r>
            <a:r>
              <a:rPr lang="en-CA" b="0" i="0" dirty="0">
                <a:solidFill>
                  <a:srgbClr val="001D35"/>
                </a:solidFill>
                <a:effectLst/>
                <a:highlight>
                  <a:srgbClr val="FFFFFF"/>
                </a:highlight>
                <a:latin typeface="Google Sans"/>
              </a:rPr>
              <a:t>: </a:t>
            </a:r>
            <a:r>
              <a:rPr lang="en-CA" b="0" i="0" dirty="0" err="1">
                <a:solidFill>
                  <a:srgbClr val="001D35"/>
                </a:solidFill>
                <a:effectLst/>
                <a:highlight>
                  <a:srgbClr val="FFFFFF"/>
                </a:highlight>
                <a:latin typeface="Google Sans"/>
              </a:rPr>
              <a:t>rhat</a:t>
            </a:r>
            <a:r>
              <a:rPr lang="en-CA" b="0" i="0" dirty="0">
                <a:solidFill>
                  <a:srgbClr val="001D35"/>
                </a:solidFill>
                <a:effectLst/>
                <a:highlight>
                  <a:srgbClr val="FFFFFF"/>
                </a:highlight>
                <a:latin typeface="Google Sans"/>
              </a:rPr>
              <a:t> </a:t>
            </a:r>
            <a:r>
              <a:rPr lang="en-US" b="0" i="0" dirty="0">
                <a:solidFill>
                  <a:srgbClr val="4D5156"/>
                </a:solidFill>
                <a:effectLst/>
                <a:highlight>
                  <a:srgbClr val="FFFFFF"/>
                </a:highlight>
                <a:latin typeface="Google Sans"/>
              </a:rPr>
              <a:t>The R-hat statistic, also known as the Gelman-Rubin statistic,</a:t>
            </a:r>
          </a:p>
          <a:p>
            <a:endParaRPr lang="en-US" b="0" i="0" dirty="0">
              <a:solidFill>
                <a:srgbClr val="4D5156"/>
              </a:solidFill>
              <a:effectLst/>
              <a:highlight>
                <a:srgbClr val="FFFFFF"/>
              </a:highlight>
              <a:latin typeface="Google Sans"/>
            </a:endParaRPr>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15</a:t>
            </a:fld>
            <a:endParaRPr lang="en-CA"/>
          </a:p>
        </p:txBody>
      </p:sp>
    </p:spTree>
    <p:extLst>
      <p:ext uri="{BB962C8B-B14F-4D97-AF65-F5344CB8AC3E}">
        <p14:creationId xmlns:p14="http://schemas.microsoft.com/office/powerpoint/2010/main" val="864034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we can not expect every time MCMC can converge well</a:t>
            </a:r>
          </a:p>
          <a:p>
            <a:r>
              <a:rPr lang="en-CA" dirty="0"/>
              <a:t>Plots showing iterations that did not converge. </a:t>
            </a:r>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16</a:t>
            </a:fld>
            <a:endParaRPr lang="en-CA"/>
          </a:p>
        </p:txBody>
      </p:sp>
    </p:spTree>
    <p:extLst>
      <p:ext uri="{BB962C8B-B14F-4D97-AF65-F5344CB8AC3E}">
        <p14:creationId xmlns:p14="http://schemas.microsoft.com/office/powerpoint/2010/main" val="3825397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background, python PYMC will do this calculation for you </a:t>
            </a:r>
            <a:r>
              <a:rPr lang="en-CA"/>
              <a:t>with the code</a:t>
            </a:r>
          </a:p>
        </p:txBody>
      </p:sp>
      <p:sp>
        <p:nvSpPr>
          <p:cNvPr id="4" name="Slide Number Placeholder 3"/>
          <p:cNvSpPr>
            <a:spLocks noGrp="1"/>
          </p:cNvSpPr>
          <p:nvPr>
            <p:ph type="sldNum" sz="quarter" idx="5"/>
          </p:nvPr>
        </p:nvSpPr>
        <p:spPr/>
        <p:txBody>
          <a:bodyPr/>
          <a:lstStyle/>
          <a:p>
            <a:fld id="{BEECD889-5305-904C-817A-7F054752F02C}" type="slidenum">
              <a:rPr lang="en-CA" smtClean="0"/>
              <a:t>20</a:t>
            </a:fld>
            <a:endParaRPr lang="en-CA"/>
          </a:p>
        </p:txBody>
      </p:sp>
    </p:spTree>
    <p:extLst>
      <p:ext uri="{BB962C8B-B14F-4D97-AF65-F5344CB8AC3E}">
        <p14:creationId xmlns:p14="http://schemas.microsoft.com/office/powerpoint/2010/main" val="235835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1.What is Bayesian:</a:t>
            </a:r>
          </a:p>
          <a:p>
            <a:r>
              <a:rPr lang="en-CA" dirty="0"/>
              <a:t>A method that can update our understanding of the probability of a parameter as we gather more data and evidence</a:t>
            </a:r>
          </a:p>
          <a:p>
            <a:endParaRPr lang="en-CA" dirty="0"/>
          </a:p>
          <a:p>
            <a:r>
              <a:rPr lang="en-CA" dirty="0"/>
              <a:t>2.What can Bayesian do:</a:t>
            </a:r>
          </a:p>
          <a:p>
            <a:r>
              <a:rPr lang="en-CA" dirty="0"/>
              <a:t>Inference and Prediction: </a:t>
            </a:r>
          </a:p>
          <a:p>
            <a:r>
              <a:rPr lang="en-CA" b="1" dirty="0"/>
              <a:t>Prediction:</a:t>
            </a:r>
          </a:p>
          <a:p>
            <a:r>
              <a:rPr lang="en-CA" dirty="0"/>
              <a:t>As we all know that regression models can do prediction too. </a:t>
            </a:r>
          </a:p>
          <a:p>
            <a:r>
              <a:rPr lang="en-CA" dirty="0"/>
              <a:t>So what’s differences between other regression prediction and Bayesian prediction?</a:t>
            </a:r>
          </a:p>
          <a:p>
            <a:r>
              <a:rPr lang="en-CA" dirty="0"/>
              <a:t>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linear regression, we use the ordinary least squares method to fit a line and make predictions based on that line.</a:t>
            </a:r>
            <a:endParaRPr lang="en-CA" dirty="0"/>
          </a:p>
          <a:p>
            <a:r>
              <a:rPr lang="en-CA" dirty="0"/>
              <a:t>In logistic regression, it uses maximum likelihood estimate, so it will give us the maximum probability the we can see the outcome, </a:t>
            </a:r>
          </a:p>
          <a:p>
            <a:r>
              <a:rPr lang="en-CA" dirty="0"/>
              <a:t>but in both linear and logistic regression, the estimate will be a point estimate.</a:t>
            </a:r>
          </a:p>
          <a:p>
            <a:r>
              <a:rPr lang="en-CA" dirty="0"/>
              <a:t>But Bayesian will predict based on prior, likelihood, and previous results will be used to do the next prediction. and the prediction will be the posterior distribution</a:t>
            </a:r>
          </a:p>
          <a:p>
            <a:endParaRPr lang="en-CA" dirty="0"/>
          </a:p>
          <a:p>
            <a:r>
              <a:rPr lang="en-US" b="1" dirty="0"/>
              <a:t>Example of Prediction:</a:t>
            </a:r>
            <a:r>
              <a:rPr lang="en-US" dirty="0"/>
              <a:t> Bayesian methods can be used for prediction. For example, to predict the likelihood of rain, we can use prior information such as cloud cover, humidity, temperature, and wind conditions. As we gather more data, our predictions become more accurate because the Bayesian method updates the probability based on new evidence.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What prediction can Bayesian do? Example of raining, prior: clouds, humidity, temperature, winds…, we get the probability of raining, which is the posterior</a:t>
            </a:r>
          </a:p>
          <a:p>
            <a:endParaRPr lang="en-US" dirty="0"/>
          </a:p>
          <a:p>
            <a:r>
              <a:rPr lang="en-US" dirty="0"/>
              <a:t>The other function:</a:t>
            </a:r>
          </a:p>
          <a:p>
            <a:r>
              <a:rPr lang="en-US" b="1" dirty="0"/>
              <a:t>Inference:</a:t>
            </a:r>
            <a:r>
              <a:rPr lang="en-US" dirty="0"/>
              <a:t> In this workshop, we will focus more on inference using Bayesian methods.</a:t>
            </a:r>
          </a:p>
          <a:p>
            <a:r>
              <a:rPr lang="en-CA" dirty="0"/>
              <a:t>Here, the posterior here is also very important because this is pretty much like estimates of the regular regressions</a:t>
            </a:r>
          </a:p>
          <a:p>
            <a:r>
              <a:rPr lang="en-CA" dirty="0"/>
              <a:t>So if you want to know whether this prior or variable is important or significant, you will need to analyze the Bayesian estimate, or </a:t>
            </a:r>
            <a:r>
              <a:rPr lang="en-US" dirty="0"/>
              <a:t>(posterior distribution), </a:t>
            </a:r>
            <a:endParaRPr lang="en-CA" b="1" dirty="0"/>
          </a:p>
          <a:p>
            <a:endParaRPr lang="en-CA" dirty="0"/>
          </a:p>
          <a:p>
            <a:r>
              <a:rPr lang="en-CA" dirty="0"/>
              <a:t>Please note that, a distinctive difference here is that the estimate from regression like logistic is fixed, but Bayesian’s inference is a posterior distribution. </a:t>
            </a:r>
          </a:p>
          <a:p>
            <a:r>
              <a:rPr lang="en-US" dirty="0"/>
              <a:t>it is actually a </a:t>
            </a:r>
            <a:r>
              <a:rPr lang="en-US" b="1" dirty="0"/>
              <a:t>probability density function or PDF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E0E0E"/>
                </a:solidFill>
                <a:effectLst/>
                <a:latin typeface=".SF NS"/>
              </a:rPr>
              <a:t>Posterior Distributions or PDF</a:t>
            </a:r>
            <a:r>
              <a:rPr lang="en-US" dirty="0">
                <a:solidFill>
                  <a:srgbClr val="0E0E0E"/>
                </a:solidFill>
                <a:effectLst/>
                <a:latin typeface=".SF NS"/>
              </a:rPr>
              <a:t>: Instead of providing a single point estimate, Bayesian methods give a distribution for each parameter, reflecting the uncertainty about the parameter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remember this word, and we will talk about this later</a:t>
            </a:r>
          </a:p>
          <a:p>
            <a:endParaRPr lang="en-CA" dirty="0"/>
          </a:p>
          <a:p>
            <a:r>
              <a:rPr lang="en-CA" dirty="0"/>
              <a:t>But here, we will focus more on inference using Bayesian</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2</a:t>
            </a:fld>
            <a:endParaRPr lang="en-CA"/>
          </a:p>
        </p:txBody>
      </p:sp>
    </p:spTree>
    <p:extLst>
      <p:ext uri="{BB962C8B-B14F-4D97-AF65-F5344CB8AC3E}">
        <p14:creationId xmlns:p14="http://schemas.microsoft.com/office/powerpoint/2010/main" val="50517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first, we start the class with a math exercise to warmup your brain!</a:t>
            </a:r>
          </a:p>
          <a:p>
            <a:r>
              <a:rPr lang="en-CA" dirty="0"/>
              <a:t>We are going to talk about probability here, so what is a probability?</a:t>
            </a:r>
          </a:p>
          <a:p>
            <a:r>
              <a:rPr lang="en-CA" dirty="0"/>
              <a:t>So what is a probability?</a:t>
            </a:r>
          </a:p>
          <a:p>
            <a:endParaRPr lang="en-CA" dirty="0"/>
          </a:p>
          <a:p>
            <a:r>
              <a:rPr lang="en-CA" dirty="0"/>
              <a:t>A chance?, a risk or likelihood, in common language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By definition: </a:t>
            </a:r>
            <a:r>
              <a:rPr lang="en-US" dirty="0">
                <a:solidFill>
                  <a:srgbClr val="0E0E0E"/>
                </a:solidFill>
                <a:effectLst/>
                <a:latin typeface=".SF NS"/>
              </a:rPr>
              <a:t>A measure of the likelihood that a specific event will occur.</a:t>
            </a:r>
          </a:p>
          <a:p>
            <a:r>
              <a:rPr lang="en-CA" dirty="0"/>
              <a:t>Ranges from 0 to 1</a:t>
            </a:r>
          </a:p>
          <a:p>
            <a:endParaRPr lang="en-CA" dirty="0"/>
          </a:p>
          <a:p>
            <a:r>
              <a:rPr lang="en-CA" dirty="0"/>
              <a:t>Now let’s start the activity:</a:t>
            </a:r>
          </a:p>
          <a:p>
            <a:r>
              <a:rPr lang="en-CA" dirty="0"/>
              <a:t>This a prediction activity about probability of rain</a:t>
            </a:r>
          </a:p>
          <a:p>
            <a:r>
              <a:rPr lang="en-CA" dirty="0"/>
              <a:t>Sure the posterior here is the probability of raining if I carry an umbrella today, prior is the probability of rain; likelihood: </a:t>
            </a:r>
            <a:r>
              <a:rPr lang="en-CA" dirty="0" err="1"/>
              <a:t>um|rain</a:t>
            </a:r>
            <a:endParaRPr lang="en-CA" dirty="0"/>
          </a:p>
          <a:p>
            <a:r>
              <a:rPr lang="en-CA" dirty="0"/>
              <a:t>So this is to say that, if you see me carrying umbrella today, how likely it will rain?</a:t>
            </a:r>
          </a:p>
          <a:p>
            <a:endParaRPr lang="en-CA" dirty="0"/>
          </a:p>
          <a:p>
            <a:r>
              <a:rPr lang="en-CA" dirty="0"/>
              <a:t>Now let start:</a:t>
            </a:r>
          </a:p>
          <a:p>
            <a:r>
              <a:rPr lang="en-CA" dirty="0"/>
              <a:t>The table…</a:t>
            </a:r>
          </a:p>
          <a:p>
            <a:endParaRPr lang="en-CA" dirty="0"/>
          </a:p>
          <a:p>
            <a:r>
              <a:rPr lang="en-CA" dirty="0"/>
              <a:t>Prior probability is a belief, or knowledge that we know about the event, rain, 0.15</a:t>
            </a:r>
          </a:p>
          <a:p>
            <a:endParaRPr lang="en-CA" dirty="0"/>
          </a:p>
          <a:p>
            <a:r>
              <a:rPr lang="en-CA" dirty="0"/>
              <a:t>Conditional probability: a condition, under a condition of rain, the P of me carrying umbrella is 0.3, </a:t>
            </a:r>
          </a:p>
          <a:p>
            <a:r>
              <a:rPr lang="en-CA" dirty="0"/>
              <a:t>under a condition of no rain, the P of me carrying umbrella is 0.05</a:t>
            </a:r>
          </a:p>
          <a:p>
            <a:endParaRPr lang="en-CA" dirty="0"/>
          </a:p>
          <a:p>
            <a:r>
              <a:rPr lang="en-CA" dirty="0"/>
              <a:t>So now, we already got the prior and conditional probability, what about marginal probability?</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3</a:t>
            </a:fld>
            <a:endParaRPr lang="en-CA"/>
          </a:p>
        </p:txBody>
      </p:sp>
    </p:spTree>
    <p:extLst>
      <p:ext uri="{BB962C8B-B14F-4D97-AF65-F5344CB8AC3E}">
        <p14:creationId xmlns:p14="http://schemas.microsoft.com/office/powerpoint/2010/main" val="383613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get marginal probability, we need joint P</a:t>
            </a:r>
          </a:p>
          <a:p>
            <a:endParaRPr lang="en-CA" dirty="0"/>
          </a:p>
          <a:p>
            <a:r>
              <a:rPr lang="en-CA" dirty="0"/>
              <a:t>What is a joint P?</a:t>
            </a:r>
          </a:p>
          <a:p>
            <a:r>
              <a:rPr lang="en-CA" dirty="0"/>
              <a:t>P(Rain and umbrella) = P(rain)*P(</a:t>
            </a:r>
            <a:r>
              <a:rPr lang="en-CA" dirty="0" err="1"/>
              <a:t>umbrella|rain</a:t>
            </a:r>
            <a:r>
              <a:rPr lang="en-CA" dirty="0"/>
              <a:t>)= 0.15*0.3=0.045</a:t>
            </a:r>
          </a:p>
          <a:p>
            <a:endParaRPr lang="en-CA" dirty="0"/>
          </a:p>
          <a:p>
            <a:r>
              <a:rPr lang="en-CA" dirty="0"/>
              <a:t>…</a:t>
            </a:r>
          </a:p>
          <a:p>
            <a:endParaRPr lang="en-CA" dirty="0"/>
          </a:p>
          <a:p>
            <a:r>
              <a:rPr lang="en-CA" dirty="0"/>
              <a:t>Next step, we will calculate the marginal P…</a:t>
            </a:r>
          </a:p>
        </p:txBody>
      </p:sp>
      <p:sp>
        <p:nvSpPr>
          <p:cNvPr id="4" name="Slide Number Placeholder 3"/>
          <p:cNvSpPr>
            <a:spLocks noGrp="1"/>
          </p:cNvSpPr>
          <p:nvPr>
            <p:ph type="sldNum" sz="quarter" idx="5"/>
          </p:nvPr>
        </p:nvSpPr>
        <p:spPr/>
        <p:txBody>
          <a:bodyPr/>
          <a:lstStyle/>
          <a:p>
            <a:fld id="{BEECD889-5305-904C-817A-7F054752F02C}" type="slidenum">
              <a:rPr lang="en-CA" smtClean="0"/>
              <a:t>4</a:t>
            </a:fld>
            <a:endParaRPr lang="en-CA"/>
          </a:p>
        </p:txBody>
      </p:sp>
    </p:spTree>
    <p:extLst>
      <p:ext uri="{BB962C8B-B14F-4D97-AF65-F5344CB8AC3E}">
        <p14:creationId xmlns:p14="http://schemas.microsoft.com/office/powerpoint/2010/main" val="57977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Colored in red: joint probability</a:t>
            </a:r>
          </a:p>
          <a:p>
            <a:r>
              <a:rPr lang="en-CA" dirty="0"/>
              <a:t>Colored in blue: marginal probability</a:t>
            </a:r>
          </a:p>
          <a:p>
            <a:endParaRPr lang="en-CA" dirty="0"/>
          </a:p>
          <a:p>
            <a:r>
              <a:rPr lang="en-CA" dirty="0"/>
              <a:t>In the table:</a:t>
            </a:r>
          </a:p>
          <a:p>
            <a:r>
              <a:rPr lang="en-CA" dirty="0"/>
              <a:t>Marginal P is the total of the joint P, and marginal Ps sum up to 1.</a:t>
            </a:r>
          </a:p>
          <a:p>
            <a:endParaRPr lang="en-CA" dirty="0"/>
          </a:p>
          <a:p>
            <a:r>
              <a:rPr lang="en-CA" dirty="0"/>
              <a:t>Can use this to check you calculation</a:t>
            </a:r>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5</a:t>
            </a:fld>
            <a:endParaRPr lang="en-CA"/>
          </a:p>
        </p:txBody>
      </p:sp>
    </p:spTree>
    <p:extLst>
      <p:ext uri="{BB962C8B-B14F-4D97-AF65-F5344CB8AC3E}">
        <p14:creationId xmlns:p14="http://schemas.microsoft.com/office/powerpoint/2010/main" val="151977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we can calculate the posterior probability.</a:t>
            </a:r>
          </a:p>
          <a:p>
            <a:r>
              <a:rPr lang="en-CA" dirty="0"/>
              <a:t>Let's do the math now.</a:t>
            </a:r>
          </a:p>
          <a:p>
            <a:endParaRPr lang="en-CA" dirty="0"/>
          </a:p>
          <a:p>
            <a:r>
              <a:rPr lang="en-CA" dirty="0" err="1"/>
              <a:t>Probablity</a:t>
            </a:r>
            <a:r>
              <a:rPr lang="en-CA" dirty="0"/>
              <a:t> of rain: recall the previous slides: 0.15</a:t>
            </a:r>
          </a:p>
          <a:p>
            <a:r>
              <a:rPr lang="en-CA" dirty="0"/>
              <a:t>Conditional P or likelihood: recall from previous: 0.3, (umbrella given rain)</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6</a:t>
            </a:fld>
            <a:endParaRPr lang="en-CA"/>
          </a:p>
        </p:txBody>
      </p:sp>
    </p:spTree>
    <p:extLst>
      <p:ext uri="{BB962C8B-B14F-4D97-AF65-F5344CB8AC3E}">
        <p14:creationId xmlns:p14="http://schemas.microsoft.com/office/powerpoint/2010/main" val="317867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table, you can modify the prior and likelihood, and get different posterior</a:t>
            </a:r>
          </a:p>
          <a:p>
            <a:r>
              <a:rPr lang="en-CA" dirty="0"/>
              <a:t>This is a point estimate</a:t>
            </a:r>
            <a:r>
              <a:rPr lang="zh-CN" altLang="en-US" dirty="0"/>
              <a:t> </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7</a:t>
            </a:fld>
            <a:endParaRPr lang="en-CA"/>
          </a:p>
        </p:txBody>
      </p:sp>
    </p:spTree>
    <p:extLst>
      <p:ext uri="{BB962C8B-B14F-4D97-AF65-F5344CB8AC3E}">
        <p14:creationId xmlns:p14="http://schemas.microsoft.com/office/powerpoint/2010/main" val="71644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will check the PDF in python</a:t>
            </a:r>
          </a:p>
        </p:txBody>
      </p:sp>
      <p:sp>
        <p:nvSpPr>
          <p:cNvPr id="4" name="Slide Number Placeholder 3"/>
          <p:cNvSpPr>
            <a:spLocks noGrp="1"/>
          </p:cNvSpPr>
          <p:nvPr>
            <p:ph type="sldNum" sz="quarter" idx="5"/>
          </p:nvPr>
        </p:nvSpPr>
        <p:spPr/>
        <p:txBody>
          <a:bodyPr/>
          <a:lstStyle/>
          <a:p>
            <a:fld id="{BEECD889-5305-904C-817A-7F054752F02C}" type="slidenum">
              <a:rPr lang="en-CA" smtClean="0"/>
              <a:t>8</a:t>
            </a:fld>
            <a:endParaRPr lang="en-CA"/>
          </a:p>
        </p:txBody>
      </p:sp>
    </p:spTree>
    <p:extLst>
      <p:ext uri="{BB962C8B-B14F-4D97-AF65-F5344CB8AC3E}">
        <p14:creationId xmlns:p14="http://schemas.microsoft.com/office/powerpoint/2010/main" val="266270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I adjust the probabilities, the peaks will change accordingly/</a:t>
            </a:r>
          </a:p>
          <a:p>
            <a:endParaRPr lang="en-CA" dirty="0"/>
          </a:p>
          <a:p>
            <a:r>
              <a:rPr lang="en-CA" dirty="0"/>
              <a:t>There are 2 peaks because rain/no rain, umbrella/no umbrella are binary </a:t>
            </a:r>
            <a:r>
              <a:rPr lang="en-CA" dirty="0" err="1"/>
              <a:t>varibales</a:t>
            </a:r>
            <a:r>
              <a:rPr lang="en-CA" dirty="0"/>
              <a:t>.</a:t>
            </a:r>
          </a:p>
          <a:p>
            <a:endParaRPr lang="en-CA" dirty="0"/>
          </a:p>
          <a:p>
            <a:endParaRPr lang="en-CA" dirty="0"/>
          </a:p>
        </p:txBody>
      </p:sp>
      <p:sp>
        <p:nvSpPr>
          <p:cNvPr id="4" name="Slide Number Placeholder 3"/>
          <p:cNvSpPr>
            <a:spLocks noGrp="1"/>
          </p:cNvSpPr>
          <p:nvPr>
            <p:ph type="sldNum" sz="quarter" idx="5"/>
          </p:nvPr>
        </p:nvSpPr>
        <p:spPr/>
        <p:txBody>
          <a:bodyPr/>
          <a:lstStyle/>
          <a:p>
            <a:fld id="{BEECD889-5305-904C-817A-7F054752F02C}" type="slidenum">
              <a:rPr lang="en-CA" smtClean="0"/>
              <a:t>9</a:t>
            </a:fld>
            <a:endParaRPr lang="en-CA"/>
          </a:p>
        </p:txBody>
      </p:sp>
    </p:spTree>
    <p:extLst>
      <p:ext uri="{BB962C8B-B14F-4D97-AF65-F5344CB8AC3E}">
        <p14:creationId xmlns:p14="http://schemas.microsoft.com/office/powerpoint/2010/main" val="28813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F9A6-6280-48CB-BAF0-E3F7C4A10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94B76D7-903A-B606-B58C-CF2C4B04D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8433216-B5D1-EC19-C9E9-6C1437F014D2}"/>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D1EE22C6-5A6F-1D06-1217-44E2136855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0FDCBA-D23E-B810-DDB5-1053C584DBA1}"/>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239633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0D87-E1F0-D7EF-6B71-8CCDFF19E41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4AAD68-E24B-DBD0-7055-D6EAD3BB5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06F1D1-416B-35A8-88F0-8E7B01A94175}"/>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BA4A1395-A53C-3A2C-121C-DE610E5877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7E1BF6-EEB1-DCA8-97F2-CC28DB94915F}"/>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132362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3C5D5-0BD9-60C9-3C4E-B4A57B0D16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04D6EA4-A9D6-74BA-DE66-96A4E8A59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AD8076-8E12-E3A3-B777-9F664624D30D}"/>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D6153E74-3D30-3FB2-638C-C51668EE79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DCC8FA-C06D-6475-104A-D9D867322AB6}"/>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378507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558C-227C-1866-506B-B575E40E7DC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07E0BF-0533-D4F2-DD38-D3E9BA198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2B0889-3DB3-D0BB-9F26-8816EFA50EC0}"/>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D43E4744-769D-0D4B-2F86-86C2748C96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B52821-6224-BA02-C484-D098E3FF5BDC}"/>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254258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CE49-4838-B64A-3A5C-23C8C0D7B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19201F6-062B-3AB2-5FCD-3C4957C785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1F4D3-DD4B-6B32-6D85-24DE26FC115C}"/>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1D5F0FCE-42DF-52C7-9D85-A3C86A629C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7D773E-A028-B5C0-F92D-11650579623A}"/>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224528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1BEB-6CC6-7494-E05C-D234E962B3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A2BA4AE-E974-5139-7DCC-0A6F1984E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0DB2F5-6D90-03C5-0772-4273AE10D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09ECB95-1B95-21FB-0B30-6AC9B58CF20C}"/>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6" name="Footer Placeholder 5">
            <a:extLst>
              <a:ext uri="{FF2B5EF4-FFF2-40B4-BE49-F238E27FC236}">
                <a16:creationId xmlns:a16="http://schemas.microsoft.com/office/drawing/2014/main" id="{90B436A5-D2E1-CBD1-361A-5B023CE680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936473-5C68-6303-A44D-2C54D385FDE9}"/>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70351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86C5-1A93-66E9-D666-2C8A2FF7C9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56C89AB-3DB8-AF4C-73AE-112D8E6B6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9C72D-465E-5471-5E2D-866321534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D706D6A-974B-8984-E04B-32943BF8C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AC562-963E-7959-C7C2-AF92A5017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B022F4-6805-6DC8-A626-4B9BB322A19E}"/>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8" name="Footer Placeholder 7">
            <a:extLst>
              <a:ext uri="{FF2B5EF4-FFF2-40B4-BE49-F238E27FC236}">
                <a16:creationId xmlns:a16="http://schemas.microsoft.com/office/drawing/2014/main" id="{4872CD7D-C703-2411-54E2-4BE58AC917E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BCC7696-13D2-1F98-8F7F-78675F5ACFCE}"/>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120030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E864-C5CE-274D-FF98-BAF3F5DBA6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9CFE920-65C8-FE7D-6107-456ED8AE3703}"/>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4" name="Footer Placeholder 3">
            <a:extLst>
              <a:ext uri="{FF2B5EF4-FFF2-40B4-BE49-F238E27FC236}">
                <a16:creationId xmlns:a16="http://schemas.microsoft.com/office/drawing/2014/main" id="{FBCAE63F-8F52-A7C8-4BD1-707E8506C3B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297A1A0-E2E2-C544-961E-2DA7F4F44F46}"/>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374680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4C804-4A6C-05FF-01B0-1C289C28F855}"/>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3" name="Footer Placeholder 2">
            <a:extLst>
              <a:ext uri="{FF2B5EF4-FFF2-40B4-BE49-F238E27FC236}">
                <a16:creationId xmlns:a16="http://schemas.microsoft.com/office/drawing/2014/main" id="{D7E10153-5952-2024-A327-651C660F045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118BAD3-010B-93E7-6A40-E100BCDDD93C}"/>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157858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0C56-500F-71FE-EB5F-02EAD4505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BFEC385-43F2-4FBB-E711-21E0FC8F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98EE8FF-690F-A0F4-2D1A-5266FB90F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95C26-9FA1-CD61-02AA-4DEBE4581DA2}"/>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6" name="Footer Placeholder 5">
            <a:extLst>
              <a:ext uri="{FF2B5EF4-FFF2-40B4-BE49-F238E27FC236}">
                <a16:creationId xmlns:a16="http://schemas.microsoft.com/office/drawing/2014/main" id="{6627C40F-57C9-30A1-5918-A98AB9B9893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17E5567-88BD-D268-01EB-EDF7942D5E3B}"/>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371957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1809-45CD-79CD-06C7-0CA037061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15FFA8-B700-289C-0905-4FEABDE86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D130DAB-B1B1-57F9-5B18-835DB1300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D544A-6D1E-4A6F-EF98-73263BE9D237}"/>
              </a:ext>
            </a:extLst>
          </p:cNvPr>
          <p:cNvSpPr>
            <a:spLocks noGrp="1"/>
          </p:cNvSpPr>
          <p:nvPr>
            <p:ph type="dt" sz="half" idx="10"/>
          </p:nvPr>
        </p:nvSpPr>
        <p:spPr/>
        <p:txBody>
          <a:bodyPr/>
          <a:lstStyle/>
          <a:p>
            <a:fld id="{E0B5A2C6-B98F-1643-996B-BCF88B7A3936}" type="datetimeFigureOut">
              <a:rPr lang="en-CA" smtClean="0"/>
              <a:t>2024-06-27</a:t>
            </a:fld>
            <a:endParaRPr lang="en-CA"/>
          </a:p>
        </p:txBody>
      </p:sp>
      <p:sp>
        <p:nvSpPr>
          <p:cNvPr id="6" name="Footer Placeholder 5">
            <a:extLst>
              <a:ext uri="{FF2B5EF4-FFF2-40B4-BE49-F238E27FC236}">
                <a16:creationId xmlns:a16="http://schemas.microsoft.com/office/drawing/2014/main" id="{79374E4A-E976-13C0-365B-83961C6E7A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B90743B-09DF-9CBC-28FA-5CCBFB1FD234}"/>
              </a:ext>
            </a:extLst>
          </p:cNvPr>
          <p:cNvSpPr>
            <a:spLocks noGrp="1"/>
          </p:cNvSpPr>
          <p:nvPr>
            <p:ph type="sldNum" sz="quarter" idx="12"/>
          </p:nvPr>
        </p:nvSpPr>
        <p:spPr/>
        <p:txBody>
          <a:bodyPr/>
          <a:lstStyle/>
          <a:p>
            <a:fld id="{7368B9A1-629C-0F44-ACCB-6705389D561D}" type="slidenum">
              <a:rPr lang="en-CA" smtClean="0"/>
              <a:t>‹#›</a:t>
            </a:fld>
            <a:endParaRPr lang="en-CA"/>
          </a:p>
        </p:txBody>
      </p:sp>
    </p:spTree>
    <p:extLst>
      <p:ext uri="{BB962C8B-B14F-4D97-AF65-F5344CB8AC3E}">
        <p14:creationId xmlns:p14="http://schemas.microsoft.com/office/powerpoint/2010/main" val="212101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D4291-0948-420A-56BB-CEE6B601E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A8E40C-B83B-773E-BBF1-561323E54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0D10CC-9A29-C503-B18C-3607676F6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B5A2C6-B98F-1643-996B-BCF88B7A3936}" type="datetimeFigureOut">
              <a:rPr lang="en-CA" smtClean="0"/>
              <a:t>2024-06-27</a:t>
            </a:fld>
            <a:endParaRPr lang="en-CA"/>
          </a:p>
        </p:txBody>
      </p:sp>
      <p:sp>
        <p:nvSpPr>
          <p:cNvPr id="5" name="Footer Placeholder 4">
            <a:extLst>
              <a:ext uri="{FF2B5EF4-FFF2-40B4-BE49-F238E27FC236}">
                <a16:creationId xmlns:a16="http://schemas.microsoft.com/office/drawing/2014/main" id="{07AFF39E-1909-452E-CB9C-D5714AE57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F87CA59-E5CD-4C71-0E57-401F350E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68B9A1-629C-0F44-ACCB-6705389D561D}" type="slidenum">
              <a:rPr lang="en-CA" smtClean="0"/>
              <a:t>‹#›</a:t>
            </a:fld>
            <a:endParaRPr lang="en-CA"/>
          </a:p>
        </p:txBody>
      </p:sp>
    </p:spTree>
    <p:extLst>
      <p:ext uri="{BB962C8B-B14F-4D97-AF65-F5344CB8AC3E}">
        <p14:creationId xmlns:p14="http://schemas.microsoft.com/office/powerpoint/2010/main" val="377261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pyter.org/instal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crdownload"/><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CF4C41-FF12-B4D1-A4B4-D13023F4107D}"/>
              </a:ext>
            </a:extLst>
          </p:cNvPr>
          <p:cNvPicPr>
            <a:picLocks noChangeAspect="1"/>
          </p:cNvPicPr>
          <p:nvPr/>
        </p:nvPicPr>
        <p:blipFill rotWithShape="1">
          <a:blip r:embed="rId3">
            <a:alphaModFix amt="50000"/>
          </a:blip>
          <a:srcRect t="29670"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85E8704-CBA6-D76D-9CDB-42B2F85C2E72}"/>
              </a:ext>
            </a:extLst>
          </p:cNvPr>
          <p:cNvSpPr>
            <a:spLocks noGrp="1"/>
          </p:cNvSpPr>
          <p:nvPr>
            <p:ph type="ctrTitle"/>
          </p:nvPr>
        </p:nvSpPr>
        <p:spPr>
          <a:xfrm>
            <a:off x="1524000" y="1122363"/>
            <a:ext cx="9144000" cy="3063240"/>
          </a:xfrm>
        </p:spPr>
        <p:txBody>
          <a:bodyPr>
            <a:normAutofit/>
          </a:bodyPr>
          <a:lstStyle/>
          <a:p>
            <a:r>
              <a:rPr lang="en-CA" sz="4000" dirty="0">
                <a:solidFill>
                  <a:schemeClr val="bg1"/>
                </a:solidFill>
              </a:rPr>
              <a:t>Bayesian Logistic MCMC Regression Model</a:t>
            </a:r>
          </a:p>
        </p:txBody>
      </p:sp>
      <p:sp>
        <p:nvSpPr>
          <p:cNvPr id="3" name="Subtitle 2">
            <a:extLst>
              <a:ext uri="{FF2B5EF4-FFF2-40B4-BE49-F238E27FC236}">
                <a16:creationId xmlns:a16="http://schemas.microsoft.com/office/drawing/2014/main" id="{2A69B926-B569-6B33-F866-52B2252C9327}"/>
              </a:ext>
            </a:extLst>
          </p:cNvPr>
          <p:cNvSpPr>
            <a:spLocks noGrp="1"/>
          </p:cNvSpPr>
          <p:nvPr>
            <p:ph type="subTitle" idx="1"/>
          </p:nvPr>
        </p:nvSpPr>
        <p:spPr>
          <a:xfrm>
            <a:off x="1527048" y="4599432"/>
            <a:ext cx="9144000" cy="1536192"/>
          </a:xfrm>
        </p:spPr>
        <p:txBody>
          <a:bodyPr>
            <a:normAutofit/>
          </a:bodyPr>
          <a:lstStyle/>
          <a:p>
            <a:r>
              <a:rPr lang="en-CA" sz="2000" dirty="0">
                <a:solidFill>
                  <a:schemeClr val="bg1"/>
                </a:solidFill>
              </a:rPr>
              <a:t>Jing Liu</a:t>
            </a:r>
          </a:p>
          <a:p>
            <a:r>
              <a:rPr lang="en-CA" sz="2000" dirty="0">
                <a:solidFill>
                  <a:schemeClr val="bg1"/>
                </a:solidFill>
              </a:rPr>
              <a:t>MPH, CPH-Provisional, Department of Epidemiology and Biostatistics, College of Public Health, University of South Florida, Tampa, FL, USA.</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07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6C9C-4654-4BE2-C800-4CD3E4B0862A}"/>
              </a:ext>
            </a:extLst>
          </p:cNvPr>
          <p:cNvSpPr>
            <a:spLocks noGrp="1"/>
          </p:cNvSpPr>
          <p:nvPr>
            <p:ph type="title"/>
          </p:nvPr>
        </p:nvSpPr>
        <p:spPr/>
        <p:txBody>
          <a:bodyPr/>
          <a:lstStyle/>
          <a:p>
            <a:r>
              <a:rPr lang="en-CA" dirty="0"/>
              <a:t>Modules for Python activity</a:t>
            </a:r>
          </a:p>
        </p:txBody>
      </p:sp>
      <p:sp>
        <p:nvSpPr>
          <p:cNvPr id="3" name="Content Placeholder 2">
            <a:extLst>
              <a:ext uri="{FF2B5EF4-FFF2-40B4-BE49-F238E27FC236}">
                <a16:creationId xmlns:a16="http://schemas.microsoft.com/office/drawing/2014/main" id="{180D8F8E-3E0F-31BD-0A63-ABC950C72043}"/>
              </a:ext>
            </a:extLst>
          </p:cNvPr>
          <p:cNvSpPr>
            <a:spLocks noGrp="1"/>
          </p:cNvSpPr>
          <p:nvPr>
            <p:ph idx="1"/>
          </p:nvPr>
        </p:nvSpPr>
        <p:spPr/>
        <p:txBody>
          <a:bodyPr>
            <a:normAutofit/>
          </a:bodyPr>
          <a:lstStyle/>
          <a:p>
            <a:r>
              <a:rPr lang="en-CA" dirty="0"/>
              <a:t>To install </a:t>
            </a:r>
            <a:r>
              <a:rPr lang="en-CA" dirty="0" err="1"/>
              <a:t>Jupyter</a:t>
            </a:r>
            <a:r>
              <a:rPr lang="en-CA" dirty="0"/>
              <a:t> notebook: </a:t>
            </a:r>
            <a:r>
              <a:rPr lang="en-CA" dirty="0">
                <a:hlinkClick r:id="rId3"/>
              </a:rPr>
              <a:t>https://jupyter.org/install</a:t>
            </a:r>
            <a:endParaRPr lang="en-CA" dirty="0"/>
          </a:p>
          <a:p>
            <a:r>
              <a:rPr lang="en-CA" dirty="0"/>
              <a:t>Modules for visualize PDF: </a:t>
            </a: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numpy</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np</a:t>
            </a: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matplotlib.pyplot</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plt</a:t>
            </a:r>
            <a:endParaRPr lang="en-US" b="0" dirty="0">
              <a:solidFill>
                <a:srgbClr val="657B83"/>
              </a:solidFill>
              <a:effectLst/>
              <a:highlight>
                <a:srgbClr val="FDF6E3"/>
              </a:highlight>
              <a:latin typeface="Menlo" panose="020B0609030804020204" pitchFamily="49" charset="0"/>
            </a:endParaRPr>
          </a:p>
          <a:p>
            <a:pPr marL="0" indent="0">
              <a:buNone/>
            </a:pPr>
            <a:r>
              <a:rPr lang="en-US" b="0" dirty="0">
                <a:solidFill>
                  <a:srgbClr val="657B83"/>
                </a:solidFill>
                <a:effectLst/>
                <a:highlight>
                  <a:srgbClr val="FDF6E3"/>
                </a:highlight>
                <a:latin typeface="Menlo" panose="020B0609030804020204" pitchFamily="49" charset="0"/>
              </a:rPr>
              <a:t>import seaborn as </a:t>
            </a:r>
            <a:r>
              <a:rPr lang="en-US" b="0" dirty="0" err="1">
                <a:solidFill>
                  <a:srgbClr val="657B83"/>
                </a:solidFill>
                <a:effectLst/>
                <a:highlight>
                  <a:srgbClr val="FDF6E3"/>
                </a:highlight>
                <a:latin typeface="Menlo" panose="020B0609030804020204" pitchFamily="49" charset="0"/>
              </a:rPr>
              <a:t>sns</a:t>
            </a:r>
            <a:endParaRPr lang="en-US" b="0" dirty="0">
              <a:solidFill>
                <a:srgbClr val="657B83"/>
              </a:solidFill>
              <a:effectLst/>
              <a:highlight>
                <a:srgbClr val="FDF6E3"/>
              </a:highlight>
              <a:latin typeface="Menlo" panose="020B0609030804020204" pitchFamily="49" charset="0"/>
            </a:endParaRPr>
          </a:p>
          <a:p>
            <a:pPr marL="0" indent="0">
              <a:buNone/>
            </a:pPr>
            <a:endParaRPr lang="en-US" dirty="0">
              <a:solidFill>
                <a:srgbClr val="657B83"/>
              </a:solidFill>
              <a:highlight>
                <a:srgbClr val="FDF6E3"/>
              </a:highlight>
              <a:latin typeface="Menlo" panose="020B0609030804020204" pitchFamily="49" charset="0"/>
            </a:endParaRPr>
          </a:p>
          <a:p>
            <a:r>
              <a:rPr lang="en-US" sz="2800" dirty="0"/>
              <a:t>Try to run the code in </a:t>
            </a:r>
            <a:r>
              <a:rPr lang="en-US" sz="2800" dirty="0" err="1"/>
              <a:t>Bayes.ipynb</a:t>
            </a:r>
            <a:endParaRPr lang="en-US" dirty="0">
              <a:solidFill>
                <a:srgbClr val="657B83"/>
              </a:solidFill>
              <a:highlight>
                <a:srgbClr val="FDF6E3"/>
              </a:highlight>
              <a:latin typeface="Menlo" panose="020B0609030804020204" pitchFamily="49" charset="0"/>
            </a:endParaRPr>
          </a:p>
          <a:p>
            <a:pPr marL="0" indent="0">
              <a:buNone/>
            </a:pPr>
            <a:endParaRPr lang="en-US" b="0" dirty="0">
              <a:solidFill>
                <a:srgbClr val="657B83"/>
              </a:solidFill>
              <a:effectLst/>
              <a:highlight>
                <a:srgbClr val="FDF6E3"/>
              </a:highlight>
              <a:latin typeface="Menlo" panose="020B0609030804020204" pitchFamily="49" charset="0"/>
            </a:endParaRPr>
          </a:p>
          <a:p>
            <a:pPr marL="0" indent="0">
              <a:buNone/>
            </a:pPr>
            <a:endParaRPr lang="en-CA" dirty="0"/>
          </a:p>
        </p:txBody>
      </p:sp>
    </p:spTree>
    <p:extLst>
      <p:ext uri="{BB962C8B-B14F-4D97-AF65-F5344CB8AC3E}">
        <p14:creationId xmlns:p14="http://schemas.microsoft.com/office/powerpoint/2010/main" val="348241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1B15-AB5A-8D35-ADF8-E3F4D44C6711}"/>
              </a:ext>
            </a:extLst>
          </p:cNvPr>
          <p:cNvSpPr>
            <a:spLocks noGrp="1"/>
          </p:cNvSpPr>
          <p:nvPr>
            <p:ph type="title"/>
          </p:nvPr>
        </p:nvSpPr>
        <p:spPr/>
        <p:txBody>
          <a:bodyPr/>
          <a:lstStyle/>
          <a:p>
            <a:r>
              <a:rPr lang="en-CA" dirty="0"/>
              <a:t>Takeaways for Bayes’ Theorem:</a:t>
            </a:r>
          </a:p>
        </p:txBody>
      </p:sp>
      <p:sp>
        <p:nvSpPr>
          <p:cNvPr id="3" name="Content Placeholder 2">
            <a:extLst>
              <a:ext uri="{FF2B5EF4-FFF2-40B4-BE49-F238E27FC236}">
                <a16:creationId xmlns:a16="http://schemas.microsoft.com/office/drawing/2014/main" id="{CB3DA29E-6A0B-F94E-369D-160EE403C612}"/>
              </a:ext>
            </a:extLst>
          </p:cNvPr>
          <p:cNvSpPr>
            <a:spLocks noGrp="1"/>
          </p:cNvSpPr>
          <p:nvPr>
            <p:ph idx="1"/>
          </p:nvPr>
        </p:nvSpPr>
        <p:spPr>
          <a:xfrm>
            <a:off x="838200" y="1690688"/>
            <a:ext cx="10515600" cy="4667250"/>
          </a:xfrm>
        </p:spPr>
        <p:txBody>
          <a:bodyPr>
            <a:normAutofit fontScale="92500" lnSpcReduction="20000"/>
          </a:bodyPr>
          <a:lstStyle/>
          <a:p>
            <a:pPr marL="514350" indent="-514350">
              <a:buFont typeface="+mj-lt"/>
              <a:buAutoNum type="arabicPeriod"/>
            </a:pPr>
            <a:r>
              <a:rPr lang="en-CA" dirty="0"/>
              <a:t> </a:t>
            </a:r>
          </a:p>
          <a:p>
            <a:pPr marL="514350" indent="-514350">
              <a:buFont typeface="+mj-lt"/>
              <a:buAutoNum type="arabicPeriod"/>
            </a:pPr>
            <a:endParaRPr lang="en-CA" dirty="0"/>
          </a:p>
          <a:p>
            <a:pPr marL="514350" indent="-514350">
              <a:buFont typeface="+mj-lt"/>
              <a:buAutoNum type="arabicPeriod"/>
            </a:pPr>
            <a:r>
              <a:rPr lang="en-CA" sz="2800" kern="1200" dirty="0">
                <a:solidFill>
                  <a:schemeClr val="tx1"/>
                </a:solidFill>
                <a:latin typeface="+mn-lt"/>
                <a:ea typeface="+mn-ea"/>
                <a:cs typeface="+mn-cs"/>
              </a:rPr>
              <a:t>Posterior = (Likelihood * Prior) / Evidence</a:t>
            </a:r>
          </a:p>
          <a:p>
            <a:pPr marL="514350" indent="-514350">
              <a:buFont typeface="+mj-lt"/>
              <a:buAutoNum type="arabicPeriod"/>
            </a:pPr>
            <a:r>
              <a:rPr lang="en-CA" dirty="0"/>
              <a:t>P(rain) or prior: the knowledge from previous experiences. Not influenced by our data</a:t>
            </a:r>
          </a:p>
          <a:p>
            <a:pPr marL="514350" indent="-514350">
              <a:buFont typeface="+mj-lt"/>
              <a:buAutoNum type="arabicPeriod"/>
            </a:pPr>
            <a:r>
              <a:rPr lang="en-CA" dirty="0"/>
              <a:t>P(B|A) or Likelihood: conditional probability, which represents how probable the new evidence is, given the initial hypothesis.</a:t>
            </a:r>
          </a:p>
          <a:p>
            <a:pPr marL="514350" indent="-514350">
              <a:buFont typeface="+mj-lt"/>
              <a:buAutoNum type="arabicPeriod"/>
            </a:pPr>
            <a:r>
              <a:rPr lang="en-CA" dirty="0"/>
              <a:t>P(B) or evidence: the marginal probability: the total probability of event  B.</a:t>
            </a:r>
          </a:p>
          <a:p>
            <a:pPr marL="514350" indent="-514350">
              <a:buFont typeface="+mj-lt"/>
              <a:buAutoNum type="arabicPeriod"/>
            </a:pPr>
            <a:r>
              <a:rPr lang="en-CA" dirty="0"/>
              <a:t>Plot the PDF can get the distribution of prior, posterior and likelihood rather than the point estimation (e.g. such as means or medians), which is meaningful in future practical use (e.g. understanding uncertainty and making decisions based on probabilistic reasoning).</a:t>
            </a:r>
          </a:p>
          <a:p>
            <a:pPr marL="514350" indent="-514350">
              <a:buFont typeface="+mj-lt"/>
              <a:buAutoNum type="arabicPeriod"/>
            </a:pPr>
            <a:endParaRPr lang="en-CA" dirty="0"/>
          </a:p>
        </p:txBody>
      </p:sp>
      <p:pic>
        <p:nvPicPr>
          <p:cNvPr id="5" name="Picture 4" descr="A mathematical equation with black text&#10;&#10;Description automatically generated">
            <a:extLst>
              <a:ext uri="{FF2B5EF4-FFF2-40B4-BE49-F238E27FC236}">
                <a16:creationId xmlns:a16="http://schemas.microsoft.com/office/drawing/2014/main" id="{2C94D768-C090-E5E9-C971-CDE39500E26E}"/>
              </a:ext>
            </a:extLst>
          </p:cNvPr>
          <p:cNvPicPr>
            <a:picLocks noChangeAspect="1"/>
          </p:cNvPicPr>
          <p:nvPr/>
        </p:nvPicPr>
        <p:blipFill>
          <a:blip r:embed="rId3"/>
          <a:stretch>
            <a:fillRect/>
          </a:stretch>
        </p:blipFill>
        <p:spPr>
          <a:xfrm>
            <a:off x="1644365" y="1424227"/>
            <a:ext cx="3000788" cy="1059102"/>
          </a:xfrm>
          <a:prstGeom prst="rect">
            <a:avLst/>
          </a:prstGeom>
        </p:spPr>
      </p:pic>
    </p:spTree>
    <p:extLst>
      <p:ext uri="{BB962C8B-B14F-4D97-AF65-F5344CB8AC3E}">
        <p14:creationId xmlns:p14="http://schemas.microsoft.com/office/powerpoint/2010/main" val="22657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B5574-E769-F28C-EC2D-C5C0B6FE6B93}"/>
              </a:ext>
            </a:extLst>
          </p:cNvPr>
          <p:cNvSpPr>
            <a:spLocks noGrp="1"/>
          </p:cNvSpPr>
          <p:nvPr>
            <p:ph type="title"/>
          </p:nvPr>
        </p:nvSpPr>
        <p:spPr>
          <a:xfrm>
            <a:off x="630936" y="640080"/>
            <a:ext cx="10927080" cy="1138428"/>
          </a:xfrm>
        </p:spPr>
        <p:txBody>
          <a:bodyPr anchor="b">
            <a:normAutofit/>
          </a:bodyPr>
          <a:lstStyle/>
          <a:p>
            <a:r>
              <a:rPr lang="en-CA" sz="3400" dirty="0"/>
              <a:t>Bayesian Logistic MCMC with Python: </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7C516B-D452-8945-AA88-D18498FB393E}"/>
              </a:ext>
            </a:extLst>
          </p:cNvPr>
          <p:cNvSpPr>
            <a:spLocks noGrp="1"/>
          </p:cNvSpPr>
          <p:nvPr>
            <p:ph idx="1"/>
          </p:nvPr>
        </p:nvSpPr>
        <p:spPr>
          <a:xfrm>
            <a:off x="630936" y="2569626"/>
            <a:ext cx="5952744" cy="3781044"/>
          </a:xfrm>
        </p:spPr>
        <p:txBody>
          <a:bodyPr anchor="t">
            <a:normAutofit/>
          </a:bodyPr>
          <a:lstStyle/>
          <a:p>
            <a:r>
              <a:rPr lang="en-CA" kern="1200" dirty="0">
                <a:latin typeface="+mn-lt"/>
                <a:ea typeface="+mn-ea"/>
                <a:cs typeface="+mn-cs"/>
              </a:rPr>
              <a:t>Bayesian is a non-fre</a:t>
            </a:r>
            <a:r>
              <a:rPr lang="en-CA" dirty="0"/>
              <a:t>quentist method</a:t>
            </a:r>
          </a:p>
          <a:p>
            <a:r>
              <a:rPr lang="en-CA" kern="1200" dirty="0">
                <a:latin typeface="+mn-lt"/>
                <a:ea typeface="+mn-ea"/>
                <a:cs typeface="+mn-cs"/>
              </a:rPr>
              <a:t>Estimates not based on population/sample mean or SD</a:t>
            </a:r>
          </a:p>
          <a:p>
            <a:r>
              <a:rPr lang="en-CA" dirty="0"/>
              <a:t>The results do not contain p-value, CI…</a:t>
            </a:r>
          </a:p>
          <a:p>
            <a:r>
              <a:rPr lang="en-CA" dirty="0"/>
              <a:t>Usually employed with sampling process, MCMC</a:t>
            </a:r>
          </a:p>
          <a:p>
            <a:pPr marL="0" indent="0">
              <a:buNone/>
            </a:pPr>
            <a:endParaRPr lang="en-CA" dirty="0"/>
          </a:p>
        </p:txBody>
      </p:sp>
      <p:pic>
        <p:nvPicPr>
          <p:cNvPr id="6" name="Picture 5">
            <a:extLst>
              <a:ext uri="{FF2B5EF4-FFF2-40B4-BE49-F238E27FC236}">
                <a16:creationId xmlns:a16="http://schemas.microsoft.com/office/drawing/2014/main" id="{5E522E9E-4095-2AEF-AAE7-D6F7B481E8CD}"/>
              </a:ext>
            </a:extLst>
          </p:cNvPr>
          <p:cNvPicPr>
            <a:picLocks noChangeAspect="1"/>
          </p:cNvPicPr>
          <p:nvPr/>
        </p:nvPicPr>
        <p:blipFill>
          <a:blip r:embed="rId3"/>
          <a:stretch>
            <a:fillRect/>
          </a:stretch>
        </p:blipFill>
        <p:spPr>
          <a:xfrm>
            <a:off x="6983182" y="2409444"/>
            <a:ext cx="4574834" cy="2527595"/>
          </a:xfrm>
          <a:prstGeom prst="rect">
            <a:avLst/>
          </a:prstGeom>
        </p:spPr>
      </p:pic>
    </p:spTree>
    <p:extLst>
      <p:ext uri="{BB962C8B-B14F-4D97-AF65-F5344CB8AC3E}">
        <p14:creationId xmlns:p14="http://schemas.microsoft.com/office/powerpoint/2010/main" val="12632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6549C-35BE-3079-10B0-3180573B545A}"/>
              </a:ext>
            </a:extLst>
          </p:cNvPr>
          <p:cNvSpPr>
            <a:spLocks noGrp="1"/>
          </p:cNvSpPr>
          <p:nvPr>
            <p:ph type="title"/>
          </p:nvPr>
        </p:nvSpPr>
        <p:spPr>
          <a:xfrm>
            <a:off x="1115568" y="548640"/>
            <a:ext cx="10168128" cy="1179576"/>
          </a:xfrm>
        </p:spPr>
        <p:txBody>
          <a:bodyPr>
            <a:normAutofit/>
          </a:bodyPr>
          <a:lstStyle/>
          <a:p>
            <a:r>
              <a:rPr lang="en-CA" sz="3700"/>
              <a:t>Comparison between frequentist and non-frequentist</a:t>
            </a:r>
          </a:p>
        </p:txBody>
      </p:sp>
      <p:sp>
        <p:nvSpPr>
          <p:cNvPr id="25" name="Rectangle 2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B448D0-753E-9F16-9502-0E6ABA27D951}"/>
              </a:ext>
            </a:extLst>
          </p:cNvPr>
          <p:cNvSpPr>
            <a:spLocks/>
          </p:cNvSpPr>
          <p:nvPr/>
        </p:nvSpPr>
        <p:spPr>
          <a:xfrm>
            <a:off x="6114369" y="2039061"/>
            <a:ext cx="5264195" cy="3797930"/>
          </a:xfrm>
          <a:prstGeom prst="rect">
            <a:avLst/>
          </a:prstGeom>
        </p:spPr>
        <p:txBody>
          <a:bodyPr>
            <a:normAutofit/>
          </a:bodyPr>
          <a:lstStyle/>
          <a:p>
            <a:pPr defTabSz="740664">
              <a:spcAft>
                <a:spcPts val="600"/>
              </a:spcAft>
            </a:pPr>
            <a:r>
              <a:rPr lang="en-CA" sz="2000" kern="1200" dirty="0">
                <a:solidFill>
                  <a:schemeClr val="tx1"/>
                </a:solidFill>
                <a:latin typeface="+mn-lt"/>
                <a:ea typeface="+mn-ea"/>
                <a:cs typeface="+mn-cs"/>
              </a:rPr>
              <a:t>Non-Frequentist:</a:t>
            </a:r>
          </a:p>
          <a:p>
            <a:pPr defTabSz="740664">
              <a:spcAft>
                <a:spcPts val="600"/>
              </a:spcAft>
            </a:pPr>
            <a:r>
              <a:rPr lang="en-CA" sz="2000" kern="1200" dirty="0">
                <a:solidFill>
                  <a:schemeClr val="tx1"/>
                </a:solidFill>
                <a:latin typeface="+mn-lt"/>
                <a:ea typeface="+mn-ea"/>
                <a:cs typeface="+mn-cs"/>
              </a:rPr>
              <a:t>Use prior distributions and likelihood</a:t>
            </a:r>
          </a:p>
          <a:p>
            <a:pPr defTabSz="740664">
              <a:spcAft>
                <a:spcPts val="600"/>
              </a:spcAft>
            </a:pPr>
            <a:r>
              <a:rPr lang="en-CA" sz="2000" kern="1200" dirty="0">
                <a:solidFill>
                  <a:schemeClr val="tx1"/>
                </a:solidFill>
                <a:latin typeface="+mn-lt"/>
                <a:ea typeface="+mn-ea"/>
                <a:cs typeface="+mn-cs"/>
              </a:rPr>
              <a:t>Parameters are not fixed variables, they are PDFs</a:t>
            </a:r>
          </a:p>
          <a:p>
            <a:pPr defTabSz="740664">
              <a:spcAft>
                <a:spcPts val="600"/>
              </a:spcAft>
            </a:pPr>
            <a:r>
              <a:rPr lang="en-CA" sz="2000" kern="1200" dirty="0">
                <a:solidFill>
                  <a:schemeClr val="tx1"/>
                </a:solidFill>
                <a:latin typeface="+mn-lt"/>
                <a:ea typeface="+mn-ea"/>
                <a:cs typeface="+mn-cs"/>
              </a:rPr>
              <a:t>Inferences are made using posterior distributions </a:t>
            </a:r>
            <a:endParaRPr lang="en-CA" sz="2800" dirty="0"/>
          </a:p>
        </p:txBody>
      </p:sp>
      <p:pic>
        <p:nvPicPr>
          <p:cNvPr id="4" name="Picture 3" descr="A diagram of a function&#10;&#10;Description automatically generated">
            <a:extLst>
              <a:ext uri="{FF2B5EF4-FFF2-40B4-BE49-F238E27FC236}">
                <a16:creationId xmlns:a16="http://schemas.microsoft.com/office/drawing/2014/main" id="{B0A274C6-5B3B-655D-996C-5297555E8528}"/>
              </a:ext>
            </a:extLst>
          </p:cNvPr>
          <p:cNvPicPr>
            <a:picLocks noChangeAspect="1"/>
          </p:cNvPicPr>
          <p:nvPr/>
        </p:nvPicPr>
        <p:blipFill>
          <a:blip r:embed="rId3"/>
          <a:stretch>
            <a:fillRect/>
          </a:stretch>
        </p:blipFill>
        <p:spPr>
          <a:xfrm>
            <a:off x="104050" y="3885837"/>
            <a:ext cx="2354582" cy="2018806"/>
          </a:xfrm>
          <a:prstGeom prst="rect">
            <a:avLst/>
          </a:prstGeom>
        </p:spPr>
      </p:pic>
      <p:sp>
        <p:nvSpPr>
          <p:cNvPr id="5" name="Content Placeholder 2">
            <a:extLst>
              <a:ext uri="{FF2B5EF4-FFF2-40B4-BE49-F238E27FC236}">
                <a16:creationId xmlns:a16="http://schemas.microsoft.com/office/drawing/2014/main" id="{3C04E699-3DCE-7602-7753-B6EEDF8B09CF}"/>
              </a:ext>
            </a:extLst>
          </p:cNvPr>
          <p:cNvSpPr txBox="1">
            <a:spLocks/>
          </p:cNvSpPr>
          <p:nvPr/>
        </p:nvSpPr>
        <p:spPr>
          <a:xfrm>
            <a:off x="815009" y="2033058"/>
            <a:ext cx="5264195" cy="3797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5166" indent="-185166" defTabSz="740664">
              <a:spcBef>
                <a:spcPts val="810"/>
              </a:spcBef>
            </a:pPr>
            <a:r>
              <a:rPr lang="en-CA" sz="2000" kern="1200" dirty="0">
                <a:solidFill>
                  <a:schemeClr val="tx1"/>
                </a:solidFill>
                <a:latin typeface="+mn-lt"/>
                <a:ea typeface="+mn-ea"/>
                <a:cs typeface="+mn-cs"/>
              </a:rPr>
              <a:t>Frequentist:</a:t>
            </a:r>
          </a:p>
          <a:p>
            <a:pPr marL="0" indent="0" defTabSz="740664">
              <a:spcBef>
                <a:spcPts val="810"/>
              </a:spcBef>
              <a:buNone/>
            </a:pPr>
            <a:r>
              <a:rPr lang="en-CA" sz="2000" kern="1200" dirty="0">
                <a:solidFill>
                  <a:schemeClr val="tx1"/>
                </a:solidFill>
                <a:latin typeface="+mn-lt"/>
                <a:ea typeface="+mn-ea"/>
                <a:cs typeface="+mn-cs"/>
              </a:rPr>
              <a:t>Sampling distribution: mean, variance, SD …</a:t>
            </a:r>
          </a:p>
          <a:p>
            <a:pPr marL="0" indent="0" defTabSz="740664">
              <a:spcBef>
                <a:spcPts val="810"/>
              </a:spcBef>
              <a:buNone/>
            </a:pPr>
            <a:r>
              <a:rPr lang="en-CA" sz="2000" kern="1200" dirty="0">
                <a:solidFill>
                  <a:schemeClr val="tx1"/>
                </a:solidFill>
                <a:latin typeface="+mn-lt"/>
                <a:ea typeface="+mn-ea"/>
                <a:cs typeface="+mn-cs"/>
              </a:rPr>
              <a:t>Parameters are fixed: y=𝜶+𝜷*x, 𝜶 and 𝜷 are fixed. </a:t>
            </a:r>
          </a:p>
          <a:p>
            <a:pPr marL="0" indent="0" defTabSz="740664">
              <a:spcBef>
                <a:spcPts val="810"/>
              </a:spcBef>
              <a:buNone/>
            </a:pPr>
            <a:r>
              <a:rPr lang="en-CA" sz="2000" kern="1200" dirty="0">
                <a:solidFill>
                  <a:schemeClr val="tx1"/>
                </a:solidFill>
                <a:latin typeface="+mn-lt"/>
                <a:ea typeface="+mn-ea"/>
                <a:cs typeface="+mn-cs"/>
              </a:rPr>
              <a:t>Hypothesis testing: </a:t>
            </a:r>
            <a:r>
              <a:rPr lang="en-CA" sz="2000" i="1" kern="1200" dirty="0">
                <a:solidFill>
                  <a:schemeClr val="tx1"/>
                </a:solidFill>
                <a:latin typeface="+mn-lt"/>
                <a:ea typeface="+mn-ea"/>
                <a:cs typeface="+mn-cs"/>
              </a:rPr>
              <a:t>H</a:t>
            </a:r>
            <a:r>
              <a:rPr lang="en-CA" sz="2000" i="1" kern="1200" baseline="-25000" dirty="0">
                <a:solidFill>
                  <a:schemeClr val="tx1"/>
                </a:solidFill>
                <a:latin typeface="+mn-lt"/>
                <a:ea typeface="+mn-ea"/>
                <a:cs typeface="+mn-cs"/>
              </a:rPr>
              <a:t>0</a:t>
            </a:r>
            <a:r>
              <a:rPr lang="en-CA" sz="2000" kern="1200" dirty="0">
                <a:solidFill>
                  <a:schemeClr val="tx1"/>
                </a:solidFill>
                <a:latin typeface="+mn-lt"/>
                <a:ea typeface="+mn-ea"/>
                <a:cs typeface="+mn-cs"/>
              </a:rPr>
              <a:t> and </a:t>
            </a:r>
            <a:r>
              <a:rPr lang="en-CA" sz="2000" i="1" kern="1200" dirty="0">
                <a:solidFill>
                  <a:schemeClr val="tx1"/>
                </a:solidFill>
                <a:latin typeface="+mn-lt"/>
                <a:ea typeface="+mn-ea"/>
                <a:cs typeface="+mn-cs"/>
              </a:rPr>
              <a:t>H</a:t>
            </a:r>
            <a:r>
              <a:rPr lang="en-CA" sz="2000" i="1" kern="1200" baseline="-25000" dirty="0">
                <a:solidFill>
                  <a:schemeClr val="tx1"/>
                </a:solidFill>
                <a:latin typeface="+mn-lt"/>
                <a:ea typeface="+mn-ea"/>
                <a:cs typeface="+mn-cs"/>
              </a:rPr>
              <a:t>1</a:t>
            </a:r>
            <a:r>
              <a:rPr lang="en-CA" sz="2000" kern="1200" dirty="0">
                <a:solidFill>
                  <a:schemeClr val="tx1"/>
                </a:solidFill>
                <a:latin typeface="+mn-lt"/>
                <a:ea typeface="+mn-ea"/>
                <a:cs typeface="+mn-cs"/>
              </a:rPr>
              <a:t> </a:t>
            </a:r>
            <a:endParaRPr lang="en-CA" dirty="0"/>
          </a:p>
        </p:txBody>
      </p:sp>
      <p:pic>
        <p:nvPicPr>
          <p:cNvPr id="14" name="Picture 13" descr="A graph of a normal distribution&#10;&#10;Description automatically generated">
            <a:extLst>
              <a:ext uri="{FF2B5EF4-FFF2-40B4-BE49-F238E27FC236}">
                <a16:creationId xmlns:a16="http://schemas.microsoft.com/office/drawing/2014/main" id="{7C59292C-74EC-1AAB-423C-BEFC92F232E3}"/>
              </a:ext>
            </a:extLst>
          </p:cNvPr>
          <p:cNvPicPr>
            <a:picLocks noChangeAspect="1"/>
          </p:cNvPicPr>
          <p:nvPr/>
        </p:nvPicPr>
        <p:blipFill>
          <a:blip r:embed="rId4"/>
          <a:stretch>
            <a:fillRect/>
          </a:stretch>
        </p:blipFill>
        <p:spPr>
          <a:xfrm>
            <a:off x="7857305" y="3879544"/>
            <a:ext cx="2556593" cy="2971329"/>
          </a:xfrm>
          <a:prstGeom prst="rect">
            <a:avLst/>
          </a:prstGeom>
        </p:spPr>
      </p:pic>
      <p:pic>
        <p:nvPicPr>
          <p:cNvPr id="7" name="Picture 6" descr="A graph of a graph showing the results of a tv show&#10;&#10;Description automatically generated with medium confidence">
            <a:extLst>
              <a:ext uri="{FF2B5EF4-FFF2-40B4-BE49-F238E27FC236}">
                <a16:creationId xmlns:a16="http://schemas.microsoft.com/office/drawing/2014/main" id="{44503A5E-E878-9046-AA91-83C4F44E7BC2}"/>
              </a:ext>
            </a:extLst>
          </p:cNvPr>
          <p:cNvPicPr>
            <a:picLocks noChangeAspect="1"/>
          </p:cNvPicPr>
          <p:nvPr/>
        </p:nvPicPr>
        <p:blipFill>
          <a:blip r:embed="rId5"/>
          <a:stretch>
            <a:fillRect/>
          </a:stretch>
        </p:blipFill>
        <p:spPr>
          <a:xfrm>
            <a:off x="2465550" y="4186530"/>
            <a:ext cx="3612082" cy="2332803"/>
          </a:xfrm>
          <a:prstGeom prst="rect">
            <a:avLst/>
          </a:prstGeom>
        </p:spPr>
      </p:pic>
      <p:sp>
        <p:nvSpPr>
          <p:cNvPr id="8" name="TextBox 7">
            <a:extLst>
              <a:ext uri="{FF2B5EF4-FFF2-40B4-BE49-F238E27FC236}">
                <a16:creationId xmlns:a16="http://schemas.microsoft.com/office/drawing/2014/main" id="{B50383D6-EF33-296E-DF34-C2F62848BC53}"/>
              </a:ext>
            </a:extLst>
          </p:cNvPr>
          <p:cNvSpPr txBox="1"/>
          <p:nvPr/>
        </p:nvSpPr>
        <p:spPr>
          <a:xfrm>
            <a:off x="469392" y="6519333"/>
            <a:ext cx="6913541" cy="369332"/>
          </a:xfrm>
          <a:prstGeom prst="rect">
            <a:avLst/>
          </a:prstGeom>
          <a:noFill/>
        </p:spPr>
        <p:txBody>
          <a:bodyPr wrap="square" rtlCol="0">
            <a:spAutoFit/>
          </a:bodyPr>
          <a:lstStyle/>
          <a:p>
            <a:r>
              <a:rPr lang="en-US" sz="900" i="1" dirty="0">
                <a:effectLst/>
                <a:latin typeface="Times New Roman" panose="02020603050405020304" pitchFamily="18" charset="0"/>
              </a:rPr>
              <a:t>Simple linear regression — STATS 202</a:t>
            </a:r>
            <a:r>
              <a:rPr lang="en-US" sz="900" dirty="0">
                <a:effectLst/>
                <a:latin typeface="Times New Roman" panose="02020603050405020304" pitchFamily="18" charset="0"/>
              </a:rPr>
              <a:t>. (n.d.). https://</a:t>
            </a:r>
            <a:r>
              <a:rPr lang="en-US" sz="900" dirty="0" err="1">
                <a:effectLst/>
                <a:latin typeface="Times New Roman" panose="02020603050405020304" pitchFamily="18" charset="0"/>
              </a:rPr>
              <a:t>web.stanford.edu</a:t>
            </a:r>
            <a:r>
              <a:rPr lang="en-US" sz="900" dirty="0">
                <a:effectLst/>
                <a:latin typeface="Times New Roman" panose="02020603050405020304" pitchFamily="18" charset="0"/>
              </a:rPr>
              <a:t>/class/stats202/notes/Linear-regression/Simple-linear-</a:t>
            </a:r>
            <a:r>
              <a:rPr lang="en-US" sz="900" dirty="0" err="1">
                <a:effectLst/>
                <a:latin typeface="Times New Roman" panose="02020603050405020304" pitchFamily="18" charset="0"/>
              </a:rPr>
              <a:t>regression.html</a:t>
            </a:r>
            <a:endParaRPr lang="en-US" sz="900" dirty="0">
              <a:effectLst/>
              <a:latin typeface="Times New Roman" panose="02020603050405020304" pitchFamily="18" charset="0"/>
            </a:endParaRPr>
          </a:p>
          <a:p>
            <a:endParaRPr lang="en-CA" sz="900" dirty="0"/>
          </a:p>
        </p:txBody>
      </p:sp>
    </p:spTree>
    <p:extLst>
      <p:ext uri="{BB962C8B-B14F-4D97-AF65-F5344CB8AC3E}">
        <p14:creationId xmlns:p14="http://schemas.microsoft.com/office/powerpoint/2010/main" val="141056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78D163B-0033-C2DE-26B2-EB6117891591}"/>
              </a:ext>
            </a:extLst>
          </p:cNvPr>
          <p:cNvSpPr>
            <a:spLocks noGrp="1"/>
          </p:cNvSpPr>
          <p:nvPr>
            <p:ph type="title"/>
          </p:nvPr>
        </p:nvSpPr>
        <p:spPr>
          <a:xfrm>
            <a:off x="640080" y="329184"/>
            <a:ext cx="6894576" cy="1783080"/>
          </a:xfrm>
        </p:spPr>
        <p:txBody>
          <a:bodyPr anchor="b">
            <a:normAutofit/>
          </a:bodyPr>
          <a:lstStyle/>
          <a:p>
            <a:r>
              <a:rPr lang="en-CA" sz="5400"/>
              <a:t>Bayesian Logistic MCMC in Python (Cont.)</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BAA5C7-68DE-DB02-D3B8-FFB3FD0772C2}"/>
              </a:ext>
            </a:extLst>
          </p:cNvPr>
          <p:cNvSpPr>
            <a:spLocks noGrp="1"/>
          </p:cNvSpPr>
          <p:nvPr>
            <p:ph idx="1"/>
          </p:nvPr>
        </p:nvSpPr>
        <p:spPr>
          <a:xfrm>
            <a:off x="640080" y="2706624"/>
            <a:ext cx="6082583" cy="3483864"/>
          </a:xfrm>
        </p:spPr>
        <p:txBody>
          <a:bodyPr>
            <a:normAutofit/>
          </a:bodyPr>
          <a:lstStyle/>
          <a:p>
            <a:r>
              <a:rPr lang="en-CA" sz="2200" kern="1200" dirty="0">
                <a:latin typeface="+mn-lt"/>
                <a:ea typeface="+mn-ea"/>
                <a:cs typeface="+mn-cs"/>
              </a:rPr>
              <a:t>MCMC: </a:t>
            </a:r>
            <a:r>
              <a:rPr lang="en-US" sz="2200" dirty="0"/>
              <a:t>sample from a probability distribution; </a:t>
            </a:r>
            <a:r>
              <a:rPr lang="en-CA" sz="2200" kern="1200" dirty="0">
                <a:latin typeface="+mn-lt"/>
                <a:ea typeface="+mn-ea"/>
                <a:cs typeface="+mn-cs"/>
              </a:rPr>
              <a:t>calculate the estimates and quantify parameter uncertainty</a:t>
            </a:r>
          </a:p>
          <a:p>
            <a:r>
              <a:rPr lang="en-CA" sz="2200" dirty="0"/>
              <a:t>3% and 97% HDI: Highest Density Interval</a:t>
            </a:r>
          </a:p>
          <a:p>
            <a:r>
              <a:rPr lang="en-CA" sz="2200" dirty="0"/>
              <a:t>94% probability that the true parameter value lies within this range</a:t>
            </a:r>
          </a:p>
          <a:p>
            <a:r>
              <a:rPr lang="en-CA" sz="2200" dirty="0"/>
              <a:t>In Python, </a:t>
            </a:r>
            <a:r>
              <a:rPr lang="en-US" sz="2200" dirty="0"/>
              <a:t>Hamiltonian Monte Carlo (</a:t>
            </a:r>
            <a:r>
              <a:rPr lang="en-CA" sz="2200" dirty="0"/>
              <a:t>HMC) is used for a more efficient sampling</a:t>
            </a:r>
          </a:p>
        </p:txBody>
      </p:sp>
      <p:pic>
        <p:nvPicPr>
          <p:cNvPr id="8" name="Picture 7">
            <a:extLst>
              <a:ext uri="{FF2B5EF4-FFF2-40B4-BE49-F238E27FC236}">
                <a16:creationId xmlns:a16="http://schemas.microsoft.com/office/drawing/2014/main" id="{C63D85BD-B6F7-6E1E-FA7A-0F5AA70C2CAD}"/>
              </a:ext>
            </a:extLst>
          </p:cNvPr>
          <p:cNvPicPr>
            <a:picLocks noChangeAspect="1"/>
          </p:cNvPicPr>
          <p:nvPr/>
        </p:nvPicPr>
        <p:blipFill>
          <a:blip r:embed="rId3"/>
          <a:stretch>
            <a:fillRect/>
          </a:stretch>
        </p:blipFill>
        <p:spPr>
          <a:xfrm>
            <a:off x="6788465" y="2185415"/>
            <a:ext cx="5227110" cy="289416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1E6967AF-F60E-0602-96FE-DC692F878242}"/>
              </a:ext>
            </a:extLst>
          </p:cNvPr>
          <p:cNvPicPr>
            <a:picLocks noChangeAspect="1"/>
          </p:cNvPicPr>
          <p:nvPr/>
        </p:nvPicPr>
        <p:blipFill>
          <a:blip r:embed="rId4"/>
          <a:stretch>
            <a:fillRect/>
          </a:stretch>
        </p:blipFill>
        <p:spPr>
          <a:xfrm>
            <a:off x="5266943" y="5398571"/>
            <a:ext cx="6748631" cy="1344384"/>
          </a:xfrm>
          <a:prstGeom prst="rect">
            <a:avLst/>
          </a:prstGeom>
        </p:spPr>
      </p:pic>
    </p:spTree>
    <p:extLst>
      <p:ext uri="{BB962C8B-B14F-4D97-AF65-F5344CB8AC3E}">
        <p14:creationId xmlns:p14="http://schemas.microsoft.com/office/powerpoint/2010/main" val="343312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B0941B-6322-D2F4-C750-6B455F13D1CD}"/>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3600" kern="1200" dirty="0">
                <a:solidFill>
                  <a:schemeClr val="tx1"/>
                </a:solidFill>
                <a:latin typeface="+mj-lt"/>
                <a:ea typeface="+mj-ea"/>
                <a:cs typeface="+mj-cs"/>
              </a:rPr>
              <a:t>Bayesian Logistic MCMC in Python (Cont.)</a:t>
            </a:r>
          </a:p>
        </p:txBody>
      </p:sp>
      <p:sp>
        <p:nvSpPr>
          <p:cNvPr id="3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3DBD0CE-A9E1-DFFE-0DEF-B21B5E60981C}"/>
              </a:ext>
            </a:extLst>
          </p:cNvPr>
          <p:cNvSpPr txBox="1">
            <a:spLocks/>
          </p:cNvSpPr>
          <p:nvPr/>
        </p:nvSpPr>
        <p:spPr>
          <a:xfrm>
            <a:off x="4654295" y="502920"/>
            <a:ext cx="6894576" cy="3371656"/>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400" dirty="0"/>
              <a:t>Adjust parameters in MCMC: </a:t>
            </a:r>
          </a:p>
          <a:p>
            <a:pPr marL="0">
              <a:lnSpc>
                <a:spcPct val="100000"/>
              </a:lnSpc>
              <a:spcBef>
                <a:spcPts val="0"/>
              </a:spcBef>
            </a:pPr>
            <a:r>
              <a:rPr lang="en-US" sz="2400" dirty="0"/>
              <a:t>Draws: iteration</a:t>
            </a:r>
          </a:p>
          <a:p>
            <a:pPr marL="0">
              <a:lnSpc>
                <a:spcPct val="100000"/>
              </a:lnSpc>
              <a:spcBef>
                <a:spcPts val="0"/>
              </a:spcBef>
            </a:pPr>
            <a:r>
              <a:rPr lang="en-US" sz="2400" dirty="0"/>
              <a:t>Tune: warmup</a:t>
            </a:r>
          </a:p>
          <a:p>
            <a:pPr marL="0">
              <a:lnSpc>
                <a:spcPct val="100000"/>
              </a:lnSpc>
              <a:spcBef>
                <a:spcPts val="0"/>
              </a:spcBef>
            </a:pPr>
            <a:r>
              <a:rPr lang="en-US" sz="2400" dirty="0"/>
              <a:t>Chain: MCMC chains (Gelman et al., 2013)</a:t>
            </a:r>
          </a:p>
          <a:p>
            <a:pPr marL="0">
              <a:lnSpc>
                <a:spcPct val="100000"/>
              </a:lnSpc>
              <a:spcBef>
                <a:spcPts val="0"/>
              </a:spcBef>
            </a:pPr>
            <a:r>
              <a:rPr lang="en-US" sz="2400" dirty="0"/>
              <a:t>Target accept: desired acceptance rate, by NUTS algorithm (Hoffman &amp; Gelman, 2014)</a:t>
            </a:r>
          </a:p>
          <a:p>
            <a:pPr marL="0">
              <a:lnSpc>
                <a:spcPct val="100000"/>
              </a:lnSpc>
              <a:spcBef>
                <a:spcPts val="0"/>
              </a:spcBef>
            </a:pPr>
            <a:r>
              <a:rPr lang="en-US" sz="2400" dirty="0"/>
              <a:t>Max tree-depth: NUTS algorithm (Hoffman &amp; Gelman, 2014)</a:t>
            </a:r>
          </a:p>
          <a:p>
            <a:pPr marL="0" indent="0">
              <a:lnSpc>
                <a:spcPct val="100000"/>
              </a:lnSpc>
              <a:spcBef>
                <a:spcPts val="0"/>
              </a:spcBef>
              <a:buNone/>
            </a:pPr>
            <a:r>
              <a:rPr lang="en-US" sz="2400" dirty="0"/>
              <a:t>* NUTS is an extension of HMC</a:t>
            </a:r>
          </a:p>
          <a:p>
            <a:pPr marL="0" indent="0">
              <a:lnSpc>
                <a:spcPct val="100000"/>
              </a:lnSpc>
              <a:spcBef>
                <a:spcPts val="0"/>
              </a:spcBef>
              <a:buNone/>
            </a:pPr>
            <a:r>
              <a:rPr lang="en-US" sz="2400" dirty="0"/>
              <a:t>* NUTS can adjust the path automatically </a:t>
            </a:r>
          </a:p>
        </p:txBody>
      </p:sp>
      <p:pic>
        <p:nvPicPr>
          <p:cNvPr id="2" name="Picture 1" descr="A screenshot of a computer&#10;&#10;Description automatically generated">
            <a:extLst>
              <a:ext uri="{FF2B5EF4-FFF2-40B4-BE49-F238E27FC236}">
                <a16:creationId xmlns:a16="http://schemas.microsoft.com/office/drawing/2014/main" id="{A6BBD548-1C05-7FD5-93A5-F103BA22CB39}"/>
              </a:ext>
            </a:extLst>
          </p:cNvPr>
          <p:cNvPicPr>
            <a:picLocks noChangeAspect="1"/>
          </p:cNvPicPr>
          <p:nvPr/>
        </p:nvPicPr>
        <p:blipFill>
          <a:blip r:embed="rId3"/>
          <a:stretch>
            <a:fillRect/>
          </a:stretch>
        </p:blipFill>
        <p:spPr>
          <a:xfrm>
            <a:off x="378533" y="4136896"/>
            <a:ext cx="11594011" cy="2309624"/>
          </a:xfrm>
          <a:prstGeom prst="rect">
            <a:avLst/>
          </a:prstGeom>
        </p:spPr>
      </p:pic>
      <p:sp>
        <p:nvSpPr>
          <p:cNvPr id="3" name="Rounded Rectangle 2">
            <a:extLst>
              <a:ext uri="{FF2B5EF4-FFF2-40B4-BE49-F238E27FC236}">
                <a16:creationId xmlns:a16="http://schemas.microsoft.com/office/drawing/2014/main" id="{FB74C9F5-928D-C679-18B4-929275357E44}"/>
              </a:ext>
            </a:extLst>
          </p:cNvPr>
          <p:cNvSpPr/>
          <p:nvPr/>
        </p:nvSpPr>
        <p:spPr>
          <a:xfrm>
            <a:off x="2637812" y="5491979"/>
            <a:ext cx="774915" cy="945397"/>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1217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013483-86DB-53E0-F0FC-A0C1C5D646A3}"/>
              </a:ext>
            </a:extLst>
          </p:cNvPr>
          <p:cNvSpPr txBox="1">
            <a:spLocks/>
          </p:cNvSpPr>
          <p:nvPr/>
        </p:nvSpPr>
        <p:spPr>
          <a:xfrm>
            <a:off x="640079" y="329184"/>
            <a:ext cx="9139351"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Bayesian Logistic MCMC in Python (Cont.)</a:t>
            </a:r>
          </a:p>
        </p:txBody>
      </p:sp>
      <p:sp>
        <p:nvSpPr>
          <p:cNvPr id="5" name="Content Placeholder 2">
            <a:extLst>
              <a:ext uri="{FF2B5EF4-FFF2-40B4-BE49-F238E27FC236}">
                <a16:creationId xmlns:a16="http://schemas.microsoft.com/office/drawing/2014/main" id="{BD029E97-D79A-78AA-DD53-5643780017AD}"/>
              </a:ext>
            </a:extLst>
          </p:cNvPr>
          <p:cNvSpPr txBox="1">
            <a:spLocks/>
          </p:cNvSpPr>
          <p:nvPr/>
        </p:nvSpPr>
        <p:spPr>
          <a:xfrm>
            <a:off x="640080" y="2706624"/>
            <a:ext cx="6894576" cy="348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Divergences in MCMC tracing</a:t>
            </a:r>
          </a:p>
        </p:txBody>
      </p:sp>
      <p:pic>
        <p:nvPicPr>
          <p:cNvPr id="6" name="Picture 5" descr="A group of blue lines&#10;&#10;Description automatically generated">
            <a:extLst>
              <a:ext uri="{FF2B5EF4-FFF2-40B4-BE49-F238E27FC236}">
                <a16:creationId xmlns:a16="http://schemas.microsoft.com/office/drawing/2014/main" id="{553C0873-ECF2-8188-2439-D0D4661FED69}"/>
              </a:ext>
            </a:extLst>
          </p:cNvPr>
          <p:cNvPicPr>
            <a:picLocks noChangeAspect="1"/>
          </p:cNvPicPr>
          <p:nvPr/>
        </p:nvPicPr>
        <p:blipFill>
          <a:blip r:embed="rId3"/>
          <a:stretch>
            <a:fillRect/>
          </a:stretch>
        </p:blipFill>
        <p:spPr>
          <a:xfrm>
            <a:off x="8250575" y="3308733"/>
            <a:ext cx="3301345" cy="3429969"/>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4B42DEA2-43DD-F2A7-9511-889CACBDB757}"/>
              </a:ext>
            </a:extLst>
          </p:cNvPr>
          <p:cNvPicPr>
            <a:picLocks noChangeAspect="1"/>
          </p:cNvPicPr>
          <p:nvPr/>
        </p:nvPicPr>
        <p:blipFill>
          <a:blip r:embed="rId4"/>
          <a:stretch>
            <a:fillRect/>
          </a:stretch>
        </p:blipFill>
        <p:spPr>
          <a:xfrm>
            <a:off x="6652453" y="1630576"/>
            <a:ext cx="4899467" cy="1380977"/>
          </a:xfrm>
          <a:prstGeom prst="rect">
            <a:avLst/>
          </a:prstGeom>
        </p:spPr>
      </p:pic>
    </p:spTree>
    <p:extLst>
      <p:ext uri="{BB962C8B-B14F-4D97-AF65-F5344CB8AC3E}">
        <p14:creationId xmlns:p14="http://schemas.microsoft.com/office/powerpoint/2010/main" val="32613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BAC2-EF2F-EBB9-6B2B-EDAC42A534C2}"/>
              </a:ext>
            </a:extLst>
          </p:cNvPr>
          <p:cNvSpPr>
            <a:spLocks noGrp="1"/>
          </p:cNvSpPr>
          <p:nvPr>
            <p:ph type="title"/>
          </p:nvPr>
        </p:nvSpPr>
        <p:spPr/>
        <p:txBody>
          <a:bodyPr/>
          <a:lstStyle/>
          <a:p>
            <a:r>
              <a:rPr lang="en-CA" dirty="0"/>
              <a:t>Python activity</a:t>
            </a:r>
          </a:p>
        </p:txBody>
      </p:sp>
      <p:sp>
        <p:nvSpPr>
          <p:cNvPr id="3" name="Content Placeholder 2">
            <a:extLst>
              <a:ext uri="{FF2B5EF4-FFF2-40B4-BE49-F238E27FC236}">
                <a16:creationId xmlns:a16="http://schemas.microsoft.com/office/drawing/2014/main" id="{B6D0B4DA-68F3-9F60-A76B-3171A1149B18}"/>
              </a:ext>
            </a:extLst>
          </p:cNvPr>
          <p:cNvSpPr>
            <a:spLocks noGrp="1"/>
          </p:cNvSpPr>
          <p:nvPr>
            <p:ph idx="1"/>
          </p:nvPr>
        </p:nvSpPr>
        <p:spPr/>
        <p:txBody>
          <a:bodyPr/>
          <a:lstStyle/>
          <a:p>
            <a:r>
              <a:rPr lang="en-US" dirty="0"/>
              <a:t>Import Modules for Bayesian MCMC</a:t>
            </a: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numpy</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np</a:t>
            </a:r>
            <a:endParaRPr lang="en-US" dirty="0">
              <a:solidFill>
                <a:srgbClr val="657B83"/>
              </a:solidFill>
              <a:highlight>
                <a:srgbClr val="FDF6E3"/>
              </a:highlight>
              <a:latin typeface="Menlo" panose="020B0609030804020204" pitchFamily="49" charset="0"/>
            </a:endParaRP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pandas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pd</a:t>
            </a: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pymc</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pm</a:t>
            </a:r>
          </a:p>
          <a:p>
            <a:pPr marL="0" indent="0">
              <a:buNone/>
            </a:pPr>
            <a:r>
              <a:rPr lang="en-US" b="0" dirty="0">
                <a:solidFill>
                  <a:srgbClr val="859900"/>
                </a:solidFill>
                <a:effectLst/>
                <a:highlight>
                  <a:srgbClr val="FDF6E3"/>
                </a:highlight>
                <a:latin typeface="Menlo" panose="020B0609030804020204" pitchFamily="49" charset="0"/>
              </a:rPr>
              <a:t>import</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arviz</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as</a:t>
            </a:r>
            <a:r>
              <a:rPr lang="en-US" b="0" dirty="0">
                <a:solidFill>
                  <a:srgbClr val="657B83"/>
                </a:solidFill>
                <a:effectLst/>
                <a:highlight>
                  <a:srgbClr val="FDF6E3"/>
                </a:highlight>
                <a:latin typeface="Menlo" panose="020B0609030804020204" pitchFamily="49" charset="0"/>
              </a:rPr>
              <a:t> </a:t>
            </a:r>
            <a:r>
              <a:rPr lang="en-US" b="0" dirty="0" err="1">
                <a:solidFill>
                  <a:srgbClr val="657B83"/>
                </a:solidFill>
                <a:effectLst/>
                <a:highlight>
                  <a:srgbClr val="FDF6E3"/>
                </a:highlight>
                <a:latin typeface="Menlo" panose="020B0609030804020204" pitchFamily="49" charset="0"/>
              </a:rPr>
              <a:t>az</a:t>
            </a:r>
            <a:endParaRPr lang="en-US" b="0" dirty="0">
              <a:solidFill>
                <a:srgbClr val="657B83"/>
              </a:solidFill>
              <a:effectLst/>
              <a:highlight>
                <a:srgbClr val="FDF6E3"/>
              </a:highlight>
              <a:latin typeface="Menlo" panose="020B0609030804020204" pitchFamily="49" charset="0"/>
            </a:endParaRPr>
          </a:p>
          <a:p>
            <a:endParaRPr lang="en-CA" dirty="0"/>
          </a:p>
        </p:txBody>
      </p:sp>
    </p:spTree>
    <p:extLst>
      <p:ext uri="{BB962C8B-B14F-4D97-AF65-F5344CB8AC3E}">
        <p14:creationId xmlns:p14="http://schemas.microsoft.com/office/powerpoint/2010/main" val="126101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CA8A-A7C8-D17B-05F4-334C6946876D}"/>
              </a:ext>
            </a:extLst>
          </p:cNvPr>
          <p:cNvSpPr>
            <a:spLocks noGrp="1"/>
          </p:cNvSpPr>
          <p:nvPr>
            <p:ph type="title"/>
          </p:nvPr>
        </p:nvSpPr>
        <p:spPr/>
        <p:txBody>
          <a:bodyPr/>
          <a:lstStyle/>
          <a:p>
            <a:r>
              <a:rPr lang="en-CA" dirty="0"/>
              <a:t>Python activity (cont.)</a:t>
            </a:r>
          </a:p>
        </p:txBody>
      </p:sp>
      <p:sp>
        <p:nvSpPr>
          <p:cNvPr id="3" name="Content Placeholder 2">
            <a:extLst>
              <a:ext uri="{FF2B5EF4-FFF2-40B4-BE49-F238E27FC236}">
                <a16:creationId xmlns:a16="http://schemas.microsoft.com/office/drawing/2014/main" id="{A2D52B66-1A14-ED08-4835-4DD84ECAD7C4}"/>
              </a:ext>
            </a:extLst>
          </p:cNvPr>
          <p:cNvSpPr>
            <a:spLocks noGrp="1"/>
          </p:cNvSpPr>
          <p:nvPr>
            <p:ph idx="1"/>
          </p:nvPr>
        </p:nvSpPr>
        <p:spPr/>
        <p:txBody>
          <a:bodyPr/>
          <a:lstStyle/>
          <a:p>
            <a:r>
              <a:rPr lang="en-US" b="0" i="1" dirty="0">
                <a:solidFill>
                  <a:srgbClr val="93A1A1"/>
                </a:solidFill>
                <a:effectLst/>
                <a:highlight>
                  <a:srgbClr val="FDF6E3"/>
                </a:highlight>
                <a:latin typeface="Menlo" panose="020B0609030804020204" pitchFamily="49" charset="0"/>
              </a:rPr>
              <a:t># Load the data from an Excel file</a:t>
            </a:r>
            <a:endParaRPr lang="en-US" b="0" dirty="0">
              <a:solidFill>
                <a:srgbClr val="657B83"/>
              </a:solidFill>
              <a:effectLst/>
              <a:highlight>
                <a:srgbClr val="FDF6E3"/>
              </a:highlight>
              <a:latin typeface="Menlo" panose="020B0609030804020204" pitchFamily="49" charset="0"/>
            </a:endParaRPr>
          </a:p>
          <a:p>
            <a:r>
              <a:rPr lang="en-US" b="0" dirty="0">
                <a:solidFill>
                  <a:srgbClr val="268BD2"/>
                </a:solidFill>
                <a:effectLst/>
                <a:highlight>
                  <a:srgbClr val="FDF6E3"/>
                </a:highlight>
                <a:latin typeface="Menlo" panose="020B0609030804020204" pitchFamily="49" charset="0"/>
              </a:rPr>
              <a:t>data</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 </a:t>
            </a:r>
            <a:r>
              <a:rPr lang="en-US" b="0" dirty="0" err="1">
                <a:solidFill>
                  <a:srgbClr val="CB4B16"/>
                </a:solidFill>
                <a:effectLst/>
                <a:highlight>
                  <a:srgbClr val="FDF6E3"/>
                </a:highlight>
                <a:latin typeface="Menlo" panose="020B0609030804020204" pitchFamily="49" charset="0"/>
              </a:rPr>
              <a:t>pd</a:t>
            </a:r>
            <a:r>
              <a:rPr lang="en-US" b="0" dirty="0" err="1">
                <a:solidFill>
                  <a:srgbClr val="657B83"/>
                </a:solidFill>
                <a:effectLst/>
                <a:highlight>
                  <a:srgbClr val="FDF6E3"/>
                </a:highlight>
                <a:latin typeface="Menlo" panose="020B0609030804020204" pitchFamily="49" charset="0"/>
              </a:rPr>
              <a:t>.</a:t>
            </a:r>
            <a:r>
              <a:rPr lang="en-US" b="0" dirty="0" err="1">
                <a:solidFill>
                  <a:srgbClr val="268BD2"/>
                </a:solidFill>
                <a:effectLst/>
                <a:highlight>
                  <a:srgbClr val="FDF6E3"/>
                </a:highlight>
                <a:latin typeface="Menlo" panose="020B0609030804020204" pitchFamily="49" charset="0"/>
              </a:rPr>
              <a:t>read_excel</a:t>
            </a:r>
            <a:r>
              <a:rPr lang="en-US" b="0" dirty="0">
                <a:solidFill>
                  <a:srgbClr val="657B83"/>
                </a:solidFill>
                <a:effectLst/>
                <a:highlight>
                  <a:srgbClr val="FDF6E3"/>
                </a:highlight>
                <a:latin typeface="Menlo" panose="020B0609030804020204" pitchFamily="49" charset="0"/>
              </a:rPr>
              <a:t>(</a:t>
            </a:r>
            <a:r>
              <a:rPr lang="en-US" b="0" dirty="0">
                <a:solidFill>
                  <a:srgbClr val="2AA198"/>
                </a:solidFill>
                <a:effectLst/>
                <a:highlight>
                  <a:srgbClr val="FDF6E3"/>
                </a:highlight>
                <a:latin typeface="Menlo" panose="020B0609030804020204" pitchFamily="49" charset="0"/>
              </a:rPr>
              <a:t>"PATH"</a:t>
            </a:r>
            <a:r>
              <a:rPr lang="en-US" b="0" dirty="0">
                <a:solidFill>
                  <a:srgbClr val="657B83"/>
                </a:solidFill>
                <a:effectLst/>
                <a:highlight>
                  <a:srgbClr val="FDF6E3"/>
                </a:highlight>
                <a:latin typeface="Menlo" panose="020B0609030804020204" pitchFamily="49" charset="0"/>
              </a:rPr>
              <a:t>)</a:t>
            </a:r>
          </a:p>
          <a:p>
            <a:r>
              <a:rPr lang="en-US" b="0" i="1" dirty="0">
                <a:solidFill>
                  <a:srgbClr val="93A1A1"/>
                </a:solidFill>
                <a:effectLst/>
                <a:highlight>
                  <a:srgbClr val="FDF6E3"/>
                </a:highlight>
                <a:latin typeface="Menlo" panose="020B0609030804020204" pitchFamily="49" charset="0"/>
              </a:rPr>
              <a:t># define your dependent and independent variables</a:t>
            </a:r>
            <a:endParaRPr lang="en-US" b="0" dirty="0">
              <a:solidFill>
                <a:srgbClr val="657B83"/>
              </a:solidFill>
              <a:effectLst/>
              <a:highlight>
                <a:srgbClr val="FDF6E3"/>
              </a:highlight>
              <a:latin typeface="Menlo" panose="020B0609030804020204" pitchFamily="49" charset="0"/>
            </a:endParaRPr>
          </a:p>
          <a:p>
            <a:r>
              <a:rPr lang="en-US" b="0" dirty="0">
                <a:solidFill>
                  <a:srgbClr val="268BD2"/>
                </a:solidFill>
                <a:effectLst/>
                <a:highlight>
                  <a:srgbClr val="FDF6E3"/>
                </a:highlight>
                <a:latin typeface="Menlo" panose="020B0609030804020204" pitchFamily="49" charset="0"/>
              </a:rPr>
              <a:t>X</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 </a:t>
            </a:r>
            <a:r>
              <a:rPr lang="en-US" b="0" dirty="0">
                <a:solidFill>
                  <a:srgbClr val="268BD2"/>
                </a:solidFill>
                <a:effectLst/>
                <a:highlight>
                  <a:srgbClr val="FDF6E3"/>
                </a:highlight>
                <a:latin typeface="Menlo" panose="020B0609030804020204" pitchFamily="49" charset="0"/>
              </a:rPr>
              <a:t>data</a:t>
            </a:r>
            <a:r>
              <a:rPr lang="en-US" b="0" dirty="0">
                <a:solidFill>
                  <a:srgbClr val="657B83"/>
                </a:solidFill>
                <a:effectLst/>
                <a:highlight>
                  <a:srgbClr val="FDF6E3"/>
                </a:highlight>
                <a:latin typeface="Menlo" panose="020B0609030804020204" pitchFamily="49" charset="0"/>
              </a:rPr>
              <a:t>[</a:t>
            </a:r>
            <a:r>
              <a:rPr lang="en-US" b="0" dirty="0">
                <a:solidFill>
                  <a:srgbClr val="2AA198"/>
                </a:solidFill>
                <a:effectLst/>
                <a:highlight>
                  <a:srgbClr val="FDF6E3"/>
                </a:highlight>
                <a:latin typeface="Menlo" panose="020B0609030804020204" pitchFamily="49" charset="0"/>
              </a:rPr>
              <a:t>'</a:t>
            </a:r>
            <a:r>
              <a:rPr lang="en-US" b="0" dirty="0" err="1">
                <a:solidFill>
                  <a:srgbClr val="2AA198"/>
                </a:solidFill>
                <a:effectLst/>
                <a:highlight>
                  <a:srgbClr val="FDF6E3"/>
                </a:highlight>
                <a:latin typeface="Menlo" panose="020B0609030804020204" pitchFamily="49" charset="0"/>
              </a:rPr>
              <a:t>wind_act</a:t>
            </a:r>
            <a:r>
              <a:rPr lang="en-US" b="0" dirty="0">
                <a:solidFill>
                  <a:srgbClr val="2AA198"/>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a:t>
            </a:r>
          </a:p>
          <a:p>
            <a:r>
              <a:rPr lang="en-US" b="0" dirty="0">
                <a:solidFill>
                  <a:srgbClr val="268BD2"/>
                </a:solidFill>
                <a:effectLst/>
                <a:highlight>
                  <a:srgbClr val="FDF6E3"/>
                </a:highlight>
                <a:latin typeface="Menlo" panose="020B0609030804020204" pitchFamily="49" charset="0"/>
              </a:rPr>
              <a:t>y</a:t>
            </a:r>
            <a:r>
              <a:rPr lang="en-US" b="0" dirty="0">
                <a:solidFill>
                  <a:srgbClr val="859900"/>
                </a:solidFill>
                <a:effectLst/>
                <a:highlight>
                  <a:srgbClr val="FDF6E3"/>
                </a:highlight>
                <a:latin typeface="Menlo" panose="020B0609030804020204" pitchFamily="49" charset="0"/>
              </a:rPr>
              <a:t>=</a:t>
            </a:r>
            <a:r>
              <a:rPr lang="en-US" b="0" dirty="0">
                <a:solidFill>
                  <a:srgbClr val="268BD2"/>
                </a:solidFill>
                <a:effectLst/>
                <a:highlight>
                  <a:srgbClr val="FDF6E3"/>
                </a:highlight>
                <a:latin typeface="Menlo" panose="020B0609030804020204" pitchFamily="49" charset="0"/>
              </a:rPr>
              <a:t>data</a:t>
            </a:r>
            <a:r>
              <a:rPr lang="en-US" b="0" dirty="0">
                <a:solidFill>
                  <a:srgbClr val="657B83"/>
                </a:solidFill>
                <a:effectLst/>
                <a:highlight>
                  <a:srgbClr val="FDF6E3"/>
                </a:highlight>
                <a:latin typeface="Menlo" panose="020B0609030804020204" pitchFamily="49" charset="0"/>
              </a:rPr>
              <a:t>[</a:t>
            </a:r>
            <a:r>
              <a:rPr lang="en-US" b="0" dirty="0">
                <a:solidFill>
                  <a:srgbClr val="2AA198"/>
                </a:solidFill>
                <a:effectLst/>
                <a:highlight>
                  <a:srgbClr val="FDF6E3"/>
                </a:highlight>
                <a:latin typeface="Menlo" panose="020B0609030804020204" pitchFamily="49" charset="0"/>
              </a:rPr>
              <a:t>'</a:t>
            </a:r>
            <a:r>
              <a:rPr lang="en-US" b="0" dirty="0" err="1">
                <a:solidFill>
                  <a:srgbClr val="2AA198"/>
                </a:solidFill>
                <a:effectLst/>
                <a:highlight>
                  <a:srgbClr val="FDF6E3"/>
                </a:highlight>
                <a:latin typeface="Menlo" panose="020B0609030804020204" pitchFamily="49" charset="0"/>
              </a:rPr>
              <a:t>hotspt</a:t>
            </a:r>
            <a:r>
              <a:rPr lang="en-US" b="0" dirty="0">
                <a:solidFill>
                  <a:srgbClr val="2AA198"/>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a:t>
            </a:r>
          </a:p>
          <a:p>
            <a:endParaRPr lang="en-CA" dirty="0"/>
          </a:p>
        </p:txBody>
      </p:sp>
    </p:spTree>
    <p:extLst>
      <p:ext uri="{BB962C8B-B14F-4D97-AF65-F5344CB8AC3E}">
        <p14:creationId xmlns:p14="http://schemas.microsoft.com/office/powerpoint/2010/main" val="6245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38C6AA-60EC-D689-26F8-2C972BC918C2}"/>
              </a:ext>
            </a:extLst>
          </p:cNvPr>
          <p:cNvSpPr>
            <a:spLocks noGrp="1"/>
          </p:cNvSpPr>
          <p:nvPr>
            <p:ph idx="1"/>
          </p:nvPr>
        </p:nvSpPr>
        <p:spPr>
          <a:xfrm>
            <a:off x="630936" y="2391156"/>
            <a:ext cx="5075832" cy="4682236"/>
          </a:xfrm>
        </p:spPr>
        <p:txBody>
          <a:bodyPr anchor="t">
            <a:normAutofit/>
          </a:bodyPr>
          <a:lstStyle/>
          <a:p>
            <a:pPr marL="0">
              <a:spcBef>
                <a:spcPts val="0"/>
              </a:spcBef>
            </a:pPr>
            <a:r>
              <a:rPr lang="en-US" sz="1600" b="0" dirty="0">
                <a:solidFill>
                  <a:srgbClr val="859900"/>
                </a:solidFill>
                <a:effectLst/>
                <a:highlight>
                  <a:srgbClr val="FDF6E3"/>
                </a:highlight>
                <a:latin typeface="Menlo" panose="020B0609030804020204" pitchFamily="49" charset="0"/>
              </a:rPr>
              <a:t>with</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pm.Model</a:t>
            </a:r>
            <a:r>
              <a:rPr lang="en-US" sz="1600" b="0" dirty="0">
                <a:solidFill>
                  <a:srgbClr val="657B83"/>
                </a:solidFill>
                <a:effectLst/>
                <a:highlight>
                  <a:srgbClr val="FDF6E3"/>
                </a:highlight>
                <a:latin typeface="Menlo" panose="020B0609030804020204" pitchFamily="49" charset="0"/>
              </a:rPr>
              <a:t>() </a:t>
            </a:r>
            <a:r>
              <a:rPr lang="en-US" sz="1600" b="0" dirty="0">
                <a:solidFill>
                  <a:srgbClr val="859900"/>
                </a:solidFill>
                <a:effectLst/>
                <a:highlight>
                  <a:srgbClr val="FDF6E3"/>
                </a:highlight>
                <a:latin typeface="Menlo" panose="020B0609030804020204" pitchFamily="49" charset="0"/>
              </a:rPr>
              <a:t>as</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logistic_model</a:t>
            </a:r>
            <a:r>
              <a:rPr lang="en-US" sz="1600" b="0" dirty="0">
                <a:solidFill>
                  <a:srgbClr val="657B83"/>
                </a:solidFill>
                <a:effectLst/>
                <a:highlight>
                  <a:srgbClr val="FDF6E3"/>
                </a:highlight>
                <a:latin typeface="Menlo" panose="020B0609030804020204" pitchFamily="49" charset="0"/>
              </a:rPr>
              <a:t>:</a:t>
            </a:r>
          </a:p>
          <a:p>
            <a:pPr marL="0">
              <a:spcBef>
                <a:spcPts val="0"/>
              </a:spcBef>
            </a:pPr>
            <a:r>
              <a:rPr lang="en-US" sz="1600" b="0" i="1" dirty="0">
                <a:solidFill>
                  <a:srgbClr val="93A1A1"/>
                </a:solidFill>
                <a:effectLst/>
                <a:highlight>
                  <a:srgbClr val="FDF6E3"/>
                </a:highlight>
                <a:latin typeface="Menlo" panose="020B0609030804020204" pitchFamily="49" charset="0"/>
              </a:rPr>
              <a:t># Priors</a:t>
            </a:r>
            <a:endParaRPr lang="en-US" sz="1600" b="0" dirty="0">
              <a:solidFill>
                <a:srgbClr val="657B83"/>
              </a:solidFill>
              <a:effectLst/>
              <a:highlight>
                <a:srgbClr val="FDF6E3"/>
              </a:highlight>
              <a:latin typeface="Menlo" panose="020B0609030804020204" pitchFamily="49" charset="0"/>
            </a:endParaRPr>
          </a:p>
          <a:p>
            <a:pPr marL="0">
              <a:spcBef>
                <a:spcPts val="0"/>
              </a:spcBef>
            </a:pPr>
            <a:r>
              <a:rPr lang="en-US" sz="1600" b="0" dirty="0">
                <a:solidFill>
                  <a:srgbClr val="657B83"/>
                </a:solidFill>
                <a:effectLst/>
                <a:highlight>
                  <a:srgbClr val="FDF6E3"/>
                </a:highlight>
                <a:latin typeface="Menlo" panose="020B0609030804020204" pitchFamily="49" charset="0"/>
              </a:rPr>
              <a:t>intercept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pm.Normal</a:t>
            </a:r>
            <a:r>
              <a:rPr lang="en-US" sz="1600" b="0" dirty="0">
                <a:solidFill>
                  <a:srgbClr val="657B83"/>
                </a:solidFill>
                <a:effectLst/>
                <a:highlight>
                  <a:srgbClr val="FDF6E3"/>
                </a:highlight>
                <a:latin typeface="Menlo" panose="020B0609030804020204" pitchFamily="49" charset="0"/>
              </a:rPr>
              <a:t>(</a:t>
            </a:r>
            <a:r>
              <a:rPr lang="en-US" sz="1600" b="0" dirty="0">
                <a:solidFill>
                  <a:srgbClr val="2AA198"/>
                </a:solidFill>
                <a:effectLst/>
                <a:highlight>
                  <a:srgbClr val="FDF6E3"/>
                </a:highlight>
                <a:latin typeface="Menlo" panose="020B0609030804020204" pitchFamily="49" charset="0"/>
              </a:rPr>
              <a:t>'intercept'</a:t>
            </a:r>
            <a:r>
              <a:rPr lang="en-US" sz="1600" b="0" dirty="0">
                <a:solidFill>
                  <a:srgbClr val="657B83"/>
                </a:solidFill>
                <a:effectLst/>
                <a:highlight>
                  <a:srgbClr val="FDF6E3"/>
                </a:highlight>
                <a:latin typeface="Menlo" panose="020B0609030804020204" pitchFamily="49" charset="0"/>
              </a:rPr>
              <a:t>, mu</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0</a:t>
            </a:r>
            <a:r>
              <a:rPr lang="en-US" sz="1600" b="0" dirty="0">
                <a:solidFill>
                  <a:srgbClr val="657B83"/>
                </a:solidFill>
                <a:effectLst/>
                <a:highlight>
                  <a:srgbClr val="FDF6E3"/>
                </a:highlight>
                <a:latin typeface="Menlo" panose="020B0609030804020204" pitchFamily="49" charset="0"/>
              </a:rPr>
              <a:t>, sigma</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10</a:t>
            </a:r>
            <a:r>
              <a:rPr lang="en-US" sz="1600" b="0" dirty="0">
                <a:solidFill>
                  <a:srgbClr val="657B83"/>
                </a:solidFill>
                <a:effectLst/>
                <a:highlight>
                  <a:srgbClr val="FDF6E3"/>
                </a:highlight>
                <a:latin typeface="Menlo" panose="020B0609030804020204" pitchFamily="49" charset="0"/>
              </a:rPr>
              <a:t>)</a:t>
            </a:r>
          </a:p>
          <a:p>
            <a:pPr marL="0">
              <a:spcBef>
                <a:spcPts val="0"/>
              </a:spcBef>
            </a:pPr>
            <a:r>
              <a:rPr lang="en-US" sz="1600" b="0" dirty="0">
                <a:solidFill>
                  <a:srgbClr val="657B83"/>
                </a:solidFill>
                <a:effectLst/>
                <a:highlight>
                  <a:srgbClr val="FDF6E3"/>
                </a:highlight>
                <a:latin typeface="Menlo" panose="020B0609030804020204" pitchFamily="49" charset="0"/>
              </a:rPr>
              <a:t>beta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pm.Normal</a:t>
            </a:r>
            <a:r>
              <a:rPr lang="en-US" sz="1600" b="0" dirty="0">
                <a:solidFill>
                  <a:srgbClr val="657B83"/>
                </a:solidFill>
                <a:effectLst/>
                <a:highlight>
                  <a:srgbClr val="FDF6E3"/>
                </a:highlight>
                <a:latin typeface="Menlo" panose="020B0609030804020204" pitchFamily="49" charset="0"/>
              </a:rPr>
              <a:t>(</a:t>
            </a:r>
            <a:r>
              <a:rPr lang="en-US" sz="1600" b="0" dirty="0">
                <a:solidFill>
                  <a:srgbClr val="2AA198"/>
                </a:solidFill>
                <a:effectLst/>
                <a:highlight>
                  <a:srgbClr val="FDF6E3"/>
                </a:highlight>
                <a:latin typeface="Menlo" panose="020B0609030804020204" pitchFamily="49" charset="0"/>
              </a:rPr>
              <a:t>'beta'</a:t>
            </a:r>
            <a:r>
              <a:rPr lang="en-US" sz="1600" b="0" dirty="0">
                <a:solidFill>
                  <a:srgbClr val="657B83"/>
                </a:solidFill>
                <a:effectLst/>
                <a:highlight>
                  <a:srgbClr val="FDF6E3"/>
                </a:highlight>
                <a:latin typeface="Menlo" panose="020B0609030804020204" pitchFamily="49" charset="0"/>
              </a:rPr>
              <a:t>, mu</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0</a:t>
            </a:r>
            <a:r>
              <a:rPr lang="en-US" sz="1600" b="0" dirty="0">
                <a:solidFill>
                  <a:srgbClr val="657B83"/>
                </a:solidFill>
                <a:effectLst/>
                <a:highlight>
                  <a:srgbClr val="FDF6E3"/>
                </a:highlight>
                <a:latin typeface="Menlo" panose="020B0609030804020204" pitchFamily="49" charset="0"/>
              </a:rPr>
              <a:t>, sigma</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10</a:t>
            </a:r>
            <a:r>
              <a:rPr lang="en-US" sz="1600" b="0" dirty="0">
                <a:solidFill>
                  <a:srgbClr val="657B83"/>
                </a:solidFill>
                <a:effectLst/>
                <a:highlight>
                  <a:srgbClr val="FDF6E3"/>
                </a:highlight>
                <a:latin typeface="Menlo" panose="020B0609030804020204" pitchFamily="49" charset="0"/>
              </a:rPr>
              <a:t>)</a:t>
            </a:r>
            <a:br>
              <a:rPr lang="en-US" sz="1600" b="0" dirty="0">
                <a:solidFill>
                  <a:srgbClr val="657B83"/>
                </a:solidFill>
                <a:effectLst/>
                <a:highlight>
                  <a:srgbClr val="FDF6E3"/>
                </a:highlight>
                <a:latin typeface="Menlo" panose="020B0609030804020204" pitchFamily="49" charset="0"/>
              </a:rPr>
            </a:br>
            <a:r>
              <a:rPr lang="en-US" sz="1600" b="0" i="1" dirty="0">
                <a:solidFill>
                  <a:srgbClr val="93A1A1"/>
                </a:solidFill>
                <a:effectLst/>
                <a:highlight>
                  <a:srgbClr val="FDF6E3"/>
                </a:highlight>
                <a:latin typeface="Menlo" panose="020B0609030804020204" pitchFamily="49" charset="0"/>
              </a:rPr>
              <a:t># Linear combination</a:t>
            </a:r>
            <a:endParaRPr lang="en-US" sz="1600" b="0" dirty="0">
              <a:solidFill>
                <a:srgbClr val="657B83"/>
              </a:solidFill>
              <a:effectLst/>
              <a:highlight>
                <a:srgbClr val="FDF6E3"/>
              </a:highlight>
              <a:latin typeface="Menlo" panose="020B0609030804020204" pitchFamily="49" charset="0"/>
            </a:endParaRPr>
          </a:p>
          <a:p>
            <a:pPr marL="0">
              <a:spcBef>
                <a:spcPts val="0"/>
              </a:spcBef>
            </a:pPr>
            <a:r>
              <a:rPr lang="en-US" sz="1600" b="0" dirty="0">
                <a:solidFill>
                  <a:srgbClr val="657B83"/>
                </a:solidFill>
                <a:effectLst/>
                <a:highlight>
                  <a:srgbClr val="FDF6E3"/>
                </a:highlight>
                <a:latin typeface="Menlo" panose="020B0609030804020204" pitchFamily="49" charset="0"/>
              </a:rPr>
              <a:t>eta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intercept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beta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X</a:t>
            </a:r>
            <a:br>
              <a:rPr lang="en-US" sz="1600" b="0" dirty="0">
                <a:solidFill>
                  <a:srgbClr val="657B83"/>
                </a:solidFill>
                <a:effectLst/>
                <a:highlight>
                  <a:srgbClr val="FDF6E3"/>
                </a:highlight>
                <a:latin typeface="Menlo" panose="020B0609030804020204" pitchFamily="49" charset="0"/>
              </a:rPr>
            </a:br>
            <a:r>
              <a:rPr lang="en-US" sz="1600" b="0" i="1" dirty="0">
                <a:solidFill>
                  <a:srgbClr val="93A1A1"/>
                </a:solidFill>
                <a:effectLst/>
                <a:highlight>
                  <a:srgbClr val="FDF6E3"/>
                </a:highlight>
                <a:latin typeface="Menlo" panose="020B0609030804020204" pitchFamily="49" charset="0"/>
              </a:rPr>
              <a:t># Likelihood</a:t>
            </a:r>
            <a:endParaRPr lang="en-US" sz="1600" b="0" dirty="0">
              <a:solidFill>
                <a:srgbClr val="657B83"/>
              </a:solidFill>
              <a:effectLst/>
              <a:highlight>
                <a:srgbClr val="FDF6E3"/>
              </a:highlight>
              <a:latin typeface="Menlo" panose="020B0609030804020204" pitchFamily="49" charset="0"/>
            </a:endParaRPr>
          </a:p>
          <a:p>
            <a:pPr marL="0">
              <a:spcBef>
                <a:spcPts val="0"/>
              </a:spcBef>
            </a:pPr>
            <a:r>
              <a:rPr lang="en-US" sz="1600" b="0" i="1" dirty="0">
                <a:solidFill>
                  <a:srgbClr val="93A1A1"/>
                </a:solidFill>
                <a:effectLst/>
                <a:highlight>
                  <a:srgbClr val="FDF6E3"/>
                </a:highlight>
                <a:latin typeface="Menlo" panose="020B0609030804020204" pitchFamily="49" charset="0"/>
              </a:rPr>
              <a:t>#The line p = </a:t>
            </a:r>
            <a:r>
              <a:rPr lang="en-US" sz="1600" b="0" i="1" dirty="0" err="1">
                <a:solidFill>
                  <a:srgbClr val="93A1A1"/>
                </a:solidFill>
                <a:effectLst/>
                <a:highlight>
                  <a:srgbClr val="FDF6E3"/>
                </a:highlight>
                <a:latin typeface="Menlo" panose="020B0609030804020204" pitchFamily="49" charset="0"/>
              </a:rPr>
              <a:t>pm.math.invlogit</a:t>
            </a:r>
            <a:r>
              <a:rPr lang="en-US" sz="1600" b="0" i="1" dirty="0">
                <a:solidFill>
                  <a:srgbClr val="93A1A1"/>
                </a:solidFill>
                <a:effectLst/>
                <a:highlight>
                  <a:srgbClr val="FDF6E3"/>
                </a:highlight>
                <a:latin typeface="Menlo" panose="020B0609030804020204" pitchFamily="49" charset="0"/>
              </a:rPr>
              <a:t>(eta) transforms the linear predictor eta into a probability p using the inverse logit function</a:t>
            </a:r>
            <a:endParaRPr lang="en-US" sz="1600" b="0" dirty="0">
              <a:solidFill>
                <a:srgbClr val="657B83"/>
              </a:solidFill>
              <a:effectLst/>
              <a:highlight>
                <a:srgbClr val="FDF6E3"/>
              </a:highlight>
              <a:latin typeface="Menlo" panose="020B0609030804020204" pitchFamily="49" charset="0"/>
            </a:endParaRPr>
          </a:p>
          <a:p>
            <a:pPr marL="0">
              <a:spcBef>
                <a:spcPts val="0"/>
              </a:spcBef>
            </a:pPr>
            <a:r>
              <a:rPr lang="en-US" sz="1600" b="0" dirty="0">
                <a:solidFill>
                  <a:srgbClr val="657B83"/>
                </a:solidFill>
                <a:effectLst/>
                <a:highlight>
                  <a:srgbClr val="FDF6E3"/>
                </a:highlight>
                <a:latin typeface="Menlo" panose="020B0609030804020204" pitchFamily="49" charset="0"/>
              </a:rPr>
              <a:t>p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pm.math.invlogit</a:t>
            </a:r>
            <a:r>
              <a:rPr lang="en-US" sz="1600" b="0" dirty="0">
                <a:solidFill>
                  <a:srgbClr val="657B83"/>
                </a:solidFill>
                <a:effectLst/>
                <a:highlight>
                  <a:srgbClr val="FDF6E3"/>
                </a:highlight>
                <a:latin typeface="Menlo" panose="020B0609030804020204" pitchFamily="49" charset="0"/>
              </a:rPr>
              <a:t>(eta)</a:t>
            </a:r>
          </a:p>
          <a:p>
            <a:pPr marL="0">
              <a:spcBef>
                <a:spcPts val="0"/>
              </a:spcBef>
            </a:pPr>
            <a:r>
              <a:rPr lang="en-US" sz="1600" b="0" dirty="0" err="1">
                <a:solidFill>
                  <a:srgbClr val="657B83"/>
                </a:solidFill>
                <a:effectLst/>
                <a:highlight>
                  <a:srgbClr val="FDF6E3"/>
                </a:highlight>
                <a:latin typeface="Menlo" panose="020B0609030804020204" pitchFamily="49" charset="0"/>
              </a:rPr>
              <a:t>y_obs</a:t>
            </a:r>
            <a:r>
              <a:rPr lang="en-US" sz="1600" b="0" dirty="0">
                <a:solidFill>
                  <a:srgbClr val="657B83"/>
                </a:solidFill>
                <a:effectLst/>
                <a:highlight>
                  <a:srgbClr val="FDF6E3"/>
                </a:highlight>
                <a:latin typeface="Menlo" panose="020B0609030804020204" pitchFamily="49" charset="0"/>
              </a:rPr>
              <a:t>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pm.Bernoulli</a:t>
            </a:r>
            <a:r>
              <a:rPr lang="en-US" sz="1600" b="0" dirty="0">
                <a:solidFill>
                  <a:srgbClr val="657B83"/>
                </a:solidFill>
                <a:effectLst/>
                <a:highlight>
                  <a:srgbClr val="FDF6E3"/>
                </a:highlight>
                <a:latin typeface="Menlo" panose="020B0609030804020204" pitchFamily="49" charset="0"/>
              </a:rPr>
              <a:t>(</a:t>
            </a:r>
            <a:r>
              <a:rPr lang="en-US" sz="1600" b="0" dirty="0">
                <a:solidFill>
                  <a:srgbClr val="2AA198"/>
                </a:solidFill>
                <a:effectLst/>
                <a:highlight>
                  <a:srgbClr val="FDF6E3"/>
                </a:highlight>
                <a:latin typeface="Menlo" panose="020B0609030804020204" pitchFamily="49" charset="0"/>
              </a:rPr>
              <a:t>'</a:t>
            </a:r>
            <a:r>
              <a:rPr lang="en-US" sz="1600" b="0" dirty="0" err="1">
                <a:solidFill>
                  <a:srgbClr val="2AA198"/>
                </a:solidFill>
                <a:effectLst/>
                <a:highlight>
                  <a:srgbClr val="FDF6E3"/>
                </a:highlight>
                <a:latin typeface="Menlo" panose="020B0609030804020204" pitchFamily="49" charset="0"/>
              </a:rPr>
              <a:t>y_obs</a:t>
            </a:r>
            <a:r>
              <a:rPr lang="en-US" sz="1600" b="0" dirty="0">
                <a:solidFill>
                  <a:srgbClr val="2AA198"/>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p</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p, observed</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y)</a:t>
            </a:r>
            <a:br>
              <a:rPr lang="en-US" sz="1600" b="0" dirty="0">
                <a:solidFill>
                  <a:srgbClr val="657B83"/>
                </a:solidFill>
                <a:effectLst/>
                <a:highlight>
                  <a:srgbClr val="FDF6E3"/>
                </a:highlight>
                <a:latin typeface="Menlo" panose="020B0609030804020204" pitchFamily="49" charset="0"/>
              </a:rPr>
            </a:br>
            <a:r>
              <a:rPr lang="en-US" sz="1600" b="0" i="1" dirty="0">
                <a:solidFill>
                  <a:srgbClr val="93A1A1"/>
                </a:solidFill>
                <a:effectLst/>
                <a:highlight>
                  <a:srgbClr val="FDF6E3"/>
                </a:highlight>
                <a:latin typeface="Menlo" panose="020B0609030804020204" pitchFamily="49" charset="0"/>
              </a:rPr>
              <a:t># Sample using MCMC</a:t>
            </a:r>
            <a:endParaRPr lang="en-US" sz="1600" b="0" dirty="0">
              <a:solidFill>
                <a:srgbClr val="657B83"/>
              </a:solidFill>
              <a:effectLst/>
              <a:highlight>
                <a:srgbClr val="FDF6E3"/>
              </a:highlight>
              <a:latin typeface="Menlo" panose="020B0609030804020204" pitchFamily="49" charset="0"/>
            </a:endParaRPr>
          </a:p>
          <a:p>
            <a:pPr marL="0">
              <a:spcBef>
                <a:spcPts val="0"/>
              </a:spcBef>
            </a:pPr>
            <a:r>
              <a:rPr lang="en-US" sz="1600" b="0" dirty="0">
                <a:solidFill>
                  <a:srgbClr val="657B83"/>
                </a:solidFill>
                <a:effectLst/>
                <a:highlight>
                  <a:srgbClr val="FDF6E3"/>
                </a:highlight>
                <a:latin typeface="Menlo" panose="020B0609030804020204" pitchFamily="49" charset="0"/>
              </a:rPr>
              <a:t>trace </a:t>
            </a:r>
            <a:r>
              <a:rPr lang="en-US" sz="1600" b="0" dirty="0">
                <a:solidFill>
                  <a:srgbClr val="859900"/>
                </a:solidFill>
                <a:effectLst/>
                <a:highlight>
                  <a:srgbClr val="FDF6E3"/>
                </a:highlight>
                <a:latin typeface="Menlo" panose="020B0609030804020204" pitchFamily="49" charset="0"/>
              </a:rPr>
              <a:t>=</a:t>
            </a:r>
            <a:r>
              <a:rPr lang="en-US" sz="1600" b="0" dirty="0">
                <a:solidFill>
                  <a:srgbClr val="657B83"/>
                </a:solidFill>
                <a:effectLst/>
                <a:highlight>
                  <a:srgbClr val="FDF6E3"/>
                </a:highlight>
                <a:latin typeface="Menlo" panose="020B0609030804020204" pitchFamily="49" charset="0"/>
              </a:rPr>
              <a:t> </a:t>
            </a:r>
            <a:r>
              <a:rPr lang="en-US" sz="1600" b="0" dirty="0" err="1">
                <a:solidFill>
                  <a:srgbClr val="657B83"/>
                </a:solidFill>
                <a:effectLst/>
                <a:highlight>
                  <a:srgbClr val="FDF6E3"/>
                </a:highlight>
                <a:latin typeface="Menlo" panose="020B0609030804020204" pitchFamily="49" charset="0"/>
              </a:rPr>
              <a:t>pm.sample</a:t>
            </a:r>
            <a:r>
              <a:rPr lang="en-US" sz="1600" b="0" dirty="0">
                <a:solidFill>
                  <a:srgbClr val="657B83"/>
                </a:solidFill>
                <a:effectLst/>
                <a:highlight>
                  <a:srgbClr val="FDF6E3"/>
                </a:highlight>
                <a:latin typeface="Menlo" panose="020B0609030804020204" pitchFamily="49" charset="0"/>
              </a:rPr>
              <a:t>(draws</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8000</a:t>
            </a:r>
            <a:r>
              <a:rPr lang="en-US" sz="1600" b="0" dirty="0">
                <a:solidFill>
                  <a:srgbClr val="657B83"/>
                </a:solidFill>
                <a:effectLst/>
                <a:highlight>
                  <a:srgbClr val="FDF6E3"/>
                </a:highlight>
                <a:latin typeface="Menlo" panose="020B0609030804020204" pitchFamily="49" charset="0"/>
              </a:rPr>
              <a:t>,</a:t>
            </a:r>
          </a:p>
          <a:p>
            <a:pPr marL="0">
              <a:spcBef>
                <a:spcPts val="0"/>
              </a:spcBef>
            </a:pPr>
            <a:r>
              <a:rPr lang="en-US" sz="1600" b="0" dirty="0">
                <a:solidFill>
                  <a:srgbClr val="657B83"/>
                </a:solidFill>
                <a:effectLst/>
                <a:highlight>
                  <a:srgbClr val="FDF6E3"/>
                </a:highlight>
                <a:latin typeface="Menlo" panose="020B0609030804020204" pitchFamily="49" charset="0"/>
              </a:rPr>
              <a:t>tune</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4000</a:t>
            </a:r>
            <a:r>
              <a:rPr lang="en-US" sz="1600" b="0" dirty="0">
                <a:solidFill>
                  <a:srgbClr val="657B83"/>
                </a:solidFill>
                <a:effectLst/>
                <a:highlight>
                  <a:srgbClr val="FDF6E3"/>
                </a:highlight>
                <a:latin typeface="Menlo" panose="020B0609030804020204" pitchFamily="49" charset="0"/>
              </a:rPr>
              <a:t>,</a:t>
            </a:r>
          </a:p>
          <a:p>
            <a:pPr marL="0">
              <a:spcBef>
                <a:spcPts val="0"/>
              </a:spcBef>
            </a:pPr>
            <a:r>
              <a:rPr lang="en-US" sz="1600" b="0" dirty="0">
                <a:solidFill>
                  <a:srgbClr val="657B83"/>
                </a:solidFill>
                <a:effectLst/>
                <a:highlight>
                  <a:srgbClr val="FDF6E3"/>
                </a:highlight>
                <a:latin typeface="Menlo" panose="020B0609030804020204" pitchFamily="49" charset="0"/>
              </a:rPr>
              <a:t>chains</a:t>
            </a:r>
            <a:r>
              <a:rPr lang="en-US" sz="1600" b="0" dirty="0">
                <a:solidFill>
                  <a:srgbClr val="859900"/>
                </a:solidFill>
                <a:effectLst/>
                <a:highlight>
                  <a:srgbClr val="FDF6E3"/>
                </a:highlight>
                <a:latin typeface="Menlo" panose="020B0609030804020204" pitchFamily="49" charset="0"/>
              </a:rPr>
              <a:t>=</a:t>
            </a:r>
            <a:r>
              <a:rPr lang="en-US" sz="1600" b="0" dirty="0">
                <a:solidFill>
                  <a:srgbClr val="D33682"/>
                </a:solidFill>
                <a:effectLst/>
                <a:highlight>
                  <a:srgbClr val="FDF6E3"/>
                </a:highlight>
                <a:latin typeface="Menlo" panose="020B0609030804020204" pitchFamily="49" charset="0"/>
              </a:rPr>
              <a:t>4</a:t>
            </a:r>
            <a:r>
              <a:rPr lang="en-US" sz="1600" b="0" dirty="0">
                <a:solidFill>
                  <a:srgbClr val="657B83"/>
                </a:solidFill>
                <a:effectLst/>
                <a:highlight>
                  <a:srgbClr val="FDF6E3"/>
                </a:highlight>
                <a:latin typeface="Menlo" panose="020B0609030804020204" pitchFamily="49" charset="0"/>
              </a:rPr>
              <a:t>)</a:t>
            </a:r>
          </a:p>
          <a:p>
            <a:pPr marL="0">
              <a:spcBef>
                <a:spcPts val="0"/>
              </a:spcBef>
            </a:pPr>
            <a:endParaRPr lang="en-CA" sz="2400" dirty="0"/>
          </a:p>
        </p:txBody>
      </p:sp>
      <p:pic>
        <p:nvPicPr>
          <p:cNvPr id="4" name="Picture 3" descr="A screenshot of a computer program&#10;&#10;Description automatically generated">
            <a:extLst>
              <a:ext uri="{FF2B5EF4-FFF2-40B4-BE49-F238E27FC236}">
                <a16:creationId xmlns:a16="http://schemas.microsoft.com/office/drawing/2014/main" id="{2ADDCB88-E494-DC79-28FC-B3C642B5CDD9}"/>
              </a:ext>
            </a:extLst>
          </p:cNvPr>
          <p:cNvPicPr>
            <a:picLocks noChangeAspect="1"/>
          </p:cNvPicPr>
          <p:nvPr/>
        </p:nvPicPr>
        <p:blipFill>
          <a:blip r:embed="rId2"/>
          <a:stretch>
            <a:fillRect/>
          </a:stretch>
        </p:blipFill>
        <p:spPr>
          <a:xfrm>
            <a:off x="6290615" y="640080"/>
            <a:ext cx="5075833" cy="5577840"/>
          </a:xfrm>
          <a:prstGeom prst="rect">
            <a:avLst/>
          </a:prstGeom>
        </p:spPr>
      </p:pic>
      <p:sp>
        <p:nvSpPr>
          <p:cNvPr id="5" name="Title 1">
            <a:extLst>
              <a:ext uri="{FF2B5EF4-FFF2-40B4-BE49-F238E27FC236}">
                <a16:creationId xmlns:a16="http://schemas.microsoft.com/office/drawing/2014/main" id="{F1856D11-AF15-01DD-5F77-0036A85D0517}"/>
              </a:ext>
            </a:extLst>
          </p:cNvPr>
          <p:cNvSpPr>
            <a:spLocks noGrp="1"/>
          </p:cNvSpPr>
          <p:nvPr>
            <p:ph type="title"/>
          </p:nvPr>
        </p:nvSpPr>
        <p:spPr>
          <a:xfrm>
            <a:off x="630238" y="639763"/>
            <a:ext cx="4819650" cy="1481137"/>
          </a:xfrm>
        </p:spPr>
        <p:txBody>
          <a:bodyPr/>
          <a:lstStyle/>
          <a:p>
            <a:r>
              <a:rPr lang="en-CA" dirty="0"/>
              <a:t>Python activity (cont.)</a:t>
            </a:r>
          </a:p>
        </p:txBody>
      </p:sp>
    </p:spTree>
    <p:extLst>
      <p:ext uri="{BB962C8B-B14F-4D97-AF65-F5344CB8AC3E}">
        <p14:creationId xmlns:p14="http://schemas.microsoft.com/office/powerpoint/2010/main" val="28916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130D-3C5C-9E27-2295-13262CDF3C29}"/>
              </a:ext>
            </a:extLst>
          </p:cNvPr>
          <p:cNvSpPr>
            <a:spLocks noGrp="1"/>
          </p:cNvSpPr>
          <p:nvPr>
            <p:ph type="title"/>
          </p:nvPr>
        </p:nvSpPr>
        <p:spPr>
          <a:xfrm>
            <a:off x="841248" y="256032"/>
            <a:ext cx="10506456" cy="1014984"/>
          </a:xfrm>
        </p:spPr>
        <p:txBody>
          <a:bodyPr anchor="b">
            <a:normAutofit/>
          </a:bodyPr>
          <a:lstStyle/>
          <a:p>
            <a:r>
              <a:rPr lang="en-CA" dirty="0"/>
              <a:t>Bayesian</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F370556-3C93-B411-15E6-DACCEFDEBF54}"/>
              </a:ext>
            </a:extLst>
          </p:cNvPr>
          <p:cNvSpPr>
            <a:spLocks/>
          </p:cNvSpPr>
          <p:nvPr/>
        </p:nvSpPr>
        <p:spPr>
          <a:xfrm>
            <a:off x="801945" y="1915150"/>
            <a:ext cx="10515600" cy="1948072"/>
          </a:xfrm>
          <a:prstGeom prst="rect">
            <a:avLst/>
          </a:prstGeom>
        </p:spPr>
        <p:txBody>
          <a:bodyPr/>
          <a:lstStyle/>
          <a:p>
            <a:pPr>
              <a:spcAft>
                <a:spcPts val="600"/>
              </a:spcAft>
            </a:pPr>
            <a:r>
              <a:rPr lang="en-CA" sz="2800" kern="1200" dirty="0">
                <a:solidFill>
                  <a:schemeClr val="tx1"/>
                </a:solidFill>
                <a:latin typeface="+mn-lt"/>
                <a:ea typeface="+mn-ea"/>
                <a:cs typeface="+mn-cs"/>
              </a:rPr>
              <a:t>Bayes’ Theorem:</a:t>
            </a:r>
          </a:p>
          <a:p>
            <a:pPr>
              <a:spcAft>
                <a:spcPts val="600"/>
              </a:spcAft>
            </a:pPr>
            <a:endParaRPr lang="en-CA" sz="2800" dirty="0"/>
          </a:p>
          <a:p>
            <a:pPr>
              <a:spcAft>
                <a:spcPts val="600"/>
              </a:spcAft>
            </a:pPr>
            <a:endParaRPr lang="en-CA" sz="2800" dirty="0"/>
          </a:p>
          <a:p>
            <a:pPr>
              <a:spcAft>
                <a:spcPts val="600"/>
              </a:spcAft>
            </a:pPr>
            <a:endParaRPr lang="en-CA" sz="2800" dirty="0"/>
          </a:p>
          <a:p>
            <a:pPr>
              <a:spcAft>
                <a:spcPts val="600"/>
              </a:spcAft>
            </a:pPr>
            <a:endParaRPr lang="en-CA" sz="2800" dirty="0"/>
          </a:p>
        </p:txBody>
      </p:sp>
      <p:pic>
        <p:nvPicPr>
          <p:cNvPr id="10" name="Picture 9" descr="A mathematical equation with black text&#10;&#10;Description automatically generated">
            <a:extLst>
              <a:ext uri="{FF2B5EF4-FFF2-40B4-BE49-F238E27FC236}">
                <a16:creationId xmlns:a16="http://schemas.microsoft.com/office/drawing/2014/main" id="{D89793BE-A977-424F-9BEC-07E8A781C9B7}"/>
              </a:ext>
            </a:extLst>
          </p:cNvPr>
          <p:cNvPicPr>
            <a:picLocks noChangeAspect="1"/>
          </p:cNvPicPr>
          <p:nvPr/>
        </p:nvPicPr>
        <p:blipFill>
          <a:blip r:embed="rId3"/>
          <a:stretch>
            <a:fillRect/>
          </a:stretch>
        </p:blipFill>
        <p:spPr>
          <a:xfrm>
            <a:off x="4350988" y="2276637"/>
            <a:ext cx="3387957" cy="1195750"/>
          </a:xfrm>
          <a:prstGeom prst="rect">
            <a:avLst/>
          </a:prstGeom>
        </p:spPr>
      </p:pic>
      <p:sp>
        <p:nvSpPr>
          <p:cNvPr id="4" name="TextBox 3">
            <a:extLst>
              <a:ext uri="{FF2B5EF4-FFF2-40B4-BE49-F238E27FC236}">
                <a16:creationId xmlns:a16="http://schemas.microsoft.com/office/drawing/2014/main" id="{1967E33E-93F9-8E32-4AE7-9493658EE672}"/>
              </a:ext>
            </a:extLst>
          </p:cNvPr>
          <p:cNvSpPr txBox="1"/>
          <p:nvPr/>
        </p:nvSpPr>
        <p:spPr>
          <a:xfrm>
            <a:off x="838200" y="4139738"/>
            <a:ext cx="10018222" cy="523220"/>
          </a:xfrm>
          <a:prstGeom prst="rect">
            <a:avLst/>
          </a:prstGeom>
          <a:noFill/>
        </p:spPr>
        <p:txBody>
          <a:bodyPr wrap="square" rtlCol="0">
            <a:spAutoFit/>
          </a:bodyPr>
          <a:lstStyle/>
          <a:p>
            <a:pPr>
              <a:spcAft>
                <a:spcPts val="600"/>
              </a:spcAft>
            </a:pPr>
            <a:r>
              <a:rPr lang="en-CA" sz="2800" kern="1200" dirty="0">
                <a:solidFill>
                  <a:schemeClr val="tx1"/>
                </a:solidFill>
                <a:latin typeface="+mn-lt"/>
                <a:ea typeface="+mn-ea"/>
                <a:cs typeface="+mn-cs"/>
              </a:rPr>
              <a:t>Posterior = (Likelihood * Prior) / Evidence</a:t>
            </a:r>
          </a:p>
        </p:txBody>
      </p:sp>
      <p:sp>
        <p:nvSpPr>
          <p:cNvPr id="5" name="Rectangle 4">
            <a:extLst>
              <a:ext uri="{FF2B5EF4-FFF2-40B4-BE49-F238E27FC236}">
                <a16:creationId xmlns:a16="http://schemas.microsoft.com/office/drawing/2014/main" id="{CB3ED518-6B6D-F189-0281-D6E5E92577FA}"/>
              </a:ext>
            </a:extLst>
          </p:cNvPr>
          <p:cNvSpPr/>
          <p:nvPr/>
        </p:nvSpPr>
        <p:spPr>
          <a:xfrm>
            <a:off x="3901441" y="1538176"/>
            <a:ext cx="2682240" cy="6106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CA" dirty="0"/>
              <a:t>Likelihood/conditional probability</a:t>
            </a:r>
          </a:p>
        </p:txBody>
      </p:sp>
      <p:sp>
        <p:nvSpPr>
          <p:cNvPr id="6" name="Rectangle 5">
            <a:extLst>
              <a:ext uri="{FF2B5EF4-FFF2-40B4-BE49-F238E27FC236}">
                <a16:creationId xmlns:a16="http://schemas.microsoft.com/office/drawing/2014/main" id="{8FF15921-5EBD-1CBD-636A-976388411AD6}"/>
              </a:ext>
            </a:extLst>
          </p:cNvPr>
          <p:cNvSpPr/>
          <p:nvPr/>
        </p:nvSpPr>
        <p:spPr>
          <a:xfrm>
            <a:off x="7449634" y="1547532"/>
            <a:ext cx="1023806" cy="5901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CA" dirty="0"/>
              <a:t>Prior</a:t>
            </a:r>
          </a:p>
        </p:txBody>
      </p:sp>
      <p:sp>
        <p:nvSpPr>
          <p:cNvPr id="7" name="Rectangle 6">
            <a:extLst>
              <a:ext uri="{FF2B5EF4-FFF2-40B4-BE49-F238E27FC236}">
                <a16:creationId xmlns:a16="http://schemas.microsoft.com/office/drawing/2014/main" id="{C3F26DBB-14DE-68DC-E09D-DB208175C6DC}"/>
              </a:ext>
            </a:extLst>
          </p:cNvPr>
          <p:cNvSpPr/>
          <p:nvPr/>
        </p:nvSpPr>
        <p:spPr>
          <a:xfrm>
            <a:off x="5455920" y="3565166"/>
            <a:ext cx="2621280" cy="6969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CA" dirty="0"/>
              <a:t>Evidence/marginal probability</a:t>
            </a:r>
          </a:p>
        </p:txBody>
      </p:sp>
      <p:cxnSp>
        <p:nvCxnSpPr>
          <p:cNvPr id="11" name="Straight Arrow Connector 10">
            <a:extLst>
              <a:ext uri="{FF2B5EF4-FFF2-40B4-BE49-F238E27FC236}">
                <a16:creationId xmlns:a16="http://schemas.microsoft.com/office/drawing/2014/main" id="{290130E1-B492-A03C-02C2-A4987ECC4944}"/>
              </a:ext>
            </a:extLst>
          </p:cNvPr>
          <p:cNvCxnSpPr/>
          <p:nvPr/>
        </p:nvCxnSpPr>
        <p:spPr>
          <a:xfrm>
            <a:off x="5775960" y="2148840"/>
            <a:ext cx="320040" cy="3505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6C79A476-9359-B9DA-A08A-D89158671C72}"/>
              </a:ext>
            </a:extLst>
          </p:cNvPr>
          <p:cNvCxnSpPr>
            <a:cxnSpLocks/>
          </p:cNvCxnSpPr>
          <p:nvPr/>
        </p:nvCxnSpPr>
        <p:spPr>
          <a:xfrm flipH="1">
            <a:off x="7520972" y="2121664"/>
            <a:ext cx="435251" cy="3776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D7CB4130-85FC-807A-28B4-58D44C0E0DAC}"/>
              </a:ext>
            </a:extLst>
          </p:cNvPr>
          <p:cNvCxnSpPr>
            <a:stCxn id="7" idx="0"/>
          </p:cNvCxnSpPr>
          <p:nvPr/>
        </p:nvCxnSpPr>
        <p:spPr>
          <a:xfrm flipV="1">
            <a:off x="6766560" y="3245138"/>
            <a:ext cx="0" cy="3200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757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5A3B-9D74-4A34-C1DD-7B3D10F7F346}"/>
              </a:ext>
            </a:extLst>
          </p:cNvPr>
          <p:cNvSpPr>
            <a:spLocks noGrp="1"/>
          </p:cNvSpPr>
          <p:nvPr>
            <p:ph type="title"/>
          </p:nvPr>
        </p:nvSpPr>
        <p:spPr/>
        <p:txBody>
          <a:bodyPr/>
          <a:lstStyle/>
          <a:p>
            <a:r>
              <a:rPr lang="en-CA" dirty="0"/>
              <a:t>Inverse Logit Function</a:t>
            </a:r>
          </a:p>
        </p:txBody>
      </p:sp>
      <p:pic>
        <p:nvPicPr>
          <p:cNvPr id="5" name="Content Placeholder 4" descr="A close-up of a math problem&#10;&#10;Description automatically generated">
            <a:extLst>
              <a:ext uri="{FF2B5EF4-FFF2-40B4-BE49-F238E27FC236}">
                <a16:creationId xmlns:a16="http://schemas.microsoft.com/office/drawing/2014/main" id="{448A0057-9BEE-3D4A-BACB-1C4AF1FBD40C}"/>
              </a:ext>
            </a:extLst>
          </p:cNvPr>
          <p:cNvPicPr>
            <a:picLocks noGrp="1" noChangeAspect="1"/>
          </p:cNvPicPr>
          <p:nvPr>
            <p:ph idx="1"/>
          </p:nvPr>
        </p:nvPicPr>
        <p:blipFill>
          <a:blip r:embed="rId3"/>
          <a:stretch>
            <a:fillRect/>
          </a:stretch>
        </p:blipFill>
        <p:spPr>
          <a:xfrm>
            <a:off x="4762500" y="1973874"/>
            <a:ext cx="6591300" cy="4114800"/>
          </a:xfrm>
        </p:spPr>
      </p:pic>
      <p:sp>
        <p:nvSpPr>
          <p:cNvPr id="7" name="TextBox 6">
            <a:extLst>
              <a:ext uri="{FF2B5EF4-FFF2-40B4-BE49-F238E27FC236}">
                <a16:creationId xmlns:a16="http://schemas.microsoft.com/office/drawing/2014/main" id="{FA349212-78DE-9E51-F2E9-0E4779E3C5B9}"/>
              </a:ext>
            </a:extLst>
          </p:cNvPr>
          <p:cNvSpPr txBox="1"/>
          <p:nvPr/>
        </p:nvSpPr>
        <p:spPr>
          <a:xfrm>
            <a:off x="838200" y="2158584"/>
            <a:ext cx="3523938" cy="923330"/>
          </a:xfrm>
          <a:prstGeom prst="rect">
            <a:avLst/>
          </a:prstGeom>
          <a:noFill/>
        </p:spPr>
        <p:txBody>
          <a:bodyPr wrap="square" rtlCol="0">
            <a:spAutoFit/>
          </a:bodyPr>
          <a:lstStyle/>
          <a:p>
            <a:r>
              <a:rPr lang="en-US" sz="1800" b="0" dirty="0">
                <a:solidFill>
                  <a:srgbClr val="657B83"/>
                </a:solidFill>
                <a:effectLst/>
                <a:highlight>
                  <a:srgbClr val="FDF6E3"/>
                </a:highlight>
                <a:latin typeface="Menlo" panose="020B0609030804020204" pitchFamily="49" charset="0"/>
              </a:rPr>
              <a:t>p </a:t>
            </a:r>
            <a:r>
              <a:rPr lang="en-US" sz="1800" b="0" dirty="0">
                <a:solidFill>
                  <a:srgbClr val="859900"/>
                </a:solidFill>
                <a:effectLst/>
                <a:highlight>
                  <a:srgbClr val="FDF6E3"/>
                </a:highlight>
                <a:latin typeface="Menlo" panose="020B0609030804020204" pitchFamily="49" charset="0"/>
              </a:rPr>
              <a:t>=</a:t>
            </a:r>
            <a:r>
              <a:rPr lang="en-US" sz="1800" b="0" dirty="0">
                <a:solidFill>
                  <a:srgbClr val="657B83"/>
                </a:solidFill>
                <a:effectLst/>
                <a:highlight>
                  <a:srgbClr val="FDF6E3"/>
                </a:highlight>
                <a:latin typeface="Menlo" panose="020B0609030804020204" pitchFamily="49" charset="0"/>
              </a:rPr>
              <a:t> </a:t>
            </a:r>
            <a:r>
              <a:rPr lang="en-US" sz="1800" b="0" dirty="0" err="1">
                <a:solidFill>
                  <a:srgbClr val="657B83"/>
                </a:solidFill>
                <a:effectLst/>
                <a:highlight>
                  <a:srgbClr val="FDF6E3"/>
                </a:highlight>
                <a:latin typeface="Menlo" panose="020B0609030804020204" pitchFamily="49" charset="0"/>
              </a:rPr>
              <a:t>pm.math.invlogit</a:t>
            </a:r>
            <a:r>
              <a:rPr lang="en-US" sz="1800" b="0" dirty="0">
                <a:solidFill>
                  <a:srgbClr val="657B83"/>
                </a:solidFill>
                <a:effectLst/>
                <a:highlight>
                  <a:srgbClr val="FDF6E3"/>
                </a:highlight>
                <a:latin typeface="Menlo" panose="020B0609030804020204" pitchFamily="49" charset="0"/>
              </a:rPr>
              <a:t>(eta)</a:t>
            </a:r>
          </a:p>
          <a:p>
            <a:endParaRPr lang="en-CA" dirty="0"/>
          </a:p>
        </p:txBody>
      </p:sp>
    </p:spTree>
    <p:extLst>
      <p:ext uri="{BB962C8B-B14F-4D97-AF65-F5344CB8AC3E}">
        <p14:creationId xmlns:p14="http://schemas.microsoft.com/office/powerpoint/2010/main" val="2020214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87C7-D5D2-C855-ADC0-9FAC067E3EA2}"/>
              </a:ext>
            </a:extLst>
          </p:cNvPr>
          <p:cNvSpPr>
            <a:spLocks noGrp="1"/>
          </p:cNvSpPr>
          <p:nvPr>
            <p:ph type="title"/>
          </p:nvPr>
        </p:nvSpPr>
        <p:spPr/>
        <p:txBody>
          <a:bodyPr/>
          <a:lstStyle/>
          <a:p>
            <a:r>
              <a:rPr lang="en-CA" dirty="0"/>
              <a:t>Bayesian with non-normal priors</a:t>
            </a:r>
          </a:p>
        </p:txBody>
      </p:sp>
      <p:pic>
        <p:nvPicPr>
          <p:cNvPr id="5" name="Content Placeholder 4" descr="A screenshot of a computer program&#10;&#10;Description automatically generated">
            <a:extLst>
              <a:ext uri="{FF2B5EF4-FFF2-40B4-BE49-F238E27FC236}">
                <a16:creationId xmlns:a16="http://schemas.microsoft.com/office/drawing/2014/main" id="{1B71A4E0-7967-14E9-3D09-D387486ADE07}"/>
              </a:ext>
            </a:extLst>
          </p:cNvPr>
          <p:cNvPicPr>
            <a:picLocks noGrp="1" noChangeAspect="1"/>
          </p:cNvPicPr>
          <p:nvPr>
            <p:ph idx="1"/>
          </p:nvPr>
        </p:nvPicPr>
        <p:blipFill>
          <a:blip r:embed="rId2"/>
          <a:stretch>
            <a:fillRect/>
          </a:stretch>
        </p:blipFill>
        <p:spPr>
          <a:xfrm>
            <a:off x="6818327" y="1690688"/>
            <a:ext cx="5086775" cy="4351338"/>
          </a:xfrm>
        </p:spPr>
      </p:pic>
      <p:sp>
        <p:nvSpPr>
          <p:cNvPr id="6" name="TextBox 5">
            <a:extLst>
              <a:ext uri="{FF2B5EF4-FFF2-40B4-BE49-F238E27FC236}">
                <a16:creationId xmlns:a16="http://schemas.microsoft.com/office/drawing/2014/main" id="{6B5B01AA-E867-4083-C670-FE0643305045}"/>
              </a:ext>
            </a:extLst>
          </p:cNvPr>
          <p:cNvSpPr txBox="1"/>
          <p:nvPr/>
        </p:nvSpPr>
        <p:spPr>
          <a:xfrm>
            <a:off x="838200" y="1690688"/>
            <a:ext cx="5398008" cy="2554545"/>
          </a:xfrm>
          <a:prstGeom prst="rect">
            <a:avLst/>
          </a:prstGeom>
          <a:noFill/>
        </p:spPr>
        <p:txBody>
          <a:bodyPr wrap="square" rtlCol="0">
            <a:spAutoFit/>
          </a:bodyPr>
          <a:lstStyle/>
          <a:p>
            <a:r>
              <a:rPr lang="en-CA" sz="3200" dirty="0"/>
              <a:t>Prior: your belief</a:t>
            </a:r>
          </a:p>
          <a:p>
            <a:r>
              <a:rPr lang="en-CA" sz="3200" dirty="0"/>
              <a:t>If you believe that your prior has a distribution other than Gaussian, there are many other choices in PYMC:</a:t>
            </a:r>
          </a:p>
        </p:txBody>
      </p:sp>
      <p:pic>
        <p:nvPicPr>
          <p:cNvPr id="8" name="Picture 7" descr="A screenshot of a computer&#10;&#10;Description automatically generated">
            <a:extLst>
              <a:ext uri="{FF2B5EF4-FFF2-40B4-BE49-F238E27FC236}">
                <a16:creationId xmlns:a16="http://schemas.microsoft.com/office/drawing/2014/main" id="{35148250-9EE5-CDD7-2743-C62E0E0EFB5A}"/>
              </a:ext>
            </a:extLst>
          </p:cNvPr>
          <p:cNvPicPr>
            <a:picLocks noChangeAspect="1"/>
          </p:cNvPicPr>
          <p:nvPr/>
        </p:nvPicPr>
        <p:blipFill>
          <a:blip r:embed="rId3"/>
          <a:stretch>
            <a:fillRect/>
          </a:stretch>
        </p:blipFill>
        <p:spPr>
          <a:xfrm>
            <a:off x="1824308" y="4245233"/>
            <a:ext cx="2948860" cy="2415830"/>
          </a:xfrm>
          <a:prstGeom prst="rect">
            <a:avLst/>
          </a:prstGeom>
        </p:spPr>
      </p:pic>
    </p:spTree>
    <p:extLst>
      <p:ext uri="{BB962C8B-B14F-4D97-AF65-F5344CB8AC3E}">
        <p14:creationId xmlns:p14="http://schemas.microsoft.com/office/powerpoint/2010/main" val="2968929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79BF85-68E9-E438-DFA2-C29C357477F4}"/>
              </a:ext>
            </a:extLst>
          </p:cNvPr>
          <p:cNvSpPr>
            <a:spLocks noGrp="1"/>
          </p:cNvSpPr>
          <p:nvPr>
            <p:ph type="title"/>
          </p:nvPr>
        </p:nvSpPr>
        <p:spPr>
          <a:xfrm>
            <a:off x="1115568" y="548640"/>
            <a:ext cx="10168128" cy="1179576"/>
          </a:xfrm>
        </p:spPr>
        <p:txBody>
          <a:bodyPr>
            <a:normAutofit/>
          </a:bodyPr>
          <a:lstStyle/>
          <a:p>
            <a:r>
              <a:rPr lang="en-CA" sz="4000"/>
              <a:t>References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FEFF385-9B55-4223-83DA-39A2AEAF4333}"/>
              </a:ext>
            </a:extLst>
          </p:cNvPr>
          <p:cNvSpPr>
            <a:spLocks noGrp="1"/>
          </p:cNvSpPr>
          <p:nvPr>
            <p:ph idx="1"/>
          </p:nvPr>
        </p:nvSpPr>
        <p:spPr>
          <a:xfrm>
            <a:off x="626850" y="2018806"/>
            <a:ext cx="10656846" cy="4839194"/>
          </a:xfrm>
        </p:spPr>
        <p:txBody>
          <a:bodyPr>
            <a:normAutofit lnSpcReduction="10000"/>
          </a:bodyPr>
          <a:lstStyle/>
          <a:p>
            <a:pPr marL="0" indent="0">
              <a:spcBef>
                <a:spcPts val="0"/>
              </a:spcBef>
              <a:buFont typeface="Arial" panose="020B0604020202020204" pitchFamily="34" charset="0"/>
              <a:buNone/>
            </a:pPr>
            <a:r>
              <a:rPr lang="en-CA" sz="1050" dirty="0"/>
              <a:t>References</a:t>
            </a:r>
          </a:p>
          <a:p>
            <a:pPr>
              <a:spcBef>
                <a:spcPts val="0"/>
              </a:spcBef>
            </a:pPr>
            <a:r>
              <a:rPr lang="en-CA" sz="1050" dirty="0" err="1"/>
              <a:t>Boser</a:t>
            </a:r>
            <a:r>
              <a:rPr lang="en-CA" sz="1050" dirty="0"/>
              <a:t>, B., Guyon, I., &amp; </a:t>
            </a:r>
            <a:r>
              <a:rPr lang="en-CA" sz="1050" dirty="0" err="1"/>
              <a:t>Vapnik</a:t>
            </a:r>
            <a:r>
              <a:rPr lang="en-CA" sz="1050" dirty="0"/>
              <a:t>, V. (1992). A training algorithm for optimal margin classifiers. Annual Workshop on Computational Learning Theory: Proceedings of the Fifth Annual Workshop on Computational Learning Theory; 27-29 July 1992, 144–152. https://</a:t>
            </a:r>
            <a:r>
              <a:rPr lang="en-CA" sz="1050" dirty="0" err="1"/>
              <a:t>doi.org</a:t>
            </a:r>
            <a:r>
              <a:rPr lang="en-CA" sz="1050" dirty="0"/>
              <a:t>/10.1145/130385.130401 </a:t>
            </a:r>
          </a:p>
          <a:p>
            <a:pPr>
              <a:spcBef>
                <a:spcPts val="0"/>
              </a:spcBef>
            </a:pPr>
            <a:r>
              <a:rPr lang="en-CA" sz="1050" dirty="0" err="1"/>
              <a:t>Breiman</a:t>
            </a:r>
            <a:r>
              <a:rPr lang="en-CA" sz="1050" dirty="0"/>
              <a:t>, L. (2001). Random forests. Machine Learning, 45(1), 5–32. https://</a:t>
            </a:r>
            <a:r>
              <a:rPr lang="en-CA" sz="1050" dirty="0" err="1"/>
              <a:t>doi.org</a:t>
            </a:r>
            <a:r>
              <a:rPr lang="en-CA" sz="1050" dirty="0"/>
              <a:t>/10.1023/A:1010933404324</a:t>
            </a:r>
          </a:p>
          <a:p>
            <a:pPr>
              <a:spcBef>
                <a:spcPts val="0"/>
              </a:spcBef>
            </a:pPr>
            <a:r>
              <a:rPr lang="en-CA" sz="1050" dirty="0"/>
              <a:t>County of Los Angeles. (n.d.). About LA County. https://</a:t>
            </a:r>
            <a:r>
              <a:rPr lang="en-CA" sz="1050" dirty="0" err="1"/>
              <a:t>lacounty.gov</a:t>
            </a:r>
            <a:r>
              <a:rPr lang="en-CA" sz="1050" dirty="0"/>
              <a:t>/government/about-la-county/about/</a:t>
            </a:r>
          </a:p>
          <a:p>
            <a:pPr>
              <a:spcBef>
                <a:spcPts val="0"/>
              </a:spcBef>
            </a:pPr>
            <a:r>
              <a:rPr lang="en-CA" sz="1050" dirty="0"/>
              <a:t>Cover, T. and Hart, P. (1967) Nearest Neighbor Pattern Classification. IEEE Transactions on Information Theory, 13, 21-27. http://</a:t>
            </a:r>
            <a:r>
              <a:rPr lang="en-CA" sz="1050" dirty="0" err="1"/>
              <a:t>dx.doi.org</a:t>
            </a:r>
            <a:r>
              <a:rPr lang="en-CA" sz="1050" dirty="0"/>
              <a:t>/10.1109/TIT.1967.1053964</a:t>
            </a:r>
          </a:p>
          <a:p>
            <a:pPr>
              <a:spcBef>
                <a:spcPts val="0"/>
              </a:spcBef>
            </a:pPr>
            <a:r>
              <a:rPr lang="en-CA" sz="1050" dirty="0"/>
              <a:t>Fix, E. and Hodges, J.L. (1951) Discriminatory Analysis, Nonparametric Discrimination: Consistency Properties. Technical Report 4, USAF School of Aviation Medicine, Randolph Field.</a:t>
            </a:r>
          </a:p>
          <a:p>
            <a:pPr>
              <a:spcBef>
                <a:spcPts val="0"/>
              </a:spcBef>
            </a:pPr>
            <a:r>
              <a:rPr lang="en-CA" sz="1050" dirty="0"/>
              <a:t>Gelman, A., Carlin, J. B., Stern, H. S., Dunson, D. B., </a:t>
            </a:r>
            <a:r>
              <a:rPr lang="en-CA" sz="1050" dirty="0" err="1"/>
              <a:t>Vehtari</a:t>
            </a:r>
            <a:r>
              <a:rPr lang="en-CA" sz="1050" dirty="0"/>
              <a:t>, A., &amp; Rubin, D. B. (2013). Bayesian data analysis. In Chapman and Hall/CRC eBooks. https://</a:t>
            </a:r>
            <a:r>
              <a:rPr lang="en-CA" sz="1050" dirty="0" err="1"/>
              <a:t>doi.org</a:t>
            </a:r>
            <a:r>
              <a:rPr lang="en-CA" sz="1050" dirty="0"/>
              <a:t>/10.1201/b16018</a:t>
            </a:r>
          </a:p>
          <a:p>
            <a:pPr defTabSz="704088">
              <a:spcBef>
                <a:spcPts val="0"/>
              </a:spcBef>
              <a:spcAft>
                <a:spcPts val="600"/>
              </a:spcAft>
            </a:pPr>
            <a:r>
              <a:rPr lang="en-CA" sz="1050" dirty="0"/>
              <a:t>Gelman, A., Hill, J., &amp; </a:t>
            </a:r>
            <a:r>
              <a:rPr lang="en-CA" sz="1050" dirty="0" err="1"/>
              <a:t>Vehtari</a:t>
            </a:r>
            <a:r>
              <a:rPr lang="en-CA" sz="1050" dirty="0"/>
              <a:t>, A. (2020). Regression and Other Stories. Cambridge: Cambridge University Press. </a:t>
            </a:r>
          </a:p>
          <a:p>
            <a:pPr defTabSz="704088">
              <a:spcBef>
                <a:spcPts val="0"/>
              </a:spcBef>
              <a:spcAft>
                <a:spcPts val="600"/>
              </a:spcAft>
            </a:pPr>
            <a:r>
              <a:rPr lang="en-CA" sz="1050" dirty="0" err="1"/>
              <a:t>Getis</a:t>
            </a:r>
            <a:r>
              <a:rPr lang="en-CA" sz="1050" dirty="0"/>
              <a:t>, A., &amp; Ord, J. K. (1992). The Analysis of Spatial Association by Use of Distance Statistics. Geographical Analysis, 24(3), 189–206. https://</a:t>
            </a:r>
            <a:r>
              <a:rPr lang="en-CA" sz="1050" dirty="0" err="1"/>
              <a:t>doi.org</a:t>
            </a:r>
            <a:r>
              <a:rPr lang="en-CA" sz="1050" dirty="0"/>
              <a:t>/10.1111/j.1538-4632.1992.tb00261.x</a:t>
            </a:r>
          </a:p>
          <a:p>
            <a:pPr>
              <a:spcBef>
                <a:spcPts val="0"/>
              </a:spcBef>
            </a:pPr>
            <a:r>
              <a:rPr lang="en-CA" sz="1050" dirty="0"/>
              <a:t>Griffith D. A. (2003). Spatial autocorrelation and spatial filtering gaining understanding through theory and scientific visualization first edition 2003. Springer Berlin Heidelberg. https://</a:t>
            </a:r>
            <a:r>
              <a:rPr lang="en-CA" sz="1050" dirty="0" err="1"/>
              <a:t>doi.org</a:t>
            </a:r>
            <a:r>
              <a:rPr lang="en-CA" sz="1050" dirty="0"/>
              <a:t>/10.1007/978-3-540-24806-4</a:t>
            </a:r>
          </a:p>
          <a:p>
            <a:pPr>
              <a:spcBef>
                <a:spcPts val="0"/>
              </a:spcBef>
            </a:pPr>
            <a:r>
              <a:rPr lang="en-CA" sz="1050" dirty="0" err="1"/>
              <a:t>Gunasegaran</a:t>
            </a:r>
            <a:r>
              <a:rPr lang="en-CA" sz="1050" dirty="0"/>
              <a:t>, T., &amp; Cheah, Yu.-N. (2017). Evolutionary cross validation. 2017 8th International Conference on Information Technology (ICIT), 89–95. https://</a:t>
            </a:r>
            <a:r>
              <a:rPr lang="en-CA" sz="1050" dirty="0" err="1"/>
              <a:t>doi.org</a:t>
            </a:r>
            <a:r>
              <a:rPr lang="en-CA" sz="1050" dirty="0"/>
              <a:t>/10.1109/ICITECH.2017.8079960</a:t>
            </a:r>
          </a:p>
          <a:p>
            <a:pPr>
              <a:spcBef>
                <a:spcPts val="0"/>
              </a:spcBef>
            </a:pPr>
            <a:r>
              <a:rPr lang="en-CA" sz="1050" dirty="0"/>
              <a:t>Hegde, M. (2021, January 1). Giovanni - Time Averaged map. https://</a:t>
            </a:r>
            <a:r>
              <a:rPr lang="en-CA" sz="1050" dirty="0" err="1"/>
              <a:t>giovanni.gsfc.nasa.gov</a:t>
            </a:r>
            <a:r>
              <a:rPr lang="en-CA" sz="1050" dirty="0"/>
              <a:t>/</a:t>
            </a:r>
            <a:r>
              <a:rPr lang="en-CA" sz="1050" dirty="0" err="1"/>
              <a:t>giovanni</a:t>
            </a:r>
            <a:r>
              <a:rPr lang="en-CA" sz="1050" dirty="0"/>
              <a:t>/#service=</a:t>
            </a:r>
            <a:r>
              <a:rPr lang="en-CA" sz="1050" dirty="0" err="1"/>
              <a:t>TmAvMp&amp;starttime</a:t>
            </a:r>
            <a:r>
              <a:rPr lang="en-CA" sz="1050" dirty="0"/>
              <a:t>=2021-01-01T00:00:00Z&amp;endtime=2021-12-31T23:59:59Z&amp;shape=tl_2014_us_state/shp_13&amp;bbox=-126.5625,17.71,-105.4687,41.6162</a:t>
            </a:r>
          </a:p>
          <a:p>
            <a:pPr>
              <a:spcBef>
                <a:spcPts val="0"/>
              </a:spcBef>
            </a:pPr>
            <a:r>
              <a:rPr lang="en-CA" sz="1050" dirty="0"/>
              <a:t>Hoffman, M. D., &amp; Gelman, A. (2014). The No-U-Turn sampler: adaptively setting path lengths in Hamiltonian Monte Carlo. J. Mach. Learn. Res., 15(1), 1593-1623.</a:t>
            </a:r>
          </a:p>
          <a:p>
            <a:pPr>
              <a:spcBef>
                <a:spcPts val="0"/>
              </a:spcBef>
            </a:pPr>
            <a:r>
              <a:rPr lang="en-CA" sz="1050" dirty="0"/>
              <a:t>Jacob, B. G., </a:t>
            </a:r>
            <a:r>
              <a:rPr lang="en-CA" sz="1050" dirty="0" err="1"/>
              <a:t>Izureta</a:t>
            </a:r>
            <a:r>
              <a:rPr lang="en-CA" sz="1050" dirty="0"/>
              <a:t>, R., Bell, J., Parikh, J., </a:t>
            </a:r>
            <a:r>
              <a:rPr lang="en-CA" sz="1050" dirty="0" err="1"/>
              <a:t>Loum</a:t>
            </a:r>
            <a:r>
              <a:rPr lang="en-CA" sz="1050" dirty="0"/>
              <a:t>, D., </a:t>
            </a:r>
            <a:r>
              <a:rPr lang="en-CA" sz="1050" dirty="0" err="1"/>
              <a:t>Casonova</a:t>
            </a:r>
            <a:r>
              <a:rPr lang="en-CA" sz="1050" dirty="0"/>
              <a:t>, J., Gates, T., Murray, K., White, L., &amp; Aceng, J. R. (2021). Approximating Non-</a:t>
            </a:r>
            <a:r>
              <a:rPr lang="en-CA" sz="1050" dirty="0" err="1"/>
              <a:t>Asymptoticalness</a:t>
            </a:r>
            <a:r>
              <a:rPr lang="en-CA" sz="1050" dirty="0"/>
              <a:t>, Skew </a:t>
            </a:r>
            <a:r>
              <a:rPr lang="en-CA" sz="1050" dirty="0" err="1"/>
              <a:t>Heteroscedascity</a:t>
            </a:r>
            <a:r>
              <a:rPr lang="en-CA" sz="1050" dirty="0"/>
              <a:t> and Geo-spatiotemporal Multicollinearity in Posterior Probabilities in Bayesian Eigenvector Eigen-Geospace for Optimizing Hierarchical Diffusion-Oriented COVID-19 Random Effect Specifications Geosampled in Uganda. American Journal of Mathematics and Statistics, 2023(13(1): 1-43). https://</a:t>
            </a:r>
            <a:r>
              <a:rPr lang="en-CA" sz="1050" dirty="0" err="1"/>
              <a:t>doi.org</a:t>
            </a:r>
            <a:r>
              <a:rPr lang="en-CA" sz="1050" dirty="0"/>
              <a:t>/10.5923/j.ajms.20231301.01</a:t>
            </a:r>
          </a:p>
          <a:p>
            <a:pPr>
              <a:spcBef>
                <a:spcPts val="0"/>
              </a:spcBef>
            </a:pPr>
            <a:r>
              <a:rPr lang="en-CA" sz="1050" dirty="0"/>
              <a:t>Liu, J., </a:t>
            </a:r>
            <a:r>
              <a:rPr lang="en-CA" sz="1050" dirty="0" err="1"/>
              <a:t>Choudhari</a:t>
            </a:r>
            <a:r>
              <a:rPr lang="en-CA" sz="1050" dirty="0"/>
              <a:t>, N., Yost, B., &amp; G. Jacob, B. (2023, October). ‪Employing an Eigenfunction Eigendecomposition algorithm to cartographically and statistically delineate traffic-related carbon monoxide pollution in Hillsborough County, Florida. https://</a:t>
            </a:r>
            <a:r>
              <a:rPr lang="en-CA" sz="1050" dirty="0" err="1"/>
              <a:t>scholar.google.com</a:t>
            </a:r>
            <a:r>
              <a:rPr lang="en-CA" sz="1050" dirty="0"/>
              <a:t>/</a:t>
            </a:r>
            <a:r>
              <a:rPr lang="en-CA" sz="1050" dirty="0" err="1"/>
              <a:t>citations?view_op</a:t>
            </a:r>
            <a:r>
              <a:rPr lang="en-CA" sz="1050" dirty="0"/>
              <a:t>=</a:t>
            </a:r>
            <a:r>
              <a:rPr lang="en-CA" sz="1050" dirty="0" err="1"/>
              <a:t>view_citation&amp;hl</a:t>
            </a:r>
            <a:r>
              <a:rPr lang="en-CA" sz="1050" dirty="0"/>
              <a:t>=</a:t>
            </a:r>
            <a:r>
              <a:rPr lang="en-CA" sz="1050" dirty="0" err="1"/>
              <a:t>en&amp;user</a:t>
            </a:r>
            <a:r>
              <a:rPr lang="en-CA" sz="1050" dirty="0"/>
              <a:t>=6nOefLwAAAAJ&amp;citation_for_view=6nOefLwAAAAJ:RHpTSmoSYBkC</a:t>
            </a:r>
          </a:p>
          <a:p>
            <a:pPr>
              <a:spcBef>
                <a:spcPts val="0"/>
              </a:spcBef>
            </a:pPr>
            <a:r>
              <a:rPr lang="en-CA" sz="1050" dirty="0" err="1"/>
              <a:t>Ssuh</a:t>
            </a:r>
            <a:r>
              <a:rPr lang="en-CA" sz="1050" dirty="0"/>
              <a:t>. (2024, February 15). Methane Emissions from Wetlands Increase Significantly over High Latitudes. Berkeley Lab News Center. https://</a:t>
            </a:r>
            <a:r>
              <a:rPr lang="en-CA" sz="1050" dirty="0" err="1"/>
              <a:t>newscenter.lbl.gov</a:t>
            </a:r>
            <a:r>
              <a:rPr lang="en-CA" sz="1050" dirty="0"/>
              <a:t>/2024/02/15/methane-emissions-from-wetlands-increase-significantly-over-high-latitudes/</a:t>
            </a:r>
          </a:p>
          <a:p>
            <a:pPr>
              <a:spcBef>
                <a:spcPts val="0"/>
              </a:spcBef>
            </a:pPr>
            <a:r>
              <a:rPr lang="en-CA" sz="1050" dirty="0"/>
              <a:t>Stone, M. (1974). Cross-Validatory Choice and Assessment of Statistical Predictions. Journal of the Royal Statistical Society. Series B, Methodological, 36(2), 111–147. https://</a:t>
            </a:r>
            <a:r>
              <a:rPr lang="en-CA" sz="1050" dirty="0" err="1"/>
              <a:t>doi.org</a:t>
            </a:r>
            <a:r>
              <a:rPr lang="en-CA" sz="1050" dirty="0"/>
              <a:t>/10.1111/j.2517-6161.1974.tb00994.x</a:t>
            </a:r>
          </a:p>
          <a:p>
            <a:pPr>
              <a:spcBef>
                <a:spcPts val="0"/>
              </a:spcBef>
            </a:pPr>
            <a:r>
              <a:rPr lang="en-CA" sz="1050" dirty="0" err="1"/>
              <a:t>SubbaRao</a:t>
            </a:r>
            <a:r>
              <a:rPr lang="en-CA" sz="1050" dirty="0"/>
              <a:t>, M., Gaeta, K., &amp; Ott, L. (2022, December 14). Methane Emissions from Wetlands. NASA Scientific Visualization Studio. https://</a:t>
            </a:r>
            <a:r>
              <a:rPr lang="en-CA" sz="1050" dirty="0" err="1"/>
              <a:t>svs.gsfc.nasa.gov</a:t>
            </a:r>
            <a:r>
              <a:rPr lang="en-CA" sz="1050" dirty="0"/>
              <a:t>/5054/</a:t>
            </a:r>
          </a:p>
          <a:p>
            <a:pPr>
              <a:spcBef>
                <a:spcPts val="0"/>
              </a:spcBef>
            </a:pPr>
            <a:endParaRPr lang="en-CA" sz="1050" dirty="0"/>
          </a:p>
          <a:p>
            <a:pPr>
              <a:spcBef>
                <a:spcPts val="0"/>
              </a:spcBef>
            </a:pPr>
            <a:r>
              <a:rPr lang="en-CA" sz="1050" dirty="0"/>
              <a:t>Trinity County. (n.d.). About Trinity County. https://</a:t>
            </a:r>
            <a:r>
              <a:rPr lang="en-CA" sz="1050" dirty="0" err="1"/>
              <a:t>www.trinitycounty.org</a:t>
            </a:r>
            <a:r>
              <a:rPr lang="en-CA" sz="1050" dirty="0"/>
              <a:t>/About</a:t>
            </a:r>
          </a:p>
          <a:p>
            <a:pPr>
              <a:spcBef>
                <a:spcPts val="0"/>
              </a:spcBef>
            </a:pPr>
            <a:r>
              <a:rPr lang="en-CA" sz="1050" dirty="0"/>
              <a:t>United States Department of Agriculture. (</a:t>
            </a:r>
            <a:r>
              <a:rPr lang="en-CA" sz="1050" dirty="0" err="1"/>
              <a:t>n.d.a</a:t>
            </a:r>
            <a:r>
              <a:rPr lang="en-CA" sz="1050" dirty="0"/>
              <a:t>). Shasta-Trinity National Forest. https://</a:t>
            </a:r>
            <a:r>
              <a:rPr lang="en-CA" sz="1050" dirty="0" err="1"/>
              <a:t>www.fs.usda.gov</a:t>
            </a:r>
            <a:r>
              <a:rPr lang="en-CA" sz="1050" dirty="0"/>
              <a:t>/</a:t>
            </a:r>
            <a:r>
              <a:rPr lang="en-CA" sz="1050" dirty="0" err="1"/>
              <a:t>stnf</a:t>
            </a:r>
            <a:endParaRPr lang="en-CA" sz="1050" dirty="0"/>
          </a:p>
          <a:p>
            <a:pPr>
              <a:spcBef>
                <a:spcPts val="0"/>
              </a:spcBef>
            </a:pPr>
            <a:endParaRPr lang="en-CA" sz="1050" dirty="0"/>
          </a:p>
        </p:txBody>
      </p:sp>
    </p:spTree>
    <p:extLst>
      <p:ext uri="{BB962C8B-B14F-4D97-AF65-F5344CB8AC3E}">
        <p14:creationId xmlns:p14="http://schemas.microsoft.com/office/powerpoint/2010/main" val="3717264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E43A6503-B1AA-9E1B-FB50-AA5925EE1895}"/>
              </a:ext>
            </a:extLst>
          </p:cNvPr>
          <p:cNvPicPr>
            <a:picLocks noChangeAspect="1"/>
          </p:cNvPicPr>
          <p:nvPr/>
        </p:nvPicPr>
        <p:blipFill rotWithShape="1">
          <a:blip r:embed="rId2"/>
          <a:srcRect t="11725" r="1" b="13060"/>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26B36-3A92-6DF8-2749-B189CFDD469D}"/>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sz="4000">
                <a:solidFill>
                  <a:srgbClr val="FFFFFF"/>
                </a:solidFill>
              </a:rPr>
              <a:t>Thank you</a:t>
            </a:r>
          </a:p>
        </p:txBody>
      </p:sp>
    </p:spTree>
    <p:extLst>
      <p:ext uri="{BB962C8B-B14F-4D97-AF65-F5344CB8AC3E}">
        <p14:creationId xmlns:p14="http://schemas.microsoft.com/office/powerpoint/2010/main" val="290408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77AF-7DC0-D596-35FC-97B70B3EA291}"/>
              </a:ext>
            </a:extLst>
          </p:cNvPr>
          <p:cNvSpPr>
            <a:spLocks noGrp="1"/>
          </p:cNvSpPr>
          <p:nvPr>
            <p:ph type="title"/>
          </p:nvPr>
        </p:nvSpPr>
        <p:spPr/>
        <p:txBody>
          <a:bodyPr/>
          <a:lstStyle/>
          <a:p>
            <a:r>
              <a:rPr lang="en-CA" dirty="0"/>
              <a:t>Bayes’ Theorem Activity</a:t>
            </a:r>
          </a:p>
        </p:txBody>
      </p:sp>
      <p:sp>
        <p:nvSpPr>
          <p:cNvPr id="3" name="Content Placeholder 2">
            <a:extLst>
              <a:ext uri="{FF2B5EF4-FFF2-40B4-BE49-F238E27FC236}">
                <a16:creationId xmlns:a16="http://schemas.microsoft.com/office/drawing/2014/main" id="{A588263B-A606-E9F1-DC3F-D54CABF099B9}"/>
              </a:ext>
            </a:extLst>
          </p:cNvPr>
          <p:cNvSpPr>
            <a:spLocks noGrp="1"/>
          </p:cNvSpPr>
          <p:nvPr>
            <p:ph idx="1"/>
          </p:nvPr>
        </p:nvSpPr>
        <p:spPr>
          <a:xfrm>
            <a:off x="838200" y="1861172"/>
            <a:ext cx="10515600" cy="4525023"/>
          </a:xfrm>
        </p:spPr>
        <p:txBody>
          <a:bodyPr/>
          <a:lstStyle/>
          <a:p>
            <a:r>
              <a:rPr lang="en-CA" dirty="0"/>
              <a:t>Prior probability: probability of rain: 0.15</a:t>
            </a:r>
          </a:p>
          <a:p>
            <a:endParaRPr lang="en-CA" dirty="0"/>
          </a:p>
          <a:p>
            <a:endParaRPr lang="en-CA" dirty="0"/>
          </a:p>
          <a:p>
            <a:r>
              <a:rPr lang="en-CA" dirty="0"/>
              <a:t>Conditional probability/likelihood: P(carry an umbrella | rain) = 0.3</a:t>
            </a:r>
          </a:p>
          <a:p>
            <a:endParaRPr lang="en-CA" dirty="0"/>
          </a:p>
          <a:p>
            <a:endParaRPr lang="en-CA" dirty="0"/>
          </a:p>
          <a:p>
            <a:endParaRPr lang="en-CA" dirty="0"/>
          </a:p>
          <a:p>
            <a:r>
              <a:rPr lang="en-CA" dirty="0"/>
              <a:t>Marginal probability?</a:t>
            </a:r>
          </a:p>
          <a:p>
            <a:endParaRPr lang="en-CA" dirty="0"/>
          </a:p>
        </p:txBody>
      </p:sp>
      <p:sp>
        <p:nvSpPr>
          <p:cNvPr id="4" name="TextBox 3">
            <a:extLst>
              <a:ext uri="{FF2B5EF4-FFF2-40B4-BE49-F238E27FC236}">
                <a16:creationId xmlns:a16="http://schemas.microsoft.com/office/drawing/2014/main" id="{F44331B5-368E-82F4-3015-F05FC9487687}"/>
              </a:ext>
            </a:extLst>
          </p:cNvPr>
          <p:cNvSpPr txBox="1"/>
          <p:nvPr/>
        </p:nvSpPr>
        <p:spPr>
          <a:xfrm>
            <a:off x="838200" y="6492875"/>
            <a:ext cx="10515600" cy="369332"/>
          </a:xfrm>
          <a:prstGeom prst="rect">
            <a:avLst/>
          </a:prstGeom>
          <a:noFill/>
        </p:spPr>
        <p:txBody>
          <a:bodyPr wrap="square" rtlCol="0">
            <a:spAutoFit/>
          </a:bodyPr>
          <a:lstStyle/>
          <a:p>
            <a:r>
              <a:rPr lang="en-CA" dirty="0"/>
              <a:t>https://</a:t>
            </a:r>
            <a:r>
              <a:rPr lang="en-CA" dirty="0" err="1"/>
              <a:t>learningstatisticswithr.com</a:t>
            </a:r>
            <a:r>
              <a:rPr lang="en-CA" dirty="0"/>
              <a:t>/book/</a:t>
            </a:r>
            <a:r>
              <a:rPr lang="en-CA" dirty="0" err="1"/>
              <a:t>bayes.html#likelihoods-theories-about-the-data</a:t>
            </a:r>
            <a:endParaRPr lang="en-CA" dirty="0"/>
          </a:p>
        </p:txBody>
      </p:sp>
      <p:graphicFrame>
        <p:nvGraphicFramePr>
          <p:cNvPr id="5" name="Table 4">
            <a:extLst>
              <a:ext uri="{FF2B5EF4-FFF2-40B4-BE49-F238E27FC236}">
                <a16:creationId xmlns:a16="http://schemas.microsoft.com/office/drawing/2014/main" id="{7B766D2F-491C-5056-BB11-51F232AFD8EF}"/>
              </a:ext>
            </a:extLst>
          </p:cNvPr>
          <p:cNvGraphicFramePr>
            <a:graphicFrameLocks noGrp="1"/>
          </p:cNvGraphicFramePr>
          <p:nvPr>
            <p:extLst>
              <p:ext uri="{D42A27DB-BD31-4B8C-83A1-F6EECF244321}">
                <p14:modId xmlns:p14="http://schemas.microsoft.com/office/powerpoint/2010/main" val="4045304486"/>
              </p:ext>
            </p:extLst>
          </p:nvPr>
        </p:nvGraphicFramePr>
        <p:xfrm>
          <a:off x="838200" y="4001458"/>
          <a:ext cx="10515600" cy="13716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151335276"/>
                    </a:ext>
                  </a:extLst>
                </a:gridCol>
                <a:gridCol w="2628900">
                  <a:extLst>
                    <a:ext uri="{9D8B030D-6E8A-4147-A177-3AD203B41FA5}">
                      <a16:colId xmlns:a16="http://schemas.microsoft.com/office/drawing/2014/main" val="1355542124"/>
                    </a:ext>
                  </a:extLst>
                </a:gridCol>
                <a:gridCol w="2628900">
                  <a:extLst>
                    <a:ext uri="{9D8B030D-6E8A-4147-A177-3AD203B41FA5}">
                      <a16:colId xmlns:a16="http://schemas.microsoft.com/office/drawing/2014/main" val="1030799312"/>
                    </a:ext>
                  </a:extLst>
                </a:gridCol>
                <a:gridCol w="2628900">
                  <a:extLst>
                    <a:ext uri="{9D8B030D-6E8A-4147-A177-3AD203B41FA5}">
                      <a16:colId xmlns:a16="http://schemas.microsoft.com/office/drawing/2014/main" val="4072234183"/>
                    </a:ext>
                  </a:extLst>
                </a:gridCol>
              </a:tblGrid>
              <a:tr h="597691">
                <a:tc>
                  <a:txBody>
                    <a:bodyPr/>
                    <a:lstStyle/>
                    <a:p>
                      <a:r>
                        <a:rPr lang="en-CA" dirty="0"/>
                        <a:t>Hypothesis / likelihood</a:t>
                      </a:r>
                    </a:p>
                  </a:txBody>
                  <a:tcPr/>
                </a:tc>
                <a:tc>
                  <a:txBody>
                    <a:bodyPr/>
                    <a:lstStyle/>
                    <a:p>
                      <a:r>
                        <a:rPr lang="en-CA" dirty="0"/>
                        <a:t>Umbrella (conditional probability)</a:t>
                      </a:r>
                    </a:p>
                  </a:txBody>
                  <a:tcPr/>
                </a:tc>
                <a:tc>
                  <a:txBody>
                    <a:bodyPr/>
                    <a:lstStyle/>
                    <a:p>
                      <a:r>
                        <a:rPr lang="en-CA" dirty="0"/>
                        <a:t>No </a:t>
                      </a:r>
                      <a:r>
                        <a:rPr lang="en-CA" dirty="0" err="1"/>
                        <a:t>numbrella</a:t>
                      </a:r>
                      <a:r>
                        <a:rPr lang="en-CA" dirty="0"/>
                        <a:t> (conditional probability)</a:t>
                      </a:r>
                    </a:p>
                  </a:txBody>
                  <a:tcPr/>
                </a:tc>
                <a:tc>
                  <a:txBody>
                    <a:bodyPr/>
                    <a:lstStyle/>
                    <a:p>
                      <a:endParaRPr lang="en-CA" dirty="0"/>
                    </a:p>
                  </a:txBody>
                  <a:tcPr/>
                </a:tc>
                <a:extLst>
                  <a:ext uri="{0D108BD9-81ED-4DB2-BD59-A6C34878D82A}">
                    <a16:rowId xmlns:a16="http://schemas.microsoft.com/office/drawing/2014/main" val="2813003550"/>
                  </a:ext>
                </a:extLst>
              </a:tr>
              <a:tr h="249795">
                <a:tc>
                  <a:txBody>
                    <a:bodyPr/>
                    <a:lstStyle/>
                    <a:p>
                      <a:r>
                        <a:rPr lang="en-CA" dirty="0"/>
                        <a:t>Rain</a:t>
                      </a:r>
                    </a:p>
                  </a:txBody>
                  <a:tcPr/>
                </a:tc>
                <a:tc>
                  <a:txBody>
                    <a:bodyPr/>
                    <a:lstStyle/>
                    <a:p>
                      <a:r>
                        <a:rPr lang="en-CA" dirty="0"/>
                        <a:t>0.3</a:t>
                      </a:r>
                    </a:p>
                  </a:txBody>
                  <a:tcPr/>
                </a:tc>
                <a:tc>
                  <a:txBody>
                    <a:bodyPr/>
                    <a:lstStyle/>
                    <a:p>
                      <a:r>
                        <a:rPr lang="en-CA" dirty="0"/>
                        <a:t>0.7</a:t>
                      </a:r>
                    </a:p>
                  </a:txBody>
                  <a:tcPr/>
                </a:tc>
                <a:tc>
                  <a:txBody>
                    <a:bodyPr/>
                    <a:lstStyle/>
                    <a:p>
                      <a:r>
                        <a:rPr lang="en-CA" dirty="0"/>
                        <a:t>1</a:t>
                      </a:r>
                    </a:p>
                  </a:txBody>
                  <a:tcPr/>
                </a:tc>
                <a:extLst>
                  <a:ext uri="{0D108BD9-81ED-4DB2-BD59-A6C34878D82A}">
                    <a16:rowId xmlns:a16="http://schemas.microsoft.com/office/drawing/2014/main" val="1566390708"/>
                  </a:ext>
                </a:extLst>
              </a:tr>
              <a:tr h="249795">
                <a:tc>
                  <a:txBody>
                    <a:bodyPr/>
                    <a:lstStyle/>
                    <a:p>
                      <a:r>
                        <a:rPr lang="en-CA" dirty="0"/>
                        <a:t>No rain</a:t>
                      </a:r>
                    </a:p>
                  </a:txBody>
                  <a:tcPr/>
                </a:tc>
                <a:tc>
                  <a:txBody>
                    <a:bodyPr/>
                    <a:lstStyle/>
                    <a:p>
                      <a:r>
                        <a:rPr lang="en-CA" dirty="0"/>
                        <a:t>0.05</a:t>
                      </a:r>
                    </a:p>
                  </a:txBody>
                  <a:tcPr/>
                </a:tc>
                <a:tc>
                  <a:txBody>
                    <a:bodyPr/>
                    <a:lstStyle/>
                    <a:p>
                      <a:r>
                        <a:rPr lang="en-CA" dirty="0"/>
                        <a:t>0.95</a:t>
                      </a:r>
                    </a:p>
                  </a:txBody>
                  <a:tcPr/>
                </a:tc>
                <a:tc>
                  <a:txBody>
                    <a:bodyPr/>
                    <a:lstStyle/>
                    <a:p>
                      <a:r>
                        <a:rPr lang="en-CA" dirty="0"/>
                        <a:t>1</a:t>
                      </a:r>
                    </a:p>
                  </a:txBody>
                  <a:tcPr/>
                </a:tc>
                <a:extLst>
                  <a:ext uri="{0D108BD9-81ED-4DB2-BD59-A6C34878D82A}">
                    <a16:rowId xmlns:a16="http://schemas.microsoft.com/office/drawing/2014/main" val="2055259563"/>
                  </a:ext>
                </a:extLst>
              </a:tr>
            </a:tbl>
          </a:graphicData>
        </a:graphic>
      </p:graphicFrame>
      <p:graphicFrame>
        <p:nvGraphicFramePr>
          <p:cNvPr id="6" name="Table 5">
            <a:extLst>
              <a:ext uri="{FF2B5EF4-FFF2-40B4-BE49-F238E27FC236}">
                <a16:creationId xmlns:a16="http://schemas.microsoft.com/office/drawing/2014/main" id="{C94F8EA8-C125-38EA-4189-CEBDF4E2A031}"/>
              </a:ext>
            </a:extLst>
          </p:cNvPr>
          <p:cNvGraphicFramePr>
            <a:graphicFrameLocks noGrp="1"/>
          </p:cNvGraphicFramePr>
          <p:nvPr>
            <p:extLst>
              <p:ext uri="{D42A27DB-BD31-4B8C-83A1-F6EECF244321}">
                <p14:modId xmlns:p14="http://schemas.microsoft.com/office/powerpoint/2010/main" val="3482702884"/>
              </p:ext>
            </p:extLst>
          </p:nvPr>
        </p:nvGraphicFramePr>
        <p:xfrm>
          <a:off x="2711914" y="2329974"/>
          <a:ext cx="5257800" cy="10972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70403238"/>
                    </a:ext>
                  </a:extLst>
                </a:gridCol>
                <a:gridCol w="2628900">
                  <a:extLst>
                    <a:ext uri="{9D8B030D-6E8A-4147-A177-3AD203B41FA5}">
                      <a16:colId xmlns:a16="http://schemas.microsoft.com/office/drawing/2014/main" val="2949570417"/>
                    </a:ext>
                  </a:extLst>
                </a:gridCol>
              </a:tblGrid>
              <a:tr h="259798">
                <a:tc>
                  <a:txBody>
                    <a:bodyPr/>
                    <a:lstStyle/>
                    <a:p>
                      <a:r>
                        <a:rPr lang="en-CA" dirty="0"/>
                        <a:t>Hypothesis / prior</a:t>
                      </a:r>
                    </a:p>
                  </a:txBody>
                  <a:tcPr/>
                </a:tc>
                <a:tc>
                  <a:txBody>
                    <a:bodyPr/>
                    <a:lstStyle/>
                    <a:p>
                      <a:r>
                        <a:rPr lang="en-CA" dirty="0"/>
                        <a:t>probability</a:t>
                      </a:r>
                    </a:p>
                  </a:txBody>
                  <a:tcPr/>
                </a:tc>
                <a:extLst>
                  <a:ext uri="{0D108BD9-81ED-4DB2-BD59-A6C34878D82A}">
                    <a16:rowId xmlns:a16="http://schemas.microsoft.com/office/drawing/2014/main" val="898168897"/>
                  </a:ext>
                </a:extLst>
              </a:tr>
              <a:tr h="259798">
                <a:tc>
                  <a:txBody>
                    <a:bodyPr/>
                    <a:lstStyle/>
                    <a:p>
                      <a:r>
                        <a:rPr lang="en-CA" dirty="0"/>
                        <a:t>rain</a:t>
                      </a:r>
                    </a:p>
                  </a:txBody>
                  <a:tcPr/>
                </a:tc>
                <a:tc>
                  <a:txBody>
                    <a:bodyPr/>
                    <a:lstStyle/>
                    <a:p>
                      <a:r>
                        <a:rPr lang="en-CA" dirty="0"/>
                        <a:t>0.15</a:t>
                      </a:r>
                    </a:p>
                  </a:txBody>
                  <a:tcPr/>
                </a:tc>
                <a:extLst>
                  <a:ext uri="{0D108BD9-81ED-4DB2-BD59-A6C34878D82A}">
                    <a16:rowId xmlns:a16="http://schemas.microsoft.com/office/drawing/2014/main" val="4027915744"/>
                  </a:ext>
                </a:extLst>
              </a:tr>
              <a:tr h="259798">
                <a:tc>
                  <a:txBody>
                    <a:bodyPr/>
                    <a:lstStyle/>
                    <a:p>
                      <a:r>
                        <a:rPr lang="en-CA" dirty="0"/>
                        <a:t>No rain</a:t>
                      </a:r>
                    </a:p>
                  </a:txBody>
                  <a:tcPr/>
                </a:tc>
                <a:tc>
                  <a:txBody>
                    <a:bodyPr/>
                    <a:lstStyle/>
                    <a:p>
                      <a:r>
                        <a:rPr lang="en-CA" dirty="0"/>
                        <a:t>0.85</a:t>
                      </a:r>
                    </a:p>
                  </a:txBody>
                  <a:tcPr/>
                </a:tc>
                <a:extLst>
                  <a:ext uri="{0D108BD9-81ED-4DB2-BD59-A6C34878D82A}">
                    <a16:rowId xmlns:a16="http://schemas.microsoft.com/office/drawing/2014/main" val="3428893731"/>
                  </a:ext>
                </a:extLst>
              </a:tr>
            </a:tbl>
          </a:graphicData>
        </a:graphic>
      </p:graphicFrame>
    </p:spTree>
    <p:extLst>
      <p:ext uri="{BB962C8B-B14F-4D97-AF65-F5344CB8AC3E}">
        <p14:creationId xmlns:p14="http://schemas.microsoft.com/office/powerpoint/2010/main" val="54024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13CC1-7B99-9246-21B0-3DD57A6D6F22}"/>
              </a:ext>
            </a:extLst>
          </p:cNvPr>
          <p:cNvSpPr>
            <a:spLocks noGrp="1"/>
          </p:cNvSpPr>
          <p:nvPr>
            <p:ph idx="1"/>
          </p:nvPr>
        </p:nvSpPr>
        <p:spPr>
          <a:xfrm>
            <a:off x="782429" y="1520305"/>
            <a:ext cx="10515600" cy="4757596"/>
          </a:xfrm>
        </p:spPr>
        <p:txBody>
          <a:bodyPr/>
          <a:lstStyle/>
          <a:p>
            <a:r>
              <a:rPr lang="en-CA" dirty="0"/>
              <a:t>1</a:t>
            </a:r>
            <a:r>
              <a:rPr lang="en-CA" baseline="30000" dirty="0"/>
              <a:t>st</a:t>
            </a:r>
            <a:r>
              <a:rPr lang="en-CA" dirty="0"/>
              <a:t> step: calculate joint </a:t>
            </a:r>
            <a:r>
              <a:rPr lang="en-CA" dirty="0" err="1"/>
              <a:t>probability:What</a:t>
            </a:r>
            <a:r>
              <a:rPr lang="en-CA" dirty="0"/>
              <a:t> is a joint P?</a:t>
            </a:r>
          </a:p>
          <a:p>
            <a:r>
              <a:rPr lang="en-CA" dirty="0"/>
              <a:t>P(Rain and umbrella) = P(rain)*P(</a:t>
            </a:r>
            <a:r>
              <a:rPr lang="en-CA" dirty="0" err="1"/>
              <a:t>umbrella|rain</a:t>
            </a:r>
            <a:r>
              <a:rPr lang="en-CA" dirty="0"/>
              <a:t>)= 0.15*0.3=0.045</a:t>
            </a:r>
          </a:p>
          <a:p>
            <a:pPr marL="0" indent="0">
              <a:buNone/>
            </a:pPr>
            <a:endParaRPr lang="en-CA" dirty="0"/>
          </a:p>
        </p:txBody>
      </p:sp>
      <p:graphicFrame>
        <p:nvGraphicFramePr>
          <p:cNvPr id="4" name="Table 3">
            <a:extLst>
              <a:ext uri="{FF2B5EF4-FFF2-40B4-BE49-F238E27FC236}">
                <a16:creationId xmlns:a16="http://schemas.microsoft.com/office/drawing/2014/main" id="{0CA4F549-149D-3D1F-5888-16F95453522B}"/>
              </a:ext>
            </a:extLst>
          </p:cNvPr>
          <p:cNvGraphicFramePr>
            <a:graphicFrameLocks noGrp="1"/>
          </p:cNvGraphicFramePr>
          <p:nvPr>
            <p:extLst>
              <p:ext uri="{D42A27DB-BD31-4B8C-83A1-F6EECF244321}">
                <p14:modId xmlns:p14="http://schemas.microsoft.com/office/powerpoint/2010/main" val="2317292997"/>
              </p:ext>
            </p:extLst>
          </p:nvPr>
        </p:nvGraphicFramePr>
        <p:xfrm>
          <a:off x="1162858" y="4871243"/>
          <a:ext cx="9023928" cy="1671684"/>
        </p:xfrm>
        <a:graphic>
          <a:graphicData uri="http://schemas.openxmlformats.org/drawingml/2006/table">
            <a:tbl>
              <a:tblPr firstRow="1" bandRow="1">
                <a:tableStyleId>{5940675A-B579-460E-94D1-54222C63F5DA}</a:tableStyleId>
              </a:tblPr>
              <a:tblGrid>
                <a:gridCol w="2255982">
                  <a:extLst>
                    <a:ext uri="{9D8B030D-6E8A-4147-A177-3AD203B41FA5}">
                      <a16:colId xmlns:a16="http://schemas.microsoft.com/office/drawing/2014/main" val="2641734810"/>
                    </a:ext>
                  </a:extLst>
                </a:gridCol>
                <a:gridCol w="2255982">
                  <a:extLst>
                    <a:ext uri="{9D8B030D-6E8A-4147-A177-3AD203B41FA5}">
                      <a16:colId xmlns:a16="http://schemas.microsoft.com/office/drawing/2014/main" val="2180926930"/>
                    </a:ext>
                  </a:extLst>
                </a:gridCol>
                <a:gridCol w="2255982">
                  <a:extLst>
                    <a:ext uri="{9D8B030D-6E8A-4147-A177-3AD203B41FA5}">
                      <a16:colId xmlns:a16="http://schemas.microsoft.com/office/drawing/2014/main" val="1134326387"/>
                    </a:ext>
                  </a:extLst>
                </a:gridCol>
                <a:gridCol w="2255982">
                  <a:extLst>
                    <a:ext uri="{9D8B030D-6E8A-4147-A177-3AD203B41FA5}">
                      <a16:colId xmlns:a16="http://schemas.microsoft.com/office/drawing/2014/main" val="2089776426"/>
                    </a:ext>
                  </a:extLst>
                </a:gridCol>
              </a:tblGrid>
              <a:tr h="417921">
                <a:tc>
                  <a:txBody>
                    <a:bodyPr/>
                    <a:lstStyle/>
                    <a:p>
                      <a:endParaRPr lang="en-CA"/>
                    </a:p>
                  </a:txBody>
                  <a:tcPr/>
                </a:tc>
                <a:tc>
                  <a:txBody>
                    <a:bodyPr/>
                    <a:lstStyle/>
                    <a:p>
                      <a:r>
                        <a:rPr lang="en-CA" dirty="0"/>
                        <a:t>Umbrella</a:t>
                      </a:r>
                    </a:p>
                  </a:txBody>
                  <a:tcPr/>
                </a:tc>
                <a:tc>
                  <a:txBody>
                    <a:bodyPr/>
                    <a:lstStyle/>
                    <a:p>
                      <a:r>
                        <a:rPr lang="en-CA" dirty="0"/>
                        <a:t>No umbrella</a:t>
                      </a:r>
                    </a:p>
                  </a:txBody>
                  <a:tcPr/>
                </a:tc>
                <a:tc>
                  <a:txBody>
                    <a:bodyPr/>
                    <a:lstStyle/>
                    <a:p>
                      <a:r>
                        <a:rPr lang="en-CA" dirty="0"/>
                        <a:t>Total</a:t>
                      </a:r>
                    </a:p>
                  </a:txBody>
                  <a:tcPr/>
                </a:tc>
                <a:extLst>
                  <a:ext uri="{0D108BD9-81ED-4DB2-BD59-A6C34878D82A}">
                    <a16:rowId xmlns:a16="http://schemas.microsoft.com/office/drawing/2014/main" val="3283161116"/>
                  </a:ext>
                </a:extLst>
              </a:tr>
              <a:tr h="417921">
                <a:tc>
                  <a:txBody>
                    <a:bodyPr/>
                    <a:lstStyle/>
                    <a:p>
                      <a:r>
                        <a:rPr lang="en-CA" dirty="0"/>
                        <a:t>Rain</a:t>
                      </a:r>
                    </a:p>
                  </a:txBody>
                  <a:tcPr/>
                </a:tc>
                <a:tc>
                  <a:txBody>
                    <a:bodyPr/>
                    <a:lstStyle/>
                    <a:p>
                      <a:r>
                        <a:rPr lang="en-CA" dirty="0"/>
                        <a:t>0.15*0.3=0.045</a:t>
                      </a:r>
                    </a:p>
                  </a:txBody>
                  <a:tcPr/>
                </a:tc>
                <a:tc>
                  <a:txBody>
                    <a:bodyPr/>
                    <a:lstStyle/>
                    <a:p>
                      <a:r>
                        <a:rPr lang="en-CA" dirty="0"/>
                        <a:t>0.15*0.7=0.105</a:t>
                      </a:r>
                    </a:p>
                  </a:txBody>
                  <a:tcPr/>
                </a:tc>
                <a:tc>
                  <a:txBody>
                    <a:bodyPr/>
                    <a:lstStyle/>
                    <a:p>
                      <a:r>
                        <a:rPr lang="en-CA" dirty="0"/>
                        <a:t>0.15</a:t>
                      </a:r>
                    </a:p>
                  </a:txBody>
                  <a:tcPr/>
                </a:tc>
                <a:extLst>
                  <a:ext uri="{0D108BD9-81ED-4DB2-BD59-A6C34878D82A}">
                    <a16:rowId xmlns:a16="http://schemas.microsoft.com/office/drawing/2014/main" val="542090427"/>
                  </a:ext>
                </a:extLst>
              </a:tr>
              <a:tr h="417921">
                <a:tc>
                  <a:txBody>
                    <a:bodyPr/>
                    <a:lstStyle/>
                    <a:p>
                      <a:r>
                        <a:rPr lang="en-CA" dirty="0"/>
                        <a:t>No rain</a:t>
                      </a:r>
                    </a:p>
                  </a:txBody>
                  <a:tcPr/>
                </a:tc>
                <a:tc>
                  <a:txBody>
                    <a:bodyPr/>
                    <a:lstStyle/>
                    <a:p>
                      <a:r>
                        <a:rPr lang="en-CA" dirty="0"/>
                        <a:t>0.05*0.85=0.0425</a:t>
                      </a:r>
                    </a:p>
                  </a:txBody>
                  <a:tcPr/>
                </a:tc>
                <a:tc>
                  <a:txBody>
                    <a:bodyPr/>
                    <a:lstStyle/>
                    <a:p>
                      <a:r>
                        <a:rPr lang="en-CA" dirty="0"/>
                        <a:t>0.85*0.95=0.8075</a:t>
                      </a:r>
                    </a:p>
                  </a:txBody>
                  <a:tcPr/>
                </a:tc>
                <a:tc>
                  <a:txBody>
                    <a:bodyPr/>
                    <a:lstStyle/>
                    <a:p>
                      <a:r>
                        <a:rPr lang="en-CA" dirty="0"/>
                        <a:t>0.85</a:t>
                      </a:r>
                    </a:p>
                  </a:txBody>
                  <a:tcPr/>
                </a:tc>
                <a:extLst>
                  <a:ext uri="{0D108BD9-81ED-4DB2-BD59-A6C34878D82A}">
                    <a16:rowId xmlns:a16="http://schemas.microsoft.com/office/drawing/2014/main" val="538358037"/>
                  </a:ext>
                </a:extLst>
              </a:tr>
              <a:tr h="417921">
                <a:tc>
                  <a:txBody>
                    <a:bodyPr/>
                    <a:lstStyle/>
                    <a:p>
                      <a:r>
                        <a:rPr lang="en-CA" dirty="0"/>
                        <a:t>Total</a:t>
                      </a:r>
                    </a:p>
                  </a:txBody>
                  <a:tcPr/>
                </a:tc>
                <a:tc>
                  <a:txBody>
                    <a:bodyPr/>
                    <a:lstStyle/>
                    <a:p>
                      <a:r>
                        <a:rPr lang="en-CA" dirty="0"/>
                        <a:t>???</a:t>
                      </a:r>
                    </a:p>
                  </a:txBody>
                  <a:tcPr/>
                </a:tc>
                <a:tc>
                  <a:txBody>
                    <a:bodyPr/>
                    <a:lstStyle/>
                    <a:p>
                      <a:r>
                        <a:rPr lang="en-CA" dirty="0"/>
                        <a:t>???</a:t>
                      </a:r>
                    </a:p>
                  </a:txBody>
                  <a:tcPr/>
                </a:tc>
                <a:tc>
                  <a:txBody>
                    <a:bodyPr/>
                    <a:lstStyle/>
                    <a:p>
                      <a:r>
                        <a:rPr lang="en-CA" dirty="0"/>
                        <a:t>1</a:t>
                      </a:r>
                    </a:p>
                  </a:txBody>
                  <a:tcPr/>
                </a:tc>
                <a:extLst>
                  <a:ext uri="{0D108BD9-81ED-4DB2-BD59-A6C34878D82A}">
                    <a16:rowId xmlns:a16="http://schemas.microsoft.com/office/drawing/2014/main" val="61175382"/>
                  </a:ext>
                </a:extLst>
              </a:tr>
            </a:tbl>
          </a:graphicData>
        </a:graphic>
      </p:graphicFrame>
      <p:graphicFrame>
        <p:nvGraphicFramePr>
          <p:cNvPr id="5" name="Table 4">
            <a:extLst>
              <a:ext uri="{FF2B5EF4-FFF2-40B4-BE49-F238E27FC236}">
                <a16:creationId xmlns:a16="http://schemas.microsoft.com/office/drawing/2014/main" id="{03B90FA5-1FB0-0E27-AE72-147CA6AABF0B}"/>
              </a:ext>
            </a:extLst>
          </p:cNvPr>
          <p:cNvGraphicFramePr>
            <a:graphicFrameLocks noGrp="1"/>
          </p:cNvGraphicFramePr>
          <p:nvPr>
            <p:extLst>
              <p:ext uri="{D42A27DB-BD31-4B8C-83A1-F6EECF244321}">
                <p14:modId xmlns:p14="http://schemas.microsoft.com/office/powerpoint/2010/main" val="3641964866"/>
              </p:ext>
            </p:extLst>
          </p:nvPr>
        </p:nvGraphicFramePr>
        <p:xfrm>
          <a:off x="5674822" y="3225530"/>
          <a:ext cx="6273339" cy="1097280"/>
        </p:xfrm>
        <a:graphic>
          <a:graphicData uri="http://schemas.openxmlformats.org/drawingml/2006/table">
            <a:tbl>
              <a:tblPr firstRow="1" bandRow="1">
                <a:tableStyleId>{5940675A-B579-460E-94D1-54222C63F5DA}</a:tableStyleId>
              </a:tblPr>
              <a:tblGrid>
                <a:gridCol w="2091113">
                  <a:extLst>
                    <a:ext uri="{9D8B030D-6E8A-4147-A177-3AD203B41FA5}">
                      <a16:colId xmlns:a16="http://schemas.microsoft.com/office/drawing/2014/main" val="3151335276"/>
                    </a:ext>
                  </a:extLst>
                </a:gridCol>
                <a:gridCol w="2091113">
                  <a:extLst>
                    <a:ext uri="{9D8B030D-6E8A-4147-A177-3AD203B41FA5}">
                      <a16:colId xmlns:a16="http://schemas.microsoft.com/office/drawing/2014/main" val="1355542124"/>
                    </a:ext>
                  </a:extLst>
                </a:gridCol>
                <a:gridCol w="2091113">
                  <a:extLst>
                    <a:ext uri="{9D8B030D-6E8A-4147-A177-3AD203B41FA5}">
                      <a16:colId xmlns:a16="http://schemas.microsoft.com/office/drawing/2014/main" val="1030799312"/>
                    </a:ext>
                  </a:extLst>
                </a:gridCol>
              </a:tblGrid>
              <a:tr h="282441">
                <a:tc>
                  <a:txBody>
                    <a:bodyPr/>
                    <a:lstStyle/>
                    <a:p>
                      <a:r>
                        <a:rPr lang="en-CA" dirty="0"/>
                        <a:t>likelihood</a:t>
                      </a:r>
                    </a:p>
                  </a:txBody>
                  <a:tcPr/>
                </a:tc>
                <a:tc>
                  <a:txBody>
                    <a:bodyPr/>
                    <a:lstStyle/>
                    <a:p>
                      <a:r>
                        <a:rPr lang="en-CA" dirty="0"/>
                        <a:t>Umbrella</a:t>
                      </a:r>
                    </a:p>
                  </a:txBody>
                  <a:tcPr/>
                </a:tc>
                <a:tc>
                  <a:txBody>
                    <a:bodyPr/>
                    <a:lstStyle/>
                    <a:p>
                      <a:r>
                        <a:rPr lang="en-CA" dirty="0"/>
                        <a:t>No </a:t>
                      </a:r>
                      <a:r>
                        <a:rPr lang="en-CA" dirty="0" err="1"/>
                        <a:t>numbrella</a:t>
                      </a:r>
                      <a:endParaRPr lang="en-CA" dirty="0"/>
                    </a:p>
                  </a:txBody>
                  <a:tcPr/>
                </a:tc>
                <a:extLst>
                  <a:ext uri="{0D108BD9-81ED-4DB2-BD59-A6C34878D82A}">
                    <a16:rowId xmlns:a16="http://schemas.microsoft.com/office/drawing/2014/main" val="2813003550"/>
                  </a:ext>
                </a:extLst>
              </a:tr>
              <a:tr h="327646">
                <a:tc>
                  <a:txBody>
                    <a:bodyPr/>
                    <a:lstStyle/>
                    <a:p>
                      <a:r>
                        <a:rPr lang="en-CA" dirty="0"/>
                        <a:t>Rain</a:t>
                      </a:r>
                    </a:p>
                  </a:txBody>
                  <a:tcPr/>
                </a:tc>
                <a:tc>
                  <a:txBody>
                    <a:bodyPr/>
                    <a:lstStyle/>
                    <a:p>
                      <a:r>
                        <a:rPr lang="en-CA" dirty="0"/>
                        <a:t>0.3</a:t>
                      </a:r>
                    </a:p>
                  </a:txBody>
                  <a:tcPr/>
                </a:tc>
                <a:tc>
                  <a:txBody>
                    <a:bodyPr/>
                    <a:lstStyle/>
                    <a:p>
                      <a:r>
                        <a:rPr lang="en-CA" dirty="0"/>
                        <a:t>0.7</a:t>
                      </a:r>
                    </a:p>
                  </a:txBody>
                  <a:tcPr/>
                </a:tc>
                <a:extLst>
                  <a:ext uri="{0D108BD9-81ED-4DB2-BD59-A6C34878D82A}">
                    <a16:rowId xmlns:a16="http://schemas.microsoft.com/office/drawing/2014/main" val="1566390708"/>
                  </a:ext>
                </a:extLst>
              </a:tr>
              <a:tr h="327646">
                <a:tc>
                  <a:txBody>
                    <a:bodyPr/>
                    <a:lstStyle/>
                    <a:p>
                      <a:r>
                        <a:rPr lang="en-CA" dirty="0"/>
                        <a:t>No rain</a:t>
                      </a:r>
                    </a:p>
                  </a:txBody>
                  <a:tcPr/>
                </a:tc>
                <a:tc>
                  <a:txBody>
                    <a:bodyPr/>
                    <a:lstStyle/>
                    <a:p>
                      <a:r>
                        <a:rPr lang="en-CA" dirty="0"/>
                        <a:t>0.05</a:t>
                      </a:r>
                    </a:p>
                  </a:txBody>
                  <a:tcPr/>
                </a:tc>
                <a:tc>
                  <a:txBody>
                    <a:bodyPr/>
                    <a:lstStyle/>
                    <a:p>
                      <a:r>
                        <a:rPr lang="en-CA" dirty="0"/>
                        <a:t>0.95</a:t>
                      </a:r>
                    </a:p>
                  </a:txBody>
                  <a:tcPr/>
                </a:tc>
                <a:extLst>
                  <a:ext uri="{0D108BD9-81ED-4DB2-BD59-A6C34878D82A}">
                    <a16:rowId xmlns:a16="http://schemas.microsoft.com/office/drawing/2014/main" val="2055259563"/>
                  </a:ext>
                </a:extLst>
              </a:tr>
            </a:tbl>
          </a:graphicData>
        </a:graphic>
      </p:graphicFrame>
      <p:graphicFrame>
        <p:nvGraphicFramePr>
          <p:cNvPr id="6" name="Table 5">
            <a:extLst>
              <a:ext uri="{FF2B5EF4-FFF2-40B4-BE49-F238E27FC236}">
                <a16:creationId xmlns:a16="http://schemas.microsoft.com/office/drawing/2014/main" id="{6A406C8F-242B-3E32-B2F8-DDBF9319E7E4}"/>
              </a:ext>
            </a:extLst>
          </p:cNvPr>
          <p:cNvGraphicFramePr>
            <a:graphicFrameLocks noGrp="1"/>
          </p:cNvGraphicFramePr>
          <p:nvPr>
            <p:extLst>
              <p:ext uri="{D42A27DB-BD31-4B8C-83A1-F6EECF244321}">
                <p14:modId xmlns:p14="http://schemas.microsoft.com/office/powerpoint/2010/main" val="1388246435"/>
              </p:ext>
            </p:extLst>
          </p:nvPr>
        </p:nvGraphicFramePr>
        <p:xfrm>
          <a:off x="228600" y="3225529"/>
          <a:ext cx="5257800" cy="10972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70403238"/>
                    </a:ext>
                  </a:extLst>
                </a:gridCol>
                <a:gridCol w="2628900">
                  <a:extLst>
                    <a:ext uri="{9D8B030D-6E8A-4147-A177-3AD203B41FA5}">
                      <a16:colId xmlns:a16="http://schemas.microsoft.com/office/drawing/2014/main" val="2949570417"/>
                    </a:ext>
                  </a:extLst>
                </a:gridCol>
              </a:tblGrid>
              <a:tr h="259798">
                <a:tc>
                  <a:txBody>
                    <a:bodyPr/>
                    <a:lstStyle/>
                    <a:p>
                      <a:r>
                        <a:rPr lang="en-CA" dirty="0"/>
                        <a:t>Hypothesis / prior</a:t>
                      </a:r>
                    </a:p>
                  </a:txBody>
                  <a:tcPr/>
                </a:tc>
                <a:tc>
                  <a:txBody>
                    <a:bodyPr/>
                    <a:lstStyle/>
                    <a:p>
                      <a:r>
                        <a:rPr lang="en-CA" dirty="0"/>
                        <a:t>probability</a:t>
                      </a:r>
                    </a:p>
                  </a:txBody>
                  <a:tcPr/>
                </a:tc>
                <a:extLst>
                  <a:ext uri="{0D108BD9-81ED-4DB2-BD59-A6C34878D82A}">
                    <a16:rowId xmlns:a16="http://schemas.microsoft.com/office/drawing/2014/main" val="898168897"/>
                  </a:ext>
                </a:extLst>
              </a:tr>
              <a:tr h="259798">
                <a:tc>
                  <a:txBody>
                    <a:bodyPr/>
                    <a:lstStyle/>
                    <a:p>
                      <a:r>
                        <a:rPr lang="en-CA" dirty="0"/>
                        <a:t>rain</a:t>
                      </a:r>
                    </a:p>
                  </a:txBody>
                  <a:tcPr/>
                </a:tc>
                <a:tc>
                  <a:txBody>
                    <a:bodyPr/>
                    <a:lstStyle/>
                    <a:p>
                      <a:r>
                        <a:rPr lang="en-CA" dirty="0"/>
                        <a:t>0.15</a:t>
                      </a:r>
                    </a:p>
                  </a:txBody>
                  <a:tcPr/>
                </a:tc>
                <a:extLst>
                  <a:ext uri="{0D108BD9-81ED-4DB2-BD59-A6C34878D82A}">
                    <a16:rowId xmlns:a16="http://schemas.microsoft.com/office/drawing/2014/main" val="4027915744"/>
                  </a:ext>
                </a:extLst>
              </a:tr>
              <a:tr h="259798">
                <a:tc>
                  <a:txBody>
                    <a:bodyPr/>
                    <a:lstStyle/>
                    <a:p>
                      <a:r>
                        <a:rPr lang="en-CA" dirty="0"/>
                        <a:t>No rain</a:t>
                      </a:r>
                    </a:p>
                  </a:txBody>
                  <a:tcPr/>
                </a:tc>
                <a:tc>
                  <a:txBody>
                    <a:bodyPr/>
                    <a:lstStyle/>
                    <a:p>
                      <a:r>
                        <a:rPr lang="en-CA" dirty="0"/>
                        <a:t>0.85</a:t>
                      </a:r>
                    </a:p>
                  </a:txBody>
                  <a:tcPr/>
                </a:tc>
                <a:extLst>
                  <a:ext uri="{0D108BD9-81ED-4DB2-BD59-A6C34878D82A}">
                    <a16:rowId xmlns:a16="http://schemas.microsoft.com/office/drawing/2014/main" val="3428893731"/>
                  </a:ext>
                </a:extLst>
              </a:tr>
            </a:tbl>
          </a:graphicData>
        </a:graphic>
      </p:graphicFrame>
      <p:sp>
        <p:nvSpPr>
          <p:cNvPr id="14" name="Rectangle 13">
            <a:extLst>
              <a:ext uri="{FF2B5EF4-FFF2-40B4-BE49-F238E27FC236}">
                <a16:creationId xmlns:a16="http://schemas.microsoft.com/office/drawing/2014/main" id="{5F5A7964-2181-3767-5400-4D9B77D4C30F}"/>
              </a:ext>
            </a:extLst>
          </p:cNvPr>
          <p:cNvSpPr/>
          <p:nvPr/>
        </p:nvSpPr>
        <p:spPr>
          <a:xfrm>
            <a:off x="2823210" y="3599297"/>
            <a:ext cx="622762" cy="3823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00B4E768-78C9-941B-FACC-44635D5718E1}"/>
              </a:ext>
            </a:extLst>
          </p:cNvPr>
          <p:cNvSpPr/>
          <p:nvPr/>
        </p:nvSpPr>
        <p:spPr>
          <a:xfrm>
            <a:off x="7724256" y="3614537"/>
            <a:ext cx="622762" cy="3823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7883B48A-EBA9-3934-94EA-F75777A65CBC}"/>
              </a:ext>
            </a:extLst>
          </p:cNvPr>
          <p:cNvCxnSpPr/>
          <p:nvPr/>
        </p:nvCxnSpPr>
        <p:spPr>
          <a:xfrm>
            <a:off x="3445972" y="3805730"/>
            <a:ext cx="42782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4AEEEC-B5B0-D05A-C9DA-6F6A4B9E4E5F}"/>
              </a:ext>
            </a:extLst>
          </p:cNvPr>
          <p:cNvCxnSpPr/>
          <p:nvPr/>
        </p:nvCxnSpPr>
        <p:spPr>
          <a:xfrm>
            <a:off x="4876800" y="3805730"/>
            <a:ext cx="0" cy="158091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F730AA7C-FD64-7AA0-60D6-BBC16C9C9C5F}"/>
              </a:ext>
            </a:extLst>
          </p:cNvPr>
          <p:cNvSpPr/>
          <p:nvPr/>
        </p:nvSpPr>
        <p:spPr>
          <a:xfrm>
            <a:off x="2823210" y="3932242"/>
            <a:ext cx="622762" cy="3823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2948E0E9-DB7E-C846-43F4-8EE126462B66}"/>
              </a:ext>
            </a:extLst>
          </p:cNvPr>
          <p:cNvSpPr/>
          <p:nvPr/>
        </p:nvSpPr>
        <p:spPr>
          <a:xfrm>
            <a:off x="7724256" y="3947482"/>
            <a:ext cx="622762" cy="3823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177955FB-7C63-CA58-5991-0EB1E475DACB}"/>
              </a:ext>
            </a:extLst>
          </p:cNvPr>
          <p:cNvCxnSpPr/>
          <p:nvPr/>
        </p:nvCxnSpPr>
        <p:spPr>
          <a:xfrm>
            <a:off x="3445972" y="4138675"/>
            <a:ext cx="42782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F5F47A4-32B5-A8A1-E6F1-FF38DB2DB18C}"/>
              </a:ext>
            </a:extLst>
          </p:cNvPr>
          <p:cNvCxnSpPr>
            <a:cxnSpLocks/>
          </p:cNvCxnSpPr>
          <p:nvPr/>
        </p:nvCxnSpPr>
        <p:spPr>
          <a:xfrm>
            <a:off x="5159433" y="4138675"/>
            <a:ext cx="0" cy="16802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424B1CDD-95CF-1BAF-B31C-9C573CD089F1}"/>
              </a:ext>
            </a:extLst>
          </p:cNvPr>
          <p:cNvSpPr/>
          <p:nvPr/>
        </p:nvSpPr>
        <p:spPr>
          <a:xfrm>
            <a:off x="9914313" y="3614537"/>
            <a:ext cx="415636" cy="33294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DC8A3943-DF17-EE1A-13DF-DFE95C99BEA5}"/>
              </a:ext>
            </a:extLst>
          </p:cNvPr>
          <p:cNvSpPr/>
          <p:nvPr/>
        </p:nvSpPr>
        <p:spPr>
          <a:xfrm>
            <a:off x="9914313" y="4032544"/>
            <a:ext cx="475559" cy="25160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a:extLst>
              <a:ext uri="{FF2B5EF4-FFF2-40B4-BE49-F238E27FC236}">
                <a16:creationId xmlns:a16="http://schemas.microsoft.com/office/drawing/2014/main" id="{6C224DD1-0412-C9D4-8996-071A523C4027}"/>
              </a:ext>
            </a:extLst>
          </p:cNvPr>
          <p:cNvSpPr/>
          <p:nvPr/>
        </p:nvSpPr>
        <p:spPr>
          <a:xfrm>
            <a:off x="3275215" y="2542256"/>
            <a:ext cx="7082443" cy="881202"/>
          </a:xfrm>
          <a:custGeom>
            <a:avLst/>
            <a:gdLst>
              <a:gd name="connsiteX0" fmla="*/ 0 w 7082443"/>
              <a:gd name="connsiteY0" fmla="*/ 847951 h 881202"/>
              <a:gd name="connsiteX1" fmla="*/ 3241963 w 7082443"/>
              <a:gd name="connsiteY1" fmla="*/ 53 h 881202"/>
              <a:gd name="connsiteX2" fmla="*/ 7082443 w 7082443"/>
              <a:gd name="connsiteY2" fmla="*/ 881202 h 881202"/>
            </a:gdLst>
            <a:ahLst/>
            <a:cxnLst>
              <a:cxn ang="0">
                <a:pos x="connsiteX0" y="connsiteY0"/>
              </a:cxn>
              <a:cxn ang="0">
                <a:pos x="connsiteX1" y="connsiteY1"/>
              </a:cxn>
              <a:cxn ang="0">
                <a:pos x="connsiteX2" y="connsiteY2"/>
              </a:cxn>
            </a:cxnLst>
            <a:rect l="l" t="t" r="r" b="b"/>
            <a:pathLst>
              <a:path w="7082443" h="881202">
                <a:moveTo>
                  <a:pt x="0" y="847951"/>
                </a:moveTo>
                <a:cubicBezTo>
                  <a:pt x="1030778" y="421231"/>
                  <a:pt x="2061556" y="-5489"/>
                  <a:pt x="3241963" y="53"/>
                </a:cubicBezTo>
                <a:cubicBezTo>
                  <a:pt x="4422370" y="5595"/>
                  <a:pt x="5752406" y="443398"/>
                  <a:pt x="7082443" y="881202"/>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cxnSp>
        <p:nvCxnSpPr>
          <p:cNvPr id="40" name="Straight Arrow Connector 39">
            <a:extLst>
              <a:ext uri="{FF2B5EF4-FFF2-40B4-BE49-F238E27FC236}">
                <a16:creationId xmlns:a16="http://schemas.microsoft.com/office/drawing/2014/main" id="{8EE3C1D3-042A-50EC-4546-99F6B4214FC6}"/>
              </a:ext>
            </a:extLst>
          </p:cNvPr>
          <p:cNvCxnSpPr>
            <a:cxnSpLocks/>
          </p:cNvCxnSpPr>
          <p:nvPr/>
        </p:nvCxnSpPr>
        <p:spPr>
          <a:xfrm>
            <a:off x="7096298" y="2542256"/>
            <a:ext cx="0" cy="28101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Freeform 41">
            <a:extLst>
              <a:ext uri="{FF2B5EF4-FFF2-40B4-BE49-F238E27FC236}">
                <a16:creationId xmlns:a16="http://schemas.microsoft.com/office/drawing/2014/main" id="{F6C9090C-0C57-9A55-6A32-FC37EB34F4B9}"/>
              </a:ext>
            </a:extLst>
          </p:cNvPr>
          <p:cNvSpPr/>
          <p:nvPr/>
        </p:nvSpPr>
        <p:spPr>
          <a:xfrm>
            <a:off x="3134591" y="3176281"/>
            <a:ext cx="6733304" cy="863268"/>
          </a:xfrm>
          <a:custGeom>
            <a:avLst/>
            <a:gdLst>
              <a:gd name="connsiteX0" fmla="*/ 0 w 7082443"/>
              <a:gd name="connsiteY0" fmla="*/ 847951 h 881202"/>
              <a:gd name="connsiteX1" fmla="*/ 3241963 w 7082443"/>
              <a:gd name="connsiteY1" fmla="*/ 53 h 881202"/>
              <a:gd name="connsiteX2" fmla="*/ 7082443 w 7082443"/>
              <a:gd name="connsiteY2" fmla="*/ 881202 h 881202"/>
            </a:gdLst>
            <a:ahLst/>
            <a:cxnLst>
              <a:cxn ang="0">
                <a:pos x="connsiteX0" y="connsiteY0"/>
              </a:cxn>
              <a:cxn ang="0">
                <a:pos x="connsiteX1" y="connsiteY1"/>
              </a:cxn>
              <a:cxn ang="0">
                <a:pos x="connsiteX2" y="connsiteY2"/>
              </a:cxn>
            </a:cxnLst>
            <a:rect l="l" t="t" r="r" b="b"/>
            <a:pathLst>
              <a:path w="7082443" h="881202">
                <a:moveTo>
                  <a:pt x="0" y="847951"/>
                </a:moveTo>
                <a:cubicBezTo>
                  <a:pt x="1030778" y="421231"/>
                  <a:pt x="2061556" y="-5489"/>
                  <a:pt x="3241963" y="53"/>
                </a:cubicBezTo>
                <a:cubicBezTo>
                  <a:pt x="4422370" y="5595"/>
                  <a:pt x="5752406" y="443398"/>
                  <a:pt x="7082443" y="881202"/>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cxnSp>
        <p:nvCxnSpPr>
          <p:cNvPr id="43" name="Straight Arrow Connector 42">
            <a:extLst>
              <a:ext uri="{FF2B5EF4-FFF2-40B4-BE49-F238E27FC236}">
                <a16:creationId xmlns:a16="http://schemas.microsoft.com/office/drawing/2014/main" id="{8E7C8344-0A65-5B59-DE6F-7EE0697BE0C4}"/>
              </a:ext>
            </a:extLst>
          </p:cNvPr>
          <p:cNvCxnSpPr>
            <a:cxnSpLocks/>
          </p:cNvCxnSpPr>
          <p:nvPr/>
        </p:nvCxnSpPr>
        <p:spPr>
          <a:xfrm>
            <a:off x="7419455" y="3225529"/>
            <a:ext cx="0" cy="25597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itle 1">
            <a:extLst>
              <a:ext uri="{FF2B5EF4-FFF2-40B4-BE49-F238E27FC236}">
                <a16:creationId xmlns:a16="http://schemas.microsoft.com/office/drawing/2014/main" id="{58E8C851-F47E-B277-4635-9EEF566BE622}"/>
              </a:ext>
            </a:extLst>
          </p:cNvPr>
          <p:cNvSpPr>
            <a:spLocks noGrp="1"/>
          </p:cNvSpPr>
          <p:nvPr>
            <p:ph type="title"/>
          </p:nvPr>
        </p:nvSpPr>
        <p:spPr>
          <a:xfrm>
            <a:off x="838200" y="365125"/>
            <a:ext cx="10515600" cy="1325563"/>
          </a:xfrm>
        </p:spPr>
        <p:txBody>
          <a:bodyPr/>
          <a:lstStyle/>
          <a:p>
            <a:r>
              <a:rPr lang="en-CA" dirty="0"/>
              <a:t>Bayes’ Theorem Activity (cont.)</a:t>
            </a:r>
          </a:p>
        </p:txBody>
      </p:sp>
    </p:spTree>
    <p:extLst>
      <p:ext uri="{BB962C8B-B14F-4D97-AF65-F5344CB8AC3E}">
        <p14:creationId xmlns:p14="http://schemas.microsoft.com/office/powerpoint/2010/main" val="100676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9901A-700C-2249-5249-A0D6F9D3E9A2}"/>
              </a:ext>
            </a:extLst>
          </p:cNvPr>
          <p:cNvSpPr>
            <a:spLocks noGrp="1"/>
          </p:cNvSpPr>
          <p:nvPr>
            <p:ph idx="1"/>
          </p:nvPr>
        </p:nvSpPr>
        <p:spPr>
          <a:xfrm>
            <a:off x="838200" y="1774209"/>
            <a:ext cx="10515600" cy="4402754"/>
          </a:xfrm>
        </p:spPr>
        <p:txBody>
          <a:bodyPr/>
          <a:lstStyle/>
          <a:p>
            <a:pPr marL="0" indent="0">
              <a:buNone/>
            </a:pPr>
            <a:r>
              <a:rPr lang="en-CA" dirty="0"/>
              <a:t>2</a:t>
            </a:r>
            <a:r>
              <a:rPr lang="en-CA" baseline="30000" dirty="0"/>
              <a:t>nd</a:t>
            </a:r>
            <a:r>
              <a:rPr lang="en-CA" dirty="0"/>
              <a:t> step: calculate marginal probability: P(umbrella) = P(umbrella, rain) + P(umbrella, no rain) = 0.045+0.0425 = 0.875 </a:t>
            </a:r>
          </a:p>
          <a:p>
            <a:endParaRPr lang="en-CA" dirty="0"/>
          </a:p>
          <a:p>
            <a:endParaRPr lang="en-CA" dirty="0"/>
          </a:p>
          <a:p>
            <a:endParaRPr lang="en-CA" dirty="0"/>
          </a:p>
          <a:p>
            <a:endParaRPr lang="en-CA" dirty="0"/>
          </a:p>
          <a:p>
            <a:endParaRPr lang="en-CA" dirty="0"/>
          </a:p>
        </p:txBody>
      </p:sp>
      <p:graphicFrame>
        <p:nvGraphicFramePr>
          <p:cNvPr id="5" name="Table 4">
            <a:extLst>
              <a:ext uri="{FF2B5EF4-FFF2-40B4-BE49-F238E27FC236}">
                <a16:creationId xmlns:a16="http://schemas.microsoft.com/office/drawing/2014/main" id="{946FDB48-060E-99FD-816F-BB051BED60BC}"/>
              </a:ext>
            </a:extLst>
          </p:cNvPr>
          <p:cNvGraphicFramePr>
            <a:graphicFrameLocks noGrp="1"/>
          </p:cNvGraphicFramePr>
          <p:nvPr>
            <p:extLst>
              <p:ext uri="{D42A27DB-BD31-4B8C-83A1-F6EECF244321}">
                <p14:modId xmlns:p14="http://schemas.microsoft.com/office/powerpoint/2010/main" val="892076187"/>
              </p:ext>
            </p:extLst>
          </p:nvPr>
        </p:nvGraphicFramePr>
        <p:xfrm>
          <a:off x="838200" y="2820931"/>
          <a:ext cx="9023928" cy="1671684"/>
        </p:xfrm>
        <a:graphic>
          <a:graphicData uri="http://schemas.openxmlformats.org/drawingml/2006/table">
            <a:tbl>
              <a:tblPr firstRow="1" bandRow="1">
                <a:tableStyleId>{5940675A-B579-460E-94D1-54222C63F5DA}</a:tableStyleId>
              </a:tblPr>
              <a:tblGrid>
                <a:gridCol w="2255982">
                  <a:extLst>
                    <a:ext uri="{9D8B030D-6E8A-4147-A177-3AD203B41FA5}">
                      <a16:colId xmlns:a16="http://schemas.microsoft.com/office/drawing/2014/main" val="2641734810"/>
                    </a:ext>
                  </a:extLst>
                </a:gridCol>
                <a:gridCol w="2255982">
                  <a:extLst>
                    <a:ext uri="{9D8B030D-6E8A-4147-A177-3AD203B41FA5}">
                      <a16:colId xmlns:a16="http://schemas.microsoft.com/office/drawing/2014/main" val="2180926930"/>
                    </a:ext>
                  </a:extLst>
                </a:gridCol>
                <a:gridCol w="2255982">
                  <a:extLst>
                    <a:ext uri="{9D8B030D-6E8A-4147-A177-3AD203B41FA5}">
                      <a16:colId xmlns:a16="http://schemas.microsoft.com/office/drawing/2014/main" val="1134326387"/>
                    </a:ext>
                  </a:extLst>
                </a:gridCol>
                <a:gridCol w="2255982">
                  <a:extLst>
                    <a:ext uri="{9D8B030D-6E8A-4147-A177-3AD203B41FA5}">
                      <a16:colId xmlns:a16="http://schemas.microsoft.com/office/drawing/2014/main" val="2089776426"/>
                    </a:ext>
                  </a:extLst>
                </a:gridCol>
              </a:tblGrid>
              <a:tr h="417921">
                <a:tc>
                  <a:txBody>
                    <a:bodyPr/>
                    <a:lstStyle/>
                    <a:p>
                      <a:endParaRPr lang="en-CA" dirty="0"/>
                    </a:p>
                  </a:txBody>
                  <a:tcPr/>
                </a:tc>
                <a:tc>
                  <a:txBody>
                    <a:bodyPr/>
                    <a:lstStyle/>
                    <a:p>
                      <a:r>
                        <a:rPr lang="en-CA" dirty="0"/>
                        <a:t>Umbrella</a:t>
                      </a:r>
                    </a:p>
                  </a:txBody>
                  <a:tcPr/>
                </a:tc>
                <a:tc>
                  <a:txBody>
                    <a:bodyPr/>
                    <a:lstStyle/>
                    <a:p>
                      <a:r>
                        <a:rPr lang="en-CA" dirty="0"/>
                        <a:t>No umbrella</a:t>
                      </a:r>
                    </a:p>
                  </a:txBody>
                  <a:tcPr/>
                </a:tc>
                <a:tc>
                  <a:txBody>
                    <a:bodyPr/>
                    <a:lstStyle/>
                    <a:p>
                      <a:r>
                        <a:rPr lang="en-CA" dirty="0"/>
                        <a:t>Total</a:t>
                      </a:r>
                    </a:p>
                  </a:txBody>
                  <a:tcPr/>
                </a:tc>
                <a:extLst>
                  <a:ext uri="{0D108BD9-81ED-4DB2-BD59-A6C34878D82A}">
                    <a16:rowId xmlns:a16="http://schemas.microsoft.com/office/drawing/2014/main" val="3283161116"/>
                  </a:ext>
                </a:extLst>
              </a:tr>
              <a:tr h="417921">
                <a:tc>
                  <a:txBody>
                    <a:bodyPr/>
                    <a:lstStyle/>
                    <a:p>
                      <a:r>
                        <a:rPr lang="en-CA" dirty="0"/>
                        <a:t>Rain</a:t>
                      </a:r>
                    </a:p>
                  </a:txBody>
                  <a:tcPr/>
                </a:tc>
                <a:tc>
                  <a:txBody>
                    <a:bodyPr/>
                    <a:lstStyle/>
                    <a:p>
                      <a:r>
                        <a:rPr lang="en-CA" dirty="0"/>
                        <a:t>0.045</a:t>
                      </a:r>
                    </a:p>
                  </a:txBody>
                  <a:tcPr/>
                </a:tc>
                <a:tc>
                  <a:txBody>
                    <a:bodyPr/>
                    <a:lstStyle/>
                    <a:p>
                      <a:r>
                        <a:rPr lang="en-CA" dirty="0"/>
                        <a:t>0.105</a:t>
                      </a:r>
                    </a:p>
                  </a:txBody>
                  <a:tcPr/>
                </a:tc>
                <a:tc>
                  <a:txBody>
                    <a:bodyPr/>
                    <a:lstStyle/>
                    <a:p>
                      <a:r>
                        <a:rPr lang="en-CA" dirty="0"/>
                        <a:t>0.15</a:t>
                      </a:r>
                    </a:p>
                  </a:txBody>
                  <a:tcPr/>
                </a:tc>
                <a:extLst>
                  <a:ext uri="{0D108BD9-81ED-4DB2-BD59-A6C34878D82A}">
                    <a16:rowId xmlns:a16="http://schemas.microsoft.com/office/drawing/2014/main" val="542090427"/>
                  </a:ext>
                </a:extLst>
              </a:tr>
              <a:tr h="417921">
                <a:tc>
                  <a:txBody>
                    <a:bodyPr/>
                    <a:lstStyle/>
                    <a:p>
                      <a:r>
                        <a:rPr lang="en-CA" dirty="0"/>
                        <a:t>No rain</a:t>
                      </a:r>
                    </a:p>
                  </a:txBody>
                  <a:tcPr/>
                </a:tc>
                <a:tc>
                  <a:txBody>
                    <a:bodyPr/>
                    <a:lstStyle/>
                    <a:p>
                      <a:r>
                        <a:rPr lang="en-CA" dirty="0"/>
                        <a:t>0.0425</a:t>
                      </a:r>
                    </a:p>
                  </a:txBody>
                  <a:tcPr/>
                </a:tc>
                <a:tc>
                  <a:txBody>
                    <a:bodyPr/>
                    <a:lstStyle/>
                    <a:p>
                      <a:r>
                        <a:rPr lang="en-CA" dirty="0"/>
                        <a:t>0.8075</a:t>
                      </a:r>
                    </a:p>
                  </a:txBody>
                  <a:tcPr/>
                </a:tc>
                <a:tc>
                  <a:txBody>
                    <a:bodyPr/>
                    <a:lstStyle/>
                    <a:p>
                      <a:r>
                        <a:rPr lang="en-CA" dirty="0"/>
                        <a:t>0.85</a:t>
                      </a:r>
                    </a:p>
                  </a:txBody>
                  <a:tcPr/>
                </a:tc>
                <a:extLst>
                  <a:ext uri="{0D108BD9-81ED-4DB2-BD59-A6C34878D82A}">
                    <a16:rowId xmlns:a16="http://schemas.microsoft.com/office/drawing/2014/main" val="538358037"/>
                  </a:ext>
                </a:extLst>
              </a:tr>
              <a:tr h="417921">
                <a:tc>
                  <a:txBody>
                    <a:bodyPr/>
                    <a:lstStyle/>
                    <a:p>
                      <a:r>
                        <a:rPr lang="en-CA" dirty="0"/>
                        <a:t>Total</a:t>
                      </a:r>
                    </a:p>
                  </a:txBody>
                  <a:tcPr/>
                </a:tc>
                <a:tc>
                  <a:txBody>
                    <a:bodyPr/>
                    <a:lstStyle/>
                    <a:p>
                      <a:r>
                        <a:rPr lang="en-CA" dirty="0"/>
                        <a:t>0.0875</a:t>
                      </a:r>
                    </a:p>
                  </a:txBody>
                  <a:tcPr/>
                </a:tc>
                <a:tc>
                  <a:txBody>
                    <a:bodyPr/>
                    <a:lstStyle/>
                    <a:p>
                      <a:r>
                        <a:rPr lang="en-CA" dirty="0"/>
                        <a:t>0.9125</a:t>
                      </a:r>
                    </a:p>
                  </a:txBody>
                  <a:tcPr/>
                </a:tc>
                <a:tc>
                  <a:txBody>
                    <a:bodyPr/>
                    <a:lstStyle/>
                    <a:p>
                      <a:r>
                        <a:rPr lang="en-CA" dirty="0"/>
                        <a:t>1</a:t>
                      </a:r>
                    </a:p>
                  </a:txBody>
                  <a:tcPr/>
                </a:tc>
                <a:extLst>
                  <a:ext uri="{0D108BD9-81ED-4DB2-BD59-A6C34878D82A}">
                    <a16:rowId xmlns:a16="http://schemas.microsoft.com/office/drawing/2014/main" val="61175382"/>
                  </a:ext>
                </a:extLst>
              </a:tr>
            </a:tbl>
          </a:graphicData>
        </a:graphic>
      </p:graphicFrame>
      <p:graphicFrame>
        <p:nvGraphicFramePr>
          <p:cNvPr id="4" name="Table 3">
            <a:extLst>
              <a:ext uri="{FF2B5EF4-FFF2-40B4-BE49-F238E27FC236}">
                <a16:creationId xmlns:a16="http://schemas.microsoft.com/office/drawing/2014/main" id="{0176658D-BE56-EE18-39C9-FAAD1CC19D36}"/>
              </a:ext>
            </a:extLst>
          </p:cNvPr>
          <p:cNvGraphicFramePr>
            <a:graphicFrameLocks noGrp="1"/>
          </p:cNvGraphicFramePr>
          <p:nvPr>
            <p:extLst>
              <p:ext uri="{D42A27DB-BD31-4B8C-83A1-F6EECF244321}">
                <p14:modId xmlns:p14="http://schemas.microsoft.com/office/powerpoint/2010/main" val="1635865044"/>
              </p:ext>
            </p:extLst>
          </p:nvPr>
        </p:nvGraphicFramePr>
        <p:xfrm>
          <a:off x="838200" y="4791653"/>
          <a:ext cx="9023928" cy="1893843"/>
        </p:xfrm>
        <a:graphic>
          <a:graphicData uri="http://schemas.openxmlformats.org/drawingml/2006/table">
            <a:tbl>
              <a:tblPr firstRow="1" bandRow="1">
                <a:tableStyleId>{5940675A-B579-460E-94D1-54222C63F5DA}</a:tableStyleId>
              </a:tblPr>
              <a:tblGrid>
                <a:gridCol w="2255982">
                  <a:extLst>
                    <a:ext uri="{9D8B030D-6E8A-4147-A177-3AD203B41FA5}">
                      <a16:colId xmlns:a16="http://schemas.microsoft.com/office/drawing/2014/main" val="2641734810"/>
                    </a:ext>
                  </a:extLst>
                </a:gridCol>
                <a:gridCol w="2255982">
                  <a:extLst>
                    <a:ext uri="{9D8B030D-6E8A-4147-A177-3AD203B41FA5}">
                      <a16:colId xmlns:a16="http://schemas.microsoft.com/office/drawing/2014/main" val="2180926930"/>
                    </a:ext>
                  </a:extLst>
                </a:gridCol>
                <a:gridCol w="2255982">
                  <a:extLst>
                    <a:ext uri="{9D8B030D-6E8A-4147-A177-3AD203B41FA5}">
                      <a16:colId xmlns:a16="http://schemas.microsoft.com/office/drawing/2014/main" val="1134326387"/>
                    </a:ext>
                  </a:extLst>
                </a:gridCol>
                <a:gridCol w="2255982">
                  <a:extLst>
                    <a:ext uri="{9D8B030D-6E8A-4147-A177-3AD203B41FA5}">
                      <a16:colId xmlns:a16="http://schemas.microsoft.com/office/drawing/2014/main" val="2089776426"/>
                    </a:ext>
                  </a:extLst>
                </a:gridCol>
              </a:tblGrid>
              <a:tr h="417921">
                <a:tc>
                  <a:txBody>
                    <a:bodyPr/>
                    <a:lstStyle/>
                    <a:p>
                      <a:endParaRPr lang="en-CA" dirty="0"/>
                    </a:p>
                  </a:txBody>
                  <a:tcPr/>
                </a:tc>
                <a:tc>
                  <a:txBody>
                    <a:bodyPr/>
                    <a:lstStyle/>
                    <a:p>
                      <a:r>
                        <a:rPr lang="en-CA" dirty="0"/>
                        <a:t>Umbrella</a:t>
                      </a:r>
                    </a:p>
                  </a:txBody>
                  <a:tcPr/>
                </a:tc>
                <a:tc>
                  <a:txBody>
                    <a:bodyPr/>
                    <a:lstStyle/>
                    <a:p>
                      <a:r>
                        <a:rPr lang="en-CA" dirty="0"/>
                        <a:t>No umbrella</a:t>
                      </a:r>
                    </a:p>
                  </a:txBody>
                  <a:tcPr/>
                </a:tc>
                <a:tc>
                  <a:txBody>
                    <a:bodyPr/>
                    <a:lstStyle/>
                    <a:p>
                      <a:r>
                        <a:rPr lang="en-CA" dirty="0"/>
                        <a:t>Total</a:t>
                      </a:r>
                    </a:p>
                  </a:txBody>
                  <a:tcPr/>
                </a:tc>
                <a:extLst>
                  <a:ext uri="{0D108BD9-81ED-4DB2-BD59-A6C34878D82A}">
                    <a16:rowId xmlns:a16="http://schemas.microsoft.com/office/drawing/2014/main" val="3283161116"/>
                  </a:ext>
                </a:extLst>
              </a:tr>
              <a:tr h="417921">
                <a:tc>
                  <a:txBody>
                    <a:bodyPr/>
                    <a:lstStyle/>
                    <a:p>
                      <a:r>
                        <a:rPr lang="en-CA" dirty="0"/>
                        <a:t>Rain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Aptos" panose="02110004020202020204"/>
                          <a:ea typeface="+mn-ea"/>
                          <a:cs typeface="+mn-cs"/>
                        </a:rPr>
                        <a:t>P(Umbrella, Rain)</a:t>
                      </a:r>
                      <a:endParaRPr kumimoji="0" lang="en-CA"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panose="02110004020202020204"/>
                          <a:ea typeface="+mn-ea"/>
                          <a:cs typeface="+mn-cs"/>
                        </a:rPr>
                        <a:t>P(No umbrella, Rain)</a:t>
                      </a:r>
                    </a:p>
                  </a:txBody>
                  <a:tcPr/>
                </a:tc>
                <a:tc>
                  <a:txBody>
                    <a:bodyPr/>
                    <a:lstStyle/>
                    <a:p>
                      <a:r>
                        <a:rPr lang="en-CA" dirty="0"/>
                        <a:t>P(Rain)</a:t>
                      </a:r>
                    </a:p>
                  </a:txBody>
                  <a:tcPr/>
                </a:tc>
                <a:extLst>
                  <a:ext uri="{0D108BD9-81ED-4DB2-BD59-A6C34878D82A}">
                    <a16:rowId xmlns:a16="http://schemas.microsoft.com/office/drawing/2014/main" val="542090427"/>
                  </a:ext>
                </a:extLst>
              </a:tr>
              <a:tr h="417921">
                <a:tc>
                  <a:txBody>
                    <a:bodyPr/>
                    <a:lstStyle/>
                    <a:p>
                      <a:r>
                        <a:rPr lang="en-CA" dirty="0"/>
                        <a:t>No rain</a:t>
                      </a:r>
                    </a:p>
                  </a:txBody>
                  <a:tcPr/>
                </a:tc>
                <a:tc>
                  <a:txBody>
                    <a:bodyPr/>
                    <a:lstStyle/>
                    <a:p>
                      <a:r>
                        <a:rPr lang="en-CA" dirty="0"/>
                        <a:t>P(Umbrella, No rain)</a:t>
                      </a:r>
                    </a:p>
                  </a:txBody>
                  <a:tcPr/>
                </a:tc>
                <a:tc>
                  <a:txBody>
                    <a:bodyPr/>
                    <a:lstStyle/>
                    <a:p>
                      <a:r>
                        <a:rPr lang="en-CA" dirty="0"/>
                        <a:t>P(No umbrella, No rain)</a:t>
                      </a:r>
                    </a:p>
                  </a:txBody>
                  <a:tcPr/>
                </a:tc>
                <a:tc>
                  <a:txBody>
                    <a:bodyPr/>
                    <a:lstStyle/>
                    <a:p>
                      <a:r>
                        <a:rPr lang="en-CA" dirty="0"/>
                        <a:t>P(No rain)</a:t>
                      </a:r>
                    </a:p>
                  </a:txBody>
                  <a:tcPr/>
                </a:tc>
                <a:extLst>
                  <a:ext uri="{0D108BD9-81ED-4DB2-BD59-A6C34878D82A}">
                    <a16:rowId xmlns:a16="http://schemas.microsoft.com/office/drawing/2014/main" val="538358037"/>
                  </a:ext>
                </a:extLst>
              </a:tr>
              <a:tr h="417921">
                <a:tc>
                  <a:txBody>
                    <a:bodyPr/>
                    <a:lstStyle/>
                    <a:p>
                      <a:r>
                        <a:rPr lang="en-CA" dirty="0"/>
                        <a:t>Total</a:t>
                      </a:r>
                    </a:p>
                  </a:txBody>
                  <a:tcPr/>
                </a:tc>
                <a:tc>
                  <a:txBody>
                    <a:bodyPr/>
                    <a:lstStyle/>
                    <a:p>
                      <a:r>
                        <a:rPr lang="en-CA" dirty="0"/>
                        <a:t>P(Umbrella)</a:t>
                      </a:r>
                    </a:p>
                  </a:txBody>
                  <a:tcPr/>
                </a:tc>
                <a:tc>
                  <a:txBody>
                    <a:bodyPr/>
                    <a:lstStyle/>
                    <a:p>
                      <a:r>
                        <a:rPr lang="en-CA" dirty="0"/>
                        <a:t>P(No umbrella)</a:t>
                      </a:r>
                    </a:p>
                  </a:txBody>
                  <a:tcPr/>
                </a:tc>
                <a:tc>
                  <a:txBody>
                    <a:bodyPr/>
                    <a:lstStyle/>
                    <a:p>
                      <a:endParaRPr lang="en-CA" dirty="0"/>
                    </a:p>
                  </a:txBody>
                  <a:tcPr/>
                </a:tc>
                <a:extLst>
                  <a:ext uri="{0D108BD9-81ED-4DB2-BD59-A6C34878D82A}">
                    <a16:rowId xmlns:a16="http://schemas.microsoft.com/office/drawing/2014/main" val="6117538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D0628AB-ECB3-3E38-B9EF-62486A58DA71}"/>
                  </a:ext>
                </a:extLst>
              </p14:cNvPr>
              <p14:cNvContentPartPr/>
              <p14:nvPr/>
            </p14:nvContentPartPr>
            <p14:xfrm>
              <a:off x="3114098" y="6318664"/>
              <a:ext cx="4529520" cy="252720"/>
            </p14:xfrm>
          </p:contentPart>
        </mc:Choice>
        <mc:Fallback xmlns="">
          <p:pic>
            <p:nvPicPr>
              <p:cNvPr id="6" name="Ink 5">
                <a:extLst>
                  <a:ext uri="{FF2B5EF4-FFF2-40B4-BE49-F238E27FC236}">
                    <a16:creationId xmlns:a16="http://schemas.microsoft.com/office/drawing/2014/main" id="{1D0628AB-ECB3-3E38-B9EF-62486A58DA71}"/>
                  </a:ext>
                </a:extLst>
              </p:cNvPr>
              <p:cNvPicPr/>
              <p:nvPr/>
            </p:nvPicPr>
            <p:blipFill>
              <a:blip r:embed="rId4"/>
              <a:stretch>
                <a:fillRect/>
              </a:stretch>
            </p:blipFill>
            <p:spPr>
              <a:xfrm>
                <a:off x="3060102" y="6210664"/>
                <a:ext cx="4637151"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208D3C4-FFE0-4933-E096-016B3A5CD540}"/>
                  </a:ext>
                </a:extLst>
              </p14:cNvPr>
              <p14:cNvContentPartPr/>
              <p14:nvPr/>
            </p14:nvContentPartPr>
            <p14:xfrm>
              <a:off x="7613271" y="5280670"/>
              <a:ext cx="2386800" cy="879120"/>
            </p14:xfrm>
          </p:contentPart>
        </mc:Choice>
        <mc:Fallback xmlns="">
          <p:pic>
            <p:nvPicPr>
              <p:cNvPr id="7" name="Ink 6">
                <a:extLst>
                  <a:ext uri="{FF2B5EF4-FFF2-40B4-BE49-F238E27FC236}">
                    <a16:creationId xmlns:a16="http://schemas.microsoft.com/office/drawing/2014/main" id="{8208D3C4-FFE0-4933-E096-016B3A5CD540}"/>
                  </a:ext>
                </a:extLst>
              </p:cNvPr>
              <p:cNvPicPr/>
              <p:nvPr/>
            </p:nvPicPr>
            <p:blipFill>
              <a:blip r:embed="rId6"/>
              <a:stretch>
                <a:fillRect/>
              </a:stretch>
            </p:blipFill>
            <p:spPr>
              <a:xfrm>
                <a:off x="7559271" y="5172670"/>
                <a:ext cx="2494440" cy="109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CD69071-431A-479A-F816-DCBE8B595977}"/>
                  </a:ext>
                </a:extLst>
              </p14:cNvPr>
              <p14:cNvContentPartPr/>
              <p14:nvPr/>
            </p14:nvContentPartPr>
            <p14:xfrm>
              <a:off x="3150458" y="5258717"/>
              <a:ext cx="4456800" cy="910800"/>
            </p14:xfrm>
          </p:contentPart>
        </mc:Choice>
        <mc:Fallback xmlns="">
          <p:pic>
            <p:nvPicPr>
              <p:cNvPr id="9" name="Ink 8">
                <a:extLst>
                  <a:ext uri="{FF2B5EF4-FFF2-40B4-BE49-F238E27FC236}">
                    <a16:creationId xmlns:a16="http://schemas.microsoft.com/office/drawing/2014/main" id="{6CD69071-431A-479A-F816-DCBE8B595977}"/>
                  </a:ext>
                </a:extLst>
              </p:cNvPr>
              <p:cNvPicPr/>
              <p:nvPr/>
            </p:nvPicPr>
            <p:blipFill>
              <a:blip r:embed="rId8"/>
              <a:stretch>
                <a:fillRect/>
              </a:stretch>
            </p:blipFill>
            <p:spPr>
              <a:xfrm>
                <a:off x="3096458" y="5150717"/>
                <a:ext cx="4564440" cy="1126440"/>
              </a:xfrm>
              <a:prstGeom prst="rect">
                <a:avLst/>
              </a:prstGeom>
            </p:spPr>
          </p:pic>
        </mc:Fallback>
      </mc:AlternateContent>
      <p:sp>
        <p:nvSpPr>
          <p:cNvPr id="8" name="Title 1">
            <a:extLst>
              <a:ext uri="{FF2B5EF4-FFF2-40B4-BE49-F238E27FC236}">
                <a16:creationId xmlns:a16="http://schemas.microsoft.com/office/drawing/2014/main" id="{4813CCD2-0A41-8967-4008-A9B58BF4BF0C}"/>
              </a:ext>
            </a:extLst>
          </p:cNvPr>
          <p:cNvSpPr>
            <a:spLocks noGrp="1"/>
          </p:cNvSpPr>
          <p:nvPr>
            <p:ph type="title"/>
          </p:nvPr>
        </p:nvSpPr>
        <p:spPr>
          <a:xfrm>
            <a:off x="838200" y="365125"/>
            <a:ext cx="10515600" cy="1325563"/>
          </a:xfrm>
        </p:spPr>
        <p:txBody>
          <a:bodyPr/>
          <a:lstStyle/>
          <a:p>
            <a:r>
              <a:rPr lang="en-CA" dirty="0"/>
              <a:t>Bayes’ Theorem Activity (cont.)</a:t>
            </a:r>
          </a:p>
        </p:txBody>
      </p:sp>
    </p:spTree>
    <p:extLst>
      <p:ext uri="{BB962C8B-B14F-4D97-AF65-F5344CB8AC3E}">
        <p14:creationId xmlns:p14="http://schemas.microsoft.com/office/powerpoint/2010/main" val="207647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9901A-700C-2249-5249-A0D6F9D3E9A2}"/>
              </a:ext>
            </a:extLst>
          </p:cNvPr>
          <p:cNvSpPr>
            <a:spLocks noGrp="1"/>
          </p:cNvSpPr>
          <p:nvPr>
            <p:ph idx="1"/>
          </p:nvPr>
        </p:nvSpPr>
        <p:spPr>
          <a:xfrm>
            <a:off x="838200" y="1691100"/>
            <a:ext cx="10515600" cy="4907721"/>
          </a:xfrm>
        </p:spPr>
        <p:txBody>
          <a:bodyPr/>
          <a:lstStyle/>
          <a:p>
            <a:pPr>
              <a:buFont typeface="Wingdings" pitchFamily="2" charset="2"/>
              <a:buChar char="ü"/>
            </a:pPr>
            <a:r>
              <a:rPr lang="en-CA" dirty="0"/>
              <a:t>P(rain) = 0.15</a:t>
            </a:r>
          </a:p>
          <a:p>
            <a:pPr>
              <a:buFont typeface="Wingdings" pitchFamily="2" charset="2"/>
              <a:buChar char="ü"/>
            </a:pPr>
            <a:r>
              <a:rPr lang="en-CA" dirty="0"/>
              <a:t>Conditional probability: carrying an umbrella given rain: P(umbrella | rain): 0.3</a:t>
            </a:r>
          </a:p>
          <a:p>
            <a:pPr>
              <a:buFont typeface="Wingdings" pitchFamily="2" charset="2"/>
              <a:buChar char="ü"/>
            </a:pPr>
            <a:r>
              <a:rPr lang="en-CA" dirty="0"/>
              <a:t>Marginal probability: P(umbrella) = 0.0875</a:t>
            </a:r>
          </a:p>
          <a:p>
            <a:r>
              <a:rPr lang="en-CA" dirty="0"/>
              <a:t>Posterior probability: P(</a:t>
            </a:r>
            <a:r>
              <a:rPr lang="en-CA" dirty="0" err="1"/>
              <a:t>rain|umbrella</a:t>
            </a:r>
            <a:r>
              <a:rPr lang="en-CA" dirty="0"/>
              <a:t>) = P(</a:t>
            </a:r>
            <a:r>
              <a:rPr lang="en-CA" dirty="0" err="1"/>
              <a:t>umbrella|rain</a:t>
            </a:r>
            <a:r>
              <a:rPr lang="en-CA" dirty="0"/>
              <a:t>)*P(rain)/P(umbrella)= 0.3*0.15/0.0875 = 0.514</a:t>
            </a:r>
          </a:p>
          <a:p>
            <a:endParaRPr lang="en-CA" dirty="0"/>
          </a:p>
          <a:p>
            <a:endParaRPr lang="en-CA" dirty="0"/>
          </a:p>
        </p:txBody>
      </p:sp>
      <p:graphicFrame>
        <p:nvGraphicFramePr>
          <p:cNvPr id="5" name="Table 4">
            <a:extLst>
              <a:ext uri="{FF2B5EF4-FFF2-40B4-BE49-F238E27FC236}">
                <a16:creationId xmlns:a16="http://schemas.microsoft.com/office/drawing/2014/main" id="{946FDB48-060E-99FD-816F-BB051BED60BC}"/>
              </a:ext>
            </a:extLst>
          </p:cNvPr>
          <p:cNvGraphicFramePr>
            <a:graphicFrameLocks noGrp="1"/>
          </p:cNvGraphicFramePr>
          <p:nvPr>
            <p:extLst>
              <p:ext uri="{D42A27DB-BD31-4B8C-83A1-F6EECF244321}">
                <p14:modId xmlns:p14="http://schemas.microsoft.com/office/powerpoint/2010/main" val="3542117406"/>
              </p:ext>
            </p:extLst>
          </p:nvPr>
        </p:nvGraphicFramePr>
        <p:xfrm>
          <a:off x="1067724" y="4927137"/>
          <a:ext cx="9023928" cy="1671684"/>
        </p:xfrm>
        <a:graphic>
          <a:graphicData uri="http://schemas.openxmlformats.org/drawingml/2006/table">
            <a:tbl>
              <a:tblPr firstRow="1" bandRow="1">
                <a:tableStyleId>{5940675A-B579-460E-94D1-54222C63F5DA}</a:tableStyleId>
              </a:tblPr>
              <a:tblGrid>
                <a:gridCol w="2255982">
                  <a:extLst>
                    <a:ext uri="{9D8B030D-6E8A-4147-A177-3AD203B41FA5}">
                      <a16:colId xmlns:a16="http://schemas.microsoft.com/office/drawing/2014/main" val="2641734810"/>
                    </a:ext>
                  </a:extLst>
                </a:gridCol>
                <a:gridCol w="2255982">
                  <a:extLst>
                    <a:ext uri="{9D8B030D-6E8A-4147-A177-3AD203B41FA5}">
                      <a16:colId xmlns:a16="http://schemas.microsoft.com/office/drawing/2014/main" val="2180926930"/>
                    </a:ext>
                  </a:extLst>
                </a:gridCol>
                <a:gridCol w="2255982">
                  <a:extLst>
                    <a:ext uri="{9D8B030D-6E8A-4147-A177-3AD203B41FA5}">
                      <a16:colId xmlns:a16="http://schemas.microsoft.com/office/drawing/2014/main" val="1134326387"/>
                    </a:ext>
                  </a:extLst>
                </a:gridCol>
                <a:gridCol w="2255982">
                  <a:extLst>
                    <a:ext uri="{9D8B030D-6E8A-4147-A177-3AD203B41FA5}">
                      <a16:colId xmlns:a16="http://schemas.microsoft.com/office/drawing/2014/main" val="2089776426"/>
                    </a:ext>
                  </a:extLst>
                </a:gridCol>
              </a:tblGrid>
              <a:tr h="417921">
                <a:tc>
                  <a:txBody>
                    <a:bodyPr/>
                    <a:lstStyle/>
                    <a:p>
                      <a:endParaRPr lang="en-CA"/>
                    </a:p>
                  </a:txBody>
                  <a:tcPr/>
                </a:tc>
                <a:tc>
                  <a:txBody>
                    <a:bodyPr/>
                    <a:lstStyle/>
                    <a:p>
                      <a:r>
                        <a:rPr lang="en-CA" dirty="0"/>
                        <a:t>Umbrella</a:t>
                      </a:r>
                    </a:p>
                  </a:txBody>
                  <a:tcPr/>
                </a:tc>
                <a:tc>
                  <a:txBody>
                    <a:bodyPr/>
                    <a:lstStyle/>
                    <a:p>
                      <a:r>
                        <a:rPr lang="en-CA" dirty="0"/>
                        <a:t>No umbrella</a:t>
                      </a:r>
                    </a:p>
                  </a:txBody>
                  <a:tcPr/>
                </a:tc>
                <a:tc>
                  <a:txBody>
                    <a:bodyPr/>
                    <a:lstStyle/>
                    <a:p>
                      <a:r>
                        <a:rPr lang="en-CA" dirty="0"/>
                        <a:t>Total</a:t>
                      </a:r>
                    </a:p>
                  </a:txBody>
                  <a:tcPr/>
                </a:tc>
                <a:extLst>
                  <a:ext uri="{0D108BD9-81ED-4DB2-BD59-A6C34878D82A}">
                    <a16:rowId xmlns:a16="http://schemas.microsoft.com/office/drawing/2014/main" val="3283161116"/>
                  </a:ext>
                </a:extLst>
              </a:tr>
              <a:tr h="417921">
                <a:tc>
                  <a:txBody>
                    <a:bodyPr/>
                    <a:lstStyle/>
                    <a:p>
                      <a:r>
                        <a:rPr lang="en-CA" dirty="0"/>
                        <a:t>Rain</a:t>
                      </a:r>
                    </a:p>
                  </a:txBody>
                  <a:tcPr/>
                </a:tc>
                <a:tc>
                  <a:txBody>
                    <a:bodyPr/>
                    <a:lstStyle/>
                    <a:p>
                      <a:r>
                        <a:rPr lang="en-CA" dirty="0"/>
                        <a:t>0.045</a:t>
                      </a:r>
                    </a:p>
                  </a:txBody>
                  <a:tcPr/>
                </a:tc>
                <a:tc>
                  <a:txBody>
                    <a:bodyPr/>
                    <a:lstStyle/>
                    <a:p>
                      <a:r>
                        <a:rPr lang="en-CA" dirty="0"/>
                        <a:t>0.105</a:t>
                      </a:r>
                    </a:p>
                  </a:txBody>
                  <a:tcPr/>
                </a:tc>
                <a:tc>
                  <a:txBody>
                    <a:bodyPr/>
                    <a:lstStyle/>
                    <a:p>
                      <a:r>
                        <a:rPr lang="en-CA" dirty="0"/>
                        <a:t>0.15</a:t>
                      </a:r>
                    </a:p>
                  </a:txBody>
                  <a:tcPr/>
                </a:tc>
                <a:extLst>
                  <a:ext uri="{0D108BD9-81ED-4DB2-BD59-A6C34878D82A}">
                    <a16:rowId xmlns:a16="http://schemas.microsoft.com/office/drawing/2014/main" val="542090427"/>
                  </a:ext>
                </a:extLst>
              </a:tr>
              <a:tr h="417921">
                <a:tc>
                  <a:txBody>
                    <a:bodyPr/>
                    <a:lstStyle/>
                    <a:p>
                      <a:r>
                        <a:rPr lang="en-CA" dirty="0"/>
                        <a:t>No rain</a:t>
                      </a:r>
                    </a:p>
                  </a:txBody>
                  <a:tcPr/>
                </a:tc>
                <a:tc>
                  <a:txBody>
                    <a:bodyPr/>
                    <a:lstStyle/>
                    <a:p>
                      <a:r>
                        <a:rPr lang="en-CA" dirty="0"/>
                        <a:t>0.0425</a:t>
                      </a:r>
                    </a:p>
                  </a:txBody>
                  <a:tcPr/>
                </a:tc>
                <a:tc>
                  <a:txBody>
                    <a:bodyPr/>
                    <a:lstStyle/>
                    <a:p>
                      <a:r>
                        <a:rPr lang="en-CA" dirty="0"/>
                        <a:t>0.8075</a:t>
                      </a:r>
                    </a:p>
                  </a:txBody>
                  <a:tcPr/>
                </a:tc>
                <a:tc>
                  <a:txBody>
                    <a:bodyPr/>
                    <a:lstStyle/>
                    <a:p>
                      <a:r>
                        <a:rPr lang="en-CA" dirty="0"/>
                        <a:t>0.85</a:t>
                      </a:r>
                    </a:p>
                  </a:txBody>
                  <a:tcPr/>
                </a:tc>
                <a:extLst>
                  <a:ext uri="{0D108BD9-81ED-4DB2-BD59-A6C34878D82A}">
                    <a16:rowId xmlns:a16="http://schemas.microsoft.com/office/drawing/2014/main" val="538358037"/>
                  </a:ext>
                </a:extLst>
              </a:tr>
              <a:tr h="417921">
                <a:tc>
                  <a:txBody>
                    <a:bodyPr/>
                    <a:lstStyle/>
                    <a:p>
                      <a:r>
                        <a:rPr lang="en-CA" dirty="0"/>
                        <a:t>Total</a:t>
                      </a:r>
                    </a:p>
                  </a:txBody>
                  <a:tcPr/>
                </a:tc>
                <a:tc>
                  <a:txBody>
                    <a:bodyPr/>
                    <a:lstStyle/>
                    <a:p>
                      <a:r>
                        <a:rPr lang="en-CA" dirty="0"/>
                        <a:t>0.0875</a:t>
                      </a:r>
                    </a:p>
                  </a:txBody>
                  <a:tcPr/>
                </a:tc>
                <a:tc>
                  <a:txBody>
                    <a:bodyPr/>
                    <a:lstStyle/>
                    <a:p>
                      <a:r>
                        <a:rPr lang="en-CA" dirty="0"/>
                        <a:t>0.9125</a:t>
                      </a:r>
                    </a:p>
                  </a:txBody>
                  <a:tcPr/>
                </a:tc>
                <a:tc>
                  <a:txBody>
                    <a:bodyPr/>
                    <a:lstStyle/>
                    <a:p>
                      <a:r>
                        <a:rPr lang="en-CA" dirty="0"/>
                        <a:t>1</a:t>
                      </a:r>
                    </a:p>
                  </a:txBody>
                  <a:tcPr/>
                </a:tc>
                <a:extLst>
                  <a:ext uri="{0D108BD9-81ED-4DB2-BD59-A6C34878D82A}">
                    <a16:rowId xmlns:a16="http://schemas.microsoft.com/office/drawing/2014/main" val="61175382"/>
                  </a:ext>
                </a:extLst>
              </a:tr>
            </a:tbl>
          </a:graphicData>
        </a:graphic>
      </p:graphicFrame>
      <p:sp>
        <p:nvSpPr>
          <p:cNvPr id="4" name="Title 1">
            <a:extLst>
              <a:ext uri="{FF2B5EF4-FFF2-40B4-BE49-F238E27FC236}">
                <a16:creationId xmlns:a16="http://schemas.microsoft.com/office/drawing/2014/main" id="{4AAE6BF7-2D4A-B6B2-C66C-0554B539A5B5}"/>
              </a:ext>
            </a:extLst>
          </p:cNvPr>
          <p:cNvSpPr>
            <a:spLocks noGrp="1"/>
          </p:cNvSpPr>
          <p:nvPr>
            <p:ph type="title"/>
          </p:nvPr>
        </p:nvSpPr>
        <p:spPr>
          <a:xfrm>
            <a:off x="838200" y="365125"/>
            <a:ext cx="10515600" cy="1325563"/>
          </a:xfrm>
        </p:spPr>
        <p:txBody>
          <a:bodyPr/>
          <a:lstStyle/>
          <a:p>
            <a:r>
              <a:rPr lang="en-CA" dirty="0"/>
              <a:t>Bayes’ Theorem Activity (cont.)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4F5EBEA-E638-BB7D-47D1-18AA316F00F1}"/>
                  </a:ext>
                </a:extLst>
              </p14:cNvPr>
              <p14:cNvContentPartPr/>
              <p14:nvPr/>
            </p14:nvContentPartPr>
            <p14:xfrm>
              <a:off x="9782570" y="4259241"/>
              <a:ext cx="872280" cy="360"/>
            </p14:xfrm>
          </p:contentPart>
        </mc:Choice>
        <mc:Fallback xmlns="">
          <p:pic>
            <p:nvPicPr>
              <p:cNvPr id="6" name="Ink 5">
                <a:extLst>
                  <a:ext uri="{FF2B5EF4-FFF2-40B4-BE49-F238E27FC236}">
                    <a16:creationId xmlns:a16="http://schemas.microsoft.com/office/drawing/2014/main" id="{A4F5EBEA-E638-BB7D-47D1-18AA316F00F1}"/>
                  </a:ext>
                </a:extLst>
              </p:cNvPr>
              <p:cNvPicPr/>
              <p:nvPr/>
            </p:nvPicPr>
            <p:blipFill>
              <a:blip r:embed="rId4"/>
              <a:stretch>
                <a:fillRect/>
              </a:stretch>
            </p:blipFill>
            <p:spPr>
              <a:xfrm>
                <a:off x="9728570" y="4151241"/>
                <a:ext cx="979920" cy="216000"/>
              </a:xfrm>
              <a:prstGeom prst="rect">
                <a:avLst/>
              </a:prstGeom>
            </p:spPr>
          </p:pic>
        </mc:Fallback>
      </mc:AlternateContent>
    </p:spTree>
    <p:extLst>
      <p:ext uri="{BB962C8B-B14F-4D97-AF65-F5344CB8AC3E}">
        <p14:creationId xmlns:p14="http://schemas.microsoft.com/office/powerpoint/2010/main" val="126713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7D7D-184B-3FC7-F982-4E97B019F916}"/>
              </a:ext>
            </a:extLst>
          </p:cNvPr>
          <p:cNvSpPr>
            <a:spLocks noGrp="1"/>
          </p:cNvSpPr>
          <p:nvPr>
            <p:ph type="title"/>
          </p:nvPr>
        </p:nvSpPr>
        <p:spPr/>
        <p:txBody>
          <a:bodyPr/>
          <a:lstStyle/>
          <a:p>
            <a:r>
              <a:rPr lang="en-CA" dirty="0"/>
              <a:t>See class material: book of </a:t>
            </a:r>
            <a:r>
              <a:rPr lang="en-CA" dirty="0" err="1"/>
              <a:t>bayes.xlsx</a:t>
            </a:r>
            <a:endParaRPr lang="en-CA" dirty="0"/>
          </a:p>
        </p:txBody>
      </p:sp>
      <p:pic>
        <p:nvPicPr>
          <p:cNvPr id="7" name="Content Placeholder 6" descr="A screenshot of a spreadsheet&#10;&#10;Description automatically generated">
            <a:extLst>
              <a:ext uri="{FF2B5EF4-FFF2-40B4-BE49-F238E27FC236}">
                <a16:creationId xmlns:a16="http://schemas.microsoft.com/office/drawing/2014/main" id="{417A66A0-683F-9C85-BED6-8DBE354A6315}"/>
              </a:ext>
            </a:extLst>
          </p:cNvPr>
          <p:cNvPicPr>
            <a:picLocks noGrp="1" noChangeAspect="1"/>
          </p:cNvPicPr>
          <p:nvPr>
            <p:ph idx="1"/>
          </p:nvPr>
        </p:nvPicPr>
        <p:blipFill>
          <a:blip r:embed="rId3"/>
          <a:stretch>
            <a:fillRect/>
          </a:stretch>
        </p:blipFill>
        <p:spPr>
          <a:xfrm>
            <a:off x="838200" y="2665258"/>
            <a:ext cx="10515600" cy="2672071"/>
          </a:xfrm>
        </p:spPr>
      </p:pic>
    </p:spTree>
    <p:extLst>
      <p:ext uri="{BB962C8B-B14F-4D97-AF65-F5344CB8AC3E}">
        <p14:creationId xmlns:p14="http://schemas.microsoft.com/office/powerpoint/2010/main" val="171521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0447C-F6DA-3D47-0E1D-CFBC81D0CF3D}"/>
              </a:ext>
            </a:extLst>
          </p:cNvPr>
          <p:cNvSpPr>
            <a:spLocks noGrp="1"/>
          </p:cNvSpPr>
          <p:nvPr>
            <p:ph type="title"/>
          </p:nvPr>
        </p:nvSpPr>
        <p:spPr>
          <a:xfrm>
            <a:off x="612649" y="365125"/>
            <a:ext cx="6655834" cy="1776484"/>
          </a:xfrm>
        </p:spPr>
        <p:txBody>
          <a:bodyPr anchor="b">
            <a:normAutofit/>
          </a:bodyPr>
          <a:lstStyle/>
          <a:p>
            <a:r>
              <a:rPr lang="en-CA" sz="3800" dirty="0"/>
              <a:t>Prior, likelihood and posterior distributions or Probability Density Function (PDF)</a:t>
            </a:r>
          </a:p>
        </p:txBody>
      </p:sp>
      <p:pic>
        <p:nvPicPr>
          <p:cNvPr id="5" name="Picture 4" descr="A graph of a diagram&#10;&#10;Description automatically generated with medium confidence">
            <a:extLst>
              <a:ext uri="{FF2B5EF4-FFF2-40B4-BE49-F238E27FC236}">
                <a16:creationId xmlns:a16="http://schemas.microsoft.com/office/drawing/2014/main" id="{841E2FA2-E8F8-72BF-9CE3-BBDFEDB61D58}"/>
              </a:ext>
            </a:extLst>
          </p:cNvPr>
          <p:cNvPicPr>
            <a:picLocks noChangeAspect="1"/>
          </p:cNvPicPr>
          <p:nvPr/>
        </p:nvPicPr>
        <p:blipFill>
          <a:blip r:embed="rId3"/>
          <a:stretch>
            <a:fillRect/>
          </a:stretch>
        </p:blipFill>
        <p:spPr>
          <a:xfrm>
            <a:off x="6969563" y="3611252"/>
            <a:ext cx="5219389" cy="2818469"/>
          </a:xfrm>
          <a:prstGeom prst="rect">
            <a:avLst/>
          </a:prstGeom>
        </p:spPr>
      </p:pic>
      <p:sp>
        <p:nvSpPr>
          <p:cNvPr id="35"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6EACA9-71C6-A292-F44C-C27C57A4FACC}"/>
              </a:ext>
            </a:extLst>
          </p:cNvPr>
          <p:cNvSpPr>
            <a:spLocks noGrp="1"/>
          </p:cNvSpPr>
          <p:nvPr>
            <p:ph idx="1"/>
          </p:nvPr>
        </p:nvSpPr>
        <p:spPr>
          <a:xfrm>
            <a:off x="612648" y="2504819"/>
            <a:ext cx="6986016" cy="3672144"/>
          </a:xfrm>
        </p:spPr>
        <p:txBody>
          <a:bodyPr>
            <a:normAutofit/>
          </a:bodyPr>
          <a:lstStyle/>
          <a:p>
            <a:r>
              <a:rPr lang="en-US" sz="2200" dirty="0"/>
              <a:t>A PDF describes the probability density of a continuous random variable.</a:t>
            </a:r>
          </a:p>
          <a:p>
            <a:r>
              <a:rPr lang="en-US" sz="2200" dirty="0"/>
              <a:t>Higher value: more likely to see a certain value</a:t>
            </a:r>
          </a:p>
          <a:p>
            <a:r>
              <a:rPr lang="en-US" sz="2200" dirty="0"/>
              <a:t>Area under curve should be 1</a:t>
            </a:r>
          </a:p>
          <a:p>
            <a:r>
              <a:rPr lang="en-US" sz="2200" dirty="0"/>
              <a:t>See material: </a:t>
            </a:r>
            <a:r>
              <a:rPr lang="en-US" sz="2200" dirty="0" err="1"/>
              <a:t>Bayes.ipynb</a:t>
            </a:r>
            <a:endParaRPr lang="en-CA" sz="2200" dirty="0"/>
          </a:p>
        </p:txBody>
      </p:sp>
      <p:pic>
        <p:nvPicPr>
          <p:cNvPr id="6" name="Picture 5" descr="A graph of a function&#10;&#10;Description automatically generated with medium confidence">
            <a:extLst>
              <a:ext uri="{FF2B5EF4-FFF2-40B4-BE49-F238E27FC236}">
                <a16:creationId xmlns:a16="http://schemas.microsoft.com/office/drawing/2014/main" id="{E9AA0E56-F710-A952-B7CF-4FA13BB9CADF}"/>
              </a:ext>
            </a:extLst>
          </p:cNvPr>
          <p:cNvPicPr>
            <a:picLocks noChangeAspect="1"/>
          </p:cNvPicPr>
          <p:nvPr/>
        </p:nvPicPr>
        <p:blipFill>
          <a:blip r:embed="rId4"/>
          <a:stretch>
            <a:fillRect/>
          </a:stretch>
        </p:blipFill>
        <p:spPr>
          <a:xfrm>
            <a:off x="7041062" y="732374"/>
            <a:ext cx="5147890" cy="2818469"/>
          </a:xfrm>
          <a:prstGeom prst="rect">
            <a:avLst/>
          </a:prstGeom>
        </p:spPr>
      </p:pic>
    </p:spTree>
    <p:extLst>
      <p:ext uri="{BB962C8B-B14F-4D97-AF65-F5344CB8AC3E}">
        <p14:creationId xmlns:p14="http://schemas.microsoft.com/office/powerpoint/2010/main" val="176225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483-57F0-2B6C-12C0-5B47B1AF6CAA}"/>
              </a:ext>
            </a:extLst>
          </p:cNvPr>
          <p:cNvSpPr>
            <a:spLocks noGrp="1"/>
          </p:cNvSpPr>
          <p:nvPr>
            <p:ph type="title"/>
          </p:nvPr>
        </p:nvSpPr>
        <p:spPr/>
        <p:txBody>
          <a:bodyPr/>
          <a:lstStyle/>
          <a:p>
            <a:r>
              <a:rPr lang="en-CA" dirty="0"/>
              <a:t>Code in python, see </a:t>
            </a:r>
            <a:r>
              <a:rPr lang="en-US" sz="4400" dirty="0" err="1"/>
              <a:t>Bayes.ipynb</a:t>
            </a:r>
            <a:endParaRPr lang="en-CA" dirty="0"/>
          </a:p>
        </p:txBody>
      </p:sp>
      <p:sp>
        <p:nvSpPr>
          <p:cNvPr id="3" name="Content Placeholder 2">
            <a:extLst>
              <a:ext uri="{FF2B5EF4-FFF2-40B4-BE49-F238E27FC236}">
                <a16:creationId xmlns:a16="http://schemas.microsoft.com/office/drawing/2014/main" id="{C39B5CA9-063A-3B8E-C212-D607A99F9E45}"/>
              </a:ext>
            </a:extLst>
          </p:cNvPr>
          <p:cNvSpPr>
            <a:spLocks noGrp="1"/>
          </p:cNvSpPr>
          <p:nvPr>
            <p:ph idx="1"/>
          </p:nvPr>
        </p:nvSpPr>
        <p:spPr/>
        <p:txBody>
          <a:bodyPr/>
          <a:lstStyle/>
          <a:p>
            <a:r>
              <a:rPr lang="en-US" b="0" dirty="0" err="1">
                <a:solidFill>
                  <a:srgbClr val="657B83"/>
                </a:solidFill>
                <a:effectLst/>
                <a:highlight>
                  <a:srgbClr val="FDF6E3"/>
                </a:highlight>
                <a:latin typeface="Menlo" panose="020B0609030804020204" pitchFamily="49" charset="0"/>
              </a:rPr>
              <a:t>prior_rain</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 </a:t>
            </a:r>
            <a:r>
              <a:rPr lang="en-US" b="0" dirty="0">
                <a:solidFill>
                  <a:srgbClr val="D33682"/>
                </a:solidFill>
                <a:effectLst/>
                <a:highlight>
                  <a:srgbClr val="FDF6E3"/>
                </a:highlight>
                <a:latin typeface="Menlo" panose="020B0609030804020204" pitchFamily="49" charset="0"/>
              </a:rPr>
              <a:t>0.5</a:t>
            </a:r>
            <a:endParaRPr lang="en-US" b="0" dirty="0">
              <a:solidFill>
                <a:srgbClr val="657B83"/>
              </a:solidFill>
              <a:effectLst/>
              <a:highlight>
                <a:srgbClr val="FDF6E3"/>
              </a:highlight>
              <a:latin typeface="Menlo" panose="020B0609030804020204" pitchFamily="49" charset="0"/>
            </a:endParaRPr>
          </a:p>
          <a:p>
            <a:r>
              <a:rPr lang="en-US" b="0" dirty="0" err="1">
                <a:solidFill>
                  <a:srgbClr val="657B83"/>
                </a:solidFill>
                <a:effectLst/>
                <a:highlight>
                  <a:srgbClr val="FDF6E3"/>
                </a:highlight>
                <a:latin typeface="Menlo" panose="020B0609030804020204" pitchFamily="49" charset="0"/>
              </a:rPr>
              <a:t>likelihood_umbrella_given_rain</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 </a:t>
            </a:r>
            <a:r>
              <a:rPr lang="en-US" b="0" dirty="0">
                <a:solidFill>
                  <a:srgbClr val="D33682"/>
                </a:solidFill>
                <a:effectLst/>
                <a:highlight>
                  <a:srgbClr val="FDF6E3"/>
                </a:highlight>
                <a:latin typeface="Menlo" panose="020B0609030804020204" pitchFamily="49" charset="0"/>
              </a:rPr>
              <a:t>0.8</a:t>
            </a:r>
            <a:endParaRPr lang="en-US" b="0" dirty="0">
              <a:solidFill>
                <a:srgbClr val="657B83"/>
              </a:solidFill>
              <a:effectLst/>
              <a:highlight>
                <a:srgbClr val="FDF6E3"/>
              </a:highlight>
              <a:latin typeface="Menlo" panose="020B0609030804020204" pitchFamily="49" charset="0"/>
            </a:endParaRPr>
          </a:p>
          <a:p>
            <a:r>
              <a:rPr lang="en-US" b="0" dirty="0" err="1">
                <a:solidFill>
                  <a:srgbClr val="657B83"/>
                </a:solidFill>
                <a:effectLst/>
                <a:highlight>
                  <a:srgbClr val="FDF6E3"/>
                </a:highlight>
                <a:latin typeface="Menlo" panose="020B0609030804020204" pitchFamily="49" charset="0"/>
              </a:rPr>
              <a:t>likelihood_umbrella_given_no_rain</a:t>
            </a:r>
            <a:r>
              <a:rPr lang="en-US" b="0" dirty="0">
                <a:solidFill>
                  <a:srgbClr val="657B83"/>
                </a:solidFill>
                <a:effectLst/>
                <a:highlight>
                  <a:srgbClr val="FDF6E3"/>
                </a:highlight>
                <a:latin typeface="Menlo" panose="020B0609030804020204" pitchFamily="49" charset="0"/>
              </a:rPr>
              <a:t> </a:t>
            </a:r>
            <a:r>
              <a:rPr lang="en-US" b="0" dirty="0">
                <a:solidFill>
                  <a:srgbClr val="859900"/>
                </a:solidFill>
                <a:effectLst/>
                <a:highlight>
                  <a:srgbClr val="FDF6E3"/>
                </a:highlight>
                <a:latin typeface="Menlo" panose="020B0609030804020204" pitchFamily="49" charset="0"/>
              </a:rPr>
              <a:t>=</a:t>
            </a:r>
            <a:r>
              <a:rPr lang="en-US" b="0" dirty="0">
                <a:solidFill>
                  <a:srgbClr val="657B83"/>
                </a:solidFill>
                <a:effectLst/>
                <a:highlight>
                  <a:srgbClr val="FDF6E3"/>
                </a:highlight>
                <a:latin typeface="Menlo" panose="020B0609030804020204" pitchFamily="49" charset="0"/>
              </a:rPr>
              <a:t> </a:t>
            </a:r>
            <a:r>
              <a:rPr lang="en-US" b="0" dirty="0">
                <a:solidFill>
                  <a:srgbClr val="D33682"/>
                </a:solidFill>
                <a:effectLst/>
                <a:highlight>
                  <a:srgbClr val="FDF6E3"/>
                </a:highlight>
                <a:latin typeface="Menlo" panose="020B0609030804020204" pitchFamily="49" charset="0"/>
              </a:rPr>
              <a:t>0.05</a:t>
            </a:r>
            <a:endParaRPr lang="en-US" b="0" dirty="0">
              <a:solidFill>
                <a:srgbClr val="657B83"/>
              </a:solidFill>
              <a:effectLst/>
              <a:highlight>
                <a:srgbClr val="FDF6E3"/>
              </a:highlight>
              <a:latin typeface="Menlo" panose="020B0609030804020204" pitchFamily="49" charset="0"/>
            </a:endParaRPr>
          </a:p>
          <a:p>
            <a:pPr marL="0" indent="0">
              <a:buNone/>
            </a:pPr>
            <a:endParaRPr lang="en-CA" dirty="0"/>
          </a:p>
        </p:txBody>
      </p:sp>
      <p:pic>
        <p:nvPicPr>
          <p:cNvPr id="4" name="Picture 3">
            <a:extLst>
              <a:ext uri="{FF2B5EF4-FFF2-40B4-BE49-F238E27FC236}">
                <a16:creationId xmlns:a16="http://schemas.microsoft.com/office/drawing/2014/main" id="{1FCE6E78-42BD-E11B-D3D4-A72E02458107}"/>
              </a:ext>
            </a:extLst>
          </p:cNvPr>
          <p:cNvPicPr>
            <a:picLocks noChangeAspect="1"/>
          </p:cNvPicPr>
          <p:nvPr/>
        </p:nvPicPr>
        <p:blipFill>
          <a:blip r:embed="rId3"/>
          <a:stretch>
            <a:fillRect/>
          </a:stretch>
        </p:blipFill>
        <p:spPr>
          <a:xfrm>
            <a:off x="2523744" y="3429000"/>
            <a:ext cx="6160516" cy="3404496"/>
          </a:xfrm>
          <a:prstGeom prst="rect">
            <a:avLst/>
          </a:prstGeom>
        </p:spPr>
      </p:pic>
    </p:spTree>
    <p:extLst>
      <p:ext uri="{BB962C8B-B14F-4D97-AF65-F5344CB8AC3E}">
        <p14:creationId xmlns:p14="http://schemas.microsoft.com/office/powerpoint/2010/main" val="354208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8888</TotalTime>
  <Words>3881</Words>
  <Application>Microsoft Macintosh PowerPoint</Application>
  <PresentationFormat>Widescreen</PresentationFormat>
  <Paragraphs>401</Paragraphs>
  <Slides>23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.SF NS</vt:lpstr>
      <vt:lpstr>Google Sans</vt:lpstr>
      <vt:lpstr>Aptos</vt:lpstr>
      <vt:lpstr>Aptos Display</vt:lpstr>
      <vt:lpstr>Arial</vt:lpstr>
      <vt:lpstr>Calibri</vt:lpstr>
      <vt:lpstr>Menlo</vt:lpstr>
      <vt:lpstr>Times New Roman</vt:lpstr>
      <vt:lpstr>Wingdings</vt:lpstr>
      <vt:lpstr>Office Theme</vt:lpstr>
      <vt:lpstr>Bayesian Logistic MCMC Regression Model</vt:lpstr>
      <vt:lpstr>Bayesian</vt:lpstr>
      <vt:lpstr>Bayes’ Theorem Activity</vt:lpstr>
      <vt:lpstr>Bayes’ Theorem Activity (cont.)</vt:lpstr>
      <vt:lpstr>Bayes’ Theorem Activity (cont.)</vt:lpstr>
      <vt:lpstr>Bayes’ Theorem Activity (cont.)</vt:lpstr>
      <vt:lpstr>See class material: book of bayes.xlsx</vt:lpstr>
      <vt:lpstr>Prior, likelihood and posterior distributions or Probability Density Function (PDF)</vt:lpstr>
      <vt:lpstr>Code in python, see Bayes.ipynb</vt:lpstr>
      <vt:lpstr>Modules for Python activity</vt:lpstr>
      <vt:lpstr>Takeaways for Bayes’ Theorem:</vt:lpstr>
      <vt:lpstr>Bayesian Logistic MCMC with Python: </vt:lpstr>
      <vt:lpstr>Comparison between frequentist and non-frequentist</vt:lpstr>
      <vt:lpstr>Bayesian Logistic MCMC in Python (Cont.)</vt:lpstr>
      <vt:lpstr>Bayesian Logistic MCMC in Python (Cont.)</vt:lpstr>
      <vt:lpstr>PowerPoint Presentation</vt:lpstr>
      <vt:lpstr>Python activity</vt:lpstr>
      <vt:lpstr>Python activity (cont.)</vt:lpstr>
      <vt:lpstr>Python activity (cont.)</vt:lpstr>
      <vt:lpstr>Inverse Logit Function</vt:lpstr>
      <vt:lpstr>Bayesian with non-normal priors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Jing Liu</dc:creator>
  <cp:lastModifiedBy>Jing Liu</cp:lastModifiedBy>
  <cp:revision>602</cp:revision>
  <dcterms:created xsi:type="dcterms:W3CDTF">2024-05-21T01:15:46Z</dcterms:created>
  <dcterms:modified xsi:type="dcterms:W3CDTF">2024-06-27T21:00:39Z</dcterms:modified>
</cp:coreProperties>
</file>