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67" r:id="rId6"/>
  </p:sldMasterIdLst>
  <p:notesMasterIdLst>
    <p:notesMasterId r:id="rId8"/>
  </p:notesMasterIdLst>
  <p:sldIdLst>
    <p:sldId id="260" r:id="rId7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3" r:id="rId79"/>
    <p:sldId id="346" r:id="rId80"/>
    <p:sldId id="342" r:id="rId81"/>
    <p:sldId id="344" r:id="rId82"/>
    <p:sldId id="349" r:id="rId83"/>
    <p:sldId id="345" r:id="rId84"/>
    <p:sldId id="347" r:id="rId85"/>
    <p:sldId id="348" r:id="rId86"/>
    <p:sldId id="264" r:id="rId87"/>
  </p:sldIdLst>
  <p:sldSz cx="12192000" cy="6858000"/>
  <p:notesSz cx="6858000" cy="9144000"/>
  <p:custDataLst>
    <p:tags r:id="rId9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6679BCAB-B2F8-4F3A-9941-A2354D800C4A}">
          <p14:sldIdLst>
            <p14:sldId id="260"/>
          </p14:sldIdLst>
        </p14:section>
        <p14:section name="WXML 模板语法" id="{CD38B3C7-DD00-499E-9D51-9240136A66E0}">
          <p14:sldIdLst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WXSS 模板样式" id="{6A07EF4B-83F5-4264-A8B9-7C29A460FB05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全局配置" id="{A0D3DCB7-8C8F-4CF5-9BA3-9CB11917C2F0}">
          <p14:sldIdLst>
            <p14:sldId id="309"/>
            <p14:sldId id="310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页面配置" id="{F08A4BDD-D39A-4191-8E6B-92C13AC884CF}">
          <p14:sldIdLst>
            <p14:sldId id="334"/>
            <p14:sldId id="335"/>
            <p14:sldId id="336"/>
            <p14:sldId id="337"/>
          </p14:sldIdLst>
        </p14:section>
        <p14:section name="网络数据请求" id="{A4099A25-4FBE-4443-84C2-3F1E0D8F3778}">
          <p14:sldIdLst>
            <p14:sldId id="338"/>
            <p14:sldId id="339"/>
            <p14:sldId id="340"/>
            <p14:sldId id="341"/>
            <p14:sldId id="343"/>
            <p14:sldId id="346"/>
            <p14:sldId id="342"/>
            <p14:sldId id="344"/>
          </p14:sldIdLst>
        </p14:section>
        <p14:section name="案例 - 本地生活" id="{3A7D51E3-AEBB-43F3-8DAA-C16C61BCE12E}">
          <p14:sldIdLst>
            <p14:sldId id="349"/>
            <p14:sldId id="345"/>
            <p14:sldId id="347"/>
          </p14:sldIdLst>
        </p14:section>
        <p14:section name="结束" id="{FDE24B8A-BC31-49D3-85DA-175ECA3B8A95}">
          <p14:sldIdLst>
            <p14:sldId id="348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5.xml"/><Relationship Id="rId90" Type="http://schemas.openxmlformats.org/officeDocument/2006/relationships/tableStyles" Target="tableStyles.xml"/><Relationship Id="rId9" Type="http://schemas.openxmlformats.org/officeDocument/2006/relationships/slide" Target="slides/slide2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61960-70A7-49FC-B8AE-2B6E0E7E82BD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59A27A9D-D4EA-4B45-B685-23BFB42CD317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zh-CN" altLang="en-US" sz="14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57886F0E-BDB2-473B-91C4-E6932D3D3423}" cxnId="{04828FCC-1765-4EA9-B4D3-BA4B68DD78B0}" type="parTrans">
      <dgm:prSet/>
      <dgm:spPr/>
      <dgm:t>
        <a:bodyPr/>
        <a:lstStyle/>
        <a:p>
          <a:endParaRPr lang="zh-CN" altLang="en-US"/>
        </a:p>
      </dgm:t>
    </dgm:pt>
    <dgm:pt modelId="{D54BBB6F-97E0-4A76-8B45-AE42675A5843}" cxnId="{04828FCC-1765-4EA9-B4D3-BA4B68DD78B0}" type="sibTrans">
      <dgm:prSet/>
      <dgm:spPr/>
      <dgm:t>
        <a:bodyPr/>
        <a:lstStyle/>
        <a:p>
          <a:endParaRPr lang="zh-CN" altLang="en-US"/>
        </a:p>
      </dgm:t>
    </dgm:pt>
    <dgm:pt modelId="{A26AE6CC-D7D9-43DD-AFE0-6875583BA435}">
      <dgm:prSet phldrT="[文本]" custT="1"/>
      <dgm:spPr/>
      <dgm:t>
        <a:bodyPr/>
        <a:lstStyle/>
        <a:p>
          <a:r>
            <a: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                wxss</a:t>
          </a:r>
          <a:endParaRPr lang="zh-CN" altLang="en-US" sz="14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5B3EEF59-21C5-4E9E-A52F-15CDFE9FF1EA}" cxnId="{B0CAD9CD-8848-4692-BEDE-8BE682864C35}" type="parTrans">
      <dgm:prSet/>
      <dgm:spPr/>
      <dgm:t>
        <a:bodyPr/>
        <a:lstStyle/>
        <a:p>
          <a:endParaRPr lang="zh-CN" altLang="en-US"/>
        </a:p>
      </dgm:t>
    </dgm:pt>
    <dgm:pt modelId="{CA87AD99-9561-4A44-A655-A60FCCA93C8B}" cxnId="{B0CAD9CD-8848-4692-BEDE-8BE682864C35}" type="sibTrans">
      <dgm:prSet/>
      <dgm:spPr/>
      <dgm:t>
        <a:bodyPr/>
        <a:lstStyle/>
        <a:p>
          <a:endParaRPr lang="zh-CN" altLang="en-US"/>
        </a:p>
      </dgm:t>
    </dgm:pt>
    <dgm:pt modelId="{4C697EF4-ECCD-4639-8027-AA72AF0FF166}" type="pres">
      <dgm:prSet presAssocID="{67261960-70A7-49FC-B8AE-2B6E0E7E82BD}" presName="compositeShape" presStyleCnt="0">
        <dgm:presLayoutVars>
          <dgm:chMax val="7"/>
          <dgm:dir/>
          <dgm:resizeHandles val="exact"/>
        </dgm:presLayoutVars>
      </dgm:prSet>
      <dgm:spPr/>
    </dgm:pt>
    <dgm:pt modelId="{FD5E50D5-3252-4090-9B65-FAE73271F333}" type="pres">
      <dgm:prSet presAssocID="{59A27A9D-D4EA-4B45-B685-23BFB42CD317}" presName="circ1" presStyleLbl="vennNode1" presStyleIdx="0" presStyleCnt="2"/>
      <dgm:spPr/>
    </dgm:pt>
    <dgm:pt modelId="{5E88DFAC-4A21-4963-98D6-95F44EE0F7E7}" type="pres">
      <dgm:prSet presAssocID="{59A27A9D-D4EA-4B45-B685-23BFB42CD3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DF640E-C5A8-417B-A2D1-DB9C78E9D24E}" type="pres">
      <dgm:prSet presAssocID="{A26AE6CC-D7D9-43DD-AFE0-6875583BA435}" presName="circ2" presStyleLbl="vennNode1" presStyleIdx="1" presStyleCnt="2" custLinFactNeighborX="-21701" custLinFactNeighborY="-1085"/>
      <dgm:spPr/>
    </dgm:pt>
    <dgm:pt modelId="{F7C04762-5B00-495F-8C12-A7B192C4FE59}" type="pres">
      <dgm:prSet presAssocID="{A26AE6CC-D7D9-43DD-AFE0-6875583BA43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3AFA81C-2877-4BC8-9FE8-6BCE14C338F5}" type="presOf" srcId="{A26AE6CC-D7D9-43DD-AFE0-6875583BA435}" destId="{F7C04762-5B00-495F-8C12-A7B192C4FE59}" srcOrd="1" destOrd="0" presId="urn:microsoft.com/office/officeart/2005/8/layout/venn1"/>
    <dgm:cxn modelId="{7BD141A2-4CD7-4844-BB27-EE6F8A9B7083}" type="presOf" srcId="{A26AE6CC-D7D9-43DD-AFE0-6875583BA435}" destId="{80DF640E-C5A8-417B-A2D1-DB9C78E9D24E}" srcOrd="0" destOrd="0" presId="urn:microsoft.com/office/officeart/2005/8/layout/venn1"/>
    <dgm:cxn modelId="{9278B0A7-78A9-4E85-8EB5-3DF0A783217E}" type="presOf" srcId="{67261960-70A7-49FC-B8AE-2B6E0E7E82BD}" destId="{4C697EF4-ECCD-4639-8027-AA72AF0FF166}" srcOrd="0" destOrd="0" presId="urn:microsoft.com/office/officeart/2005/8/layout/venn1"/>
    <dgm:cxn modelId="{04828FCC-1765-4EA9-B4D3-BA4B68DD78B0}" srcId="{67261960-70A7-49FC-B8AE-2B6E0E7E82BD}" destId="{59A27A9D-D4EA-4B45-B685-23BFB42CD317}" srcOrd="0" destOrd="0" parTransId="{57886F0E-BDB2-473B-91C4-E6932D3D3423}" sibTransId="{D54BBB6F-97E0-4A76-8B45-AE42675A5843}"/>
    <dgm:cxn modelId="{B0CAD9CD-8848-4692-BEDE-8BE682864C35}" srcId="{67261960-70A7-49FC-B8AE-2B6E0E7E82BD}" destId="{A26AE6CC-D7D9-43DD-AFE0-6875583BA435}" srcOrd="1" destOrd="0" parTransId="{5B3EEF59-21C5-4E9E-A52F-15CDFE9FF1EA}" sibTransId="{CA87AD99-9561-4A44-A655-A60FCCA93C8B}"/>
    <dgm:cxn modelId="{105EA9D8-4C0F-4D3D-9335-9918DC43C068}" type="presOf" srcId="{59A27A9D-D4EA-4B45-B685-23BFB42CD317}" destId="{5E88DFAC-4A21-4963-98D6-95F44EE0F7E7}" srcOrd="1" destOrd="0" presId="urn:microsoft.com/office/officeart/2005/8/layout/venn1"/>
    <dgm:cxn modelId="{330994E1-9568-4934-8965-64BD0905F535}" type="presOf" srcId="{59A27A9D-D4EA-4B45-B685-23BFB42CD317}" destId="{FD5E50D5-3252-4090-9B65-FAE73271F333}" srcOrd="0" destOrd="0" presId="urn:microsoft.com/office/officeart/2005/8/layout/venn1"/>
    <dgm:cxn modelId="{42569042-2990-40CA-A728-634D76BABE9B}" type="presParOf" srcId="{4C697EF4-ECCD-4639-8027-AA72AF0FF166}" destId="{FD5E50D5-3252-4090-9B65-FAE73271F333}" srcOrd="0" destOrd="0" presId="urn:microsoft.com/office/officeart/2005/8/layout/venn1"/>
    <dgm:cxn modelId="{39D51382-6B08-4192-B572-9F0FBAE5A1CC}" type="presParOf" srcId="{4C697EF4-ECCD-4639-8027-AA72AF0FF166}" destId="{5E88DFAC-4A21-4963-98D6-95F44EE0F7E7}" srcOrd="1" destOrd="0" presId="urn:microsoft.com/office/officeart/2005/8/layout/venn1"/>
    <dgm:cxn modelId="{BA18C669-5D1E-4B61-87E9-32910E3C20AE}" type="presParOf" srcId="{4C697EF4-ECCD-4639-8027-AA72AF0FF166}" destId="{80DF640E-C5A8-417B-A2D1-DB9C78E9D24E}" srcOrd="2" destOrd="0" presId="urn:microsoft.com/office/officeart/2005/8/layout/venn1"/>
    <dgm:cxn modelId="{6686F87D-7412-4AE5-84B5-D00F62A117C8}" type="presParOf" srcId="{4C697EF4-ECCD-4639-8027-AA72AF0FF166}" destId="{F7C04762-5B00-495F-8C12-A7B192C4FE5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22642" cy="2467992"/>
        <a:chOff x="0" y="0"/>
        <a:chExt cx="4422642" cy="2467992"/>
      </a:xfrm>
    </dsp:grpSpPr>
    <dsp:sp modelId="{FD5E50D5-3252-4090-9B65-FAE73271F333}">
      <dsp:nvSpPr>
        <dsp:cNvPr id="3" name="椭圆 2"/>
        <dsp:cNvSpPr/>
      </dsp:nvSpPr>
      <dsp:spPr bwMode="white">
        <a:xfrm>
          <a:off x="1684068" y="6713"/>
          <a:ext cx="2454566" cy="245456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dirty="0">
            <a:solidFill>
              <a:schemeClr val="tx1"/>
            </a:solidFill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1684068" y="6713"/>
        <a:ext cx="2454566" cy="2454566"/>
      </dsp:txXfrm>
    </dsp:sp>
    <dsp:sp modelId="{80DF640E-C5A8-417B-A2D1-DB9C78E9D24E}">
      <dsp:nvSpPr>
        <dsp:cNvPr id="4" name="椭圆 3"/>
        <dsp:cNvSpPr/>
      </dsp:nvSpPr>
      <dsp:spPr bwMode="white">
        <a:xfrm>
          <a:off x="2920459" y="0"/>
          <a:ext cx="2454566" cy="2454566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                wxss</a:t>
          </a:r>
          <a:endParaRPr lang="zh-CN" altLang="en-US" sz="1400" dirty="0">
            <a:solidFill>
              <a:schemeClr val="tx1"/>
            </a:solidFill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2920459" y="0"/>
        <a:ext cx="2454566" cy="245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4.xml"/><Relationship Id="rId12" Type="http://schemas.openxmlformats.org/officeDocument/2006/relationships/image" Target="../media/image19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模板与配置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算数运算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6" y="2551568"/>
            <a:ext cx="7200000" cy="22741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5445510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事件绑定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099089" cy="517190"/>
          </a:xfrm>
        </p:spPr>
        <p:txBody>
          <a:bodyPr/>
          <a:lstStyle/>
          <a:p>
            <a:r>
              <a:rPr lang="zh-CN" altLang="en-US" dirty="0"/>
              <a:t>事件是</a:t>
            </a:r>
            <a:r>
              <a:rPr lang="zh-CN" altLang="en-US" dirty="0">
                <a:solidFill>
                  <a:srgbClr val="C00000"/>
                </a:solidFill>
              </a:rPr>
              <a:t>渲染层到逻辑层的通讯方式</a:t>
            </a:r>
            <a:r>
              <a:rPr lang="zh-CN" altLang="en-US" dirty="0"/>
              <a:t>。通过事件可以将用户在渲染层产生的行为，反馈到逻辑层进行业务的处理。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10" y="2506329"/>
            <a:ext cx="5826556" cy="4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小程序中常用的事件</a:t>
            </a:r>
            <a:endParaRPr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940047" y="2106358"/>
          <a:ext cx="9743828" cy="203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96"/>
                <a:gridCol w="3465918"/>
                <a:gridCol w="4871914"/>
              </a:tblGrid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绑定方式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bindtap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bind:tap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手指触摸后马上离开，类似于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bindinput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bind:input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文本框的输入事件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change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bindchange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bind:change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状态改变时触发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事件对象的属性列表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当事件回调触发的时候，会收到一个事件对象 </a:t>
            </a:r>
            <a:r>
              <a:rPr lang="en-US" altLang="zh-CN" dirty="0"/>
              <a:t>event</a:t>
            </a:r>
            <a:r>
              <a:rPr lang="zh-CN" altLang="en-US" dirty="0"/>
              <a:t>，它的详细属性如下表所示：</a:t>
            </a:r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940047" y="2541217"/>
          <a:ext cx="9845676" cy="350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1"/>
                <a:gridCol w="1811044"/>
                <a:gridCol w="5574531"/>
              </a:tblGrid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type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timeStamp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Integer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页面打开到触发事件所经过的毫秒数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target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触发事件的组件的一些属性值集合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currentTarget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当前组件的一些属性值集合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detail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额外的信息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touches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触摸事件，当前停留在屏幕中的触摸点信息的数组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changedTouches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触摸事件，当前变化的触摸点信息的数组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target </a:t>
            </a:r>
            <a:r>
              <a:rPr lang="zh-CN" altLang="en-US" dirty="0"/>
              <a:t>和 </a:t>
            </a:r>
            <a:r>
              <a:rPr lang="en-US" altLang="zh-CN" dirty="0"/>
              <a:t>currentTarget 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触发该事件的源头组件</a:t>
            </a:r>
            <a:r>
              <a:rPr lang="zh-CN" altLang="en-US" dirty="0"/>
              <a:t>，而 </a:t>
            </a:r>
            <a:r>
              <a:rPr lang="en-US" altLang="zh-CN" dirty="0" err="1">
                <a:solidFill>
                  <a:srgbClr val="C00000"/>
                </a:solidFill>
              </a:rPr>
              <a:t>currentTarget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则是</a:t>
            </a:r>
            <a:r>
              <a:rPr lang="zh-CN" altLang="en-US" dirty="0">
                <a:solidFill>
                  <a:srgbClr val="C00000"/>
                </a:solidFill>
              </a:rPr>
              <a:t>当前事件所绑定的组件</a:t>
            </a:r>
            <a:r>
              <a:rPr lang="zh-CN" altLang="en-US" dirty="0"/>
              <a:t>。举例如下：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95" y="2562326"/>
            <a:ext cx="8055038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67413" y="5035524"/>
            <a:ext cx="9733980" cy="178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点击内部的按钮时，点击事件以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的方式向外扩散，也会触发外层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tap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事件处理函数。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此时，对于外层的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来说：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e.target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指向的是触发事件的源头组件，因此，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e.target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是内部的按钮组件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e.currentTarget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指向的是当前正在触发事件的那个组件，因此，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e.currentTarget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是当前的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US" altLang="zh-CN" dirty="0">
                <a:solidFill>
                  <a:srgbClr val="C00000"/>
                </a:solidFill>
              </a:rPr>
              <a:t>bindtap </a:t>
            </a:r>
            <a:r>
              <a:rPr lang="zh-CN" altLang="en-US" dirty="0">
                <a:solidFill>
                  <a:srgbClr val="C00000"/>
                </a:solidFill>
              </a:rPr>
              <a:t>的语法格式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78349"/>
          </a:xfrm>
        </p:spPr>
        <p:txBody>
          <a:bodyPr/>
          <a:lstStyle/>
          <a:p>
            <a:r>
              <a:rPr lang="zh-CN" altLang="en-US" dirty="0"/>
              <a:t>在小程序中，不存在 </a:t>
            </a:r>
            <a:r>
              <a:rPr lang="en-US" altLang="zh-CN" dirty="0"/>
              <a:t>HTML </a:t>
            </a:r>
            <a:r>
              <a:rPr lang="zh-CN" altLang="en-US" dirty="0"/>
              <a:t>中的 </a:t>
            </a:r>
            <a:r>
              <a:rPr lang="en-US" altLang="zh-CN" dirty="0"/>
              <a:t>onclick </a:t>
            </a:r>
            <a:r>
              <a:rPr lang="zh-CN" altLang="en-US" dirty="0"/>
              <a:t>鼠标点击事件，而是通过 </a:t>
            </a:r>
            <a:r>
              <a:rPr lang="en-US" altLang="zh-CN" dirty="0">
                <a:solidFill>
                  <a:srgbClr val="C00000"/>
                </a:solidFill>
              </a:rPr>
              <a:t>tap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来响应用户的触摸行为。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>
                <a:solidFill>
                  <a:srgbClr val="C00000"/>
                </a:solidFill>
              </a:rPr>
              <a:t>bindtap</a:t>
            </a:r>
            <a:r>
              <a:rPr lang="zh-CN" altLang="en-US" dirty="0"/>
              <a:t>，可以为组件绑定 </a:t>
            </a:r>
            <a:r>
              <a:rPr lang="en-US" altLang="zh-CN" dirty="0"/>
              <a:t>tap </a:t>
            </a:r>
            <a:r>
              <a:rPr lang="zh-CN" altLang="en-US" dirty="0"/>
              <a:t>触摸事件，语法如下：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41" y="2951414"/>
            <a:ext cx="6477561" cy="990686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838200" y="4029980"/>
            <a:ext cx="10232254" cy="4709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2"/>
            </a:pPr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文件中定义对应的事件处理函数，事件参数通过形参 </a:t>
            </a:r>
            <a:r>
              <a:rPr lang="en-US" altLang="zh-CN" dirty="0">
                <a:solidFill>
                  <a:srgbClr val="C00000"/>
                </a:solidFill>
              </a:rPr>
              <a:t>event</a:t>
            </a:r>
            <a:r>
              <a:rPr lang="zh-CN" altLang="en-US" dirty="0"/>
              <a:t>（一般</a:t>
            </a:r>
            <a:r>
              <a:rPr lang="zh-CN" altLang="en-US" dirty="0">
                <a:solidFill>
                  <a:srgbClr val="C00000"/>
                </a:solidFill>
              </a:rPr>
              <a:t>简写成 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/>
              <a:t>） 来接收：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4589755"/>
            <a:ext cx="6477561" cy="211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在事件处理函数中为 </a:t>
            </a:r>
            <a:r>
              <a:rPr lang="en-US" altLang="zh-CN" dirty="0"/>
              <a:t>data </a:t>
            </a:r>
            <a:r>
              <a:rPr lang="zh-CN" altLang="en-US" dirty="0"/>
              <a:t>中的数据赋值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通过调用 </a:t>
            </a:r>
            <a:r>
              <a:rPr lang="en-US" altLang="zh-CN" dirty="0">
                <a:solidFill>
                  <a:srgbClr val="C00000"/>
                </a:solidFill>
              </a:rPr>
              <a:t>this.setData(dataObject) </a:t>
            </a:r>
            <a:r>
              <a:rPr lang="zh-CN" altLang="en-US" dirty="0">
                <a:solidFill>
                  <a:schemeClr val="tx1"/>
                </a:solidFill>
              </a:rPr>
              <a:t>方法，可以给页面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中的数据重新赋值，示例如下：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19" y="2532963"/>
            <a:ext cx="6639055" cy="4186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834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小程序中的事件传参比较特殊，</a:t>
            </a:r>
            <a:r>
              <a:rPr lang="zh-CN" altLang="en-US" dirty="0">
                <a:solidFill>
                  <a:srgbClr val="C00000"/>
                </a:solidFill>
              </a:rPr>
              <a:t>不能在绑定事件的同时为事件处理函数传递参数</a:t>
            </a:r>
            <a:r>
              <a:rPr lang="zh-CN" altLang="en-US" dirty="0">
                <a:solidFill>
                  <a:schemeClr val="tx1"/>
                </a:solidFill>
              </a:rPr>
              <a:t>。例如，下面的代码将不能正常工作：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41" y="2876804"/>
            <a:ext cx="7200000" cy="11011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590" y="4048215"/>
            <a:ext cx="9744234" cy="104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因为小程序会把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bindtap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的属性值，统一当作事件名称来处理，相当于要调用一个名称为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btnHandler(123)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的事件处理函数。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可以为组件提供 </a:t>
            </a:r>
            <a:r>
              <a:rPr lang="en-US" altLang="zh-CN" dirty="0">
                <a:solidFill>
                  <a:srgbClr val="C00000"/>
                </a:solidFill>
              </a:rPr>
              <a:t>data-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 自定义属性传参，其中 </a:t>
            </a:r>
            <a:r>
              <a:rPr lang="zh-CN" altLang="en-US" dirty="0">
                <a:solidFill>
                  <a:srgbClr val="C00000"/>
                </a:solidFill>
              </a:rPr>
              <a:t>* 代表的是参数的名字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0" y="3814751"/>
            <a:ext cx="9744234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会被解析为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dirty="0">
                <a:solidFill>
                  <a:srgbClr val="C00000"/>
                </a:solidFill>
              </a:rPr>
              <a:t>的名字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数值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会被解析为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参数的值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46" y="2543890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在事件处理函数中，通过 </a:t>
            </a:r>
            <a:r>
              <a:rPr lang="en-US" altLang="zh-CN" dirty="0">
                <a:solidFill>
                  <a:srgbClr val="C00000"/>
                </a:solidFill>
              </a:rPr>
              <a:t>event.target.dataset.</a:t>
            </a:r>
            <a:r>
              <a:rPr lang="zh-CN" altLang="en-US" dirty="0">
                <a:solidFill>
                  <a:srgbClr val="C00000"/>
                </a:solidFill>
              </a:rPr>
              <a:t>参数名 </a:t>
            </a:r>
            <a:r>
              <a:rPr lang="zh-CN" altLang="en-US" dirty="0">
                <a:solidFill>
                  <a:schemeClr val="tx1"/>
                </a:solidFill>
              </a:rPr>
              <a:t>即可获取到</a:t>
            </a:r>
            <a:r>
              <a:rPr lang="zh-CN" altLang="en-US" dirty="0">
                <a:solidFill>
                  <a:srgbClr val="C00000"/>
                </a:solidFill>
              </a:rPr>
              <a:t>具体参数的值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397" y="2577353"/>
            <a:ext cx="7200000" cy="266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模板语法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>
                <a:solidFill>
                  <a:srgbClr val="C00000"/>
                </a:solidFill>
              </a:rPr>
              <a:t>bindinput </a:t>
            </a:r>
            <a:r>
              <a:rPr lang="zh-CN" altLang="en-US" dirty="0">
                <a:solidFill>
                  <a:srgbClr val="C00000"/>
                </a:solidFill>
              </a:rPr>
              <a:t>的语法格式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40493"/>
          </a:xfrm>
        </p:spPr>
        <p:txBody>
          <a:bodyPr/>
          <a:lstStyle/>
          <a:p>
            <a:r>
              <a:rPr lang="zh-CN" altLang="en-US" dirty="0"/>
              <a:t>在小程序中，通过 </a:t>
            </a:r>
            <a:r>
              <a:rPr lang="en-US" altLang="zh-CN" dirty="0">
                <a:solidFill>
                  <a:srgbClr val="C00000"/>
                </a:solidFill>
              </a:rPr>
              <a:t>input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来响应文本框的输入事件，语法格式如下：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bindinput</a:t>
            </a:r>
            <a:r>
              <a:rPr lang="zh-CN" altLang="en-US" dirty="0"/>
              <a:t>，可以为文本框绑定输入事件：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19" y="2929631"/>
            <a:ext cx="7200000" cy="11011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9739" y="4172505"/>
            <a:ext cx="966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.js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文件中定义事件处理函数：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8" y="4648290"/>
            <a:ext cx="7200000" cy="2032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369798"/>
          </a:xfrm>
        </p:spPr>
        <p:txBody>
          <a:bodyPr/>
          <a:lstStyle/>
          <a:p>
            <a:r>
              <a:rPr lang="zh-CN" altLang="en-US" dirty="0"/>
              <a:t>实现步骤：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定义数据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渲染结构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美化样式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绑定 </a:t>
            </a:r>
            <a:r>
              <a:rPr lang="en-US" altLang="zh-CN" dirty="0"/>
              <a:t>input </a:t>
            </a: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定义数据：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398" y="2506328"/>
            <a:ext cx="7200000" cy="23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渲染结构：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6" y="2506328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美化样式：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7" y="2506328"/>
            <a:ext cx="7200000" cy="266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绑定 </a:t>
            </a:r>
            <a:r>
              <a:rPr lang="en-US" altLang="zh-CN" dirty="0"/>
              <a:t>input </a:t>
            </a:r>
            <a:r>
              <a:rPr lang="zh-CN" altLang="en-US" dirty="0"/>
              <a:t>事件处理函数：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6" y="2503020"/>
            <a:ext cx="7200000" cy="2973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条件渲染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wx:if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在小程序中，使用 </a:t>
            </a:r>
            <a:r>
              <a:rPr lang="en-US" altLang="zh-CN" dirty="0">
                <a:solidFill>
                  <a:srgbClr val="C00000"/>
                </a:solidFill>
              </a:rPr>
              <a:t>wx:if="{{</a:t>
            </a:r>
            <a:r>
              <a:rPr lang="en-US" altLang="zh-CN" dirty="0">
                <a:solidFill>
                  <a:schemeClr val="tx1"/>
                </a:solidFill>
              </a:rPr>
              <a:t>condition</a:t>
            </a:r>
            <a:r>
              <a:rPr lang="en-US" altLang="zh-CN" dirty="0">
                <a:solidFill>
                  <a:srgbClr val="C00000"/>
                </a:solidFill>
              </a:rPr>
              <a:t>}}"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来判断是否需要渲染该代码块：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396" y="2595108"/>
            <a:ext cx="7200000" cy="11011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078" y="3906175"/>
            <a:ext cx="1005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wx:elif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wx:else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来添加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5" y="4435162"/>
            <a:ext cx="7200000" cy="17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结合 </a:t>
            </a:r>
            <a:r>
              <a:rPr lang="en-US" altLang="zh-CN" dirty="0"/>
              <a:t>&lt;block&gt; </a:t>
            </a:r>
            <a:r>
              <a:rPr lang="zh-CN" altLang="en-US" dirty="0"/>
              <a:t>使用</a:t>
            </a:r>
            <a:r>
              <a:rPr lang="en-US" altLang="zh-CN" dirty="0"/>
              <a:t> wx:if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99375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如果要</a:t>
            </a:r>
            <a:r>
              <a:rPr lang="zh-CN" altLang="en-US" dirty="0">
                <a:solidFill>
                  <a:srgbClr val="C00000"/>
                </a:solidFill>
              </a:rPr>
              <a:t>一次性控制多个组件的展示与隐藏</a:t>
            </a:r>
            <a:r>
              <a:rPr lang="zh-CN" altLang="en-US" dirty="0">
                <a:solidFill>
                  <a:schemeClr val="tx1"/>
                </a:solidFill>
              </a:rPr>
              <a:t>，可以使用一个 </a:t>
            </a:r>
            <a:r>
              <a:rPr lang="en-US" altLang="zh-CN" dirty="0">
                <a:solidFill>
                  <a:srgbClr val="C00000"/>
                </a:solidFill>
              </a:rPr>
              <a:t>&lt;block&gt;&lt;/block&gt;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标签将多个组件包装起来，并在</a:t>
            </a:r>
            <a:r>
              <a:rPr lang="en-US" altLang="zh-CN" dirty="0">
                <a:solidFill>
                  <a:schemeClr val="tx1"/>
                </a:solidFill>
              </a:rPr>
              <a:t>&lt;block&gt; </a:t>
            </a:r>
            <a:r>
              <a:rPr lang="zh-CN" altLang="en-US" dirty="0">
                <a:solidFill>
                  <a:schemeClr val="tx1"/>
                </a:solidFill>
              </a:rPr>
              <a:t>标签上使用 </a:t>
            </a:r>
            <a:r>
              <a:rPr lang="en-US" altLang="zh-CN" dirty="0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控制属性，示例如下：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886" y="2896261"/>
            <a:ext cx="7200000" cy="20329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1984" y="5095777"/>
            <a:ext cx="976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&lt;block&gt;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并不是一个组件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，它只是一个包裹性质的容器，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不会在页面中做任何渲染。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hidden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99375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在小程序中，直接使用 </a:t>
            </a:r>
            <a:r>
              <a:rPr lang="en-US" altLang="zh-CN" dirty="0">
                <a:solidFill>
                  <a:srgbClr val="C00000"/>
                </a:solidFill>
              </a:rPr>
              <a:t>hidden="{{ </a:t>
            </a:r>
            <a:r>
              <a:rPr lang="en-US" altLang="zh-CN" dirty="0">
                <a:solidFill>
                  <a:schemeClr val="tx1"/>
                </a:solidFill>
              </a:rPr>
              <a:t>condition </a:t>
            </a:r>
            <a:r>
              <a:rPr lang="en-US" altLang="zh-CN" dirty="0">
                <a:solidFill>
                  <a:srgbClr val="C00000"/>
                </a:solidFill>
              </a:rPr>
              <a:t>}}"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也能控制元素的显示与隐藏：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791" y="2553307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wx:if </a:t>
            </a:r>
            <a:r>
              <a:rPr lang="zh-CN" altLang="en-US" dirty="0"/>
              <a:t>与</a:t>
            </a:r>
            <a:r>
              <a:rPr lang="en-US" altLang="zh-CN" dirty="0"/>
              <a:t> hidden </a:t>
            </a:r>
            <a:r>
              <a:rPr lang="zh-CN" altLang="en-US" dirty="0"/>
              <a:t>的对比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运行方式不同</a:t>
            </a:r>
            <a:endParaRPr lang="en-US" altLang="zh-CN" dirty="0">
              <a:solidFill>
                <a:schemeClr val="tx1"/>
              </a:solidFill>
            </a:endParaRPr>
          </a:p>
          <a:p>
            <a:pPr marL="64770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wx:if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动态创建和移除元素</a:t>
            </a:r>
            <a:r>
              <a:rPr lang="zh-CN" altLang="en-US" dirty="0">
                <a:solidFill>
                  <a:schemeClr val="tx1"/>
                </a:solidFill>
              </a:rPr>
              <a:t>的方式，控制元素的展示与隐藏</a:t>
            </a:r>
            <a:endParaRPr lang="en-US" altLang="zh-CN" dirty="0">
              <a:solidFill>
                <a:schemeClr val="tx1"/>
              </a:solidFill>
            </a:endParaRPr>
          </a:p>
          <a:p>
            <a:pPr marL="64770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hidden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切换样式</a:t>
            </a:r>
            <a:r>
              <a:rPr lang="zh-CN" altLang="en-US" dirty="0">
                <a:solidFill>
                  <a:schemeClr val="tx1"/>
                </a:solidFill>
              </a:rPr>
              <a:t>的方式（</a:t>
            </a:r>
            <a:r>
              <a:rPr lang="en-US" altLang="zh-CN" dirty="0">
                <a:solidFill>
                  <a:schemeClr val="tx1"/>
                </a:solidFill>
              </a:rPr>
              <a:t>display: none/block;</a:t>
            </a:r>
            <a:r>
              <a:rPr lang="zh-CN" altLang="en-US" dirty="0">
                <a:solidFill>
                  <a:schemeClr val="tx1"/>
                </a:solidFill>
              </a:rPr>
              <a:t>），控制元素的显示与隐藏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dirty="0">
                <a:solidFill>
                  <a:schemeClr val="tx1"/>
                </a:solidFill>
              </a:rPr>
              <a:t>使用建议</a:t>
            </a:r>
            <a:endParaRPr lang="en-US" altLang="zh-CN" dirty="0">
              <a:solidFill>
                <a:schemeClr val="tx1"/>
              </a:solidFill>
            </a:endParaRPr>
          </a:p>
          <a:p>
            <a:pPr marL="64770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频繁切换</a:t>
            </a:r>
            <a:r>
              <a:rPr lang="zh-CN" altLang="en-US" dirty="0">
                <a:solidFill>
                  <a:schemeClr val="tx1"/>
                </a:solidFill>
              </a:rPr>
              <a:t>时，建议使用 </a:t>
            </a:r>
            <a:r>
              <a:rPr lang="en-US" altLang="zh-CN" dirty="0">
                <a:solidFill>
                  <a:srgbClr val="C00000"/>
                </a:solidFill>
              </a:rPr>
              <a:t>hidden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控制条件复杂</a:t>
            </a:r>
            <a:r>
              <a:rPr lang="zh-CN" altLang="en-US" dirty="0">
                <a:solidFill>
                  <a:schemeClr val="tx1"/>
                </a:solidFill>
              </a:rPr>
              <a:t>时，建议使用 </a:t>
            </a:r>
            <a:r>
              <a:rPr lang="en-US" altLang="zh-CN" dirty="0">
                <a:solidFill>
                  <a:srgbClr val="C00000"/>
                </a:solidFill>
              </a:rPr>
              <a:t>wx:if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搭配 </a:t>
            </a:r>
            <a:r>
              <a:rPr lang="en-US" altLang="zh-CN" dirty="0">
                <a:solidFill>
                  <a:schemeClr val="tx1"/>
                </a:solidFill>
              </a:rPr>
              <a:t>wx:elif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wx:else </a:t>
            </a:r>
            <a:r>
              <a:rPr lang="zh-CN" altLang="en-US" dirty="0">
                <a:solidFill>
                  <a:schemeClr val="tx1"/>
                </a:solidFill>
              </a:rPr>
              <a:t>进行展示与隐藏的切换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数据绑定的基本原则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data </a:t>
            </a:r>
            <a:r>
              <a:rPr lang="zh-CN" altLang="en-US" dirty="0"/>
              <a:t>中定义数据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WXML </a:t>
            </a:r>
            <a:r>
              <a:rPr lang="zh-CN" altLang="en-US" dirty="0"/>
              <a:t>中使用数据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列表渲染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wx:for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chemeClr val="tx1"/>
                </a:solidFill>
              </a:rPr>
              <a:t>wx:for </a:t>
            </a:r>
            <a:r>
              <a:rPr lang="zh-CN" altLang="en-US" dirty="0">
                <a:solidFill>
                  <a:schemeClr val="tx1"/>
                </a:solidFill>
              </a:rPr>
              <a:t>可以根据指定的数组，循环渲染重复的组件结构，语法示例如下：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41" y="2559596"/>
            <a:ext cx="7200000" cy="172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8616" y="4464869"/>
            <a:ext cx="984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默认情况下，当前循环项的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当前循环项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列表渲染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手动指定索引和当前项的变量名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4398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使用 </a:t>
            </a:r>
            <a:r>
              <a:rPr lang="en-US" altLang="zh-CN" dirty="0">
                <a:solidFill>
                  <a:srgbClr val="C00000"/>
                </a:solidFill>
              </a:rPr>
              <a:t>wx:for-index </a:t>
            </a:r>
            <a:r>
              <a:rPr lang="zh-CN" altLang="en-US" dirty="0">
                <a:solidFill>
                  <a:schemeClr val="tx1"/>
                </a:solidFill>
              </a:rPr>
              <a:t>可以指定</a:t>
            </a:r>
            <a:r>
              <a:rPr lang="zh-CN" altLang="en-US" dirty="0">
                <a:solidFill>
                  <a:srgbClr val="C00000"/>
                </a:solidFill>
              </a:rPr>
              <a:t>当前循环项的索引</a:t>
            </a:r>
            <a:r>
              <a:rPr lang="zh-CN" altLang="en-US" dirty="0">
                <a:solidFill>
                  <a:schemeClr val="tx1"/>
                </a:solidFill>
              </a:rPr>
              <a:t>的变量名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使用 </a:t>
            </a:r>
            <a:r>
              <a:rPr lang="en-US" altLang="zh-CN" dirty="0">
                <a:solidFill>
                  <a:srgbClr val="C00000"/>
                </a:solidFill>
              </a:rPr>
              <a:t>wx:for-item </a:t>
            </a:r>
            <a:r>
              <a:rPr lang="zh-CN" altLang="en-US" dirty="0">
                <a:solidFill>
                  <a:schemeClr val="tx1"/>
                </a:solidFill>
              </a:rPr>
              <a:t>可以指定</a:t>
            </a:r>
            <a:r>
              <a:rPr lang="zh-CN" altLang="en-US" dirty="0">
                <a:solidFill>
                  <a:srgbClr val="C00000"/>
                </a:solidFill>
              </a:rPr>
              <a:t>当前项</a:t>
            </a:r>
            <a:r>
              <a:rPr lang="zh-CN" altLang="en-US" dirty="0">
                <a:solidFill>
                  <a:schemeClr val="tx1"/>
                </a:solidFill>
              </a:rPr>
              <a:t>的变量名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18" y="3335272"/>
            <a:ext cx="7200000" cy="17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列表渲染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wx:key 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61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Vue </a:t>
            </a:r>
            <a:r>
              <a:rPr lang="zh-CN" altLang="en-US" dirty="0">
                <a:solidFill>
                  <a:schemeClr val="tx1"/>
                </a:solidFill>
              </a:rPr>
              <a:t>列表渲染中的 </a:t>
            </a:r>
            <a:r>
              <a:rPr lang="en-US" altLang="zh-CN" b="1" dirty="0">
                <a:solidFill>
                  <a:srgbClr val="C00000"/>
                </a:solidFill>
              </a:rPr>
              <a:t>:key</a:t>
            </a:r>
            <a:r>
              <a:rPr lang="zh-CN" altLang="en-US" dirty="0">
                <a:solidFill>
                  <a:schemeClr val="tx1"/>
                </a:solidFill>
              </a:rPr>
              <a:t>，小程序在实现列表渲染时，也建议为渲染出来的列表项指定唯一的 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值，从而</a:t>
            </a:r>
            <a:r>
              <a:rPr lang="zh-CN" altLang="en-US" dirty="0">
                <a:solidFill>
                  <a:srgbClr val="C00000"/>
                </a:solidFill>
              </a:rPr>
              <a:t>提高渲染的效率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19" y="2885242"/>
            <a:ext cx="6523173" cy="3837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WXSS </a:t>
            </a:r>
            <a:r>
              <a:rPr lang="zh-CN" altLang="en-US" dirty="0">
                <a:solidFill>
                  <a:srgbClr val="C00000"/>
                </a:solidFill>
              </a:rPr>
              <a:t>模板样式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WXSS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WXSS (WeiXin Style Sheets)</a:t>
            </a:r>
            <a:r>
              <a:rPr lang="zh-CN" altLang="en-US" dirty="0"/>
              <a:t>是一套</a:t>
            </a:r>
            <a:r>
              <a:rPr lang="zh-CN" altLang="en-US" dirty="0">
                <a:solidFill>
                  <a:srgbClr val="C00000"/>
                </a:solidFill>
              </a:rPr>
              <a:t>样式语言</a:t>
            </a:r>
            <a:r>
              <a:rPr lang="zh-CN" altLang="en-US" dirty="0"/>
              <a:t>，用于美化 </a:t>
            </a:r>
            <a:r>
              <a:rPr lang="en-US" altLang="zh-CN" dirty="0"/>
              <a:t>WXML </a:t>
            </a:r>
            <a:r>
              <a:rPr lang="zh-CN" altLang="en-US" dirty="0"/>
              <a:t>的组件样式，类似于网页开发中的 </a:t>
            </a:r>
            <a:r>
              <a:rPr lang="en-US" altLang="zh-CN" dirty="0"/>
              <a:t>CSS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WXSS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1783872"/>
          </a:xfrm>
        </p:spPr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具有 </a:t>
            </a:r>
            <a:r>
              <a:rPr lang="en-US" altLang="zh-CN" dirty="0"/>
              <a:t>CSS </a:t>
            </a:r>
            <a:r>
              <a:rPr lang="zh-CN" altLang="en-US" dirty="0"/>
              <a:t>大部分特性，同时，</a:t>
            </a:r>
            <a:r>
              <a:rPr lang="en-US" altLang="zh-CN" dirty="0"/>
              <a:t>WXSS </a:t>
            </a:r>
            <a:r>
              <a:rPr lang="zh-CN" altLang="en-US" dirty="0"/>
              <a:t>还对 </a:t>
            </a:r>
            <a:r>
              <a:rPr lang="en-US" altLang="zh-CN" dirty="0"/>
              <a:t>CSS </a:t>
            </a:r>
            <a:r>
              <a:rPr lang="zh-CN" altLang="en-US" dirty="0"/>
              <a:t>进行了扩充以及修改，以适应微信小程序的开发。</a:t>
            </a:r>
            <a:endParaRPr lang="zh-CN" altLang="en-US" dirty="0"/>
          </a:p>
          <a:p>
            <a:r>
              <a:rPr lang="zh-CN" altLang="en-US" dirty="0"/>
              <a:t>与 </a:t>
            </a:r>
            <a:r>
              <a:rPr lang="en-US" altLang="zh-CN" dirty="0"/>
              <a:t>CSS </a:t>
            </a:r>
            <a:r>
              <a:rPr lang="zh-CN" altLang="en-US" dirty="0"/>
              <a:t>相比，</a:t>
            </a:r>
            <a:r>
              <a:rPr lang="en-US" altLang="zh-CN" dirty="0"/>
              <a:t>WXSS </a:t>
            </a:r>
            <a:r>
              <a:rPr lang="zh-CN" altLang="en-US" dirty="0"/>
              <a:t>扩展的特性有：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rpx</a:t>
            </a:r>
            <a:r>
              <a:rPr lang="en-US" altLang="zh-CN" dirty="0"/>
              <a:t> </a:t>
            </a:r>
            <a:r>
              <a:rPr lang="zh-CN" altLang="en-US" dirty="0"/>
              <a:t>尺寸单位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样式导入</a:t>
            </a:r>
            <a:endParaRPr lang="en-US" altLang="zh-CN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81221" y="3879543"/>
          <a:ext cx="7591758" cy="246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59945" y="4959650"/>
            <a:ext cx="6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188" y="4838847"/>
            <a:ext cx="134940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通用的选择器</a:t>
            </a:r>
            <a:endParaRPr lang="en-US" altLang="zh-CN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通用的样式规则</a:t>
            </a:r>
            <a:endParaRPr lang="zh-CN" altLang="en-US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9026" y="5351906"/>
            <a:ext cx="1171852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样式规则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6177" y="5364873"/>
            <a:ext cx="1349406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 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尺寸单位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 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样式导入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rpx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rpx </a:t>
            </a:r>
            <a:r>
              <a:rPr lang="zh-CN" altLang="en-US" dirty="0"/>
              <a:t>尺寸单位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55370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rpx</a:t>
            </a:r>
            <a:r>
              <a:rPr lang="zh-CN" altLang="en-US" dirty="0"/>
              <a:t>（</a:t>
            </a:r>
            <a:r>
              <a:rPr lang="en-US" altLang="zh-CN" dirty="0"/>
              <a:t>responsive pixel</a:t>
            </a:r>
            <a:r>
              <a:rPr lang="zh-CN" altLang="en-US" dirty="0"/>
              <a:t>）是微信小程序独有的，用来</a:t>
            </a:r>
            <a:r>
              <a:rPr lang="zh-CN" altLang="en-US" dirty="0">
                <a:solidFill>
                  <a:srgbClr val="C00000"/>
                </a:solidFill>
              </a:rPr>
              <a:t>解决屏适配的尺寸单位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rpx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rpx </a:t>
            </a:r>
            <a:r>
              <a:rPr lang="zh-CN" altLang="en-US" dirty="0"/>
              <a:t>的实现原理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10045823" cy="2707148"/>
          </a:xfrm>
        </p:spPr>
        <p:txBody>
          <a:bodyPr/>
          <a:lstStyle/>
          <a:p>
            <a:r>
              <a:rPr lang="en-US" altLang="zh-CN" dirty="0"/>
              <a:t>rpx </a:t>
            </a:r>
            <a:r>
              <a:rPr lang="zh-CN" altLang="en-US" dirty="0"/>
              <a:t>的实现原理非常简单：鉴于不同设备屏幕的大小不同，为了实现屏幕的自动适配，</a:t>
            </a:r>
            <a:r>
              <a:rPr lang="en-US" altLang="zh-CN" dirty="0"/>
              <a:t>rpx </a:t>
            </a:r>
            <a:r>
              <a:rPr lang="zh-CN" altLang="en-US" dirty="0"/>
              <a:t>把所有设备的屏幕，在宽度上</a:t>
            </a:r>
            <a:r>
              <a:rPr lang="zh-CN" altLang="en-US" dirty="0">
                <a:solidFill>
                  <a:srgbClr val="C00000"/>
                </a:solidFill>
              </a:rPr>
              <a:t>等分为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份</a:t>
            </a:r>
            <a:r>
              <a:rPr lang="zh-CN" altLang="en-US" dirty="0"/>
              <a:t>（即：</a:t>
            </a:r>
            <a:r>
              <a:rPr lang="zh-CN" altLang="en-US" dirty="0">
                <a:solidFill>
                  <a:srgbClr val="C00000"/>
                </a:solidFill>
              </a:rPr>
              <a:t>当前屏幕的总宽度为 </a:t>
            </a:r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较小</a:t>
            </a:r>
            <a:r>
              <a:rPr lang="zh-CN" altLang="en-US" dirty="0"/>
              <a:t>的设备上，</a:t>
            </a:r>
            <a:r>
              <a:rPr lang="en-US" altLang="zh-CN" dirty="0">
                <a:solidFill>
                  <a:srgbClr val="C00000"/>
                </a:solidFill>
              </a:rPr>
              <a:t>1rpx </a:t>
            </a:r>
            <a:r>
              <a:rPr lang="zh-CN" altLang="en-US" dirty="0">
                <a:solidFill>
                  <a:srgbClr val="C00000"/>
                </a:solidFill>
              </a:rPr>
              <a:t>所代表的宽度较小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较大</a:t>
            </a:r>
            <a:r>
              <a:rPr lang="zh-CN" altLang="en-US" dirty="0"/>
              <a:t>的设备上，</a:t>
            </a:r>
            <a:r>
              <a:rPr lang="en-US" altLang="zh-CN" dirty="0">
                <a:solidFill>
                  <a:srgbClr val="C00000"/>
                </a:solidFill>
              </a:rPr>
              <a:t>1rpx </a:t>
            </a:r>
            <a:r>
              <a:rPr lang="zh-CN" altLang="en-US" dirty="0">
                <a:solidFill>
                  <a:srgbClr val="C00000"/>
                </a:solidFill>
              </a:rPr>
              <a:t>所代表的宽度较大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小程序在不同设备上运行的时候，会自动把 </a:t>
            </a:r>
            <a:r>
              <a:rPr lang="en-US" altLang="zh-CN" dirty="0"/>
              <a:t>rpx </a:t>
            </a:r>
            <a:r>
              <a:rPr lang="zh-CN" altLang="en-US" dirty="0"/>
              <a:t>的样式单位换算成对应的像素单位来渲染，从而实现屏幕适配。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rpx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rpx </a:t>
            </a:r>
            <a:r>
              <a:rPr lang="zh-CN" altLang="en-US" dirty="0"/>
              <a:t>与 </a:t>
            </a:r>
            <a:r>
              <a:rPr lang="en-US" altLang="zh-CN" dirty="0"/>
              <a:t>px </a:t>
            </a:r>
            <a:r>
              <a:rPr lang="zh-CN" altLang="en-US" dirty="0"/>
              <a:t>之间的单位换算*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10045823" cy="1277844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iPhone6 </a:t>
            </a:r>
            <a:r>
              <a:rPr lang="zh-CN" altLang="en-US" dirty="0"/>
              <a:t>上，屏幕宽度为</a:t>
            </a:r>
            <a:r>
              <a:rPr lang="en-US" altLang="zh-CN" dirty="0">
                <a:solidFill>
                  <a:srgbClr val="C00000"/>
                </a:solidFill>
              </a:rPr>
              <a:t>375px</a:t>
            </a:r>
            <a:r>
              <a:rPr lang="zh-CN" altLang="en-US" dirty="0"/>
              <a:t>，共有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个物理像素</a:t>
            </a:r>
            <a:r>
              <a:rPr lang="zh-CN" altLang="en-US" dirty="0"/>
              <a:t>，等分为 </a:t>
            </a:r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zh-CN" altLang="en-US" dirty="0"/>
              <a:t>。则：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375px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物理像素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1rpx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0.5px</a:t>
            </a:r>
            <a:r>
              <a:rPr lang="en-US" altLang="zh-CN" dirty="0"/>
              <a:t>  =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物理像素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929639" y="3375731"/>
          <a:ext cx="8127999" cy="202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05"/>
                <a:gridCol w="3071673"/>
                <a:gridCol w="3180621"/>
              </a:tblGrid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设备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rpx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换算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 (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屏幕宽度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/750)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换算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rpx (750/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屏幕宽度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iPhone5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0.42px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2.34rpx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iPhone6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1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1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0.5px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2rpx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iPhone6 Plus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0.552px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1.81rpx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199" y="5618964"/>
            <a:ext cx="10294399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官方建议：开发微信小程序时，设计师可以用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iPhone6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视觉稿的标准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开发举例：在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iPhone6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上如果要绘制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宽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的盒子，换算成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单位，宽高分别为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200rpx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40rpx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样式导入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什么是样式导入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553704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WXSS </a:t>
            </a:r>
            <a:r>
              <a:rPr lang="zh-CN" altLang="en-US" dirty="0"/>
              <a:t>提供的 </a:t>
            </a:r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语法，可以导入外联的样式表。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在 </a:t>
            </a:r>
            <a:r>
              <a:rPr lang="en-US" altLang="zh-CN" dirty="0"/>
              <a:t>data </a:t>
            </a:r>
            <a:r>
              <a:rPr lang="zh-CN" altLang="en-US" dirty="0"/>
              <a:t>中定义页面的数据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在页面对应的 </a:t>
            </a:r>
            <a:r>
              <a:rPr lang="en-US" altLang="zh-CN" dirty="0"/>
              <a:t>.js </a:t>
            </a:r>
            <a:r>
              <a:rPr lang="zh-CN" altLang="en-US" dirty="0"/>
              <a:t>文件中，把数据定义到 </a:t>
            </a:r>
            <a:r>
              <a:rPr lang="en-US" altLang="zh-CN" dirty="0"/>
              <a:t>data </a:t>
            </a:r>
            <a:r>
              <a:rPr lang="zh-CN" altLang="en-US" dirty="0"/>
              <a:t>对象中即可：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397" y="2568218"/>
            <a:ext cx="7200000" cy="329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/>
              <a:t>样式导入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@import </a:t>
            </a:r>
            <a:r>
              <a:rPr lang="zh-CN" altLang="en-US" dirty="0"/>
              <a:t>的语法格式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后跟需要导入的外联样式表的</a:t>
            </a:r>
            <a:r>
              <a:rPr lang="zh-CN" altLang="en-US" dirty="0">
                <a:solidFill>
                  <a:srgbClr val="C00000"/>
                </a:solidFill>
              </a:rPr>
              <a:t>相对路径</a:t>
            </a:r>
            <a:r>
              <a:rPr lang="zh-CN" altLang="en-US" dirty="0"/>
              <a:t>，用 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en-US" dirty="0"/>
              <a:t>表示语句结束。示例如下：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603" y="2515207"/>
            <a:ext cx="7394341" cy="350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全局样式和局部样式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全局样式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定义在 </a:t>
            </a:r>
            <a:r>
              <a:rPr lang="en-US" altLang="zh-CN" dirty="0">
                <a:solidFill>
                  <a:srgbClr val="C00000"/>
                </a:solidFill>
              </a:rPr>
              <a:t>app.wxss </a:t>
            </a:r>
            <a:r>
              <a:rPr lang="zh-CN" altLang="en-US" dirty="0"/>
              <a:t>中的样式为</a:t>
            </a:r>
            <a:r>
              <a:rPr lang="zh-CN" altLang="en-US" dirty="0">
                <a:solidFill>
                  <a:srgbClr val="C00000"/>
                </a:solidFill>
              </a:rPr>
              <a:t>全局样式</a:t>
            </a:r>
            <a:r>
              <a:rPr lang="zh-CN" altLang="en-US" dirty="0"/>
              <a:t>，作用于每一个页面。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/>
              <a:t>全局样式和局部样式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局部样式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44081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页面的 </a:t>
            </a:r>
            <a:r>
              <a:rPr lang="en-US" altLang="zh-CN" dirty="0">
                <a:solidFill>
                  <a:srgbClr val="C00000"/>
                </a:solidFill>
              </a:rPr>
              <a:t>.wxss</a:t>
            </a:r>
            <a:r>
              <a:rPr lang="en-US" altLang="zh-CN" dirty="0"/>
              <a:t> </a:t>
            </a:r>
            <a:r>
              <a:rPr lang="zh-CN" altLang="en-US" dirty="0"/>
              <a:t>文件中定义的样式为</a:t>
            </a:r>
            <a:r>
              <a:rPr lang="zh-CN" altLang="en-US" dirty="0">
                <a:solidFill>
                  <a:srgbClr val="C00000"/>
                </a:solidFill>
              </a:rPr>
              <a:t>局部样式</a:t>
            </a:r>
            <a:r>
              <a:rPr lang="zh-CN" altLang="en-US" dirty="0"/>
              <a:t>，只作用于当前页面。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当局部样式和全局样式冲突时，根据</a:t>
            </a:r>
            <a:r>
              <a:rPr lang="zh-CN" altLang="en-US" dirty="0">
                <a:solidFill>
                  <a:srgbClr val="C00000"/>
                </a:solidFill>
              </a:rPr>
              <a:t>就近原则</a:t>
            </a:r>
            <a:r>
              <a:rPr lang="zh-CN" altLang="en-US" dirty="0"/>
              <a:t>，局部样式会</a:t>
            </a:r>
            <a:r>
              <a:rPr lang="zh-CN" altLang="en-US" dirty="0">
                <a:solidFill>
                  <a:srgbClr val="C00000"/>
                </a:solidFill>
              </a:rPr>
              <a:t>覆盖</a:t>
            </a:r>
            <a:r>
              <a:rPr lang="zh-CN" altLang="en-US" dirty="0"/>
              <a:t>全局样式（且权重得大于等于）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当局部样式的</a:t>
            </a:r>
            <a:r>
              <a:rPr lang="zh-CN" altLang="en-US" dirty="0">
                <a:solidFill>
                  <a:srgbClr val="C00000"/>
                </a:solidFill>
              </a:rPr>
              <a:t>权重大于或等于</a:t>
            </a:r>
            <a:r>
              <a:rPr lang="zh-CN" altLang="en-US" dirty="0"/>
              <a:t>全局样式的权重时，才会覆盖全局的样式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全局配置文件及常用的配置项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小程序根目录下的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zh-CN" altLang="en-US" dirty="0"/>
              <a:t>文件是小程序的</a:t>
            </a:r>
            <a:r>
              <a:rPr lang="zh-CN" altLang="en-US" dirty="0">
                <a:solidFill>
                  <a:srgbClr val="C00000"/>
                </a:solidFill>
              </a:rPr>
              <a:t>全局配置文件</a:t>
            </a:r>
            <a:r>
              <a:rPr lang="zh-CN" altLang="en-US" dirty="0"/>
              <a:t>。常用的配置项如下：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pages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记录当前小程序所有页面的存放路径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全局设置小程序窗口的外观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tabBar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设置小程序底部的  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style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是否启用新版的组件样式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小程序窗口的组成部分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407" y="1786419"/>
            <a:ext cx="4728099" cy="49243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了解 </a:t>
            </a:r>
            <a:r>
              <a:rPr lang="en-US" altLang="zh-CN" dirty="0"/>
              <a:t>window </a:t>
            </a:r>
            <a:r>
              <a:rPr lang="zh-CN" altLang="en-US" dirty="0"/>
              <a:t>节点常用的配置项</a:t>
            </a:r>
            <a:endParaRPr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42502" y="2024048"/>
          <a:ext cx="9845676" cy="450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082"/>
                <a:gridCol w="1180731"/>
                <a:gridCol w="1100831"/>
                <a:gridCol w="4485032"/>
              </a:tblGrid>
              <a:tr h="560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属性名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966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navigationBarTitleText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导航栏标题文字内容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56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navigationBarBackgroundColor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导航栏背景颜色，如 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88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navigationBarTextStyle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导航栏标题颜色，仅支持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/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475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backgroundColor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#ffffff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窗口的背景色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50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backgroundTextStyle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下拉 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loading 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的样式，仅支持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/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light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42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enablePullDownRefresh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是否全局开启下拉刷新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  <a:tr h="559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onReachBottomDistance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50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页面上拉触底事件触发时距页面底部距离，单位为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标题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navigationBarTitleText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需求：把导航栏上的标题，从默认的 “</a:t>
            </a:r>
            <a:r>
              <a:rPr lang="en-US" altLang="zh-CN" dirty="0">
                <a:solidFill>
                  <a:srgbClr val="C00000"/>
                </a:solidFill>
              </a:rPr>
              <a:t>WeChat</a:t>
            </a:r>
            <a:r>
              <a:rPr lang="zh-CN" altLang="en-US" dirty="0"/>
              <a:t>”修改为“</a:t>
            </a:r>
            <a:r>
              <a:rPr lang="zh-CN" altLang="en-US" dirty="0">
                <a:solidFill>
                  <a:srgbClr val="C00000"/>
                </a:solidFill>
              </a:rPr>
              <a:t>黑马程序员</a:t>
            </a:r>
            <a:r>
              <a:rPr lang="zh-CN" altLang="en-US" dirty="0"/>
              <a:t>”，效果如图所示：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710" y="3042967"/>
            <a:ext cx="3600000" cy="366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背景色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navigationBarBackgroundColor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需求：把导航栏标题的背景色，从默认的 </a:t>
            </a:r>
            <a:r>
              <a:rPr lang="en-US" altLang="zh-CN" dirty="0">
                <a:solidFill>
                  <a:srgbClr val="C00000"/>
                </a:solidFill>
              </a:rPr>
              <a:t>#fff</a:t>
            </a:r>
            <a:r>
              <a:rPr lang="en-US" altLang="zh-CN" dirty="0"/>
              <a:t> </a:t>
            </a:r>
            <a:r>
              <a:rPr lang="zh-CN" altLang="en-US" dirty="0"/>
              <a:t>修改为 </a:t>
            </a:r>
            <a:r>
              <a:rPr lang="en-US" altLang="zh-CN" dirty="0">
                <a:solidFill>
                  <a:srgbClr val="C00000"/>
                </a:solidFill>
              </a:rPr>
              <a:t>#2b4b6b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，效果如图所示：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710" y="3429000"/>
            <a:ext cx="3600000" cy="24755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标题颜色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navigationBarTextStyle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需求：把导航栏上的标题颜色，从默认的 </a:t>
            </a:r>
            <a:r>
              <a:rPr lang="en-US" altLang="zh-CN" dirty="0">
                <a:solidFill>
                  <a:srgbClr val="C00000"/>
                </a:solidFill>
              </a:rPr>
              <a:t>black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修改为 </a:t>
            </a:r>
            <a:r>
              <a:rPr lang="en-US" altLang="zh-CN" dirty="0">
                <a:solidFill>
                  <a:srgbClr val="C00000"/>
                </a:solidFill>
              </a:rPr>
              <a:t>white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，效果如图所示：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710" y="3429000"/>
            <a:ext cx="3600000" cy="2475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2481" y="6199105"/>
            <a:ext cx="57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navigationBarTextStyle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的可选值只有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white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Mustache </a:t>
            </a:r>
            <a:r>
              <a:rPr lang="zh-CN" altLang="en-US" dirty="0"/>
              <a:t>语法的格式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中的数据绑定到页面中渲染，使用 </a:t>
            </a:r>
            <a:r>
              <a:rPr lang="en-US" altLang="zh-CN" b="1" dirty="0">
                <a:solidFill>
                  <a:srgbClr val="C00000"/>
                </a:solidFill>
              </a:rPr>
              <a:t>Mustache </a:t>
            </a:r>
            <a:r>
              <a:rPr lang="zh-CN" altLang="en-US" b="1" dirty="0">
                <a:solidFill>
                  <a:srgbClr val="C00000"/>
                </a:solidFill>
              </a:rPr>
              <a:t>语法</a:t>
            </a:r>
            <a:r>
              <a:rPr lang="zh-CN" altLang="en-US" dirty="0"/>
              <a:t>（双大括号）将变量包起来即可。语法格式为：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41" y="2550719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全局开启</a:t>
            </a:r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功能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409808" cy="4438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是移动端的专有名词，指的是通过手指在屏幕上的下拉滑动操作，从而</a:t>
            </a:r>
            <a:r>
              <a:rPr lang="zh-CN" altLang="en-US" dirty="0">
                <a:solidFill>
                  <a:srgbClr val="C00000"/>
                </a:solidFill>
              </a:rPr>
              <a:t>重新加载页面数据</a:t>
            </a:r>
            <a:r>
              <a:rPr lang="zh-CN" altLang="en-US" dirty="0"/>
              <a:t>的行为。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把 </a:t>
            </a:r>
            <a:r>
              <a:rPr lang="en-US" altLang="zh-CN" dirty="0">
                <a:solidFill>
                  <a:srgbClr val="C00000"/>
                </a:solidFill>
              </a:rPr>
              <a:t>enablePullDownRefresh</a:t>
            </a:r>
            <a:r>
              <a:rPr lang="en-US" altLang="zh-CN" dirty="0"/>
              <a:t> </a:t>
            </a:r>
            <a:r>
              <a:rPr lang="zh-CN" altLang="en-US" dirty="0"/>
              <a:t>的值设置为 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注意：在 </a:t>
            </a:r>
            <a:r>
              <a:rPr lang="en-US" altLang="zh-CN" dirty="0"/>
              <a:t>app.json </a:t>
            </a:r>
            <a:r>
              <a:rPr lang="zh-CN" altLang="en-US" dirty="0"/>
              <a:t>中启用下拉刷新功能，会作用于每个小程序页面！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设置下拉刷新时</a:t>
            </a:r>
            <a:r>
              <a:rPr lang="zh-CN" altLang="en-US" dirty="0">
                <a:solidFill>
                  <a:srgbClr val="C00000"/>
                </a:solidFill>
              </a:rPr>
              <a:t>窗口的背景色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316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当全局开启下拉刷新功能之后，默认的窗口背景为白色。如果自定义下拉刷新窗口背景色，设置步骤为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  <a:r>
              <a:rPr lang="en-US" altLang="zh-CN" dirty="0"/>
              <a:t>16</a:t>
            </a:r>
            <a:r>
              <a:rPr lang="zh-CN" altLang="en-US" dirty="0"/>
              <a:t>进制的颜色值 </a:t>
            </a:r>
            <a:r>
              <a:rPr lang="en-US" altLang="zh-CN" dirty="0">
                <a:solidFill>
                  <a:srgbClr val="C00000"/>
                </a:solidFill>
              </a:rPr>
              <a:t>#</a:t>
            </a:r>
            <a:r>
              <a:rPr lang="en-US" altLang="zh-CN" dirty="0" err="1">
                <a:solidFill>
                  <a:srgbClr val="C00000"/>
                </a:solidFill>
              </a:rPr>
              <a:t>efefef</a:t>
            </a:r>
            <a:r>
              <a:rPr lang="zh-CN" altLang="en-US" dirty="0"/>
              <a:t>。效果如下：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187" y="3429000"/>
            <a:ext cx="545962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设置下拉刷新时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的样式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316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当全局开启下拉刷新功能之后，默认窗口的 </a:t>
            </a:r>
            <a:r>
              <a:rPr lang="en-US" altLang="zh-CN" dirty="0"/>
              <a:t>loading </a:t>
            </a:r>
            <a:r>
              <a:rPr lang="zh-CN" altLang="en-US" dirty="0"/>
              <a:t>样式为白色，如果要更改 </a:t>
            </a:r>
            <a:r>
              <a:rPr lang="en-US" altLang="zh-CN" dirty="0"/>
              <a:t>loading </a:t>
            </a:r>
            <a:r>
              <a:rPr lang="zh-CN" altLang="en-US" dirty="0"/>
              <a:t>样式的效果，设置步骤为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指定 </a:t>
            </a:r>
            <a:r>
              <a:rPr lang="en-US" altLang="zh-CN" dirty="0">
                <a:solidFill>
                  <a:srgbClr val="C00000"/>
                </a:solidFill>
              </a:rPr>
              <a:t>dark</a:t>
            </a:r>
            <a:r>
              <a:rPr lang="en-US" altLang="zh-CN" dirty="0"/>
              <a:t> </a:t>
            </a:r>
            <a:r>
              <a:rPr lang="zh-CN" altLang="en-US" dirty="0"/>
              <a:t>值。效果如下：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50" y="3265579"/>
            <a:ext cx="5460900" cy="23592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2481" y="6207983"/>
            <a:ext cx="57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backgroundTextStyle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的可选值只有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light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dark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设置上拉触底的距离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上拉触底</a:t>
            </a:r>
            <a:r>
              <a:rPr lang="zh-CN" altLang="en-US" dirty="0"/>
              <a:t>是移动端的专有名词，通过手指在屏幕上的上拉滑动操作，从而</a:t>
            </a:r>
            <a:r>
              <a:rPr lang="zh-CN" altLang="en-US" dirty="0">
                <a:solidFill>
                  <a:srgbClr val="C00000"/>
                </a:solidFill>
              </a:rPr>
              <a:t>加载更多数据</a:t>
            </a:r>
            <a:r>
              <a:rPr lang="zh-CN" altLang="en-US" dirty="0"/>
              <a:t>的行为。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onReachBottomDistance</a:t>
            </a:r>
            <a:r>
              <a:rPr lang="en-US" altLang="zh-CN" dirty="0"/>
              <a:t> </a:t>
            </a:r>
            <a:r>
              <a:rPr lang="zh-CN" altLang="en-US" dirty="0"/>
              <a:t>设置新的数值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默认距离为</a:t>
            </a:r>
            <a:r>
              <a:rPr lang="en-US" altLang="zh-CN" dirty="0">
                <a:solidFill>
                  <a:srgbClr val="C00000"/>
                </a:solidFill>
              </a:rPr>
              <a:t>50px</a:t>
            </a:r>
            <a:r>
              <a:rPr lang="zh-CN" altLang="en-US" dirty="0">
                <a:solidFill>
                  <a:schemeClr val="tx1"/>
                </a:solidFill>
              </a:rPr>
              <a:t>，如果没有特殊需求，建议使用默认值即可。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5136471" cy="42195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tabBar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是移动端应用常见的页面效果，</a:t>
            </a:r>
            <a:r>
              <a:rPr lang="zh-CN" altLang="en-US" dirty="0">
                <a:solidFill>
                  <a:srgbClr val="C00000"/>
                </a:solidFill>
              </a:rPr>
              <a:t>用于实现多页面的快速切换</a:t>
            </a:r>
            <a:r>
              <a:rPr lang="zh-CN" altLang="en-US" dirty="0"/>
              <a:t>。小程序中通常将其分为：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底部 </a:t>
            </a:r>
            <a:r>
              <a:rPr lang="en-US" altLang="zh-CN" dirty="0"/>
              <a:t>tabBar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顶部 </a:t>
            </a:r>
            <a:r>
              <a:rPr lang="en-US" altLang="zh-CN" dirty="0"/>
              <a:t>tabBar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tabBar</a:t>
            </a:r>
            <a:r>
              <a:rPr lang="zh-CN" altLang="en-US" dirty="0">
                <a:solidFill>
                  <a:schemeClr val="tx1"/>
                </a:solidFill>
              </a:rPr>
              <a:t>中只能配置</a:t>
            </a:r>
            <a:r>
              <a:rPr lang="zh-CN" altLang="en-US" dirty="0">
                <a:solidFill>
                  <a:srgbClr val="C00000"/>
                </a:solidFill>
              </a:rPr>
              <a:t>最少 </a:t>
            </a:r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C00000"/>
                </a:solidFill>
              </a:rPr>
              <a:t>最多 </a:t>
            </a:r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个 </a:t>
            </a:r>
            <a:r>
              <a:rPr lang="en-US" altLang="zh-CN" dirty="0">
                <a:solidFill>
                  <a:schemeClr val="tx1"/>
                </a:solidFill>
              </a:rPr>
              <a:t>tab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当渲染</a:t>
            </a:r>
            <a:r>
              <a:rPr lang="zh-CN" altLang="en-US" dirty="0">
                <a:solidFill>
                  <a:srgbClr val="C00000"/>
                </a:solidFill>
              </a:rPr>
              <a:t>顶部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>
                <a:solidFill>
                  <a:srgbClr val="C00000"/>
                </a:solidFill>
              </a:rPr>
              <a:t>不显示 </a:t>
            </a:r>
            <a:r>
              <a:rPr lang="en-US" altLang="zh-CN" dirty="0">
                <a:solidFill>
                  <a:srgbClr val="C00000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，只显示文本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670" y="1989138"/>
            <a:ext cx="2423605" cy="4311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58" y="1989138"/>
            <a:ext cx="2423604" cy="431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tabBar </a:t>
            </a:r>
            <a:r>
              <a:rPr lang="zh-CN" altLang="en-US" dirty="0"/>
              <a:t>的 </a:t>
            </a:r>
            <a:r>
              <a:rPr lang="en-US" altLang="zh-CN" dirty="0"/>
              <a:t>6 </a:t>
            </a:r>
            <a:r>
              <a:rPr lang="zh-CN" altLang="en-US" dirty="0"/>
              <a:t>个组成部分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381344" y="2212875"/>
            <a:ext cx="4698460" cy="421957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/>
              <a:t>tabBar </a:t>
            </a:r>
            <a:r>
              <a:rPr lang="zh-CN" altLang="en-US" dirty="0"/>
              <a:t>的背景色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selectedIconPath</a:t>
            </a:r>
            <a:r>
              <a:rPr lang="zh-CN" altLang="en-US" dirty="0"/>
              <a:t>：选中时的图片路径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borderStyle</a:t>
            </a:r>
            <a:r>
              <a:rPr lang="zh-CN" altLang="en-US" dirty="0"/>
              <a:t>：</a:t>
            </a:r>
            <a:r>
              <a:rPr lang="en-US" altLang="zh-CN" dirty="0"/>
              <a:t>tabBar </a:t>
            </a:r>
            <a:r>
              <a:rPr lang="zh-CN" altLang="en-US" dirty="0"/>
              <a:t>上边框的颜色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iconPath</a:t>
            </a:r>
            <a:r>
              <a:rPr lang="zh-CN" altLang="en-US" dirty="0"/>
              <a:t>：未选中时的图片路径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selectedColor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上的文字选中时的颜色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上文字的默认（未选中）颜色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43" y="2212875"/>
            <a:ext cx="5183069" cy="356535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tabBar </a:t>
            </a:r>
            <a:r>
              <a:rPr lang="zh-CN" altLang="en-US" dirty="0"/>
              <a:t>节点的配置项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957803" y="2106359"/>
          <a:ext cx="9845675" cy="364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50"/>
                <a:gridCol w="1278385"/>
                <a:gridCol w="1331650"/>
                <a:gridCol w="1518082"/>
                <a:gridCol w="3754608"/>
              </a:tblGrid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必填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5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position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bottom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的位置，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仅支持 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bottom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</a:t>
                      </a:r>
                      <a:endParaRPr lang="en-US" altLang="zh-CN" sz="1400" kern="12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borderStyle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black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上边框的颜色，仅支持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上文字的默认（未选中）颜色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上的文字选中时的颜色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的背景色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list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页签的列表，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最少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个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最多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个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</a:t>
                      </a:r>
                      <a:endParaRPr lang="en-US" altLang="zh-CN" sz="1400" kern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每个 </a:t>
            </a:r>
            <a:r>
              <a:rPr lang="en-US" altLang="zh-CN" dirty="0"/>
              <a:t>tab </a:t>
            </a:r>
            <a:r>
              <a:rPr lang="zh-CN" altLang="en-US" dirty="0"/>
              <a:t>项的配置选项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957803" y="2106359"/>
          <a:ext cx="9726072" cy="261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540"/>
                <a:gridCol w="1238306"/>
                <a:gridCol w="1260629"/>
                <a:gridCol w="5188597"/>
              </a:tblGrid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必填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5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pagePath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页面路径，页面必须在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pages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中预先定义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上显示的文字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iconPath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未选中时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的图标路径；当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postion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时，不显示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icon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selectedIconPath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选中时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的图标路径；当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postion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时，不显示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icon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案例：配置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需求描述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2057234"/>
            <a:ext cx="2632969" cy="1687917"/>
          </a:xfrm>
        </p:spPr>
        <p:txBody>
          <a:bodyPr/>
          <a:lstStyle/>
          <a:p>
            <a:r>
              <a:rPr lang="zh-CN" altLang="en-US" dirty="0"/>
              <a:t>根据资料中提供的小图标、在小程序中配置如图所示的 </a:t>
            </a:r>
            <a:r>
              <a:rPr lang="en-US" altLang="zh-CN" dirty="0"/>
              <a:t>tabBar </a:t>
            </a:r>
            <a:r>
              <a:rPr lang="zh-CN" altLang="en-US" dirty="0"/>
              <a:t>效果：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463" y="2190270"/>
            <a:ext cx="2543537" cy="45197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54" y="2190269"/>
            <a:ext cx="2543537" cy="45197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646" y="2190267"/>
            <a:ext cx="2543538" cy="45197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实现步骤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拷贝图标资源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新建 </a:t>
            </a:r>
            <a:r>
              <a:rPr lang="en-US" altLang="zh-CN" dirty="0"/>
              <a:t>3 </a:t>
            </a:r>
            <a:r>
              <a:rPr lang="zh-CN" altLang="en-US" dirty="0"/>
              <a:t>个对应的 </a:t>
            </a:r>
            <a:r>
              <a:rPr lang="en-US" altLang="zh-CN" dirty="0"/>
              <a:t>tab </a:t>
            </a:r>
            <a:r>
              <a:rPr lang="zh-CN" altLang="en-US" dirty="0"/>
              <a:t>页面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配置 </a:t>
            </a:r>
            <a:r>
              <a:rPr lang="en-US" altLang="zh-CN" dirty="0"/>
              <a:t>tabBar </a:t>
            </a:r>
            <a:r>
              <a:rPr lang="zh-CN" altLang="en-US" dirty="0"/>
              <a:t>选项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Mustache </a:t>
            </a:r>
            <a:r>
              <a:rPr lang="zh-CN" altLang="en-US" dirty="0"/>
              <a:t>语法的应用场景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en-US" altLang="zh-CN" dirty="0"/>
              <a:t>Mustache </a:t>
            </a:r>
            <a:r>
              <a:rPr lang="zh-CN" altLang="en-US" dirty="0"/>
              <a:t>语法的主要应用场景如下：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绑定内容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绑定属性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运算（三元运算、算术运算等）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1 - </a:t>
            </a:r>
            <a:r>
              <a:rPr lang="zh-CN" altLang="en-US" dirty="0">
                <a:solidFill>
                  <a:srgbClr val="C00000"/>
                </a:solidFill>
              </a:rPr>
              <a:t>拷贝图标资源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250010" cy="276041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把资料目录中的 </a:t>
            </a:r>
            <a:r>
              <a:rPr lang="en-US" altLang="zh-CN" dirty="0">
                <a:solidFill>
                  <a:srgbClr val="C00000"/>
                </a:solidFill>
              </a:rPr>
              <a:t>images</a:t>
            </a:r>
            <a:r>
              <a:rPr lang="en-US" altLang="zh-CN" dirty="0"/>
              <a:t> </a:t>
            </a:r>
            <a:r>
              <a:rPr lang="zh-CN" altLang="en-US" dirty="0"/>
              <a:t>文件夹，</a:t>
            </a:r>
            <a:r>
              <a:rPr lang="zh-CN" altLang="en-US" dirty="0">
                <a:solidFill>
                  <a:srgbClr val="C00000"/>
                </a:solidFill>
              </a:rPr>
              <a:t>拷贝到小程序项目根目录中</a:t>
            </a:r>
            <a:endParaRPr lang="zh-CN" altLang="en-US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将需要用到的小图标分为 </a:t>
            </a:r>
            <a:r>
              <a:rPr lang="en-US" altLang="zh-CN" dirty="0"/>
              <a:t>3 </a:t>
            </a:r>
            <a:r>
              <a:rPr lang="zh-CN" altLang="en-US" dirty="0"/>
              <a:t>组，每组两个，其中：</a:t>
            </a:r>
            <a:endParaRPr lang="en-US" altLang="zh-CN" dirty="0"/>
          </a:p>
          <a:p>
            <a:pPr marL="72009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图片名称中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-active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的是选中之后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的图标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图片名称中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不包含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-active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默认图标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截图如下：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900" y="4970092"/>
            <a:ext cx="7301620" cy="1296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2 - </a:t>
            </a:r>
            <a:r>
              <a:rPr lang="zh-CN" altLang="en-US" dirty="0">
                <a:solidFill>
                  <a:srgbClr val="C00000"/>
                </a:solidFill>
              </a:rPr>
              <a:t>新建 </a:t>
            </a:r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个对应的 </a:t>
            </a:r>
            <a:r>
              <a:rPr lang="en-US" altLang="zh-CN" dirty="0">
                <a:solidFill>
                  <a:srgbClr val="C00000"/>
                </a:solidFill>
              </a:rPr>
              <a:t>tab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250010" cy="517191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app.json </a:t>
            </a:r>
            <a:r>
              <a:rPr lang="zh-CN" altLang="en-US" dirty="0"/>
              <a:t>文件的 </a:t>
            </a:r>
            <a:r>
              <a:rPr lang="en-US" altLang="zh-CN" dirty="0"/>
              <a:t>pages </a:t>
            </a:r>
            <a:r>
              <a:rPr lang="zh-CN" altLang="en-US" dirty="0"/>
              <a:t>节点，快速新建 </a:t>
            </a:r>
            <a:r>
              <a:rPr lang="en-US" altLang="zh-CN" dirty="0"/>
              <a:t>3 </a:t>
            </a:r>
            <a:r>
              <a:rPr lang="zh-CN" altLang="en-US" dirty="0"/>
              <a:t>个对应的 </a:t>
            </a:r>
            <a:r>
              <a:rPr lang="en-US" altLang="zh-CN" dirty="0"/>
              <a:t>tab </a:t>
            </a:r>
            <a:r>
              <a:rPr lang="zh-CN" altLang="en-US" dirty="0"/>
              <a:t>页面，示例代码如下：（</a:t>
            </a:r>
            <a:r>
              <a:rPr lang="zh-CN" altLang="en-US" dirty="0">
                <a:solidFill>
                  <a:srgbClr val="FF0000"/>
                </a:solidFill>
              </a:rPr>
              <a:t>必须放在最前面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42" y="2541841"/>
            <a:ext cx="7200000" cy="2973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5686425"/>
            <a:ext cx="862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home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是首页，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message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是消息页面，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contact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是联系我们页面。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3 - </a:t>
            </a:r>
            <a:r>
              <a:rPr lang="zh-CN" altLang="en-US" dirty="0">
                <a:solidFill>
                  <a:srgbClr val="C00000"/>
                </a:solidFill>
              </a:rPr>
              <a:t>配置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选项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打开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app.json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配置文件，和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pages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window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平级，新增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tabBar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节点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tabBar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节点中，新增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list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，这个数组中存放的，是每个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tab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项的配置对象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list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数组中，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新增每一个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tab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项的配置对象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。对象中包含的属性如下：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61214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pagePath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指定当前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对应的页面路径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14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上按钮的文字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14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iconPath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未选中时候的图片路径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14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selectedIconPath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被选中后高亮的图片路径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完整的配置代码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10" y="1846240"/>
            <a:ext cx="4980373" cy="4874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页面配置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页面配置文件的作用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620897"/>
          </a:xfrm>
        </p:spPr>
        <p:txBody>
          <a:bodyPr/>
          <a:lstStyle/>
          <a:p>
            <a:r>
              <a:rPr lang="zh-CN" altLang="en-US" dirty="0"/>
              <a:t>小程序中，每个页面都有自己的 </a:t>
            </a:r>
            <a:r>
              <a:rPr lang="en-US" altLang="zh-CN" dirty="0"/>
              <a:t>.json </a:t>
            </a:r>
            <a:r>
              <a:rPr lang="zh-CN" altLang="en-US" dirty="0"/>
              <a:t>配置文件，用来对</a:t>
            </a:r>
            <a:r>
              <a:rPr lang="zh-CN" altLang="en-US" dirty="0">
                <a:solidFill>
                  <a:srgbClr val="C00000"/>
                </a:solidFill>
              </a:rPr>
              <a:t>当前页面</a:t>
            </a:r>
            <a:r>
              <a:rPr lang="zh-CN" altLang="en-US" dirty="0"/>
              <a:t>的窗口外观、页面效果等进行配置。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olidFill>
                  <a:srgbClr val="C00000"/>
                </a:solidFill>
              </a:rPr>
              <a:t>页面配置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331763"/>
          </a:xfrm>
        </p:spPr>
        <p:txBody>
          <a:bodyPr/>
          <a:lstStyle/>
          <a:p>
            <a:r>
              <a:rPr lang="zh-CN" altLang="en-US" dirty="0"/>
              <a:t>小程序中，</a:t>
            </a:r>
            <a:r>
              <a:rPr lang="en-US" altLang="zh-CN" dirty="0"/>
              <a:t>app.json </a:t>
            </a:r>
            <a:r>
              <a:rPr lang="zh-CN" altLang="en-US" dirty="0"/>
              <a:t>中的 </a:t>
            </a:r>
            <a:r>
              <a:rPr lang="en-US" altLang="zh-CN" dirty="0"/>
              <a:t>window </a:t>
            </a:r>
            <a:r>
              <a:rPr lang="zh-CN" altLang="en-US" dirty="0"/>
              <a:t>节点，可以</a:t>
            </a:r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r>
              <a:rPr lang="zh-CN" altLang="en-US" dirty="0"/>
              <a:t>小程序中</a:t>
            </a:r>
            <a:r>
              <a:rPr lang="zh-CN" altLang="en-US" dirty="0">
                <a:solidFill>
                  <a:srgbClr val="C00000"/>
                </a:solidFill>
              </a:rPr>
              <a:t>每个页面的窗口表现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如果某些小程序页面</a:t>
            </a:r>
            <a:r>
              <a:rPr lang="zh-CN" altLang="en-US" dirty="0">
                <a:solidFill>
                  <a:srgbClr val="C00000"/>
                </a:solidFill>
              </a:rPr>
              <a:t>想要拥有特殊的窗口表现</a:t>
            </a:r>
            <a:r>
              <a:rPr lang="zh-CN" altLang="en-US" dirty="0"/>
              <a:t>，此时，“</a:t>
            </a:r>
            <a:r>
              <a:rPr lang="zh-CN" altLang="en-US" dirty="0">
                <a:solidFill>
                  <a:srgbClr val="C00000"/>
                </a:solidFill>
              </a:rPr>
              <a:t>页面级别的 </a:t>
            </a:r>
            <a:r>
              <a:rPr lang="en-US" altLang="zh-CN" dirty="0">
                <a:solidFill>
                  <a:srgbClr val="C00000"/>
                </a:solidFill>
              </a:rPr>
              <a:t>.json 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r>
              <a:rPr lang="zh-CN" altLang="en-US" dirty="0"/>
              <a:t>”就可以实现这种需求。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注意：当页面配置与全局配置</a:t>
            </a:r>
            <a:r>
              <a:rPr lang="zh-CN" altLang="en-US" dirty="0">
                <a:solidFill>
                  <a:srgbClr val="C00000"/>
                </a:solidFill>
              </a:rPr>
              <a:t>冲突</a:t>
            </a:r>
            <a:r>
              <a:rPr lang="zh-CN" altLang="en-US" dirty="0"/>
              <a:t>时，根据</a:t>
            </a:r>
            <a:r>
              <a:rPr lang="zh-CN" altLang="en-US" dirty="0">
                <a:solidFill>
                  <a:srgbClr val="C00000"/>
                </a:solidFill>
              </a:rPr>
              <a:t>就近原则</a:t>
            </a:r>
            <a:r>
              <a:rPr lang="zh-CN" altLang="en-US" dirty="0"/>
              <a:t>，最终的效果</a:t>
            </a:r>
            <a:r>
              <a:rPr lang="zh-CN" altLang="en-US" dirty="0">
                <a:solidFill>
                  <a:srgbClr val="C00000"/>
                </a:solidFill>
              </a:rPr>
              <a:t>以页面配置为准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页面配置中常用的配置项</a:t>
            </a:r>
            <a:endParaRPr lang="zh-CN" altLang="en-US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838800" y="1990800"/>
          <a:ext cx="9743828" cy="430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252"/>
                <a:gridCol w="1171853"/>
                <a:gridCol w="1145219"/>
                <a:gridCol w="4469504"/>
              </a:tblGrid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当前页面导航栏背景颜色，如 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navigationBarTextStyle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当前页面导航栏标题颜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色，仅支持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en-US" altLang="zh-CN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navigationBarTitleText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当前页面导航栏标题文字内容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#ffffff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当前页面窗口的背景色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backgroundTextStyle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当前页面下拉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loading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的样式，仅支持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light</a:t>
                      </a:r>
                      <a:endParaRPr lang="en-US" altLang="zh-CN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enablePullDownRefresh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是否为当前页面开启下拉刷新的效果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onReachBottomDistance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50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页面上拉触底事件触发时距页面底部距离，单位为 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网络数据请求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小程序中网络数据请求的限制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6059749" cy="4553705"/>
          </a:xfrm>
        </p:spPr>
        <p:txBody>
          <a:bodyPr/>
          <a:lstStyle/>
          <a:p>
            <a:r>
              <a:rPr lang="zh-CN" altLang="en-US" dirty="0"/>
              <a:t>出于</a:t>
            </a:r>
            <a:r>
              <a:rPr lang="zh-CN" altLang="en-US" dirty="0">
                <a:solidFill>
                  <a:srgbClr val="C00000"/>
                </a:solidFill>
              </a:rPr>
              <a:t>安全性</a:t>
            </a:r>
            <a:r>
              <a:rPr lang="zh-CN" altLang="en-US" dirty="0"/>
              <a:t>方面的考虑，小程序官方对</a:t>
            </a:r>
            <a:r>
              <a:rPr lang="zh-CN" altLang="en-US" dirty="0">
                <a:solidFill>
                  <a:srgbClr val="C00000"/>
                </a:solidFill>
              </a:rPr>
              <a:t>数据接口的请求</a:t>
            </a:r>
            <a:r>
              <a:rPr lang="zh-CN" altLang="en-US" dirty="0"/>
              <a:t>做出了如下两个限制：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只能请求 </a:t>
            </a:r>
            <a:r>
              <a:rPr lang="en-US" altLang="zh-CN" dirty="0">
                <a:solidFill>
                  <a:srgbClr val="C00000"/>
                </a:solidFill>
              </a:rPr>
              <a:t>HTTPS</a:t>
            </a:r>
            <a:r>
              <a:rPr lang="en-US" altLang="zh-CN" dirty="0"/>
              <a:t> </a:t>
            </a:r>
            <a:r>
              <a:rPr lang="zh-CN" altLang="en-US" dirty="0"/>
              <a:t>类型的接口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必须将</a:t>
            </a:r>
            <a:r>
              <a:rPr lang="zh-CN" altLang="en-US" dirty="0">
                <a:solidFill>
                  <a:srgbClr val="C00000"/>
                </a:solidFill>
              </a:rPr>
              <a:t>接口的域名</a:t>
            </a:r>
            <a:r>
              <a:rPr lang="zh-CN" altLang="en-US" dirty="0"/>
              <a:t>添加到</a:t>
            </a:r>
            <a:r>
              <a:rPr lang="zh-CN" altLang="en-US" dirty="0">
                <a:solidFill>
                  <a:srgbClr val="C00000"/>
                </a:solidFill>
              </a:rPr>
              <a:t>信任列表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949" y="2106360"/>
            <a:ext cx="3571780" cy="4609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动态绑定内容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6" y="2506329"/>
            <a:ext cx="7200000" cy="2346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5447696"/>
            <a:ext cx="7200000" cy="11011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51" y="6027136"/>
            <a:ext cx="632515" cy="2209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75" y="6013012"/>
            <a:ext cx="412865" cy="31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配置 </a:t>
            </a:r>
            <a:r>
              <a:rPr lang="en-US" altLang="zh-CN" dirty="0"/>
              <a:t>request </a:t>
            </a:r>
            <a:r>
              <a:rPr lang="zh-CN" altLang="en-US" dirty="0"/>
              <a:t>合法域名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需求描述：假设在自己的微信小程序中，希望请求 </a:t>
            </a:r>
            <a:r>
              <a:rPr lang="en-US" altLang="zh-CN" dirty="0">
                <a:solidFill>
                  <a:srgbClr val="C00000"/>
                </a:solidFill>
              </a:rPr>
              <a:t>https://www.escook.cn/ </a:t>
            </a:r>
            <a:r>
              <a:rPr lang="zh-CN" altLang="en-US" dirty="0"/>
              <a:t>域名下的接口</a:t>
            </a:r>
            <a:endParaRPr lang="en-US" altLang="zh-CN" dirty="0"/>
          </a:p>
          <a:p>
            <a:r>
              <a:rPr lang="zh-CN" altLang="en-US" dirty="0"/>
              <a:t>配置步骤：</a:t>
            </a:r>
            <a:r>
              <a:rPr lang="zh-CN" altLang="en-US" dirty="0">
                <a:solidFill>
                  <a:srgbClr val="C00000"/>
                </a:solidFill>
              </a:rPr>
              <a:t>登录微信小程序管理后台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开发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开发设置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服务器域名 </a:t>
            </a:r>
            <a:r>
              <a:rPr lang="en-US" altLang="zh-CN" dirty="0"/>
              <a:t>-&gt;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修改 </a:t>
            </a:r>
            <a:r>
              <a:rPr lang="en-US" altLang="zh-CN" dirty="0">
                <a:solidFill>
                  <a:srgbClr val="C00000"/>
                </a:solidFill>
              </a:rPr>
              <a:t>request </a:t>
            </a:r>
            <a:r>
              <a:rPr lang="zh-CN" altLang="en-US" dirty="0">
                <a:solidFill>
                  <a:srgbClr val="C00000"/>
                </a:solidFill>
              </a:rPr>
              <a:t>合法域名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配置多个用</a:t>
            </a:r>
            <a:r>
              <a:rPr lang="en-US" altLang="zh-CN" dirty="0">
                <a:solidFill>
                  <a:srgbClr val="C00000"/>
                </a:solidFill>
              </a:rPr>
              <a:t>; (</a:t>
            </a:r>
            <a:r>
              <a:rPr lang="zh-CN" altLang="en-US" dirty="0">
                <a:solidFill>
                  <a:srgbClr val="C00000"/>
                </a:solidFill>
              </a:rPr>
              <a:t>分号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隔开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域名只支持 </a:t>
            </a:r>
            <a:r>
              <a:rPr lang="en-US" altLang="zh-CN" dirty="0"/>
              <a:t>https 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域名不能使用 </a:t>
            </a:r>
            <a:r>
              <a:rPr lang="en-US" altLang="zh-CN" dirty="0"/>
              <a:t>IP </a:t>
            </a:r>
            <a:r>
              <a:rPr lang="zh-CN" altLang="en-US" dirty="0"/>
              <a:t>地址或 </a:t>
            </a:r>
            <a:r>
              <a:rPr lang="en-US" altLang="zh-CN" dirty="0"/>
              <a:t>localhost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域名必须经过 </a:t>
            </a:r>
            <a:r>
              <a:rPr lang="en-US" altLang="zh-CN" dirty="0"/>
              <a:t>ICP </a:t>
            </a:r>
            <a:r>
              <a:rPr lang="zh-CN" altLang="en-US" dirty="0"/>
              <a:t>备案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服务器域名一个月内最多可申请 </a:t>
            </a:r>
            <a:r>
              <a:rPr lang="en-US" altLang="zh-CN" dirty="0"/>
              <a:t>5 </a:t>
            </a:r>
            <a:r>
              <a:rPr lang="zh-CN" altLang="en-US" dirty="0"/>
              <a:t>次修改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发起 </a:t>
            </a:r>
            <a:r>
              <a:rPr lang="en-US" altLang="zh-CN" dirty="0"/>
              <a:t>GET 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调用微信小程序提供的 </a:t>
            </a:r>
            <a:r>
              <a:rPr lang="en-US" altLang="zh-CN" dirty="0"/>
              <a:t>wx.</a:t>
            </a:r>
            <a:r>
              <a:rPr lang="en-US" altLang="zh-CN" dirty="0">
                <a:solidFill>
                  <a:srgbClr val="C00000"/>
                </a:solidFill>
              </a:rPr>
              <a:t>request</a:t>
            </a:r>
            <a:r>
              <a:rPr lang="en-US" altLang="zh-CN" dirty="0"/>
              <a:t>() </a:t>
            </a:r>
            <a:r>
              <a:rPr lang="zh-CN" altLang="en-US" dirty="0"/>
              <a:t>方法，可以发起 </a:t>
            </a:r>
            <a:r>
              <a:rPr lang="en-US" altLang="zh-CN" dirty="0"/>
              <a:t>GET </a:t>
            </a:r>
            <a:r>
              <a:rPr lang="zh-CN" altLang="en-US" dirty="0"/>
              <a:t>数据请求，示例代码如下：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321" y="2506328"/>
            <a:ext cx="7200000" cy="4181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发起 </a:t>
            </a:r>
            <a:r>
              <a:rPr lang="en-US" altLang="zh-CN" dirty="0"/>
              <a:t>POST 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调用微信小程序提供的 </a:t>
            </a:r>
            <a:r>
              <a:rPr lang="en-US" altLang="zh-CN" dirty="0"/>
              <a:t>wx.</a:t>
            </a:r>
            <a:r>
              <a:rPr lang="en-US" altLang="zh-CN" dirty="0">
                <a:solidFill>
                  <a:srgbClr val="C00000"/>
                </a:solidFill>
              </a:rPr>
              <a:t>request</a:t>
            </a:r>
            <a:r>
              <a:rPr lang="en-US" altLang="zh-CN" dirty="0"/>
              <a:t>() </a:t>
            </a:r>
            <a:r>
              <a:rPr lang="zh-CN" altLang="en-US" dirty="0"/>
              <a:t>方法，可以发起 </a:t>
            </a:r>
            <a:r>
              <a:rPr lang="en-US" altLang="zh-CN" dirty="0"/>
              <a:t>POST </a:t>
            </a:r>
            <a:r>
              <a:rPr lang="zh-CN" altLang="en-US" dirty="0"/>
              <a:t>数据请求，示例代码如下：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279" y="2525784"/>
            <a:ext cx="7200000" cy="413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在页面刚加载时请求数据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860595"/>
          </a:xfrm>
        </p:spPr>
        <p:txBody>
          <a:bodyPr/>
          <a:lstStyle/>
          <a:p>
            <a:r>
              <a:rPr lang="zh-CN" altLang="en-US" dirty="0"/>
              <a:t>在很多情况下，我们需要</a:t>
            </a:r>
            <a:r>
              <a:rPr lang="zh-CN" altLang="en-US" dirty="0">
                <a:solidFill>
                  <a:srgbClr val="C00000"/>
                </a:solidFill>
              </a:rPr>
              <a:t>在页面刚加载的时候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自动请求一些初始化的数据</a:t>
            </a:r>
            <a:r>
              <a:rPr lang="zh-CN" altLang="en-US" dirty="0"/>
              <a:t>。此时需要在页面的 </a:t>
            </a:r>
            <a:r>
              <a:rPr lang="en-US" altLang="zh-CN" dirty="0">
                <a:solidFill>
                  <a:srgbClr val="C00000"/>
                </a:solidFill>
              </a:rPr>
              <a:t>onLoad</a:t>
            </a:r>
            <a:r>
              <a:rPr lang="zh-CN" altLang="en-US" dirty="0"/>
              <a:t> 事件中调用获取数据的函数，示例代码如下：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462" y="2849732"/>
            <a:ext cx="5954327" cy="38445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跳过 </a:t>
            </a:r>
            <a:r>
              <a:rPr lang="en-US" altLang="zh-CN" dirty="0"/>
              <a:t>request </a:t>
            </a:r>
            <a:r>
              <a:rPr lang="zh-CN" altLang="en-US" dirty="0"/>
              <a:t>合法域名校验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6146967" cy="30089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如果后端程序员</a:t>
            </a:r>
            <a:r>
              <a:rPr lang="zh-CN" altLang="en-US" dirty="0">
                <a:solidFill>
                  <a:srgbClr val="C00000"/>
                </a:solidFill>
              </a:rPr>
              <a:t>仅仅提供了 </a:t>
            </a:r>
            <a:r>
              <a:rPr lang="en-US" altLang="zh-CN" dirty="0">
                <a:solidFill>
                  <a:srgbClr val="C00000"/>
                </a:solidFill>
              </a:rPr>
              <a:t>http </a:t>
            </a:r>
            <a:r>
              <a:rPr lang="zh-CN" altLang="en-US" dirty="0">
                <a:solidFill>
                  <a:srgbClr val="C00000"/>
                </a:solidFill>
              </a:rPr>
              <a:t>协议的接口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暂时没有提供 </a:t>
            </a:r>
            <a:r>
              <a:rPr lang="en-US" altLang="zh-CN" dirty="0">
                <a:solidFill>
                  <a:srgbClr val="C00000"/>
                </a:solidFill>
              </a:rPr>
              <a:t>https </a:t>
            </a:r>
            <a:r>
              <a:rPr lang="zh-CN" altLang="en-US" dirty="0">
                <a:solidFill>
                  <a:srgbClr val="C00000"/>
                </a:solidFill>
              </a:rPr>
              <a:t>协议的接口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此时为了不耽误开发的进度，我们可以在微信开发者工具中，临时开启「</a:t>
            </a:r>
            <a:r>
              <a:rPr lang="zh-CN" altLang="en-US" dirty="0">
                <a:solidFill>
                  <a:srgbClr val="C00000"/>
                </a:solidFill>
              </a:rPr>
              <a:t>开发环境不校验请求域名、</a:t>
            </a:r>
            <a:r>
              <a:rPr lang="en-US" altLang="zh-CN" dirty="0">
                <a:solidFill>
                  <a:srgbClr val="C00000"/>
                </a:solidFill>
              </a:rPr>
              <a:t>TLS </a:t>
            </a:r>
            <a:r>
              <a:rPr lang="zh-CN" altLang="en-US" dirty="0">
                <a:solidFill>
                  <a:srgbClr val="C00000"/>
                </a:solidFill>
              </a:rPr>
              <a:t>版本及 </a:t>
            </a:r>
            <a:r>
              <a:rPr lang="en-US" altLang="zh-CN" dirty="0">
                <a:solidFill>
                  <a:srgbClr val="C00000"/>
                </a:solidFill>
              </a:rPr>
              <a:t>HTTPS </a:t>
            </a:r>
            <a:r>
              <a:rPr lang="zh-CN" altLang="en-US" dirty="0">
                <a:solidFill>
                  <a:srgbClr val="C00000"/>
                </a:solidFill>
              </a:rPr>
              <a:t>证书</a:t>
            </a:r>
            <a:r>
              <a:rPr lang="zh-CN" altLang="en-US" dirty="0"/>
              <a:t>」选项，跳过 </a:t>
            </a:r>
            <a:r>
              <a:rPr lang="en-US" altLang="zh-CN" dirty="0"/>
              <a:t>request </a:t>
            </a:r>
            <a:r>
              <a:rPr lang="zh-CN" altLang="en-US" dirty="0"/>
              <a:t>合法域名的校验。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167" y="2077918"/>
            <a:ext cx="3805244" cy="4491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165" y="5259320"/>
            <a:ext cx="5997466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跳过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合法域名校验的选项，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仅限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开发与调试阶段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使用！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关于</a:t>
            </a:r>
            <a:r>
              <a:rPr lang="zh-CN" altLang="en-US" dirty="0">
                <a:solidFill>
                  <a:srgbClr val="C00000"/>
                </a:solidFill>
              </a:rPr>
              <a:t>跨域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en-US" altLang="zh-CN" dirty="0"/>
              <a:t> </a:t>
            </a:r>
            <a:r>
              <a:rPr lang="zh-CN" altLang="en-US" dirty="0"/>
              <a:t>的说明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跨域问题</a:t>
            </a:r>
            <a:r>
              <a:rPr lang="zh-CN" altLang="en-US" dirty="0">
                <a:solidFill>
                  <a:srgbClr val="C00000"/>
                </a:solidFill>
              </a:rPr>
              <a:t>只存在于</a:t>
            </a:r>
            <a:r>
              <a:rPr lang="zh-CN" altLang="en-US" dirty="0"/>
              <a:t>基于浏览器的 </a:t>
            </a:r>
            <a:r>
              <a:rPr lang="en-US" altLang="zh-CN" dirty="0"/>
              <a:t>Web </a:t>
            </a:r>
            <a:r>
              <a:rPr lang="zh-CN" altLang="en-US" dirty="0"/>
              <a:t>开发中。由于</a:t>
            </a:r>
            <a:r>
              <a:rPr lang="zh-CN" altLang="en-US" dirty="0">
                <a:solidFill>
                  <a:srgbClr val="C00000"/>
                </a:solidFill>
              </a:rPr>
              <a:t>小程序的宿主环境</a:t>
            </a:r>
            <a:r>
              <a:rPr lang="zh-CN" altLang="en-US" dirty="0"/>
              <a:t>不是浏览器，而</a:t>
            </a:r>
            <a:r>
              <a:rPr lang="zh-CN" altLang="en-US" dirty="0">
                <a:solidFill>
                  <a:srgbClr val="C00000"/>
                </a:solidFill>
              </a:rPr>
              <a:t>是微信客户端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rgbClr val="C00000"/>
                </a:solidFill>
              </a:rPr>
              <a:t>小程序中不存在跨域的问题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Ajax </a:t>
            </a:r>
            <a:r>
              <a:rPr lang="zh-CN" altLang="en-US" dirty="0"/>
              <a:t>技术的核心是依赖于浏览器中的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这个对象，由于</a:t>
            </a:r>
            <a:r>
              <a:rPr lang="zh-CN" altLang="en-US" dirty="0">
                <a:solidFill>
                  <a:srgbClr val="C00000"/>
                </a:solidFill>
              </a:rPr>
              <a:t>小程序的宿主环境是微信客户端</a:t>
            </a:r>
            <a:r>
              <a:rPr lang="zh-CN" altLang="en-US" dirty="0"/>
              <a:t>，所以小程序中</a:t>
            </a:r>
            <a:r>
              <a:rPr lang="zh-CN" altLang="en-US" dirty="0">
                <a:solidFill>
                  <a:srgbClr val="C00000"/>
                </a:solidFill>
              </a:rPr>
              <a:t>不能叫做</a:t>
            </a:r>
            <a:r>
              <a:rPr lang="zh-CN" altLang="en-US" dirty="0"/>
              <a:t>“发起 </a:t>
            </a:r>
            <a:r>
              <a:rPr lang="en-US" altLang="zh-CN" dirty="0"/>
              <a:t>Ajax </a:t>
            </a:r>
            <a:r>
              <a:rPr lang="zh-CN" altLang="en-US" dirty="0"/>
              <a:t>请求”，而是叫做“</a:t>
            </a:r>
            <a:r>
              <a:rPr lang="zh-CN" altLang="en-US" dirty="0">
                <a:solidFill>
                  <a:srgbClr val="C00000"/>
                </a:solidFill>
              </a:rPr>
              <a:t>发起网络数据请求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本地生活（首页）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首页效果以及实现步骤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105" y="1761910"/>
            <a:ext cx="2793026" cy="49590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025291" y="1688765"/>
            <a:ext cx="3245528" cy="503219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新建项目并梳理项目结构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配置</a:t>
            </a:r>
            <a:r>
              <a:rPr lang="zh-CN" altLang="en-US" dirty="0">
                <a:solidFill>
                  <a:srgbClr val="C00000"/>
                </a:solidFill>
              </a:rPr>
              <a:t>导航栏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配置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r>
              <a:rPr lang="en-US" altLang="zh-CN" dirty="0"/>
              <a:t> 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轮播图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九宫格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图片布局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接口地址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获取</a:t>
            </a:r>
            <a:r>
              <a:rPr lang="zh-CN" altLang="en-US" dirty="0">
                <a:solidFill>
                  <a:srgbClr val="C00000"/>
                </a:solidFill>
              </a:rPr>
              <a:t>轮播图</a:t>
            </a:r>
            <a:r>
              <a:rPr lang="zh-CN" altLang="en-US" dirty="0"/>
              <a:t>数据列表的接口</a:t>
            </a:r>
            <a:endParaRPr lang="en-US" altLang="zh-CN" dirty="0"/>
          </a:p>
          <a:p>
            <a:pPr marL="72009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【GET】https://www.escook.cn/slides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获取</a:t>
            </a:r>
            <a:r>
              <a:rPr lang="zh-CN" altLang="en-US" dirty="0">
                <a:solidFill>
                  <a:srgbClr val="C00000"/>
                </a:solidFill>
              </a:rPr>
              <a:t>九宫格</a:t>
            </a:r>
            <a:r>
              <a:rPr lang="zh-CN" altLang="en-US" dirty="0"/>
              <a:t>数据列表的接口</a:t>
            </a:r>
            <a:endParaRPr lang="en-US" altLang="zh-CN" dirty="0"/>
          </a:p>
          <a:p>
            <a:pPr marL="72009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【GET】https://www.escook.cn/categories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536489" y="1748901"/>
            <a:ext cx="6738152" cy="4872309"/>
          </a:xfrm>
        </p:spPr>
        <p:txBody>
          <a:bodyPr/>
          <a:lstStyle/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WXML </a:t>
            </a:r>
            <a:r>
              <a:rPr lang="zh-CN" altLang="en-US" sz="1600" dirty="0"/>
              <a:t>模板语法渲染页面结构</a:t>
            </a:r>
            <a:endParaRPr lang="en-US" altLang="zh-CN" sz="1600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wx:if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wx:elif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wx:else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hidden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wx:for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wx:key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WXSS </a:t>
            </a:r>
            <a:r>
              <a:rPr lang="zh-CN" altLang="en-US" sz="1600" dirty="0"/>
              <a:t>样式美化页面结构</a:t>
            </a:r>
            <a:endParaRPr lang="en-US" altLang="zh-CN" sz="1600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尺寸单位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样式导入、全局样式和局部样式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app.json </a:t>
            </a:r>
            <a:r>
              <a:rPr lang="zh-CN" altLang="en-US" sz="1600" dirty="0"/>
              <a:t>对小程序进行全局性配置</a:t>
            </a:r>
            <a:endParaRPr lang="en-US" altLang="zh-CN" sz="1600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pages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page.json </a:t>
            </a:r>
            <a:r>
              <a:rPr lang="zh-CN" altLang="en-US" sz="1600" dirty="0"/>
              <a:t>对小程序页面进行个性化配置</a:t>
            </a:r>
            <a:endParaRPr lang="en-US" altLang="zh-CN" sz="1600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对单个页面进行个性化配置、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能够知道如何发起网络数据请求</a:t>
            </a:r>
            <a:endParaRPr lang="en-US" altLang="zh-CN" sz="1600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wx.request()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onLoad()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动态绑定属性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4" y="2506329"/>
            <a:ext cx="7200000" cy="2346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3" y="5447696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三元运算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7" y="2509730"/>
            <a:ext cx="7200000" cy="2346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6" y="5444295"/>
            <a:ext cx="7200000" cy="1089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TABLE_BEAUTIFY" val="smartTable{c7eb2a0c-d819-47a0-b58b-f57b70babb5f}"/>
</p:tagLst>
</file>

<file path=ppt/tags/tag5.xml><?xml version="1.0" encoding="utf-8"?>
<p:tagLst xmlns:p="http://schemas.openxmlformats.org/presentationml/2006/main">
  <p:tag name="COMMONDATA" val="eyJoZGlkIjoiYzE4M2U3Mjk2ODdkMDRjMTRjZWQ3YmRhNzJlNGM3MWM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9725</Words>
  <Application>WPS 演示</Application>
  <PresentationFormat>宽屏</PresentationFormat>
  <Paragraphs>953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97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Arial Unicode MS</vt:lpstr>
      <vt:lpstr>等线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模板与配置</vt:lpstr>
      <vt:lpstr>PowerPoint 演示文稿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条件渲染</vt:lpstr>
      <vt:lpstr>WXML 模板语法 - 条件渲染</vt:lpstr>
      <vt:lpstr>WXML 模板语法 - 条件渲染</vt:lpstr>
      <vt:lpstr>WXML 模板语法 - 条件渲染</vt:lpstr>
      <vt:lpstr>WXML 模板语法 - 列表渲染</vt:lpstr>
      <vt:lpstr>WXML 模板语法 - 列表渲染</vt:lpstr>
      <vt:lpstr>WXML 模板语法 - 列表渲染</vt:lpstr>
      <vt:lpstr>PowerPoint 演示文稿</vt:lpstr>
      <vt:lpstr>WXSS 模板样式</vt:lpstr>
      <vt:lpstr>WXSS 模板样式</vt:lpstr>
      <vt:lpstr>WXSS 模板样式 - rpx</vt:lpstr>
      <vt:lpstr>WXSS 模板样式 - rpx</vt:lpstr>
      <vt:lpstr>WXSS 模板样式 - rpx</vt:lpstr>
      <vt:lpstr>WXSS 模板样式 - 样式导入</vt:lpstr>
      <vt:lpstr>WXSS 模板样式 - 样式导入</vt:lpstr>
      <vt:lpstr>WXSS 模板样式 - 全局样式和局部样式</vt:lpstr>
      <vt:lpstr>WXSS 模板样式 - 全局样式和局部样式</vt:lpstr>
      <vt:lpstr>PowerPoint 演示文稿</vt:lpstr>
      <vt:lpstr>全局配置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tabBar</vt:lpstr>
      <vt:lpstr>全局配置 - tabBar</vt:lpstr>
      <vt:lpstr>全局配置 - tabBar</vt:lpstr>
      <vt:lpstr>全局配置 -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PowerPoint 演示文稿</vt:lpstr>
      <vt:lpstr>页面配置</vt:lpstr>
      <vt:lpstr>页面配置</vt:lpstr>
      <vt:lpstr>页面配置</vt:lpstr>
      <vt:lpstr>PowerPoint 演示文稿</vt:lpstr>
      <vt:lpstr>网络数据请求</vt:lpstr>
      <vt:lpstr>网络数据请求</vt:lpstr>
      <vt:lpstr>网络数据请求</vt:lpstr>
      <vt:lpstr>网络数据请求</vt:lpstr>
      <vt:lpstr>网络数据请求</vt:lpstr>
      <vt:lpstr>网络数据请求</vt:lpstr>
      <vt:lpstr>网络数据请求</vt:lpstr>
      <vt:lpstr>PowerPoint 演示文稿</vt:lpstr>
      <vt:lpstr>案例 - 本地生活</vt:lpstr>
      <vt:lpstr>案例 - 本地生活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鲸落</cp:lastModifiedBy>
  <cp:revision>2889</cp:revision>
  <dcterms:created xsi:type="dcterms:W3CDTF">2020-03-31T02:23:00Z</dcterms:created>
  <dcterms:modified xsi:type="dcterms:W3CDTF">2022-04-28T14:42:14Z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CA87F3FA77F343C8B6D9A4D317AAD802</vt:lpwstr>
  </property>
  <property fmtid="{D5CDD505-2E9C-101B-9397-08002B2CF9AE}" pid="3" name="KSOProductBuildVer">
    <vt:lpwstr>2052-11.1.0.11636</vt:lpwstr>
  </property>
</Properties>
</file>