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  <p:sldMasterId id="2147483653" r:id="rId4"/>
    <p:sldMasterId id="2147483655" r:id="rId5"/>
    <p:sldMasterId id="2147483667" r:id="rId6"/>
  </p:sldMasterIdLst>
  <p:notesMasterIdLst>
    <p:notesMasterId r:id="rId8"/>
  </p:notesMasterIdLst>
  <p:sldIdLst>
    <p:sldId id="260" r:id="rId7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2" r:id="rId32"/>
    <p:sldId id="291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24" r:id="rId42"/>
    <p:sldId id="301" r:id="rId43"/>
    <p:sldId id="302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3" r:id="rId54"/>
    <p:sldId id="314" r:id="rId55"/>
    <p:sldId id="315" r:id="rId56"/>
    <p:sldId id="316" r:id="rId57"/>
    <p:sldId id="317" r:id="rId58"/>
    <p:sldId id="318" r:id="rId59"/>
    <p:sldId id="319" r:id="rId60"/>
    <p:sldId id="320" r:id="rId61"/>
    <p:sldId id="321" r:id="rId62"/>
    <p:sldId id="322" r:id="rId63"/>
    <p:sldId id="325" r:id="rId64"/>
    <p:sldId id="323" r:id="rId65"/>
    <p:sldId id="264" r:id="rId66"/>
  </p:sldIdLst>
  <p:sldSz cx="12192000" cy="6858000"/>
  <p:notesSz cx="6858000" cy="9144000"/>
  <p:custDataLst>
    <p:tags r:id="rId7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开始" id="{97B33D8C-15F6-42E4-8B43-72DCBAD70AAE}">
          <p14:sldIdLst>
            <p14:sldId id="260"/>
          </p14:sldIdLst>
        </p14:section>
        <p14:section name="页面导航" id="{409B53B8-DA06-4B32-A903-B4150070BF1B}">
          <p14:sldIdLst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页面事件" id="{67BA609A-1198-4778-9B64-388CDED7A766}">
          <p14:sldIdLst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2"/>
            <p14:sldId id="291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24"/>
          </p14:sldIdLst>
        </p14:section>
        <p14:section name="生命周期" id="{843F36AE-1BD6-4949-BC7E-EAE623D276A1}">
          <p14:sldIdLst>
            <p14:sldId id="301"/>
            <p14:sldId id="302"/>
            <p14:sldId id="304"/>
            <p14:sldId id="305"/>
            <p14:sldId id="306"/>
            <p14:sldId id="307"/>
            <p14:sldId id="308"/>
          </p14:sldIdLst>
        </p14:section>
        <p14:section name="wxs" id="{8285613A-8F18-4FB0-BF0D-F0F23E32647C}">
          <p14:sldIdLst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</p14:sldIdLst>
        </p14:section>
        <p14:section name="案例 - 本地生活（列表页面）" id="{BA9FE131-328D-458A-82A4-BC047ACD6F51}">
          <p14:sldIdLst>
            <p14:sldId id="320"/>
            <p14:sldId id="321"/>
            <p14:sldId id="322"/>
            <p14:sldId id="325"/>
          </p14:sldIdLst>
        </p14:section>
        <p14:section name="结束" id="{518948FC-5CA3-4441-9A0A-B70914D5EE75}">
          <p14:sldIdLst>
            <p14:sldId id="32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2B4B6B"/>
    <a:srgbClr val="0099FF"/>
    <a:srgbClr val="404040"/>
    <a:srgbClr val="3399FF"/>
    <a:srgbClr val="FFFFFF"/>
    <a:srgbClr val="0000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6" autoAdjust="0"/>
    <p:restoredTop sz="96349" autoAdjust="0"/>
  </p:normalViewPr>
  <p:slideViewPr>
    <p:cSldViewPr snapToGrid="0">
      <p:cViewPr varScale="1">
        <p:scale>
          <a:sx n="86" d="100"/>
          <a:sy n="86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0" Type="http://schemas.openxmlformats.org/officeDocument/2006/relationships/tags" Target="tags/tag4.xml"/><Relationship Id="rId7" Type="http://schemas.openxmlformats.org/officeDocument/2006/relationships/slide" Target="slides/slide1.xml"/><Relationship Id="rId69" Type="http://schemas.openxmlformats.org/officeDocument/2006/relationships/tableStyles" Target="tableStyles.xml"/><Relationship Id="rId68" Type="http://schemas.openxmlformats.org/officeDocument/2006/relationships/viewProps" Target="viewProps.xml"/><Relationship Id="rId67" Type="http://schemas.openxmlformats.org/officeDocument/2006/relationships/presProps" Target="presProps.xml"/><Relationship Id="rId66" Type="http://schemas.openxmlformats.org/officeDocument/2006/relationships/slide" Target="slides/slide59.xml"/><Relationship Id="rId65" Type="http://schemas.openxmlformats.org/officeDocument/2006/relationships/slide" Target="slides/slide58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60" Type="http://schemas.openxmlformats.org/officeDocument/2006/relationships/slide" Target="slides/slide53.xml"/><Relationship Id="rId6" Type="http://schemas.openxmlformats.org/officeDocument/2006/relationships/slideMaster" Target="slideMasters/slideMaster5.xml"/><Relationship Id="rId59" Type="http://schemas.openxmlformats.org/officeDocument/2006/relationships/slide" Target="slides/slide52.xml"/><Relationship Id="rId58" Type="http://schemas.openxmlformats.org/officeDocument/2006/relationships/slide" Target="slides/slide51.xml"/><Relationship Id="rId57" Type="http://schemas.openxmlformats.org/officeDocument/2006/relationships/slide" Target="slides/slide50.xml"/><Relationship Id="rId56" Type="http://schemas.openxmlformats.org/officeDocument/2006/relationships/slide" Target="slides/slide49.xml"/><Relationship Id="rId55" Type="http://schemas.openxmlformats.org/officeDocument/2006/relationships/slide" Target="slides/slide48.xml"/><Relationship Id="rId54" Type="http://schemas.openxmlformats.org/officeDocument/2006/relationships/slide" Target="slides/slide47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0" Type="http://schemas.openxmlformats.org/officeDocument/2006/relationships/slide" Target="slides/slide33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0" Type="http://schemas.openxmlformats.org/officeDocument/2006/relationships/slide" Target="slides/slide13.xml"/><Relationship Id="rId2" Type="http://schemas.openxmlformats.org/officeDocument/2006/relationships/theme" Target="theme/theme1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2"/>
          <p:cNvSpPr>
            <a:spLocks noGrp="1"/>
          </p:cNvSpPr>
          <p:nvPr>
            <p:ph type="title" hasCustomPrompt="1"/>
          </p:nvPr>
        </p:nvSpPr>
        <p:spPr>
          <a:xfrm>
            <a:off x="2889584" y="3023414"/>
            <a:ext cx="6412832" cy="811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请输入课程标题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38199" y="1172522"/>
            <a:ext cx="9845675" cy="4219575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38199" y="1172522"/>
            <a:ext cx="9845675" cy="421957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矩形 5"/>
          <p:cNvSpPr/>
          <p:nvPr userDrawn="1"/>
        </p:nvSpPr>
        <p:spPr>
          <a:xfrm rot="2700000">
            <a:off x="1856318" y="2330451"/>
            <a:ext cx="2059516" cy="2059516"/>
          </a:xfrm>
          <a:prstGeom prst="rect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7" name="矩形 6"/>
          <p:cNvSpPr/>
          <p:nvPr userDrawn="1"/>
        </p:nvSpPr>
        <p:spPr>
          <a:xfrm rot="2700000">
            <a:off x="1568451" y="2319867"/>
            <a:ext cx="2059517" cy="2059516"/>
          </a:xfrm>
          <a:prstGeom prst="rect">
            <a:avLst/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045559" y="1903912"/>
            <a:ext cx="5760538" cy="3196039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矩形 5"/>
          <p:cNvSpPr/>
          <p:nvPr userDrawn="1"/>
        </p:nvSpPr>
        <p:spPr>
          <a:xfrm rot="2700000">
            <a:off x="1856318" y="2330451"/>
            <a:ext cx="2059516" cy="2059516"/>
          </a:xfrm>
          <a:prstGeom prst="rect">
            <a:avLst/>
          </a:prstGeom>
          <a:noFill/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7" name="矩形 6"/>
          <p:cNvSpPr/>
          <p:nvPr userDrawn="1"/>
        </p:nvSpPr>
        <p:spPr>
          <a:xfrm rot="2700000">
            <a:off x="1568451" y="2319867"/>
            <a:ext cx="2059517" cy="2059516"/>
          </a:xfrm>
          <a:prstGeom prst="rect">
            <a:avLst/>
          </a:prstGeom>
          <a:solidFill>
            <a:srgbClr val="404040"/>
          </a:solidFill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045559" y="1903912"/>
            <a:ext cx="5760538" cy="3196039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4218190" y="1830980"/>
            <a:ext cx="6291263" cy="3196039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4218190" y="1830980"/>
            <a:ext cx="6291263" cy="3196039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989138"/>
            <a:ext cx="9845675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048701" y="1940037"/>
            <a:ext cx="5630484" cy="3196039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989138"/>
            <a:ext cx="9845675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989138"/>
            <a:ext cx="9845675" cy="4219575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989138"/>
            <a:ext cx="9845675" cy="421957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171575"/>
            <a:ext cx="9845675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emf"/><Relationship Id="rId8" Type="http://schemas.openxmlformats.org/officeDocument/2006/relationships/image" Target="../media/image7.emf"/><Relationship Id="rId7" Type="http://schemas.openxmlformats.org/officeDocument/2006/relationships/image" Target="../media/image6.emf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Relationship Id="rId3" Type="http://schemas.openxmlformats.org/officeDocument/2006/relationships/image" Target="../media/image2.emf"/><Relationship Id="rId20" Type="http://schemas.openxmlformats.org/officeDocument/2006/relationships/theme" Target="../theme/theme1.xml"/><Relationship Id="rId2" Type="http://schemas.openxmlformats.org/officeDocument/2006/relationships/image" Target="../media/image1.emf"/><Relationship Id="rId19" Type="http://schemas.openxmlformats.org/officeDocument/2006/relationships/image" Target="../media/image18.emf"/><Relationship Id="rId18" Type="http://schemas.openxmlformats.org/officeDocument/2006/relationships/image" Target="../media/image17.emf"/><Relationship Id="rId17" Type="http://schemas.openxmlformats.org/officeDocument/2006/relationships/image" Target="../media/image16.emf"/><Relationship Id="rId16" Type="http://schemas.openxmlformats.org/officeDocument/2006/relationships/image" Target="../media/image15.emf"/><Relationship Id="rId15" Type="http://schemas.openxmlformats.org/officeDocument/2006/relationships/image" Target="../media/image14.emf"/><Relationship Id="rId14" Type="http://schemas.openxmlformats.org/officeDocument/2006/relationships/image" Target="../media/image13.emf"/><Relationship Id="rId13" Type="http://schemas.openxmlformats.org/officeDocument/2006/relationships/image" Target="../media/image12.emf"/><Relationship Id="rId12" Type="http://schemas.openxmlformats.org/officeDocument/2006/relationships/image" Target="../media/image11.emf"/><Relationship Id="rId11" Type="http://schemas.openxmlformats.org/officeDocument/2006/relationships/image" Target="../media/image10.emf"/><Relationship Id="rId10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7" Type="http://schemas.openxmlformats.org/officeDocument/2006/relationships/theme" Target="../theme/theme2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tags" Target="../tags/tag1.xml"/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3" Type="http://schemas.openxmlformats.org/officeDocument/2006/relationships/theme" Target="../theme/theme4.xml"/><Relationship Id="rId12" Type="http://schemas.openxmlformats.org/officeDocument/2006/relationships/image" Target="../media/image19.png"/><Relationship Id="rId11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4.xml"/><Relationship Id="rId1" Type="http://schemas.openxmlformats.org/officeDocument/2006/relationships/slideLayout" Target="../slideLayouts/slideLayout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452" y="855134"/>
            <a:ext cx="4169833" cy="4586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518" y="1420285"/>
            <a:ext cx="2933700" cy="3272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椭圆 3"/>
          <p:cNvSpPr/>
          <p:nvPr userDrawn="1"/>
        </p:nvSpPr>
        <p:spPr bwMode="auto">
          <a:xfrm>
            <a:off x="8509000" y="1845733"/>
            <a:ext cx="618067" cy="61806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sp>
        <p:nvSpPr>
          <p:cNvPr id="5" name="椭圆 4"/>
          <p:cNvSpPr/>
          <p:nvPr userDrawn="1"/>
        </p:nvSpPr>
        <p:spPr bwMode="auto">
          <a:xfrm>
            <a:off x="3268134" y="2332567"/>
            <a:ext cx="245533" cy="245533"/>
          </a:xfrm>
          <a:prstGeom prst="ellipse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sp>
        <p:nvSpPr>
          <p:cNvPr id="6" name="椭圆 10"/>
          <p:cNvSpPr>
            <a:spLocks noChangeArrowheads="1"/>
          </p:cNvSpPr>
          <p:nvPr userDrawn="1"/>
        </p:nvSpPr>
        <p:spPr bwMode="auto">
          <a:xfrm>
            <a:off x="6987118" y="5249334"/>
            <a:ext cx="292100" cy="2921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sp>
        <p:nvSpPr>
          <p:cNvPr id="7" name="椭圆 6"/>
          <p:cNvSpPr/>
          <p:nvPr userDrawn="1"/>
        </p:nvSpPr>
        <p:spPr bwMode="auto">
          <a:xfrm>
            <a:off x="4353985" y="2586567"/>
            <a:ext cx="171449" cy="17356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pic>
        <p:nvPicPr>
          <p:cNvPr id="1032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452" y="2108201"/>
            <a:ext cx="2899833" cy="793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5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6218" y="1947334"/>
            <a:ext cx="283633" cy="387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34" name="组合 43"/>
          <p:cNvGrpSpPr/>
          <p:nvPr userDrawn="1"/>
        </p:nvGrpSpPr>
        <p:grpSpPr bwMode="auto">
          <a:xfrm>
            <a:off x="8134351" y="2334685"/>
            <a:ext cx="173567" cy="171449"/>
            <a:chOff x="6101548" y="1750326"/>
            <a:chExt cx="129654" cy="129654"/>
          </a:xfrm>
        </p:grpSpPr>
        <p:sp>
          <p:nvSpPr>
            <p:cNvPr id="13" name="椭圆 12"/>
            <p:cNvSpPr/>
            <p:nvPr/>
          </p:nvSpPr>
          <p:spPr bwMode="auto">
            <a:xfrm>
              <a:off x="6101548" y="1750326"/>
              <a:ext cx="129654" cy="129654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66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5394" y="1772988"/>
              <a:ext cx="84329" cy="84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35" name="Picture 7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201" y="5325534"/>
            <a:ext cx="156633" cy="182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36" name="组合 41"/>
          <p:cNvGrpSpPr/>
          <p:nvPr userDrawn="1"/>
        </p:nvGrpSpPr>
        <p:grpSpPr bwMode="auto">
          <a:xfrm>
            <a:off x="4053418" y="728134"/>
            <a:ext cx="300567" cy="300567"/>
            <a:chOff x="3039900" y="545911"/>
            <a:chExt cx="225188" cy="225188"/>
          </a:xfrm>
        </p:grpSpPr>
        <p:sp>
          <p:nvSpPr>
            <p:cNvPr id="17" name="椭圆 16"/>
            <p:cNvSpPr/>
            <p:nvPr/>
          </p:nvSpPr>
          <p:spPr bwMode="auto">
            <a:xfrm>
              <a:off x="3039900" y="545911"/>
              <a:ext cx="225188" cy="22518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2" name="Picture 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0775" y="600432"/>
              <a:ext cx="143438" cy="110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37" name="组合 37"/>
          <p:cNvGrpSpPr/>
          <p:nvPr userDrawn="1"/>
        </p:nvGrpSpPr>
        <p:grpSpPr bwMode="auto">
          <a:xfrm>
            <a:off x="3448052" y="4030133"/>
            <a:ext cx="247649" cy="247651"/>
            <a:chOff x="2586251" y="3022980"/>
            <a:chExt cx="88710" cy="88710"/>
          </a:xfrm>
          <a:solidFill>
            <a:srgbClr val="C00000"/>
          </a:solidFill>
        </p:grpSpPr>
        <p:sp>
          <p:nvSpPr>
            <p:cNvPr id="20" name="椭圆 9"/>
            <p:cNvSpPr>
              <a:spLocks noChangeArrowheads="1"/>
            </p:cNvSpPr>
            <p:nvPr/>
          </p:nvSpPr>
          <p:spPr bwMode="auto">
            <a:xfrm>
              <a:off x="2586251" y="3022980"/>
              <a:ext cx="88710" cy="88710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64" name="Picture 10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611596" y="3041493"/>
              <a:ext cx="45720" cy="51684"/>
            </a:xfrm>
            <a:prstGeom prst="rect">
              <a:avLst/>
            </a:prstGeom>
            <a:grpFill/>
            <a:ln>
              <a:noFill/>
            </a:ln>
            <a:effectLst/>
          </p:spPr>
        </p:pic>
      </p:grpSp>
      <p:pic>
        <p:nvPicPr>
          <p:cNvPr id="1038" name="Picture 11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085" y="2633134"/>
            <a:ext cx="95249" cy="103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椭圆 22"/>
          <p:cNvSpPr/>
          <p:nvPr userDrawn="1"/>
        </p:nvSpPr>
        <p:spPr bwMode="auto">
          <a:xfrm>
            <a:off x="9484785" y="3507318"/>
            <a:ext cx="334433" cy="332316"/>
          </a:xfrm>
          <a:prstGeom prst="ellipse">
            <a:avLst/>
          </a:prstGeom>
          <a:solidFill>
            <a:schemeClr val="tx1">
              <a:lumMod val="75000"/>
              <a:lumOff val="25000"/>
              <a:alpha val="8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pic>
        <p:nvPicPr>
          <p:cNvPr id="1040" name="Picture 15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7333" y="3587752"/>
            <a:ext cx="177800" cy="171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41" name="组合 46"/>
          <p:cNvGrpSpPr/>
          <p:nvPr userDrawn="1"/>
        </p:nvGrpSpPr>
        <p:grpSpPr bwMode="auto">
          <a:xfrm>
            <a:off x="3103034" y="4514851"/>
            <a:ext cx="345017" cy="345016"/>
            <a:chOff x="1798978" y="3519004"/>
            <a:chExt cx="259307" cy="259307"/>
          </a:xfrm>
        </p:grpSpPr>
        <p:sp>
          <p:nvSpPr>
            <p:cNvPr id="26" name="椭圆 25"/>
            <p:cNvSpPr/>
            <p:nvPr/>
          </p:nvSpPr>
          <p:spPr bwMode="auto">
            <a:xfrm>
              <a:off x="1798978" y="3519004"/>
              <a:ext cx="259307" cy="2593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62" name="Picture 2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039" y="3616294"/>
              <a:ext cx="173184" cy="859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2" name="组合 38"/>
          <p:cNvGrpSpPr/>
          <p:nvPr userDrawn="1"/>
        </p:nvGrpSpPr>
        <p:grpSpPr bwMode="auto">
          <a:xfrm>
            <a:off x="1301752" y="1394885"/>
            <a:ext cx="400049" cy="400049"/>
            <a:chOff x="748396" y="764271"/>
            <a:chExt cx="300782" cy="300782"/>
          </a:xfrm>
        </p:grpSpPr>
        <p:sp>
          <p:nvSpPr>
            <p:cNvPr id="29" name="椭圆 28"/>
            <p:cNvSpPr/>
            <p:nvPr/>
          </p:nvSpPr>
          <p:spPr bwMode="auto">
            <a:xfrm>
              <a:off x="748396" y="764271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60" name="Picture 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106" y="856341"/>
              <a:ext cx="203362" cy="1166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3" name="组合 42"/>
          <p:cNvGrpSpPr/>
          <p:nvPr userDrawn="1"/>
        </p:nvGrpSpPr>
        <p:grpSpPr bwMode="auto">
          <a:xfrm>
            <a:off x="2351618" y="5854700"/>
            <a:ext cx="400049" cy="400051"/>
            <a:chOff x="1365228" y="4292790"/>
            <a:chExt cx="300782" cy="300782"/>
          </a:xfrm>
        </p:grpSpPr>
        <p:sp>
          <p:nvSpPr>
            <p:cNvPr id="32" name="椭圆 31"/>
            <p:cNvSpPr/>
            <p:nvPr/>
          </p:nvSpPr>
          <p:spPr bwMode="auto">
            <a:xfrm>
              <a:off x="1365228" y="4292790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8" name="Picture 5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391" y="4364115"/>
              <a:ext cx="196455" cy="1581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4" name="组合 1"/>
          <p:cNvGrpSpPr/>
          <p:nvPr userDrawn="1"/>
        </p:nvGrpSpPr>
        <p:grpSpPr bwMode="auto">
          <a:xfrm>
            <a:off x="1559985" y="3492500"/>
            <a:ext cx="400049" cy="400051"/>
            <a:chOff x="1169908" y="2618983"/>
            <a:chExt cx="300782" cy="300782"/>
          </a:xfrm>
        </p:grpSpPr>
        <p:sp>
          <p:nvSpPr>
            <p:cNvPr id="35" name="椭圆 34"/>
            <p:cNvSpPr/>
            <p:nvPr/>
          </p:nvSpPr>
          <p:spPr bwMode="auto">
            <a:xfrm>
              <a:off x="1169908" y="2618983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6" name="Picture 6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4531" y="2690308"/>
              <a:ext cx="211536" cy="181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5" name="组合 49"/>
          <p:cNvGrpSpPr/>
          <p:nvPr userDrawn="1"/>
        </p:nvGrpSpPr>
        <p:grpSpPr bwMode="auto">
          <a:xfrm>
            <a:off x="10375901" y="5395385"/>
            <a:ext cx="427567" cy="427567"/>
            <a:chOff x="7874758" y="4418464"/>
            <a:chExt cx="320722" cy="320722"/>
          </a:xfrm>
        </p:grpSpPr>
        <p:sp>
          <p:nvSpPr>
            <p:cNvPr id="38" name="椭圆 37"/>
            <p:cNvSpPr/>
            <p:nvPr/>
          </p:nvSpPr>
          <p:spPr bwMode="auto">
            <a:xfrm>
              <a:off x="7874758" y="4418464"/>
              <a:ext cx="320722" cy="32072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4" name="Picture 7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6542" y="4486356"/>
              <a:ext cx="237154" cy="1849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46" name="Picture 9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234" y="2364318"/>
            <a:ext cx="169333" cy="182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47" name="组合 45"/>
          <p:cNvGrpSpPr/>
          <p:nvPr userDrawn="1"/>
        </p:nvGrpSpPr>
        <p:grpSpPr bwMode="auto">
          <a:xfrm>
            <a:off x="8818034" y="4578351"/>
            <a:ext cx="345017" cy="345016"/>
            <a:chOff x="8470946" y="4206098"/>
            <a:chExt cx="259071" cy="259071"/>
          </a:xfrm>
        </p:grpSpPr>
        <p:sp>
          <p:nvSpPr>
            <p:cNvPr id="42" name="椭圆 41"/>
            <p:cNvSpPr/>
            <p:nvPr/>
          </p:nvSpPr>
          <p:spPr bwMode="auto">
            <a:xfrm>
              <a:off x="8470946" y="4206098"/>
              <a:ext cx="259071" cy="259071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2" name="Picture 10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0841" y="4263524"/>
              <a:ext cx="145353" cy="144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8" name="组合 44"/>
          <p:cNvGrpSpPr/>
          <p:nvPr userDrawn="1"/>
        </p:nvGrpSpPr>
        <p:grpSpPr bwMode="auto">
          <a:xfrm>
            <a:off x="9745134" y="1217084"/>
            <a:ext cx="429684" cy="429683"/>
            <a:chOff x="7308304" y="912172"/>
            <a:chExt cx="323068" cy="323068"/>
          </a:xfrm>
        </p:grpSpPr>
        <p:sp>
          <p:nvSpPr>
            <p:cNvPr id="45" name="椭圆 44"/>
            <p:cNvSpPr/>
            <p:nvPr/>
          </p:nvSpPr>
          <p:spPr bwMode="auto">
            <a:xfrm>
              <a:off x="7308304" y="912172"/>
              <a:ext cx="323068" cy="3230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3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0" name="Picture 11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8238" y="989568"/>
              <a:ext cx="203200" cy="168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33117"/>
            <a:ext cx="1301749" cy="1248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3075" name="圆角矩形 3"/>
          <p:cNvSpPr/>
          <p:nvPr userDrawn="1"/>
        </p:nvSpPr>
        <p:spPr bwMode="auto">
          <a:xfrm>
            <a:off x="9834034" y="-25399"/>
            <a:ext cx="1708151" cy="836084"/>
          </a:xfrm>
          <a:custGeom>
            <a:avLst/>
            <a:gdLst>
              <a:gd name="T0" fmla="*/ 22386923 w 1180531"/>
              <a:gd name="T1" fmla="*/ 0 h 577560"/>
              <a:gd name="T2" fmla="*/ 22386923 w 1180531"/>
              <a:gd name="T3" fmla="*/ 8917360 h 577560"/>
              <a:gd name="T4" fmla="*/ 20196321 w 1180531"/>
              <a:gd name="T5" fmla="*/ 11146814 h 577560"/>
              <a:gd name="T6" fmla="*/ 2190580 w 1180531"/>
              <a:gd name="T7" fmla="*/ 11146814 h 577560"/>
              <a:gd name="T8" fmla="*/ 0 w 1180531"/>
              <a:gd name="T9" fmla="*/ 8917360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pic>
        <p:nvPicPr>
          <p:cNvPr id="3076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67733"/>
            <a:ext cx="1686984" cy="69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33117"/>
            <a:ext cx="10818284" cy="1248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MH_Others_1"/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611967" y="2556933"/>
            <a:ext cx="859367" cy="352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91440" tIns="45720" rIns="91440" bIns="4572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48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Contents</a:t>
            </a:r>
            <a:endParaRPr lang="en-US" altLang="zh-CN" sz="48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MH_Others_2"/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auto">
          <a:xfrm>
            <a:off x="2264834" y="1221318"/>
            <a:ext cx="1248833" cy="1246716"/>
          </a:xfrm>
          <a:prstGeom prst="ellipse">
            <a:avLst/>
          </a:prstGeom>
          <a:solidFill>
            <a:srgbClr val="404040"/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91440" tIns="45720" rIns="91440" bIns="180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9335"/>
              </a:lnSpc>
              <a:spcBef>
                <a:spcPct val="0"/>
              </a:spcBef>
              <a:buNone/>
              <a:defRPr/>
            </a:pPr>
            <a:r>
              <a:rPr lang="zh-CN" altLang="en-US" sz="5400" b="1" dirty="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</a:t>
            </a:r>
            <a:endParaRPr lang="zh-CN" altLang="en-US" sz="5400" b="1" dirty="0">
              <a:solidFill>
                <a:srgbClr val="FFFFF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MH_Others_3"/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auto">
          <a:xfrm>
            <a:off x="1775520" y="2346261"/>
            <a:ext cx="979155" cy="979155"/>
          </a:xfrm>
          <a:prstGeom prst="ellipse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5400" b="1" dirty="0">
                <a:ln w="3175">
                  <a:solidFill>
                    <a:srgbClr val="FFFFFF"/>
                  </a:solidFill>
                </a:ln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录</a:t>
            </a:r>
            <a:endParaRPr lang="zh-CN" altLang="en-US" sz="5400" b="1" dirty="0">
              <a:ln w="3175">
                <a:solidFill>
                  <a:srgbClr val="FFFFFF"/>
                </a:solidFill>
              </a:ln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33117"/>
            <a:ext cx="1301749" cy="1248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3075" name="圆角矩形 3"/>
          <p:cNvSpPr/>
          <p:nvPr userDrawn="1"/>
        </p:nvSpPr>
        <p:spPr bwMode="auto">
          <a:xfrm>
            <a:off x="9834034" y="-25399"/>
            <a:ext cx="1708151" cy="836084"/>
          </a:xfrm>
          <a:custGeom>
            <a:avLst/>
            <a:gdLst>
              <a:gd name="T0" fmla="*/ 22386923 w 1180531"/>
              <a:gd name="T1" fmla="*/ 0 h 577560"/>
              <a:gd name="T2" fmla="*/ 22386923 w 1180531"/>
              <a:gd name="T3" fmla="*/ 8917360 h 577560"/>
              <a:gd name="T4" fmla="*/ 20196321 w 1180531"/>
              <a:gd name="T5" fmla="*/ 11146814 h 577560"/>
              <a:gd name="T6" fmla="*/ 2190580 w 1180531"/>
              <a:gd name="T7" fmla="*/ 11146814 h 577560"/>
              <a:gd name="T8" fmla="*/ 0 w 1180531"/>
              <a:gd name="T9" fmla="*/ 8917360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pic>
        <p:nvPicPr>
          <p:cNvPr id="3076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67733"/>
            <a:ext cx="1686984" cy="69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33117"/>
            <a:ext cx="10818284" cy="1248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4464051" y="1845734"/>
            <a:ext cx="0" cy="326390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 userDrawn="1"/>
        </p:nvSpPr>
        <p:spPr>
          <a:xfrm>
            <a:off x="4415367" y="1797052"/>
            <a:ext cx="97367" cy="9524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12" name="椭圆 11"/>
          <p:cNvSpPr/>
          <p:nvPr userDrawn="1"/>
        </p:nvSpPr>
        <p:spPr>
          <a:xfrm>
            <a:off x="4415367" y="5109633"/>
            <a:ext cx="97367" cy="9525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14" name="标题占位符 1"/>
          <p:cNvSpPr txBox="1">
            <a:spLocks noChangeArrowheads="1"/>
          </p:cNvSpPr>
          <p:nvPr userDrawn="1"/>
        </p:nvSpPr>
        <p:spPr bwMode="auto">
          <a:xfrm>
            <a:off x="1390651" y="2565401"/>
            <a:ext cx="229446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265" b="1" kern="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4265" b="1" kern="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标题占位符 1"/>
          <p:cNvSpPr txBox="1">
            <a:spLocks noChangeArrowheads="1"/>
          </p:cNvSpPr>
          <p:nvPr userDrawn="1"/>
        </p:nvSpPr>
        <p:spPr bwMode="auto">
          <a:xfrm>
            <a:off x="1678518" y="3431118"/>
            <a:ext cx="2821516" cy="687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32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endParaRPr lang="zh-TW" altLang="zh-CN" sz="3200" b="1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8"/>
          <p:cNvGrpSpPr/>
          <p:nvPr userDrawn="1"/>
        </p:nvGrpSpPr>
        <p:grpSpPr bwMode="auto">
          <a:xfrm>
            <a:off x="658285" y="292101"/>
            <a:ext cx="122767" cy="419100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10890251" y="6733117"/>
            <a:ext cx="1301749" cy="1248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52" name="圆角矩形 3"/>
          <p:cNvSpPr/>
          <p:nvPr userDrawn="1"/>
        </p:nvSpPr>
        <p:spPr bwMode="auto">
          <a:xfrm>
            <a:off x="9834034" y="-25399"/>
            <a:ext cx="1708151" cy="836084"/>
          </a:xfrm>
          <a:custGeom>
            <a:avLst/>
            <a:gdLst>
              <a:gd name="T0" fmla="*/ 22386923 w 1180531"/>
              <a:gd name="T1" fmla="*/ 0 h 577560"/>
              <a:gd name="T2" fmla="*/ 22386923 w 1180531"/>
              <a:gd name="T3" fmla="*/ 8917360 h 577560"/>
              <a:gd name="T4" fmla="*/ 20196321 w 1180531"/>
              <a:gd name="T5" fmla="*/ 11146814 h 577560"/>
              <a:gd name="T6" fmla="*/ 2190580 w 1180531"/>
              <a:gd name="T7" fmla="*/ 11146814 h 577560"/>
              <a:gd name="T8" fmla="*/ 0 w 1180531"/>
              <a:gd name="T9" fmla="*/ 8917360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pic>
        <p:nvPicPr>
          <p:cNvPr id="2053" name="图片 1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67733"/>
            <a:ext cx="1686984" cy="69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33117"/>
            <a:ext cx="10818284" cy="1248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9"/>
          <p:cNvGrpSpPr/>
          <p:nvPr userDrawn="1"/>
        </p:nvGrpSpPr>
        <p:grpSpPr bwMode="auto">
          <a:xfrm>
            <a:off x="2592918" y="2423584"/>
            <a:ext cx="6864349" cy="1049867"/>
            <a:chOff x="1944836" y="1767215"/>
            <a:chExt cx="5147444" cy="787423"/>
          </a:xfrm>
        </p:grpSpPr>
        <p:pic>
          <p:nvPicPr>
            <p:cNvPr id="4099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5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6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0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小程序 </a:t>
            </a:r>
            <a:r>
              <a:rPr lang="en-US" altLang="zh-CN" dirty="0"/>
              <a:t>- </a:t>
            </a:r>
            <a:r>
              <a:rPr lang="zh-CN" altLang="en-US" dirty="0"/>
              <a:t>视图与逻辑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页面导航 </a:t>
            </a:r>
            <a:r>
              <a:rPr lang="en-US" altLang="zh-CN" dirty="0"/>
              <a:t>- </a:t>
            </a:r>
            <a:r>
              <a:rPr lang="zh-CN" altLang="en-US" dirty="0"/>
              <a:t>编程式导航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 导航到非 </a:t>
            </a:r>
            <a:r>
              <a:rPr lang="en-US" altLang="zh-CN" dirty="0"/>
              <a:t>tabBar </a:t>
            </a:r>
            <a:r>
              <a:rPr lang="zh-CN" altLang="en-US" dirty="0"/>
              <a:t>页面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845674" cy="2160831"/>
          </a:xfrm>
        </p:spPr>
        <p:txBody>
          <a:bodyPr/>
          <a:lstStyle/>
          <a:p>
            <a:r>
              <a:rPr lang="zh-CN" altLang="en-US" dirty="0"/>
              <a:t>调用 </a:t>
            </a:r>
            <a:r>
              <a:rPr lang="en-US" altLang="zh-CN" dirty="0">
                <a:solidFill>
                  <a:srgbClr val="C00000"/>
                </a:solidFill>
              </a:rPr>
              <a:t>wx.navigateTo(</a:t>
            </a:r>
            <a:r>
              <a:rPr lang="en-US" altLang="zh-CN" dirty="0"/>
              <a:t>Object object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  <a:r>
              <a:rPr lang="en-US" altLang="zh-CN" dirty="0"/>
              <a:t> </a:t>
            </a:r>
            <a:r>
              <a:rPr lang="zh-CN" altLang="en-US" dirty="0"/>
              <a:t>方法，可以跳转到非 </a:t>
            </a:r>
            <a:r>
              <a:rPr lang="en-US" altLang="zh-CN" dirty="0"/>
              <a:t>tabBar </a:t>
            </a:r>
            <a:r>
              <a:rPr lang="zh-CN" altLang="en-US" dirty="0"/>
              <a:t>的页面。其中 </a:t>
            </a:r>
            <a:r>
              <a:rPr lang="en-US" altLang="zh-CN" dirty="0"/>
              <a:t>Object </a:t>
            </a:r>
            <a:r>
              <a:rPr lang="zh-CN" altLang="en-US" dirty="0">
                <a:solidFill>
                  <a:srgbClr val="C00000"/>
                </a:solidFill>
              </a:rPr>
              <a:t>参数对象</a:t>
            </a:r>
            <a:r>
              <a:rPr lang="zh-CN" altLang="en-US" dirty="0"/>
              <a:t>的属性列表如下：</a:t>
            </a:r>
            <a:endParaRPr lang="zh-CN" altLang="en-US" dirty="0"/>
          </a:p>
        </p:txBody>
      </p:sp>
      <p:graphicFrame>
        <p:nvGraphicFramePr>
          <p:cNvPr id="3" name="表格 7"/>
          <p:cNvGraphicFramePr>
            <a:graphicFrameLocks noGrp="1"/>
          </p:cNvGraphicFramePr>
          <p:nvPr/>
        </p:nvGraphicFramePr>
        <p:xfrm>
          <a:off x="932961" y="2893709"/>
          <a:ext cx="9556260" cy="2522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116"/>
                <a:gridCol w="1099038"/>
                <a:gridCol w="1143000"/>
                <a:gridCol w="6049106"/>
              </a:tblGrid>
              <a:tr h="50447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属性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类型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是否必选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说明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</a:tr>
              <a:tr h="5044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url</a:t>
                      </a:r>
                      <a:endParaRPr lang="zh-CN" altLang="en-US" sz="1400" dirty="0">
                        <a:solidFill>
                          <a:srgbClr val="C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C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string</a:t>
                      </a:r>
                      <a:endParaRPr lang="zh-CN" altLang="en-US" sz="1400" dirty="0">
                        <a:solidFill>
                          <a:srgbClr val="C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>
                          <a:solidFill>
                            <a:srgbClr val="C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是</a:t>
                      </a:r>
                      <a:endParaRPr lang="zh-CN" altLang="en-US" sz="1400" dirty="0">
                        <a:solidFill>
                          <a:srgbClr val="C00000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需要跳转到的非 </a:t>
                      </a:r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tabBar </a:t>
                      </a:r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页面的路径，路径后可以带参数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</a:tr>
              <a:tr h="5044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success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function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否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接口调用成功的回调函数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</a:tr>
              <a:tr h="5044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fail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function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否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接口调用失败的回调函数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</a:tr>
              <a:tr h="5044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complete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function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否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接口调用结束的回调函数（调用成功、失败都会执行）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页面导航 </a:t>
            </a:r>
            <a:r>
              <a:rPr lang="en-US" altLang="zh-CN" dirty="0"/>
              <a:t>- </a:t>
            </a:r>
            <a:r>
              <a:rPr lang="zh-CN" altLang="en-US" dirty="0"/>
              <a:t>编程式导航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 导航到非 </a:t>
            </a:r>
            <a:r>
              <a:rPr lang="en-US" altLang="zh-CN" dirty="0"/>
              <a:t>tabBar </a:t>
            </a:r>
            <a:r>
              <a:rPr lang="zh-CN" altLang="en-US" dirty="0"/>
              <a:t>页面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10143392" cy="517191"/>
          </a:xfrm>
        </p:spPr>
        <p:txBody>
          <a:bodyPr/>
          <a:lstStyle/>
          <a:p>
            <a:r>
              <a:rPr lang="zh-CN" altLang="en-US" dirty="0"/>
              <a:t>示例代码如下：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9286" y="2506326"/>
            <a:ext cx="7200000" cy="36084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页面导航 </a:t>
            </a:r>
            <a:r>
              <a:rPr lang="en-US" altLang="zh-CN" dirty="0"/>
              <a:t>- </a:t>
            </a:r>
            <a:r>
              <a:rPr lang="zh-CN" altLang="en-US" dirty="0"/>
              <a:t>编程式导航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 后退导航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845674" cy="904571"/>
          </a:xfrm>
        </p:spPr>
        <p:txBody>
          <a:bodyPr/>
          <a:lstStyle/>
          <a:p>
            <a:r>
              <a:rPr lang="zh-CN" altLang="en-US" dirty="0"/>
              <a:t>调用 </a:t>
            </a:r>
            <a:r>
              <a:rPr lang="en-US" altLang="zh-CN" dirty="0">
                <a:solidFill>
                  <a:srgbClr val="C00000"/>
                </a:solidFill>
              </a:rPr>
              <a:t>wx.navigateBack(</a:t>
            </a:r>
            <a:r>
              <a:rPr lang="en-US" altLang="zh-CN" dirty="0"/>
              <a:t>Object object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  <a:r>
              <a:rPr lang="en-US" altLang="zh-CN" dirty="0"/>
              <a:t> </a:t>
            </a:r>
            <a:r>
              <a:rPr lang="zh-CN" altLang="en-US" dirty="0"/>
              <a:t>方法，可以返回上一页面或多级页面。其中 </a:t>
            </a:r>
            <a:r>
              <a:rPr lang="en-US" altLang="zh-CN" dirty="0"/>
              <a:t>Object </a:t>
            </a:r>
            <a:r>
              <a:rPr lang="zh-CN" altLang="en-US" dirty="0">
                <a:solidFill>
                  <a:srgbClr val="C00000"/>
                </a:solidFill>
              </a:rPr>
              <a:t>参数对象</a:t>
            </a:r>
            <a:r>
              <a:rPr lang="zh-CN" altLang="en-US" dirty="0"/>
              <a:t>可选的属性列表如下：</a:t>
            </a:r>
            <a:endParaRPr lang="zh-CN" altLang="en-US" dirty="0"/>
          </a:p>
        </p:txBody>
      </p:sp>
      <p:graphicFrame>
        <p:nvGraphicFramePr>
          <p:cNvPr id="3" name="表格 7"/>
          <p:cNvGraphicFramePr>
            <a:graphicFrameLocks noGrp="1"/>
          </p:cNvGraphicFramePr>
          <p:nvPr/>
        </p:nvGraphicFramePr>
        <p:xfrm>
          <a:off x="932961" y="2893709"/>
          <a:ext cx="9556260" cy="2522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1493"/>
                <a:gridCol w="1222131"/>
                <a:gridCol w="879230"/>
                <a:gridCol w="1107831"/>
                <a:gridCol w="5055575"/>
              </a:tblGrid>
              <a:tr h="50447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属性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类型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默认值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是否必选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说明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</a:tr>
              <a:tr h="5044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delta</a:t>
                      </a:r>
                      <a:endParaRPr lang="zh-CN" altLang="en-US" sz="1400" dirty="0">
                        <a:solidFill>
                          <a:srgbClr val="C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C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number</a:t>
                      </a:r>
                      <a:endParaRPr lang="zh-CN" altLang="en-US" sz="1400" dirty="0">
                        <a:solidFill>
                          <a:srgbClr val="C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solidFill>
                            <a:srgbClr val="C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1</a:t>
                      </a:r>
                      <a:endParaRPr lang="zh-CN" altLang="en-US" sz="1400" dirty="0">
                        <a:solidFill>
                          <a:srgbClr val="C00000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>
                          <a:solidFill>
                            <a:srgbClr val="C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否</a:t>
                      </a:r>
                      <a:endParaRPr lang="zh-CN" altLang="en-US" sz="1400" dirty="0">
                        <a:solidFill>
                          <a:srgbClr val="C00000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返回的页面数，如果 </a:t>
                      </a:r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delta </a:t>
                      </a:r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大于现有页面数，则返回到首页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</a:tr>
              <a:tr h="5044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success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function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否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接口调用成功的回调函数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</a:tr>
              <a:tr h="5044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fail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function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否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接口调用失败的回调函数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</a:tr>
              <a:tr h="5044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complete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function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否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接口调用结束的回调函数（调用成功、失败都会执行）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页面导航 </a:t>
            </a:r>
            <a:r>
              <a:rPr lang="en-US" altLang="zh-CN" dirty="0"/>
              <a:t>- </a:t>
            </a:r>
            <a:r>
              <a:rPr lang="zh-CN" altLang="en-US" dirty="0"/>
              <a:t>编程式导航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 后退导航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10143392" cy="517191"/>
          </a:xfrm>
        </p:spPr>
        <p:txBody>
          <a:bodyPr/>
          <a:lstStyle/>
          <a:p>
            <a:r>
              <a:rPr lang="zh-CN" altLang="en-US" dirty="0"/>
              <a:t>示例代码如下：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9285" y="2506326"/>
            <a:ext cx="7200000" cy="29816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页面导航 </a:t>
            </a:r>
            <a:r>
              <a:rPr lang="en-US" altLang="zh-CN" dirty="0"/>
              <a:t>- </a:t>
            </a:r>
            <a:r>
              <a:rPr lang="zh-CN" altLang="en-US" dirty="0">
                <a:solidFill>
                  <a:srgbClr val="C00000"/>
                </a:solidFill>
              </a:rPr>
              <a:t>导航传参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声明式导航传参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845675" cy="2152039"/>
          </a:xfrm>
        </p:spPr>
        <p:txBody>
          <a:bodyPr/>
          <a:lstStyle/>
          <a:p>
            <a:r>
              <a:rPr lang="en-US" altLang="zh-CN" dirty="0"/>
              <a:t>navigator </a:t>
            </a:r>
            <a:r>
              <a:rPr lang="zh-CN" altLang="en-US" dirty="0"/>
              <a:t>组件的 </a:t>
            </a:r>
            <a:r>
              <a:rPr lang="en-US" altLang="zh-CN" dirty="0"/>
              <a:t>url </a:t>
            </a:r>
            <a:r>
              <a:rPr lang="zh-CN" altLang="en-US" dirty="0"/>
              <a:t>属性用来指定将要跳转到的页面的路径。同时，</a:t>
            </a:r>
            <a:r>
              <a:rPr lang="zh-CN" altLang="en-US" dirty="0">
                <a:solidFill>
                  <a:srgbClr val="C00000"/>
                </a:solidFill>
              </a:rPr>
              <a:t>路径的后面还可以携带参数</a:t>
            </a:r>
            <a:r>
              <a:rPr lang="zh-CN" altLang="en-US" dirty="0"/>
              <a:t>：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 </a:t>
            </a:r>
            <a:r>
              <a:rPr lang="zh-CN" altLang="en-US" dirty="0">
                <a:solidFill>
                  <a:srgbClr val="C00000"/>
                </a:solidFill>
              </a:rPr>
              <a:t>参数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rgbClr val="C00000"/>
                </a:solidFill>
              </a:rPr>
              <a:t>路径</a:t>
            </a:r>
            <a:r>
              <a:rPr lang="zh-CN" altLang="en-US" dirty="0"/>
              <a:t>之间使用 </a:t>
            </a:r>
            <a:r>
              <a:rPr lang="en-US" altLang="zh-CN" dirty="0">
                <a:solidFill>
                  <a:srgbClr val="C00000"/>
                </a:solidFill>
              </a:rPr>
              <a:t>?</a:t>
            </a:r>
            <a:r>
              <a:rPr lang="en-US" altLang="zh-CN" dirty="0"/>
              <a:t> </a:t>
            </a:r>
            <a:r>
              <a:rPr lang="zh-CN" altLang="en-US" dirty="0"/>
              <a:t>分隔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 </a:t>
            </a:r>
            <a:r>
              <a:rPr lang="zh-CN" altLang="en-US" dirty="0">
                <a:solidFill>
                  <a:srgbClr val="C00000"/>
                </a:solidFill>
              </a:rPr>
              <a:t>参数键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rgbClr val="C00000"/>
                </a:solidFill>
              </a:rPr>
              <a:t>参数值</a:t>
            </a:r>
            <a:r>
              <a:rPr lang="zh-CN" altLang="en-US" dirty="0"/>
              <a:t>用</a:t>
            </a:r>
            <a:r>
              <a:rPr lang="zh-CN" altLang="en-US" dirty="0">
                <a:solidFill>
                  <a:srgbClr val="C00000"/>
                </a:solidFill>
              </a:rPr>
              <a:t> </a:t>
            </a:r>
            <a:r>
              <a:rPr lang="en-US" altLang="zh-CN" dirty="0">
                <a:solidFill>
                  <a:srgbClr val="C00000"/>
                </a:solidFill>
              </a:rPr>
              <a:t>=</a:t>
            </a:r>
            <a:r>
              <a:rPr lang="en-US" altLang="zh-CN" dirty="0"/>
              <a:t> </a:t>
            </a:r>
            <a:r>
              <a:rPr lang="zh-CN" altLang="en-US" dirty="0"/>
              <a:t>相连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 </a:t>
            </a:r>
            <a:r>
              <a:rPr lang="zh-CN" altLang="en-US" dirty="0">
                <a:solidFill>
                  <a:srgbClr val="C00000"/>
                </a:solidFill>
              </a:rPr>
              <a:t>不同参数</a:t>
            </a:r>
            <a:r>
              <a:rPr lang="zh-CN" altLang="en-US" dirty="0"/>
              <a:t>用</a:t>
            </a:r>
            <a:r>
              <a:rPr lang="zh-CN" altLang="en-US" dirty="0">
                <a:solidFill>
                  <a:srgbClr val="C00000"/>
                </a:solidFill>
              </a:rPr>
              <a:t> </a:t>
            </a:r>
            <a:r>
              <a:rPr lang="en-US" altLang="zh-CN" dirty="0">
                <a:solidFill>
                  <a:srgbClr val="C00000"/>
                </a:solidFill>
              </a:rPr>
              <a:t>&amp; </a:t>
            </a:r>
            <a:r>
              <a:rPr lang="zh-CN" altLang="en-US" dirty="0"/>
              <a:t>分隔</a:t>
            </a:r>
            <a:endParaRPr lang="zh-CN" altLang="en-US" dirty="0"/>
          </a:p>
          <a:p>
            <a:r>
              <a:rPr lang="zh-CN" altLang="en-US" dirty="0"/>
              <a:t>代码示例如下：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4010" y="4158761"/>
            <a:ext cx="7200000" cy="10934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页面导航 </a:t>
            </a:r>
            <a:r>
              <a:rPr lang="en-US" altLang="zh-CN" dirty="0"/>
              <a:t>- </a:t>
            </a:r>
            <a:r>
              <a:rPr lang="zh-CN" altLang="en-US" dirty="0"/>
              <a:t>导航传参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 编程式导航传参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845675" cy="517191"/>
          </a:xfrm>
        </p:spPr>
        <p:txBody>
          <a:bodyPr/>
          <a:lstStyle/>
          <a:p>
            <a:r>
              <a:rPr lang="zh-CN" altLang="en-US" dirty="0"/>
              <a:t>调用 </a:t>
            </a:r>
            <a:r>
              <a:rPr lang="en-US" altLang="zh-CN" dirty="0">
                <a:solidFill>
                  <a:srgbClr val="C00000"/>
                </a:solidFill>
              </a:rPr>
              <a:t>wx.navigateTo(</a:t>
            </a:r>
            <a:r>
              <a:rPr lang="en-US" altLang="zh-CN" dirty="0"/>
              <a:t>Object object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方法跳转页面时，也可以携带参数，代码示例如下：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352" y="2535512"/>
            <a:ext cx="7200000" cy="36084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页面导航 </a:t>
            </a:r>
            <a:r>
              <a:rPr lang="en-US" altLang="zh-CN" dirty="0"/>
              <a:t>- </a:t>
            </a:r>
            <a:r>
              <a:rPr lang="zh-CN" altLang="en-US" dirty="0"/>
              <a:t>导航传参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 在 </a:t>
            </a:r>
            <a:r>
              <a:rPr lang="en-US" altLang="zh-CN" dirty="0" err="1"/>
              <a:t>onLoad</a:t>
            </a:r>
            <a:r>
              <a:rPr lang="en-US" altLang="zh-CN" dirty="0"/>
              <a:t> </a:t>
            </a:r>
            <a:r>
              <a:rPr lang="zh-CN" altLang="en-US" dirty="0"/>
              <a:t>中接收导航参数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10090638" cy="517191"/>
          </a:xfrm>
        </p:spPr>
        <p:txBody>
          <a:bodyPr/>
          <a:lstStyle/>
          <a:p>
            <a:r>
              <a:rPr lang="zh-CN" altLang="en-US" dirty="0"/>
              <a:t>通过</a:t>
            </a:r>
            <a:r>
              <a:rPr lang="zh-CN" altLang="en-US" dirty="0">
                <a:solidFill>
                  <a:srgbClr val="C00000"/>
                </a:solidFill>
              </a:rPr>
              <a:t>声明式导航传参</a:t>
            </a:r>
            <a:r>
              <a:rPr lang="zh-CN" altLang="en-US" dirty="0"/>
              <a:t>或</a:t>
            </a:r>
            <a:r>
              <a:rPr lang="zh-CN" altLang="en-US" dirty="0">
                <a:solidFill>
                  <a:srgbClr val="C00000"/>
                </a:solidFill>
              </a:rPr>
              <a:t>编程式导航传参</a:t>
            </a:r>
            <a:r>
              <a:rPr lang="zh-CN" altLang="en-US" dirty="0"/>
              <a:t>所携带的参数，可以直接在 </a:t>
            </a:r>
            <a:r>
              <a:rPr lang="en-US" altLang="zh-CN" dirty="0">
                <a:solidFill>
                  <a:srgbClr val="C00000"/>
                </a:solidFill>
              </a:rPr>
              <a:t>onLoad </a:t>
            </a:r>
            <a:r>
              <a:rPr lang="zh-CN" altLang="en-US" dirty="0">
                <a:solidFill>
                  <a:srgbClr val="C00000"/>
                </a:solidFill>
              </a:rPr>
              <a:t>事件</a:t>
            </a:r>
            <a:r>
              <a:rPr lang="zh-CN" altLang="en-US" dirty="0"/>
              <a:t>中直接获取到，示例代码如下：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9558" y="2554969"/>
            <a:ext cx="7200000" cy="29816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页面导航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页面事件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生命周期</a:t>
            </a:r>
            <a:endParaRPr lang="en-US" altLang="zh-CN" dirty="0"/>
          </a:p>
          <a:p>
            <a:r>
              <a:rPr lang="en-US" altLang="zh-CN" dirty="0"/>
              <a:t>WXS </a:t>
            </a:r>
            <a:r>
              <a:rPr lang="zh-CN" altLang="en-US" dirty="0"/>
              <a:t>脚本</a:t>
            </a:r>
            <a:endParaRPr lang="en-US" altLang="zh-CN" dirty="0"/>
          </a:p>
          <a:p>
            <a:r>
              <a:rPr lang="zh-CN" altLang="en-US" dirty="0"/>
              <a:t>案例 </a:t>
            </a:r>
            <a:r>
              <a:rPr lang="en-US" altLang="zh-CN" dirty="0"/>
              <a:t>- </a:t>
            </a:r>
            <a:r>
              <a:rPr lang="zh-CN" altLang="en-US" dirty="0"/>
              <a:t>本地生活（列表页面）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页面事件 </a:t>
            </a:r>
            <a:r>
              <a:rPr lang="en-US" altLang="zh-CN" dirty="0"/>
              <a:t>- </a:t>
            </a:r>
            <a:r>
              <a:rPr lang="zh-CN" altLang="en-US" dirty="0">
                <a:solidFill>
                  <a:srgbClr val="C00000"/>
                </a:solidFill>
              </a:rPr>
              <a:t>下拉刷新事件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什么是下拉刷新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下拉刷新</a:t>
            </a:r>
            <a:r>
              <a:rPr lang="zh-CN" altLang="en-US" dirty="0"/>
              <a:t>是移动端的专有名词，指的是通过手指在屏幕上的下拉滑动操作，从而</a:t>
            </a:r>
            <a:r>
              <a:rPr lang="zh-CN" altLang="en-US" b="1" dirty="0">
                <a:solidFill>
                  <a:srgbClr val="C00000"/>
                </a:solidFill>
              </a:rPr>
              <a:t>重新加载页面数据</a:t>
            </a:r>
            <a:r>
              <a:rPr lang="zh-CN" altLang="en-US" dirty="0"/>
              <a:t>的行为。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页面事件 </a:t>
            </a:r>
            <a:r>
              <a:rPr lang="en-US" altLang="zh-CN" dirty="0"/>
              <a:t>- </a:t>
            </a:r>
            <a:r>
              <a:rPr lang="zh-CN" altLang="en-US" dirty="0"/>
              <a:t>下拉刷新事件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启用下拉刷新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启用下拉刷新有两种方式：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>
                <a:solidFill>
                  <a:srgbClr val="C00000"/>
                </a:solidFill>
              </a:rPr>
              <a:t>全局开启下拉刷新</a:t>
            </a:r>
            <a:endParaRPr lang="en-US" altLang="zh-CN" dirty="0">
              <a:solidFill>
                <a:srgbClr val="C00000"/>
              </a:solidFill>
            </a:endParaRPr>
          </a:p>
          <a:p>
            <a:pPr marL="539750" lvl="1" indent="-252095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 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app.json 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 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window 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节点中，将 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enablePullDownRefresh 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设置为 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true</a:t>
            </a:r>
            <a:endParaRPr lang="en-US" altLang="zh-CN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>
                <a:solidFill>
                  <a:srgbClr val="C00000"/>
                </a:solidFill>
              </a:rPr>
              <a:t>局部开启下拉刷新</a:t>
            </a:r>
            <a:endParaRPr lang="en-US" altLang="zh-CN" dirty="0">
              <a:solidFill>
                <a:srgbClr val="C00000"/>
              </a:solidFill>
            </a:endParaRPr>
          </a:p>
          <a:p>
            <a:pPr marL="539750" lvl="1" indent="-252095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在页面的 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.json 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配置文件中，将 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enablePullDownRefresh 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设置为 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true</a:t>
            </a:r>
            <a:endParaRPr lang="en-US" altLang="zh-CN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8290" lvl="1" indent="0">
              <a:lnSpc>
                <a:spcPct val="150000"/>
              </a:lnSpc>
              <a:buNone/>
            </a:pPr>
            <a:endParaRPr lang="en-US" altLang="zh-CN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/>
              <a:t>在实际开发中，推荐使用第 </a:t>
            </a:r>
            <a:r>
              <a:rPr lang="en-US" altLang="zh-CN" dirty="0"/>
              <a:t>2 </a:t>
            </a:r>
            <a:r>
              <a:rPr lang="zh-CN" altLang="en-US" dirty="0"/>
              <a:t>种方式，</a:t>
            </a:r>
            <a:r>
              <a:rPr lang="zh-CN" altLang="en-US" dirty="0">
                <a:solidFill>
                  <a:srgbClr val="C00000"/>
                </a:solidFill>
              </a:rPr>
              <a:t>为需要的页面单独开启下拉刷新的效果</a:t>
            </a:r>
            <a:r>
              <a:rPr lang="zh-CN" altLang="en-US" dirty="0"/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页面导航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页面事件</a:t>
            </a:r>
            <a:endParaRPr lang="en-US" altLang="zh-CN" dirty="0"/>
          </a:p>
          <a:p>
            <a:r>
              <a:rPr lang="zh-CN" altLang="en-US" dirty="0"/>
              <a:t>生命周期</a:t>
            </a:r>
            <a:endParaRPr lang="en-US" altLang="zh-CN" dirty="0"/>
          </a:p>
          <a:p>
            <a:r>
              <a:rPr lang="en-US" altLang="zh-CN" dirty="0"/>
              <a:t>WXS </a:t>
            </a:r>
            <a:r>
              <a:rPr lang="zh-CN" altLang="en-US" dirty="0"/>
              <a:t>脚本</a:t>
            </a:r>
            <a:endParaRPr lang="en-US" altLang="zh-CN" dirty="0"/>
          </a:p>
          <a:p>
            <a:r>
              <a:rPr lang="zh-CN" altLang="en-US" dirty="0"/>
              <a:t>案例 </a:t>
            </a:r>
            <a:r>
              <a:rPr lang="en-US" altLang="zh-CN" dirty="0"/>
              <a:t>- </a:t>
            </a:r>
            <a:r>
              <a:rPr lang="zh-CN" altLang="en-US" dirty="0"/>
              <a:t>本地生活（列表页面）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页面事件 </a:t>
            </a:r>
            <a:r>
              <a:rPr lang="en-US" altLang="zh-CN" dirty="0"/>
              <a:t>- </a:t>
            </a:r>
            <a:r>
              <a:rPr lang="zh-CN" altLang="en-US" dirty="0"/>
              <a:t>下拉刷新事件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配置下拉刷新窗口的样式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在全局或页面的 </a:t>
            </a:r>
            <a:r>
              <a:rPr lang="en-US" altLang="zh-CN" dirty="0"/>
              <a:t>.json </a:t>
            </a:r>
            <a:r>
              <a:rPr lang="zh-CN" altLang="en-US" dirty="0"/>
              <a:t>配置文件中，通过 </a:t>
            </a:r>
            <a:r>
              <a:rPr lang="en-US" altLang="zh-CN" dirty="0">
                <a:solidFill>
                  <a:srgbClr val="C00000"/>
                </a:solidFill>
              </a:rPr>
              <a:t>backgroundColor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>
                <a:solidFill>
                  <a:srgbClr val="C00000"/>
                </a:solidFill>
              </a:rPr>
              <a:t>backgroundTextStyle</a:t>
            </a:r>
            <a:r>
              <a:rPr lang="en-US" altLang="zh-CN" dirty="0"/>
              <a:t> </a:t>
            </a:r>
            <a:r>
              <a:rPr lang="zh-CN" altLang="en-US" dirty="0"/>
              <a:t>来配置下拉刷新窗口的样式，其中：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 </a:t>
            </a:r>
            <a:r>
              <a:rPr lang="en-US" altLang="zh-CN" dirty="0">
                <a:solidFill>
                  <a:srgbClr val="C00000"/>
                </a:solidFill>
              </a:rPr>
              <a:t>backgroundColor</a:t>
            </a:r>
            <a:r>
              <a:rPr lang="en-US" altLang="zh-CN" dirty="0"/>
              <a:t> </a:t>
            </a:r>
            <a:r>
              <a:rPr lang="zh-CN" altLang="en-US" dirty="0"/>
              <a:t>用来配置下拉刷新</a:t>
            </a:r>
            <a:r>
              <a:rPr lang="zh-CN" altLang="en-US" dirty="0">
                <a:solidFill>
                  <a:srgbClr val="C00000"/>
                </a:solidFill>
              </a:rPr>
              <a:t>窗口的背景颜色</a:t>
            </a:r>
            <a:r>
              <a:rPr lang="zh-CN" altLang="en-US" dirty="0"/>
              <a:t>，仅支持</a:t>
            </a:r>
            <a:r>
              <a:rPr lang="en-US" altLang="zh-CN" dirty="0"/>
              <a:t>16 </a:t>
            </a:r>
            <a:r>
              <a:rPr lang="zh-CN" altLang="en-US" dirty="0"/>
              <a:t>进制的颜色值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 </a:t>
            </a:r>
            <a:r>
              <a:rPr lang="en-US" altLang="zh-CN" dirty="0">
                <a:solidFill>
                  <a:srgbClr val="C00000"/>
                </a:solidFill>
              </a:rPr>
              <a:t>backgroundTextStyle</a:t>
            </a:r>
            <a:r>
              <a:rPr lang="en-US" altLang="zh-CN" dirty="0"/>
              <a:t> </a:t>
            </a:r>
            <a:r>
              <a:rPr lang="zh-CN" altLang="en-US" dirty="0"/>
              <a:t>用来配置下拉刷新 </a:t>
            </a:r>
            <a:r>
              <a:rPr lang="en-US" altLang="zh-CN" dirty="0">
                <a:solidFill>
                  <a:srgbClr val="C00000"/>
                </a:solidFill>
              </a:rPr>
              <a:t>loading </a:t>
            </a:r>
            <a:r>
              <a:rPr lang="zh-CN" altLang="en-US" dirty="0">
                <a:solidFill>
                  <a:srgbClr val="C00000"/>
                </a:solidFill>
              </a:rPr>
              <a:t>的样式</a:t>
            </a:r>
            <a:r>
              <a:rPr lang="zh-CN" altLang="en-US" dirty="0"/>
              <a:t>，仅支持 </a:t>
            </a:r>
            <a:r>
              <a:rPr lang="en-US" altLang="zh-CN" dirty="0"/>
              <a:t>dark </a:t>
            </a:r>
            <a:r>
              <a:rPr lang="zh-CN" altLang="en-US" dirty="0"/>
              <a:t>和 </a:t>
            </a:r>
            <a:r>
              <a:rPr lang="en-US" altLang="zh-CN" dirty="0"/>
              <a:t>light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页面事件 </a:t>
            </a:r>
            <a:r>
              <a:rPr lang="en-US" altLang="zh-CN" dirty="0"/>
              <a:t>- </a:t>
            </a:r>
            <a:r>
              <a:rPr lang="zh-CN" altLang="en-US" dirty="0"/>
              <a:t>下拉刷新事件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监听页面的下拉刷新事件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838200" y="1989139"/>
            <a:ext cx="9845675" cy="977798"/>
          </a:xfrm>
        </p:spPr>
        <p:txBody>
          <a:bodyPr/>
          <a:lstStyle/>
          <a:p>
            <a:r>
              <a:rPr lang="zh-CN" altLang="en-US" dirty="0"/>
              <a:t>在页面的 </a:t>
            </a:r>
            <a:r>
              <a:rPr lang="en-US" altLang="zh-CN" dirty="0"/>
              <a:t>.js </a:t>
            </a:r>
            <a:r>
              <a:rPr lang="zh-CN" altLang="en-US" dirty="0"/>
              <a:t>文件中，通过 </a:t>
            </a:r>
            <a:r>
              <a:rPr lang="en-US" altLang="zh-CN" dirty="0">
                <a:solidFill>
                  <a:srgbClr val="C00000"/>
                </a:solidFill>
              </a:rPr>
              <a:t>onPullDownRefresh() </a:t>
            </a:r>
            <a:r>
              <a:rPr lang="zh-CN" altLang="en-US" dirty="0"/>
              <a:t>函数即可监听当前页面的下拉刷新事件。（</a:t>
            </a:r>
            <a:r>
              <a:rPr lang="zh-CN" altLang="en-US" b="1" dirty="0">
                <a:solidFill>
                  <a:srgbClr val="FF0000"/>
                </a:solidFill>
              </a:rPr>
              <a:t>自动生成的模板</a:t>
            </a:r>
            <a:r>
              <a:rPr lang="en-US" altLang="zh-CN" b="1" dirty="0">
                <a:solidFill>
                  <a:srgbClr val="FF0000"/>
                </a:solidFill>
              </a:rPr>
              <a:t> .js</a:t>
            </a:r>
            <a:r>
              <a:rPr lang="zh-CN" altLang="en-US" b="1" dirty="0">
                <a:solidFill>
                  <a:srgbClr val="FF0000"/>
                </a:solidFill>
              </a:rPr>
              <a:t>底部有这个函数，不用另外声明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例如，在页面的 </a:t>
            </a:r>
            <a:r>
              <a:rPr lang="en-US" altLang="zh-CN" dirty="0"/>
              <a:t>wxml </a:t>
            </a:r>
            <a:r>
              <a:rPr lang="zh-CN" altLang="en-US" dirty="0"/>
              <a:t>中有如下的 </a:t>
            </a:r>
            <a:r>
              <a:rPr lang="en-US" altLang="zh-CN" dirty="0"/>
              <a:t>UI </a:t>
            </a:r>
            <a:r>
              <a:rPr lang="zh-CN" altLang="en-US" dirty="0"/>
              <a:t>结构，点击按钮可以让 </a:t>
            </a:r>
            <a:r>
              <a:rPr lang="en-US" altLang="zh-CN" dirty="0"/>
              <a:t>count </a:t>
            </a:r>
            <a:r>
              <a:rPr lang="zh-CN" altLang="en-US" dirty="0"/>
              <a:t>值自增 </a:t>
            </a:r>
            <a:r>
              <a:rPr lang="en-US" altLang="zh-CN" dirty="0"/>
              <a:t>+1</a:t>
            </a:r>
            <a:r>
              <a:rPr lang="zh-CN" altLang="en-US" dirty="0"/>
              <a:t>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351" y="2991786"/>
            <a:ext cx="6833777" cy="37223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页面事件 </a:t>
            </a:r>
            <a:r>
              <a:rPr lang="en-US" altLang="zh-CN" dirty="0"/>
              <a:t>- </a:t>
            </a:r>
            <a:r>
              <a:rPr lang="zh-CN" altLang="en-US" dirty="0"/>
              <a:t>下拉刷新事件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监听页面的下拉刷新事件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838200" y="1989139"/>
            <a:ext cx="9845675" cy="517190"/>
          </a:xfrm>
        </p:spPr>
        <p:txBody>
          <a:bodyPr/>
          <a:lstStyle/>
          <a:p>
            <a:r>
              <a:rPr lang="zh-CN" altLang="en-US" dirty="0"/>
              <a:t>在触发页面的下拉刷新事件的时候，如果要把 </a:t>
            </a:r>
            <a:r>
              <a:rPr lang="en-US" altLang="zh-CN" dirty="0"/>
              <a:t>count </a:t>
            </a:r>
            <a:r>
              <a:rPr lang="zh-CN" altLang="en-US" dirty="0"/>
              <a:t>的值重置为 </a:t>
            </a:r>
            <a:r>
              <a:rPr lang="en-US" altLang="zh-CN" dirty="0"/>
              <a:t>0</a:t>
            </a:r>
            <a:r>
              <a:rPr lang="zh-CN" altLang="en-US" dirty="0"/>
              <a:t>，示例代码如下：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9287" y="2551926"/>
            <a:ext cx="7200000" cy="32950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页面事件 </a:t>
            </a:r>
            <a:r>
              <a:rPr lang="en-US" altLang="zh-CN" dirty="0"/>
              <a:t>- </a:t>
            </a:r>
            <a:r>
              <a:rPr lang="zh-CN" altLang="en-US" dirty="0"/>
              <a:t>下拉刷新事件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停止下拉刷新的效果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845675" cy="868361"/>
          </a:xfrm>
        </p:spPr>
        <p:txBody>
          <a:bodyPr/>
          <a:lstStyle/>
          <a:p>
            <a:r>
              <a:rPr lang="zh-CN" altLang="en-US" dirty="0"/>
              <a:t>当处理完下拉刷新后，下拉刷新的 </a:t>
            </a:r>
            <a:r>
              <a:rPr lang="en-US" altLang="zh-CN" dirty="0"/>
              <a:t>loading </a:t>
            </a:r>
            <a:r>
              <a:rPr lang="zh-CN" altLang="en-US" dirty="0"/>
              <a:t>效果会一直显示，</a:t>
            </a:r>
            <a:r>
              <a:rPr lang="zh-CN" altLang="en-US" dirty="0">
                <a:solidFill>
                  <a:srgbClr val="C00000"/>
                </a:solidFill>
              </a:rPr>
              <a:t>不会主动消失</a:t>
            </a:r>
            <a:r>
              <a:rPr lang="zh-CN" altLang="en-US" dirty="0"/>
              <a:t>，所以需要手动隐藏下拉刷新的 </a:t>
            </a:r>
            <a:r>
              <a:rPr lang="en-US" altLang="zh-CN" dirty="0"/>
              <a:t>loading </a:t>
            </a:r>
            <a:r>
              <a:rPr lang="zh-CN" altLang="en-US" dirty="0"/>
              <a:t>效果。此时，调用 </a:t>
            </a:r>
            <a:r>
              <a:rPr lang="en-US" altLang="zh-CN" dirty="0">
                <a:solidFill>
                  <a:srgbClr val="C00000"/>
                </a:solidFill>
              </a:rPr>
              <a:t>wx.stopPullDownRefresh() </a:t>
            </a:r>
            <a:r>
              <a:rPr lang="zh-CN" altLang="en-US" dirty="0"/>
              <a:t>可以停止当前页面的下拉刷新。示例代码如下：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0495" y="2857500"/>
            <a:ext cx="7084824" cy="38591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页面事件 </a:t>
            </a:r>
            <a:r>
              <a:rPr lang="en-US" altLang="zh-CN" dirty="0"/>
              <a:t>- </a:t>
            </a:r>
            <a:r>
              <a:rPr lang="zh-CN" altLang="en-US" dirty="0">
                <a:solidFill>
                  <a:srgbClr val="C00000"/>
                </a:solidFill>
              </a:rPr>
              <a:t>上拉触底事件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什么是上拉触底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上拉触底</a:t>
            </a:r>
            <a:r>
              <a:rPr lang="zh-CN" altLang="en-US" dirty="0"/>
              <a:t>是移动端的专有名词，通过手指在屏幕上的上拉滑动操作，从而</a:t>
            </a:r>
            <a:r>
              <a:rPr lang="zh-CN" altLang="en-US" b="1" dirty="0">
                <a:solidFill>
                  <a:srgbClr val="C00000"/>
                </a:solidFill>
              </a:rPr>
              <a:t>加载更多数据</a:t>
            </a:r>
            <a:r>
              <a:rPr lang="zh-CN" altLang="en-US" dirty="0"/>
              <a:t>的行为。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页面事件 </a:t>
            </a:r>
            <a:r>
              <a:rPr lang="en-US" altLang="zh-CN" dirty="0"/>
              <a:t>- </a:t>
            </a:r>
            <a:r>
              <a:rPr lang="zh-CN" altLang="en-US" dirty="0"/>
              <a:t>上拉触底事件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监听页面的上拉触底事件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838200" y="1989139"/>
            <a:ext cx="9845675" cy="517190"/>
          </a:xfrm>
        </p:spPr>
        <p:txBody>
          <a:bodyPr/>
          <a:lstStyle/>
          <a:p>
            <a:r>
              <a:rPr lang="zh-CN" altLang="en-US" dirty="0"/>
              <a:t>在页面的 </a:t>
            </a:r>
            <a:r>
              <a:rPr lang="en-US" altLang="zh-CN" dirty="0"/>
              <a:t>.js </a:t>
            </a:r>
            <a:r>
              <a:rPr lang="zh-CN" altLang="en-US" dirty="0"/>
              <a:t>文件中，通过 </a:t>
            </a:r>
            <a:r>
              <a:rPr lang="en-US" altLang="zh-CN" dirty="0">
                <a:solidFill>
                  <a:srgbClr val="C00000"/>
                </a:solidFill>
              </a:rPr>
              <a:t>onReachBottom() </a:t>
            </a:r>
            <a:r>
              <a:rPr lang="zh-CN" altLang="en-US" dirty="0"/>
              <a:t>函数即可监听当前页面的上拉触底事件。示例代码如下：</a:t>
            </a:r>
            <a:endParaRPr lang="en-US" altLang="zh-CN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352" y="2525785"/>
            <a:ext cx="7200000" cy="26682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页面事件 </a:t>
            </a:r>
            <a:r>
              <a:rPr lang="en-US" altLang="zh-CN" dirty="0"/>
              <a:t>- </a:t>
            </a:r>
            <a:r>
              <a:rPr lang="zh-CN" altLang="en-US" dirty="0"/>
              <a:t>上拉触底事件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配置上拉触底距离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上拉触底距离指的是</a:t>
            </a:r>
            <a:r>
              <a:rPr lang="zh-CN" altLang="en-US" dirty="0">
                <a:solidFill>
                  <a:srgbClr val="C00000"/>
                </a:solidFill>
              </a:rPr>
              <a:t>触发上拉触底事件时，滚动条距离页面底部的距离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可以在全局或页面的 </a:t>
            </a:r>
            <a:r>
              <a:rPr lang="en-US" altLang="zh-CN" dirty="0"/>
              <a:t>.json </a:t>
            </a:r>
            <a:r>
              <a:rPr lang="zh-CN" altLang="en-US" dirty="0"/>
              <a:t>配置文件中，通过 </a:t>
            </a:r>
            <a:r>
              <a:rPr lang="en-US" altLang="zh-CN" dirty="0">
                <a:solidFill>
                  <a:srgbClr val="C00000"/>
                </a:solidFill>
              </a:rPr>
              <a:t>onReachBottomDistance</a:t>
            </a:r>
            <a:r>
              <a:rPr lang="en-US" altLang="zh-CN" dirty="0"/>
              <a:t> </a:t>
            </a:r>
            <a:r>
              <a:rPr lang="zh-CN" altLang="en-US" dirty="0"/>
              <a:t>属性来配置上拉触底的距离。</a:t>
            </a:r>
            <a:endParaRPr lang="en-US" altLang="zh-CN" dirty="0"/>
          </a:p>
          <a:p>
            <a:r>
              <a:rPr lang="zh-CN" altLang="en-US" dirty="0"/>
              <a:t>小程序默认的触底距离是 </a:t>
            </a:r>
            <a:r>
              <a:rPr lang="en-US" altLang="zh-CN" dirty="0"/>
              <a:t>50px</a:t>
            </a:r>
            <a:r>
              <a:rPr lang="zh-CN" altLang="en-US" dirty="0"/>
              <a:t>，在实际开发中，可以根据自己的需求修改这个默认值。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页面事件 </a:t>
            </a:r>
            <a:r>
              <a:rPr lang="en-US" altLang="zh-CN" dirty="0"/>
              <a:t>- </a:t>
            </a:r>
            <a:r>
              <a:rPr lang="zh-CN" altLang="en-US" dirty="0">
                <a:solidFill>
                  <a:srgbClr val="C00000"/>
                </a:solidFill>
              </a:rPr>
              <a:t>上拉触底案例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案例效果展示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2788" y="1801041"/>
            <a:ext cx="2771817" cy="49104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页面事件 </a:t>
            </a:r>
            <a:r>
              <a:rPr lang="en-US" altLang="zh-CN" dirty="0"/>
              <a:t>- </a:t>
            </a:r>
            <a:r>
              <a:rPr lang="zh-CN" altLang="en-US" dirty="0"/>
              <a:t>上拉触底案例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案例的实现步骤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定义获取随机颜色的方法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在页面加载时获取初始数据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渲染</a:t>
            </a:r>
            <a:r>
              <a:rPr lang="en-US" altLang="zh-CN" dirty="0"/>
              <a:t> UI </a:t>
            </a:r>
            <a:r>
              <a:rPr lang="zh-CN" altLang="en-US" dirty="0"/>
              <a:t>结构并美化页面效果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>
                <a:solidFill>
                  <a:srgbClr val="C00000"/>
                </a:solidFill>
              </a:rPr>
              <a:t>在上拉触底时调用获取随机颜色的方法</a:t>
            </a:r>
            <a:endParaRPr lang="en-US" altLang="zh-CN" dirty="0">
              <a:solidFill>
                <a:srgbClr val="C00000"/>
              </a:solidFill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>
                <a:solidFill>
                  <a:srgbClr val="C00000"/>
                </a:solidFill>
              </a:rPr>
              <a:t>添加 </a:t>
            </a:r>
            <a:r>
              <a:rPr lang="en-US" altLang="zh-CN" dirty="0">
                <a:solidFill>
                  <a:srgbClr val="C00000"/>
                </a:solidFill>
              </a:rPr>
              <a:t>loading </a:t>
            </a:r>
            <a:r>
              <a:rPr lang="zh-CN" altLang="en-US" dirty="0">
                <a:solidFill>
                  <a:srgbClr val="C00000"/>
                </a:solidFill>
              </a:rPr>
              <a:t>提示效果</a:t>
            </a:r>
            <a:endParaRPr lang="en-US" altLang="zh-CN" dirty="0">
              <a:solidFill>
                <a:srgbClr val="C00000"/>
              </a:solidFill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>
                <a:solidFill>
                  <a:srgbClr val="C00000"/>
                </a:solidFill>
              </a:rPr>
              <a:t>对上拉触底进行节流处理</a:t>
            </a:r>
            <a:endParaRPr lang="en-US" altLang="zh-CN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页面事件 </a:t>
            </a:r>
            <a:r>
              <a:rPr lang="en-US" altLang="zh-CN" dirty="0"/>
              <a:t>- </a:t>
            </a:r>
            <a:r>
              <a:rPr lang="zh-CN" altLang="en-US" dirty="0"/>
              <a:t>上拉触底案例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步骤</a:t>
            </a:r>
            <a:r>
              <a:rPr lang="en-US" altLang="zh-CN" dirty="0"/>
              <a:t>1 - </a:t>
            </a:r>
            <a:r>
              <a:rPr lang="zh-CN" altLang="en-US" dirty="0"/>
              <a:t>定义获取随机颜色的方法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9288" y="1788529"/>
            <a:ext cx="6477561" cy="49381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页面导航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什么是页面导航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页面导航指的是</a:t>
            </a:r>
            <a:r>
              <a:rPr lang="zh-CN" altLang="en-US" dirty="0">
                <a:solidFill>
                  <a:srgbClr val="C00000"/>
                </a:solidFill>
              </a:rPr>
              <a:t>页面之间的相互跳转</a:t>
            </a:r>
            <a:r>
              <a:rPr lang="zh-CN" altLang="en-US" dirty="0"/>
              <a:t>。例如，浏览器中实现页面导航的方式有如下两种：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en-US" altLang="zh-CN" dirty="0"/>
              <a:t>&lt;a&gt; </a:t>
            </a:r>
            <a:r>
              <a:rPr lang="zh-CN" altLang="en-US" dirty="0"/>
              <a:t>链接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en-US" altLang="zh-CN" dirty="0" err="1"/>
              <a:t>location.href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页面事件 </a:t>
            </a:r>
            <a:r>
              <a:rPr lang="en-US" altLang="zh-CN" dirty="0"/>
              <a:t>- </a:t>
            </a:r>
            <a:r>
              <a:rPr lang="zh-CN" altLang="en-US" dirty="0"/>
              <a:t>上拉触底案例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步骤</a:t>
            </a:r>
            <a:r>
              <a:rPr lang="en-US" altLang="zh-CN" dirty="0"/>
              <a:t>2 - </a:t>
            </a:r>
            <a:r>
              <a:rPr lang="zh-CN" altLang="en-US" dirty="0"/>
              <a:t>在页面加载时获取初始数据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4236" y="1979901"/>
            <a:ext cx="7200000" cy="26682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页面事件 </a:t>
            </a:r>
            <a:r>
              <a:rPr lang="en-US" altLang="zh-CN" dirty="0"/>
              <a:t>- </a:t>
            </a:r>
            <a:r>
              <a:rPr lang="zh-CN" altLang="en-US" dirty="0"/>
              <a:t>上拉触底案例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步骤</a:t>
            </a:r>
            <a:r>
              <a:rPr lang="en-US" altLang="zh-CN" dirty="0"/>
              <a:t>3 - </a:t>
            </a:r>
            <a:r>
              <a:rPr lang="zh-CN" altLang="en-US" dirty="0"/>
              <a:t>渲染</a:t>
            </a:r>
            <a:r>
              <a:rPr lang="en-US" altLang="zh-CN" dirty="0"/>
              <a:t> UI </a:t>
            </a:r>
            <a:r>
              <a:rPr lang="zh-CN" altLang="en-US" dirty="0"/>
              <a:t>结构并美化页面效果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3200" y="1980000"/>
            <a:ext cx="7200000" cy="42710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页面事件 </a:t>
            </a:r>
            <a:r>
              <a:rPr lang="en-US" altLang="zh-CN" dirty="0"/>
              <a:t>- </a:t>
            </a:r>
            <a:r>
              <a:rPr lang="zh-CN" altLang="en-US" dirty="0"/>
              <a:t>上拉触底案例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步骤</a:t>
            </a:r>
            <a:r>
              <a:rPr lang="en-US" altLang="zh-CN" dirty="0"/>
              <a:t>4 - </a:t>
            </a:r>
            <a:r>
              <a:rPr lang="zh-CN" altLang="en-US" dirty="0"/>
              <a:t>上拉触底时获取随机颜色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3198" y="1980000"/>
            <a:ext cx="7200000" cy="28702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页面事件 </a:t>
            </a:r>
            <a:r>
              <a:rPr lang="en-US" altLang="zh-CN" dirty="0"/>
              <a:t>- </a:t>
            </a:r>
            <a:r>
              <a:rPr lang="zh-CN" altLang="en-US" dirty="0"/>
              <a:t>上拉触底案例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步骤</a:t>
            </a:r>
            <a:r>
              <a:rPr lang="en-US" altLang="zh-CN" dirty="0"/>
              <a:t>5 - </a:t>
            </a:r>
            <a:r>
              <a:rPr lang="zh-CN" altLang="en-US" dirty="0"/>
              <a:t>添加 </a:t>
            </a:r>
            <a:r>
              <a:rPr lang="en-US" altLang="zh-CN" dirty="0"/>
              <a:t>loading </a:t>
            </a:r>
            <a:r>
              <a:rPr lang="zh-CN" altLang="en-US" dirty="0"/>
              <a:t>提示效果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3200" y="1980000"/>
            <a:ext cx="7200000" cy="42352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页面事件 </a:t>
            </a:r>
            <a:r>
              <a:rPr lang="en-US" altLang="zh-CN" dirty="0"/>
              <a:t>- </a:t>
            </a:r>
            <a:r>
              <a:rPr lang="zh-CN" altLang="en-US" dirty="0"/>
              <a:t>上拉触底案例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步骤</a:t>
            </a:r>
            <a:r>
              <a:rPr lang="en-US" altLang="zh-CN" dirty="0"/>
              <a:t>6 - </a:t>
            </a:r>
            <a:r>
              <a:rPr lang="zh-CN" altLang="en-US" dirty="0"/>
              <a:t>对上拉触底进行节流处理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ea"/>
              <a:buAutoNum type="circleNumDbPlain"/>
            </a:pPr>
            <a:r>
              <a:rPr lang="zh-CN" altLang="en-US" dirty="0">
                <a:solidFill>
                  <a:srgbClr val="C00000"/>
                </a:solidFill>
              </a:rPr>
              <a:t>在 </a:t>
            </a:r>
            <a:r>
              <a:rPr lang="en-US" altLang="zh-CN" dirty="0">
                <a:solidFill>
                  <a:srgbClr val="C00000"/>
                </a:solidFill>
              </a:rPr>
              <a:t>data </a:t>
            </a:r>
            <a:r>
              <a:rPr lang="zh-CN" altLang="en-US" dirty="0">
                <a:solidFill>
                  <a:srgbClr val="C00000"/>
                </a:solidFill>
              </a:rPr>
              <a:t>中</a:t>
            </a:r>
            <a:r>
              <a:rPr lang="zh-CN" altLang="en-US" b="1" dirty="0">
                <a:solidFill>
                  <a:srgbClr val="C00000"/>
                </a:solidFill>
              </a:rPr>
              <a:t>定义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isloading</a:t>
            </a:r>
            <a:r>
              <a:rPr lang="zh-CN" altLang="en-US" dirty="0">
                <a:solidFill>
                  <a:srgbClr val="C00000"/>
                </a:solidFill>
              </a:rPr>
              <a:t> 节流阀</a:t>
            </a:r>
            <a:endParaRPr lang="en-US" altLang="zh-CN" dirty="0">
              <a:solidFill>
                <a:srgbClr val="C00000"/>
              </a:solidFill>
            </a:endParaRPr>
          </a:p>
          <a:p>
            <a:pPr marL="64770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false 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表示当前没有进行任何数据请求</a:t>
            </a:r>
            <a:endParaRPr lang="en-US" altLang="zh-CN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64770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true 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表示当前正在进行数据请求</a:t>
            </a:r>
            <a:endParaRPr lang="en-US" altLang="zh-CN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lvl="1" indent="-342900">
              <a:lnSpc>
                <a:spcPct val="150000"/>
              </a:lnSpc>
              <a:buFont typeface="+mj-ea"/>
              <a:buAutoNum type="circleNumDbPlain" startAt="2"/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 </a:t>
            </a: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getColors() 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方法中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修改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isloading 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节流阀的值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64770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在刚调用 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getColors 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时将节流阀设置 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true</a:t>
            </a:r>
            <a:endParaRPr lang="en-US" altLang="zh-CN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64770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在网络请求的 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complete 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回调函数中，将节流阀重置为 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false</a:t>
            </a:r>
            <a:endParaRPr lang="en-US" altLang="zh-CN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lvl="1" indent="-342900">
              <a:lnSpc>
                <a:spcPct val="150000"/>
              </a:lnSpc>
              <a:buFont typeface="+mj-ea"/>
              <a:buAutoNum type="circleNumDbPlain" startAt="3"/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 </a:t>
            </a:r>
            <a:r>
              <a:rPr lang="en-US" altLang="zh-CN" sz="1600" b="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onReachBottom</a:t>
            </a: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判断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节流阀的值，从而对数据请求进行节流控制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64770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如果节流阀的值为 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true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，则阻止当前请求</a:t>
            </a:r>
            <a:endParaRPr lang="en-US" altLang="zh-CN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64770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如果节流阀的值为 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false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，则发起数据请求</a:t>
            </a:r>
            <a:endParaRPr lang="en-US" altLang="zh-CN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自定义编译模式</a:t>
            </a: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1326" y="3322782"/>
            <a:ext cx="2316681" cy="129551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938" y="2343527"/>
            <a:ext cx="5715495" cy="32540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页面导航</a:t>
            </a:r>
            <a:endParaRPr lang="en-US" altLang="zh-CN" dirty="0"/>
          </a:p>
          <a:p>
            <a:r>
              <a:rPr lang="zh-CN" altLang="en-US" dirty="0"/>
              <a:t>页面事件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生命周期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WXS </a:t>
            </a:r>
            <a:r>
              <a:rPr lang="zh-CN" altLang="en-US" dirty="0"/>
              <a:t>脚本</a:t>
            </a:r>
            <a:endParaRPr lang="en-US" altLang="zh-CN" dirty="0"/>
          </a:p>
          <a:p>
            <a:r>
              <a:rPr lang="zh-CN" altLang="en-US" dirty="0"/>
              <a:t>案例 </a:t>
            </a:r>
            <a:r>
              <a:rPr lang="en-US" altLang="zh-CN" dirty="0"/>
              <a:t>- </a:t>
            </a:r>
            <a:r>
              <a:rPr lang="zh-CN" altLang="en-US" dirty="0"/>
              <a:t>本地生活（列表页面）</a:t>
            </a:r>
            <a:endParaRPr lang="zh-CN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生命周期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什么是生命周期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生命周期</a:t>
            </a:r>
            <a:r>
              <a:rPr lang="zh-CN" altLang="en-US" dirty="0"/>
              <a:t>（</a:t>
            </a:r>
            <a:r>
              <a:rPr lang="en-US" altLang="zh-CN" dirty="0"/>
              <a:t>Life Cycle</a:t>
            </a:r>
            <a:r>
              <a:rPr lang="zh-CN" altLang="en-US" dirty="0"/>
              <a:t>）是指一个对象从</a:t>
            </a:r>
            <a:r>
              <a:rPr lang="zh-CN" altLang="en-US" dirty="0">
                <a:solidFill>
                  <a:srgbClr val="C00000"/>
                </a:solidFill>
              </a:rPr>
              <a:t>创建</a:t>
            </a:r>
            <a:r>
              <a:rPr lang="zh-CN" altLang="en-US" dirty="0"/>
              <a:t> </a:t>
            </a:r>
            <a:r>
              <a:rPr lang="en-US" altLang="zh-CN" dirty="0"/>
              <a:t>-&gt; </a:t>
            </a:r>
            <a:r>
              <a:rPr lang="zh-CN" altLang="en-US" dirty="0">
                <a:solidFill>
                  <a:srgbClr val="C00000"/>
                </a:solidFill>
              </a:rPr>
              <a:t>运行</a:t>
            </a:r>
            <a:r>
              <a:rPr lang="zh-CN" altLang="en-US" dirty="0"/>
              <a:t> </a:t>
            </a:r>
            <a:r>
              <a:rPr lang="en-US" altLang="zh-CN" dirty="0"/>
              <a:t>-&gt; </a:t>
            </a:r>
            <a:r>
              <a:rPr lang="zh-CN" altLang="en-US" dirty="0">
                <a:solidFill>
                  <a:srgbClr val="C00000"/>
                </a:solidFill>
              </a:rPr>
              <a:t>销毁</a:t>
            </a:r>
            <a:r>
              <a:rPr lang="zh-CN" altLang="en-US" dirty="0"/>
              <a:t>的整个阶段，</a:t>
            </a:r>
            <a:r>
              <a:rPr lang="zh-CN" altLang="en-US" dirty="0">
                <a:solidFill>
                  <a:srgbClr val="C00000"/>
                </a:solidFill>
              </a:rPr>
              <a:t>强调的是一个时间段</a:t>
            </a:r>
            <a:r>
              <a:rPr lang="zh-CN" altLang="en-US" dirty="0"/>
              <a:t>。例如：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张三</a:t>
            </a:r>
            <a:r>
              <a:rPr lang="zh-CN" altLang="en-US" dirty="0">
                <a:solidFill>
                  <a:srgbClr val="C00000"/>
                </a:solidFill>
              </a:rPr>
              <a:t>出生</a:t>
            </a:r>
            <a:r>
              <a:rPr lang="zh-CN" altLang="en-US" dirty="0"/>
              <a:t>，表示这个人</a:t>
            </a:r>
            <a:r>
              <a:rPr lang="zh-CN" altLang="en-US" dirty="0">
                <a:solidFill>
                  <a:srgbClr val="C00000"/>
                </a:solidFill>
              </a:rPr>
              <a:t>生命周期的开始</a:t>
            </a:r>
            <a:endParaRPr lang="zh-CN" altLang="en-US" dirty="0">
              <a:solidFill>
                <a:srgbClr val="C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张三</a:t>
            </a:r>
            <a:r>
              <a:rPr lang="zh-CN" altLang="en-US" dirty="0">
                <a:solidFill>
                  <a:srgbClr val="C00000"/>
                </a:solidFill>
              </a:rPr>
              <a:t>离世</a:t>
            </a:r>
            <a:r>
              <a:rPr lang="zh-CN" altLang="en-US" dirty="0"/>
              <a:t>，表示这个人</a:t>
            </a:r>
            <a:r>
              <a:rPr lang="zh-CN" altLang="en-US" dirty="0">
                <a:solidFill>
                  <a:srgbClr val="C00000"/>
                </a:solidFill>
              </a:rPr>
              <a:t>生命周期的结束</a:t>
            </a:r>
            <a:endParaRPr lang="zh-CN" altLang="en-US" dirty="0">
              <a:solidFill>
                <a:srgbClr val="C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中间张三的一生，就是张三的生命周期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我们可以把每个小程序运行的过程，也概括为生命周期：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小程序的</a:t>
            </a:r>
            <a:r>
              <a:rPr lang="zh-CN" altLang="en-US" dirty="0">
                <a:solidFill>
                  <a:srgbClr val="C00000"/>
                </a:solidFill>
              </a:rPr>
              <a:t>启动</a:t>
            </a:r>
            <a:r>
              <a:rPr lang="zh-CN" altLang="en-US" dirty="0"/>
              <a:t>，表示</a:t>
            </a:r>
            <a:r>
              <a:rPr lang="zh-CN" altLang="en-US" dirty="0">
                <a:solidFill>
                  <a:srgbClr val="C00000"/>
                </a:solidFill>
              </a:rPr>
              <a:t>生命周期的开始</a:t>
            </a:r>
            <a:endParaRPr lang="zh-CN" altLang="en-US" dirty="0">
              <a:solidFill>
                <a:srgbClr val="C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小程序的</a:t>
            </a:r>
            <a:r>
              <a:rPr lang="zh-CN" altLang="en-US" dirty="0">
                <a:solidFill>
                  <a:srgbClr val="C00000"/>
                </a:solidFill>
              </a:rPr>
              <a:t>关闭</a:t>
            </a:r>
            <a:r>
              <a:rPr lang="zh-CN" altLang="en-US" dirty="0"/>
              <a:t>，表示</a:t>
            </a:r>
            <a:r>
              <a:rPr lang="zh-CN" altLang="en-US" dirty="0">
                <a:solidFill>
                  <a:srgbClr val="C00000"/>
                </a:solidFill>
              </a:rPr>
              <a:t>生命周期的结束</a:t>
            </a:r>
            <a:endParaRPr lang="zh-CN" altLang="en-US" dirty="0">
              <a:solidFill>
                <a:srgbClr val="C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中间小程序运行的过程，就是小程序的生命周期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生命周期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生命周期的分类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845675" cy="3154361"/>
          </a:xfrm>
        </p:spPr>
        <p:txBody>
          <a:bodyPr/>
          <a:lstStyle/>
          <a:p>
            <a:r>
              <a:rPr lang="zh-CN" altLang="en-US" dirty="0"/>
              <a:t>在小程序中，生命周期分为两类，分别是：</a:t>
            </a:r>
            <a:endParaRPr lang="zh-CN" altLang="en-US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 </a:t>
            </a:r>
            <a:r>
              <a:rPr lang="zh-CN" altLang="en-US" dirty="0">
                <a:solidFill>
                  <a:srgbClr val="C00000"/>
                </a:solidFill>
              </a:rPr>
              <a:t>应用生命周期</a:t>
            </a:r>
            <a:endParaRPr lang="en-US" altLang="zh-CN" dirty="0"/>
          </a:p>
          <a:p>
            <a:pPr marL="64770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特指小程序从启动 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-&gt; 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运行 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-&gt; 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销毁的过程</a:t>
            </a:r>
            <a:endParaRPr lang="zh-CN" altLang="en-US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 </a:t>
            </a:r>
            <a:r>
              <a:rPr lang="zh-CN" altLang="en-US" dirty="0">
                <a:solidFill>
                  <a:srgbClr val="C00000"/>
                </a:solidFill>
              </a:rPr>
              <a:t>页面生命周期</a:t>
            </a:r>
            <a:endParaRPr lang="en-US" altLang="zh-CN" dirty="0"/>
          </a:p>
          <a:p>
            <a:pPr marL="64770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特指小程序中，每个页面的加载 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-&gt; 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渲染 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-&gt; 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销毁的过程</a:t>
            </a:r>
            <a:endParaRPr lang="en-US" altLang="zh-CN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61950" lvl="1" indent="0">
              <a:lnSpc>
                <a:spcPct val="150000"/>
              </a:lnSpc>
              <a:buNone/>
            </a:pPr>
            <a:endParaRPr lang="zh-CN" altLang="en-US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/>
              <a:t>其中，</a:t>
            </a:r>
            <a:r>
              <a:rPr lang="zh-CN" altLang="en-US" dirty="0">
                <a:solidFill>
                  <a:srgbClr val="C00000"/>
                </a:solidFill>
              </a:rPr>
              <a:t>页面</a:t>
            </a:r>
            <a:r>
              <a:rPr lang="zh-CN" altLang="en-US" dirty="0"/>
              <a:t>的生命周期</a:t>
            </a:r>
            <a:r>
              <a:rPr lang="zh-CN" altLang="en-US" dirty="0">
                <a:solidFill>
                  <a:srgbClr val="C00000"/>
                </a:solidFill>
              </a:rPr>
              <a:t>范围较小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C00000"/>
                </a:solidFill>
              </a:rPr>
              <a:t>应用程序</a:t>
            </a:r>
            <a:r>
              <a:rPr lang="zh-CN" altLang="en-US" dirty="0"/>
              <a:t>的生命周期</a:t>
            </a:r>
            <a:r>
              <a:rPr lang="zh-CN" altLang="en-US" dirty="0">
                <a:solidFill>
                  <a:srgbClr val="C00000"/>
                </a:solidFill>
              </a:rPr>
              <a:t>范围较大</a:t>
            </a:r>
            <a:r>
              <a:rPr lang="zh-CN" altLang="en-US" dirty="0"/>
              <a:t>，如图所示：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7829" y="5255947"/>
            <a:ext cx="9126415" cy="10647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生命周期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什么是生命周期函数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838200" y="1989139"/>
            <a:ext cx="9845675" cy="4112724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生命周期函数</a:t>
            </a:r>
            <a:r>
              <a:rPr lang="zh-CN" altLang="en-US" dirty="0"/>
              <a:t>：是由小程序框架提供的</a:t>
            </a:r>
            <a:r>
              <a:rPr lang="zh-CN" altLang="en-US" dirty="0">
                <a:solidFill>
                  <a:srgbClr val="C00000"/>
                </a:solidFill>
              </a:rPr>
              <a:t>内置函数</a:t>
            </a:r>
            <a:r>
              <a:rPr lang="zh-CN" altLang="en-US" dirty="0"/>
              <a:t>，会伴随着生命周期，</a:t>
            </a:r>
            <a:r>
              <a:rPr lang="zh-CN" altLang="en-US" dirty="0">
                <a:solidFill>
                  <a:srgbClr val="C00000"/>
                </a:solidFill>
              </a:rPr>
              <a:t>自动按次序执行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>
                <a:solidFill>
                  <a:srgbClr val="C00000"/>
                </a:solidFill>
              </a:rPr>
              <a:t>生命周期函数的作用</a:t>
            </a:r>
            <a:r>
              <a:rPr lang="zh-CN" altLang="en-US" dirty="0"/>
              <a:t>：允许程序员</a:t>
            </a:r>
            <a:r>
              <a:rPr lang="zh-CN" altLang="en-US" dirty="0">
                <a:solidFill>
                  <a:srgbClr val="C00000"/>
                </a:solidFill>
              </a:rPr>
              <a:t>在特定的时间点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C00000"/>
                </a:solidFill>
              </a:rPr>
              <a:t>执行某些特定的操作</a:t>
            </a:r>
            <a:r>
              <a:rPr lang="zh-CN" altLang="en-US" dirty="0"/>
              <a:t>。例如，页面刚加载的时候，可以在 </a:t>
            </a:r>
            <a:r>
              <a:rPr lang="en-US" altLang="zh-CN" dirty="0"/>
              <a:t>onLoad </a:t>
            </a:r>
            <a:r>
              <a:rPr lang="zh-CN" altLang="en-US" dirty="0"/>
              <a:t>生命周期函数中初始化页面的数据。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注意：</a:t>
            </a:r>
            <a:r>
              <a:rPr lang="zh-CN" altLang="en-US" dirty="0">
                <a:solidFill>
                  <a:srgbClr val="C00000"/>
                </a:solidFill>
              </a:rPr>
              <a:t>生命周期</a:t>
            </a:r>
            <a:r>
              <a:rPr lang="zh-CN" altLang="en-US" dirty="0"/>
              <a:t>强调的是</a:t>
            </a:r>
            <a:r>
              <a:rPr lang="zh-CN" altLang="en-US" dirty="0">
                <a:solidFill>
                  <a:srgbClr val="C00000"/>
                </a:solidFill>
              </a:rPr>
              <a:t>时间段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C00000"/>
                </a:solidFill>
              </a:rPr>
              <a:t>生命周期函数</a:t>
            </a:r>
            <a:r>
              <a:rPr lang="zh-CN" altLang="en-US" dirty="0"/>
              <a:t>强调的是</a:t>
            </a:r>
            <a:r>
              <a:rPr lang="zh-CN" altLang="en-US" dirty="0">
                <a:solidFill>
                  <a:srgbClr val="C00000"/>
                </a:solidFill>
              </a:rPr>
              <a:t>时间点</a:t>
            </a:r>
            <a:r>
              <a:rPr lang="zh-CN" altLang="en-US" dirty="0"/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页面导航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 小程序中实现页面导航的两种方式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28600" indent="-228600">
              <a:buFont typeface="+mj-ea"/>
              <a:buAutoNum type="circleNumDbPlain"/>
            </a:pPr>
            <a:r>
              <a:rPr lang="zh-CN" altLang="en-US" dirty="0"/>
              <a:t> </a:t>
            </a:r>
            <a:r>
              <a:rPr lang="zh-CN" altLang="en-US" dirty="0">
                <a:solidFill>
                  <a:srgbClr val="C00000"/>
                </a:solidFill>
              </a:rPr>
              <a:t>声明式导航</a:t>
            </a:r>
            <a:endParaRPr lang="en-US" altLang="zh-CN" dirty="0">
              <a:solidFill>
                <a:srgbClr val="C00000"/>
              </a:solidFill>
            </a:endParaRPr>
          </a:p>
          <a:p>
            <a:pPr marL="539750" lvl="1" indent="-252095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在页面上声明一个 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&lt;navigator&gt; 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导航组件</a:t>
            </a:r>
            <a:endParaRPr lang="en-US" altLang="zh-CN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539750" lvl="1" indent="-252095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通过点击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&lt;navigator&gt; 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组件实现页面跳转</a:t>
            </a:r>
            <a:endParaRPr lang="en-US" altLang="zh-CN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/>
              <a:t> </a:t>
            </a:r>
            <a:r>
              <a:rPr lang="zh-CN" altLang="en-US" dirty="0">
                <a:solidFill>
                  <a:srgbClr val="C00000"/>
                </a:solidFill>
              </a:rPr>
              <a:t>编程式导航</a:t>
            </a:r>
            <a:endParaRPr lang="en-US" altLang="zh-CN" dirty="0">
              <a:solidFill>
                <a:srgbClr val="C00000"/>
              </a:solidFill>
            </a:endParaRPr>
          </a:p>
          <a:p>
            <a:pPr marL="539750" lvl="1" indent="-252095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调用小程序的导航 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API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，实现页面的跳转</a:t>
            </a:r>
            <a:endParaRPr lang="zh-CN" altLang="en-US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生命周期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生命周期函数的分类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838200" y="1989139"/>
            <a:ext cx="9845675" cy="4112724"/>
          </a:xfrm>
        </p:spPr>
        <p:txBody>
          <a:bodyPr/>
          <a:lstStyle/>
          <a:p>
            <a:r>
              <a:rPr lang="zh-CN" altLang="en-US" dirty="0"/>
              <a:t>小程序中的生命周期函数分为两类，分别是：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 </a:t>
            </a:r>
            <a:r>
              <a:rPr lang="zh-CN" altLang="en-US" dirty="0">
                <a:solidFill>
                  <a:srgbClr val="C00000"/>
                </a:solidFill>
              </a:rPr>
              <a:t>应用的生命周期函数</a:t>
            </a:r>
            <a:endParaRPr lang="en-US" altLang="zh-CN" dirty="0">
              <a:solidFill>
                <a:srgbClr val="C00000"/>
              </a:solidFill>
            </a:endParaRPr>
          </a:p>
          <a:p>
            <a:pPr marL="64770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特指小程序从启动 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-&gt; 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运行 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-&gt; 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销毁期间依次调用的那些函数</a:t>
            </a:r>
            <a:endParaRPr lang="zh-CN" altLang="en-US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 </a:t>
            </a:r>
            <a:r>
              <a:rPr lang="zh-CN" altLang="en-US" dirty="0">
                <a:solidFill>
                  <a:srgbClr val="C00000"/>
                </a:solidFill>
              </a:rPr>
              <a:t>页面的生命周期函数</a:t>
            </a:r>
            <a:endParaRPr lang="en-US" altLang="zh-CN" dirty="0">
              <a:solidFill>
                <a:srgbClr val="C00000"/>
              </a:solidFill>
            </a:endParaRPr>
          </a:p>
          <a:p>
            <a:pPr marL="64770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特指小程序中，每个页面从加载 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-&gt; 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渲染 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-&gt; 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销毁期间依次调用的那些函数</a:t>
            </a:r>
            <a:endParaRPr lang="zh-CN" altLang="en-US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生命周期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应用的生命周期函数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838200" y="1989139"/>
            <a:ext cx="9845675" cy="517190"/>
          </a:xfrm>
        </p:spPr>
        <p:txBody>
          <a:bodyPr/>
          <a:lstStyle/>
          <a:p>
            <a:r>
              <a:rPr lang="zh-CN" altLang="en-US" dirty="0"/>
              <a:t>小程序的</a:t>
            </a:r>
            <a:r>
              <a:rPr lang="zh-CN" altLang="en-US" dirty="0">
                <a:solidFill>
                  <a:srgbClr val="C00000"/>
                </a:solidFill>
              </a:rPr>
              <a:t>应用生命周期函数</a:t>
            </a:r>
            <a:r>
              <a:rPr lang="zh-CN" altLang="en-US" dirty="0"/>
              <a:t>需要在 </a:t>
            </a:r>
            <a:r>
              <a:rPr lang="en-US" altLang="zh-CN" dirty="0">
                <a:solidFill>
                  <a:srgbClr val="C00000"/>
                </a:solidFill>
              </a:rPr>
              <a:t>app.js </a:t>
            </a:r>
            <a:r>
              <a:rPr lang="zh-CN" altLang="en-US" dirty="0"/>
              <a:t>中进行声明，示例代码如下：</a:t>
            </a:r>
            <a:endParaRPr lang="zh-CN" altLang="en-US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9287" y="2515120"/>
            <a:ext cx="7200000" cy="36084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生命周期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6. </a:t>
            </a:r>
            <a:r>
              <a:rPr lang="zh-CN" altLang="en-US" dirty="0"/>
              <a:t>页面的生命周期函数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838200" y="1989139"/>
            <a:ext cx="9845675" cy="517190"/>
          </a:xfrm>
        </p:spPr>
        <p:txBody>
          <a:bodyPr/>
          <a:lstStyle/>
          <a:p>
            <a:r>
              <a:rPr lang="zh-CN" altLang="en-US" dirty="0"/>
              <a:t>小程序的</a:t>
            </a:r>
            <a:r>
              <a:rPr lang="zh-CN" altLang="en-US" dirty="0">
                <a:solidFill>
                  <a:srgbClr val="C00000"/>
                </a:solidFill>
              </a:rPr>
              <a:t>页面生命周期函数</a:t>
            </a:r>
            <a:r>
              <a:rPr lang="zh-CN" altLang="en-US" dirty="0"/>
              <a:t>需要在页面的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.js </a:t>
            </a:r>
            <a:r>
              <a:rPr lang="zh-CN" altLang="en-US" dirty="0">
                <a:solidFill>
                  <a:srgbClr val="C00000"/>
                </a:solidFill>
              </a:rPr>
              <a:t>文件</a:t>
            </a:r>
            <a:r>
              <a:rPr lang="zh-CN" altLang="en-US" dirty="0"/>
              <a:t>中进行声明，示例代码如下：</a:t>
            </a:r>
            <a:endParaRPr lang="zh-CN" altLang="en-US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0399" y="2516400"/>
            <a:ext cx="7200000" cy="32950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页面导航</a:t>
            </a:r>
            <a:endParaRPr lang="en-US" altLang="zh-CN" dirty="0"/>
          </a:p>
          <a:p>
            <a:r>
              <a:rPr lang="zh-CN" altLang="en-US" dirty="0"/>
              <a:t>页面事件</a:t>
            </a:r>
            <a:endParaRPr lang="en-US" altLang="zh-CN" dirty="0"/>
          </a:p>
          <a:p>
            <a:r>
              <a:rPr lang="zh-CN" altLang="en-US" dirty="0"/>
              <a:t>生命周期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WXS </a:t>
            </a:r>
            <a:r>
              <a:rPr lang="zh-CN" altLang="en-US" dirty="0">
                <a:solidFill>
                  <a:srgbClr val="C00000"/>
                </a:solidFill>
              </a:rPr>
              <a:t>脚本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案例 </a:t>
            </a:r>
            <a:r>
              <a:rPr lang="en-US" altLang="zh-CN" dirty="0"/>
              <a:t>- </a:t>
            </a:r>
            <a:r>
              <a:rPr lang="zh-CN" altLang="en-US" dirty="0"/>
              <a:t>本地生活（列表页面）</a:t>
            </a:r>
            <a:endParaRPr lang="zh-CN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WXS </a:t>
            </a:r>
            <a:r>
              <a:rPr lang="zh-CN" altLang="en-US" dirty="0"/>
              <a:t>脚本 </a:t>
            </a:r>
            <a:r>
              <a:rPr lang="en-US" altLang="zh-CN" dirty="0"/>
              <a:t>- </a:t>
            </a:r>
            <a:r>
              <a:rPr lang="zh-CN" altLang="en-US" dirty="0">
                <a:solidFill>
                  <a:srgbClr val="C00000"/>
                </a:solidFill>
              </a:rPr>
              <a:t>概述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什么是 </a:t>
            </a:r>
            <a:r>
              <a:rPr lang="en-US" altLang="zh-CN" dirty="0"/>
              <a:t>wxs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WXS</a:t>
            </a:r>
            <a:r>
              <a:rPr lang="zh-CN" altLang="en-US" dirty="0"/>
              <a:t>（</a:t>
            </a:r>
            <a:r>
              <a:rPr lang="en-US" altLang="zh-CN" dirty="0"/>
              <a:t>WeiXin Script</a:t>
            </a:r>
            <a:r>
              <a:rPr lang="zh-CN" altLang="en-US" dirty="0"/>
              <a:t>）是</a:t>
            </a:r>
            <a:r>
              <a:rPr lang="zh-CN" altLang="en-US" dirty="0">
                <a:solidFill>
                  <a:srgbClr val="C00000"/>
                </a:solidFill>
              </a:rPr>
              <a:t>小程序独有的一套脚本语言</a:t>
            </a:r>
            <a:r>
              <a:rPr lang="zh-CN" altLang="en-US" dirty="0"/>
              <a:t>，结合 </a:t>
            </a:r>
            <a:r>
              <a:rPr lang="en-US" altLang="zh-CN" dirty="0"/>
              <a:t>WXML</a:t>
            </a:r>
            <a:r>
              <a:rPr lang="zh-CN" altLang="en-US" dirty="0"/>
              <a:t>，可以构建出页面的结构。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WXS </a:t>
            </a:r>
            <a:r>
              <a:rPr lang="zh-CN" altLang="en-US" dirty="0"/>
              <a:t>脚本 </a:t>
            </a:r>
            <a:r>
              <a:rPr lang="en-US" altLang="zh-CN" dirty="0"/>
              <a:t>- </a:t>
            </a:r>
            <a:r>
              <a:rPr lang="zh-CN" altLang="en-US" dirty="0"/>
              <a:t>概述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 wxs </a:t>
            </a:r>
            <a:r>
              <a:rPr lang="zh-CN" altLang="en-US" dirty="0"/>
              <a:t>的应用场景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wxml </a:t>
            </a:r>
            <a:r>
              <a:rPr lang="zh-CN" altLang="en-US" dirty="0">
                <a:solidFill>
                  <a:srgbClr val="C00000"/>
                </a:solidFill>
              </a:rPr>
              <a:t>中无法调用在页面的 </a:t>
            </a:r>
            <a:r>
              <a:rPr lang="en-US" altLang="zh-CN" dirty="0">
                <a:solidFill>
                  <a:srgbClr val="C00000"/>
                </a:solidFill>
              </a:rPr>
              <a:t>.js </a:t>
            </a:r>
            <a:r>
              <a:rPr lang="zh-CN" altLang="en-US" dirty="0">
                <a:solidFill>
                  <a:srgbClr val="C00000"/>
                </a:solidFill>
              </a:rPr>
              <a:t>中定义的函数</a:t>
            </a:r>
            <a:r>
              <a:rPr lang="zh-CN" altLang="en-US" dirty="0"/>
              <a:t>，但是，</a:t>
            </a:r>
            <a:r>
              <a:rPr lang="en-US" altLang="zh-CN" dirty="0"/>
              <a:t>wxml </a:t>
            </a:r>
            <a:r>
              <a:rPr lang="zh-CN" altLang="en-US" dirty="0"/>
              <a:t>中可以调用 </a:t>
            </a:r>
            <a:r>
              <a:rPr lang="en-US" altLang="zh-CN" dirty="0"/>
              <a:t>wxs </a:t>
            </a:r>
            <a:r>
              <a:rPr lang="zh-CN" altLang="en-US" dirty="0"/>
              <a:t>中定义的函数。因此，小程序中 </a:t>
            </a:r>
            <a:r>
              <a:rPr lang="en-US" altLang="zh-CN" dirty="0"/>
              <a:t>wxs 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C00000"/>
                </a:solidFill>
              </a:rPr>
              <a:t>典型应用场景</a:t>
            </a:r>
            <a:r>
              <a:rPr lang="zh-CN" altLang="en-US" dirty="0"/>
              <a:t>就是“</a:t>
            </a:r>
            <a:r>
              <a:rPr lang="zh-CN" altLang="en-US" dirty="0">
                <a:solidFill>
                  <a:srgbClr val="C00000"/>
                </a:solidFill>
              </a:rPr>
              <a:t>过滤器</a:t>
            </a:r>
            <a:r>
              <a:rPr lang="zh-CN" altLang="en-US" dirty="0"/>
              <a:t>”。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WXS </a:t>
            </a:r>
            <a:r>
              <a:rPr lang="zh-CN" altLang="en-US" dirty="0"/>
              <a:t>脚本 </a:t>
            </a:r>
            <a:r>
              <a:rPr lang="en-US" altLang="zh-CN" dirty="0"/>
              <a:t>- </a:t>
            </a:r>
            <a:r>
              <a:rPr lang="zh-CN" altLang="en-US" dirty="0"/>
              <a:t>概述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 wxs </a:t>
            </a:r>
            <a:r>
              <a:rPr lang="zh-CN" altLang="en-US" dirty="0"/>
              <a:t>和 </a:t>
            </a:r>
            <a:r>
              <a:rPr lang="en-US" altLang="zh-CN" dirty="0"/>
              <a:t>JavaScript </a:t>
            </a:r>
            <a:r>
              <a:rPr lang="zh-CN" altLang="en-US" dirty="0"/>
              <a:t>的关系</a:t>
            </a:r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845675" cy="4632072"/>
          </a:xfrm>
        </p:spPr>
        <p:txBody>
          <a:bodyPr/>
          <a:lstStyle/>
          <a:p>
            <a:r>
              <a:rPr lang="zh-CN" altLang="en-US" dirty="0"/>
              <a:t>虽然 </a:t>
            </a:r>
            <a:r>
              <a:rPr lang="en-US" altLang="zh-CN" dirty="0"/>
              <a:t>wxs </a:t>
            </a:r>
            <a:r>
              <a:rPr lang="zh-CN" altLang="en-US" dirty="0"/>
              <a:t>的语法类似于 </a:t>
            </a:r>
            <a:r>
              <a:rPr lang="en-US" altLang="zh-CN" dirty="0"/>
              <a:t>JavaScript</a:t>
            </a:r>
            <a:r>
              <a:rPr lang="zh-CN" altLang="en-US" dirty="0"/>
              <a:t>，但是 </a:t>
            </a:r>
            <a:r>
              <a:rPr lang="en-US" altLang="zh-CN" dirty="0"/>
              <a:t>wxs </a:t>
            </a:r>
            <a:r>
              <a:rPr lang="zh-CN" altLang="en-US" dirty="0"/>
              <a:t>和 </a:t>
            </a:r>
            <a:r>
              <a:rPr lang="en-US" altLang="zh-CN" dirty="0"/>
              <a:t>JavaScript </a:t>
            </a:r>
            <a:r>
              <a:rPr lang="zh-CN" altLang="en-US" dirty="0"/>
              <a:t>是完全不同的两种语言：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en-US" altLang="zh-CN" dirty="0">
                <a:solidFill>
                  <a:srgbClr val="C00000"/>
                </a:solidFill>
              </a:rPr>
              <a:t>wxs </a:t>
            </a:r>
            <a:r>
              <a:rPr lang="zh-CN" altLang="en-US" dirty="0">
                <a:solidFill>
                  <a:srgbClr val="C00000"/>
                </a:solidFill>
              </a:rPr>
              <a:t>有自己的数据类型</a:t>
            </a:r>
            <a:endParaRPr lang="en-US" altLang="zh-CN" dirty="0">
              <a:solidFill>
                <a:srgbClr val="C00000"/>
              </a:solidFill>
            </a:endParaRPr>
          </a:p>
          <a:p>
            <a:pPr marL="64770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600" b="0" dirty="0">
                <a:solidFill>
                  <a:srgbClr val="0099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number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数值类型、</a:t>
            </a:r>
            <a:r>
              <a:rPr lang="en-US" altLang="zh-CN" sz="1600" b="0" dirty="0">
                <a:solidFill>
                  <a:srgbClr val="0099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字符串类型、</a:t>
            </a:r>
            <a:r>
              <a:rPr lang="en-US" altLang="zh-CN" sz="1600" b="0" dirty="0">
                <a:solidFill>
                  <a:srgbClr val="0099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boolean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布尔类型、</a:t>
            </a:r>
            <a:r>
              <a:rPr lang="en-US" altLang="zh-CN" sz="1600" b="0" dirty="0">
                <a:solidFill>
                  <a:srgbClr val="0099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object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对象类型、</a:t>
            </a:r>
            <a:endParaRPr lang="zh-CN" altLang="en-US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64770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600" b="0" dirty="0">
                <a:solidFill>
                  <a:srgbClr val="0099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function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函数类型、</a:t>
            </a:r>
            <a:r>
              <a:rPr lang="en-US" altLang="zh-CN" sz="1600" b="0" dirty="0">
                <a:solidFill>
                  <a:srgbClr val="0099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数组类型、    </a:t>
            </a:r>
            <a:r>
              <a:rPr lang="en-US" altLang="zh-CN" sz="1600" b="0" dirty="0">
                <a:solidFill>
                  <a:srgbClr val="0099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date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日期类型、      </a:t>
            </a:r>
            <a:r>
              <a:rPr lang="en-US" altLang="zh-CN" sz="1600" b="0" dirty="0">
                <a:solidFill>
                  <a:srgbClr val="0099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regexp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正则</a:t>
            </a:r>
            <a:endParaRPr lang="zh-CN" altLang="en-US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zh-CN" dirty="0">
                <a:solidFill>
                  <a:srgbClr val="C00000"/>
                </a:solidFill>
              </a:rPr>
              <a:t>wxs </a:t>
            </a:r>
            <a:r>
              <a:rPr lang="zh-CN" altLang="en-US" dirty="0">
                <a:solidFill>
                  <a:srgbClr val="C00000"/>
                </a:solidFill>
              </a:rPr>
              <a:t>不支持类似于 </a:t>
            </a:r>
            <a:r>
              <a:rPr lang="en-US" altLang="zh-CN" dirty="0">
                <a:solidFill>
                  <a:srgbClr val="C00000"/>
                </a:solidFill>
              </a:rPr>
              <a:t>ES6 </a:t>
            </a:r>
            <a:r>
              <a:rPr lang="zh-CN" altLang="en-US" dirty="0">
                <a:solidFill>
                  <a:srgbClr val="C00000"/>
                </a:solidFill>
              </a:rPr>
              <a:t>及以上的语法形式</a:t>
            </a:r>
            <a:endParaRPr lang="en-US" altLang="zh-CN" dirty="0">
              <a:solidFill>
                <a:srgbClr val="C00000"/>
              </a:solidFill>
            </a:endParaRPr>
          </a:p>
          <a:p>
            <a:pPr marL="64770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b="0" dirty="0">
                <a:solidFill>
                  <a:srgbClr val="0099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不支持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let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const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、解构赋值、展开运算符、箭头函数、对象属性简写、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etc...</a:t>
            </a:r>
            <a:endParaRPr lang="en-US" altLang="zh-CN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64770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b="0" dirty="0">
                <a:solidFill>
                  <a:srgbClr val="0099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支持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var 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定义变量、普通 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function 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函数等类似于 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ES5 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的语法</a:t>
            </a:r>
            <a:endParaRPr lang="en-US" altLang="zh-CN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zh-CN" dirty="0">
                <a:solidFill>
                  <a:srgbClr val="C00000"/>
                </a:solidFill>
              </a:rPr>
              <a:t>wxs </a:t>
            </a:r>
            <a:r>
              <a:rPr lang="zh-CN" altLang="en-US" dirty="0">
                <a:solidFill>
                  <a:srgbClr val="C00000"/>
                </a:solidFill>
              </a:rPr>
              <a:t>遵循 </a:t>
            </a:r>
            <a:r>
              <a:rPr lang="en-US" altLang="zh-CN" dirty="0">
                <a:solidFill>
                  <a:srgbClr val="C00000"/>
                </a:solidFill>
              </a:rPr>
              <a:t>CommonJS </a:t>
            </a:r>
            <a:r>
              <a:rPr lang="zh-CN" altLang="en-US" dirty="0">
                <a:solidFill>
                  <a:srgbClr val="C00000"/>
                </a:solidFill>
              </a:rPr>
              <a:t>规范</a:t>
            </a:r>
            <a:endParaRPr lang="en-US" altLang="zh-CN" dirty="0">
              <a:solidFill>
                <a:srgbClr val="C00000"/>
              </a:solidFill>
            </a:endParaRPr>
          </a:p>
          <a:p>
            <a:pPr marL="64770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600" b="0" dirty="0">
                <a:solidFill>
                  <a:srgbClr val="0099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module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</a:t>
            </a:r>
            <a:endParaRPr lang="en-US" altLang="zh-CN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64770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600" b="0" dirty="0">
                <a:solidFill>
                  <a:srgbClr val="0099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require() 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函数</a:t>
            </a:r>
            <a:endParaRPr lang="en-US" altLang="zh-CN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64770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600" b="0" dirty="0">
                <a:solidFill>
                  <a:srgbClr val="0099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module.exports 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</a:t>
            </a:r>
            <a:endParaRPr lang="en-US" altLang="zh-CN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WXS </a:t>
            </a:r>
            <a:r>
              <a:rPr lang="zh-CN" altLang="en-US" dirty="0"/>
              <a:t>脚本 </a:t>
            </a:r>
            <a:r>
              <a:rPr lang="en-US" altLang="zh-CN" dirty="0"/>
              <a:t>- </a:t>
            </a:r>
            <a:r>
              <a:rPr lang="zh-CN" altLang="en-US" dirty="0">
                <a:solidFill>
                  <a:srgbClr val="C00000"/>
                </a:solidFill>
              </a:rPr>
              <a:t>基础语法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内嵌 </a:t>
            </a:r>
            <a:r>
              <a:rPr lang="en-US" altLang="zh-CN" dirty="0"/>
              <a:t>wxs </a:t>
            </a:r>
            <a:r>
              <a:rPr lang="zh-CN" altLang="en-US" dirty="0"/>
              <a:t>脚本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932377" cy="1615708"/>
          </a:xfrm>
        </p:spPr>
        <p:txBody>
          <a:bodyPr/>
          <a:lstStyle/>
          <a:p>
            <a:r>
              <a:rPr lang="en-US" altLang="zh-CN" dirty="0"/>
              <a:t>wxs </a:t>
            </a:r>
            <a:r>
              <a:rPr lang="zh-CN" altLang="en-US" dirty="0"/>
              <a:t>代码可以编写在 </a:t>
            </a:r>
            <a:r>
              <a:rPr lang="en-US" altLang="zh-CN" dirty="0"/>
              <a:t>wxml </a:t>
            </a:r>
            <a:r>
              <a:rPr lang="zh-CN" altLang="en-US" dirty="0"/>
              <a:t>文件中的 </a:t>
            </a:r>
            <a:r>
              <a:rPr lang="en-US" altLang="zh-CN" dirty="0">
                <a:solidFill>
                  <a:srgbClr val="C00000"/>
                </a:solidFill>
              </a:rPr>
              <a:t>&lt;wxs&gt; </a:t>
            </a:r>
            <a:r>
              <a:rPr lang="zh-CN" altLang="en-US" dirty="0"/>
              <a:t>标签内，就像 </a:t>
            </a:r>
            <a:r>
              <a:rPr lang="en-US" altLang="zh-CN" dirty="0"/>
              <a:t>Javascript </a:t>
            </a:r>
            <a:r>
              <a:rPr lang="zh-CN" altLang="en-US" dirty="0"/>
              <a:t>代码可以编写在 </a:t>
            </a:r>
            <a:r>
              <a:rPr lang="en-US" altLang="zh-CN" dirty="0"/>
              <a:t>html </a:t>
            </a:r>
            <a:r>
              <a:rPr lang="zh-CN" altLang="en-US" dirty="0"/>
              <a:t>文件中的 </a:t>
            </a:r>
            <a:r>
              <a:rPr lang="en-US" altLang="zh-CN" dirty="0"/>
              <a:t>&lt;script&gt; </a:t>
            </a:r>
            <a:r>
              <a:rPr lang="zh-CN" altLang="en-US" dirty="0"/>
              <a:t>标签内一样。</a:t>
            </a:r>
            <a:endParaRPr lang="zh-CN" altLang="en-US" dirty="0"/>
          </a:p>
          <a:p>
            <a:r>
              <a:rPr lang="en-US" altLang="zh-CN" dirty="0"/>
              <a:t>wxml </a:t>
            </a:r>
            <a:r>
              <a:rPr lang="zh-CN" altLang="en-US" dirty="0"/>
              <a:t>文件中的每个 </a:t>
            </a:r>
            <a:r>
              <a:rPr lang="en-US" altLang="zh-CN" dirty="0"/>
              <a:t>&lt;wxs&gt;&lt;/wxs&gt; </a:t>
            </a:r>
            <a:r>
              <a:rPr lang="zh-CN" altLang="en-US" dirty="0"/>
              <a:t>标签，</a:t>
            </a:r>
            <a:r>
              <a:rPr lang="zh-CN" altLang="en-US" dirty="0">
                <a:solidFill>
                  <a:srgbClr val="C00000"/>
                </a:solidFill>
              </a:rPr>
              <a:t>必须提供 </a:t>
            </a:r>
            <a:r>
              <a:rPr lang="en-US" altLang="zh-CN" dirty="0">
                <a:solidFill>
                  <a:srgbClr val="C00000"/>
                </a:solidFill>
              </a:rPr>
              <a:t>module </a:t>
            </a:r>
            <a:r>
              <a:rPr lang="zh-CN" altLang="en-US" dirty="0">
                <a:solidFill>
                  <a:srgbClr val="C00000"/>
                </a:solidFill>
              </a:rPr>
              <a:t>属性</a:t>
            </a:r>
            <a:r>
              <a:rPr lang="zh-CN" altLang="en-US" dirty="0"/>
              <a:t>，用来指定</a:t>
            </a:r>
            <a:r>
              <a:rPr lang="zh-CN" altLang="en-US" dirty="0">
                <a:solidFill>
                  <a:srgbClr val="C00000"/>
                </a:solidFill>
              </a:rPr>
              <a:t>当前 </a:t>
            </a:r>
            <a:r>
              <a:rPr lang="en-US" altLang="zh-CN" dirty="0">
                <a:solidFill>
                  <a:srgbClr val="C00000"/>
                </a:solidFill>
              </a:rPr>
              <a:t>wxs </a:t>
            </a:r>
            <a:r>
              <a:rPr lang="zh-CN" altLang="en-US" dirty="0">
                <a:solidFill>
                  <a:srgbClr val="C00000"/>
                </a:solidFill>
              </a:rPr>
              <a:t>的模块名称</a:t>
            </a:r>
            <a:r>
              <a:rPr lang="zh-CN" altLang="en-US" dirty="0"/>
              <a:t>，方便在 </a:t>
            </a:r>
            <a:r>
              <a:rPr lang="en-US" altLang="zh-CN" dirty="0"/>
              <a:t>wxml </a:t>
            </a:r>
            <a:r>
              <a:rPr lang="zh-CN" altLang="en-US" dirty="0"/>
              <a:t>中访问模块中的成员：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9288" y="3675188"/>
            <a:ext cx="6666549" cy="30509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WXS </a:t>
            </a:r>
            <a:r>
              <a:rPr lang="zh-CN" altLang="en-US" dirty="0"/>
              <a:t>脚本 </a:t>
            </a:r>
            <a:r>
              <a:rPr lang="en-US" altLang="zh-CN" dirty="0"/>
              <a:t>- </a:t>
            </a:r>
            <a:r>
              <a:rPr lang="zh-CN" altLang="en-US" dirty="0"/>
              <a:t>基础语法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定义外联的 </a:t>
            </a:r>
            <a:r>
              <a:rPr lang="en-US" altLang="zh-CN" dirty="0"/>
              <a:t>wxs </a:t>
            </a:r>
            <a:r>
              <a:rPr lang="zh-CN" altLang="en-US" dirty="0"/>
              <a:t>脚本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845675" cy="868362"/>
          </a:xfrm>
        </p:spPr>
        <p:txBody>
          <a:bodyPr/>
          <a:lstStyle/>
          <a:p>
            <a:r>
              <a:rPr lang="en-US" altLang="zh-CN" dirty="0"/>
              <a:t>wxs </a:t>
            </a:r>
            <a:r>
              <a:rPr lang="zh-CN" altLang="en-US" dirty="0"/>
              <a:t>代码还可以编写在</a:t>
            </a:r>
            <a:r>
              <a:rPr lang="zh-CN" altLang="en-US" dirty="0">
                <a:solidFill>
                  <a:srgbClr val="C00000"/>
                </a:solidFill>
              </a:rPr>
              <a:t>以 </a:t>
            </a:r>
            <a:r>
              <a:rPr lang="en-US" altLang="zh-CN" dirty="0">
                <a:solidFill>
                  <a:srgbClr val="C00000"/>
                </a:solidFill>
              </a:rPr>
              <a:t>.wxs </a:t>
            </a:r>
            <a:r>
              <a:rPr lang="zh-CN" altLang="en-US" dirty="0">
                <a:solidFill>
                  <a:srgbClr val="C00000"/>
                </a:solidFill>
              </a:rPr>
              <a:t>为后缀名的文件内</a:t>
            </a:r>
            <a:r>
              <a:rPr lang="zh-CN" altLang="en-US" dirty="0"/>
              <a:t>，就像 </a:t>
            </a:r>
            <a:r>
              <a:rPr lang="en-US" altLang="zh-CN" dirty="0"/>
              <a:t>javascript </a:t>
            </a:r>
            <a:r>
              <a:rPr lang="zh-CN" altLang="en-US" dirty="0"/>
              <a:t>代码可以编写在以 </a:t>
            </a:r>
            <a:r>
              <a:rPr lang="en-US" altLang="zh-CN" dirty="0"/>
              <a:t>.js </a:t>
            </a:r>
            <a:r>
              <a:rPr lang="zh-CN" altLang="en-US" dirty="0"/>
              <a:t>为后缀名的文件中一样。示例代码如下：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0494" y="2857500"/>
            <a:ext cx="7200000" cy="32950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WXS </a:t>
            </a:r>
            <a:r>
              <a:rPr lang="zh-CN" altLang="en-US" dirty="0"/>
              <a:t>脚本 </a:t>
            </a:r>
            <a:r>
              <a:rPr lang="en-US" altLang="zh-CN" dirty="0"/>
              <a:t>- </a:t>
            </a:r>
            <a:r>
              <a:rPr lang="zh-CN" altLang="en-US" dirty="0"/>
              <a:t>基础语法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使用外联的 </a:t>
            </a:r>
            <a:r>
              <a:rPr lang="en-US" altLang="zh-CN" dirty="0"/>
              <a:t>wxs </a:t>
            </a:r>
            <a:r>
              <a:rPr lang="zh-CN" altLang="en-US" dirty="0"/>
              <a:t>脚本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838200" y="1989137"/>
            <a:ext cx="9845675" cy="1743399"/>
          </a:xfrm>
        </p:spPr>
        <p:txBody>
          <a:bodyPr/>
          <a:lstStyle/>
          <a:p>
            <a:r>
              <a:rPr lang="zh-CN" altLang="en-US" dirty="0"/>
              <a:t>在 </a:t>
            </a:r>
            <a:r>
              <a:rPr lang="en-US" altLang="zh-CN" dirty="0"/>
              <a:t>wxml </a:t>
            </a:r>
            <a:r>
              <a:rPr lang="zh-CN" altLang="en-US" dirty="0"/>
              <a:t>中引入外联的 </a:t>
            </a:r>
            <a:r>
              <a:rPr lang="en-US" altLang="zh-CN" dirty="0"/>
              <a:t>wxs </a:t>
            </a:r>
            <a:r>
              <a:rPr lang="zh-CN" altLang="en-US" dirty="0"/>
              <a:t>脚本时，</a:t>
            </a:r>
            <a:r>
              <a:rPr lang="zh-CN" altLang="en-US" dirty="0">
                <a:solidFill>
                  <a:srgbClr val="C00000"/>
                </a:solidFill>
              </a:rPr>
              <a:t>必须</a:t>
            </a:r>
            <a:r>
              <a:rPr lang="zh-CN" altLang="en-US" dirty="0"/>
              <a:t>为 </a:t>
            </a:r>
            <a:r>
              <a:rPr lang="en-US" altLang="zh-CN" dirty="0"/>
              <a:t>&lt;wxs&gt; </a:t>
            </a:r>
            <a:r>
              <a:rPr lang="zh-CN" altLang="en-US" dirty="0"/>
              <a:t>标签添加 </a:t>
            </a:r>
            <a:r>
              <a:rPr lang="en-US" altLang="zh-CN" dirty="0">
                <a:solidFill>
                  <a:srgbClr val="C00000"/>
                </a:solidFill>
              </a:rPr>
              <a:t>module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>
                <a:solidFill>
                  <a:srgbClr val="C00000"/>
                </a:solidFill>
              </a:rPr>
              <a:t>src</a:t>
            </a:r>
            <a:r>
              <a:rPr lang="en-US" altLang="zh-CN" dirty="0"/>
              <a:t> </a:t>
            </a:r>
            <a:r>
              <a:rPr lang="zh-CN" altLang="en-US" dirty="0"/>
              <a:t>属性，其中：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 </a:t>
            </a:r>
            <a:r>
              <a:rPr lang="en-US" altLang="zh-CN" dirty="0">
                <a:solidFill>
                  <a:srgbClr val="C00000"/>
                </a:solidFill>
              </a:rPr>
              <a:t>module</a:t>
            </a:r>
            <a:r>
              <a:rPr lang="en-US" altLang="zh-CN" dirty="0"/>
              <a:t> </a:t>
            </a:r>
            <a:r>
              <a:rPr lang="zh-CN" altLang="en-US" dirty="0"/>
              <a:t>用来指定模块的名称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 </a:t>
            </a:r>
            <a:r>
              <a:rPr lang="en-US" altLang="zh-CN" dirty="0">
                <a:solidFill>
                  <a:srgbClr val="C00000"/>
                </a:solidFill>
              </a:rPr>
              <a:t>src</a:t>
            </a:r>
            <a:r>
              <a:rPr lang="en-US" altLang="zh-CN" dirty="0"/>
              <a:t> </a:t>
            </a:r>
            <a:r>
              <a:rPr lang="zh-CN" altLang="en-US" dirty="0"/>
              <a:t>用来指定要引入的脚本的路径，且</a:t>
            </a:r>
            <a:r>
              <a:rPr lang="zh-CN" altLang="en-US" dirty="0">
                <a:solidFill>
                  <a:srgbClr val="C00000"/>
                </a:solidFill>
              </a:rPr>
              <a:t>必须是相对路径</a:t>
            </a:r>
            <a:endParaRPr lang="zh-CN" altLang="en-US" dirty="0">
              <a:solidFill>
                <a:srgbClr val="C00000"/>
              </a:solidFill>
            </a:endParaRPr>
          </a:p>
          <a:p>
            <a:r>
              <a:rPr lang="zh-CN" altLang="en-US" dirty="0"/>
              <a:t>示例代码如下：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0495" y="3758912"/>
            <a:ext cx="7200000" cy="23548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页面导航 </a:t>
            </a:r>
            <a:r>
              <a:rPr lang="en-US" altLang="zh-CN" dirty="0"/>
              <a:t>- </a:t>
            </a:r>
            <a:r>
              <a:rPr lang="zh-CN" altLang="en-US" dirty="0">
                <a:solidFill>
                  <a:srgbClr val="C00000"/>
                </a:solidFill>
              </a:rPr>
              <a:t>声明式导航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导航到 </a:t>
            </a:r>
            <a:r>
              <a:rPr lang="en-US" altLang="zh-CN" dirty="0"/>
              <a:t>tabBar </a:t>
            </a:r>
            <a:r>
              <a:rPr lang="zh-CN" altLang="en-US" dirty="0"/>
              <a:t>页面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845675" cy="2160831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tabBar </a:t>
            </a:r>
            <a:r>
              <a:rPr lang="zh-CN" altLang="en-US" dirty="0">
                <a:solidFill>
                  <a:srgbClr val="C00000"/>
                </a:solidFill>
              </a:rPr>
              <a:t>页面</a:t>
            </a:r>
            <a:r>
              <a:rPr lang="zh-CN" altLang="en-US" dirty="0"/>
              <a:t>指的是被配置为 </a:t>
            </a:r>
            <a:r>
              <a:rPr lang="en-US" altLang="zh-CN" dirty="0"/>
              <a:t>tabBar </a:t>
            </a:r>
            <a:r>
              <a:rPr lang="zh-CN" altLang="en-US" dirty="0"/>
              <a:t>的页面。</a:t>
            </a:r>
            <a:endParaRPr lang="en-US" altLang="zh-CN" dirty="0"/>
          </a:p>
          <a:p>
            <a:r>
              <a:rPr lang="zh-CN" altLang="en-US" dirty="0"/>
              <a:t>在使用 </a:t>
            </a:r>
            <a:r>
              <a:rPr lang="en-US" altLang="zh-CN" dirty="0"/>
              <a:t>&lt;navigator&gt; </a:t>
            </a:r>
            <a:r>
              <a:rPr lang="zh-CN" altLang="en-US" dirty="0"/>
              <a:t>组件跳转到指定的 </a:t>
            </a:r>
            <a:r>
              <a:rPr lang="en-US" altLang="zh-CN" dirty="0"/>
              <a:t>tabBar </a:t>
            </a:r>
            <a:r>
              <a:rPr lang="zh-CN" altLang="en-US" dirty="0"/>
              <a:t>页面时，需要指定 </a:t>
            </a:r>
            <a:r>
              <a:rPr lang="en-US" altLang="zh-CN" dirty="0">
                <a:solidFill>
                  <a:srgbClr val="C00000"/>
                </a:solidFill>
              </a:rPr>
              <a:t>url</a:t>
            </a:r>
            <a:r>
              <a:rPr lang="en-US" altLang="zh-CN" dirty="0"/>
              <a:t> </a:t>
            </a:r>
            <a:r>
              <a:rPr lang="zh-CN" altLang="en-US" dirty="0"/>
              <a:t>属性和 </a:t>
            </a:r>
            <a:r>
              <a:rPr lang="en-US" altLang="zh-CN" dirty="0">
                <a:solidFill>
                  <a:srgbClr val="C00000"/>
                </a:solidFill>
              </a:rPr>
              <a:t>open-type</a:t>
            </a:r>
            <a:r>
              <a:rPr lang="en-US" altLang="zh-CN" dirty="0"/>
              <a:t> </a:t>
            </a:r>
            <a:r>
              <a:rPr lang="zh-CN" altLang="en-US" dirty="0"/>
              <a:t>属性，其中：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url </a:t>
            </a:r>
            <a:r>
              <a:rPr lang="zh-CN" altLang="en-US" dirty="0"/>
              <a:t>表示要跳转的</a:t>
            </a:r>
            <a:r>
              <a:rPr lang="zh-CN" altLang="en-US" dirty="0">
                <a:solidFill>
                  <a:srgbClr val="C00000"/>
                </a:solidFill>
              </a:rPr>
              <a:t>页面的地址</a:t>
            </a:r>
            <a:r>
              <a:rPr lang="zh-CN" altLang="en-US" dirty="0"/>
              <a:t>，必须以 </a:t>
            </a:r>
            <a:r>
              <a:rPr lang="en-US" altLang="zh-CN" dirty="0">
                <a:solidFill>
                  <a:srgbClr val="C00000"/>
                </a:solidFill>
              </a:rPr>
              <a:t>/</a:t>
            </a:r>
            <a:r>
              <a:rPr lang="en-US" altLang="zh-CN" dirty="0"/>
              <a:t> </a:t>
            </a:r>
            <a:r>
              <a:rPr lang="zh-CN" altLang="en-US" dirty="0"/>
              <a:t>开头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open-type </a:t>
            </a:r>
            <a:r>
              <a:rPr lang="zh-CN" altLang="en-US" dirty="0"/>
              <a:t>表示</a:t>
            </a:r>
            <a:r>
              <a:rPr lang="zh-CN" altLang="en-US" dirty="0">
                <a:solidFill>
                  <a:srgbClr val="C00000"/>
                </a:solidFill>
              </a:rPr>
              <a:t>跳转的方式</a:t>
            </a:r>
            <a:r>
              <a:rPr lang="zh-CN" altLang="en-US" dirty="0"/>
              <a:t>，必须为 </a:t>
            </a:r>
            <a:r>
              <a:rPr lang="en-US" altLang="zh-CN" dirty="0">
                <a:solidFill>
                  <a:srgbClr val="C00000"/>
                </a:solidFill>
              </a:rPr>
              <a:t>switchTab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示例代码如下：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3417" y="4167553"/>
            <a:ext cx="9315196" cy="12256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WXS </a:t>
            </a:r>
            <a:r>
              <a:rPr lang="zh-CN" altLang="en-US" dirty="0"/>
              <a:t>脚本 </a:t>
            </a:r>
            <a:r>
              <a:rPr lang="en-US" altLang="zh-CN" dirty="0"/>
              <a:t>- </a:t>
            </a:r>
            <a:r>
              <a:rPr lang="en-US" altLang="zh-CN" dirty="0">
                <a:solidFill>
                  <a:srgbClr val="C00000"/>
                </a:solidFill>
              </a:rPr>
              <a:t>WXS </a:t>
            </a:r>
            <a:r>
              <a:rPr lang="zh-CN" altLang="en-US" dirty="0">
                <a:solidFill>
                  <a:srgbClr val="C00000"/>
                </a:solidFill>
              </a:rPr>
              <a:t>的特点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与 </a:t>
            </a:r>
            <a:r>
              <a:rPr lang="en-US" altLang="zh-CN" dirty="0"/>
              <a:t>JavaScript </a:t>
            </a:r>
            <a:r>
              <a:rPr lang="zh-CN" altLang="en-US" dirty="0"/>
              <a:t>不同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838200" y="1989137"/>
            <a:ext cx="10055469" cy="1743399"/>
          </a:xfrm>
        </p:spPr>
        <p:txBody>
          <a:bodyPr/>
          <a:lstStyle/>
          <a:p>
            <a:r>
              <a:rPr lang="zh-CN" altLang="en-US" dirty="0"/>
              <a:t>为了降低 </a:t>
            </a:r>
            <a:r>
              <a:rPr lang="en-US" altLang="zh-CN" dirty="0"/>
              <a:t>wxs</a:t>
            </a:r>
            <a:r>
              <a:rPr lang="zh-CN" altLang="en-US" dirty="0"/>
              <a:t>（</a:t>
            </a:r>
            <a:r>
              <a:rPr lang="en-US" altLang="zh-CN" dirty="0">
                <a:solidFill>
                  <a:srgbClr val="C00000"/>
                </a:solidFill>
              </a:rPr>
              <a:t>WeiXin Script</a:t>
            </a:r>
            <a:r>
              <a:rPr lang="zh-CN" altLang="en-US" dirty="0"/>
              <a:t>）的学习成本，</a:t>
            </a:r>
            <a:r>
              <a:rPr lang="en-US" altLang="zh-CN" dirty="0"/>
              <a:t> wxs </a:t>
            </a:r>
            <a:r>
              <a:rPr lang="zh-CN" altLang="en-US" dirty="0"/>
              <a:t>语言在设计时借大量鉴了 </a:t>
            </a:r>
            <a:r>
              <a:rPr lang="en-US" altLang="zh-CN" dirty="0"/>
              <a:t>JavaScript </a:t>
            </a:r>
            <a:r>
              <a:rPr lang="zh-CN" altLang="en-US" dirty="0"/>
              <a:t>的语法。但是本质上，</a:t>
            </a:r>
            <a:r>
              <a:rPr lang="en-US" altLang="zh-CN" dirty="0"/>
              <a:t>wxs </a:t>
            </a:r>
            <a:r>
              <a:rPr lang="zh-CN" altLang="en-US" dirty="0"/>
              <a:t>和 </a:t>
            </a:r>
            <a:r>
              <a:rPr lang="en-US" altLang="zh-CN" dirty="0"/>
              <a:t>JavaScript </a:t>
            </a:r>
            <a:r>
              <a:rPr lang="zh-CN" altLang="en-US" dirty="0"/>
              <a:t>是完全不同的两种语言！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WXS </a:t>
            </a:r>
            <a:r>
              <a:rPr lang="zh-CN" altLang="en-US" dirty="0"/>
              <a:t>脚本 </a:t>
            </a:r>
            <a:r>
              <a:rPr lang="en-US" altLang="zh-CN" dirty="0"/>
              <a:t>- WXS </a:t>
            </a:r>
            <a:r>
              <a:rPr lang="zh-CN" altLang="en-US" dirty="0"/>
              <a:t>的特点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不能作为组件的事件回调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838200" y="1989137"/>
            <a:ext cx="10055469" cy="517191"/>
          </a:xfrm>
        </p:spPr>
        <p:txBody>
          <a:bodyPr/>
          <a:lstStyle/>
          <a:p>
            <a:r>
              <a:rPr lang="en-US" altLang="zh-CN" dirty="0"/>
              <a:t>wxs </a:t>
            </a:r>
            <a:r>
              <a:rPr lang="zh-CN" altLang="en-US" dirty="0"/>
              <a:t>典型的应用场景就是“</a:t>
            </a:r>
            <a:r>
              <a:rPr lang="zh-CN" altLang="en-US" dirty="0">
                <a:solidFill>
                  <a:srgbClr val="C00000"/>
                </a:solidFill>
              </a:rPr>
              <a:t>过滤器</a:t>
            </a:r>
            <a:r>
              <a:rPr lang="zh-CN" altLang="en-US" dirty="0"/>
              <a:t>”，</a:t>
            </a:r>
            <a:r>
              <a:rPr lang="zh-CN" altLang="en-US" dirty="0">
                <a:solidFill>
                  <a:srgbClr val="C00000"/>
                </a:solidFill>
              </a:rPr>
              <a:t>经常配合 </a:t>
            </a:r>
            <a:r>
              <a:rPr lang="en-US" altLang="zh-CN" dirty="0">
                <a:solidFill>
                  <a:srgbClr val="C00000"/>
                </a:solidFill>
              </a:rPr>
              <a:t>Mustache </a:t>
            </a:r>
            <a:r>
              <a:rPr lang="zh-CN" altLang="en-US" dirty="0">
                <a:solidFill>
                  <a:srgbClr val="C00000"/>
                </a:solidFill>
              </a:rPr>
              <a:t>语法进行使用</a:t>
            </a:r>
            <a:r>
              <a:rPr lang="zh-CN" altLang="en-US" dirty="0"/>
              <a:t>，例如：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9288" y="2506328"/>
            <a:ext cx="7200000" cy="1101177"/>
          </a:xfrm>
          <a:prstGeom prst="rect">
            <a:avLst/>
          </a:prstGeom>
        </p:spPr>
      </p:pic>
      <p:sp>
        <p:nvSpPr>
          <p:cNvPr id="8" name="文本占位符 6"/>
          <p:cNvSpPr txBox="1"/>
          <p:nvPr/>
        </p:nvSpPr>
        <p:spPr>
          <a:xfrm>
            <a:off x="838200" y="3651465"/>
            <a:ext cx="10055469" cy="51719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但是，在 </a:t>
            </a:r>
            <a:r>
              <a:rPr lang="en-US" altLang="zh-CN" dirty="0"/>
              <a:t>wxs </a:t>
            </a:r>
            <a:r>
              <a:rPr lang="zh-CN" altLang="en-US" dirty="0"/>
              <a:t>中定义的函数</a:t>
            </a:r>
            <a:r>
              <a:rPr lang="zh-CN" altLang="en-US" dirty="0">
                <a:solidFill>
                  <a:srgbClr val="C00000"/>
                </a:solidFill>
              </a:rPr>
              <a:t>不能作为组件的事件回调函数</a:t>
            </a:r>
            <a:r>
              <a:rPr lang="zh-CN" altLang="en-US" dirty="0"/>
              <a:t>。例如，下面的用法是错误的：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287" y="4211682"/>
            <a:ext cx="7200000" cy="11011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WXS </a:t>
            </a:r>
            <a:r>
              <a:rPr lang="zh-CN" altLang="en-US" dirty="0"/>
              <a:t>脚本 </a:t>
            </a:r>
            <a:r>
              <a:rPr lang="en-US" altLang="zh-CN" dirty="0"/>
              <a:t>- WXS </a:t>
            </a:r>
            <a:r>
              <a:rPr lang="zh-CN" altLang="en-US" dirty="0"/>
              <a:t>的特点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隔离性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838200" y="1989137"/>
            <a:ext cx="10055469" cy="4209440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隔离性</a:t>
            </a:r>
            <a:r>
              <a:rPr lang="zh-CN" altLang="en-US" dirty="0"/>
              <a:t>指的是 </a:t>
            </a:r>
            <a:r>
              <a:rPr lang="en-US" altLang="zh-CN" dirty="0"/>
              <a:t>wxs </a:t>
            </a:r>
            <a:r>
              <a:rPr lang="zh-CN" altLang="en-US" dirty="0"/>
              <a:t>的运行环境和其他 </a:t>
            </a:r>
            <a:r>
              <a:rPr lang="en-US" altLang="zh-CN" dirty="0"/>
              <a:t>JavaScript </a:t>
            </a:r>
            <a:r>
              <a:rPr lang="zh-CN" altLang="en-US" dirty="0"/>
              <a:t>代码是隔离的。体现在如下两方面：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en-US" altLang="zh-CN" dirty="0"/>
              <a:t>wxs </a:t>
            </a:r>
            <a:r>
              <a:rPr lang="zh-CN" altLang="en-US" dirty="0"/>
              <a:t>不能调用 </a:t>
            </a:r>
            <a:r>
              <a:rPr lang="en-US" altLang="zh-CN" dirty="0"/>
              <a:t>js </a:t>
            </a:r>
            <a:r>
              <a:rPr lang="zh-CN" altLang="en-US" dirty="0"/>
              <a:t>中定义的函数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en-US" altLang="zh-CN" dirty="0"/>
              <a:t>wxs </a:t>
            </a:r>
            <a:r>
              <a:rPr lang="zh-CN" altLang="en-US" dirty="0"/>
              <a:t>不能调用小程序提供的 </a:t>
            </a:r>
            <a:r>
              <a:rPr lang="en-US" altLang="zh-CN" dirty="0"/>
              <a:t>API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WXS </a:t>
            </a:r>
            <a:r>
              <a:rPr lang="zh-CN" altLang="en-US" dirty="0"/>
              <a:t>脚本 </a:t>
            </a:r>
            <a:r>
              <a:rPr lang="en-US" altLang="zh-CN" dirty="0"/>
              <a:t>- WXS </a:t>
            </a:r>
            <a:r>
              <a:rPr lang="zh-CN" altLang="en-US" dirty="0"/>
              <a:t>的特点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性能好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838200" y="1989137"/>
            <a:ext cx="10055469" cy="420944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在 </a:t>
            </a:r>
            <a:r>
              <a:rPr lang="en-US" altLang="zh-CN" dirty="0">
                <a:solidFill>
                  <a:srgbClr val="C00000"/>
                </a:solidFill>
              </a:rPr>
              <a:t>iOS </a:t>
            </a:r>
            <a:r>
              <a:rPr lang="zh-CN" altLang="en-US" dirty="0">
                <a:solidFill>
                  <a:srgbClr val="C00000"/>
                </a:solidFill>
              </a:rPr>
              <a:t>设备</a:t>
            </a:r>
            <a:r>
              <a:rPr lang="zh-CN" altLang="en-US" dirty="0"/>
              <a:t>上，小程序内的 </a:t>
            </a:r>
            <a:r>
              <a:rPr lang="en-US" altLang="zh-CN" dirty="0">
                <a:solidFill>
                  <a:srgbClr val="C00000"/>
                </a:solidFill>
              </a:rPr>
              <a:t>WXS</a:t>
            </a:r>
            <a:r>
              <a:rPr lang="en-US" altLang="zh-CN" dirty="0"/>
              <a:t> </a:t>
            </a:r>
            <a:r>
              <a:rPr lang="zh-CN" altLang="en-US" dirty="0"/>
              <a:t>会比 </a:t>
            </a:r>
            <a:r>
              <a:rPr lang="en-US" altLang="zh-CN" dirty="0"/>
              <a:t>JavaScript </a:t>
            </a:r>
            <a:r>
              <a:rPr lang="zh-CN" altLang="en-US" dirty="0"/>
              <a:t>代码</a:t>
            </a:r>
            <a:r>
              <a:rPr lang="zh-CN" altLang="en-US" dirty="0">
                <a:solidFill>
                  <a:srgbClr val="C00000"/>
                </a:solidFill>
              </a:rPr>
              <a:t>快 </a:t>
            </a:r>
            <a:r>
              <a:rPr lang="en-US" altLang="zh-CN" dirty="0">
                <a:solidFill>
                  <a:srgbClr val="C00000"/>
                </a:solidFill>
              </a:rPr>
              <a:t>2 ~ 20 </a:t>
            </a:r>
            <a:r>
              <a:rPr lang="zh-CN" altLang="en-US" dirty="0">
                <a:solidFill>
                  <a:srgbClr val="C00000"/>
                </a:solidFill>
              </a:rPr>
              <a:t>倍</a:t>
            </a:r>
            <a:endParaRPr lang="en-US" altLang="zh-CN" dirty="0">
              <a:solidFill>
                <a:srgbClr val="C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在 </a:t>
            </a:r>
            <a:r>
              <a:rPr lang="en-US" altLang="zh-CN" dirty="0">
                <a:solidFill>
                  <a:srgbClr val="C00000"/>
                </a:solidFill>
              </a:rPr>
              <a:t>android </a:t>
            </a:r>
            <a:r>
              <a:rPr lang="zh-CN" altLang="en-US" dirty="0">
                <a:solidFill>
                  <a:srgbClr val="C00000"/>
                </a:solidFill>
              </a:rPr>
              <a:t>设备</a:t>
            </a:r>
            <a:r>
              <a:rPr lang="zh-CN" altLang="en-US" dirty="0"/>
              <a:t>上，二者的运行效率</a:t>
            </a:r>
            <a:r>
              <a:rPr lang="zh-CN" altLang="en-US" dirty="0">
                <a:solidFill>
                  <a:srgbClr val="C00000"/>
                </a:solidFill>
              </a:rPr>
              <a:t>无差异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页面导航</a:t>
            </a:r>
            <a:endParaRPr lang="en-US" altLang="zh-CN" dirty="0"/>
          </a:p>
          <a:p>
            <a:r>
              <a:rPr lang="zh-CN" altLang="en-US" dirty="0"/>
              <a:t>页面事件</a:t>
            </a:r>
            <a:endParaRPr lang="en-US" altLang="zh-CN" dirty="0"/>
          </a:p>
          <a:p>
            <a:r>
              <a:rPr lang="zh-CN" altLang="en-US" dirty="0"/>
              <a:t>生命周期</a:t>
            </a:r>
            <a:endParaRPr lang="en-US" altLang="zh-CN" dirty="0"/>
          </a:p>
          <a:p>
            <a:r>
              <a:rPr lang="en-US" altLang="zh-CN" dirty="0"/>
              <a:t>WXS </a:t>
            </a:r>
            <a:r>
              <a:rPr lang="zh-CN" altLang="en-US" dirty="0"/>
              <a:t>脚本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案例 </a:t>
            </a:r>
            <a:r>
              <a:rPr lang="en-US" altLang="zh-CN" dirty="0">
                <a:solidFill>
                  <a:srgbClr val="C00000"/>
                </a:solidFill>
              </a:rPr>
              <a:t>- </a:t>
            </a:r>
            <a:r>
              <a:rPr lang="zh-CN" altLang="en-US" dirty="0">
                <a:solidFill>
                  <a:srgbClr val="C00000"/>
                </a:solidFill>
              </a:rPr>
              <a:t>本地生活（列表页面）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 </a:t>
            </a:r>
            <a:r>
              <a:rPr lang="en-US" altLang="zh-CN" dirty="0"/>
              <a:t>- </a:t>
            </a:r>
            <a:r>
              <a:rPr lang="zh-CN" altLang="en-US" dirty="0"/>
              <a:t>本地生活（列表页面）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演示页面效果以及主要功能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3886200" y="1989138"/>
            <a:ext cx="6797675" cy="421957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页面导航并传参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上拉触底时加载下一页数据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下拉刷新列表数据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789" y="1837592"/>
            <a:ext cx="2726602" cy="4847293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9" name="矩形 8"/>
          <p:cNvSpPr/>
          <p:nvPr/>
        </p:nvSpPr>
        <p:spPr>
          <a:xfrm>
            <a:off x="1046480" y="1989138"/>
            <a:ext cx="243840" cy="225742"/>
          </a:xfrm>
          <a:prstGeom prst="rect">
            <a:avLst/>
          </a:prstGeom>
          <a:solidFill>
            <a:srgbClr val="2B4B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 </a:t>
            </a:r>
            <a:r>
              <a:rPr lang="en-US" altLang="zh-CN" dirty="0"/>
              <a:t>- </a:t>
            </a:r>
            <a:r>
              <a:rPr lang="zh-CN" altLang="en-US" dirty="0"/>
              <a:t>本地生活（列表页面）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列表页面的 </a:t>
            </a:r>
            <a:r>
              <a:rPr lang="en-US" altLang="zh-CN" dirty="0"/>
              <a:t>API </a:t>
            </a:r>
            <a:r>
              <a:rPr lang="zh-CN" altLang="en-US" dirty="0"/>
              <a:t>接口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以</a:t>
            </a:r>
            <a:r>
              <a:rPr lang="zh-CN" altLang="en-US" dirty="0">
                <a:solidFill>
                  <a:srgbClr val="C00000"/>
                </a:solidFill>
              </a:rPr>
              <a:t>分页</a:t>
            </a:r>
            <a:r>
              <a:rPr lang="zh-CN" altLang="en-US" dirty="0"/>
              <a:t>的形式，加载</a:t>
            </a:r>
            <a:r>
              <a:rPr lang="zh-CN" altLang="en-US" dirty="0">
                <a:solidFill>
                  <a:srgbClr val="C00000"/>
                </a:solidFill>
              </a:rPr>
              <a:t>指定分类下</a:t>
            </a:r>
            <a:r>
              <a:rPr lang="zh-CN" altLang="en-US" dirty="0"/>
              <a:t>商铺列表的数据：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接口地址</a:t>
            </a:r>
            <a:endParaRPr lang="en-US" altLang="zh-CN" dirty="0"/>
          </a:p>
          <a:p>
            <a:pPr marL="72009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https://www.escook.cn/categories/</a:t>
            </a: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:cate_id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/shops</a:t>
            </a:r>
            <a:endParaRPr lang="en-US" altLang="zh-CN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2009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URL 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地址中的 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  <a:r>
              <a:rPr lang="en-US" altLang="zh-CN" sz="1600" b="0" dirty="0" err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cate_id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是动态参数，表示分类的 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</a:t>
            </a:r>
            <a:endParaRPr lang="en-US" altLang="zh-CN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请求方式</a:t>
            </a:r>
            <a:endParaRPr lang="en-US" altLang="zh-CN" dirty="0"/>
          </a:p>
          <a:p>
            <a:pPr marL="72009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GET 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请求</a:t>
            </a:r>
            <a:endParaRPr lang="en-US" altLang="zh-CN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请求参数</a:t>
            </a:r>
            <a:endParaRPr lang="en-US" altLang="zh-CN" dirty="0"/>
          </a:p>
          <a:p>
            <a:pPr marL="72009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_page 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表示请求第几页的数据</a:t>
            </a:r>
            <a:endParaRPr lang="en-US" altLang="zh-CN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2009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_limit 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表示每页请求几条数据</a:t>
            </a:r>
            <a:endParaRPr lang="en-US" altLang="zh-CN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 </a:t>
            </a:r>
            <a:r>
              <a:rPr lang="en-US" altLang="zh-CN" dirty="0"/>
              <a:t>- </a:t>
            </a:r>
            <a:r>
              <a:rPr lang="zh-CN" altLang="en-US" dirty="0"/>
              <a:t>本地生活（列表页面）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判断是否还有下一页数据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845675" cy="4632072"/>
          </a:xfrm>
        </p:spPr>
        <p:txBody>
          <a:bodyPr/>
          <a:lstStyle/>
          <a:p>
            <a:r>
              <a:rPr lang="zh-CN" altLang="en-US" dirty="0"/>
              <a:t>如果下面的公式成立，则证明没有下一页数据了：</a:t>
            </a:r>
            <a:endParaRPr lang="en-US" altLang="zh-CN" dirty="0"/>
          </a:p>
          <a:p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页码值 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* 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每页显示多少条数据 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&gt;= 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总数据条数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page</a:t>
            </a:r>
            <a:r>
              <a:rPr lang="en-US" altLang="zh-CN" dirty="0"/>
              <a:t> * </a:t>
            </a:r>
            <a:r>
              <a:rPr lang="en-US" altLang="zh-CN" dirty="0" err="1">
                <a:solidFill>
                  <a:srgbClr val="C00000"/>
                </a:solidFill>
              </a:rPr>
              <a:t>pageSize</a:t>
            </a:r>
            <a:r>
              <a:rPr lang="en-US" altLang="zh-CN" dirty="0"/>
              <a:t> &gt;= </a:t>
            </a:r>
            <a:r>
              <a:rPr lang="en-US" altLang="zh-CN" dirty="0">
                <a:solidFill>
                  <a:srgbClr val="C00000"/>
                </a:solidFill>
              </a:rPr>
              <a:t>total</a:t>
            </a:r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案例</a:t>
            </a:r>
            <a:r>
              <a:rPr lang="en-US" altLang="zh-CN" dirty="0"/>
              <a:t>1</a:t>
            </a:r>
            <a:r>
              <a:rPr lang="zh-CN" altLang="en-US" dirty="0"/>
              <a:t>：总共有 </a:t>
            </a:r>
            <a:r>
              <a:rPr lang="en-US" altLang="zh-CN" dirty="0"/>
              <a:t>77 </a:t>
            </a:r>
            <a:r>
              <a:rPr lang="zh-CN" altLang="en-US" dirty="0"/>
              <a:t>条数据，如果每页显示 </a:t>
            </a:r>
            <a:r>
              <a:rPr lang="en-US" altLang="zh-CN" dirty="0"/>
              <a:t>10 </a:t>
            </a:r>
            <a:r>
              <a:rPr lang="zh-CN" altLang="en-US" dirty="0"/>
              <a:t>条数据，则总共分为 </a:t>
            </a:r>
            <a:r>
              <a:rPr lang="en-US" altLang="zh-CN" dirty="0"/>
              <a:t>8 </a:t>
            </a:r>
            <a:r>
              <a:rPr lang="zh-CN" altLang="en-US" dirty="0"/>
              <a:t>页，其中第 </a:t>
            </a:r>
            <a:r>
              <a:rPr lang="en-US" altLang="zh-CN" dirty="0"/>
              <a:t>8 </a:t>
            </a:r>
            <a:r>
              <a:rPr lang="zh-CN" altLang="en-US" dirty="0"/>
              <a:t>页只有 </a:t>
            </a:r>
            <a:r>
              <a:rPr lang="en-US" altLang="zh-CN" dirty="0"/>
              <a:t>7 </a:t>
            </a:r>
            <a:r>
              <a:rPr lang="zh-CN" altLang="en-US" dirty="0"/>
              <a:t>条数据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page</a:t>
            </a:r>
            <a:r>
              <a:rPr lang="zh-CN" altLang="en-US" dirty="0"/>
              <a:t>（</a:t>
            </a:r>
            <a:r>
              <a:rPr lang="en-US" altLang="zh-CN" dirty="0"/>
              <a:t>7</a:t>
            </a:r>
            <a:r>
              <a:rPr lang="zh-CN" altLang="en-US" dirty="0"/>
              <a:t>）* </a:t>
            </a:r>
            <a:r>
              <a:rPr lang="en-US" altLang="zh-CN" dirty="0" err="1">
                <a:solidFill>
                  <a:srgbClr val="C00000"/>
                </a:solidFill>
              </a:rPr>
              <a:t>pageSize</a:t>
            </a:r>
            <a:r>
              <a:rPr lang="zh-CN" altLang="en-US" dirty="0"/>
              <a:t>（</a:t>
            </a:r>
            <a:r>
              <a:rPr lang="en-US" altLang="zh-CN" dirty="0"/>
              <a:t>10</a:t>
            </a:r>
            <a:r>
              <a:rPr lang="zh-CN" altLang="en-US" dirty="0"/>
              <a:t>） </a:t>
            </a:r>
            <a:r>
              <a:rPr lang="en-US" altLang="zh-CN" dirty="0"/>
              <a:t>&gt;= </a:t>
            </a:r>
            <a:r>
              <a:rPr lang="en-US" altLang="zh-CN" dirty="0">
                <a:solidFill>
                  <a:srgbClr val="C00000"/>
                </a:solidFill>
              </a:rPr>
              <a:t>total</a:t>
            </a:r>
            <a:r>
              <a:rPr lang="zh-CN" altLang="en-US" dirty="0"/>
              <a:t>（</a:t>
            </a:r>
            <a:r>
              <a:rPr lang="en-US" altLang="zh-CN" dirty="0"/>
              <a:t>77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page</a:t>
            </a:r>
            <a:r>
              <a:rPr lang="zh-CN" altLang="en-US" dirty="0"/>
              <a:t>（</a:t>
            </a:r>
            <a:r>
              <a:rPr lang="en-US" altLang="zh-CN" dirty="0"/>
              <a:t>8</a:t>
            </a:r>
            <a:r>
              <a:rPr lang="zh-CN" altLang="en-US" dirty="0"/>
              <a:t>）* </a:t>
            </a:r>
            <a:r>
              <a:rPr lang="en-US" altLang="zh-CN" dirty="0" err="1">
                <a:solidFill>
                  <a:srgbClr val="C00000"/>
                </a:solidFill>
              </a:rPr>
              <a:t>pageSize</a:t>
            </a:r>
            <a:r>
              <a:rPr lang="zh-CN" altLang="en-US" dirty="0"/>
              <a:t>（</a:t>
            </a:r>
            <a:r>
              <a:rPr lang="en-US" altLang="zh-CN" dirty="0"/>
              <a:t>10</a:t>
            </a:r>
            <a:r>
              <a:rPr lang="zh-CN" altLang="en-US" dirty="0"/>
              <a:t>） </a:t>
            </a:r>
            <a:r>
              <a:rPr lang="en-US" altLang="zh-CN" dirty="0"/>
              <a:t>&gt;= </a:t>
            </a:r>
            <a:r>
              <a:rPr lang="en-US" altLang="zh-CN" dirty="0">
                <a:solidFill>
                  <a:srgbClr val="C00000"/>
                </a:solidFill>
              </a:rPr>
              <a:t>total</a:t>
            </a:r>
            <a:r>
              <a:rPr lang="zh-CN" altLang="en-US" dirty="0"/>
              <a:t>（</a:t>
            </a:r>
            <a:r>
              <a:rPr lang="en-US" altLang="zh-CN" dirty="0"/>
              <a:t>77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案例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总共有 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 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条数据，如果每页显示 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10 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条数据，则总共分为 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 </a:t>
            </a:r>
            <a:r>
              <a:rPr lang="zh-CN" altLang="en-US" dirty="0"/>
              <a:t>页，其中第 </a:t>
            </a:r>
            <a:r>
              <a:rPr lang="en-US" altLang="zh-CN" dirty="0"/>
              <a:t>8 </a:t>
            </a:r>
            <a:r>
              <a:rPr lang="zh-CN" altLang="en-US" dirty="0"/>
              <a:t>页面有 </a:t>
            </a:r>
            <a:r>
              <a:rPr lang="en-US" altLang="zh-CN" dirty="0"/>
              <a:t>10 </a:t>
            </a:r>
            <a:r>
              <a:rPr lang="zh-CN" altLang="en-US" dirty="0"/>
              <a:t>条数据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page</a:t>
            </a:r>
            <a:r>
              <a:rPr lang="zh-CN" altLang="en-US" dirty="0"/>
              <a:t>（</a:t>
            </a:r>
            <a:r>
              <a:rPr lang="en-US" altLang="zh-CN" dirty="0"/>
              <a:t>7</a:t>
            </a:r>
            <a:r>
              <a:rPr lang="zh-CN" altLang="en-US" dirty="0"/>
              <a:t>）* </a:t>
            </a:r>
            <a:r>
              <a:rPr lang="en-US" altLang="zh-CN" dirty="0" err="1">
                <a:solidFill>
                  <a:srgbClr val="C00000"/>
                </a:solidFill>
              </a:rPr>
              <a:t>pageSize</a:t>
            </a:r>
            <a:r>
              <a:rPr lang="zh-CN" altLang="en-US" dirty="0"/>
              <a:t>（</a:t>
            </a:r>
            <a:r>
              <a:rPr lang="en-US" altLang="zh-CN" dirty="0"/>
              <a:t>10</a:t>
            </a:r>
            <a:r>
              <a:rPr lang="zh-CN" altLang="en-US" dirty="0"/>
              <a:t>） </a:t>
            </a:r>
            <a:r>
              <a:rPr lang="en-US" altLang="zh-CN" dirty="0"/>
              <a:t>&gt;= </a:t>
            </a:r>
            <a:r>
              <a:rPr lang="en-US" altLang="zh-CN" dirty="0">
                <a:solidFill>
                  <a:srgbClr val="C00000"/>
                </a:solidFill>
              </a:rPr>
              <a:t>total</a:t>
            </a:r>
            <a:r>
              <a:rPr lang="zh-CN" altLang="en-US" dirty="0"/>
              <a:t>（</a:t>
            </a:r>
            <a:r>
              <a:rPr lang="en-US" altLang="zh-CN" dirty="0"/>
              <a:t>80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page</a:t>
            </a:r>
            <a:r>
              <a:rPr lang="zh-CN" altLang="en-US" dirty="0"/>
              <a:t>（</a:t>
            </a:r>
            <a:r>
              <a:rPr lang="en-US" altLang="zh-CN" dirty="0"/>
              <a:t>8</a:t>
            </a:r>
            <a:r>
              <a:rPr lang="zh-CN" altLang="en-US" dirty="0"/>
              <a:t>）* </a:t>
            </a:r>
            <a:r>
              <a:rPr lang="en-US" altLang="zh-CN" dirty="0" err="1">
                <a:solidFill>
                  <a:srgbClr val="C00000"/>
                </a:solidFill>
              </a:rPr>
              <a:t>pageSize</a:t>
            </a:r>
            <a:r>
              <a:rPr lang="zh-CN" altLang="en-US" dirty="0"/>
              <a:t>（</a:t>
            </a:r>
            <a:r>
              <a:rPr lang="en-US" altLang="zh-CN" dirty="0"/>
              <a:t>10</a:t>
            </a:r>
            <a:r>
              <a:rPr lang="zh-CN" altLang="en-US" dirty="0"/>
              <a:t>） </a:t>
            </a:r>
            <a:r>
              <a:rPr lang="en-US" altLang="zh-CN" dirty="0"/>
              <a:t>&gt;= </a:t>
            </a:r>
            <a:r>
              <a:rPr lang="en-US" altLang="zh-CN" dirty="0">
                <a:solidFill>
                  <a:srgbClr val="C00000"/>
                </a:solidFill>
              </a:rPr>
              <a:t>total</a:t>
            </a:r>
            <a:r>
              <a:rPr lang="zh-CN" altLang="en-US" dirty="0"/>
              <a:t>（</a:t>
            </a:r>
            <a:r>
              <a:rPr lang="en-US" altLang="zh-CN" dirty="0"/>
              <a:t>80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466492" y="1547447"/>
            <a:ext cx="7367954" cy="4967654"/>
          </a:xfrm>
        </p:spPr>
        <p:txBody>
          <a:bodyPr/>
          <a:lstStyle/>
          <a:p>
            <a:pPr>
              <a:buFont typeface="+mj-ea"/>
              <a:buAutoNum type="circleNumDbPlain"/>
            </a:pPr>
            <a:r>
              <a:rPr lang="zh-CN" altLang="en-US" dirty="0"/>
              <a:t>能够知道如何实现页面之间的导航跳转</a:t>
            </a:r>
            <a:endParaRPr lang="en-US" altLang="zh-CN" dirty="0"/>
          </a:p>
          <a:p>
            <a:pPr marL="647700" lvl="1" indent="-285750">
              <a:lnSpc>
                <a:spcPts val="3300"/>
              </a:lnSpc>
              <a:buFont typeface="Wingdings" panose="05000000000000000000" pitchFamily="2" charset="2"/>
              <a:buChar char="l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声明式导航、编程式导航</a:t>
            </a:r>
            <a:endParaRPr lang="en-US" altLang="zh-CN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+mj-ea"/>
              <a:buAutoNum type="circleNumDbPlain"/>
            </a:pPr>
            <a:r>
              <a:rPr lang="zh-CN" altLang="en-US" dirty="0"/>
              <a:t>能够知道如何实现下拉刷新效果</a:t>
            </a:r>
            <a:endParaRPr lang="en-US" altLang="zh-CN" dirty="0"/>
          </a:p>
          <a:p>
            <a:pPr marL="647700" lvl="1" indent="-285750">
              <a:lnSpc>
                <a:spcPts val="3300"/>
              </a:lnSpc>
              <a:buFont typeface="Wingdings" panose="05000000000000000000" pitchFamily="2" charset="2"/>
              <a:buChar char="l"/>
            </a:pP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enablePullDownRefresh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onPullDownRefresh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+mj-ea"/>
              <a:buAutoNum type="circleNumDbPlain"/>
            </a:pPr>
            <a:r>
              <a:rPr lang="zh-CN" altLang="en-US" dirty="0"/>
              <a:t>能够知道如何实现上拉加载更多效果</a:t>
            </a:r>
            <a:endParaRPr lang="en-US" altLang="zh-CN" dirty="0"/>
          </a:p>
          <a:p>
            <a:pPr marL="647700" lvl="1" indent="-285750">
              <a:lnSpc>
                <a:spcPts val="3300"/>
              </a:lnSpc>
              <a:buFont typeface="Wingdings" panose="05000000000000000000" pitchFamily="2" charset="2"/>
              <a:buChar char="l"/>
            </a:pP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onReachBottomDistance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onReachBottom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+mj-ea"/>
              <a:buAutoNum type="circleNumDbPlain"/>
            </a:pPr>
            <a:r>
              <a:rPr lang="zh-CN" altLang="en-US" dirty="0"/>
              <a:t>能够知道小程序中常用的生命周期函数</a:t>
            </a:r>
            <a:endParaRPr lang="en-US" altLang="zh-CN" dirty="0"/>
          </a:p>
          <a:p>
            <a:pPr marL="647700" lvl="1" indent="-285750">
              <a:lnSpc>
                <a:spcPts val="3300"/>
              </a:lnSpc>
              <a:buFont typeface="Wingdings" panose="05000000000000000000" pitchFamily="2" charset="2"/>
              <a:buChar char="l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应用生命周期函数：</a:t>
            </a: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onLaunch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onShow, onHide</a:t>
            </a:r>
            <a:endParaRPr lang="en-US" altLang="zh-CN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647700" lvl="1" indent="-285750">
              <a:lnSpc>
                <a:spcPts val="3300"/>
              </a:lnSpc>
              <a:buFont typeface="Wingdings" panose="05000000000000000000" pitchFamily="2" charset="2"/>
              <a:buChar char="l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页面生命周期函数：</a:t>
            </a: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onLoad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onShow, </a:t>
            </a: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onReady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onHide, onUnload</a:t>
            </a:r>
            <a:endParaRPr lang="en-US" altLang="zh-CN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页面导航 </a:t>
            </a:r>
            <a:r>
              <a:rPr lang="en-US" altLang="zh-CN" dirty="0"/>
              <a:t>- </a:t>
            </a:r>
            <a:r>
              <a:rPr lang="zh-CN" altLang="en-US" dirty="0"/>
              <a:t>声明式导航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 导航到非 </a:t>
            </a:r>
            <a:r>
              <a:rPr lang="en-US" altLang="zh-CN" dirty="0"/>
              <a:t>tabBar </a:t>
            </a:r>
            <a:r>
              <a:rPr lang="zh-CN" altLang="en-US" dirty="0"/>
              <a:t>页面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10029092" cy="2160831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非 </a:t>
            </a:r>
            <a:r>
              <a:rPr lang="en-US" altLang="zh-CN" dirty="0">
                <a:solidFill>
                  <a:srgbClr val="C00000"/>
                </a:solidFill>
              </a:rPr>
              <a:t>tabBar </a:t>
            </a:r>
            <a:r>
              <a:rPr lang="zh-CN" altLang="en-US" dirty="0">
                <a:solidFill>
                  <a:srgbClr val="C00000"/>
                </a:solidFill>
              </a:rPr>
              <a:t>页面</a:t>
            </a:r>
            <a:r>
              <a:rPr lang="zh-CN" altLang="en-US" dirty="0"/>
              <a:t>指的是没有被配置为 </a:t>
            </a:r>
            <a:r>
              <a:rPr lang="en-US" altLang="zh-CN" dirty="0"/>
              <a:t>tabBar </a:t>
            </a:r>
            <a:r>
              <a:rPr lang="zh-CN" altLang="en-US" dirty="0"/>
              <a:t>的页面。</a:t>
            </a:r>
            <a:endParaRPr lang="en-US" altLang="zh-CN" dirty="0"/>
          </a:p>
          <a:p>
            <a:r>
              <a:rPr lang="zh-CN" altLang="en-US" dirty="0"/>
              <a:t>在使用 </a:t>
            </a:r>
            <a:r>
              <a:rPr lang="en-US" altLang="zh-CN" dirty="0"/>
              <a:t>&lt;navigator&gt; </a:t>
            </a:r>
            <a:r>
              <a:rPr lang="zh-CN" altLang="en-US" dirty="0"/>
              <a:t>组件跳转到普通的非 </a:t>
            </a:r>
            <a:r>
              <a:rPr lang="en-US" altLang="zh-CN" dirty="0"/>
              <a:t>tabBar </a:t>
            </a:r>
            <a:r>
              <a:rPr lang="zh-CN" altLang="en-US" dirty="0"/>
              <a:t>页面时，则需要指定 </a:t>
            </a:r>
            <a:r>
              <a:rPr lang="en-US" altLang="zh-CN" dirty="0">
                <a:solidFill>
                  <a:srgbClr val="C00000"/>
                </a:solidFill>
              </a:rPr>
              <a:t>url</a:t>
            </a:r>
            <a:r>
              <a:rPr lang="en-US" altLang="zh-CN" dirty="0"/>
              <a:t> </a:t>
            </a:r>
            <a:r>
              <a:rPr lang="zh-CN" altLang="en-US" dirty="0"/>
              <a:t>属性和 </a:t>
            </a:r>
            <a:r>
              <a:rPr lang="en-US" altLang="zh-CN" dirty="0">
                <a:solidFill>
                  <a:srgbClr val="C00000"/>
                </a:solidFill>
              </a:rPr>
              <a:t>open-type</a:t>
            </a:r>
            <a:r>
              <a:rPr lang="en-US" altLang="zh-CN" dirty="0"/>
              <a:t> </a:t>
            </a:r>
            <a:r>
              <a:rPr lang="zh-CN" altLang="en-US" dirty="0"/>
              <a:t>属性，其中：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url </a:t>
            </a:r>
            <a:r>
              <a:rPr lang="zh-CN" altLang="en-US" dirty="0"/>
              <a:t>表示要跳转的</a:t>
            </a:r>
            <a:r>
              <a:rPr lang="zh-CN" altLang="en-US" dirty="0">
                <a:solidFill>
                  <a:srgbClr val="C00000"/>
                </a:solidFill>
              </a:rPr>
              <a:t>页面的地址</a:t>
            </a:r>
            <a:r>
              <a:rPr lang="zh-CN" altLang="en-US" dirty="0"/>
              <a:t>，必须以 </a:t>
            </a:r>
            <a:r>
              <a:rPr lang="en-US" altLang="zh-CN" dirty="0">
                <a:solidFill>
                  <a:srgbClr val="C00000"/>
                </a:solidFill>
              </a:rPr>
              <a:t>/</a:t>
            </a:r>
            <a:r>
              <a:rPr lang="en-US" altLang="zh-CN" dirty="0"/>
              <a:t> </a:t>
            </a:r>
            <a:r>
              <a:rPr lang="zh-CN" altLang="en-US" dirty="0"/>
              <a:t>开头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open-type </a:t>
            </a:r>
            <a:r>
              <a:rPr lang="zh-CN" altLang="en-US" dirty="0"/>
              <a:t>表示</a:t>
            </a:r>
            <a:r>
              <a:rPr lang="zh-CN" altLang="en-US" dirty="0">
                <a:solidFill>
                  <a:srgbClr val="C00000"/>
                </a:solidFill>
              </a:rPr>
              <a:t>跳转的方式</a:t>
            </a:r>
            <a:r>
              <a:rPr lang="zh-CN" altLang="en-US" dirty="0"/>
              <a:t>，必须为 </a:t>
            </a:r>
            <a:r>
              <a:rPr lang="en-US" altLang="zh-CN" dirty="0">
                <a:solidFill>
                  <a:srgbClr val="C00000"/>
                </a:solidFill>
              </a:rPr>
              <a:t>navigate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示例代码如下：</a:t>
            </a:r>
            <a:endParaRPr lang="zh-CN" altLang="en-US" dirty="0"/>
          </a:p>
          <a:p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7542" y="4185137"/>
            <a:ext cx="8838244" cy="124888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38200" y="5934808"/>
            <a:ext cx="929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注意：为了简便，在导航到非 </a:t>
            </a:r>
            <a:r>
              <a:rPr lang="en-US" altLang="zh-CN" sz="16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tabBar </a:t>
            </a:r>
            <a:r>
              <a:rPr lang="zh-CN" altLang="en-US" sz="16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页面时，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open-type=</a:t>
            </a:r>
            <a:r>
              <a:rPr lang="en-US" altLang="zh-CN" dirty="0">
                <a:solidFill>
                  <a:srgbClr val="C00000"/>
                </a:solidFill>
              </a:rPr>
              <a:t>"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navigate</a:t>
            </a:r>
            <a:r>
              <a:rPr lang="en-US" altLang="zh-CN" dirty="0">
                <a:solidFill>
                  <a:srgbClr val="C00000"/>
                </a:solidFill>
              </a:rPr>
              <a:t>"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属性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可以省略</a:t>
            </a:r>
            <a:r>
              <a:rPr lang="zh-CN" altLang="en-US" sz="16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zh-CN" altLang="en-US" sz="160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页面导航 </a:t>
            </a:r>
            <a:r>
              <a:rPr lang="en-US" altLang="zh-CN" dirty="0"/>
              <a:t>- </a:t>
            </a:r>
            <a:r>
              <a:rPr lang="zh-CN" altLang="en-US" dirty="0"/>
              <a:t>声明式导航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 后退导航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589477" cy="2160831"/>
          </a:xfrm>
        </p:spPr>
        <p:txBody>
          <a:bodyPr/>
          <a:lstStyle/>
          <a:p>
            <a:r>
              <a:rPr lang="zh-CN" altLang="en-US" dirty="0"/>
              <a:t>如果要后退到上一页面或多级页面，则需要指定 </a:t>
            </a:r>
            <a:r>
              <a:rPr lang="en-US" altLang="zh-CN" dirty="0"/>
              <a:t>open-type </a:t>
            </a:r>
            <a:r>
              <a:rPr lang="zh-CN" altLang="en-US" dirty="0"/>
              <a:t>属性和 </a:t>
            </a:r>
            <a:r>
              <a:rPr lang="en-US" altLang="zh-CN" dirty="0"/>
              <a:t>delta </a:t>
            </a:r>
            <a:r>
              <a:rPr lang="zh-CN" altLang="en-US" dirty="0"/>
              <a:t>属性，其中：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 </a:t>
            </a:r>
            <a:r>
              <a:rPr lang="en-US" altLang="zh-CN" dirty="0">
                <a:solidFill>
                  <a:srgbClr val="C00000"/>
                </a:solidFill>
              </a:rPr>
              <a:t>open-type</a:t>
            </a:r>
            <a:r>
              <a:rPr lang="en-US" altLang="zh-CN" dirty="0"/>
              <a:t> </a:t>
            </a:r>
            <a:r>
              <a:rPr lang="zh-CN" altLang="en-US" dirty="0"/>
              <a:t>的值必须是 </a:t>
            </a:r>
            <a:r>
              <a:rPr lang="en-US" altLang="zh-CN" dirty="0">
                <a:solidFill>
                  <a:srgbClr val="C00000"/>
                </a:solidFill>
              </a:rPr>
              <a:t>navigateBack</a:t>
            </a:r>
            <a:r>
              <a:rPr lang="zh-CN" altLang="en-US" dirty="0"/>
              <a:t>，表示要进行后退导航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 </a:t>
            </a:r>
            <a:r>
              <a:rPr lang="en-US" altLang="zh-CN" dirty="0">
                <a:solidFill>
                  <a:srgbClr val="C00000"/>
                </a:solidFill>
              </a:rPr>
              <a:t>delta</a:t>
            </a:r>
            <a:r>
              <a:rPr lang="en-US" altLang="zh-CN" dirty="0"/>
              <a:t> </a:t>
            </a:r>
            <a:r>
              <a:rPr lang="zh-CN" altLang="en-US" dirty="0"/>
              <a:t>的值必须是</a:t>
            </a:r>
            <a:r>
              <a:rPr lang="zh-CN" altLang="en-US" dirty="0">
                <a:solidFill>
                  <a:srgbClr val="C00000"/>
                </a:solidFill>
              </a:rPr>
              <a:t>数字</a:t>
            </a:r>
            <a:r>
              <a:rPr lang="zh-CN" altLang="en-US" dirty="0"/>
              <a:t>，表示要后退的层级</a:t>
            </a:r>
            <a:endParaRPr lang="en-US" altLang="zh-CN" dirty="0"/>
          </a:p>
          <a:p>
            <a:r>
              <a:rPr lang="zh-CN" altLang="en-US" dirty="0"/>
              <a:t>示例代码如下：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5461458"/>
            <a:ext cx="929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注意：为了简便，如果只是后退到上一页面，则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可以省略 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delta 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属性</a:t>
            </a:r>
            <a:r>
              <a:rPr lang="zh-CN" altLang="en-US" sz="16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，因为其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默认值就是 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6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zh-CN" altLang="en-US" sz="160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0496" y="3777725"/>
            <a:ext cx="7200000" cy="11011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页面导航 </a:t>
            </a:r>
            <a:r>
              <a:rPr lang="en-US" altLang="zh-CN" dirty="0"/>
              <a:t>- </a:t>
            </a:r>
            <a:r>
              <a:rPr lang="zh-CN" altLang="en-US" dirty="0">
                <a:solidFill>
                  <a:srgbClr val="C00000"/>
                </a:solidFill>
              </a:rPr>
              <a:t>编程式导航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导航到 </a:t>
            </a:r>
            <a:r>
              <a:rPr lang="en-US" altLang="zh-CN" dirty="0"/>
              <a:t>tabBar </a:t>
            </a:r>
            <a:r>
              <a:rPr lang="zh-CN" altLang="en-US" dirty="0"/>
              <a:t>页面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10143392" cy="2160831"/>
          </a:xfrm>
        </p:spPr>
        <p:txBody>
          <a:bodyPr/>
          <a:lstStyle/>
          <a:p>
            <a:r>
              <a:rPr lang="zh-CN" altLang="en-US" dirty="0"/>
              <a:t>调用 </a:t>
            </a:r>
            <a:r>
              <a:rPr lang="en-US" altLang="zh-CN" dirty="0">
                <a:solidFill>
                  <a:srgbClr val="C00000"/>
                </a:solidFill>
              </a:rPr>
              <a:t>wx.switchTab(</a:t>
            </a:r>
            <a:r>
              <a:rPr lang="en-US" altLang="zh-CN" dirty="0"/>
              <a:t>Object object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  <a:r>
              <a:rPr lang="en-US" altLang="zh-CN" dirty="0"/>
              <a:t> </a:t>
            </a:r>
            <a:r>
              <a:rPr lang="zh-CN" altLang="en-US" dirty="0"/>
              <a:t>方法，可以跳转到 </a:t>
            </a:r>
            <a:r>
              <a:rPr lang="en-US" altLang="zh-CN" dirty="0"/>
              <a:t>tabBar </a:t>
            </a:r>
            <a:r>
              <a:rPr lang="zh-CN" altLang="en-US" dirty="0"/>
              <a:t>页面。其中 </a:t>
            </a:r>
            <a:r>
              <a:rPr lang="en-US" altLang="zh-CN" dirty="0"/>
              <a:t>Object </a:t>
            </a:r>
            <a:r>
              <a:rPr lang="zh-CN" altLang="en-US" dirty="0">
                <a:solidFill>
                  <a:srgbClr val="C00000"/>
                </a:solidFill>
              </a:rPr>
              <a:t>参数对象</a:t>
            </a:r>
            <a:r>
              <a:rPr lang="zh-CN" altLang="en-US" dirty="0"/>
              <a:t>的属性列表如下：</a:t>
            </a:r>
            <a:endParaRPr lang="zh-CN" altLang="en-US" dirty="0"/>
          </a:p>
        </p:txBody>
      </p:sp>
      <p:graphicFrame>
        <p:nvGraphicFramePr>
          <p:cNvPr id="3" name="表格 7"/>
          <p:cNvGraphicFramePr>
            <a:graphicFrameLocks noGrp="1"/>
          </p:cNvGraphicFramePr>
          <p:nvPr/>
        </p:nvGraphicFramePr>
        <p:xfrm>
          <a:off x="932961" y="2577182"/>
          <a:ext cx="9556260" cy="2522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5262"/>
                <a:gridCol w="1556239"/>
                <a:gridCol w="1292469"/>
                <a:gridCol w="5152290"/>
              </a:tblGrid>
              <a:tr h="50447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属性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类型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是否必选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说明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</a:tr>
              <a:tr h="5044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url</a:t>
                      </a:r>
                      <a:endParaRPr lang="zh-CN" altLang="en-US" sz="1400" dirty="0">
                        <a:solidFill>
                          <a:srgbClr val="C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C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string</a:t>
                      </a:r>
                      <a:endParaRPr lang="zh-CN" altLang="en-US" sz="1400" dirty="0">
                        <a:solidFill>
                          <a:srgbClr val="C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>
                          <a:solidFill>
                            <a:srgbClr val="C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是</a:t>
                      </a:r>
                      <a:endParaRPr lang="zh-CN" altLang="en-US" sz="1400" dirty="0">
                        <a:solidFill>
                          <a:srgbClr val="C00000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需要跳转的 </a:t>
                      </a:r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tabBar </a:t>
                      </a:r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页面的路径，路径后不能带参数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</a:tr>
              <a:tr h="5044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success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function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否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接口调用成功的回调函数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</a:tr>
              <a:tr h="5044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fail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function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否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接口调用失败的回调函数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</a:tr>
              <a:tr h="5044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complete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function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否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接口调用结束的回调函数（调用成功、失败都会执行）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页面导航 </a:t>
            </a:r>
            <a:r>
              <a:rPr lang="en-US" altLang="zh-CN" dirty="0"/>
              <a:t>- </a:t>
            </a:r>
            <a:r>
              <a:rPr lang="zh-CN" altLang="en-US" dirty="0"/>
              <a:t>编程式导航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导航到 </a:t>
            </a:r>
            <a:r>
              <a:rPr lang="en-US" altLang="zh-CN" dirty="0"/>
              <a:t>tabBar </a:t>
            </a:r>
            <a:r>
              <a:rPr lang="zh-CN" altLang="en-US" dirty="0"/>
              <a:t>页面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10143392" cy="517191"/>
          </a:xfrm>
        </p:spPr>
        <p:txBody>
          <a:bodyPr/>
          <a:lstStyle/>
          <a:p>
            <a:r>
              <a:rPr lang="zh-CN" altLang="en-US" dirty="0"/>
              <a:t>示例代码如下：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9287" y="2506328"/>
            <a:ext cx="7200000" cy="36084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4.xml><?xml version="1.0" encoding="utf-8"?>
<p:tagLst xmlns:p="http://schemas.openxmlformats.org/presentationml/2006/main">
  <p:tag name="COMMONDATA" val="eyJoZGlkIjoiYzE4M2U3Mjk2ODdkMDRjMTRjZWQ3YmRhNzJlNGM3MWMifQ=="/>
</p:tagLst>
</file>

<file path=ppt/theme/theme1.xml><?xml version="1.0" encoding="utf-8"?>
<a:theme xmlns:a="http://schemas.openxmlformats.org/drawingml/2006/main" name="1_课程标题页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目录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目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6722</Words>
  <Application>WPS 演示</Application>
  <PresentationFormat>宽屏</PresentationFormat>
  <Paragraphs>575</Paragraphs>
  <Slides>59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59</vt:i4>
      </vt:variant>
    </vt:vector>
  </HeadingPairs>
  <TitlesOfParts>
    <vt:vector size="76" baseType="lpstr">
      <vt:lpstr>Arial</vt:lpstr>
      <vt:lpstr>宋体</vt:lpstr>
      <vt:lpstr>Wingdings</vt:lpstr>
      <vt:lpstr>Calibri</vt:lpstr>
      <vt:lpstr>黑体</vt:lpstr>
      <vt:lpstr>阿里巴巴普惠体</vt:lpstr>
      <vt:lpstr>Segoe UI</vt:lpstr>
      <vt:lpstr>微软雅黑</vt:lpstr>
      <vt:lpstr>Segoe UI Light</vt:lpstr>
      <vt:lpstr>微软雅黑 Light</vt:lpstr>
      <vt:lpstr>Arial Unicode MS</vt:lpstr>
      <vt:lpstr>等线</vt:lpstr>
      <vt:lpstr>1_课程标题页</vt:lpstr>
      <vt:lpstr>2_目录设计方案</vt:lpstr>
      <vt:lpstr>3_目标设计方案</vt:lpstr>
      <vt:lpstr>4_正文设计方案</vt:lpstr>
      <vt:lpstr>5_结束页设计方案</vt:lpstr>
      <vt:lpstr>小程序 - 视图与逻辑</vt:lpstr>
      <vt:lpstr>PowerPoint 演示文稿</vt:lpstr>
      <vt:lpstr>页面导航</vt:lpstr>
      <vt:lpstr>页面导航</vt:lpstr>
      <vt:lpstr>页面导航 - 声明式导航</vt:lpstr>
      <vt:lpstr>页面导航 - 声明式导航</vt:lpstr>
      <vt:lpstr>页面导航 - 声明式导航</vt:lpstr>
      <vt:lpstr>页面导航 - 编程式导航</vt:lpstr>
      <vt:lpstr>页面导航 - 编程式导航</vt:lpstr>
      <vt:lpstr>页面导航 - 编程式导航</vt:lpstr>
      <vt:lpstr>页面导航 - 编程式导航</vt:lpstr>
      <vt:lpstr>页面导航 - 编程式导航</vt:lpstr>
      <vt:lpstr>页面导航 - 编程式导航</vt:lpstr>
      <vt:lpstr>页面导航 - 导航传参</vt:lpstr>
      <vt:lpstr>页面导航 - 导航传参</vt:lpstr>
      <vt:lpstr>页面导航 - 导航传参</vt:lpstr>
      <vt:lpstr>PowerPoint 演示文稿</vt:lpstr>
      <vt:lpstr>页面事件 - 下拉刷新事件</vt:lpstr>
      <vt:lpstr>页面事件 - 下拉刷新事件</vt:lpstr>
      <vt:lpstr>页面事件 - 下拉刷新事件</vt:lpstr>
      <vt:lpstr>页面事件 - 下拉刷新事件</vt:lpstr>
      <vt:lpstr>页面事件 - 下拉刷新事件</vt:lpstr>
      <vt:lpstr>页面事件 - 下拉刷新事件</vt:lpstr>
      <vt:lpstr>页面事件 - 上拉触底事件</vt:lpstr>
      <vt:lpstr>页面事件 - 上拉触底事件</vt:lpstr>
      <vt:lpstr>页面事件 - 上拉触底事件</vt:lpstr>
      <vt:lpstr>页面事件 - 上拉触底案例</vt:lpstr>
      <vt:lpstr>页面事件 - 上拉触底案例</vt:lpstr>
      <vt:lpstr>页面事件 - 上拉触底案例</vt:lpstr>
      <vt:lpstr>页面事件 - 上拉触底案例</vt:lpstr>
      <vt:lpstr>页面事件 - 上拉触底案例</vt:lpstr>
      <vt:lpstr>页面事件 - 上拉触底案例</vt:lpstr>
      <vt:lpstr>页面事件 - 上拉触底案例</vt:lpstr>
      <vt:lpstr>页面事件 - 上拉触底案例</vt:lpstr>
      <vt:lpstr>扩展</vt:lpstr>
      <vt:lpstr>PowerPoint 演示文稿</vt:lpstr>
      <vt:lpstr>生命周期</vt:lpstr>
      <vt:lpstr>生命周期</vt:lpstr>
      <vt:lpstr>生命周期</vt:lpstr>
      <vt:lpstr>生命周期</vt:lpstr>
      <vt:lpstr>生命周期</vt:lpstr>
      <vt:lpstr>生命周期</vt:lpstr>
      <vt:lpstr>PowerPoint 演示文稿</vt:lpstr>
      <vt:lpstr>WXS 脚本 - 概述</vt:lpstr>
      <vt:lpstr>WXS 脚本 - 概述</vt:lpstr>
      <vt:lpstr>WXS 脚本 - 概述</vt:lpstr>
      <vt:lpstr>WXS 脚本 - 基础语法</vt:lpstr>
      <vt:lpstr>WXS 脚本 - 基础语法</vt:lpstr>
      <vt:lpstr>WXS 脚本 - 基础语法</vt:lpstr>
      <vt:lpstr>WXS 脚本 - WXS 的特点</vt:lpstr>
      <vt:lpstr>WXS 脚本 - WXS 的特点</vt:lpstr>
      <vt:lpstr>WXS 脚本 - WXS 的特点</vt:lpstr>
      <vt:lpstr>WXS 脚本 - WXS 的特点</vt:lpstr>
      <vt:lpstr>PowerPoint 演示文稿</vt:lpstr>
      <vt:lpstr>案例 - 本地生活（列表页面）</vt:lpstr>
      <vt:lpstr>案例 - 本地生活（列表页面）</vt:lpstr>
      <vt:lpstr>案例 - 本地生活（列表页面）</vt:lpstr>
      <vt:lpstr>总结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鲸落</cp:lastModifiedBy>
  <cp:revision>3318</cp:revision>
  <dcterms:created xsi:type="dcterms:W3CDTF">2020-03-31T02:23:00Z</dcterms:created>
  <dcterms:modified xsi:type="dcterms:W3CDTF">2022-04-29T14:25:31Z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3FEC6AA337E145C882252EE2BED01D98</vt:lpwstr>
  </property>
  <property fmtid="{D5CDD505-2E9C-101B-9397-08002B2CF9AE}" pid="3" name="KSOProductBuildVer">
    <vt:lpwstr>2052-11.1.0.11636</vt:lpwstr>
  </property>
</Properties>
</file>