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64"/>
  </p:notesMasterIdLst>
  <p:sldIdLst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1" r:id="rId38"/>
    <p:sldId id="300" r:id="rId39"/>
    <p:sldId id="302" r:id="rId40"/>
    <p:sldId id="304" r:id="rId41"/>
    <p:sldId id="303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66" r:id="rId62"/>
    <p:sldId id="264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97B33D8C-15F6-42E4-8B43-72DCBAD70AAE}">
          <p14:sldIdLst>
            <p14:sldId id="260"/>
          </p14:sldIdLst>
        </p14:section>
        <p14:section name="自定义组件" id="{409B53B8-DA06-4B32-A903-B4150070BF1B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0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66"/>
          </p14:sldIdLst>
        </p14:section>
        <p14:section name="结束" id="{518948FC-5CA3-4441-9A0A-B70914D5EE75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2B4B6B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960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custom-component/behaviors.html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基础加强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组件样式隔离的注意点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70D286-2596-46F2-8F23-75B0DE38A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app.wxss </a:t>
            </a:r>
            <a:r>
              <a:rPr lang="zh-CN" altLang="en-US" dirty="0"/>
              <a:t>中的全局样式对组件无效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只有 </a:t>
            </a:r>
            <a:r>
              <a:rPr lang="en-US" altLang="zh-CN" dirty="0"/>
              <a:t>class </a:t>
            </a:r>
            <a:r>
              <a:rPr lang="zh-CN" altLang="en-US" dirty="0"/>
              <a:t>选择器会有样式隔离效果，</a:t>
            </a:r>
            <a:r>
              <a:rPr lang="en-US" altLang="zh-CN" dirty="0"/>
              <a:t>id </a:t>
            </a:r>
            <a:r>
              <a:rPr lang="zh-CN" altLang="en-US" dirty="0"/>
              <a:t>选择器、属性选择器、标签选择器不受样式隔离的影响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建议：在</a:t>
            </a:r>
            <a:r>
              <a:rPr lang="zh-CN" altLang="en-US" dirty="0">
                <a:solidFill>
                  <a:srgbClr val="C00000"/>
                </a:solidFill>
              </a:rPr>
              <a:t>组件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引用组件的页面</a:t>
            </a:r>
            <a:r>
              <a:rPr lang="zh-CN" altLang="en-US" dirty="0"/>
              <a:t>中建议使用 </a:t>
            </a:r>
            <a:r>
              <a:rPr lang="en-US" altLang="zh-CN" dirty="0"/>
              <a:t>class </a:t>
            </a:r>
            <a:r>
              <a:rPr lang="zh-CN" altLang="en-US" dirty="0"/>
              <a:t>选择器，</a:t>
            </a:r>
            <a:r>
              <a:rPr lang="zh-CN" altLang="en-US" b="1" dirty="0">
                <a:solidFill>
                  <a:srgbClr val="C00000"/>
                </a:solidFill>
              </a:rPr>
              <a:t>不要使用 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、属性、标签选择器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修改组件的样式隔离选项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70D286-2596-46F2-8F23-75B0DE38A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77154"/>
          </a:xfrm>
        </p:spPr>
        <p:txBody>
          <a:bodyPr/>
          <a:lstStyle/>
          <a:p>
            <a:r>
              <a:rPr lang="zh-CN" altLang="en-US" dirty="0"/>
              <a:t>默认情况下，自定义组件的</a:t>
            </a:r>
            <a:r>
              <a:rPr lang="zh-CN" altLang="en-US" dirty="0">
                <a:solidFill>
                  <a:srgbClr val="C00000"/>
                </a:solidFill>
              </a:rPr>
              <a:t>样式隔离特性</a:t>
            </a:r>
            <a:r>
              <a:rPr lang="zh-CN" altLang="en-US" dirty="0"/>
              <a:t>能够</a:t>
            </a:r>
            <a:r>
              <a:rPr lang="zh-CN" altLang="en-US" dirty="0">
                <a:solidFill>
                  <a:srgbClr val="C00000"/>
                </a:solidFill>
              </a:rPr>
              <a:t>防止组件内外样式互相干扰的问题</a:t>
            </a:r>
            <a:r>
              <a:rPr lang="zh-CN" altLang="en-US" dirty="0"/>
              <a:t>。但有时，我们希望在外界能够控制组件内部的样式，此时，可以通过 </a:t>
            </a:r>
            <a:r>
              <a:rPr lang="en-US" altLang="zh-CN" dirty="0">
                <a:solidFill>
                  <a:srgbClr val="C00000"/>
                </a:solidFill>
              </a:rPr>
              <a:t>styleIsolation</a:t>
            </a:r>
            <a:r>
              <a:rPr lang="en-US" altLang="zh-CN" dirty="0"/>
              <a:t> </a:t>
            </a:r>
            <a:r>
              <a:rPr lang="zh-CN" altLang="en-US" dirty="0"/>
              <a:t>修改组件的样式隔离选项，用法如下：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4BE1B-7A00-4464-8D96-06BF90E1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5" y="2912980"/>
            <a:ext cx="647756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styleIsolation </a:t>
            </a:r>
            <a:r>
              <a:rPr lang="zh-CN" altLang="en-US" dirty="0"/>
              <a:t>的可选值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1EE9923-0195-4179-8CEB-5EB63775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67438"/>
              </p:ext>
            </p:extLst>
          </p:nvPr>
        </p:nvGraphicFramePr>
        <p:xfrm>
          <a:off x="950546" y="2106359"/>
          <a:ext cx="9733330" cy="21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92">
                  <a:extLst>
                    <a:ext uri="{9D8B030D-6E8A-4147-A177-3AD203B41FA5}">
                      <a16:colId xmlns:a16="http://schemas.microsoft.com/office/drawing/2014/main" val="3251774826"/>
                    </a:ext>
                  </a:extLst>
                </a:gridCol>
                <a:gridCol w="888024">
                  <a:extLst>
                    <a:ext uri="{9D8B030D-6E8A-4147-A177-3AD203B41FA5}">
                      <a16:colId xmlns:a16="http://schemas.microsoft.com/office/drawing/2014/main" val="1789667484"/>
                    </a:ext>
                  </a:extLst>
                </a:gridCol>
                <a:gridCol w="7439514">
                  <a:extLst>
                    <a:ext uri="{9D8B030D-6E8A-4147-A177-3AD203B41FA5}">
                      <a16:colId xmlns:a16="http://schemas.microsoft.com/office/drawing/2014/main" val="3765745275"/>
                    </a:ext>
                  </a:extLst>
                </a:gridCol>
              </a:tblGrid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可选值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563121"/>
                  </a:ext>
                </a:extLst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isolated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启用样式隔离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，在自定义组件内外，使用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class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指定的样式将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不会相互影响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61511"/>
                  </a:ext>
                </a:extLst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apply-shared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样式将影响到自定义组件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，但自定义组件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中指定的样式不会影响页面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92551"/>
                  </a:ext>
                </a:extLst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shared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表示页面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样式将影响到自定义组件，自定义组件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中指定的样式也会影响页面和其他设置了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apply-shared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shared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的自定义组件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53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0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 </a:t>
            </a:r>
            <a:r>
              <a:rPr lang="zh-CN" altLang="en-US" dirty="0"/>
              <a:t>数据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zh-CN" altLang="en-US" dirty="0">
                <a:solidFill>
                  <a:srgbClr val="C00000"/>
                </a:solidFill>
              </a:rPr>
              <a:t>用于组件模板渲染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私有数据</a:t>
            </a:r>
            <a:r>
              <a:rPr lang="zh-CN" altLang="en-US" dirty="0"/>
              <a:t>，需要定义到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中，示例如下：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6616A4-C479-4D38-87BB-118AF30A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33" y="2488822"/>
            <a:ext cx="720152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methods </a:t>
            </a:r>
            <a:r>
              <a:rPr lang="zh-CN" altLang="en-US" dirty="0"/>
              <a:t>方法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zh-CN" altLang="en-US" dirty="0">
                <a:solidFill>
                  <a:srgbClr val="C00000"/>
                </a:solidFill>
              </a:rPr>
              <a:t>事件处理函数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自定义方法</a:t>
            </a:r>
            <a:r>
              <a:rPr lang="zh-CN" altLang="en-US" dirty="0"/>
              <a:t>需要定义到 </a:t>
            </a:r>
            <a:r>
              <a:rPr lang="en-US" altLang="zh-CN" dirty="0">
                <a:solidFill>
                  <a:srgbClr val="C00000"/>
                </a:solidFill>
              </a:rPr>
              <a:t>methods 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中，示例代码如下：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B34F7C-9A14-4DE8-A9B9-0F91777F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57" y="2506327"/>
            <a:ext cx="6681774" cy="42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properties </a:t>
            </a:r>
            <a:r>
              <a:rPr lang="zh-CN" altLang="en-US" dirty="0"/>
              <a:t>属性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en-US" altLang="zh-CN" dirty="0"/>
              <a:t>properties </a:t>
            </a:r>
            <a:r>
              <a:rPr lang="zh-CN" altLang="en-US" dirty="0"/>
              <a:t>是组件的对外属性，</a:t>
            </a:r>
            <a:r>
              <a:rPr lang="zh-CN" altLang="en-US" dirty="0">
                <a:solidFill>
                  <a:srgbClr val="C00000"/>
                </a:solidFill>
              </a:rPr>
              <a:t>用来接收外界传递到组件中的数据</a:t>
            </a:r>
            <a:r>
              <a:rPr lang="zh-CN" altLang="en-US" dirty="0"/>
              <a:t>，示例代码如下：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14FFFF-5432-49A8-9715-E9E165EC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5" y="2488744"/>
            <a:ext cx="72015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data </a:t>
            </a:r>
            <a:r>
              <a:rPr lang="zh-CN" altLang="en-US" dirty="0"/>
              <a:t>和 </a:t>
            </a:r>
            <a:r>
              <a:rPr lang="en-US" altLang="zh-CN" dirty="0"/>
              <a:t>properties </a:t>
            </a:r>
            <a:r>
              <a:rPr lang="zh-CN" altLang="en-US" dirty="0"/>
              <a:t>的区别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307977"/>
          </a:xfrm>
        </p:spPr>
        <p:txBody>
          <a:bodyPr/>
          <a:lstStyle/>
          <a:p>
            <a:r>
              <a:rPr lang="zh-CN" altLang="en-US" dirty="0"/>
              <a:t>在小程序的组件中，</a:t>
            </a:r>
            <a:r>
              <a:rPr lang="en-US" altLang="zh-CN" dirty="0"/>
              <a:t>properties </a:t>
            </a:r>
            <a:r>
              <a:rPr lang="zh-CN" altLang="en-US" dirty="0"/>
              <a:t>属性和 </a:t>
            </a:r>
            <a:r>
              <a:rPr lang="en-US" altLang="zh-CN" dirty="0"/>
              <a:t>data </a:t>
            </a:r>
            <a:r>
              <a:rPr lang="zh-CN" altLang="en-US" dirty="0"/>
              <a:t>数据的用法相同，它们都是</a:t>
            </a:r>
            <a:r>
              <a:rPr lang="zh-CN" altLang="en-US" dirty="0">
                <a:solidFill>
                  <a:srgbClr val="C00000"/>
                </a:solidFill>
              </a:rPr>
              <a:t>可读可写</a:t>
            </a:r>
            <a:r>
              <a:rPr lang="zh-CN" altLang="en-US" dirty="0"/>
              <a:t>的，只不过：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data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C00000"/>
                </a:solidFill>
              </a:rPr>
              <a:t>存储组件的私有数据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properties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C00000"/>
                </a:solidFill>
              </a:rPr>
              <a:t>存储外界传递到组件中的数据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59938-8446-46CF-9B21-E88F80C2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3" y="3323492"/>
            <a:ext cx="7098189" cy="34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使用 </a:t>
            </a:r>
            <a:r>
              <a:rPr lang="en-US" altLang="zh-CN" dirty="0"/>
              <a:t>setData </a:t>
            </a:r>
            <a:r>
              <a:rPr lang="zh-CN" altLang="en-US" dirty="0"/>
              <a:t>修改 </a:t>
            </a:r>
            <a:r>
              <a:rPr lang="en-US" altLang="zh-CN" dirty="0"/>
              <a:t>properties </a:t>
            </a:r>
            <a:r>
              <a:rPr lang="zh-CN" altLang="en-US" dirty="0"/>
              <a:t>的值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50777"/>
          </a:xfrm>
        </p:spPr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properties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在本质上没有任何区别，因此 </a:t>
            </a:r>
            <a:r>
              <a:rPr lang="en-US" altLang="zh-CN" dirty="0"/>
              <a:t>properties </a:t>
            </a:r>
            <a:r>
              <a:rPr lang="zh-CN" altLang="en-US" dirty="0"/>
              <a:t>属性的值也可以用于页面渲染，或使用 </a:t>
            </a:r>
            <a:r>
              <a:rPr lang="en-US" altLang="zh-CN" dirty="0"/>
              <a:t>setData </a:t>
            </a:r>
            <a:r>
              <a:rPr lang="zh-CN" altLang="en-US" dirty="0"/>
              <a:t>为 </a:t>
            </a:r>
            <a:r>
              <a:rPr lang="en-US" altLang="zh-CN" dirty="0"/>
              <a:t>properties </a:t>
            </a:r>
            <a:r>
              <a:rPr lang="zh-CN" altLang="en-US" dirty="0"/>
              <a:t>中的属性重新赋值，示例代码如下：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A6A9EE-6F57-44AF-84E4-C5F075C5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894707"/>
            <a:ext cx="7201524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什么是数据监听器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68362"/>
          </a:xfrm>
        </p:spPr>
        <p:txBody>
          <a:bodyPr/>
          <a:lstStyle/>
          <a:p>
            <a:r>
              <a:rPr lang="zh-CN" altLang="en-US" dirty="0"/>
              <a:t>数据监听器用于</a:t>
            </a:r>
            <a:r>
              <a:rPr lang="zh-CN" altLang="en-US" dirty="0">
                <a:solidFill>
                  <a:srgbClr val="C00000"/>
                </a:solidFill>
              </a:rPr>
              <a:t>监听和响应任何属性和数据字段的变化，从而执行特定的操作</a:t>
            </a:r>
            <a:r>
              <a:rPr lang="zh-CN" altLang="en-US" dirty="0"/>
              <a:t>。它的作用类似于 </a:t>
            </a:r>
            <a:r>
              <a:rPr lang="en-US" altLang="zh-CN" dirty="0"/>
              <a:t>vue </a:t>
            </a:r>
            <a:r>
              <a:rPr lang="zh-CN" altLang="en-US" dirty="0"/>
              <a:t>中的 </a:t>
            </a:r>
            <a:r>
              <a:rPr lang="en-US" altLang="zh-CN" dirty="0"/>
              <a:t>watch</a:t>
            </a:r>
            <a:r>
              <a:rPr lang="zh-CN" altLang="en-US" dirty="0"/>
              <a:t> 侦听器。在小程序组件中，数据监听器的基本语法格式如下：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BB469-C8F3-4288-B5B1-6F8926AC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0" y="2892669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数据监听器的基本用法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组件的 </a:t>
            </a:r>
            <a:r>
              <a:rPr lang="en-US" altLang="zh-CN" dirty="0"/>
              <a:t>UI </a:t>
            </a:r>
            <a:r>
              <a:rPr lang="zh-CN" altLang="en-US" dirty="0"/>
              <a:t>结构如下：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6C9A1A-2CA4-4DD2-877C-8410BD89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0" y="2517159"/>
            <a:ext cx="7201524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自定义组件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数据监听器的基本用法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组件的 </a:t>
            </a:r>
            <a:r>
              <a:rPr lang="en-US" altLang="zh-CN" dirty="0"/>
              <a:t>.js </a:t>
            </a:r>
            <a:r>
              <a:rPr lang="zh-CN" altLang="en-US" dirty="0"/>
              <a:t>文件代码如下：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BBEB4-FFF4-4080-92D8-24A95D3D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515121"/>
            <a:ext cx="72015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监听对象属性的变化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00E2D29-0A22-46B5-8C72-91A98453A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数据监听器支持监听对象中</a:t>
            </a:r>
            <a:r>
              <a:rPr lang="zh-CN" altLang="en-US" dirty="0">
                <a:solidFill>
                  <a:srgbClr val="C00000"/>
                </a:solidFill>
              </a:rPr>
              <a:t>单个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多个属性</a:t>
            </a:r>
            <a:r>
              <a:rPr lang="zh-CN" altLang="en-US" dirty="0"/>
              <a:t>的变化，示例语法如下：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462FF7-60A2-4BB1-A69F-ABDFA528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515121"/>
            <a:ext cx="7201524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数据监听器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案例效果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7BE6BC-B087-47A7-B5F9-E1D9CDCF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7" y="1967192"/>
            <a:ext cx="2669184" cy="47429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CCE966-7AD9-420C-B674-17068C92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83" y="2201090"/>
            <a:ext cx="6926273" cy="41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渲染</a:t>
            </a:r>
            <a:r>
              <a:rPr lang="en-US" altLang="zh-CN" dirty="0"/>
              <a:t> UI </a:t>
            </a:r>
            <a:r>
              <a:rPr lang="zh-CN" altLang="en-US" dirty="0"/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86AAF7-3AC1-4E60-BC1E-C4FAAE18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1902837"/>
            <a:ext cx="7201524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定义 </a:t>
            </a:r>
            <a:r>
              <a:rPr lang="en-US" altLang="zh-CN" dirty="0"/>
              <a:t>button </a:t>
            </a:r>
            <a:r>
              <a:rPr lang="zh-CN" altLang="en-US" dirty="0"/>
              <a:t>的事件处理函数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A9B580-1131-49AE-9336-20A2754E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1902837"/>
            <a:ext cx="6464124" cy="48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监听对象中指定属性的变化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32FB15-4385-4B95-843E-EE3206E3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902837"/>
            <a:ext cx="720152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监听对象中所有属性的变化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BA45AB-926F-4B2A-B684-A20801949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85947"/>
          </a:xfrm>
        </p:spPr>
        <p:txBody>
          <a:bodyPr/>
          <a:lstStyle/>
          <a:p>
            <a:r>
              <a:rPr lang="zh-CN" altLang="en-US" dirty="0"/>
              <a:t>如果某个对象中需要被监听的属性太多，为了方便，可以使用</a:t>
            </a:r>
            <a:r>
              <a:rPr lang="zh-CN" altLang="en-US" dirty="0">
                <a:solidFill>
                  <a:srgbClr val="C00000"/>
                </a:solidFill>
              </a:rPr>
              <a:t>通配符 ** 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C00000"/>
                </a:solidFill>
              </a:rPr>
              <a:t>监听</a:t>
            </a:r>
            <a:r>
              <a:rPr lang="zh-CN" altLang="en-US" dirty="0"/>
              <a:t>对象中</a:t>
            </a:r>
            <a:r>
              <a:rPr lang="zh-CN" altLang="en-US" dirty="0">
                <a:solidFill>
                  <a:srgbClr val="C00000"/>
                </a:solidFill>
              </a:rPr>
              <a:t>所有属性的变化</a:t>
            </a:r>
            <a:r>
              <a:rPr lang="zh-CN" altLang="en-US" dirty="0"/>
              <a:t>，示例代码如下：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594D4-8CDE-4D2B-853C-556F7E17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2919047"/>
            <a:ext cx="720152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纯数据字段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什么是纯数据字段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BA45AB-926F-4B2A-B684-A20801949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8231"/>
          </a:xfrm>
        </p:spPr>
        <p:txBody>
          <a:bodyPr/>
          <a:lstStyle/>
          <a:p>
            <a:r>
              <a:rPr lang="zh-CN" altLang="en-US" dirty="0"/>
              <a:t>概念：</a:t>
            </a:r>
            <a:r>
              <a:rPr lang="zh-CN" altLang="en-US" dirty="0">
                <a:solidFill>
                  <a:srgbClr val="C00000"/>
                </a:solidFill>
              </a:rPr>
              <a:t>纯数据字段</a:t>
            </a:r>
            <a:r>
              <a:rPr lang="zh-CN" altLang="en-US" dirty="0"/>
              <a:t>指的是那些</a:t>
            </a:r>
            <a:r>
              <a:rPr lang="zh-CN" altLang="en-US" dirty="0">
                <a:solidFill>
                  <a:srgbClr val="C00000"/>
                </a:solidFill>
              </a:rPr>
              <a:t>不用于界面渲染的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字段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应用场景：例如有些情况下，某些 </a:t>
            </a:r>
            <a:r>
              <a:rPr lang="en-US" altLang="zh-CN" dirty="0"/>
              <a:t>data </a:t>
            </a:r>
            <a:r>
              <a:rPr lang="zh-CN" altLang="en-US" dirty="0"/>
              <a:t>中的字段</a:t>
            </a:r>
            <a:r>
              <a:rPr lang="zh-CN" altLang="en-US" dirty="0">
                <a:solidFill>
                  <a:srgbClr val="C00000"/>
                </a:solidFill>
              </a:rPr>
              <a:t>既不会展示在界面上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也不会传递给其他组件</a:t>
            </a:r>
            <a:r>
              <a:rPr lang="zh-CN" altLang="en-US" dirty="0"/>
              <a:t>，仅仅在当前组件内部使用。带有这种特性的 </a:t>
            </a:r>
            <a:r>
              <a:rPr lang="en-US" altLang="zh-CN" dirty="0"/>
              <a:t>data </a:t>
            </a:r>
            <a:r>
              <a:rPr lang="zh-CN" altLang="en-US" dirty="0"/>
              <a:t>字段适合被设置为纯数据字段。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好处：纯数据字段</a:t>
            </a:r>
            <a:r>
              <a:rPr lang="zh-CN" altLang="en-US" dirty="0">
                <a:solidFill>
                  <a:srgbClr val="C00000"/>
                </a:solidFill>
              </a:rPr>
              <a:t>有助于提升页面更新的性能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68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纯数据字段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使用规则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BA45AB-926F-4B2A-B684-A20801949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21116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Component </a:t>
            </a:r>
            <a:r>
              <a:rPr lang="zh-CN" altLang="en-US" dirty="0"/>
              <a:t>构造器的 </a:t>
            </a:r>
            <a:r>
              <a:rPr lang="en-US" altLang="zh-CN" dirty="0"/>
              <a:t>options </a:t>
            </a:r>
            <a:r>
              <a:rPr lang="zh-CN" altLang="en-US" dirty="0"/>
              <a:t>节点中，指定 </a:t>
            </a:r>
            <a:r>
              <a:rPr lang="en-US" altLang="zh-CN" dirty="0">
                <a:solidFill>
                  <a:srgbClr val="C00000"/>
                </a:solidFill>
              </a:rPr>
              <a:t>pureDataPattern</a:t>
            </a:r>
            <a:r>
              <a:rPr lang="en-US" altLang="zh-CN" dirty="0"/>
              <a:t> </a:t>
            </a:r>
            <a:r>
              <a:rPr lang="zh-CN" altLang="en-US" dirty="0"/>
              <a:t>为一个</a:t>
            </a:r>
            <a:r>
              <a:rPr lang="zh-CN" altLang="en-US" dirty="0">
                <a:solidFill>
                  <a:srgbClr val="C00000"/>
                </a:solidFill>
              </a:rPr>
              <a:t>正则表达式</a:t>
            </a:r>
            <a:r>
              <a:rPr lang="zh-CN" altLang="en-US" dirty="0"/>
              <a:t>，字段名符合这个正则表达式的字段将成为纯数据字段，示例代码如下：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C06201-04EF-478B-AA75-49351A5F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910255"/>
            <a:ext cx="720152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纯数据字段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使用纯数据字段改造数据监听器案例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0CBA0C-5BDA-41FC-BDBB-4D8D64F6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910457"/>
            <a:ext cx="720152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创建组件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69624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在项目的根目录中，鼠标右键，创建 </a:t>
            </a:r>
            <a:r>
              <a:rPr lang="en-US" altLang="zh-CN" dirty="0">
                <a:solidFill>
                  <a:srgbClr val="C00000"/>
                </a:solidFill>
              </a:rPr>
              <a:t>components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test</a:t>
            </a:r>
            <a:r>
              <a:rPr lang="en-US" altLang="zh-CN" dirty="0"/>
              <a:t> </a:t>
            </a:r>
            <a:r>
              <a:rPr lang="zh-CN" altLang="en-US" dirty="0"/>
              <a:t>文件夹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在新建的 </a:t>
            </a:r>
            <a:r>
              <a:rPr lang="en-US" altLang="zh-CN" dirty="0"/>
              <a:t>components -&gt; test </a:t>
            </a:r>
            <a:r>
              <a:rPr lang="zh-CN" altLang="en-US" dirty="0"/>
              <a:t>文件夹上，鼠标右键，点击“</a:t>
            </a:r>
            <a:r>
              <a:rPr lang="zh-CN" altLang="en-US" dirty="0">
                <a:solidFill>
                  <a:srgbClr val="C00000"/>
                </a:solidFill>
              </a:rPr>
              <a:t>新建 </a:t>
            </a:r>
            <a:r>
              <a:rPr lang="en-US" altLang="zh-CN" dirty="0">
                <a:solidFill>
                  <a:srgbClr val="C00000"/>
                </a:solidFill>
              </a:rPr>
              <a:t>Component</a:t>
            </a:r>
            <a:r>
              <a:rPr lang="en-US" altLang="zh-CN" dirty="0"/>
              <a:t>”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键入组件的名称之后回车，会自动生成组件对应的 </a:t>
            </a:r>
            <a:r>
              <a:rPr lang="en-US" altLang="zh-CN" dirty="0"/>
              <a:t>4 </a:t>
            </a:r>
            <a:r>
              <a:rPr lang="zh-CN" altLang="en-US" dirty="0"/>
              <a:t>个文件，后缀名分别为 </a:t>
            </a:r>
            <a:r>
              <a:rPr lang="en-US" altLang="zh-CN" dirty="0"/>
              <a:t>.js</a:t>
            </a:r>
            <a:r>
              <a:rPr lang="zh-CN" altLang="en-US" dirty="0"/>
              <a:t>，</a:t>
            </a:r>
            <a:r>
              <a:rPr lang="en-US" altLang="zh-CN" dirty="0"/>
              <a:t>.json</a:t>
            </a:r>
            <a:r>
              <a:rPr lang="zh-CN" altLang="en-US" dirty="0"/>
              <a:t>， </a:t>
            </a:r>
            <a:r>
              <a:rPr lang="en-US" altLang="zh-CN" dirty="0"/>
              <a:t>.wxml </a:t>
            </a:r>
            <a:r>
              <a:rPr lang="zh-CN" altLang="en-US" dirty="0"/>
              <a:t>和 </a:t>
            </a:r>
            <a:r>
              <a:rPr lang="en-US" altLang="zh-CN" dirty="0"/>
              <a:t>.wxss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注意：为了保证目录结构的清晰，建议把不同的组件，存放到单独目录中，例如：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652577-B724-41A9-9E21-3DCA4972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08" y="4158763"/>
            <a:ext cx="2456376" cy="25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组件</a:t>
            </a:r>
            <a:r>
              <a:rPr lang="zh-CN" altLang="en-US" dirty="0">
                <a:solidFill>
                  <a:srgbClr val="C00000"/>
                </a:solidFill>
              </a:rPr>
              <a:t>全部的</a:t>
            </a:r>
            <a:r>
              <a:rPr lang="zh-CN" altLang="en-US" dirty="0"/>
              <a:t>生命周期函数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小程序组件可用的全部生命周期如下表所示：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C137DB0-E503-408D-8C99-B8E6EF650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98545"/>
              </p:ext>
            </p:extLst>
          </p:nvPr>
        </p:nvGraphicFramePr>
        <p:xfrm>
          <a:off x="941754" y="2530546"/>
          <a:ext cx="9742121" cy="336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49">
                  <a:extLst>
                    <a:ext uri="{9D8B030D-6E8A-4147-A177-3AD203B41FA5}">
                      <a16:colId xmlns:a16="http://schemas.microsoft.com/office/drawing/2014/main" val="3098982305"/>
                    </a:ext>
                  </a:extLst>
                </a:gridCol>
                <a:gridCol w="1591292">
                  <a:extLst>
                    <a:ext uri="{9D8B030D-6E8A-4147-A177-3AD203B41FA5}">
                      <a16:colId xmlns:a16="http://schemas.microsoft.com/office/drawing/2014/main" val="2980967791"/>
                    </a:ext>
                  </a:extLst>
                </a:gridCol>
                <a:gridCol w="6360480">
                  <a:extLst>
                    <a:ext uri="{9D8B030D-6E8A-4147-A177-3AD203B41FA5}">
                      <a16:colId xmlns:a16="http://schemas.microsoft.com/office/drawing/2014/main" val="1484148393"/>
                    </a:ext>
                  </a:extLst>
                </a:gridCol>
              </a:tblGrid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423539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在组件实例刚刚被创建时执行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359329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attached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在组件实例进入页面节点树时执行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250251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在组件在视图层布局完成后执行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7372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moved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在组件实例被移动到节点树另一个位置时执行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06813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detached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在组件实例被从页面节点树移除时执行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602007"/>
                  </a:ext>
                </a:extLst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error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Error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每当组件方法抛出错误时执行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94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组件</a:t>
            </a:r>
            <a:r>
              <a:rPr lang="zh-CN" altLang="en-US" dirty="0">
                <a:solidFill>
                  <a:srgbClr val="C00000"/>
                </a:solidFill>
              </a:rPr>
              <a:t>主要的</a:t>
            </a:r>
            <a:r>
              <a:rPr lang="zh-CN" altLang="en-US" dirty="0"/>
              <a:t>生命周期函数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在小程序组件中，最重要的生命周期函数有 </a:t>
            </a:r>
            <a:r>
              <a:rPr lang="en-US" altLang="zh-CN" dirty="0"/>
              <a:t>3 </a:t>
            </a:r>
            <a:r>
              <a:rPr lang="zh-CN" altLang="en-US" dirty="0"/>
              <a:t>个，分别是 </a:t>
            </a:r>
            <a:r>
              <a:rPr lang="en-US" altLang="zh-CN" dirty="0">
                <a:solidFill>
                  <a:srgbClr val="C00000"/>
                </a:solidFill>
              </a:rPr>
              <a:t>created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attached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detached</a:t>
            </a:r>
            <a:r>
              <a:rPr lang="zh-CN" altLang="en-US" dirty="0"/>
              <a:t>。它们各自的特点如下：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组件实例</a:t>
            </a:r>
            <a:r>
              <a:rPr lang="zh-CN" altLang="en-US" dirty="0">
                <a:solidFill>
                  <a:srgbClr val="C00000"/>
                </a:solidFill>
              </a:rPr>
              <a:t>刚被创建好</a:t>
            </a:r>
            <a:r>
              <a:rPr lang="zh-CN" altLang="en-US" dirty="0"/>
              <a:t>的时候，</a:t>
            </a:r>
            <a:r>
              <a:rPr lang="en-US" altLang="zh-CN" dirty="0"/>
              <a:t>created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此时还不能调用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setData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通常在这个生命周期函数中，只应该用于给组件的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添加一些自定义的属性字段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在组件</a:t>
            </a:r>
            <a:r>
              <a:rPr lang="zh-CN" altLang="en-US" dirty="0">
                <a:solidFill>
                  <a:srgbClr val="C00000"/>
                </a:solidFill>
              </a:rPr>
              <a:t>完全初始化完毕、进入页面节点树后</a:t>
            </a:r>
            <a:r>
              <a:rPr lang="zh-CN" altLang="en-US" dirty="0"/>
              <a:t>， </a:t>
            </a:r>
            <a:r>
              <a:rPr lang="en-US" altLang="zh-CN" dirty="0"/>
              <a:t>attached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此时， </a:t>
            </a:r>
            <a:r>
              <a:rPr lang="en-US" altLang="zh-CN" sz="1600" b="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this.data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已被初始化完毕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这个生命周期很有用，绝大多数初始化的工作可以在这个时机进行（例如发请求获取初始数据）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在组件</a:t>
            </a:r>
            <a:r>
              <a:rPr lang="zh-CN" altLang="en-US" dirty="0">
                <a:solidFill>
                  <a:srgbClr val="C00000"/>
                </a:solidFill>
              </a:rPr>
              <a:t>离开页面节点树后</a:t>
            </a:r>
            <a:r>
              <a:rPr lang="zh-CN" altLang="en-US" dirty="0"/>
              <a:t>， </a:t>
            </a:r>
            <a:r>
              <a:rPr lang="en-US" altLang="zh-CN" dirty="0"/>
              <a:t>detached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退出一个页面时，会触发页面内每个自定义组件的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detached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生命周期函数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此时适合做一些清理性质的工作</a:t>
            </a:r>
          </a:p>
        </p:txBody>
      </p:sp>
    </p:spTree>
    <p:extLst>
      <p:ext uri="{BB962C8B-B14F-4D97-AF65-F5344CB8AC3E}">
        <p14:creationId xmlns:p14="http://schemas.microsoft.com/office/powerpoint/2010/main" val="31657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lifetimes</a:t>
            </a:r>
            <a:r>
              <a:rPr lang="en-US" altLang="zh-CN" dirty="0"/>
              <a:t> </a:t>
            </a:r>
            <a:r>
              <a:rPr lang="zh-CN" altLang="en-US" dirty="0"/>
              <a:t>节点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在小程序组件</a:t>
            </a:r>
            <a:r>
              <a:rPr lang="zh-CN" altLang="en-US" dirty="0"/>
              <a:t>中，生命周期函数可以直接定义在 </a:t>
            </a:r>
            <a:r>
              <a:rPr lang="en-US" altLang="zh-CN" dirty="0"/>
              <a:t>Component </a:t>
            </a:r>
            <a:r>
              <a:rPr lang="zh-CN" altLang="en-US" dirty="0"/>
              <a:t>构造器的第一级参数中，可以在 </a:t>
            </a:r>
            <a:r>
              <a:rPr lang="en-US" altLang="zh-CN" dirty="0">
                <a:solidFill>
                  <a:srgbClr val="C00000"/>
                </a:solidFill>
              </a:rPr>
              <a:t>lifetimes</a:t>
            </a:r>
            <a:r>
              <a:rPr lang="en-US" altLang="zh-CN" dirty="0"/>
              <a:t> </a:t>
            </a:r>
            <a:r>
              <a:rPr lang="zh-CN" altLang="en-US" dirty="0"/>
              <a:t>字段内进行声明（</a:t>
            </a:r>
            <a:r>
              <a:rPr lang="zh-CN" altLang="en-US" dirty="0">
                <a:solidFill>
                  <a:srgbClr val="C00000"/>
                </a:solidFill>
              </a:rPr>
              <a:t>这是推荐的方式，其优先级最高</a:t>
            </a:r>
            <a:r>
              <a:rPr lang="zh-CN" altLang="en-US" dirty="0"/>
              <a:t>）。示例代码如下：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C07E95-8BCE-49B7-82E7-0496878F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876108"/>
            <a:ext cx="7201524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什么是组件所在页面的生命周期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964B9-A0C6-4A1C-8C7D-D0274BB69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1712433"/>
          </a:xfrm>
        </p:spPr>
        <p:txBody>
          <a:bodyPr/>
          <a:lstStyle/>
          <a:p>
            <a:r>
              <a:rPr lang="zh-CN" altLang="en-US" dirty="0"/>
              <a:t>有时，</a:t>
            </a:r>
            <a:r>
              <a:rPr lang="zh-CN" altLang="en-US" dirty="0">
                <a:solidFill>
                  <a:srgbClr val="C00000"/>
                </a:solidFill>
              </a:rPr>
              <a:t>自定义组件的行为依赖于页面状态的变化</a:t>
            </a:r>
            <a:r>
              <a:rPr lang="zh-CN" altLang="en-US" dirty="0"/>
              <a:t>，此时就需要用到</a:t>
            </a:r>
            <a:r>
              <a:rPr lang="zh-CN" altLang="en-US" dirty="0">
                <a:solidFill>
                  <a:srgbClr val="C00000"/>
                </a:solidFill>
              </a:rPr>
              <a:t>组件所在页面的生命周期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例如：每当触发页面的 </a:t>
            </a:r>
            <a:r>
              <a:rPr lang="en-US" altLang="zh-CN" dirty="0"/>
              <a:t>show </a:t>
            </a:r>
            <a:r>
              <a:rPr lang="zh-CN" altLang="en-US" dirty="0"/>
              <a:t>生命周期函数的时候，我们希望能够重新生成一个随机的 </a:t>
            </a:r>
            <a:r>
              <a:rPr lang="en-US" altLang="zh-CN" dirty="0"/>
              <a:t>RGB </a:t>
            </a:r>
            <a:r>
              <a:rPr lang="zh-CN" altLang="en-US" dirty="0"/>
              <a:t>颜色值。</a:t>
            </a:r>
            <a:endParaRPr lang="en-US" altLang="zh-CN" dirty="0"/>
          </a:p>
          <a:p>
            <a:r>
              <a:rPr lang="zh-CN" altLang="en-US" dirty="0"/>
              <a:t>在自定义组件中，组件所在页面的生命周期函数有如下 </a:t>
            </a:r>
            <a:r>
              <a:rPr lang="en-US" altLang="zh-CN" dirty="0"/>
              <a:t>3 </a:t>
            </a:r>
            <a:r>
              <a:rPr lang="zh-CN" altLang="en-US" dirty="0"/>
              <a:t>个，分别是：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EE9407B-46E2-43DE-80C2-6F276BB4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36108"/>
              </p:ext>
            </p:extLst>
          </p:nvPr>
        </p:nvGraphicFramePr>
        <p:xfrm>
          <a:off x="941754" y="3358672"/>
          <a:ext cx="9538677" cy="204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15">
                  <a:extLst>
                    <a:ext uri="{9D8B030D-6E8A-4147-A177-3AD203B41FA5}">
                      <a16:colId xmlns:a16="http://schemas.microsoft.com/office/drawing/2014/main" val="100860079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124704586"/>
                    </a:ext>
                  </a:extLst>
                </a:gridCol>
                <a:gridCol w="5679831">
                  <a:extLst>
                    <a:ext uri="{9D8B030D-6E8A-4147-A177-3AD203B41FA5}">
                      <a16:colId xmlns:a16="http://schemas.microsoft.com/office/drawing/2014/main" val="3800234762"/>
                    </a:ext>
                  </a:extLst>
                </a:gridCol>
              </a:tblGrid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329783"/>
                  </a:ext>
                </a:extLst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show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被展示时执行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454016"/>
                  </a:ext>
                </a:extLst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hide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被隐藏时执行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16414"/>
                  </a:ext>
                </a:extLst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resize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Size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尺寸变化时执行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68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pageLifetimes</a:t>
            </a:r>
            <a:r>
              <a:rPr lang="en-US" altLang="zh-CN" dirty="0"/>
              <a:t> </a:t>
            </a:r>
            <a:r>
              <a:rPr lang="zh-CN" altLang="en-US" dirty="0"/>
              <a:t>节点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AB7C98A-18CF-4FFD-A01B-1E48A1168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组件所在页面的生命周期函数，需要定义在 </a:t>
            </a:r>
            <a:r>
              <a:rPr lang="en-US" altLang="zh-CN" dirty="0"/>
              <a:t>pageLifetimes </a:t>
            </a:r>
            <a:r>
              <a:rPr lang="zh-CN" altLang="en-US" dirty="0"/>
              <a:t>节点中，示例代码如下：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44CF4B-31FF-422D-9AE3-DE66CBFE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506329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生成随机的 </a:t>
            </a:r>
            <a:r>
              <a:rPr lang="en-US" altLang="zh-CN" dirty="0"/>
              <a:t>RGB </a:t>
            </a:r>
            <a:r>
              <a:rPr lang="zh-CN" altLang="en-US" dirty="0"/>
              <a:t>颜色值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8EC3C3-55BF-4CE5-9307-9DBA6ACB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106360"/>
            <a:ext cx="720152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生成随机的 </a:t>
            </a:r>
            <a:r>
              <a:rPr lang="en-US" altLang="zh-CN" dirty="0"/>
              <a:t>RGB </a:t>
            </a:r>
            <a:r>
              <a:rPr lang="zh-CN" altLang="en-US" dirty="0"/>
              <a:t>颜色值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ACA84C-0643-4DF2-9313-D7ADBD1A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2106360"/>
            <a:ext cx="7201524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301654" cy="517191"/>
          </a:xfrm>
        </p:spPr>
        <p:txBody>
          <a:bodyPr/>
          <a:lstStyle/>
          <a:p>
            <a:r>
              <a:rPr lang="zh-CN" altLang="en-US" dirty="0"/>
              <a:t>在自定义组件的 </a:t>
            </a:r>
            <a:r>
              <a:rPr lang="en-US" altLang="zh-CN" dirty="0"/>
              <a:t>wxml </a:t>
            </a:r>
            <a:r>
              <a:rPr lang="zh-CN" altLang="en-US" dirty="0"/>
              <a:t>结构中，可以提供一个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&lt;slot&gt; </a:t>
            </a:r>
            <a:r>
              <a:rPr lang="zh-CN" altLang="en-US" dirty="0"/>
              <a:t>节点（插槽），</a:t>
            </a:r>
            <a:r>
              <a:rPr lang="zh-CN" altLang="en-US" dirty="0">
                <a:solidFill>
                  <a:srgbClr val="C00000"/>
                </a:solidFill>
              </a:rPr>
              <a:t>用于承载组件使用者提供的 </a:t>
            </a:r>
            <a:r>
              <a:rPr lang="en-US" altLang="zh-CN" dirty="0">
                <a:solidFill>
                  <a:srgbClr val="C00000"/>
                </a:solidFill>
              </a:rPr>
              <a:t>wxml </a:t>
            </a:r>
            <a:r>
              <a:rPr lang="zh-CN" altLang="en-US" dirty="0">
                <a:solidFill>
                  <a:srgbClr val="C00000"/>
                </a:solidFill>
              </a:rPr>
              <a:t>结构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2D674A-574F-4B17-8E0A-9F569B01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63" y="2867318"/>
            <a:ext cx="4701947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单个</a:t>
            </a:r>
            <a:r>
              <a:rPr lang="zh-CN" altLang="en-US" dirty="0"/>
              <a:t>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在小程序中，默认每个自定义组件中只允许使用一个 </a:t>
            </a:r>
            <a:r>
              <a:rPr lang="en-US" altLang="zh-CN" dirty="0"/>
              <a:t>&lt;slot&gt; </a:t>
            </a:r>
            <a:r>
              <a:rPr lang="zh-CN" altLang="en-US" dirty="0"/>
              <a:t>进行占位，这种个数上的限制叫做单个插槽。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42D00-3828-4D23-99D8-2F23E159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506329"/>
            <a:ext cx="720152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启用</a:t>
            </a:r>
            <a:r>
              <a:rPr lang="zh-CN" altLang="en-US" dirty="0"/>
              <a:t>多个插槽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859570"/>
          </a:xfrm>
        </p:spPr>
        <p:txBody>
          <a:bodyPr/>
          <a:lstStyle/>
          <a:p>
            <a:r>
              <a:rPr lang="zh-CN" altLang="en-US" dirty="0"/>
              <a:t>在小程序的自定义组件中，需要使用多 </a:t>
            </a:r>
            <a:r>
              <a:rPr lang="en-US" altLang="zh-CN" dirty="0"/>
              <a:t>&lt;slot&gt; </a:t>
            </a:r>
            <a:r>
              <a:rPr lang="zh-CN" altLang="en-US" dirty="0"/>
              <a:t>插槽时，可以在组件的 </a:t>
            </a:r>
            <a:r>
              <a:rPr lang="en-US" altLang="zh-CN" dirty="0"/>
              <a:t>.js </a:t>
            </a:r>
            <a:r>
              <a:rPr lang="zh-CN" altLang="en-US" dirty="0"/>
              <a:t>文件中，通过如下方式进行启用。</a:t>
            </a:r>
            <a:endParaRPr lang="en-US" altLang="zh-CN" dirty="0"/>
          </a:p>
          <a:p>
            <a:r>
              <a:rPr lang="zh-CN" altLang="en-US" dirty="0"/>
              <a:t>示例代码如下：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549983-30CC-4E15-A022-745DFA40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2934205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引用组件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69624"/>
          </a:xfrm>
        </p:spPr>
        <p:txBody>
          <a:bodyPr/>
          <a:lstStyle/>
          <a:p>
            <a:r>
              <a:rPr lang="zh-CN" altLang="en-US" dirty="0"/>
              <a:t>组件的引用方式分为“</a:t>
            </a:r>
            <a:r>
              <a:rPr lang="zh-CN" altLang="en-US" dirty="0">
                <a:solidFill>
                  <a:srgbClr val="C00000"/>
                </a:solidFill>
              </a:rPr>
              <a:t>局部引用</a:t>
            </a:r>
            <a:r>
              <a:rPr lang="zh-CN" altLang="en-US" dirty="0"/>
              <a:t>”和“</a:t>
            </a:r>
            <a:r>
              <a:rPr lang="zh-CN" altLang="en-US" dirty="0">
                <a:solidFill>
                  <a:srgbClr val="C00000"/>
                </a:solidFill>
              </a:rPr>
              <a:t>全局引用</a:t>
            </a:r>
            <a:r>
              <a:rPr lang="zh-CN" altLang="en-US" dirty="0"/>
              <a:t>”，顾名思义：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局部引用：组件只能在当前被引用的页面内使用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全局引用：组件可以在每个小程序页面中使用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46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zh-CN" altLang="en-US" dirty="0"/>
              <a:t>多个插槽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517190"/>
          </a:xfrm>
        </p:spPr>
        <p:txBody>
          <a:bodyPr/>
          <a:lstStyle/>
          <a:p>
            <a:r>
              <a:rPr lang="zh-CN" altLang="en-US" dirty="0"/>
              <a:t>可以在组件的 </a:t>
            </a:r>
            <a:r>
              <a:rPr lang="en-US" altLang="zh-CN" dirty="0"/>
              <a:t>.wxml </a:t>
            </a:r>
            <a:r>
              <a:rPr lang="zh-CN" altLang="en-US" dirty="0"/>
              <a:t>中使用多个 </a:t>
            </a:r>
            <a:r>
              <a:rPr lang="en-US" altLang="zh-CN" dirty="0"/>
              <a:t>&lt;slot&gt; </a:t>
            </a:r>
            <a:r>
              <a:rPr lang="zh-CN" altLang="en-US" dirty="0"/>
              <a:t>标签，以不同的 </a:t>
            </a:r>
            <a:r>
              <a:rPr lang="en-US" altLang="zh-CN" dirty="0">
                <a:solidFill>
                  <a:srgbClr val="C00000"/>
                </a:solidFill>
              </a:rPr>
              <a:t>name</a:t>
            </a:r>
            <a:r>
              <a:rPr lang="en-US" altLang="zh-CN" dirty="0"/>
              <a:t> </a:t>
            </a:r>
            <a:r>
              <a:rPr lang="zh-CN" altLang="en-US" dirty="0"/>
              <a:t>来区分不同的插槽。示例代码如下：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984B4-327F-4DA2-A6DB-6238F43D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4" y="2506328"/>
            <a:ext cx="7201524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zh-CN" altLang="en-US" dirty="0"/>
              <a:t>多个插槽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22C95-6A70-4950-9216-CEF298FFC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517190"/>
          </a:xfrm>
        </p:spPr>
        <p:txBody>
          <a:bodyPr/>
          <a:lstStyle/>
          <a:p>
            <a:r>
              <a:rPr lang="zh-CN" altLang="en-US" dirty="0"/>
              <a:t>在使用</a:t>
            </a:r>
            <a:r>
              <a:rPr lang="zh-CN" altLang="en-US" dirty="0">
                <a:solidFill>
                  <a:srgbClr val="C00000"/>
                </a:solidFill>
              </a:rPr>
              <a:t>带有多个插槽的自定义组件</a:t>
            </a:r>
            <a:r>
              <a:rPr lang="zh-CN" altLang="en-US" dirty="0"/>
              <a:t>时，需要用 </a:t>
            </a:r>
            <a:r>
              <a:rPr lang="en-US" altLang="zh-CN" dirty="0">
                <a:solidFill>
                  <a:srgbClr val="C00000"/>
                </a:solidFill>
              </a:rPr>
              <a:t>slot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来将节点插入到不同的 </a:t>
            </a:r>
            <a:r>
              <a:rPr lang="en-US" altLang="zh-CN" dirty="0"/>
              <a:t>&lt;slot&gt; </a:t>
            </a:r>
            <a:r>
              <a:rPr lang="zh-CN" altLang="en-US" dirty="0"/>
              <a:t>中。示例代码如下：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DEB5CB-D9AB-4027-B4F4-B956A7C7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5" y="2506328"/>
            <a:ext cx="720152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父子组件之间通信的 </a:t>
            </a:r>
            <a:r>
              <a:rPr lang="en-US" altLang="zh-CN" dirty="0"/>
              <a:t>3 </a:t>
            </a:r>
            <a:r>
              <a:rPr lang="zh-CN" altLang="en-US" dirty="0"/>
              <a:t>种方式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属性绑定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用于父组件向子组件的指定属性设置数据，仅能设置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兼容的数据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事件绑定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用于子组件向父组件传递数据，可以传递任意数据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获取组件实例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父组件还可以通过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this.selectComponent()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获取子组件实例对象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这样就可以直接访问子组件的任意数据和方法</a:t>
            </a:r>
          </a:p>
        </p:txBody>
      </p:sp>
    </p:spTree>
    <p:extLst>
      <p:ext uri="{BB962C8B-B14F-4D97-AF65-F5344CB8AC3E}">
        <p14:creationId xmlns:p14="http://schemas.microsoft.com/office/powerpoint/2010/main" val="3973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属性绑定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属性绑定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用于实现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父向子传值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，而且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只能传递普通类型的数据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，无法将方法传递给子组件</a:t>
            </a:r>
            <a:r>
              <a:rPr lang="zh-CN" altLang="en-US" dirty="0"/>
              <a:t>。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父组件的示例代码如下：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37458-118D-4FFF-A1B6-EEE50EA4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40" y="2884399"/>
            <a:ext cx="718628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属性绑定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子组件在 </a:t>
            </a:r>
            <a:r>
              <a:rPr lang="en-US" altLang="zh-CN" dirty="0">
                <a:solidFill>
                  <a:srgbClr val="C00000"/>
                </a:solidFill>
              </a:rPr>
              <a:t>properties</a:t>
            </a:r>
            <a:r>
              <a:rPr lang="en-US" altLang="zh-CN" dirty="0"/>
              <a:t> </a:t>
            </a:r>
            <a:r>
              <a:rPr lang="zh-CN" altLang="en-US" dirty="0"/>
              <a:t>节点中</a:t>
            </a:r>
            <a:r>
              <a:rPr lang="zh-CN" altLang="en-US" dirty="0">
                <a:solidFill>
                  <a:srgbClr val="C00000"/>
                </a:solidFill>
              </a:rPr>
              <a:t>声明对应的属性并使用</a:t>
            </a:r>
            <a:r>
              <a:rPr lang="zh-CN" altLang="en-US" dirty="0"/>
              <a:t>。示例代码如下：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AAAD3E-41F4-4DAF-A925-B04DD163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39" y="2506327"/>
            <a:ext cx="7186283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43149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事件绑定</a:t>
            </a:r>
            <a:r>
              <a:rPr lang="zh-CN" altLang="en-US" dirty="0"/>
              <a:t>用于实现</a:t>
            </a:r>
            <a:r>
              <a:rPr lang="zh-CN" altLang="en-US" dirty="0">
                <a:solidFill>
                  <a:srgbClr val="C00000"/>
                </a:solidFill>
              </a:rPr>
              <a:t>子向父传值</a:t>
            </a:r>
            <a:r>
              <a:rPr lang="zh-CN" altLang="en-US" dirty="0"/>
              <a:t>，可以传递任何类型的数据。使用步骤如下：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中，定义一个函数，这个函数</a:t>
            </a:r>
            <a:r>
              <a:rPr lang="zh-CN" altLang="en-US" dirty="0">
                <a:solidFill>
                  <a:srgbClr val="C00000"/>
                </a:solidFill>
              </a:rPr>
              <a:t>即将</a:t>
            </a:r>
            <a:r>
              <a:rPr lang="zh-CN" altLang="en-US" dirty="0"/>
              <a:t>通过自定义事件的形式，传递给子组件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wxml </a:t>
            </a:r>
            <a:r>
              <a:rPr lang="zh-CN" altLang="en-US" dirty="0"/>
              <a:t>中，通过自定义事件的形式，将步骤 </a:t>
            </a:r>
            <a:r>
              <a:rPr lang="en-US" altLang="zh-CN" dirty="0"/>
              <a:t>1 </a:t>
            </a:r>
            <a:r>
              <a:rPr lang="zh-CN" altLang="en-US" dirty="0"/>
              <a:t>中定义的函数引用，传递给子组件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0099FF"/>
                </a:solidFill>
              </a:rPr>
              <a:t>子组件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中，通过调用 </a:t>
            </a:r>
            <a:r>
              <a:rPr lang="en-US" altLang="zh-CN" dirty="0">
                <a:solidFill>
                  <a:srgbClr val="C00000"/>
                </a:solidFill>
              </a:rPr>
              <a:t>this.triggerEvent(</a:t>
            </a:r>
            <a:r>
              <a:rPr lang="en-US" altLang="zh-CN" dirty="0"/>
              <a:t>'</a:t>
            </a:r>
            <a:r>
              <a:rPr lang="zh-CN" altLang="en-US" dirty="0">
                <a:solidFill>
                  <a:srgbClr val="0099FF"/>
                </a:solidFill>
              </a:rPr>
              <a:t>自定义事件名称</a:t>
            </a:r>
            <a:r>
              <a:rPr lang="en-US" altLang="zh-CN" dirty="0"/>
              <a:t>', { /* </a:t>
            </a:r>
            <a:r>
              <a:rPr lang="zh-CN" altLang="en-US" dirty="0">
                <a:solidFill>
                  <a:srgbClr val="0099FF"/>
                </a:solidFill>
              </a:rPr>
              <a:t>参数对象 </a:t>
            </a:r>
            <a:r>
              <a:rPr lang="zh-CN" altLang="en-US" dirty="0"/>
              <a:t>*</a:t>
            </a:r>
            <a:r>
              <a:rPr lang="en-US" altLang="zh-CN" dirty="0"/>
              <a:t>/ }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，将数据发送到父组件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 </a:t>
            </a:r>
            <a:r>
              <a:rPr lang="en-US" altLang="zh-CN" dirty="0">
                <a:solidFill>
                  <a:srgbClr val="C00000"/>
                </a:solidFill>
              </a:rPr>
              <a:t>e.detail </a:t>
            </a:r>
            <a:r>
              <a:rPr lang="zh-CN" altLang="en-US" dirty="0"/>
              <a:t>获取到子组件传递过来的数据</a:t>
            </a:r>
          </a:p>
        </p:txBody>
      </p:sp>
    </p:spTree>
    <p:extLst>
      <p:ext uri="{BB962C8B-B14F-4D97-AF65-F5344CB8AC3E}">
        <p14:creationId xmlns:p14="http://schemas.microsoft.com/office/powerpoint/2010/main" val="34317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中，定义一个函数，这个函数</a:t>
            </a:r>
            <a:r>
              <a:rPr lang="zh-CN" altLang="en-US" dirty="0">
                <a:solidFill>
                  <a:srgbClr val="C00000"/>
                </a:solidFill>
              </a:rPr>
              <a:t>即将</a:t>
            </a:r>
            <a:r>
              <a:rPr lang="zh-CN" altLang="en-US" dirty="0"/>
              <a:t>通过自定义事件的形式，传递给子组件。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893C07-D2DA-45E9-B44D-D6CAADFF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0" y="2506329"/>
            <a:ext cx="718628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wxml </a:t>
            </a:r>
            <a:r>
              <a:rPr lang="zh-CN" altLang="en-US" dirty="0"/>
              <a:t>中，通过</a:t>
            </a:r>
            <a:r>
              <a:rPr lang="zh-CN" altLang="en-US" dirty="0">
                <a:solidFill>
                  <a:srgbClr val="C00000"/>
                </a:solidFill>
              </a:rPr>
              <a:t>自定义事件</a:t>
            </a:r>
            <a:r>
              <a:rPr lang="zh-CN" altLang="en-US" dirty="0"/>
              <a:t>的形式，将步骤 </a:t>
            </a:r>
            <a:r>
              <a:rPr lang="en-US" altLang="zh-CN" dirty="0"/>
              <a:t>1 </a:t>
            </a:r>
            <a:r>
              <a:rPr lang="zh-CN" altLang="en-US" dirty="0"/>
              <a:t>中定义的函数引用，传递给子组件。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1EA591-2945-40BC-A8B5-378E0132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9" y="2506329"/>
            <a:ext cx="718628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644554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0099FF"/>
                </a:solidFill>
              </a:rPr>
              <a:t>子组件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中，通过调用 </a:t>
            </a:r>
            <a:r>
              <a:rPr lang="en-US" altLang="zh-CN" dirty="0">
                <a:solidFill>
                  <a:srgbClr val="C00000"/>
                </a:solidFill>
              </a:rPr>
              <a:t>this.triggerEvent(</a:t>
            </a:r>
            <a:r>
              <a:rPr lang="en-US" altLang="zh-CN" dirty="0"/>
              <a:t>‘</a:t>
            </a:r>
            <a:r>
              <a:rPr lang="zh-CN" altLang="en-US" dirty="0">
                <a:solidFill>
                  <a:srgbClr val="0099FF"/>
                </a:solidFill>
              </a:rPr>
              <a:t>自定义事件名称</a:t>
            </a:r>
            <a:r>
              <a:rPr lang="en-US" altLang="zh-CN" dirty="0"/>
              <a:t>’, { /* </a:t>
            </a:r>
            <a:r>
              <a:rPr lang="zh-CN" altLang="en-US" dirty="0">
                <a:solidFill>
                  <a:srgbClr val="0099FF"/>
                </a:solidFill>
              </a:rPr>
              <a:t>参数对象 </a:t>
            </a:r>
            <a:r>
              <a:rPr lang="zh-CN" altLang="en-US" dirty="0"/>
              <a:t>*</a:t>
            </a:r>
            <a:r>
              <a:rPr lang="en-US" altLang="zh-CN" dirty="0"/>
              <a:t>/ }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，将数据发送到父组件。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9DDD42-9931-4BEE-8782-3AC5D6A9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8" y="2506329"/>
            <a:ext cx="6932504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644554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 </a:t>
            </a:r>
            <a:r>
              <a:rPr lang="en-US" altLang="zh-CN" dirty="0">
                <a:solidFill>
                  <a:srgbClr val="C00000"/>
                </a:solidFill>
              </a:rPr>
              <a:t>e.detail </a:t>
            </a:r>
            <a:r>
              <a:rPr lang="zh-CN" altLang="en-US" dirty="0"/>
              <a:t>获取到子组件传递过来的数据。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885133-0EB8-4923-A86E-E00A7C0B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8" y="2506329"/>
            <a:ext cx="718628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局部引用组件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在页面的 </a:t>
            </a:r>
            <a:r>
              <a:rPr lang="en-US" altLang="zh-CN" dirty="0"/>
              <a:t>.json </a:t>
            </a:r>
            <a:r>
              <a:rPr lang="zh-CN" altLang="en-US" dirty="0"/>
              <a:t>配置文件中引用组件的方式，叫做“局部引用”。示例代码如下：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318F1F-6275-4827-8B5E-2B045729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7" y="2523912"/>
            <a:ext cx="7200000" cy="3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获取组件实例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03531"/>
          </a:xfrm>
        </p:spPr>
        <p:txBody>
          <a:bodyPr/>
          <a:lstStyle/>
          <a:p>
            <a:r>
              <a:rPr lang="zh-CN" altLang="en-US" dirty="0"/>
              <a:t>可在父组件里调用 </a:t>
            </a:r>
            <a:r>
              <a:rPr lang="en-US" altLang="zh-CN" dirty="0">
                <a:solidFill>
                  <a:srgbClr val="C00000"/>
                </a:solidFill>
              </a:rPr>
              <a:t>this.selectComponent(</a:t>
            </a:r>
            <a:r>
              <a:rPr lang="en-US" altLang="zh-CN" dirty="0"/>
              <a:t>"id</a:t>
            </a:r>
            <a:r>
              <a:rPr lang="zh-CN" altLang="en-US" dirty="0"/>
              <a:t>或</a:t>
            </a:r>
            <a:r>
              <a:rPr lang="en-US" altLang="zh-CN" dirty="0"/>
              <a:t>class</a:t>
            </a:r>
            <a:r>
              <a:rPr lang="zh-CN" altLang="en-US" dirty="0"/>
              <a:t>选择器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/>
              <a:t>，获取子组件的实例对象，从而直接访问子组件的任意数据和方法。调用时需要传入一个</a:t>
            </a:r>
            <a:r>
              <a:rPr lang="zh-CN" altLang="en-US" dirty="0">
                <a:solidFill>
                  <a:srgbClr val="C00000"/>
                </a:solidFill>
              </a:rPr>
              <a:t>选择器</a:t>
            </a:r>
            <a:r>
              <a:rPr lang="zh-CN" altLang="en-US" dirty="0"/>
              <a:t>，例如 </a:t>
            </a:r>
            <a:r>
              <a:rPr lang="en-US" altLang="zh-CN" dirty="0"/>
              <a:t>this.selectComponent(".my-component")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AC4228-AA7F-4EF8-939E-7D133C72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1" y="2892669"/>
            <a:ext cx="718628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behaviors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 </a:t>
            </a:r>
            <a:r>
              <a:rPr lang="en-US" altLang="zh-CN" dirty="0"/>
              <a:t>behaviors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behaviors </a:t>
            </a:r>
            <a:r>
              <a:rPr lang="zh-CN" altLang="en-US" dirty="0"/>
              <a:t>是小程序中，</a:t>
            </a:r>
            <a:r>
              <a:rPr lang="zh-CN" altLang="en-US" dirty="0">
                <a:solidFill>
                  <a:srgbClr val="C00000"/>
                </a:solidFill>
              </a:rPr>
              <a:t>用于实现组件间代码共享</a:t>
            </a:r>
            <a:r>
              <a:rPr lang="zh-CN" altLang="en-US" dirty="0"/>
              <a:t>的特性，类似于 </a:t>
            </a:r>
            <a:r>
              <a:rPr lang="en-US" altLang="zh-CN" dirty="0"/>
              <a:t>Vue.js </a:t>
            </a:r>
            <a:r>
              <a:rPr lang="zh-CN" altLang="en-US" dirty="0"/>
              <a:t>中的 “</a:t>
            </a:r>
            <a:r>
              <a:rPr lang="en-US" altLang="zh-CN" dirty="0"/>
              <a:t>mixins”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5075FB-EA42-4B8F-9C65-6E343C31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92" y="3138722"/>
            <a:ext cx="3406435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behaviors </a:t>
            </a:r>
            <a:r>
              <a:rPr lang="zh-CN" altLang="en-US" dirty="0"/>
              <a:t>的工作方式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/>
              <a:t>behavior </a:t>
            </a:r>
            <a:r>
              <a:rPr lang="zh-CN" altLang="en-US" dirty="0"/>
              <a:t>可以包含一组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。组件引用它时，它的属性、数据和方法</a:t>
            </a:r>
            <a:r>
              <a:rPr lang="zh-CN" altLang="en-US" dirty="0">
                <a:solidFill>
                  <a:srgbClr val="C00000"/>
                </a:solidFill>
              </a:rPr>
              <a:t>会被合并到</a:t>
            </a:r>
            <a:r>
              <a:rPr lang="zh-CN" altLang="en-US">
                <a:solidFill>
                  <a:srgbClr val="C00000"/>
                </a:solidFill>
              </a:rPr>
              <a:t>组件中</a:t>
            </a:r>
            <a:r>
              <a:rPr lang="zh-CN" altLang="en-US"/>
              <a:t>。</a:t>
            </a:r>
            <a:endParaRPr lang="en-US" altLang="zh-CN" dirty="0"/>
          </a:p>
          <a:p>
            <a:r>
              <a:rPr lang="zh-CN" altLang="en-US" dirty="0"/>
              <a:t>每个组件可以引用多个 </a:t>
            </a:r>
            <a:r>
              <a:rPr lang="en-US" altLang="zh-CN" dirty="0"/>
              <a:t>behavior</a:t>
            </a:r>
            <a:r>
              <a:rPr lang="zh-CN" altLang="en-US" dirty="0"/>
              <a:t>，</a:t>
            </a:r>
            <a:r>
              <a:rPr lang="en-US" altLang="zh-CN" dirty="0"/>
              <a:t>behavior </a:t>
            </a:r>
            <a:r>
              <a:rPr lang="zh-CN" altLang="en-US" dirty="0"/>
              <a:t>也可以引用其它 </a:t>
            </a:r>
            <a:r>
              <a:rPr lang="en-US" altLang="zh-CN" dirty="0"/>
              <a:t>behavior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创建 </a:t>
            </a:r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Behavior(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方法即可创建一个</a:t>
            </a:r>
            <a:r>
              <a:rPr lang="zh-CN" altLang="en-US" dirty="0">
                <a:solidFill>
                  <a:srgbClr val="C00000"/>
                </a:solidFill>
              </a:rPr>
              <a:t>共享的 </a:t>
            </a:r>
            <a:r>
              <a:rPr lang="en-US" altLang="zh-CN" dirty="0">
                <a:solidFill>
                  <a:srgbClr val="C00000"/>
                </a:solidFill>
              </a:rPr>
              <a:t>behavior </a:t>
            </a:r>
            <a:r>
              <a:rPr lang="zh-CN" altLang="en-US" dirty="0">
                <a:solidFill>
                  <a:srgbClr val="C00000"/>
                </a:solidFill>
              </a:rPr>
              <a:t>实例对象</a:t>
            </a:r>
            <a:r>
              <a:rPr lang="zh-CN" altLang="en-US" dirty="0"/>
              <a:t>，供所有的组件使用：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640EA-EC07-4935-AEED-AD4217E2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2" y="2506329"/>
            <a:ext cx="718628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导入并使用 </a:t>
            </a:r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A6D3035-BEAF-4E5E-8F0D-1EA4A1076C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在组件中，使用 </a:t>
            </a:r>
            <a:r>
              <a:rPr lang="en-US" altLang="zh-CN" dirty="0">
                <a:solidFill>
                  <a:srgbClr val="C00000"/>
                </a:solidFill>
              </a:rPr>
              <a:t>require() </a:t>
            </a:r>
            <a:r>
              <a:rPr lang="zh-CN" altLang="en-US" dirty="0"/>
              <a:t>方法导入需要的 </a:t>
            </a:r>
            <a:r>
              <a:rPr lang="en-US" altLang="zh-CN" dirty="0"/>
              <a:t>behavior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挂载后即可访问 </a:t>
            </a:r>
            <a:r>
              <a:rPr lang="en-US" altLang="zh-CN" dirty="0">
                <a:solidFill>
                  <a:srgbClr val="C00000"/>
                </a:solidFill>
              </a:rPr>
              <a:t>behavior </a:t>
            </a:r>
            <a:r>
              <a:rPr lang="zh-CN" altLang="en-US" dirty="0">
                <a:solidFill>
                  <a:srgbClr val="C00000"/>
                </a:solidFill>
              </a:rPr>
              <a:t>中的数据或方法</a:t>
            </a:r>
            <a:r>
              <a:rPr lang="zh-CN" altLang="en-US" dirty="0"/>
              <a:t>，示例代码如下：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9EEEF9-CB51-4A5B-A08A-9D43DBFC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9" y="2869453"/>
            <a:ext cx="718628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behavior </a:t>
            </a:r>
            <a:r>
              <a:rPr lang="zh-CN" altLang="en-US" dirty="0"/>
              <a:t>中所有可用的节点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C07A08A-4BC9-41E8-A8C7-8A82A7B21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58606"/>
              </p:ext>
            </p:extLst>
          </p:nvPr>
        </p:nvGraphicFramePr>
        <p:xfrm>
          <a:off x="941755" y="2028823"/>
          <a:ext cx="9742120" cy="44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530">
                  <a:extLst>
                    <a:ext uri="{9D8B030D-6E8A-4147-A177-3AD203B41FA5}">
                      <a16:colId xmlns:a16="http://schemas.microsoft.com/office/drawing/2014/main" val="3807317643"/>
                    </a:ext>
                  </a:extLst>
                </a:gridCol>
                <a:gridCol w="2435530">
                  <a:extLst>
                    <a:ext uri="{9D8B030D-6E8A-4147-A177-3AD203B41FA5}">
                      <a16:colId xmlns:a16="http://schemas.microsoft.com/office/drawing/2014/main" val="806951507"/>
                    </a:ext>
                  </a:extLst>
                </a:gridCol>
                <a:gridCol w="1840699">
                  <a:extLst>
                    <a:ext uri="{9D8B030D-6E8A-4147-A177-3AD203B41FA5}">
                      <a16:colId xmlns:a16="http://schemas.microsoft.com/office/drawing/2014/main" val="350482010"/>
                    </a:ext>
                  </a:extLst>
                </a:gridCol>
                <a:gridCol w="3030361">
                  <a:extLst>
                    <a:ext uri="{9D8B030D-6E8A-4147-A177-3AD203B41FA5}">
                      <a16:colId xmlns:a16="http://schemas.microsoft.com/office/drawing/2014/main" val="4158246258"/>
                    </a:ext>
                  </a:extLst>
                </a:gridCol>
              </a:tblGrid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可用的节点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2712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properties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Map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同组件的属性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185147"/>
                  </a:ext>
                </a:extLst>
              </a:tr>
              <a:tr h="412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data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同组件的数据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438404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同自定义组件的方法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13708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behaviors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Array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引入其它的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behavior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237225"/>
                  </a:ext>
                </a:extLst>
              </a:tr>
              <a:tr h="437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629772"/>
                  </a:ext>
                </a:extLst>
              </a:tr>
              <a:tr h="40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attached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1083"/>
                  </a:ext>
                </a:extLst>
              </a:tr>
              <a:tr h="439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218067"/>
                  </a:ext>
                </a:extLst>
              </a:tr>
              <a:tr h="450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moved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439455"/>
                  </a:ext>
                </a:extLst>
              </a:tr>
              <a:tr h="458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detached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33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同名字段的覆盖和组合规则*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C67B4A3-DCB2-4CBE-80B4-3960DF1A9D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776438" cy="4219575"/>
          </a:xfrm>
        </p:spPr>
        <p:txBody>
          <a:bodyPr/>
          <a:lstStyle/>
          <a:p>
            <a:r>
              <a:rPr lang="zh-CN" altLang="en-US" dirty="0"/>
              <a:t>组件和它引用的 </a:t>
            </a:r>
            <a:r>
              <a:rPr lang="en-US" altLang="zh-CN" dirty="0"/>
              <a:t>behavior 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可以包含同名的字段</a:t>
            </a:r>
            <a:r>
              <a:rPr lang="zh-CN" altLang="en-US" dirty="0"/>
              <a:t>，此时可以参考如下</a:t>
            </a:r>
            <a:r>
              <a:rPr lang="en-US" altLang="zh-CN" dirty="0"/>
              <a:t> 3 </a:t>
            </a:r>
            <a:r>
              <a:rPr lang="zh-CN" altLang="en-US" dirty="0"/>
              <a:t>种同名时的处理规则：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同名的数据字段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en-US" altLang="zh-CN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同名的属性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properties</a:t>
            </a:r>
            <a:r>
              <a:rPr lang="en-US" altLang="zh-CN" dirty="0"/>
              <a:t>) </a:t>
            </a:r>
            <a:r>
              <a:rPr lang="zh-CN" altLang="en-US" dirty="0"/>
              <a:t>或方法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methods</a:t>
            </a:r>
            <a:r>
              <a:rPr lang="en-US" altLang="zh-CN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关于详细的覆盖和组合规则，大家可以参考微信小程序官方文档给出的说明：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https://developers.weixin.qq.com/miniprogram/dev/framework/custom-component/behaviors.html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46516A5-BB18-4FAE-80F5-4FDDA786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 </a:t>
            </a:r>
            <a:r>
              <a:rPr lang="en-US" altLang="zh-CN" dirty="0"/>
              <a:t>- </a:t>
            </a:r>
            <a:r>
              <a:rPr lang="zh-CN" altLang="en-US" dirty="0"/>
              <a:t>组件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76C3FA4-DAC9-47EE-AE36-3134F7CAF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979" y="1305016"/>
            <a:ext cx="7474998" cy="5316193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能够创建并引用组件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全局引用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、局部引用、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usingComponents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能够知道如何修改组件的样式隔离选项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options -&gt;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styleIsolation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isolated, apply-shared,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shared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能够知道如何定义和使用数据监听器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observers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能够知道如何定义和使用纯数据字段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options -&gt;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pureDataPattern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能够知道实现组件父子通信有哪</a:t>
            </a:r>
            <a:r>
              <a:rPr lang="en-US" altLang="zh-CN" dirty="0"/>
              <a:t>3</a:t>
            </a:r>
            <a:r>
              <a:rPr lang="zh-CN" altLang="en-US" dirty="0"/>
              <a:t>种方式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属性绑定、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事件绑定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this.selectComponent(' id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</a:t>
            </a:r>
            <a:r>
              <a:rPr lang="en-US" altLang="zh-CN" dirty="0"/>
              <a:t>behaviors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调用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Behavior()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构造器方法</a:t>
            </a:r>
          </a:p>
        </p:txBody>
      </p:sp>
    </p:spTree>
    <p:extLst>
      <p:ext uri="{BB962C8B-B14F-4D97-AF65-F5344CB8AC3E}">
        <p14:creationId xmlns:p14="http://schemas.microsoft.com/office/powerpoint/2010/main" val="5174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全局引用组件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app.json </a:t>
            </a:r>
            <a:r>
              <a:rPr lang="zh-CN" altLang="en-US" dirty="0"/>
              <a:t>全局配置文件中引用组件的方式，叫做“全局引用”。示例代码如下：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63D97-CC11-4C23-8E03-3E84F12B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5" y="2485000"/>
            <a:ext cx="7200000" cy="42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全局引用 </a:t>
            </a:r>
            <a:r>
              <a:rPr lang="en-US" altLang="zh-CN" dirty="0"/>
              <a:t>VS </a:t>
            </a:r>
            <a:r>
              <a:rPr lang="zh-CN" altLang="en-US" dirty="0"/>
              <a:t>局部引用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611561"/>
          </a:xfrm>
        </p:spPr>
        <p:txBody>
          <a:bodyPr/>
          <a:lstStyle/>
          <a:p>
            <a:r>
              <a:rPr lang="zh-CN" altLang="en-US" dirty="0"/>
              <a:t>根据组件的</a:t>
            </a:r>
            <a:r>
              <a:rPr lang="zh-CN" altLang="en-US" dirty="0">
                <a:solidFill>
                  <a:srgbClr val="C00000"/>
                </a:solidFill>
              </a:rPr>
              <a:t>使用频率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范围</a:t>
            </a:r>
            <a:r>
              <a:rPr lang="zh-CN" altLang="en-US" dirty="0"/>
              <a:t>，来选择合适的引用方式：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如果某组件</a:t>
            </a:r>
            <a:r>
              <a:rPr lang="zh-CN" altLang="en-US" dirty="0">
                <a:solidFill>
                  <a:srgbClr val="C00000"/>
                </a:solidFill>
              </a:rPr>
              <a:t>在多个页面中经常被用到</a:t>
            </a:r>
            <a:r>
              <a:rPr lang="zh-CN" altLang="en-US" dirty="0"/>
              <a:t>，建议进行“全局引用”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如果某组件只</a:t>
            </a:r>
            <a:r>
              <a:rPr lang="zh-CN" altLang="en-US" dirty="0">
                <a:solidFill>
                  <a:srgbClr val="C00000"/>
                </a:solidFill>
              </a:rPr>
              <a:t>在特定的页面中被用到</a:t>
            </a:r>
            <a:r>
              <a:rPr lang="zh-CN" altLang="en-US" dirty="0"/>
              <a:t>，建议进行“局部引用”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 组件和页面的区别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611561"/>
          </a:xfrm>
        </p:spPr>
        <p:txBody>
          <a:bodyPr/>
          <a:lstStyle/>
          <a:p>
            <a:r>
              <a:rPr lang="zh-CN" altLang="en-US" dirty="0"/>
              <a:t>从表面来看，组件和页面都是由 </a:t>
            </a:r>
            <a:r>
              <a:rPr lang="en-US" altLang="zh-CN" dirty="0"/>
              <a:t>.js</a:t>
            </a:r>
            <a:r>
              <a:rPr lang="zh-CN" altLang="en-US" dirty="0"/>
              <a:t>、</a:t>
            </a:r>
            <a:r>
              <a:rPr lang="en-US" altLang="zh-CN" dirty="0"/>
              <a:t>.json</a:t>
            </a:r>
            <a:r>
              <a:rPr lang="zh-CN" altLang="en-US" dirty="0"/>
              <a:t>、</a:t>
            </a:r>
            <a:r>
              <a:rPr lang="en-US" altLang="zh-CN" dirty="0"/>
              <a:t>.wxml </a:t>
            </a:r>
            <a:r>
              <a:rPr lang="zh-CN" altLang="en-US" dirty="0"/>
              <a:t>和 </a:t>
            </a:r>
            <a:r>
              <a:rPr lang="en-US" altLang="zh-CN" dirty="0"/>
              <a:t>.wxss </a:t>
            </a:r>
            <a:r>
              <a:rPr lang="zh-CN" altLang="en-US" dirty="0"/>
              <a:t>这四个文件组成的。但是，组件和页面的 </a:t>
            </a:r>
            <a:r>
              <a:rPr lang="en-US" altLang="zh-CN" dirty="0"/>
              <a:t>.js </a:t>
            </a:r>
            <a:r>
              <a:rPr lang="zh-CN" altLang="en-US" dirty="0"/>
              <a:t>与 </a:t>
            </a:r>
            <a:r>
              <a:rPr lang="en-US" altLang="zh-CN" dirty="0"/>
              <a:t>.json </a:t>
            </a:r>
            <a:r>
              <a:rPr lang="zh-CN" altLang="en-US" dirty="0"/>
              <a:t>文件有明显的不同：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.json </a:t>
            </a:r>
            <a:r>
              <a:rPr lang="zh-CN" altLang="en-US" dirty="0"/>
              <a:t>文件中需要声明 </a:t>
            </a:r>
            <a:r>
              <a:rPr lang="en-US" altLang="zh-CN" dirty="0">
                <a:solidFill>
                  <a:srgbClr val="C00000"/>
                </a:solidFill>
              </a:rPr>
              <a:t>"component": true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.js </a:t>
            </a:r>
            <a:r>
              <a:rPr lang="zh-CN" altLang="en-US" dirty="0"/>
              <a:t>文件中调用的是 </a:t>
            </a:r>
            <a:r>
              <a:rPr lang="en-US" altLang="zh-CN" dirty="0">
                <a:solidFill>
                  <a:srgbClr val="C00000"/>
                </a:solidFill>
              </a:rPr>
              <a:t>Component()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组件的事件处理函数需要定义到 </a:t>
            </a:r>
            <a:r>
              <a:rPr lang="en-US" altLang="zh-CN" dirty="0">
                <a:solidFill>
                  <a:srgbClr val="C00000"/>
                </a:solidFill>
              </a:rPr>
              <a:t>methods</a:t>
            </a:r>
            <a:r>
              <a:rPr lang="en-US" altLang="zh-CN" dirty="0"/>
              <a:t> </a:t>
            </a:r>
            <a:r>
              <a:rPr lang="zh-CN" altLang="en-US" dirty="0"/>
              <a:t>节点中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组件样式隔离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8"/>
            <a:ext cx="6837485" cy="4114881"/>
          </a:xfrm>
        </p:spPr>
        <p:txBody>
          <a:bodyPr/>
          <a:lstStyle/>
          <a:p>
            <a:r>
              <a:rPr lang="zh-CN" altLang="en-US" dirty="0"/>
              <a:t>默认情况下，自定义组件的样式只对当前组件生效，不会影响到组件之外的 </a:t>
            </a:r>
            <a:r>
              <a:rPr lang="en-US" altLang="zh-CN" dirty="0"/>
              <a:t>UI </a:t>
            </a:r>
            <a:r>
              <a:rPr lang="zh-CN" altLang="en-US" dirty="0"/>
              <a:t>结构，如图所示：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组件 </a:t>
            </a:r>
            <a:r>
              <a:rPr lang="en-US" altLang="zh-CN" dirty="0"/>
              <a:t>C </a:t>
            </a:r>
            <a:r>
              <a:rPr lang="zh-CN" altLang="en-US" dirty="0"/>
              <a:t>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小程序页面的样式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小程序页面的样式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好处：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/>
              <a:t>防止外界的样式影响组件内部的样式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/>
              <a:t>防止组件的样式破坏外界的样式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4BA4D3-CC01-4801-B4C7-51C4195C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39" y="2064796"/>
            <a:ext cx="2624380" cy="41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24321</TotalTime>
  <Words>2970</Words>
  <Application>Microsoft Office PowerPoint</Application>
  <PresentationFormat>宽屏</PresentationFormat>
  <Paragraphs>314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基础加强</vt:lpstr>
      <vt:lpstr>PowerPoint 演示文稿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样式</vt:lpstr>
      <vt:lpstr>自定义组件 - 样式</vt:lpstr>
      <vt:lpstr>自定义组件 - 样式</vt:lpstr>
      <vt:lpstr>自定义组件 - 样式</vt:lpstr>
      <vt:lpstr>自定义组件 - 数据、方法和属性</vt:lpstr>
      <vt:lpstr>自定义组件 - 数据、方法和属性</vt:lpstr>
      <vt:lpstr>自定义组件 - 数据、方法和属性</vt:lpstr>
      <vt:lpstr>自定义组件 - 数据、方法和属性</vt:lpstr>
      <vt:lpstr>自定义组件 - 数据、方法和属性</vt:lpstr>
      <vt:lpstr>自定义组件 - 数据监听器</vt:lpstr>
      <vt:lpstr>自定义组件 - 数据监听器</vt:lpstr>
      <vt:lpstr>自定义组件 - 数据监听器</vt:lpstr>
      <vt:lpstr>自定义组件 - 数据监听器</vt:lpstr>
      <vt:lpstr>自定义组件 - 数据监听器 - 案例</vt:lpstr>
      <vt:lpstr>自定义组件 - 数据监听器 - 案例</vt:lpstr>
      <vt:lpstr>自定义组件 - 数据监听器 - 案例</vt:lpstr>
      <vt:lpstr>自定义组件 - 数据监听器 - 案例</vt:lpstr>
      <vt:lpstr>自定义组件 - 数据监听器 - 案例</vt:lpstr>
      <vt:lpstr>自定义组件 - 纯数据字段</vt:lpstr>
      <vt:lpstr>自定义组件 - 纯数据字段</vt:lpstr>
      <vt:lpstr>自定义组件 - 纯数据字段</vt:lpstr>
      <vt:lpstr>自定义组件 - 组件的生命周期</vt:lpstr>
      <vt:lpstr>自定义组件 - 组件的生命周期</vt:lpstr>
      <vt:lpstr>自定义组件 - 组件的生命周期</vt:lpstr>
      <vt:lpstr>自定义组件 - 组件所在页面的生命周期</vt:lpstr>
      <vt:lpstr>自定义组件 - 组件所在页面的生命周期</vt:lpstr>
      <vt:lpstr>自定义组件 - 组件所在页面的生命周期</vt:lpstr>
      <vt:lpstr>自定义组件 - 组件所在页面的生命周期</vt:lpstr>
      <vt:lpstr>自定义组件 - 插槽</vt:lpstr>
      <vt:lpstr>自定义组件 - 插槽</vt:lpstr>
      <vt:lpstr>自定义组件 - 插槽</vt:lpstr>
      <vt:lpstr>自定义组件 - 插槽</vt:lpstr>
      <vt:lpstr>自定义组件 - 插槽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behaviors</vt:lpstr>
      <vt:lpstr>自定义组件 - behaviors</vt:lpstr>
      <vt:lpstr>自定义组件 - behaviors</vt:lpstr>
      <vt:lpstr>自定义组件 - behaviors</vt:lpstr>
      <vt:lpstr>自定义组件 - behaviors</vt:lpstr>
      <vt:lpstr>自定义组件 - behaviors</vt:lpstr>
      <vt:lpstr>总结 - 组件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escook</cp:lastModifiedBy>
  <cp:revision>4075</cp:revision>
  <dcterms:created xsi:type="dcterms:W3CDTF">2020-03-31T02:23:27Z</dcterms:created>
  <dcterms:modified xsi:type="dcterms:W3CDTF">2020-07-04T04:52:34Z</dcterms:modified>
</cp:coreProperties>
</file>