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67" r:id="rId6"/>
  </p:sldMasterIdLst>
  <p:notesMasterIdLst>
    <p:notesMasterId r:id="rId8"/>
  </p:notesMasterIdLst>
  <p:sldIdLst>
    <p:sldId id="260" r:id="rId7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1" r:id="rId40"/>
    <p:sldId id="300" r:id="rId41"/>
    <p:sldId id="302" r:id="rId42"/>
    <p:sldId id="304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66" r:id="rId64"/>
    <p:sldId id="324" r:id="rId65"/>
    <p:sldId id="325" r:id="rId66"/>
    <p:sldId id="326" r:id="rId67"/>
    <p:sldId id="327" r:id="rId68"/>
    <p:sldId id="328" r:id="rId69"/>
    <p:sldId id="329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7" r:id="rId101"/>
    <p:sldId id="362" r:id="rId102"/>
    <p:sldId id="363" r:id="rId103"/>
    <p:sldId id="364" r:id="rId104"/>
    <p:sldId id="365" r:id="rId105"/>
    <p:sldId id="368" r:id="rId106"/>
    <p:sldId id="264" r:id="rId107"/>
  </p:sldIdLst>
  <p:sldSz cx="12192000" cy="6858000"/>
  <p:notesSz cx="6858000" cy="9144000"/>
  <p:custDataLst>
    <p:tags r:id="rId1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7B33D8C-15F6-42E4-8B43-72DCBAD70AAE}">
          <p14:sldIdLst>
            <p14:sldId id="260"/>
          </p14:sldIdLst>
        </p14:section>
        <p14:section name="自定义组件" id="{409B53B8-DA06-4B32-A903-B4150070BF1B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1"/>
            <p14:sldId id="300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66"/>
          </p14:sldIdLst>
        </p14:section>
        <p14:section name="使用 npm 包" id="{6741AFE8-A02A-4735-BCDD-4ABF26E78976}">
          <p14:sldIdLst>
            <p14:sldId id="324"/>
            <p14:sldId id="325"/>
            <p14:sldId id="326"/>
            <p14:sldId id="327"/>
            <p14:sldId id="328"/>
            <p14:sldId id="329"/>
            <p14:sldId id="331"/>
            <p14:sldId id="332"/>
            <p14:sldId id="333"/>
            <p14:sldId id="334"/>
            <p14:sldId id="335"/>
          </p14:sldIdLst>
        </p14:section>
        <p14:section name="全局数据共享" id="{C628DAE2-183D-4473-B667-2381CED77C21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分包" id="{4542BD6A-B2E7-449C-AE9A-199A38C2AA0D}">
          <p14:sldIdLst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7"/>
            <p14:sldId id="362"/>
          </p14:sldIdLst>
        </p14:section>
        <p14:section name="案例 - 自定义 tabBar" id="{4C787649-EFB7-4711-BFD2-EB4A3D6FC48D}">
          <p14:sldIdLst>
            <p14:sldId id="363"/>
            <p14:sldId id="364"/>
            <p14:sldId id="365"/>
          </p14:sldIdLst>
        </p14:section>
        <p14:section name="结束" id="{518948FC-5CA3-4441-9A0A-B70914D5EE75}">
          <p14:sldIdLst>
            <p14:sldId id="368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FF"/>
    <a:srgbClr val="2B4B6B"/>
    <a:srgbClr val="404040"/>
    <a:srgbClr val="3399FF"/>
    <a:srgbClr val="FFFFFF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2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" Target="slides/slide1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1" Type="http://schemas.openxmlformats.org/officeDocument/2006/relationships/tags" Target="tags/tag4.xml"/><Relationship Id="rId110" Type="http://schemas.openxmlformats.org/officeDocument/2006/relationships/tableStyles" Target="tableStyles.xml"/><Relationship Id="rId11" Type="http://schemas.openxmlformats.org/officeDocument/2006/relationships/slide" Target="slides/slide4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4.xml"/><Relationship Id="rId12" Type="http://schemas.openxmlformats.org/officeDocument/2006/relationships/image" Target="../media/image19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evelopers.weixin.qq.com/miniprogram/dev/framework/custom-component/behaviors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2.jpeg"/><Relationship Id="rId1" Type="http://schemas.openxmlformats.org/officeDocument/2006/relationships/hyperlink" Target="https://youzan.github.io/vant-weapp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youzan.github.io/vant-weapp/#/quickstart#an-zhua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eveloper.mozilla.org/zh-CN/docs/Web/CSS/Using_CSS_custom_propertie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github.com/youzan/vant-weapp/blob/dev/packages/common/style/var.less" TargetMode="External"/><Relationship Id="rId1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7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developers.weixin.qq.com/miniprogram/dev/framework/ability/custom-tabbar.html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 </a:t>
            </a:r>
            <a:r>
              <a:rPr lang="en-US" altLang="zh-CN" dirty="0"/>
              <a:t>- </a:t>
            </a:r>
            <a:r>
              <a:rPr lang="zh-CN" altLang="en-US" dirty="0"/>
              <a:t>基础加强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组件样式隔离的注意点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app.wxss </a:t>
            </a:r>
            <a:r>
              <a:rPr lang="zh-CN" altLang="en-US" dirty="0"/>
              <a:t>中的全局样式对组件无效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只有 </a:t>
            </a:r>
            <a:r>
              <a:rPr lang="en-US" altLang="zh-CN" dirty="0"/>
              <a:t>class </a:t>
            </a:r>
            <a:r>
              <a:rPr lang="zh-CN" altLang="en-US" dirty="0"/>
              <a:t>选择器会有样式隔离效果，</a:t>
            </a:r>
            <a:r>
              <a:rPr lang="en-US" altLang="zh-CN" dirty="0"/>
              <a:t>id </a:t>
            </a:r>
            <a:r>
              <a:rPr lang="zh-CN" altLang="en-US" dirty="0"/>
              <a:t>选择器、属性选择器、标签选择器不受样式隔离的影响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建议：在</a:t>
            </a:r>
            <a:r>
              <a:rPr lang="zh-CN" altLang="en-US" dirty="0">
                <a:solidFill>
                  <a:srgbClr val="C00000"/>
                </a:solidFill>
              </a:rPr>
              <a:t>组件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引用组件的页面</a:t>
            </a:r>
            <a:r>
              <a:rPr lang="zh-CN" altLang="en-US" dirty="0"/>
              <a:t>中建议使用 </a:t>
            </a:r>
            <a:r>
              <a:rPr lang="en-US" altLang="zh-CN" dirty="0"/>
              <a:t>class </a:t>
            </a:r>
            <a:r>
              <a:rPr lang="zh-CN" altLang="en-US" dirty="0"/>
              <a:t>选择器，</a:t>
            </a:r>
            <a:r>
              <a:rPr lang="zh-CN" altLang="en-US" b="1" dirty="0">
                <a:solidFill>
                  <a:srgbClr val="C00000"/>
                </a:solidFill>
              </a:rPr>
              <a:t>不要使用 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、属性、标签选择器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修改组件的样式隔离选项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77154"/>
          </a:xfrm>
        </p:spPr>
        <p:txBody>
          <a:bodyPr/>
          <a:lstStyle/>
          <a:p>
            <a:r>
              <a:rPr lang="zh-CN" altLang="en-US" dirty="0"/>
              <a:t>默认情况下，自定义组件的</a:t>
            </a:r>
            <a:r>
              <a:rPr lang="zh-CN" altLang="en-US" dirty="0">
                <a:solidFill>
                  <a:srgbClr val="C00000"/>
                </a:solidFill>
              </a:rPr>
              <a:t>样式隔离特性</a:t>
            </a:r>
            <a:r>
              <a:rPr lang="zh-CN" altLang="en-US" dirty="0"/>
              <a:t>能够</a:t>
            </a:r>
            <a:r>
              <a:rPr lang="zh-CN" altLang="en-US" dirty="0">
                <a:solidFill>
                  <a:srgbClr val="C00000"/>
                </a:solidFill>
              </a:rPr>
              <a:t>防止组件内外样式互相干扰的问题</a:t>
            </a:r>
            <a:r>
              <a:rPr lang="zh-CN" altLang="en-US" dirty="0"/>
              <a:t>。但有时，我们希望在外界能够控制组件内部的样式，此时，可以通过 </a:t>
            </a:r>
            <a:r>
              <a:rPr lang="en-US" altLang="zh-CN" dirty="0">
                <a:solidFill>
                  <a:srgbClr val="C00000"/>
                </a:solidFill>
              </a:rPr>
              <a:t>styleIsolation</a:t>
            </a:r>
            <a:r>
              <a:rPr lang="en-US" altLang="zh-CN" dirty="0"/>
              <a:t> </a:t>
            </a:r>
            <a:r>
              <a:rPr lang="zh-CN" altLang="en-US" dirty="0"/>
              <a:t>修改组件的样式隔离选项，用法如下：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495" y="2912980"/>
            <a:ext cx="6477561" cy="38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styleIsolation </a:t>
            </a:r>
            <a:r>
              <a:rPr lang="zh-CN" altLang="en-US" dirty="0"/>
              <a:t>的可选值</a:t>
            </a:r>
            <a:endParaRPr lang="zh-CN" altLang="en-US" dirty="0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950546" y="2106359"/>
          <a:ext cx="9733330" cy="21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792"/>
                <a:gridCol w="888024"/>
                <a:gridCol w="7439514"/>
              </a:tblGrid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可选值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isolated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启用样式隔离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，在自定义组件内外，使用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指定的样式将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不会相互影响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页面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，但自定义组件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中指定的样式不会影响页面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3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表示页面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样式将影响到自定义组件，自定义组件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wxss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中指定的样式也会影响页面和其他设置了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apply-shared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shared 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的自定义组件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数据、方法和属性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数据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用于组件模板渲染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私有数据</a:t>
            </a:r>
            <a:r>
              <a:rPr lang="zh-CN" altLang="en-US" dirty="0"/>
              <a:t>，需要定义到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中，示例如下：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633" y="2488822"/>
            <a:ext cx="7201524" cy="3452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methods 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zh-CN" altLang="en-US" dirty="0">
                <a:solidFill>
                  <a:srgbClr val="C00000"/>
                </a:solidFill>
              </a:rPr>
              <a:t>事件处理函数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自定义方法</a:t>
            </a:r>
            <a:r>
              <a:rPr lang="zh-CN" altLang="en-US" dirty="0"/>
              <a:t>需要定义到 </a:t>
            </a:r>
            <a:r>
              <a:rPr lang="en-US" altLang="zh-CN" dirty="0">
                <a:solidFill>
                  <a:srgbClr val="C00000"/>
                </a:solidFill>
              </a:rPr>
              <a:t>methods 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中，示例代码如下：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157" y="2506327"/>
            <a:ext cx="6681774" cy="4221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properties 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在小程序组件中，</a:t>
            </a:r>
            <a:r>
              <a:rPr lang="en-US" altLang="zh-CN" dirty="0"/>
              <a:t>properties </a:t>
            </a:r>
            <a:r>
              <a:rPr lang="zh-CN" altLang="en-US" dirty="0"/>
              <a:t>是组件的对外属性，</a:t>
            </a:r>
            <a:r>
              <a:rPr lang="zh-CN" altLang="en-US" dirty="0">
                <a:solidFill>
                  <a:srgbClr val="C00000"/>
                </a:solidFill>
              </a:rPr>
              <a:t>用来接收外界传递到组件中的数据</a:t>
            </a:r>
            <a:r>
              <a:rPr lang="zh-CN" altLang="en-US" dirty="0"/>
              <a:t>，示例代码如下：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645" y="2488744"/>
            <a:ext cx="7201524" cy="40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data </a:t>
            </a:r>
            <a:r>
              <a:rPr lang="zh-CN" altLang="en-US" dirty="0"/>
              <a:t>和 </a:t>
            </a:r>
            <a:r>
              <a:rPr lang="en-US" altLang="zh-CN" dirty="0"/>
              <a:t>properties 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307977"/>
          </a:xfrm>
        </p:spPr>
        <p:txBody>
          <a:bodyPr/>
          <a:lstStyle/>
          <a:p>
            <a:r>
              <a:rPr lang="zh-CN" altLang="en-US" dirty="0"/>
              <a:t>在小程序的组件中，</a:t>
            </a:r>
            <a:r>
              <a:rPr lang="en-US" altLang="zh-CN" dirty="0"/>
              <a:t>properties </a:t>
            </a:r>
            <a:r>
              <a:rPr lang="zh-CN" altLang="en-US" dirty="0"/>
              <a:t>属性和 </a:t>
            </a:r>
            <a:r>
              <a:rPr lang="en-US" altLang="zh-CN" dirty="0"/>
              <a:t>data </a:t>
            </a:r>
            <a:r>
              <a:rPr lang="zh-CN" altLang="en-US" dirty="0"/>
              <a:t>数据的用法相同，它们都是</a:t>
            </a:r>
            <a:r>
              <a:rPr lang="zh-CN" altLang="en-US" dirty="0">
                <a:solidFill>
                  <a:srgbClr val="C00000"/>
                </a:solidFill>
              </a:rPr>
              <a:t>可读可写</a:t>
            </a:r>
            <a:r>
              <a:rPr lang="zh-CN" altLang="en-US" dirty="0"/>
              <a:t>的，只不过：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data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存储组件的私有数据</a:t>
            </a:r>
            <a:endParaRPr lang="zh-CN" alt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properties </a:t>
            </a:r>
            <a:r>
              <a:rPr lang="zh-CN" altLang="en-US" dirty="0"/>
              <a:t>更倾向于</a:t>
            </a:r>
            <a:r>
              <a:rPr lang="zh-CN" altLang="en-US" dirty="0">
                <a:solidFill>
                  <a:srgbClr val="C00000"/>
                </a:solidFill>
              </a:rPr>
              <a:t>存储外界传递到组件中的数据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3" y="3323492"/>
            <a:ext cx="7098189" cy="3402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数据、方法和属性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使用 </a:t>
            </a:r>
            <a:r>
              <a:rPr lang="en-US" altLang="zh-CN" dirty="0"/>
              <a:t>setData </a:t>
            </a:r>
            <a:r>
              <a:rPr lang="zh-CN" altLang="en-US" dirty="0"/>
              <a:t>修改 </a:t>
            </a:r>
            <a:r>
              <a:rPr lang="en-US" altLang="zh-CN" dirty="0"/>
              <a:t>properties </a:t>
            </a:r>
            <a:r>
              <a:rPr lang="zh-CN" altLang="en-US" dirty="0"/>
              <a:t>的值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50777"/>
          </a:xfrm>
        </p:spPr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properties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在本质上没有任何区别，因此 </a:t>
            </a:r>
            <a:r>
              <a:rPr lang="en-US" altLang="zh-CN" dirty="0"/>
              <a:t>properties </a:t>
            </a:r>
            <a:r>
              <a:rPr lang="zh-CN" altLang="en-US" dirty="0"/>
              <a:t>属性的值也可以用于页面渲染，或使用 </a:t>
            </a:r>
            <a:r>
              <a:rPr lang="en-US" altLang="zh-CN" dirty="0"/>
              <a:t>setData </a:t>
            </a:r>
            <a:r>
              <a:rPr lang="zh-CN" altLang="en-US" dirty="0"/>
              <a:t>为 </a:t>
            </a:r>
            <a:r>
              <a:rPr lang="en-US" altLang="zh-CN" dirty="0"/>
              <a:t>properties </a:t>
            </a:r>
            <a:r>
              <a:rPr lang="zh-CN" altLang="en-US" dirty="0"/>
              <a:t>中的属性重新赋值，示例代码如下：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2894707"/>
            <a:ext cx="7201524" cy="3726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什么是数据监听器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868362"/>
          </a:xfrm>
        </p:spPr>
        <p:txBody>
          <a:bodyPr/>
          <a:lstStyle/>
          <a:p>
            <a:r>
              <a:rPr lang="zh-CN" altLang="en-US" dirty="0"/>
              <a:t>数据监听器用于</a:t>
            </a:r>
            <a:r>
              <a:rPr lang="zh-CN" altLang="en-US" dirty="0">
                <a:solidFill>
                  <a:srgbClr val="C00000"/>
                </a:solidFill>
              </a:rPr>
              <a:t>监听和响应任何属性和数据字段的变化，从而执行特定的操作</a:t>
            </a:r>
            <a:r>
              <a:rPr lang="zh-CN" altLang="en-US" dirty="0"/>
              <a:t>。它的作用类似于 </a:t>
            </a:r>
            <a:r>
              <a:rPr lang="en-US" altLang="zh-CN" dirty="0"/>
              <a:t>vue </a:t>
            </a:r>
            <a:r>
              <a:rPr lang="zh-CN" altLang="en-US" dirty="0"/>
              <a:t>中的 </a:t>
            </a:r>
            <a:r>
              <a:rPr lang="en-US" altLang="zh-CN" dirty="0"/>
              <a:t>watch</a:t>
            </a:r>
            <a:r>
              <a:rPr lang="zh-CN" altLang="en-US" dirty="0"/>
              <a:t> 侦听器。在小程序组件中，数据监听器的基本语法格式如下：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000" y="2892669"/>
            <a:ext cx="720152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UI </a:t>
            </a:r>
            <a:r>
              <a:rPr lang="zh-CN" altLang="en-US" dirty="0"/>
              <a:t>结构如下：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000" y="2517159"/>
            <a:ext cx="7201524" cy="180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自定义组件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数据监听器的基本用法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文件代码如下：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999" y="2515121"/>
            <a:ext cx="7201524" cy="40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监听对象属性的变化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数据监听器支持监听对象中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多个属性</a:t>
            </a:r>
            <a:r>
              <a:rPr lang="zh-CN" altLang="en-US" dirty="0"/>
              <a:t>的变化，示例语法如下：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999" y="2515121"/>
            <a:ext cx="7201524" cy="3726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数据监听器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案例效果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247" y="1967192"/>
            <a:ext cx="2669184" cy="474298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3" y="2201090"/>
            <a:ext cx="6926273" cy="411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渲染</a:t>
            </a:r>
            <a:r>
              <a:rPr lang="en-US" altLang="zh-CN" dirty="0"/>
              <a:t> UI 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84" y="1902837"/>
            <a:ext cx="7201524" cy="4823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定义 </a:t>
            </a:r>
            <a:r>
              <a:rPr lang="en-US" altLang="zh-CN" dirty="0"/>
              <a:t>button </a:t>
            </a:r>
            <a:r>
              <a:rPr lang="zh-CN" altLang="en-US" dirty="0"/>
              <a:t>的事件处理函数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84" y="1902837"/>
            <a:ext cx="6464124" cy="4822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监听对象中指定属性的变化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1902837"/>
            <a:ext cx="7201524" cy="317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数据监听器 </a:t>
            </a:r>
            <a:r>
              <a:rPr lang="en-US" altLang="zh-CN" dirty="0"/>
              <a:t>- 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监听对象中所有属性的变化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 dirty="0"/>
              <a:t>如果某个对象中需要被监听的属性太多，为了方便，可以使用</a:t>
            </a:r>
            <a:r>
              <a:rPr lang="zh-CN" altLang="en-US" dirty="0">
                <a:solidFill>
                  <a:srgbClr val="C00000"/>
                </a:solidFill>
              </a:rPr>
              <a:t>通配符 ** 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C00000"/>
                </a:solidFill>
              </a:rPr>
              <a:t>监听</a:t>
            </a:r>
            <a:r>
              <a:rPr lang="zh-CN" altLang="en-US" dirty="0"/>
              <a:t>对象中</a:t>
            </a:r>
            <a:r>
              <a:rPr lang="zh-CN" altLang="en-US" dirty="0">
                <a:solidFill>
                  <a:srgbClr val="C00000"/>
                </a:solidFill>
              </a:rPr>
              <a:t>所有属性的变化</a:t>
            </a:r>
            <a:r>
              <a:rPr lang="zh-CN" altLang="en-US" dirty="0"/>
              <a:t>，示例代码如下：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84" y="2919047"/>
            <a:ext cx="7201524" cy="2903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什么是纯数据字段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8231"/>
          </a:xfrm>
        </p:spPr>
        <p:txBody>
          <a:bodyPr/>
          <a:lstStyle/>
          <a:p>
            <a:r>
              <a:rPr lang="zh-CN" altLang="en-US" dirty="0"/>
              <a:t>概念：</a:t>
            </a:r>
            <a:r>
              <a:rPr lang="zh-CN" altLang="en-US" dirty="0">
                <a:solidFill>
                  <a:srgbClr val="C00000"/>
                </a:solidFill>
              </a:rPr>
              <a:t>纯数据字段</a:t>
            </a:r>
            <a:r>
              <a:rPr lang="zh-CN" altLang="en-US" dirty="0"/>
              <a:t>指的是那些</a:t>
            </a:r>
            <a:r>
              <a:rPr lang="zh-CN" altLang="en-US" dirty="0">
                <a:solidFill>
                  <a:srgbClr val="C00000"/>
                </a:solidFill>
              </a:rPr>
              <a:t>不用于界面渲染的 </a:t>
            </a:r>
            <a:r>
              <a:rPr lang="en-US" altLang="zh-CN" dirty="0">
                <a:solidFill>
                  <a:srgbClr val="C00000"/>
                </a:solidFill>
              </a:rPr>
              <a:t>data </a:t>
            </a:r>
            <a:r>
              <a:rPr lang="zh-CN" altLang="en-US" dirty="0">
                <a:solidFill>
                  <a:srgbClr val="C00000"/>
                </a:solidFill>
              </a:rPr>
              <a:t>字段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应用场景：例如有些情况下，某些 </a:t>
            </a:r>
            <a:r>
              <a:rPr lang="en-US" altLang="zh-CN" dirty="0"/>
              <a:t>data </a:t>
            </a:r>
            <a:r>
              <a:rPr lang="zh-CN" altLang="en-US" dirty="0"/>
              <a:t>中的字段</a:t>
            </a:r>
            <a:r>
              <a:rPr lang="zh-CN" altLang="en-US" dirty="0">
                <a:solidFill>
                  <a:srgbClr val="C00000"/>
                </a:solidFill>
              </a:rPr>
              <a:t>既不会展示在界面上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也不会传递给其他组件</a:t>
            </a:r>
            <a:r>
              <a:rPr lang="zh-CN" altLang="en-US" dirty="0"/>
              <a:t>，仅仅在当前组件内部使用。带有这种特性的 </a:t>
            </a:r>
            <a:r>
              <a:rPr lang="en-US" altLang="zh-CN" dirty="0"/>
              <a:t>data </a:t>
            </a:r>
            <a:r>
              <a:rPr lang="zh-CN" altLang="en-US" dirty="0"/>
              <a:t>字段适合被设置为纯数据字段。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好处：纯数据字段</a:t>
            </a:r>
            <a:r>
              <a:rPr lang="zh-CN" altLang="en-US" dirty="0">
                <a:solidFill>
                  <a:srgbClr val="C00000"/>
                </a:solidFill>
              </a:rPr>
              <a:t>有助于提升页面更新的性能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使用规则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921116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Component </a:t>
            </a:r>
            <a:r>
              <a:rPr lang="zh-CN" altLang="en-US" dirty="0"/>
              <a:t>构造器的 </a:t>
            </a:r>
            <a:r>
              <a:rPr lang="en-US" altLang="zh-CN" dirty="0"/>
              <a:t>options </a:t>
            </a:r>
            <a:r>
              <a:rPr lang="zh-CN" altLang="en-US" dirty="0"/>
              <a:t>节点中，指定 </a:t>
            </a:r>
            <a:r>
              <a:rPr lang="en-US" altLang="zh-CN" dirty="0">
                <a:solidFill>
                  <a:srgbClr val="C00000"/>
                </a:solidFill>
              </a:rPr>
              <a:t>pureDataPattern</a:t>
            </a:r>
            <a:r>
              <a:rPr lang="en-US" altLang="zh-CN" dirty="0"/>
              <a:t> </a:t>
            </a:r>
            <a:r>
              <a:rPr lang="zh-CN" altLang="en-US" dirty="0"/>
              <a:t>为一个</a:t>
            </a:r>
            <a:r>
              <a:rPr lang="zh-CN" altLang="en-US" dirty="0">
                <a:solidFill>
                  <a:srgbClr val="C00000"/>
                </a:solidFill>
              </a:rPr>
              <a:t>正则表达式</a:t>
            </a:r>
            <a:r>
              <a:rPr lang="zh-CN" altLang="en-US" dirty="0"/>
              <a:t>，字段名符合这个正则表达式的字段将成为纯数据字段，示例代码如下：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999" y="2910255"/>
            <a:ext cx="7201524" cy="3452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纯数据字段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使用纯数据字段改造数据监听器案例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1910457"/>
            <a:ext cx="7201524" cy="4816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组件的创建与引用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创建组件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在项目的根目录中，鼠标右键，创建 </a:t>
            </a:r>
            <a:r>
              <a:rPr lang="en-US" altLang="zh-CN" dirty="0">
                <a:solidFill>
                  <a:srgbClr val="C00000"/>
                </a:solidFill>
              </a:rPr>
              <a:t>components</a:t>
            </a:r>
            <a:r>
              <a:rPr lang="en-US" altLang="zh-CN" dirty="0"/>
              <a:t> -&gt; </a:t>
            </a:r>
            <a:r>
              <a:rPr lang="en-US" altLang="zh-CN" dirty="0">
                <a:solidFill>
                  <a:srgbClr val="C00000"/>
                </a:solidFill>
              </a:rPr>
              <a:t>test</a:t>
            </a:r>
            <a:r>
              <a:rPr lang="en-US" altLang="zh-CN" dirty="0"/>
              <a:t> </a:t>
            </a:r>
            <a:r>
              <a:rPr lang="zh-CN" altLang="en-US" dirty="0"/>
              <a:t>文件夹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在新建的 </a:t>
            </a:r>
            <a:r>
              <a:rPr lang="en-US" altLang="zh-CN" dirty="0"/>
              <a:t>components -&gt; test </a:t>
            </a:r>
            <a:r>
              <a:rPr lang="zh-CN" altLang="en-US" dirty="0"/>
              <a:t>文件夹上，鼠标右键，点击“</a:t>
            </a:r>
            <a:r>
              <a:rPr lang="zh-CN" altLang="en-US" dirty="0">
                <a:solidFill>
                  <a:srgbClr val="C00000"/>
                </a:solidFill>
              </a:rPr>
              <a:t>新建 </a:t>
            </a:r>
            <a:r>
              <a:rPr lang="en-US" altLang="zh-CN" dirty="0">
                <a:solidFill>
                  <a:srgbClr val="C00000"/>
                </a:solidFill>
              </a:rPr>
              <a:t>Component</a:t>
            </a:r>
            <a:r>
              <a:rPr lang="en-US" altLang="zh-CN" dirty="0"/>
              <a:t>”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键入组件的名称之后回车，会自动生成组件对应的 </a:t>
            </a:r>
            <a:r>
              <a:rPr lang="en-US" altLang="zh-CN" dirty="0"/>
              <a:t>4 </a:t>
            </a:r>
            <a:r>
              <a:rPr lang="zh-CN" altLang="en-US" dirty="0"/>
              <a:t>个文件，后缀名分别为 </a:t>
            </a:r>
            <a:r>
              <a:rPr lang="en-US" altLang="zh-CN" dirty="0"/>
              <a:t>.js</a:t>
            </a:r>
            <a:r>
              <a:rPr lang="zh-CN" altLang="en-US" dirty="0"/>
              <a:t>，</a:t>
            </a:r>
            <a:r>
              <a:rPr lang="en-US" altLang="zh-CN" dirty="0"/>
              <a:t>.json</a:t>
            </a:r>
            <a:r>
              <a:rPr lang="zh-CN" altLang="en-US" dirty="0"/>
              <a:t>， 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注意：为了保证目录结构的清晰，建议把不同的组件，存放到单独目录中，例如：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508" y="4158763"/>
            <a:ext cx="2456376" cy="2539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组件的生命周期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全部的</a:t>
            </a:r>
            <a:r>
              <a:rPr lang="zh-CN" altLang="en-US" dirty="0"/>
              <a:t>生命周期函数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小程序组件可用的全部生命周期如下表所示：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941754" y="2530546"/>
          <a:ext cx="9742121" cy="336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349"/>
                <a:gridCol w="1591292"/>
                <a:gridCol w="6360480"/>
              </a:tblGrid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描述说明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在组件实例刚刚被创建时执行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在组件实例进入页面节点树时执行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在组件在视图层布局完成后执行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在组件实例被移动到节点树另一个位置时执行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在组件实例被从页面节点树移除时执行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8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Error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每当组件方法抛出错误时执行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组件</a:t>
            </a:r>
            <a:r>
              <a:rPr lang="zh-CN" altLang="en-US" dirty="0">
                <a:solidFill>
                  <a:srgbClr val="C00000"/>
                </a:solidFill>
              </a:rPr>
              <a:t>主要的</a:t>
            </a:r>
            <a:r>
              <a:rPr lang="zh-CN" altLang="en-US" dirty="0"/>
              <a:t>生命周期函数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dirty="0"/>
              <a:t>在小程序组件中，最重要的生命周期函数有 </a:t>
            </a:r>
            <a:r>
              <a:rPr lang="en-US" altLang="zh-CN" dirty="0"/>
              <a:t>3 </a:t>
            </a:r>
            <a:r>
              <a:rPr lang="zh-CN" altLang="en-US" dirty="0"/>
              <a:t>个，分别是 </a:t>
            </a:r>
            <a:r>
              <a:rPr lang="en-US" altLang="zh-CN" dirty="0">
                <a:solidFill>
                  <a:srgbClr val="C00000"/>
                </a:solidFill>
              </a:rPr>
              <a:t>created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attached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detached</a:t>
            </a:r>
            <a:r>
              <a:rPr lang="zh-CN" altLang="en-US" dirty="0"/>
              <a:t>。它们各自的特点如下：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组件实例</a:t>
            </a:r>
            <a:r>
              <a:rPr lang="zh-CN" altLang="en-US" dirty="0">
                <a:solidFill>
                  <a:srgbClr val="C00000"/>
                </a:solidFill>
              </a:rPr>
              <a:t>刚被创建好</a:t>
            </a:r>
            <a:r>
              <a:rPr lang="zh-CN" altLang="en-US" dirty="0"/>
              <a:t>的时候，</a:t>
            </a:r>
            <a:r>
              <a:rPr lang="en-US" altLang="zh-CN" dirty="0"/>
              <a:t>created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此时还不能调用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setData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通常在这个生命周期函数中，只应该用于给组件的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添加一些自定义的属性字段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完全初始化完毕、进入页面节点树后</a:t>
            </a:r>
            <a:r>
              <a:rPr lang="zh-CN" altLang="en-US" dirty="0"/>
              <a:t>， </a:t>
            </a:r>
            <a:r>
              <a:rPr lang="en-US" altLang="zh-CN" dirty="0"/>
              <a:t>attached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此时， </a:t>
            </a:r>
            <a:r>
              <a:rPr lang="en-US" altLang="zh-CN" sz="1600" b="0" dirty="0" err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this.data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已被初始化完毕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这个生命周期很有用，绝大多数初始化的工作可以在这个时机进行（例如发请求获取初始数据）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在组件</a:t>
            </a:r>
            <a:r>
              <a:rPr lang="zh-CN" altLang="en-US" dirty="0">
                <a:solidFill>
                  <a:srgbClr val="C00000"/>
                </a:solidFill>
              </a:rPr>
              <a:t>离开页面节点树后</a:t>
            </a:r>
            <a:r>
              <a:rPr lang="zh-CN" altLang="en-US" dirty="0"/>
              <a:t>， </a:t>
            </a:r>
            <a:r>
              <a:rPr lang="en-US" altLang="zh-CN" dirty="0"/>
              <a:t>detached </a:t>
            </a:r>
            <a:r>
              <a:rPr lang="zh-CN" altLang="en-US" dirty="0"/>
              <a:t>生命周期函数会被触发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退出一个页面时，会触发页面内每个自定义组件的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detached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生命周期函数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此时适合做一些清理性质的工作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632072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在小程序组件</a:t>
            </a:r>
            <a:r>
              <a:rPr lang="zh-CN" altLang="en-US" dirty="0"/>
              <a:t>中，生命周期函数可以直接定义在 </a:t>
            </a:r>
            <a:r>
              <a:rPr lang="en-US" altLang="zh-CN" dirty="0"/>
              <a:t>Component </a:t>
            </a:r>
            <a:r>
              <a:rPr lang="zh-CN" altLang="en-US" dirty="0"/>
              <a:t>构造器的第一级参数中，可以在 </a:t>
            </a:r>
            <a:r>
              <a:rPr lang="en-US" altLang="zh-CN" dirty="0">
                <a:solidFill>
                  <a:srgbClr val="C00000"/>
                </a:solidFill>
              </a:rPr>
              <a:t>lifetimes</a:t>
            </a:r>
            <a:r>
              <a:rPr lang="en-US" altLang="zh-CN" dirty="0"/>
              <a:t> </a:t>
            </a:r>
            <a:r>
              <a:rPr lang="zh-CN" altLang="en-US" dirty="0"/>
              <a:t>字段内进行声明（</a:t>
            </a:r>
            <a:r>
              <a:rPr lang="zh-CN" altLang="en-US" dirty="0">
                <a:solidFill>
                  <a:srgbClr val="C00000"/>
                </a:solidFill>
              </a:rPr>
              <a:t>这是推荐的方式，其优先级最高</a:t>
            </a:r>
            <a:r>
              <a:rPr lang="zh-CN" altLang="en-US" dirty="0"/>
              <a:t>）。示例代码如下：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2876108"/>
            <a:ext cx="7201524" cy="3444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什么是组件所在页面的生命周期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7"/>
            <a:ext cx="9845675" cy="1712433"/>
          </a:xfrm>
        </p:spPr>
        <p:txBody>
          <a:bodyPr/>
          <a:lstStyle/>
          <a:p>
            <a:r>
              <a:rPr lang="zh-CN" altLang="en-US" dirty="0"/>
              <a:t>有时，</a:t>
            </a:r>
            <a:r>
              <a:rPr lang="zh-CN" altLang="en-US" dirty="0">
                <a:solidFill>
                  <a:srgbClr val="C00000"/>
                </a:solidFill>
              </a:rPr>
              <a:t>自定义组件的行为依赖于页面状态的变化</a:t>
            </a:r>
            <a:r>
              <a:rPr lang="zh-CN" altLang="en-US" dirty="0"/>
              <a:t>，此时就需要用到</a:t>
            </a:r>
            <a:r>
              <a:rPr lang="zh-CN" altLang="en-US" dirty="0">
                <a:solidFill>
                  <a:srgbClr val="C00000"/>
                </a:solidFill>
              </a:rPr>
              <a:t>组件所在页面的生命周期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例如：每当触发页面的 </a:t>
            </a:r>
            <a:r>
              <a:rPr lang="en-US" altLang="zh-CN" dirty="0"/>
              <a:t>show </a:t>
            </a:r>
            <a:r>
              <a:rPr lang="zh-CN" altLang="en-US" dirty="0"/>
              <a:t>生命周期函数的时候，我们希望能够重新生成一个随机的 </a:t>
            </a:r>
            <a:r>
              <a:rPr lang="en-US" altLang="zh-CN" dirty="0"/>
              <a:t>RGB </a:t>
            </a:r>
            <a:r>
              <a:rPr lang="zh-CN" altLang="en-US" dirty="0"/>
              <a:t>颜色值。</a:t>
            </a:r>
            <a:endParaRPr lang="en-US" altLang="zh-CN" dirty="0"/>
          </a:p>
          <a:p>
            <a:r>
              <a:rPr lang="zh-CN" altLang="en-US" dirty="0"/>
              <a:t>在自定义组件中，组件所在页面的生命周期函数有如下 </a:t>
            </a:r>
            <a:r>
              <a:rPr lang="en-US" altLang="zh-CN" dirty="0"/>
              <a:t>3 </a:t>
            </a:r>
            <a:r>
              <a:rPr lang="zh-CN" altLang="en-US" dirty="0"/>
              <a:t>个，分别是：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6"/>
          <p:cNvGraphicFramePr>
            <a:graphicFrameLocks noGrp="1"/>
          </p:cNvGraphicFramePr>
          <p:nvPr/>
        </p:nvGraphicFramePr>
        <p:xfrm>
          <a:off x="941754" y="3358672"/>
          <a:ext cx="9538677" cy="204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215"/>
                <a:gridCol w="1793631"/>
                <a:gridCol w="5679831"/>
              </a:tblGrid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参数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show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被展示时执行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hide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无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被隐藏时执行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5121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Size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组件所在的页面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尺寸变化时执行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pageLifetimes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组件所在页面的生命周期函数，需要定义在 </a:t>
            </a:r>
            <a:r>
              <a:rPr lang="en-US" altLang="zh-CN" dirty="0"/>
              <a:t>pageLifetimes </a:t>
            </a:r>
            <a:r>
              <a:rPr lang="zh-CN" altLang="en-US" dirty="0"/>
              <a:t>节点中，示例代码如下：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506329"/>
            <a:ext cx="720152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999" y="2106360"/>
            <a:ext cx="7201524" cy="4541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组件所在页面的生命周期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生成随机的 </a:t>
            </a:r>
            <a:r>
              <a:rPr lang="en-US" altLang="zh-CN" dirty="0"/>
              <a:t>RGB </a:t>
            </a:r>
            <a:r>
              <a:rPr lang="zh-CN" altLang="en-US" dirty="0"/>
              <a:t>颜色值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999" y="2106360"/>
            <a:ext cx="7201524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插槽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什么是插槽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301654" cy="517191"/>
          </a:xfrm>
        </p:spPr>
        <p:txBody>
          <a:bodyPr/>
          <a:lstStyle/>
          <a:p>
            <a:r>
              <a:rPr lang="zh-CN" altLang="en-US" dirty="0"/>
              <a:t>在自定义组件的 </a:t>
            </a:r>
            <a:r>
              <a:rPr lang="en-US" altLang="zh-CN" dirty="0"/>
              <a:t>wxml </a:t>
            </a:r>
            <a:r>
              <a:rPr lang="zh-CN" altLang="en-US" dirty="0"/>
              <a:t>结构中，可以提供一个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&lt;slot&gt; </a:t>
            </a:r>
            <a:r>
              <a:rPr lang="zh-CN" altLang="en-US" dirty="0"/>
              <a:t>节点（插槽），</a:t>
            </a:r>
            <a:r>
              <a:rPr lang="zh-CN" altLang="en-US" dirty="0">
                <a:solidFill>
                  <a:srgbClr val="C00000"/>
                </a:solidFill>
              </a:rPr>
              <a:t>用于承载组件使用者提供的 </a:t>
            </a:r>
            <a:r>
              <a:rPr lang="en-US" altLang="zh-CN" dirty="0">
                <a:solidFill>
                  <a:srgbClr val="C00000"/>
                </a:solidFill>
              </a:rPr>
              <a:t>wxml </a:t>
            </a:r>
            <a:r>
              <a:rPr lang="zh-CN" altLang="en-US" dirty="0">
                <a:solidFill>
                  <a:srgbClr val="C00000"/>
                </a:solidFill>
              </a:rPr>
              <a:t>结构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063" y="2867318"/>
            <a:ext cx="4701947" cy="3444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单个</a:t>
            </a:r>
            <a:r>
              <a:rPr lang="zh-CN" altLang="en-US" dirty="0"/>
              <a:t>插槽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在小程序中，默认每个自定义组件中只允许使用一个 </a:t>
            </a:r>
            <a:r>
              <a:rPr lang="en-US" altLang="zh-CN" dirty="0"/>
              <a:t>&lt;slot&gt; </a:t>
            </a:r>
            <a:r>
              <a:rPr lang="zh-CN" altLang="en-US" dirty="0"/>
              <a:t>进行占位，这种个数上的限制叫做单个插槽。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2506329"/>
            <a:ext cx="7201524" cy="40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启用</a:t>
            </a:r>
            <a:r>
              <a:rPr lang="zh-CN" altLang="en-US" dirty="0"/>
              <a:t>多个插槽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859570"/>
          </a:xfrm>
        </p:spPr>
        <p:txBody>
          <a:bodyPr/>
          <a:lstStyle/>
          <a:p>
            <a:r>
              <a:rPr lang="zh-CN" altLang="en-US" dirty="0"/>
              <a:t>在小程序的自定义组件中，需要使用多 </a:t>
            </a:r>
            <a:r>
              <a:rPr lang="en-US" altLang="zh-CN" dirty="0"/>
              <a:t>&lt;slot&gt; </a:t>
            </a:r>
            <a:r>
              <a:rPr lang="zh-CN" altLang="en-US" dirty="0"/>
              <a:t>插槽时，可以在组件的 </a:t>
            </a:r>
            <a:r>
              <a:rPr lang="en-US" altLang="zh-CN" dirty="0"/>
              <a:t>.js </a:t>
            </a:r>
            <a:r>
              <a:rPr lang="zh-CN" altLang="en-US" dirty="0"/>
              <a:t>文件中，通过如下方式进行启用。</a:t>
            </a:r>
            <a:endParaRPr lang="en-US" altLang="zh-CN" dirty="0"/>
          </a:p>
          <a:p>
            <a:r>
              <a:rPr lang="zh-CN" altLang="en-US" dirty="0"/>
              <a:t>示例代码如下：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792" y="2934205"/>
            <a:ext cx="720152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引用组件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69624"/>
          </a:xfrm>
        </p:spPr>
        <p:txBody>
          <a:bodyPr/>
          <a:lstStyle/>
          <a:p>
            <a:r>
              <a:rPr lang="zh-CN" altLang="en-US" dirty="0"/>
              <a:t>组件的引用方式分为“</a:t>
            </a:r>
            <a:r>
              <a:rPr lang="zh-CN" altLang="en-US" dirty="0">
                <a:solidFill>
                  <a:srgbClr val="C00000"/>
                </a:solidFill>
              </a:rPr>
              <a:t>局部引用</a:t>
            </a:r>
            <a:r>
              <a:rPr lang="zh-CN" altLang="en-US" dirty="0"/>
              <a:t>”和“</a:t>
            </a:r>
            <a:r>
              <a:rPr lang="zh-CN" altLang="en-US" dirty="0">
                <a:solidFill>
                  <a:srgbClr val="C00000"/>
                </a:solidFill>
              </a:rPr>
              <a:t>全局引用</a:t>
            </a:r>
            <a:r>
              <a:rPr lang="zh-CN" altLang="en-US" dirty="0"/>
              <a:t>”，顾名思义：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局部引用：组件只能在当前被引用的页面内使用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全局引用：组件可以在每个小程序页面中使用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/>
              <a:t>多个插槽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可以在组件的 </a:t>
            </a:r>
            <a:r>
              <a:rPr lang="en-US" altLang="zh-CN" dirty="0"/>
              <a:t>.wxml </a:t>
            </a:r>
            <a:r>
              <a:rPr lang="zh-CN" altLang="en-US" dirty="0"/>
              <a:t>中使用多个 </a:t>
            </a:r>
            <a:r>
              <a:rPr lang="en-US" altLang="zh-CN" dirty="0"/>
              <a:t>&lt;slot&gt; </a:t>
            </a:r>
            <a:r>
              <a:rPr lang="zh-CN" altLang="en-US" dirty="0"/>
              <a:t>标签，以不同的 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  <a:r>
              <a:rPr lang="en-US" altLang="zh-CN" dirty="0"/>
              <a:t> </a:t>
            </a:r>
            <a:r>
              <a:rPr lang="zh-CN" altLang="en-US" dirty="0"/>
              <a:t>来区分不同的插槽。示例代码如下：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84" y="2506328"/>
            <a:ext cx="7201524" cy="2895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插槽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zh-CN" altLang="en-US" dirty="0"/>
              <a:t>多个插槽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782908" cy="517190"/>
          </a:xfrm>
        </p:spPr>
        <p:txBody>
          <a:bodyPr/>
          <a:lstStyle/>
          <a:p>
            <a:r>
              <a:rPr lang="zh-CN" altLang="en-US" dirty="0"/>
              <a:t>在使用</a:t>
            </a:r>
            <a:r>
              <a:rPr lang="zh-CN" altLang="en-US" dirty="0">
                <a:solidFill>
                  <a:srgbClr val="C00000"/>
                </a:solidFill>
              </a:rPr>
              <a:t>带有多个插槽的自定义组件</a:t>
            </a:r>
            <a:r>
              <a:rPr lang="zh-CN" altLang="en-US" dirty="0"/>
              <a:t>时，需要用 </a:t>
            </a:r>
            <a:r>
              <a:rPr lang="en-US" altLang="zh-CN" dirty="0">
                <a:solidFill>
                  <a:srgbClr val="C00000"/>
                </a:solidFill>
              </a:rPr>
              <a:t>slot 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来将节点插入到不同的 </a:t>
            </a:r>
            <a:r>
              <a:rPr lang="en-US" altLang="zh-CN" dirty="0"/>
              <a:t>&lt;slot&gt; </a:t>
            </a:r>
            <a:r>
              <a:rPr lang="zh-CN" altLang="en-US" dirty="0"/>
              <a:t>中。示例代码如下：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85" y="2506328"/>
            <a:ext cx="720152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父子组件之间的通信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父子组件之间通信的 </a:t>
            </a:r>
            <a:r>
              <a:rPr lang="en-US" altLang="zh-CN" dirty="0"/>
              <a:t>3 </a:t>
            </a:r>
            <a:r>
              <a:rPr lang="zh-CN" altLang="en-US" dirty="0"/>
              <a:t>种方式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属性绑定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用于父组件向子组件的指定属性设置数据，仅能设置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兼容的数据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事件绑定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用于子组件向父组件传递数据，可以传递任意数据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获取组件实例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父组件还可以通过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获取子组件实例对象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这样就可以直接访问子组件的任意数据和方法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用于实现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父向子传值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，而且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只能传递普通类型的数据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，无法将方法传递给子组件</a:t>
            </a:r>
            <a:r>
              <a:rPr lang="zh-CN" altLang="en-US" dirty="0"/>
              <a:t>。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父组件的示例代码如下：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040" y="2884399"/>
            <a:ext cx="7186283" cy="32387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属性绑定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子组件在 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r>
              <a:rPr lang="zh-CN" altLang="en-US" dirty="0">
                <a:solidFill>
                  <a:srgbClr val="C00000"/>
                </a:solidFill>
              </a:rPr>
              <a:t>声明对应的属性并使用</a:t>
            </a:r>
            <a:r>
              <a:rPr lang="zh-CN" altLang="en-US" dirty="0"/>
              <a:t>。示例代码如下：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039" y="2506327"/>
            <a:ext cx="7186283" cy="2674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431494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事件绑定</a:t>
            </a:r>
            <a:r>
              <a:rPr lang="zh-CN" altLang="en-US" dirty="0"/>
              <a:t>用于实现</a:t>
            </a:r>
            <a:r>
              <a:rPr lang="zh-CN" altLang="en-US" dirty="0">
                <a:solidFill>
                  <a:srgbClr val="C00000"/>
                </a:solidFill>
              </a:rPr>
              <a:t>子向父传值</a:t>
            </a:r>
            <a:r>
              <a:rPr lang="zh-CN" altLang="en-US" dirty="0"/>
              <a:t>，可以传递任何类型的数据。使用步骤如下：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中，通过自定义事件的形式，将步骤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'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',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中，定义一个函数，这个函数</a:t>
            </a:r>
            <a:r>
              <a:rPr lang="zh-CN" altLang="en-US" dirty="0">
                <a:solidFill>
                  <a:srgbClr val="C00000"/>
                </a:solidFill>
              </a:rPr>
              <a:t>即将</a:t>
            </a:r>
            <a:r>
              <a:rPr lang="zh-CN" altLang="en-US" dirty="0"/>
              <a:t>通过自定义事件的形式，传递给子组件。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0" y="2506329"/>
            <a:ext cx="7186283" cy="211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134600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wxml </a:t>
            </a:r>
            <a:r>
              <a:rPr lang="zh-CN" altLang="en-US" dirty="0"/>
              <a:t>中，通过</a:t>
            </a:r>
            <a:r>
              <a:rPr lang="zh-CN" altLang="en-US" dirty="0">
                <a:solidFill>
                  <a:srgbClr val="C00000"/>
                </a:solidFill>
              </a:rPr>
              <a:t>自定义事件</a:t>
            </a:r>
            <a:r>
              <a:rPr lang="zh-CN" altLang="en-US" dirty="0"/>
              <a:t>的形式，将步骤 </a:t>
            </a:r>
            <a:r>
              <a:rPr lang="en-US" altLang="zh-CN" dirty="0"/>
              <a:t>1 </a:t>
            </a:r>
            <a:r>
              <a:rPr lang="zh-CN" altLang="en-US" dirty="0"/>
              <a:t>中定义的函数引用，传递给子组件。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9" y="2506329"/>
            <a:ext cx="7186283" cy="18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0099FF"/>
                </a:solidFill>
              </a:rPr>
              <a:t>子组件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中，通过调用 </a:t>
            </a:r>
            <a:r>
              <a:rPr lang="en-US" altLang="zh-CN" dirty="0">
                <a:solidFill>
                  <a:srgbClr val="C00000"/>
                </a:solidFill>
              </a:rPr>
              <a:t>this.triggerEvent(</a:t>
            </a:r>
            <a:r>
              <a:rPr lang="en-US" altLang="zh-CN" dirty="0"/>
              <a:t>‘</a:t>
            </a:r>
            <a:r>
              <a:rPr lang="zh-CN" altLang="en-US" dirty="0">
                <a:solidFill>
                  <a:srgbClr val="0099FF"/>
                </a:solidFill>
              </a:rPr>
              <a:t>自定义事件名称</a:t>
            </a:r>
            <a:r>
              <a:rPr lang="en-US" altLang="zh-CN" dirty="0"/>
              <a:t>’, { /* </a:t>
            </a:r>
            <a:r>
              <a:rPr lang="zh-CN" altLang="en-US" dirty="0">
                <a:solidFill>
                  <a:srgbClr val="0099FF"/>
                </a:solidFill>
              </a:rPr>
              <a:t>参数对象 </a:t>
            </a:r>
            <a:r>
              <a:rPr lang="zh-CN" altLang="en-US" dirty="0"/>
              <a:t>*</a:t>
            </a:r>
            <a:r>
              <a:rPr lang="en-US" altLang="zh-CN" dirty="0"/>
              <a:t>/ }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，将数据发送到父组件。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8" y="2506329"/>
            <a:ext cx="6932504" cy="421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事件绑定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644554" cy="517191"/>
          </a:xfrm>
        </p:spPr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：在</a:t>
            </a:r>
            <a:r>
              <a:rPr lang="zh-CN" altLang="en-US" dirty="0">
                <a:solidFill>
                  <a:srgbClr val="C00000"/>
                </a:solidFill>
              </a:rPr>
              <a:t>父组件</a:t>
            </a:r>
            <a:r>
              <a:rPr lang="zh-CN" altLang="en-US" dirty="0"/>
              <a:t>的 </a:t>
            </a:r>
            <a:r>
              <a:rPr lang="en-US" altLang="zh-CN" dirty="0"/>
              <a:t>js </a:t>
            </a:r>
            <a:r>
              <a:rPr lang="zh-CN" altLang="en-US" dirty="0"/>
              <a:t>中，通过 </a:t>
            </a:r>
            <a:r>
              <a:rPr lang="en-US" altLang="zh-CN" dirty="0">
                <a:solidFill>
                  <a:srgbClr val="C00000"/>
                </a:solidFill>
              </a:rPr>
              <a:t>e.detail </a:t>
            </a:r>
            <a:r>
              <a:rPr lang="zh-CN" altLang="en-US" dirty="0"/>
              <a:t>获取到子组件传递过来的数据。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8" y="2506329"/>
            <a:ext cx="7186283" cy="2400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局部引用组件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在页面的 </a:t>
            </a:r>
            <a:r>
              <a:rPr lang="en-US" altLang="zh-CN" dirty="0"/>
              <a:t>.json </a:t>
            </a:r>
            <a:r>
              <a:rPr lang="zh-CN" altLang="en-US" dirty="0"/>
              <a:t>配置文件中引用组件的方式，叫做“局部引用”。示例代码如下：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7" y="2523912"/>
            <a:ext cx="7200000" cy="360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父子组件之间的通信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获取组件实例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03531"/>
          </a:xfrm>
        </p:spPr>
        <p:txBody>
          <a:bodyPr/>
          <a:lstStyle/>
          <a:p>
            <a:r>
              <a:rPr lang="zh-CN" altLang="en-US" dirty="0"/>
              <a:t>可在父组件里调用 </a:t>
            </a:r>
            <a:r>
              <a:rPr lang="en-US" altLang="zh-CN" dirty="0">
                <a:solidFill>
                  <a:srgbClr val="C00000"/>
                </a:solidFill>
              </a:rPr>
              <a:t>this.selectComponent(</a:t>
            </a:r>
            <a:r>
              <a:rPr lang="en-US" altLang="zh-CN" dirty="0"/>
              <a:t>"id</a:t>
            </a:r>
            <a:r>
              <a:rPr lang="zh-CN" altLang="en-US" dirty="0"/>
              <a:t>或</a:t>
            </a:r>
            <a:r>
              <a:rPr lang="en-US" altLang="zh-CN" dirty="0"/>
              <a:t>class</a:t>
            </a:r>
            <a:r>
              <a:rPr lang="zh-CN" altLang="en-US" dirty="0"/>
              <a:t>选择器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/>
              <a:t>，获取子组件的实例对象，从而直接访问子组件的任意数据和方法。调用时需要传入一个</a:t>
            </a:r>
            <a:r>
              <a:rPr lang="zh-CN" altLang="en-US" dirty="0">
                <a:solidFill>
                  <a:srgbClr val="C00000"/>
                </a:solidFill>
              </a:rPr>
              <a:t>选择器</a:t>
            </a:r>
            <a:r>
              <a:rPr lang="zh-CN" altLang="en-US" dirty="0"/>
              <a:t>，例如 </a:t>
            </a:r>
            <a:r>
              <a:rPr lang="en-US" altLang="zh-CN" dirty="0"/>
              <a:t>this.selectComponent(".my-component")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411" y="2892669"/>
            <a:ext cx="7186283" cy="38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behaviors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什么是 </a:t>
            </a:r>
            <a:r>
              <a:rPr lang="en-US" altLang="zh-CN" dirty="0"/>
              <a:t>behaviors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behaviors </a:t>
            </a:r>
            <a:r>
              <a:rPr lang="zh-CN" altLang="en-US" dirty="0"/>
              <a:t>是小程序中，</a:t>
            </a:r>
            <a:r>
              <a:rPr lang="zh-CN" altLang="en-US" dirty="0">
                <a:solidFill>
                  <a:srgbClr val="C00000"/>
                </a:solidFill>
              </a:rPr>
              <a:t>用于实现组件间代码共享</a:t>
            </a:r>
            <a:r>
              <a:rPr lang="zh-CN" altLang="en-US" dirty="0"/>
              <a:t>的特性，类似于 </a:t>
            </a:r>
            <a:r>
              <a:rPr lang="en-US" altLang="zh-CN" dirty="0"/>
              <a:t>Vue.js </a:t>
            </a:r>
            <a:r>
              <a:rPr lang="zh-CN" altLang="en-US" dirty="0"/>
              <a:t>中的 “</a:t>
            </a:r>
            <a:r>
              <a:rPr lang="en-US" altLang="zh-CN" dirty="0"/>
              <a:t>mixins”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92" y="3138722"/>
            <a:ext cx="3406435" cy="1920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behaviors </a:t>
            </a:r>
            <a:r>
              <a:rPr lang="zh-CN" altLang="en-US" dirty="0"/>
              <a:t>的工作方式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每个 </a:t>
            </a:r>
            <a:r>
              <a:rPr lang="en-US" altLang="zh-CN" dirty="0"/>
              <a:t>behavior </a:t>
            </a:r>
            <a:r>
              <a:rPr lang="zh-CN" altLang="en-US" dirty="0"/>
              <a:t>可以包含一组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。组件引用它时，它的属性、数据和方法</a:t>
            </a:r>
            <a:r>
              <a:rPr lang="zh-CN" altLang="en-US" dirty="0">
                <a:solidFill>
                  <a:srgbClr val="C00000"/>
                </a:solidFill>
              </a:rPr>
              <a:t>会被合并到</a:t>
            </a:r>
            <a:r>
              <a:rPr lang="zh-CN" altLang="en-US">
                <a:solidFill>
                  <a:srgbClr val="C00000"/>
                </a:solidFill>
              </a:rPr>
              <a:t>组件中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zh-CN" altLang="en-US" dirty="0"/>
              <a:t>每个组件可以引用多个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en-US" altLang="zh-CN" dirty="0"/>
              <a:t>behavior </a:t>
            </a:r>
            <a:r>
              <a:rPr lang="zh-CN" altLang="en-US" dirty="0"/>
              <a:t>也可以引用其它 </a:t>
            </a:r>
            <a:r>
              <a:rPr lang="en-US" altLang="zh-CN" dirty="0"/>
              <a:t>behavior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创建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调用 </a:t>
            </a:r>
            <a:r>
              <a:rPr lang="en-US" altLang="zh-CN" dirty="0">
                <a:solidFill>
                  <a:srgbClr val="C00000"/>
                </a:solidFill>
              </a:rPr>
              <a:t>Behavior(</a:t>
            </a:r>
            <a:r>
              <a:rPr lang="en-US" altLang="zh-CN" dirty="0"/>
              <a:t>Object object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方法即可创建一个</a:t>
            </a:r>
            <a:r>
              <a:rPr lang="zh-CN" altLang="en-US" dirty="0">
                <a:solidFill>
                  <a:srgbClr val="C00000"/>
                </a:solidFill>
              </a:rPr>
              <a:t>共享的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实例对象</a:t>
            </a:r>
            <a:r>
              <a:rPr lang="zh-CN" altLang="en-US" dirty="0"/>
              <a:t>，供所有的组件使用：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412" y="2506329"/>
            <a:ext cx="7186283" cy="381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导入并使用 </a:t>
            </a:r>
            <a:r>
              <a:rPr lang="en-US" altLang="zh-CN" dirty="0"/>
              <a:t>behavior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1"/>
          </a:xfrm>
        </p:spPr>
        <p:txBody>
          <a:bodyPr/>
          <a:lstStyle/>
          <a:p>
            <a:r>
              <a:rPr lang="zh-CN" altLang="en-US" dirty="0"/>
              <a:t>在组件中，使用 </a:t>
            </a:r>
            <a:r>
              <a:rPr lang="en-US" altLang="zh-CN" dirty="0">
                <a:solidFill>
                  <a:srgbClr val="C00000"/>
                </a:solidFill>
              </a:rPr>
              <a:t>require() </a:t>
            </a:r>
            <a:r>
              <a:rPr lang="zh-CN" altLang="en-US" dirty="0"/>
              <a:t>方法导入需要的 </a:t>
            </a:r>
            <a:r>
              <a:rPr lang="en-US" altLang="zh-CN" dirty="0"/>
              <a:t>behavior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挂载后即可访问 </a:t>
            </a:r>
            <a:r>
              <a:rPr lang="en-US" altLang="zh-CN" dirty="0">
                <a:solidFill>
                  <a:srgbClr val="C00000"/>
                </a:solidFill>
              </a:rPr>
              <a:t>behavior </a:t>
            </a:r>
            <a:r>
              <a:rPr lang="zh-CN" altLang="en-US" dirty="0">
                <a:solidFill>
                  <a:srgbClr val="C00000"/>
                </a:solidFill>
              </a:rPr>
              <a:t>中的数据或方法</a:t>
            </a:r>
            <a:r>
              <a:rPr lang="zh-CN" altLang="en-US" dirty="0"/>
              <a:t>，示例代码如下：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9" y="2869453"/>
            <a:ext cx="7186283" cy="29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behavior </a:t>
            </a:r>
            <a:r>
              <a:rPr lang="zh-CN" altLang="en-US" dirty="0"/>
              <a:t>中所有可用的节点</a:t>
            </a:r>
            <a:endParaRPr lang="zh-CN" altLang="en-US" dirty="0"/>
          </a:p>
        </p:txBody>
      </p:sp>
      <p:graphicFrame>
        <p:nvGraphicFramePr>
          <p:cNvPr id="7" name="表格 8"/>
          <p:cNvGraphicFramePr>
            <a:graphicFrameLocks noGrp="1"/>
          </p:cNvGraphicFramePr>
          <p:nvPr/>
        </p:nvGraphicFramePr>
        <p:xfrm>
          <a:off x="941755" y="2028823"/>
          <a:ext cx="9742120" cy="44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530"/>
                <a:gridCol w="2435530"/>
                <a:gridCol w="1840699"/>
                <a:gridCol w="3030361"/>
              </a:tblGrid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可用的节点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是否必填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properties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 Map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同组件的属性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1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data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同组件的数据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72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methods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Object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同自定义组件的方法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17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behaviors</a:t>
                      </a:r>
                      <a:endParaRPr lang="zh-CN" altLang="en-US" sz="14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Array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引入其它的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behavior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0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39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ready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507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moved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  <a:tr h="458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detached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Function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生命周期函数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behaviors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同名字段的覆盖和组合规则*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776438" cy="4219575"/>
          </a:xfrm>
        </p:spPr>
        <p:txBody>
          <a:bodyPr/>
          <a:lstStyle/>
          <a:p>
            <a:r>
              <a:rPr lang="zh-CN" altLang="en-US" dirty="0"/>
              <a:t>组件和它引用的 </a:t>
            </a:r>
            <a:r>
              <a:rPr lang="en-US" altLang="zh-CN" dirty="0"/>
              <a:t>behavior 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可以包含同名的字段</a:t>
            </a:r>
            <a:r>
              <a:rPr lang="zh-CN" altLang="en-US" dirty="0"/>
              <a:t>，此时可以参考如下</a:t>
            </a:r>
            <a:r>
              <a:rPr lang="en-US" altLang="zh-CN" dirty="0"/>
              <a:t> 3 </a:t>
            </a:r>
            <a:r>
              <a:rPr lang="zh-CN" altLang="en-US" dirty="0"/>
              <a:t>种同名时的处理规则：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同名的数据字段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en-US" altLang="zh-CN" dirty="0"/>
              <a:t>)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同名的属性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properties</a:t>
            </a:r>
            <a:r>
              <a:rPr lang="en-US" altLang="zh-CN" dirty="0"/>
              <a:t>) </a:t>
            </a:r>
            <a:r>
              <a:rPr lang="zh-CN" altLang="en-US" dirty="0"/>
              <a:t>或方法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)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同名的</a:t>
            </a:r>
            <a:r>
              <a:rPr lang="zh-CN" altLang="en-US" dirty="0">
                <a:solidFill>
                  <a:srgbClr val="C00000"/>
                </a:solidFill>
              </a:rPr>
              <a:t>生命周期函数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关于详细的覆盖和组合规则，大家可以参考微信小程序官方文档给出的说明：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https://developers.weixin.qq.com/miniprogram/dev/framework/custom-component/behaviors.html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r>
              <a:rPr lang="en-US" altLang="zh-CN" dirty="0"/>
              <a:t>- 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500979" y="1305016"/>
            <a:ext cx="7474998" cy="5316193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能够创建并引用组件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全局引用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、局部引用、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usingComponents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能够知道如何修改组件的样式隔离选项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styleIsolation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isolated, apply-shared,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shared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能够知道如何定义和使用数据监听器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observers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能够知道如何定义和使用纯数据字段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options -&gt;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pureDataPattern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能够知道实现组件父子通信有哪</a:t>
            </a:r>
            <a:r>
              <a:rPr lang="en-US" altLang="zh-CN" dirty="0"/>
              <a:t>3</a:t>
            </a:r>
            <a:r>
              <a:rPr lang="zh-CN" altLang="en-US" dirty="0"/>
              <a:t>种方式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属性绑定、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事件绑定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this.selectComponent(' id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AutoNum type="circleNumDbPlain"/>
            </a:pPr>
            <a:r>
              <a:rPr lang="zh-CN" altLang="en-US" dirty="0"/>
              <a:t>能够知道如何定义和使用</a:t>
            </a:r>
            <a:r>
              <a:rPr lang="en-US" altLang="zh-CN" dirty="0"/>
              <a:t>behaviors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调用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Behavior()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构造器方法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npm</a:t>
            </a:r>
            <a:r>
              <a:rPr lang="zh-CN" altLang="en-US" dirty="0">
                <a:solidFill>
                  <a:srgbClr val="C00000"/>
                </a:solidFill>
              </a:rPr>
              <a:t> 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小程序对 </a:t>
            </a:r>
            <a:r>
              <a:rPr lang="en-US" altLang="zh-CN" dirty="0"/>
              <a:t>npm </a:t>
            </a:r>
            <a:r>
              <a:rPr lang="zh-CN" altLang="en-US" dirty="0"/>
              <a:t>的支持与限制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目前，小程序中已经支持使用 </a:t>
            </a:r>
            <a:r>
              <a:rPr lang="en-US" altLang="zh-CN" dirty="0"/>
              <a:t>npm </a:t>
            </a:r>
            <a:r>
              <a:rPr lang="zh-CN" altLang="en-US" dirty="0"/>
              <a:t>安装第三方包，从而来提高小程序的开发效率。但是，在小程序中使用 </a:t>
            </a:r>
            <a:r>
              <a:rPr lang="en-US" altLang="zh-CN" dirty="0"/>
              <a:t>npm </a:t>
            </a:r>
            <a:r>
              <a:rPr lang="zh-CN" altLang="en-US" dirty="0"/>
              <a:t>包有如下 </a:t>
            </a:r>
            <a:r>
              <a:rPr lang="en-US" altLang="zh-CN" dirty="0"/>
              <a:t>3 </a:t>
            </a:r>
            <a:r>
              <a:rPr lang="zh-CN" altLang="en-US" dirty="0"/>
              <a:t>个限制：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 </a:t>
            </a:r>
            <a:r>
              <a:rPr lang="en-US" altLang="zh-CN" dirty="0">
                <a:solidFill>
                  <a:srgbClr val="C00000"/>
                </a:solidFill>
              </a:rPr>
              <a:t>Node.js </a:t>
            </a:r>
            <a:r>
              <a:rPr lang="zh-CN" altLang="en-US" dirty="0">
                <a:solidFill>
                  <a:srgbClr val="C00000"/>
                </a:solidFill>
              </a:rPr>
              <a:t>内置库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</a:t>
            </a:r>
            <a:r>
              <a:rPr lang="zh-CN" altLang="en-US" dirty="0">
                <a:solidFill>
                  <a:srgbClr val="C00000"/>
                </a:solidFill>
              </a:rPr>
              <a:t>浏览器内置对象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不支持依赖于 </a:t>
            </a:r>
            <a:r>
              <a:rPr lang="en-US" altLang="zh-CN" dirty="0">
                <a:solidFill>
                  <a:srgbClr val="C00000"/>
                </a:solidFill>
              </a:rPr>
              <a:t>C++ 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r>
              <a:rPr lang="zh-CN" altLang="en-US" dirty="0"/>
              <a:t>的包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r>
              <a:rPr lang="zh-CN" altLang="en-US" dirty="0"/>
              <a:t>总结：虽然 </a:t>
            </a:r>
            <a:r>
              <a:rPr lang="en-US" altLang="zh-CN" dirty="0"/>
              <a:t>npm </a:t>
            </a:r>
            <a:r>
              <a:rPr lang="zh-CN" altLang="en-US" dirty="0"/>
              <a:t>上的包有千千万，但是能供小程序使用的包却“为数不多”。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全局引用组件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517190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app.json </a:t>
            </a:r>
            <a:r>
              <a:rPr lang="zh-CN" altLang="en-US" dirty="0"/>
              <a:t>全局配置文件中引用组件的方式，叫做“全局引用”。示例代码如下：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85" y="2485000"/>
            <a:ext cx="7200000" cy="423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Vant Weapp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 </a:t>
            </a:r>
            <a:r>
              <a:rPr lang="en-US" altLang="zh-CN" dirty="0"/>
              <a:t>Vant Weapp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9845675" cy="2125662"/>
          </a:xfrm>
        </p:spPr>
        <p:txBody>
          <a:bodyPr/>
          <a:lstStyle/>
          <a:p>
            <a:r>
              <a:rPr lang="en-US" altLang="zh-CN" dirty="0"/>
              <a:t>Vant Weapp </a:t>
            </a:r>
            <a:r>
              <a:rPr lang="zh-CN" altLang="en-US" dirty="0"/>
              <a:t>是有赞前端团队开源的一套</a:t>
            </a:r>
            <a:r>
              <a:rPr lang="zh-CN" altLang="en-US" dirty="0">
                <a:solidFill>
                  <a:srgbClr val="C00000"/>
                </a:solidFill>
              </a:rPr>
              <a:t>小程序 </a:t>
            </a:r>
            <a:r>
              <a:rPr lang="en-US" altLang="zh-CN" dirty="0">
                <a:solidFill>
                  <a:srgbClr val="C00000"/>
                </a:solidFill>
              </a:rPr>
              <a:t>UI </a:t>
            </a:r>
            <a:r>
              <a:rPr lang="zh-CN" altLang="en-US" dirty="0">
                <a:solidFill>
                  <a:srgbClr val="C00000"/>
                </a:solidFill>
              </a:rPr>
              <a:t>组件库</a:t>
            </a:r>
            <a:r>
              <a:rPr lang="zh-CN" altLang="en-US" dirty="0"/>
              <a:t>，助力开发者快速搭建小程序应用。它所使用的是 </a:t>
            </a:r>
            <a:r>
              <a:rPr lang="en-US" altLang="zh-CN" dirty="0">
                <a:solidFill>
                  <a:srgbClr val="C00000"/>
                </a:solidFill>
              </a:rPr>
              <a:t>MIT </a:t>
            </a:r>
            <a:r>
              <a:rPr lang="zh-CN" altLang="en-US" dirty="0">
                <a:solidFill>
                  <a:srgbClr val="C00000"/>
                </a:solidFill>
              </a:rPr>
              <a:t>开源许可协议</a:t>
            </a:r>
            <a:r>
              <a:rPr lang="zh-CN" altLang="en-US" dirty="0"/>
              <a:t>，对商业使用比较友好。</a:t>
            </a:r>
            <a:endParaRPr lang="en-US" altLang="zh-CN" dirty="0"/>
          </a:p>
          <a:p>
            <a:r>
              <a:rPr lang="zh-CN" altLang="en-US" dirty="0"/>
              <a:t>官方文档地址 </a:t>
            </a:r>
            <a:r>
              <a:rPr lang="en-US" altLang="zh-CN" dirty="0">
                <a:hlinkClick r:id="rId1"/>
              </a:rPr>
              <a:t>https://youzan.github.io/vant-weapp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扫描下方的小程序二维码，体验组件库示例：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4232609"/>
            <a:ext cx="2320437" cy="23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 </a:t>
            </a:r>
            <a:r>
              <a:rPr lang="en-US" altLang="zh-CN" dirty="0"/>
              <a:t>Vant </a:t>
            </a:r>
            <a:r>
              <a:rPr lang="zh-CN" altLang="en-US" dirty="0"/>
              <a:t>组件库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在小程序项目中，安装 </a:t>
            </a:r>
            <a:r>
              <a:rPr lang="en-US" altLang="zh-CN" dirty="0"/>
              <a:t>Vant </a:t>
            </a:r>
            <a:r>
              <a:rPr lang="zh-CN" altLang="en-US" dirty="0"/>
              <a:t>组件库主要分为如下 </a:t>
            </a:r>
            <a:r>
              <a:rPr lang="en-US" altLang="zh-CN" dirty="0"/>
              <a:t>3 </a:t>
            </a:r>
            <a:r>
              <a:rPr lang="zh-CN" altLang="en-US" dirty="0"/>
              <a:t>步：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 </a:t>
            </a:r>
            <a:r>
              <a:rPr lang="en-US" altLang="zh-CN" dirty="0"/>
              <a:t>npm </a:t>
            </a:r>
            <a:r>
              <a:rPr lang="zh-CN" altLang="en-US" dirty="0"/>
              <a:t>安装（建议指定版本为</a:t>
            </a:r>
            <a:r>
              <a:rPr lang="en-US" altLang="zh-CN" dirty="0">
                <a:solidFill>
                  <a:srgbClr val="C00000"/>
                </a:solidFill>
              </a:rPr>
              <a:t>@1.3.3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构建 </a:t>
            </a:r>
            <a:r>
              <a:rPr lang="en-US" altLang="zh-CN" dirty="0"/>
              <a:t>npm </a:t>
            </a:r>
            <a:r>
              <a:rPr lang="zh-CN" altLang="en-US" dirty="0"/>
              <a:t>包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每安装一个包就要构建一下</a:t>
            </a:r>
            <a:r>
              <a:rPr lang="en-US" altLang="zh-CN" b="1" dirty="0">
                <a:solidFill>
                  <a:srgbClr val="FF0000"/>
                </a:solidFill>
              </a:rPr>
              <a:t>npm</a:t>
            </a:r>
            <a:r>
              <a:rPr lang="zh-CN" altLang="en-US" b="1" dirty="0">
                <a:solidFill>
                  <a:srgbClr val="FF0000"/>
                </a:solidFill>
              </a:rPr>
              <a:t>，如果不能构建，先把根目录下的</a:t>
            </a:r>
            <a:r>
              <a:rPr lang="en-US" altLang="zh-CN" b="1" dirty="0">
                <a:solidFill>
                  <a:srgbClr val="FF0000"/>
                </a:solidFill>
              </a:rPr>
              <a:t>miniprogram</a:t>
            </a:r>
            <a:r>
              <a:rPr lang="zh-CN" altLang="en-US" b="1" dirty="0">
                <a:solidFill>
                  <a:srgbClr val="FF0000"/>
                </a:solidFill>
              </a:rPr>
              <a:t>删除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修改 </a:t>
            </a:r>
            <a:r>
              <a:rPr lang="en-US" altLang="zh-CN" dirty="0"/>
              <a:t>app.json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详细的操作步骤，大家可以参考 </a:t>
            </a:r>
            <a:r>
              <a:rPr lang="en-US" altLang="zh-CN" dirty="0"/>
              <a:t>Vant </a:t>
            </a:r>
            <a:r>
              <a:rPr lang="zh-CN" altLang="en-US" dirty="0"/>
              <a:t>官方提供的快速上手教程：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https://youzan.github.io/vant-weapp/#/quickstart#an-zhuang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使用 </a:t>
            </a:r>
            <a:r>
              <a:rPr lang="en-US" altLang="zh-CN" dirty="0"/>
              <a:t>Vant 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41985"/>
          </a:xfrm>
        </p:spPr>
        <p:txBody>
          <a:bodyPr/>
          <a:lstStyle/>
          <a:p>
            <a:r>
              <a:rPr lang="zh-CN" altLang="en-US" dirty="0"/>
              <a:t>安装完 </a:t>
            </a:r>
            <a:r>
              <a:rPr lang="en-US" altLang="zh-CN" dirty="0"/>
              <a:t>Vant </a:t>
            </a:r>
            <a:r>
              <a:rPr lang="zh-CN" altLang="en-US" dirty="0"/>
              <a:t>组件库之后，可以在 </a:t>
            </a:r>
            <a:r>
              <a:rPr lang="en-US" altLang="zh-CN" dirty="0">
                <a:solidFill>
                  <a:srgbClr val="C00000"/>
                </a:solidFill>
              </a:rPr>
              <a:t>app.json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C00000"/>
                </a:solidFill>
              </a:rPr>
              <a:t>usingComponents</a:t>
            </a:r>
            <a:r>
              <a:rPr lang="en-US" altLang="zh-CN" dirty="0"/>
              <a:t> </a:t>
            </a:r>
            <a:r>
              <a:rPr lang="zh-CN" altLang="en-US" dirty="0"/>
              <a:t>节点中引入需要的组件，即可在 </a:t>
            </a:r>
            <a:r>
              <a:rPr lang="en-US" altLang="zh-CN" dirty="0"/>
              <a:t>wxml </a:t>
            </a:r>
            <a:r>
              <a:rPr lang="zh-CN" altLang="en-US" dirty="0"/>
              <a:t>中直接使用组件。示例代码如下：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9" y="2866291"/>
            <a:ext cx="7186283" cy="2674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定制全局主题样式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411662"/>
          </a:xfrm>
        </p:spPr>
        <p:txBody>
          <a:bodyPr/>
          <a:lstStyle/>
          <a:p>
            <a:r>
              <a:rPr lang="en-US" altLang="zh-CN" dirty="0"/>
              <a:t>Vant Weapp </a:t>
            </a:r>
            <a:r>
              <a:rPr lang="zh-CN" altLang="en-US" dirty="0"/>
              <a:t>使用 </a:t>
            </a:r>
            <a:r>
              <a:rPr lang="en-US" altLang="zh-CN" dirty="0">
                <a:solidFill>
                  <a:srgbClr val="C00000"/>
                </a:solidFill>
              </a:rPr>
              <a:t>CSS 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来实现定制主题。 关于 </a:t>
            </a:r>
            <a:r>
              <a:rPr lang="en-US" altLang="zh-CN" dirty="0"/>
              <a:t>CSS </a:t>
            </a:r>
            <a:r>
              <a:rPr lang="zh-CN" altLang="en-US" dirty="0"/>
              <a:t>变量的基本用法，请参考 </a:t>
            </a:r>
            <a:r>
              <a:rPr lang="en-US" altLang="zh-CN" dirty="0"/>
              <a:t>MDN </a:t>
            </a:r>
            <a:r>
              <a:rPr lang="zh-CN" altLang="en-US" dirty="0"/>
              <a:t>文档：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https://developer.mozilla.org/zh-CN/docs/Web/CSS/Using_CSS_custom_properties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Vant Weapp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定制全局主题样式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517190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>
                <a:solidFill>
                  <a:srgbClr val="C00000"/>
                </a:solidFill>
              </a:rPr>
              <a:t>app.wxss </a:t>
            </a:r>
            <a:r>
              <a:rPr lang="zh-CN" altLang="en-US" dirty="0"/>
              <a:t>中，写入 </a:t>
            </a:r>
            <a:r>
              <a:rPr lang="en-US" altLang="zh-CN" dirty="0"/>
              <a:t>CSS </a:t>
            </a:r>
            <a:r>
              <a:rPr lang="zh-CN" altLang="en-US" dirty="0"/>
              <a:t>变量，即可对全局生效：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9" y="2506328"/>
            <a:ext cx="7186283" cy="2400508"/>
          </a:xfrm>
          <a:prstGeom prst="rect">
            <a:avLst/>
          </a:prstGeom>
        </p:spPr>
      </p:pic>
      <p:sp>
        <p:nvSpPr>
          <p:cNvPr id="8" name="文本占位符 6"/>
          <p:cNvSpPr txBox="1"/>
          <p:nvPr/>
        </p:nvSpPr>
        <p:spPr>
          <a:xfrm>
            <a:off x="838199" y="4933211"/>
            <a:ext cx="9845675" cy="8960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所有可用的</a:t>
            </a:r>
            <a:r>
              <a:rPr lang="zh-CN" altLang="en-US" dirty="0">
                <a:solidFill>
                  <a:srgbClr val="C00000"/>
                </a:solidFill>
              </a:rPr>
              <a:t>颜色变量</a:t>
            </a:r>
            <a:r>
              <a:rPr lang="zh-CN" altLang="en-US" dirty="0"/>
              <a:t>，请参考 </a:t>
            </a:r>
            <a:r>
              <a:rPr lang="en-US" altLang="zh-CN" dirty="0"/>
              <a:t>Vant </a:t>
            </a:r>
            <a:r>
              <a:rPr lang="zh-CN" altLang="en-US" dirty="0"/>
              <a:t>官方提供的配置文件：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https://github.com/youzan/vant-weapp/blob/dev/packages/common/style/var.less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API Promise</a:t>
            </a:r>
            <a:r>
              <a:rPr lang="zh-CN" altLang="en-US" dirty="0">
                <a:solidFill>
                  <a:srgbClr val="C00000"/>
                </a:solidFill>
              </a:rPr>
              <a:t>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基于回调函数的异步 </a:t>
            </a:r>
            <a:r>
              <a:rPr lang="en-US" altLang="zh-CN" dirty="0"/>
              <a:t>API </a:t>
            </a:r>
            <a:r>
              <a:rPr lang="zh-CN" altLang="en-US" dirty="0"/>
              <a:t>的缺点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4739"/>
          </a:xfrm>
        </p:spPr>
        <p:txBody>
          <a:bodyPr/>
          <a:lstStyle/>
          <a:p>
            <a:r>
              <a:rPr lang="zh-CN" altLang="en-US" dirty="0"/>
              <a:t>默认情况下，小程序官方提供的</a:t>
            </a:r>
            <a:r>
              <a:rPr lang="zh-CN" altLang="en-US" dirty="0">
                <a:solidFill>
                  <a:srgbClr val="C00000"/>
                </a:solidFill>
              </a:rPr>
              <a:t>异步 </a:t>
            </a:r>
            <a:r>
              <a:rPr lang="en-US" altLang="zh-CN" dirty="0">
                <a:solidFill>
                  <a:srgbClr val="C00000"/>
                </a:solidFill>
              </a:rPr>
              <a:t>API 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C00000"/>
                </a:solidFill>
              </a:rPr>
              <a:t>基于回调函数</a:t>
            </a:r>
            <a:r>
              <a:rPr lang="zh-CN" altLang="en-US" dirty="0"/>
              <a:t>实现的，例如，网络请求的 </a:t>
            </a:r>
            <a:r>
              <a:rPr lang="en-US" altLang="zh-CN" dirty="0"/>
              <a:t>API</a:t>
            </a:r>
            <a:r>
              <a:rPr lang="zh-CN" altLang="en-US" dirty="0"/>
              <a:t> 需要按照如下的方式调用：</a:t>
            </a:r>
            <a:endParaRPr lang="zh-CN" altLang="en-US" dirty="0"/>
          </a:p>
        </p:txBody>
      </p:sp>
      <p:sp>
        <p:nvSpPr>
          <p:cNvPr id="9" name="文本占位符 6"/>
          <p:cNvSpPr txBox="1"/>
          <p:nvPr/>
        </p:nvSpPr>
        <p:spPr>
          <a:xfrm>
            <a:off x="838199" y="5865197"/>
            <a:ext cx="9845675" cy="8960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缺点：容易造成</a:t>
            </a:r>
            <a:r>
              <a:rPr lang="zh-CN" altLang="en-US" dirty="0">
                <a:solidFill>
                  <a:srgbClr val="C00000"/>
                </a:solidFill>
              </a:rPr>
              <a:t>回调地狱</a:t>
            </a:r>
            <a:r>
              <a:rPr lang="zh-CN" altLang="en-US" dirty="0"/>
              <a:t>的问题，代码的</a:t>
            </a:r>
            <a:r>
              <a:rPr lang="zh-CN" altLang="en-US" dirty="0">
                <a:solidFill>
                  <a:srgbClr val="C00000"/>
                </a:solidFill>
              </a:rPr>
              <a:t>可读性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维护性</a:t>
            </a:r>
            <a:r>
              <a:rPr lang="zh-CN" altLang="en-US" dirty="0"/>
              <a:t>差！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27" y="2883877"/>
            <a:ext cx="7186283" cy="2964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什么是 </a:t>
            </a:r>
            <a:r>
              <a:rPr lang="en-US" altLang="zh-CN" dirty="0"/>
              <a:t>API Promise </a:t>
            </a:r>
            <a:r>
              <a:rPr lang="zh-CN" altLang="en-US" dirty="0"/>
              <a:t>化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94739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API Promise</a:t>
            </a:r>
            <a:r>
              <a:rPr lang="zh-CN" altLang="en-US" b="1" dirty="0">
                <a:solidFill>
                  <a:srgbClr val="C00000"/>
                </a:solidFill>
              </a:rPr>
              <a:t>化</a:t>
            </a:r>
            <a:r>
              <a:rPr lang="zh-CN" altLang="en-US" dirty="0"/>
              <a:t>，指的是</a:t>
            </a:r>
            <a:r>
              <a:rPr lang="zh-CN" altLang="en-US" dirty="0">
                <a:solidFill>
                  <a:srgbClr val="C00000"/>
                </a:solidFill>
              </a:rPr>
              <a:t>通过额外的配置</a:t>
            </a:r>
            <a:r>
              <a:rPr lang="zh-CN" altLang="en-US" dirty="0"/>
              <a:t>，将官方提供的、基于回调函数的异步 </a:t>
            </a:r>
            <a:r>
              <a:rPr lang="en-US" altLang="zh-CN" dirty="0"/>
              <a:t>API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升级改造为基于 </a:t>
            </a:r>
            <a:r>
              <a:rPr lang="en-US" altLang="zh-CN" dirty="0">
                <a:solidFill>
                  <a:srgbClr val="C00000"/>
                </a:solidFill>
              </a:rPr>
              <a:t>Promise </a:t>
            </a:r>
            <a:r>
              <a:rPr lang="zh-CN" altLang="en-US" dirty="0">
                <a:solidFill>
                  <a:srgbClr val="C00000"/>
                </a:solidFill>
              </a:rPr>
              <a:t>的异步 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/>
              <a:t>，从而提高代码的可读性、维护性，避免回调地狱的问题。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实现 </a:t>
            </a:r>
            <a:r>
              <a:rPr lang="en-US" altLang="zh-CN" dirty="0"/>
              <a:t>API Promise </a:t>
            </a:r>
            <a:r>
              <a:rPr lang="zh-CN" altLang="en-US" dirty="0"/>
              <a:t>化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85947"/>
          </a:xfrm>
        </p:spPr>
        <p:txBody>
          <a:bodyPr/>
          <a:lstStyle/>
          <a:p>
            <a:r>
              <a:rPr lang="zh-CN" altLang="en-US" dirty="0"/>
              <a:t>在小程序中，实现 </a:t>
            </a:r>
            <a:r>
              <a:rPr lang="en-US" altLang="zh-CN" dirty="0"/>
              <a:t>API Promise </a:t>
            </a:r>
            <a:r>
              <a:rPr lang="zh-CN" altLang="en-US" dirty="0"/>
              <a:t>化主要依赖于 </a:t>
            </a:r>
            <a:r>
              <a:rPr lang="en-US" altLang="zh-CN" dirty="0">
                <a:solidFill>
                  <a:srgbClr val="C00000"/>
                </a:solidFill>
              </a:rPr>
              <a:t>miniprogram-</a:t>
            </a:r>
            <a:r>
              <a:rPr lang="en-US" altLang="zh-CN" dirty="0" err="1">
                <a:solidFill>
                  <a:srgbClr val="C00000"/>
                </a:solidFill>
              </a:rPr>
              <a:t>api</a:t>
            </a:r>
            <a:r>
              <a:rPr lang="en-US" altLang="zh-CN" dirty="0">
                <a:solidFill>
                  <a:srgbClr val="C00000"/>
                </a:solidFill>
              </a:rPr>
              <a:t>-promise</a:t>
            </a:r>
            <a:r>
              <a:rPr lang="en-US" altLang="zh-CN" dirty="0"/>
              <a:t> </a:t>
            </a:r>
            <a:r>
              <a:rPr lang="zh-CN" altLang="en-US" dirty="0"/>
              <a:t>这个第三方的 </a:t>
            </a:r>
            <a:r>
              <a:rPr lang="en-US" altLang="zh-CN" dirty="0"/>
              <a:t>npm </a:t>
            </a:r>
            <a:r>
              <a:rPr lang="zh-CN" altLang="en-US" dirty="0"/>
              <a:t>包。它的安装和使用步骤如下：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602" y="3972734"/>
            <a:ext cx="7186283" cy="26748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2" y="2874422"/>
            <a:ext cx="7186282" cy="99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npm </a:t>
            </a:r>
            <a:r>
              <a:rPr lang="zh-CN" altLang="en-US" dirty="0"/>
              <a:t>包 </a:t>
            </a:r>
            <a:r>
              <a:rPr lang="en-US" altLang="zh-CN" dirty="0"/>
              <a:t>- API Promise</a:t>
            </a:r>
            <a:r>
              <a:rPr lang="zh-CN" altLang="en-US" dirty="0"/>
              <a:t>化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调用 </a:t>
            </a:r>
            <a:r>
              <a:rPr lang="en-US" altLang="zh-CN" dirty="0"/>
              <a:t>Promise </a:t>
            </a:r>
            <a:r>
              <a:rPr lang="zh-CN" altLang="en-US" dirty="0"/>
              <a:t>化之后的异步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18" y="2106360"/>
            <a:ext cx="7186283" cy="437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全局数据共享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全局引用 </a:t>
            </a:r>
            <a:r>
              <a:rPr lang="en-US" altLang="zh-CN" dirty="0"/>
              <a:t>VS </a:t>
            </a:r>
            <a:r>
              <a:rPr lang="zh-CN" altLang="en-US" dirty="0"/>
              <a:t>局部引用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根据组件的</a:t>
            </a:r>
            <a:r>
              <a:rPr lang="zh-CN" altLang="en-US" dirty="0">
                <a:solidFill>
                  <a:srgbClr val="C00000"/>
                </a:solidFill>
              </a:rPr>
              <a:t>使用频率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范围</a:t>
            </a:r>
            <a:r>
              <a:rPr lang="zh-CN" altLang="en-US" dirty="0"/>
              <a:t>，来选择合适的引用方式：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</a:t>
            </a:r>
            <a:r>
              <a:rPr lang="zh-CN" altLang="en-US" dirty="0">
                <a:solidFill>
                  <a:srgbClr val="C00000"/>
                </a:solidFill>
              </a:rPr>
              <a:t>在多个页面中经常被用到</a:t>
            </a:r>
            <a:r>
              <a:rPr lang="zh-CN" altLang="en-US" dirty="0"/>
              <a:t>，建议进行“全局引用”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如果某组件只</a:t>
            </a:r>
            <a:r>
              <a:rPr lang="zh-CN" altLang="en-US" dirty="0">
                <a:solidFill>
                  <a:srgbClr val="C00000"/>
                </a:solidFill>
              </a:rPr>
              <a:t>在特定的页面中被用到</a:t>
            </a:r>
            <a:r>
              <a:rPr lang="zh-CN" altLang="en-US" dirty="0"/>
              <a:t>，建议进行“局部引用”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什么是全局数据共享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9"/>
            <a:ext cx="10231315" cy="99145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全局数据共享</a:t>
            </a:r>
            <a:r>
              <a:rPr lang="zh-CN" altLang="en-US" dirty="0"/>
              <a:t>（又叫做：状态管理）是为了解决</a:t>
            </a:r>
            <a:r>
              <a:rPr lang="zh-CN" altLang="en-US" dirty="0">
                <a:solidFill>
                  <a:srgbClr val="C00000"/>
                </a:solidFill>
              </a:rPr>
              <a:t>组件之间数据共享</a:t>
            </a:r>
            <a:r>
              <a:rPr lang="zh-CN" altLang="en-US" dirty="0"/>
              <a:t>的问题。</a:t>
            </a:r>
            <a:endParaRPr lang="en-US" altLang="zh-CN" dirty="0"/>
          </a:p>
          <a:p>
            <a:r>
              <a:rPr lang="zh-CN" altLang="en-US" dirty="0"/>
              <a:t>开发中常用的全局数据共享方案有：</a:t>
            </a:r>
            <a:r>
              <a:rPr lang="en-US" altLang="zh-CN" dirty="0"/>
              <a:t>Vuex</a:t>
            </a:r>
            <a:r>
              <a:rPr lang="zh-CN" altLang="en-US" dirty="0"/>
              <a:t>、</a:t>
            </a:r>
            <a:r>
              <a:rPr lang="en-US" altLang="zh-CN" dirty="0"/>
              <a:t>Redux</a:t>
            </a:r>
            <a:r>
              <a:rPr lang="zh-CN" altLang="en-US" dirty="0"/>
              <a:t>、</a:t>
            </a:r>
            <a:r>
              <a:rPr lang="en-US" altLang="zh-CN" dirty="0"/>
              <a:t>MobX 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62" y="3218654"/>
            <a:ext cx="5237696" cy="292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小程序中的全局数据共享方案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93923" cy="4219575"/>
          </a:xfrm>
        </p:spPr>
        <p:txBody>
          <a:bodyPr/>
          <a:lstStyle/>
          <a:p>
            <a:r>
              <a:rPr lang="zh-CN" altLang="en-US" dirty="0"/>
              <a:t>在小程序中，可使用 </a:t>
            </a:r>
            <a:r>
              <a:rPr lang="en-US" altLang="zh-CN" dirty="0">
                <a:solidFill>
                  <a:srgbClr val="C00000"/>
                </a:solidFill>
              </a:rPr>
              <a:t>mobx-miniprogram</a:t>
            </a:r>
            <a:r>
              <a:rPr lang="en-US" altLang="zh-CN" dirty="0"/>
              <a:t> </a:t>
            </a:r>
            <a:r>
              <a:rPr lang="zh-CN" altLang="en-US" dirty="0"/>
              <a:t>配合 </a:t>
            </a:r>
            <a:r>
              <a:rPr lang="en-US" altLang="zh-CN" dirty="0">
                <a:solidFill>
                  <a:srgbClr val="C00000"/>
                </a:solidFill>
              </a:rPr>
              <a:t>mobx-miniprogram-bindings</a:t>
            </a:r>
            <a:r>
              <a:rPr lang="en-US" altLang="zh-CN" dirty="0"/>
              <a:t> </a:t>
            </a:r>
            <a:r>
              <a:rPr lang="zh-CN" altLang="en-US" dirty="0"/>
              <a:t>实现全局数据共享。其中：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mobx-miniprogram 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C00000"/>
                </a:solidFill>
              </a:rPr>
              <a:t>创建 </a:t>
            </a:r>
            <a:r>
              <a:rPr lang="en-US" altLang="zh-CN" dirty="0">
                <a:solidFill>
                  <a:srgbClr val="C00000"/>
                </a:solidFill>
              </a:rPr>
              <a:t>Store </a:t>
            </a:r>
            <a:r>
              <a:rPr lang="zh-CN" altLang="en-US" dirty="0">
                <a:solidFill>
                  <a:srgbClr val="C00000"/>
                </a:solidFill>
              </a:rPr>
              <a:t>实例对象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mobx-miniprogram-bindings </a:t>
            </a:r>
            <a:r>
              <a:rPr lang="zh-CN" altLang="en-US" dirty="0"/>
              <a:t>用来</a:t>
            </a:r>
            <a:r>
              <a:rPr lang="zh-CN" altLang="en-US" dirty="0">
                <a:solidFill>
                  <a:srgbClr val="C00000"/>
                </a:solidFill>
              </a:rPr>
              <a:t>把 </a:t>
            </a:r>
            <a:r>
              <a:rPr lang="en-US" altLang="zh-CN" dirty="0">
                <a:solidFill>
                  <a:srgbClr val="C00000"/>
                </a:solidFill>
              </a:rPr>
              <a:t>Store </a:t>
            </a:r>
            <a:r>
              <a:rPr lang="zh-CN" altLang="en-US" dirty="0">
                <a:solidFill>
                  <a:srgbClr val="C00000"/>
                </a:solidFill>
              </a:rPr>
              <a:t>中的共享数据或方法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绑定到组件或页面中使用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408" y="3689450"/>
            <a:ext cx="3025257" cy="2452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00000"/>
                </a:solidFill>
              </a:rPr>
              <a:t>MobX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 </a:t>
            </a:r>
            <a:r>
              <a:rPr lang="en-US" altLang="zh-CN" dirty="0"/>
              <a:t>MobX </a:t>
            </a:r>
            <a:r>
              <a:rPr lang="zh-CN" altLang="en-US" dirty="0"/>
              <a:t>相关的包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993923" cy="517191"/>
          </a:xfrm>
        </p:spPr>
        <p:txBody>
          <a:bodyPr/>
          <a:lstStyle/>
          <a:p>
            <a:r>
              <a:rPr lang="zh-CN" altLang="en-US" dirty="0"/>
              <a:t>在项目中运行如下的命令，安装 </a:t>
            </a:r>
            <a:r>
              <a:rPr lang="en-US" altLang="zh-CN" dirty="0"/>
              <a:t>MobX </a:t>
            </a:r>
            <a:r>
              <a:rPr lang="zh-CN" altLang="en-US" dirty="0"/>
              <a:t>相关的包：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602" y="2501800"/>
            <a:ext cx="7132938" cy="9906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0" y="3650451"/>
            <a:ext cx="973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MobX 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相关的包安装完毕之后，记得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miniprogram_npm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后，重新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npm</a:t>
            </a:r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 </a:t>
            </a:r>
            <a:r>
              <a:rPr lang="en-US" altLang="zh-CN" dirty="0"/>
              <a:t>MobX </a:t>
            </a:r>
            <a:r>
              <a:rPr lang="zh-CN" altLang="en-US" dirty="0"/>
              <a:t>的</a:t>
            </a:r>
            <a:r>
              <a:rPr lang="en-US" altLang="zh-CN" dirty="0"/>
              <a:t> Store 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1" y="1780634"/>
            <a:ext cx="6139980" cy="494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将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r>
              <a:rPr lang="zh-CN" altLang="en-US" dirty="0">
                <a:solidFill>
                  <a:srgbClr val="C00000"/>
                </a:solidFill>
              </a:rPr>
              <a:t>绑定到页面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0" y="1780634"/>
            <a:ext cx="6808195" cy="4945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在页面上使用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2" y="1798219"/>
            <a:ext cx="7186283" cy="4374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将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r>
              <a:rPr lang="zh-CN" altLang="en-US" dirty="0">
                <a:solidFill>
                  <a:srgbClr val="C00000"/>
                </a:solidFill>
              </a:rPr>
              <a:t>绑定到组件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2" y="1798220"/>
            <a:ext cx="6122394" cy="492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全局数据共享 </a:t>
            </a:r>
            <a:r>
              <a:rPr lang="en-US" altLang="zh-CN" dirty="0"/>
              <a:t>- MobX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在组件中使用 </a:t>
            </a:r>
            <a:r>
              <a:rPr lang="en-US" altLang="zh-CN" dirty="0"/>
              <a:t>Store </a:t>
            </a:r>
            <a:r>
              <a:rPr lang="zh-CN" altLang="en-US" dirty="0"/>
              <a:t>中的成员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622" y="1795433"/>
            <a:ext cx="7186283" cy="493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分包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基础概念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什么是分包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分包指的是把一个</a:t>
            </a:r>
            <a:r>
              <a:rPr lang="zh-CN" altLang="en-US" dirty="0">
                <a:solidFill>
                  <a:srgbClr val="C00000"/>
                </a:solidFill>
              </a:rPr>
              <a:t>完整的小程序项目</a:t>
            </a:r>
            <a:r>
              <a:rPr lang="zh-CN" altLang="en-US" dirty="0"/>
              <a:t>，按照需求</a:t>
            </a:r>
            <a:r>
              <a:rPr lang="zh-CN" altLang="en-US" dirty="0">
                <a:solidFill>
                  <a:srgbClr val="C00000"/>
                </a:solidFill>
              </a:rPr>
              <a:t>划分为不同的子包</a:t>
            </a:r>
            <a:r>
              <a:rPr lang="zh-CN" altLang="en-US" dirty="0"/>
              <a:t>，在构建时打包成不同的分包，用户在使用时</a:t>
            </a:r>
            <a:r>
              <a:rPr lang="zh-CN" altLang="en-US" dirty="0">
                <a:solidFill>
                  <a:srgbClr val="C00000"/>
                </a:solidFill>
              </a:rPr>
              <a:t>按需进行加载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/>
              <a:t>组件的创建与引用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 组件和页面的区别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611561"/>
          </a:xfrm>
        </p:spPr>
        <p:txBody>
          <a:bodyPr/>
          <a:lstStyle/>
          <a:p>
            <a:r>
              <a:rPr lang="zh-CN" altLang="en-US" dirty="0"/>
              <a:t>从表面来看，组件和页面都是由 </a:t>
            </a:r>
            <a:r>
              <a:rPr lang="en-US" altLang="zh-CN" dirty="0"/>
              <a:t>.js</a:t>
            </a:r>
            <a:r>
              <a:rPr lang="zh-CN" altLang="en-US" dirty="0"/>
              <a:t>、</a:t>
            </a:r>
            <a:r>
              <a:rPr lang="en-US" altLang="zh-CN" dirty="0"/>
              <a:t>.json</a:t>
            </a:r>
            <a:r>
              <a:rPr lang="zh-CN" altLang="en-US" dirty="0"/>
              <a:t>、</a:t>
            </a:r>
            <a:r>
              <a:rPr lang="en-US" altLang="zh-CN" dirty="0"/>
              <a:t>.wxml </a:t>
            </a:r>
            <a:r>
              <a:rPr lang="zh-CN" altLang="en-US" dirty="0"/>
              <a:t>和 </a:t>
            </a:r>
            <a:r>
              <a:rPr lang="en-US" altLang="zh-CN" dirty="0"/>
              <a:t>.wxss </a:t>
            </a:r>
            <a:r>
              <a:rPr lang="zh-CN" altLang="en-US" dirty="0"/>
              <a:t>这四个文件组成的。但是，组件和页面的 </a:t>
            </a:r>
            <a:r>
              <a:rPr lang="en-US" altLang="zh-CN" dirty="0"/>
              <a:t>.js </a:t>
            </a:r>
            <a:r>
              <a:rPr lang="zh-CN" altLang="en-US" dirty="0"/>
              <a:t>与 </a:t>
            </a:r>
            <a:r>
              <a:rPr lang="en-US" altLang="zh-CN" dirty="0"/>
              <a:t>.json </a:t>
            </a:r>
            <a:r>
              <a:rPr lang="zh-CN" altLang="en-US" dirty="0"/>
              <a:t>文件有明显的不同：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.json </a:t>
            </a:r>
            <a:r>
              <a:rPr lang="zh-CN" altLang="en-US" dirty="0"/>
              <a:t>文件中需要声明 </a:t>
            </a:r>
            <a:r>
              <a:rPr lang="en-US" altLang="zh-CN" dirty="0">
                <a:solidFill>
                  <a:srgbClr val="C00000"/>
                </a:solidFill>
              </a:rPr>
              <a:t>"component": true 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.js </a:t>
            </a:r>
            <a:r>
              <a:rPr lang="zh-CN" altLang="en-US" dirty="0"/>
              <a:t>文件中调用的是 </a:t>
            </a:r>
            <a:r>
              <a:rPr lang="en-US" altLang="zh-CN" dirty="0">
                <a:solidFill>
                  <a:srgbClr val="C00000"/>
                </a:solidFill>
              </a:rPr>
              <a:t>Component()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组件的事件处理函数需要定义到 </a:t>
            </a:r>
            <a:r>
              <a:rPr lang="en-US" altLang="zh-CN" dirty="0">
                <a:solidFill>
                  <a:srgbClr val="C00000"/>
                </a:solidFill>
              </a:rPr>
              <a:t>methods</a:t>
            </a:r>
            <a:r>
              <a:rPr lang="en-US" altLang="zh-CN" dirty="0"/>
              <a:t> </a:t>
            </a:r>
            <a:r>
              <a:rPr lang="zh-CN" altLang="en-US" dirty="0"/>
              <a:t>节点中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分包的好处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对小程序进行分包的好处主要有以下两点：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</a:t>
            </a:r>
            <a:r>
              <a:rPr lang="zh-CN" altLang="en-US" dirty="0">
                <a:solidFill>
                  <a:srgbClr val="C00000"/>
                </a:solidFill>
              </a:rPr>
              <a:t>优化小程序首次启动的下载时间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多团队共同开发</a:t>
            </a:r>
            <a:r>
              <a:rPr lang="zh-CN" altLang="en-US" dirty="0"/>
              <a:t>时可以更好的</a:t>
            </a:r>
            <a:r>
              <a:rPr lang="zh-CN" altLang="en-US" dirty="0">
                <a:solidFill>
                  <a:srgbClr val="C00000"/>
                </a:solidFill>
              </a:rPr>
              <a:t>解耦协作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>
                <a:solidFill>
                  <a:srgbClr val="C00000"/>
                </a:solidFill>
              </a:rPr>
              <a:t>分包前</a:t>
            </a:r>
            <a:r>
              <a:rPr lang="zh-CN" altLang="en-US" dirty="0"/>
              <a:t>项目的构成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996453"/>
          </a:xfrm>
        </p:spPr>
        <p:txBody>
          <a:bodyPr/>
          <a:lstStyle/>
          <a:p>
            <a:r>
              <a:rPr lang="zh-CN" altLang="en-US" dirty="0"/>
              <a:t>分包前，小程序项目中</a:t>
            </a:r>
            <a:r>
              <a:rPr lang="zh-CN" altLang="en-US" dirty="0">
                <a:solidFill>
                  <a:srgbClr val="C00000"/>
                </a:solidFill>
              </a:rPr>
              <a:t>所有的页面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资源</a:t>
            </a:r>
            <a:r>
              <a:rPr lang="zh-CN" altLang="en-US" dirty="0"/>
              <a:t>都被打包到了一起，导致整个</a:t>
            </a:r>
            <a:r>
              <a:rPr lang="zh-CN" altLang="en-US" dirty="0">
                <a:solidFill>
                  <a:srgbClr val="C00000"/>
                </a:solidFill>
              </a:rPr>
              <a:t>项目体积过大，</a:t>
            </a:r>
            <a:r>
              <a:rPr lang="zh-CN" altLang="en-US" dirty="0"/>
              <a:t>影响小程序</a:t>
            </a:r>
            <a:r>
              <a:rPr lang="zh-CN" altLang="en-US" dirty="0">
                <a:solidFill>
                  <a:srgbClr val="C00000"/>
                </a:solidFill>
              </a:rPr>
              <a:t>首次启动的下载时间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5702" y="3285964"/>
            <a:ext cx="5410669" cy="2232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C00000"/>
                </a:solidFill>
              </a:rPr>
              <a:t>分包后</a:t>
            </a:r>
            <a:r>
              <a:rPr lang="zh-CN" altLang="en-US" dirty="0"/>
              <a:t>项目的构成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503758"/>
          </a:xfrm>
        </p:spPr>
        <p:txBody>
          <a:bodyPr/>
          <a:lstStyle/>
          <a:p>
            <a:r>
              <a:rPr lang="zh-CN" altLang="en-US" dirty="0"/>
              <a:t>分包后，小程序项目由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个主包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rgbClr val="C00000"/>
                </a:solidFill>
              </a:rPr>
              <a:t>多个分包</a:t>
            </a:r>
            <a:r>
              <a:rPr lang="zh-CN" altLang="en-US" dirty="0"/>
              <a:t>组成：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主包：一般只包含项目的</a:t>
            </a:r>
            <a:r>
              <a:rPr lang="zh-CN" altLang="en-US" dirty="0">
                <a:solidFill>
                  <a:srgbClr val="C00000"/>
                </a:solidFill>
              </a:rPr>
              <a:t>启动页面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>
                <a:solidFill>
                  <a:srgbClr val="C00000"/>
                </a:solidFill>
              </a:rPr>
              <a:t>页面</a:t>
            </a:r>
            <a:r>
              <a:rPr lang="zh-CN" altLang="en-US" dirty="0"/>
              <a:t>、以及所有分包都需要用到的一些</a:t>
            </a:r>
            <a:r>
              <a:rPr lang="zh-CN" altLang="en-US" dirty="0">
                <a:solidFill>
                  <a:srgbClr val="C00000"/>
                </a:solidFill>
              </a:rPr>
              <a:t>公共资源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分包：只包含和当前分包有关的页面和私有资源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92896"/>
            <a:ext cx="9840790" cy="3039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分包的加载规则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392808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在小程序启动时，默认会</a:t>
            </a:r>
            <a:r>
              <a:rPr lang="zh-CN" altLang="en-US" dirty="0">
                <a:solidFill>
                  <a:srgbClr val="C00000"/>
                </a:solidFill>
              </a:rPr>
              <a:t>下载主包</a:t>
            </a:r>
            <a:r>
              <a:rPr lang="zh-CN" altLang="en-US" dirty="0"/>
              <a:t>并</a:t>
            </a:r>
            <a:r>
              <a:rPr lang="zh-CN" altLang="en-US" dirty="0">
                <a:solidFill>
                  <a:srgbClr val="C00000"/>
                </a:solidFill>
              </a:rPr>
              <a:t>启动主包内页面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页面需要放到主包中</a:t>
            </a:r>
            <a:endParaRPr lang="en-US" altLang="zh-CN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当用户进入分包内某个页面时，</a:t>
            </a:r>
            <a:r>
              <a:rPr lang="zh-CN" altLang="en-US" dirty="0">
                <a:solidFill>
                  <a:srgbClr val="C00000"/>
                </a:solidFill>
              </a:rPr>
              <a:t>客户端会把对应分包下载下来</a:t>
            </a:r>
            <a:r>
              <a:rPr lang="zh-CN" altLang="en-US" dirty="0"/>
              <a:t>，下载完成后再进行展示</a:t>
            </a:r>
            <a:endParaRPr lang="en-US" altLang="zh-CN" dirty="0"/>
          </a:p>
          <a:p>
            <a:pPr marL="72009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tabBar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页面可以按照功能的不同，划分为不同的分包之后，进行按需下载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基础概念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分包的体积限制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2310300"/>
          </a:xfrm>
        </p:spPr>
        <p:txBody>
          <a:bodyPr/>
          <a:lstStyle/>
          <a:p>
            <a:r>
              <a:rPr lang="zh-CN" altLang="en-US" dirty="0"/>
              <a:t>目前，小程序分包的大小有以下两个限制：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整个小程序所有分包大小不超过 </a:t>
            </a:r>
            <a:r>
              <a:rPr lang="en-US" altLang="zh-CN" dirty="0">
                <a:solidFill>
                  <a:srgbClr val="C00000"/>
                </a:solidFill>
              </a:rPr>
              <a:t>16M</a:t>
            </a:r>
            <a:r>
              <a:rPr lang="zh-CN" altLang="en-US" dirty="0"/>
              <a:t>（主包 </a:t>
            </a:r>
            <a:r>
              <a:rPr lang="en-US" altLang="zh-CN" dirty="0"/>
              <a:t>+ </a:t>
            </a:r>
            <a:r>
              <a:rPr lang="zh-CN" altLang="en-US" dirty="0"/>
              <a:t>所有分包）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单个分包</a:t>
            </a:r>
            <a:r>
              <a:rPr lang="en-US" altLang="zh-CN" dirty="0"/>
              <a:t>/</a:t>
            </a:r>
            <a:r>
              <a:rPr lang="zh-CN" altLang="en-US" dirty="0"/>
              <a:t>主包大小不能超过 </a:t>
            </a:r>
            <a:r>
              <a:rPr lang="en-US" altLang="zh-CN" dirty="0">
                <a:solidFill>
                  <a:srgbClr val="C00000"/>
                </a:solidFill>
              </a:rPr>
              <a:t>2M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使用分包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配置方法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556" y="1798983"/>
            <a:ext cx="3635055" cy="4930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77" y="1798982"/>
            <a:ext cx="3651667" cy="4930567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5201032" y="4005670"/>
            <a:ext cx="541424" cy="51719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使用分包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打包原则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小程序会按 </a:t>
            </a:r>
            <a:r>
              <a:rPr lang="en-US" altLang="zh-CN" dirty="0">
                <a:solidFill>
                  <a:srgbClr val="C00000"/>
                </a:solidFill>
              </a:rPr>
              <a:t>subpackages </a:t>
            </a:r>
            <a:r>
              <a:rPr lang="zh-CN" altLang="en-US" dirty="0"/>
              <a:t>的配置进行分包，</a:t>
            </a:r>
            <a:r>
              <a:rPr lang="en-US" altLang="zh-CN" dirty="0"/>
              <a:t>subpackages </a:t>
            </a:r>
            <a:r>
              <a:rPr lang="zh-CN" altLang="en-US" dirty="0"/>
              <a:t>之外的目录将被打包到主包中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主包也可以有自己的 </a:t>
            </a:r>
            <a:r>
              <a:rPr lang="en-US" altLang="zh-CN" dirty="0"/>
              <a:t>pages</a:t>
            </a:r>
            <a:r>
              <a:rPr lang="zh-CN" altLang="en-US" dirty="0"/>
              <a:t>（即最外层的 </a:t>
            </a:r>
            <a:r>
              <a:rPr lang="en-US" altLang="zh-CN" dirty="0"/>
              <a:t>pages </a:t>
            </a:r>
            <a:r>
              <a:rPr lang="zh-CN" altLang="en-US" dirty="0"/>
              <a:t>字段）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tabBar </a:t>
            </a:r>
            <a:r>
              <a:rPr lang="zh-CN" altLang="en-US" dirty="0"/>
              <a:t>页面必须在主包内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分包之间不能互相嵌套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使用分包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引用原则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</a:t>
            </a:r>
            <a:r>
              <a:rPr lang="zh-CN" altLang="en-US" dirty="0">
                <a:solidFill>
                  <a:srgbClr val="C00000"/>
                </a:solidFill>
              </a:rPr>
              <a:t>无法引用</a:t>
            </a:r>
            <a:r>
              <a:rPr lang="zh-CN" altLang="en-US" dirty="0"/>
              <a:t>分包内的私有资源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分包之间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分包</a:t>
            </a:r>
            <a:r>
              <a:rPr lang="zh-CN" altLang="en-US" dirty="0">
                <a:solidFill>
                  <a:srgbClr val="C00000"/>
                </a:solidFill>
              </a:rPr>
              <a:t>可以引用</a:t>
            </a:r>
            <a:r>
              <a:rPr lang="zh-CN" altLang="en-US" dirty="0"/>
              <a:t>主包内的公共资源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492896"/>
            <a:ext cx="9840790" cy="3039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独立分包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什么是独立分包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独立分包</a:t>
            </a:r>
            <a:r>
              <a:rPr lang="zh-CN" altLang="en-US" dirty="0">
                <a:solidFill>
                  <a:srgbClr val="C00000"/>
                </a:solidFill>
              </a:rPr>
              <a:t>本质上也是分包</a:t>
            </a:r>
            <a:r>
              <a:rPr lang="zh-CN" altLang="en-US" dirty="0"/>
              <a:t>，只不过它比较特殊，</a:t>
            </a:r>
            <a:r>
              <a:rPr lang="zh-CN" altLang="en-US" dirty="0">
                <a:solidFill>
                  <a:srgbClr val="C00000"/>
                </a:solidFill>
              </a:rPr>
              <a:t>可以独立于主包和其他分包而单独运行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93" y="2929153"/>
            <a:ext cx="6081287" cy="233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独立分包和普通分包的区别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最主要的区别：</a:t>
            </a:r>
            <a:r>
              <a:rPr lang="zh-CN" altLang="en-US" dirty="0">
                <a:solidFill>
                  <a:srgbClr val="C00000"/>
                </a:solidFill>
              </a:rPr>
              <a:t>是否依赖于主包才能运行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普通分包必须依赖于主包才能运行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独立分包可以在不下载主包的情况下，独立运行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自定义组件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样式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组件样式隔离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199" y="1989138"/>
            <a:ext cx="6837485" cy="4114881"/>
          </a:xfrm>
        </p:spPr>
        <p:txBody>
          <a:bodyPr/>
          <a:lstStyle/>
          <a:p>
            <a:r>
              <a:rPr lang="zh-CN" altLang="en-US" dirty="0"/>
              <a:t>默认情况下，自定义组件的样式只对当前组件生效，不会影响到组件之外的 </a:t>
            </a:r>
            <a:r>
              <a:rPr lang="en-US" altLang="zh-CN" dirty="0"/>
              <a:t>UI </a:t>
            </a:r>
            <a:r>
              <a:rPr lang="zh-CN" altLang="en-US" dirty="0"/>
              <a:t>结构，如图所示：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小程序页面的样式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小程序页面的样式</a:t>
            </a:r>
            <a:r>
              <a:rPr lang="zh-CN" altLang="en-US" dirty="0">
                <a:solidFill>
                  <a:srgbClr val="C00000"/>
                </a:solidFill>
              </a:rPr>
              <a:t>不会影响</a:t>
            </a:r>
            <a:r>
              <a:rPr lang="zh-CN" altLang="en-US" dirty="0"/>
              <a:t>组件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C </a:t>
            </a:r>
            <a:r>
              <a:rPr lang="zh-CN" altLang="en-US" dirty="0"/>
              <a:t>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好处：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防止外界的样式影响组件内部的样式</a:t>
            </a:r>
            <a:endParaRPr lang="en-US" altLang="zh-CN" dirty="0"/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dirty="0"/>
              <a:t>防止组件的样式破坏外界的样式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5339" y="2064796"/>
            <a:ext cx="2624380" cy="4114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独立分包的应用场景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开发者可以按需，将某些</a:t>
            </a:r>
            <a:r>
              <a:rPr lang="zh-CN" altLang="en-US" dirty="0">
                <a:solidFill>
                  <a:srgbClr val="C00000"/>
                </a:solidFill>
              </a:rPr>
              <a:t>具有一定功能独立性的页面</a:t>
            </a:r>
            <a:r>
              <a:rPr lang="zh-CN" altLang="en-US" dirty="0"/>
              <a:t>配置到</a:t>
            </a:r>
            <a:r>
              <a:rPr lang="zh-CN" altLang="en-US" dirty="0">
                <a:solidFill>
                  <a:srgbClr val="C00000"/>
                </a:solidFill>
              </a:rPr>
              <a:t>独立分包</a:t>
            </a:r>
            <a:r>
              <a:rPr lang="zh-CN" altLang="en-US" dirty="0"/>
              <a:t>中。原因如下：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当小程序从普通的分包页面启动时，需要首先下载主包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而独立分包</a:t>
            </a:r>
            <a:r>
              <a:rPr lang="zh-CN" altLang="en-US" dirty="0">
                <a:solidFill>
                  <a:srgbClr val="C00000"/>
                </a:solidFill>
              </a:rPr>
              <a:t>不依赖主包</a:t>
            </a:r>
            <a:r>
              <a:rPr lang="zh-CN" altLang="en-US" dirty="0"/>
              <a:t>即可运行，</a:t>
            </a:r>
            <a:r>
              <a:rPr lang="zh-CN" altLang="en-US" dirty="0">
                <a:solidFill>
                  <a:srgbClr val="C00000"/>
                </a:solidFill>
              </a:rPr>
              <a:t>可以很大程度上提升分包页面的启动速度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注意：一个小程序中可以有多个独立分包。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独立分包的配置方法</a:t>
            </a:r>
            <a:endParaRPr lang="zh-CN" altLang="en-US" dirty="0"/>
          </a:p>
        </p:txBody>
      </p:sp>
      <p:sp>
        <p:nvSpPr>
          <p:cNvPr id="9" name="箭头: 右 8"/>
          <p:cNvSpPr/>
          <p:nvPr/>
        </p:nvSpPr>
        <p:spPr>
          <a:xfrm>
            <a:off x="4327666" y="4094635"/>
            <a:ext cx="541424" cy="51719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492" y="1989138"/>
            <a:ext cx="2900607" cy="47271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045" y="1989138"/>
            <a:ext cx="4920238" cy="472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独立分包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引用原则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独立分包和普通分包以及主包之间，是</a:t>
            </a:r>
            <a:r>
              <a:rPr lang="zh-CN" altLang="en-US" dirty="0">
                <a:solidFill>
                  <a:srgbClr val="C00000"/>
                </a:solidFill>
              </a:rPr>
              <a:t>相互隔绝</a:t>
            </a:r>
            <a:r>
              <a:rPr lang="zh-CN" altLang="en-US" dirty="0"/>
              <a:t>的，</a:t>
            </a:r>
            <a:r>
              <a:rPr lang="zh-CN" altLang="en-US" dirty="0">
                <a:solidFill>
                  <a:srgbClr val="C00000"/>
                </a:solidFill>
              </a:rPr>
              <a:t>不能相互引用彼此的资源</a:t>
            </a:r>
            <a:r>
              <a:rPr lang="zh-CN" altLang="en-US" dirty="0"/>
              <a:t>！例如：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主包</a:t>
            </a:r>
            <a:r>
              <a:rPr lang="zh-CN" altLang="en-US" dirty="0">
                <a:solidFill>
                  <a:srgbClr val="C00000"/>
                </a:solidFill>
              </a:rPr>
              <a:t>无法引用</a:t>
            </a:r>
            <a:r>
              <a:rPr lang="zh-CN" altLang="en-US" dirty="0"/>
              <a:t>独立分包内的私有资源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独立分包之间，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独立分包和普通分包之间，</a:t>
            </a:r>
            <a:r>
              <a:rPr lang="zh-CN" altLang="en-US" dirty="0">
                <a:solidFill>
                  <a:srgbClr val="C00000"/>
                </a:solidFill>
              </a:rPr>
              <a:t>不能相互引用</a:t>
            </a:r>
            <a:r>
              <a:rPr lang="zh-CN" altLang="en-US" dirty="0"/>
              <a:t>私有资源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</a:rPr>
              <a:t>特别注意：</a:t>
            </a:r>
            <a:r>
              <a:rPr lang="zh-CN" altLang="en-US" dirty="0"/>
              <a:t>独立分包中不能引用主包内的公共资源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C00000"/>
                </a:solidFill>
              </a:rPr>
              <a:t>分包预下载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什么是分包预下载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4219575"/>
          </a:xfrm>
        </p:spPr>
        <p:txBody>
          <a:bodyPr/>
          <a:lstStyle/>
          <a:p>
            <a:r>
              <a:rPr lang="zh-CN" altLang="en-US" dirty="0"/>
              <a:t>分包预下载指的是：在进入小程序的某个页面时，</a:t>
            </a:r>
            <a:r>
              <a:rPr lang="zh-CN" altLang="en-US" dirty="0">
                <a:solidFill>
                  <a:srgbClr val="C00000"/>
                </a:solidFill>
              </a:rPr>
              <a:t>由框架自动预下载可能需要的分包</a:t>
            </a:r>
            <a:r>
              <a:rPr lang="zh-CN" altLang="en-US" dirty="0"/>
              <a:t>，从而提升进入后续分包页面时的启动速度。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分包预下载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配置分包的预下载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82508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预下载分包的行为，会在进入指定的页面时触发</a:t>
            </a:r>
            <a:r>
              <a:rPr lang="zh-CN" altLang="en-US" dirty="0"/>
              <a:t>。在 </a:t>
            </a:r>
            <a:r>
              <a:rPr lang="en-US" altLang="zh-CN" dirty="0"/>
              <a:t>app.json </a:t>
            </a:r>
            <a:r>
              <a:rPr lang="zh-CN" altLang="en-US" dirty="0"/>
              <a:t>中，使用 </a:t>
            </a:r>
            <a:r>
              <a:rPr lang="en-US" altLang="zh-CN" dirty="0">
                <a:solidFill>
                  <a:srgbClr val="C00000"/>
                </a:solidFill>
              </a:rPr>
              <a:t>preloadRule</a:t>
            </a:r>
            <a:r>
              <a:rPr lang="en-US" altLang="zh-CN" dirty="0"/>
              <a:t> </a:t>
            </a:r>
            <a:r>
              <a:rPr lang="zh-CN" altLang="en-US" dirty="0"/>
              <a:t>节点定义分包的预下载规则，示例代码如下：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592" y="2877440"/>
            <a:ext cx="7373785" cy="384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分包 </a:t>
            </a:r>
            <a:r>
              <a:rPr lang="en-US" altLang="zh-CN" dirty="0"/>
              <a:t>- </a:t>
            </a:r>
            <a:r>
              <a:rPr lang="zh-CN" altLang="en-US" dirty="0"/>
              <a:t>分包预下载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分包预下载的限制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9845675" cy="1002035"/>
          </a:xfrm>
        </p:spPr>
        <p:txBody>
          <a:bodyPr/>
          <a:lstStyle/>
          <a:p>
            <a:r>
              <a:rPr lang="zh-CN" altLang="en-US" dirty="0"/>
              <a:t>同一个分包中的页面享有</a:t>
            </a:r>
            <a:r>
              <a:rPr lang="zh-CN" altLang="en-US" dirty="0">
                <a:solidFill>
                  <a:srgbClr val="C00000"/>
                </a:solidFill>
              </a:rPr>
              <a:t>共同的预下载大小限额 </a:t>
            </a:r>
            <a:r>
              <a:rPr lang="en-US" altLang="zh-CN" dirty="0">
                <a:solidFill>
                  <a:srgbClr val="C00000"/>
                </a:solidFill>
              </a:rPr>
              <a:t>2M</a:t>
            </a:r>
            <a:r>
              <a:rPr lang="zh-CN" altLang="en-US" dirty="0"/>
              <a:t>，例如：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824895" y="3266271"/>
            <a:ext cx="3398815" cy="2694123"/>
            <a:chOff x="1824895" y="3429000"/>
            <a:chExt cx="3398815" cy="26941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24895" y="3429000"/>
              <a:ext cx="3398815" cy="243099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290291" y="5846124"/>
              <a:ext cx="24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不允许，分包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A+B+C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体积大于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76086" y="3266271"/>
            <a:ext cx="3406435" cy="2707990"/>
            <a:chOff x="6076086" y="3429000"/>
            <a:chExt cx="3406435" cy="27079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6086" y="3429000"/>
              <a:ext cx="3406435" cy="2430991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6545292" y="5859991"/>
              <a:ext cx="2468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允许，分包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A+B+C 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体积小于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自定义组件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npm</a:t>
            </a:r>
            <a:r>
              <a:rPr lang="zh-CN" altLang="en-US" dirty="0"/>
              <a:t> 包</a:t>
            </a:r>
            <a:endParaRPr lang="en-US" altLang="zh-CN" dirty="0"/>
          </a:p>
          <a:p>
            <a:r>
              <a:rPr lang="zh-CN" altLang="en-US" dirty="0"/>
              <a:t>全局数据共享</a:t>
            </a:r>
            <a:endParaRPr lang="en-US" altLang="zh-CN" dirty="0"/>
          </a:p>
          <a:p>
            <a:r>
              <a:rPr lang="zh-CN" altLang="en-US" dirty="0"/>
              <a:t>分包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案例 </a:t>
            </a:r>
            <a:r>
              <a:rPr lang="en-US" altLang="zh-CN" dirty="0">
                <a:solidFill>
                  <a:srgbClr val="C00000"/>
                </a:solidFill>
              </a:rPr>
              <a:t>- </a:t>
            </a:r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案例效果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3798277" y="1989138"/>
            <a:ext cx="6885598" cy="4219575"/>
          </a:xfrm>
        </p:spPr>
        <p:txBody>
          <a:bodyPr/>
          <a:lstStyle/>
          <a:p>
            <a:r>
              <a:rPr lang="zh-CN" altLang="en-US" dirty="0"/>
              <a:t>在此案例中，用到的主要知识点如下：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自定义组件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Vant </a:t>
            </a:r>
            <a:r>
              <a:rPr lang="zh-CN" altLang="en-US" dirty="0"/>
              <a:t>组件库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MobX </a:t>
            </a:r>
            <a:r>
              <a:rPr lang="zh-CN" altLang="en-US" dirty="0"/>
              <a:t>数据共享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组件样式隔离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组件数据监听器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组件的 </a:t>
            </a:r>
            <a:r>
              <a:rPr lang="en-US" altLang="zh-CN" dirty="0"/>
              <a:t>behaviors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Vant </a:t>
            </a:r>
            <a:r>
              <a:rPr lang="zh-CN" altLang="en-US" dirty="0"/>
              <a:t>样式覆盖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24" y="2002361"/>
            <a:ext cx="2648465" cy="47061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 </a:t>
            </a:r>
            <a:r>
              <a:rPr lang="en-US" altLang="zh-CN" dirty="0"/>
              <a:t>- </a:t>
            </a:r>
            <a:r>
              <a:rPr lang="zh-CN" altLang="en-US" dirty="0"/>
              <a:t>自定义 </a:t>
            </a:r>
            <a:r>
              <a:rPr lang="en-US" altLang="zh-CN" dirty="0"/>
              <a:t>tabBar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实现步骤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/>
              <a:t>分为 </a:t>
            </a:r>
            <a:r>
              <a:rPr lang="en-US" altLang="zh-CN" dirty="0"/>
              <a:t>3 </a:t>
            </a:r>
            <a:r>
              <a:rPr lang="zh-CN" altLang="en-US" dirty="0"/>
              <a:t>大步骤，分别是：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配置信息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添加 </a:t>
            </a:r>
            <a:r>
              <a:rPr lang="en-US" altLang="zh-CN" dirty="0"/>
              <a:t>tabBar </a:t>
            </a:r>
            <a:r>
              <a:rPr lang="zh-CN" altLang="en-US" dirty="0"/>
              <a:t>代码文件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编写 </a:t>
            </a:r>
            <a:r>
              <a:rPr lang="en-US" altLang="zh-CN" dirty="0"/>
              <a:t>tabBar 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详细步骤，可以参考小程序官方给出的文档：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https://developers.weixin.qq.com/miniprogram/dev/framework/ability/custom-tabbar.html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045559" y="1903912"/>
            <a:ext cx="5760538" cy="4630053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zh-CN" altLang="en-US" dirty="0"/>
              <a:t>能够知道如何安装和配置 </a:t>
            </a:r>
            <a:r>
              <a:rPr lang="en-US" altLang="zh-CN" dirty="0"/>
              <a:t>vant-weapp </a:t>
            </a:r>
            <a:r>
              <a:rPr lang="zh-CN" altLang="en-US" dirty="0"/>
              <a:t>组件库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参考 </a:t>
            </a:r>
            <a:r>
              <a:rPr lang="en-US" altLang="zh-CN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 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的官方文档</a:t>
            </a:r>
            <a:endParaRPr lang="zh-CN" altLang="en-US" sz="1600" b="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能够知道如何使用 </a:t>
            </a:r>
            <a:r>
              <a:rPr lang="en-US" altLang="zh-CN" dirty="0">
                <a:solidFill>
                  <a:srgbClr val="C00000"/>
                </a:solidFill>
              </a:rPr>
              <a:t>MobX</a:t>
            </a:r>
            <a:r>
              <a:rPr lang="en-US" altLang="zh-CN" dirty="0"/>
              <a:t> </a:t>
            </a:r>
            <a:r>
              <a:rPr lang="zh-CN" altLang="en-US" dirty="0"/>
              <a:t>实现全局数据共享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Store</a:t>
            </a: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参考官方文档进行使用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能够知道如何对小程序的 </a:t>
            </a:r>
            <a:r>
              <a:rPr lang="en-US" altLang="zh-CN" dirty="0"/>
              <a:t>API </a:t>
            </a:r>
            <a:r>
              <a:rPr lang="zh-CN" altLang="en-US" dirty="0"/>
              <a:t>进行 </a:t>
            </a:r>
            <a:r>
              <a:rPr lang="en-US" altLang="zh-CN" dirty="0"/>
              <a:t>Promise </a:t>
            </a:r>
            <a:r>
              <a:rPr lang="zh-CN" altLang="en-US" dirty="0"/>
              <a:t>化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安装包、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app.js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中进行配置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+mj-ea"/>
              <a:buAutoNum type="circleNumDbPlain"/>
            </a:pPr>
            <a:r>
              <a:rPr lang="zh-CN" altLang="en-US" dirty="0"/>
              <a:t>能够知道如何实现</a:t>
            </a:r>
            <a:r>
              <a:rPr lang="zh-CN" altLang="en-US" dirty="0">
                <a:solidFill>
                  <a:srgbClr val="C00000"/>
                </a:solidFill>
              </a:rPr>
              <a:t>自定义 </a:t>
            </a:r>
            <a:r>
              <a:rPr lang="en-US" altLang="zh-CN" dirty="0">
                <a:solidFill>
                  <a:srgbClr val="C00000"/>
                </a:solidFill>
              </a:rPr>
              <a:t>tabBar </a:t>
            </a:r>
            <a:r>
              <a:rPr lang="zh-CN" altLang="en-US" dirty="0"/>
              <a:t>的效果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Vant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组件库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自定义组件 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全局数据共享</a:t>
            </a:r>
            <a:endParaRPr lang="zh-CN" altLang="en-US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YzE4M2U3Mjk2ODdkMDRjMTRjZWQ3YmRhNzJlNGM3MWM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10453</Words>
  <Application>WPS 演示</Application>
  <PresentationFormat>宽屏</PresentationFormat>
  <Paragraphs>866</Paragraphs>
  <Slides>100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17" baseType="lpstr">
      <vt:lpstr>Arial</vt:lpstr>
      <vt:lpstr>宋体</vt:lpstr>
      <vt:lpstr>Wingdings</vt:lpstr>
      <vt:lpstr>Calibri</vt:lpstr>
      <vt:lpstr>黑体</vt:lpstr>
      <vt:lpstr>阿里巴巴普惠体</vt:lpstr>
      <vt:lpstr>Segoe UI</vt:lpstr>
      <vt:lpstr>微软雅黑</vt:lpstr>
      <vt:lpstr>Segoe UI Light</vt:lpstr>
      <vt:lpstr>微软雅黑 Light</vt:lpstr>
      <vt:lpstr>Arial Unicode MS</vt:lpstr>
      <vt:lpstr>等线</vt:lpstr>
      <vt:lpstr>1_课程标题页</vt:lpstr>
      <vt:lpstr>2_目录设计方案</vt:lpstr>
      <vt:lpstr>3_目标设计方案</vt:lpstr>
      <vt:lpstr>4_正文设计方案</vt:lpstr>
      <vt:lpstr>5_结束页设计方案</vt:lpstr>
      <vt:lpstr>小程序 - 基础加强</vt:lpstr>
      <vt:lpstr>PowerPoint 演示文稿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组件的创建与引用</vt:lpstr>
      <vt:lpstr>自定义组件 - 样式</vt:lpstr>
      <vt:lpstr>自定义组件 - 样式</vt:lpstr>
      <vt:lpstr>自定义组件 - 样式</vt:lpstr>
      <vt:lpstr>自定义组件 - 样式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数据、方法和属性</vt:lpstr>
      <vt:lpstr>自定义组件 - 数据监听器</vt:lpstr>
      <vt:lpstr>自定义组件 - 数据监听器</vt:lpstr>
      <vt:lpstr>自定义组件 - 数据监听器</vt:lpstr>
      <vt:lpstr>自定义组件 - 数据监听器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数据监听器 - 案例</vt:lpstr>
      <vt:lpstr>自定义组件 - 纯数据字段</vt:lpstr>
      <vt:lpstr>自定义组件 - 纯数据字段</vt:lpstr>
      <vt:lpstr>自定义组件 - 纯数据字段</vt:lpstr>
      <vt:lpstr>自定义组件 - 组件的生命周期</vt:lpstr>
      <vt:lpstr>自定义组件 - 组件的生命周期</vt:lpstr>
      <vt:lpstr>自定义组件 - 组件的生命周期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组件所在页面的生命周期</vt:lpstr>
      <vt:lpstr>自定义组件 - 插槽</vt:lpstr>
      <vt:lpstr>自定义组件 - 插槽</vt:lpstr>
      <vt:lpstr>自定义组件 - 插槽</vt:lpstr>
      <vt:lpstr>自定义组件 - 插槽</vt:lpstr>
      <vt:lpstr>自定义组件 - 插槽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父子组件之间的通信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自定义组件 - behaviors</vt:lpstr>
      <vt:lpstr>总结 - 组件</vt:lpstr>
      <vt:lpstr>PowerPoint 演示文稿</vt:lpstr>
      <vt:lpstr>使用 npm 包</vt:lpstr>
      <vt:lpstr>使用 npm 包 - Vant Weapp</vt:lpstr>
      <vt:lpstr>使用 npm 包 - Vant Weapp</vt:lpstr>
      <vt:lpstr>使用 npm 包 - Vant Weapp</vt:lpstr>
      <vt:lpstr>使用 npm 包 - Vant Weapp</vt:lpstr>
      <vt:lpstr>使用 npm 包 - Vant Weapp</vt:lpstr>
      <vt:lpstr>使用 npm 包 - API Promise化</vt:lpstr>
      <vt:lpstr>使用 npm 包 - API Promise化</vt:lpstr>
      <vt:lpstr>使用 npm 包 - API Promise化</vt:lpstr>
      <vt:lpstr>使用 npm 包 - API Promise化</vt:lpstr>
      <vt:lpstr>PowerPoint 演示文稿</vt:lpstr>
      <vt:lpstr>全局数据共享</vt:lpstr>
      <vt:lpstr>全局数据共享</vt:lpstr>
      <vt:lpstr>全局数据共享 - MobX</vt:lpstr>
      <vt:lpstr>全局数据共享 - MobX</vt:lpstr>
      <vt:lpstr>全局数据共享 - MobX</vt:lpstr>
      <vt:lpstr>全局数据共享 - MobX</vt:lpstr>
      <vt:lpstr>全局数据共享 - MobX</vt:lpstr>
      <vt:lpstr>全局数据共享 - MobX</vt:lpstr>
      <vt:lpstr>PowerPoint 演示文稿</vt:lpstr>
      <vt:lpstr>分包 - 基础概念</vt:lpstr>
      <vt:lpstr>分包 - 基础概念</vt:lpstr>
      <vt:lpstr>分包 - 基础概念</vt:lpstr>
      <vt:lpstr>分包 - 基础概念</vt:lpstr>
      <vt:lpstr>分包 - 基础概念</vt:lpstr>
      <vt:lpstr>分包 - 基础概念</vt:lpstr>
      <vt:lpstr>分包 - 使用分包</vt:lpstr>
      <vt:lpstr>分包 - 使用分包</vt:lpstr>
      <vt:lpstr>分包 - 使用分包</vt:lpstr>
      <vt:lpstr>分包 - 独立分包</vt:lpstr>
      <vt:lpstr>分包 - 独立分包</vt:lpstr>
      <vt:lpstr>分包 - 独立分包</vt:lpstr>
      <vt:lpstr>分包 - 独立分包</vt:lpstr>
      <vt:lpstr>分包 - 独立分包</vt:lpstr>
      <vt:lpstr>分包 - 分包预下载</vt:lpstr>
      <vt:lpstr>分包 - 分包预下载</vt:lpstr>
      <vt:lpstr>分包 - 分包预下载</vt:lpstr>
      <vt:lpstr>PowerPoint 演示文稿</vt:lpstr>
      <vt:lpstr>案例 - 自定义 tabBar</vt:lpstr>
      <vt:lpstr>案例 - 自定义 tabBar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鲸落</cp:lastModifiedBy>
  <cp:revision>4119</cp:revision>
  <dcterms:created xsi:type="dcterms:W3CDTF">2020-03-31T02:23:00Z</dcterms:created>
  <dcterms:modified xsi:type="dcterms:W3CDTF">2022-04-30T02:26:38Z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E868E64C0BF44586AC93285BB31FB88C</vt:lpwstr>
  </property>
  <property fmtid="{D5CDD505-2E9C-101B-9397-08002B2CF9AE}" pid="3" name="KSOProductBuildVer">
    <vt:lpwstr>2052-11.1.0.11636</vt:lpwstr>
  </property>
</Properties>
</file>