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29"/>
  </p:notesMasterIdLst>
  <p:handoutMasterIdLst>
    <p:handoutMasterId r:id="rId30"/>
  </p:handoutMasterIdLst>
  <p:sldIdLst>
    <p:sldId id="256" r:id="rId3"/>
    <p:sldId id="257" r:id="rId4"/>
    <p:sldId id="283" r:id="rId5"/>
    <p:sldId id="258" r:id="rId6"/>
    <p:sldId id="259" r:id="rId7"/>
    <p:sldId id="260" r:id="rId8"/>
    <p:sldId id="261" r:id="rId9"/>
    <p:sldId id="262" r:id="rId10"/>
    <p:sldId id="264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9" r:id="rId19"/>
    <p:sldId id="280" r:id="rId20"/>
    <p:sldId id="281" r:id="rId21"/>
    <p:sldId id="273" r:id="rId22"/>
    <p:sldId id="274" r:id="rId23"/>
    <p:sldId id="275" r:id="rId24"/>
    <p:sldId id="276" r:id="rId25"/>
    <p:sldId id="277" r:id="rId26"/>
    <p:sldId id="282" r:id="rId27"/>
    <p:sldId id="278" r:id="rId28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 xmlns:mv="urn:schemas-microsoft-com:mac:vml" xmlns:mc="http://schemas.openxmlformats.org/markup-compatibility/2006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 xmlns:mv="urn:schemas-microsoft-com:mac:vml" xmlns:mc="http://schemas.openxmlformats.org/markup-compatibility/2006">
          <a:srgbClr val="FF0000"/>
        </p14:laserClr>
      </p:ext>
      <p:ext uri="{2FDB2607-1784-4EEB-B798-7EB5836EED8A}">
        <p14:showMediaCtrls xmlns="" xmlns:p14="http://schemas.microsoft.com/office/powerpoint/2010/main" xmlns:mv="urn:schemas-microsoft-com:mac:vml" xmlns:mc="http://schemas.openxmlformats.org/markup-compatibility/2006" val="1"/>
      </p:ext>
    </p:extLst>
  </p:showPr>
  <p:extLst>
    <p:ext uri="{E76CE94A-603C-4142-B9EB-6D1370010A27}">
      <p14:discardImageEditData xmlns="" xmlns:p14="http://schemas.microsoft.com/office/powerpoint/2010/main" xmlns:mv="urn:schemas-microsoft-com:mac:vml" xmlns:mc="http://schemas.openxmlformats.org/markup-compatibility/2006" val="0"/>
    </p:ext>
    <p:ext uri="{D31A062A-798A-4329-ABDD-BBA856620510}">
      <p14:defaultImageDpi xmlns="" xmlns:p14="http://schemas.microsoft.com/office/powerpoint/2010/main" xmlns:mv="urn:schemas-microsoft-com:mac:vml" xmlns:mc="http://schemas.openxmlformats.org/markup-compatibility/2006" val="220"/>
    </p:ext>
    <p:ext uri="{FD5EFAAD-0ECE-453E-9831-46B23BE46B34}">
      <p15:chartTrackingRefBased xmlns="" xmlns:p15="http://schemas.microsoft.com/office/powerpoint/2012/main" xmlns:mv="urn:schemas-microsoft-com:mac:vml" xmlns:mc="http://schemas.openxmlformats.org/markup-compatibility/2006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-536" y="-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4" d="100"/>
          <a:sy n="64" d="100"/>
        </p:scale>
        <p:origin x="-1622" y="-86"/>
      </p:cViewPr>
      <p:guideLst>
        <p:guide orient="horz" pos="3024"/>
        <p:guide pos="230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C7DE15-6A4E-4476-9E3A-2433BAF5CAAF}" type="datetimeFigureOut">
              <a:rPr lang="en-US" smtClean="0"/>
              <a:pPr/>
              <a:t>3/28/2022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89BD70-B424-41E4-A947-AF9BC26E08E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body"/>
          </p:nvPr>
        </p:nvSpPr>
        <p:spPr>
          <a:xfrm>
            <a:off x="829056" y="5016438"/>
            <a:ext cx="6632064" cy="4752216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100" dirty="0">
                <a:latin typeface="Arial"/>
              </a:rPr>
              <a:t>Click to edit the notes format</a:t>
            </a:r>
            <a:endParaRPr dirty="0"/>
          </a:p>
        </p:txBody>
      </p:sp>
      <p:sp>
        <p:nvSpPr>
          <p:cNvPr id="87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597696" cy="527688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500" dirty="0">
                <a:latin typeface="Times New Roman"/>
              </a:rPr>
              <a:t>&lt;header&gt;</a:t>
            </a:r>
            <a:endParaRPr dirty="0"/>
          </a:p>
        </p:txBody>
      </p:sp>
      <p:sp>
        <p:nvSpPr>
          <p:cNvPr id="88" name="PlaceHolder 3"/>
          <p:cNvSpPr>
            <a:spLocks noGrp="1"/>
          </p:cNvSpPr>
          <p:nvPr>
            <p:ph type="dt"/>
          </p:nvPr>
        </p:nvSpPr>
        <p:spPr>
          <a:xfrm>
            <a:off x="4692480" y="0"/>
            <a:ext cx="3597696" cy="527688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500" dirty="0">
                <a:latin typeface="Times New Roman"/>
              </a:rPr>
              <a:t>&lt;date/time&gt;</a:t>
            </a:r>
            <a:endParaRPr dirty="0"/>
          </a:p>
        </p:txBody>
      </p:sp>
      <p:sp>
        <p:nvSpPr>
          <p:cNvPr id="89" name="PlaceHolder 4"/>
          <p:cNvSpPr>
            <a:spLocks noGrp="1"/>
          </p:cNvSpPr>
          <p:nvPr>
            <p:ph type="ftr"/>
          </p:nvPr>
        </p:nvSpPr>
        <p:spPr>
          <a:xfrm>
            <a:off x="0" y="10033254"/>
            <a:ext cx="3597696" cy="527688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500" dirty="0">
                <a:latin typeface="Times New Roman"/>
              </a:rPr>
              <a:t>&lt;footer&gt;</a:t>
            </a:r>
            <a:endParaRPr dirty="0"/>
          </a:p>
        </p:txBody>
      </p:sp>
      <p:sp>
        <p:nvSpPr>
          <p:cNvPr id="90" name="PlaceHolder 5"/>
          <p:cNvSpPr>
            <a:spLocks noGrp="1"/>
          </p:cNvSpPr>
          <p:nvPr>
            <p:ph type="sldNum"/>
          </p:nvPr>
        </p:nvSpPr>
        <p:spPr>
          <a:xfrm>
            <a:off x="4692480" y="10033254"/>
            <a:ext cx="3597696" cy="527688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84647AC0-F7E9-40A0-AB3D-43DB68C45606}" type="slidenum">
              <a:rPr lang="en-US" sz="1500">
                <a:latin typeface="Times New Roman"/>
              </a:rPr>
              <a:pPr algn="r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body"/>
          </p:nvPr>
        </p:nvSpPr>
        <p:spPr>
          <a:xfrm>
            <a:off x="731520" y="4560570"/>
            <a:ext cx="5851776" cy="4320162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65" name="TextShape 2"/>
          <p:cNvSpPr txBox="1"/>
          <p:nvPr/>
        </p:nvSpPr>
        <p:spPr>
          <a:xfrm>
            <a:off x="4143744" y="9119628"/>
            <a:ext cx="3169536" cy="479682"/>
          </a:xfrm>
          <a:prstGeom prst="rect">
            <a:avLst/>
          </a:prstGeom>
        </p:spPr>
        <p:txBody>
          <a:bodyPr lIns="96661" tIns="48331" rIns="96661" bIns="48331" anchor="b"/>
          <a:lstStyle/>
          <a:p>
            <a:pPr algn="r">
              <a:lnSpc>
                <a:spcPct val="100000"/>
              </a:lnSpc>
            </a:pPr>
            <a:fld id="{A7EB1E76-6BCB-402F-AEFD-C2553E811D49}" type="slidenum">
              <a:rPr lang="en-US" sz="1300">
                <a:solidFill>
                  <a:srgbClr val="000000"/>
                </a:solidFill>
              </a:rPr>
              <a:pPr algn="r">
                <a:lnSpc>
                  <a:spcPct val="100000"/>
                </a:lnSpc>
              </a:pPr>
              <a:t>1</a:t>
            </a:fld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84647AC0-F7E9-40A0-AB3D-43DB68C45606}" type="slidenum">
              <a:rPr lang="en-US" sz="1500" smtClean="0">
                <a:latin typeface="Times New Roman"/>
              </a:rPr>
              <a:pPr algn="r"/>
              <a:t>10</a:t>
            </a:fld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84647AC0-F7E9-40A0-AB3D-43DB68C45606}" type="slidenum">
              <a:rPr lang="en-US" sz="1500">
                <a:latin typeface="Times New Roman"/>
              </a:rPr>
              <a:pPr algn="r"/>
              <a:t>11</a:t>
            </a:fld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84647AC0-F7E9-40A0-AB3D-43DB68C45606}" type="slidenum">
              <a:rPr lang="en-US" sz="1500" smtClean="0">
                <a:latin typeface="Times New Roman"/>
              </a:rPr>
              <a:pPr algn="r"/>
              <a:t>12</a:t>
            </a:fld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84647AC0-F7E9-40A0-AB3D-43DB68C45606}" type="slidenum">
              <a:rPr lang="en-US" sz="1500" smtClean="0">
                <a:latin typeface="Times New Roman"/>
              </a:rPr>
              <a:pPr algn="r"/>
              <a:t>13</a:t>
            </a:fld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84647AC0-F7E9-40A0-AB3D-43DB68C45606}" type="slidenum">
              <a:rPr lang="en-US" sz="1500" smtClean="0">
                <a:latin typeface="Times New Roman"/>
              </a:rPr>
              <a:pPr algn="r"/>
              <a:t>14</a:t>
            </a:fld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84647AC0-F7E9-40A0-AB3D-43DB68C45606}" type="slidenum">
              <a:rPr lang="en-US" sz="1500" smtClean="0">
                <a:latin typeface="Times New Roman"/>
              </a:rPr>
              <a:pPr algn="r"/>
              <a:t>15</a:t>
            </a:fld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84647AC0-F7E9-40A0-AB3D-43DB68C45606}" type="slidenum">
              <a:rPr lang="en-US" sz="1500" smtClean="0">
                <a:latin typeface="Times New Roman"/>
              </a:rPr>
              <a:pPr algn="r"/>
              <a:t>16</a:t>
            </a:fld>
            <a:endParaRPr 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84647AC0-F7E9-40A0-AB3D-43DB68C45606}" type="slidenum">
              <a:rPr lang="en-US" sz="1500" smtClean="0">
                <a:latin typeface="Times New Roman"/>
              </a:rPr>
              <a:pPr algn="r"/>
              <a:t>17</a:t>
            </a:fld>
            <a:endParaRPr 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84647AC0-F7E9-40A0-AB3D-43DB68C45606}" type="slidenum">
              <a:rPr lang="en-US" sz="1500" smtClean="0">
                <a:latin typeface="Times New Roman"/>
              </a:rPr>
              <a:pPr algn="r"/>
              <a:t>18</a:t>
            </a:fld>
            <a:endParaRPr 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97013" y="1200150"/>
            <a:ext cx="432117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Supercomputers are tons of processing cores sharing the workload of a parallelized task. GPUs are in fact often at the core of most modern supercomputers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84647AC0-F7E9-40A0-AB3D-43DB68C45606}" type="slidenum">
              <a:rPr lang="en-US" sz="1500" smtClean="0">
                <a:latin typeface="Times New Roman"/>
              </a:rPr>
              <a:pPr algn="r"/>
              <a:t>19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xmlns:mv="urn:schemas-microsoft-com:mac:vml" xmlns:mc="http://schemas.openxmlformats.org/markup-compatibility/2006" val="4816895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84647AC0-F7E9-40A0-AB3D-43DB68C45606}" type="slidenum">
              <a:rPr lang="en-US" sz="1500" smtClean="0">
                <a:latin typeface="Times New Roman"/>
              </a:rPr>
              <a:pPr algn="r"/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97013" y="1200150"/>
            <a:ext cx="432117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84647AC0-F7E9-40A0-AB3D-43DB68C45606}" type="slidenum">
              <a:rPr lang="en-US" sz="1500" smtClean="0">
                <a:latin typeface="Times New Roman"/>
              </a:rPr>
              <a:pPr algn="r"/>
              <a:t>20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xmlns:mv="urn:schemas-microsoft-com:mac:vml" xmlns:mc="http://schemas.openxmlformats.org/markup-compatibility/2006" val="2995118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84647AC0-F7E9-40A0-AB3D-43DB68C45606}" type="slidenum">
              <a:rPr lang="en-US" sz="1500" smtClean="0">
                <a:latin typeface="Times New Roman"/>
              </a:rPr>
              <a:pPr algn="r"/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97013" y="1200150"/>
            <a:ext cx="432117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84647AC0-F7E9-40A0-AB3D-43DB68C45606}" type="slidenum">
              <a:rPr lang="en-US" sz="1500" smtClean="0">
                <a:latin typeface="Times New Roman"/>
              </a:rPr>
              <a:pPr algn="r"/>
              <a:t>4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xmlns:mv="urn:schemas-microsoft-com:mac:vml" xmlns:mc="http://schemas.openxmlformats.org/markup-compatibility/2006" val="39600487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84647AC0-F7E9-40A0-AB3D-43DB68C45606}" type="slidenum">
              <a:rPr lang="en-US" sz="1500" smtClean="0">
                <a:latin typeface="Times New Roman"/>
              </a:rPr>
              <a:pPr algn="r"/>
              <a:t>5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84647AC0-F7E9-40A0-AB3D-43DB68C45606}" type="slidenum">
              <a:rPr lang="en-US" sz="1500" smtClean="0">
                <a:latin typeface="Times New Roman"/>
              </a:rPr>
              <a:pPr algn="r"/>
              <a:t>6</a:t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84647AC0-F7E9-40A0-AB3D-43DB68C45606}" type="slidenum">
              <a:rPr lang="en-US" sz="1500" smtClean="0">
                <a:latin typeface="Times New Roman"/>
              </a:rPr>
              <a:pPr algn="r"/>
              <a:t>7</a:t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84647AC0-F7E9-40A0-AB3D-43DB68C45606}" type="slidenum">
              <a:rPr lang="en-US" sz="1500" smtClean="0">
                <a:latin typeface="Times New Roman"/>
              </a:rPr>
              <a:pPr algn="r"/>
              <a:t>8</a:t>
            </a:fld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84647AC0-F7E9-40A0-AB3D-43DB68C45606}" type="slidenum">
              <a:rPr lang="en-US" sz="1500" smtClean="0">
                <a:latin typeface="Times New Roman"/>
              </a:rPr>
              <a:pPr algn="r"/>
              <a:t>9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81040" y="687600"/>
            <a:ext cx="7989480" cy="1083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581040" y="2228040"/>
            <a:ext cx="7989480" cy="1731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581040" y="4124520"/>
            <a:ext cx="7989480" cy="1731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581040" y="687600"/>
            <a:ext cx="7989480" cy="1083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581040" y="2228040"/>
            <a:ext cx="3898800" cy="1731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675320" y="2228040"/>
            <a:ext cx="3898800" cy="1731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4675320" y="4124520"/>
            <a:ext cx="3898800" cy="1731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581040" y="4124520"/>
            <a:ext cx="3898800" cy="1731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81040" y="687600"/>
            <a:ext cx="7989480" cy="1083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81040" y="2228040"/>
            <a:ext cx="7989480" cy="3630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581040" y="2228040"/>
            <a:ext cx="7989480" cy="3630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41" name="Picture 4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00400" y="2227680"/>
            <a:ext cx="4550400" cy="3630600"/>
          </a:xfrm>
          <a:prstGeom prst="rect">
            <a:avLst/>
          </a:prstGeom>
          <a:ln>
            <a:noFill/>
          </a:ln>
        </p:spPr>
      </p:pic>
      <p:pic>
        <p:nvPicPr>
          <p:cNvPr id="42" name="Picture 4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00400" y="2227680"/>
            <a:ext cx="4550400" cy="36306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02CC633A-1C48-42B6-A4D1-D55EAE43B5A1}" type="slidenum">
              <a:rPr lang="en-US" sz="900" smtClean="0">
                <a:solidFill>
                  <a:srgbClr val="B2B2B2"/>
                </a:solidFill>
                <a:latin typeface="Gill Sans MT"/>
              </a:rPr>
              <a:pPr algn="r">
                <a:lnSpc>
                  <a:spcPct val="100000"/>
                </a:lnSpc>
              </a:pPr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81040" y="687600"/>
            <a:ext cx="7989480" cy="1083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3" name="PlaceHolder 2"/>
          <p:cNvSpPr>
            <a:spLocks noGrp="1"/>
          </p:cNvSpPr>
          <p:nvPr>
            <p:ph type="subTitle"/>
          </p:nvPr>
        </p:nvSpPr>
        <p:spPr>
          <a:xfrm>
            <a:off x="581040" y="2228040"/>
            <a:ext cx="7989480" cy="3630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81040" y="687600"/>
            <a:ext cx="7989480" cy="1083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581040" y="2228040"/>
            <a:ext cx="7989480" cy="3630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81040" y="687600"/>
            <a:ext cx="7989480" cy="1083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581040" y="2228040"/>
            <a:ext cx="3898800" cy="3630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675320" y="2228040"/>
            <a:ext cx="3898800" cy="3630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81040" y="687600"/>
            <a:ext cx="7989480" cy="1083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subTitle"/>
          </p:nvPr>
        </p:nvSpPr>
        <p:spPr>
          <a:xfrm>
            <a:off x="581040" y="687600"/>
            <a:ext cx="7989480" cy="5021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81040" y="687600"/>
            <a:ext cx="7989480" cy="1083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81040" y="2228040"/>
            <a:ext cx="3898800" cy="1731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81040" y="4124520"/>
            <a:ext cx="3898800" cy="1731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675320" y="2228040"/>
            <a:ext cx="3898800" cy="3630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81040" y="687600"/>
            <a:ext cx="7989480" cy="1083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581040" y="2228040"/>
            <a:ext cx="7989480" cy="3630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581040" y="687600"/>
            <a:ext cx="7989480" cy="1083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581040" y="2228040"/>
            <a:ext cx="3898800" cy="3630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675320" y="2228040"/>
            <a:ext cx="3898800" cy="1731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4675320" y="4124520"/>
            <a:ext cx="3898800" cy="1731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81040" y="687600"/>
            <a:ext cx="7989480" cy="1083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81040" y="2228040"/>
            <a:ext cx="3898800" cy="1731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675320" y="2228040"/>
            <a:ext cx="3898800" cy="1731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581040" y="4124520"/>
            <a:ext cx="7989480" cy="1731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581040" y="687600"/>
            <a:ext cx="7989480" cy="1083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581040" y="2228040"/>
            <a:ext cx="7989480" cy="1731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581040" y="4124520"/>
            <a:ext cx="7989480" cy="1731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81040" y="687600"/>
            <a:ext cx="7989480" cy="1083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581040" y="2228040"/>
            <a:ext cx="3898800" cy="1731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4675320" y="2228040"/>
            <a:ext cx="3898800" cy="1731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4675320" y="4124520"/>
            <a:ext cx="3898800" cy="1731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0" name="PlaceHolder 5"/>
          <p:cNvSpPr>
            <a:spLocks noGrp="1"/>
          </p:cNvSpPr>
          <p:nvPr>
            <p:ph type="body"/>
          </p:nvPr>
        </p:nvSpPr>
        <p:spPr>
          <a:xfrm>
            <a:off x="581040" y="4124520"/>
            <a:ext cx="3898800" cy="1731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581040" y="687600"/>
            <a:ext cx="7989480" cy="1083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581040" y="2228040"/>
            <a:ext cx="7989480" cy="3630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581040" y="2228040"/>
            <a:ext cx="7989480" cy="3630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84" name="Picture 8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00400" y="2227680"/>
            <a:ext cx="4550400" cy="3630600"/>
          </a:xfrm>
          <a:prstGeom prst="rect">
            <a:avLst/>
          </a:prstGeom>
          <a:ln>
            <a:noFill/>
          </a:ln>
        </p:spPr>
      </p:pic>
      <p:pic>
        <p:nvPicPr>
          <p:cNvPr id="85" name="Picture 8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00400" y="2227680"/>
            <a:ext cx="4550400" cy="36306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81040" y="687600"/>
            <a:ext cx="7989480" cy="1083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81040" y="2228040"/>
            <a:ext cx="7989480" cy="3630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81040" y="687600"/>
            <a:ext cx="7989480" cy="1083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581040" y="2228040"/>
            <a:ext cx="3898800" cy="3630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675320" y="2228040"/>
            <a:ext cx="3898800" cy="3630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81040" y="687600"/>
            <a:ext cx="7989480" cy="1083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581040" y="687600"/>
            <a:ext cx="7989480" cy="5021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81040" y="687600"/>
            <a:ext cx="7989480" cy="1083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81040" y="2228040"/>
            <a:ext cx="3898800" cy="1731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81040" y="4124520"/>
            <a:ext cx="3898800" cy="1731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5320" y="2228040"/>
            <a:ext cx="3898800" cy="3630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81040" y="687600"/>
            <a:ext cx="7989480" cy="1083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81040" y="2228040"/>
            <a:ext cx="3898800" cy="3630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5320" y="2228040"/>
            <a:ext cx="3898800" cy="1731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675320" y="4124520"/>
            <a:ext cx="3898800" cy="1731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81040" y="687600"/>
            <a:ext cx="7989480" cy="1083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81040" y="2228040"/>
            <a:ext cx="3898800" cy="1731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5320" y="2228040"/>
            <a:ext cx="3898800" cy="1731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81040" y="4124520"/>
            <a:ext cx="7989480" cy="1731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stomShape 1"/>
          <p:cNvSpPr/>
          <p:nvPr/>
        </p:nvSpPr>
        <p:spPr>
          <a:xfrm>
            <a:off x="448200" y="441360"/>
            <a:ext cx="2719440" cy="107640"/>
          </a:xfrm>
          <a:prstGeom prst="rect">
            <a:avLst/>
          </a:prstGeom>
          <a:solidFill>
            <a:srgbClr val="000000"/>
          </a:solidFill>
          <a:ln w="12600">
            <a:noFill/>
          </a:ln>
        </p:spPr>
      </p:sp>
      <p:sp>
        <p:nvSpPr>
          <p:cNvPr id="10" name="CustomShape 2"/>
          <p:cNvSpPr/>
          <p:nvPr/>
        </p:nvSpPr>
        <p:spPr>
          <a:xfrm>
            <a:off x="5976000" y="441360"/>
            <a:ext cx="2710440" cy="107640"/>
          </a:xfrm>
          <a:prstGeom prst="rect">
            <a:avLst/>
          </a:prstGeom>
          <a:solidFill>
            <a:srgbClr val="808080"/>
          </a:solidFill>
          <a:ln w="12600">
            <a:noFill/>
          </a:ln>
        </p:spPr>
      </p:sp>
      <p:sp>
        <p:nvSpPr>
          <p:cNvPr id="2" name="CustomShape 3"/>
          <p:cNvSpPr/>
          <p:nvPr/>
        </p:nvSpPr>
        <p:spPr>
          <a:xfrm>
            <a:off x="3216600" y="441360"/>
            <a:ext cx="2710440" cy="107640"/>
          </a:xfrm>
          <a:prstGeom prst="rect">
            <a:avLst/>
          </a:prstGeom>
          <a:solidFill>
            <a:srgbClr val="B2B2B2"/>
          </a:solidFill>
          <a:ln w="12600">
            <a:noFill/>
          </a:ln>
        </p:spPr>
      </p:sp>
      <p:sp>
        <p:nvSpPr>
          <p:cNvPr id="3" name="CustomShape 4"/>
          <p:cNvSpPr/>
          <p:nvPr/>
        </p:nvSpPr>
        <p:spPr>
          <a:xfrm>
            <a:off x="448200" y="3085920"/>
            <a:ext cx="8239680" cy="3304440"/>
          </a:xfrm>
          <a:prstGeom prst="rect">
            <a:avLst/>
          </a:prstGeom>
          <a:solidFill>
            <a:srgbClr val="000000"/>
          </a:solidFill>
          <a:ln w="12600">
            <a:noFill/>
          </a:ln>
        </p:spPr>
      </p:sp>
      <p:sp>
        <p:nvSpPr>
          <p:cNvPr id="4" name="PlaceHolder 5"/>
          <p:cNvSpPr>
            <a:spLocks noGrp="1"/>
          </p:cNvSpPr>
          <p:nvPr>
            <p:ph type="title"/>
          </p:nvPr>
        </p:nvSpPr>
        <p:spPr>
          <a:xfrm>
            <a:off x="581040" y="990720"/>
            <a:ext cx="7989480" cy="1504440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3600">
                <a:solidFill>
                  <a:srgbClr val="000000"/>
                </a:solidFill>
                <a:latin typeface="Gill Sans MT"/>
              </a:rPr>
              <a:t>Click to edit the title text formatClick to edit Master title style</a:t>
            </a:r>
            <a:endParaRPr/>
          </a:p>
        </p:txBody>
      </p:sp>
      <p:sp>
        <p:nvSpPr>
          <p:cNvPr id="5" name="PlaceHolder 6"/>
          <p:cNvSpPr>
            <a:spLocks noGrp="1"/>
          </p:cNvSpPr>
          <p:nvPr>
            <p:ph type="dt"/>
          </p:nvPr>
        </p:nvSpPr>
        <p:spPr>
          <a:xfrm>
            <a:off x="5559480" y="595620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6" name="PlaceHolder 7"/>
          <p:cNvSpPr>
            <a:spLocks noGrp="1"/>
          </p:cNvSpPr>
          <p:nvPr>
            <p:ph type="ftr"/>
          </p:nvPr>
        </p:nvSpPr>
        <p:spPr>
          <a:xfrm>
            <a:off x="581040" y="5951880"/>
            <a:ext cx="4870080" cy="364680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7" name="PlaceHolder 8"/>
          <p:cNvSpPr>
            <a:spLocks noGrp="1"/>
          </p:cNvSpPr>
          <p:nvPr>
            <p:ph type="sldNum"/>
          </p:nvPr>
        </p:nvSpPr>
        <p:spPr>
          <a:xfrm>
            <a:off x="7800480" y="5956200"/>
            <a:ext cx="7700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8DD840B5-D9A7-474A-B803-F37BF4F443F9}" type="slidenum">
              <a:rPr lang="en-US" sz="900">
                <a:solidFill>
                  <a:srgbClr val="404040"/>
                </a:solidFill>
                <a:latin typeface="Gill Sans MT"/>
              </a:rPr>
              <a:pPr>
                <a:lnSpc>
                  <a:spcPct val="100000"/>
                </a:lnSpc>
              </a:pPr>
              <a:t>‹#›</a:t>
            </a:fld>
            <a:endParaRPr/>
          </a:p>
        </p:txBody>
      </p:sp>
      <p:sp>
        <p:nvSpPr>
          <p:cNvPr id="8" name="PlaceHolder 9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>
                <a:latin typeface="Gill Sans MT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1400">
                <a:latin typeface="Gill Sans MT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1200">
                <a:latin typeface="Gill Sans MT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1200">
                <a:latin typeface="Gill Sans MT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Gill Sans MT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Gill Sans MT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Gill Sans MT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448200" y="441360"/>
            <a:ext cx="2719440" cy="107640"/>
          </a:xfrm>
          <a:prstGeom prst="rect">
            <a:avLst/>
          </a:prstGeom>
          <a:solidFill>
            <a:srgbClr val="000000"/>
          </a:solidFill>
          <a:ln w="12600">
            <a:noFill/>
          </a:ln>
        </p:spPr>
      </p:sp>
      <p:sp>
        <p:nvSpPr>
          <p:cNvPr id="44" name="CustomShape 2"/>
          <p:cNvSpPr/>
          <p:nvPr/>
        </p:nvSpPr>
        <p:spPr>
          <a:xfrm>
            <a:off x="5976000" y="441360"/>
            <a:ext cx="2710440" cy="107640"/>
          </a:xfrm>
          <a:prstGeom prst="rect">
            <a:avLst/>
          </a:prstGeom>
          <a:solidFill>
            <a:srgbClr val="808080"/>
          </a:solidFill>
          <a:ln w="12600">
            <a:noFill/>
          </a:ln>
        </p:spPr>
      </p:sp>
      <p:sp>
        <p:nvSpPr>
          <p:cNvPr id="45" name="CustomShape 3"/>
          <p:cNvSpPr/>
          <p:nvPr/>
        </p:nvSpPr>
        <p:spPr>
          <a:xfrm>
            <a:off x="3216600" y="441360"/>
            <a:ext cx="2710440" cy="107640"/>
          </a:xfrm>
          <a:prstGeom prst="rect">
            <a:avLst/>
          </a:prstGeom>
          <a:solidFill>
            <a:srgbClr val="B2B2B2"/>
          </a:solidFill>
          <a:ln w="12600">
            <a:noFill/>
          </a:ln>
        </p:spPr>
      </p:sp>
      <p:sp>
        <p:nvSpPr>
          <p:cNvPr id="46" name="CustomShape 4"/>
          <p:cNvSpPr/>
          <p:nvPr/>
        </p:nvSpPr>
        <p:spPr>
          <a:xfrm>
            <a:off x="448200" y="599760"/>
            <a:ext cx="8238240" cy="1258560"/>
          </a:xfrm>
          <a:prstGeom prst="rect">
            <a:avLst/>
          </a:prstGeom>
          <a:solidFill>
            <a:srgbClr val="000000"/>
          </a:solidFill>
          <a:ln w="12600">
            <a:noFill/>
          </a:ln>
        </p:spPr>
      </p:sp>
      <p:sp>
        <p:nvSpPr>
          <p:cNvPr id="47" name="PlaceHolder 5"/>
          <p:cNvSpPr>
            <a:spLocks noGrp="1"/>
          </p:cNvSpPr>
          <p:nvPr>
            <p:ph type="title"/>
          </p:nvPr>
        </p:nvSpPr>
        <p:spPr>
          <a:xfrm>
            <a:off x="581040" y="687600"/>
            <a:ext cx="7989480" cy="1082880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2800">
                <a:solidFill>
                  <a:srgbClr val="FFFFFF"/>
                </a:solidFill>
                <a:latin typeface="Gill Sans MT"/>
              </a:rPr>
              <a:t>Click to edit the title text formatClick to edit Master title style</a:t>
            </a:r>
            <a:endParaRPr/>
          </a:p>
        </p:txBody>
      </p:sp>
      <p:sp>
        <p:nvSpPr>
          <p:cNvPr id="48" name="PlaceHolder 6"/>
          <p:cNvSpPr>
            <a:spLocks noGrp="1"/>
          </p:cNvSpPr>
          <p:nvPr>
            <p:ph type="body"/>
          </p:nvPr>
        </p:nvSpPr>
        <p:spPr>
          <a:xfrm>
            <a:off x="581040" y="2228040"/>
            <a:ext cx="7989480" cy="3630600"/>
          </a:xfrm>
          <a:prstGeom prst="rect">
            <a:avLst/>
          </a:prstGeom>
        </p:spPr>
        <p:txBody>
          <a:bodyPr anchor="ctr"/>
          <a:lstStyle/>
          <a:p>
            <a:pPr>
              <a:buSzPct val="45000"/>
              <a:buFont typeface="StarSymbol"/>
              <a:buChar char=""/>
            </a:pPr>
            <a:r>
              <a:rPr lang="en-US">
                <a:solidFill>
                  <a:srgbClr val="000000"/>
                </a:solidFill>
                <a:latin typeface="Gill Sans MT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solidFill>
                  <a:srgbClr val="000000"/>
                </a:solidFill>
                <a:latin typeface="Gill Sans MT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solidFill>
                  <a:srgbClr val="000000"/>
                </a:solidFill>
                <a:latin typeface="Gill Sans MT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solidFill>
                  <a:srgbClr val="000000"/>
                </a:solidFill>
                <a:latin typeface="Gill Sans MT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>
                <a:solidFill>
                  <a:srgbClr val="000000"/>
                </a:solidFill>
                <a:latin typeface="Gill Sans MT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>
                <a:solidFill>
                  <a:srgbClr val="000000"/>
                </a:solidFill>
                <a:latin typeface="Gill Sans MT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SzPct val="92000"/>
              <a:buFont typeface="Wingdings 2" charset="2"/>
              <a:buChar char=""/>
            </a:pPr>
            <a:r>
              <a:rPr lang="en-US">
                <a:solidFill>
                  <a:srgbClr val="000000"/>
                </a:solidFill>
                <a:latin typeface="Gill Sans MT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SzPct val="92000"/>
              <a:buFont typeface="Wingdings 2" charset="2"/>
              <a:buChar char=""/>
            </a:pPr>
            <a:r>
              <a:rPr lang="en-US" sz="1600">
                <a:solidFill>
                  <a:srgbClr val="000000"/>
                </a:solidFill>
                <a:latin typeface="Gill Sans MT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SzPct val="92000"/>
              <a:buFont typeface="Wingdings 2" charset="2"/>
              <a:buChar char=""/>
            </a:pPr>
            <a:r>
              <a:rPr lang="en-US" sz="1400">
                <a:solidFill>
                  <a:srgbClr val="000000"/>
                </a:solidFill>
                <a:latin typeface="Gill Sans MT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SzPct val="92000"/>
              <a:buFont typeface="Wingdings 2" charset="2"/>
              <a:buChar char=""/>
            </a:pPr>
            <a:r>
              <a:rPr lang="en-US" sz="1200">
                <a:solidFill>
                  <a:srgbClr val="000000"/>
                </a:solidFill>
                <a:latin typeface="Gill Sans MT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SzPct val="92000"/>
              <a:buFont typeface="Wingdings 2" charset="2"/>
              <a:buChar char=""/>
            </a:pPr>
            <a:r>
              <a:rPr lang="en-US" sz="1200">
                <a:solidFill>
                  <a:srgbClr val="000000"/>
                </a:solidFill>
                <a:latin typeface="Gill Sans MT"/>
              </a:rPr>
              <a:t>Fifth level</a:t>
            </a:r>
            <a:endParaRPr/>
          </a:p>
        </p:txBody>
      </p:sp>
      <p:sp>
        <p:nvSpPr>
          <p:cNvPr id="49" name="PlaceHolder 7"/>
          <p:cNvSpPr>
            <a:spLocks noGrp="1"/>
          </p:cNvSpPr>
          <p:nvPr>
            <p:ph type="dt"/>
          </p:nvPr>
        </p:nvSpPr>
        <p:spPr>
          <a:xfrm>
            <a:off x="5559480" y="595620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endParaRPr/>
          </a:p>
        </p:txBody>
      </p:sp>
      <p:sp>
        <p:nvSpPr>
          <p:cNvPr id="50" name="PlaceHolder 8"/>
          <p:cNvSpPr>
            <a:spLocks noGrp="1"/>
          </p:cNvSpPr>
          <p:nvPr>
            <p:ph type="ftr"/>
          </p:nvPr>
        </p:nvSpPr>
        <p:spPr>
          <a:xfrm>
            <a:off x="581040" y="5951880"/>
            <a:ext cx="4870080" cy="364680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51" name="PlaceHolder 9"/>
          <p:cNvSpPr>
            <a:spLocks noGrp="1"/>
          </p:cNvSpPr>
          <p:nvPr>
            <p:ph type="sldNum"/>
          </p:nvPr>
        </p:nvSpPr>
        <p:spPr>
          <a:xfrm>
            <a:off x="7800480" y="5956200"/>
            <a:ext cx="7700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02CC633A-1C48-42B6-A4D1-D55EAE43B5A1}" type="slidenum">
              <a:rPr lang="en-US" sz="900">
                <a:solidFill>
                  <a:srgbClr val="B2B2B2"/>
                </a:solidFill>
                <a:latin typeface="Gill Sans MT"/>
              </a:rPr>
              <a:pPr algn="r">
                <a:lnSpc>
                  <a:spcPct val="100000"/>
                </a:lnSpc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Graphics_processing_uni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en.wikipedia.org/wiki/Graphics_processing_unit" TargetMode="Externa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Image_file_formats" TargetMode="External"/><Relationship Id="rId3" Type="http://schemas.openxmlformats.org/officeDocument/2006/relationships/hyperlink" Target="https://en.wikipedia.org/wiki/Ray_tracing_(graphics)" TargetMode="External"/><Relationship Id="rId7" Type="http://schemas.openxmlformats.org/officeDocument/2006/relationships/hyperlink" Target="https://en.wikipedia.org/wiki/Computer_graphics_lighting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en.wikipedia.org/wiki/Ray_(optics)" TargetMode="External"/><Relationship Id="rId5" Type="http://schemas.openxmlformats.org/officeDocument/2006/relationships/hyperlink" Target="https://en.wikipedia.org/wiki/Pinhole_camera_model" TargetMode="External"/><Relationship Id="rId4" Type="http://schemas.openxmlformats.org/officeDocument/2006/relationships/hyperlink" Target="https://en.wikipedia.org/wiki/Pixel" TargetMode="External"/><Relationship Id="rId9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equential_algorithm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Multithreading_(computer_architecture)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s://en.wikipedia.org/wiki/Synchronization_(computer_science)" TargetMode="External"/><Relationship Id="rId4" Type="http://schemas.openxmlformats.org/officeDocument/2006/relationships/hyperlink" Target="https://en.wikipedia.org/wiki/Multi-core_processor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Thread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s://en.wikipedia.org/wiki/Context_switch" TargetMode="External"/><Relationship Id="rId4" Type="http://schemas.openxmlformats.org/officeDocument/2006/relationships/hyperlink" Target="https://en.wikipedia.org/wiki/Computer_performance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ompute_kernel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hare.net/SakshamTanwar1/nvidia-history-gpu-architecture-and-new-pascal-architecture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hyperlink" Target="https://en.wikipedia.org/wiki/Shader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OpenGL_Shading_Language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0.jpeg"/><Relationship Id="rId5" Type="http://schemas.openxmlformats.org/officeDocument/2006/relationships/hyperlink" Target="https://en.wikipedia.org/wiki/OpenCL" TargetMode="External"/><Relationship Id="rId4" Type="http://schemas.openxmlformats.org/officeDocument/2006/relationships/hyperlink" Target="https://en.wikipedia.org/wiki/Vulkan_(API)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General-purpose_computing_on_graphics_processing_units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en.wikipedia.org/wiki/Julia_(programming_language)" TargetMode="External"/><Relationship Id="rId5" Type="http://schemas.openxmlformats.org/officeDocument/2006/relationships/hyperlink" Target="https://developer.nvidia.com/pycuda" TargetMode="External"/><Relationship Id="rId4" Type="http://schemas.openxmlformats.org/officeDocument/2006/relationships/hyperlink" Target="https://en.wikipedia.org/wiki/Theano_(software)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UDA" TargetMode="External"/><Relationship Id="rId7" Type="http://schemas.openxmlformats.org/officeDocument/2006/relationships/hyperlink" Target="mailto:barr@cms.caltech.edu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hyperlink" Target="mailto:mjruiz@ca.tech.edu" TargetMode="External"/><Relationship Id="rId5" Type="http://schemas.openxmlformats.org/officeDocument/2006/relationships/hyperlink" Target="mailto:michael@caltech.edu" TargetMode="External"/><Relationship Id="rId4" Type="http://schemas.openxmlformats.org/officeDocument/2006/relationships/hyperlink" Target="mailto:tbarrett@caltech.edu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devblogs.nvidia.com/unified-memory-cuda-beginners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cs.calvin.edu/courses/cs/374/CUDA/CUDA-Thread-Indexing-Cheatsheet.pdf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en.wikipedia.org/wiki/Thread_block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fE0P6H8eK4I" TargetMode="External"/><Relationship Id="rId7" Type="http://schemas.openxmlformats.org/officeDocument/2006/relationships/hyperlink" Target="https://developer.nvidia.com/gtc/2019/video/S9286" TargetMode="External"/><Relationship Id="rId2" Type="http://schemas.openxmlformats.org/officeDocument/2006/relationships/hyperlink" Target="https://people.maths.ox.ac.uk/gilesm/talks/STAC_14.pdf" TargetMode="External"/><Relationship Id="rId1" Type="http://schemas.openxmlformats.org/officeDocument/2006/relationships/slideLayout" Target="../slideLayouts/slideLayout17.xml"/><Relationship Id="rId6" Type="http://schemas.openxmlformats.org/officeDocument/2006/relationships/hyperlink" Target="https://www.youtube.com/watch?v=6stDhEA0wFQ" TargetMode="External"/><Relationship Id="rId5" Type="http://schemas.openxmlformats.org/officeDocument/2006/relationships/hyperlink" Target="https://www.ignorantus.com/gpu_hacks/" TargetMode="External"/><Relationship Id="rId4" Type="http://schemas.openxmlformats.org/officeDocument/2006/relationships/hyperlink" Target="https://youtu.be/hNaHf-Y7iqI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courses.cms.caltech.edu/cs179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Relationship Id="rId4" Type="http://schemas.openxmlformats.org/officeDocument/2006/relationships/hyperlink" Target="http://www.piazza.com/caltech/spring2022/cs179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X86_virtualization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://releases.ubuntu.com/20.04/" TargetMode="External"/><Relationship Id="rId4" Type="http://schemas.openxmlformats.org/officeDocument/2006/relationships/hyperlink" Target="https://en.wikipedia.org/wiki/Nvidia_Optimus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entral_processing_unit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jpeg"/><Relationship Id="rId5" Type="http://schemas.openxmlformats.org/officeDocument/2006/relationships/hyperlink" Target="https://en.wikipedia.org/wiki/Parallel_computing" TargetMode="External"/><Relationship Id="rId4" Type="http://schemas.openxmlformats.org/officeDocument/2006/relationships/hyperlink" Target="https://www.howtogeek.com/194756/cpu-basics-multiple-cpus-cores-and-hyper-threading-explained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Shape 1"/>
          <p:cNvSpPr txBox="1"/>
          <p:nvPr/>
        </p:nvSpPr>
        <p:spPr>
          <a:xfrm>
            <a:off x="515470" y="878661"/>
            <a:ext cx="7772040" cy="1469520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3600" dirty="0">
                <a:solidFill>
                  <a:srgbClr val="000000"/>
                </a:solidFill>
                <a:latin typeface="Gill Sans MT"/>
              </a:rPr>
              <a:t>CS 179: </a:t>
            </a:r>
            <a:endParaRPr lang="en-US" sz="3600" dirty="0" smtClean="0">
              <a:solidFill>
                <a:srgbClr val="000000"/>
              </a:solidFill>
              <a:latin typeface="Gill Sans MT"/>
            </a:endParaRPr>
          </a:p>
          <a:p>
            <a:pPr>
              <a:lnSpc>
                <a:spcPct val="100000"/>
              </a:lnSpc>
            </a:pPr>
            <a:r>
              <a:rPr lang="en-US" sz="3600" dirty="0" smtClean="0">
                <a:solidFill>
                  <a:srgbClr val="000000"/>
                </a:solidFill>
                <a:latin typeface="Gill Sans MT"/>
              </a:rPr>
              <a:t>Introduction to </a:t>
            </a:r>
            <a:r>
              <a:rPr lang="en-US" sz="3600" dirty="0" smtClean="0">
                <a:solidFill>
                  <a:srgbClr val="000000"/>
                </a:solidFill>
                <a:latin typeface="Gill Sans MT"/>
                <a:hlinkClick r:id="rId3"/>
              </a:rPr>
              <a:t>GPU</a:t>
            </a:r>
            <a:r>
              <a:rPr lang="en-US" sz="3600" dirty="0" smtClean="0">
                <a:solidFill>
                  <a:srgbClr val="000000"/>
                </a:solidFill>
                <a:latin typeface="Gill Sans MT"/>
              </a:rPr>
              <a:t> Programming. </a:t>
            </a:r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92" name="TextShape 2"/>
          <p:cNvSpPr txBox="1"/>
          <p:nvPr/>
        </p:nvSpPr>
        <p:spPr>
          <a:xfrm>
            <a:off x="1371600" y="3429000"/>
            <a:ext cx="6400440" cy="1371240"/>
          </a:xfrm>
          <a:prstGeom prst="rect">
            <a:avLst/>
          </a:prstGeom>
        </p:spPr>
        <p:txBody>
          <a:bodyPr/>
          <a:lstStyle/>
          <a:p>
            <a:pPr algn="r">
              <a:lnSpc>
                <a:spcPct val="100000"/>
              </a:lnSpc>
            </a:pPr>
            <a:r>
              <a:rPr lang="en-US" sz="1600">
                <a:solidFill>
                  <a:srgbClr val="B2B2B2"/>
                </a:solidFill>
                <a:latin typeface="Gill Sans MT"/>
              </a:rPr>
              <a:t>Lecture 1: Introduction</a:t>
            </a:r>
            <a:endParaRPr/>
          </a:p>
        </p:txBody>
      </p:sp>
      <p:sp>
        <p:nvSpPr>
          <p:cNvPr id="93" name="CustomShape 3"/>
          <p:cNvSpPr/>
          <p:nvPr/>
        </p:nvSpPr>
        <p:spPr>
          <a:xfrm>
            <a:off x="6629400" y="6350040"/>
            <a:ext cx="2514240" cy="639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900">
                <a:solidFill>
                  <a:srgbClr val="A6A6A6"/>
                </a:solidFill>
                <a:latin typeface="Gill Sans MT"/>
              </a:rPr>
              <a:t>Images: http://en.wikipedia.org</a:t>
            </a:r>
            <a:endParaRPr/>
          </a:p>
          <a:p>
            <a:pPr>
              <a:lnSpc>
                <a:spcPct val="100000"/>
              </a:lnSpc>
            </a:pPr>
            <a:r>
              <a:rPr lang="en-US" sz="900">
                <a:solidFill>
                  <a:srgbClr val="A6A6A6"/>
                </a:solidFill>
                <a:latin typeface="Gill Sans MT"/>
              </a:rPr>
              <a:t>http://www.pcper.com</a:t>
            </a:r>
            <a:endParaRPr/>
          </a:p>
          <a:p>
            <a:pPr>
              <a:lnSpc>
                <a:spcPct val="100000"/>
              </a:lnSpc>
            </a:pPr>
            <a:r>
              <a:rPr lang="en-US" sz="900">
                <a:solidFill>
                  <a:srgbClr val="A6A6A6"/>
                </a:solidFill>
                <a:latin typeface="Gill Sans MT"/>
              </a:rPr>
              <a:t>http://northdallasradiationoncology.com/</a:t>
            </a:r>
            <a:endParaRPr/>
          </a:p>
          <a:p>
            <a:pPr>
              <a:lnSpc>
                <a:spcPct val="100000"/>
              </a:lnSpc>
            </a:pPr>
            <a:r>
              <a:rPr lang="en-US" sz="900">
                <a:solidFill>
                  <a:srgbClr val="A6A6A6"/>
                </a:solidFill>
                <a:latin typeface="Gill Sans MT"/>
              </a:rPr>
              <a:t>GPU Gems (Nvidia)</a:t>
            </a:r>
            <a:endParaRPr/>
          </a:p>
        </p:txBody>
      </p:sp>
      <p:pic>
        <p:nvPicPr>
          <p:cNvPr id="94" name="Picture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781680" y="4137840"/>
            <a:ext cx="1676160" cy="1676160"/>
          </a:xfrm>
          <a:prstGeom prst="rect">
            <a:avLst/>
          </a:prstGeom>
          <a:ln>
            <a:noFill/>
          </a:ln>
        </p:spPr>
      </p:pic>
      <p:pic>
        <p:nvPicPr>
          <p:cNvPr id="95" name="Picture 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85800" y="4114800"/>
            <a:ext cx="1692360" cy="1683000"/>
          </a:xfrm>
          <a:prstGeom prst="rect">
            <a:avLst/>
          </a:prstGeom>
          <a:ln>
            <a:noFill/>
          </a:ln>
        </p:spPr>
      </p:pic>
      <p:pic>
        <p:nvPicPr>
          <p:cNvPr id="96" name="Picture 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971800" y="4191120"/>
            <a:ext cx="3139200" cy="15692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1" name="Picture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13064" y="3872753"/>
            <a:ext cx="3562856" cy="2579167"/>
          </a:xfrm>
          <a:prstGeom prst="rect">
            <a:avLst/>
          </a:prstGeom>
          <a:ln>
            <a:noFill/>
          </a:ln>
        </p:spPr>
      </p:pic>
      <p:sp>
        <p:nvSpPr>
          <p:cNvPr id="119" name="TextShape 1"/>
          <p:cNvSpPr txBox="1"/>
          <p:nvPr/>
        </p:nvSpPr>
        <p:spPr>
          <a:xfrm>
            <a:off x="581040" y="687600"/>
            <a:ext cx="7989480" cy="1082880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2800">
                <a:solidFill>
                  <a:srgbClr val="FFFFFF"/>
                </a:solidFill>
                <a:latin typeface="Gill Sans MT"/>
              </a:rPr>
              <a:t>The GPU</a:t>
            </a:r>
            <a:endParaRPr/>
          </a:p>
        </p:txBody>
      </p:sp>
      <p:sp>
        <p:nvSpPr>
          <p:cNvPr id="120" name="TextShape 2"/>
          <p:cNvSpPr txBox="1"/>
          <p:nvPr/>
        </p:nvSpPr>
        <p:spPr>
          <a:xfrm>
            <a:off x="581040" y="2228040"/>
            <a:ext cx="7989480" cy="26106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000000"/>
                </a:solidFill>
                <a:latin typeface="Gill Sans MT"/>
              </a:rPr>
              <a:t>The </a:t>
            </a:r>
            <a:r>
              <a:rPr lang="en-US" sz="2400" dirty="0">
                <a:solidFill>
                  <a:srgbClr val="000000"/>
                </a:solidFill>
                <a:latin typeface="Gill Sans MT"/>
                <a:hlinkClick r:id="rId4"/>
              </a:rPr>
              <a:t>"Graphics Processing Unit"</a:t>
            </a:r>
            <a:endParaRPr sz="2400" dirty="0"/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000000"/>
                </a:solidFill>
                <a:latin typeface="Gill Sans MT"/>
              </a:rPr>
              <a:t>Relatively new technology designed for parallelizable problems</a:t>
            </a:r>
            <a:endParaRPr sz="2400" dirty="0"/>
          </a:p>
          <a:p>
            <a:pPr marL="800100" lvl="1" indent="-342900">
              <a:lnSpc>
                <a:spcPct val="100000"/>
              </a:lnSpc>
              <a:buSzPct val="92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Arial"/>
              </a:rPr>
              <a:t>Initially created specifically for graphics</a:t>
            </a:r>
            <a:endParaRPr sz="2400" dirty="0"/>
          </a:p>
          <a:p>
            <a:pPr marL="800100" lvl="1" indent="-342900">
              <a:lnSpc>
                <a:spcPct val="100000"/>
              </a:lnSpc>
              <a:buSzPct val="92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Arial"/>
              </a:rPr>
              <a:t>Became more capable of general </a:t>
            </a:r>
            <a:r>
              <a:rPr lang="en-US" sz="2000" dirty="0" smtClean="0">
                <a:solidFill>
                  <a:srgbClr val="000000"/>
                </a:solidFill>
                <a:latin typeface="Arial"/>
              </a:rPr>
              <a:t>computations</a:t>
            </a:r>
          </a:p>
          <a:p>
            <a:pPr marL="800100" lvl="1" indent="-342900">
              <a:lnSpc>
                <a:spcPct val="100000"/>
              </a:lnSpc>
              <a:buSzPct val="92000"/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0000"/>
                </a:solidFill>
                <a:latin typeface="Arial"/>
              </a:rPr>
              <a:t>Very fast and powerful, computationally </a:t>
            </a:r>
          </a:p>
          <a:p>
            <a:pPr marL="800100" lvl="1" indent="-342900">
              <a:lnSpc>
                <a:spcPct val="100000"/>
              </a:lnSpc>
              <a:buSzPct val="92000"/>
              <a:buFont typeface="Arial" panose="020B0604020202020204" pitchFamily="34" charset="0"/>
              <a:buChar char="•"/>
            </a:pPr>
            <a:r>
              <a:rPr lang="en-US" sz="2400" dirty="0" smtClean="0"/>
              <a:t>Uses lots of electrical power</a:t>
            </a:r>
            <a:endParaRPr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1"/>
          </p:nvPr>
        </p:nvSpPr>
        <p:spPr>
          <a:xfrm>
            <a:off x="7800480" y="5956200"/>
            <a:ext cx="770040" cy="364680"/>
          </a:xfrm>
        </p:spPr>
        <p:txBody>
          <a:bodyPr/>
          <a:lstStyle/>
          <a:p>
            <a:pPr algn="r">
              <a:lnSpc>
                <a:spcPct val="100000"/>
              </a:lnSpc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Shape 1"/>
          <p:cNvSpPr txBox="1"/>
          <p:nvPr/>
        </p:nvSpPr>
        <p:spPr>
          <a:xfrm>
            <a:off x="581040" y="687600"/>
            <a:ext cx="7989480" cy="1082880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2800" dirty="0">
                <a:solidFill>
                  <a:srgbClr val="FFFFFF"/>
                </a:solidFill>
                <a:latin typeface="Gill Sans MT"/>
              </a:rPr>
              <a:t>GPUs – </a:t>
            </a:r>
            <a:r>
              <a:rPr lang="en-US" sz="2800" dirty="0" smtClean="0">
                <a:solidFill>
                  <a:srgbClr val="FFFFFF"/>
                </a:solidFill>
                <a:latin typeface="Gill Sans MT"/>
              </a:rPr>
              <a:t>Some of the </a:t>
            </a:r>
            <a:r>
              <a:rPr lang="en-US" sz="2800" dirty="0">
                <a:solidFill>
                  <a:srgbClr val="FFFFFF"/>
                </a:solidFill>
                <a:latin typeface="Gill Sans MT"/>
              </a:rPr>
              <a:t>Motivation</a:t>
            </a:r>
            <a:endParaRPr dirty="0"/>
          </a:p>
        </p:txBody>
      </p:sp>
      <p:sp>
        <p:nvSpPr>
          <p:cNvPr id="123" name="TextShape 2"/>
          <p:cNvSpPr txBox="1"/>
          <p:nvPr/>
        </p:nvSpPr>
        <p:spPr>
          <a:xfrm>
            <a:off x="581040" y="1944720"/>
            <a:ext cx="7989480" cy="28326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000000"/>
                </a:solidFill>
                <a:latin typeface="Gill Sans MT"/>
                <a:hlinkClick r:id="rId3"/>
              </a:rPr>
              <a:t>Raytracing</a:t>
            </a:r>
            <a:r>
              <a:rPr lang="en-US" sz="2000" dirty="0">
                <a:solidFill>
                  <a:srgbClr val="000000"/>
                </a:solidFill>
                <a:latin typeface="Gill Sans MT"/>
              </a:rPr>
              <a:t>:</a:t>
            </a:r>
            <a:endParaRPr sz="2000" dirty="0"/>
          </a:p>
          <a:p>
            <a:r>
              <a:rPr lang="en-US" sz="2000" dirty="0">
                <a:solidFill>
                  <a:srgbClr val="000000"/>
                </a:solidFill>
                <a:latin typeface="Lucida Console"/>
              </a:rPr>
              <a:t>for all </a:t>
            </a:r>
            <a:r>
              <a:rPr lang="en-US" sz="2000" dirty="0">
                <a:solidFill>
                  <a:srgbClr val="000000"/>
                </a:solidFill>
                <a:latin typeface="Lucida Console"/>
                <a:hlinkClick r:id="rId4"/>
              </a:rPr>
              <a:t>pixels </a:t>
            </a:r>
            <a:r>
              <a:rPr lang="en-US" sz="2000" dirty="0">
                <a:solidFill>
                  <a:srgbClr val="000000"/>
                </a:solidFill>
                <a:latin typeface="Lucida Console"/>
              </a:rPr>
              <a:t>(</a:t>
            </a:r>
            <a:r>
              <a:rPr lang="en-US" sz="2000" dirty="0" err="1">
                <a:solidFill>
                  <a:srgbClr val="000000"/>
                </a:solidFill>
                <a:latin typeface="Lucida Console"/>
              </a:rPr>
              <a:t>i,j</a:t>
            </a:r>
            <a:r>
              <a:rPr lang="en-US" sz="2000" dirty="0" smtClean="0">
                <a:solidFill>
                  <a:srgbClr val="000000"/>
                </a:solidFill>
                <a:latin typeface="Lucida Console"/>
              </a:rPr>
              <a:t>) in image: </a:t>
            </a:r>
            <a:endParaRPr dirty="0"/>
          </a:p>
          <a:p>
            <a:r>
              <a:rPr lang="en-US" sz="2000" dirty="0">
                <a:solidFill>
                  <a:srgbClr val="000000"/>
                </a:solidFill>
                <a:latin typeface="Lucida Console"/>
              </a:rPr>
              <a:t>    </a:t>
            </a:r>
            <a:r>
              <a:rPr lang="en-US" sz="2000" dirty="0" smtClean="0">
                <a:solidFill>
                  <a:srgbClr val="000000"/>
                </a:solidFill>
                <a:latin typeface="Lucida Console"/>
              </a:rPr>
              <a:t>From </a:t>
            </a:r>
            <a:r>
              <a:rPr lang="en-US" sz="2000" dirty="0" smtClean="0">
                <a:solidFill>
                  <a:srgbClr val="000000"/>
                </a:solidFill>
                <a:latin typeface="Lucida Console"/>
                <a:hlinkClick r:id="rId5"/>
              </a:rPr>
              <a:t>camera eye point</a:t>
            </a:r>
            <a:r>
              <a:rPr lang="en-US" sz="2000" dirty="0" smtClean="0">
                <a:solidFill>
                  <a:srgbClr val="000000"/>
                </a:solidFill>
                <a:latin typeface="Lucida Console"/>
              </a:rPr>
              <a:t>, 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Lucida Console"/>
              </a:rPr>
              <a:t>	calculate </a:t>
            </a:r>
            <a:r>
              <a:rPr lang="en-US" sz="2000" dirty="0">
                <a:solidFill>
                  <a:srgbClr val="000000"/>
                </a:solidFill>
                <a:latin typeface="Lucida Console"/>
                <a:hlinkClick r:id="rId6"/>
              </a:rPr>
              <a:t>ray </a:t>
            </a:r>
            <a:r>
              <a:rPr lang="en-US" sz="2000" dirty="0" smtClean="0">
                <a:solidFill>
                  <a:srgbClr val="000000"/>
                </a:solidFill>
                <a:latin typeface="Lucida Console"/>
              </a:rPr>
              <a:t>point </a:t>
            </a:r>
            <a:r>
              <a:rPr lang="en-US" sz="2000" dirty="0">
                <a:solidFill>
                  <a:srgbClr val="000000"/>
                </a:solidFill>
                <a:latin typeface="Lucida Console"/>
              </a:rPr>
              <a:t>and direction in 3d space</a:t>
            </a:r>
            <a:endParaRPr dirty="0"/>
          </a:p>
          <a:p>
            <a:r>
              <a:rPr lang="en-US" sz="2000" dirty="0">
                <a:solidFill>
                  <a:srgbClr val="000000"/>
                </a:solidFill>
                <a:latin typeface="Lucida Console"/>
              </a:rPr>
              <a:t>    if ray intersects object:</a:t>
            </a:r>
            <a:endParaRPr dirty="0"/>
          </a:p>
          <a:p>
            <a:r>
              <a:rPr lang="en-US" sz="2000" dirty="0">
                <a:solidFill>
                  <a:srgbClr val="000000"/>
                </a:solidFill>
                <a:latin typeface="Lucida Console"/>
              </a:rPr>
              <a:t>	calculate </a:t>
            </a:r>
            <a:r>
              <a:rPr lang="en-US" sz="2000" dirty="0">
                <a:solidFill>
                  <a:srgbClr val="000000"/>
                </a:solidFill>
                <a:latin typeface="Lucida Console"/>
                <a:hlinkClick r:id="rId7"/>
              </a:rPr>
              <a:t>lighting </a:t>
            </a:r>
            <a:r>
              <a:rPr lang="en-US" sz="2000" dirty="0">
                <a:solidFill>
                  <a:srgbClr val="000000"/>
                </a:solidFill>
                <a:latin typeface="Lucida Console"/>
              </a:rPr>
              <a:t>at closest </a:t>
            </a:r>
            <a:r>
              <a:rPr lang="en-US" sz="2000" dirty="0" smtClean="0">
                <a:solidFill>
                  <a:srgbClr val="000000"/>
                </a:solidFill>
                <a:latin typeface="Lucida Console"/>
              </a:rPr>
              <a:t>object point</a:t>
            </a:r>
            <a:endParaRPr dirty="0"/>
          </a:p>
          <a:p>
            <a:r>
              <a:rPr lang="en-US" sz="2000" dirty="0">
                <a:solidFill>
                  <a:srgbClr val="000000"/>
                </a:solidFill>
                <a:latin typeface="Lucida Console"/>
              </a:rPr>
              <a:t>	store color of (</a:t>
            </a:r>
            <a:r>
              <a:rPr lang="en-US" sz="2000" dirty="0" err="1">
                <a:solidFill>
                  <a:srgbClr val="000000"/>
                </a:solidFill>
                <a:latin typeface="Lucida Console"/>
              </a:rPr>
              <a:t>i,j</a:t>
            </a:r>
            <a:r>
              <a:rPr lang="en-US" sz="2000" dirty="0" smtClean="0">
                <a:solidFill>
                  <a:srgbClr val="000000"/>
                </a:solidFill>
                <a:latin typeface="Lucida Console"/>
              </a:rPr>
              <a:t>)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Lucida Console"/>
              </a:rPr>
              <a:t>Assemble into </a:t>
            </a:r>
            <a:r>
              <a:rPr lang="en-US" sz="2000" dirty="0" smtClean="0">
                <a:solidFill>
                  <a:srgbClr val="000000"/>
                </a:solidFill>
                <a:latin typeface="Lucida Console"/>
                <a:hlinkClick r:id="rId8"/>
              </a:rPr>
              <a:t>image </a:t>
            </a:r>
            <a:r>
              <a:rPr lang="en-US" sz="2000" dirty="0" smtClean="0">
                <a:solidFill>
                  <a:srgbClr val="000000"/>
                </a:solidFill>
                <a:latin typeface="Lucida Console"/>
              </a:rPr>
              <a:t>file</a:t>
            </a:r>
          </a:p>
          <a:p>
            <a:endParaRPr dirty="0"/>
          </a:p>
        </p:txBody>
      </p:sp>
      <p:pic>
        <p:nvPicPr>
          <p:cNvPr id="124" name="Picture 2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682754" y="4256171"/>
            <a:ext cx="2994480" cy="2433240"/>
          </a:xfrm>
          <a:prstGeom prst="rect">
            <a:avLst/>
          </a:prstGeom>
          <a:ln>
            <a:noFill/>
          </a:ln>
        </p:spPr>
      </p:pic>
      <p:sp>
        <p:nvSpPr>
          <p:cNvPr id="125" name="CustomShape 3"/>
          <p:cNvSpPr/>
          <p:nvPr/>
        </p:nvSpPr>
        <p:spPr>
          <a:xfrm>
            <a:off x="5586491" y="4071076"/>
            <a:ext cx="3282063" cy="363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Gill Sans MT"/>
              </a:rPr>
              <a:t>Superquadric Cylinders, exponent 0.1, yellow glass balls, Barr, 1981</a:t>
            </a:r>
            <a:endParaRPr sz="1600"/>
          </a:p>
        </p:txBody>
      </p:sp>
      <p:sp>
        <p:nvSpPr>
          <p:cNvPr id="6" name="TextBox 5"/>
          <p:cNvSpPr txBox="1"/>
          <p:nvPr/>
        </p:nvSpPr>
        <p:spPr>
          <a:xfrm>
            <a:off x="1204856" y="4744122"/>
            <a:ext cx="33994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Each pixel could be computed simultaneously, with enough parallelism!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1"/>
          </p:nvPr>
        </p:nvSpPr>
        <p:spPr>
          <a:xfrm>
            <a:off x="7800480" y="5956200"/>
            <a:ext cx="770040" cy="364680"/>
          </a:xfrm>
        </p:spPr>
        <p:txBody>
          <a:bodyPr/>
          <a:lstStyle/>
          <a:p>
            <a:pPr algn="r">
              <a:lnSpc>
                <a:spcPct val="100000"/>
              </a:lnSpc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Shape 1"/>
          <p:cNvSpPr txBox="1"/>
          <p:nvPr/>
        </p:nvSpPr>
        <p:spPr>
          <a:xfrm>
            <a:off x="581040" y="687600"/>
            <a:ext cx="7989480" cy="1082880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2800" dirty="0" smtClean="0">
                <a:solidFill>
                  <a:srgbClr val="FFFFFF"/>
                </a:solidFill>
                <a:latin typeface="Gill Sans MT"/>
              </a:rPr>
              <a:t>SIMPLE EXAMPLE</a:t>
            </a:r>
            <a:endParaRPr dirty="0"/>
          </a:p>
        </p:txBody>
      </p:sp>
      <p:sp>
        <p:nvSpPr>
          <p:cNvPr id="127" name="TextShape 2"/>
          <p:cNvSpPr txBox="1"/>
          <p:nvPr/>
        </p:nvSpPr>
        <p:spPr>
          <a:xfrm>
            <a:off x="581040" y="2228040"/>
            <a:ext cx="7989480" cy="363060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0000"/>
                </a:solidFill>
                <a:latin typeface="Gill Sans MT"/>
              </a:rPr>
              <a:t>Add two </a:t>
            </a:r>
            <a:r>
              <a:rPr lang="en-US" dirty="0" smtClean="0">
                <a:solidFill>
                  <a:srgbClr val="000000"/>
                </a:solidFill>
                <a:latin typeface="Gill Sans MT"/>
              </a:rPr>
              <a:t>arrays, A and B to produce array C</a:t>
            </a:r>
            <a:endParaRPr dirty="0"/>
          </a:p>
          <a:p>
            <a:pPr marL="742950" lvl="1" indent="-285750">
              <a:lnSpc>
                <a:spcPct val="100000"/>
              </a:lnSpc>
              <a:buSzPct val="920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Gill Sans MT"/>
              </a:rPr>
              <a:t>A[ ] + B[ ] -&gt; C[ ]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000000"/>
                </a:solidFill>
                <a:latin typeface="Gill Sans MT"/>
              </a:rPr>
              <a:t>On the CPU:</a:t>
            </a:r>
          </a:p>
          <a:p>
            <a:pPr>
              <a:lnSpc>
                <a:spcPct val="100000"/>
              </a:lnSpc>
            </a:pPr>
            <a:endParaRPr dirty="0"/>
          </a:p>
          <a:p>
            <a:pPr lvl="1"/>
            <a:r>
              <a:rPr lang="en-US" sz="1500" dirty="0">
                <a:solidFill>
                  <a:srgbClr val="000000"/>
                </a:solidFill>
                <a:latin typeface="Lucida Console"/>
              </a:rPr>
              <a:t>float *C = </a:t>
            </a:r>
            <a:r>
              <a:rPr lang="en-US" sz="1500" dirty="0" err="1">
                <a:solidFill>
                  <a:srgbClr val="000000"/>
                </a:solidFill>
                <a:latin typeface="Lucida Console"/>
              </a:rPr>
              <a:t>malloc</a:t>
            </a:r>
            <a:r>
              <a:rPr lang="en-US" sz="1500" dirty="0">
                <a:solidFill>
                  <a:srgbClr val="000000"/>
                </a:solidFill>
                <a:latin typeface="Lucida Console"/>
              </a:rPr>
              <a:t>(N * </a:t>
            </a:r>
            <a:r>
              <a:rPr lang="en-US" sz="1500" dirty="0" err="1">
                <a:solidFill>
                  <a:srgbClr val="000000"/>
                </a:solidFill>
                <a:latin typeface="Lucida Console"/>
              </a:rPr>
              <a:t>sizeof</a:t>
            </a:r>
            <a:r>
              <a:rPr lang="en-US" sz="1500" dirty="0">
                <a:solidFill>
                  <a:srgbClr val="000000"/>
                </a:solidFill>
                <a:latin typeface="Lucida Console"/>
              </a:rPr>
              <a:t>(float));</a:t>
            </a:r>
            <a:endParaRPr dirty="0"/>
          </a:p>
          <a:p>
            <a:pPr lvl="1"/>
            <a:r>
              <a:rPr lang="en-US" sz="1500" dirty="0">
                <a:solidFill>
                  <a:srgbClr val="000000"/>
                </a:solidFill>
                <a:latin typeface="Lucida Console"/>
              </a:rPr>
              <a:t>for (</a:t>
            </a:r>
            <a:r>
              <a:rPr lang="en-US" sz="1500" dirty="0" err="1">
                <a:solidFill>
                  <a:srgbClr val="000000"/>
                </a:solidFill>
                <a:latin typeface="Lucida Console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Lucida Console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Lucida Console"/>
              </a:rPr>
              <a:t>i</a:t>
            </a:r>
            <a:r>
              <a:rPr lang="en-US" sz="1500" dirty="0">
                <a:solidFill>
                  <a:srgbClr val="000000"/>
                </a:solidFill>
                <a:latin typeface="Lucida Console"/>
              </a:rPr>
              <a:t> = 0; </a:t>
            </a:r>
            <a:r>
              <a:rPr lang="en-US" sz="1500" dirty="0" err="1">
                <a:solidFill>
                  <a:srgbClr val="000000"/>
                </a:solidFill>
                <a:latin typeface="Lucida Console"/>
              </a:rPr>
              <a:t>i</a:t>
            </a:r>
            <a:r>
              <a:rPr lang="en-US" sz="1500" dirty="0">
                <a:solidFill>
                  <a:srgbClr val="000000"/>
                </a:solidFill>
                <a:latin typeface="Lucida Console"/>
              </a:rPr>
              <a:t> &lt; N; </a:t>
            </a:r>
            <a:r>
              <a:rPr lang="en-US" sz="1500" dirty="0" err="1">
                <a:solidFill>
                  <a:srgbClr val="000000"/>
                </a:solidFill>
                <a:latin typeface="Lucida Console"/>
              </a:rPr>
              <a:t>i</a:t>
            </a:r>
            <a:r>
              <a:rPr lang="en-US" sz="1500" dirty="0">
                <a:solidFill>
                  <a:srgbClr val="000000"/>
                </a:solidFill>
                <a:latin typeface="Lucida Console"/>
              </a:rPr>
              <a:t>++)</a:t>
            </a:r>
            <a:endParaRPr dirty="0"/>
          </a:p>
          <a:p>
            <a:pPr lvl="1"/>
            <a:r>
              <a:rPr lang="en-US" sz="1500" dirty="0">
                <a:solidFill>
                  <a:srgbClr val="000000"/>
                </a:solidFill>
                <a:latin typeface="Lucida Console"/>
              </a:rPr>
              <a:t>C[</a:t>
            </a:r>
            <a:r>
              <a:rPr lang="en-US" sz="1500" dirty="0" err="1">
                <a:solidFill>
                  <a:srgbClr val="000000"/>
                </a:solidFill>
                <a:latin typeface="Lucida Console"/>
              </a:rPr>
              <a:t>i</a:t>
            </a:r>
            <a:r>
              <a:rPr lang="en-US" sz="1500" dirty="0">
                <a:solidFill>
                  <a:srgbClr val="000000"/>
                </a:solidFill>
                <a:latin typeface="Lucida Console"/>
              </a:rPr>
              <a:t>] = A[</a:t>
            </a:r>
            <a:r>
              <a:rPr lang="en-US" sz="1500" dirty="0" err="1">
                <a:solidFill>
                  <a:srgbClr val="000000"/>
                </a:solidFill>
                <a:latin typeface="Lucida Console"/>
              </a:rPr>
              <a:t>i</a:t>
            </a:r>
            <a:r>
              <a:rPr lang="en-US" sz="1500" dirty="0">
                <a:solidFill>
                  <a:srgbClr val="000000"/>
                </a:solidFill>
                <a:latin typeface="Lucida Console"/>
              </a:rPr>
              <a:t>] + B[</a:t>
            </a:r>
            <a:r>
              <a:rPr lang="en-US" sz="1500" dirty="0" err="1">
                <a:solidFill>
                  <a:srgbClr val="000000"/>
                </a:solidFill>
                <a:latin typeface="Lucida Console"/>
              </a:rPr>
              <a:t>i</a:t>
            </a:r>
            <a:r>
              <a:rPr lang="en-US" sz="1500" dirty="0">
                <a:solidFill>
                  <a:srgbClr val="000000"/>
                </a:solidFill>
                <a:latin typeface="Lucida Console"/>
              </a:rPr>
              <a:t>];</a:t>
            </a:r>
          </a:p>
          <a:p>
            <a:pPr lvl="1"/>
            <a:r>
              <a:rPr lang="en-US" sz="1500" dirty="0">
                <a:solidFill>
                  <a:srgbClr val="000000"/>
                </a:solidFill>
                <a:latin typeface="Lucida Console"/>
              </a:rPr>
              <a:t>return C;</a:t>
            </a:r>
            <a:endParaRPr lang="en-US" dirty="0"/>
          </a:p>
          <a:p>
            <a:pPr lvl="1"/>
            <a:endParaRPr lang="en-US" sz="1600" dirty="0">
              <a:solidFill>
                <a:srgbClr val="000000"/>
              </a:solidFill>
              <a:latin typeface="Gill Sans MT"/>
            </a:endParaRPr>
          </a:p>
          <a:p>
            <a:pPr lvl="1"/>
            <a:r>
              <a:rPr lang="en-US" sz="2400" i="1" dirty="0" smtClean="0">
                <a:solidFill>
                  <a:srgbClr val="000000"/>
                </a:solidFill>
                <a:latin typeface="Gill Sans MT"/>
              </a:rPr>
              <a:t>On CPUs the above code operates </a:t>
            </a:r>
            <a:r>
              <a:rPr lang="en-US" sz="2400" b="1" i="1" dirty="0" smtClean="0">
                <a:solidFill>
                  <a:srgbClr val="000000"/>
                </a:solidFill>
                <a:latin typeface="Gill Sans MT"/>
                <a:hlinkClick r:id="rId3"/>
              </a:rPr>
              <a:t>sequentially</a:t>
            </a:r>
            <a:r>
              <a:rPr lang="en-US" sz="2400" b="1" i="1" dirty="0" smtClean="0">
                <a:solidFill>
                  <a:srgbClr val="000000"/>
                </a:solidFill>
                <a:latin typeface="Gill Sans MT"/>
              </a:rPr>
              <a:t>,  </a:t>
            </a:r>
            <a:r>
              <a:rPr lang="en-US" sz="2400" i="1" dirty="0" smtClean="0">
                <a:solidFill>
                  <a:srgbClr val="000000"/>
                </a:solidFill>
                <a:latin typeface="Gill Sans MT"/>
              </a:rPr>
              <a:t>but </a:t>
            </a:r>
            <a:r>
              <a:rPr lang="en-US" sz="2400" i="1" dirty="0">
                <a:solidFill>
                  <a:srgbClr val="000000"/>
                </a:solidFill>
                <a:latin typeface="Gill Sans MT"/>
              </a:rPr>
              <a:t>can we do </a:t>
            </a:r>
            <a:r>
              <a:rPr lang="en-US" sz="2400" i="1" dirty="0" smtClean="0">
                <a:solidFill>
                  <a:srgbClr val="000000"/>
                </a:solidFill>
                <a:latin typeface="Gill Sans MT"/>
              </a:rPr>
              <a:t>better, still on CPUs?</a:t>
            </a:r>
            <a:endParaRPr sz="2400" i="1"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1"/>
          </p:nvPr>
        </p:nvSpPr>
        <p:spPr>
          <a:xfrm>
            <a:off x="7800480" y="5956200"/>
            <a:ext cx="770040" cy="364680"/>
          </a:xfrm>
        </p:spPr>
        <p:txBody>
          <a:bodyPr/>
          <a:lstStyle/>
          <a:p>
            <a:pPr algn="r">
              <a:lnSpc>
                <a:spcPct val="100000"/>
              </a:lnSpc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Shape 1"/>
          <p:cNvSpPr txBox="1"/>
          <p:nvPr/>
        </p:nvSpPr>
        <p:spPr>
          <a:xfrm>
            <a:off x="581040" y="687600"/>
            <a:ext cx="7989480" cy="1082880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2800">
                <a:solidFill>
                  <a:srgbClr val="FFFFFF"/>
                </a:solidFill>
                <a:latin typeface="Gill Sans MT"/>
              </a:rPr>
              <a:t>A simple problem…</a:t>
            </a:r>
            <a:endParaRPr/>
          </a:p>
        </p:txBody>
      </p:sp>
      <p:sp>
        <p:nvSpPr>
          <p:cNvPr id="129" name="TextShape 2"/>
          <p:cNvSpPr txBox="1"/>
          <p:nvPr/>
        </p:nvSpPr>
        <p:spPr>
          <a:xfrm>
            <a:off x="914400" y="1931760"/>
            <a:ext cx="7619760" cy="4925880"/>
          </a:xfrm>
          <a:prstGeom prst="rect">
            <a:avLst/>
          </a:prstGeom>
        </p:spPr>
        <p:txBody>
          <a:bodyPr anchor="ctr"/>
          <a:lstStyle/>
          <a:p>
            <a:pPr marL="285750" indent="-285750">
              <a:lnSpc>
                <a:spcPct val="100000"/>
              </a:lnSpc>
              <a:buSzPct val="92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Gill Sans MT"/>
              </a:rPr>
              <a:t>On the CPU (</a:t>
            </a:r>
            <a:r>
              <a:rPr lang="en-US" dirty="0">
                <a:solidFill>
                  <a:srgbClr val="000000"/>
                </a:solidFill>
                <a:latin typeface="Gill Sans MT"/>
                <a:hlinkClick r:id="rId3"/>
              </a:rPr>
              <a:t>multi-threaded,</a:t>
            </a:r>
            <a:r>
              <a:rPr lang="en-US" dirty="0">
                <a:solidFill>
                  <a:srgbClr val="000000"/>
                </a:solidFill>
                <a:latin typeface="Gill Sans MT"/>
              </a:rPr>
              <a:t> pseudocode):</a:t>
            </a:r>
          </a:p>
          <a:p>
            <a:pPr>
              <a:lnSpc>
                <a:spcPct val="100000"/>
              </a:lnSpc>
              <a:buSzPct val="92000"/>
            </a:pPr>
            <a:endParaRPr dirty="0"/>
          </a:p>
          <a:p>
            <a:pPr lvl="1"/>
            <a:r>
              <a:rPr lang="en-US" sz="1500" dirty="0">
                <a:solidFill>
                  <a:srgbClr val="000000"/>
                </a:solidFill>
                <a:latin typeface="Lucida Console"/>
              </a:rPr>
              <a:t>(allocate memory for </a:t>
            </a:r>
            <a:r>
              <a:rPr lang="en-US" sz="1500" dirty="0" smtClean="0">
                <a:solidFill>
                  <a:srgbClr val="000000"/>
                </a:solidFill>
                <a:latin typeface="Lucida Console"/>
              </a:rPr>
              <a:t>array C</a:t>
            </a:r>
            <a:r>
              <a:rPr lang="en-US" sz="1500" dirty="0">
                <a:solidFill>
                  <a:srgbClr val="000000"/>
                </a:solidFill>
                <a:latin typeface="Lucida Console"/>
              </a:rPr>
              <a:t>)</a:t>
            </a:r>
            <a:endParaRPr dirty="0"/>
          </a:p>
          <a:p>
            <a:pPr lvl="1"/>
            <a:r>
              <a:rPr lang="en-US" sz="1500" dirty="0">
                <a:solidFill>
                  <a:srgbClr val="000000"/>
                </a:solidFill>
                <a:latin typeface="Lucida Console"/>
              </a:rPr>
              <a:t>Create # of threads equal to number of </a:t>
            </a:r>
            <a:r>
              <a:rPr lang="en-US" sz="1500" dirty="0">
                <a:solidFill>
                  <a:srgbClr val="000000"/>
                </a:solidFill>
                <a:latin typeface="Lucida Console"/>
                <a:hlinkClick r:id="rId4"/>
              </a:rPr>
              <a:t>cores </a:t>
            </a:r>
            <a:r>
              <a:rPr lang="en-US" sz="1500" dirty="0">
                <a:solidFill>
                  <a:srgbClr val="000000"/>
                </a:solidFill>
                <a:latin typeface="Lucida Console"/>
              </a:rPr>
              <a:t>on processor (around 2, 4, perhaps </a:t>
            </a:r>
            <a:r>
              <a:rPr lang="en-US" sz="1500" dirty="0" smtClean="0">
                <a:solidFill>
                  <a:srgbClr val="000000"/>
                </a:solidFill>
                <a:latin typeface="Lucida Console"/>
              </a:rPr>
              <a:t>8?)</a:t>
            </a:r>
            <a:endParaRPr dirty="0"/>
          </a:p>
          <a:p>
            <a:pPr lvl="1"/>
            <a:r>
              <a:rPr lang="en-US" sz="1500" dirty="0">
                <a:solidFill>
                  <a:srgbClr val="000000"/>
                </a:solidFill>
                <a:latin typeface="Lucida Console"/>
              </a:rPr>
              <a:t>(Indicate portions of </a:t>
            </a:r>
            <a:r>
              <a:rPr lang="en-US" sz="1500" dirty="0" smtClean="0">
                <a:solidFill>
                  <a:srgbClr val="000000"/>
                </a:solidFill>
                <a:latin typeface="Lucida Console"/>
              </a:rPr>
              <a:t>arrays A</a:t>
            </a:r>
            <a:r>
              <a:rPr lang="en-US" sz="1500" dirty="0">
                <a:solidFill>
                  <a:srgbClr val="000000"/>
                </a:solidFill>
                <a:latin typeface="Lucida Console"/>
              </a:rPr>
              <a:t>, B, C to each thread...)</a:t>
            </a:r>
            <a:endParaRPr dirty="0"/>
          </a:p>
          <a:p>
            <a:pPr lvl="1"/>
            <a:endParaRPr dirty="0"/>
          </a:p>
          <a:p>
            <a:pPr lvl="1"/>
            <a:r>
              <a:rPr lang="en-US" sz="1500" dirty="0">
                <a:solidFill>
                  <a:srgbClr val="000000"/>
                </a:solidFill>
                <a:latin typeface="Lucida Console"/>
              </a:rPr>
              <a:t>...</a:t>
            </a:r>
            <a:endParaRPr dirty="0"/>
          </a:p>
          <a:p>
            <a:pPr lvl="1"/>
            <a:endParaRPr dirty="0"/>
          </a:p>
          <a:p>
            <a:pPr lvl="1"/>
            <a:r>
              <a:rPr lang="en-US" sz="1500" dirty="0">
                <a:solidFill>
                  <a:srgbClr val="000000"/>
                </a:solidFill>
                <a:latin typeface="Lucida Console"/>
              </a:rPr>
              <a:t>In each thread,</a:t>
            </a:r>
            <a:endParaRPr dirty="0"/>
          </a:p>
          <a:p>
            <a:pPr lvl="1"/>
            <a:r>
              <a:rPr lang="en-US" sz="1500" dirty="0">
                <a:solidFill>
                  <a:srgbClr val="000000"/>
                </a:solidFill>
                <a:latin typeface="Lucida Console"/>
              </a:rPr>
              <a:t>For (</a:t>
            </a:r>
            <a:r>
              <a:rPr lang="en-US" sz="1500" dirty="0" err="1">
                <a:solidFill>
                  <a:srgbClr val="000000"/>
                </a:solidFill>
                <a:latin typeface="Lucida Console"/>
              </a:rPr>
              <a:t>i</a:t>
            </a:r>
            <a:r>
              <a:rPr lang="en-US" sz="1500" dirty="0">
                <a:solidFill>
                  <a:srgbClr val="000000"/>
                </a:solidFill>
                <a:latin typeface="Lucida Console"/>
              </a:rPr>
              <a:t> from beginning region of thread)</a:t>
            </a:r>
            <a:endParaRPr dirty="0"/>
          </a:p>
          <a:p>
            <a:pPr lvl="1"/>
            <a:r>
              <a:rPr lang="en-US" sz="1500" dirty="0">
                <a:solidFill>
                  <a:srgbClr val="000000"/>
                </a:solidFill>
                <a:latin typeface="Lucida Console"/>
              </a:rPr>
              <a:t>C[</a:t>
            </a:r>
            <a:r>
              <a:rPr lang="en-US" sz="1500" dirty="0" err="1">
                <a:solidFill>
                  <a:srgbClr val="000000"/>
                </a:solidFill>
                <a:latin typeface="Lucida Console"/>
              </a:rPr>
              <a:t>i</a:t>
            </a:r>
            <a:r>
              <a:rPr lang="en-US" sz="1500" dirty="0">
                <a:solidFill>
                  <a:srgbClr val="000000"/>
                </a:solidFill>
                <a:latin typeface="Lucida Console"/>
              </a:rPr>
              <a:t>] &lt;- A[</a:t>
            </a:r>
            <a:r>
              <a:rPr lang="en-US" sz="1500" dirty="0" err="1">
                <a:solidFill>
                  <a:srgbClr val="000000"/>
                </a:solidFill>
                <a:latin typeface="Lucida Console"/>
              </a:rPr>
              <a:t>i</a:t>
            </a:r>
            <a:r>
              <a:rPr lang="en-US" sz="1500" dirty="0">
                <a:solidFill>
                  <a:srgbClr val="000000"/>
                </a:solidFill>
                <a:latin typeface="Lucida Console"/>
              </a:rPr>
              <a:t>] + B[</a:t>
            </a:r>
            <a:r>
              <a:rPr lang="en-US" sz="1500" dirty="0" err="1">
                <a:solidFill>
                  <a:srgbClr val="000000"/>
                </a:solidFill>
                <a:latin typeface="Lucida Console"/>
              </a:rPr>
              <a:t>i</a:t>
            </a:r>
            <a:r>
              <a:rPr lang="en-US" sz="1500" dirty="0">
                <a:solidFill>
                  <a:srgbClr val="000000"/>
                </a:solidFill>
                <a:latin typeface="Lucida Console"/>
              </a:rPr>
              <a:t>]</a:t>
            </a:r>
            <a:endParaRPr dirty="0"/>
          </a:p>
          <a:p>
            <a:pPr lvl="1"/>
            <a:r>
              <a:rPr lang="en-US" sz="1500" dirty="0">
                <a:solidFill>
                  <a:srgbClr val="000000"/>
                </a:solidFill>
                <a:latin typeface="Lucida Console"/>
              </a:rPr>
              <a:t>//lots of waiting involved for memory reads, writes, ...</a:t>
            </a:r>
            <a:endParaRPr dirty="0"/>
          </a:p>
          <a:p>
            <a:pPr lvl="1"/>
            <a:r>
              <a:rPr lang="en-US" sz="1500" dirty="0">
                <a:solidFill>
                  <a:srgbClr val="000000"/>
                </a:solidFill>
                <a:latin typeface="Lucida Console"/>
              </a:rPr>
              <a:t>Wait for threads to </a:t>
            </a:r>
            <a:r>
              <a:rPr lang="en-US" sz="1500" dirty="0">
                <a:solidFill>
                  <a:srgbClr val="000000"/>
                </a:solidFill>
                <a:latin typeface="Lucida Console"/>
                <a:hlinkClick r:id="rId5"/>
              </a:rPr>
              <a:t>synchronize</a:t>
            </a:r>
            <a:r>
              <a:rPr lang="en-US" sz="1500" dirty="0">
                <a:solidFill>
                  <a:srgbClr val="000000"/>
                </a:solidFill>
                <a:latin typeface="Lucida Console"/>
              </a:rPr>
              <a:t>...</a:t>
            </a:r>
            <a:endParaRPr dirty="0"/>
          </a:p>
          <a:p>
            <a:endParaRPr dirty="0"/>
          </a:p>
          <a:p>
            <a:pPr lvl="1">
              <a:lnSpc>
                <a:spcPct val="100000"/>
              </a:lnSpc>
              <a:buSzPct val="92000"/>
            </a:pPr>
            <a:r>
              <a:rPr lang="en-US" sz="1600" i="1" dirty="0">
                <a:solidFill>
                  <a:srgbClr val="000000"/>
                </a:solidFill>
                <a:latin typeface="Gill Sans MT"/>
              </a:rPr>
              <a:t>This is </a:t>
            </a:r>
            <a:r>
              <a:rPr lang="en-US" sz="1600" b="1" i="1" dirty="0">
                <a:solidFill>
                  <a:srgbClr val="000000"/>
                </a:solidFill>
                <a:latin typeface="Gill Sans MT"/>
              </a:rPr>
              <a:t>slightly</a:t>
            </a:r>
            <a:r>
              <a:rPr lang="en-US" sz="1600" i="1" dirty="0">
                <a:solidFill>
                  <a:srgbClr val="000000"/>
                </a:solidFill>
                <a:latin typeface="Gill Sans MT"/>
              </a:rPr>
              <a:t> faster – 2-8x </a:t>
            </a:r>
            <a:r>
              <a:rPr lang="en-US" sz="1600" i="1" dirty="0" smtClean="0">
                <a:solidFill>
                  <a:srgbClr val="000000"/>
                </a:solidFill>
                <a:latin typeface="Gill Sans MT"/>
              </a:rPr>
              <a:t>(can be slightly </a:t>
            </a:r>
            <a:r>
              <a:rPr lang="en-US" sz="1600" i="1" dirty="0">
                <a:solidFill>
                  <a:srgbClr val="000000"/>
                </a:solidFill>
                <a:latin typeface="Gill Sans MT"/>
              </a:rPr>
              <a:t>more with other tricks)</a:t>
            </a:r>
            <a:endParaRPr i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1"/>
          </p:nvPr>
        </p:nvSpPr>
        <p:spPr>
          <a:xfrm>
            <a:off x="7800480" y="5956200"/>
            <a:ext cx="770040" cy="364680"/>
          </a:xfrm>
        </p:spPr>
        <p:txBody>
          <a:bodyPr/>
          <a:lstStyle/>
          <a:p>
            <a:pPr algn="r">
              <a:lnSpc>
                <a:spcPct val="100000"/>
              </a:lnSpc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Shape 1"/>
          <p:cNvSpPr txBox="1"/>
          <p:nvPr/>
        </p:nvSpPr>
        <p:spPr>
          <a:xfrm>
            <a:off x="581040" y="687600"/>
            <a:ext cx="7989480" cy="1082880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2800">
                <a:solidFill>
                  <a:srgbClr val="FFFFFF"/>
                </a:solidFill>
                <a:latin typeface="Gill Sans MT"/>
              </a:rPr>
              <a:t>A simple problem…</a:t>
            </a:r>
            <a:endParaRPr/>
          </a:p>
        </p:txBody>
      </p:sp>
      <p:sp>
        <p:nvSpPr>
          <p:cNvPr id="131" name="TextShape 2"/>
          <p:cNvSpPr txBox="1"/>
          <p:nvPr/>
        </p:nvSpPr>
        <p:spPr>
          <a:xfrm>
            <a:off x="581040" y="2228040"/>
            <a:ext cx="7989480" cy="3630600"/>
          </a:xfrm>
          <a:prstGeom prst="rect">
            <a:avLst/>
          </a:prstGeom>
        </p:spPr>
        <p:txBody>
          <a:bodyPr anchor="ctr"/>
          <a:lstStyle/>
          <a:p>
            <a:pPr marL="342900" indent="-342900">
              <a:lnSpc>
                <a:spcPct val="100000"/>
              </a:lnSpc>
              <a:buSzPct val="92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Gill Sans MT"/>
              </a:rPr>
              <a:t>How many </a:t>
            </a:r>
            <a:r>
              <a:rPr lang="en-US" sz="2400" dirty="0" smtClean="0">
                <a:solidFill>
                  <a:srgbClr val="000000"/>
                </a:solidFill>
                <a:latin typeface="Gill Sans MT"/>
                <a:hlinkClick r:id="rId3"/>
              </a:rPr>
              <a:t>threads </a:t>
            </a:r>
            <a:r>
              <a:rPr lang="en-US" sz="2400" dirty="0" smtClean="0">
                <a:solidFill>
                  <a:srgbClr val="000000"/>
                </a:solidFill>
                <a:latin typeface="Gill Sans MT"/>
              </a:rPr>
              <a:t>are available on the CPUs? </a:t>
            </a:r>
            <a:r>
              <a:rPr lang="en-US" sz="2400" dirty="0">
                <a:solidFill>
                  <a:srgbClr val="000000"/>
                </a:solidFill>
                <a:latin typeface="Gill Sans MT"/>
              </a:rPr>
              <a:t>How </a:t>
            </a:r>
            <a:r>
              <a:rPr lang="en-US" sz="2400" dirty="0" smtClean="0">
                <a:solidFill>
                  <a:srgbClr val="000000"/>
                </a:solidFill>
                <a:latin typeface="Gill Sans MT"/>
              </a:rPr>
              <a:t>can the </a:t>
            </a:r>
            <a:r>
              <a:rPr lang="en-US" sz="2400" dirty="0" smtClean="0">
                <a:solidFill>
                  <a:srgbClr val="000000"/>
                </a:solidFill>
                <a:latin typeface="Gill Sans MT"/>
                <a:hlinkClick r:id="rId4"/>
              </a:rPr>
              <a:t>performance </a:t>
            </a:r>
            <a:r>
              <a:rPr lang="en-US" sz="2400" dirty="0" smtClean="0">
                <a:solidFill>
                  <a:srgbClr val="000000"/>
                </a:solidFill>
                <a:latin typeface="Gill Sans MT"/>
              </a:rPr>
              <a:t>scale with thread count? </a:t>
            </a:r>
          </a:p>
          <a:p>
            <a:pPr marL="800100" lvl="1" indent="-342900">
              <a:buSzPct val="92000"/>
              <a:buFont typeface="Arial" panose="020B0604020202020204" pitchFamily="34" charset="0"/>
              <a:buChar char="•"/>
            </a:pPr>
            <a:r>
              <a:rPr lang="en-US" sz="2000" dirty="0" smtClean="0"/>
              <a:t>(Each CPU can generally have two threads). </a:t>
            </a:r>
            <a:endParaRPr sz="2000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sz="2400" dirty="0"/>
          </a:p>
          <a:p>
            <a:pPr marL="342900" indent="-342900">
              <a:lnSpc>
                <a:spcPct val="100000"/>
              </a:lnSpc>
              <a:buSzPct val="92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Gill Sans MT"/>
                <a:hlinkClick r:id="rId5"/>
              </a:rPr>
              <a:t>Context switching</a:t>
            </a:r>
            <a:r>
              <a:rPr lang="en-US" sz="2400" dirty="0">
                <a:solidFill>
                  <a:srgbClr val="000000"/>
                </a:solidFill>
                <a:latin typeface="Gill Sans MT"/>
              </a:rPr>
              <a:t>: </a:t>
            </a:r>
          </a:p>
          <a:p>
            <a:pPr marL="800100" lvl="1" indent="-342900">
              <a:buSzPct val="92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Gill Sans MT"/>
              </a:rPr>
              <a:t>The action of switching which thread is being processed</a:t>
            </a:r>
            <a:endParaRPr sz="2000" dirty="0"/>
          </a:p>
          <a:p>
            <a:pPr marL="800100" lvl="1" indent="-342900">
              <a:lnSpc>
                <a:spcPct val="100000"/>
              </a:lnSpc>
              <a:buSzPct val="92000"/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0000"/>
                </a:solidFill>
                <a:latin typeface="Gill Sans MT"/>
              </a:rPr>
              <a:t>High penalty </a:t>
            </a:r>
            <a:r>
              <a:rPr lang="en-US" sz="2000" dirty="0">
                <a:solidFill>
                  <a:srgbClr val="000000"/>
                </a:solidFill>
                <a:latin typeface="Gill Sans MT"/>
              </a:rPr>
              <a:t>on the </a:t>
            </a:r>
            <a:r>
              <a:rPr lang="en-US" sz="2000" dirty="0" smtClean="0">
                <a:solidFill>
                  <a:srgbClr val="000000"/>
                </a:solidFill>
                <a:latin typeface="Gill Sans MT"/>
              </a:rPr>
              <a:t>CPU (main computer)</a:t>
            </a:r>
            <a:endParaRPr sz="2400" dirty="0"/>
          </a:p>
          <a:p>
            <a:pPr marL="800100" lvl="1" indent="-342900">
              <a:lnSpc>
                <a:spcPct val="100000"/>
              </a:lnSpc>
              <a:buSzPct val="92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Gill Sans MT"/>
              </a:rPr>
              <a:t>Not </a:t>
            </a:r>
            <a:r>
              <a:rPr lang="en-US" sz="2000" dirty="0" smtClean="0">
                <a:solidFill>
                  <a:srgbClr val="000000"/>
                </a:solidFill>
                <a:latin typeface="Gill Sans MT"/>
              </a:rPr>
              <a:t>a big </a:t>
            </a:r>
            <a:r>
              <a:rPr lang="en-US" sz="2000" dirty="0">
                <a:solidFill>
                  <a:srgbClr val="000000"/>
                </a:solidFill>
                <a:latin typeface="Gill Sans MT"/>
              </a:rPr>
              <a:t>issue on the GPU</a:t>
            </a:r>
            <a:endParaRPr sz="2400"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1"/>
          </p:nvPr>
        </p:nvSpPr>
        <p:spPr>
          <a:xfrm>
            <a:off x="7800480" y="5956200"/>
            <a:ext cx="770040" cy="364680"/>
          </a:xfrm>
        </p:spPr>
        <p:txBody>
          <a:bodyPr/>
          <a:lstStyle/>
          <a:p>
            <a:pPr algn="r">
              <a:lnSpc>
                <a:spcPct val="100000"/>
              </a:lnSpc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Shape 1"/>
          <p:cNvSpPr txBox="1"/>
          <p:nvPr/>
        </p:nvSpPr>
        <p:spPr>
          <a:xfrm>
            <a:off x="581040" y="687600"/>
            <a:ext cx="7989480" cy="1082880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2800">
                <a:solidFill>
                  <a:srgbClr val="FFFFFF"/>
                </a:solidFill>
                <a:latin typeface="Gill Sans MT"/>
              </a:rPr>
              <a:t>A simple problem…</a:t>
            </a:r>
            <a:endParaRPr/>
          </a:p>
        </p:txBody>
      </p:sp>
      <p:sp>
        <p:nvSpPr>
          <p:cNvPr id="133" name="TextShape 2"/>
          <p:cNvSpPr txBox="1"/>
          <p:nvPr/>
        </p:nvSpPr>
        <p:spPr>
          <a:xfrm>
            <a:off x="581040" y="2228040"/>
            <a:ext cx="7989480" cy="3630600"/>
          </a:xfrm>
          <a:prstGeom prst="rect">
            <a:avLst/>
          </a:prstGeom>
        </p:spPr>
        <p:txBody>
          <a:bodyPr anchor="ctr"/>
          <a:lstStyle/>
          <a:p>
            <a:pPr marL="285750" indent="-285750">
              <a:lnSpc>
                <a:spcPct val="100000"/>
              </a:lnSpc>
              <a:buSzPct val="92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Gill Sans MT"/>
              </a:rPr>
              <a:t>On the GPU:</a:t>
            </a:r>
          </a:p>
          <a:p>
            <a:pPr>
              <a:lnSpc>
                <a:spcPct val="100000"/>
              </a:lnSpc>
              <a:buSzPct val="92000"/>
            </a:pPr>
            <a:endParaRPr dirty="0"/>
          </a:p>
          <a:p>
            <a:pPr lvl="1"/>
            <a:r>
              <a:rPr lang="en-US" sz="1500" dirty="0">
                <a:solidFill>
                  <a:srgbClr val="000000"/>
                </a:solidFill>
                <a:latin typeface="Lucida Console"/>
              </a:rPr>
              <a:t>(allocate memory for </a:t>
            </a:r>
            <a:r>
              <a:rPr lang="en-US" sz="1500" dirty="0" smtClean="0">
                <a:solidFill>
                  <a:srgbClr val="000000"/>
                </a:solidFill>
                <a:latin typeface="Lucida Console"/>
              </a:rPr>
              <a:t>arrays A</a:t>
            </a:r>
            <a:r>
              <a:rPr lang="en-US" sz="1500" dirty="0">
                <a:solidFill>
                  <a:srgbClr val="000000"/>
                </a:solidFill>
                <a:latin typeface="Lucida Console"/>
              </a:rPr>
              <a:t>, B, C on GPU)</a:t>
            </a:r>
            <a:endParaRPr dirty="0"/>
          </a:p>
          <a:p>
            <a:pPr lvl="1"/>
            <a:r>
              <a:rPr lang="en-US" sz="1500" dirty="0">
                <a:solidFill>
                  <a:srgbClr val="000000"/>
                </a:solidFill>
                <a:latin typeface="Lucida Console"/>
              </a:rPr>
              <a:t>Create the “</a:t>
            </a:r>
            <a:r>
              <a:rPr lang="en-US" sz="1500" dirty="0">
                <a:solidFill>
                  <a:srgbClr val="000000"/>
                </a:solidFill>
                <a:latin typeface="Lucida Console"/>
                <a:hlinkClick r:id="rId3"/>
              </a:rPr>
              <a:t>kernel</a:t>
            </a:r>
            <a:r>
              <a:rPr lang="en-US" sz="1500" dirty="0">
                <a:solidFill>
                  <a:srgbClr val="000000"/>
                </a:solidFill>
                <a:latin typeface="Lucida Console"/>
              </a:rPr>
              <a:t>” – </a:t>
            </a:r>
            <a:r>
              <a:rPr lang="en-US" sz="1500" dirty="0" smtClean="0">
                <a:solidFill>
                  <a:srgbClr val="000000"/>
                </a:solidFill>
                <a:latin typeface="Lucida Console"/>
              </a:rPr>
              <a:t>where each </a:t>
            </a:r>
            <a:r>
              <a:rPr lang="en-US" sz="1500" dirty="0">
                <a:solidFill>
                  <a:srgbClr val="000000"/>
                </a:solidFill>
                <a:latin typeface="Lucida Console"/>
              </a:rPr>
              <a:t>thread will perform one (or a few) additions</a:t>
            </a:r>
            <a:endParaRPr dirty="0"/>
          </a:p>
          <a:p>
            <a:pPr lvl="1"/>
            <a:r>
              <a:rPr lang="en-US" sz="1500" dirty="0">
                <a:solidFill>
                  <a:srgbClr val="000000"/>
                </a:solidFill>
                <a:latin typeface="Lucida Console"/>
              </a:rPr>
              <a:t>	Specify the following kernel operation:</a:t>
            </a:r>
            <a:endParaRPr dirty="0"/>
          </a:p>
          <a:p>
            <a:pPr lvl="1"/>
            <a:endParaRPr dirty="0"/>
          </a:p>
          <a:p>
            <a:pPr lvl="1"/>
            <a:r>
              <a:rPr lang="en-US" sz="1500" dirty="0">
                <a:solidFill>
                  <a:srgbClr val="000000"/>
                </a:solidFill>
                <a:latin typeface="Lucida Console"/>
              </a:rPr>
              <a:t>	For all i‘s (indices) assigned to this thread:</a:t>
            </a:r>
            <a:endParaRPr dirty="0"/>
          </a:p>
          <a:p>
            <a:pPr lvl="1"/>
            <a:r>
              <a:rPr lang="en-US" sz="1500" dirty="0">
                <a:solidFill>
                  <a:srgbClr val="000000"/>
                </a:solidFill>
                <a:latin typeface="Lucida Console"/>
              </a:rPr>
              <a:t>		C[</a:t>
            </a:r>
            <a:r>
              <a:rPr lang="en-US" sz="1500" dirty="0" err="1">
                <a:solidFill>
                  <a:srgbClr val="000000"/>
                </a:solidFill>
                <a:latin typeface="Lucida Console"/>
              </a:rPr>
              <a:t>i</a:t>
            </a:r>
            <a:r>
              <a:rPr lang="en-US" sz="1500" dirty="0">
                <a:solidFill>
                  <a:srgbClr val="000000"/>
                </a:solidFill>
                <a:latin typeface="Lucida Console"/>
              </a:rPr>
              <a:t>] &lt;- A[</a:t>
            </a:r>
            <a:r>
              <a:rPr lang="en-US" sz="1500" dirty="0" err="1">
                <a:solidFill>
                  <a:srgbClr val="000000"/>
                </a:solidFill>
                <a:latin typeface="Lucida Console"/>
              </a:rPr>
              <a:t>i</a:t>
            </a:r>
            <a:r>
              <a:rPr lang="en-US" sz="1500" dirty="0">
                <a:solidFill>
                  <a:srgbClr val="000000"/>
                </a:solidFill>
                <a:latin typeface="Lucida Console"/>
              </a:rPr>
              <a:t>] + B[</a:t>
            </a:r>
            <a:r>
              <a:rPr lang="en-US" sz="1500" dirty="0" err="1">
                <a:solidFill>
                  <a:srgbClr val="000000"/>
                </a:solidFill>
                <a:latin typeface="Lucida Console"/>
              </a:rPr>
              <a:t>i</a:t>
            </a:r>
            <a:r>
              <a:rPr lang="en-US" sz="1500" dirty="0">
                <a:solidFill>
                  <a:srgbClr val="000000"/>
                </a:solidFill>
                <a:latin typeface="Lucida Console"/>
              </a:rPr>
              <a:t>]</a:t>
            </a:r>
            <a:endParaRPr dirty="0"/>
          </a:p>
          <a:p>
            <a:endParaRPr dirty="0"/>
          </a:p>
          <a:p>
            <a:pPr lvl="1"/>
            <a:r>
              <a:rPr lang="en-US" sz="1500" dirty="0">
                <a:solidFill>
                  <a:srgbClr val="000000"/>
                </a:solidFill>
                <a:latin typeface="Lucida Console"/>
              </a:rPr>
              <a:t>Start ~</a:t>
            </a:r>
            <a:r>
              <a:rPr lang="en-US" sz="1500" b="1" dirty="0">
                <a:solidFill>
                  <a:srgbClr val="000000"/>
                </a:solidFill>
                <a:latin typeface="Lucida Console"/>
              </a:rPr>
              <a:t>20000 (!) </a:t>
            </a:r>
            <a:r>
              <a:rPr lang="en-US" sz="1500" dirty="0" smtClean="0">
                <a:solidFill>
                  <a:srgbClr val="000000"/>
                </a:solidFill>
                <a:latin typeface="Lucida Console"/>
              </a:rPr>
              <a:t>threads all at the same time! </a:t>
            </a:r>
            <a:endParaRPr dirty="0"/>
          </a:p>
          <a:p>
            <a:pPr lvl="1"/>
            <a:r>
              <a:rPr lang="en-US" sz="1500" dirty="0">
                <a:solidFill>
                  <a:srgbClr val="000000"/>
                </a:solidFill>
                <a:latin typeface="Lucida Console"/>
              </a:rPr>
              <a:t>Wait for threads to synchronize...</a:t>
            </a:r>
            <a:endParaRPr dirty="0"/>
          </a:p>
          <a:p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1"/>
          </p:nvPr>
        </p:nvSpPr>
        <p:spPr>
          <a:xfrm>
            <a:off x="7800480" y="5956200"/>
            <a:ext cx="770040" cy="364680"/>
          </a:xfrm>
        </p:spPr>
        <p:txBody>
          <a:bodyPr/>
          <a:lstStyle/>
          <a:p>
            <a:pPr algn="r">
              <a:lnSpc>
                <a:spcPct val="100000"/>
              </a:lnSpc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13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Shape 1"/>
          <p:cNvSpPr txBox="1"/>
          <p:nvPr/>
        </p:nvSpPr>
        <p:spPr>
          <a:xfrm>
            <a:off x="581040" y="687600"/>
            <a:ext cx="7989480" cy="1082880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2800">
                <a:solidFill>
                  <a:srgbClr val="FFFFFF"/>
                </a:solidFill>
                <a:latin typeface="Gill Sans MT"/>
              </a:rPr>
              <a:t>GPU: Strengths Revealed</a:t>
            </a:r>
            <a:endParaRPr/>
          </a:p>
        </p:txBody>
      </p:sp>
      <p:sp>
        <p:nvSpPr>
          <p:cNvPr id="135" name="TextShape 2"/>
          <p:cNvSpPr txBox="1"/>
          <p:nvPr/>
        </p:nvSpPr>
        <p:spPr>
          <a:xfrm>
            <a:off x="581040" y="2228040"/>
            <a:ext cx="7989480" cy="3060240"/>
          </a:xfrm>
          <a:prstGeom prst="rect">
            <a:avLst/>
          </a:prstGeom>
        </p:spPr>
        <p:txBody>
          <a:bodyPr anchor="ctr"/>
          <a:lstStyle/>
          <a:p>
            <a:pPr marL="342900" indent="-342900">
              <a:lnSpc>
                <a:spcPct val="100000"/>
              </a:lnSpc>
              <a:buSzPct val="92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Gill Sans MT"/>
              </a:rPr>
              <a:t>Emphasis on parallelism </a:t>
            </a:r>
            <a:r>
              <a:rPr lang="en-US" sz="2400" dirty="0" smtClean="0">
                <a:solidFill>
                  <a:srgbClr val="000000"/>
                </a:solidFill>
                <a:latin typeface="Gill Sans MT"/>
              </a:rPr>
              <a:t>on GPUs means </a:t>
            </a:r>
            <a:r>
              <a:rPr lang="en-US" sz="2400" dirty="0">
                <a:solidFill>
                  <a:srgbClr val="000000"/>
                </a:solidFill>
                <a:latin typeface="Gill Sans MT"/>
              </a:rPr>
              <a:t>we have lots of cores</a:t>
            </a:r>
            <a:endParaRPr lang="en-US" sz="2400" dirty="0"/>
          </a:p>
          <a:p>
            <a:pPr marL="342900" indent="-342900">
              <a:lnSpc>
                <a:spcPct val="100000"/>
              </a:lnSpc>
              <a:buSzPct val="92000"/>
              <a:buFont typeface="Arial" panose="020B0604020202020204" pitchFamily="34" charset="0"/>
              <a:buChar char="•"/>
            </a:pPr>
            <a:r>
              <a:rPr lang="en-US" sz="2400" dirty="0"/>
              <a:t>This allows us to run many threads simultaneously with </a:t>
            </a:r>
            <a:r>
              <a:rPr lang="en-US" sz="2400" dirty="0" smtClean="0"/>
              <a:t>virtually no </a:t>
            </a:r>
            <a:r>
              <a:rPr lang="en-US" sz="2400" dirty="0"/>
              <a:t>context switches</a:t>
            </a:r>
            <a:endParaRPr dirty="0"/>
          </a:p>
        </p:txBody>
      </p:sp>
      <p:pic>
        <p:nvPicPr>
          <p:cNvPr id="136" name="Picture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657600" y="4547520"/>
            <a:ext cx="2246400" cy="1752120"/>
          </a:xfrm>
          <a:prstGeom prst="rect">
            <a:avLst/>
          </a:prstGeom>
          <a:ln>
            <a:noFill/>
          </a:ln>
        </p:spPr>
      </p:pic>
      <p:sp>
        <p:nvSpPr>
          <p:cNvPr id="7" name="Slide Number Placeholder 6"/>
          <p:cNvSpPr>
            <a:spLocks noGrp="1"/>
          </p:cNvSpPr>
          <p:nvPr>
            <p:ph type="sldNum" idx="11"/>
          </p:nvPr>
        </p:nvSpPr>
        <p:spPr>
          <a:xfrm>
            <a:off x="7800480" y="5956200"/>
            <a:ext cx="770040" cy="364680"/>
          </a:xfrm>
        </p:spPr>
        <p:txBody>
          <a:bodyPr/>
          <a:lstStyle/>
          <a:p>
            <a:pPr algn="r">
              <a:lnSpc>
                <a:spcPct val="100000"/>
              </a:lnSpc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Shape 1"/>
          <p:cNvSpPr txBox="1"/>
          <p:nvPr/>
        </p:nvSpPr>
        <p:spPr>
          <a:xfrm>
            <a:off x="581040" y="687600"/>
            <a:ext cx="7989480" cy="1082880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2800" dirty="0">
                <a:solidFill>
                  <a:srgbClr val="FFFFFF"/>
                </a:solidFill>
                <a:latin typeface="Gill Sans MT"/>
              </a:rPr>
              <a:t>GPUs – Brief History</a:t>
            </a:r>
            <a:endParaRPr dirty="0"/>
          </a:p>
        </p:txBody>
      </p:sp>
      <p:sp>
        <p:nvSpPr>
          <p:cNvPr id="152" name="TextShape 2"/>
          <p:cNvSpPr txBox="1"/>
          <p:nvPr/>
        </p:nvSpPr>
        <p:spPr>
          <a:xfrm>
            <a:off x="581040" y="2228040"/>
            <a:ext cx="5027280" cy="1421940"/>
          </a:xfrm>
          <a:prstGeom prst="rect">
            <a:avLst/>
          </a:prstGeom>
        </p:spPr>
        <p:txBody>
          <a:bodyPr anchor="ctr"/>
          <a:lstStyle/>
          <a:p>
            <a:pPr marL="285750" indent="-285750">
              <a:lnSpc>
                <a:spcPct val="100000"/>
              </a:lnSpc>
              <a:buSzPct val="92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Gill Sans MT"/>
              </a:rPr>
              <a:t>Initially based on graphics focused fixed-function </a:t>
            </a:r>
            <a:r>
              <a:rPr lang="en-US" sz="2400" dirty="0" smtClean="0">
                <a:solidFill>
                  <a:srgbClr val="000000"/>
                </a:solidFill>
                <a:latin typeface="Gill Sans MT"/>
              </a:rPr>
              <a:t>pipelines (</a:t>
            </a:r>
            <a:r>
              <a:rPr lang="en-US" sz="2400" dirty="0" smtClean="0">
                <a:solidFill>
                  <a:srgbClr val="000000"/>
                </a:solidFill>
                <a:latin typeface="Gill Sans MT"/>
                <a:hlinkClick r:id="rId3"/>
              </a:rPr>
              <a:t>history</a:t>
            </a:r>
            <a:r>
              <a:rPr lang="en-US" sz="2400" dirty="0" smtClean="0">
                <a:solidFill>
                  <a:srgbClr val="000000"/>
                </a:solidFill>
                <a:latin typeface="Gill Sans MT"/>
              </a:rPr>
              <a:t>)</a:t>
            </a:r>
            <a:endParaRPr sz="2400" dirty="0"/>
          </a:p>
          <a:p>
            <a:pPr marL="742950" lvl="1" indent="-285750">
              <a:lnSpc>
                <a:spcPct val="100000"/>
              </a:lnSpc>
              <a:buSzPct val="92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Gill Sans MT"/>
              </a:rPr>
              <a:t>Pre-set </a:t>
            </a:r>
            <a:r>
              <a:rPr lang="en-US" sz="2000" dirty="0" smtClean="0">
                <a:solidFill>
                  <a:srgbClr val="000000"/>
                </a:solidFill>
                <a:latin typeface="Gill Sans MT"/>
                <a:hlinkClick r:id="rId4"/>
              </a:rPr>
              <a:t>pixel/vertex functions</a:t>
            </a:r>
            <a:r>
              <a:rPr lang="en-US" sz="2000" dirty="0">
                <a:solidFill>
                  <a:srgbClr val="000000"/>
                </a:solidFill>
                <a:latin typeface="Gill Sans MT"/>
              </a:rPr>
              <a:t>, limited options</a:t>
            </a:r>
            <a:endParaRPr sz="2400" dirty="0"/>
          </a:p>
        </p:txBody>
      </p:sp>
      <p:sp>
        <p:nvSpPr>
          <p:cNvPr id="153" name="CustomShape 3"/>
          <p:cNvSpPr/>
          <p:nvPr/>
        </p:nvSpPr>
        <p:spPr>
          <a:xfrm>
            <a:off x="1523880" y="6010560"/>
            <a:ext cx="2886840" cy="639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900">
                <a:solidFill>
                  <a:srgbClr val="A6A6A6"/>
                </a:solidFill>
                <a:latin typeface="Gill Sans MT"/>
              </a:rPr>
              <a:t>http://gamedevelopment.tutsplus.com/articles/the-end-of-fixed-function-rendering-pipelines-and-how-to-move-on--cms-21469</a:t>
            </a:r>
            <a:endParaRPr/>
          </a:p>
          <a:p>
            <a:pPr>
              <a:lnSpc>
                <a:spcPct val="100000"/>
              </a:lnSpc>
            </a:pPr>
            <a:r>
              <a:rPr lang="en-US" sz="900">
                <a:solidFill>
                  <a:srgbClr val="A6A6A6"/>
                </a:solidFill>
                <a:latin typeface="Gill Sans MT"/>
              </a:rPr>
              <a:t>Source: Super Mario 64, by Nintendo</a:t>
            </a:r>
            <a:endParaRPr/>
          </a:p>
        </p:txBody>
      </p:sp>
      <p:pic>
        <p:nvPicPr>
          <p:cNvPr id="154" name="Picture 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311440" y="1087200"/>
            <a:ext cx="3259080" cy="5562360"/>
          </a:xfrm>
          <a:prstGeom prst="rect">
            <a:avLst/>
          </a:prstGeom>
          <a:ln>
            <a:noFill/>
          </a:ln>
        </p:spPr>
      </p:pic>
      <p:pic>
        <p:nvPicPr>
          <p:cNvPr id="155" name="Picture 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468800" y="3927240"/>
            <a:ext cx="2997000" cy="2083320"/>
          </a:xfrm>
          <a:prstGeom prst="rect">
            <a:avLst/>
          </a:prstGeom>
          <a:ln>
            <a:noFill/>
          </a:ln>
        </p:spPr>
      </p:pic>
      <p:sp>
        <p:nvSpPr>
          <p:cNvPr id="9" name="Slide Number Placeholder 8"/>
          <p:cNvSpPr>
            <a:spLocks noGrp="1"/>
          </p:cNvSpPr>
          <p:nvPr>
            <p:ph type="sldNum" idx="11"/>
          </p:nvPr>
        </p:nvSpPr>
        <p:spPr>
          <a:xfrm>
            <a:off x="7800480" y="5956200"/>
            <a:ext cx="770040" cy="364680"/>
          </a:xfrm>
        </p:spPr>
        <p:txBody>
          <a:bodyPr/>
          <a:lstStyle/>
          <a:p>
            <a:pPr algn="r">
              <a:lnSpc>
                <a:spcPct val="100000"/>
              </a:lnSpc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Shape 1"/>
          <p:cNvSpPr txBox="1"/>
          <p:nvPr/>
        </p:nvSpPr>
        <p:spPr>
          <a:xfrm>
            <a:off x="581040" y="687600"/>
            <a:ext cx="7989480" cy="1082880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2800">
                <a:solidFill>
                  <a:srgbClr val="FFFFFF"/>
                </a:solidFill>
                <a:latin typeface="Gill Sans MT"/>
              </a:rPr>
              <a:t>GPUs – Brief History</a:t>
            </a:r>
            <a:endParaRPr/>
          </a:p>
        </p:txBody>
      </p:sp>
      <p:sp>
        <p:nvSpPr>
          <p:cNvPr id="157" name="TextShape 2"/>
          <p:cNvSpPr txBox="1"/>
          <p:nvPr/>
        </p:nvSpPr>
        <p:spPr>
          <a:xfrm>
            <a:off x="581040" y="2228040"/>
            <a:ext cx="7989480" cy="1452420"/>
          </a:xfrm>
          <a:prstGeom prst="rect">
            <a:avLst/>
          </a:prstGeom>
        </p:spPr>
        <p:txBody>
          <a:bodyPr anchor="ctr"/>
          <a:lstStyle/>
          <a:p>
            <a:pPr marL="285750" indent="-285750">
              <a:lnSpc>
                <a:spcPct val="100000"/>
              </a:lnSpc>
              <a:buSzPct val="92000"/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000000"/>
                </a:solidFill>
                <a:latin typeface="Gill Sans MT"/>
              </a:rPr>
              <a:t>Shaders</a:t>
            </a:r>
            <a:endParaRPr sz="2400" dirty="0"/>
          </a:p>
          <a:p>
            <a:pPr marL="742950" lvl="1" indent="-285750">
              <a:lnSpc>
                <a:spcPct val="100000"/>
              </a:lnSpc>
              <a:buSzPct val="92000"/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0000"/>
                </a:solidFill>
                <a:latin typeface="Gill Sans MT"/>
              </a:rPr>
              <a:t>Can implement </a:t>
            </a:r>
            <a:r>
              <a:rPr lang="en-US" sz="2000" dirty="0">
                <a:solidFill>
                  <a:srgbClr val="000000"/>
                </a:solidFill>
                <a:latin typeface="Gill Sans MT"/>
              </a:rPr>
              <a:t>one’s own </a:t>
            </a:r>
            <a:r>
              <a:rPr lang="en-US" sz="2000" dirty="0" smtClean="0">
                <a:solidFill>
                  <a:srgbClr val="000000"/>
                </a:solidFill>
                <a:latin typeface="Gill Sans MT"/>
              </a:rPr>
              <a:t>functions using graphics routines.</a:t>
            </a:r>
            <a:endParaRPr sz="2400" dirty="0"/>
          </a:p>
          <a:p>
            <a:pPr marL="742950" lvl="1" indent="-285750">
              <a:lnSpc>
                <a:spcPct val="100000"/>
              </a:lnSpc>
              <a:buSzPct val="92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Gill Sans MT"/>
                <a:hlinkClick r:id="rId3"/>
              </a:rPr>
              <a:t>GLSL </a:t>
            </a:r>
            <a:r>
              <a:rPr lang="en-US" sz="2000" dirty="0">
                <a:solidFill>
                  <a:srgbClr val="000000"/>
                </a:solidFill>
                <a:latin typeface="Gill Sans MT"/>
              </a:rPr>
              <a:t>(C-like language), discussed in CS 171</a:t>
            </a:r>
            <a:endParaRPr sz="2400" dirty="0"/>
          </a:p>
          <a:p>
            <a:pPr marL="742950" lvl="1" indent="-285750">
              <a:lnSpc>
                <a:spcPct val="100000"/>
              </a:lnSpc>
              <a:buSzPct val="92000"/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0000"/>
                </a:solidFill>
                <a:latin typeface="Gill Sans MT"/>
              </a:rPr>
              <a:t>Can </a:t>
            </a:r>
            <a:r>
              <a:rPr lang="en-US" sz="2000" dirty="0">
                <a:solidFill>
                  <a:srgbClr val="000000"/>
                </a:solidFill>
                <a:latin typeface="Gill Sans MT"/>
              </a:rPr>
              <a:t>“sneak in” general-purpose programming! </a:t>
            </a:r>
            <a:r>
              <a:rPr lang="en-US" sz="2000" dirty="0" smtClean="0">
                <a:solidFill>
                  <a:srgbClr val="000000"/>
                </a:solidFill>
                <a:latin typeface="Gill Sans MT"/>
              </a:rPr>
              <a:t> Uses pixel and vertex operations instead of general purpose code. Very crude.</a:t>
            </a:r>
            <a:endParaRPr lang="en-US" sz="2000" dirty="0">
              <a:solidFill>
                <a:srgbClr val="000000"/>
              </a:solidFill>
              <a:latin typeface="Gill Sans MT"/>
            </a:endParaRPr>
          </a:p>
          <a:p>
            <a:pPr marL="742950" lvl="1" indent="-285750">
              <a:lnSpc>
                <a:spcPct val="100000"/>
              </a:lnSpc>
              <a:buSzPct val="92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Gill Sans MT"/>
                <a:hlinkClick r:id="rId4"/>
              </a:rPr>
              <a:t>Vulkan</a:t>
            </a:r>
            <a:r>
              <a:rPr lang="en-US" sz="2000" dirty="0">
                <a:solidFill>
                  <a:srgbClr val="000000"/>
                </a:solidFill>
                <a:latin typeface="Gill Sans MT"/>
              </a:rPr>
              <a:t>/</a:t>
            </a:r>
            <a:r>
              <a:rPr lang="en-US" sz="2000" dirty="0">
                <a:solidFill>
                  <a:srgbClr val="000000"/>
                </a:solidFill>
                <a:latin typeface="Gill Sans MT"/>
                <a:hlinkClick r:id="rId5"/>
              </a:rPr>
              <a:t>OpenCL </a:t>
            </a:r>
            <a:r>
              <a:rPr lang="en-US" sz="2000" dirty="0">
                <a:solidFill>
                  <a:srgbClr val="000000"/>
                </a:solidFill>
                <a:latin typeface="Gill Sans MT"/>
              </a:rPr>
              <a:t>is the modern multiplatform general purpose GPU compute system, but we won’t be covering it in this course</a:t>
            </a:r>
          </a:p>
        </p:txBody>
      </p:sp>
      <p:sp>
        <p:nvSpPr>
          <p:cNvPr id="158" name="CustomShape 3"/>
          <p:cNvSpPr/>
          <p:nvPr/>
        </p:nvSpPr>
        <p:spPr>
          <a:xfrm>
            <a:off x="4411860" y="6368940"/>
            <a:ext cx="2886840" cy="227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900">
                <a:solidFill>
                  <a:srgbClr val="A6A6A6"/>
                </a:solidFill>
                <a:latin typeface="Gill Sans MT"/>
              </a:rPr>
              <a:t>http://minecraftsix.com/glsl-shaders-mod/</a:t>
            </a:r>
            <a:endParaRPr/>
          </a:p>
        </p:txBody>
      </p:sp>
      <p:pic>
        <p:nvPicPr>
          <p:cNvPr id="159" name="Picture 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593800" y="4138020"/>
            <a:ext cx="3963960" cy="2230920"/>
          </a:xfrm>
          <a:prstGeom prst="rect">
            <a:avLst/>
          </a:prstGeom>
          <a:ln>
            <a:noFill/>
          </a:ln>
        </p:spPr>
      </p:pic>
      <p:sp>
        <p:nvSpPr>
          <p:cNvPr id="8" name="Slide Number Placeholder 7"/>
          <p:cNvSpPr>
            <a:spLocks noGrp="1"/>
          </p:cNvSpPr>
          <p:nvPr>
            <p:ph type="sldNum" idx="11"/>
          </p:nvPr>
        </p:nvSpPr>
        <p:spPr>
          <a:xfrm>
            <a:off x="7800480" y="5956200"/>
            <a:ext cx="770040" cy="364680"/>
          </a:xfrm>
        </p:spPr>
        <p:txBody>
          <a:bodyPr/>
          <a:lstStyle/>
          <a:p>
            <a:pPr algn="r">
              <a:lnSpc>
                <a:spcPct val="100000"/>
              </a:lnSpc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TextShape 1"/>
          <p:cNvSpPr txBox="1"/>
          <p:nvPr/>
        </p:nvSpPr>
        <p:spPr>
          <a:xfrm>
            <a:off x="581040" y="687600"/>
            <a:ext cx="7989480" cy="1082880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2800" dirty="0">
                <a:solidFill>
                  <a:srgbClr val="FFFFFF"/>
                </a:solidFill>
                <a:latin typeface="Gill Sans MT"/>
              </a:rPr>
              <a:t>Using </a:t>
            </a:r>
            <a:r>
              <a:rPr lang="en-US" sz="2800" dirty="0" smtClean="0">
                <a:solidFill>
                  <a:srgbClr val="FFFFFF"/>
                </a:solidFill>
                <a:latin typeface="Gill Sans MT"/>
              </a:rPr>
              <a:t>GPUs as “supercomputers”</a:t>
            </a:r>
            <a:endParaRPr dirty="0"/>
          </a:p>
        </p:txBody>
      </p:sp>
      <p:sp>
        <p:nvSpPr>
          <p:cNvPr id="161" name="TextShape 2"/>
          <p:cNvSpPr txBox="1"/>
          <p:nvPr/>
        </p:nvSpPr>
        <p:spPr>
          <a:xfrm>
            <a:off x="457200" y="2004060"/>
            <a:ext cx="8229240" cy="46249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  <a:buSzPct val="92000"/>
            </a:pPr>
            <a:r>
              <a:rPr lang="en-US" sz="2000" dirty="0">
                <a:solidFill>
                  <a:srgbClr val="000000"/>
                </a:solidFill>
                <a:latin typeface="Gill Sans MT"/>
              </a:rPr>
              <a:t>“General-purpose computing on GPUs” (</a:t>
            </a:r>
            <a:r>
              <a:rPr lang="en-US" sz="2000" dirty="0">
                <a:solidFill>
                  <a:srgbClr val="000000"/>
                </a:solidFill>
                <a:latin typeface="Gill Sans MT"/>
                <a:hlinkClick r:id="rId3"/>
              </a:rPr>
              <a:t>GPGPU</a:t>
            </a:r>
            <a:r>
              <a:rPr lang="en-US" sz="2000" dirty="0">
                <a:solidFill>
                  <a:srgbClr val="000000"/>
                </a:solidFill>
                <a:latin typeface="Gill Sans MT"/>
              </a:rPr>
              <a:t>)</a:t>
            </a:r>
          </a:p>
          <a:p>
            <a:pPr marL="800100" lvl="1" indent="-342900">
              <a:buSzPct val="92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Gill Sans MT"/>
              </a:rPr>
              <a:t>Hardware has gotten good enough to a point where it’s basically having a mini-supercomputer</a:t>
            </a:r>
          </a:p>
          <a:p>
            <a:pPr marL="800100" lvl="1" indent="-342900">
              <a:buSzPct val="92000"/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0000"/>
              </a:solidFill>
              <a:latin typeface="Gill Sans MT"/>
            </a:endParaRPr>
          </a:p>
          <a:p>
            <a:pPr>
              <a:lnSpc>
                <a:spcPct val="100000"/>
              </a:lnSpc>
              <a:buSzPct val="92000"/>
            </a:pPr>
            <a:r>
              <a:rPr lang="en-US" sz="2000" dirty="0">
                <a:solidFill>
                  <a:srgbClr val="000000"/>
                </a:solidFill>
                <a:latin typeface="Gill Sans MT"/>
              </a:rPr>
              <a:t>CUDA (Compute Unified Device Architecture)</a:t>
            </a:r>
            <a:endParaRPr sz="2000" dirty="0"/>
          </a:p>
          <a:p>
            <a:pPr marL="742950" lvl="1" indent="-285750">
              <a:lnSpc>
                <a:spcPct val="100000"/>
              </a:lnSpc>
              <a:buSzPct val="92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Gill Sans MT"/>
              </a:rPr>
              <a:t>General-purpose parallel computing platform for NVIDIA GPUs</a:t>
            </a:r>
          </a:p>
          <a:p>
            <a:pPr marL="742950" lvl="1" indent="-285750">
              <a:lnSpc>
                <a:spcPct val="100000"/>
              </a:lnSpc>
              <a:buSzPct val="92000"/>
              <a:buFont typeface="Arial" panose="020B0604020202020204" pitchFamily="34" charset="0"/>
              <a:buChar char="•"/>
            </a:pPr>
            <a:endParaRPr sz="2000" dirty="0"/>
          </a:p>
          <a:p>
            <a:pPr>
              <a:lnSpc>
                <a:spcPct val="100000"/>
              </a:lnSpc>
              <a:buSzPct val="92000"/>
            </a:pPr>
            <a:r>
              <a:rPr lang="en-US" sz="2000" dirty="0">
                <a:solidFill>
                  <a:srgbClr val="000000"/>
                </a:solidFill>
                <a:latin typeface="Gill Sans MT"/>
              </a:rPr>
              <a:t>Vulkan/OpenCL (Open Computing Language)</a:t>
            </a:r>
            <a:endParaRPr sz="2000" dirty="0"/>
          </a:p>
          <a:p>
            <a:pPr marL="742950" lvl="1" indent="-285750">
              <a:lnSpc>
                <a:spcPct val="100000"/>
              </a:lnSpc>
              <a:buSzPct val="92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Gill Sans MT"/>
              </a:rPr>
              <a:t>General heterogenous computing framework</a:t>
            </a:r>
          </a:p>
          <a:p>
            <a:pPr marL="742950" lvl="1" indent="-285750">
              <a:lnSpc>
                <a:spcPct val="100000"/>
              </a:lnSpc>
              <a:buSzPct val="92000"/>
              <a:buFont typeface="Arial" panose="020B0604020202020204" pitchFamily="34" charset="0"/>
              <a:buChar char="•"/>
            </a:pPr>
            <a:endParaRPr sz="2000" dirty="0"/>
          </a:p>
          <a:p>
            <a:pPr>
              <a:lnSpc>
                <a:spcPct val="100000"/>
              </a:lnSpc>
              <a:buSzPct val="92000"/>
            </a:pPr>
            <a:r>
              <a:rPr lang="en-US" sz="2000" dirty="0">
                <a:solidFill>
                  <a:srgbClr val="000000"/>
                </a:solidFill>
                <a:latin typeface="Gill Sans MT"/>
              </a:rPr>
              <a:t>Both are accessible as extensions to various languages</a:t>
            </a:r>
          </a:p>
          <a:p>
            <a:pPr marL="742950" lvl="1" indent="-285750">
              <a:buSzPct val="92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Gill Sans MT"/>
              </a:rPr>
              <a:t>If you’re into python, checkout </a:t>
            </a:r>
            <a:r>
              <a:rPr lang="en-US" sz="2000" dirty="0">
                <a:solidFill>
                  <a:srgbClr val="000000"/>
                </a:solidFill>
                <a:latin typeface="Gill Sans MT"/>
                <a:hlinkClick r:id="rId4"/>
              </a:rPr>
              <a:t>Theano</a:t>
            </a:r>
            <a:r>
              <a:rPr lang="en-US" sz="2000" dirty="0">
                <a:solidFill>
                  <a:srgbClr val="000000"/>
                </a:solidFill>
                <a:latin typeface="Gill Sans MT"/>
              </a:rPr>
              <a:t>, </a:t>
            </a:r>
            <a:r>
              <a:rPr lang="en-US" sz="2000" dirty="0" err="1" smtClean="0">
                <a:solidFill>
                  <a:srgbClr val="000000"/>
                </a:solidFill>
                <a:latin typeface="Gill Sans MT"/>
                <a:hlinkClick r:id="rId5"/>
              </a:rPr>
              <a:t>pyCUDA</a:t>
            </a:r>
            <a:r>
              <a:rPr lang="en-US" sz="2000" dirty="0" smtClean="0">
                <a:solidFill>
                  <a:srgbClr val="000000"/>
                </a:solidFill>
                <a:latin typeface="Gill Sans MT"/>
              </a:rPr>
              <a:t>.</a:t>
            </a:r>
          </a:p>
          <a:p>
            <a:pPr marL="742950" lvl="1" indent="-285750">
              <a:buSzPct val="92000"/>
              <a:buFont typeface="Arial" panose="020B0604020202020204" pitchFamily="34" charset="0"/>
              <a:buChar char="•"/>
            </a:pPr>
            <a:endParaRPr lang="en-US" sz="2000" dirty="0" smtClean="0">
              <a:solidFill>
                <a:srgbClr val="000000"/>
              </a:solidFill>
              <a:latin typeface="Gill Sans MT"/>
            </a:endParaRPr>
          </a:p>
          <a:p>
            <a:pPr marL="285750" indent="-285750">
              <a:buSzPct val="92000"/>
            </a:pPr>
            <a:r>
              <a:rPr lang="en-US" sz="2000" dirty="0" smtClean="0">
                <a:solidFill>
                  <a:srgbClr val="000000"/>
                </a:solidFill>
                <a:latin typeface="Gill Sans MT"/>
              </a:rPr>
              <a:t>Upcoming GPU programming environment:  </a:t>
            </a:r>
            <a:r>
              <a:rPr lang="en-US" sz="2000" dirty="0" smtClean="0">
                <a:solidFill>
                  <a:srgbClr val="000000"/>
                </a:solidFill>
                <a:latin typeface="Gill Sans MT"/>
                <a:hlinkClick r:id="rId6"/>
              </a:rPr>
              <a:t>Julia </a:t>
            </a:r>
            <a:r>
              <a:rPr lang="en-US" sz="2000" dirty="0" smtClean="0">
                <a:solidFill>
                  <a:srgbClr val="000000"/>
                </a:solidFill>
                <a:latin typeface="Gill Sans MT"/>
              </a:rPr>
              <a:t> Language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1"/>
          </p:nvPr>
        </p:nvSpPr>
        <p:spPr>
          <a:xfrm>
            <a:off x="7800480" y="5956200"/>
            <a:ext cx="770040" cy="364680"/>
          </a:xfrm>
        </p:spPr>
        <p:txBody>
          <a:bodyPr/>
          <a:lstStyle/>
          <a:p>
            <a:pPr algn="r">
              <a:lnSpc>
                <a:spcPct val="100000"/>
              </a:lnSpc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Shape 1"/>
          <p:cNvSpPr txBox="1"/>
          <p:nvPr/>
        </p:nvSpPr>
        <p:spPr>
          <a:xfrm>
            <a:off x="581040" y="687600"/>
            <a:ext cx="7989480" cy="1082880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2800">
                <a:solidFill>
                  <a:srgbClr val="FFFFFF"/>
                </a:solidFill>
                <a:latin typeface="Gill Sans MT"/>
              </a:rPr>
              <a:t>Administration</a:t>
            </a:r>
            <a:endParaRPr/>
          </a:p>
        </p:txBody>
      </p:sp>
      <p:sp>
        <p:nvSpPr>
          <p:cNvPr id="98" name="TextShape 2"/>
          <p:cNvSpPr txBox="1"/>
          <p:nvPr/>
        </p:nvSpPr>
        <p:spPr>
          <a:xfrm>
            <a:off x="822960" y="1981080"/>
            <a:ext cx="7543440" cy="4696958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rgbClr val="000000"/>
                </a:solidFill>
                <a:latin typeface="Gill Sans MT"/>
              </a:rPr>
              <a:t>Main topics covered in course:</a:t>
            </a:r>
            <a:endParaRPr sz="2000" dirty="0"/>
          </a:p>
          <a:p>
            <a:pPr marL="742950" lvl="1" indent="-285750">
              <a:lnSpc>
                <a:spcPct val="100000"/>
              </a:lnSpc>
              <a:buSzPct val="92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Gill Sans MT"/>
              </a:rPr>
              <a:t>(GP)GPU computing/parallelization</a:t>
            </a:r>
            <a:endParaRPr sz="2000" dirty="0"/>
          </a:p>
          <a:p>
            <a:pPr marL="742950" lvl="1" indent="-285750">
              <a:lnSpc>
                <a:spcPct val="100000"/>
              </a:lnSpc>
              <a:buSzPct val="92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Gill Sans MT"/>
              </a:rPr>
              <a:t>C++ </a:t>
            </a:r>
            <a:r>
              <a:rPr lang="en-US" dirty="0">
                <a:solidFill>
                  <a:srgbClr val="000000"/>
                </a:solidFill>
                <a:latin typeface="Gill Sans MT"/>
                <a:hlinkClick r:id="rId3"/>
              </a:rPr>
              <a:t>CUDA </a:t>
            </a:r>
            <a:r>
              <a:rPr lang="en-US" dirty="0">
                <a:solidFill>
                  <a:srgbClr val="000000"/>
                </a:solidFill>
                <a:latin typeface="Gill Sans MT"/>
              </a:rPr>
              <a:t>(parallel computing platform)</a:t>
            </a:r>
            <a:endParaRPr sz="2000" dirty="0"/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000000"/>
                </a:solidFill>
                <a:latin typeface="Gill Sans MT"/>
              </a:rPr>
              <a:t>TAs</a:t>
            </a:r>
            <a:r>
              <a:rPr lang="en-US" dirty="0" smtClean="0">
                <a:solidFill>
                  <a:srgbClr val="000000"/>
                </a:solidFill>
                <a:latin typeface="Gill Sans MT"/>
              </a:rPr>
              <a:t>:</a:t>
            </a:r>
            <a:endParaRPr lang="en-US" dirty="0">
              <a:solidFill>
                <a:srgbClr val="000000"/>
              </a:solidFill>
              <a:latin typeface="Gill Sans MT"/>
            </a:endParaRPr>
          </a:p>
          <a:p>
            <a:pPr marL="742950" lvl="1" indent="-285750">
              <a:lnSpc>
                <a:spcPct val="100000"/>
              </a:lnSpc>
              <a:buSzPct val="92000"/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0000"/>
                </a:solidFill>
                <a:latin typeface="Gill Sans MT"/>
              </a:rPr>
              <a:t>Thomas Barrett (Head TA) </a:t>
            </a:r>
            <a:r>
              <a:rPr lang="en-US" dirty="0" smtClean="0">
                <a:solidFill>
                  <a:srgbClr val="000000"/>
                </a:solidFill>
                <a:latin typeface="Gill Sans MT"/>
              </a:rPr>
              <a:t>(</a:t>
            </a:r>
            <a:r>
              <a:rPr lang="en-US" dirty="0" smtClean="0">
                <a:solidFill>
                  <a:srgbClr val="000000"/>
                </a:solidFill>
                <a:latin typeface="Gill Sans MT"/>
                <a:hlinkClick r:id="rId4"/>
              </a:rPr>
              <a:t>tbarrett@caltech.edu</a:t>
            </a:r>
            <a:r>
              <a:rPr lang="en-US" dirty="0" smtClean="0">
                <a:solidFill>
                  <a:srgbClr val="000000"/>
                </a:solidFill>
                <a:latin typeface="Gill Sans MT"/>
              </a:rPr>
              <a:t>)</a:t>
            </a:r>
          </a:p>
          <a:p>
            <a:pPr marL="742950" lvl="1" indent="-285750">
              <a:lnSpc>
                <a:spcPct val="100000"/>
              </a:lnSpc>
              <a:buSzPct val="92000"/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0000"/>
                </a:solidFill>
                <a:latin typeface="Gill Sans MT"/>
              </a:rPr>
              <a:t>Michael </a:t>
            </a:r>
            <a:r>
              <a:rPr lang="en-US" dirty="0" err="1" smtClean="0">
                <a:solidFill>
                  <a:srgbClr val="000000"/>
                </a:solidFill>
                <a:latin typeface="Gill Sans MT"/>
              </a:rPr>
              <a:t>Valverde</a:t>
            </a:r>
            <a:r>
              <a:rPr lang="en-US" dirty="0" smtClean="0">
                <a:solidFill>
                  <a:srgbClr val="000000"/>
                </a:solidFill>
                <a:latin typeface="Gill Sans MT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Gill Sans MT"/>
              </a:rPr>
              <a:t>(</a:t>
            </a:r>
            <a:r>
              <a:rPr lang="en-US" dirty="0" smtClean="0">
                <a:solidFill>
                  <a:srgbClr val="000000"/>
                </a:solidFill>
                <a:latin typeface="Gill Sans MT"/>
                <a:hlinkClick r:id="rId5"/>
              </a:rPr>
              <a:t>michael@caltech.edu</a:t>
            </a:r>
            <a:r>
              <a:rPr lang="en-US" dirty="0" smtClean="0">
                <a:solidFill>
                  <a:srgbClr val="000000"/>
                </a:solidFill>
                <a:latin typeface="Gill Sans MT"/>
              </a:rPr>
              <a:t>)</a:t>
            </a:r>
          </a:p>
          <a:p>
            <a:pPr marL="742950" lvl="1" indent="-285750">
              <a:lnSpc>
                <a:spcPct val="100000"/>
              </a:lnSpc>
              <a:buSzPct val="92000"/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0000"/>
                </a:solidFill>
                <a:latin typeface="Gill Sans MT"/>
              </a:rPr>
              <a:t>Mario Ruiz </a:t>
            </a:r>
            <a:r>
              <a:rPr lang="en-US" smtClean="0">
                <a:solidFill>
                  <a:srgbClr val="000000"/>
                </a:solidFill>
                <a:latin typeface="Gill Sans MT"/>
              </a:rPr>
              <a:t>(</a:t>
            </a:r>
            <a:r>
              <a:rPr lang="en-US" smtClean="0">
                <a:solidFill>
                  <a:srgbClr val="000000"/>
                </a:solidFill>
                <a:latin typeface="Gill Sans MT"/>
                <a:hlinkClick r:id="rId6"/>
              </a:rPr>
              <a:t>mjruiz@ca.tech.edu</a:t>
            </a:r>
            <a:r>
              <a:rPr lang="en-US" smtClean="0">
                <a:solidFill>
                  <a:srgbClr val="000000"/>
                </a:solidFill>
                <a:latin typeface="Gill Sans MT"/>
              </a:rPr>
              <a:t>)</a:t>
            </a:r>
            <a:endParaRPr lang="en-US" dirty="0" smtClean="0">
              <a:solidFill>
                <a:srgbClr val="000000"/>
              </a:solidFill>
              <a:latin typeface="Gill Sans MT"/>
            </a:endParaRPr>
          </a:p>
          <a:p>
            <a:pPr marL="742950" lvl="1" indent="-285750">
              <a:lnSpc>
                <a:spcPct val="100000"/>
              </a:lnSpc>
              <a:buSzPct val="92000"/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0000"/>
                </a:solidFill>
                <a:latin typeface="Gill Sans MT"/>
              </a:rPr>
              <a:t>TBA</a:t>
            </a:r>
            <a:endParaRPr lang="en-US" dirty="0" smtClean="0">
              <a:solidFill>
                <a:srgbClr val="000000"/>
              </a:solidFill>
              <a:latin typeface="Gill Sans MT"/>
            </a:endParaRPr>
          </a:p>
          <a:p>
            <a:pPr marL="742950" lvl="1" indent="-285750">
              <a:lnSpc>
                <a:spcPct val="100000"/>
              </a:lnSpc>
              <a:buSzPct val="92000"/>
              <a:buFont typeface="Arial" panose="020B0604020202020204" pitchFamily="34" charset="0"/>
              <a:buChar char="•"/>
            </a:pPr>
            <a:endParaRPr lang="en-US" dirty="0" smtClean="0">
              <a:solidFill>
                <a:srgbClr val="000000"/>
              </a:solidFill>
              <a:latin typeface="Gill Sans MT"/>
            </a:endParaRPr>
          </a:p>
          <a:p>
            <a:pPr marL="742950" lvl="1" indent="-285750">
              <a:lnSpc>
                <a:spcPct val="100000"/>
              </a:lnSpc>
              <a:buSzPct val="92000"/>
              <a:buFont typeface="Arial" panose="020B0604020202020204" pitchFamily="34" charset="0"/>
              <a:buChar char="•"/>
            </a:pPr>
            <a:endParaRPr lang="en-US" dirty="0" smtClean="0">
              <a:solidFill>
                <a:srgbClr val="000000"/>
              </a:solidFill>
              <a:latin typeface="Gill Sans MT"/>
            </a:endParaRP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rgbClr val="000000"/>
                </a:solidFill>
                <a:latin typeface="Gill Sans MT"/>
              </a:rPr>
              <a:t>Overseeing Instructor:</a:t>
            </a:r>
            <a:endParaRPr lang="en-US" sz="2000" dirty="0" smtClean="0"/>
          </a:p>
          <a:p>
            <a:pPr marL="742950" lvl="1" indent="-285750">
              <a:lnSpc>
                <a:spcPct val="100000"/>
              </a:lnSpc>
              <a:buSzPct val="92000"/>
            </a:pPr>
            <a:r>
              <a:rPr lang="en-US" dirty="0" smtClean="0">
                <a:solidFill>
                  <a:srgbClr val="000000"/>
                </a:solidFill>
                <a:latin typeface="Gill Sans MT"/>
              </a:rPr>
              <a:t>Al Barr (</a:t>
            </a:r>
            <a:r>
              <a:rPr lang="en-US" dirty="0" smtClean="0">
                <a:solidFill>
                  <a:srgbClr val="000000"/>
                </a:solidFill>
                <a:latin typeface="Gill Sans MT"/>
                <a:hlinkClick r:id="rId7"/>
              </a:rPr>
              <a:t>barr@cms.caltech.edu</a:t>
            </a:r>
            <a:r>
              <a:rPr lang="en-US" dirty="0" smtClean="0">
                <a:solidFill>
                  <a:srgbClr val="000000"/>
                </a:solidFill>
                <a:latin typeface="Gill Sans MT"/>
              </a:rPr>
              <a:t>)</a:t>
            </a:r>
          </a:p>
          <a:p>
            <a:pPr marL="742950" lvl="1" indent="-285750">
              <a:lnSpc>
                <a:spcPct val="100000"/>
              </a:lnSpc>
              <a:buSzPct val="92000"/>
            </a:pPr>
            <a:endParaRPr lang="en-US" sz="2000" dirty="0" smtClean="0">
              <a:solidFill>
                <a:srgbClr val="000000"/>
              </a:solidFill>
              <a:latin typeface="Gill Sans MT"/>
            </a:endParaRPr>
          </a:p>
          <a:p>
            <a:pPr marL="742950" lvl="1" indent="-285750">
              <a:lnSpc>
                <a:spcPct val="100000"/>
              </a:lnSpc>
              <a:buSzPct val="92000"/>
            </a:pPr>
            <a:endParaRPr lang="en-US" sz="2000" dirty="0" smtClean="0"/>
          </a:p>
          <a:p>
            <a:pPr marL="742950" lvl="1" indent="-285750">
              <a:lnSpc>
                <a:spcPct val="100000"/>
              </a:lnSpc>
              <a:buSzPct val="92000"/>
            </a:pPr>
            <a:endParaRPr lang="en-US" dirty="0" smtClean="0">
              <a:solidFill>
                <a:srgbClr val="000000"/>
              </a:solidFill>
              <a:latin typeface="Gill Sans MT"/>
            </a:endParaRPr>
          </a:p>
          <a:p>
            <a:pPr marL="742950" lvl="1" indent="-285750">
              <a:lnSpc>
                <a:spcPct val="100000"/>
              </a:lnSpc>
              <a:buSzPct val="92000"/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Gill Sans MT"/>
            </a:endParaRPr>
          </a:p>
          <a:p>
            <a:pPr>
              <a:buSzPct val="92000"/>
            </a:pPr>
            <a:r>
              <a:rPr lang="en-US" sz="1600" dirty="0" smtClean="0">
                <a:solidFill>
                  <a:srgbClr val="000000"/>
                </a:solidFill>
                <a:latin typeface="Gill Sans MT"/>
              </a:rPr>
              <a:t>. </a:t>
            </a:r>
            <a:endParaRPr sz="16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1"/>
          </p:nvPr>
        </p:nvSpPr>
        <p:spPr>
          <a:xfrm>
            <a:off x="7800480" y="5956200"/>
            <a:ext cx="770040" cy="364680"/>
          </a:xfrm>
        </p:spPr>
        <p:txBody>
          <a:bodyPr/>
          <a:lstStyle/>
          <a:p>
            <a:pPr algn="r">
              <a:lnSpc>
                <a:spcPct val="100000"/>
              </a:lnSpc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Shape 1"/>
          <p:cNvSpPr txBox="1"/>
          <p:nvPr/>
        </p:nvSpPr>
        <p:spPr>
          <a:xfrm>
            <a:off x="581040" y="687600"/>
            <a:ext cx="7989480" cy="1082880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2800">
                <a:solidFill>
                  <a:srgbClr val="FFFFFF"/>
                </a:solidFill>
                <a:latin typeface="Gill Sans MT"/>
              </a:rPr>
              <a:t>GPU Computing: Step by Step</a:t>
            </a:r>
            <a:endParaRPr/>
          </a:p>
        </p:txBody>
      </p:sp>
      <p:sp>
        <p:nvSpPr>
          <p:cNvPr id="138" name="TextShape 2"/>
          <p:cNvSpPr txBox="1"/>
          <p:nvPr/>
        </p:nvSpPr>
        <p:spPr>
          <a:xfrm>
            <a:off x="391213" y="1979629"/>
            <a:ext cx="8347434" cy="4586139"/>
          </a:xfrm>
          <a:prstGeom prst="rect">
            <a:avLst/>
          </a:prstGeom>
        </p:spPr>
        <p:txBody>
          <a:bodyPr anchor="ctr"/>
          <a:lstStyle/>
          <a:p>
            <a:pPr marL="342900" indent="-342900">
              <a:lnSpc>
                <a:spcPct val="100000"/>
              </a:lnSpc>
              <a:buSzPct val="92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0000"/>
                </a:solidFill>
                <a:latin typeface="Gill Sans MT"/>
              </a:rPr>
              <a:t>Setup inputs on the host (CPU-accessible memory)</a:t>
            </a:r>
          </a:p>
          <a:p>
            <a:pPr marL="342900" indent="-342900">
              <a:lnSpc>
                <a:spcPct val="100000"/>
              </a:lnSpc>
              <a:buSzPct val="92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0000"/>
                </a:solidFill>
                <a:latin typeface="Gill Sans MT"/>
              </a:rPr>
              <a:t>Allocate memory for outputs on the </a:t>
            </a:r>
            <a:r>
              <a:rPr lang="en-US" sz="2400" dirty="0" smtClean="0">
                <a:solidFill>
                  <a:srgbClr val="FF0000"/>
                </a:solidFill>
                <a:latin typeface="Gill Sans MT"/>
              </a:rPr>
              <a:t>host CPU</a:t>
            </a:r>
            <a:endParaRPr sz="2400" dirty="0">
              <a:solidFill>
                <a:srgbClr val="FF0000"/>
              </a:solidFill>
              <a:latin typeface="Gill Sans MT"/>
            </a:endParaRPr>
          </a:p>
          <a:p>
            <a:pPr marL="342900" indent="-342900">
              <a:lnSpc>
                <a:spcPct val="100000"/>
              </a:lnSpc>
              <a:buSzPct val="92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B050"/>
                </a:solidFill>
                <a:latin typeface="Gill Sans MT"/>
              </a:rPr>
              <a:t>Allocate memory for inputs on the GPU</a:t>
            </a:r>
            <a:endParaRPr dirty="0"/>
          </a:p>
          <a:p>
            <a:pPr marL="342900" indent="-342900">
              <a:lnSpc>
                <a:spcPct val="100000"/>
              </a:lnSpc>
              <a:buSzPct val="92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B050"/>
                </a:solidFill>
                <a:latin typeface="Gill Sans MT"/>
              </a:rPr>
              <a:t>Allocate memory for outputs on the GPU</a:t>
            </a:r>
            <a:endParaRPr dirty="0"/>
          </a:p>
          <a:p>
            <a:pPr marL="342900" indent="-342900">
              <a:lnSpc>
                <a:spcPct val="100000"/>
              </a:lnSpc>
              <a:buSzPct val="92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70C0"/>
                </a:solidFill>
                <a:latin typeface="Gill Sans MT"/>
              </a:rPr>
              <a:t>Copy inputs from host to </a:t>
            </a:r>
            <a:r>
              <a:rPr lang="en-US" sz="2400" dirty="0" smtClean="0">
                <a:solidFill>
                  <a:srgbClr val="0070C0"/>
                </a:solidFill>
                <a:latin typeface="Gill Sans MT"/>
              </a:rPr>
              <a:t>GPU (slow)</a:t>
            </a:r>
            <a:endParaRPr dirty="0"/>
          </a:p>
          <a:p>
            <a:pPr marL="342900" indent="-342900">
              <a:lnSpc>
                <a:spcPct val="100000"/>
              </a:lnSpc>
              <a:buSzPct val="92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70C0"/>
                </a:solidFill>
                <a:latin typeface="Gill Sans MT"/>
              </a:rPr>
              <a:t>Start GPU kernel (function that </a:t>
            </a:r>
            <a:r>
              <a:rPr lang="en-US" sz="2400" dirty="0" smtClean="0">
                <a:solidFill>
                  <a:srgbClr val="0070C0"/>
                </a:solidFill>
                <a:latin typeface="Gill Sans MT"/>
              </a:rPr>
              <a:t>executes </a:t>
            </a:r>
            <a:r>
              <a:rPr lang="en-US" sz="2400" dirty="0">
                <a:solidFill>
                  <a:srgbClr val="0070C0"/>
                </a:solidFill>
                <a:latin typeface="Gill Sans MT"/>
              </a:rPr>
              <a:t>on </a:t>
            </a:r>
            <a:r>
              <a:rPr lang="en-US" sz="2400" dirty="0" err="1" smtClean="0">
                <a:solidFill>
                  <a:srgbClr val="0070C0"/>
                </a:solidFill>
                <a:latin typeface="Gill Sans MT"/>
              </a:rPr>
              <a:t>gpu</a:t>
            </a:r>
            <a:r>
              <a:rPr lang="en-US" sz="2400" dirty="0" smtClean="0">
                <a:solidFill>
                  <a:srgbClr val="0070C0"/>
                </a:solidFill>
                <a:latin typeface="Gill Sans MT"/>
              </a:rPr>
              <a:t> – fast!)</a:t>
            </a:r>
            <a:endParaRPr dirty="0"/>
          </a:p>
          <a:p>
            <a:pPr marL="342900" indent="-342900">
              <a:lnSpc>
                <a:spcPct val="100000"/>
              </a:lnSpc>
              <a:buSzPct val="92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70C0"/>
                </a:solidFill>
                <a:latin typeface="Gill Sans MT"/>
              </a:rPr>
              <a:t>Copy output from GPU to </a:t>
            </a:r>
            <a:r>
              <a:rPr lang="en-US" sz="2400" dirty="0" smtClean="0">
                <a:solidFill>
                  <a:srgbClr val="0070C0"/>
                </a:solidFill>
                <a:latin typeface="Gill Sans MT"/>
              </a:rPr>
              <a:t>host (slow)</a:t>
            </a:r>
            <a:endParaRPr dirty="0"/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dirty="0"/>
          </a:p>
          <a:p>
            <a:pPr>
              <a:lnSpc>
                <a:spcPct val="100000"/>
              </a:lnSpc>
              <a:buSzPct val="92000"/>
            </a:pPr>
            <a:r>
              <a:rPr lang="en-US" sz="2400" i="1" dirty="0">
                <a:solidFill>
                  <a:srgbClr val="000000"/>
                </a:solidFill>
                <a:latin typeface="Gill Sans MT"/>
              </a:rPr>
              <a:t>NOTE: Copying can be asynchronous, </a:t>
            </a:r>
            <a:r>
              <a:rPr lang="en-US" sz="2400" i="1" dirty="0">
                <a:solidFill>
                  <a:srgbClr val="000000"/>
                </a:solidFill>
                <a:latin typeface="Gill Sans MT"/>
                <a:hlinkClick r:id="rId3"/>
              </a:rPr>
              <a:t>and unified memory management</a:t>
            </a:r>
            <a:r>
              <a:rPr lang="en-US" sz="2400" i="1" dirty="0">
                <a:solidFill>
                  <a:srgbClr val="000000"/>
                </a:solidFill>
                <a:latin typeface="Gill Sans MT"/>
              </a:rPr>
              <a:t> is available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1"/>
          </p:nvPr>
        </p:nvSpPr>
        <p:spPr>
          <a:xfrm>
            <a:off x="7800480" y="5956200"/>
            <a:ext cx="770040" cy="364680"/>
          </a:xfrm>
        </p:spPr>
        <p:txBody>
          <a:bodyPr/>
          <a:lstStyle/>
          <a:p>
            <a:pPr algn="r">
              <a:lnSpc>
                <a:spcPct val="100000"/>
              </a:lnSpc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Shape 1"/>
          <p:cNvSpPr txBox="1"/>
          <p:nvPr/>
        </p:nvSpPr>
        <p:spPr>
          <a:xfrm>
            <a:off x="581040" y="687600"/>
            <a:ext cx="7989480" cy="1082880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2800">
                <a:solidFill>
                  <a:srgbClr val="FFFFFF"/>
                </a:solidFill>
                <a:latin typeface="Gill Sans MT"/>
              </a:rPr>
              <a:t>The Kernel</a:t>
            </a:r>
            <a:endParaRPr/>
          </a:p>
        </p:txBody>
      </p:sp>
      <p:sp>
        <p:nvSpPr>
          <p:cNvPr id="140" name="TextShape 2"/>
          <p:cNvSpPr txBox="1"/>
          <p:nvPr/>
        </p:nvSpPr>
        <p:spPr>
          <a:xfrm>
            <a:off x="581040" y="2228040"/>
            <a:ext cx="7989480" cy="2321100"/>
          </a:xfrm>
          <a:prstGeom prst="rect">
            <a:avLst/>
          </a:prstGeom>
        </p:spPr>
        <p:txBody>
          <a:bodyPr anchor="ctr"/>
          <a:lstStyle/>
          <a:p>
            <a:pPr marL="457200" indent="-457200">
              <a:lnSpc>
                <a:spcPct val="100000"/>
              </a:lnSpc>
              <a:buSzPct val="92000"/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rgbClr val="000000"/>
                </a:solidFill>
                <a:latin typeface="Gill Sans MT"/>
              </a:rPr>
              <a:t>This is our </a:t>
            </a:r>
            <a:r>
              <a:rPr lang="en-US" sz="3200" dirty="0">
                <a:solidFill>
                  <a:srgbClr val="000000"/>
                </a:solidFill>
                <a:latin typeface="Gill Sans MT"/>
              </a:rPr>
              <a:t>“parallel” function</a:t>
            </a:r>
          </a:p>
          <a:p>
            <a:pPr marL="457200" indent="-457200">
              <a:lnSpc>
                <a:spcPct val="100000"/>
              </a:lnSpc>
              <a:buSzPct val="92000"/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0000"/>
                </a:solidFill>
                <a:latin typeface="Gill Sans MT"/>
              </a:rPr>
              <a:t>Given to each thread</a:t>
            </a:r>
            <a:endParaRPr sz="3200" dirty="0"/>
          </a:p>
          <a:p>
            <a:pPr marL="457200" indent="-457200">
              <a:lnSpc>
                <a:spcPct val="100000"/>
              </a:lnSpc>
              <a:buSzPct val="92000"/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rgbClr val="000000"/>
                </a:solidFill>
                <a:latin typeface="Gill Sans MT"/>
              </a:rPr>
              <a:t>Simple example, implementation</a:t>
            </a:r>
            <a:r>
              <a:rPr lang="en-US" sz="3200" dirty="0">
                <a:solidFill>
                  <a:srgbClr val="000000"/>
                </a:solidFill>
                <a:latin typeface="Gill Sans MT"/>
              </a:rPr>
              <a:t>:</a:t>
            </a:r>
            <a:endParaRPr sz="3200" dirty="0"/>
          </a:p>
        </p:txBody>
      </p:sp>
      <p:pic>
        <p:nvPicPr>
          <p:cNvPr id="141" name="Picture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06780" y="4549140"/>
            <a:ext cx="6908400" cy="1380600"/>
          </a:xfrm>
          <a:prstGeom prst="rect">
            <a:avLst/>
          </a:prstGeom>
          <a:ln>
            <a:noFill/>
          </a:ln>
        </p:spPr>
      </p:pic>
      <p:sp>
        <p:nvSpPr>
          <p:cNvPr id="7" name="Slide Number Placeholder 6"/>
          <p:cNvSpPr>
            <a:spLocks noGrp="1"/>
          </p:cNvSpPr>
          <p:nvPr>
            <p:ph type="sldNum" idx="11"/>
          </p:nvPr>
        </p:nvSpPr>
        <p:spPr>
          <a:xfrm>
            <a:off x="7800480" y="5956200"/>
            <a:ext cx="770040" cy="364680"/>
          </a:xfrm>
        </p:spPr>
        <p:txBody>
          <a:bodyPr/>
          <a:lstStyle/>
          <a:p>
            <a:pPr algn="r">
              <a:lnSpc>
                <a:spcPct val="100000"/>
              </a:lnSpc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Shape 1"/>
          <p:cNvSpPr txBox="1"/>
          <p:nvPr/>
        </p:nvSpPr>
        <p:spPr>
          <a:xfrm>
            <a:off x="581040" y="687600"/>
            <a:ext cx="7989480" cy="1082880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2800">
                <a:solidFill>
                  <a:srgbClr val="FFFFFF"/>
                </a:solidFill>
                <a:latin typeface="Gill Sans MT"/>
              </a:rPr>
              <a:t>Indexing</a:t>
            </a:r>
            <a:endParaRPr/>
          </a:p>
        </p:txBody>
      </p:sp>
      <p:sp>
        <p:nvSpPr>
          <p:cNvPr id="143" name="TextShape 2"/>
          <p:cNvSpPr txBox="1"/>
          <p:nvPr/>
        </p:nvSpPr>
        <p:spPr>
          <a:xfrm>
            <a:off x="581040" y="2228040"/>
            <a:ext cx="7989480" cy="363060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  <a:buSzPct val="92000"/>
              <a:buFont typeface="Wingdings 2" charset="2"/>
              <a:buChar char=""/>
            </a:pPr>
            <a:r>
              <a:rPr lang="en-US">
                <a:solidFill>
                  <a:srgbClr val="000000"/>
                </a:solidFill>
                <a:latin typeface="Gill Sans MT"/>
              </a:rPr>
              <a:t>Can get a block ID and thread ID within the block:</a:t>
            </a:r>
            <a:endParaRPr/>
          </a:p>
          <a:p>
            <a:pPr lvl="1">
              <a:lnSpc>
                <a:spcPct val="100000"/>
              </a:lnSpc>
              <a:buSzPct val="92000"/>
              <a:buFont typeface="Wingdings 2" charset="2"/>
              <a:buChar char=""/>
            </a:pPr>
            <a:r>
              <a:rPr lang="en-US" sz="1600">
                <a:solidFill>
                  <a:srgbClr val="000000"/>
                </a:solidFill>
                <a:latin typeface="Gill Sans MT"/>
              </a:rPr>
              <a:t>Unique thread ID!</a:t>
            </a:r>
            <a:endParaRPr/>
          </a:p>
        </p:txBody>
      </p:sp>
      <p:pic>
        <p:nvPicPr>
          <p:cNvPr id="144" name="Picture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7120" y="3724200"/>
            <a:ext cx="7889400" cy="1380600"/>
          </a:xfrm>
          <a:prstGeom prst="rect">
            <a:avLst/>
          </a:prstGeom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="" xmlns:a16="http://schemas.microsoft.com/office/drawing/2014/main" xmlns:mv="urn:schemas-microsoft-com:mac:vml" xmlns:mc="http://schemas.openxmlformats.org/markup-compatibility/2006" id="{87698FD7-69CE-4E97-86B3-6FB08F8AD08B}"/>
              </a:ext>
            </a:extLst>
          </p:cNvPr>
          <p:cNvSpPr txBox="1"/>
          <p:nvPr/>
        </p:nvSpPr>
        <p:spPr>
          <a:xfrm>
            <a:off x="414779" y="5517570"/>
            <a:ext cx="83898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hlinkClick r:id="rId3"/>
              </a:rPr>
              <a:t>https://cs.calvin.edu/courses/cs/374/CUDA/CUDA-Thread-Indexing-Cheatsheet.pdf</a:t>
            </a:r>
            <a:endParaRPr lang="en-US" sz="1400" dirty="0"/>
          </a:p>
          <a:p>
            <a:r>
              <a:rPr lang="en-US" sz="1400" dirty="0">
                <a:hlinkClick r:id="rId4"/>
              </a:rPr>
              <a:t>https://en.wikipedia.org/wiki/Thread_block</a:t>
            </a:r>
            <a:r>
              <a:rPr lang="en-US" sz="1400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xmlns:mv="urn:schemas-microsoft-com:mac:vml" xmlns:mc="http://schemas.openxmlformats.org/markup-compatibility/2006" id="{65B454BC-871B-4AE6-B9CA-0EE29A667CB3}"/>
              </a:ext>
            </a:extLst>
          </p:cNvPr>
          <p:cNvSpPr txBox="1"/>
          <p:nvPr/>
        </p:nvSpPr>
        <p:spPr>
          <a:xfrm>
            <a:off x="581040" y="616513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1"/>
          </p:nvPr>
        </p:nvSpPr>
        <p:spPr>
          <a:xfrm>
            <a:off x="7800480" y="5956200"/>
            <a:ext cx="770040" cy="364680"/>
          </a:xfrm>
        </p:spPr>
        <p:txBody>
          <a:bodyPr/>
          <a:lstStyle/>
          <a:p>
            <a:pPr algn="r">
              <a:lnSpc>
                <a:spcPct val="100000"/>
              </a:lnSpc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Shape 1"/>
          <p:cNvSpPr txBox="1"/>
          <p:nvPr/>
        </p:nvSpPr>
        <p:spPr>
          <a:xfrm>
            <a:off x="581040" y="687600"/>
            <a:ext cx="7989480" cy="1082880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2800">
                <a:solidFill>
                  <a:srgbClr val="FFFFFF"/>
                </a:solidFill>
                <a:latin typeface="Gill Sans MT"/>
              </a:rPr>
              <a:t>Calling the Kernel</a:t>
            </a:r>
            <a:endParaRPr/>
          </a:p>
        </p:txBody>
      </p:sp>
      <p:pic>
        <p:nvPicPr>
          <p:cNvPr id="146" name="Picture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2840" y="1822320"/>
            <a:ext cx="7078320" cy="4196880"/>
          </a:xfrm>
          <a:prstGeom prst="rect">
            <a:avLst/>
          </a:prstGeom>
          <a:ln>
            <a:noFill/>
          </a:ln>
        </p:spPr>
      </p:pic>
      <p:sp>
        <p:nvSpPr>
          <p:cNvPr id="6" name="Slide Number Placeholder 5"/>
          <p:cNvSpPr>
            <a:spLocks noGrp="1"/>
          </p:cNvSpPr>
          <p:nvPr>
            <p:ph type="sldNum" idx="11"/>
          </p:nvPr>
        </p:nvSpPr>
        <p:spPr>
          <a:xfrm>
            <a:off x="7800480" y="5956200"/>
            <a:ext cx="770040" cy="364680"/>
          </a:xfrm>
        </p:spPr>
        <p:txBody>
          <a:bodyPr/>
          <a:lstStyle/>
          <a:p>
            <a:pPr algn="r">
              <a:lnSpc>
                <a:spcPct val="100000"/>
              </a:lnSpc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Shape 1"/>
          <p:cNvSpPr txBox="1"/>
          <p:nvPr/>
        </p:nvSpPr>
        <p:spPr>
          <a:xfrm>
            <a:off x="581040" y="687600"/>
            <a:ext cx="7989480" cy="1082880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2800">
                <a:solidFill>
                  <a:srgbClr val="FFFFFF"/>
                </a:solidFill>
                <a:latin typeface="Gill Sans MT"/>
              </a:rPr>
              <a:t>Calling the Kernel (2)</a:t>
            </a:r>
            <a:endParaRPr/>
          </a:p>
        </p:txBody>
      </p:sp>
      <p:pic>
        <p:nvPicPr>
          <p:cNvPr id="148" name="Picture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12840" y="2057400"/>
            <a:ext cx="6635520" cy="4105800"/>
          </a:xfrm>
          <a:prstGeom prst="rect">
            <a:avLst/>
          </a:prstGeom>
          <a:ln>
            <a:noFill/>
          </a:ln>
        </p:spPr>
      </p:pic>
      <p:sp>
        <p:nvSpPr>
          <p:cNvPr id="6" name="Slide Number Placeholder 5"/>
          <p:cNvSpPr>
            <a:spLocks noGrp="1"/>
          </p:cNvSpPr>
          <p:nvPr>
            <p:ph type="sldNum" idx="11"/>
          </p:nvPr>
        </p:nvSpPr>
        <p:spPr>
          <a:xfrm>
            <a:off x="7800480" y="5956200"/>
            <a:ext cx="770040" cy="364680"/>
          </a:xfrm>
        </p:spPr>
        <p:txBody>
          <a:bodyPr/>
          <a:lstStyle/>
          <a:p>
            <a:pPr algn="r">
              <a:lnSpc>
                <a:spcPct val="100000"/>
              </a:lnSpc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GPU Computing Examples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4294967295"/>
          </p:nvPr>
        </p:nvSpPr>
        <p:spPr>
          <a:xfrm>
            <a:off x="1154113" y="2227263"/>
            <a:ext cx="7989887" cy="3630612"/>
          </a:xfrm>
        </p:spPr>
        <p:txBody>
          <a:bodyPr/>
          <a:lstStyle/>
          <a:p>
            <a:r>
              <a:rPr lang="en-US" smtClean="0">
                <a:hlinkClick r:id="rId2"/>
              </a:rPr>
              <a:t>Solving PDEs on GPUs</a:t>
            </a:r>
            <a:endParaRPr lang="en-US" smtClean="0"/>
          </a:p>
          <a:p>
            <a:r>
              <a:rPr lang="en-US" smtClean="0">
                <a:hlinkClick r:id="rId3"/>
              </a:rPr>
              <a:t>GPU vs CPU fluid mechanics</a:t>
            </a:r>
            <a:endParaRPr lang="en-US" smtClean="0"/>
          </a:p>
          <a:p>
            <a:r>
              <a:rPr lang="en-US" smtClean="0">
                <a:hlinkClick r:id="rId4"/>
              </a:rPr>
              <a:t>Ray Traced Quaternion fractals</a:t>
            </a:r>
            <a:r>
              <a:rPr lang="en-US" smtClean="0"/>
              <a:t> and </a:t>
            </a:r>
            <a:r>
              <a:rPr lang="en-US" smtClean="0">
                <a:hlinkClick r:id="rId5"/>
              </a:rPr>
              <a:t>Julia Sets</a:t>
            </a:r>
            <a:endParaRPr lang="en-US" smtClean="0"/>
          </a:p>
          <a:p>
            <a:r>
              <a:rPr lang="en-US" smtClean="0">
                <a:hlinkClick r:id="rId6"/>
              </a:rPr>
              <a:t>Deep Learning and GPUs</a:t>
            </a:r>
            <a:endParaRPr lang="en-US" smtClean="0"/>
          </a:p>
          <a:p>
            <a:r>
              <a:rPr lang="en-US" smtClean="0">
                <a:hlinkClick r:id="rId7"/>
              </a:rPr>
              <a:t>Real-Time Signal Processing with GPUs</a:t>
            </a:r>
            <a:endParaRPr lang="en-US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Shape 1"/>
          <p:cNvSpPr txBox="1"/>
          <p:nvPr/>
        </p:nvSpPr>
        <p:spPr>
          <a:xfrm>
            <a:off x="457200" y="2057400"/>
            <a:ext cx="8229240" cy="4525560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150" name="TextShape 2"/>
          <p:cNvSpPr txBox="1"/>
          <p:nvPr/>
        </p:nvSpPr>
        <p:spPr>
          <a:xfrm>
            <a:off x="581040" y="687600"/>
            <a:ext cx="7989480" cy="1082880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2800" dirty="0" smtClean="0">
                <a:solidFill>
                  <a:srgbClr val="FFFFFF"/>
                </a:solidFill>
                <a:latin typeface="Gill Sans MT"/>
              </a:rPr>
              <a:t>Questions can be live and interactive, on Zoom during office hours.  Also can be posted on Piazza.  </a:t>
            </a:r>
            <a:endParaRPr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10483" y="2063184"/>
            <a:ext cx="5331739" cy="4443116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idx="11"/>
          </p:nvPr>
        </p:nvSpPr>
        <p:spPr>
          <a:xfrm>
            <a:off x="7800480" y="5956200"/>
            <a:ext cx="770040" cy="364680"/>
          </a:xfrm>
        </p:spPr>
        <p:txBody>
          <a:bodyPr/>
          <a:lstStyle/>
          <a:p>
            <a:pPr algn="r">
              <a:lnSpc>
                <a:spcPct val="100000"/>
              </a:lnSpc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body" idx="4294967295"/>
          </p:nvPr>
        </p:nvSpPr>
        <p:spPr>
          <a:xfrm>
            <a:off x="1154113" y="2227263"/>
            <a:ext cx="7989887" cy="3630612"/>
          </a:xfrm>
        </p:spPr>
        <p:txBody>
          <a:bodyPr/>
          <a:lstStyle/>
          <a:p>
            <a:r>
              <a:rPr lang="en-US" dirty="0" smtClean="0"/>
              <a:t>Primary Websites:</a:t>
            </a:r>
            <a:endParaRPr lang="en-US" dirty="0" smtClean="0">
              <a:hlinkClick r:id="rId3"/>
            </a:endParaRPr>
          </a:p>
          <a:p>
            <a:pPr lvl="1"/>
            <a:r>
              <a:rPr lang="en-US" dirty="0" smtClean="0">
                <a:hlinkClick r:id="rId3"/>
              </a:rPr>
              <a:t>http://courses.cms.caltech.edu/cs179/</a:t>
            </a:r>
            <a:endParaRPr lang="en-US" dirty="0" smtClean="0"/>
          </a:p>
          <a:p>
            <a:pPr lvl="1"/>
            <a:r>
              <a:rPr lang="en-US" dirty="0" smtClean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www.piazza.com/caltech/spring2022/cs179</a:t>
            </a:r>
            <a:endParaRPr lang="en-US" dirty="0" smtClean="0"/>
          </a:p>
          <a:p>
            <a:pPr lvl="2"/>
            <a:r>
              <a:rPr lang="en-US" dirty="0" smtClean="0"/>
              <a:t>Piazza is the primary forum for the course!  Make sure you’re enrolled!</a:t>
            </a:r>
          </a:p>
          <a:p>
            <a:pPr lvl="1"/>
            <a:r>
              <a:rPr lang="en-US" dirty="0" smtClean="0"/>
              <a:t>Also CS179 Canvas </a:t>
            </a:r>
            <a:r>
              <a:rPr lang="en-US" dirty="0" smtClean="0"/>
              <a:t>Calendar </a:t>
            </a:r>
            <a:endParaRPr lang="en-US" dirty="0" smtClean="0"/>
          </a:p>
          <a:p>
            <a:r>
              <a:rPr lang="en-US" dirty="0" smtClean="0"/>
              <a:t>Class time:</a:t>
            </a:r>
          </a:p>
          <a:p>
            <a:pPr lvl="1"/>
            <a:r>
              <a:rPr lang="en-US" dirty="0" smtClean="0"/>
              <a:t>MW(F) 3pm PDT </a:t>
            </a:r>
            <a:r>
              <a:rPr lang="en-US" dirty="0" smtClean="0"/>
              <a:t>for classes </a:t>
            </a:r>
            <a:r>
              <a:rPr lang="en-US" dirty="0" smtClean="0"/>
              <a:t>and HW recitations.  </a:t>
            </a:r>
          </a:p>
          <a:p>
            <a:pPr lvl="1"/>
            <a:r>
              <a:rPr lang="en-US" dirty="0" smtClean="0"/>
              <a:t>Also TA office </a:t>
            </a:r>
            <a:r>
              <a:rPr lang="en-US" dirty="0" smtClean="0"/>
              <a:t>hours, some </a:t>
            </a:r>
            <a:r>
              <a:rPr lang="en-US" dirty="0" smtClean="0"/>
              <a:t>through Zoom (TBA)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Shape 1"/>
          <p:cNvSpPr txBox="1"/>
          <p:nvPr/>
        </p:nvSpPr>
        <p:spPr>
          <a:xfrm>
            <a:off x="581040" y="687600"/>
            <a:ext cx="7989480" cy="1082880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2800" dirty="0">
                <a:solidFill>
                  <a:srgbClr val="FFFFFF"/>
                </a:solidFill>
                <a:latin typeface="Gill Sans MT"/>
              </a:rPr>
              <a:t>Course Requirements</a:t>
            </a:r>
            <a:endParaRPr dirty="0"/>
          </a:p>
        </p:txBody>
      </p:sp>
      <p:sp>
        <p:nvSpPr>
          <p:cNvPr id="100" name="TextShape 2"/>
          <p:cNvSpPr txBox="1"/>
          <p:nvPr/>
        </p:nvSpPr>
        <p:spPr>
          <a:xfrm>
            <a:off x="581040" y="2049174"/>
            <a:ext cx="7989480" cy="4346762"/>
          </a:xfrm>
          <a:prstGeom prst="rect">
            <a:avLst/>
          </a:prstGeom>
        </p:spPr>
        <p:txBody>
          <a:bodyPr anchor="ctr"/>
          <a:lstStyle/>
          <a:p>
            <a:endParaRPr lang="en-US" sz="1600" dirty="0"/>
          </a:p>
          <a:p>
            <a:r>
              <a:rPr lang="en-US" sz="2800" dirty="0">
                <a:solidFill>
                  <a:srgbClr val="000000"/>
                </a:solidFill>
                <a:latin typeface="Gill Sans MT"/>
              </a:rPr>
              <a:t>Homework:</a:t>
            </a:r>
            <a:endParaRPr sz="3200" dirty="0"/>
          </a:p>
          <a:p>
            <a:pPr marL="742950" lvl="1" indent="-285750">
              <a:buSzPct val="92000"/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0000"/>
                </a:solidFill>
                <a:latin typeface="Gill Sans MT"/>
              </a:rPr>
              <a:t>6 assignments, </a:t>
            </a:r>
            <a:r>
              <a:rPr lang="en-US" sz="2400" dirty="0" smtClean="0">
                <a:solidFill>
                  <a:srgbClr val="000000"/>
                </a:solidFill>
                <a:latin typeface="Gill Sans MT"/>
              </a:rPr>
              <a:t>in 6 weeks.</a:t>
            </a:r>
            <a:endParaRPr sz="3200" dirty="0"/>
          </a:p>
          <a:p>
            <a:pPr marL="742950" lvl="1" indent="-285750">
              <a:buSzPct val="92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Gill Sans MT"/>
              </a:rPr>
              <a:t>Each worth 10% of </a:t>
            </a:r>
            <a:r>
              <a:rPr lang="en-US" sz="2400" dirty="0" smtClean="0">
                <a:solidFill>
                  <a:srgbClr val="000000"/>
                </a:solidFill>
                <a:latin typeface="Gill Sans MT"/>
              </a:rPr>
              <a:t>grade</a:t>
            </a:r>
          </a:p>
          <a:p>
            <a:pPr marL="742950" lvl="1" indent="-285750">
              <a:buSzPct val="92000"/>
              <a:buFont typeface="Arial" panose="020B0604020202020204" pitchFamily="34" charset="0"/>
              <a:buChar char="•"/>
            </a:pPr>
            <a:r>
              <a:rPr lang="en-US" sz="2800" b="1" i="1" dirty="0" smtClean="0">
                <a:solidFill>
                  <a:srgbClr val="000000"/>
                </a:solidFill>
                <a:latin typeface="Gill Sans MT"/>
              </a:rPr>
              <a:t>Also “enough” work before Add Day</a:t>
            </a:r>
            <a:r>
              <a:rPr lang="en-US" sz="2800" i="1" dirty="0" smtClean="0">
                <a:solidFill>
                  <a:srgbClr val="000000"/>
                </a:solidFill>
                <a:latin typeface="Gill Sans MT"/>
              </a:rPr>
              <a:t>, to pass!</a:t>
            </a:r>
            <a:endParaRPr sz="2800" dirty="0"/>
          </a:p>
          <a:p>
            <a:r>
              <a:rPr lang="en-US" sz="2800" dirty="0">
                <a:solidFill>
                  <a:srgbClr val="000000"/>
                </a:solidFill>
                <a:latin typeface="Gill Sans MT"/>
              </a:rPr>
              <a:t>Final project:</a:t>
            </a:r>
            <a:endParaRPr sz="3200" dirty="0"/>
          </a:p>
          <a:p>
            <a:pPr marL="742950" lvl="1" indent="-285750">
              <a:buSzPct val="92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Gill Sans MT"/>
              </a:rPr>
              <a:t>4-week project</a:t>
            </a:r>
            <a:endParaRPr sz="3200" dirty="0"/>
          </a:p>
          <a:p>
            <a:pPr marL="742950" lvl="1" indent="-285750">
              <a:buSzPct val="92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Gill Sans MT"/>
              </a:rPr>
              <a:t>40% of grade total</a:t>
            </a:r>
            <a:endParaRPr lang="en-US" sz="3200" dirty="0"/>
          </a:p>
          <a:p>
            <a:r>
              <a:rPr lang="en-US" sz="2400" i="1" dirty="0">
                <a:solidFill>
                  <a:srgbClr val="000000"/>
                </a:solidFill>
                <a:latin typeface="Gill Sans MT"/>
              </a:rPr>
              <a:t>P/F Students must receive at least 60% on every assignment AND the final </a:t>
            </a:r>
            <a:r>
              <a:rPr lang="en-US" sz="2400" i="1" dirty="0" smtClean="0">
                <a:solidFill>
                  <a:srgbClr val="000000"/>
                </a:solidFill>
                <a:latin typeface="Gill Sans MT"/>
              </a:rPr>
              <a:t>project.  </a:t>
            </a:r>
            <a:endParaRPr lang="en-US" sz="2400" i="1" dirty="0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1"/>
          </p:nvPr>
        </p:nvSpPr>
        <p:spPr>
          <a:xfrm>
            <a:off x="7800480" y="5956200"/>
            <a:ext cx="770040" cy="364680"/>
          </a:xfrm>
        </p:spPr>
        <p:txBody>
          <a:bodyPr/>
          <a:lstStyle/>
          <a:p>
            <a:pPr algn="r">
              <a:lnSpc>
                <a:spcPct val="100000"/>
              </a:lnSpc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Shape 1"/>
          <p:cNvSpPr txBox="1"/>
          <p:nvPr/>
        </p:nvSpPr>
        <p:spPr>
          <a:xfrm>
            <a:off x="581040" y="687600"/>
            <a:ext cx="7989480" cy="1082880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2800">
                <a:solidFill>
                  <a:srgbClr val="FFFFFF"/>
                </a:solidFill>
                <a:latin typeface="Gill Sans MT"/>
              </a:rPr>
              <a:t>Homework</a:t>
            </a:r>
            <a:endParaRPr/>
          </a:p>
        </p:txBody>
      </p:sp>
      <p:sp>
        <p:nvSpPr>
          <p:cNvPr id="102" name="TextShape 2"/>
          <p:cNvSpPr txBox="1"/>
          <p:nvPr/>
        </p:nvSpPr>
        <p:spPr>
          <a:xfrm>
            <a:off x="395926" y="2050331"/>
            <a:ext cx="8174594" cy="4675694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000000"/>
                </a:solidFill>
                <a:latin typeface="Gill Sans MT"/>
              </a:rPr>
              <a:t>Due on </a:t>
            </a:r>
            <a:r>
              <a:rPr lang="en-US" sz="2400" dirty="0" smtClean="0">
                <a:solidFill>
                  <a:srgbClr val="000000"/>
                </a:solidFill>
                <a:latin typeface="Gill Sans MT"/>
              </a:rPr>
              <a:t>Tuesdays 3PM PDT.  </a:t>
            </a:r>
          </a:p>
          <a:p>
            <a:pPr>
              <a:lnSpc>
                <a:spcPct val="100000"/>
              </a:lnSpc>
            </a:pPr>
            <a:r>
              <a:rPr lang="en-US" sz="2400" dirty="0" smtClean="0">
                <a:solidFill>
                  <a:srgbClr val="000000"/>
                </a:solidFill>
                <a:latin typeface="Gill Sans MT"/>
              </a:rPr>
              <a:t>First set is due Tuesday April </a:t>
            </a:r>
            <a:r>
              <a:rPr lang="en-US" sz="2400" dirty="0" smtClean="0">
                <a:solidFill>
                  <a:srgbClr val="000000"/>
                </a:solidFill>
                <a:latin typeface="Gill Sans MT"/>
              </a:rPr>
              <a:t>5</a:t>
            </a:r>
            <a:r>
              <a:rPr lang="en-US" sz="2400" baseline="30000" dirty="0" smtClean="0">
                <a:solidFill>
                  <a:srgbClr val="000000"/>
                </a:solidFill>
                <a:latin typeface="Gill Sans MT"/>
              </a:rPr>
              <a:t>th</a:t>
            </a:r>
            <a:endParaRPr lang="en-US" sz="2000" dirty="0" smtClean="0">
              <a:solidFill>
                <a:srgbClr val="000000"/>
              </a:solidFill>
              <a:latin typeface="Gill Sans MT"/>
            </a:endParaRPr>
          </a:p>
          <a:p>
            <a:pPr marL="457200" lvl="2">
              <a:buFont typeface="Arial"/>
              <a:buChar char="•"/>
            </a:pPr>
            <a:r>
              <a:rPr lang="en-US" sz="2000" dirty="0" smtClean="0">
                <a:solidFill>
                  <a:srgbClr val="000000"/>
                </a:solidFill>
                <a:latin typeface="Gill Sans MT"/>
              </a:rPr>
              <a:t>  Use zip on remote GPU computer </a:t>
            </a:r>
            <a:r>
              <a:rPr lang="en-US" sz="2000" dirty="0" smtClean="0">
                <a:solidFill>
                  <a:srgbClr val="000000"/>
                </a:solidFill>
                <a:latin typeface="Gill Sans MT"/>
              </a:rPr>
              <a:t>in Barr lab to </a:t>
            </a:r>
            <a:r>
              <a:rPr lang="en-US" sz="2000" dirty="0" smtClean="0">
                <a:solidFill>
                  <a:srgbClr val="000000"/>
                </a:solidFill>
                <a:latin typeface="Gill Sans MT"/>
              </a:rPr>
              <a:t>submit HW. </a:t>
            </a:r>
            <a:endParaRPr lang="en-US" sz="2400" dirty="0">
              <a:solidFill>
                <a:srgbClr val="000000"/>
              </a:solidFill>
              <a:latin typeface="Gill Sans MT"/>
            </a:endParaRPr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000000"/>
                </a:solidFill>
                <a:latin typeface="Gill Sans MT"/>
              </a:rPr>
              <a:t>Collaboration policy:</a:t>
            </a:r>
            <a:endParaRPr sz="2400" dirty="0"/>
          </a:p>
          <a:p>
            <a:pPr marL="742950" lvl="1" indent="-285750">
              <a:lnSpc>
                <a:spcPct val="100000"/>
              </a:lnSpc>
              <a:buSzPct val="92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Gill Sans MT"/>
              </a:rPr>
              <a:t>Discuss ideas and strategies freely, but all code must be your own</a:t>
            </a:r>
          </a:p>
          <a:p>
            <a:pPr marL="742950" lvl="1" indent="-285750">
              <a:lnSpc>
                <a:spcPct val="100000"/>
              </a:lnSpc>
              <a:buSzPct val="92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Gill Sans MT"/>
              </a:rPr>
              <a:t>Do </a:t>
            </a:r>
            <a:r>
              <a:rPr lang="en-US" sz="2000" dirty="0" smtClean="0">
                <a:solidFill>
                  <a:srgbClr val="000000"/>
                </a:solidFill>
                <a:latin typeface="Gill Sans MT"/>
              </a:rPr>
              <a:t>NOT look </a:t>
            </a:r>
            <a:r>
              <a:rPr lang="en-US" sz="2000" dirty="0">
                <a:solidFill>
                  <a:srgbClr val="000000"/>
                </a:solidFill>
                <a:latin typeface="Gill Sans MT"/>
              </a:rPr>
              <a:t>up prior years solutions or reference solution code from github without prior TA </a:t>
            </a:r>
            <a:r>
              <a:rPr lang="en-US" sz="2000" dirty="0" smtClean="0">
                <a:solidFill>
                  <a:srgbClr val="000000"/>
                </a:solidFill>
                <a:latin typeface="Gill Sans MT"/>
              </a:rPr>
              <a:t>approval</a:t>
            </a:r>
          </a:p>
          <a:p>
            <a:pPr marL="742950" lvl="1" indent="-285750">
              <a:lnSpc>
                <a:spcPct val="100000"/>
              </a:lnSpc>
              <a:buSzPct val="92000"/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0000"/>
                </a:solidFill>
                <a:latin typeface="Gill Sans MT"/>
              </a:rPr>
              <a:t>Use </a:t>
            </a:r>
            <a:r>
              <a:rPr lang="en-US" sz="2000" b="1" dirty="0" smtClean="0">
                <a:solidFill>
                  <a:srgbClr val="000000"/>
                </a:solidFill>
                <a:latin typeface="Gill Sans MT"/>
              </a:rPr>
              <a:t>additional backup </a:t>
            </a:r>
            <a:r>
              <a:rPr lang="en-US" sz="2000" dirty="0" smtClean="0">
                <a:solidFill>
                  <a:srgbClr val="000000"/>
                </a:solidFill>
                <a:latin typeface="Gill Sans MT"/>
              </a:rPr>
              <a:t>method for work, on a different computer. </a:t>
            </a:r>
          </a:p>
          <a:p>
            <a:pPr marL="742950" lvl="1" indent="-285750">
              <a:lnSpc>
                <a:spcPct val="100000"/>
              </a:lnSpc>
              <a:buSzPct val="92000"/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0000"/>
                </a:solidFill>
                <a:latin typeface="Gill Sans MT"/>
              </a:rPr>
              <a:t>Make your </a:t>
            </a:r>
            <a:r>
              <a:rPr lang="en-US" sz="2000" dirty="0" err="1" smtClean="0">
                <a:solidFill>
                  <a:srgbClr val="000000"/>
                </a:solidFill>
                <a:latin typeface="Gill Sans MT"/>
              </a:rPr>
              <a:t>github</a:t>
            </a:r>
            <a:r>
              <a:rPr lang="en-US" sz="2000" dirty="0" smtClean="0">
                <a:solidFill>
                  <a:srgbClr val="000000"/>
                </a:solidFill>
                <a:latin typeface="Gill Sans MT"/>
              </a:rPr>
              <a:t> repository *Private*! </a:t>
            </a:r>
            <a:endParaRPr lang="en-US" sz="2000" dirty="0">
              <a:solidFill>
                <a:srgbClr val="000000"/>
              </a:solidFill>
              <a:latin typeface="Gill Sans MT"/>
            </a:endParaRPr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000000"/>
                </a:solidFill>
                <a:latin typeface="Gill Sans MT"/>
              </a:rPr>
              <a:t>Office Hours: </a:t>
            </a:r>
            <a:r>
              <a:rPr lang="en-US" sz="2400" dirty="0" smtClean="0">
                <a:solidFill>
                  <a:srgbClr val="000000"/>
                </a:solidFill>
                <a:latin typeface="Gill Sans MT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Gill Sans MT"/>
              </a:rPr>
              <a:t>Most will be in person, some </a:t>
            </a:r>
            <a:r>
              <a:rPr lang="en-US" sz="2400" dirty="0" smtClean="0">
                <a:solidFill>
                  <a:srgbClr val="000000"/>
                </a:solidFill>
                <a:latin typeface="Gill Sans MT"/>
              </a:rPr>
              <a:t>through Zoom.</a:t>
            </a:r>
            <a:endParaRPr sz="2400" dirty="0"/>
          </a:p>
          <a:p>
            <a:pPr marL="742950" lvl="1" indent="-285750">
              <a:lnSpc>
                <a:spcPct val="100000"/>
              </a:lnSpc>
              <a:buSzPct val="92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Gill Sans MT"/>
              </a:rPr>
              <a:t>Times: </a:t>
            </a:r>
            <a:r>
              <a:rPr lang="en-US" sz="2000" dirty="0" smtClean="0">
                <a:solidFill>
                  <a:srgbClr val="000000"/>
                </a:solidFill>
                <a:latin typeface="Gill Sans MT"/>
              </a:rPr>
              <a:t>TBA</a:t>
            </a:r>
            <a:endParaRPr sz="2400" dirty="0"/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000000"/>
                </a:solidFill>
                <a:latin typeface="Gill Sans MT"/>
              </a:rPr>
              <a:t>Extensions</a:t>
            </a:r>
            <a:endParaRPr sz="2400" dirty="0"/>
          </a:p>
          <a:p>
            <a:pPr marL="742950" lvl="1" indent="-285750">
              <a:lnSpc>
                <a:spcPct val="100000"/>
              </a:lnSpc>
              <a:buSzPct val="92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Gill Sans MT"/>
              </a:rPr>
              <a:t>Ask a TA for one if you have a valid </a:t>
            </a:r>
            <a:r>
              <a:rPr lang="en-US" sz="2000" dirty="0" smtClean="0">
                <a:solidFill>
                  <a:srgbClr val="000000"/>
                </a:solidFill>
                <a:latin typeface="Gill Sans MT"/>
              </a:rPr>
              <a:t>reason</a:t>
            </a:r>
          </a:p>
          <a:p>
            <a:pPr marL="742950" lvl="1" indent="-285750">
              <a:lnSpc>
                <a:spcPct val="100000"/>
              </a:lnSpc>
              <a:buSzPct val="92000"/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0000"/>
                </a:solidFill>
                <a:latin typeface="Gill Sans MT"/>
              </a:rPr>
              <a:t>See main website for details. </a:t>
            </a:r>
            <a:endParaRPr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1"/>
          </p:nvPr>
        </p:nvSpPr>
        <p:spPr>
          <a:xfrm>
            <a:off x="7800480" y="5956200"/>
            <a:ext cx="770040" cy="364680"/>
          </a:xfrm>
        </p:spPr>
        <p:txBody>
          <a:bodyPr/>
          <a:lstStyle/>
          <a:p>
            <a:pPr algn="r">
              <a:lnSpc>
                <a:spcPct val="100000"/>
              </a:lnSpc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Shape 1"/>
          <p:cNvSpPr txBox="1"/>
          <p:nvPr/>
        </p:nvSpPr>
        <p:spPr>
          <a:xfrm>
            <a:off x="581040" y="687600"/>
            <a:ext cx="7989480" cy="1082880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2800" dirty="0" smtClean="0">
                <a:solidFill>
                  <a:srgbClr val="FFFFFF"/>
                </a:solidFill>
                <a:latin typeface="Gill Sans MT"/>
              </a:rPr>
              <a:t>Your GPU Project</a:t>
            </a:r>
            <a:endParaRPr dirty="0"/>
          </a:p>
        </p:txBody>
      </p:sp>
      <p:sp>
        <p:nvSpPr>
          <p:cNvPr id="104" name="TextShape 2"/>
          <p:cNvSpPr txBox="1"/>
          <p:nvPr/>
        </p:nvSpPr>
        <p:spPr>
          <a:xfrm>
            <a:off x="804060" y="2248020"/>
            <a:ext cx="7543440" cy="38858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3200" dirty="0" smtClean="0">
                <a:solidFill>
                  <a:srgbClr val="000000"/>
                </a:solidFill>
                <a:latin typeface="Gill Sans MT"/>
              </a:rPr>
              <a:t>Project can be a topic </a:t>
            </a:r>
            <a:r>
              <a:rPr lang="en-US" sz="3200" dirty="0">
                <a:solidFill>
                  <a:srgbClr val="000000"/>
                </a:solidFill>
                <a:latin typeface="Gill Sans MT"/>
              </a:rPr>
              <a:t>of your choice</a:t>
            </a:r>
            <a:endParaRPr sz="3200" dirty="0"/>
          </a:p>
          <a:p>
            <a:pPr marL="800100" lvl="1" indent="-342900">
              <a:lnSpc>
                <a:spcPct val="100000"/>
              </a:lnSpc>
              <a:buSzPct val="92000"/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Gill Sans MT"/>
              </a:rPr>
              <a:t>We will also provide many options</a:t>
            </a:r>
            <a:endParaRPr sz="3200" dirty="0"/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rgbClr val="000000"/>
                </a:solidFill>
                <a:latin typeface="Gill Sans MT"/>
              </a:rPr>
              <a:t>Teams of up to 2 people</a:t>
            </a:r>
            <a:endParaRPr sz="3200" dirty="0"/>
          </a:p>
          <a:p>
            <a:pPr marL="800100" lvl="1" indent="-342900">
              <a:lnSpc>
                <a:spcPct val="100000"/>
              </a:lnSpc>
              <a:buSzPct val="92000"/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Gill Sans MT"/>
              </a:rPr>
              <a:t>2-person teams will be held to higher expectations</a:t>
            </a:r>
            <a:endParaRPr sz="3200" dirty="0"/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rgbClr val="000000"/>
                </a:solidFill>
                <a:latin typeface="Gill Sans MT"/>
              </a:rPr>
              <a:t>Requirements</a:t>
            </a:r>
            <a:endParaRPr sz="3200" dirty="0"/>
          </a:p>
          <a:p>
            <a:pPr marL="800100" lvl="1" indent="-342900">
              <a:lnSpc>
                <a:spcPct val="100000"/>
              </a:lnSpc>
              <a:buSzPct val="92000"/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Gill Sans MT"/>
              </a:rPr>
              <a:t>Project Proposal</a:t>
            </a:r>
            <a:endParaRPr sz="3200" dirty="0"/>
          </a:p>
          <a:p>
            <a:pPr marL="800100" lvl="1" indent="-342900">
              <a:lnSpc>
                <a:spcPct val="100000"/>
              </a:lnSpc>
              <a:buSzPct val="92000"/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Gill Sans MT"/>
              </a:rPr>
              <a:t>Progress report(s) and Final Presentation</a:t>
            </a:r>
            <a:endParaRPr sz="3200" dirty="0"/>
          </a:p>
          <a:p>
            <a:pPr marL="800100" lvl="1" indent="-342900">
              <a:lnSpc>
                <a:spcPct val="100000"/>
              </a:lnSpc>
              <a:buSzPct val="92000"/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Gill Sans MT"/>
              </a:rPr>
              <a:t>More info later…</a:t>
            </a:r>
            <a:endParaRPr sz="3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1"/>
          </p:nvPr>
        </p:nvSpPr>
        <p:spPr>
          <a:xfrm>
            <a:off x="7800480" y="5956200"/>
            <a:ext cx="770040" cy="364680"/>
          </a:xfrm>
        </p:spPr>
        <p:txBody>
          <a:bodyPr/>
          <a:lstStyle/>
          <a:p>
            <a:pPr algn="r">
              <a:lnSpc>
                <a:spcPct val="100000"/>
              </a:lnSpc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Shape 1"/>
          <p:cNvSpPr txBox="1"/>
          <p:nvPr/>
        </p:nvSpPr>
        <p:spPr>
          <a:xfrm>
            <a:off x="581040" y="687600"/>
            <a:ext cx="7989480" cy="1082880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2800" dirty="0" smtClean="0">
                <a:solidFill>
                  <a:srgbClr val="FFFFFF"/>
                </a:solidFill>
                <a:latin typeface="Gill Sans MT"/>
              </a:rPr>
              <a:t>Caltech Machine and your accounts now available. </a:t>
            </a:r>
            <a:endParaRPr dirty="0"/>
          </a:p>
        </p:txBody>
      </p:sp>
      <p:sp>
        <p:nvSpPr>
          <p:cNvPr id="106" name="TextShape 2"/>
          <p:cNvSpPr txBox="1"/>
          <p:nvPr/>
        </p:nvSpPr>
        <p:spPr>
          <a:xfrm>
            <a:off x="348791" y="1871221"/>
            <a:ext cx="8488837" cy="4755821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800" dirty="0" smtClean="0">
                <a:solidFill>
                  <a:srgbClr val="000000"/>
                </a:solidFill>
                <a:latin typeface="Gill Sans MT"/>
              </a:rPr>
              <a:t>The Primary </a:t>
            </a:r>
            <a:r>
              <a:rPr lang="en-US" sz="2800" dirty="0">
                <a:solidFill>
                  <a:srgbClr val="000000"/>
                </a:solidFill>
                <a:latin typeface="Gill Sans MT"/>
              </a:rPr>
              <a:t>GPU </a:t>
            </a:r>
            <a:r>
              <a:rPr lang="en-US" sz="2800" dirty="0" smtClean="0">
                <a:solidFill>
                  <a:srgbClr val="000000"/>
                </a:solidFill>
                <a:latin typeface="Gill Sans MT"/>
              </a:rPr>
              <a:t>machine is set up and available</a:t>
            </a:r>
            <a:endParaRPr lang="en-US" sz="2800" dirty="0"/>
          </a:p>
          <a:p>
            <a:pPr marL="914400" lvl="1" indent="-457200">
              <a:lnSpc>
                <a:spcPct val="100000"/>
              </a:lnSpc>
              <a:buSzPct val="92000"/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0000"/>
                </a:solidFill>
                <a:latin typeface="Gill Sans MT"/>
              </a:rPr>
              <a:t>You </a:t>
            </a:r>
            <a:r>
              <a:rPr lang="en-US" sz="2400" dirty="0" smtClean="0">
                <a:solidFill>
                  <a:srgbClr val="000000"/>
                </a:solidFill>
                <a:latin typeface="Gill Sans MT"/>
              </a:rPr>
              <a:t>will soon receive </a:t>
            </a:r>
            <a:r>
              <a:rPr lang="en-US" sz="2400" dirty="0">
                <a:solidFill>
                  <a:srgbClr val="000000"/>
                </a:solidFill>
                <a:latin typeface="Gill Sans MT"/>
              </a:rPr>
              <a:t>a user </a:t>
            </a:r>
            <a:r>
              <a:rPr lang="en-US" sz="2400" dirty="0" smtClean="0">
                <a:solidFill>
                  <a:srgbClr val="000000"/>
                </a:solidFill>
                <a:latin typeface="Gill Sans MT"/>
              </a:rPr>
              <a:t>account in email. </a:t>
            </a:r>
          </a:p>
          <a:p>
            <a:pPr marL="914400" lvl="1" indent="-457200">
              <a:lnSpc>
                <a:spcPct val="100000"/>
              </a:lnSpc>
              <a:buSzPct val="92000"/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0000"/>
                </a:solidFill>
                <a:latin typeface="Gill Sans MT"/>
              </a:rPr>
              <a:t>Please test access and change your password. </a:t>
            </a:r>
          </a:p>
          <a:p>
            <a:pPr marL="914400" lvl="1" indent="-457200">
              <a:lnSpc>
                <a:spcPct val="100000"/>
              </a:lnSpc>
              <a:buSzPct val="92000"/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0000"/>
                </a:solidFill>
                <a:latin typeface="Gill Sans MT"/>
              </a:rPr>
              <a:t>GPU-enabled machine is on the Caltech campus. </a:t>
            </a:r>
          </a:p>
          <a:p>
            <a:pPr marL="914400" lvl="1" indent="-457200">
              <a:lnSpc>
                <a:spcPct val="100000"/>
              </a:lnSpc>
              <a:buSzPct val="92000"/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0000"/>
                </a:solidFill>
                <a:latin typeface="Gill Sans MT"/>
              </a:rPr>
              <a:t>Let us know if you have problems!</a:t>
            </a:r>
          </a:p>
          <a:p>
            <a:pPr marL="914400" lvl="1" indent="-457200">
              <a:lnSpc>
                <a:spcPct val="100000"/>
              </a:lnSpc>
              <a:buSzPct val="92000"/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0000"/>
                </a:solidFill>
                <a:latin typeface="Gill Sans MT"/>
              </a:rPr>
              <a:t>You’ll be submitting HW on this computer. </a:t>
            </a:r>
          </a:p>
          <a:p>
            <a:pPr marL="914400" lvl="1" indent="-457200">
              <a:lnSpc>
                <a:spcPct val="100000"/>
              </a:lnSpc>
              <a:buSzPct val="92000"/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0000"/>
              </a:solidFill>
              <a:latin typeface="Gill Sans MT"/>
            </a:endParaRPr>
          </a:p>
          <a:p>
            <a:pPr>
              <a:lnSpc>
                <a:spcPct val="100000"/>
              </a:lnSpc>
            </a:pPr>
            <a:r>
              <a:rPr lang="en-US" sz="2400" dirty="0" smtClean="0">
                <a:solidFill>
                  <a:srgbClr val="000000"/>
                </a:solidFill>
                <a:latin typeface="Gill Sans MT"/>
              </a:rPr>
              <a:t> </a:t>
            </a:r>
            <a:endParaRPr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1"/>
          </p:nvPr>
        </p:nvSpPr>
        <p:spPr>
          <a:xfrm>
            <a:off x="7800480" y="5956200"/>
            <a:ext cx="770040" cy="364680"/>
          </a:xfrm>
        </p:spPr>
        <p:txBody>
          <a:bodyPr/>
          <a:lstStyle/>
          <a:p>
            <a:pPr algn="r">
              <a:lnSpc>
                <a:spcPct val="100000"/>
              </a:lnSpc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Shape 1"/>
          <p:cNvSpPr txBox="1"/>
          <p:nvPr/>
        </p:nvSpPr>
        <p:spPr>
          <a:xfrm>
            <a:off x="581040" y="687600"/>
            <a:ext cx="7989480" cy="1082880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2800" dirty="0" smtClean="0">
                <a:solidFill>
                  <a:srgbClr val="FFFFFF"/>
                </a:solidFill>
                <a:latin typeface="Gill Sans MT"/>
              </a:rPr>
              <a:t>Alternative GPU Machines</a:t>
            </a:r>
            <a:endParaRPr dirty="0"/>
          </a:p>
        </p:txBody>
      </p:sp>
      <p:sp>
        <p:nvSpPr>
          <p:cNvPr id="108" name="TextShape 2"/>
          <p:cNvSpPr txBox="1"/>
          <p:nvPr/>
        </p:nvSpPr>
        <p:spPr>
          <a:xfrm>
            <a:off x="457200" y="1905120"/>
            <a:ext cx="8229240" cy="449532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800" dirty="0" smtClean="0">
                <a:solidFill>
                  <a:srgbClr val="000000"/>
                </a:solidFill>
                <a:latin typeface="Gill Sans MT"/>
              </a:rPr>
              <a:t>Alternative: Use your own machine. </a:t>
            </a:r>
          </a:p>
          <a:p>
            <a:pPr marL="0" lvl="2"/>
            <a:r>
              <a:rPr lang="en-US" sz="2000" dirty="0" smtClean="0">
                <a:solidFill>
                  <a:srgbClr val="000000"/>
                </a:solidFill>
                <a:latin typeface="Gill Sans MT"/>
              </a:rPr>
              <a:t>You will still have to submit </a:t>
            </a:r>
            <a:r>
              <a:rPr lang="en-US" sz="2000" dirty="0" smtClean="0">
                <a:solidFill>
                  <a:srgbClr val="000000"/>
                </a:solidFill>
                <a:latin typeface="Gill Sans MT"/>
              </a:rPr>
              <a:t>and test HW </a:t>
            </a:r>
            <a:r>
              <a:rPr lang="en-US" sz="2000" dirty="0" smtClean="0">
                <a:solidFill>
                  <a:srgbClr val="000000"/>
                </a:solidFill>
                <a:latin typeface="Gill Sans MT"/>
              </a:rPr>
              <a:t>on the Caltech GPU machine.</a:t>
            </a:r>
            <a:endParaRPr lang="en-US" sz="2400" dirty="0" smtClean="0"/>
          </a:p>
          <a:p>
            <a:pPr marL="914400" lvl="1" indent="-457200">
              <a:lnSpc>
                <a:spcPct val="100000"/>
              </a:lnSpc>
              <a:buSzPct val="92000"/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0000"/>
                </a:solidFill>
                <a:latin typeface="Gill Sans MT"/>
              </a:rPr>
              <a:t>Must </a:t>
            </a:r>
            <a:r>
              <a:rPr lang="en-US" sz="2400" dirty="0">
                <a:solidFill>
                  <a:srgbClr val="000000"/>
                </a:solidFill>
                <a:latin typeface="Gill Sans MT"/>
              </a:rPr>
              <a:t>have an NVIDIA CUDA-capable GPU</a:t>
            </a:r>
          </a:p>
          <a:p>
            <a:pPr marL="1371600" lvl="2" indent="-457200">
              <a:buSzPct val="92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Gill Sans MT"/>
              </a:rPr>
              <a:t>At least Compute </a:t>
            </a:r>
            <a:r>
              <a:rPr lang="en-US" sz="2000" dirty="0" smtClean="0">
                <a:solidFill>
                  <a:srgbClr val="000000"/>
                </a:solidFill>
                <a:latin typeface="Gill Sans MT"/>
              </a:rPr>
              <a:t>3.0</a:t>
            </a:r>
          </a:p>
          <a:p>
            <a:pPr marL="914400" lvl="1" indent="-457200">
              <a:lnSpc>
                <a:spcPct val="100000"/>
              </a:lnSpc>
              <a:buSzPct val="92000"/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0000"/>
                </a:solidFill>
                <a:latin typeface="Gill Sans MT"/>
              </a:rPr>
              <a:t>Virtual </a:t>
            </a:r>
            <a:r>
              <a:rPr lang="en-US" sz="2400" dirty="0">
                <a:solidFill>
                  <a:srgbClr val="000000"/>
                </a:solidFill>
                <a:latin typeface="Gill Sans MT"/>
              </a:rPr>
              <a:t>machines </a:t>
            </a:r>
            <a:r>
              <a:rPr lang="en-US" sz="2400" dirty="0" smtClean="0">
                <a:solidFill>
                  <a:srgbClr val="000000"/>
                </a:solidFill>
                <a:latin typeface="Gill Sans MT"/>
              </a:rPr>
              <a:t>generally won’t </a:t>
            </a:r>
            <a:r>
              <a:rPr lang="en-US" sz="2400" dirty="0">
                <a:solidFill>
                  <a:srgbClr val="000000"/>
                </a:solidFill>
                <a:latin typeface="Gill Sans MT"/>
              </a:rPr>
              <a:t>work</a:t>
            </a:r>
            <a:endParaRPr sz="2800" dirty="0"/>
          </a:p>
          <a:p>
            <a:pPr marL="1257300" lvl="2" indent="-342900">
              <a:lnSpc>
                <a:spcPct val="100000"/>
              </a:lnSpc>
              <a:buSzPct val="92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Gill Sans MT"/>
              </a:rPr>
              <a:t>Exception: Machines with I/O </a:t>
            </a:r>
            <a:r>
              <a:rPr lang="en-US" sz="2000" dirty="0">
                <a:solidFill>
                  <a:srgbClr val="000000"/>
                </a:solidFill>
                <a:latin typeface="Gill Sans MT"/>
                <a:hlinkClick r:id="rId3"/>
              </a:rPr>
              <a:t>MMU virtualization </a:t>
            </a:r>
            <a:r>
              <a:rPr lang="en-US" sz="2000" dirty="0">
                <a:solidFill>
                  <a:srgbClr val="000000"/>
                </a:solidFill>
                <a:latin typeface="Gill Sans MT"/>
              </a:rPr>
              <a:t>and certain GPUs</a:t>
            </a:r>
            <a:endParaRPr sz="2800" dirty="0"/>
          </a:p>
          <a:p>
            <a:pPr marL="914400" lvl="1" indent="-457200">
              <a:lnSpc>
                <a:spcPct val="100000"/>
              </a:lnSpc>
              <a:buSzPct val="92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Gill Sans MT"/>
              </a:rPr>
              <a:t>Special requirements for:</a:t>
            </a:r>
            <a:endParaRPr sz="2800" dirty="0"/>
          </a:p>
          <a:p>
            <a:pPr marL="1257300" lvl="2" indent="-342900">
              <a:lnSpc>
                <a:spcPct val="100000"/>
              </a:lnSpc>
              <a:buSzPct val="92000"/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0000"/>
                </a:solidFill>
                <a:latin typeface="Gill Sans MT"/>
              </a:rPr>
              <a:t>Hybrid/</a:t>
            </a:r>
            <a:r>
              <a:rPr lang="en-US" sz="2000" dirty="0" err="1">
                <a:solidFill>
                  <a:srgbClr val="000000"/>
                </a:solidFill>
                <a:latin typeface="Gill Sans MT"/>
                <a:hlinkClick r:id="rId4"/>
              </a:rPr>
              <a:t>O</a:t>
            </a:r>
            <a:r>
              <a:rPr lang="en-US" sz="2000" dirty="0" err="1" smtClean="0">
                <a:solidFill>
                  <a:srgbClr val="000000"/>
                </a:solidFill>
                <a:latin typeface="Gill Sans MT"/>
                <a:hlinkClick r:id="rId4"/>
              </a:rPr>
              <a:t>ptimus</a:t>
            </a:r>
            <a:r>
              <a:rPr lang="en-US" sz="2000" dirty="0" smtClean="0">
                <a:solidFill>
                  <a:srgbClr val="000000"/>
                </a:solidFill>
                <a:latin typeface="Gill Sans MT"/>
                <a:hlinkClick r:id="rId4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Gill Sans MT"/>
              </a:rPr>
              <a:t>systems (laptops)</a:t>
            </a:r>
            <a:endParaRPr sz="2800" dirty="0"/>
          </a:p>
          <a:p>
            <a:pPr marL="1257300" lvl="2" indent="-342900">
              <a:lnSpc>
                <a:spcPct val="100000"/>
              </a:lnSpc>
              <a:buSzPct val="92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Gill Sans MT"/>
              </a:rPr>
              <a:t>Mac/OS </a:t>
            </a:r>
            <a:r>
              <a:rPr lang="en-US" sz="2000" dirty="0" smtClean="0">
                <a:solidFill>
                  <a:srgbClr val="000000"/>
                </a:solidFill>
                <a:latin typeface="Gill Sans MT"/>
              </a:rPr>
              <a:t>X (probably no longer supported?)</a:t>
            </a:r>
            <a:endParaRPr sz="2800" dirty="0"/>
          </a:p>
          <a:p>
            <a:pPr>
              <a:lnSpc>
                <a:spcPct val="100000"/>
              </a:lnSpc>
            </a:pPr>
            <a:r>
              <a:rPr lang="en-US" sz="2800" dirty="0">
                <a:solidFill>
                  <a:srgbClr val="000000"/>
                </a:solidFill>
                <a:latin typeface="Gill Sans MT"/>
              </a:rPr>
              <a:t>Setup guide on the website is </a:t>
            </a:r>
            <a:r>
              <a:rPr lang="en-US" sz="2800" dirty="0" smtClean="0">
                <a:solidFill>
                  <a:srgbClr val="000000"/>
                </a:solidFill>
                <a:latin typeface="Gill Sans MT"/>
              </a:rPr>
              <a:t>likely outdated</a:t>
            </a:r>
            <a:r>
              <a:rPr lang="en-US" sz="2800" dirty="0">
                <a:solidFill>
                  <a:srgbClr val="000000"/>
                </a:solidFill>
                <a:latin typeface="Gill Sans MT"/>
              </a:rPr>
              <a:t>. </a:t>
            </a:r>
            <a:r>
              <a:rPr lang="en-US" sz="2800" dirty="0" smtClean="0">
                <a:solidFill>
                  <a:srgbClr val="000000"/>
                </a:solidFill>
                <a:latin typeface="Gill Sans MT"/>
              </a:rPr>
              <a:t>Can follow </a:t>
            </a:r>
            <a:r>
              <a:rPr lang="en-US" sz="2800" dirty="0">
                <a:solidFill>
                  <a:srgbClr val="000000"/>
                </a:solidFill>
                <a:latin typeface="Gill Sans MT"/>
              </a:rPr>
              <a:t>NVIDIA’s </a:t>
            </a:r>
            <a:r>
              <a:rPr lang="en-US" sz="2800" dirty="0" smtClean="0">
                <a:solidFill>
                  <a:srgbClr val="000000"/>
                </a:solidFill>
                <a:latin typeface="Gill Sans MT"/>
              </a:rPr>
              <a:t>posted </a:t>
            </a:r>
            <a:r>
              <a:rPr lang="en-US" sz="2800" dirty="0">
                <a:solidFill>
                  <a:srgbClr val="000000"/>
                </a:solidFill>
                <a:latin typeface="Gill Sans MT"/>
              </a:rPr>
              <a:t>installation instructions (linked on page</a:t>
            </a:r>
            <a:r>
              <a:rPr lang="en-US" sz="2800" dirty="0" smtClean="0">
                <a:solidFill>
                  <a:srgbClr val="000000"/>
                </a:solidFill>
                <a:latin typeface="Gill Sans MT"/>
              </a:rPr>
              <a:t>). </a:t>
            </a:r>
            <a:r>
              <a:rPr lang="en-US" sz="2800" dirty="0" err="1" smtClean="0">
                <a:solidFill>
                  <a:srgbClr val="000000"/>
                </a:solidFill>
                <a:latin typeface="Gill Sans MT"/>
                <a:hlinkClick r:id="rId5"/>
              </a:rPr>
              <a:t>Ubuntu</a:t>
            </a:r>
            <a:r>
              <a:rPr lang="en-US" sz="2800" dirty="0" smtClean="0">
                <a:solidFill>
                  <a:srgbClr val="000000"/>
                </a:solidFill>
                <a:latin typeface="Gill Sans MT"/>
                <a:hlinkClick r:id="rId5"/>
              </a:rPr>
              <a:t> </a:t>
            </a:r>
            <a:r>
              <a:rPr lang="en-US" sz="2800" dirty="0" smtClean="0">
                <a:solidFill>
                  <a:srgbClr val="000000"/>
                </a:solidFill>
                <a:latin typeface="Gill Sans MT"/>
                <a:hlinkClick r:id="rId5"/>
              </a:rPr>
              <a:t>22.04 </a:t>
            </a:r>
            <a:r>
              <a:rPr lang="en-US" sz="2800" dirty="0" smtClean="0">
                <a:solidFill>
                  <a:srgbClr val="000000"/>
                </a:solidFill>
                <a:latin typeface="Gill Sans MT"/>
              </a:rPr>
              <a:t>or later ay be easiest to install! </a:t>
            </a:r>
            <a:endParaRPr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1"/>
          </p:nvPr>
        </p:nvSpPr>
        <p:spPr>
          <a:xfrm>
            <a:off x="7800480" y="5956200"/>
            <a:ext cx="770040" cy="364680"/>
          </a:xfrm>
        </p:spPr>
        <p:txBody>
          <a:bodyPr/>
          <a:lstStyle/>
          <a:p>
            <a:pPr algn="r">
              <a:lnSpc>
                <a:spcPct val="100000"/>
              </a:lnSpc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Shape 1"/>
          <p:cNvSpPr txBox="1"/>
          <p:nvPr/>
        </p:nvSpPr>
        <p:spPr>
          <a:xfrm>
            <a:off x="581040" y="687600"/>
            <a:ext cx="7989480" cy="1082880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2800">
                <a:solidFill>
                  <a:srgbClr val="FFFFFF"/>
                </a:solidFill>
                <a:latin typeface="Gill Sans MT"/>
              </a:rPr>
              <a:t>The CPU</a:t>
            </a:r>
            <a:endParaRPr/>
          </a:p>
        </p:txBody>
      </p:sp>
      <p:sp>
        <p:nvSpPr>
          <p:cNvPr id="112" name="TextShape 2"/>
          <p:cNvSpPr txBox="1"/>
          <p:nvPr/>
        </p:nvSpPr>
        <p:spPr>
          <a:xfrm>
            <a:off x="461160" y="1709580"/>
            <a:ext cx="8229240" cy="398160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800" dirty="0">
                <a:solidFill>
                  <a:srgbClr val="000000"/>
                </a:solidFill>
                <a:latin typeface="Gill Sans MT"/>
              </a:rPr>
              <a:t>The “Central Processing Unit”</a:t>
            </a:r>
            <a:endParaRPr sz="2800" dirty="0"/>
          </a:p>
          <a:p>
            <a:pPr>
              <a:lnSpc>
                <a:spcPct val="100000"/>
              </a:lnSpc>
            </a:pPr>
            <a:r>
              <a:rPr lang="en-US" sz="2800" dirty="0">
                <a:solidFill>
                  <a:srgbClr val="000000"/>
                </a:solidFill>
                <a:latin typeface="Gill Sans MT"/>
              </a:rPr>
              <a:t>Traditionally, applications use </a:t>
            </a:r>
            <a:r>
              <a:rPr lang="en-US" sz="2800" dirty="0">
                <a:solidFill>
                  <a:srgbClr val="000000"/>
                </a:solidFill>
                <a:latin typeface="Gill Sans MT"/>
                <a:hlinkClick r:id="rId3"/>
              </a:rPr>
              <a:t>CPU </a:t>
            </a:r>
            <a:r>
              <a:rPr lang="en-US" sz="2800" dirty="0">
                <a:solidFill>
                  <a:srgbClr val="000000"/>
                </a:solidFill>
                <a:latin typeface="Gill Sans MT"/>
              </a:rPr>
              <a:t>for primary calculations</a:t>
            </a:r>
            <a:endParaRPr sz="2800" dirty="0"/>
          </a:p>
          <a:p>
            <a:pPr marL="800100" lvl="1" indent="-342900">
              <a:lnSpc>
                <a:spcPct val="100000"/>
              </a:lnSpc>
              <a:buSzPct val="92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Gill Sans MT"/>
              </a:rPr>
              <a:t>General-purpose </a:t>
            </a:r>
            <a:r>
              <a:rPr lang="en-US" sz="2400" dirty="0" smtClean="0">
                <a:solidFill>
                  <a:srgbClr val="000000"/>
                </a:solidFill>
                <a:latin typeface="Gill Sans MT"/>
              </a:rPr>
              <a:t>capabilities, mostly sequential operations</a:t>
            </a:r>
            <a:endParaRPr sz="2800" dirty="0"/>
          </a:p>
          <a:p>
            <a:pPr marL="800100" lvl="1" indent="-342900">
              <a:lnSpc>
                <a:spcPct val="100000"/>
              </a:lnSpc>
              <a:buSzPct val="92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Gill Sans MT"/>
              </a:rPr>
              <a:t>Established technology</a:t>
            </a:r>
            <a:endParaRPr sz="2800" dirty="0"/>
          </a:p>
          <a:p>
            <a:pPr marL="800100" lvl="1" indent="-342900">
              <a:lnSpc>
                <a:spcPct val="100000"/>
              </a:lnSpc>
              <a:buSzPct val="92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Gill Sans MT"/>
              </a:rPr>
              <a:t>Usually equipped with 8 or </a:t>
            </a:r>
            <a:r>
              <a:rPr lang="en-US" sz="2400" dirty="0" smtClean="0">
                <a:solidFill>
                  <a:srgbClr val="000000"/>
                </a:solidFill>
                <a:latin typeface="Gill Sans MT"/>
              </a:rPr>
              <a:t>fewer, powerful </a:t>
            </a:r>
            <a:r>
              <a:rPr lang="en-US" sz="2400" dirty="0">
                <a:solidFill>
                  <a:srgbClr val="000000"/>
                </a:solidFill>
                <a:latin typeface="Gill Sans MT"/>
                <a:hlinkClick r:id="rId4"/>
              </a:rPr>
              <a:t>cores</a:t>
            </a:r>
            <a:endParaRPr sz="2800" dirty="0"/>
          </a:p>
          <a:p>
            <a:pPr marL="800100" lvl="1" indent="-342900">
              <a:lnSpc>
                <a:spcPct val="100000"/>
              </a:lnSpc>
              <a:buSzPct val="92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Gill Sans MT"/>
              </a:rPr>
              <a:t>Optimal for </a:t>
            </a:r>
            <a:r>
              <a:rPr lang="en-US" sz="2400" dirty="0" smtClean="0">
                <a:solidFill>
                  <a:srgbClr val="000000"/>
                </a:solidFill>
                <a:latin typeface="Gill Sans MT"/>
              </a:rPr>
              <a:t>some types of concurrent </a:t>
            </a:r>
            <a:r>
              <a:rPr lang="en-US" sz="2400" dirty="0">
                <a:solidFill>
                  <a:srgbClr val="000000"/>
                </a:solidFill>
                <a:latin typeface="Gill Sans MT"/>
              </a:rPr>
              <a:t>processes but not large scale </a:t>
            </a:r>
            <a:r>
              <a:rPr lang="en-US" sz="2400" dirty="0">
                <a:solidFill>
                  <a:srgbClr val="000000"/>
                </a:solidFill>
                <a:latin typeface="Gill Sans MT"/>
                <a:hlinkClick r:id="rId5"/>
              </a:rPr>
              <a:t>parallel computations</a:t>
            </a:r>
            <a:endParaRPr sz="2800" dirty="0"/>
          </a:p>
        </p:txBody>
      </p:sp>
      <p:sp>
        <p:nvSpPr>
          <p:cNvPr id="113" name="CustomShape 3"/>
          <p:cNvSpPr/>
          <p:nvPr/>
        </p:nvSpPr>
        <p:spPr>
          <a:xfrm>
            <a:off x="5334120" y="6477120"/>
            <a:ext cx="3657240" cy="363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900">
                <a:solidFill>
                  <a:srgbClr val="A6A6A6"/>
                </a:solidFill>
                <a:latin typeface="Gill Sans MT"/>
              </a:rPr>
              <a:t>Wikimedia commons: Intel_CPU_Pentium_4_640_Prescott_bottom.jpg</a:t>
            </a:r>
            <a:endParaRPr/>
          </a:p>
        </p:txBody>
      </p:sp>
      <p:pic>
        <p:nvPicPr>
          <p:cNvPr id="114" name="Picture 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164400" y="5281920"/>
            <a:ext cx="2247480" cy="1492920"/>
          </a:xfrm>
          <a:prstGeom prst="rect">
            <a:avLst/>
          </a:prstGeom>
          <a:ln>
            <a:noFill/>
          </a:ln>
        </p:spPr>
      </p:pic>
      <p:sp>
        <p:nvSpPr>
          <p:cNvPr id="8" name="Slide Number Placeholder 7"/>
          <p:cNvSpPr>
            <a:spLocks noGrp="1"/>
          </p:cNvSpPr>
          <p:nvPr>
            <p:ph type="sldNum" idx="11"/>
          </p:nvPr>
        </p:nvSpPr>
        <p:spPr>
          <a:xfrm>
            <a:off x="7800480" y="5956200"/>
            <a:ext cx="770040" cy="364680"/>
          </a:xfrm>
        </p:spPr>
        <p:txBody>
          <a:bodyPr/>
          <a:lstStyle/>
          <a:p>
            <a:pPr algn="r">
              <a:lnSpc>
                <a:spcPct val="100000"/>
              </a:lnSpc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4845</TotalTime>
  <Words>1350</Words>
  <Application>Microsoft Office PowerPoint</Application>
  <PresentationFormat>On-screen Show (4:3)</PresentationFormat>
  <Paragraphs>238</Paragraphs>
  <Slides>26</Slides>
  <Notes>20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28" baseType="lpstr">
      <vt:lpstr>Office Theme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GPU Computing Examples</vt:lpstr>
      <vt:lpstr>Slide 26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Parker Won</dc:creator>
  <cp:lastModifiedBy>barr-w7</cp:lastModifiedBy>
  <cp:revision>156</cp:revision>
  <cp:lastPrinted>2017-04-03T17:11:51Z</cp:lastPrinted>
  <dcterms:created xsi:type="dcterms:W3CDTF">2019-04-01T05:14:27Z</dcterms:created>
  <dcterms:modified xsi:type="dcterms:W3CDTF">2022-03-30T19:46:04Z</dcterms:modified>
</cp:coreProperties>
</file>