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6" r:id="rId4"/>
    <p:sldId id="267" r:id="rId5"/>
    <p:sldId id="265" r:id="rId6"/>
    <p:sldId id="266" r:id="rId7"/>
    <p:sldId id="268" r:id="rId8"/>
    <p:sldId id="270" r:id="rId9"/>
    <p:sldId id="271" r:id="rId10"/>
    <p:sldId id="272" r:id="rId11"/>
    <p:sldId id="273" r:id="rId12"/>
    <p:sldId id="274" r:id="rId13"/>
    <p:sldId id="26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/>
    <p:restoredTop sz="85387"/>
  </p:normalViewPr>
  <p:slideViewPr>
    <p:cSldViewPr snapToGrid="0" snapToObjects="1">
      <p:cViewPr varScale="1">
        <p:scale>
          <a:sx n="82" d="100"/>
          <a:sy n="82" d="100"/>
        </p:scale>
        <p:origin x="1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7FF64-F517-3349-9C15-41BBC79478B8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DB692-A38C-AC45-B538-690267B8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9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DB692-A38C-AC45-B538-690267B8F4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77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Mitochondrial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DB692-A38C-AC45-B538-690267B8F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DB692-A38C-AC45-B538-690267B8F4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400A-CE5D-2446-95AD-6D2DCCA68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7985-40C4-3D4D-895E-FB75715A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A636F-0044-4540-92CD-1CC0CDDB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544D-8B1E-B146-8316-B5AE86E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DED2-E03C-4045-BF48-ED23DBC7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91F5-4994-E543-887A-56CE4DD9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FF6C-5443-1D4C-AFC8-4561EA5A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09D7-9291-844A-94FB-AE8E51F9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01815-F045-944A-AE42-3B908739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F29F-4323-4F46-A75C-62807048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9D01E-34C9-6643-92B7-BEF395E32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B31E-2FC4-7F49-8368-DAB964E96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476A-C073-C040-B711-013F896C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C55F-6ECD-DA4A-A302-A655B68C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7785-638E-CE49-A780-051C7233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10C5-66F1-DA4D-A01C-E92A3113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8F60-2F85-4E48-AEDD-307DB3A9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FC891-1B54-6F4C-BA75-81DE3415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1070-60B3-5E4A-B72D-68C9997B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3285-A9BC-004B-A080-C71B33C7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7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9E12-B6BE-5840-A930-723B390E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9346D-7368-8048-82BB-2BEA4346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4691-5450-8D49-9484-CF17ACCB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F5E8-640C-8E44-825E-91E0505F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9486-1950-3C4C-BD2F-06231AA7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AD2C-5843-2449-ADBF-307EB010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763E-CFDF-3D4F-AFE3-2BA5D97E9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B9AA1-585F-7445-A2D5-1C22BAEB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AADEC-647D-7B49-8D4F-1DB8F214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6F03-FA33-B546-BB25-075F4960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D753-E543-3741-A5CD-8420E77B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7C58-895D-6F47-9328-3EF28DCF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8B84C-A7BD-A845-B704-ADF83CC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AB999-8639-D84F-8AC8-C12ABE14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EFE92-9A1F-1F47-9287-1B6FA1727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B63FB-ACF3-434A-BCD5-3E011217D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BC6C9-3C67-694B-A63C-904A09E8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10C93-A8CF-7E4F-9C65-EB5D1E73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BC262-D102-0A40-9B62-C23B8E7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6573-4657-E24F-A415-AC225ABD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F4811-F514-B54E-8A8D-D6F6283D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0A9A0-F0AD-E04A-9DEA-272BAE40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6D21D-927F-5E41-B59A-E6A1B0C5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5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8BCCB-90FF-4344-80FF-B1D481BC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16C8C-F559-344D-8CEA-524EDEAF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10899-A700-8D43-B1FD-9874ADAB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5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C24E-81E7-B34B-BB1B-D7A079B5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997F-D5D3-9D41-B39C-17C371FF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76F25-60B0-9142-83C8-BF0B97E7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D6BE1-E2F6-A740-B254-19B36043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5B7A7-248B-3145-A689-023BD66C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4805C-6E78-3145-A959-E7A8213A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C156-BBB3-6D43-A3C5-83D9E3AE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BB917-25BF-DC41-BE29-095E311E4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C589-D1AD-6A47-AC5A-894772639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1D97-F317-BF4E-8E53-B1DDA5C6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DD41D-49A8-4048-A1A0-C0802658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49EE-90CC-5849-B352-9F856F1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D4E50-0D49-884B-ABC9-1F657420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6A9C5-19AA-3143-8FD5-13B64742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478D-15C4-DE49-9D0E-4F8AE1CEF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A040-C42C-3E45-B682-04AD9F4F683F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67DF-925A-6244-AF63-1B371B0E0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0952-D54B-A744-95A8-CC190A558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46F0-B617-8B40-B07B-6D0698651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broadinstitute.org/gsea/index.jsp" TargetMode="External"/><Relationship Id="rId2" Type="http://schemas.openxmlformats.org/officeDocument/2006/relationships/hyperlink" Target="https://www.ncbi.nlm.nih.gov/ge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ngqihit/BMI5330-Hypertension" TargetMode="External"/><Relationship Id="rId2" Type="http://schemas.openxmlformats.org/officeDocument/2006/relationships/hyperlink" Target="https://jingqihit.github.io/BMI5330-Hypertension/GSE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oftware.broadinstitute.org/gsea/index.jsp" TargetMode="External"/><Relationship Id="rId4" Type="http://schemas.openxmlformats.org/officeDocument/2006/relationships/hyperlink" Target="http://jupyter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0E64-9530-8B41-A36B-703C743B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80526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 expression data analysis for Pulmonary Arterial Hypertension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6C2A1-0A12-3245-A0E2-4B9A92F86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001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Submitted in Partial Fulfillment For </a:t>
            </a:r>
          </a:p>
          <a:p>
            <a:r>
              <a:rPr lang="en-US" dirty="0"/>
              <a:t>BMI 5330 Introduction to Bioinformatics</a:t>
            </a:r>
          </a:p>
          <a:p>
            <a:r>
              <a:rPr lang="en-US" dirty="0"/>
              <a:t>Jingqi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3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00"/>
    </mc:Choice>
    <mc:Fallback>
      <p:transition spd="slow" advTm="29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3233-6F97-F547-ACB0-C255630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GSEA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610E-70EA-3B4C-A5BA-27C80C5B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 gene sets are identified to have relations with Hypertension, potentially.</a:t>
            </a:r>
          </a:p>
          <a:p>
            <a:r>
              <a:rPr lang="en-US" dirty="0"/>
              <a:t>520 Genes, 380 unique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55920-7CFA-F543-8CEE-00FED53F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59" y="3840874"/>
            <a:ext cx="4749800" cy="18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CBB04-04F5-7743-A75D-5303D4EB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4324"/>
            <a:ext cx="5676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6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DF70-B38E-7145-8B1B-AC68DC49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the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076F-02B1-7841-A495-4673E34B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on </a:t>
            </a:r>
            <a:r>
              <a:rPr lang="en-US" dirty="0" err="1"/>
              <a:t>ClinVar</a:t>
            </a:r>
            <a:endParaRPr lang="en-US" dirty="0"/>
          </a:p>
          <a:p>
            <a:pPr lvl="1"/>
            <a:r>
              <a:rPr lang="en-US" dirty="0"/>
              <a:t>1417 unique genes</a:t>
            </a:r>
          </a:p>
          <a:p>
            <a:r>
              <a:rPr lang="en-US" dirty="0"/>
              <a:t>Search on GWAS catalog</a:t>
            </a:r>
          </a:p>
          <a:p>
            <a:pPr lvl="1"/>
            <a:r>
              <a:rPr lang="en-US" dirty="0"/>
              <a:t>268 unique genes</a:t>
            </a:r>
          </a:p>
          <a:p>
            <a:r>
              <a:rPr lang="en-US" dirty="0"/>
              <a:t>GSEA results</a:t>
            </a:r>
          </a:p>
          <a:p>
            <a:pPr lvl="1"/>
            <a:r>
              <a:rPr lang="en-US" dirty="0"/>
              <a:t>380 unique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4D8B1-F83A-E943-BDB6-0AE7AE7B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18" y="1518444"/>
            <a:ext cx="4724400" cy="496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CB8533-0E2B-E448-853B-278104D9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36" y="4554537"/>
            <a:ext cx="6540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3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8E37-2C30-0845-BD13-88C9FFDC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9393-4C6E-BB48-8326-B7D54D19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 is a very good place to find dataset and tools</a:t>
            </a:r>
          </a:p>
          <a:p>
            <a:pPr lvl="1"/>
            <a:r>
              <a:rPr lang="en-US" dirty="0">
                <a:hlinkClick r:id="rId2"/>
              </a:rPr>
              <a:t>https://www.ncbi.nlm.nih.gov/geo/</a:t>
            </a:r>
            <a:endParaRPr lang="en-US" dirty="0"/>
          </a:p>
          <a:p>
            <a:r>
              <a:rPr lang="en-US" dirty="0"/>
              <a:t> Gene Set Enrichment Analysis tool</a:t>
            </a:r>
          </a:p>
          <a:p>
            <a:pPr lvl="1"/>
            <a:r>
              <a:rPr lang="en-US" dirty="0">
                <a:hlinkClick r:id="rId3"/>
              </a:rPr>
              <a:t>http://software.broadinstitute.org/gsea/index.jsp</a:t>
            </a:r>
            <a:endParaRPr lang="en-US" dirty="0"/>
          </a:p>
          <a:p>
            <a:pPr lvl="1"/>
            <a:r>
              <a:rPr lang="en-US" dirty="0"/>
              <a:t>Results are in HTML, can be shared on </a:t>
            </a:r>
            <a:r>
              <a:rPr lang="en-US" dirty="0" err="1"/>
              <a:t>Github</a:t>
            </a:r>
            <a:r>
              <a:rPr lang="en-US" dirty="0"/>
              <a:t> as public available webpage;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Overexpressed genes have more SNPs/Indels</a:t>
            </a:r>
          </a:p>
          <a:p>
            <a:pPr lvl="1"/>
            <a:r>
              <a:rPr lang="en-US" dirty="0"/>
              <a:t>380 Genes recognized by GSEA, 15 of them overlapped with </a:t>
            </a:r>
            <a:r>
              <a:rPr lang="en-US" dirty="0" err="1"/>
              <a:t>ClinVar</a:t>
            </a:r>
            <a:r>
              <a:rPr lang="en-US" dirty="0"/>
              <a:t>/GWAS catalog searching result</a:t>
            </a:r>
          </a:p>
        </p:txBody>
      </p:sp>
    </p:spTree>
    <p:extLst>
      <p:ext uri="{BB962C8B-B14F-4D97-AF65-F5344CB8AC3E}">
        <p14:creationId xmlns:p14="http://schemas.microsoft.com/office/powerpoint/2010/main" val="351783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0EDD-95AA-7948-A752-344EDF48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5735-C9A5-A548-8948-62564A2E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Webpages of GSEA results:</a:t>
            </a:r>
          </a:p>
          <a:p>
            <a:pPr lvl="1"/>
            <a:r>
              <a:rPr lang="en-US" dirty="0">
                <a:hlinkClick r:id="rId2"/>
              </a:rPr>
              <a:t>https://jingqihit.github.io/BMI5330-Hypertension/GSEA/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 code and data:</a:t>
            </a:r>
          </a:p>
          <a:p>
            <a:pPr lvl="1"/>
            <a:r>
              <a:rPr lang="en-US" dirty="0">
                <a:hlinkClick r:id="rId3"/>
              </a:rPr>
              <a:t>https://github.com/jingqihit/BMI5330-Hypertension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Tools: </a:t>
            </a:r>
          </a:p>
          <a:p>
            <a:pPr lvl="1"/>
            <a:r>
              <a:rPr lang="en-US" dirty="0"/>
              <a:t>python Jupyter Notebook: </a:t>
            </a:r>
            <a:r>
              <a:rPr lang="en-US" dirty="0">
                <a:hlinkClick r:id="rId4"/>
              </a:rPr>
              <a:t>http://jupyter.org/</a:t>
            </a:r>
            <a:endParaRPr lang="en-US" dirty="0"/>
          </a:p>
          <a:p>
            <a:pPr lvl="1"/>
            <a:r>
              <a:rPr lang="en-US" dirty="0"/>
              <a:t>GSEA tool: </a:t>
            </a:r>
            <a:r>
              <a:rPr lang="en-US" dirty="0">
                <a:hlinkClick r:id="rId5"/>
              </a:rPr>
              <a:t>http://software.broadinstitute.org/gsea/index.jsp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6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5E9E-ED34-5D47-BDA9-835FE394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Thanks!</a:t>
            </a:r>
          </a:p>
          <a:p>
            <a:pPr marL="0" indent="0" algn="ctr">
              <a:buNone/>
            </a:pPr>
            <a:r>
              <a:rPr lang="en-US" sz="4800" dirty="0"/>
              <a:t>Questions?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0D71D-0A59-3540-B8F2-53B6AE3F5B2D}"/>
              </a:ext>
            </a:extLst>
          </p:cNvPr>
          <p:cNvSpPr txBox="1"/>
          <p:nvPr/>
        </p:nvSpPr>
        <p:spPr>
          <a:xfrm>
            <a:off x="8702946" y="6123543"/>
            <a:ext cx="265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Jingqi.Wang@uth.tmc.edu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A2A6-BAD6-5847-8204-D1B6575B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C70A-7F8E-7440-8545-107D76A6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Disease: Hypertension</a:t>
            </a:r>
          </a:p>
          <a:p>
            <a:r>
              <a:rPr lang="en-US" dirty="0"/>
              <a:t>Gene: Find some genes associated with hypertension</a:t>
            </a:r>
          </a:p>
          <a:p>
            <a:r>
              <a:rPr lang="en-US" dirty="0"/>
              <a:t>Dataset</a:t>
            </a:r>
          </a:p>
          <a:p>
            <a:pPr lvl="1"/>
            <a:r>
              <a:rPr lang="en-US" dirty="0"/>
              <a:t>Gene expression profiles, downloaded from the GEO repository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Single-gene analysis</a:t>
            </a:r>
          </a:p>
          <a:p>
            <a:pPr lvl="1"/>
            <a:r>
              <a:rPr lang="en-US" dirty="0"/>
              <a:t>Gene set enrichment analysis</a:t>
            </a:r>
          </a:p>
          <a:p>
            <a:pPr lvl="1"/>
            <a:r>
              <a:rPr lang="en-US" dirty="0"/>
              <a:t>Search on knowledge base</a:t>
            </a:r>
          </a:p>
          <a:p>
            <a:r>
              <a:rPr lang="en-US" dirty="0"/>
              <a:t>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6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EFB9-9C27-B346-9157-0FFCB28C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0318-2136-4349-992F-D432620A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(Li &amp; Liu, 2014) runs meta-analysis on ‘CYP11B2’ gene with hypertension on Chinese patient groups. </a:t>
            </a:r>
          </a:p>
          <a:p>
            <a:r>
              <a:rPr lang="en-US" dirty="0"/>
              <a:t>(Gu et al., 2006) explores 11 candidate genes associated with hypertension. </a:t>
            </a:r>
          </a:p>
          <a:p>
            <a:r>
              <a:rPr lang="en-US" dirty="0"/>
              <a:t>(Huan et al., 2015) also performs meta-analysis on six studies that are based on gene expression profiles and 34 genes are identified to have relations with blood pressure or hypertension. </a:t>
            </a:r>
          </a:p>
          <a:p>
            <a:r>
              <a:rPr lang="en-US" dirty="0"/>
              <a:t>(Geraci et al., 2001) runs the clustering analysis on the gene expression data with two patient groups and found clusters of genes that work together related with hypertension.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3D3C-9C60-1945-8446-58DB0A4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F1775-8EF6-0C41-82B2-CC8C992B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599" y="1690688"/>
            <a:ext cx="5926667" cy="41720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4B1C55-8BDD-8F42-97EE-6CB945AC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Search Hypertension dataset</a:t>
            </a:r>
          </a:p>
          <a:p>
            <a:r>
              <a:rPr lang="en-US" dirty="0"/>
              <a:t>Gene expression profiles</a:t>
            </a:r>
          </a:p>
          <a:p>
            <a:pPr lvl="1"/>
            <a:r>
              <a:rPr lang="en-US" dirty="0"/>
              <a:t>15 patients with Hypertension</a:t>
            </a:r>
          </a:p>
          <a:p>
            <a:pPr lvl="1"/>
            <a:r>
              <a:rPr lang="en-US" dirty="0"/>
              <a:t>11 normal controls</a:t>
            </a:r>
          </a:p>
          <a:p>
            <a:r>
              <a:rPr lang="en-US" dirty="0"/>
              <a:t>Downloaded the txt file</a:t>
            </a:r>
          </a:p>
          <a:p>
            <a:pPr lvl="1"/>
            <a:r>
              <a:rPr lang="en-US" i="1" u="sng" dirty="0"/>
              <a:t>Unfortunately, no gene symbols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52EA1-EAC1-8E49-B408-E4DA4B1A9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34" y="4570692"/>
            <a:ext cx="4004735" cy="21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6"/>
    </mc:Choice>
    <mc:Fallback>
      <p:transition spd="slow" advTm="50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1EA-19A3-044A-AF5E-6C1E7825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ACE1-6D2B-8B4B-BA1E-E4570C65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Map gene id to gene symbol (GEO2R)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9E820-0F67-1743-A5B7-DCE1C187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289" y="135533"/>
            <a:ext cx="4488874" cy="59352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3EAC9EC-9846-5C48-A00A-A8BC743EC8DD}"/>
              </a:ext>
            </a:extLst>
          </p:cNvPr>
          <p:cNvGrpSpPr/>
          <p:nvPr/>
        </p:nvGrpSpPr>
        <p:grpSpPr>
          <a:xfrm>
            <a:off x="234778" y="2323329"/>
            <a:ext cx="6348545" cy="1385844"/>
            <a:chOff x="697740" y="2381250"/>
            <a:chExt cx="11202660" cy="20955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86CA5C-E89F-7246-8032-FE9E6DEF1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7749" y="2381250"/>
              <a:ext cx="7556500" cy="2095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535986-870F-6745-824D-B3FAD8683BAF}"/>
                </a:ext>
              </a:extLst>
            </p:cNvPr>
            <p:cNvSpPr txBox="1"/>
            <p:nvPr/>
          </p:nvSpPr>
          <p:spPr>
            <a:xfrm>
              <a:off x="10007599" y="2381250"/>
              <a:ext cx="1192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Sample ids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A1AABE-55A0-5B43-BA02-C510F04D6744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8703733" y="2565916"/>
              <a:ext cx="1303866" cy="448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0D96C0-2C1A-E844-8551-15A8CB1338A9}"/>
                </a:ext>
              </a:extLst>
            </p:cNvPr>
            <p:cNvSpPr txBox="1"/>
            <p:nvPr/>
          </p:nvSpPr>
          <p:spPr>
            <a:xfrm>
              <a:off x="697740" y="3794361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 ids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05A7460-AE92-C54F-8110-B7E448E50C68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1198038" y="3429000"/>
              <a:ext cx="1727677" cy="365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8D073D-1B3C-534F-A75B-5FC75E25D039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592205" y="3562295"/>
              <a:ext cx="2477245" cy="475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61AEB4-C9B1-C541-B1B1-35B73D3E1514}"/>
                </a:ext>
              </a:extLst>
            </p:cNvPr>
            <p:cNvSpPr txBox="1"/>
            <p:nvPr/>
          </p:nvSpPr>
          <p:spPr>
            <a:xfrm>
              <a:off x="10069450" y="385321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Expression values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2FD1C8F-BD0D-2046-BCF1-42AA7275A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0" y="4193830"/>
            <a:ext cx="7281199" cy="19991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5A935D-ED86-9948-9980-497469465A21}"/>
              </a:ext>
            </a:extLst>
          </p:cNvPr>
          <p:cNvSpPr txBox="1"/>
          <p:nvPr/>
        </p:nvSpPr>
        <p:spPr>
          <a:xfrm>
            <a:off x="7318289" y="6192982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How many genes are covered by this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D857C-4404-FA4B-AB4C-F5AA01BEC397}"/>
              </a:ext>
            </a:extLst>
          </p:cNvPr>
          <p:cNvSpPr txBox="1"/>
          <p:nvPr/>
        </p:nvSpPr>
        <p:spPr>
          <a:xfrm>
            <a:off x="1532958" y="6265073"/>
            <a:ext cx="437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Total Gene Symbols: 22,109  </a:t>
            </a:r>
          </a:p>
        </p:txBody>
      </p:sp>
    </p:spTree>
    <p:extLst>
      <p:ext uri="{BB962C8B-B14F-4D97-AF65-F5344CB8AC3E}">
        <p14:creationId xmlns:p14="http://schemas.microsoft.com/office/powerpoint/2010/main" val="3488958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F41-E10B-DB41-8AD1-19D33F75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Single-gene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E0D96-EC13-DD46-BB46-C67F59E2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388735"/>
            <a:ext cx="10515600" cy="4351338"/>
          </a:xfrm>
        </p:spPr>
        <p:txBody>
          <a:bodyPr/>
          <a:lstStyle/>
          <a:p>
            <a:r>
              <a:rPr lang="en-US" b="1" dirty="0"/>
              <a:t>Question</a:t>
            </a:r>
            <a:r>
              <a:rPr lang="en-US" dirty="0"/>
              <a:t>: Which genes have significant different expressions between hypertension patients and normal patients?</a:t>
            </a:r>
          </a:p>
          <a:p>
            <a:pPr lvl="1"/>
            <a:r>
              <a:rPr lang="en-US" dirty="0"/>
              <a:t>Calculate the ‘mean of case/control patients’ and the p-value</a:t>
            </a:r>
          </a:p>
          <a:p>
            <a:pPr marL="914400" lvl="2" indent="0">
              <a:buNone/>
            </a:pPr>
            <a:r>
              <a:rPr lang="en-US" i="1" u="sng" dirty="0"/>
              <a:t>59.4% of the genes is significantly different (p-value &lt; 0.05)</a:t>
            </a:r>
          </a:p>
          <a:p>
            <a:pPr marL="914400" lvl="2" indent="0">
              <a:buNone/>
            </a:pPr>
            <a:endParaRPr lang="en-US" i="1" u="sng" dirty="0"/>
          </a:p>
          <a:p>
            <a:pPr lvl="1"/>
            <a:r>
              <a:rPr lang="en-US" dirty="0"/>
              <a:t>Define three gene 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ED722-9B04-5540-9017-CCD7C825AAFB}"/>
              </a:ext>
            </a:extLst>
          </p:cNvPr>
          <p:cNvSpPr txBox="1"/>
          <p:nvPr/>
        </p:nvSpPr>
        <p:spPr>
          <a:xfrm>
            <a:off x="838200" y="3666471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/>
              <a:t>Over-expressed (group1)</a:t>
            </a:r>
          </a:p>
          <a:p>
            <a:pPr lvl="1"/>
            <a:r>
              <a:rPr lang="en-US" sz="2000" dirty="0"/>
              <a:t>Case mean is far more than control mean;</a:t>
            </a:r>
          </a:p>
          <a:p>
            <a:r>
              <a:rPr lang="en-US" sz="2000" i="1" u="sng" dirty="0"/>
              <a:t>Under-expressed (group2)</a:t>
            </a:r>
          </a:p>
          <a:p>
            <a:pPr lvl="1"/>
            <a:r>
              <a:rPr lang="en-US" sz="2000" dirty="0"/>
              <a:t>Case mean is far less than control mean;</a:t>
            </a:r>
          </a:p>
          <a:p>
            <a:r>
              <a:rPr lang="en-US" sz="2000" i="1" u="sng" dirty="0"/>
              <a:t>No-difference (group3)</a:t>
            </a:r>
          </a:p>
          <a:p>
            <a:pPr lvl="1"/>
            <a:r>
              <a:rPr lang="en-US" sz="2000" dirty="0"/>
              <a:t>No statistically differences;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C7B02-4DD1-FD41-B091-63C07DCF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146892"/>
            <a:ext cx="52705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7301EA-D69C-C84E-BBED-80F7B25A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0" y="5363509"/>
            <a:ext cx="5105400" cy="133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30BA4F-5826-634B-B8BE-0D408ABF4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" y="5605463"/>
            <a:ext cx="511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0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376"/>
    </mc:Choice>
    <mc:Fallback>
      <p:transition spd="slow" advTm="123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A9B8-81F4-5945-B498-821C71C3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Single-gene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295C-2E53-1C4C-9860-6A5F6B2E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561"/>
            <a:ext cx="10515600" cy="4351338"/>
          </a:xfrm>
        </p:spPr>
        <p:txBody>
          <a:bodyPr/>
          <a:lstStyle/>
          <a:p>
            <a:r>
              <a:rPr lang="en-US" b="1" dirty="0"/>
              <a:t>Question</a:t>
            </a:r>
            <a:r>
              <a:rPr lang="en-US" dirty="0"/>
              <a:t>: What’s the difference between the three gene groups?</a:t>
            </a:r>
          </a:p>
          <a:p>
            <a:r>
              <a:rPr lang="en-US" dirty="0"/>
              <a:t>Method</a:t>
            </a:r>
          </a:p>
          <a:p>
            <a:pPr marL="457200" lvl="1" indent="0">
              <a:buNone/>
            </a:pPr>
            <a:r>
              <a:rPr lang="en-US" dirty="0"/>
              <a:t>- Match CDS entry by gene symbol using the gene annotations</a:t>
            </a:r>
          </a:p>
          <a:p>
            <a:pPr marL="457200" lvl="1" indent="0">
              <a:buNone/>
            </a:pPr>
            <a:r>
              <a:rPr lang="en-US" dirty="0"/>
              <a:t>- Intersect the mutations with the coding sequences using ‘</a:t>
            </a:r>
            <a:r>
              <a:rPr lang="en-US" i="1" u="sng" dirty="0" err="1"/>
              <a:t>bedtools</a:t>
            </a:r>
            <a:r>
              <a:rPr lang="en-US" i="1" u="sng" dirty="0"/>
              <a:t>’</a:t>
            </a:r>
          </a:p>
          <a:p>
            <a:r>
              <a:rPr lang="en-US" sz="2400" u="sng" dirty="0"/>
              <a:t>Conclusion: Over-expressed (group1) has more SNPs/INDELs than the other two groups (p= 4.12721e-08)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8F5067-F2E0-2B48-A153-40CD1DB0F881}"/>
              </a:ext>
            </a:extLst>
          </p:cNvPr>
          <p:cNvGrpSpPr/>
          <p:nvPr/>
        </p:nvGrpSpPr>
        <p:grpSpPr>
          <a:xfrm>
            <a:off x="630943" y="4322199"/>
            <a:ext cx="10930114" cy="2578833"/>
            <a:chOff x="550333" y="3685540"/>
            <a:chExt cx="10930114" cy="25788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320D80-D261-8047-BD8D-3D7A1A9B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333" y="3687763"/>
              <a:ext cx="3459956" cy="230663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ACE6B7-54FD-D14E-A4D8-CC6282205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156" y="3687763"/>
              <a:ext cx="3447212" cy="230663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ACE4F1-8B60-2741-AE8D-191A225BC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3235" y="3685540"/>
              <a:ext cx="3447212" cy="23088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E1F321-8D20-E241-8059-5646F0DB8158}"/>
                </a:ext>
              </a:extLst>
            </p:cNvPr>
            <p:cNvSpPr txBox="1"/>
            <p:nvPr/>
          </p:nvSpPr>
          <p:spPr>
            <a:xfrm>
              <a:off x="1593969" y="5987374"/>
              <a:ext cx="1372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 1. Count of SNP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985342-FC90-D143-A17E-BCB2D5195B17}"/>
                </a:ext>
              </a:extLst>
            </p:cNvPr>
            <p:cNvSpPr txBox="1"/>
            <p:nvPr/>
          </p:nvSpPr>
          <p:spPr>
            <a:xfrm>
              <a:off x="5409658" y="5987373"/>
              <a:ext cx="14945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 2. Count of INDEL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7AC6F7-9A59-B84D-9864-FE9047D36FD0}"/>
                </a:ext>
              </a:extLst>
            </p:cNvPr>
            <p:cNvSpPr txBox="1"/>
            <p:nvPr/>
          </p:nvSpPr>
          <p:spPr>
            <a:xfrm>
              <a:off x="9009585" y="5985469"/>
              <a:ext cx="1278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Fig 3. Count of 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43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2B510-2609-1E42-8427-251F600E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on gene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AD51-7CB8-FE49-B5C0-11A85410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set enrichment analysis (GSEA)</a:t>
            </a:r>
          </a:p>
          <a:p>
            <a:pPr lvl="1"/>
            <a:r>
              <a:rPr lang="en-US" dirty="0"/>
              <a:t>Paper: </a:t>
            </a:r>
            <a:r>
              <a:rPr lang="en-US" i="1" u="sng" dirty="0"/>
              <a:t>Gene set enrichment analysis: A knowledge-based approach for interpreting genome-wide expression profiles</a:t>
            </a:r>
            <a:endParaRPr lang="en-US" dirty="0"/>
          </a:p>
          <a:p>
            <a:pPr lvl="1"/>
            <a:r>
              <a:rPr lang="en-US" dirty="0"/>
              <a:t>Download GSEA tools (java)</a:t>
            </a:r>
          </a:p>
          <a:p>
            <a:pPr lvl="1"/>
            <a:r>
              <a:rPr lang="en-US" dirty="0"/>
              <a:t>Generate the right file format ( .</a:t>
            </a:r>
            <a:r>
              <a:rPr lang="en-US" dirty="0" err="1"/>
              <a:t>cls</a:t>
            </a:r>
            <a:r>
              <a:rPr lang="en-US" dirty="0"/>
              <a:t>, … )</a:t>
            </a:r>
          </a:p>
          <a:p>
            <a:r>
              <a:rPr lang="en-US" dirty="0"/>
              <a:t>Run the enrichment with default settings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119FB3-DD2A-E347-86FB-C6141C2A4A11}"/>
              </a:ext>
            </a:extLst>
          </p:cNvPr>
          <p:cNvGrpSpPr/>
          <p:nvPr/>
        </p:nvGrpSpPr>
        <p:grpSpPr>
          <a:xfrm>
            <a:off x="838200" y="4383517"/>
            <a:ext cx="11023600" cy="2349500"/>
            <a:chOff x="838200" y="3827463"/>
            <a:chExt cx="11023600" cy="2349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37D8FA-EE6F-CF46-BAC3-0EEA3AE72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827463"/>
              <a:ext cx="5613400" cy="2349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19F285-9550-3148-B55D-0D4E966C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600" y="3827463"/>
              <a:ext cx="5410200" cy="2349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68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EA89-AEB5-C743-964C-7959ECBA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306CB0-F425-074F-90D0-3CC761F2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20" y="2008828"/>
            <a:ext cx="4911930" cy="2201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984B7-0EE2-0F40-BB1D-39EECAFB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42" y="1896533"/>
            <a:ext cx="5559858" cy="4351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CBC8F2-13E1-B74D-9D47-F20F43E69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47" y="4528301"/>
            <a:ext cx="6367276" cy="17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3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631</Words>
  <Application>Microsoft Macintosh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Gene expression data analysis for Pulmonary Arterial Hypertension</vt:lpstr>
      <vt:lpstr>Outline</vt:lpstr>
      <vt:lpstr>Background</vt:lpstr>
      <vt:lpstr>Dataset</vt:lpstr>
      <vt:lpstr>Data processing</vt:lpstr>
      <vt:lpstr>Single-gene analysis</vt:lpstr>
      <vt:lpstr>Single-gene analysis</vt:lpstr>
      <vt:lpstr>Analysis on gene groups </vt:lpstr>
      <vt:lpstr>Interpretation of the result</vt:lpstr>
      <vt:lpstr>GSEA Results</vt:lpstr>
      <vt:lpstr>Valid the findings</vt:lpstr>
      <vt:lpstr>Take home message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Jingqi</dc:creator>
  <cp:lastModifiedBy>Wang, Jingqi</cp:lastModifiedBy>
  <cp:revision>172</cp:revision>
  <dcterms:created xsi:type="dcterms:W3CDTF">2018-10-07T16:42:28Z</dcterms:created>
  <dcterms:modified xsi:type="dcterms:W3CDTF">2018-12-02T00:02:23Z</dcterms:modified>
</cp:coreProperties>
</file>