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609" r:id="rId2"/>
    <p:sldId id="461" r:id="rId3"/>
    <p:sldId id="583" r:id="rId4"/>
    <p:sldId id="616" r:id="rId5"/>
    <p:sldId id="614" r:id="rId6"/>
    <p:sldId id="642" r:id="rId7"/>
    <p:sldId id="610" r:id="rId8"/>
    <p:sldId id="647" r:id="rId9"/>
    <p:sldId id="648" r:id="rId10"/>
    <p:sldId id="649" r:id="rId11"/>
    <p:sldId id="650" r:id="rId12"/>
    <p:sldId id="621" r:id="rId13"/>
    <p:sldId id="651" r:id="rId14"/>
    <p:sldId id="652" r:id="rId15"/>
    <p:sldId id="643" r:id="rId16"/>
    <p:sldId id="660" r:id="rId17"/>
    <p:sldId id="654" r:id="rId18"/>
    <p:sldId id="655" r:id="rId19"/>
    <p:sldId id="656" r:id="rId20"/>
    <p:sldId id="657" r:id="rId21"/>
    <p:sldId id="658" r:id="rId22"/>
    <p:sldId id="659" r:id="rId23"/>
    <p:sldId id="644" r:id="rId24"/>
    <p:sldId id="661" r:id="rId25"/>
    <p:sldId id="662" r:id="rId26"/>
    <p:sldId id="663" r:id="rId27"/>
    <p:sldId id="668" r:id="rId28"/>
    <p:sldId id="664" r:id="rId29"/>
    <p:sldId id="665" r:id="rId30"/>
    <p:sldId id="667" r:id="rId31"/>
    <p:sldId id="646" r:id="rId32"/>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8F8F8"/>
    <a:srgbClr val="781E19"/>
    <a:srgbClr val="A9BECB"/>
    <a:srgbClr val="DDDDDD"/>
    <a:srgbClr val="21A3D0"/>
    <a:srgbClr val="AF1D5C"/>
    <a:srgbClr val="D01C63"/>
    <a:srgbClr val="0067AC"/>
    <a:srgbClr val="F59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49635" autoAdjust="0"/>
  </p:normalViewPr>
  <p:slideViewPr>
    <p:cSldViewPr snapToObjects="1">
      <p:cViewPr varScale="1">
        <p:scale>
          <a:sx n="85" d="100"/>
          <a:sy n="85" d="100"/>
        </p:scale>
        <p:origin x="470" y="7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2021/11/30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1402497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2021/11/30</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2016028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extLst>
      <p:ext uri="{BB962C8B-B14F-4D97-AF65-F5344CB8AC3E}">
        <p14:creationId xmlns:p14="http://schemas.microsoft.com/office/powerpoint/2010/main" val="4130881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14</a:t>
            </a:fld>
            <a:endParaRPr lang="en-US"/>
          </a:p>
        </p:txBody>
      </p:sp>
    </p:spTree>
    <p:extLst>
      <p:ext uri="{BB962C8B-B14F-4D97-AF65-F5344CB8AC3E}">
        <p14:creationId xmlns:p14="http://schemas.microsoft.com/office/powerpoint/2010/main" val="1069599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15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396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16</a:t>
            </a:fld>
            <a:endParaRPr lang="en-US"/>
          </a:p>
        </p:txBody>
      </p:sp>
    </p:spTree>
    <p:extLst>
      <p:ext uri="{BB962C8B-B14F-4D97-AF65-F5344CB8AC3E}">
        <p14:creationId xmlns:p14="http://schemas.microsoft.com/office/powerpoint/2010/main" val="54566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23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313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31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6475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136886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4</a:t>
            </a:fld>
            <a:endParaRPr lang="en-US"/>
          </a:p>
        </p:txBody>
      </p:sp>
    </p:spTree>
    <p:extLst>
      <p:ext uri="{BB962C8B-B14F-4D97-AF65-F5344CB8AC3E}">
        <p14:creationId xmlns:p14="http://schemas.microsoft.com/office/powerpoint/2010/main" val="1846988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5</a:t>
            </a:fld>
            <a:endParaRPr lang="en-US"/>
          </a:p>
        </p:txBody>
      </p:sp>
    </p:spTree>
    <p:extLst>
      <p:ext uri="{BB962C8B-B14F-4D97-AF65-F5344CB8AC3E}">
        <p14:creationId xmlns:p14="http://schemas.microsoft.com/office/powerpoint/2010/main" val="372753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476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7</a:t>
            </a:fld>
            <a:endParaRPr lang="en-US"/>
          </a:p>
        </p:txBody>
      </p:sp>
    </p:spTree>
    <p:extLst>
      <p:ext uri="{BB962C8B-B14F-4D97-AF65-F5344CB8AC3E}">
        <p14:creationId xmlns:p14="http://schemas.microsoft.com/office/powerpoint/2010/main" val="227615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12</a:t>
            </a:fld>
            <a:endParaRPr lang="en-US"/>
          </a:p>
        </p:txBody>
      </p:sp>
    </p:spTree>
    <p:extLst>
      <p:ext uri="{BB962C8B-B14F-4D97-AF65-F5344CB8AC3E}">
        <p14:creationId xmlns:p14="http://schemas.microsoft.com/office/powerpoint/2010/main" val="1069599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13</a:t>
            </a:fld>
            <a:endParaRPr lang="en-US"/>
          </a:p>
        </p:txBody>
      </p:sp>
    </p:spTree>
    <p:extLst>
      <p:ext uri="{BB962C8B-B14F-4D97-AF65-F5344CB8AC3E}">
        <p14:creationId xmlns:p14="http://schemas.microsoft.com/office/powerpoint/2010/main" val="106959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1AA0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lvl1pPr>
              <a:defRPr>
                <a:solidFill>
                  <a:schemeClr val="bg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0" name="Rectangle 3"/>
          <p:cNvSpPr txBox="1">
            <a:spLocks noChangeArrowheads="1"/>
          </p:cNvSpPr>
          <p:nvPr/>
        </p:nvSpPr>
        <p:spPr bwMode="auto">
          <a:xfrm>
            <a:off x="1438823" y="1034523"/>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800" dirty="0">
                <a:effectLst/>
                <a:latin typeface="Arial" panose="020B0604020202020204" pitchFamily="34" charset="0"/>
              </a:rPr>
              <a:t>CHAMP:</a:t>
            </a:r>
            <a:r>
              <a:rPr lang="zh-CN" altLang="en-US" sz="4800" dirty="0">
                <a:effectLst/>
                <a:latin typeface="Arial" panose="020B0604020202020204" pitchFamily="34" charset="0"/>
              </a:rPr>
              <a:t>根据市场政策从用户评论中判断不受欢迎的应用行为</a:t>
            </a:r>
            <a:endParaRPr lang="zh-CN" sz="4600" b="1" dirty="0">
              <a:solidFill>
                <a:schemeClr val="bg1"/>
              </a:solidFill>
              <a:latin typeface="+mn-ea"/>
              <a:ea typeface="+mn-ea"/>
            </a:endParaRPr>
          </a:p>
        </p:txBody>
      </p:sp>
      <p:sp>
        <p:nvSpPr>
          <p:cNvPr id="22" name="Rectangle 4"/>
          <p:cNvSpPr txBox="1">
            <a:spLocks noChangeArrowheads="1"/>
          </p:cNvSpPr>
          <p:nvPr/>
        </p:nvSpPr>
        <p:spPr bwMode="auto">
          <a:xfrm>
            <a:off x="2858815"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专业：软件工程</a:t>
            </a:r>
            <a:endParaRPr lang="zh-CN" altLang="zh-CN" b="0" dirty="0">
              <a:latin typeface="+mn-ea"/>
              <a:ea typeface="+mn-ea"/>
            </a:endParaRPr>
          </a:p>
        </p:txBody>
      </p:sp>
      <p:sp>
        <p:nvSpPr>
          <p:cNvPr id="23" name="Rectangle 4"/>
          <p:cNvSpPr txBox="1">
            <a:spLocks noChangeArrowheads="1"/>
          </p:cNvSpPr>
          <p:nvPr/>
        </p:nvSpPr>
        <p:spPr bwMode="auto">
          <a:xfrm>
            <a:off x="6989042" y="3857517"/>
            <a:ext cx="3079929"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论文作者：</a:t>
            </a:r>
            <a:r>
              <a:rPr lang="en-US" altLang="zh-CN" b="0" dirty="0" err="1">
                <a:latin typeface="+mn-ea"/>
                <a:ea typeface="+mn-ea"/>
              </a:rPr>
              <a:t>Yangyu</a:t>
            </a:r>
            <a:r>
              <a:rPr lang="en-US" altLang="zh-CN" b="0" dirty="0">
                <a:latin typeface="+mn-ea"/>
                <a:ea typeface="+mn-ea"/>
              </a:rPr>
              <a:t> Hu</a:t>
            </a:r>
            <a:r>
              <a:rPr lang="zh-CN" altLang="en-US" b="0" dirty="0">
                <a:latin typeface="+mn-ea"/>
                <a:ea typeface="+mn-ea"/>
              </a:rPr>
              <a:t>等 </a:t>
            </a:r>
            <a:endParaRPr lang="zh-CN" altLang="zh-CN" b="0" dirty="0">
              <a:latin typeface="+mn-ea"/>
              <a:ea typeface="+mn-ea"/>
            </a:endParaRPr>
          </a:p>
        </p:txBody>
      </p:sp>
      <p:sp>
        <p:nvSpPr>
          <p:cNvPr id="24" name="TextBox 82"/>
          <p:cNvSpPr txBox="1"/>
          <p:nvPr/>
        </p:nvSpPr>
        <p:spPr>
          <a:xfrm>
            <a:off x="3576021" y="5805264"/>
            <a:ext cx="2471314" cy="400110"/>
          </a:xfrm>
          <a:prstGeom prst="rect">
            <a:avLst/>
          </a:prstGeom>
          <a:noFill/>
        </p:spPr>
        <p:txBody>
          <a:bodyPr wrap="square" rtlCol="0">
            <a:spAutoFit/>
          </a:bodyPr>
          <a:lstStyle/>
          <a:p>
            <a:r>
              <a:rPr lang="zh-CN" altLang="en-US" sz="2000" dirty="0">
                <a:solidFill>
                  <a:schemeClr val="bg1"/>
                </a:solidFill>
                <a:latin typeface="+mj-ea"/>
                <a:ea typeface="+mj-ea"/>
              </a:rPr>
              <a:t>学号：</a:t>
            </a:r>
            <a:r>
              <a:rPr lang="en-US" altLang="zh-CN" sz="2000" dirty="0">
                <a:solidFill>
                  <a:schemeClr val="bg1"/>
                </a:solidFill>
                <a:latin typeface="+mj-ea"/>
                <a:ea typeface="+mj-ea"/>
              </a:rPr>
              <a:t>2016000075</a:t>
            </a:r>
          </a:p>
        </p:txBody>
      </p:sp>
      <p:sp>
        <p:nvSpPr>
          <p:cNvPr id="25" name="TextBox 82"/>
          <p:cNvSpPr txBox="1"/>
          <p:nvPr/>
        </p:nvSpPr>
        <p:spPr>
          <a:xfrm>
            <a:off x="7359441" y="5805264"/>
            <a:ext cx="2471314" cy="400110"/>
          </a:xfrm>
          <a:prstGeom prst="rect">
            <a:avLst/>
          </a:prstGeom>
          <a:noFill/>
        </p:spPr>
        <p:txBody>
          <a:bodyPr wrap="square" rtlCol="0">
            <a:spAutoFit/>
          </a:bodyPr>
          <a:lstStyle/>
          <a:p>
            <a:r>
              <a:rPr lang="zh-CN" altLang="en-US" sz="2000" dirty="0">
                <a:solidFill>
                  <a:schemeClr val="bg1"/>
                </a:solidFill>
                <a:latin typeface="+mj-ea"/>
                <a:ea typeface="+mj-ea"/>
              </a:rPr>
              <a:t>作者：高文清</a:t>
            </a:r>
            <a:endParaRPr lang="en-US" altLang="zh-CN" sz="2000" dirty="0">
              <a:solidFill>
                <a:schemeClr val="bg1"/>
              </a:solidFill>
              <a:latin typeface="+mj-ea"/>
              <a:ea typeface="+mj-ea"/>
            </a:endParaRPr>
          </a:p>
        </p:txBody>
      </p:sp>
      <p:cxnSp>
        <p:nvCxnSpPr>
          <p:cNvPr id="29" name="直接连接符 28"/>
          <p:cNvCxnSpPr/>
          <p:nvPr/>
        </p:nvCxnSpPr>
        <p:spPr bwMode="auto">
          <a:xfrm>
            <a:off x="1564105" y="3500567"/>
            <a:ext cx="9030187"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a:extLst>
              <a:ext uri="{FF2B5EF4-FFF2-40B4-BE49-F238E27FC236}">
                <a16:creationId xmlns:a16="http://schemas.microsoft.com/office/drawing/2014/main" id="{DFDBA589-BEF6-44E8-8C3D-572337B3D69E}"/>
              </a:ext>
            </a:extLst>
          </p:cNvPr>
          <p:cNvSpPr txBox="1"/>
          <p:nvPr/>
        </p:nvSpPr>
        <p:spPr>
          <a:xfrm>
            <a:off x="2243033" y="2292436"/>
            <a:ext cx="7763083" cy="707886"/>
          </a:xfrm>
          <a:prstGeom prst="rect">
            <a:avLst/>
          </a:prstGeom>
          <a:noFill/>
        </p:spPr>
        <p:txBody>
          <a:bodyPr wrap="square" rtlCol="0">
            <a:spAutoFit/>
          </a:bodyPr>
          <a:lstStyle/>
          <a:p>
            <a:r>
              <a:rPr lang="zh-CN" altLang="en-US" sz="2000" dirty="0">
                <a:solidFill>
                  <a:schemeClr val="accent2"/>
                </a:solidFill>
                <a:ea typeface="+mj-ea"/>
                <a:cs typeface="+mj-cs"/>
              </a:rPr>
              <a:t>原论文：</a:t>
            </a:r>
            <a:r>
              <a:rPr lang="en-US" altLang="zh-CN" sz="2000" dirty="0">
                <a:solidFill>
                  <a:schemeClr val="accent2"/>
                </a:solidFill>
                <a:ea typeface="+mj-ea"/>
                <a:cs typeface="+mj-cs"/>
              </a:rPr>
              <a:t>《CHAMP: Characterizing Undesired App Behaviors from </a:t>
            </a:r>
          </a:p>
          <a:p>
            <a:r>
              <a:rPr lang="en-US" altLang="zh-CN" sz="2000" dirty="0">
                <a:solidFill>
                  <a:schemeClr val="accent2"/>
                </a:solidFill>
                <a:ea typeface="+mj-ea"/>
                <a:cs typeface="+mj-cs"/>
              </a:rPr>
              <a:t>User Comments based on Market Policies》</a:t>
            </a:r>
            <a:endParaRPr lang="zh-CN" altLang="en-US" sz="2000" dirty="0">
              <a:solidFill>
                <a:schemeClr val="accent2"/>
              </a:solidFill>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600" advTm="6184">
        <p:blinds dir="vert"/>
      </p:transition>
    </mc:Choice>
    <mc:Fallback xmlns="">
      <p:transition spd="slow" advTm="6184">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提取语义规则</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）分词：将上一步标记的每种评论分组到一个语料库，利用经过增删的</a:t>
            </a:r>
            <a:r>
              <a:rPr lang="en-US" altLang="zh-CN" dirty="0"/>
              <a:t>HIT</a:t>
            </a:r>
            <a:r>
              <a:rPr lang="zh-CN" altLang="en-US" dirty="0"/>
              <a:t>停止词和公共英语停止词列表删除无意义单词，将评论分割成单词。</a:t>
            </a:r>
            <a:endParaRPr lang="en-US" altLang="zh-CN" dirty="0"/>
          </a:p>
          <a:p>
            <a:r>
              <a:rPr lang="en-US" altLang="zh-CN" dirty="0"/>
              <a:t>2</a:t>
            </a:r>
            <a:r>
              <a:rPr lang="zh-CN" altLang="en-US" dirty="0"/>
              <a:t>）提取代表性关键词：利用评论集</a:t>
            </a:r>
            <a:r>
              <a:rPr lang="en-US" altLang="zh-CN" dirty="0" err="1"/>
              <a:t>ComtSet</a:t>
            </a:r>
            <a:r>
              <a:rPr lang="en-US" altLang="zh-CN" baseline="-25000" dirty="0" err="1"/>
              <a:t>word</a:t>
            </a:r>
            <a:r>
              <a:rPr lang="zh-CN" altLang="en-US" dirty="0"/>
              <a:t>遍历算法比较各关键词的评论重叠部分，并合并或分配到新的关键词集合。</a:t>
            </a:r>
            <a:endParaRPr lang="en-US" altLang="zh-CN" dirty="0"/>
          </a:p>
          <a:p>
            <a:r>
              <a:rPr lang="en-US" altLang="zh-CN" dirty="0"/>
              <a:t>3</a:t>
            </a:r>
            <a:r>
              <a:rPr lang="zh-CN" altLang="en-US" dirty="0"/>
              <a:t>）生成语义规则：对上一步提取出的每个关键词自动生成语义规则，具体方法是将不同词性的关键词成对组合，匹配关键字的顺序和距离约束。对于两个关键词</a:t>
            </a:r>
            <a:r>
              <a:rPr lang="en-US" altLang="zh-CN" dirty="0" err="1"/>
              <a:t>keyword</a:t>
            </a:r>
            <a:r>
              <a:rPr lang="en-US" altLang="zh-CN" baseline="-25000" dirty="0" err="1"/>
              <a:t>u</a:t>
            </a:r>
            <a:r>
              <a:rPr lang="zh-CN" altLang="en-US" dirty="0"/>
              <a:t>和</a:t>
            </a:r>
            <a:r>
              <a:rPr lang="en-US" altLang="zh-CN" dirty="0" err="1"/>
              <a:t>keyword</a:t>
            </a:r>
            <a:r>
              <a:rPr lang="en-US" altLang="zh-CN" baseline="-25000" dirty="0" err="1"/>
              <a:t>v</a:t>
            </a:r>
            <a:r>
              <a:rPr lang="zh-CN" altLang="en-US" dirty="0"/>
              <a:t>产生两个语义规则：</a:t>
            </a:r>
            <a:endParaRPr lang="en-US" altLang="zh-CN" dirty="0"/>
          </a:p>
          <a:p>
            <a:r>
              <a:rPr lang="en-US" altLang="zh-CN" dirty="0"/>
              <a:t>{</a:t>
            </a:r>
            <a:r>
              <a:rPr lang="en-US" altLang="zh-CN" dirty="0" err="1"/>
              <a:t>keyword</a:t>
            </a:r>
            <a:r>
              <a:rPr lang="en-US" altLang="zh-CN" baseline="-25000" dirty="0" err="1"/>
              <a:t>u</a:t>
            </a:r>
            <a:r>
              <a:rPr lang="en-US" altLang="zh-CN" dirty="0"/>
              <a:t>, </a:t>
            </a:r>
            <a:r>
              <a:rPr lang="en-US" altLang="zh-CN" dirty="0" err="1"/>
              <a:t>keyword</a:t>
            </a:r>
            <a:r>
              <a:rPr lang="en-US" altLang="zh-CN" baseline="-25000" dirty="0" err="1"/>
              <a:t>v</a:t>
            </a:r>
            <a:r>
              <a:rPr lang="en-US" altLang="zh-CN" dirty="0" err="1"/>
              <a:t>,constraints</a:t>
            </a:r>
            <a:r>
              <a:rPr lang="en-US" altLang="zh-CN" dirty="0"/>
              <a:t>}</a:t>
            </a:r>
            <a:r>
              <a:rPr lang="zh-CN" altLang="en-US" dirty="0"/>
              <a:t>和</a:t>
            </a:r>
            <a:r>
              <a:rPr lang="en-US" altLang="zh-CN" dirty="0"/>
              <a:t>{</a:t>
            </a:r>
            <a:r>
              <a:rPr lang="en-US" altLang="zh-CN" dirty="0" err="1"/>
              <a:t>keyword</a:t>
            </a:r>
            <a:r>
              <a:rPr lang="en-US" altLang="zh-CN" baseline="-25000" dirty="0" err="1"/>
              <a:t>v</a:t>
            </a:r>
            <a:r>
              <a:rPr lang="en-US" altLang="zh-CN" dirty="0"/>
              <a:t>, </a:t>
            </a:r>
            <a:r>
              <a:rPr lang="en-US" altLang="zh-CN" dirty="0" err="1"/>
              <a:t>keyword</a:t>
            </a:r>
            <a:r>
              <a:rPr lang="en-US" altLang="zh-CN" baseline="-25000" dirty="0" err="1"/>
              <a:t>u</a:t>
            </a:r>
            <a:r>
              <a:rPr lang="en-US" altLang="zh-CN" dirty="0" err="1"/>
              <a:t>,constraints</a:t>
            </a:r>
            <a:r>
              <a:rPr lang="en-US" altLang="zh-CN" dirty="0"/>
              <a:t>}</a:t>
            </a:r>
          </a:p>
          <a:p>
            <a:r>
              <a:rPr lang="zh-CN" altLang="en-US" dirty="0"/>
              <a:t>其中</a:t>
            </a:r>
            <a:r>
              <a:rPr lang="en-US" altLang="zh-CN" dirty="0"/>
              <a:t>constraints</a:t>
            </a:r>
            <a:r>
              <a:rPr lang="zh-CN" altLang="en-US" dirty="0"/>
              <a:t>用于约束距离</a:t>
            </a:r>
            <a:endParaRPr lang="en-US" altLang="zh-CN" dirty="0"/>
          </a:p>
          <a:p>
            <a:r>
              <a:rPr lang="zh-CN" altLang="en-US" dirty="0"/>
              <a:t>并计算出每个语义规则在不同约束距离下的</a:t>
            </a:r>
            <a:r>
              <a:rPr lang="en-US" altLang="zh-CN" dirty="0"/>
              <a:t>F1</a:t>
            </a:r>
            <a:r>
              <a:rPr lang="zh-CN" altLang="en-US" dirty="0"/>
              <a:t>分数，选择最佳值。</a:t>
            </a:r>
            <a:endParaRPr lang="en-US" altLang="zh-CN" dirty="0"/>
          </a:p>
          <a:p>
            <a:r>
              <a:rPr lang="zh-CN" altLang="en-US" dirty="0">
                <a:effectLst/>
                <a:latin typeface="Arial" panose="020B0604020202020204" pitchFamily="34" charset="0"/>
              </a:rPr>
              <a:t>注意：如果一个关键词集合中的所有关键词都是名词，那么每个关键词将生成一个语义规则</a:t>
            </a:r>
            <a:r>
              <a:rPr lang="en-US" altLang="zh-CN" dirty="0">
                <a:effectLst/>
                <a:latin typeface="Arial" panose="020B0604020202020204" pitchFamily="34" charset="0"/>
              </a:rPr>
              <a:t>{</a:t>
            </a:r>
            <a:r>
              <a:rPr lang="en-US" altLang="zh-CN" dirty="0" err="1">
                <a:effectLst/>
                <a:latin typeface="Arial" panose="020B0604020202020204" pitchFamily="34" charset="0"/>
              </a:rPr>
              <a:t>keyword,null</a:t>
            </a:r>
            <a:r>
              <a:rPr lang="en-US" altLang="zh-CN" dirty="0" err="1">
                <a:latin typeface="Arial" panose="020B0604020202020204" pitchFamily="34" charset="0"/>
              </a:rPr>
              <a:t>,</a:t>
            </a:r>
            <a:r>
              <a:rPr lang="en-US" altLang="zh-CN" dirty="0" err="1">
                <a:effectLst/>
                <a:latin typeface="Arial" panose="020B0604020202020204" pitchFamily="34" charset="0"/>
              </a:rPr>
              <a:t>null</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252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检测阶段</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）接受用户评论作为输入。</a:t>
            </a:r>
            <a:endParaRPr lang="en-US" altLang="zh-CN" dirty="0"/>
          </a:p>
          <a:p>
            <a:r>
              <a:rPr lang="en-US" altLang="zh-CN" dirty="0"/>
              <a:t>2</a:t>
            </a:r>
            <a:r>
              <a:rPr lang="zh-CN" altLang="en-US" dirty="0"/>
              <a:t>）使用上一步提取的语义规则将评论分类为为市场政策中定义的非期望行为。</a:t>
            </a:r>
            <a:endParaRPr lang="en-US" altLang="zh-CN" dirty="0"/>
          </a:p>
          <a:p>
            <a:r>
              <a:rPr lang="en-US" altLang="zh-CN" dirty="0"/>
              <a:t>3</a:t>
            </a:r>
            <a:r>
              <a:rPr lang="zh-CN" altLang="en-US" dirty="0"/>
              <a:t>）输出对应非期望行为。</a:t>
            </a:r>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5753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9" name="Oval 5"/>
          <p:cNvSpPr>
            <a:spLocks noChangeArrowheads="1"/>
          </p:cNvSpPr>
          <p:nvPr/>
        </p:nvSpPr>
        <p:spPr bwMode="auto">
          <a:xfrm>
            <a:off x="5476897" y="1444979"/>
            <a:ext cx="1440000" cy="1440000"/>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510241" y="3973022"/>
            <a:ext cx="1440000" cy="1440000"/>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0560" y="201599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992091" y="456999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828762" y="1815856"/>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5851622" y="432801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5" name="矩形 25"/>
          <p:cNvSpPr>
            <a:spLocks noChangeArrowheads="1"/>
          </p:cNvSpPr>
          <p:nvPr/>
        </p:nvSpPr>
        <p:spPr bwMode="auto">
          <a:xfrm>
            <a:off x="1907546" y="2217610"/>
            <a:ext cx="3745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BTM</a:t>
            </a:r>
            <a:r>
              <a:rPr lang="zh-CN" altLang="en-US" dirty="0">
                <a:solidFill>
                  <a:schemeClr val="bg1"/>
                </a:solidFill>
                <a:latin typeface="+mj-ea"/>
                <a:ea typeface="+mj-ea"/>
              </a:rPr>
              <a:t>短文本模型主题建模算法</a:t>
            </a:r>
          </a:p>
        </p:txBody>
      </p:sp>
      <p:sp>
        <p:nvSpPr>
          <p:cNvPr id="56" name="矩形 55"/>
          <p:cNvSpPr>
            <a:spLocks noChangeArrowheads="1"/>
          </p:cNvSpPr>
          <p:nvPr/>
        </p:nvSpPr>
        <p:spPr bwMode="auto">
          <a:xfrm>
            <a:off x="7214157" y="4651177"/>
            <a:ext cx="3706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遍历算法</a:t>
            </a:r>
          </a:p>
        </p:txBody>
      </p:sp>
      <p:sp>
        <p:nvSpPr>
          <p:cNvPr id="60" name="矩形 3"/>
          <p:cNvSpPr>
            <a:spLocks noChangeArrowheads="1"/>
          </p:cNvSpPr>
          <p:nvPr/>
        </p:nvSpPr>
        <p:spPr bwMode="auto">
          <a:xfrm>
            <a:off x="1841191" y="1815856"/>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核心算法一</a:t>
            </a:r>
          </a:p>
        </p:txBody>
      </p:sp>
      <p:sp>
        <p:nvSpPr>
          <p:cNvPr id="61" name="矩形 33"/>
          <p:cNvSpPr>
            <a:spLocks noChangeArrowheads="1"/>
          </p:cNvSpPr>
          <p:nvPr/>
        </p:nvSpPr>
        <p:spPr bwMode="auto">
          <a:xfrm>
            <a:off x="7219636" y="4292911"/>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核心算法二</a:t>
            </a:r>
          </a:p>
        </p:txBody>
      </p:sp>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23752" y="1296096"/>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877777" y="2160838"/>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23752" y="3028682"/>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877777" y="3914020"/>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153877" y="165645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966802" y="255295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153877" y="344778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6966802" y="432041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592027" y="146601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6025415" y="230932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562608" y="317509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6010691" y="409108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552181" y="498254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p>
        </p:txBody>
      </p:sp>
      <p:sp>
        <p:nvSpPr>
          <p:cNvPr id="55" name="矩形 25"/>
          <p:cNvSpPr>
            <a:spLocks noChangeArrowheads="1"/>
          </p:cNvSpPr>
          <p:nvPr/>
        </p:nvSpPr>
        <p:spPr bwMode="auto">
          <a:xfrm>
            <a:off x="1353032" y="1429666"/>
            <a:ext cx="3745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对每个特定主题</a:t>
            </a:r>
            <a:r>
              <a:rPr lang="en-US" altLang="zh-CN" dirty="0">
                <a:solidFill>
                  <a:schemeClr val="bg1"/>
                </a:solidFill>
                <a:latin typeface="+mj-ea"/>
                <a:ea typeface="+mj-ea"/>
              </a:rPr>
              <a:t>z</a:t>
            </a:r>
          </a:p>
          <a:p>
            <a:r>
              <a:rPr lang="zh-CN" altLang="en-US" dirty="0">
                <a:solidFill>
                  <a:schemeClr val="bg1"/>
                </a:solidFill>
                <a:latin typeface="+mj-ea"/>
                <a:ea typeface="+mj-ea"/>
              </a:rPr>
              <a:t>绘制一个主题特定的单词</a:t>
            </a:r>
            <a:r>
              <a:rPr lang="el-GR" altLang="zh-CN" dirty="0">
                <a:solidFill>
                  <a:schemeClr val="bg1"/>
                </a:solidFill>
                <a:latin typeface="+mj-ea"/>
                <a:ea typeface="+mj-ea"/>
              </a:rPr>
              <a:t>φ</a:t>
            </a:r>
            <a:r>
              <a:rPr lang="en-US" altLang="zh-CN" baseline="-25000" dirty="0" err="1">
                <a:solidFill>
                  <a:schemeClr val="bg1"/>
                </a:solidFill>
                <a:latin typeface="+mj-ea"/>
                <a:ea typeface="+mj-ea"/>
              </a:rPr>
              <a:t>z</a:t>
            </a:r>
            <a:r>
              <a:rPr lang="en-US" altLang="zh-CN" dirty="0" err="1">
                <a:solidFill>
                  <a:schemeClr val="bg1"/>
                </a:solidFill>
                <a:latin typeface="+mj-ea"/>
                <a:ea typeface="+mj-ea"/>
              </a:rPr>
              <a:t>∼Dir</a:t>
            </a:r>
            <a:r>
              <a:rPr lang="en-US" altLang="zh-CN" dirty="0">
                <a:solidFill>
                  <a:schemeClr val="bg1"/>
                </a:solidFill>
                <a:latin typeface="+mj-ea"/>
                <a:ea typeface="+mj-ea"/>
              </a:rPr>
              <a:t>(</a:t>
            </a:r>
            <a:r>
              <a:rPr lang="el-GR" altLang="zh-CN" dirty="0">
                <a:solidFill>
                  <a:schemeClr val="bg1"/>
                </a:solidFill>
                <a:latin typeface="+mj-ea"/>
                <a:ea typeface="+mj-ea"/>
              </a:rPr>
              <a:t>β)</a:t>
            </a:r>
            <a:endParaRPr lang="en-US" altLang="zh-CN" dirty="0">
              <a:solidFill>
                <a:schemeClr val="bg1"/>
              </a:solidFill>
              <a:latin typeface="+mj-ea"/>
              <a:ea typeface="+mj-ea"/>
            </a:endParaRPr>
          </a:p>
          <a:p>
            <a:r>
              <a:rPr lang="zh-CN" altLang="en-US" dirty="0">
                <a:solidFill>
                  <a:schemeClr val="bg1"/>
                </a:solidFill>
                <a:latin typeface="+mj-ea"/>
                <a:ea typeface="+mj-ea"/>
              </a:rPr>
              <a:t>绘制所有主题的分布</a:t>
            </a:r>
            <a:r>
              <a:rPr lang="el-GR" altLang="zh-CN" dirty="0">
                <a:solidFill>
                  <a:schemeClr val="bg1"/>
                </a:solidFill>
                <a:latin typeface="+mj-ea"/>
                <a:ea typeface="+mj-ea"/>
              </a:rPr>
              <a:t>θ∼</a:t>
            </a:r>
            <a:r>
              <a:rPr lang="en-US" altLang="zh-CN" dirty="0">
                <a:solidFill>
                  <a:schemeClr val="bg1"/>
                </a:solidFill>
                <a:latin typeface="+mj-ea"/>
                <a:ea typeface="+mj-ea"/>
              </a:rPr>
              <a:t>Dir(</a:t>
            </a:r>
            <a:r>
              <a:rPr lang="el-GR" altLang="zh-CN" dirty="0">
                <a:solidFill>
                  <a:schemeClr val="bg1"/>
                </a:solidFill>
                <a:latin typeface="+mj-ea"/>
                <a:ea typeface="+mj-ea"/>
              </a:rPr>
              <a:t>α)</a:t>
            </a:r>
            <a:endParaRPr lang="en-US" altLang="zh-CN" dirty="0">
              <a:solidFill>
                <a:schemeClr val="bg1"/>
              </a:solidFill>
              <a:latin typeface="+mj-ea"/>
              <a:ea typeface="+mj-ea"/>
            </a:endParaRPr>
          </a:p>
          <a:p>
            <a:r>
              <a:rPr lang="zh-CN" altLang="en-US" dirty="0">
                <a:solidFill>
                  <a:schemeClr val="bg1"/>
                </a:solidFill>
                <a:latin typeface="+mj-ea"/>
                <a:ea typeface="+mj-ea"/>
              </a:rPr>
              <a:t>其中</a:t>
            </a:r>
            <a:r>
              <a:rPr lang="en-US" altLang="zh-CN" dirty="0">
                <a:solidFill>
                  <a:schemeClr val="bg1"/>
                </a:solidFill>
                <a:latin typeface="+mj-ea"/>
                <a:ea typeface="+mj-ea"/>
              </a:rPr>
              <a:t>α</a:t>
            </a:r>
            <a:r>
              <a:rPr lang="zh-CN" altLang="en-US" dirty="0">
                <a:solidFill>
                  <a:schemeClr val="bg1"/>
                </a:solidFill>
                <a:latin typeface="+mj-ea"/>
                <a:ea typeface="+mj-ea"/>
              </a:rPr>
              <a:t>和</a:t>
            </a:r>
            <a:r>
              <a:rPr lang="en-US" altLang="zh-CN" dirty="0">
                <a:solidFill>
                  <a:schemeClr val="bg1"/>
                </a:solidFill>
                <a:latin typeface="+mj-ea"/>
                <a:ea typeface="+mj-ea"/>
              </a:rPr>
              <a:t>β</a:t>
            </a:r>
            <a:r>
              <a:rPr lang="zh-CN" altLang="en-US" dirty="0">
                <a:solidFill>
                  <a:schemeClr val="bg1"/>
                </a:solidFill>
                <a:latin typeface="+mj-ea"/>
                <a:ea typeface="+mj-ea"/>
              </a:rPr>
              <a:t>是狄利克雷先验</a:t>
            </a:r>
          </a:p>
        </p:txBody>
      </p:sp>
      <p:sp>
        <p:nvSpPr>
          <p:cNvPr id="56" name="矩形 55"/>
          <p:cNvSpPr>
            <a:spLocks noChangeArrowheads="1"/>
          </p:cNvSpPr>
          <p:nvPr/>
        </p:nvSpPr>
        <p:spPr bwMode="auto">
          <a:xfrm>
            <a:off x="7293827" y="2268721"/>
            <a:ext cx="37060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a:t>
            </a:r>
            <a:r>
              <a:rPr lang="en-US" altLang="zh-CN" dirty="0" err="1">
                <a:solidFill>
                  <a:schemeClr val="bg1"/>
                </a:solidFill>
                <a:latin typeface="+mj-ea"/>
                <a:ea typeface="+mj-ea"/>
              </a:rPr>
              <a:t>biterm</a:t>
            </a:r>
            <a:r>
              <a:rPr lang="en-US" altLang="zh-CN" dirty="0">
                <a:solidFill>
                  <a:schemeClr val="bg1"/>
                </a:solidFill>
                <a:latin typeface="+mj-ea"/>
                <a:ea typeface="+mj-ea"/>
              </a:rPr>
              <a:t> B</a:t>
            </a:r>
            <a:r>
              <a:rPr lang="zh-CN" altLang="en-US" dirty="0">
                <a:solidFill>
                  <a:schemeClr val="bg1"/>
                </a:solidFill>
                <a:latin typeface="+mj-ea"/>
                <a:ea typeface="+mj-ea"/>
              </a:rPr>
              <a:t>种一个</a:t>
            </a:r>
            <a:r>
              <a:rPr lang="en-US" altLang="zh-CN" dirty="0">
                <a:solidFill>
                  <a:schemeClr val="bg1"/>
                </a:solidFill>
                <a:latin typeface="+mj-ea"/>
                <a:ea typeface="+mj-ea"/>
              </a:rPr>
              <a:t>b</a:t>
            </a:r>
            <a:r>
              <a:rPr lang="zh-CN" altLang="en-US" dirty="0">
                <a:solidFill>
                  <a:schemeClr val="bg1"/>
                </a:solidFill>
                <a:latin typeface="+mj-ea"/>
                <a:ea typeface="+mj-ea"/>
              </a:rPr>
              <a:t>，绘制一个主题赋值</a:t>
            </a:r>
            <a:r>
              <a:rPr lang="en-US" altLang="zh-CN" dirty="0" err="1">
                <a:solidFill>
                  <a:schemeClr val="bg1"/>
                </a:solidFill>
                <a:latin typeface="+mj-ea"/>
                <a:ea typeface="+mj-ea"/>
              </a:rPr>
              <a:t>Z∼Multi</a:t>
            </a:r>
            <a:r>
              <a:rPr lang="en-US" altLang="zh-CN" dirty="0">
                <a:solidFill>
                  <a:schemeClr val="bg1"/>
                </a:solidFill>
                <a:latin typeface="+mj-ea"/>
                <a:ea typeface="+mj-ea"/>
              </a:rPr>
              <a:t>(</a:t>
            </a:r>
            <a:r>
              <a:rPr lang="el-GR" altLang="zh-CN" dirty="0">
                <a:solidFill>
                  <a:schemeClr val="bg1"/>
                </a:solidFill>
                <a:latin typeface="+mj-ea"/>
                <a:ea typeface="+mj-ea"/>
              </a:rPr>
              <a:t>θ)</a:t>
            </a:r>
            <a:r>
              <a:rPr lang="zh-CN" altLang="en-US" dirty="0">
                <a:solidFill>
                  <a:schemeClr val="bg1"/>
                </a:solidFill>
                <a:latin typeface="+mj-ea"/>
                <a:ea typeface="+mj-ea"/>
              </a:rPr>
              <a:t>并绘制两个单词</a:t>
            </a:r>
            <a:r>
              <a:rPr lang="en-US" altLang="zh-CN" dirty="0">
                <a:solidFill>
                  <a:schemeClr val="bg1"/>
                </a:solidFill>
                <a:latin typeface="+mj-ea"/>
                <a:ea typeface="+mj-ea"/>
              </a:rPr>
              <a:t>(</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en-US" altLang="zh-CN" dirty="0">
                <a:solidFill>
                  <a:schemeClr val="bg1"/>
                </a:solidFill>
                <a:latin typeface="+mj-ea"/>
                <a:ea typeface="+mj-ea"/>
              </a:rPr>
              <a:t>)∼Multi(</a:t>
            </a:r>
            <a:r>
              <a:rPr lang="el-GR" altLang="zh-CN" dirty="0">
                <a:solidFill>
                  <a:schemeClr val="bg1"/>
                </a:solidFill>
                <a:latin typeface="+mj-ea"/>
                <a:ea typeface="+mj-ea"/>
              </a:rPr>
              <a:t>φ</a:t>
            </a:r>
            <a:r>
              <a:rPr lang="en-US" altLang="zh-CN" baseline="-25000" dirty="0">
                <a:solidFill>
                  <a:schemeClr val="bg1"/>
                </a:solidFill>
                <a:latin typeface="+mj-ea"/>
                <a:ea typeface="+mj-ea"/>
              </a:rPr>
              <a:t>z</a:t>
            </a:r>
            <a:r>
              <a:rPr lang="en-US" altLang="zh-CN" dirty="0">
                <a:solidFill>
                  <a:schemeClr val="bg1"/>
                </a:solidFill>
                <a:latin typeface="+mj-ea"/>
                <a:ea typeface="+mj-ea"/>
              </a:rPr>
              <a:t>)</a:t>
            </a:r>
            <a:r>
              <a:rPr lang="zh-CN" altLang="en-US" dirty="0">
                <a:solidFill>
                  <a:schemeClr val="bg1"/>
                </a:solidFill>
                <a:latin typeface="+mj-ea"/>
                <a:ea typeface="+mj-ea"/>
              </a:rPr>
              <a:t>其中</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zh-CN" altLang="en-US" baseline="-25000" dirty="0">
                <a:solidFill>
                  <a:schemeClr val="bg1"/>
                </a:solidFill>
                <a:latin typeface="+mj-ea"/>
                <a:ea typeface="+mj-ea"/>
              </a:rPr>
              <a:t>和</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zh-CN" altLang="en-US" dirty="0">
                <a:solidFill>
                  <a:schemeClr val="bg1"/>
                </a:solidFill>
                <a:latin typeface="+mj-ea"/>
                <a:ea typeface="+mj-ea"/>
              </a:rPr>
              <a:t>是出现在同一文档中的单词</a:t>
            </a:r>
          </a:p>
        </p:txBody>
      </p:sp>
      <p:sp>
        <p:nvSpPr>
          <p:cNvPr id="57" name="矩形 56"/>
          <p:cNvSpPr>
            <a:spLocks noChangeArrowheads="1"/>
          </p:cNvSpPr>
          <p:nvPr/>
        </p:nvSpPr>
        <p:spPr bwMode="auto">
          <a:xfrm>
            <a:off x="1293500" y="3288288"/>
            <a:ext cx="37333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一个</a:t>
            </a:r>
            <a:r>
              <a:rPr lang="en-US" altLang="zh-CN" dirty="0" err="1">
                <a:solidFill>
                  <a:schemeClr val="bg1"/>
                </a:solidFill>
                <a:latin typeface="+mj-ea"/>
                <a:ea typeface="+mj-ea"/>
              </a:rPr>
              <a:t>biterm</a:t>
            </a:r>
            <a:r>
              <a:rPr lang="en-US" altLang="zh-CN" dirty="0">
                <a:solidFill>
                  <a:schemeClr val="bg1"/>
                </a:solidFill>
                <a:latin typeface="+mj-ea"/>
                <a:ea typeface="+mj-ea"/>
              </a:rPr>
              <a:t> b= (</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en-US" altLang="zh-CN" dirty="0">
                <a:solidFill>
                  <a:schemeClr val="bg1"/>
                </a:solidFill>
                <a:latin typeface="+mj-ea"/>
                <a:ea typeface="+mj-ea"/>
              </a:rPr>
              <a:t>, </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en-US" altLang="zh-CN" dirty="0">
                <a:solidFill>
                  <a:schemeClr val="bg1"/>
                </a:solidFill>
                <a:latin typeface="+mj-ea"/>
                <a:ea typeface="+mj-ea"/>
              </a:rPr>
              <a:t>)</a:t>
            </a:r>
            <a:r>
              <a:rPr lang="zh-CN" altLang="en-US" dirty="0">
                <a:solidFill>
                  <a:schemeClr val="bg1"/>
                </a:solidFill>
                <a:latin typeface="+mj-ea"/>
                <a:ea typeface="+mj-ea"/>
              </a:rPr>
              <a:t>的联合概率可以写作：</a:t>
            </a:r>
            <a:endParaRPr lang="en-US" altLang="zh-CN" dirty="0">
              <a:solidFill>
                <a:schemeClr val="bg1"/>
              </a:solidFill>
              <a:latin typeface="+mj-ea"/>
              <a:ea typeface="+mj-ea"/>
            </a:endParaRPr>
          </a:p>
          <a:p>
            <a:endParaRPr lang="en-US" altLang="zh-CN" dirty="0">
              <a:solidFill>
                <a:schemeClr val="bg1"/>
              </a:solidFill>
              <a:latin typeface="+mj-ea"/>
              <a:ea typeface="+mj-ea"/>
            </a:endParaRPr>
          </a:p>
          <a:p>
            <a:r>
              <a:rPr lang="zh-CN" altLang="en-US" dirty="0">
                <a:solidFill>
                  <a:schemeClr val="bg1"/>
                </a:solidFill>
                <a:latin typeface="+mj-ea"/>
                <a:ea typeface="+mj-ea"/>
              </a:rPr>
              <a:t>所有文件的概率为：</a:t>
            </a:r>
          </a:p>
        </p:txBody>
      </p:sp>
      <p:sp>
        <p:nvSpPr>
          <p:cNvPr id="58" name="矩形 57"/>
          <p:cNvSpPr>
            <a:spLocks noChangeArrowheads="1"/>
          </p:cNvSpPr>
          <p:nvPr/>
        </p:nvSpPr>
        <p:spPr bwMode="auto">
          <a:xfrm>
            <a:off x="7293827" y="4160571"/>
            <a:ext cx="37060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计算每个文档分配到每个主题的概率，为主题适当地标记不希望发生的行为，假设文档的主题比例等于主题建模时生成</a:t>
            </a:r>
            <a:r>
              <a:rPr lang="en-US" altLang="zh-CN" dirty="0" err="1">
                <a:solidFill>
                  <a:schemeClr val="bg1"/>
                </a:solidFill>
                <a:latin typeface="+mj-ea"/>
                <a:ea typeface="+mj-ea"/>
              </a:rPr>
              <a:t>biterms</a:t>
            </a:r>
            <a:r>
              <a:rPr lang="zh-CN" altLang="en-US" dirty="0">
                <a:solidFill>
                  <a:schemeClr val="bg1"/>
                </a:solidFill>
                <a:latin typeface="+mj-ea"/>
                <a:ea typeface="+mj-ea"/>
              </a:rPr>
              <a:t>的主题比例的期望值</a:t>
            </a:r>
            <a:r>
              <a:rPr lang="en-US" altLang="zh-CN" dirty="0">
                <a:solidFill>
                  <a:schemeClr val="bg1"/>
                </a:solidFill>
                <a:latin typeface="+mj-ea"/>
                <a:ea typeface="+mj-ea"/>
              </a:rPr>
              <a:t>:</a:t>
            </a:r>
          </a:p>
          <a:p>
            <a:r>
              <a:rPr lang="zh-CN" altLang="en-US" dirty="0">
                <a:solidFill>
                  <a:schemeClr val="bg1"/>
                </a:solidFill>
                <a:latin typeface="+mj-ea"/>
                <a:ea typeface="+mj-ea"/>
              </a:rPr>
              <a:t>其中：</a:t>
            </a:r>
          </a:p>
        </p:txBody>
      </p:sp>
      <p:sp>
        <p:nvSpPr>
          <p:cNvPr id="60" name="矩形 3"/>
          <p:cNvSpPr>
            <a:spLocks noChangeArrowheads="1"/>
          </p:cNvSpPr>
          <p:nvPr/>
        </p:nvSpPr>
        <p:spPr bwMode="auto">
          <a:xfrm>
            <a:off x="1778351" y="1140517"/>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绘制分布</a:t>
            </a:r>
          </a:p>
        </p:txBody>
      </p:sp>
      <p:sp>
        <p:nvSpPr>
          <p:cNvPr id="61" name="矩形 33"/>
          <p:cNvSpPr>
            <a:spLocks noChangeArrowheads="1"/>
          </p:cNvSpPr>
          <p:nvPr/>
        </p:nvSpPr>
        <p:spPr bwMode="auto">
          <a:xfrm>
            <a:off x="7293827" y="1936750"/>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绘制主题赋值</a:t>
            </a:r>
          </a:p>
        </p:txBody>
      </p:sp>
      <p:sp>
        <p:nvSpPr>
          <p:cNvPr id="62" name="矩形 34"/>
          <p:cNvSpPr>
            <a:spLocks noChangeArrowheads="1"/>
          </p:cNvSpPr>
          <p:nvPr/>
        </p:nvSpPr>
        <p:spPr bwMode="auto">
          <a:xfrm>
            <a:off x="1788044" y="298837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计算概率</a:t>
            </a:r>
          </a:p>
        </p:txBody>
      </p:sp>
      <p:sp>
        <p:nvSpPr>
          <p:cNvPr id="63" name="矩形 35"/>
          <p:cNvSpPr>
            <a:spLocks noChangeArrowheads="1"/>
          </p:cNvSpPr>
          <p:nvPr/>
        </p:nvSpPr>
        <p:spPr bwMode="auto">
          <a:xfrm>
            <a:off x="7267659" y="37604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基于中英文策略进行主题建模</a:t>
            </a:r>
          </a:p>
        </p:txBody>
      </p:sp>
      <p:sp>
        <p:nvSpPr>
          <p:cNvPr id="31" name="TextBox 42"/>
          <p:cNvSpPr txBox="1"/>
          <p:nvPr/>
        </p:nvSpPr>
        <p:spPr>
          <a:xfrm>
            <a:off x="1259111" y="182798"/>
            <a:ext cx="9016528"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r>
              <a:rPr lang="en-US" altLang="zh-CN" b="0" dirty="0">
                <a:solidFill>
                  <a:schemeClr val="bg1"/>
                </a:solidFill>
              </a:rPr>
              <a:t>——BTM</a:t>
            </a:r>
            <a:r>
              <a:rPr lang="zh-CN" altLang="en-US" b="0" dirty="0">
                <a:solidFill>
                  <a:schemeClr val="bg1"/>
                </a:solidFill>
              </a:rPr>
              <a:t>短文本模型主题建模算法</a:t>
            </a:r>
          </a:p>
          <a:p>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文本, 信件&#10;&#10;描述已自动生成">
            <a:extLst>
              <a:ext uri="{FF2B5EF4-FFF2-40B4-BE49-F238E27FC236}">
                <a16:creationId xmlns:a16="http://schemas.microsoft.com/office/drawing/2014/main" id="{88EB700C-DBB8-4B4F-A8F6-9A21B27D8F9A}"/>
              </a:ext>
            </a:extLst>
          </p:cNvPr>
          <p:cNvPicPr>
            <a:picLocks noChangeAspect="1"/>
          </p:cNvPicPr>
          <p:nvPr/>
        </p:nvPicPr>
        <p:blipFill rotWithShape="1">
          <a:blip r:embed="rId3">
            <a:extLst>
              <a:ext uri="{28A0092B-C50C-407E-A947-70E740481C1C}">
                <a14:useLocalDpi xmlns:a14="http://schemas.microsoft.com/office/drawing/2010/main" val="0"/>
              </a:ext>
            </a:extLst>
          </a:blip>
          <a:srcRect t="7301" b="7546"/>
          <a:stretch/>
        </p:blipFill>
        <p:spPr>
          <a:xfrm>
            <a:off x="2396341" y="3600174"/>
            <a:ext cx="2758055" cy="446607"/>
          </a:xfrm>
          <a:prstGeom prst="rect">
            <a:avLst/>
          </a:prstGeom>
        </p:spPr>
      </p:pic>
      <p:pic>
        <p:nvPicPr>
          <p:cNvPr id="5" name="图片 4" descr="图片包含 文本&#10;&#10;描述已自动生成">
            <a:extLst>
              <a:ext uri="{FF2B5EF4-FFF2-40B4-BE49-F238E27FC236}">
                <a16:creationId xmlns:a16="http://schemas.microsoft.com/office/drawing/2014/main" id="{FE2B7280-315C-4D4E-8BE1-DB55ECDF0E85}"/>
              </a:ext>
            </a:extLst>
          </p:cNvPr>
          <p:cNvPicPr>
            <a:picLocks noChangeAspect="1"/>
          </p:cNvPicPr>
          <p:nvPr/>
        </p:nvPicPr>
        <p:blipFill rotWithShape="1">
          <a:blip r:embed="rId4">
            <a:extLst>
              <a:ext uri="{28A0092B-C50C-407E-A947-70E740481C1C}">
                <a14:useLocalDpi xmlns:a14="http://schemas.microsoft.com/office/drawing/2010/main" val="0"/>
              </a:ext>
            </a:extLst>
          </a:blip>
          <a:srcRect t="7377"/>
          <a:stretch/>
        </p:blipFill>
        <p:spPr>
          <a:xfrm>
            <a:off x="1338455" y="4470851"/>
            <a:ext cx="2600325" cy="511696"/>
          </a:xfrm>
          <a:prstGeom prst="rect">
            <a:avLst/>
          </a:prstGeom>
        </p:spPr>
      </p:pic>
      <p:pic>
        <p:nvPicPr>
          <p:cNvPr id="7" name="图片 6">
            <a:extLst>
              <a:ext uri="{FF2B5EF4-FFF2-40B4-BE49-F238E27FC236}">
                <a16:creationId xmlns:a16="http://schemas.microsoft.com/office/drawing/2014/main" id="{0CA72353-49F8-4237-A648-A289DB1527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7847" y="5305712"/>
            <a:ext cx="2266950" cy="504825"/>
          </a:xfrm>
          <a:prstGeom prst="rect">
            <a:avLst/>
          </a:prstGeom>
        </p:spPr>
      </p:pic>
      <p:pic>
        <p:nvPicPr>
          <p:cNvPr id="9" name="图片 8" descr="文本&#10;&#10;低可信度描述已自动生成">
            <a:extLst>
              <a:ext uri="{FF2B5EF4-FFF2-40B4-BE49-F238E27FC236}">
                <a16:creationId xmlns:a16="http://schemas.microsoft.com/office/drawing/2014/main" id="{1B31C75C-86CC-4E1A-A105-B3A7FA58BA38}"/>
              </a:ext>
            </a:extLst>
          </p:cNvPr>
          <p:cNvPicPr>
            <a:picLocks noChangeAspect="1"/>
          </p:cNvPicPr>
          <p:nvPr/>
        </p:nvPicPr>
        <p:blipFill rotWithShape="1">
          <a:blip r:embed="rId6">
            <a:extLst>
              <a:ext uri="{28A0092B-C50C-407E-A947-70E740481C1C}">
                <a14:useLocalDpi xmlns:a14="http://schemas.microsoft.com/office/drawing/2010/main" val="0"/>
              </a:ext>
            </a:extLst>
          </a:blip>
          <a:srcRect l="4681"/>
          <a:stretch/>
        </p:blipFill>
        <p:spPr>
          <a:xfrm>
            <a:off x="7334188" y="5856326"/>
            <a:ext cx="1924776" cy="657225"/>
          </a:xfrm>
          <a:prstGeom prst="rect">
            <a:avLst/>
          </a:prstGeom>
        </p:spPr>
      </p:pic>
      <p:pic>
        <p:nvPicPr>
          <p:cNvPr id="11" name="图片 10" descr="文本&#10;&#10;中度可信度描述已自动生成">
            <a:extLst>
              <a:ext uri="{FF2B5EF4-FFF2-40B4-BE49-F238E27FC236}">
                <a16:creationId xmlns:a16="http://schemas.microsoft.com/office/drawing/2014/main" id="{268564BF-D08D-4F75-A89D-A8EADA15F0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0009" y="5855618"/>
            <a:ext cx="1552575" cy="657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334024" y="1488610"/>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788049" y="2353352"/>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334024" y="3221196"/>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788049" y="4106534"/>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064149" y="1848973"/>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877074" y="27454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064149" y="3640296"/>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6877074" y="4512933"/>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502299" y="1658527"/>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5935687" y="2501838"/>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472880" y="3367607"/>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5920963" y="4283595"/>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462453" y="5175061"/>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5</a:t>
            </a:r>
          </a:p>
        </p:txBody>
      </p:sp>
      <p:sp>
        <p:nvSpPr>
          <p:cNvPr id="55" name="矩形 25"/>
          <p:cNvSpPr>
            <a:spLocks noChangeArrowheads="1"/>
          </p:cNvSpPr>
          <p:nvPr/>
        </p:nvSpPr>
        <p:spPr bwMode="auto">
          <a:xfrm>
            <a:off x="1318866" y="1898816"/>
            <a:ext cx="3745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对于给定语料库的单词列表中的每个关键词，收集语料库中包含关键词的所有评论并添加到评论集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baseline="-25000" dirty="0">
                <a:solidFill>
                  <a:schemeClr val="bg1"/>
                </a:solidFill>
                <a:latin typeface="+mj-ea"/>
                <a:ea typeface="+mj-ea"/>
              </a:rPr>
              <a:t>中</a:t>
            </a:r>
          </a:p>
        </p:txBody>
      </p:sp>
      <p:sp>
        <p:nvSpPr>
          <p:cNvPr id="56" name="矩形 55"/>
          <p:cNvSpPr>
            <a:spLocks noChangeArrowheads="1"/>
          </p:cNvSpPr>
          <p:nvPr/>
        </p:nvSpPr>
        <p:spPr bwMode="auto">
          <a:xfrm>
            <a:off x="7175524" y="2777728"/>
            <a:ext cx="37060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基于</a:t>
            </a:r>
            <a:r>
              <a:rPr lang="en-US" altLang="zh-CN" dirty="0">
                <a:solidFill>
                  <a:schemeClr val="bg1"/>
                </a:solidFill>
                <a:latin typeface="+mj-ea"/>
                <a:ea typeface="+mj-ea"/>
              </a:rPr>
              <a:t>TF-IDF</a:t>
            </a:r>
            <a:r>
              <a:rPr lang="zh-CN" altLang="en-US" dirty="0">
                <a:solidFill>
                  <a:schemeClr val="bg1"/>
                </a:solidFill>
                <a:latin typeface="+mj-ea"/>
                <a:ea typeface="+mj-ea"/>
              </a:rPr>
              <a:t>权重遍历选择关键词，并比较两个不同关键词</a:t>
            </a:r>
            <a:r>
              <a:rPr lang="en-US" altLang="zh-CN" b="0" dirty="0" err="1">
                <a:solidFill>
                  <a:schemeClr val="bg1"/>
                </a:solidFill>
              </a:rPr>
              <a:t>ComtSet</a:t>
            </a:r>
            <a:r>
              <a:rPr lang="en-US" altLang="zh-CN" b="0" baseline="-25000" dirty="0" err="1">
                <a:solidFill>
                  <a:schemeClr val="bg1"/>
                </a:solidFill>
              </a:rPr>
              <a:t>word</a:t>
            </a:r>
            <a:r>
              <a:rPr lang="zh-CN" altLang="en-US" dirty="0">
                <a:solidFill>
                  <a:schemeClr val="bg1"/>
                </a:solidFill>
                <a:latin typeface="+mj-ea"/>
                <a:ea typeface="+mj-ea"/>
              </a:rPr>
              <a:t>覆盖情况</a:t>
            </a:r>
          </a:p>
        </p:txBody>
      </p:sp>
      <p:sp>
        <p:nvSpPr>
          <p:cNvPr id="57" name="矩形 56"/>
          <p:cNvSpPr>
            <a:spLocks noChangeArrowheads="1"/>
          </p:cNvSpPr>
          <p:nvPr/>
        </p:nvSpPr>
        <p:spPr bwMode="auto">
          <a:xfrm>
            <a:off x="1446176" y="3570585"/>
            <a:ext cx="373337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对于关键词集合中第</a:t>
            </a:r>
            <a:r>
              <a:rPr lang="en-US" altLang="zh-CN" dirty="0">
                <a:solidFill>
                  <a:schemeClr val="bg1"/>
                </a:solidFill>
                <a:latin typeface="+mj-ea"/>
                <a:ea typeface="+mj-ea"/>
              </a:rPr>
              <a:t>m</a:t>
            </a:r>
            <a:r>
              <a:rPr lang="zh-CN" altLang="en-US" dirty="0">
                <a:solidFill>
                  <a:schemeClr val="bg1"/>
                </a:solidFill>
                <a:latin typeface="+mj-ea"/>
                <a:ea typeface="+mj-ea"/>
              </a:rPr>
              <a:t>个关键词的</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en-US" altLang="zh-CN" baseline="-25000" dirty="0">
                <a:solidFill>
                  <a:schemeClr val="bg1"/>
                </a:solidFill>
                <a:latin typeface="+mj-ea"/>
                <a:ea typeface="+mj-ea"/>
              </a:rPr>
              <a:t> </a:t>
            </a:r>
            <a:r>
              <a:rPr lang="zh-CN" altLang="en-US" dirty="0">
                <a:solidFill>
                  <a:schemeClr val="bg1"/>
                </a:solidFill>
                <a:latin typeface="+mj-ea"/>
                <a:ea typeface="+mj-ea"/>
              </a:rPr>
              <a:t>，如果其部分与第</a:t>
            </a:r>
            <a:r>
              <a:rPr lang="en-US" altLang="zh-CN" dirty="0">
                <a:solidFill>
                  <a:schemeClr val="bg1"/>
                </a:solidFill>
                <a:latin typeface="+mj-ea"/>
                <a:ea typeface="+mj-ea"/>
              </a:rPr>
              <a:t>n</a:t>
            </a:r>
            <a:r>
              <a:rPr lang="zh-CN" altLang="en-US" dirty="0">
                <a:solidFill>
                  <a:schemeClr val="bg1"/>
                </a:solidFill>
                <a:latin typeface="+mj-ea"/>
                <a:ea typeface="+mj-ea"/>
              </a:rPr>
              <a:t>个关键词</a:t>
            </a:r>
            <a:r>
              <a:rPr lang="en-US" altLang="zh-CN" dirty="0">
                <a:solidFill>
                  <a:schemeClr val="bg1"/>
                </a:solidFill>
                <a:latin typeface="+mj-ea"/>
                <a:ea typeface="+mj-ea"/>
              </a:rPr>
              <a:t>(n&lt;m)</a:t>
            </a:r>
            <a:r>
              <a:rPr lang="zh-CN" altLang="en-US" dirty="0">
                <a:solidFill>
                  <a:schemeClr val="bg1"/>
                </a:solidFill>
                <a:latin typeface="+mj-ea"/>
                <a:ea typeface="+mj-ea"/>
              </a:rPr>
              <a:t>的</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重合，则将</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m</a:t>
            </a:r>
            <a:r>
              <a:rPr lang="zh-CN" altLang="en-US" dirty="0">
                <a:solidFill>
                  <a:schemeClr val="bg1"/>
                </a:solidFill>
                <a:latin typeface="+mj-ea"/>
                <a:ea typeface="+mj-ea"/>
              </a:rPr>
              <a:t>和</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n</a:t>
            </a:r>
            <a:r>
              <a:rPr lang="zh-CN" altLang="en-US" dirty="0">
                <a:solidFill>
                  <a:schemeClr val="bg1"/>
                </a:solidFill>
                <a:latin typeface="+mj-ea"/>
                <a:ea typeface="+mj-ea"/>
              </a:rPr>
              <a:t>合并到一个关键词集合中，否则则将</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m</a:t>
            </a:r>
            <a:r>
              <a:rPr lang="zh-CN" altLang="en-US" dirty="0">
                <a:solidFill>
                  <a:schemeClr val="bg1"/>
                </a:solidFill>
                <a:latin typeface="+mj-ea"/>
                <a:ea typeface="+mj-ea"/>
              </a:rPr>
              <a:t>分配到一个新的关键词集合中</a:t>
            </a:r>
          </a:p>
        </p:txBody>
      </p:sp>
      <p:sp>
        <p:nvSpPr>
          <p:cNvPr id="58" name="矩形 57"/>
          <p:cNvSpPr>
            <a:spLocks noChangeArrowheads="1"/>
          </p:cNvSpPr>
          <p:nvPr/>
        </p:nvSpPr>
        <p:spPr bwMode="auto">
          <a:xfrm>
            <a:off x="7204099" y="4427209"/>
            <a:ext cx="37060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若</a:t>
            </a:r>
            <a:r>
              <a:rPr lang="en-US" altLang="zh-CN" dirty="0">
                <a:solidFill>
                  <a:schemeClr val="bg1"/>
                </a:solidFill>
                <a:latin typeface="+mj-ea"/>
                <a:ea typeface="+mj-ea"/>
              </a:rPr>
              <a:t>ComtSet</a:t>
            </a:r>
            <a:r>
              <a:rPr lang="en-US" altLang="zh-CN" baseline="-25000" dirty="0">
                <a:solidFill>
                  <a:schemeClr val="bg1"/>
                </a:solidFill>
                <a:latin typeface="+mj-ea"/>
                <a:ea typeface="+mj-ea"/>
              </a:rPr>
              <a:t>word1</a:t>
            </a:r>
            <a:r>
              <a:rPr lang="zh-CN" altLang="en-US" dirty="0">
                <a:solidFill>
                  <a:schemeClr val="bg1"/>
                </a:solidFill>
                <a:latin typeface="+mj-ea"/>
                <a:ea typeface="+mj-ea"/>
              </a:rPr>
              <a:t>到</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wordm</a:t>
            </a:r>
            <a:r>
              <a:rPr lang="zh-CN" altLang="en-US" dirty="0">
                <a:solidFill>
                  <a:schemeClr val="bg1"/>
                </a:solidFill>
                <a:latin typeface="+mj-ea"/>
                <a:ea typeface="+mj-ea"/>
              </a:rPr>
              <a:t>的联合集包含语料库中所有带标签的评论，则遍历操作将停止。</a:t>
            </a:r>
            <a:r>
              <a:rPr lang="en-US" altLang="zh-CN" dirty="0">
                <a:solidFill>
                  <a:schemeClr val="bg1"/>
                </a:solidFill>
                <a:latin typeface="+mj-ea"/>
                <a:ea typeface="+mj-ea"/>
              </a:rPr>
              <a:t> </a:t>
            </a:r>
            <a:endParaRPr lang="zh-CN" altLang="en-US" dirty="0">
              <a:solidFill>
                <a:schemeClr val="bg1"/>
              </a:solidFill>
              <a:latin typeface="+mj-ea"/>
              <a:ea typeface="+mj-ea"/>
            </a:endParaRPr>
          </a:p>
        </p:txBody>
      </p:sp>
      <p:sp>
        <p:nvSpPr>
          <p:cNvPr id="60" name="矩形 3"/>
          <p:cNvSpPr>
            <a:spLocks noChangeArrowheads="1"/>
          </p:cNvSpPr>
          <p:nvPr/>
        </p:nvSpPr>
        <p:spPr bwMode="auto">
          <a:xfrm>
            <a:off x="1698316" y="1592887"/>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构建评论集</a:t>
            </a:r>
          </a:p>
        </p:txBody>
      </p:sp>
      <p:sp>
        <p:nvSpPr>
          <p:cNvPr id="61" name="矩形 33"/>
          <p:cNvSpPr>
            <a:spLocks noChangeArrowheads="1"/>
          </p:cNvSpPr>
          <p:nvPr/>
        </p:nvSpPr>
        <p:spPr bwMode="auto">
          <a:xfrm>
            <a:off x="7175524" y="2441043"/>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遍历比较评论集</a:t>
            </a:r>
          </a:p>
        </p:txBody>
      </p:sp>
      <p:sp>
        <p:nvSpPr>
          <p:cNvPr id="62" name="矩形 34"/>
          <p:cNvSpPr>
            <a:spLocks noChangeArrowheads="1"/>
          </p:cNvSpPr>
          <p:nvPr/>
        </p:nvSpPr>
        <p:spPr bwMode="auto">
          <a:xfrm>
            <a:off x="1751803" y="3218693"/>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构建关键词集合</a:t>
            </a:r>
          </a:p>
        </p:txBody>
      </p:sp>
      <p:sp>
        <p:nvSpPr>
          <p:cNvPr id="63" name="矩形 35"/>
          <p:cNvSpPr>
            <a:spLocks noChangeArrowheads="1"/>
          </p:cNvSpPr>
          <p:nvPr/>
        </p:nvSpPr>
        <p:spPr bwMode="auto">
          <a:xfrm>
            <a:off x="7204099" y="4091349"/>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停止条件</a:t>
            </a:r>
          </a:p>
        </p:txBody>
      </p:sp>
      <p:sp>
        <p:nvSpPr>
          <p:cNvPr id="31" name="TextBox 42"/>
          <p:cNvSpPr txBox="1"/>
          <p:nvPr/>
        </p:nvSpPr>
        <p:spPr>
          <a:xfrm>
            <a:off x="1259111" y="182798"/>
            <a:ext cx="8872512"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r>
              <a:rPr lang="en-US" altLang="zh-CN" b="0" dirty="0">
                <a:solidFill>
                  <a:schemeClr val="bg1"/>
                </a:solidFill>
              </a:rPr>
              <a:t>——</a:t>
            </a:r>
            <a:r>
              <a:rPr lang="zh-CN" altLang="en-US" b="0" dirty="0">
                <a:solidFill>
                  <a:schemeClr val="bg1"/>
                </a:solidFill>
              </a:rPr>
              <a:t>评论集</a:t>
            </a:r>
            <a:r>
              <a:rPr lang="en-US" altLang="zh-CN" b="0" dirty="0" err="1">
                <a:solidFill>
                  <a:schemeClr val="bg1"/>
                </a:solidFill>
              </a:rPr>
              <a:t>ComtSet</a:t>
            </a:r>
            <a:r>
              <a:rPr lang="en-US" altLang="zh-CN" b="0" baseline="-25000" dirty="0" err="1">
                <a:solidFill>
                  <a:schemeClr val="bg1"/>
                </a:solidFill>
              </a:rPr>
              <a:t>word</a:t>
            </a:r>
            <a:r>
              <a:rPr lang="zh-CN" altLang="en-US" b="0" dirty="0">
                <a:solidFill>
                  <a:schemeClr val="bg1"/>
                </a:solidFill>
              </a:rPr>
              <a:t>遍历算法</a:t>
            </a:r>
          </a:p>
          <a:p>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功能模块及数据流动</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3</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5" name="Freeform 13"/>
          <p:cNvSpPr>
            <a:spLocks noEditPoints="1"/>
          </p:cNvSpPr>
          <p:nvPr/>
        </p:nvSpPr>
        <p:spPr bwMode="auto">
          <a:xfrm>
            <a:off x="5725237" y="1414202"/>
            <a:ext cx="866341" cy="798754"/>
          </a:xfrm>
          <a:custGeom>
            <a:avLst/>
            <a:gdLst>
              <a:gd name="T0" fmla="*/ 0 w 565"/>
              <a:gd name="T1" fmla="*/ 310 h 523"/>
              <a:gd name="T2" fmla="*/ 218 w 565"/>
              <a:gd name="T3" fmla="*/ 523 h 523"/>
              <a:gd name="T4" fmla="*/ 381 w 565"/>
              <a:gd name="T5" fmla="*/ 495 h 523"/>
              <a:gd name="T6" fmla="*/ 344 w 565"/>
              <a:gd name="T7" fmla="*/ 231 h 523"/>
              <a:gd name="T8" fmla="*/ 335 w 565"/>
              <a:gd name="T9" fmla="*/ 486 h 523"/>
              <a:gd name="T10" fmla="*/ 222 w 565"/>
              <a:gd name="T11" fmla="*/ 438 h 523"/>
              <a:gd name="T12" fmla="*/ 191 w 565"/>
              <a:gd name="T13" fmla="*/ 305 h 523"/>
              <a:gd name="T14" fmla="*/ 39 w 565"/>
              <a:gd name="T15" fmla="*/ 301 h 523"/>
              <a:gd name="T16" fmla="*/ 43 w 565"/>
              <a:gd name="T17" fmla="*/ 96 h 523"/>
              <a:gd name="T18" fmla="*/ 222 w 565"/>
              <a:gd name="T19" fmla="*/ 55 h 523"/>
              <a:gd name="T20" fmla="*/ 0 w 565"/>
              <a:gd name="T21" fmla="*/ 92 h 523"/>
              <a:gd name="T22" fmla="*/ 318 w 565"/>
              <a:gd name="T23" fmla="*/ 108 h 523"/>
              <a:gd name="T24" fmla="*/ 298 w 565"/>
              <a:gd name="T25" fmla="*/ 86 h 523"/>
              <a:gd name="T26" fmla="*/ 314 w 565"/>
              <a:gd name="T27" fmla="*/ 73 h 523"/>
              <a:gd name="T28" fmla="*/ 353 w 565"/>
              <a:gd name="T29" fmla="*/ 73 h 523"/>
              <a:gd name="T30" fmla="*/ 368 w 565"/>
              <a:gd name="T31" fmla="*/ 86 h 523"/>
              <a:gd name="T32" fmla="*/ 349 w 565"/>
              <a:gd name="T33" fmla="*/ 108 h 523"/>
              <a:gd name="T34" fmla="*/ 368 w 565"/>
              <a:gd name="T35" fmla="*/ 130 h 523"/>
              <a:gd name="T36" fmla="*/ 353 w 565"/>
              <a:gd name="T37" fmla="*/ 143 h 523"/>
              <a:gd name="T38" fmla="*/ 314 w 565"/>
              <a:gd name="T39" fmla="*/ 143 h 523"/>
              <a:gd name="T40" fmla="*/ 298 w 565"/>
              <a:gd name="T41" fmla="*/ 130 h 523"/>
              <a:gd name="T42" fmla="*/ 461 w 565"/>
              <a:gd name="T43" fmla="*/ 196 h 523"/>
              <a:gd name="T44" fmla="*/ 558 w 565"/>
              <a:gd name="T45" fmla="*/ 321 h 523"/>
              <a:gd name="T46" fmla="*/ 518 w 565"/>
              <a:gd name="T47" fmla="*/ 332 h 523"/>
              <a:gd name="T48" fmla="*/ 461 w 565"/>
              <a:gd name="T49" fmla="*/ 196 h 523"/>
              <a:gd name="T50" fmla="*/ 403 w 565"/>
              <a:gd name="T51" fmla="*/ 38 h 523"/>
              <a:gd name="T52" fmla="*/ 445 w 565"/>
              <a:gd name="T53" fmla="*/ 196 h 523"/>
              <a:gd name="T54" fmla="*/ 426 w 565"/>
              <a:gd name="T55" fmla="*/ 220 h 523"/>
              <a:gd name="T56" fmla="*/ 390 w 565"/>
              <a:gd name="T57" fmla="*/ 189 h 523"/>
              <a:gd name="T58" fmla="*/ 264 w 565"/>
              <a:gd name="T59" fmla="*/ 38 h 523"/>
              <a:gd name="T60" fmla="*/ 380 w 565"/>
              <a:gd name="T61" fmla="*/ 62 h 523"/>
              <a:gd name="T62" fmla="*/ 287 w 565"/>
              <a:gd name="T63" fmla="*/ 155 h 523"/>
              <a:gd name="T64" fmla="*/ 181 w 565"/>
              <a:gd name="T65" fmla="*/ 455 h 523"/>
              <a:gd name="T66" fmla="*/ 70 w 565"/>
              <a:gd name="T67" fmla="*/ 342 h 523"/>
              <a:gd name="T68" fmla="*/ 181 w 565"/>
              <a:gd name="T69" fmla="*/ 455 h 523"/>
              <a:gd name="T70" fmla="*/ 65 w 565"/>
              <a:gd name="T71" fmla="*/ 148 h 523"/>
              <a:gd name="T72" fmla="*/ 222 w 565"/>
              <a:gd name="T73" fmla="*/ 157 h 523"/>
              <a:gd name="T74" fmla="*/ 141 w 565"/>
              <a:gd name="T75" fmla="*/ 127 h 523"/>
              <a:gd name="T76" fmla="*/ 65 w 565"/>
              <a:gd name="T77" fmla="*/ 240 h 523"/>
              <a:gd name="T78" fmla="*/ 72 w 565"/>
              <a:gd name="T79" fmla="*/ 266 h 523"/>
              <a:gd name="T80" fmla="*/ 224 w 565"/>
              <a:gd name="T81" fmla="*/ 238 h 523"/>
              <a:gd name="T82" fmla="*/ 65 w 565"/>
              <a:gd name="T83" fmla="*/ 240 h 523"/>
              <a:gd name="T84" fmla="*/ 65 w 565"/>
              <a:gd name="T85" fmla="*/ 203 h 523"/>
              <a:gd name="T86" fmla="*/ 224 w 565"/>
              <a:gd name="T87" fmla="*/ 212 h 523"/>
              <a:gd name="T88" fmla="*/ 233 w 565"/>
              <a:gd name="T89" fmla="*/ 196 h 523"/>
              <a:gd name="T90" fmla="*/ 139 w 565"/>
              <a:gd name="T91" fmla="*/ 183 h 523"/>
              <a:gd name="T92" fmla="*/ 65 w 565"/>
              <a:gd name="T93" fmla="*/ 1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5" h="523">
                <a:moveTo>
                  <a:pt x="0" y="92"/>
                </a:moveTo>
                <a:cubicBezTo>
                  <a:pt x="0" y="164"/>
                  <a:pt x="0" y="237"/>
                  <a:pt x="0" y="310"/>
                </a:cubicBezTo>
                <a:cubicBezTo>
                  <a:pt x="0" y="315"/>
                  <a:pt x="95" y="406"/>
                  <a:pt x="107" y="418"/>
                </a:cubicBezTo>
                <a:cubicBezTo>
                  <a:pt x="119" y="430"/>
                  <a:pt x="210" y="523"/>
                  <a:pt x="218" y="523"/>
                </a:cubicBezTo>
                <a:cubicBezTo>
                  <a:pt x="261" y="523"/>
                  <a:pt x="305" y="523"/>
                  <a:pt x="348" y="523"/>
                </a:cubicBezTo>
                <a:cubicBezTo>
                  <a:pt x="367" y="523"/>
                  <a:pt x="373" y="506"/>
                  <a:pt x="381" y="495"/>
                </a:cubicBezTo>
                <a:cubicBezTo>
                  <a:pt x="381" y="405"/>
                  <a:pt x="381" y="315"/>
                  <a:pt x="381" y="225"/>
                </a:cubicBezTo>
                <a:cubicBezTo>
                  <a:pt x="373" y="228"/>
                  <a:pt x="349" y="218"/>
                  <a:pt x="344" y="231"/>
                </a:cubicBezTo>
                <a:cubicBezTo>
                  <a:pt x="341" y="237"/>
                  <a:pt x="344" y="339"/>
                  <a:pt x="344" y="360"/>
                </a:cubicBezTo>
                <a:cubicBezTo>
                  <a:pt x="344" y="380"/>
                  <a:pt x="350" y="486"/>
                  <a:pt x="335" y="486"/>
                </a:cubicBezTo>
                <a:cubicBezTo>
                  <a:pt x="299" y="486"/>
                  <a:pt x="264" y="486"/>
                  <a:pt x="228" y="486"/>
                </a:cubicBezTo>
                <a:cubicBezTo>
                  <a:pt x="217" y="486"/>
                  <a:pt x="222" y="450"/>
                  <a:pt x="222" y="438"/>
                </a:cubicBezTo>
                <a:cubicBezTo>
                  <a:pt x="222" y="420"/>
                  <a:pt x="222" y="402"/>
                  <a:pt x="222" y="384"/>
                </a:cubicBezTo>
                <a:cubicBezTo>
                  <a:pt x="222" y="334"/>
                  <a:pt x="222" y="326"/>
                  <a:pt x="191" y="305"/>
                </a:cubicBezTo>
                <a:cubicBezTo>
                  <a:pt x="177" y="305"/>
                  <a:pt x="178" y="301"/>
                  <a:pt x="165" y="301"/>
                </a:cubicBezTo>
                <a:cubicBezTo>
                  <a:pt x="123" y="301"/>
                  <a:pt x="81" y="301"/>
                  <a:pt x="39" y="301"/>
                </a:cubicBezTo>
                <a:cubicBezTo>
                  <a:pt x="39" y="235"/>
                  <a:pt x="39" y="170"/>
                  <a:pt x="39" y="105"/>
                </a:cubicBezTo>
                <a:cubicBezTo>
                  <a:pt x="39" y="100"/>
                  <a:pt x="41" y="100"/>
                  <a:pt x="43" y="96"/>
                </a:cubicBezTo>
                <a:cubicBezTo>
                  <a:pt x="91" y="96"/>
                  <a:pt x="139" y="96"/>
                  <a:pt x="187" y="96"/>
                </a:cubicBezTo>
                <a:cubicBezTo>
                  <a:pt x="197" y="90"/>
                  <a:pt x="222" y="68"/>
                  <a:pt x="222" y="55"/>
                </a:cubicBezTo>
                <a:cubicBezTo>
                  <a:pt x="162" y="55"/>
                  <a:pt x="101" y="55"/>
                  <a:pt x="41" y="55"/>
                </a:cubicBezTo>
                <a:cubicBezTo>
                  <a:pt x="25" y="55"/>
                  <a:pt x="0" y="78"/>
                  <a:pt x="0" y="92"/>
                </a:cubicBezTo>
                <a:close/>
                <a:moveTo>
                  <a:pt x="298" y="128"/>
                </a:moveTo>
                <a:lnTo>
                  <a:pt x="318" y="108"/>
                </a:lnTo>
                <a:lnTo>
                  <a:pt x="298" y="89"/>
                </a:lnTo>
                <a:cubicBezTo>
                  <a:pt x="298" y="88"/>
                  <a:pt x="298" y="87"/>
                  <a:pt x="298" y="86"/>
                </a:cubicBezTo>
                <a:lnTo>
                  <a:pt x="311" y="73"/>
                </a:lnTo>
                <a:cubicBezTo>
                  <a:pt x="312" y="72"/>
                  <a:pt x="313" y="72"/>
                  <a:pt x="314" y="73"/>
                </a:cubicBezTo>
                <a:lnTo>
                  <a:pt x="333" y="93"/>
                </a:lnTo>
                <a:lnTo>
                  <a:pt x="353" y="73"/>
                </a:lnTo>
                <a:cubicBezTo>
                  <a:pt x="354" y="72"/>
                  <a:pt x="355" y="72"/>
                  <a:pt x="356" y="73"/>
                </a:cubicBezTo>
                <a:lnTo>
                  <a:pt x="368" y="86"/>
                </a:lnTo>
                <a:cubicBezTo>
                  <a:pt x="369" y="87"/>
                  <a:pt x="369" y="88"/>
                  <a:pt x="368" y="89"/>
                </a:cubicBezTo>
                <a:lnTo>
                  <a:pt x="349" y="108"/>
                </a:lnTo>
                <a:lnTo>
                  <a:pt x="368" y="128"/>
                </a:lnTo>
                <a:cubicBezTo>
                  <a:pt x="369" y="128"/>
                  <a:pt x="369" y="129"/>
                  <a:pt x="368" y="130"/>
                </a:cubicBezTo>
                <a:lnTo>
                  <a:pt x="356" y="143"/>
                </a:lnTo>
                <a:cubicBezTo>
                  <a:pt x="355" y="144"/>
                  <a:pt x="354" y="144"/>
                  <a:pt x="353" y="143"/>
                </a:cubicBezTo>
                <a:lnTo>
                  <a:pt x="333" y="124"/>
                </a:lnTo>
                <a:lnTo>
                  <a:pt x="314" y="143"/>
                </a:lnTo>
                <a:cubicBezTo>
                  <a:pt x="313" y="144"/>
                  <a:pt x="312" y="144"/>
                  <a:pt x="311" y="143"/>
                </a:cubicBezTo>
                <a:lnTo>
                  <a:pt x="298" y="130"/>
                </a:lnTo>
                <a:cubicBezTo>
                  <a:pt x="298" y="129"/>
                  <a:pt x="298" y="128"/>
                  <a:pt x="298" y="128"/>
                </a:cubicBezTo>
                <a:close/>
                <a:moveTo>
                  <a:pt x="461" y="196"/>
                </a:moveTo>
                <a:lnTo>
                  <a:pt x="558" y="293"/>
                </a:lnTo>
                <a:cubicBezTo>
                  <a:pt x="565" y="301"/>
                  <a:pt x="565" y="313"/>
                  <a:pt x="558" y="321"/>
                </a:cubicBezTo>
                <a:lnTo>
                  <a:pt x="546" y="332"/>
                </a:lnTo>
                <a:cubicBezTo>
                  <a:pt x="539" y="340"/>
                  <a:pt x="526" y="340"/>
                  <a:pt x="518" y="332"/>
                </a:cubicBezTo>
                <a:lnTo>
                  <a:pt x="422" y="236"/>
                </a:lnTo>
                <a:lnTo>
                  <a:pt x="461" y="196"/>
                </a:lnTo>
                <a:close/>
                <a:moveTo>
                  <a:pt x="264" y="38"/>
                </a:moveTo>
                <a:cubicBezTo>
                  <a:pt x="302" y="0"/>
                  <a:pt x="365" y="0"/>
                  <a:pt x="403" y="38"/>
                </a:cubicBezTo>
                <a:cubicBezTo>
                  <a:pt x="437" y="73"/>
                  <a:pt x="441" y="126"/>
                  <a:pt x="414" y="165"/>
                </a:cubicBezTo>
                <a:lnTo>
                  <a:pt x="445" y="196"/>
                </a:lnTo>
                <a:cubicBezTo>
                  <a:pt x="447" y="197"/>
                  <a:pt x="447" y="199"/>
                  <a:pt x="445" y="201"/>
                </a:cubicBezTo>
                <a:lnTo>
                  <a:pt x="426" y="220"/>
                </a:lnTo>
                <a:cubicBezTo>
                  <a:pt x="425" y="221"/>
                  <a:pt x="423" y="221"/>
                  <a:pt x="421" y="220"/>
                </a:cubicBezTo>
                <a:lnTo>
                  <a:pt x="390" y="189"/>
                </a:lnTo>
                <a:cubicBezTo>
                  <a:pt x="352" y="216"/>
                  <a:pt x="298" y="212"/>
                  <a:pt x="264" y="178"/>
                </a:cubicBezTo>
                <a:cubicBezTo>
                  <a:pt x="225" y="139"/>
                  <a:pt x="225" y="77"/>
                  <a:pt x="264" y="38"/>
                </a:cubicBezTo>
                <a:close/>
                <a:moveTo>
                  <a:pt x="287" y="62"/>
                </a:moveTo>
                <a:cubicBezTo>
                  <a:pt x="313" y="36"/>
                  <a:pt x="354" y="36"/>
                  <a:pt x="380" y="62"/>
                </a:cubicBezTo>
                <a:cubicBezTo>
                  <a:pt x="406" y="87"/>
                  <a:pt x="406" y="129"/>
                  <a:pt x="380" y="155"/>
                </a:cubicBezTo>
                <a:cubicBezTo>
                  <a:pt x="354" y="180"/>
                  <a:pt x="313" y="180"/>
                  <a:pt x="287" y="155"/>
                </a:cubicBezTo>
                <a:cubicBezTo>
                  <a:pt x="261" y="129"/>
                  <a:pt x="261" y="87"/>
                  <a:pt x="287" y="62"/>
                </a:cubicBezTo>
                <a:close/>
                <a:moveTo>
                  <a:pt x="181" y="455"/>
                </a:moveTo>
                <a:cubicBezTo>
                  <a:pt x="180" y="418"/>
                  <a:pt x="179" y="380"/>
                  <a:pt x="178" y="342"/>
                </a:cubicBezTo>
                <a:cubicBezTo>
                  <a:pt x="142" y="342"/>
                  <a:pt x="106" y="342"/>
                  <a:pt x="70" y="342"/>
                </a:cubicBezTo>
                <a:cubicBezTo>
                  <a:pt x="69" y="343"/>
                  <a:pt x="68" y="343"/>
                  <a:pt x="68" y="344"/>
                </a:cubicBezTo>
                <a:cubicBezTo>
                  <a:pt x="105" y="381"/>
                  <a:pt x="143" y="418"/>
                  <a:pt x="181" y="455"/>
                </a:cubicBezTo>
                <a:close/>
                <a:moveTo>
                  <a:pt x="65" y="133"/>
                </a:moveTo>
                <a:cubicBezTo>
                  <a:pt x="65" y="138"/>
                  <a:pt x="65" y="143"/>
                  <a:pt x="65" y="148"/>
                </a:cubicBezTo>
                <a:cubicBezTo>
                  <a:pt x="65" y="153"/>
                  <a:pt x="69" y="157"/>
                  <a:pt x="74" y="157"/>
                </a:cubicBezTo>
                <a:cubicBezTo>
                  <a:pt x="123" y="157"/>
                  <a:pt x="173" y="157"/>
                  <a:pt x="222" y="157"/>
                </a:cubicBezTo>
                <a:cubicBezTo>
                  <a:pt x="236" y="157"/>
                  <a:pt x="232" y="135"/>
                  <a:pt x="228" y="127"/>
                </a:cubicBezTo>
                <a:cubicBezTo>
                  <a:pt x="199" y="127"/>
                  <a:pt x="170" y="127"/>
                  <a:pt x="141" y="127"/>
                </a:cubicBezTo>
                <a:cubicBezTo>
                  <a:pt x="123" y="127"/>
                  <a:pt x="65" y="122"/>
                  <a:pt x="65" y="133"/>
                </a:cubicBezTo>
                <a:close/>
                <a:moveTo>
                  <a:pt x="65" y="240"/>
                </a:moveTo>
                <a:cubicBezTo>
                  <a:pt x="65" y="246"/>
                  <a:pt x="65" y="253"/>
                  <a:pt x="65" y="259"/>
                </a:cubicBezTo>
                <a:cubicBezTo>
                  <a:pt x="65" y="264"/>
                  <a:pt x="67" y="266"/>
                  <a:pt x="72" y="266"/>
                </a:cubicBezTo>
                <a:cubicBezTo>
                  <a:pt x="125" y="266"/>
                  <a:pt x="178" y="266"/>
                  <a:pt x="231" y="266"/>
                </a:cubicBezTo>
                <a:cubicBezTo>
                  <a:pt x="232" y="260"/>
                  <a:pt x="236" y="238"/>
                  <a:pt x="224" y="238"/>
                </a:cubicBezTo>
                <a:cubicBezTo>
                  <a:pt x="175" y="238"/>
                  <a:pt x="125" y="238"/>
                  <a:pt x="76" y="238"/>
                </a:cubicBezTo>
                <a:cubicBezTo>
                  <a:pt x="73" y="238"/>
                  <a:pt x="68" y="239"/>
                  <a:pt x="65" y="240"/>
                </a:cubicBezTo>
                <a:close/>
                <a:moveTo>
                  <a:pt x="65" y="194"/>
                </a:moveTo>
                <a:cubicBezTo>
                  <a:pt x="65" y="197"/>
                  <a:pt x="65" y="200"/>
                  <a:pt x="65" y="203"/>
                </a:cubicBezTo>
                <a:cubicBezTo>
                  <a:pt x="65" y="208"/>
                  <a:pt x="67" y="208"/>
                  <a:pt x="70" y="211"/>
                </a:cubicBezTo>
                <a:cubicBezTo>
                  <a:pt x="121" y="211"/>
                  <a:pt x="173" y="211"/>
                  <a:pt x="224" y="212"/>
                </a:cubicBezTo>
                <a:cubicBezTo>
                  <a:pt x="227" y="210"/>
                  <a:pt x="230" y="209"/>
                  <a:pt x="233" y="207"/>
                </a:cubicBezTo>
                <a:cubicBezTo>
                  <a:pt x="233" y="203"/>
                  <a:pt x="233" y="200"/>
                  <a:pt x="233" y="196"/>
                </a:cubicBezTo>
                <a:cubicBezTo>
                  <a:pt x="233" y="190"/>
                  <a:pt x="231" y="187"/>
                  <a:pt x="228" y="183"/>
                </a:cubicBezTo>
                <a:cubicBezTo>
                  <a:pt x="199" y="183"/>
                  <a:pt x="169" y="183"/>
                  <a:pt x="139" y="183"/>
                </a:cubicBezTo>
                <a:cubicBezTo>
                  <a:pt x="125" y="183"/>
                  <a:pt x="110" y="183"/>
                  <a:pt x="96" y="183"/>
                </a:cubicBezTo>
                <a:cubicBezTo>
                  <a:pt x="77" y="183"/>
                  <a:pt x="65" y="177"/>
                  <a:pt x="65" y="194"/>
                </a:cubicBez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01458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309940" y="4551153"/>
            <a:ext cx="1138330" cy="369332"/>
          </a:xfrm>
          <a:prstGeom prst="rect">
            <a:avLst/>
          </a:prstGeom>
          <a:noFill/>
        </p:spPr>
        <p:txBody>
          <a:bodyPr wrap="square" rtlCol="0">
            <a:spAutoFit/>
          </a:bodyPr>
          <a:lstStyle/>
          <a:p>
            <a:r>
              <a:rPr lang="zh-CN" altLang="en-US" dirty="0">
                <a:solidFill>
                  <a:schemeClr val="bg1"/>
                </a:solidFill>
                <a:latin typeface="+mj-ea"/>
                <a:ea typeface="+mj-ea"/>
              </a:rPr>
              <a:t>功能模块</a:t>
            </a:r>
          </a:p>
        </p:txBody>
      </p:sp>
      <p:sp>
        <p:nvSpPr>
          <p:cNvPr id="25" name="Freeform 21"/>
          <p:cNvSpPr>
            <a:spLocks noEditPoints="1"/>
          </p:cNvSpPr>
          <p:nvPr/>
        </p:nvSpPr>
        <p:spPr bwMode="auto">
          <a:xfrm>
            <a:off x="6946935"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6" name="TextBox 44"/>
          <p:cNvSpPr txBox="1"/>
          <p:nvPr/>
        </p:nvSpPr>
        <p:spPr>
          <a:xfrm>
            <a:off x="7242293" y="4551153"/>
            <a:ext cx="1728192" cy="369332"/>
          </a:xfrm>
          <a:prstGeom prst="rect">
            <a:avLst/>
          </a:prstGeom>
          <a:noFill/>
        </p:spPr>
        <p:txBody>
          <a:bodyPr wrap="square" rtlCol="0">
            <a:spAutoFit/>
          </a:bodyPr>
          <a:lstStyle/>
          <a:p>
            <a:r>
              <a:rPr lang="zh-CN" altLang="en-US" dirty="0">
                <a:solidFill>
                  <a:schemeClr val="bg1"/>
                </a:solidFill>
                <a:latin typeface="+mj-ea"/>
                <a:ea typeface="+mj-ea"/>
              </a:rPr>
              <a:t>数据流动</a:t>
            </a:r>
          </a:p>
        </p:txBody>
      </p:sp>
    </p:spTree>
  </p:cSld>
  <p:clrMapOvr>
    <a:masterClrMapping/>
  </p:clrMapOvr>
  <p:transition spd="slow" advTm="10224">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3.1 </a:t>
            </a:r>
            <a:r>
              <a:rPr lang="zh-CN" altLang="en-US" b="0" dirty="0">
                <a:solidFill>
                  <a:schemeClr val="bg1"/>
                </a:solidFill>
              </a:rPr>
              <a:t>功能模块</a:t>
            </a: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449055" y="1165189"/>
            <a:ext cx="2520000" cy="252000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282094" y="1158175"/>
            <a:ext cx="2526916" cy="2520000"/>
            <a:chOff x="4516715" y="1580876"/>
            <a:chExt cx="2710617" cy="2711712"/>
          </a:xfrm>
        </p:grpSpPr>
        <p:sp>
          <p:nvSpPr>
            <p:cNvPr id="29" name="Oval 7"/>
            <p:cNvSpPr>
              <a:spLocks noChangeArrowheads="1"/>
            </p:cNvSpPr>
            <p:nvPr/>
          </p:nvSpPr>
          <p:spPr bwMode="auto">
            <a:xfrm>
              <a:off x="4516715"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6161198" y="1197504"/>
            <a:ext cx="2520000" cy="2520000"/>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2555960" y="2427915"/>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5448231" y="239316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521831" y="3933056"/>
            <a:ext cx="2574084"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功能：对市场政策进行分类，构建经过分类的非期望行为集合。</a:t>
            </a:r>
          </a:p>
        </p:txBody>
      </p:sp>
      <p:sp>
        <p:nvSpPr>
          <p:cNvPr id="44" name="矩形 43"/>
          <p:cNvSpPr/>
          <p:nvPr/>
        </p:nvSpPr>
        <p:spPr>
          <a:xfrm>
            <a:off x="3198340" y="3903759"/>
            <a:ext cx="2780090" cy="19389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功能：为主题标记单词、使用标记的主题为一部分评论分类相应的非期望行为，构建标记的评论集，用于下一步语义规则的提取。</a:t>
            </a:r>
          </a:p>
        </p:txBody>
      </p:sp>
      <p:sp>
        <p:nvSpPr>
          <p:cNvPr id="45" name="矩形 44"/>
          <p:cNvSpPr/>
          <p:nvPr/>
        </p:nvSpPr>
        <p:spPr>
          <a:xfrm>
            <a:off x="6080855" y="3933056"/>
            <a:ext cx="2743972"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功能：为每个非期望行为生成相应的语义规则，用于后续判断评论所属非期望行为类型。</a:t>
            </a:r>
          </a:p>
        </p:txBody>
      </p:sp>
      <p:sp>
        <p:nvSpPr>
          <p:cNvPr id="46" name="矩形 45"/>
          <p:cNvSpPr/>
          <p:nvPr/>
        </p:nvSpPr>
        <p:spPr>
          <a:xfrm>
            <a:off x="742272"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分类非</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期望行为</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3570885"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构建培训</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en-US" altLang="zh-CN" sz="3600" dirty="0">
                <a:solidFill>
                  <a:schemeClr val="bg2"/>
                </a:solidFill>
                <a:latin typeface="微软雅黑" panose="020B0503020204020204" pitchFamily="34" charset="-122"/>
                <a:ea typeface="微软雅黑" panose="020B0503020204020204" pitchFamily="34" charset="-122"/>
              </a:rPr>
              <a:t> </a:t>
            </a:r>
            <a:r>
              <a:rPr lang="zh-CN" altLang="en-US" sz="3600" dirty="0">
                <a:solidFill>
                  <a:schemeClr val="bg2"/>
                </a:solidFill>
                <a:latin typeface="微软雅黑" panose="020B0503020204020204" pitchFamily="34" charset="-122"/>
                <a:ea typeface="微软雅黑" panose="020B0503020204020204" pitchFamily="34" charset="-122"/>
              </a:rPr>
              <a:t>数据集</a:t>
            </a:r>
          </a:p>
        </p:txBody>
      </p:sp>
      <p:sp>
        <p:nvSpPr>
          <p:cNvPr id="48" name="矩形 47"/>
          <p:cNvSpPr/>
          <p:nvPr/>
        </p:nvSpPr>
        <p:spPr>
          <a:xfrm>
            <a:off x="6461442" y="193773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提取</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语义规则</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391603" y="1155471"/>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4248768" y="1129704"/>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7094426" y="1129704"/>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grpSp>
        <p:nvGrpSpPr>
          <p:cNvPr id="49" name="组合 48">
            <a:extLst>
              <a:ext uri="{FF2B5EF4-FFF2-40B4-BE49-F238E27FC236}">
                <a16:creationId xmlns:a16="http://schemas.microsoft.com/office/drawing/2014/main" id="{38A05D3C-99BE-4AEB-996E-26441A8E2747}"/>
              </a:ext>
            </a:extLst>
          </p:cNvPr>
          <p:cNvGrpSpPr/>
          <p:nvPr/>
        </p:nvGrpSpPr>
        <p:grpSpPr>
          <a:xfrm>
            <a:off x="9011478" y="1197504"/>
            <a:ext cx="2520000" cy="2520000"/>
            <a:chOff x="7853261" y="1580876"/>
            <a:chExt cx="2703198" cy="2711712"/>
          </a:xfrm>
          <a:solidFill>
            <a:schemeClr val="accent1">
              <a:lumMod val="40000"/>
              <a:lumOff val="60000"/>
            </a:schemeClr>
          </a:solidFill>
        </p:grpSpPr>
        <p:sp>
          <p:nvSpPr>
            <p:cNvPr id="50" name="Oval 9">
              <a:extLst>
                <a:ext uri="{FF2B5EF4-FFF2-40B4-BE49-F238E27FC236}">
                  <a16:creationId xmlns:a16="http://schemas.microsoft.com/office/drawing/2014/main" id="{A45388B6-336E-4C1D-826B-0E0671DD3E63}"/>
                </a:ext>
              </a:extLst>
            </p:cNvPr>
            <p:cNvSpPr>
              <a:spLocks noChangeArrowheads="1"/>
            </p:cNvSpPr>
            <p:nvPr/>
          </p:nvSpPr>
          <p:spPr bwMode="auto">
            <a:xfrm>
              <a:off x="7853261" y="1580876"/>
              <a:ext cx="2703198" cy="2711712"/>
            </a:xfrm>
            <a:prstGeom prst="ellipse">
              <a:avLst/>
            </a:prstGeom>
            <a:grp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1" name="Oval 10">
              <a:extLst>
                <a:ext uri="{FF2B5EF4-FFF2-40B4-BE49-F238E27FC236}">
                  <a16:creationId xmlns:a16="http://schemas.microsoft.com/office/drawing/2014/main" id="{D8C09059-689C-48CB-A2D4-71E50F74C745}"/>
                </a:ext>
              </a:extLst>
            </p:cNvPr>
            <p:cNvSpPr>
              <a:spLocks noChangeArrowheads="1"/>
            </p:cNvSpPr>
            <p:nvPr/>
          </p:nvSpPr>
          <p:spPr bwMode="auto">
            <a:xfrm>
              <a:off x="7934146" y="1661761"/>
              <a:ext cx="2541432" cy="2549946"/>
            </a:xfrm>
            <a:prstGeom prst="ellipse">
              <a:avLst/>
            </a:prstGeom>
            <a:grpFill/>
            <a:ln w="3175" cap="flat">
              <a:solidFill>
                <a:srgbClr val="FEFEFE"/>
              </a:solidFill>
              <a:prstDash val="dash"/>
              <a:miter lim="800000"/>
            </a:ln>
          </p:spPr>
          <p:txBody>
            <a:bodyPr vert="horz" wrap="square" lIns="91440" tIns="45720" rIns="91440" bIns="45720" numCol="1" anchor="t" anchorCtr="0" compatLnSpc="1"/>
            <a:lstStyle/>
            <a:p>
              <a:endParaRPr lang="zh-CN" altLang="en-US"/>
            </a:p>
          </p:txBody>
        </p:sp>
      </p:grpSp>
      <p:grpSp>
        <p:nvGrpSpPr>
          <p:cNvPr id="52" name="组合 51">
            <a:extLst>
              <a:ext uri="{FF2B5EF4-FFF2-40B4-BE49-F238E27FC236}">
                <a16:creationId xmlns:a16="http://schemas.microsoft.com/office/drawing/2014/main" id="{0D24A082-0858-4ECA-8B9C-C6EE84CE6060}"/>
              </a:ext>
            </a:extLst>
          </p:cNvPr>
          <p:cNvGrpSpPr/>
          <p:nvPr/>
        </p:nvGrpSpPr>
        <p:grpSpPr>
          <a:xfrm>
            <a:off x="8362566" y="2397102"/>
            <a:ext cx="1030200" cy="144738"/>
            <a:chOff x="5627069" y="2127825"/>
            <a:chExt cx="900366" cy="126498"/>
          </a:xfrm>
        </p:grpSpPr>
        <p:sp>
          <p:nvSpPr>
            <p:cNvPr id="53" name="Oval 16">
              <a:extLst>
                <a:ext uri="{FF2B5EF4-FFF2-40B4-BE49-F238E27FC236}">
                  <a16:creationId xmlns:a16="http://schemas.microsoft.com/office/drawing/2014/main" id="{AD750335-CE2D-4C89-BE46-6B33CFB65E8A}"/>
                </a:ext>
              </a:extLst>
            </p:cNvPr>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4" name="Oval 17">
              <a:extLst>
                <a:ext uri="{FF2B5EF4-FFF2-40B4-BE49-F238E27FC236}">
                  <a16:creationId xmlns:a16="http://schemas.microsoft.com/office/drawing/2014/main" id="{D2C7EFF1-5861-4168-94FD-9DCEDEBD38D1}"/>
                </a:ext>
              </a:extLst>
            </p:cNvPr>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5" name="Freeform 18">
              <a:extLst>
                <a:ext uri="{FF2B5EF4-FFF2-40B4-BE49-F238E27FC236}">
                  <a16:creationId xmlns:a16="http://schemas.microsoft.com/office/drawing/2014/main" id="{D783F1C9-DCE2-4853-B37A-31EC169EEA9B}"/>
                </a:ext>
              </a:extLst>
            </p:cNvPr>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文本框 55">
            <a:extLst>
              <a:ext uri="{FF2B5EF4-FFF2-40B4-BE49-F238E27FC236}">
                <a16:creationId xmlns:a16="http://schemas.microsoft.com/office/drawing/2014/main" id="{279EA690-BD50-4D1F-B467-090818916C14}"/>
              </a:ext>
            </a:extLst>
          </p:cNvPr>
          <p:cNvSpPr txBox="1"/>
          <p:nvPr/>
        </p:nvSpPr>
        <p:spPr>
          <a:xfrm>
            <a:off x="9969330" y="1146476"/>
            <a:ext cx="70403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04</a:t>
            </a:r>
            <a:endParaRPr lang="zh-CN" altLang="en-US" sz="4000" dirty="0">
              <a:solidFill>
                <a:schemeClr val="bg2"/>
              </a:solidFill>
              <a:latin typeface="Lifeline JL" panose="00000400000000000000" pitchFamily="2" charset="0"/>
            </a:endParaRPr>
          </a:p>
        </p:txBody>
      </p:sp>
      <p:sp>
        <p:nvSpPr>
          <p:cNvPr id="57" name="矩形 56">
            <a:extLst>
              <a:ext uri="{FF2B5EF4-FFF2-40B4-BE49-F238E27FC236}">
                <a16:creationId xmlns:a16="http://schemas.microsoft.com/office/drawing/2014/main" id="{7219452E-9AF5-4FB5-B46D-4899DEF3CBD9}"/>
              </a:ext>
            </a:extLst>
          </p:cNvPr>
          <p:cNvSpPr/>
          <p:nvPr/>
        </p:nvSpPr>
        <p:spPr>
          <a:xfrm>
            <a:off x="9375777" y="2176422"/>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检测阶段</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5E4F39D9-4A9E-44D3-80D2-BD8766958E9C}"/>
              </a:ext>
            </a:extLst>
          </p:cNvPr>
          <p:cNvSpPr/>
          <p:nvPr/>
        </p:nvSpPr>
        <p:spPr>
          <a:xfrm>
            <a:off x="8875537" y="3909072"/>
            <a:ext cx="3056285"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功能：对输入评论进行分析，判断并输出其对应非期望行为。</a:t>
            </a:r>
            <a:endParaRPr lang="en-US" altLang="zh-CN" sz="2000" dirty="0">
              <a:solidFill>
                <a:schemeClr val="bg1"/>
              </a:solidFill>
              <a:latin typeface="+mn-ea"/>
              <a:ea typeface="+mn-ea"/>
            </a:endParaRPr>
          </a:p>
        </p:txBody>
      </p:sp>
    </p:spTree>
    <p:extLst>
      <p:ext uri="{BB962C8B-B14F-4D97-AF65-F5344CB8AC3E}">
        <p14:creationId xmlns:p14="http://schemas.microsoft.com/office/powerpoint/2010/main" val="2485696245"/>
      </p:ext>
    </p:extLst>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216572-9523-436D-87D3-72EC66BAF88B}"/>
              </a:ext>
            </a:extLst>
          </p:cNvPr>
          <p:cNvSpPr>
            <a:spLocks noGrp="1"/>
          </p:cNvSpPr>
          <p:nvPr>
            <p:ph idx="1"/>
          </p:nvPr>
        </p:nvSpPr>
        <p:spPr>
          <a:xfrm>
            <a:off x="866803" y="1080175"/>
            <a:ext cx="10514536" cy="4277072"/>
          </a:xfrm>
        </p:spPr>
        <p:txBody>
          <a:bodyPr/>
          <a:lstStyle/>
          <a:p>
            <a:r>
              <a:rPr lang="en-US" altLang="zh-CN" sz="2000" dirty="0">
                <a:solidFill>
                  <a:schemeClr val="bg1"/>
                </a:solidFill>
                <a:latin typeface="+mj-ea"/>
                <a:ea typeface="+mj-ea"/>
              </a:rPr>
              <a:t>CHAMP</a:t>
            </a:r>
            <a:r>
              <a:rPr lang="zh-CN" altLang="en-US" sz="2000" dirty="0">
                <a:solidFill>
                  <a:schemeClr val="bg1"/>
                </a:solidFill>
                <a:latin typeface="+mj-ea"/>
                <a:ea typeface="+mj-ea"/>
              </a:rPr>
              <a:t>工具实现步骤分为四大部分：</a:t>
            </a:r>
            <a:r>
              <a:rPr lang="en-US" altLang="zh-CN" sz="2000" dirty="0">
                <a:solidFill>
                  <a:schemeClr val="bg1"/>
                </a:solidFill>
                <a:latin typeface="+mj-ea"/>
                <a:ea typeface="+mj-ea"/>
              </a:rPr>
              <a:t>1.</a:t>
            </a:r>
            <a:r>
              <a:rPr lang="zh-CN" altLang="en-US" sz="2000" dirty="0">
                <a:solidFill>
                  <a:schemeClr val="bg1"/>
                </a:solidFill>
                <a:latin typeface="+mj-ea"/>
                <a:ea typeface="+mj-ea"/>
              </a:rPr>
              <a:t>分类非期望行为 </a:t>
            </a:r>
            <a:r>
              <a:rPr lang="en-US" altLang="zh-CN" sz="2000" dirty="0">
                <a:solidFill>
                  <a:schemeClr val="bg1"/>
                </a:solidFill>
                <a:latin typeface="+mj-ea"/>
                <a:ea typeface="+mj-ea"/>
              </a:rPr>
              <a:t>2.</a:t>
            </a:r>
            <a:r>
              <a:rPr lang="zh-CN" altLang="en-US" sz="2000" dirty="0">
                <a:solidFill>
                  <a:schemeClr val="bg1"/>
                </a:solidFill>
                <a:latin typeface="+mj-ea"/>
                <a:ea typeface="+mj-ea"/>
              </a:rPr>
              <a:t>构建培训数据集 </a:t>
            </a:r>
            <a:r>
              <a:rPr lang="en-US" altLang="zh-CN" sz="2000" dirty="0">
                <a:solidFill>
                  <a:schemeClr val="bg1"/>
                </a:solidFill>
                <a:latin typeface="+mj-ea"/>
                <a:ea typeface="+mj-ea"/>
              </a:rPr>
              <a:t>3.</a:t>
            </a:r>
            <a:r>
              <a:rPr lang="zh-CN" altLang="en-US" sz="2000" dirty="0">
                <a:solidFill>
                  <a:schemeClr val="bg1"/>
                </a:solidFill>
                <a:latin typeface="+mj-ea"/>
                <a:ea typeface="+mj-ea"/>
              </a:rPr>
              <a:t>提取语义规则 </a:t>
            </a:r>
            <a:r>
              <a:rPr lang="en-US" altLang="zh-CN" sz="2000" dirty="0">
                <a:solidFill>
                  <a:schemeClr val="bg1"/>
                </a:solidFill>
                <a:latin typeface="+mj-ea"/>
                <a:ea typeface="+mj-ea"/>
              </a:rPr>
              <a:t>4.</a:t>
            </a:r>
            <a:r>
              <a:rPr lang="zh-CN" altLang="en-US" sz="2000" dirty="0">
                <a:solidFill>
                  <a:schemeClr val="bg1"/>
                </a:solidFill>
                <a:latin typeface="+mj-ea"/>
                <a:ea typeface="+mj-ea"/>
              </a:rPr>
              <a:t>检测评论</a:t>
            </a:r>
            <a:endParaRPr lang="en-US" altLang="zh-CN" sz="2000" dirty="0">
              <a:solidFill>
                <a:schemeClr val="bg1"/>
              </a:solidFill>
              <a:latin typeface="+mj-ea"/>
              <a:ea typeface="+mj-ea"/>
            </a:endParaRPr>
          </a:p>
          <a:p>
            <a:r>
              <a:rPr lang="zh-CN" altLang="en-US" sz="2000" dirty="0">
                <a:solidFill>
                  <a:schemeClr val="bg1"/>
                </a:solidFill>
                <a:latin typeface="+mj-ea"/>
                <a:ea typeface="+mj-ea"/>
              </a:rPr>
              <a:t>其中论文原文对这四个部分之间数据流动描述如下：</a:t>
            </a:r>
          </a:p>
          <a:p>
            <a:endParaRPr lang="zh-CN" altLang="en-US" dirty="0"/>
          </a:p>
        </p:txBody>
      </p:sp>
      <p:sp>
        <p:nvSpPr>
          <p:cNvPr id="5" name="TextBox 42">
            <a:extLst>
              <a:ext uri="{FF2B5EF4-FFF2-40B4-BE49-F238E27FC236}">
                <a16:creationId xmlns:a16="http://schemas.microsoft.com/office/drawing/2014/main" id="{5ADE7220-9E69-4D33-B729-860726AB28AD}"/>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6" name="Freeform 5">
            <a:extLst>
              <a:ext uri="{FF2B5EF4-FFF2-40B4-BE49-F238E27FC236}">
                <a16:creationId xmlns:a16="http://schemas.microsoft.com/office/drawing/2014/main" id="{50202FBB-AB6B-44EC-895D-228EC60A5FD2}"/>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a:extLst>
              <a:ext uri="{FF2B5EF4-FFF2-40B4-BE49-F238E27FC236}">
                <a16:creationId xmlns:a16="http://schemas.microsoft.com/office/drawing/2014/main" id="{7391724A-40EE-4954-8531-0B6202DC2107}"/>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descr="图示&#10;&#10;描述已自动生成">
            <a:extLst>
              <a:ext uri="{FF2B5EF4-FFF2-40B4-BE49-F238E27FC236}">
                <a16:creationId xmlns:a16="http://schemas.microsoft.com/office/drawing/2014/main" id="{DE4F442C-0C7E-4896-8B7A-CE17A6361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03" y="2348880"/>
            <a:ext cx="10353675" cy="3295650"/>
          </a:xfrm>
          <a:prstGeom prst="rect">
            <a:avLst/>
          </a:prstGeom>
        </p:spPr>
      </p:pic>
    </p:spTree>
    <p:extLst>
      <p:ext uri="{BB962C8B-B14F-4D97-AF65-F5344CB8AC3E}">
        <p14:creationId xmlns:p14="http://schemas.microsoft.com/office/powerpoint/2010/main" val="395636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DECD25-F53B-4808-BAF8-DA92D512F4C0}"/>
              </a:ext>
            </a:extLst>
          </p:cNvPr>
          <p:cNvSpPr>
            <a:spLocks noGrp="1"/>
          </p:cNvSpPr>
          <p:nvPr>
            <p:ph idx="1"/>
          </p:nvPr>
        </p:nvSpPr>
        <p:spPr>
          <a:xfrm>
            <a:off x="841907" y="1080174"/>
            <a:ext cx="10514536" cy="4797099"/>
          </a:xfrm>
        </p:spPr>
        <p:txBody>
          <a:bodyPr/>
          <a:lstStyle/>
          <a:p>
            <a:r>
              <a:rPr lang="zh-CN" altLang="en-US" dirty="0">
                <a:solidFill>
                  <a:schemeClr val="bg1"/>
                </a:solidFill>
                <a:latin typeface="+mj-ea"/>
                <a:ea typeface="+mj-ea"/>
              </a:rPr>
              <a:t>根据论文内容和本人个人理解所得出的</a:t>
            </a:r>
            <a:r>
              <a:rPr lang="zh-CN" altLang="en-US" dirty="0">
                <a:latin typeface="+mj-ea"/>
                <a:ea typeface="+mj-ea"/>
              </a:rPr>
              <a:t>数据</a:t>
            </a:r>
            <a:r>
              <a:rPr lang="zh-CN" altLang="en-US" dirty="0">
                <a:solidFill>
                  <a:schemeClr val="bg1"/>
                </a:solidFill>
                <a:latin typeface="+mj-ea"/>
                <a:ea typeface="+mj-ea"/>
              </a:rPr>
              <a:t>流动如下图所示：</a:t>
            </a:r>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r>
              <a:rPr lang="zh-CN" altLang="en-US" dirty="0">
                <a:solidFill>
                  <a:schemeClr val="bg1"/>
                </a:solidFill>
                <a:latin typeface="+mj-ea"/>
                <a:ea typeface="+mj-ea"/>
              </a:rPr>
              <a:t>下面将逐阶段对数据流动进行解释。</a:t>
            </a:r>
            <a:endParaRPr lang="en-US" altLang="zh-CN" dirty="0">
              <a:solidFill>
                <a:schemeClr val="bg1"/>
              </a:solidFill>
              <a:latin typeface="+mj-ea"/>
              <a:ea typeface="+mj-ea"/>
            </a:endParaRPr>
          </a:p>
          <a:p>
            <a:endParaRPr lang="zh-CN" altLang="en-US" dirty="0"/>
          </a:p>
        </p:txBody>
      </p:sp>
      <p:sp>
        <p:nvSpPr>
          <p:cNvPr id="5" name="TextBox 42">
            <a:extLst>
              <a:ext uri="{FF2B5EF4-FFF2-40B4-BE49-F238E27FC236}">
                <a16:creationId xmlns:a16="http://schemas.microsoft.com/office/drawing/2014/main" id="{BBF745B9-6FEF-4D4F-801E-EA8C6744DE2D}"/>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6" name="Freeform 5">
            <a:extLst>
              <a:ext uri="{FF2B5EF4-FFF2-40B4-BE49-F238E27FC236}">
                <a16:creationId xmlns:a16="http://schemas.microsoft.com/office/drawing/2014/main" id="{3F36A6AB-5E84-4018-ADCF-1AE4EEB54AE4}"/>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a:extLst>
              <a:ext uri="{FF2B5EF4-FFF2-40B4-BE49-F238E27FC236}">
                <a16:creationId xmlns:a16="http://schemas.microsoft.com/office/drawing/2014/main" id="{BDC70C79-6EB4-438E-B887-4A8679BE842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图示&#10;&#10;描述已自动生成">
            <a:extLst>
              <a:ext uri="{FF2B5EF4-FFF2-40B4-BE49-F238E27FC236}">
                <a16:creationId xmlns:a16="http://schemas.microsoft.com/office/drawing/2014/main" id="{BFD0FCC1-0432-4D86-9887-2995EE62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35" y="1700808"/>
            <a:ext cx="11521280" cy="2581739"/>
          </a:xfrm>
          <a:prstGeom prst="rect">
            <a:avLst/>
          </a:prstGeom>
        </p:spPr>
      </p:pic>
    </p:spTree>
    <p:extLst>
      <p:ext uri="{BB962C8B-B14F-4D97-AF65-F5344CB8AC3E}">
        <p14:creationId xmlns:p14="http://schemas.microsoft.com/office/powerpoint/2010/main" val="108368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382DD-7EBF-413E-8A2F-AD761BDCF220}"/>
              </a:ext>
            </a:extLst>
          </p:cNvPr>
          <p:cNvSpPr>
            <a:spLocks noGrp="1"/>
          </p:cNvSpPr>
          <p:nvPr>
            <p:ph type="title"/>
          </p:nvPr>
        </p:nvSpPr>
        <p:spPr/>
        <p:txBody>
          <a:bodyPr/>
          <a:lstStyle/>
          <a:p>
            <a:r>
              <a:rPr lang="en-US" altLang="zh-CN" dirty="0"/>
              <a:t>1.</a:t>
            </a:r>
            <a:r>
              <a:rPr lang="zh-CN" altLang="en-US" dirty="0"/>
              <a:t>分类非期望行为</a:t>
            </a:r>
          </a:p>
        </p:txBody>
      </p:sp>
      <p:sp>
        <p:nvSpPr>
          <p:cNvPr id="3" name="内容占位符 2">
            <a:extLst>
              <a:ext uri="{FF2B5EF4-FFF2-40B4-BE49-F238E27FC236}">
                <a16:creationId xmlns:a16="http://schemas.microsoft.com/office/drawing/2014/main" id="{1EE9C420-8799-4899-9263-CA2E91A95956}"/>
              </a:ext>
            </a:extLst>
          </p:cNvPr>
          <p:cNvSpPr>
            <a:spLocks noGrp="1"/>
          </p:cNvSpPr>
          <p:nvPr>
            <p:ph idx="1"/>
          </p:nvPr>
        </p:nvSpPr>
        <p:spPr/>
        <p:txBody>
          <a:bodyPr/>
          <a:lstStyle/>
          <a:p>
            <a:r>
              <a:rPr lang="en-US" altLang="zh-CN" dirty="0"/>
              <a:t>1</a:t>
            </a:r>
            <a:r>
              <a:rPr lang="zh-CN" altLang="en-US" dirty="0"/>
              <a:t>）</a:t>
            </a:r>
            <a:r>
              <a:rPr lang="en-US" altLang="zh-CN" dirty="0"/>
              <a:t>Google Play</a:t>
            </a:r>
            <a:r>
              <a:rPr lang="zh-CN" altLang="en-US" dirty="0"/>
              <a:t>和</a:t>
            </a:r>
            <a:r>
              <a:rPr lang="en-US" altLang="zh-CN" dirty="0"/>
              <a:t>8</a:t>
            </a:r>
            <a:r>
              <a:rPr lang="zh-CN" altLang="en-US" dirty="0"/>
              <a:t>个中国第三方应用程序市场的市</a:t>
            </a:r>
            <a:endParaRPr lang="en-US" altLang="zh-CN" dirty="0"/>
          </a:p>
          <a:p>
            <a:pPr marL="0" indent="0">
              <a:buNone/>
            </a:pPr>
            <a:r>
              <a:rPr lang="zh-CN" altLang="en-US" dirty="0"/>
              <a:t>场政策数据集作为输入</a:t>
            </a:r>
            <a:endParaRPr lang="en-US" altLang="zh-CN" dirty="0"/>
          </a:p>
          <a:p>
            <a:r>
              <a:rPr lang="en-US" altLang="zh-CN" dirty="0"/>
              <a:t>2</a:t>
            </a:r>
            <a:r>
              <a:rPr lang="zh-CN" altLang="en-US" dirty="0"/>
              <a:t>）对市场政策进行手动分类、总结</a:t>
            </a:r>
            <a:endParaRPr lang="en-US" altLang="zh-CN" dirty="0"/>
          </a:p>
          <a:p>
            <a:r>
              <a:rPr lang="en-US" altLang="zh-CN" dirty="0"/>
              <a:t>3</a:t>
            </a:r>
            <a:r>
              <a:rPr lang="zh-CN" altLang="en-US" dirty="0"/>
              <a:t>）得到经过分类后的</a:t>
            </a:r>
            <a:r>
              <a:rPr lang="en-US" altLang="zh-CN" dirty="0"/>
              <a:t>5</a:t>
            </a:r>
            <a:r>
              <a:rPr lang="zh-CN" altLang="en-US" dirty="0"/>
              <a:t>类、</a:t>
            </a:r>
            <a:r>
              <a:rPr lang="en-US" altLang="zh-CN" dirty="0"/>
              <a:t>26</a:t>
            </a:r>
            <a:r>
              <a:rPr lang="zh-CN" altLang="en-US" dirty="0"/>
              <a:t>种非期望行为数据</a:t>
            </a:r>
          </a:p>
        </p:txBody>
      </p:sp>
      <p:sp>
        <p:nvSpPr>
          <p:cNvPr id="4" name="TextBox 42">
            <a:extLst>
              <a:ext uri="{FF2B5EF4-FFF2-40B4-BE49-F238E27FC236}">
                <a16:creationId xmlns:a16="http://schemas.microsoft.com/office/drawing/2014/main" id="{D860AC70-A09D-4F94-8729-844AA39AA15E}"/>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39E6EFC6-88AF-43B9-B131-1E3B96002867}"/>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5E16BBCF-BB6B-47A8-8E64-F849848FC7AF}"/>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图片 9" descr="图示&#10;&#10;描述已自动生成">
            <a:extLst>
              <a:ext uri="{FF2B5EF4-FFF2-40B4-BE49-F238E27FC236}">
                <a16:creationId xmlns:a16="http://schemas.microsoft.com/office/drawing/2014/main" id="{13CB797C-EEB9-4585-B20D-525A1410CCE7}"/>
              </a:ext>
            </a:extLst>
          </p:cNvPr>
          <p:cNvPicPr>
            <a:picLocks noChangeAspect="1"/>
          </p:cNvPicPr>
          <p:nvPr/>
        </p:nvPicPr>
        <p:blipFill rotWithShape="1">
          <a:blip r:embed="rId2">
            <a:extLst>
              <a:ext uri="{28A0092B-C50C-407E-A947-70E740481C1C}">
                <a14:useLocalDpi xmlns:a14="http://schemas.microsoft.com/office/drawing/2010/main" val="0"/>
              </a:ext>
            </a:extLst>
          </a:blip>
          <a:srcRect t="2419" r="2935"/>
          <a:stretch/>
        </p:blipFill>
        <p:spPr>
          <a:xfrm>
            <a:off x="7179295" y="836712"/>
            <a:ext cx="3744416" cy="3736430"/>
          </a:xfrm>
          <a:prstGeom prst="rect">
            <a:avLst/>
          </a:prstGeom>
        </p:spPr>
      </p:pic>
    </p:spTree>
    <p:extLst>
      <p:ext uri="{BB962C8B-B14F-4D97-AF65-F5344CB8AC3E}">
        <p14:creationId xmlns:p14="http://schemas.microsoft.com/office/powerpoint/2010/main" val="388377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253018" y="1584582"/>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253018" y="2374186"/>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253018" y="312314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253018" y="3861090"/>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253018" y="4563175"/>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4969901" y="1588454"/>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绪 论</a:t>
            </a:r>
          </a:p>
        </p:txBody>
      </p:sp>
      <p:sp>
        <p:nvSpPr>
          <p:cNvPr id="41" name="TextBox 48"/>
          <p:cNvSpPr txBox="1"/>
          <p:nvPr/>
        </p:nvSpPr>
        <p:spPr>
          <a:xfrm>
            <a:off x="4969901" y="2367851"/>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研究思路与方法</a:t>
            </a:r>
            <a:endParaRPr lang="zh-CN" altLang="en-US" sz="2800" dirty="0">
              <a:solidFill>
                <a:schemeClr val="bg1"/>
              </a:solidFill>
            </a:endParaRPr>
          </a:p>
        </p:txBody>
      </p:sp>
      <p:sp>
        <p:nvSpPr>
          <p:cNvPr id="67" name="TextBox 55"/>
          <p:cNvSpPr txBox="1"/>
          <p:nvPr/>
        </p:nvSpPr>
        <p:spPr>
          <a:xfrm>
            <a:off x="4969901" y="3106273"/>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关键技术和实践难点</a:t>
            </a:r>
            <a:endParaRPr lang="zh-CN" altLang="en-US" sz="2800" dirty="0">
              <a:solidFill>
                <a:schemeClr val="bg1"/>
              </a:solidFill>
            </a:endParaRPr>
          </a:p>
        </p:txBody>
      </p:sp>
      <p:sp>
        <p:nvSpPr>
          <p:cNvPr id="68" name="TextBox 56"/>
          <p:cNvSpPr txBox="1"/>
          <p:nvPr/>
        </p:nvSpPr>
        <p:spPr>
          <a:xfrm>
            <a:off x="4969901" y="3908235"/>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研究成果与应用前景</a:t>
            </a:r>
            <a:endParaRPr lang="zh-CN" altLang="en-US" sz="2800" dirty="0">
              <a:solidFill>
                <a:schemeClr val="bg1"/>
              </a:solidFill>
            </a:endParaRPr>
          </a:p>
        </p:txBody>
      </p:sp>
      <p:sp>
        <p:nvSpPr>
          <p:cNvPr id="69" name="TextBox 57"/>
          <p:cNvSpPr txBox="1"/>
          <p:nvPr/>
        </p:nvSpPr>
        <p:spPr>
          <a:xfrm>
            <a:off x="4969901" y="4586800"/>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chemeClr val="bg1"/>
                </a:solidFill>
              </a:rPr>
              <a:t>相关建议与论文结论</a:t>
            </a:r>
          </a:p>
        </p:txBody>
      </p:sp>
      <p:sp>
        <p:nvSpPr>
          <p:cNvPr id="75" name="Freeform 21"/>
          <p:cNvSpPr>
            <a:spLocks noEditPoints="1"/>
          </p:cNvSpPr>
          <p:nvPr/>
        </p:nvSpPr>
        <p:spPr bwMode="auto">
          <a:xfrm>
            <a:off x="4375801" y="1726254"/>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408101" y="2499453"/>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458231" y="3235853"/>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424042" y="4005879"/>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416055" y="4666299"/>
            <a:ext cx="382822" cy="348478"/>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74" y="2499453"/>
            <a:ext cx="2706928" cy="1735692"/>
          </a:xfrm>
          <a:prstGeom prst="rect">
            <a:avLst/>
          </a:prstGeom>
        </p:spPr>
      </p:pic>
      <p:cxnSp>
        <p:nvCxnSpPr>
          <p:cNvPr id="4" name="直接连接符 3"/>
          <p:cNvCxnSpPr/>
          <p:nvPr/>
        </p:nvCxnSpPr>
        <p:spPr bwMode="auto">
          <a:xfrm>
            <a:off x="5085249" y="2173643"/>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085249" y="297486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85249" y="372927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085249" y="4457784"/>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085249" y="516228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10224">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96AD5-0592-43AE-A3D8-B191184E089A}"/>
              </a:ext>
            </a:extLst>
          </p:cNvPr>
          <p:cNvSpPr>
            <a:spLocks noGrp="1"/>
          </p:cNvSpPr>
          <p:nvPr>
            <p:ph type="title"/>
          </p:nvPr>
        </p:nvSpPr>
        <p:spPr/>
        <p:txBody>
          <a:bodyPr/>
          <a:lstStyle/>
          <a:p>
            <a:r>
              <a:rPr lang="en-US" altLang="zh-CN" dirty="0"/>
              <a:t>2.</a:t>
            </a:r>
            <a:r>
              <a:rPr lang="zh-CN" altLang="en-US" dirty="0"/>
              <a:t>构建培训数据集</a:t>
            </a:r>
          </a:p>
        </p:txBody>
      </p:sp>
      <p:sp>
        <p:nvSpPr>
          <p:cNvPr id="4" name="TextBox 42">
            <a:extLst>
              <a:ext uri="{FF2B5EF4-FFF2-40B4-BE49-F238E27FC236}">
                <a16:creationId xmlns:a16="http://schemas.microsoft.com/office/drawing/2014/main" id="{6BC05C1D-11EE-43FF-A0B6-BF30422E98A9}"/>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429E2A20-47FC-4BDA-B000-104E9168F168}"/>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5218BA62-B090-4325-9824-055CEA068F14}"/>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内容占位符 8">
            <a:extLst>
              <a:ext uri="{FF2B5EF4-FFF2-40B4-BE49-F238E27FC236}">
                <a16:creationId xmlns:a16="http://schemas.microsoft.com/office/drawing/2014/main" id="{4576F1D1-B024-4687-A746-A371F3BE83FF}"/>
              </a:ext>
            </a:extLst>
          </p:cNvPr>
          <p:cNvSpPr>
            <a:spLocks noGrp="1"/>
          </p:cNvSpPr>
          <p:nvPr>
            <p:ph idx="1"/>
          </p:nvPr>
        </p:nvSpPr>
        <p:spPr>
          <a:xfrm>
            <a:off x="786373" y="1290464"/>
            <a:ext cx="10514536" cy="4277072"/>
          </a:xfrm>
        </p:spPr>
        <p:txBody>
          <a:bodyPr/>
          <a:lstStyle/>
          <a:p>
            <a:r>
              <a:rPr lang="en-US" altLang="zh-CN" dirty="0"/>
              <a:t>1</a:t>
            </a:r>
            <a:r>
              <a:rPr lang="zh-CN" altLang="en-US" dirty="0"/>
              <a:t>）以上一阶段生成的</a:t>
            </a:r>
            <a:r>
              <a:rPr lang="en-US" altLang="zh-CN" dirty="0"/>
              <a:t>5</a:t>
            </a:r>
            <a:r>
              <a:rPr lang="zh-CN" altLang="en-US" dirty="0"/>
              <a:t>类、</a:t>
            </a:r>
            <a:r>
              <a:rPr lang="en-US" altLang="zh-CN" dirty="0"/>
              <a:t>26</a:t>
            </a:r>
            <a:r>
              <a:rPr lang="zh-CN" altLang="en-US" dirty="0"/>
              <a:t>种非期望</a:t>
            </a:r>
            <a:endParaRPr lang="en-US" altLang="zh-CN" dirty="0"/>
          </a:p>
          <a:p>
            <a:pPr marL="0" indent="0">
              <a:buNone/>
            </a:pPr>
            <a:r>
              <a:rPr lang="zh-CN" altLang="en-US" dirty="0"/>
              <a:t>行为数据集作为输入</a:t>
            </a:r>
            <a:endParaRPr lang="en-US" altLang="zh-CN" dirty="0"/>
          </a:p>
          <a:p>
            <a:r>
              <a:rPr lang="en-US" altLang="zh-CN" dirty="0"/>
              <a:t>2</a:t>
            </a:r>
            <a:r>
              <a:rPr lang="zh-CN" altLang="en-US" dirty="0"/>
              <a:t>）应用</a:t>
            </a:r>
            <a:r>
              <a:rPr lang="en-US" altLang="zh-CN" dirty="0"/>
              <a:t>BTM</a:t>
            </a:r>
            <a:r>
              <a:rPr lang="zh-CN" altLang="en-US" dirty="0"/>
              <a:t>短文本模型主题建模算法对</a:t>
            </a:r>
            <a:endParaRPr lang="en-US" altLang="zh-CN" dirty="0"/>
          </a:p>
          <a:p>
            <a:pPr marL="0" indent="0">
              <a:buNone/>
            </a:pPr>
            <a:r>
              <a:rPr lang="zh-CN" altLang="en-US" dirty="0"/>
              <a:t>主题进行建模，为每个主题标记相关的不良</a:t>
            </a:r>
            <a:endParaRPr lang="en-US" altLang="zh-CN" dirty="0"/>
          </a:p>
          <a:p>
            <a:pPr marL="0" indent="0">
              <a:buNone/>
            </a:pPr>
            <a:r>
              <a:rPr lang="zh-CN" altLang="en-US" dirty="0"/>
              <a:t>行为</a:t>
            </a:r>
            <a:endParaRPr lang="en-US" altLang="zh-CN" dirty="0"/>
          </a:p>
          <a:p>
            <a:r>
              <a:rPr lang="en-US" altLang="zh-CN" dirty="0"/>
              <a:t>3</a:t>
            </a:r>
            <a:r>
              <a:rPr lang="zh-CN" altLang="en-US" dirty="0"/>
              <a:t>）得到经过标记后的主题数据集</a:t>
            </a:r>
            <a:endParaRPr lang="en-US" altLang="zh-CN" dirty="0"/>
          </a:p>
          <a:p>
            <a:r>
              <a:rPr lang="en-US" altLang="zh-CN" dirty="0"/>
              <a:t>4</a:t>
            </a:r>
            <a:r>
              <a:rPr lang="zh-CN" altLang="en-US" dirty="0"/>
              <a:t>）以标记的主题数据集和用户评论集作</a:t>
            </a:r>
            <a:endParaRPr lang="en-US" altLang="zh-CN" dirty="0"/>
          </a:p>
          <a:p>
            <a:pPr marL="0" indent="0">
              <a:buNone/>
            </a:pPr>
            <a:r>
              <a:rPr lang="zh-CN" altLang="en-US" dirty="0"/>
              <a:t>为输入</a:t>
            </a:r>
            <a:endParaRPr lang="en-US" altLang="zh-CN" dirty="0"/>
          </a:p>
          <a:p>
            <a:r>
              <a:rPr lang="en-US" altLang="zh-CN" dirty="0"/>
              <a:t>5</a:t>
            </a:r>
            <a:r>
              <a:rPr lang="zh-CN" altLang="en-US" dirty="0"/>
              <a:t>）对用户评论进行分类</a:t>
            </a:r>
            <a:endParaRPr lang="en-US" altLang="zh-CN" dirty="0"/>
          </a:p>
          <a:p>
            <a:r>
              <a:rPr lang="en-US" altLang="zh-CN" dirty="0"/>
              <a:t>6</a:t>
            </a:r>
            <a:r>
              <a:rPr lang="zh-CN" altLang="en-US" dirty="0"/>
              <a:t>）得到进行了相应非期望行为分类的评论集</a:t>
            </a:r>
            <a:endParaRPr lang="en-US" altLang="zh-CN" dirty="0"/>
          </a:p>
          <a:p>
            <a:r>
              <a:rPr lang="en-US" altLang="zh-CN" dirty="0"/>
              <a:t>7</a:t>
            </a:r>
            <a:r>
              <a:rPr lang="zh-CN" altLang="en-US" dirty="0"/>
              <a:t>）以分类后的评论集作为输入</a:t>
            </a:r>
            <a:endParaRPr lang="en-US" altLang="zh-CN" dirty="0"/>
          </a:p>
          <a:p>
            <a:r>
              <a:rPr lang="en-US" altLang="zh-CN" dirty="0"/>
              <a:t>8</a:t>
            </a:r>
            <a:r>
              <a:rPr lang="zh-CN" altLang="en-US" dirty="0"/>
              <a:t>）对已分类的评论集进行手动检查</a:t>
            </a:r>
            <a:endParaRPr lang="en-US" altLang="zh-CN" dirty="0"/>
          </a:p>
          <a:p>
            <a:r>
              <a:rPr lang="en-US" altLang="zh-CN" dirty="0"/>
              <a:t>9</a:t>
            </a:r>
            <a:r>
              <a:rPr lang="zh-CN" altLang="en-US" dirty="0"/>
              <a:t>）得到标记了非期望行为的评论集</a:t>
            </a:r>
            <a:endParaRPr lang="en-US" altLang="zh-CN" dirty="0"/>
          </a:p>
          <a:p>
            <a:pPr marL="0" indent="0">
              <a:buNone/>
            </a:pPr>
            <a:endParaRPr lang="zh-CN" altLang="en-US" dirty="0"/>
          </a:p>
        </p:txBody>
      </p:sp>
      <p:pic>
        <p:nvPicPr>
          <p:cNvPr id="12" name="图片 11" descr="图示&#10;&#10;描述已自动生成">
            <a:extLst>
              <a:ext uri="{FF2B5EF4-FFF2-40B4-BE49-F238E27FC236}">
                <a16:creationId xmlns:a16="http://schemas.microsoft.com/office/drawing/2014/main" id="{AEDA11AE-01EA-46FB-A215-E35D15FB3957}"/>
              </a:ext>
            </a:extLst>
          </p:cNvPr>
          <p:cNvPicPr>
            <a:picLocks noChangeAspect="1"/>
          </p:cNvPicPr>
          <p:nvPr/>
        </p:nvPicPr>
        <p:blipFill rotWithShape="1">
          <a:blip r:embed="rId2">
            <a:extLst>
              <a:ext uri="{28A0092B-C50C-407E-A947-70E740481C1C}">
                <a14:useLocalDpi xmlns:a14="http://schemas.microsoft.com/office/drawing/2010/main" val="0"/>
              </a:ext>
            </a:extLst>
          </a:blip>
          <a:srcRect l="16352" r="50000"/>
          <a:stretch/>
        </p:blipFill>
        <p:spPr>
          <a:xfrm>
            <a:off x="5883151" y="704843"/>
            <a:ext cx="5352571" cy="3564672"/>
          </a:xfrm>
          <a:prstGeom prst="rect">
            <a:avLst/>
          </a:prstGeom>
        </p:spPr>
      </p:pic>
    </p:spTree>
    <p:extLst>
      <p:ext uri="{BB962C8B-B14F-4D97-AF65-F5344CB8AC3E}">
        <p14:creationId xmlns:p14="http://schemas.microsoft.com/office/powerpoint/2010/main" val="4225352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C9B18-3843-4AA9-B382-D273B7CABD51}"/>
              </a:ext>
            </a:extLst>
          </p:cNvPr>
          <p:cNvSpPr>
            <a:spLocks noGrp="1"/>
          </p:cNvSpPr>
          <p:nvPr>
            <p:ph type="title"/>
          </p:nvPr>
        </p:nvSpPr>
        <p:spPr/>
        <p:txBody>
          <a:bodyPr/>
          <a:lstStyle/>
          <a:p>
            <a:r>
              <a:rPr lang="en-US" altLang="zh-CN" dirty="0"/>
              <a:t>3.</a:t>
            </a:r>
            <a:r>
              <a:rPr lang="zh-CN" altLang="en-US" dirty="0"/>
              <a:t>提取语义规则</a:t>
            </a:r>
          </a:p>
        </p:txBody>
      </p:sp>
      <p:sp>
        <p:nvSpPr>
          <p:cNvPr id="3" name="内容占位符 2">
            <a:extLst>
              <a:ext uri="{FF2B5EF4-FFF2-40B4-BE49-F238E27FC236}">
                <a16:creationId xmlns:a16="http://schemas.microsoft.com/office/drawing/2014/main" id="{C4F837EA-AFB6-4CF8-A2F0-6AFD405C6FFD}"/>
              </a:ext>
            </a:extLst>
          </p:cNvPr>
          <p:cNvSpPr>
            <a:spLocks noGrp="1"/>
          </p:cNvSpPr>
          <p:nvPr>
            <p:ph idx="1"/>
          </p:nvPr>
        </p:nvSpPr>
        <p:spPr>
          <a:xfrm>
            <a:off x="786373" y="1261611"/>
            <a:ext cx="10514536" cy="4277072"/>
          </a:xfrm>
        </p:spPr>
        <p:txBody>
          <a:bodyPr/>
          <a:lstStyle/>
          <a:p>
            <a:r>
              <a:rPr lang="en-US" altLang="zh-CN" dirty="0"/>
              <a:t>1</a:t>
            </a:r>
            <a:r>
              <a:rPr lang="zh-CN" altLang="en-US" dirty="0"/>
              <a:t>）以上一阶段生成的带</a:t>
            </a:r>
            <a:endParaRPr lang="en-US" altLang="zh-CN" dirty="0"/>
          </a:p>
          <a:p>
            <a:pPr marL="0" indent="0">
              <a:buNone/>
            </a:pPr>
            <a:r>
              <a:rPr lang="zh-CN" altLang="en-US" dirty="0"/>
              <a:t>有标记的评论集作为输入</a:t>
            </a:r>
            <a:endParaRPr lang="en-US" altLang="zh-CN" dirty="0"/>
          </a:p>
          <a:p>
            <a:r>
              <a:rPr lang="en-US" altLang="zh-CN" dirty="0"/>
              <a:t>2</a:t>
            </a:r>
            <a:r>
              <a:rPr lang="zh-CN" altLang="en-US" dirty="0"/>
              <a:t>）对评论进行分词，去</a:t>
            </a:r>
            <a:endParaRPr lang="en-US" altLang="zh-CN" dirty="0"/>
          </a:p>
          <a:p>
            <a:pPr marL="0" indent="0">
              <a:buNone/>
            </a:pPr>
            <a:r>
              <a:rPr lang="zh-CN" altLang="en-US" dirty="0"/>
              <a:t>除所有停词</a:t>
            </a:r>
            <a:endParaRPr lang="en-US" altLang="zh-CN" dirty="0"/>
          </a:p>
          <a:p>
            <a:r>
              <a:rPr lang="en-US" altLang="zh-CN" dirty="0"/>
              <a:t>3</a:t>
            </a:r>
            <a:r>
              <a:rPr lang="zh-CN" altLang="en-US" dirty="0"/>
              <a:t>）得到去除停词后的关</a:t>
            </a:r>
            <a:endParaRPr lang="en-US" altLang="zh-CN" dirty="0"/>
          </a:p>
          <a:p>
            <a:pPr marL="0" indent="0">
              <a:buNone/>
            </a:pPr>
            <a:r>
              <a:rPr lang="zh-CN" altLang="en-US" dirty="0"/>
              <a:t>键词集</a:t>
            </a:r>
            <a:endParaRPr lang="en-US" altLang="zh-CN" dirty="0"/>
          </a:p>
          <a:p>
            <a:r>
              <a:rPr lang="en-US" altLang="zh-CN" dirty="0"/>
              <a:t>4</a:t>
            </a:r>
            <a:r>
              <a:rPr lang="zh-CN" altLang="en-US" dirty="0"/>
              <a:t>）以全部关键词集作为</a:t>
            </a:r>
            <a:endParaRPr lang="en-US" altLang="zh-CN" dirty="0"/>
          </a:p>
          <a:p>
            <a:pPr marL="0" indent="0">
              <a:buNone/>
            </a:pPr>
            <a:r>
              <a:rPr lang="zh-CN" altLang="en-US" dirty="0"/>
              <a:t>输入</a:t>
            </a:r>
            <a:endParaRPr lang="en-US" altLang="zh-CN" dirty="0"/>
          </a:p>
          <a:p>
            <a:r>
              <a:rPr lang="en-US" altLang="zh-CN" dirty="0"/>
              <a:t>5</a:t>
            </a:r>
            <a:r>
              <a:rPr lang="zh-CN" altLang="en-US" dirty="0"/>
              <a:t>）使用</a:t>
            </a:r>
            <a:r>
              <a:rPr lang="zh-CN" altLang="en-US" dirty="0">
                <a:solidFill>
                  <a:schemeClr val="bg1"/>
                </a:solidFill>
                <a:latin typeface="+mj-ea"/>
                <a:ea typeface="+mj-ea"/>
              </a:rPr>
              <a:t>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遍历算法提取代表性关键词</a:t>
            </a:r>
            <a:endParaRPr lang="en-US" altLang="zh-CN" dirty="0">
              <a:solidFill>
                <a:schemeClr val="bg1"/>
              </a:solidFill>
              <a:latin typeface="+mj-ea"/>
              <a:ea typeface="+mj-ea"/>
            </a:endParaRPr>
          </a:p>
          <a:p>
            <a:r>
              <a:rPr lang="en-US" altLang="zh-CN" dirty="0">
                <a:latin typeface="+mj-ea"/>
                <a:ea typeface="+mj-ea"/>
              </a:rPr>
              <a:t>6</a:t>
            </a:r>
            <a:r>
              <a:rPr lang="zh-CN" altLang="en-US" dirty="0">
                <a:latin typeface="+mj-ea"/>
                <a:ea typeface="+mj-ea"/>
              </a:rPr>
              <a:t>）得到代表性关键词集</a:t>
            </a:r>
            <a:endParaRPr lang="en-US" altLang="zh-CN" dirty="0">
              <a:latin typeface="+mj-ea"/>
              <a:ea typeface="+mj-ea"/>
            </a:endParaRPr>
          </a:p>
          <a:p>
            <a:r>
              <a:rPr lang="en-US" altLang="zh-CN" dirty="0">
                <a:solidFill>
                  <a:schemeClr val="bg1"/>
                </a:solidFill>
                <a:latin typeface="+mj-ea"/>
                <a:ea typeface="+mj-ea"/>
              </a:rPr>
              <a:t>7</a:t>
            </a:r>
            <a:r>
              <a:rPr lang="zh-CN" altLang="en-US" dirty="0">
                <a:solidFill>
                  <a:schemeClr val="bg1"/>
                </a:solidFill>
                <a:latin typeface="+mj-ea"/>
                <a:ea typeface="+mj-ea"/>
              </a:rPr>
              <a:t>）以代表性关键词集作为输入</a:t>
            </a:r>
            <a:endParaRPr lang="en-US" altLang="zh-CN" dirty="0">
              <a:solidFill>
                <a:schemeClr val="bg1"/>
              </a:solidFill>
              <a:latin typeface="+mj-ea"/>
              <a:ea typeface="+mj-ea"/>
            </a:endParaRPr>
          </a:p>
          <a:p>
            <a:r>
              <a:rPr lang="en-US" altLang="zh-CN" dirty="0">
                <a:latin typeface="+mj-ea"/>
                <a:ea typeface="+mj-ea"/>
              </a:rPr>
              <a:t>8</a:t>
            </a:r>
            <a:r>
              <a:rPr lang="zh-CN" altLang="en-US" dirty="0">
                <a:latin typeface="+mj-ea"/>
                <a:ea typeface="+mj-ea"/>
              </a:rPr>
              <a:t>）通过分析代表性关键词间的先后顺序、距离约束，生成语义规则</a:t>
            </a:r>
            <a:endParaRPr lang="en-US" altLang="zh-CN" dirty="0">
              <a:latin typeface="+mj-ea"/>
              <a:ea typeface="+mj-ea"/>
            </a:endParaRPr>
          </a:p>
          <a:p>
            <a:r>
              <a:rPr lang="en-US" altLang="zh-CN" dirty="0">
                <a:solidFill>
                  <a:schemeClr val="bg1"/>
                </a:solidFill>
                <a:latin typeface="+mj-ea"/>
                <a:ea typeface="+mj-ea"/>
              </a:rPr>
              <a:t>9</a:t>
            </a:r>
            <a:r>
              <a:rPr lang="zh-CN" altLang="en-US" dirty="0">
                <a:solidFill>
                  <a:schemeClr val="bg1"/>
                </a:solidFill>
                <a:latin typeface="+mj-ea"/>
                <a:ea typeface="+mj-ea"/>
              </a:rPr>
              <a:t>）得到语义规则集</a:t>
            </a:r>
          </a:p>
          <a:p>
            <a:endParaRPr lang="zh-CN" altLang="en-US" dirty="0"/>
          </a:p>
        </p:txBody>
      </p:sp>
      <p:sp>
        <p:nvSpPr>
          <p:cNvPr id="4" name="TextBox 42">
            <a:extLst>
              <a:ext uri="{FF2B5EF4-FFF2-40B4-BE49-F238E27FC236}">
                <a16:creationId xmlns:a16="http://schemas.microsoft.com/office/drawing/2014/main" id="{58105F4A-12D7-41AB-9409-2EB6C9DFB470}"/>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B44993E6-496E-4FDE-95A8-64FDEEF09EAD}"/>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EB757202-24B0-4CC7-8472-F16315A618AA}"/>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descr="图示&#10;&#10;描述已自动生成">
            <a:extLst>
              <a:ext uri="{FF2B5EF4-FFF2-40B4-BE49-F238E27FC236}">
                <a16:creationId xmlns:a16="http://schemas.microsoft.com/office/drawing/2014/main" id="{10A21C7E-7BC9-4A8B-879B-D02FDC923BA2}"/>
              </a:ext>
            </a:extLst>
          </p:cNvPr>
          <p:cNvPicPr>
            <a:picLocks noChangeAspect="1"/>
          </p:cNvPicPr>
          <p:nvPr/>
        </p:nvPicPr>
        <p:blipFill rotWithShape="1">
          <a:blip r:embed="rId2">
            <a:extLst>
              <a:ext uri="{28A0092B-C50C-407E-A947-70E740481C1C}">
                <a14:useLocalDpi xmlns:a14="http://schemas.microsoft.com/office/drawing/2010/main" val="0"/>
              </a:ext>
            </a:extLst>
          </a:blip>
          <a:srcRect l="44849" t="25549" r="16456"/>
          <a:stretch/>
        </p:blipFill>
        <p:spPr>
          <a:xfrm>
            <a:off x="3938935" y="836712"/>
            <a:ext cx="7750734" cy="3350973"/>
          </a:xfrm>
          <a:prstGeom prst="rect">
            <a:avLst/>
          </a:prstGeom>
        </p:spPr>
      </p:pic>
    </p:spTree>
    <p:extLst>
      <p:ext uri="{BB962C8B-B14F-4D97-AF65-F5344CB8AC3E}">
        <p14:creationId xmlns:p14="http://schemas.microsoft.com/office/powerpoint/2010/main" val="1698896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5E9C4-2BE6-4673-9684-B45FE87C369E}"/>
              </a:ext>
            </a:extLst>
          </p:cNvPr>
          <p:cNvSpPr>
            <a:spLocks noGrp="1"/>
          </p:cNvSpPr>
          <p:nvPr>
            <p:ph type="title"/>
          </p:nvPr>
        </p:nvSpPr>
        <p:spPr/>
        <p:txBody>
          <a:bodyPr/>
          <a:lstStyle/>
          <a:p>
            <a:r>
              <a:rPr lang="en-US" altLang="zh-CN" dirty="0"/>
              <a:t>4.</a:t>
            </a:r>
            <a:r>
              <a:rPr lang="zh-CN" altLang="en-US" dirty="0"/>
              <a:t>检测阶段</a:t>
            </a:r>
          </a:p>
        </p:txBody>
      </p:sp>
      <p:sp>
        <p:nvSpPr>
          <p:cNvPr id="3" name="内容占位符 2">
            <a:extLst>
              <a:ext uri="{FF2B5EF4-FFF2-40B4-BE49-F238E27FC236}">
                <a16:creationId xmlns:a16="http://schemas.microsoft.com/office/drawing/2014/main" id="{D895D0D8-ADD9-459F-B718-091CC4EA4669}"/>
              </a:ext>
            </a:extLst>
          </p:cNvPr>
          <p:cNvSpPr>
            <a:spLocks noGrp="1"/>
          </p:cNvSpPr>
          <p:nvPr>
            <p:ph idx="1"/>
          </p:nvPr>
        </p:nvSpPr>
        <p:spPr/>
        <p:txBody>
          <a:bodyPr/>
          <a:lstStyle/>
          <a:p>
            <a:r>
              <a:rPr lang="en-US" altLang="zh-CN" dirty="0"/>
              <a:t>1</a:t>
            </a:r>
            <a:r>
              <a:rPr lang="zh-CN" altLang="en-US" dirty="0"/>
              <a:t>）使用上一阶段生成的语义规则集和一条用户评论</a:t>
            </a:r>
            <a:endParaRPr lang="en-US" altLang="zh-CN" dirty="0"/>
          </a:p>
          <a:p>
            <a:pPr marL="0" indent="0">
              <a:buNone/>
            </a:pPr>
            <a:r>
              <a:rPr lang="zh-CN" altLang="en-US" dirty="0"/>
              <a:t>作为输入</a:t>
            </a:r>
            <a:endParaRPr lang="en-US" altLang="zh-CN" dirty="0"/>
          </a:p>
          <a:p>
            <a:r>
              <a:rPr lang="en-US" altLang="zh-CN" dirty="0"/>
              <a:t>2</a:t>
            </a:r>
            <a:r>
              <a:rPr lang="zh-CN" altLang="en-US" dirty="0"/>
              <a:t>）按照语义规则集对用户评论进行语义规则检查</a:t>
            </a:r>
            <a:endParaRPr lang="en-US" altLang="zh-CN" dirty="0"/>
          </a:p>
          <a:p>
            <a:r>
              <a:rPr lang="en-US" altLang="zh-CN" dirty="0"/>
              <a:t>3</a:t>
            </a:r>
            <a:r>
              <a:rPr lang="zh-CN" altLang="en-US" dirty="0"/>
              <a:t>）识别出该评论所属的非期望行为类型，并输出</a:t>
            </a:r>
          </a:p>
        </p:txBody>
      </p:sp>
      <p:sp>
        <p:nvSpPr>
          <p:cNvPr id="4" name="TextBox 42">
            <a:extLst>
              <a:ext uri="{FF2B5EF4-FFF2-40B4-BE49-F238E27FC236}">
                <a16:creationId xmlns:a16="http://schemas.microsoft.com/office/drawing/2014/main" id="{87DF317D-2BF7-42D1-B8DA-8950DCF2AF8B}"/>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540E04DC-8CF6-4BC0-B432-F0FDDDC4BD53}"/>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62BB79F-2CB0-4288-A2D7-2A0FDC9E0B7B}"/>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descr="图示&#10;&#10;描述已自动生成">
            <a:extLst>
              <a:ext uri="{FF2B5EF4-FFF2-40B4-BE49-F238E27FC236}">
                <a16:creationId xmlns:a16="http://schemas.microsoft.com/office/drawing/2014/main" id="{89C0F917-52AF-4512-AB8E-C8434B4061F4}"/>
              </a:ext>
            </a:extLst>
          </p:cNvPr>
          <p:cNvPicPr>
            <a:picLocks noChangeAspect="1"/>
          </p:cNvPicPr>
          <p:nvPr/>
        </p:nvPicPr>
        <p:blipFill rotWithShape="1">
          <a:blip r:embed="rId2">
            <a:extLst>
              <a:ext uri="{28A0092B-C50C-407E-A947-70E740481C1C}">
                <a14:useLocalDpi xmlns:a14="http://schemas.microsoft.com/office/drawing/2010/main" val="0"/>
              </a:ext>
            </a:extLst>
          </a:blip>
          <a:srcRect l="78481"/>
          <a:stretch/>
        </p:blipFill>
        <p:spPr>
          <a:xfrm>
            <a:off x="7099984" y="664351"/>
            <a:ext cx="3744416" cy="3909987"/>
          </a:xfrm>
          <a:prstGeom prst="rect">
            <a:avLst/>
          </a:prstGeom>
        </p:spPr>
      </p:pic>
    </p:spTree>
    <p:extLst>
      <p:ext uri="{BB962C8B-B14F-4D97-AF65-F5344CB8AC3E}">
        <p14:creationId xmlns:p14="http://schemas.microsoft.com/office/powerpoint/2010/main" val="71616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输入输出</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4</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3" name="Freeform 24"/>
          <p:cNvSpPr>
            <a:spLocks noEditPoints="1"/>
          </p:cNvSpPr>
          <p:nvPr/>
        </p:nvSpPr>
        <p:spPr bwMode="auto">
          <a:xfrm>
            <a:off x="5785588" y="1446208"/>
            <a:ext cx="746207" cy="70799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Freeform 21"/>
          <p:cNvSpPr>
            <a:spLocks noEditPoints="1"/>
          </p:cNvSpPr>
          <p:nvPr/>
        </p:nvSpPr>
        <p:spPr bwMode="auto">
          <a:xfrm>
            <a:off x="303980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8" name="TextBox 28"/>
          <p:cNvSpPr txBox="1"/>
          <p:nvPr/>
        </p:nvSpPr>
        <p:spPr>
          <a:xfrm>
            <a:off x="3335157" y="4580665"/>
            <a:ext cx="2259961" cy="369332"/>
          </a:xfrm>
          <a:prstGeom prst="rect">
            <a:avLst/>
          </a:prstGeom>
          <a:noFill/>
        </p:spPr>
        <p:txBody>
          <a:bodyPr wrap="square" rtlCol="0">
            <a:spAutoFit/>
          </a:bodyPr>
          <a:lstStyle/>
          <a:p>
            <a:r>
              <a:rPr lang="zh-CN" altLang="en-US" dirty="0">
                <a:solidFill>
                  <a:schemeClr val="bg1"/>
                </a:solidFill>
                <a:latin typeface="+mj-ea"/>
                <a:ea typeface="+mj-ea"/>
              </a:rPr>
              <a:t>输入输出要求及理由</a:t>
            </a:r>
          </a:p>
        </p:txBody>
      </p:sp>
      <p:sp>
        <p:nvSpPr>
          <p:cNvPr id="19" name="Freeform 21"/>
          <p:cNvSpPr>
            <a:spLocks noEditPoints="1"/>
          </p:cNvSpPr>
          <p:nvPr/>
        </p:nvSpPr>
        <p:spPr bwMode="auto">
          <a:xfrm>
            <a:off x="749249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0" name="TextBox 44"/>
          <p:cNvSpPr txBox="1"/>
          <p:nvPr/>
        </p:nvSpPr>
        <p:spPr>
          <a:xfrm>
            <a:off x="7787848" y="4580665"/>
            <a:ext cx="1627604" cy="369332"/>
          </a:xfrm>
          <a:prstGeom prst="rect">
            <a:avLst/>
          </a:prstGeom>
          <a:noFill/>
        </p:spPr>
        <p:txBody>
          <a:bodyPr wrap="square" rtlCol="0">
            <a:spAutoFit/>
          </a:bodyPr>
          <a:lstStyle/>
          <a:p>
            <a:r>
              <a:rPr lang="zh-CN" altLang="en-US" dirty="0">
                <a:solidFill>
                  <a:schemeClr val="bg1"/>
                </a:solidFill>
                <a:latin typeface="+mj-ea"/>
                <a:ea typeface="+mj-ea"/>
              </a:rPr>
              <a:t>输出结果分析</a:t>
            </a:r>
          </a:p>
        </p:txBody>
      </p:sp>
      <p:sp>
        <p:nvSpPr>
          <p:cNvPr id="21" name="Freeform 21"/>
          <p:cNvSpPr>
            <a:spLocks noEditPoints="1"/>
          </p:cNvSpPr>
          <p:nvPr/>
        </p:nvSpPr>
        <p:spPr bwMode="auto">
          <a:xfrm>
            <a:off x="5523541"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2" name="TextBox 46"/>
          <p:cNvSpPr txBox="1"/>
          <p:nvPr/>
        </p:nvSpPr>
        <p:spPr>
          <a:xfrm>
            <a:off x="5818898" y="4580665"/>
            <a:ext cx="1627604" cy="369332"/>
          </a:xfrm>
          <a:prstGeom prst="rect">
            <a:avLst/>
          </a:prstGeom>
          <a:noFill/>
        </p:spPr>
        <p:txBody>
          <a:bodyPr wrap="square" rtlCol="0">
            <a:spAutoFit/>
          </a:bodyPr>
          <a:lstStyle/>
          <a:p>
            <a:r>
              <a:rPr lang="zh-CN" altLang="en-US" dirty="0">
                <a:solidFill>
                  <a:schemeClr val="bg1"/>
                </a:solidFill>
                <a:latin typeface="+mj-ea"/>
                <a:ea typeface="+mj-ea"/>
              </a:rPr>
              <a:t>输入数据构造</a:t>
            </a:r>
          </a:p>
        </p:txBody>
      </p:sp>
    </p:spTree>
  </p:cSld>
  <p:clrMapOvr>
    <a:masterClrMapping/>
  </p:clrMapOvr>
  <p:transition spd="slow" advTm="10224">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3FD3E4-B0EA-4563-92F8-E224F2FF76F7}"/>
              </a:ext>
            </a:extLst>
          </p:cNvPr>
          <p:cNvSpPr>
            <a:spLocks noGrp="1"/>
          </p:cNvSpPr>
          <p:nvPr>
            <p:ph idx="1"/>
          </p:nvPr>
        </p:nvSpPr>
        <p:spPr>
          <a:xfrm>
            <a:off x="841907" y="1014445"/>
            <a:ext cx="10514536" cy="4862828"/>
          </a:xfrm>
        </p:spPr>
        <p:txBody>
          <a:bodyPr/>
          <a:lstStyle/>
          <a:p>
            <a:r>
              <a:rPr lang="zh-CN" altLang="en-US" dirty="0"/>
              <a:t>由于前三部分功能模块均是为了最后检测部分进行的数据准备，因此在输入输出部分，仅对检测阶段进行解释说明。</a:t>
            </a:r>
            <a:endParaRPr lang="en-US" altLang="zh-CN" dirty="0"/>
          </a:p>
          <a:p>
            <a:r>
              <a:rPr lang="zh-CN" altLang="en-US" dirty="0"/>
              <a:t>输入：由于</a:t>
            </a:r>
            <a:r>
              <a:rPr lang="en-US" altLang="zh-CN" sz="2000" dirty="0">
                <a:effectLst/>
                <a:latin typeface="Arial" panose="020B0604020202020204" pitchFamily="34" charset="0"/>
              </a:rPr>
              <a:t>CHAMP</a:t>
            </a:r>
            <a:r>
              <a:rPr lang="zh-CN" altLang="en-US" sz="2000" dirty="0">
                <a:effectLst/>
                <a:latin typeface="Arial" panose="020B0604020202020204" pitchFamily="34" charset="0"/>
              </a:rPr>
              <a:t>是利用用户评论判断非期望行为的工具，因此输入为一条评论。其中，评论可以是中文或英文，以字符串形式传入并存入</a:t>
            </a:r>
            <a:r>
              <a:rPr lang="en-US" altLang="zh-CN" sz="2000" dirty="0">
                <a:effectLst/>
                <a:latin typeface="Arial" panose="020B0604020202020204" pitchFamily="34" charset="0"/>
              </a:rPr>
              <a:t>’sen2’</a:t>
            </a:r>
            <a:r>
              <a:rPr lang="zh-CN" altLang="en-US" sz="2000" dirty="0">
                <a:effectLst/>
                <a:latin typeface="Arial" panose="020B0604020202020204" pitchFamily="34" charset="0"/>
              </a:rPr>
              <a:t>中，如下图所示：</a:t>
            </a:r>
            <a:endParaRPr lang="en-US" altLang="zh-CN" sz="2000" dirty="0">
              <a:effectLst/>
              <a:latin typeface="Arial" panose="020B0604020202020204" pitchFamily="34" charset="0"/>
            </a:endParaRPr>
          </a:p>
          <a:p>
            <a:r>
              <a:rPr lang="en-US" altLang="zh-CN" dirty="0">
                <a:latin typeface="Arial" panose="020B0604020202020204" pitchFamily="34" charset="0"/>
              </a:rPr>
              <a:t>                                       </a:t>
            </a:r>
            <a:r>
              <a:rPr lang="zh-CN" altLang="en-US" dirty="0">
                <a:latin typeface="Arial" panose="020B0604020202020204" pitchFamily="34" charset="0"/>
              </a:rPr>
              <a:t>示例输入如右图：</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输出：</a:t>
            </a:r>
            <a:r>
              <a:rPr lang="en-US" altLang="zh-CN" sz="2000" dirty="0">
                <a:effectLst/>
                <a:latin typeface="Arial" panose="020B0604020202020204" pitchFamily="34" charset="0"/>
              </a:rPr>
              <a:t> CHAMP</a:t>
            </a:r>
            <a:r>
              <a:rPr lang="zh-CN" altLang="en-US" sz="2000" dirty="0">
                <a:effectLst/>
                <a:latin typeface="Arial" panose="020B0604020202020204" pitchFamily="34" charset="0"/>
              </a:rPr>
              <a:t>工具的目的是检测评论的非期望行为，因此输出为一种或一系列非期望行为的名称，之间以</a:t>
            </a:r>
            <a:r>
              <a:rPr lang="en-US" altLang="zh-CN" sz="2000" dirty="0">
                <a:effectLst/>
                <a:latin typeface="Arial" panose="020B0604020202020204" pitchFamily="34" charset="0"/>
              </a:rPr>
              <a:t>”,”</a:t>
            </a:r>
            <a:r>
              <a:rPr lang="zh-CN" altLang="en-US" sz="2000" dirty="0">
                <a:effectLst/>
                <a:latin typeface="Arial" panose="020B0604020202020204" pitchFamily="34" charset="0"/>
              </a:rPr>
              <a:t>隔开，如下图所示：</a:t>
            </a:r>
            <a:endParaRPr lang="zh-CN" altLang="en-US" dirty="0"/>
          </a:p>
        </p:txBody>
      </p:sp>
      <p:sp>
        <p:nvSpPr>
          <p:cNvPr id="4" name="TextBox 42">
            <a:extLst>
              <a:ext uri="{FF2B5EF4-FFF2-40B4-BE49-F238E27FC236}">
                <a16:creationId xmlns:a16="http://schemas.microsoft.com/office/drawing/2014/main" id="{82836B93-8833-4136-8C50-6EB4F621E297}"/>
              </a:ext>
            </a:extLst>
          </p:cNvPr>
          <p:cNvSpPr txBox="1"/>
          <p:nvPr/>
        </p:nvSpPr>
        <p:spPr>
          <a:xfrm>
            <a:off x="1259111" y="182798"/>
            <a:ext cx="4912072"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4.1</a:t>
            </a:r>
            <a:r>
              <a:rPr lang="zh-CN" altLang="en-US" b="0" dirty="0">
                <a:solidFill>
                  <a:schemeClr val="bg1"/>
                </a:solidFill>
              </a:rPr>
              <a:t>输入输出要求及理由</a:t>
            </a:r>
          </a:p>
          <a:p>
            <a:endParaRPr lang="zh-CN" altLang="en-US" b="0" dirty="0">
              <a:solidFill>
                <a:schemeClr val="bg1"/>
              </a:solidFill>
            </a:endParaRPr>
          </a:p>
        </p:txBody>
      </p:sp>
      <p:sp>
        <p:nvSpPr>
          <p:cNvPr id="5" name="Freeform 5">
            <a:extLst>
              <a:ext uri="{FF2B5EF4-FFF2-40B4-BE49-F238E27FC236}">
                <a16:creationId xmlns:a16="http://schemas.microsoft.com/office/drawing/2014/main" id="{008C0454-4C22-450B-9902-0DC97662DE36}"/>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DCB396B0-E02F-4560-A703-42596CAFA23D}"/>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descr="图形用户界面&#10;&#10;描述已自动生成">
            <a:extLst>
              <a:ext uri="{FF2B5EF4-FFF2-40B4-BE49-F238E27FC236}">
                <a16:creationId xmlns:a16="http://schemas.microsoft.com/office/drawing/2014/main" id="{11EC4288-39F8-4819-A02E-7BD28BAA0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11" y="2432222"/>
            <a:ext cx="2686050" cy="685800"/>
          </a:xfrm>
          <a:prstGeom prst="rect">
            <a:avLst/>
          </a:prstGeom>
        </p:spPr>
      </p:pic>
      <p:pic>
        <p:nvPicPr>
          <p:cNvPr id="10" name="图片 9" descr="图片包含 文本&#10;&#10;描述已自动生成">
            <a:extLst>
              <a:ext uri="{FF2B5EF4-FFF2-40B4-BE49-F238E27FC236}">
                <a16:creationId xmlns:a16="http://schemas.microsoft.com/office/drawing/2014/main" id="{A260B1C6-DFA7-4D41-982C-AC3C19ACD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159" y="2432222"/>
            <a:ext cx="4210050" cy="657225"/>
          </a:xfrm>
          <a:prstGeom prst="rect">
            <a:avLst/>
          </a:prstGeom>
        </p:spPr>
      </p:pic>
      <p:pic>
        <p:nvPicPr>
          <p:cNvPr id="7" name="图片 6" descr="文本&#10;&#10;描述已自动生成">
            <a:extLst>
              <a:ext uri="{FF2B5EF4-FFF2-40B4-BE49-F238E27FC236}">
                <a16:creationId xmlns:a16="http://schemas.microsoft.com/office/drawing/2014/main" id="{ADA607D1-4F30-4837-9E6A-A391B5F15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111" y="3861048"/>
            <a:ext cx="9829800" cy="2124075"/>
          </a:xfrm>
          <a:prstGeom prst="rect">
            <a:avLst/>
          </a:prstGeom>
        </p:spPr>
      </p:pic>
    </p:spTree>
    <p:extLst>
      <p:ext uri="{BB962C8B-B14F-4D97-AF65-F5344CB8AC3E}">
        <p14:creationId xmlns:p14="http://schemas.microsoft.com/office/powerpoint/2010/main" val="60500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D86B5A-DBC5-45FF-BDC4-3D9C864FC79E}"/>
              </a:ext>
            </a:extLst>
          </p:cNvPr>
          <p:cNvSpPr>
            <a:spLocks noGrp="1"/>
          </p:cNvSpPr>
          <p:nvPr>
            <p:ph idx="1"/>
          </p:nvPr>
        </p:nvSpPr>
        <p:spPr>
          <a:xfrm>
            <a:off x="841907" y="1014445"/>
            <a:ext cx="10514536" cy="4862828"/>
          </a:xfrm>
        </p:spPr>
        <p:txBody>
          <a:bodyPr/>
          <a:lstStyle/>
          <a:p>
            <a:r>
              <a:rPr lang="zh-CN" altLang="en-US" dirty="0"/>
              <a:t>输入数据为中文或英文评论，其数据结构为</a:t>
            </a:r>
            <a:r>
              <a:rPr lang="en-US" altLang="zh-CN" dirty="0"/>
              <a:t>string</a:t>
            </a:r>
            <a:r>
              <a:rPr lang="zh-CN" altLang="en-US" dirty="0"/>
              <a:t>字符串，示例如下：</a:t>
            </a:r>
            <a:endParaRPr lang="en-US" altLang="zh-CN" dirty="0"/>
          </a:p>
          <a:p>
            <a:r>
              <a:rPr lang="zh-CN" altLang="en-US" dirty="0"/>
              <a:t>中文：</a:t>
            </a:r>
            <a:endParaRPr lang="en-US" altLang="zh-CN" dirty="0"/>
          </a:p>
          <a:p>
            <a:endParaRPr lang="en-US" altLang="zh-CN" dirty="0"/>
          </a:p>
          <a:p>
            <a:endParaRPr lang="en-US" altLang="zh-CN" dirty="0"/>
          </a:p>
          <a:p>
            <a:r>
              <a:rPr lang="zh-CN" altLang="en-US" dirty="0"/>
              <a:t>英文：</a:t>
            </a:r>
          </a:p>
        </p:txBody>
      </p:sp>
      <p:sp>
        <p:nvSpPr>
          <p:cNvPr id="4" name="TextBox 42">
            <a:extLst>
              <a:ext uri="{FF2B5EF4-FFF2-40B4-BE49-F238E27FC236}">
                <a16:creationId xmlns:a16="http://schemas.microsoft.com/office/drawing/2014/main" id="{C14D0BAD-5F8E-4E0F-93BA-96F4BC50524E}"/>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4.2</a:t>
            </a:r>
            <a:r>
              <a:rPr lang="zh-CN" altLang="en-US" b="0" dirty="0">
                <a:solidFill>
                  <a:schemeClr val="bg1"/>
                </a:solidFill>
              </a:rPr>
              <a:t>输入数据构造</a:t>
            </a:r>
          </a:p>
          <a:p>
            <a:endParaRPr lang="zh-CN" altLang="en-US" b="0" dirty="0">
              <a:solidFill>
                <a:schemeClr val="bg1"/>
              </a:solidFill>
            </a:endParaRPr>
          </a:p>
        </p:txBody>
      </p:sp>
      <p:sp>
        <p:nvSpPr>
          <p:cNvPr id="5" name="Freeform 5">
            <a:extLst>
              <a:ext uri="{FF2B5EF4-FFF2-40B4-BE49-F238E27FC236}">
                <a16:creationId xmlns:a16="http://schemas.microsoft.com/office/drawing/2014/main" id="{AADF8AA2-BCBA-4077-9F73-BFAB326D838F}"/>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D47CFE4B-5591-44E6-9F6E-EEAACE60C884}"/>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屏幕上有字&#10;&#10;描述已自动生成">
            <a:extLst>
              <a:ext uri="{FF2B5EF4-FFF2-40B4-BE49-F238E27FC236}">
                <a16:creationId xmlns:a16="http://schemas.microsoft.com/office/drawing/2014/main" id="{99098476-7DA7-453F-AA96-03D46996C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104" y="2950603"/>
            <a:ext cx="5476875" cy="685800"/>
          </a:xfrm>
          <a:prstGeom prst="rect">
            <a:avLst/>
          </a:prstGeom>
        </p:spPr>
      </p:pic>
      <p:pic>
        <p:nvPicPr>
          <p:cNvPr id="10" name="图片 9" descr="图片包含 文本&#10;&#10;描述已自动生成">
            <a:extLst>
              <a:ext uri="{FF2B5EF4-FFF2-40B4-BE49-F238E27FC236}">
                <a16:creationId xmlns:a16="http://schemas.microsoft.com/office/drawing/2014/main" id="{6FDAFEC8-19FD-44CA-B17B-B77646AD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766" y="1791588"/>
            <a:ext cx="4210050" cy="657225"/>
          </a:xfrm>
          <a:prstGeom prst="rect">
            <a:avLst/>
          </a:prstGeom>
        </p:spPr>
      </p:pic>
    </p:spTree>
    <p:extLst>
      <p:ext uri="{BB962C8B-B14F-4D97-AF65-F5344CB8AC3E}">
        <p14:creationId xmlns:p14="http://schemas.microsoft.com/office/powerpoint/2010/main" val="136615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CCDE6-9B34-4AD3-9DB8-F4267B124D09}"/>
              </a:ext>
            </a:extLst>
          </p:cNvPr>
          <p:cNvSpPr>
            <a:spLocks noGrp="1"/>
          </p:cNvSpPr>
          <p:nvPr>
            <p:ph idx="1"/>
          </p:nvPr>
        </p:nvSpPr>
        <p:spPr>
          <a:xfrm>
            <a:off x="717786" y="719488"/>
            <a:ext cx="10514536" cy="4968552"/>
          </a:xfrm>
        </p:spPr>
        <p:txBody>
          <a:bodyPr/>
          <a:lstStyle/>
          <a:p>
            <a:r>
              <a:rPr lang="zh-CN" altLang="en-US" dirty="0"/>
              <a:t>以下图输入为例，对输出结果进行分析：</a:t>
            </a:r>
            <a:endParaRPr lang="en-US" altLang="zh-CN" dirty="0"/>
          </a:p>
          <a:p>
            <a:r>
              <a:rPr lang="zh-CN" altLang="en-US" dirty="0"/>
              <a:t>输入：</a:t>
            </a:r>
            <a:endParaRPr lang="en-US" altLang="zh-CN" dirty="0"/>
          </a:p>
          <a:p>
            <a:endParaRPr lang="en-US" altLang="zh-CN" dirty="0"/>
          </a:p>
          <a:p>
            <a:r>
              <a:rPr lang="zh-CN" altLang="en-US" dirty="0"/>
              <a:t>输出：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程序检测到输入中存在</a:t>
            </a:r>
            <a:r>
              <a:rPr lang="en-US" altLang="zh-CN" dirty="0"/>
              <a:t>”</a:t>
            </a:r>
            <a:r>
              <a:rPr lang="zh-CN" altLang="en-US" dirty="0"/>
              <a:t>闪退</a:t>
            </a:r>
            <a:r>
              <a:rPr lang="en-US" altLang="zh-CN" dirty="0"/>
              <a:t>”</a:t>
            </a:r>
            <a:r>
              <a:rPr lang="zh-CN" altLang="en-US" dirty="0"/>
              <a:t>这一关键词，根据下图语义规则，故输出</a:t>
            </a:r>
            <a:r>
              <a:rPr lang="en-US" altLang="zh-CN" dirty="0"/>
              <a:t>”,(fail to start)”</a:t>
            </a:r>
            <a:endParaRPr lang="zh-CN" altLang="en-US" dirty="0"/>
          </a:p>
        </p:txBody>
      </p:sp>
      <p:sp>
        <p:nvSpPr>
          <p:cNvPr id="4" name="TextBox 42">
            <a:extLst>
              <a:ext uri="{FF2B5EF4-FFF2-40B4-BE49-F238E27FC236}">
                <a16:creationId xmlns:a16="http://schemas.microsoft.com/office/drawing/2014/main" id="{1B21CBF1-B56C-474D-95AC-F5FE632C4CE7}"/>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F37F47FB-81BC-4776-8644-EF6C01C2534E}"/>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C8F09839-E7C6-41C3-8A0D-35D46CBCA6B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图片包含 文本&#10;&#10;描述已自动生成">
            <a:extLst>
              <a:ext uri="{FF2B5EF4-FFF2-40B4-BE49-F238E27FC236}">
                <a16:creationId xmlns:a16="http://schemas.microsoft.com/office/drawing/2014/main" id="{B63F7011-1275-40AB-8308-4AF67BC48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06" y="1094638"/>
            <a:ext cx="4210050" cy="657225"/>
          </a:xfrm>
          <a:prstGeom prst="rect">
            <a:avLst/>
          </a:prstGeom>
        </p:spPr>
      </p:pic>
      <p:pic>
        <p:nvPicPr>
          <p:cNvPr id="11" name="图片 10" descr="文本&#10;&#10;描述已自动生成">
            <a:extLst>
              <a:ext uri="{FF2B5EF4-FFF2-40B4-BE49-F238E27FC236}">
                <a16:creationId xmlns:a16="http://schemas.microsoft.com/office/drawing/2014/main" id="{1D122237-99B9-4355-B114-8BAC5960B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413" y="4344313"/>
            <a:ext cx="6600825" cy="2343150"/>
          </a:xfrm>
          <a:prstGeom prst="rect">
            <a:avLst/>
          </a:prstGeom>
        </p:spPr>
      </p:pic>
      <p:pic>
        <p:nvPicPr>
          <p:cNvPr id="7" name="图片 6" descr="文本&#10;&#10;描述已自动生成">
            <a:extLst>
              <a:ext uri="{FF2B5EF4-FFF2-40B4-BE49-F238E27FC236}">
                <a16:creationId xmlns:a16="http://schemas.microsoft.com/office/drawing/2014/main" id="{A608E515-9B00-456A-AB43-C51B3820E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0306" y="1801929"/>
            <a:ext cx="9829800" cy="2124075"/>
          </a:xfrm>
          <a:prstGeom prst="rect">
            <a:avLst/>
          </a:prstGeom>
        </p:spPr>
      </p:pic>
    </p:spTree>
    <p:extLst>
      <p:ext uri="{BB962C8B-B14F-4D97-AF65-F5344CB8AC3E}">
        <p14:creationId xmlns:p14="http://schemas.microsoft.com/office/powerpoint/2010/main" val="168112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76039B-E545-42FA-974C-91830424AB30}"/>
              </a:ext>
            </a:extLst>
          </p:cNvPr>
          <p:cNvSpPr>
            <a:spLocks noGrp="1"/>
          </p:cNvSpPr>
          <p:nvPr>
            <p:ph idx="1"/>
          </p:nvPr>
        </p:nvSpPr>
        <p:spPr>
          <a:xfrm>
            <a:off x="841907" y="858899"/>
            <a:ext cx="10514536" cy="4277072"/>
          </a:xfrm>
        </p:spPr>
        <p:txBody>
          <a:bodyPr/>
          <a:lstStyle/>
          <a:p>
            <a:r>
              <a:rPr lang="zh-CN" altLang="en-US" dirty="0"/>
              <a:t>对部分数据进行了测试，发现该工具对</a:t>
            </a:r>
            <a:r>
              <a:rPr lang="en-US" altLang="zh-CN" dirty="0"/>
              <a:t>fail to start</a:t>
            </a:r>
            <a:r>
              <a:rPr lang="zh-CN" altLang="en-US" dirty="0"/>
              <a:t>，</a:t>
            </a:r>
            <a:r>
              <a:rPr lang="en-US" altLang="zh-CN" dirty="0"/>
              <a:t>ad </a:t>
            </a:r>
            <a:r>
              <a:rPr lang="en-US" altLang="zh-CN" dirty="0" err="1"/>
              <a:t>distruption</a:t>
            </a:r>
            <a:r>
              <a:rPr lang="zh-CN" altLang="en-US" dirty="0"/>
              <a:t>，</a:t>
            </a:r>
            <a:r>
              <a:rPr lang="en-US" altLang="zh-CN" dirty="0"/>
              <a:t>virus</a:t>
            </a:r>
            <a:r>
              <a:rPr lang="zh-CN" altLang="en-US" dirty="0"/>
              <a:t>以及</a:t>
            </a:r>
            <a:r>
              <a:rPr lang="en-US" altLang="zh-CN" dirty="0"/>
              <a:t>add shortcuts</a:t>
            </a:r>
            <a:r>
              <a:rPr lang="zh-CN" altLang="en-US" dirty="0"/>
              <a:t>等非期望行为的判断比较敏感，对</a:t>
            </a:r>
            <a:r>
              <a:rPr lang="en-US" altLang="zh-CN" dirty="0"/>
              <a:t>payment</a:t>
            </a:r>
            <a:r>
              <a:rPr lang="zh-CN" altLang="en-US" dirty="0"/>
              <a:t>和</a:t>
            </a:r>
            <a:r>
              <a:rPr lang="en-US" altLang="zh-CN" dirty="0"/>
              <a:t>illegal redirection</a:t>
            </a:r>
            <a:r>
              <a:rPr lang="zh-CN" altLang="en-US" dirty="0"/>
              <a:t>非常不敏感，部分数据如下</a:t>
            </a:r>
            <a:r>
              <a:rPr lang="zh-CN" altLang="en-US" dirty="0">
                <a:sym typeface="Wingdings" panose="05000000000000000000" pitchFamily="2" charset="2"/>
              </a:rPr>
              <a:t>（左</a:t>
            </a:r>
            <a:r>
              <a:rPr lang="en-US" altLang="zh-CN" dirty="0">
                <a:sym typeface="Wingdings" panose="05000000000000000000" pitchFamily="2" charset="2"/>
              </a:rPr>
              <a:t>2</a:t>
            </a:r>
            <a:r>
              <a:rPr lang="zh-CN" altLang="en-US">
                <a:sym typeface="Wingdings" panose="05000000000000000000" pitchFamily="2" charset="2"/>
              </a:rPr>
              <a:t>是应输出的非期望行为，最右是工具得出的非期望行为）</a:t>
            </a:r>
            <a:endParaRPr lang="zh-CN" altLang="en-US" dirty="0"/>
          </a:p>
        </p:txBody>
      </p:sp>
      <p:sp>
        <p:nvSpPr>
          <p:cNvPr id="4" name="TextBox 42">
            <a:extLst>
              <a:ext uri="{FF2B5EF4-FFF2-40B4-BE49-F238E27FC236}">
                <a16:creationId xmlns:a16="http://schemas.microsoft.com/office/drawing/2014/main" id="{F5DDACC3-755C-4A43-9EDD-58E2B54F6B47}"/>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932946B4-D1CB-43C5-A974-F7E4C5ED5493}"/>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95DBD9B8-AECD-4159-8B5E-86D2582FD538}"/>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8F3887FC-5925-4819-8BAB-C337F76A538D}"/>
              </a:ext>
            </a:extLst>
          </p:cNvPr>
          <p:cNvPicPr>
            <a:picLocks noChangeAspect="1"/>
          </p:cNvPicPr>
          <p:nvPr/>
        </p:nvPicPr>
        <p:blipFill rotWithShape="1">
          <a:blip r:embed="rId2">
            <a:extLst>
              <a:ext uri="{28A0092B-C50C-407E-A947-70E740481C1C}">
                <a14:useLocalDpi xmlns:a14="http://schemas.microsoft.com/office/drawing/2010/main" val="0"/>
              </a:ext>
            </a:extLst>
          </a:blip>
          <a:srcRect t="31455" r="19894" b="5275"/>
          <a:stretch/>
        </p:blipFill>
        <p:spPr>
          <a:xfrm>
            <a:off x="1056588" y="1988840"/>
            <a:ext cx="9771583" cy="4176465"/>
          </a:xfrm>
          <a:prstGeom prst="rect">
            <a:avLst/>
          </a:prstGeom>
        </p:spPr>
      </p:pic>
    </p:spTree>
    <p:extLst>
      <p:ext uri="{BB962C8B-B14F-4D97-AF65-F5344CB8AC3E}">
        <p14:creationId xmlns:p14="http://schemas.microsoft.com/office/powerpoint/2010/main" val="477521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8924F9-146F-4E7F-A132-5AB3FC64B93B}"/>
              </a:ext>
            </a:extLst>
          </p:cNvPr>
          <p:cNvSpPr>
            <a:spLocks noGrp="1"/>
          </p:cNvSpPr>
          <p:nvPr>
            <p:ph idx="1"/>
          </p:nvPr>
        </p:nvSpPr>
        <p:spPr>
          <a:xfrm>
            <a:off x="554559" y="664351"/>
            <a:ext cx="10514536" cy="5278652"/>
          </a:xfrm>
        </p:spPr>
        <p:txBody>
          <a:bodyPr/>
          <a:lstStyle/>
          <a:p>
            <a:pPr marL="0" indent="0">
              <a:buNone/>
            </a:pPr>
            <a:endParaRPr lang="en-US" altLang="zh-CN" dirty="0"/>
          </a:p>
          <a:p>
            <a:r>
              <a:rPr lang="zh-CN" altLang="en-US" dirty="0">
                <a:effectLst/>
                <a:latin typeface="Arial" panose="020B0604020202020204" pitchFamily="34" charset="0"/>
              </a:rPr>
              <a:t>对</a:t>
            </a:r>
            <a:r>
              <a:rPr lang="en-US" altLang="zh-CN" dirty="0">
                <a:effectLst/>
                <a:latin typeface="Arial" panose="020B0604020202020204" pitchFamily="34" charset="0"/>
              </a:rPr>
              <a:t>901</a:t>
            </a:r>
            <a:r>
              <a:rPr lang="zh-CN" altLang="en-US" dirty="0">
                <a:effectLst/>
                <a:latin typeface="Arial" panose="020B0604020202020204" pitchFamily="34" charset="0"/>
              </a:rPr>
              <a:t>条中文评论和</a:t>
            </a:r>
            <a:r>
              <a:rPr lang="en-US" altLang="zh-CN" dirty="0">
                <a:effectLst/>
                <a:latin typeface="Arial" panose="020B0604020202020204" pitchFamily="34" charset="0"/>
              </a:rPr>
              <a:t>618</a:t>
            </a:r>
            <a:r>
              <a:rPr lang="zh-CN" altLang="en-US" dirty="0">
                <a:effectLst/>
                <a:latin typeface="Arial" panose="020B0604020202020204" pitchFamily="34" charset="0"/>
              </a:rPr>
              <a:t>条英文评论进行</a:t>
            </a:r>
            <a:r>
              <a:rPr lang="en-US" altLang="zh-CN" sz="2000" dirty="0">
                <a:effectLst/>
                <a:latin typeface="Arial" panose="020B0604020202020204" pitchFamily="34" charset="0"/>
              </a:rPr>
              <a:t>CHAMP</a:t>
            </a:r>
            <a:r>
              <a:rPr lang="zh-CN" altLang="en-US" sz="2000" dirty="0">
                <a:effectLst/>
                <a:latin typeface="Arial" panose="020B0604020202020204" pitchFamily="34" charset="0"/>
              </a:rPr>
              <a:t>分析，得出的非期望行为分布如下图所示：</a:t>
            </a:r>
            <a:endParaRPr lang="en-US" altLang="zh-CN" dirty="0"/>
          </a:p>
        </p:txBody>
      </p:sp>
      <p:sp>
        <p:nvSpPr>
          <p:cNvPr id="4" name="TextBox 42">
            <a:extLst>
              <a:ext uri="{FF2B5EF4-FFF2-40B4-BE49-F238E27FC236}">
                <a16:creationId xmlns:a16="http://schemas.microsoft.com/office/drawing/2014/main" id="{F4A4D109-9614-414A-9F74-BB460D76ACBF}"/>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ED019EB7-6A0D-4043-9724-BA2237481E8B}"/>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24E6C4EE-9726-4BED-9953-0084BDD0BF1E}"/>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D19B2A24-4578-41B8-8673-DED0EF62C832}"/>
              </a:ext>
            </a:extLst>
          </p:cNvPr>
          <p:cNvPicPr>
            <a:picLocks noChangeAspect="1"/>
          </p:cNvPicPr>
          <p:nvPr/>
        </p:nvPicPr>
        <p:blipFill>
          <a:blip r:embed="rId2"/>
          <a:stretch>
            <a:fillRect/>
          </a:stretch>
        </p:blipFill>
        <p:spPr>
          <a:xfrm>
            <a:off x="1860514" y="1923919"/>
            <a:ext cx="7902625" cy="3010161"/>
          </a:xfrm>
          <a:prstGeom prst="rect">
            <a:avLst/>
          </a:prstGeom>
        </p:spPr>
      </p:pic>
    </p:spTree>
    <p:extLst>
      <p:ext uri="{BB962C8B-B14F-4D97-AF65-F5344CB8AC3E}">
        <p14:creationId xmlns:p14="http://schemas.microsoft.com/office/powerpoint/2010/main" val="92596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02F98B-F7B0-4B39-B16B-2FE2FE47A935}"/>
              </a:ext>
            </a:extLst>
          </p:cNvPr>
          <p:cNvSpPr>
            <a:spLocks noGrp="1"/>
          </p:cNvSpPr>
          <p:nvPr>
            <p:ph idx="1"/>
          </p:nvPr>
        </p:nvSpPr>
        <p:spPr>
          <a:xfrm>
            <a:off x="841907" y="764707"/>
            <a:ext cx="10514536" cy="5112566"/>
          </a:xfrm>
        </p:spPr>
        <p:txBody>
          <a:bodyPr/>
          <a:lstStyle/>
          <a:p>
            <a:r>
              <a:rPr lang="zh-CN" altLang="en-US" dirty="0"/>
              <a:t>下表展示了对</a:t>
            </a:r>
            <a:r>
              <a:rPr lang="en-US" altLang="zh-CN" dirty="0">
                <a:effectLst/>
                <a:latin typeface="Arial" panose="020B0604020202020204" pitchFamily="34" charset="0"/>
              </a:rPr>
              <a:t>CHAMP</a:t>
            </a:r>
            <a:r>
              <a:rPr lang="zh-CN" altLang="en-US" dirty="0">
                <a:effectLst/>
                <a:latin typeface="Arial" panose="020B0604020202020204" pitchFamily="34" charset="0"/>
              </a:rPr>
              <a:t>识别</a:t>
            </a:r>
            <a:r>
              <a:rPr lang="en-US" altLang="zh-CN" dirty="0" err="1">
                <a:effectLst/>
                <a:latin typeface="Arial" panose="020B0604020202020204" pitchFamily="34" charset="0"/>
              </a:rPr>
              <a:t>UBComments</a:t>
            </a:r>
            <a:r>
              <a:rPr lang="zh-CN" altLang="en-US" dirty="0">
                <a:effectLst/>
                <a:latin typeface="Arial" panose="020B0604020202020204" pitchFamily="34" charset="0"/>
              </a:rPr>
              <a:t>的有效性的评估结果，其在中文基准的平均准确率和召回率分别为</a:t>
            </a:r>
            <a:r>
              <a:rPr lang="en-US" altLang="zh-CN" dirty="0">
                <a:effectLst/>
                <a:latin typeface="Arial" panose="020B0604020202020204" pitchFamily="34" charset="0"/>
              </a:rPr>
              <a:t>95%</a:t>
            </a:r>
            <a:r>
              <a:rPr lang="zh-CN" altLang="en-US" dirty="0">
                <a:effectLst/>
                <a:latin typeface="Arial" panose="020B0604020202020204" pitchFamily="34" charset="0"/>
              </a:rPr>
              <a:t>和</a:t>
            </a:r>
            <a:r>
              <a:rPr lang="en-US" altLang="zh-CN" dirty="0">
                <a:effectLst/>
                <a:latin typeface="Arial" panose="020B0604020202020204" pitchFamily="34" charset="0"/>
              </a:rPr>
              <a:t>93%</a:t>
            </a:r>
            <a:r>
              <a:rPr lang="zh-CN" altLang="en-US" dirty="0">
                <a:effectLst/>
                <a:latin typeface="Arial" panose="020B0604020202020204" pitchFamily="34" charset="0"/>
              </a:rPr>
              <a:t>，英文基准的平均准确率和召回率分别为</a:t>
            </a:r>
            <a:r>
              <a:rPr lang="en-US" altLang="zh-CN" dirty="0">
                <a:effectLst/>
                <a:latin typeface="Arial" panose="020B0604020202020204" pitchFamily="34" charset="0"/>
              </a:rPr>
              <a:t>97%</a:t>
            </a:r>
            <a:r>
              <a:rPr lang="zh-CN" altLang="en-US" dirty="0">
                <a:effectLst/>
                <a:latin typeface="Arial" panose="020B0604020202020204" pitchFamily="34" charset="0"/>
              </a:rPr>
              <a:t>和</a:t>
            </a:r>
            <a:r>
              <a:rPr lang="en-US" altLang="zh-CN" dirty="0">
                <a:effectLst/>
                <a:latin typeface="Arial" panose="020B0604020202020204" pitchFamily="34" charset="0"/>
              </a:rPr>
              <a:t>98%</a:t>
            </a:r>
            <a:r>
              <a:rPr lang="zh-CN" altLang="en-US" dirty="0">
                <a:effectLst/>
                <a:latin typeface="Arial" panose="020B0604020202020204" pitchFamily="34" charset="0"/>
              </a:rPr>
              <a:t>。特别是，</a:t>
            </a:r>
            <a:r>
              <a:rPr lang="en-US" altLang="zh-CN" dirty="0">
                <a:effectLst/>
                <a:latin typeface="Arial" panose="020B0604020202020204" pitchFamily="34" charset="0"/>
              </a:rPr>
              <a:t>CHAMP</a:t>
            </a:r>
            <a:r>
              <a:rPr lang="zh-CN" altLang="en-US" dirty="0">
                <a:effectLst/>
                <a:latin typeface="Arial" panose="020B0604020202020204" pitchFamily="34" charset="0"/>
              </a:rPr>
              <a:t>在</a:t>
            </a:r>
            <a:r>
              <a:rPr lang="en-US" altLang="zh-CN" dirty="0">
                <a:effectLst/>
                <a:latin typeface="Arial" panose="020B0604020202020204" pitchFamily="34" charset="0"/>
              </a:rPr>
              <a:t>26</a:t>
            </a:r>
            <a:r>
              <a:rPr lang="zh-CN" altLang="en-US" dirty="0">
                <a:effectLst/>
                <a:latin typeface="Arial" panose="020B0604020202020204" pitchFamily="34" charset="0"/>
              </a:rPr>
              <a:t>种类型的非期望行为中，有</a:t>
            </a:r>
            <a:r>
              <a:rPr lang="en-US" altLang="zh-CN" dirty="0">
                <a:effectLst/>
                <a:latin typeface="Arial" panose="020B0604020202020204" pitchFamily="34" charset="0"/>
              </a:rPr>
              <a:t>20</a:t>
            </a:r>
            <a:r>
              <a:rPr lang="zh-CN" altLang="en-US" dirty="0">
                <a:effectLst/>
                <a:latin typeface="Arial" panose="020B0604020202020204" pitchFamily="34" charset="0"/>
              </a:rPr>
              <a:t>种达到了</a:t>
            </a:r>
            <a:r>
              <a:rPr lang="en-US" altLang="zh-CN" dirty="0">
                <a:effectLst/>
                <a:latin typeface="Arial" panose="020B0604020202020204" pitchFamily="34" charset="0"/>
              </a:rPr>
              <a:t>90%</a:t>
            </a:r>
            <a:r>
              <a:rPr lang="zh-CN" altLang="en-US" dirty="0">
                <a:effectLst/>
                <a:latin typeface="Arial" panose="020B0604020202020204" pitchFamily="34" charset="0"/>
              </a:rPr>
              <a:t>的准确率和召回率，相比基于相似性比较工具有着较大提升。</a:t>
            </a:r>
            <a:endParaRPr lang="zh-CN" altLang="en-US" dirty="0"/>
          </a:p>
        </p:txBody>
      </p:sp>
      <p:sp>
        <p:nvSpPr>
          <p:cNvPr id="6" name="TextBox 42">
            <a:extLst>
              <a:ext uri="{FF2B5EF4-FFF2-40B4-BE49-F238E27FC236}">
                <a16:creationId xmlns:a16="http://schemas.microsoft.com/office/drawing/2014/main" id="{E46E667E-EB1E-49A7-9652-724CBDB04352}"/>
              </a:ext>
            </a:extLst>
          </p:cNvPr>
          <p:cNvSpPr txBox="1"/>
          <p:nvPr/>
        </p:nvSpPr>
        <p:spPr>
          <a:xfrm>
            <a:off x="1245155"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7" name="Freeform 5">
            <a:extLst>
              <a:ext uri="{FF2B5EF4-FFF2-40B4-BE49-F238E27FC236}">
                <a16:creationId xmlns:a16="http://schemas.microsoft.com/office/drawing/2014/main" id="{AA3DA19E-462D-402C-9C7D-3290869AEBF0}"/>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8" name="直接连接符 7">
            <a:extLst>
              <a:ext uri="{FF2B5EF4-FFF2-40B4-BE49-F238E27FC236}">
                <a16:creationId xmlns:a16="http://schemas.microsoft.com/office/drawing/2014/main" id="{7FA3EC4D-B9AE-4C53-8CEE-91C09461A066}"/>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图片 11" descr="表格&#10;&#10;描述已自动生成">
            <a:extLst>
              <a:ext uri="{FF2B5EF4-FFF2-40B4-BE49-F238E27FC236}">
                <a16:creationId xmlns:a16="http://schemas.microsoft.com/office/drawing/2014/main" id="{FE488A03-6F2F-4E94-99C1-2D6D3EBC86C5}"/>
              </a:ext>
            </a:extLst>
          </p:cNvPr>
          <p:cNvPicPr>
            <a:picLocks noChangeAspect="1"/>
          </p:cNvPicPr>
          <p:nvPr/>
        </p:nvPicPr>
        <p:blipFill rotWithShape="1">
          <a:blip r:embed="rId2">
            <a:extLst>
              <a:ext uri="{28A0092B-C50C-407E-A947-70E740481C1C}">
                <a14:useLocalDpi xmlns:a14="http://schemas.microsoft.com/office/drawing/2010/main" val="0"/>
              </a:ext>
            </a:extLst>
          </a:blip>
          <a:srcRect t="1061"/>
          <a:stretch/>
        </p:blipFill>
        <p:spPr>
          <a:xfrm>
            <a:off x="898947" y="2060848"/>
            <a:ext cx="10401300" cy="4542346"/>
          </a:xfrm>
          <a:prstGeom prst="rect">
            <a:avLst/>
          </a:prstGeom>
        </p:spPr>
      </p:pic>
    </p:spTree>
    <p:extLst>
      <p:ext uri="{BB962C8B-B14F-4D97-AF65-F5344CB8AC3E}">
        <p14:creationId xmlns:p14="http://schemas.microsoft.com/office/powerpoint/2010/main" val="148503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p>
        </p:txBody>
      </p:sp>
      <p:sp>
        <p:nvSpPr>
          <p:cNvPr id="24" name="Freeform 21"/>
          <p:cNvSpPr>
            <a:spLocks noEditPoints="1"/>
          </p:cNvSpPr>
          <p:nvPr/>
        </p:nvSpPr>
        <p:spPr bwMode="auto">
          <a:xfrm>
            <a:off x="5544443" y="44457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5811143" y="4412790"/>
            <a:ext cx="2276661" cy="369332"/>
          </a:xfrm>
          <a:prstGeom prst="rect">
            <a:avLst/>
          </a:prstGeom>
          <a:noFill/>
        </p:spPr>
        <p:txBody>
          <a:bodyPr wrap="square" rtlCol="0">
            <a:spAutoFit/>
          </a:bodyPr>
          <a:lstStyle/>
          <a:p>
            <a:r>
              <a:rPr lang="zh-CN" altLang="en-US" dirty="0">
                <a:solidFill>
                  <a:schemeClr val="bg1"/>
                </a:solidFill>
                <a:latin typeface="+mj-ea"/>
                <a:ea typeface="+mj-ea"/>
              </a:rPr>
              <a:t>原理</a:t>
            </a:r>
          </a:p>
        </p:txBody>
      </p:sp>
      <p:sp>
        <p:nvSpPr>
          <p:cNvPr id="28" name="Freeform 21"/>
          <p:cNvSpPr>
            <a:spLocks noEditPoints="1"/>
          </p:cNvSpPr>
          <p:nvPr/>
        </p:nvSpPr>
        <p:spPr bwMode="auto">
          <a:xfrm>
            <a:off x="5544442" y="490092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5811142" y="4832859"/>
            <a:ext cx="2276661" cy="369332"/>
          </a:xfrm>
          <a:prstGeom prst="rect">
            <a:avLst/>
          </a:prstGeom>
          <a:noFill/>
        </p:spPr>
        <p:txBody>
          <a:bodyPr wrap="square" rtlCol="0">
            <a:spAutoFit/>
          </a:bodyPr>
          <a:lstStyle/>
          <a:p>
            <a:r>
              <a:rPr lang="zh-CN" altLang="en-US" dirty="0">
                <a:solidFill>
                  <a:schemeClr val="bg1"/>
                </a:solidFill>
                <a:latin typeface="+mj-ea"/>
                <a:ea typeface="+mj-ea"/>
              </a:rPr>
              <a:t>突出创新点</a:t>
            </a:r>
          </a:p>
        </p:txBody>
      </p:sp>
      <p:sp>
        <p:nvSpPr>
          <p:cNvPr id="43" name="文本框 42"/>
          <p:cNvSpPr txBox="1"/>
          <p:nvPr/>
        </p:nvSpPr>
        <p:spPr>
          <a:xfrm>
            <a:off x="5507437" y="2764777"/>
            <a:ext cx="1080120" cy="400110"/>
          </a:xfrm>
          <a:prstGeom prst="rect">
            <a:avLst/>
          </a:prstGeom>
          <a:noFill/>
        </p:spPr>
        <p:txBody>
          <a:bodyPr wrap="square" rtlCol="0">
            <a:spAutoFit/>
          </a:bodyPr>
          <a:lstStyle/>
          <a:p>
            <a:pPr algn="ctr"/>
            <a:r>
              <a:rPr lang="en-US" altLang="zh-CN" sz="2000" dirty="0">
                <a:solidFill>
                  <a:schemeClr val="bg1"/>
                </a:solidFill>
                <a:latin typeface="+mj-ea"/>
                <a:ea typeface="+mj-ea"/>
              </a:rPr>
              <a:t>Part 1</a:t>
            </a:r>
            <a:endParaRPr lang="zh-CN" altLang="en-US" sz="2000" dirty="0">
              <a:solidFill>
                <a:schemeClr val="bg1"/>
              </a:solidFill>
              <a:latin typeface="+mj-ea"/>
              <a:ea typeface="+mj-ea"/>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42" name="Freeform 21"/>
          <p:cNvSpPr>
            <a:spLocks noEditPoints="1"/>
          </p:cNvSpPr>
          <p:nvPr/>
        </p:nvSpPr>
        <p:spPr bwMode="auto">
          <a:xfrm>
            <a:off x="5625346" y="1434241"/>
            <a:ext cx="844302" cy="853888"/>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7D3E5E-21CF-4E45-992B-918CFF0AFE43}"/>
              </a:ext>
            </a:extLst>
          </p:cNvPr>
          <p:cNvSpPr>
            <a:spLocks noGrp="1"/>
          </p:cNvSpPr>
          <p:nvPr>
            <p:ph idx="1"/>
          </p:nvPr>
        </p:nvSpPr>
        <p:spPr>
          <a:xfrm>
            <a:off x="841907" y="664351"/>
            <a:ext cx="10514536" cy="5212922"/>
          </a:xfrm>
        </p:spPr>
        <p:txBody>
          <a:bodyPr/>
          <a:lstStyle/>
          <a:p>
            <a:r>
              <a:rPr lang="zh-CN" altLang="en-US" dirty="0">
                <a:effectLst/>
                <a:latin typeface="Arial" panose="020B0604020202020204" pitchFamily="34" charset="0"/>
              </a:rPr>
              <a:t>下图是在不同的应用程序类别中，不同等级（</a:t>
            </a:r>
            <a:r>
              <a:rPr lang="en-US" altLang="zh-CN" dirty="0">
                <a:effectLst/>
                <a:latin typeface="Arial" panose="020B0604020202020204" pitchFamily="34" charset="0"/>
              </a:rPr>
              <a:t>y</a:t>
            </a:r>
            <a:r>
              <a:rPr lang="zh-CN" altLang="en-US" dirty="0">
                <a:effectLst/>
                <a:latin typeface="Arial" panose="020B0604020202020204" pitchFamily="34" charset="0"/>
              </a:rPr>
              <a:t>轴）和不受欢迎的行为（</a:t>
            </a:r>
            <a:r>
              <a:rPr lang="en-US" altLang="zh-CN" dirty="0">
                <a:effectLst/>
                <a:latin typeface="Arial" panose="020B0604020202020204" pitchFamily="34" charset="0"/>
              </a:rPr>
              <a:t>x</a:t>
            </a:r>
            <a:r>
              <a:rPr lang="zh-CN" altLang="en-US" dirty="0">
                <a:effectLst/>
                <a:latin typeface="Arial" panose="020B0604020202020204" pitchFamily="34" charset="0"/>
              </a:rPr>
              <a:t>轴）的分布。每一个单元格代表特定非期望行为中特定等级应用程序所占百分比。颜色的深度用于表示单元格中的百分比。对于每类应用，由一个行为类别框将每类非期望行为包裹起来，框下方的数字显示该行为所占的百分比。</a:t>
            </a:r>
          </a:p>
          <a:p>
            <a:endParaRPr lang="zh-CN" altLang="en-US" dirty="0"/>
          </a:p>
        </p:txBody>
      </p:sp>
      <p:sp>
        <p:nvSpPr>
          <p:cNvPr id="4" name="TextBox 42">
            <a:extLst>
              <a:ext uri="{FF2B5EF4-FFF2-40B4-BE49-F238E27FC236}">
                <a16:creationId xmlns:a16="http://schemas.microsoft.com/office/drawing/2014/main" id="{BA72E2BD-228E-4721-9061-9CA21B410B03}"/>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86F6F723-C426-4EAD-890C-22F9E9F31BCE}"/>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130D1090-CC0D-44E1-BBBF-EB994CECD0E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内容占位符 7" descr="图表, 树状图&#10;&#10;描述已自动生成">
            <a:extLst>
              <a:ext uri="{FF2B5EF4-FFF2-40B4-BE49-F238E27FC236}">
                <a16:creationId xmlns:a16="http://schemas.microsoft.com/office/drawing/2014/main" id="{9FE76CBB-75BC-492A-8F75-B5EDEE599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22711" y="1916832"/>
            <a:ext cx="8009441" cy="455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76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20" name="Rectangle 3"/>
          <p:cNvSpPr txBox="1">
            <a:spLocks noChangeArrowheads="1"/>
          </p:cNvSpPr>
          <p:nvPr/>
        </p:nvSpPr>
        <p:spPr bwMode="auto">
          <a:xfrm>
            <a:off x="1438823" y="1193829"/>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chemeClr val="bg1"/>
                </a:solidFill>
                <a:latin typeface="微软雅黑" panose="020B0503020204020204" pitchFamily="34" charset="-122"/>
              </a:rPr>
              <a:t>谢谢</a:t>
            </a:r>
          </a:p>
        </p:txBody>
      </p:sp>
      <p:sp>
        <p:nvSpPr>
          <p:cNvPr id="22" name="Rectangle 4"/>
          <p:cNvSpPr txBox="1">
            <a:spLocks noChangeArrowheads="1"/>
          </p:cNvSpPr>
          <p:nvPr/>
        </p:nvSpPr>
        <p:spPr bwMode="auto">
          <a:xfrm>
            <a:off x="3115834" y="3452302"/>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专业：软件学院</a:t>
            </a:r>
            <a:endParaRPr kumimoji="0" lang="zh-CN"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endParaRPr>
          </a:p>
        </p:txBody>
      </p:sp>
      <p:sp>
        <p:nvSpPr>
          <p:cNvPr id="23" name="Rectangle 4"/>
          <p:cNvSpPr txBox="1">
            <a:spLocks noChangeArrowheads="1"/>
          </p:cNvSpPr>
          <p:nvPr/>
        </p:nvSpPr>
        <p:spPr bwMode="auto">
          <a:xfrm>
            <a:off x="6705600" y="3456339"/>
            <a:ext cx="3354015"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论文作者：</a:t>
            </a:r>
            <a:r>
              <a:rPr lang="en-US" altLang="zh-CN" b="0" dirty="0" err="1">
                <a:latin typeface="+mn-ea"/>
                <a:ea typeface="+mn-ea"/>
              </a:rPr>
              <a:t>Yangyu</a:t>
            </a:r>
            <a:r>
              <a:rPr lang="en-US" altLang="zh-CN" b="0" dirty="0">
                <a:latin typeface="+mn-ea"/>
                <a:ea typeface="+mn-ea"/>
              </a:rPr>
              <a:t> Hu</a:t>
            </a:r>
            <a:r>
              <a:rPr lang="zh-CN" altLang="en-US" b="0" dirty="0">
                <a:latin typeface="+mn-ea"/>
                <a:ea typeface="+mn-ea"/>
              </a:rPr>
              <a:t>等 </a:t>
            </a:r>
            <a:endParaRPr lang="zh-CN" altLang="zh-CN" b="0" dirty="0">
              <a:latin typeface="+mn-ea"/>
              <a:ea typeface="+mn-ea"/>
            </a:endParaRPr>
          </a:p>
        </p:txBody>
      </p:sp>
      <p:sp>
        <p:nvSpPr>
          <p:cNvPr id="24" name="TextBox 82"/>
          <p:cNvSpPr txBox="1"/>
          <p:nvPr/>
        </p:nvSpPr>
        <p:spPr>
          <a:xfrm>
            <a:off x="3576021" y="5805264"/>
            <a:ext cx="24713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191250035</a:t>
            </a:r>
          </a:p>
        </p:txBody>
      </p:sp>
      <p:sp>
        <p:nvSpPr>
          <p:cNvPr id="25" name="TextBox 82"/>
          <p:cNvSpPr txBox="1"/>
          <p:nvPr/>
        </p:nvSpPr>
        <p:spPr>
          <a:xfrm>
            <a:off x="7359441" y="5805264"/>
            <a:ext cx="24713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作者：</a:t>
            </a:r>
            <a:r>
              <a:rPr lang="zh-CN" altLang="en-US" sz="2000" dirty="0">
                <a:solidFill>
                  <a:srgbClr val="4D4D4D"/>
                </a:solidFill>
                <a:latin typeface="微软雅黑" panose="020B0503020204020204" pitchFamily="34" charset="-122"/>
                <a:ea typeface="微软雅黑" panose="020B0503020204020204" pitchFamily="34" charset="-122"/>
              </a:rPr>
              <a:t>高文清</a:t>
            </a:r>
            <a:endPar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grpSp>
      <p:sp>
        <p:nvSpPr>
          <p:cNvPr id="21" name="文本框 20">
            <a:extLst>
              <a:ext uri="{FF2B5EF4-FFF2-40B4-BE49-F238E27FC236}">
                <a16:creationId xmlns:a16="http://schemas.microsoft.com/office/drawing/2014/main" id="{98063CD3-1CB4-4A30-9F8D-4BFEA3AFCF42}"/>
              </a:ext>
            </a:extLst>
          </p:cNvPr>
          <p:cNvSpPr txBox="1"/>
          <p:nvPr/>
        </p:nvSpPr>
        <p:spPr>
          <a:xfrm>
            <a:off x="2243033" y="2292436"/>
            <a:ext cx="7960598" cy="707886"/>
          </a:xfrm>
          <a:prstGeom prst="rect">
            <a:avLst/>
          </a:prstGeom>
          <a:noFill/>
        </p:spPr>
        <p:txBody>
          <a:bodyPr wrap="square" rtlCol="0">
            <a:spAutoFit/>
          </a:bodyPr>
          <a:lstStyle/>
          <a:p>
            <a:r>
              <a:rPr lang="zh-CN" altLang="en-US" sz="2000" dirty="0">
                <a:solidFill>
                  <a:schemeClr val="accent2"/>
                </a:solidFill>
                <a:ea typeface="+mj-ea"/>
                <a:cs typeface="+mj-cs"/>
              </a:rPr>
              <a:t>参考论文：</a:t>
            </a:r>
            <a:r>
              <a:rPr lang="en-US" altLang="zh-CN" sz="2000" dirty="0">
                <a:solidFill>
                  <a:schemeClr val="accent2"/>
                </a:solidFill>
                <a:ea typeface="+mj-ea"/>
                <a:cs typeface="+mj-cs"/>
              </a:rPr>
              <a:t>《CHAMP: Characterizing Undesired App Behaviors from User Comments based on Market Policies》</a:t>
            </a:r>
            <a:endParaRPr lang="zh-CN" altLang="en-US" sz="2000" dirty="0">
              <a:solidFill>
                <a:schemeClr val="accent2"/>
              </a:solidFill>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600" advTm="6184">
        <p:blinds dir="vert"/>
      </p:transition>
    </mc:Choice>
    <mc:Fallback xmlns="">
      <p:transition spd="slow" advTm="6184">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1.1 </a:t>
            </a:r>
            <a:r>
              <a:rPr lang="zh-CN" altLang="en-US" b="0" dirty="0">
                <a:solidFill>
                  <a:schemeClr val="bg1"/>
                </a:solidFill>
              </a:rPr>
              <a:t>原理</a:t>
            </a: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Freeform 5"/>
          <p:cNvSpPr/>
          <p:nvPr/>
        </p:nvSpPr>
        <p:spPr bwMode="auto">
          <a:xfrm>
            <a:off x="1295632" y="1529892"/>
            <a:ext cx="2520000" cy="288000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5" name="Oval 6"/>
          <p:cNvSpPr>
            <a:spLocks noChangeArrowheads="1"/>
          </p:cNvSpPr>
          <p:nvPr/>
        </p:nvSpPr>
        <p:spPr bwMode="auto">
          <a:xfrm>
            <a:off x="2179638"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6" name="Freeform 7"/>
          <p:cNvSpPr/>
          <p:nvPr/>
        </p:nvSpPr>
        <p:spPr bwMode="auto">
          <a:xfrm>
            <a:off x="5848757" y="1529892"/>
            <a:ext cx="2520000" cy="288000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7" name="Oval 8"/>
          <p:cNvSpPr>
            <a:spLocks noChangeArrowheads="1"/>
          </p:cNvSpPr>
          <p:nvPr/>
        </p:nvSpPr>
        <p:spPr bwMode="auto">
          <a:xfrm>
            <a:off x="6667480"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3412230" y="2690911"/>
            <a:ext cx="2520000" cy="2880000"/>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1" name="Oval 12"/>
          <p:cNvSpPr>
            <a:spLocks noChangeArrowheads="1"/>
          </p:cNvSpPr>
          <p:nvPr/>
        </p:nvSpPr>
        <p:spPr bwMode="auto">
          <a:xfrm>
            <a:off x="4299962" y="5133817"/>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2" name="Freeform 13"/>
          <p:cNvSpPr/>
          <p:nvPr/>
        </p:nvSpPr>
        <p:spPr bwMode="auto">
          <a:xfrm>
            <a:off x="8048828" y="2691028"/>
            <a:ext cx="2520000" cy="2880000"/>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3" name="Oval 14"/>
          <p:cNvSpPr>
            <a:spLocks noChangeArrowheads="1"/>
          </p:cNvSpPr>
          <p:nvPr/>
        </p:nvSpPr>
        <p:spPr bwMode="auto">
          <a:xfrm>
            <a:off x="8936016" y="5145630"/>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4" name="TextBox 14"/>
          <p:cNvSpPr txBox="1"/>
          <p:nvPr/>
        </p:nvSpPr>
        <p:spPr>
          <a:xfrm>
            <a:off x="1621714" y="1914746"/>
            <a:ext cx="1860384" cy="369332"/>
          </a:xfrm>
          <a:prstGeom prst="rect">
            <a:avLst/>
          </a:prstGeom>
          <a:noFill/>
        </p:spPr>
        <p:txBody>
          <a:bodyPr wrap="square" rtlCol="0">
            <a:spAutoFit/>
          </a:bodyPr>
          <a:lstStyle/>
          <a:p>
            <a:pPr algn="ctr"/>
            <a:r>
              <a:rPr lang="zh-CN" altLang="en-US" b="1" dirty="0">
                <a:solidFill>
                  <a:schemeClr val="bg1"/>
                </a:solidFill>
                <a:latin typeface="+mj-ea"/>
                <a:ea typeface="+mj-ea"/>
              </a:rPr>
              <a:t>分类非期望行为</a:t>
            </a:r>
          </a:p>
        </p:txBody>
      </p:sp>
      <p:sp>
        <p:nvSpPr>
          <p:cNvPr id="85" name="TextBox 15"/>
          <p:cNvSpPr txBox="1"/>
          <p:nvPr/>
        </p:nvSpPr>
        <p:spPr>
          <a:xfrm>
            <a:off x="1505548" y="2413337"/>
            <a:ext cx="2117018" cy="1015663"/>
          </a:xfrm>
          <a:prstGeom prst="rect">
            <a:avLst/>
          </a:prstGeom>
          <a:noFill/>
        </p:spPr>
        <p:txBody>
          <a:bodyPr wrap="square" rtlCol="0">
            <a:spAutoFit/>
          </a:bodyPr>
          <a:lstStyle/>
          <a:p>
            <a:pPr algn="ctr"/>
            <a:r>
              <a:rPr lang="zh-CN" altLang="en-US" sz="2000" dirty="0">
                <a:solidFill>
                  <a:schemeClr val="bg1"/>
                </a:solidFill>
                <a:latin typeface="+mn-ea"/>
                <a:ea typeface="+mn-ea"/>
              </a:rPr>
              <a:t>根据市场政策为不希望出现的应用行为分类</a:t>
            </a:r>
          </a:p>
        </p:txBody>
      </p:sp>
      <p:sp>
        <p:nvSpPr>
          <p:cNvPr id="86" name="文本框 85"/>
          <p:cNvSpPr txBox="1"/>
          <p:nvPr/>
        </p:nvSpPr>
        <p:spPr>
          <a:xfrm>
            <a:off x="2317707" y="1185199"/>
            <a:ext cx="468398"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01</a:t>
            </a:r>
            <a:endParaRPr lang="zh-CN" altLang="en-US" sz="2800" dirty="0">
              <a:solidFill>
                <a:schemeClr val="bg2"/>
              </a:solidFill>
              <a:latin typeface="Lifeline JL" panose="00000400000000000000" pitchFamily="2" charset="0"/>
            </a:endParaRPr>
          </a:p>
        </p:txBody>
      </p:sp>
      <p:sp>
        <p:nvSpPr>
          <p:cNvPr id="87" name="TextBox 14"/>
          <p:cNvSpPr txBox="1"/>
          <p:nvPr/>
        </p:nvSpPr>
        <p:spPr>
          <a:xfrm>
            <a:off x="6203108" y="1914746"/>
            <a:ext cx="1739020"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提取语义规则</a:t>
            </a:r>
          </a:p>
        </p:txBody>
      </p:sp>
      <p:sp>
        <p:nvSpPr>
          <p:cNvPr id="88" name="TextBox 15"/>
          <p:cNvSpPr txBox="1"/>
          <p:nvPr/>
        </p:nvSpPr>
        <p:spPr>
          <a:xfrm>
            <a:off x="6239791" y="2413337"/>
            <a:ext cx="1739020" cy="1015663"/>
          </a:xfrm>
          <a:prstGeom prst="rect">
            <a:avLst/>
          </a:prstGeom>
          <a:noFill/>
        </p:spPr>
        <p:txBody>
          <a:bodyPr wrap="square" rtlCol="0">
            <a:spAutoFit/>
          </a:bodyPr>
          <a:lstStyle/>
          <a:p>
            <a:pPr algn="ctr"/>
            <a:r>
              <a:rPr lang="zh-CN" altLang="en-US" sz="2000" dirty="0">
                <a:solidFill>
                  <a:schemeClr val="bg1"/>
                </a:solidFill>
                <a:latin typeface="+mn-ea"/>
                <a:ea typeface="+mn-ea"/>
              </a:rPr>
              <a:t>从标记评论中提取各类型的判断语义规则</a:t>
            </a:r>
          </a:p>
        </p:txBody>
      </p:sp>
      <p:sp>
        <p:nvSpPr>
          <p:cNvPr id="89" name="文本框 88"/>
          <p:cNvSpPr txBox="1"/>
          <p:nvPr/>
        </p:nvSpPr>
        <p:spPr>
          <a:xfrm>
            <a:off x="6781513" y="1165185"/>
            <a:ext cx="582211"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03</a:t>
            </a:r>
            <a:endParaRPr lang="zh-CN" altLang="en-US" sz="2800" dirty="0">
              <a:solidFill>
                <a:schemeClr val="bg2"/>
              </a:solidFill>
              <a:latin typeface="Lifeline JL" panose="00000400000000000000" pitchFamily="2" charset="0"/>
            </a:endParaRPr>
          </a:p>
        </p:txBody>
      </p:sp>
      <p:sp>
        <p:nvSpPr>
          <p:cNvPr id="93" name="文本框 92"/>
          <p:cNvSpPr txBox="1"/>
          <p:nvPr/>
        </p:nvSpPr>
        <p:spPr>
          <a:xfrm>
            <a:off x="4386309" y="5226866"/>
            <a:ext cx="579005"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02</a:t>
            </a:r>
            <a:endParaRPr lang="zh-CN" altLang="en-US" sz="2800" dirty="0">
              <a:solidFill>
                <a:schemeClr val="bg2"/>
              </a:solidFill>
              <a:latin typeface="Lifeline JL" panose="00000400000000000000" pitchFamily="2" charset="0"/>
            </a:endParaRPr>
          </a:p>
        </p:txBody>
      </p:sp>
      <p:sp>
        <p:nvSpPr>
          <p:cNvPr id="94" name="文本框 93"/>
          <p:cNvSpPr txBox="1"/>
          <p:nvPr/>
        </p:nvSpPr>
        <p:spPr>
          <a:xfrm>
            <a:off x="9014775" y="5218477"/>
            <a:ext cx="587020"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04</a:t>
            </a:r>
            <a:endParaRPr lang="zh-CN" altLang="en-US" sz="2800" dirty="0">
              <a:solidFill>
                <a:schemeClr val="bg2"/>
              </a:solidFill>
              <a:latin typeface="Lifeline JL" panose="00000400000000000000" pitchFamily="2" charset="0"/>
            </a:endParaRPr>
          </a:p>
        </p:txBody>
      </p:sp>
      <p:sp>
        <p:nvSpPr>
          <p:cNvPr id="95" name="TextBox 14"/>
          <p:cNvSpPr txBox="1"/>
          <p:nvPr/>
        </p:nvSpPr>
        <p:spPr>
          <a:xfrm>
            <a:off x="3761665" y="3371623"/>
            <a:ext cx="1879056"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构建培训数据集</a:t>
            </a:r>
          </a:p>
        </p:txBody>
      </p:sp>
      <p:sp>
        <p:nvSpPr>
          <p:cNvPr id="96" name="TextBox 15"/>
          <p:cNvSpPr txBox="1"/>
          <p:nvPr/>
        </p:nvSpPr>
        <p:spPr>
          <a:xfrm>
            <a:off x="3622566" y="3822191"/>
            <a:ext cx="2117018" cy="1323439"/>
          </a:xfrm>
          <a:prstGeom prst="rect">
            <a:avLst/>
          </a:prstGeom>
          <a:noFill/>
        </p:spPr>
        <p:txBody>
          <a:bodyPr wrap="square" rtlCol="0">
            <a:spAutoFit/>
          </a:bodyPr>
          <a:lstStyle/>
          <a:p>
            <a:pPr algn="ctr"/>
            <a:r>
              <a:rPr lang="zh-CN" altLang="en-US" sz="2000" dirty="0">
                <a:solidFill>
                  <a:schemeClr val="bg1"/>
                </a:solidFill>
                <a:latin typeface="+mn-ea"/>
                <a:ea typeface="+mn-ea"/>
              </a:rPr>
              <a:t>收集评论构建数据集，将每个评论标记为相应非期望行为类型</a:t>
            </a:r>
          </a:p>
        </p:txBody>
      </p:sp>
      <p:sp>
        <p:nvSpPr>
          <p:cNvPr id="97" name="TextBox 14"/>
          <p:cNvSpPr txBox="1"/>
          <p:nvPr/>
        </p:nvSpPr>
        <p:spPr>
          <a:xfrm>
            <a:off x="8605836" y="3335072"/>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检测阶段</a:t>
            </a:r>
          </a:p>
        </p:txBody>
      </p:sp>
      <p:sp>
        <p:nvSpPr>
          <p:cNvPr id="98" name="TextBox 15"/>
          <p:cNvSpPr txBox="1"/>
          <p:nvPr/>
        </p:nvSpPr>
        <p:spPr>
          <a:xfrm>
            <a:off x="8438774" y="3895679"/>
            <a:ext cx="1739020" cy="1015663"/>
          </a:xfrm>
          <a:prstGeom prst="rect">
            <a:avLst/>
          </a:prstGeom>
          <a:noFill/>
        </p:spPr>
        <p:txBody>
          <a:bodyPr wrap="square" rtlCol="0">
            <a:spAutoFit/>
          </a:bodyPr>
          <a:lstStyle/>
          <a:p>
            <a:pPr algn="ctr"/>
            <a:r>
              <a:rPr lang="zh-CN" altLang="en-US" sz="2000" dirty="0">
                <a:solidFill>
                  <a:schemeClr val="bg1"/>
                </a:solidFill>
                <a:latin typeface="+mn-ea"/>
                <a:ea typeface="+mn-ea"/>
              </a:rPr>
              <a:t>利用提取出的规则对评论进行自动分类</a:t>
            </a: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10695"/>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研究点创新</a:t>
            </a:r>
          </a:p>
        </p:txBody>
      </p:sp>
      <p:sp>
        <p:nvSpPr>
          <p:cNvPr id="13" name="矩形 12"/>
          <p:cNvSpPr/>
          <p:nvPr/>
        </p:nvSpPr>
        <p:spPr>
          <a:xfrm>
            <a:off x="2598658" y="1355982"/>
            <a:ext cx="1570151"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数据集创新</a:t>
            </a:r>
          </a:p>
        </p:txBody>
      </p:sp>
      <p:sp>
        <p:nvSpPr>
          <p:cNvPr id="14" name="矩形 13"/>
          <p:cNvSpPr/>
          <p:nvPr/>
        </p:nvSpPr>
        <p:spPr>
          <a:xfrm>
            <a:off x="8029542" y="1406885"/>
            <a:ext cx="2278621"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建模法创新</a:t>
            </a: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算法创新</a:t>
            </a:r>
          </a:p>
        </p:txBody>
      </p:sp>
      <p:sp>
        <p:nvSpPr>
          <p:cNvPr id="16" name="矩形 25"/>
          <p:cNvSpPr>
            <a:spLocks noChangeArrowheads="1"/>
          </p:cNvSpPr>
          <p:nvPr/>
        </p:nvSpPr>
        <p:spPr bwMode="auto">
          <a:xfrm>
            <a:off x="769789" y="3746000"/>
            <a:ext cx="2593262"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第一个大规模的检测和表征用户评论和市场政策之间的相关性的研究</a:t>
            </a:r>
          </a:p>
        </p:txBody>
      </p:sp>
      <p:sp>
        <p:nvSpPr>
          <p:cNvPr id="17" name="矩形 25"/>
          <p:cNvSpPr>
            <a:spLocks noChangeArrowheads="1"/>
          </p:cNvSpPr>
          <p:nvPr/>
        </p:nvSpPr>
        <p:spPr bwMode="auto">
          <a:xfrm>
            <a:off x="769789" y="1727677"/>
            <a:ext cx="3389333" cy="5847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首次将应用程序中用户不希望出现的行为进行分类</a:t>
            </a:r>
          </a:p>
        </p:txBody>
      </p:sp>
      <p:sp>
        <p:nvSpPr>
          <p:cNvPr id="18" name="矩形 25"/>
          <p:cNvSpPr>
            <a:spLocks noChangeArrowheads="1"/>
          </p:cNvSpPr>
          <p:nvPr/>
        </p:nvSpPr>
        <p:spPr bwMode="auto">
          <a:xfrm>
            <a:off x="8029541" y="1756092"/>
            <a:ext cx="3397431"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使用短文本主题建模法（</a:t>
            </a:r>
            <a:r>
              <a:rPr lang="en-US" altLang="zh-CN" sz="1600" dirty="0">
                <a:solidFill>
                  <a:schemeClr val="bg1"/>
                </a:solidFill>
                <a:latin typeface="+mj-ea"/>
                <a:ea typeface="+mj-ea"/>
              </a:rPr>
              <a:t>short-text topic modeling Algorithm</a:t>
            </a:r>
            <a:r>
              <a:rPr lang="zh-CN" altLang="en-US" sz="1600" dirty="0">
                <a:solidFill>
                  <a:schemeClr val="bg1"/>
                </a:solidFill>
                <a:latin typeface="+mj-ea"/>
                <a:ea typeface="+mj-ea"/>
              </a:rPr>
              <a:t>）而非基于传统的文本相似度（</a:t>
            </a:r>
            <a:r>
              <a:rPr lang="en-US" altLang="zh-CN" sz="1600" dirty="0">
                <a:solidFill>
                  <a:schemeClr val="bg1"/>
                </a:solidFill>
                <a:latin typeface="+mj-ea"/>
                <a:ea typeface="+mj-ea"/>
              </a:rPr>
              <a:t> text Similarity</a:t>
            </a:r>
            <a:r>
              <a:rPr lang="zh-CN" altLang="en-US" sz="1600" dirty="0">
                <a:solidFill>
                  <a:schemeClr val="bg1"/>
                </a:solidFill>
                <a:latin typeface="+mj-ea"/>
                <a:ea typeface="+mj-ea"/>
              </a:rPr>
              <a:t>）</a:t>
            </a:r>
            <a:endParaRPr lang="zh-CN" altLang="en-US" sz="1600" dirty="0">
              <a:solidFill>
                <a:schemeClr val="bg1"/>
              </a:solidFill>
              <a:latin typeface="+mj-ea"/>
              <a:ea typeface="+mj-ea"/>
              <a:sym typeface="Arial" panose="020B0604020202020204" pitchFamily="34" charset="0"/>
            </a:endParaRP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语义规则不仅包含关键字，还包含了匹配关键字的顺序和距离约束</a:t>
            </a: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2"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1.2 </a:t>
            </a:r>
            <a:r>
              <a:rPr lang="zh-CN" altLang="en-US" b="0" dirty="0">
                <a:solidFill>
                  <a:schemeClr val="bg1"/>
                </a:solidFill>
              </a:rPr>
              <a:t>突出创新点</a:t>
            </a:r>
          </a:p>
        </p:txBody>
      </p:sp>
      <p:sp>
        <p:nvSpPr>
          <p:cNvPr id="4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5" name="直接连接符 4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2</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8" name="Freeform 21"/>
          <p:cNvSpPr>
            <a:spLocks noEditPoints="1"/>
          </p:cNvSpPr>
          <p:nvPr/>
        </p:nvSpPr>
        <p:spPr bwMode="auto">
          <a:xfrm>
            <a:off x="3964511"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9" name="TextBox 28"/>
          <p:cNvSpPr txBox="1"/>
          <p:nvPr/>
        </p:nvSpPr>
        <p:spPr>
          <a:xfrm>
            <a:off x="4259868" y="4421470"/>
            <a:ext cx="2276661" cy="369332"/>
          </a:xfrm>
          <a:prstGeom prst="rect">
            <a:avLst/>
          </a:prstGeom>
          <a:noFill/>
        </p:spPr>
        <p:txBody>
          <a:bodyPr wrap="square" rtlCol="0">
            <a:spAutoFit/>
          </a:bodyPr>
          <a:lstStyle/>
          <a:p>
            <a:r>
              <a:rPr lang="zh-CN" altLang="en-US" dirty="0">
                <a:solidFill>
                  <a:schemeClr val="bg1"/>
                </a:solidFill>
                <a:latin typeface="+mj-ea"/>
                <a:ea typeface="+mj-ea"/>
              </a:rPr>
              <a:t>概述</a:t>
            </a:r>
          </a:p>
        </p:txBody>
      </p:sp>
      <p:sp>
        <p:nvSpPr>
          <p:cNvPr id="20" name="Freeform 21"/>
          <p:cNvSpPr>
            <a:spLocks noEditPoints="1"/>
          </p:cNvSpPr>
          <p:nvPr/>
        </p:nvSpPr>
        <p:spPr bwMode="auto">
          <a:xfrm>
            <a:off x="6639473"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1" name="TextBox 44"/>
          <p:cNvSpPr txBox="1"/>
          <p:nvPr/>
        </p:nvSpPr>
        <p:spPr>
          <a:xfrm>
            <a:off x="6934830" y="4421470"/>
            <a:ext cx="2276661" cy="369332"/>
          </a:xfrm>
          <a:prstGeom prst="rect">
            <a:avLst/>
          </a:prstGeom>
          <a:noFill/>
        </p:spPr>
        <p:txBody>
          <a:bodyPr wrap="square" rtlCol="0">
            <a:spAutoFit/>
          </a:bodyPr>
          <a:lstStyle/>
          <a:p>
            <a:r>
              <a:rPr lang="zh-CN" altLang="en-US" dirty="0">
                <a:solidFill>
                  <a:schemeClr val="bg1"/>
                </a:solidFill>
                <a:latin typeface="+mj-ea"/>
                <a:ea typeface="+mj-ea"/>
              </a:rPr>
              <a:t>核心算法</a:t>
            </a:r>
          </a:p>
        </p:txBody>
      </p:sp>
      <p:sp>
        <p:nvSpPr>
          <p:cNvPr id="22" name="Freeform 21"/>
          <p:cNvSpPr>
            <a:spLocks noEditPoints="1"/>
          </p:cNvSpPr>
          <p:nvPr/>
        </p:nvSpPr>
        <p:spPr bwMode="auto">
          <a:xfrm>
            <a:off x="3964511" y="496653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3" name="TextBox 46"/>
          <p:cNvSpPr txBox="1"/>
          <p:nvPr/>
        </p:nvSpPr>
        <p:spPr>
          <a:xfrm>
            <a:off x="4259868" y="4916008"/>
            <a:ext cx="2276661" cy="369332"/>
          </a:xfrm>
          <a:prstGeom prst="rect">
            <a:avLst/>
          </a:prstGeom>
          <a:noFill/>
        </p:spPr>
        <p:txBody>
          <a:bodyPr wrap="square" rtlCol="0">
            <a:spAutoFit/>
          </a:bodyPr>
          <a:lstStyle/>
          <a:p>
            <a:r>
              <a:rPr lang="zh-CN" altLang="en-US" dirty="0">
                <a:solidFill>
                  <a:schemeClr val="bg1"/>
                </a:solidFill>
                <a:latin typeface="+mj-ea"/>
                <a:ea typeface="+mj-ea"/>
              </a:rPr>
              <a:t>详细过程</a:t>
            </a:r>
          </a:p>
        </p:txBody>
      </p:sp>
      <p:sp>
        <p:nvSpPr>
          <p:cNvPr id="36" name="Freeform 22"/>
          <p:cNvSpPr>
            <a:spLocks noEditPoints="1"/>
          </p:cNvSpPr>
          <p:nvPr/>
        </p:nvSpPr>
        <p:spPr bwMode="auto">
          <a:xfrm>
            <a:off x="5676995" y="1350031"/>
            <a:ext cx="910562" cy="871396"/>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2.1 </a:t>
            </a:r>
            <a:r>
              <a:rPr lang="zh-CN" altLang="en-US" b="0" dirty="0">
                <a:solidFill>
                  <a:schemeClr val="bg1"/>
                </a:solidFill>
              </a:rPr>
              <a:t>概述</a:t>
            </a: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449055" y="1165189"/>
            <a:ext cx="2520000" cy="252000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282094" y="1158175"/>
            <a:ext cx="2526916" cy="2520000"/>
            <a:chOff x="4516715" y="1580876"/>
            <a:chExt cx="2710617" cy="2711712"/>
          </a:xfrm>
        </p:grpSpPr>
        <p:sp>
          <p:nvSpPr>
            <p:cNvPr id="29" name="Oval 7"/>
            <p:cNvSpPr>
              <a:spLocks noChangeArrowheads="1"/>
            </p:cNvSpPr>
            <p:nvPr/>
          </p:nvSpPr>
          <p:spPr bwMode="auto">
            <a:xfrm>
              <a:off x="4516715"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6161198" y="1197504"/>
            <a:ext cx="2520000" cy="2520000"/>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2555960" y="2427915"/>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5448231" y="239316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521831" y="3933056"/>
            <a:ext cx="2574084" cy="224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从</a:t>
            </a:r>
            <a:r>
              <a:rPr lang="en-US" altLang="zh-CN" sz="2000" dirty="0">
                <a:solidFill>
                  <a:schemeClr val="bg1"/>
                </a:solidFill>
                <a:latin typeface="+mn-ea"/>
                <a:ea typeface="+mn-ea"/>
              </a:rPr>
              <a:t>Google Play</a:t>
            </a:r>
            <a:r>
              <a:rPr lang="zh-CN" altLang="en-US" sz="2000" dirty="0">
                <a:solidFill>
                  <a:schemeClr val="bg1"/>
                </a:solidFill>
                <a:latin typeface="+mn-ea"/>
                <a:ea typeface="+mn-ea"/>
              </a:rPr>
              <a:t>和</a:t>
            </a:r>
            <a:r>
              <a:rPr lang="en-US" altLang="zh-CN" sz="2000" dirty="0">
                <a:solidFill>
                  <a:schemeClr val="bg1"/>
                </a:solidFill>
                <a:latin typeface="+mn-ea"/>
                <a:ea typeface="+mn-ea"/>
              </a:rPr>
              <a:t>8</a:t>
            </a:r>
            <a:r>
              <a:rPr lang="zh-CN" altLang="en-US" sz="2000" dirty="0">
                <a:solidFill>
                  <a:schemeClr val="bg1"/>
                </a:solidFill>
                <a:latin typeface="+mn-ea"/>
                <a:ea typeface="+mn-ea"/>
              </a:rPr>
              <a:t>个中国第三方应用程序市场收集市场政策数据集</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手动分为五大类，包含</a:t>
            </a:r>
            <a:r>
              <a:rPr lang="en-US" altLang="zh-CN" sz="2000" dirty="0">
                <a:solidFill>
                  <a:schemeClr val="bg1"/>
                </a:solidFill>
                <a:latin typeface="+mn-ea"/>
                <a:ea typeface="+mn-ea"/>
              </a:rPr>
              <a:t>26</a:t>
            </a:r>
            <a:r>
              <a:rPr lang="zh-CN" altLang="en-US" sz="2000" dirty="0">
                <a:solidFill>
                  <a:schemeClr val="bg1"/>
                </a:solidFill>
                <a:latin typeface="+mn-ea"/>
                <a:ea typeface="+mn-ea"/>
              </a:rPr>
              <a:t>种不同的非期望行为</a:t>
            </a:r>
          </a:p>
        </p:txBody>
      </p:sp>
      <p:sp>
        <p:nvSpPr>
          <p:cNvPr id="44" name="矩形 43"/>
          <p:cNvSpPr/>
          <p:nvPr/>
        </p:nvSpPr>
        <p:spPr>
          <a:xfrm>
            <a:off x="3198340" y="3903759"/>
            <a:ext cx="2780090" cy="224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收集评论</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给</a:t>
            </a:r>
            <a:r>
              <a:rPr lang="en-US" altLang="zh-CN" sz="2000" dirty="0">
                <a:solidFill>
                  <a:schemeClr val="bg1"/>
                </a:solidFill>
                <a:latin typeface="+mn-ea"/>
                <a:ea typeface="+mn-ea"/>
              </a:rPr>
              <a:t>26</a:t>
            </a:r>
            <a:r>
              <a:rPr lang="zh-CN" altLang="en-US" sz="2000" dirty="0">
                <a:solidFill>
                  <a:schemeClr val="bg1"/>
                </a:solidFill>
                <a:latin typeface="+mn-ea"/>
                <a:ea typeface="+mn-ea"/>
              </a:rPr>
              <a:t>类非期望行为标记相关不良行为</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3.</a:t>
            </a:r>
            <a:r>
              <a:rPr lang="zh-CN" altLang="en-US" sz="2000" dirty="0">
                <a:solidFill>
                  <a:schemeClr val="bg1"/>
                </a:solidFill>
                <a:latin typeface="+mn-ea"/>
                <a:ea typeface="+mn-ea"/>
              </a:rPr>
              <a:t>使用标记主题为评论标记非期望行为并分类</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4.</a:t>
            </a:r>
            <a:r>
              <a:rPr lang="zh-CN" altLang="en-US" sz="2000" dirty="0">
                <a:solidFill>
                  <a:schemeClr val="bg1"/>
                </a:solidFill>
                <a:latin typeface="+mn-ea"/>
                <a:ea typeface="+mn-ea"/>
              </a:rPr>
              <a:t>手动检查</a:t>
            </a:r>
            <a:endParaRPr lang="en-US" altLang="zh-CN" sz="2000" dirty="0">
              <a:solidFill>
                <a:schemeClr val="bg1"/>
              </a:solidFill>
              <a:latin typeface="+mn-ea"/>
              <a:ea typeface="+mn-ea"/>
            </a:endParaRPr>
          </a:p>
          <a:p>
            <a:pPr algn="just"/>
            <a:endParaRPr lang="zh-CN" altLang="en-US" sz="2000" dirty="0">
              <a:solidFill>
                <a:schemeClr val="bg1"/>
              </a:solidFill>
              <a:latin typeface="+mn-ea"/>
              <a:ea typeface="+mn-ea"/>
            </a:endParaRPr>
          </a:p>
        </p:txBody>
      </p:sp>
      <p:sp>
        <p:nvSpPr>
          <p:cNvPr id="45" name="矩形 44"/>
          <p:cNvSpPr/>
          <p:nvPr/>
        </p:nvSpPr>
        <p:spPr>
          <a:xfrm>
            <a:off x="6080855" y="3933056"/>
            <a:ext cx="2743972"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分词</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提取代表性关键词</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3.</a:t>
            </a:r>
            <a:r>
              <a:rPr lang="zh-CN" altLang="en-US" sz="2000" dirty="0">
                <a:solidFill>
                  <a:schemeClr val="bg1"/>
                </a:solidFill>
                <a:latin typeface="+mn-ea"/>
                <a:ea typeface="+mn-ea"/>
              </a:rPr>
              <a:t>生成语义规则</a:t>
            </a:r>
          </a:p>
        </p:txBody>
      </p:sp>
      <p:sp>
        <p:nvSpPr>
          <p:cNvPr id="46" name="矩形 45"/>
          <p:cNvSpPr/>
          <p:nvPr/>
        </p:nvSpPr>
        <p:spPr>
          <a:xfrm>
            <a:off x="742272"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分类非</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期望行为</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3570885"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构建培训</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en-US" altLang="zh-CN" sz="3600" dirty="0">
                <a:solidFill>
                  <a:schemeClr val="bg2"/>
                </a:solidFill>
                <a:latin typeface="微软雅黑" panose="020B0503020204020204" pitchFamily="34" charset="-122"/>
                <a:ea typeface="微软雅黑" panose="020B0503020204020204" pitchFamily="34" charset="-122"/>
              </a:rPr>
              <a:t> </a:t>
            </a:r>
            <a:r>
              <a:rPr lang="zh-CN" altLang="en-US" sz="3600" dirty="0">
                <a:solidFill>
                  <a:schemeClr val="bg2"/>
                </a:solidFill>
                <a:latin typeface="微软雅黑" panose="020B0503020204020204" pitchFamily="34" charset="-122"/>
                <a:ea typeface="微软雅黑" panose="020B0503020204020204" pitchFamily="34" charset="-122"/>
              </a:rPr>
              <a:t>数据集</a:t>
            </a:r>
          </a:p>
        </p:txBody>
      </p:sp>
      <p:sp>
        <p:nvSpPr>
          <p:cNvPr id="48" name="矩形 47"/>
          <p:cNvSpPr/>
          <p:nvPr/>
        </p:nvSpPr>
        <p:spPr>
          <a:xfrm>
            <a:off x="6461442" y="193773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提取</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语义规则</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391603" y="1155471"/>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4248768" y="1129704"/>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7094426" y="1129704"/>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grpSp>
        <p:nvGrpSpPr>
          <p:cNvPr id="49" name="组合 48">
            <a:extLst>
              <a:ext uri="{FF2B5EF4-FFF2-40B4-BE49-F238E27FC236}">
                <a16:creationId xmlns:a16="http://schemas.microsoft.com/office/drawing/2014/main" id="{38A05D3C-99BE-4AEB-996E-26441A8E2747}"/>
              </a:ext>
            </a:extLst>
          </p:cNvPr>
          <p:cNvGrpSpPr/>
          <p:nvPr/>
        </p:nvGrpSpPr>
        <p:grpSpPr>
          <a:xfrm>
            <a:off x="9011478" y="1197504"/>
            <a:ext cx="2520000" cy="2520000"/>
            <a:chOff x="7853261" y="1580876"/>
            <a:chExt cx="2703198" cy="2711712"/>
          </a:xfrm>
          <a:solidFill>
            <a:schemeClr val="accent1">
              <a:lumMod val="40000"/>
              <a:lumOff val="60000"/>
            </a:schemeClr>
          </a:solidFill>
        </p:grpSpPr>
        <p:sp>
          <p:nvSpPr>
            <p:cNvPr id="50" name="Oval 9">
              <a:extLst>
                <a:ext uri="{FF2B5EF4-FFF2-40B4-BE49-F238E27FC236}">
                  <a16:creationId xmlns:a16="http://schemas.microsoft.com/office/drawing/2014/main" id="{A45388B6-336E-4C1D-826B-0E0671DD3E63}"/>
                </a:ext>
              </a:extLst>
            </p:cNvPr>
            <p:cNvSpPr>
              <a:spLocks noChangeArrowheads="1"/>
            </p:cNvSpPr>
            <p:nvPr/>
          </p:nvSpPr>
          <p:spPr bwMode="auto">
            <a:xfrm>
              <a:off x="7853261" y="1580876"/>
              <a:ext cx="2703198" cy="2711712"/>
            </a:xfrm>
            <a:prstGeom prst="ellipse">
              <a:avLst/>
            </a:prstGeom>
            <a:grp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1" name="Oval 10">
              <a:extLst>
                <a:ext uri="{FF2B5EF4-FFF2-40B4-BE49-F238E27FC236}">
                  <a16:creationId xmlns:a16="http://schemas.microsoft.com/office/drawing/2014/main" id="{D8C09059-689C-48CB-A2D4-71E50F74C745}"/>
                </a:ext>
              </a:extLst>
            </p:cNvPr>
            <p:cNvSpPr>
              <a:spLocks noChangeArrowheads="1"/>
            </p:cNvSpPr>
            <p:nvPr/>
          </p:nvSpPr>
          <p:spPr bwMode="auto">
            <a:xfrm>
              <a:off x="7934146" y="1661761"/>
              <a:ext cx="2541432" cy="2549946"/>
            </a:xfrm>
            <a:prstGeom prst="ellipse">
              <a:avLst/>
            </a:prstGeom>
            <a:grpFill/>
            <a:ln w="3175" cap="flat">
              <a:solidFill>
                <a:srgbClr val="FEFEFE"/>
              </a:solidFill>
              <a:prstDash val="dash"/>
              <a:miter lim="800000"/>
            </a:ln>
          </p:spPr>
          <p:txBody>
            <a:bodyPr vert="horz" wrap="square" lIns="91440" tIns="45720" rIns="91440" bIns="45720" numCol="1" anchor="t" anchorCtr="0" compatLnSpc="1"/>
            <a:lstStyle/>
            <a:p>
              <a:endParaRPr lang="zh-CN" altLang="en-US"/>
            </a:p>
          </p:txBody>
        </p:sp>
      </p:grpSp>
      <p:grpSp>
        <p:nvGrpSpPr>
          <p:cNvPr id="52" name="组合 51">
            <a:extLst>
              <a:ext uri="{FF2B5EF4-FFF2-40B4-BE49-F238E27FC236}">
                <a16:creationId xmlns:a16="http://schemas.microsoft.com/office/drawing/2014/main" id="{0D24A082-0858-4ECA-8B9C-C6EE84CE6060}"/>
              </a:ext>
            </a:extLst>
          </p:cNvPr>
          <p:cNvGrpSpPr/>
          <p:nvPr/>
        </p:nvGrpSpPr>
        <p:grpSpPr>
          <a:xfrm>
            <a:off x="8362566" y="2397102"/>
            <a:ext cx="1030200" cy="144738"/>
            <a:chOff x="5627069" y="2127825"/>
            <a:chExt cx="900366" cy="126498"/>
          </a:xfrm>
        </p:grpSpPr>
        <p:sp>
          <p:nvSpPr>
            <p:cNvPr id="53" name="Oval 16">
              <a:extLst>
                <a:ext uri="{FF2B5EF4-FFF2-40B4-BE49-F238E27FC236}">
                  <a16:creationId xmlns:a16="http://schemas.microsoft.com/office/drawing/2014/main" id="{AD750335-CE2D-4C89-BE46-6B33CFB65E8A}"/>
                </a:ext>
              </a:extLst>
            </p:cNvPr>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4" name="Oval 17">
              <a:extLst>
                <a:ext uri="{FF2B5EF4-FFF2-40B4-BE49-F238E27FC236}">
                  <a16:creationId xmlns:a16="http://schemas.microsoft.com/office/drawing/2014/main" id="{D2C7EFF1-5861-4168-94FD-9DCEDEBD38D1}"/>
                </a:ext>
              </a:extLst>
            </p:cNvPr>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5" name="Freeform 18">
              <a:extLst>
                <a:ext uri="{FF2B5EF4-FFF2-40B4-BE49-F238E27FC236}">
                  <a16:creationId xmlns:a16="http://schemas.microsoft.com/office/drawing/2014/main" id="{D783F1C9-DCE2-4853-B37A-31EC169EEA9B}"/>
                </a:ext>
              </a:extLst>
            </p:cNvPr>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文本框 55">
            <a:extLst>
              <a:ext uri="{FF2B5EF4-FFF2-40B4-BE49-F238E27FC236}">
                <a16:creationId xmlns:a16="http://schemas.microsoft.com/office/drawing/2014/main" id="{279EA690-BD50-4D1F-B467-090818916C14}"/>
              </a:ext>
            </a:extLst>
          </p:cNvPr>
          <p:cNvSpPr txBox="1"/>
          <p:nvPr/>
        </p:nvSpPr>
        <p:spPr>
          <a:xfrm>
            <a:off x="9969330" y="1146476"/>
            <a:ext cx="70403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04</a:t>
            </a:r>
            <a:endParaRPr lang="zh-CN" altLang="en-US" sz="4000" dirty="0">
              <a:solidFill>
                <a:schemeClr val="bg2"/>
              </a:solidFill>
              <a:latin typeface="Lifeline JL" panose="00000400000000000000" pitchFamily="2" charset="0"/>
            </a:endParaRPr>
          </a:p>
        </p:txBody>
      </p:sp>
      <p:sp>
        <p:nvSpPr>
          <p:cNvPr id="57" name="矩形 56">
            <a:extLst>
              <a:ext uri="{FF2B5EF4-FFF2-40B4-BE49-F238E27FC236}">
                <a16:creationId xmlns:a16="http://schemas.microsoft.com/office/drawing/2014/main" id="{7219452E-9AF5-4FB5-B46D-4899DEF3CBD9}"/>
              </a:ext>
            </a:extLst>
          </p:cNvPr>
          <p:cNvSpPr/>
          <p:nvPr/>
        </p:nvSpPr>
        <p:spPr>
          <a:xfrm>
            <a:off x="9375777" y="2176422"/>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检测阶段</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5E4F39D9-4A9E-44D3-80D2-BD8766958E9C}"/>
              </a:ext>
            </a:extLst>
          </p:cNvPr>
          <p:cNvSpPr/>
          <p:nvPr/>
        </p:nvSpPr>
        <p:spPr>
          <a:xfrm>
            <a:off x="8875537" y="3909072"/>
            <a:ext cx="3056285"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接受用户评论作为输入</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输出对应非期望行为</a:t>
            </a:r>
            <a:endParaRPr lang="en-US" altLang="zh-CN" sz="2000" dirty="0">
              <a:solidFill>
                <a:schemeClr val="bg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分类非期望行为</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）收集</a:t>
            </a:r>
            <a:r>
              <a:rPr lang="en-US" altLang="zh-CN" dirty="0"/>
              <a:t>Google Play</a:t>
            </a:r>
            <a:r>
              <a:rPr lang="zh-CN" altLang="en-US" dirty="0"/>
              <a:t>和</a:t>
            </a:r>
            <a:r>
              <a:rPr lang="en-US" altLang="zh-CN" dirty="0"/>
              <a:t>8</a:t>
            </a:r>
            <a:r>
              <a:rPr lang="zh-CN" altLang="en-US" dirty="0"/>
              <a:t>个中国第三方应用程序市场的市场政策数据集，抓取所有列出政策共</a:t>
            </a:r>
            <a:r>
              <a:rPr lang="en-US" altLang="zh-CN" dirty="0"/>
              <a:t>599</a:t>
            </a:r>
            <a:r>
              <a:rPr lang="zh-CN" altLang="en-US" dirty="0"/>
              <a:t>条。</a:t>
            </a:r>
            <a:endParaRPr lang="en-US" altLang="zh-CN" dirty="0"/>
          </a:p>
          <a:p>
            <a:r>
              <a:rPr lang="en-US" altLang="zh-CN" dirty="0"/>
              <a:t>2</a:t>
            </a:r>
            <a:r>
              <a:rPr lang="zh-CN" altLang="en-US" dirty="0"/>
              <a:t>）手动梳理这些非期望行为，</a:t>
            </a:r>
            <a:r>
              <a:rPr lang="zh-CN" altLang="en-US" dirty="0">
                <a:effectLst/>
                <a:latin typeface="Arial" panose="020B0604020202020204" pitchFamily="34" charset="0"/>
              </a:rPr>
              <a:t>并将它们分为</a:t>
            </a:r>
            <a:r>
              <a:rPr lang="en-US" altLang="zh-CN" dirty="0">
                <a:effectLst/>
                <a:latin typeface="Arial" panose="020B0604020202020204" pitchFamily="34" charset="0"/>
              </a:rPr>
              <a:t>5</a:t>
            </a:r>
            <a:r>
              <a:rPr lang="zh-CN" altLang="en-US" dirty="0">
                <a:effectLst/>
                <a:latin typeface="Arial" panose="020B0604020202020204" pitchFamily="34" charset="0"/>
              </a:rPr>
              <a:t>大类，其中包括</a:t>
            </a:r>
            <a:r>
              <a:rPr lang="en-US" altLang="zh-CN" dirty="0">
                <a:effectLst/>
                <a:latin typeface="Arial" panose="020B0604020202020204" pitchFamily="34" charset="0"/>
              </a:rPr>
              <a:t>26</a:t>
            </a:r>
            <a:r>
              <a:rPr lang="zh-CN" altLang="en-US" dirty="0">
                <a:effectLst/>
                <a:latin typeface="Arial" panose="020B0604020202020204" pitchFamily="34" charset="0"/>
              </a:rPr>
              <a:t>种不同的非期望行为。如下表：</a:t>
            </a:r>
            <a:endParaRPr lang="en-US" altLang="zh-CN" dirty="0">
              <a:effectLst/>
              <a:latin typeface="Arial" panose="020B0604020202020204" pitchFamily="34" charset="0"/>
            </a:endParaRPr>
          </a:p>
          <a:p>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B40136DB-8D73-48F6-B80D-9ABCC9B5A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799" y="2619292"/>
            <a:ext cx="5835005" cy="3640087"/>
          </a:xfrm>
          <a:prstGeom prst="rect">
            <a:avLst/>
          </a:prstGeom>
        </p:spPr>
      </p:pic>
    </p:spTree>
    <p:extLst>
      <p:ext uri="{BB962C8B-B14F-4D97-AF65-F5344CB8AC3E}">
        <p14:creationId xmlns:p14="http://schemas.microsoft.com/office/powerpoint/2010/main" val="20271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构建培训数据集</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）收集</a:t>
            </a:r>
            <a:r>
              <a:rPr lang="en-US" altLang="zh-CN" dirty="0"/>
              <a:t>Google Play</a:t>
            </a:r>
            <a:r>
              <a:rPr lang="zh-CN" altLang="en-US" dirty="0"/>
              <a:t>和</a:t>
            </a:r>
            <a:r>
              <a:rPr lang="en-US" altLang="zh-CN" dirty="0"/>
              <a:t>8</a:t>
            </a:r>
            <a:r>
              <a:rPr lang="zh-CN" altLang="en-US" dirty="0"/>
              <a:t>个中国第三方应用程序市场的评论，</a:t>
            </a:r>
            <a:r>
              <a:rPr lang="zh-CN" altLang="en-US" dirty="0">
                <a:effectLst/>
                <a:latin typeface="Arial" panose="020B0604020202020204" pitchFamily="34" charset="0"/>
              </a:rPr>
              <a:t>随机选择数据集中每个应用程序的</a:t>
            </a:r>
            <a:r>
              <a:rPr lang="en-US" altLang="zh-CN" dirty="0">
                <a:effectLst/>
                <a:latin typeface="Arial" panose="020B0604020202020204" pitchFamily="34" charset="0"/>
              </a:rPr>
              <a:t>2%</a:t>
            </a:r>
            <a:r>
              <a:rPr lang="zh-CN" altLang="en-US" dirty="0">
                <a:effectLst/>
                <a:latin typeface="Arial" panose="020B0604020202020204" pitchFamily="34" charset="0"/>
              </a:rPr>
              <a:t>的评论。总共提取了</a:t>
            </a:r>
            <a:r>
              <a:rPr lang="en-US" altLang="zh-CN" dirty="0">
                <a:effectLst/>
                <a:latin typeface="Arial" panose="020B0604020202020204" pitchFamily="34" charset="0"/>
              </a:rPr>
              <a:t>70,000</a:t>
            </a:r>
            <a:r>
              <a:rPr lang="zh-CN" altLang="en-US" dirty="0">
                <a:effectLst/>
                <a:latin typeface="Arial" panose="020B0604020202020204" pitchFamily="34" charset="0"/>
              </a:rPr>
              <a:t>条评论，包括</a:t>
            </a:r>
            <a:r>
              <a:rPr lang="en-US" altLang="zh-CN" dirty="0">
                <a:effectLst/>
                <a:latin typeface="Arial" panose="020B0604020202020204" pitchFamily="34" charset="0"/>
              </a:rPr>
              <a:t>15,000</a:t>
            </a:r>
            <a:r>
              <a:rPr lang="zh-CN" altLang="en-US" dirty="0">
                <a:effectLst/>
                <a:latin typeface="Arial" panose="020B0604020202020204" pitchFamily="34" charset="0"/>
              </a:rPr>
              <a:t>条英文评论和</a:t>
            </a:r>
            <a:r>
              <a:rPr lang="en-US" altLang="zh-CN" dirty="0">
                <a:effectLst/>
                <a:latin typeface="Arial" panose="020B0604020202020204" pitchFamily="34" charset="0"/>
              </a:rPr>
              <a:t>55,000</a:t>
            </a:r>
            <a:r>
              <a:rPr lang="zh-CN" altLang="en-US" dirty="0">
                <a:effectLst/>
                <a:latin typeface="Arial" panose="020B0604020202020204" pitchFamily="34" charset="0"/>
              </a:rPr>
              <a:t>条中文评论。</a:t>
            </a:r>
            <a:endParaRPr lang="en-US" altLang="zh-CN" dirty="0"/>
          </a:p>
          <a:p>
            <a:r>
              <a:rPr lang="en-US" altLang="zh-CN" dirty="0"/>
              <a:t>2</a:t>
            </a:r>
            <a:r>
              <a:rPr lang="zh-CN" altLang="en-US" dirty="0"/>
              <a:t>）标记阶段：</a:t>
            </a:r>
            <a:endParaRPr lang="en-US" altLang="zh-CN" dirty="0">
              <a:latin typeface="+mj-ea"/>
              <a:ea typeface="+mj-ea"/>
            </a:endParaRPr>
          </a:p>
          <a:p>
            <a:r>
              <a:rPr lang="en-US" altLang="zh-CN" dirty="0"/>
              <a:t>1*</a:t>
            </a:r>
            <a:r>
              <a:rPr lang="zh-CN" altLang="en-US" dirty="0"/>
              <a:t>应用短文本主题建模算法（</a:t>
            </a:r>
            <a:r>
              <a:rPr lang="en-US" altLang="zh-CN" dirty="0"/>
              <a:t>BTM</a:t>
            </a:r>
            <a:r>
              <a:rPr lang="zh-CN" altLang="en-US" dirty="0"/>
              <a:t>）识别并生成一组主题，每个主题由单词列表和权重构成。</a:t>
            </a:r>
            <a:endParaRPr lang="en-US" altLang="zh-CN" dirty="0"/>
          </a:p>
          <a:p>
            <a:r>
              <a:rPr lang="en-US" altLang="zh-CN" dirty="0"/>
              <a:t>2*</a:t>
            </a:r>
            <a:r>
              <a:rPr lang="zh-CN" altLang="en-US" dirty="0"/>
              <a:t>给主题标记相关非期望行为。</a:t>
            </a:r>
            <a:endParaRPr lang="en-US" altLang="zh-CN" dirty="0"/>
          </a:p>
          <a:p>
            <a:r>
              <a:rPr lang="en-US" altLang="zh-CN" dirty="0"/>
              <a:t>3</a:t>
            </a:r>
            <a:r>
              <a:rPr lang="zh-CN" altLang="en-US" dirty="0"/>
              <a:t>）评论分类：使用标记后的主题将每个用于训练数据集的评论分类为相应的非期望行为，</a:t>
            </a:r>
            <a:r>
              <a:rPr lang="zh-CN" altLang="en-US" dirty="0">
                <a:effectLst/>
                <a:latin typeface="Arial" panose="020B0604020202020204" pitchFamily="34" charset="0"/>
              </a:rPr>
              <a:t>获得了与</a:t>
            </a:r>
            <a:r>
              <a:rPr lang="en-US" altLang="zh-CN" dirty="0">
                <a:effectLst/>
                <a:latin typeface="Arial" panose="020B0604020202020204" pitchFamily="34" charset="0"/>
              </a:rPr>
              <a:t>26</a:t>
            </a:r>
            <a:r>
              <a:rPr lang="zh-CN" altLang="en-US" dirty="0">
                <a:effectLst/>
                <a:latin typeface="Arial" panose="020B0604020202020204" pitchFamily="34" charset="0"/>
              </a:rPr>
              <a:t>种不同行为相关的</a:t>
            </a:r>
            <a:r>
              <a:rPr lang="en-US" altLang="zh-CN" dirty="0">
                <a:effectLst/>
                <a:latin typeface="Arial" panose="020B0604020202020204" pitchFamily="34" charset="0"/>
              </a:rPr>
              <a:t>9,228</a:t>
            </a:r>
            <a:r>
              <a:rPr lang="zh-CN" altLang="en-US" dirty="0">
                <a:effectLst/>
                <a:latin typeface="Arial" panose="020B0604020202020204" pitchFamily="34" charset="0"/>
              </a:rPr>
              <a:t>条评论。</a:t>
            </a:r>
            <a:endParaRPr lang="en-US" altLang="zh-CN" dirty="0">
              <a:effectLst/>
              <a:latin typeface="Arial" panose="020B0604020202020204" pitchFamily="34" charset="0"/>
            </a:endParaRPr>
          </a:p>
          <a:p>
            <a:r>
              <a:rPr lang="en-US" altLang="zh-CN" dirty="0">
                <a:latin typeface="Arial" panose="020B0604020202020204" pitchFamily="34" charset="0"/>
              </a:rPr>
              <a:t>4</a:t>
            </a:r>
            <a:r>
              <a:rPr lang="zh-CN" altLang="en-US" dirty="0">
                <a:latin typeface="Arial" panose="020B0604020202020204" pitchFamily="34" charset="0"/>
              </a:rPr>
              <a:t>）手动检查：</a:t>
            </a:r>
            <a:r>
              <a:rPr lang="zh-CN" altLang="en-US" dirty="0">
                <a:effectLst/>
                <a:latin typeface="Arial" panose="020B0604020202020204" pitchFamily="34" charset="0"/>
              </a:rPr>
              <a:t>如果一条评论与不止一个行为相关，则将评论分成几个句子。获得了与</a:t>
            </a:r>
            <a:r>
              <a:rPr lang="en-US" altLang="zh-CN" dirty="0">
                <a:effectLst/>
                <a:latin typeface="Arial" panose="020B0604020202020204" pitchFamily="34" charset="0"/>
              </a:rPr>
              <a:t>25</a:t>
            </a:r>
            <a:r>
              <a:rPr lang="zh-CN" altLang="en-US" dirty="0">
                <a:effectLst/>
                <a:latin typeface="Arial" panose="020B0604020202020204" pitchFamily="34" charset="0"/>
              </a:rPr>
              <a:t>种不同行为（没有发现任何与“浏览器设置更改”行为相关的评论）相关的</a:t>
            </a:r>
            <a:r>
              <a:rPr lang="en-US" altLang="zh-CN" dirty="0">
                <a:effectLst/>
                <a:latin typeface="Arial" panose="020B0604020202020204" pitchFamily="34" charset="0"/>
              </a:rPr>
              <a:t>8275</a:t>
            </a:r>
            <a:r>
              <a:rPr lang="zh-CN" altLang="en-US" dirty="0">
                <a:effectLst/>
                <a:latin typeface="Arial" panose="020B0604020202020204" pitchFamily="34" charset="0"/>
              </a:rPr>
              <a:t>条评论。将一些注释拆分后，总共得到</a:t>
            </a:r>
            <a:r>
              <a:rPr lang="en-US" altLang="zh-CN" dirty="0">
                <a:effectLst/>
                <a:latin typeface="Arial" panose="020B0604020202020204" pitchFamily="34" charset="0"/>
              </a:rPr>
              <a:t>9057</a:t>
            </a:r>
            <a:r>
              <a:rPr lang="zh-CN" altLang="en-US" dirty="0">
                <a:effectLst/>
                <a:latin typeface="Arial" panose="020B0604020202020204" pitchFamily="34" charset="0"/>
              </a:rPr>
              <a:t>个带标签的注释，用于下一步提取语义规则。</a:t>
            </a:r>
            <a:endParaRPr lang="en-US" altLang="zh-CN" dirty="0"/>
          </a:p>
          <a:p>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50601141"/>
      </p:ext>
    </p:extLst>
  </p:cSld>
  <p:clrMapOvr>
    <a:masterClrMapping/>
  </p:clrMapOvr>
</p:sld>
</file>

<file path=ppt/theme/theme1.xml><?xml version="1.0" encoding="utf-8"?>
<a:theme xmlns:a="http://schemas.openxmlformats.org/drawingml/2006/main" name="2_默认设计模板">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themeOverride>
</file>

<file path=docProps/app.xml><?xml version="1.0" encoding="utf-8"?>
<Properties xmlns="http://schemas.openxmlformats.org/officeDocument/2006/extended-properties" xmlns:vt="http://schemas.openxmlformats.org/officeDocument/2006/docPropsVTypes">
  <Template/>
  <TotalTime>1916</TotalTime>
  <Words>2308</Words>
  <Application>Microsoft Office PowerPoint</Application>
  <PresentationFormat>自定义</PresentationFormat>
  <Paragraphs>272</Paragraphs>
  <Slides>31</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Lifeline JL</vt:lpstr>
      <vt:lpstr>微软雅黑</vt:lpstr>
      <vt:lpstr>Arial</vt:lpstr>
      <vt:lpstr>Calibri</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1.分类非期望行为 </vt:lpstr>
      <vt:lpstr> 2.构建培训数据集 </vt:lpstr>
      <vt:lpstr> 3.提取语义规则 </vt:lpstr>
      <vt:lpstr> 4.检测阶段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1.分类非期望行为</vt:lpstr>
      <vt:lpstr>2.构建培训数据集</vt:lpstr>
      <vt:lpstr>3.提取语义规则</vt:lpstr>
      <vt:lpstr>4.检测阶段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高 文清</cp:lastModifiedBy>
  <cp:revision>616</cp:revision>
  <dcterms:created xsi:type="dcterms:W3CDTF">2013-01-25T01:44:00Z</dcterms:created>
  <dcterms:modified xsi:type="dcterms:W3CDTF">2021-11-30T11:31:39Z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