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82" r:id="rId2"/>
    <p:sldId id="483" r:id="rId3"/>
    <p:sldId id="484" r:id="rId4"/>
    <p:sldId id="485" r:id="rId5"/>
    <p:sldId id="486" r:id="rId6"/>
  </p:sldIdLst>
  <p:sldSz cx="9144000" cy="6858000" type="letter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3200" i="1" kern="1200">
        <a:solidFill>
          <a:srgbClr val="003366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3200" i="1" kern="1200">
        <a:solidFill>
          <a:srgbClr val="003366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3200" i="1" kern="1200">
        <a:solidFill>
          <a:srgbClr val="003366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3200" i="1" kern="1200">
        <a:solidFill>
          <a:srgbClr val="003366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3200" i="1" kern="1200">
        <a:solidFill>
          <a:srgbClr val="003366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i="1" kern="1200">
        <a:solidFill>
          <a:srgbClr val="003366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i="1" kern="1200">
        <a:solidFill>
          <a:srgbClr val="003366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i="1" kern="1200">
        <a:solidFill>
          <a:srgbClr val="003366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i="1" kern="1200">
        <a:solidFill>
          <a:srgbClr val="003366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>
      <p:cViewPr varScale="1">
        <p:scale>
          <a:sx n="141" d="100"/>
          <a:sy n="141" d="100"/>
        </p:scale>
        <p:origin x="-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 sz="1300" i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 sz="1300" i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8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 sz="1300" i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8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300" i="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fld id="{D7F87ED6-C8FB-7446-BE4C-01DDE7792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5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9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19138"/>
            <a:ext cx="4789487" cy="3592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3587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117013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7013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fld id="{17192BF4-431B-BA46-87A3-CE5943396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9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FCC5B-6D38-D748-9E68-8E3B520D5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2149E-D184-384B-99F0-F70432BAE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5875" y="152400"/>
            <a:ext cx="2044700" cy="5935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984875" cy="5935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B0DE8-7D64-6F4F-885B-C7239220D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64463" cy="113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662CC-371B-BF40-BE7D-11DEFC3B1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7037C-A30D-4D4B-AF53-2D70C1204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8964-0060-C941-9852-2FDFD36CA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981200"/>
            <a:ext cx="3805237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981200"/>
            <a:ext cx="3806825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EADC3-46E4-0249-9997-A92935E5B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06B1C-94D2-C245-8E83-65CE2970C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0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D13C2-9A3F-7844-858B-A7BA16AEA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79EA6-57C4-CD4B-A755-88670379E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F00C-246D-D643-BF7B-D9C86BC8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3ED55-DD93-684F-9A0D-99ECCAC16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0"/>
            <a:ext cx="9142413" cy="1198563"/>
            <a:chOff x="0" y="0"/>
            <a:chExt cx="5759" cy="75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033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" y="48"/>
              <a:ext cx="98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764463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981200"/>
            <a:ext cx="7764462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76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086600" y="64008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 smtClean="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EE8549C6-6C90-024C-AE8B-539A67A2D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FFFFFF"/>
          </a:solidFill>
          <a:latin typeface="+mj-lt"/>
          <a:ea typeface="ＭＳ Ｐゴシック" charset="0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FFFFFF"/>
          </a:solidFill>
          <a:latin typeface="Arial Unicode MS" pitchFamily="34" charset="-128"/>
          <a:ea typeface="ＭＳ Ｐゴシック" charset="0"/>
          <a:cs typeface="Lucida Sans Unicode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FFFFFF"/>
          </a:solidFill>
          <a:latin typeface="Arial Unicode MS" pitchFamily="34" charset="-128"/>
          <a:ea typeface="ＭＳ Ｐゴシック" charset="0"/>
          <a:cs typeface="Lucida Sans Unicode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FFFFFF"/>
          </a:solidFill>
          <a:latin typeface="Arial Unicode MS" pitchFamily="34" charset="-128"/>
          <a:ea typeface="ＭＳ Ｐゴシック" charset="0"/>
          <a:cs typeface="Lucida Sans Unicode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FFFFFF"/>
          </a:solidFill>
          <a:latin typeface="Arial Unicode MS" pitchFamily="34" charset="-128"/>
          <a:ea typeface="ＭＳ Ｐゴシック" charset="0"/>
          <a:cs typeface="Lucida Sans Unicode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Pzg4XvaBnT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charset="0"/>
              </a:rPr>
              <a:t>The Mandelbrot set project</a:t>
            </a:r>
            <a:endParaRPr lang="en-US" dirty="0">
              <a:latin typeface="Arial Unicode MS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 i="1">
                <a:solidFill>
                  <a:srgbClr val="003366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 i="1">
                <a:solidFill>
                  <a:srgbClr val="003366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 i="1">
                <a:solidFill>
                  <a:srgbClr val="003366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 i="1">
                <a:solidFill>
                  <a:srgbClr val="003366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 i="1">
                <a:solidFill>
                  <a:srgbClr val="003366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 i="1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 i="1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 i="1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 i="1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fld id="{868D2A38-9EA8-334F-B393-0C123B61EE94}" type="slidenum">
              <a:rPr lang="en-US" sz="1400" i="0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sz="1400" i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Goal: build an application starting from a few building blocks and ending with an user interface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Topic: fractals, in particular the Mandelbrot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Mandelbrot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B87037C-A30D-4D4B-AF53-2D70C1204D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20898" r="-20898"/>
          <a:stretch>
            <a:fillRect/>
          </a:stretch>
        </p:blipFill>
        <p:spPr>
          <a:xfrm>
            <a:off x="-152400" y="3429000"/>
            <a:ext cx="5474440" cy="2895600"/>
          </a:xfrm>
        </p:spPr>
      </p:pic>
      <p:sp>
        <p:nvSpPr>
          <p:cNvPr id="6" name="TextBox 5"/>
          <p:cNvSpPr txBox="1"/>
          <p:nvPr/>
        </p:nvSpPr>
        <p:spPr>
          <a:xfrm>
            <a:off x="609600" y="1371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solidFill>
                  <a:srgbClr val="000000"/>
                </a:solidFill>
              </a:rPr>
              <a:t>The Mandelbrot set represents the dynamics of a simple equation at each coordinate </a:t>
            </a:r>
            <a:r>
              <a:rPr lang="en-US" sz="2800" dirty="0" smtClean="0">
                <a:solidFill>
                  <a:srgbClr val="000000"/>
                </a:solidFill>
              </a:rPr>
              <a:t>c = </a:t>
            </a:r>
            <a:r>
              <a:rPr lang="en-US" sz="2800" dirty="0" err="1" smtClean="0">
                <a:solidFill>
                  <a:srgbClr val="000000"/>
                </a:solidFill>
              </a:rPr>
              <a:t>x+iy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62072"/>
              </p:ext>
            </p:extLst>
          </p:nvPr>
        </p:nvGraphicFramePr>
        <p:xfrm>
          <a:off x="3657600" y="2362200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244600" imgH="355600" progId="Equation.3">
                  <p:embed/>
                </p:oleObj>
              </mc:Choice>
              <mc:Fallback>
                <p:oleObj name="Equation" r:id="rId4" imgW="12446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2362200"/>
                        <a:ext cx="2133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29200" y="3352800"/>
            <a:ext cx="3657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solidFill>
                  <a:srgbClr val="000000"/>
                </a:solidFill>
              </a:rPr>
              <a:t>Depending on </a:t>
            </a:r>
            <a:r>
              <a:rPr lang="en-US" sz="2800" dirty="0" smtClean="0">
                <a:solidFill>
                  <a:srgbClr val="000000"/>
                </a:solidFill>
              </a:rPr>
              <a:t>c</a:t>
            </a:r>
            <a:r>
              <a:rPr lang="en-US" sz="2800" i="0" dirty="0" smtClean="0">
                <a:solidFill>
                  <a:srgbClr val="000000"/>
                </a:solidFill>
              </a:rPr>
              <a:t>, the equation diverges to infinity or not. How fast it diverges (the “escape time”) is represented by a color.</a:t>
            </a:r>
            <a:endParaRPr lang="en-US" sz="2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8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Mandelbrot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B87037C-A30D-4D4B-AF53-2D70C1204D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i="0" dirty="0" smtClean="0">
                <a:solidFill>
                  <a:srgbClr val="000000"/>
                </a:solidFill>
              </a:rPr>
              <a:t>The set is mathematically interesting because it has fractal properties, and is related to chaos theory</a:t>
            </a:r>
          </a:p>
          <a:p>
            <a:pPr marL="457200" indent="-457200">
              <a:buFont typeface="Arial"/>
              <a:buChar char="•"/>
            </a:pPr>
            <a:r>
              <a:rPr lang="en-US" sz="2800" i="0" dirty="0" smtClean="0">
                <a:solidFill>
                  <a:srgbClr val="000000"/>
                </a:solidFill>
              </a:rPr>
              <a:t>It became really popular in the late 80s mostly because it can produce beautiful, psychedelic images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hlinkClick r:id="rId2"/>
              </a:rPr>
              <a:t>https://www.youtube.com/watch?v=</a:t>
            </a:r>
            <a:r>
              <a:rPr lang="en-US" sz="2800" dirty="0" smtClean="0">
                <a:solidFill>
                  <a:srgbClr val="000000"/>
                </a:solidFill>
                <a:hlinkClick r:id="rId2"/>
              </a:rPr>
              <a:t>Pzg4XvaBnT4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8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will take us from this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16D13C2-9A3F-7844-858B-A7BA16AEA03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371600"/>
            <a:ext cx="7010400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400" i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...............::::::::::::::::::::::::::::::::::::::::::::::::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............:::::::::::::::::::::::::::::::::::::::::::::::::::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.........:::::::::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ooooooooooooooooooooooooooo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::::::::::::::::::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......::::::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ooooooooooooooooooOOOOOO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###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HHHOOOoooooo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::::::::::::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......:::oooooooooooooooOOOOOOOOO000######000OOOoooooo:::::::::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...:::oooooooooooooooOOOOOO000HHHXXX      XXX000OOOoooooo::::::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...:::ooooooooooooOOO000000XXX               ######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...oooooooooOOOHHH000HHHXXX                     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XXXOOOoooooo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...oooOOOOOO000############                     ###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...OOOOOO000######                              ###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                                             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XXXOOOoooooo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...OOOOOO000######                              ###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...oooOOOOOO000############                     ###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...oooooooooOOOHHH000HHHXXX                     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XXXOOOoooooo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...:::ooooooooooooOOO000000XXX               ######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...:::oooooooooooooooOOOOOO000HHHXXX      XXX000OOOoooooo::::::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......:::oooooooooooooooOOOOOOOOO000######000OOOoooooo:::::::::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......::::::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ooooooooooooooooooOOOOOO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###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HHHOOOoooooo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::::::::::::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.........:::::::::</a:t>
            </a:r>
            <a:r>
              <a:rPr lang="nl-NL" sz="1400" i="0" dirty="0" err="1">
                <a:solidFill>
                  <a:srgbClr val="000000"/>
                </a:solidFill>
                <a:latin typeface="Andale Mono"/>
                <a:cs typeface="Andale Mono"/>
              </a:rPr>
              <a:t>ooooooooooooooooooooooooooo</a:t>
            </a:r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::::::::::::::::::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............:::::::::::::::::::::::::::::::::::::::::::::::::::</a:t>
            </a:r>
          </a:p>
          <a:p>
            <a:r>
              <a:rPr lang="nl-NL" sz="1400" i="0" dirty="0">
                <a:solidFill>
                  <a:srgbClr val="000000"/>
                </a:solidFill>
                <a:latin typeface="Andale Mono"/>
                <a:cs typeface="Andale Mono"/>
              </a:rPr>
              <a:t>...............::::::::::::::::::::::::::::::::::::::::::::::::</a:t>
            </a:r>
          </a:p>
          <a:p>
            <a:endParaRPr lang="nl-NL" sz="1400" i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11768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this</a:t>
            </a:r>
            <a:endParaRPr lang="en-US" dirty="0"/>
          </a:p>
        </p:txBody>
      </p:sp>
      <p:pic>
        <p:nvPicPr>
          <p:cNvPr id="6" name="Content Placeholder 5" descr="Screen Shot 2013-05-10 at 15.03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14" r="-33214"/>
          <a:stretch>
            <a:fillRect/>
          </a:stretch>
        </p:blipFill>
        <p:spPr>
          <a:xfrm>
            <a:off x="646113" y="1219200"/>
            <a:ext cx="7764462" cy="5410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16D13C2-9A3F-7844-858B-A7BA16AEA03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45695"/>
      </p:ext>
    </p:extLst>
  </p:cSld>
  <p:clrMapOvr>
    <a:masterClrMapping/>
  </p:clrMapOvr>
</p:sld>
</file>

<file path=ppt/theme/theme1.xml><?xml version="1.0" encoding="utf-8"?>
<a:theme xmlns:a="http://schemas.openxmlformats.org/drawingml/2006/main" name="enthought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99"/>
      </a:hlink>
      <a:folHlink>
        <a:srgbClr val="000099"/>
      </a:folHlink>
    </a:clrScheme>
    <a:fontScheme name="Default Design">
      <a:majorFont>
        <a:latin typeface="Arial Unicode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008A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enthought.pot</Template>
  <TotalTime>7209</TotalTime>
  <Words>749</Words>
  <Application>Microsoft Macintosh PowerPoint</Application>
  <PresentationFormat>Letter Paper (8.5x11 in)</PresentationFormat>
  <Paragraphs>39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enthought</vt:lpstr>
      <vt:lpstr>Equation</vt:lpstr>
      <vt:lpstr>The Mandelbrot set project</vt:lpstr>
      <vt:lpstr>The Mandelbrot set</vt:lpstr>
      <vt:lpstr>The Mandelbrot set</vt:lpstr>
      <vt:lpstr>The project will take us from this</vt:lpstr>
      <vt:lpstr>to this</vt:lpstr>
    </vt:vector>
  </TitlesOfParts>
  <Company>Amenity/Applewhite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Amenity/Applewhite</dc:creator>
  <cp:lastModifiedBy>Pietro Berkes</cp:lastModifiedBy>
  <cp:revision>108</cp:revision>
  <cp:lastPrinted>2009-06-09T18:57:23Z</cp:lastPrinted>
  <dcterms:created xsi:type="dcterms:W3CDTF">2009-06-10T17:36:19Z</dcterms:created>
  <dcterms:modified xsi:type="dcterms:W3CDTF">2013-05-12T20:45:17Z</dcterms:modified>
</cp:coreProperties>
</file>