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47364bc1e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47364bc1e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47364bc1e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47364bc1e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71c46f7b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71c46f7b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71c46f7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71c46f7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71c46f7b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71c46f7b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69fa773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69fa773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71c46f7b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71c46f7b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71c46f7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71c46f7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4a0d27a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4a0d27a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47364bc1e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47364bc1e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71c46f7b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71c46f7b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9c3ab63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9c3ab63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9c3ab634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9c3ab634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47364bc1e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47364bc1e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Trusted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Principe de base : Phase 2 - Stockage</a:t>
            </a:r>
            <a:endParaRPr/>
          </a:p>
        </p:txBody>
      </p:sp>
      <p:grpSp>
        <p:nvGrpSpPr>
          <p:cNvPr id="126" name="Google Shape;126;p22"/>
          <p:cNvGrpSpPr/>
          <p:nvPr/>
        </p:nvGrpSpPr>
        <p:grpSpPr>
          <a:xfrm>
            <a:off x="436677" y="2220213"/>
            <a:ext cx="6441049" cy="2780220"/>
            <a:chOff x="469400" y="1425630"/>
            <a:chExt cx="7573250" cy="3392995"/>
          </a:xfrm>
        </p:grpSpPr>
        <p:grpSp>
          <p:nvGrpSpPr>
            <p:cNvPr id="127" name="Google Shape;127;p22"/>
            <p:cNvGrpSpPr/>
            <p:nvPr/>
          </p:nvGrpSpPr>
          <p:grpSpPr>
            <a:xfrm>
              <a:off x="469400" y="1425630"/>
              <a:ext cx="3990022" cy="3392995"/>
              <a:chOff x="469400" y="1425630"/>
              <a:chExt cx="3990022" cy="3392995"/>
            </a:xfrm>
          </p:grpSpPr>
          <p:pic>
            <p:nvPicPr>
              <p:cNvPr id="128" name="Google Shape;128;p2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69400" y="2213950"/>
                <a:ext cx="2104650" cy="210465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29" name="Google Shape;129;p22"/>
              <p:cNvCxnSpPr>
                <a:stCxn id="128" idx="3"/>
                <a:endCxn id="130" idx="1"/>
              </p:cNvCxnSpPr>
              <p:nvPr/>
            </p:nvCxnSpPr>
            <p:spPr>
              <a:xfrm flipH="1" rot="10800000">
                <a:off x="2574050" y="2478175"/>
                <a:ext cx="627000" cy="788100"/>
              </a:xfrm>
              <a:prstGeom prst="bentConnector3">
                <a:avLst>
                  <a:gd fmla="val 49992" name="adj1"/>
                </a:avLst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31" name="Google Shape;131;p22"/>
              <p:cNvCxnSpPr>
                <a:stCxn id="128" idx="3"/>
                <a:endCxn id="132" idx="1"/>
              </p:cNvCxnSpPr>
              <p:nvPr/>
            </p:nvCxnSpPr>
            <p:spPr>
              <a:xfrm>
                <a:off x="2574050" y="3266275"/>
                <a:ext cx="627000" cy="1009800"/>
              </a:xfrm>
              <a:prstGeom prst="bentConnector3">
                <a:avLst>
                  <a:gd fmla="val 49992" name="adj1"/>
                </a:avLst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133" name="Google Shape;133;p22"/>
              <p:cNvSpPr txBox="1"/>
              <p:nvPr/>
            </p:nvSpPr>
            <p:spPr>
              <a:xfrm>
                <a:off x="979323" y="1453501"/>
                <a:ext cx="1084800" cy="48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Proxima Nova"/>
                    <a:ea typeface="Proxima Nova"/>
                    <a:cs typeface="Proxima Nova"/>
                    <a:sym typeface="Proxima Nova"/>
                  </a:rPr>
                  <a:t>PHOTO</a:t>
                </a:r>
                <a:endParaRPr b="1"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grpSp>
            <p:nvGrpSpPr>
              <p:cNvPr id="134" name="Google Shape;134;p22"/>
              <p:cNvGrpSpPr/>
              <p:nvPr/>
            </p:nvGrpSpPr>
            <p:grpSpPr>
              <a:xfrm>
                <a:off x="3032022" y="1425630"/>
                <a:ext cx="1427400" cy="1594970"/>
                <a:chOff x="3032022" y="1425630"/>
                <a:chExt cx="1427400" cy="1594970"/>
              </a:xfrm>
            </p:grpSpPr>
            <p:pic>
              <p:nvPicPr>
                <p:cNvPr id="130" name="Google Shape;130;p2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200950" y="1935750"/>
                  <a:ext cx="1084850" cy="108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5" name="Google Shape;135;p22"/>
                <p:cNvSpPr txBox="1"/>
                <p:nvPr/>
              </p:nvSpPr>
              <p:spPr>
                <a:xfrm>
                  <a:off x="3032022" y="1425630"/>
                  <a:ext cx="1427400" cy="48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latin typeface="Proxima Nova"/>
                      <a:ea typeface="Proxima Nova"/>
                      <a:cs typeface="Proxima Nova"/>
                      <a:sym typeface="Proxima Nova"/>
                    </a:rPr>
                    <a:t>METADATA</a:t>
                  </a:r>
                  <a:endParaRPr b="1"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</p:grpSp>
          <p:grpSp>
            <p:nvGrpSpPr>
              <p:cNvPr id="136" name="Google Shape;136;p22"/>
              <p:cNvGrpSpPr/>
              <p:nvPr/>
            </p:nvGrpSpPr>
            <p:grpSpPr>
              <a:xfrm>
                <a:off x="3200950" y="3266260"/>
                <a:ext cx="1084850" cy="1552365"/>
                <a:chOff x="3200950" y="3087910"/>
                <a:chExt cx="1084850" cy="1552365"/>
              </a:xfrm>
            </p:grpSpPr>
            <p:pic>
              <p:nvPicPr>
                <p:cNvPr id="132" name="Google Shape;132;p2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3200950" y="3555425"/>
                  <a:ext cx="1084850" cy="1084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7" name="Google Shape;137;p22"/>
                <p:cNvSpPr txBox="1"/>
                <p:nvPr/>
              </p:nvSpPr>
              <p:spPr>
                <a:xfrm>
                  <a:off x="3295115" y="3087910"/>
                  <a:ext cx="901200" cy="48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latin typeface="Proxima Nova"/>
                      <a:ea typeface="Proxima Nova"/>
                      <a:cs typeface="Proxima Nova"/>
                      <a:sym typeface="Proxima Nova"/>
                    </a:rPr>
                    <a:t>DATA</a:t>
                  </a:r>
                  <a:endParaRPr b="1"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</p:grpSp>
        </p:grpSp>
        <p:sp>
          <p:nvSpPr>
            <p:cNvPr id="138" name="Google Shape;138;p22"/>
            <p:cNvSpPr txBox="1"/>
            <p:nvPr/>
          </p:nvSpPr>
          <p:spPr>
            <a:xfrm>
              <a:off x="4888750" y="4088125"/>
              <a:ext cx="31539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Nunito"/>
                <a:buChar char="●"/>
              </a:pPr>
              <a:r>
                <a:rPr lang="en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Principalement la photo.</a:t>
              </a:r>
              <a:endPara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9" name="Google Shape;139;p22"/>
            <p:cNvSpPr txBox="1"/>
            <p:nvPr/>
          </p:nvSpPr>
          <p:spPr>
            <a:xfrm>
              <a:off x="4888750" y="2171550"/>
              <a:ext cx="31539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Nunito"/>
                <a:buChar char="●"/>
              </a:pPr>
              <a:r>
                <a:rPr lang="en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Information de certification.</a:t>
              </a:r>
              <a:endPara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Nunito"/>
                <a:buChar char="●"/>
              </a:pPr>
              <a:r>
                <a:rPr lang="en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Information à valeur ajoutée.</a:t>
              </a:r>
              <a:endPara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40" name="Google Shape;140;p22"/>
          <p:cNvSpPr txBox="1"/>
          <p:nvPr/>
        </p:nvSpPr>
        <p:spPr>
          <a:xfrm>
            <a:off x="727850" y="1188825"/>
            <a:ext cx="685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Objectifs :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-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Garantir l’intégrité des informations dans le temps.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-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Aiser l’accès et le partager de l’information.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Principe de base : Phase 3 - Restitution</a:t>
            </a:r>
            <a:endParaRPr/>
          </a:p>
        </p:txBody>
      </p:sp>
      <p:grpSp>
        <p:nvGrpSpPr>
          <p:cNvPr id="146" name="Google Shape;146;p23"/>
          <p:cNvGrpSpPr/>
          <p:nvPr/>
        </p:nvGrpSpPr>
        <p:grpSpPr>
          <a:xfrm>
            <a:off x="506402" y="1836700"/>
            <a:ext cx="5142961" cy="2145620"/>
            <a:chOff x="506402" y="1608100"/>
            <a:chExt cx="5142961" cy="2145620"/>
          </a:xfrm>
        </p:grpSpPr>
        <p:pic>
          <p:nvPicPr>
            <p:cNvPr id="147" name="Google Shape;147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6402" y="2239797"/>
              <a:ext cx="1352700" cy="1303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85225" y="2530925"/>
              <a:ext cx="721000" cy="721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" name="Google Shape;149;p23"/>
            <p:cNvGrpSpPr/>
            <p:nvPr/>
          </p:nvGrpSpPr>
          <p:grpSpPr>
            <a:xfrm>
              <a:off x="3956157" y="2029147"/>
              <a:ext cx="1604129" cy="1724573"/>
              <a:chOff x="3257925" y="2433625"/>
              <a:chExt cx="2143125" cy="2143125"/>
            </a:xfrm>
          </p:grpSpPr>
          <p:pic>
            <p:nvPicPr>
              <p:cNvPr id="150" name="Google Shape;150;p2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257925" y="2433625"/>
                <a:ext cx="2143125" cy="2143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" name="Google Shape;151;p2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800375" y="2802225"/>
                <a:ext cx="951475" cy="9514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52" name="Google Shape;152;p23"/>
            <p:cNvCxnSpPr>
              <a:stCxn id="147" idx="3"/>
              <a:endCxn id="148" idx="1"/>
            </p:cNvCxnSpPr>
            <p:nvPr/>
          </p:nvCxnSpPr>
          <p:spPr>
            <a:xfrm>
              <a:off x="1859102" y="2891422"/>
              <a:ext cx="7260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3" name="Google Shape;153;p23"/>
            <p:cNvCxnSpPr>
              <a:stCxn id="148" idx="3"/>
              <a:endCxn id="150" idx="1"/>
            </p:cNvCxnSpPr>
            <p:nvPr/>
          </p:nvCxnSpPr>
          <p:spPr>
            <a:xfrm>
              <a:off x="3306225" y="2891425"/>
              <a:ext cx="649800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4" name="Google Shape;154;p23"/>
            <p:cNvSpPr txBox="1"/>
            <p:nvPr/>
          </p:nvSpPr>
          <p:spPr>
            <a:xfrm>
              <a:off x="707250" y="1608100"/>
              <a:ext cx="95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Proxima Nova"/>
                  <a:ea typeface="Proxima Nova"/>
                  <a:cs typeface="Proxima Nova"/>
                  <a:sym typeface="Proxima Nova"/>
                </a:rPr>
                <a:t>PHOTO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55" name="Google Shape;155;p23"/>
            <p:cNvSpPr txBox="1"/>
            <p:nvPr/>
          </p:nvSpPr>
          <p:spPr>
            <a:xfrm>
              <a:off x="2022050" y="1608100"/>
              <a:ext cx="1934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Proxima Nova"/>
                  <a:ea typeface="Proxima Nova"/>
                  <a:cs typeface="Proxima Nova"/>
                  <a:sym typeface="Proxima Nova"/>
                </a:rPr>
                <a:t>DE-CERTIFICATION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4171863" y="1608100"/>
              <a:ext cx="147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Proxima Nova"/>
                  <a:ea typeface="Proxima Nova"/>
                  <a:cs typeface="Proxima Nova"/>
                  <a:sym typeface="Proxima Nova"/>
                </a:rPr>
                <a:t>AFFICHAGE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57" name="Google Shape;157;p23"/>
          <p:cNvSpPr txBox="1"/>
          <p:nvPr/>
        </p:nvSpPr>
        <p:spPr>
          <a:xfrm>
            <a:off x="5895625" y="2219975"/>
            <a:ext cx="2778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Dé-certification consiste à: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Apporter la </a:t>
            </a:r>
            <a:r>
              <a:rPr b="1"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preuve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que le fichier n’a pas été modifié.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Une possibilité de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citer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la </a:t>
            </a:r>
            <a:r>
              <a:rPr b="1"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source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 la photo.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Afficher des informations à </a:t>
            </a:r>
            <a:r>
              <a:rPr b="1"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valeur ajoutée </a:t>
            </a: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sur la page web.  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 de</a:t>
            </a:r>
            <a:r>
              <a:rPr lang="en"/>
              <a:t> solution.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11700" y="1152475"/>
            <a:ext cx="753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réer un nouveau format de photo qui encrypte des informations clés à protéger.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Créer un format de fichier dont le but est de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Utiliser un format déjà existant et utiliser une surcouche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Steganography.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EXIFF : Exchangeable Image File Format.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152475"/>
            <a:ext cx="718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Qu’est-ce que c’est ?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Un moyen de stocker des métadatas dans le .jpg/.jpeg/.png lui même.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Permets d’enregistrer des valeurs pré-définies, un ensemble de keys/values.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Système de stockage bien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répandu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malgré ses limitations.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globale :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Définition de la procédure de certification robuste.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Choix des structures. (EXIFF/ surcouche /  ….)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Choix des infrastructures. (Certification en local / cloud / ...)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Choix des technologies (hash / </a:t>
            </a:r>
            <a:r>
              <a:rPr lang="en"/>
              <a:t>blockchain</a:t>
            </a:r>
            <a:r>
              <a:rPr lang="en"/>
              <a:t> / stenographie /...)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Implémentation du moteur de </a:t>
            </a:r>
            <a:r>
              <a:rPr lang="en"/>
              <a:t>calcul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Procédure de stockage.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Procédure de restitution.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Implémentation des interfaces utilisateur.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Prendre une photo.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Module d’intégration d’une image certifié dans un site web.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/>
              <a:t>Banque de contenu </a:t>
            </a:r>
            <a:r>
              <a:rPr lang="en"/>
              <a:t>certifié / réseau social.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Aller plus loin ...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Editer une photo: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Recadrage / rotation / ...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Retouche / filtre / …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Editer les metas données 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Cacher des données (lieux / utilisateur / device ...)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Certifier des vidéos: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Certifier vidéos et montages.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Objectifs de la présentation.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68900" y="1381075"/>
            <a:ext cx="8520600" cy="32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6782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93"/>
              <a:buFont typeface="Nunito"/>
              <a:buAutoNum type="romanUcPeriod"/>
            </a:pPr>
            <a:r>
              <a:rPr b="1" lang="en" sz="2192">
                <a:latin typeface="Nunito"/>
                <a:ea typeface="Nunito"/>
                <a:cs typeface="Nunito"/>
                <a:sym typeface="Nunito"/>
              </a:rPr>
              <a:t>Introduction.</a:t>
            </a:r>
            <a:endParaRPr b="1" sz="2192">
              <a:latin typeface="Nunito"/>
              <a:ea typeface="Nunito"/>
              <a:cs typeface="Nunito"/>
              <a:sym typeface="Nunito"/>
            </a:endParaRPr>
          </a:p>
          <a:p>
            <a:pPr indent="-36782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93"/>
              <a:buFont typeface="Nunito"/>
              <a:buAutoNum type="romanUcPeriod"/>
            </a:pPr>
            <a:r>
              <a:rPr b="1" lang="en" sz="2192">
                <a:latin typeface="Nunito"/>
                <a:ea typeface="Nunito"/>
                <a:cs typeface="Nunito"/>
                <a:sym typeface="Nunito"/>
              </a:rPr>
              <a:t>Le projet Trusted Media.</a:t>
            </a:r>
            <a:endParaRPr b="1" sz="2192">
              <a:latin typeface="Nunito"/>
              <a:ea typeface="Nunito"/>
              <a:cs typeface="Nunito"/>
              <a:sym typeface="Nunito"/>
            </a:endParaRPr>
          </a:p>
          <a:p>
            <a:pPr indent="-36782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93"/>
              <a:buFont typeface="Nunito"/>
              <a:buAutoNum type="romanUcPeriod"/>
            </a:pPr>
            <a:r>
              <a:rPr b="1" lang="en" sz="2192">
                <a:latin typeface="Nunito"/>
                <a:ea typeface="Nunito"/>
                <a:cs typeface="Nunito"/>
                <a:sym typeface="Nunito"/>
              </a:rPr>
              <a:t>Pipeline macroscopique.</a:t>
            </a:r>
            <a:endParaRPr b="1" sz="2192">
              <a:latin typeface="Nunito"/>
              <a:ea typeface="Nunito"/>
              <a:cs typeface="Nunito"/>
              <a:sym typeface="Nunito"/>
            </a:endParaRPr>
          </a:p>
          <a:p>
            <a:pPr indent="-36782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93"/>
              <a:buFont typeface="Nunito"/>
              <a:buAutoNum type="romanUcPeriod"/>
            </a:pPr>
            <a:r>
              <a:rPr b="1" lang="en" sz="2192">
                <a:latin typeface="Nunito"/>
                <a:ea typeface="Nunito"/>
                <a:cs typeface="Nunito"/>
                <a:sym typeface="Nunito"/>
              </a:rPr>
              <a:t>Objectifs lointains &amp; roadmap.</a:t>
            </a:r>
            <a:endParaRPr b="1" sz="2192">
              <a:latin typeface="Nunito"/>
              <a:ea typeface="Nunito"/>
              <a:cs typeface="Nunito"/>
              <a:sym typeface="Nunito"/>
            </a:endParaRPr>
          </a:p>
          <a:p>
            <a:pPr indent="-36782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93"/>
              <a:buFont typeface="Nunito"/>
              <a:buAutoNum type="romanUcPeriod"/>
            </a:pPr>
            <a:r>
              <a:rPr b="1" lang="en" sz="2192">
                <a:latin typeface="Nunito"/>
                <a:ea typeface="Nunito"/>
                <a:cs typeface="Nunito"/>
                <a:sym typeface="Nunito"/>
              </a:rPr>
              <a:t>Objectifs à court terme.</a:t>
            </a:r>
            <a:endParaRPr b="1" sz="2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Questionnement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748250"/>
            <a:ext cx="6835500" cy="17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●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Une </a:t>
            </a:r>
            <a:r>
              <a:rPr lang="en" sz="1900">
                <a:latin typeface="Nunito"/>
                <a:ea typeface="Nunito"/>
                <a:cs typeface="Nunito"/>
                <a:sym typeface="Nunito"/>
              </a:rPr>
              <a:t>photo est-elle toujours fiable ?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●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La photo est-elle un moyen de répandre plus facilement une fakenews ?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●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Comment le deepfake va-t-il </a:t>
            </a:r>
            <a:r>
              <a:rPr lang="en" sz="1900">
                <a:latin typeface="Nunito"/>
                <a:ea typeface="Nunito"/>
                <a:cs typeface="Nunito"/>
                <a:sym typeface="Nunito"/>
              </a:rPr>
              <a:t>influencer</a:t>
            </a:r>
            <a:r>
              <a:rPr lang="en" sz="1900">
                <a:latin typeface="Nunito"/>
                <a:ea typeface="Nunito"/>
                <a:cs typeface="Nunito"/>
                <a:sym typeface="Nunito"/>
              </a:rPr>
              <a:t> cette tendance ?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32000" y="25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:	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32000" y="3279200"/>
            <a:ext cx="85206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Offrir la possibilité aux médias de citer leurs sources visuelles.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Mettre ces informations à disposition des lecteurs.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432000" y="44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Ambition </a:t>
            </a:r>
            <a:r>
              <a:rPr lang="en"/>
              <a:t>:	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32000" y="1152450"/>
            <a:ext cx="85206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Freiner et endiguer la propagation des fakenews basées sur des contenus photos/vidéos.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-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Valoriser la crédibilité des sources d’information “fiables” afin de discréditer les autres.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: Certifier une photo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Certifier une photo c’est 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Connaître son origine.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Garantir son authenticité.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Comment s’y prendre ?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Au préalable 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Certifier la photo lors de sa prise.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 postériori 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Analyser les photos pour mettre en évidence des deepfakes.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certifier une photo </a:t>
            </a:r>
            <a:r>
              <a:rPr lang="en"/>
              <a:t>?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700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rypter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des informations clés dans son contenu (heure, position, ...) 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Limiter le post-editing à des opérations basic, éviter le photomontage et les deepfake.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Garder une trace de toute les copies créer (possible ?)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 vie d’une photo (1/2)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3012025" y="1558500"/>
            <a:ext cx="27315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Prendre une photo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4040275" y="2308650"/>
            <a:ext cx="675000" cy="37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3012025" y="2861100"/>
            <a:ext cx="27315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2.	Stoker la photo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4040275" y="3611250"/>
            <a:ext cx="675000" cy="37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3012025" y="4113575"/>
            <a:ext cx="27315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3.	Restituer la photo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Cycle de vie d’une photo </a:t>
            </a:r>
            <a:r>
              <a:rPr lang="en"/>
              <a:t>(2/2)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484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Prendre une photo.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lphaL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Avoir une app dédié à la prise de la photo et des informations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tierces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(heure/utilisateur/localisation/...)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Stoker la photo.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lphaL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La photo est stockée en local sur la mémoire du téléphone. La photo peut être consultée mais ne doit pas être altérée par d’autre applications.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AutoNum type="arabi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Restituer la photo.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lphaLcPeriod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La photo respecte un format d’image connu et peut-être partagée en toute simplicité. Pour ce qui est de la certification, un mode de partage sur mesure doit être envisagé.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Principe de base : Phase 1 - </a:t>
            </a:r>
            <a:r>
              <a:rPr lang="en"/>
              <a:t>Acquisition</a:t>
            </a:r>
            <a:endParaRPr/>
          </a:p>
        </p:txBody>
      </p:sp>
      <p:cxnSp>
        <p:nvCxnSpPr>
          <p:cNvPr id="110" name="Google Shape;110;p21"/>
          <p:cNvCxnSpPr>
            <a:stCxn id="111" idx="3"/>
            <a:endCxn id="112" idx="1"/>
          </p:cNvCxnSpPr>
          <p:nvPr/>
        </p:nvCxnSpPr>
        <p:spPr>
          <a:xfrm>
            <a:off x="1831750" y="3231755"/>
            <a:ext cx="831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21"/>
          <p:cNvCxnSpPr>
            <a:stCxn id="112" idx="3"/>
            <a:endCxn id="114" idx="1"/>
          </p:cNvCxnSpPr>
          <p:nvPr/>
        </p:nvCxnSpPr>
        <p:spPr>
          <a:xfrm>
            <a:off x="3384350" y="3231762"/>
            <a:ext cx="953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5" name="Google Shape;115;p21"/>
          <p:cNvGrpSpPr/>
          <p:nvPr/>
        </p:nvGrpSpPr>
        <p:grpSpPr>
          <a:xfrm>
            <a:off x="408725" y="2493000"/>
            <a:ext cx="8580275" cy="1477500"/>
            <a:chOff x="408725" y="2493000"/>
            <a:chExt cx="8580275" cy="1477500"/>
          </a:xfrm>
        </p:grpSpPr>
        <p:pic>
          <p:nvPicPr>
            <p:cNvPr id="111" name="Google Shape;11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8725" y="2520243"/>
              <a:ext cx="1423025" cy="1423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63350" y="2871262"/>
              <a:ext cx="721000" cy="72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338050" y="2493000"/>
              <a:ext cx="1477500" cy="147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21"/>
            <p:cNvSpPr txBox="1"/>
            <p:nvPr/>
          </p:nvSpPr>
          <p:spPr>
            <a:xfrm>
              <a:off x="5997400" y="2493000"/>
              <a:ext cx="29916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Le fichier contient :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Proxima Nova"/>
                <a:buChar char="●"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La </a:t>
              </a:r>
              <a:r>
                <a:rPr b="1" lang="en">
                  <a:latin typeface="Proxima Nova"/>
                  <a:ea typeface="Proxima Nova"/>
                  <a:cs typeface="Proxima Nova"/>
                  <a:sym typeface="Proxima Nova"/>
                </a:rPr>
                <a:t>photo</a:t>
              </a: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.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Proxima Nova"/>
                <a:buChar char="●"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Des informations qui prouvent son </a:t>
              </a:r>
              <a:r>
                <a:rPr b="1" lang="en">
                  <a:latin typeface="Proxima Nova"/>
                  <a:ea typeface="Proxima Nova"/>
                  <a:cs typeface="Proxima Nova"/>
                  <a:sym typeface="Proxima Nova"/>
                </a:rPr>
                <a:t>authenticité</a:t>
              </a: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.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Proxima Nova"/>
                <a:buChar char="●"/>
              </a:pP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Des informations à </a:t>
              </a:r>
              <a:r>
                <a:rPr b="1" lang="en">
                  <a:latin typeface="Proxima Nova"/>
                  <a:ea typeface="Proxima Nova"/>
                  <a:cs typeface="Proxima Nova"/>
                  <a:sym typeface="Proxima Nova"/>
                </a:rPr>
                <a:t>valeur ajoutée</a:t>
              </a:r>
              <a:r>
                <a:rPr lang="en">
                  <a:latin typeface="Proxima Nova"/>
                  <a:ea typeface="Proxima Nova"/>
                  <a:cs typeface="Proxima Nova"/>
                  <a:sym typeface="Proxima Nova"/>
                </a:rPr>
                <a:t>.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17" name="Google Shape;117;p21"/>
          <p:cNvGrpSpPr/>
          <p:nvPr/>
        </p:nvGrpSpPr>
        <p:grpSpPr>
          <a:xfrm>
            <a:off x="696198" y="1891450"/>
            <a:ext cx="4833202" cy="400200"/>
            <a:chOff x="696198" y="1891450"/>
            <a:chExt cx="4833202" cy="400200"/>
          </a:xfrm>
        </p:grpSpPr>
        <p:sp>
          <p:nvSpPr>
            <p:cNvPr id="118" name="Google Shape;118;p21"/>
            <p:cNvSpPr txBox="1"/>
            <p:nvPr/>
          </p:nvSpPr>
          <p:spPr>
            <a:xfrm>
              <a:off x="696198" y="1891450"/>
              <a:ext cx="95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Proxima Nova"/>
                  <a:ea typeface="Proxima Nova"/>
                  <a:cs typeface="Proxima Nova"/>
                  <a:sym typeface="Proxima Nova"/>
                </a:rPr>
                <a:t>CAMERA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9" name="Google Shape;119;p21"/>
            <p:cNvSpPr txBox="1"/>
            <p:nvPr/>
          </p:nvSpPr>
          <p:spPr>
            <a:xfrm>
              <a:off x="2346150" y="1891450"/>
              <a:ext cx="147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Proxima Nova"/>
                  <a:ea typeface="Proxima Nova"/>
                  <a:cs typeface="Proxima Nova"/>
                  <a:sym typeface="Proxima Nova"/>
                </a:rPr>
                <a:t>CERTIFICATION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0" name="Google Shape;120;p21"/>
            <p:cNvSpPr txBox="1"/>
            <p:nvPr/>
          </p:nvSpPr>
          <p:spPr>
            <a:xfrm>
              <a:off x="4519900" y="1891450"/>
              <a:ext cx="1009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Proxima Nova"/>
                  <a:ea typeface="Proxima Nova"/>
                  <a:cs typeface="Proxima Nova"/>
                  <a:sym typeface="Proxima Nova"/>
                </a:rPr>
                <a:t>PHOTO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