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1"/>
  </p:notesMasterIdLst>
  <p:sldIdLst>
    <p:sldId id="360" r:id="rId3"/>
    <p:sldId id="361" r:id="rId4"/>
    <p:sldId id="256" r:id="rId5"/>
    <p:sldId id="287" r:id="rId6"/>
    <p:sldId id="333" r:id="rId7"/>
    <p:sldId id="338" r:id="rId8"/>
    <p:sldId id="339" r:id="rId9"/>
    <p:sldId id="340" r:id="rId10"/>
    <p:sldId id="358" r:id="rId11"/>
    <p:sldId id="354" r:id="rId12"/>
    <p:sldId id="341" r:id="rId13"/>
    <p:sldId id="342" r:id="rId14"/>
    <p:sldId id="343" r:id="rId15"/>
    <p:sldId id="344" r:id="rId16"/>
    <p:sldId id="345" r:id="rId17"/>
    <p:sldId id="346" r:id="rId18"/>
    <p:sldId id="357" r:id="rId19"/>
    <p:sldId id="347" r:id="rId20"/>
    <p:sldId id="359" r:id="rId21"/>
    <p:sldId id="348" r:id="rId22"/>
    <p:sldId id="349" r:id="rId23"/>
    <p:sldId id="350" r:id="rId24"/>
    <p:sldId id="351" r:id="rId25"/>
    <p:sldId id="352" r:id="rId26"/>
    <p:sldId id="353" r:id="rId27"/>
    <p:sldId id="355" r:id="rId28"/>
    <p:sldId id="356" r:id="rId29"/>
    <p:sldId id="362"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MBX10" panose="020B0604020202020204"/>
      <p:regular r:id="rId36"/>
    </p:embeddedFont>
    <p:embeddedFont>
      <p:font typeface="CMEX10" panose="020B0604020202020204"/>
      <p:regular r:id="rId37"/>
    </p:embeddedFont>
    <p:embeddedFont>
      <p:font typeface="CMMI10" panose="020B0604020202020204"/>
      <p:regular r:id="rId38"/>
    </p:embeddedFont>
    <p:embeddedFont>
      <p:font typeface="CMMI7" panose="020B0604020202020204"/>
      <p:regular r:id="rId39"/>
    </p:embeddedFont>
    <p:embeddedFont>
      <p:font typeface="CMR10" panose="020B0604020202020204"/>
      <p:regular r:id="rId40"/>
    </p:embeddedFont>
    <p:embeddedFont>
      <p:font typeface="CMR7" panose="020B0604020202020204"/>
      <p:regular r:id="rId41"/>
    </p:embeddedFont>
    <p:embeddedFont>
      <p:font typeface="CMSY10ORIG" panose="020B0604020202020204"/>
      <p:regular r:id="rId42"/>
    </p:embeddedFont>
    <p:embeddedFont>
      <p:font typeface="CMTI10" panose="020B0604020202020204"/>
      <p:regular r:id="rId43"/>
    </p:embeddedFont>
  </p:embeddedFontLst>
  <p:custDataLst>
    <p:tags r:id="rId4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F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4" autoAdjust="0"/>
  </p:normalViewPr>
  <p:slideViewPr>
    <p:cSldViewPr>
      <p:cViewPr varScale="1">
        <p:scale>
          <a:sx n="98" d="100"/>
          <a:sy n="98" d="100"/>
        </p:scale>
        <p:origin x="1038"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31A6E1-4E45-415D-9DCE-DAFE2783F85C}" type="datetimeFigureOut">
              <a:rPr lang="en-US" smtClean="0"/>
              <a:pPr/>
              <a:t>23.10.20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B9456-3755-4A72-81C8-5B7B85F361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Michael_Collins_(astronaut)" TargetMode="External"/><Relationship Id="rId3" Type="http://schemas.openxmlformats.org/officeDocument/2006/relationships/hyperlink" Target="http://en.wikipedia.org/wiki/Apollo_11" TargetMode="External"/><Relationship Id="rId7" Type="http://schemas.openxmlformats.org/officeDocument/2006/relationships/hyperlink" Target="http://en.wikipedia.org/wiki/Gimbal_lock#cite_note-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Apollo_Lunar_Module" TargetMode="External"/><Relationship Id="rId5" Type="http://schemas.openxmlformats.org/officeDocument/2006/relationships/hyperlink" Target="http://en.wikipedia.org/wiki/Gimbal_lock#cite_note-4" TargetMode="External"/><Relationship Id="rId4" Type="http://schemas.openxmlformats.org/officeDocument/2006/relationships/hyperlink" Target="http://en.wikipedia.org/wiki/Inertial_measurement_uni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background-black-blackboard-board-159770/"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dirty="0"/>
              <a:t>Image from: http://en.wikipedia.org/wiki/Gimbal_lock</a:t>
            </a:r>
          </a:p>
          <a:p>
            <a:endParaRPr lang="en-US" dirty="0"/>
          </a:p>
          <a:p>
            <a:r>
              <a:rPr lang="en-US" b="1" dirty="0" err="1"/>
              <a:t>Gimbal</a:t>
            </a:r>
            <a:r>
              <a:rPr lang="en-US" b="1" dirty="0"/>
              <a:t> lock on Apollo 11</a:t>
            </a:r>
          </a:p>
          <a:p>
            <a:r>
              <a:rPr lang="en-US" dirty="0"/>
              <a:t>A well-known </a:t>
            </a:r>
            <a:r>
              <a:rPr lang="en-US" dirty="0" err="1"/>
              <a:t>gimbal</a:t>
            </a:r>
            <a:r>
              <a:rPr lang="en-US" dirty="0"/>
              <a:t> lock incident happened in the </a:t>
            </a:r>
            <a:r>
              <a:rPr lang="en-US" dirty="0">
                <a:hlinkClick r:id="rId3" tooltip="Apollo 11"/>
              </a:rPr>
              <a:t>Apollo 11</a:t>
            </a:r>
            <a:r>
              <a:rPr lang="en-US" dirty="0"/>
              <a:t> Moon mission. On this spacecraft, a set of gimbals was used on an </a:t>
            </a:r>
            <a:r>
              <a:rPr lang="en-US" dirty="0">
                <a:hlinkClick r:id="rId4" tooltip="Inertial measurement unit"/>
              </a:rPr>
              <a:t>inertial measurement unit</a:t>
            </a:r>
            <a:r>
              <a:rPr lang="en-US" dirty="0"/>
              <a:t> (IMU). The engineers were aware of the </a:t>
            </a:r>
            <a:r>
              <a:rPr lang="en-US" dirty="0" err="1"/>
              <a:t>gimbal</a:t>
            </a:r>
            <a:r>
              <a:rPr lang="en-US" dirty="0"/>
              <a:t> lock problem but had declined to use a fourth </a:t>
            </a:r>
            <a:r>
              <a:rPr lang="en-US" dirty="0" err="1"/>
              <a:t>gimbal</a:t>
            </a:r>
            <a:r>
              <a:rPr lang="en-US" dirty="0"/>
              <a:t>.</a:t>
            </a:r>
            <a:r>
              <a:rPr lang="en-US" baseline="30000" dirty="0">
                <a:hlinkClick r:id="rId5"/>
              </a:rPr>
              <a:t>[5]</a:t>
            </a:r>
            <a:r>
              <a:rPr lang="en-US" dirty="0"/>
              <a:t> Some of the reasoning behind this decision is apparent from the following quote:</a:t>
            </a:r>
          </a:p>
          <a:p>
            <a:r>
              <a:rPr lang="en-US" dirty="0"/>
              <a:t>"The advantages of the redundant </a:t>
            </a:r>
            <a:r>
              <a:rPr lang="en-US" dirty="0" err="1"/>
              <a:t>gimbal</a:t>
            </a:r>
            <a:r>
              <a:rPr lang="en-US" dirty="0"/>
              <a:t> seem to be outweighed by the equipment simplicity, size advantages, and corresponding implied reliability of the direct three degree of freedom unit."</a:t>
            </a:r>
          </a:p>
          <a:p>
            <a:r>
              <a:rPr lang="en-US" dirty="0"/>
              <a:t>—David Hoag, </a:t>
            </a:r>
            <a:r>
              <a:rPr lang="en-US" i="1" dirty="0"/>
              <a:t>Apollo Lunar Surface Journal</a:t>
            </a:r>
            <a:endParaRPr lang="en-US" dirty="0"/>
          </a:p>
          <a:p>
            <a:r>
              <a:rPr lang="en-US" dirty="0"/>
              <a:t>They preferred an alternate solution using an indicator that would be triggered when near to 85 degrees pitch.</a:t>
            </a:r>
          </a:p>
          <a:p>
            <a:r>
              <a:rPr lang="en-US" dirty="0"/>
              <a:t>"Near that point, in a closed stabilization loop, the torque motors could theoretically be commanded to flip the </a:t>
            </a:r>
            <a:r>
              <a:rPr lang="en-US" dirty="0" err="1"/>
              <a:t>gimbal</a:t>
            </a:r>
            <a:r>
              <a:rPr lang="en-US" dirty="0"/>
              <a:t> 180 degrees instantaneously. Instead, in the </a:t>
            </a:r>
            <a:r>
              <a:rPr lang="en-US" dirty="0">
                <a:hlinkClick r:id="rId6" tooltip="Apollo Lunar Module"/>
              </a:rPr>
              <a:t>LM</a:t>
            </a:r>
            <a:r>
              <a:rPr lang="en-US" dirty="0"/>
              <a:t>, the computer flashed a '</a:t>
            </a:r>
            <a:r>
              <a:rPr lang="en-US" dirty="0" err="1"/>
              <a:t>gimbal</a:t>
            </a:r>
            <a:r>
              <a:rPr lang="en-US" dirty="0"/>
              <a:t> lock' warning at 70 degrees and froze the IMU at 85 degrees"</a:t>
            </a:r>
          </a:p>
          <a:p>
            <a:r>
              <a:rPr lang="en-US" dirty="0"/>
              <a:t>—Paul </a:t>
            </a:r>
            <a:r>
              <a:rPr lang="en-US" dirty="0" err="1"/>
              <a:t>Fjeld</a:t>
            </a:r>
            <a:r>
              <a:rPr lang="en-US" dirty="0"/>
              <a:t>, </a:t>
            </a:r>
            <a:r>
              <a:rPr lang="en-US" i="1" dirty="0"/>
              <a:t>Apollo Lunar Surface Journal</a:t>
            </a:r>
            <a:endParaRPr lang="en-US" dirty="0"/>
          </a:p>
          <a:p>
            <a:r>
              <a:rPr lang="en-US" dirty="0"/>
              <a:t>Rather than try to drive the gimbals faster than they could go, the system simply gave up and froze the platform. From this point, the spacecraft would have to be manually moved away from the </a:t>
            </a:r>
            <a:r>
              <a:rPr lang="en-US" dirty="0" err="1"/>
              <a:t>gimbal</a:t>
            </a:r>
            <a:r>
              <a:rPr lang="en-US" dirty="0"/>
              <a:t> lock position, and the platform would have to be manually realigned using the stars as a reference.</a:t>
            </a:r>
            <a:r>
              <a:rPr lang="en-US" baseline="30000" dirty="0">
                <a:hlinkClick r:id="rId7"/>
              </a:rPr>
              <a:t>[6]</a:t>
            </a:r>
            <a:endParaRPr lang="en-US" dirty="0"/>
          </a:p>
          <a:p>
            <a:r>
              <a:rPr lang="en-US" dirty="0"/>
              <a:t>After the Lunar Module had landed, </a:t>
            </a:r>
            <a:r>
              <a:rPr lang="en-US" dirty="0">
                <a:hlinkClick r:id="rId8" tooltip="Michael Collins (astronaut)"/>
              </a:rPr>
              <a:t>Mike Collins</a:t>
            </a:r>
            <a:r>
              <a:rPr lang="en-US" dirty="0"/>
              <a:t> aboard the Command Module joked "How about sending me a fourth </a:t>
            </a:r>
            <a:r>
              <a:rPr lang="en-US" dirty="0" err="1"/>
              <a:t>gimbal</a:t>
            </a:r>
            <a:r>
              <a:rPr lang="en-US" dirty="0"/>
              <a:t> for Christmas?"</a:t>
            </a:r>
          </a:p>
          <a:p>
            <a:endParaRPr lang="en-US" dirty="0"/>
          </a:p>
        </p:txBody>
      </p:sp>
      <p:sp>
        <p:nvSpPr>
          <p:cNvPr id="4" name="Slide Number Placeholder 3"/>
          <p:cNvSpPr>
            <a:spLocks noGrp="1"/>
          </p:cNvSpPr>
          <p:nvPr>
            <p:ph type="sldNum" sz="quarter" idx="10"/>
          </p:nvPr>
        </p:nvSpPr>
        <p:spPr/>
        <p:txBody>
          <a:bodyPr/>
          <a:lstStyle/>
          <a:p>
            <a:fld id="{176B9456-3755-4A72-81C8-5B7B85F361E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http://en.wikipedia.org/wiki/Quaternions_and_spatial_rotation</a:t>
            </a:r>
          </a:p>
        </p:txBody>
      </p:sp>
      <p:sp>
        <p:nvSpPr>
          <p:cNvPr id="4" name="Slide Number Placeholder 3"/>
          <p:cNvSpPr>
            <a:spLocks noGrp="1"/>
          </p:cNvSpPr>
          <p:nvPr>
            <p:ph type="sldNum" sz="quarter" idx="10"/>
          </p:nvPr>
        </p:nvSpPr>
        <p:spPr/>
        <p:txBody>
          <a:bodyPr/>
          <a:lstStyle/>
          <a:p>
            <a:fld id="{176B9456-3755-4A72-81C8-5B7B85F361EE}"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http://en.wikipedia.org/wiki/Quaternions_and_spatial_rotation</a:t>
            </a:r>
          </a:p>
        </p:txBody>
      </p:sp>
      <p:sp>
        <p:nvSpPr>
          <p:cNvPr id="4" name="Slide Number Placeholder 3"/>
          <p:cNvSpPr>
            <a:spLocks noGrp="1"/>
          </p:cNvSpPr>
          <p:nvPr>
            <p:ph type="sldNum" sz="quarter" idx="10"/>
          </p:nvPr>
        </p:nvSpPr>
        <p:spPr/>
        <p:txBody>
          <a:bodyPr/>
          <a:lstStyle/>
          <a:p>
            <a:fld id="{176B9456-3755-4A72-81C8-5B7B85F361E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6B9456-3755-4A72-81C8-5B7B85F361EE}" type="slidenum">
              <a:rPr lang="en-US" smtClean="0"/>
              <a:pPr/>
              <a:t>15</a:t>
            </a:fld>
            <a:endParaRPr lang="en-US"/>
          </a:p>
        </p:txBody>
      </p:sp>
    </p:spTree>
    <p:extLst>
      <p:ext uri="{BB962C8B-B14F-4D97-AF65-F5344CB8AC3E}">
        <p14:creationId xmlns:p14="http://schemas.microsoft.com/office/powerpoint/2010/main" val="263874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Graph</a:t>
            </a:r>
            <a:r>
              <a:rPr lang="en-US" baseline="0" dirty="0"/>
              <a:t> from </a:t>
            </a:r>
            <a:r>
              <a:rPr lang="en-US" dirty="0"/>
              <a:t>http://en.wikipedia.org/wiki/Quaternion</a:t>
            </a:r>
          </a:p>
        </p:txBody>
      </p:sp>
      <p:sp>
        <p:nvSpPr>
          <p:cNvPr id="4" name="Slide Number Placeholder 3"/>
          <p:cNvSpPr>
            <a:spLocks noGrp="1"/>
          </p:cNvSpPr>
          <p:nvPr>
            <p:ph type="sldNum" sz="quarter" idx="10"/>
          </p:nvPr>
        </p:nvSpPr>
        <p:spPr/>
        <p:txBody>
          <a:bodyPr/>
          <a:lstStyle/>
          <a:p>
            <a:fld id="{176B9456-3755-4A72-81C8-5B7B85F361EE}"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From: http://en.wikipedia.org/wiki/Quaternions_and_spatial_rotation</a:t>
            </a:r>
          </a:p>
          <a:p>
            <a:endParaRPr lang="en-US" dirty="0"/>
          </a:p>
        </p:txBody>
      </p:sp>
      <p:sp>
        <p:nvSpPr>
          <p:cNvPr id="4" name="Slide Number Placeholder 3"/>
          <p:cNvSpPr>
            <a:spLocks noGrp="1"/>
          </p:cNvSpPr>
          <p:nvPr>
            <p:ph type="sldNum" sz="quarter" idx="10"/>
          </p:nvPr>
        </p:nvSpPr>
        <p:spPr/>
        <p:txBody>
          <a:bodyPr/>
          <a:lstStyle/>
          <a:p>
            <a:fld id="{176B9456-3755-4A72-81C8-5B7B85F361EE}"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what happens when a 2DOF </a:t>
            </a:r>
            <a:r>
              <a:rPr lang="en-US"/>
              <a:t>rotational robot arm loses 1 DOF</a:t>
            </a:r>
          </a:p>
          <a:p>
            <a:endParaRPr lang="en-US" dirty="0"/>
          </a:p>
          <a:p>
            <a:r>
              <a:rPr lang="en-US" dirty="0"/>
              <a:t>Background image</a:t>
            </a:r>
          </a:p>
          <a:p>
            <a:r>
              <a:rPr lang="en-US" dirty="0">
                <a:hlinkClick r:id="rId3"/>
              </a:rPr>
              <a:t>https://www.pexels.com/photo/background-black-blackboard-board-159770/</a:t>
            </a:r>
            <a:r>
              <a:rPr lang="en-US" dirty="0"/>
              <a:t> </a:t>
            </a:r>
          </a:p>
        </p:txBody>
      </p:sp>
      <p:sp>
        <p:nvSpPr>
          <p:cNvPr id="4" name="Slide Number Placeholder 3"/>
          <p:cNvSpPr>
            <a:spLocks noGrp="1"/>
          </p:cNvSpPr>
          <p:nvPr>
            <p:ph type="sldNum" sz="quarter" idx="5"/>
          </p:nvPr>
        </p:nvSpPr>
        <p:spPr/>
        <p:txBody>
          <a:bodyPr/>
          <a:lstStyle/>
          <a:p>
            <a:pPr>
              <a:defRPr/>
            </a:pPr>
            <a:fld id="{4A23699B-7972-42AB-9DD1-42952970C81A}" type="slidenum">
              <a:rPr lang="en-US" smtClean="0"/>
              <a:pPr>
                <a:defRPr/>
              </a:pPr>
              <a:t>28</a:t>
            </a:fld>
            <a:endParaRPr lang="en-US"/>
          </a:p>
        </p:txBody>
      </p:sp>
    </p:spTree>
    <p:extLst>
      <p:ext uri="{BB962C8B-B14F-4D97-AF65-F5344CB8AC3E}">
        <p14:creationId xmlns:p14="http://schemas.microsoft.com/office/powerpoint/2010/main" val="148567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BC2A0A1-9A07-46B6-9556-F1CE9B457C28}" type="datetime1">
              <a:rPr lang="de-DE" smtClean="0"/>
              <a:pPr/>
              <a:t>23.10.2020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6560B3-3E3C-4F79-8433-6F5C4EF613E0}" type="datetime1">
              <a:rPr lang="de-DE" smtClean="0"/>
              <a:pPr/>
              <a:t>23.10.2020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D522B8-4792-488E-BF2B-B9E29A5D27D3}" type="datetime1">
              <a:rPr lang="de-DE" smtClean="0"/>
              <a:pPr/>
              <a:t>23.10.2020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5C80F29-6012-408D-8BE3-270845577A7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102CDA-B54A-4019-876E-56D9C7CF189F}" type="datetime1">
              <a:rPr lang="de-DE" smtClean="0"/>
              <a:pPr/>
              <a:t>23.10.2020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8103B-C0CE-48FC-8F22-3940643DEBFC}" type="datetime1">
              <a:rPr lang="de-DE" smtClean="0"/>
              <a:pPr/>
              <a:t>23.10.2020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E663B-6979-425A-8DA6-9064793B8B5F}" type="datetime1">
              <a:rPr lang="de-DE" smtClean="0"/>
              <a:pPr/>
              <a:t>23.10.2020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3AB4E5-F554-42AB-B422-7ABF677D2D18}" type="datetime1">
              <a:rPr lang="de-DE" smtClean="0"/>
              <a:pPr/>
              <a:t>23.10.2020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6FFBFC-A084-4FA4-A18C-6DAB292935EB}" type="datetime1">
              <a:rPr lang="de-DE" smtClean="0"/>
              <a:pPr/>
              <a:t>23.10.2020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40EED5-64C3-4015-8348-CF372C18ACC9}" type="datetime1">
              <a:rPr lang="de-DE" smtClean="0"/>
              <a:pPr/>
              <a:t>23.10.2020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6E2D-5987-4631-908C-D8AF9ACB2256}" type="datetime1">
              <a:rPr lang="de-DE" smtClean="0"/>
              <a:pPr/>
              <a:t>23.10.2020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D110C39-FA7D-465E-867E-20B8FECF630F}" type="datetime1">
              <a:rPr lang="de-DE" smtClean="0"/>
              <a:pPr/>
              <a:t>23.10.2020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9C42B-496C-4533-A71A-4F2C99592AD6}" type="datetime1">
              <a:rPr lang="de-DE" smtClean="0"/>
              <a:pPr/>
              <a:t>23.10.2020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B0598-E4E7-4CA8-9603-0ED1A3BC5819}" type="datetime1">
              <a:rPr lang="de-DE" smtClean="0"/>
              <a:pPr/>
              <a:t>23.10.2020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284E0-016A-4759-B3F8-74685D9530BF}" type="datetime1">
              <a:rPr lang="de-DE" smtClean="0"/>
              <a:pPr/>
              <a:t>23.10.2020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C519E-4DF5-466E-A674-41E04D2CFD24}" type="datetime1">
              <a:rPr lang="de-DE" smtClean="0"/>
              <a:pPr/>
              <a:t>23.10.2020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1BBD18A-F445-4469-8FCE-CBC21F12A58E}" type="datetime1">
              <a:rPr lang="de-DE" smtClean="0"/>
              <a:pPr/>
              <a:t>23.10.2020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69DCE57-58E5-4225-ABFC-D740B7186DE8}" type="datetime1">
              <a:rPr lang="de-DE" smtClean="0"/>
              <a:pPr/>
              <a:t>23.10.2020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A984592-16EA-414C-8B53-1B58A3A950B5}" type="datetime1">
              <a:rPr lang="de-DE" smtClean="0"/>
              <a:pPr/>
              <a:t>23.10.2020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652B4AD-AAA1-4617-9CD5-3695DB868E7C}" type="datetime1">
              <a:rPr lang="de-DE" smtClean="0"/>
              <a:pPr/>
              <a:t>23.10.2020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C9BCD9-3AC4-412C-8A1A-275A3CB22817}" type="datetime1">
              <a:rPr lang="de-DE" smtClean="0"/>
              <a:pPr/>
              <a:t>23.10.2020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E053B867-ABDB-4FCC-A145-ACE5AE048171}" type="datetime1">
              <a:rPr lang="de-DE" smtClean="0"/>
              <a:pPr/>
              <a:t>23.10.2020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34E5393-C15F-469C-BEE9-FD6EF73BA741}" type="datetime1">
              <a:rPr lang="de-DE" smtClean="0"/>
              <a:pPr/>
              <a:t>23.10.2020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C13FB-7880-4363-BBA9-2FF039BAEC57}" type="datetime1">
              <a:rPr lang="de-DE" smtClean="0"/>
              <a:pPr/>
              <a:t>23.10.2020</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53BCF-57CD-42C7-89AA-E8D89C59EE4A}" type="datetime1">
              <a:rPr lang="de-DE" smtClean="0"/>
              <a:pPr/>
              <a:t>23.10.2020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923A1-72C8-42B4-82E2-17967DD871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3.png"/><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7.xml"/><Relationship Id="rId7" Type="http://schemas.openxmlformats.org/officeDocument/2006/relationships/image" Target="../media/image1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6.xml"/><Relationship Id="rId11" Type="http://schemas.openxmlformats.org/officeDocument/2006/relationships/image" Target="../media/image12.png"/><Relationship Id="rId5" Type="http://schemas.openxmlformats.org/officeDocument/2006/relationships/tags" Target="../tags/tag19.xml"/><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slideLayout" Target="../slideLayouts/slideLayout12.xml"/><Relationship Id="rId18" Type="http://schemas.openxmlformats.org/officeDocument/2006/relationships/image" Target="../media/image20.png"/><Relationship Id="rId3" Type="http://schemas.openxmlformats.org/officeDocument/2006/relationships/tags" Target="../tags/tag22.xml"/><Relationship Id="rId21" Type="http://schemas.openxmlformats.org/officeDocument/2006/relationships/image" Target="../media/image23.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image" Target="../media/image19.png"/><Relationship Id="rId2" Type="http://schemas.openxmlformats.org/officeDocument/2006/relationships/tags" Target="../tags/tag21.xml"/><Relationship Id="rId16" Type="http://schemas.openxmlformats.org/officeDocument/2006/relationships/image" Target="../media/image12.png"/><Relationship Id="rId20" Type="http://schemas.openxmlformats.org/officeDocument/2006/relationships/image" Target="../media/image22.pn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image" Target="../media/image11.png"/><Relationship Id="rId10" Type="http://schemas.openxmlformats.org/officeDocument/2006/relationships/tags" Target="../tags/tag29.xml"/><Relationship Id="rId19" Type="http://schemas.openxmlformats.org/officeDocument/2006/relationships/image" Target="../media/image21.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10.png"/><Relationship Id="rId22"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11.png"/><Relationship Id="rId17" Type="http://schemas.openxmlformats.org/officeDocument/2006/relationships/image" Target="../media/image29.png"/><Relationship Id="rId2" Type="http://schemas.openxmlformats.org/officeDocument/2006/relationships/tags" Target="../tags/tag33.xml"/><Relationship Id="rId16" Type="http://schemas.openxmlformats.org/officeDocument/2006/relationships/image" Target="../media/image28.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0.png"/><Relationship Id="rId5" Type="http://schemas.openxmlformats.org/officeDocument/2006/relationships/tags" Target="../tags/tag36.xml"/><Relationship Id="rId15" Type="http://schemas.openxmlformats.org/officeDocument/2006/relationships/image" Target="../media/image27.png"/><Relationship Id="rId10" Type="http://schemas.openxmlformats.org/officeDocument/2006/relationships/slideLayout" Target="../slideLayouts/slideLayout2.xml"/><Relationship Id="rId19" Type="http://schemas.openxmlformats.org/officeDocument/2006/relationships/image" Target="../media/image31.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0.png"/><Relationship Id="rId18" Type="http://schemas.openxmlformats.org/officeDocument/2006/relationships/image" Target="../media/image35.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2.png"/><Relationship Id="rId17" Type="http://schemas.openxmlformats.org/officeDocument/2006/relationships/image" Target="../media/image34.png"/><Relationship Id="rId2" Type="http://schemas.openxmlformats.org/officeDocument/2006/relationships/tags" Target="../tags/tag42.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notesSlide" Target="../notesSlides/notesSlide4.xml"/><Relationship Id="rId5" Type="http://schemas.openxmlformats.org/officeDocument/2006/relationships/tags" Target="../tags/tag45.xml"/><Relationship Id="rId15" Type="http://schemas.openxmlformats.org/officeDocument/2006/relationships/image" Target="../media/image12.png"/><Relationship Id="rId10" Type="http://schemas.openxmlformats.org/officeDocument/2006/relationships/slideLayout" Target="../slideLayouts/slideLayout2.xml"/><Relationship Id="rId19" Type="http://schemas.openxmlformats.org/officeDocument/2006/relationships/image" Target="../media/image36.png"/><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52.xml"/><Relationship Id="rId7" Type="http://schemas.openxmlformats.org/officeDocument/2006/relationships/image" Target="../media/image38.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6.xml"/><Relationship Id="rId11" Type="http://schemas.openxmlformats.org/officeDocument/2006/relationships/image" Target="../media/image42.png"/><Relationship Id="rId5" Type="http://schemas.openxmlformats.org/officeDocument/2006/relationships/tags" Target="../tags/tag54.xml"/><Relationship Id="rId10" Type="http://schemas.openxmlformats.org/officeDocument/2006/relationships/image" Target="../media/image41.png"/><Relationship Id="rId4" Type="http://schemas.openxmlformats.org/officeDocument/2006/relationships/tags" Target="../tags/tag53.xml"/><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2.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8.xml"/><Relationship Id="rId6" Type="http://schemas.openxmlformats.org/officeDocument/2006/relationships/hyperlink" Target="http://en.wikipedia.org/wiki/Quaternions_and_spatial_rotation"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tags" Target="../tags/tag63.xml"/><Relationship Id="rId7" Type="http://schemas.openxmlformats.org/officeDocument/2006/relationships/image" Target="../media/image50.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49.png"/><Relationship Id="rId5" Type="http://schemas.openxmlformats.org/officeDocument/2006/relationships/slideLayout" Target="../slideLayouts/slideLayout2.xml"/><Relationship Id="rId4" Type="http://schemas.openxmlformats.org/officeDocument/2006/relationships/tags" Target="../tags/tag64.xml"/><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5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11.png"/><Relationship Id="rId18" Type="http://schemas.openxmlformats.org/officeDocument/2006/relationships/image" Target="../media/image30.png"/><Relationship Id="rId3" Type="http://schemas.openxmlformats.org/officeDocument/2006/relationships/tags" Target="../tags/tag70.xml"/><Relationship Id="rId21" Type="http://schemas.openxmlformats.org/officeDocument/2006/relationships/image" Target="../media/image53.png"/><Relationship Id="rId7" Type="http://schemas.openxmlformats.org/officeDocument/2006/relationships/tags" Target="../tags/tag74.xml"/><Relationship Id="rId12" Type="http://schemas.openxmlformats.org/officeDocument/2006/relationships/image" Target="../media/image10.png"/><Relationship Id="rId17" Type="http://schemas.openxmlformats.org/officeDocument/2006/relationships/image" Target="../media/image29.png"/><Relationship Id="rId2" Type="http://schemas.openxmlformats.org/officeDocument/2006/relationships/tags" Target="../tags/tag69.xml"/><Relationship Id="rId16" Type="http://schemas.openxmlformats.org/officeDocument/2006/relationships/image" Target="../media/image28.png"/><Relationship Id="rId20" Type="http://schemas.openxmlformats.org/officeDocument/2006/relationships/image" Target="../media/image56.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2.xml"/><Relationship Id="rId5" Type="http://schemas.openxmlformats.org/officeDocument/2006/relationships/tags" Target="../tags/tag72.xml"/><Relationship Id="rId15" Type="http://schemas.openxmlformats.org/officeDocument/2006/relationships/image" Target="../media/image27.png"/><Relationship Id="rId10" Type="http://schemas.openxmlformats.org/officeDocument/2006/relationships/tags" Target="../tags/tag77.xml"/><Relationship Id="rId19" Type="http://schemas.openxmlformats.org/officeDocument/2006/relationships/image" Target="../media/image31.png"/><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57.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3.xml"/><Relationship Id="rId5" Type="http://schemas.openxmlformats.org/officeDocument/2006/relationships/slideLayout" Target="../slideLayouts/slideLayout6.xml"/><Relationship Id="rId10" Type="http://schemas.openxmlformats.org/officeDocument/2006/relationships/image" Target="../media/image7.png"/><Relationship Id="rId4" Type="http://schemas.openxmlformats.org/officeDocument/2006/relationships/tags" Target="../tags/tag6.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3D33-3F39-4CDE-8DFF-A5427C37DE5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B3B52263-45A5-4EC2-901D-5FBF06931C12}"/>
              </a:ext>
            </a:extLst>
          </p:cNvPr>
          <p:cNvSpPr>
            <a:spLocks noGrp="1"/>
          </p:cNvSpPr>
          <p:nvPr>
            <p:ph idx="1"/>
          </p:nvPr>
        </p:nvSpPr>
        <p:spPr/>
        <p:txBody>
          <a:bodyPr>
            <a:normAutofit/>
          </a:bodyPr>
          <a:lstStyle/>
          <a:p>
            <a:pPr marL="0" indent="0">
              <a:buNone/>
            </a:pPr>
            <a:r>
              <a:rPr lang="en-US" dirty="0"/>
              <a:t>These slides are intended as presentation aids for the lecture.  They contain information that would otherwise be to difficult or time-consuming to reproduce on the board.  But they are incomplete, not self-explanatory, and are not always used in the order they appear in this presentation.  As a result, these slides should not be used as a script for this course.  I recommend you take notes during class, maybe on the slides themselves.  It has been shown that taking notes improves learning success.</a:t>
            </a:r>
          </a:p>
        </p:txBody>
      </p:sp>
      <p:sp>
        <p:nvSpPr>
          <p:cNvPr id="4" name="Slide Number Placeholder 3">
            <a:extLst>
              <a:ext uri="{FF2B5EF4-FFF2-40B4-BE49-F238E27FC236}">
                <a16:creationId xmlns:a16="http://schemas.microsoft.com/office/drawing/2014/main" id="{09B70A7A-E375-4200-9CE8-3BA7FFABED95}"/>
              </a:ext>
            </a:extLst>
          </p:cNvPr>
          <p:cNvSpPr>
            <a:spLocks noGrp="1"/>
          </p:cNvSpPr>
          <p:nvPr>
            <p:ph type="sldNum" sz="quarter" idx="12"/>
          </p:nvPr>
        </p:nvSpPr>
        <p:spPr/>
        <p:txBody>
          <a:bodyPr/>
          <a:lstStyle/>
          <a:p>
            <a:fld id="{6C6AE60A-B69C-4790-82F7-3882EDF23186}" type="slidenum">
              <a:rPr lang="de-DE" smtClean="0"/>
              <a:pPr/>
              <a:t>1</a:t>
            </a:fld>
            <a:endParaRPr lang="de-DE"/>
          </a:p>
        </p:txBody>
      </p:sp>
    </p:spTree>
    <p:extLst>
      <p:ext uri="{BB962C8B-B14F-4D97-AF65-F5344CB8AC3E}">
        <p14:creationId xmlns:p14="http://schemas.microsoft.com/office/powerpoint/2010/main" val="143423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3523CE07-394F-44E1-B3AF-2313E921C373}" type="slidenum">
              <a:rPr lang="en-US"/>
              <a:pPr/>
              <a:t>10</a:t>
            </a:fld>
            <a:endParaRPr lang="en-US"/>
          </a:p>
        </p:txBody>
      </p:sp>
      <p:sp>
        <p:nvSpPr>
          <p:cNvPr id="265220" name="Rectangle 4"/>
          <p:cNvSpPr>
            <a:spLocks noGrp="1" noChangeArrowheads="1"/>
          </p:cNvSpPr>
          <p:nvPr>
            <p:ph type="title"/>
          </p:nvPr>
        </p:nvSpPr>
        <p:spPr/>
        <p:txBody>
          <a:bodyPr/>
          <a:lstStyle/>
          <a:p>
            <a:r>
              <a:rPr lang="en-US" sz="4000" b="1"/>
              <a:t>Unit</a:t>
            </a:r>
            <a:r>
              <a:rPr lang="en-US" sz="4000"/>
              <a:t> Quaternion to Rotation Matrix</a:t>
            </a:r>
          </a:p>
        </p:txBody>
      </p:sp>
      <p:pic>
        <p:nvPicPr>
          <p:cNvPr id="265221" name="Picture 5"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636007" y="4135483"/>
            <a:ext cx="7696200" cy="1150938"/>
          </a:xfrm>
          <a:prstGeom prst="rect">
            <a:avLst/>
          </a:prstGeom>
          <a:noFill/>
          <a:ln w="25400" algn="ctr">
            <a:noFill/>
            <a:miter lim="800000"/>
            <a:headEnd/>
            <a:tailEnd type="none" w="lg" len="lg"/>
          </a:ln>
          <a:effectLst/>
        </p:spPr>
      </p:pic>
      <p:pic>
        <p:nvPicPr>
          <p:cNvPr id="265223" name="Picture 7" descr="txp_fig"/>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695400" y="2155779"/>
            <a:ext cx="3959225" cy="1133475"/>
          </a:xfrm>
          <a:prstGeom prst="rect">
            <a:avLst/>
          </a:prstGeom>
          <a:noFill/>
          <a:ln w="25400" algn="ctr">
            <a:noFill/>
            <a:miter lim="800000"/>
            <a:headEnd/>
            <a:tailEnd type="none" w="lg" len="lg"/>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279D5476-4167-44DA-9629-08C2A41C80E7}" type="slidenum">
              <a:rPr lang="en-US"/>
              <a:pPr/>
              <a:t>11</a:t>
            </a:fld>
            <a:endParaRPr lang="en-US"/>
          </a:p>
        </p:txBody>
      </p:sp>
      <p:sp>
        <p:nvSpPr>
          <p:cNvPr id="225282" name="Rectangle 2"/>
          <p:cNvSpPr>
            <a:spLocks noGrp="1" noChangeArrowheads="1"/>
          </p:cNvSpPr>
          <p:nvPr>
            <p:ph type="title"/>
          </p:nvPr>
        </p:nvSpPr>
        <p:spPr/>
        <p:txBody>
          <a:bodyPr/>
          <a:lstStyle/>
          <a:p>
            <a:r>
              <a:rPr lang="en-US"/>
              <a:t>Complex Numbers</a:t>
            </a:r>
          </a:p>
        </p:txBody>
      </p:sp>
      <p:sp>
        <p:nvSpPr>
          <p:cNvPr id="225289" name="Line 9"/>
          <p:cNvSpPr>
            <a:spLocks noChangeShapeType="1"/>
          </p:cNvSpPr>
          <p:nvPr/>
        </p:nvSpPr>
        <p:spPr bwMode="auto">
          <a:xfrm flipV="1">
            <a:off x="9386664" y="2014736"/>
            <a:ext cx="0" cy="1600200"/>
          </a:xfrm>
          <a:prstGeom prst="line">
            <a:avLst/>
          </a:prstGeom>
          <a:noFill/>
          <a:ln w="25400">
            <a:solidFill>
              <a:schemeClr val="tx1"/>
            </a:solidFill>
            <a:round/>
            <a:headEnd/>
            <a:tailEnd type="triangle" w="lg" len="lg"/>
          </a:ln>
          <a:effectLst/>
        </p:spPr>
        <p:txBody>
          <a:bodyPr/>
          <a:lstStyle/>
          <a:p>
            <a:endParaRPr lang="en-US"/>
          </a:p>
        </p:txBody>
      </p:sp>
      <p:sp>
        <p:nvSpPr>
          <p:cNvPr id="225290" name="Line 10"/>
          <p:cNvSpPr>
            <a:spLocks noChangeShapeType="1"/>
          </p:cNvSpPr>
          <p:nvPr/>
        </p:nvSpPr>
        <p:spPr bwMode="auto">
          <a:xfrm>
            <a:off x="8472264" y="2852936"/>
            <a:ext cx="1981200" cy="0"/>
          </a:xfrm>
          <a:prstGeom prst="line">
            <a:avLst/>
          </a:prstGeom>
          <a:noFill/>
          <a:ln w="25400">
            <a:solidFill>
              <a:schemeClr val="tx1"/>
            </a:solidFill>
            <a:round/>
            <a:headEnd/>
            <a:tailEnd type="triangle" w="lg" len="lg"/>
          </a:ln>
          <a:effectLst/>
        </p:spPr>
        <p:txBody>
          <a:bodyPr/>
          <a:lstStyle/>
          <a:p>
            <a:endParaRPr lang="en-US"/>
          </a:p>
        </p:txBody>
      </p:sp>
      <p:sp>
        <p:nvSpPr>
          <p:cNvPr id="225291" name="Line 11"/>
          <p:cNvSpPr>
            <a:spLocks noChangeShapeType="1"/>
          </p:cNvSpPr>
          <p:nvPr/>
        </p:nvSpPr>
        <p:spPr bwMode="auto">
          <a:xfrm flipV="1">
            <a:off x="9386664" y="2395736"/>
            <a:ext cx="533400" cy="457200"/>
          </a:xfrm>
          <a:prstGeom prst="line">
            <a:avLst/>
          </a:prstGeom>
          <a:noFill/>
          <a:ln w="12700">
            <a:solidFill>
              <a:schemeClr val="tx1"/>
            </a:solidFill>
            <a:round/>
            <a:headEnd/>
            <a:tailEnd type="triangle" w="lg" len="lg"/>
          </a:ln>
          <a:effectLst/>
        </p:spPr>
        <p:txBody>
          <a:bodyPr/>
          <a:lstStyle/>
          <a:p>
            <a:endParaRPr lang="en-US"/>
          </a:p>
        </p:txBody>
      </p:sp>
      <p:pic>
        <p:nvPicPr>
          <p:cNvPr id="225292" name="Picture 12" descr="txp_fig"/>
          <p:cNvPicPr>
            <a:picLocks noChangeAspect="1" noChangeArrowheads="1"/>
          </p:cNvPicPr>
          <p:nvPr>
            <p:custDataLst>
              <p:tags r:id="rId1"/>
            </p:custDataLst>
          </p:nvPr>
        </p:nvPicPr>
        <p:blipFill>
          <a:blip r:embed="rId8" cstate="print">
            <a:clrChange>
              <a:clrFrom>
                <a:srgbClr val="FFFFFF"/>
              </a:clrFrom>
              <a:clrTo>
                <a:srgbClr val="FFFFFF">
                  <a:alpha val="0"/>
                </a:srgbClr>
              </a:clrTo>
            </a:clrChange>
          </a:blip>
          <a:srcRect/>
          <a:stretch>
            <a:fillRect/>
          </a:stretch>
        </p:blipFill>
        <p:spPr bwMode="auto">
          <a:xfrm>
            <a:off x="10377264" y="2929136"/>
            <a:ext cx="298450" cy="280988"/>
          </a:xfrm>
          <a:prstGeom prst="rect">
            <a:avLst/>
          </a:prstGeom>
          <a:noFill/>
          <a:ln w="25400" algn="ctr">
            <a:noFill/>
            <a:miter lim="800000"/>
            <a:headEnd/>
            <a:tailEnd type="none" w="lg" len="lg"/>
          </a:ln>
          <a:effectLst/>
        </p:spPr>
      </p:pic>
      <p:pic>
        <p:nvPicPr>
          <p:cNvPr id="225295" name="Picture 15" descr="txp_fig"/>
          <p:cNvPicPr>
            <a:picLocks noChangeAspect="1" noChangeArrowheads="1"/>
          </p:cNvPicPr>
          <p:nvPr>
            <p:custDataLst>
              <p:tags r:id="rId2"/>
            </p:custDataLst>
          </p:nvPr>
        </p:nvPicPr>
        <p:blipFill>
          <a:blip r:embed="rId9" cstate="print">
            <a:clrChange>
              <a:clrFrom>
                <a:srgbClr val="FFFFFF"/>
              </a:clrFrom>
              <a:clrTo>
                <a:srgbClr val="FFFFFF">
                  <a:alpha val="0"/>
                </a:srgbClr>
              </a:clrTo>
            </a:clrChange>
          </a:blip>
          <a:srcRect/>
          <a:stretch>
            <a:fillRect/>
          </a:stretch>
        </p:blipFill>
        <p:spPr bwMode="auto">
          <a:xfrm>
            <a:off x="9126314" y="1938536"/>
            <a:ext cx="184150" cy="344488"/>
          </a:xfrm>
          <a:prstGeom prst="rect">
            <a:avLst/>
          </a:prstGeom>
          <a:noFill/>
          <a:ln w="25400" algn="ctr">
            <a:noFill/>
            <a:miter lim="800000"/>
            <a:headEnd/>
            <a:tailEnd type="none" w="lg" len="lg"/>
          </a:ln>
          <a:effectLst/>
        </p:spPr>
      </p:pic>
      <p:pic>
        <p:nvPicPr>
          <p:cNvPr id="225296" name="Picture 1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9920064" y="2221112"/>
            <a:ext cx="304800" cy="276225"/>
          </a:xfrm>
          <a:prstGeom prst="rect">
            <a:avLst/>
          </a:prstGeom>
          <a:noFill/>
          <a:ln w="25400" algn="ctr">
            <a:noFill/>
            <a:miter lim="800000"/>
            <a:headEnd/>
            <a:tailEnd type="none" w="lg" len="lg"/>
          </a:ln>
          <a:effectLst/>
        </p:spPr>
      </p:pic>
      <p:pic>
        <p:nvPicPr>
          <p:cNvPr id="225297" name="Picture 17" descr="txp_fig"/>
          <p:cNvPicPr>
            <a:picLocks noChangeAspect="1" noChangeArrowheads="1"/>
          </p:cNvPicPr>
          <p:nvPr>
            <p:custDataLst>
              <p:tags r:id="rId4"/>
            </p:custDataLst>
          </p:nvPr>
        </p:nvPicPr>
        <p:blipFill>
          <a:blip r:embed="rId11" cstate="print">
            <a:clrChange>
              <a:clrFrom>
                <a:srgbClr val="FFFFFF"/>
              </a:clrFrom>
              <a:clrTo>
                <a:srgbClr val="FFFFFF">
                  <a:alpha val="0"/>
                </a:srgbClr>
              </a:clrTo>
            </a:clrChange>
          </a:blip>
          <a:srcRect/>
          <a:stretch>
            <a:fillRect/>
          </a:stretch>
        </p:blipFill>
        <p:spPr bwMode="auto">
          <a:xfrm>
            <a:off x="1413236" y="2852936"/>
            <a:ext cx="4055132" cy="1341253"/>
          </a:xfrm>
          <a:prstGeom prst="rect">
            <a:avLst/>
          </a:prstGeom>
          <a:noFill/>
          <a:ln w="25400" algn="ctr">
            <a:noFill/>
            <a:miter lim="800000"/>
            <a:headEnd/>
            <a:tailEnd type="none" w="lg" len="lg"/>
          </a:ln>
          <a:effectLst/>
        </p:spPr>
      </p:pic>
      <p:pic>
        <p:nvPicPr>
          <p:cNvPr id="225299" name="Picture 19" descr="txp_fig"/>
          <p:cNvPicPr>
            <a:picLocks noChangeAspect="1" noChangeArrowheads="1"/>
          </p:cNvPicPr>
          <p:nvPr>
            <p:custDataLst>
              <p:tags r:id="rId5"/>
            </p:custDataLst>
          </p:nvPr>
        </p:nvPicPr>
        <p:blipFill>
          <a:blip r:embed="rId12" cstate="print">
            <a:clrChange>
              <a:clrFrom>
                <a:srgbClr val="FFFFFF"/>
              </a:clrFrom>
              <a:clrTo>
                <a:srgbClr val="FFFFFF">
                  <a:alpha val="0"/>
                </a:srgbClr>
              </a:clrTo>
            </a:clrChange>
          </a:blip>
          <a:srcRect/>
          <a:stretch>
            <a:fillRect/>
          </a:stretch>
        </p:blipFill>
        <p:spPr bwMode="auto">
          <a:xfrm>
            <a:off x="1127448" y="4960231"/>
            <a:ext cx="5832648" cy="1158879"/>
          </a:xfrm>
          <a:prstGeom prst="rect">
            <a:avLst/>
          </a:prstGeom>
          <a:noFill/>
          <a:ln w="25400" algn="ctr">
            <a:noFill/>
            <a:miter lim="800000"/>
            <a:headEnd/>
            <a:tailEnd type="none" w="lg" len="lg"/>
          </a:ln>
          <a:effectLst/>
        </p:spPr>
      </p:pic>
      <p:pic>
        <p:nvPicPr>
          <p:cNvPr id="225300" name="Picture 20" descr="txp_fig"/>
          <p:cNvPicPr>
            <a:picLocks noChangeAspect="1" noChangeArrowheads="1"/>
          </p:cNvPicPr>
          <p:nvPr>
            <p:custDataLst>
              <p:tags r:id="rId6"/>
            </p:custDataLst>
          </p:nvPr>
        </p:nvPicPr>
        <p:blipFill>
          <a:blip r:embed="rId13" cstate="print"/>
          <a:srcRect/>
          <a:stretch>
            <a:fillRect/>
          </a:stretch>
        </p:blipFill>
        <p:spPr bwMode="auto">
          <a:xfrm>
            <a:off x="1872356" y="1691229"/>
            <a:ext cx="1568446" cy="395665"/>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0"/>
                                        </p:tgtEl>
                                        <p:attrNameLst>
                                          <p:attrName>style.visibility</p:attrName>
                                        </p:attrNameLst>
                                      </p:cBhvr>
                                      <p:to>
                                        <p:strVal val="visible"/>
                                      </p:to>
                                    </p:set>
                                    <p:animEffect transition="in" filter="fade">
                                      <p:cBhvr>
                                        <p:cTn id="7" dur="500"/>
                                        <p:tgtEl>
                                          <p:spTgt spid="225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297"/>
                                        </p:tgtEl>
                                        <p:attrNameLst>
                                          <p:attrName>style.visibility</p:attrName>
                                        </p:attrNameLst>
                                      </p:cBhvr>
                                      <p:to>
                                        <p:strVal val="visible"/>
                                      </p:to>
                                    </p:set>
                                    <p:animEffect transition="in" filter="fade">
                                      <p:cBhvr>
                                        <p:cTn id="12" dur="500"/>
                                        <p:tgtEl>
                                          <p:spTgt spid="22529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5289"/>
                                        </p:tgtEl>
                                        <p:attrNameLst>
                                          <p:attrName>style.visibility</p:attrName>
                                        </p:attrNameLst>
                                      </p:cBhvr>
                                      <p:to>
                                        <p:strVal val="visible"/>
                                      </p:to>
                                    </p:set>
                                    <p:animEffect transition="in" filter="fade">
                                      <p:cBhvr>
                                        <p:cTn id="15" dur="500"/>
                                        <p:tgtEl>
                                          <p:spTgt spid="22528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290"/>
                                        </p:tgtEl>
                                        <p:attrNameLst>
                                          <p:attrName>style.visibility</p:attrName>
                                        </p:attrNameLst>
                                      </p:cBhvr>
                                      <p:to>
                                        <p:strVal val="visible"/>
                                      </p:to>
                                    </p:set>
                                    <p:animEffect transition="in" filter="fade">
                                      <p:cBhvr>
                                        <p:cTn id="18" dur="500"/>
                                        <p:tgtEl>
                                          <p:spTgt spid="2252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291"/>
                                        </p:tgtEl>
                                        <p:attrNameLst>
                                          <p:attrName>style.visibility</p:attrName>
                                        </p:attrNameLst>
                                      </p:cBhvr>
                                      <p:to>
                                        <p:strVal val="visible"/>
                                      </p:to>
                                    </p:set>
                                    <p:animEffect transition="in" filter="fade">
                                      <p:cBhvr>
                                        <p:cTn id="21" dur="500"/>
                                        <p:tgtEl>
                                          <p:spTgt spid="225291"/>
                                        </p:tgtEl>
                                      </p:cBhvr>
                                    </p:animEffect>
                                  </p:childTnLst>
                                </p:cTn>
                              </p:par>
                              <p:par>
                                <p:cTn id="22" presetID="10" presetClass="entr" presetSubtype="0" fill="hold" nodeType="withEffect">
                                  <p:stCondLst>
                                    <p:cond delay="0"/>
                                  </p:stCondLst>
                                  <p:childTnLst>
                                    <p:set>
                                      <p:cBhvr>
                                        <p:cTn id="23" dur="1" fill="hold">
                                          <p:stCondLst>
                                            <p:cond delay="0"/>
                                          </p:stCondLst>
                                        </p:cTn>
                                        <p:tgtEl>
                                          <p:spTgt spid="225292"/>
                                        </p:tgtEl>
                                        <p:attrNameLst>
                                          <p:attrName>style.visibility</p:attrName>
                                        </p:attrNameLst>
                                      </p:cBhvr>
                                      <p:to>
                                        <p:strVal val="visible"/>
                                      </p:to>
                                    </p:set>
                                    <p:animEffect transition="in" filter="fade">
                                      <p:cBhvr>
                                        <p:cTn id="24" dur="500"/>
                                        <p:tgtEl>
                                          <p:spTgt spid="225292"/>
                                        </p:tgtEl>
                                      </p:cBhvr>
                                    </p:animEffect>
                                  </p:childTnLst>
                                </p:cTn>
                              </p:par>
                              <p:par>
                                <p:cTn id="25" presetID="10" presetClass="entr" presetSubtype="0" fill="hold" nodeType="withEffect">
                                  <p:stCondLst>
                                    <p:cond delay="0"/>
                                  </p:stCondLst>
                                  <p:childTnLst>
                                    <p:set>
                                      <p:cBhvr>
                                        <p:cTn id="26" dur="1" fill="hold">
                                          <p:stCondLst>
                                            <p:cond delay="0"/>
                                          </p:stCondLst>
                                        </p:cTn>
                                        <p:tgtEl>
                                          <p:spTgt spid="225295"/>
                                        </p:tgtEl>
                                        <p:attrNameLst>
                                          <p:attrName>style.visibility</p:attrName>
                                        </p:attrNameLst>
                                      </p:cBhvr>
                                      <p:to>
                                        <p:strVal val="visible"/>
                                      </p:to>
                                    </p:set>
                                    <p:animEffect transition="in" filter="fade">
                                      <p:cBhvr>
                                        <p:cTn id="27" dur="500"/>
                                        <p:tgtEl>
                                          <p:spTgt spid="225295"/>
                                        </p:tgtEl>
                                      </p:cBhvr>
                                    </p:animEffect>
                                  </p:childTnLst>
                                </p:cTn>
                              </p:par>
                              <p:par>
                                <p:cTn id="28" presetID="10" presetClass="entr" presetSubtype="0" fill="hold" nodeType="withEffect">
                                  <p:stCondLst>
                                    <p:cond delay="0"/>
                                  </p:stCondLst>
                                  <p:childTnLst>
                                    <p:set>
                                      <p:cBhvr>
                                        <p:cTn id="29" dur="1" fill="hold">
                                          <p:stCondLst>
                                            <p:cond delay="0"/>
                                          </p:stCondLst>
                                        </p:cTn>
                                        <p:tgtEl>
                                          <p:spTgt spid="225296"/>
                                        </p:tgtEl>
                                        <p:attrNameLst>
                                          <p:attrName>style.visibility</p:attrName>
                                        </p:attrNameLst>
                                      </p:cBhvr>
                                      <p:to>
                                        <p:strVal val="visible"/>
                                      </p:to>
                                    </p:set>
                                    <p:animEffect transition="in" filter="fade">
                                      <p:cBhvr>
                                        <p:cTn id="30" dur="500"/>
                                        <p:tgtEl>
                                          <p:spTgt spid="22529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5299"/>
                                        </p:tgtEl>
                                        <p:attrNameLst>
                                          <p:attrName>style.visibility</p:attrName>
                                        </p:attrNameLst>
                                      </p:cBhvr>
                                      <p:to>
                                        <p:strVal val="visible"/>
                                      </p:to>
                                    </p:set>
                                    <p:animEffect transition="in" filter="fade">
                                      <p:cBhvr>
                                        <p:cTn id="35" dur="500"/>
                                        <p:tgtEl>
                                          <p:spTgt spid="22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9" grpId="0" animBg="1"/>
      <p:bldP spid="225290" grpId="0" animBg="1"/>
      <p:bldP spid="2252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65D61E32-9C96-444E-8AE6-5619E68978B2}" type="slidenum">
              <a:rPr lang="en-US"/>
              <a:pPr/>
              <a:t>12</a:t>
            </a:fld>
            <a:endParaRPr lang="en-US"/>
          </a:p>
        </p:txBody>
      </p:sp>
      <p:sp>
        <p:nvSpPr>
          <p:cNvPr id="258050" name="Rectangle 2"/>
          <p:cNvSpPr>
            <a:spLocks noGrp="1" noChangeArrowheads="1"/>
          </p:cNvSpPr>
          <p:nvPr>
            <p:ph type="title"/>
          </p:nvPr>
        </p:nvSpPr>
        <p:spPr/>
        <p:txBody>
          <a:bodyPr/>
          <a:lstStyle/>
          <a:p>
            <a:r>
              <a:rPr lang="en-US"/>
              <a:t>Sidebar I on Complex Numbers</a:t>
            </a:r>
          </a:p>
        </p:txBody>
      </p:sp>
      <p:sp>
        <p:nvSpPr>
          <p:cNvPr id="258052" name="Line 4"/>
          <p:cNvSpPr>
            <a:spLocks noChangeShapeType="1"/>
          </p:cNvSpPr>
          <p:nvPr/>
        </p:nvSpPr>
        <p:spPr bwMode="auto">
          <a:xfrm flipV="1">
            <a:off x="1942430" y="2139131"/>
            <a:ext cx="7938" cy="3173412"/>
          </a:xfrm>
          <a:prstGeom prst="line">
            <a:avLst/>
          </a:prstGeom>
          <a:noFill/>
          <a:ln w="25400">
            <a:solidFill>
              <a:schemeClr val="tx1"/>
            </a:solidFill>
            <a:round/>
            <a:headEnd/>
            <a:tailEnd type="triangle" w="lg" len="lg"/>
          </a:ln>
          <a:effectLst/>
        </p:spPr>
        <p:txBody>
          <a:bodyPr/>
          <a:lstStyle/>
          <a:p>
            <a:endParaRPr lang="en-US"/>
          </a:p>
        </p:txBody>
      </p:sp>
      <p:sp>
        <p:nvSpPr>
          <p:cNvPr id="258053" name="Line 5"/>
          <p:cNvSpPr>
            <a:spLocks noChangeShapeType="1"/>
          </p:cNvSpPr>
          <p:nvPr/>
        </p:nvSpPr>
        <p:spPr bwMode="auto">
          <a:xfrm>
            <a:off x="951830" y="3855219"/>
            <a:ext cx="2590800" cy="9525"/>
          </a:xfrm>
          <a:prstGeom prst="line">
            <a:avLst/>
          </a:prstGeom>
          <a:noFill/>
          <a:ln w="25400">
            <a:solidFill>
              <a:schemeClr val="tx1"/>
            </a:solidFill>
            <a:round/>
            <a:headEnd/>
            <a:tailEnd type="triangle" w="lg" len="lg"/>
          </a:ln>
          <a:effectLst/>
        </p:spPr>
        <p:txBody>
          <a:bodyPr/>
          <a:lstStyle/>
          <a:p>
            <a:endParaRPr lang="en-US"/>
          </a:p>
        </p:txBody>
      </p:sp>
      <p:sp>
        <p:nvSpPr>
          <p:cNvPr id="258054" name="Line 6"/>
          <p:cNvSpPr>
            <a:spLocks noChangeShapeType="1"/>
          </p:cNvSpPr>
          <p:nvPr/>
        </p:nvSpPr>
        <p:spPr bwMode="auto">
          <a:xfrm flipV="1">
            <a:off x="1942430" y="2569343"/>
            <a:ext cx="1143000" cy="1295400"/>
          </a:xfrm>
          <a:prstGeom prst="line">
            <a:avLst/>
          </a:prstGeom>
          <a:noFill/>
          <a:ln w="12700">
            <a:solidFill>
              <a:schemeClr val="tx1"/>
            </a:solidFill>
            <a:round/>
            <a:headEnd/>
            <a:tailEnd type="triangle" w="lg" len="lg"/>
          </a:ln>
          <a:effectLst/>
        </p:spPr>
        <p:txBody>
          <a:bodyPr/>
          <a:lstStyle/>
          <a:p>
            <a:endParaRPr lang="en-US"/>
          </a:p>
        </p:txBody>
      </p:sp>
      <p:pic>
        <p:nvPicPr>
          <p:cNvPr id="258055" name="Picture 7" descr="txp_fig"/>
          <p:cNvPicPr>
            <a:picLocks noChangeAspect="1" noChangeArrowheads="1"/>
          </p:cNvPicPr>
          <p:nvPr>
            <p:custDataLst>
              <p:tags r:id="rId1"/>
            </p:custDataLst>
          </p:nvPr>
        </p:nvPicPr>
        <p:blipFill>
          <a:blip r:embed="rId7" cstate="print">
            <a:clrChange>
              <a:clrFrom>
                <a:srgbClr val="FFFFFF"/>
              </a:clrFrom>
              <a:clrTo>
                <a:srgbClr val="FFFFFF">
                  <a:alpha val="0"/>
                </a:srgbClr>
              </a:clrTo>
            </a:clrChange>
          </a:blip>
          <a:srcRect/>
          <a:stretch>
            <a:fillRect/>
          </a:stretch>
        </p:blipFill>
        <p:spPr bwMode="auto">
          <a:xfrm>
            <a:off x="3466430" y="3940943"/>
            <a:ext cx="255588" cy="241300"/>
          </a:xfrm>
          <a:prstGeom prst="rect">
            <a:avLst/>
          </a:prstGeom>
          <a:noFill/>
          <a:ln w="25400" algn="ctr">
            <a:noFill/>
            <a:miter lim="800000"/>
            <a:headEnd/>
            <a:tailEnd type="none" w="lg" len="lg"/>
          </a:ln>
          <a:effectLst/>
        </p:spPr>
      </p:pic>
      <p:pic>
        <p:nvPicPr>
          <p:cNvPr id="258056" name="Picture 8" descr="txp_fig"/>
          <p:cNvPicPr>
            <a:picLocks noChangeAspect="1" noChangeArrowheads="1"/>
          </p:cNvPicPr>
          <p:nvPr>
            <p:custDataLst>
              <p:tags r:id="rId2"/>
            </p:custDataLst>
          </p:nvPr>
        </p:nvPicPr>
        <p:blipFill>
          <a:blip r:embed="rId8" cstate="print">
            <a:clrChange>
              <a:clrFrom>
                <a:srgbClr val="FFFFFF"/>
              </a:clrFrom>
              <a:clrTo>
                <a:srgbClr val="FFFFFF">
                  <a:alpha val="0"/>
                </a:srgbClr>
              </a:clrTo>
            </a:clrChange>
          </a:blip>
          <a:srcRect/>
          <a:stretch>
            <a:fillRect/>
          </a:stretch>
        </p:blipFill>
        <p:spPr bwMode="auto">
          <a:xfrm>
            <a:off x="1731294" y="1966093"/>
            <a:ext cx="142875" cy="266700"/>
          </a:xfrm>
          <a:prstGeom prst="rect">
            <a:avLst/>
          </a:prstGeom>
          <a:noFill/>
          <a:ln w="25400" algn="ctr">
            <a:noFill/>
            <a:miter lim="800000"/>
            <a:headEnd/>
            <a:tailEnd type="none" w="lg" len="lg"/>
          </a:ln>
          <a:effectLst/>
        </p:spPr>
      </p:pic>
      <p:sp>
        <p:nvSpPr>
          <p:cNvPr id="258058" name="Line 10"/>
          <p:cNvSpPr>
            <a:spLocks noChangeShapeType="1"/>
          </p:cNvSpPr>
          <p:nvPr/>
        </p:nvSpPr>
        <p:spPr bwMode="auto">
          <a:xfrm>
            <a:off x="3074318" y="3783781"/>
            <a:ext cx="0" cy="131762"/>
          </a:xfrm>
          <a:prstGeom prst="line">
            <a:avLst/>
          </a:prstGeom>
          <a:noFill/>
          <a:ln w="25400">
            <a:solidFill>
              <a:schemeClr val="tx1"/>
            </a:solidFill>
            <a:round/>
            <a:headEnd/>
            <a:tailEnd type="none" w="lg" len="lg"/>
          </a:ln>
          <a:effectLst/>
        </p:spPr>
        <p:txBody>
          <a:bodyPr/>
          <a:lstStyle/>
          <a:p>
            <a:endParaRPr lang="en-US"/>
          </a:p>
        </p:txBody>
      </p:sp>
      <p:sp>
        <p:nvSpPr>
          <p:cNvPr id="258059" name="Line 11"/>
          <p:cNvSpPr>
            <a:spLocks noChangeShapeType="1"/>
          </p:cNvSpPr>
          <p:nvPr/>
        </p:nvSpPr>
        <p:spPr bwMode="auto">
          <a:xfrm>
            <a:off x="1888455" y="2583631"/>
            <a:ext cx="114300" cy="0"/>
          </a:xfrm>
          <a:prstGeom prst="line">
            <a:avLst/>
          </a:prstGeom>
          <a:noFill/>
          <a:ln w="25400">
            <a:solidFill>
              <a:schemeClr val="tx1"/>
            </a:solidFill>
            <a:round/>
            <a:headEnd/>
            <a:tailEnd type="none" w="lg" len="lg"/>
          </a:ln>
          <a:effectLst/>
        </p:spPr>
        <p:txBody>
          <a:bodyPr/>
          <a:lstStyle/>
          <a:p>
            <a:endParaRPr lang="en-US"/>
          </a:p>
        </p:txBody>
      </p:sp>
      <p:sp>
        <p:nvSpPr>
          <p:cNvPr id="258060" name="Text Box 12"/>
          <p:cNvSpPr txBox="1">
            <a:spLocks noChangeArrowheads="1"/>
          </p:cNvSpPr>
          <p:nvPr/>
        </p:nvSpPr>
        <p:spPr bwMode="auto">
          <a:xfrm>
            <a:off x="1650330" y="2380431"/>
            <a:ext cx="311150" cy="366712"/>
          </a:xfrm>
          <a:prstGeom prst="rect">
            <a:avLst/>
          </a:prstGeom>
          <a:noFill/>
          <a:ln w="25400" algn="ctr">
            <a:noFill/>
            <a:miter lim="800000"/>
            <a:headEnd/>
            <a:tailEnd type="none" w="lg" len="lg"/>
          </a:ln>
          <a:effectLst/>
        </p:spPr>
        <p:txBody>
          <a:bodyPr wrap="none">
            <a:spAutoFit/>
          </a:bodyPr>
          <a:lstStyle/>
          <a:p>
            <a:r>
              <a:rPr lang="en-US"/>
              <a:t>b</a:t>
            </a:r>
          </a:p>
        </p:txBody>
      </p:sp>
      <p:sp>
        <p:nvSpPr>
          <p:cNvPr id="258061" name="Text Box 13"/>
          <p:cNvSpPr txBox="1">
            <a:spLocks noChangeArrowheads="1"/>
          </p:cNvSpPr>
          <p:nvPr/>
        </p:nvSpPr>
        <p:spPr bwMode="auto">
          <a:xfrm>
            <a:off x="2926680" y="3802831"/>
            <a:ext cx="295274" cy="369332"/>
          </a:xfrm>
          <a:prstGeom prst="rect">
            <a:avLst/>
          </a:prstGeom>
          <a:noFill/>
          <a:ln w="25400" algn="ctr">
            <a:noFill/>
            <a:miter lim="800000"/>
            <a:headEnd/>
            <a:tailEnd type="none" w="lg" len="lg"/>
          </a:ln>
          <a:effectLst/>
        </p:spPr>
        <p:txBody>
          <a:bodyPr wrap="none">
            <a:spAutoFit/>
          </a:bodyPr>
          <a:lstStyle/>
          <a:p>
            <a:r>
              <a:rPr lang="en-US"/>
              <a:t>a</a:t>
            </a:r>
          </a:p>
        </p:txBody>
      </p:sp>
      <p:sp>
        <p:nvSpPr>
          <p:cNvPr id="258067" name="AutoShape 19"/>
          <p:cNvSpPr>
            <a:spLocks/>
          </p:cNvSpPr>
          <p:nvPr/>
        </p:nvSpPr>
        <p:spPr bwMode="auto">
          <a:xfrm rot="24079722">
            <a:off x="2332955" y="2288356"/>
            <a:ext cx="152400" cy="1676400"/>
          </a:xfrm>
          <a:prstGeom prst="leftBrace">
            <a:avLst>
              <a:gd name="adj1" fmla="val 91667"/>
              <a:gd name="adj2" fmla="val 50000"/>
            </a:avLst>
          </a:prstGeom>
          <a:noFill/>
          <a:ln w="12700">
            <a:solidFill>
              <a:schemeClr val="tx1"/>
            </a:solidFill>
            <a:round/>
            <a:headEnd/>
            <a:tailEnd type="none" w="lg" len="lg"/>
          </a:ln>
          <a:effectLst/>
        </p:spPr>
        <p:txBody>
          <a:bodyPr wrap="none" anchor="ctr"/>
          <a:lstStyle/>
          <a:p>
            <a:endParaRPr lang="en-US"/>
          </a:p>
        </p:txBody>
      </p:sp>
      <p:sp>
        <p:nvSpPr>
          <p:cNvPr id="258068" name="Text Box 20"/>
          <p:cNvSpPr txBox="1">
            <a:spLocks noChangeArrowheads="1"/>
          </p:cNvSpPr>
          <p:nvPr/>
        </p:nvSpPr>
        <p:spPr bwMode="auto">
          <a:xfrm>
            <a:off x="2136105" y="2845568"/>
            <a:ext cx="264816" cy="369332"/>
          </a:xfrm>
          <a:prstGeom prst="rect">
            <a:avLst/>
          </a:prstGeom>
          <a:noFill/>
          <a:ln w="25400" algn="ctr">
            <a:noFill/>
            <a:miter lim="800000"/>
            <a:headEnd/>
            <a:tailEnd type="none" w="lg" len="lg"/>
          </a:ln>
          <a:effectLst/>
        </p:spPr>
        <p:txBody>
          <a:bodyPr wrap="none">
            <a:spAutoFit/>
          </a:bodyPr>
          <a:lstStyle/>
          <a:p>
            <a:r>
              <a:rPr lang="en-US"/>
              <a:t>r</a:t>
            </a:r>
          </a:p>
        </p:txBody>
      </p:sp>
      <p:sp>
        <p:nvSpPr>
          <p:cNvPr id="258069" name="Freeform 21"/>
          <p:cNvSpPr>
            <a:spLocks/>
          </p:cNvSpPr>
          <p:nvPr/>
        </p:nvSpPr>
        <p:spPr bwMode="auto">
          <a:xfrm>
            <a:off x="2288506" y="3464693"/>
            <a:ext cx="200025" cy="400050"/>
          </a:xfrm>
          <a:custGeom>
            <a:avLst/>
            <a:gdLst/>
            <a:ahLst/>
            <a:cxnLst>
              <a:cxn ang="0">
                <a:pos x="118" y="252"/>
              </a:cxn>
              <a:cxn ang="0">
                <a:pos x="118" y="156"/>
              </a:cxn>
              <a:cxn ang="0">
                <a:pos x="70" y="60"/>
              </a:cxn>
              <a:cxn ang="0">
                <a:pos x="0" y="0"/>
              </a:cxn>
            </a:cxnLst>
            <a:rect l="0" t="0" r="r" b="b"/>
            <a:pathLst>
              <a:path w="126" h="252">
                <a:moveTo>
                  <a:pt x="118" y="252"/>
                </a:moveTo>
                <a:cubicBezTo>
                  <a:pt x="122" y="220"/>
                  <a:pt x="126" y="188"/>
                  <a:pt x="118" y="156"/>
                </a:cubicBezTo>
                <a:cubicBezTo>
                  <a:pt x="110" y="124"/>
                  <a:pt x="90" y="86"/>
                  <a:pt x="70" y="60"/>
                </a:cubicBezTo>
                <a:cubicBezTo>
                  <a:pt x="50" y="34"/>
                  <a:pt x="15" y="12"/>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pic>
        <p:nvPicPr>
          <p:cNvPr id="258070" name="Picture 22" descr="txp_fig"/>
          <p:cNvPicPr>
            <a:picLocks noChangeAspect="1" noChangeArrowheads="1"/>
          </p:cNvPicPr>
          <p:nvPr>
            <p:custDataLst>
              <p:tags r:id="rId3"/>
            </p:custDataLst>
          </p:nvPr>
        </p:nvPicPr>
        <p:blipFill>
          <a:blip r:embed="rId9" cstate="print">
            <a:clrChange>
              <a:clrFrom>
                <a:srgbClr val="FFFFFF"/>
              </a:clrFrom>
              <a:clrTo>
                <a:srgbClr val="FFFFFF">
                  <a:alpha val="0"/>
                </a:srgbClr>
              </a:clrTo>
            </a:clrChange>
          </a:blip>
          <a:srcRect/>
          <a:stretch>
            <a:fillRect/>
          </a:stretch>
        </p:blipFill>
        <p:spPr bwMode="auto">
          <a:xfrm>
            <a:off x="2169443" y="3613919"/>
            <a:ext cx="144462" cy="219075"/>
          </a:xfrm>
          <a:prstGeom prst="rect">
            <a:avLst/>
          </a:prstGeom>
          <a:noFill/>
          <a:ln w="25400" algn="ctr">
            <a:noFill/>
            <a:miter lim="800000"/>
            <a:headEnd/>
            <a:tailEnd type="none" w="lg" len="lg"/>
          </a:ln>
          <a:effectLst/>
        </p:spPr>
      </p:pic>
      <p:pic>
        <p:nvPicPr>
          <p:cNvPr id="258072" name="Picture 24" descr="txp_fig"/>
          <p:cNvPicPr>
            <a:picLocks noChangeAspect="1" noChangeArrowheads="1"/>
          </p:cNvPicPr>
          <p:nvPr>
            <p:custDataLst>
              <p:tags r:id="rId4"/>
            </p:custDataLst>
          </p:nvPr>
        </p:nvPicPr>
        <p:blipFill>
          <a:blip r:embed="rId10" cstate="print">
            <a:clrChange>
              <a:clrFrom>
                <a:srgbClr val="FFFFFF"/>
              </a:clrFrom>
              <a:clrTo>
                <a:srgbClr val="FFFFFF">
                  <a:alpha val="0"/>
                </a:srgbClr>
              </a:clrTo>
            </a:clrChange>
          </a:blip>
          <a:srcRect/>
          <a:stretch>
            <a:fillRect/>
          </a:stretch>
        </p:blipFill>
        <p:spPr bwMode="auto">
          <a:xfrm>
            <a:off x="4263356" y="2934469"/>
            <a:ext cx="3721168" cy="1795403"/>
          </a:xfrm>
          <a:prstGeom prst="rect">
            <a:avLst/>
          </a:prstGeom>
          <a:noFill/>
          <a:ln w="25400" algn="ctr">
            <a:noFill/>
            <a:miter lim="800000"/>
            <a:headEnd/>
            <a:tailEnd type="none" w="lg" len="lg"/>
          </a:ln>
          <a:effectLst/>
        </p:spPr>
      </p:pic>
      <p:pic>
        <p:nvPicPr>
          <p:cNvPr id="258073" name="Picture 25" descr="txp_fig"/>
          <p:cNvPicPr>
            <a:picLocks noChangeAspect="1" noChangeArrowheads="1"/>
          </p:cNvPicPr>
          <p:nvPr>
            <p:custDataLst>
              <p:tags r:id="rId5"/>
            </p:custDataLst>
          </p:nvPr>
        </p:nvPicPr>
        <p:blipFill>
          <a:blip r:embed="rId11" cstate="print">
            <a:clrChange>
              <a:clrFrom>
                <a:srgbClr val="FFFFFF"/>
              </a:clrFrom>
              <a:clrTo>
                <a:srgbClr val="FFFFFF">
                  <a:alpha val="0"/>
                </a:srgbClr>
              </a:clrTo>
            </a:clrChange>
          </a:blip>
          <a:srcRect/>
          <a:stretch>
            <a:fillRect/>
          </a:stretch>
        </p:blipFill>
        <p:spPr bwMode="auto">
          <a:xfrm>
            <a:off x="3115593" y="2455043"/>
            <a:ext cx="176212" cy="158750"/>
          </a:xfrm>
          <a:prstGeom prst="rect">
            <a:avLst/>
          </a:prstGeom>
          <a:noFill/>
          <a:ln w="25400" algn="ctr">
            <a:noFill/>
            <a:miter lim="800000"/>
            <a:headEnd/>
            <a:tailEnd type="none" w="lg" len="lg"/>
          </a:ln>
          <a:effectLst/>
        </p:spPr>
      </p:pic>
      <p:sp>
        <p:nvSpPr>
          <p:cNvPr id="258074" name="Text Box 26"/>
          <p:cNvSpPr txBox="1">
            <a:spLocks noChangeArrowheads="1"/>
          </p:cNvSpPr>
          <p:nvPr/>
        </p:nvSpPr>
        <p:spPr bwMode="auto">
          <a:xfrm>
            <a:off x="4809455" y="5431607"/>
            <a:ext cx="2679964" cy="584775"/>
          </a:xfrm>
          <a:prstGeom prst="rect">
            <a:avLst/>
          </a:prstGeom>
          <a:noFill/>
          <a:ln w="25400" algn="ctr">
            <a:noFill/>
            <a:miter lim="800000"/>
            <a:headEnd/>
            <a:tailEnd type="none" w="lg" len="lg"/>
          </a:ln>
          <a:effectLst/>
        </p:spPr>
        <p:txBody>
          <a:bodyPr wrap="none">
            <a:spAutoFit/>
          </a:bodyPr>
          <a:lstStyle/>
          <a:p>
            <a:r>
              <a:rPr lang="en-US" sz="3200"/>
              <a:t>Euler's Identity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8058"/>
                                        </p:tgtEl>
                                        <p:attrNameLst>
                                          <p:attrName>style.visibility</p:attrName>
                                        </p:attrNameLst>
                                      </p:cBhvr>
                                      <p:to>
                                        <p:strVal val="visible"/>
                                      </p:to>
                                    </p:set>
                                    <p:animEffect transition="in" filter="fade">
                                      <p:cBhvr>
                                        <p:cTn id="7" dur="500"/>
                                        <p:tgtEl>
                                          <p:spTgt spid="2580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8061"/>
                                        </p:tgtEl>
                                        <p:attrNameLst>
                                          <p:attrName>style.visibility</p:attrName>
                                        </p:attrNameLst>
                                      </p:cBhvr>
                                      <p:to>
                                        <p:strVal val="visible"/>
                                      </p:to>
                                    </p:set>
                                    <p:animEffect transition="in" filter="fade">
                                      <p:cBhvr>
                                        <p:cTn id="10" dur="500"/>
                                        <p:tgtEl>
                                          <p:spTgt spid="2580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8059"/>
                                        </p:tgtEl>
                                        <p:attrNameLst>
                                          <p:attrName>style.visibility</p:attrName>
                                        </p:attrNameLst>
                                      </p:cBhvr>
                                      <p:to>
                                        <p:strVal val="visible"/>
                                      </p:to>
                                    </p:set>
                                    <p:animEffect transition="in" filter="fade">
                                      <p:cBhvr>
                                        <p:cTn id="15" dur="500"/>
                                        <p:tgtEl>
                                          <p:spTgt spid="2580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8060"/>
                                        </p:tgtEl>
                                        <p:attrNameLst>
                                          <p:attrName>style.visibility</p:attrName>
                                        </p:attrNameLst>
                                      </p:cBhvr>
                                      <p:to>
                                        <p:strVal val="visible"/>
                                      </p:to>
                                    </p:set>
                                    <p:animEffect transition="in" filter="fade">
                                      <p:cBhvr>
                                        <p:cTn id="18" dur="500"/>
                                        <p:tgtEl>
                                          <p:spTgt spid="2580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8068"/>
                                        </p:tgtEl>
                                        <p:attrNameLst>
                                          <p:attrName>style.visibility</p:attrName>
                                        </p:attrNameLst>
                                      </p:cBhvr>
                                      <p:to>
                                        <p:strVal val="visible"/>
                                      </p:to>
                                    </p:set>
                                    <p:animEffect transition="in" filter="fade">
                                      <p:cBhvr>
                                        <p:cTn id="23" dur="500"/>
                                        <p:tgtEl>
                                          <p:spTgt spid="2580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8067"/>
                                        </p:tgtEl>
                                        <p:attrNameLst>
                                          <p:attrName>style.visibility</p:attrName>
                                        </p:attrNameLst>
                                      </p:cBhvr>
                                      <p:to>
                                        <p:strVal val="visible"/>
                                      </p:to>
                                    </p:set>
                                    <p:animEffect transition="in" filter="fade">
                                      <p:cBhvr>
                                        <p:cTn id="26" dur="500"/>
                                        <p:tgtEl>
                                          <p:spTgt spid="2580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8070"/>
                                        </p:tgtEl>
                                        <p:attrNameLst>
                                          <p:attrName>style.visibility</p:attrName>
                                        </p:attrNameLst>
                                      </p:cBhvr>
                                      <p:to>
                                        <p:strVal val="visible"/>
                                      </p:to>
                                    </p:set>
                                    <p:animEffect transition="in" filter="fade">
                                      <p:cBhvr>
                                        <p:cTn id="31" dur="500"/>
                                        <p:tgtEl>
                                          <p:spTgt spid="25807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8069"/>
                                        </p:tgtEl>
                                        <p:attrNameLst>
                                          <p:attrName>style.visibility</p:attrName>
                                        </p:attrNameLst>
                                      </p:cBhvr>
                                      <p:to>
                                        <p:strVal val="visible"/>
                                      </p:to>
                                    </p:set>
                                    <p:animEffect transition="in" filter="fade">
                                      <p:cBhvr>
                                        <p:cTn id="34" dur="500"/>
                                        <p:tgtEl>
                                          <p:spTgt spid="25806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8072"/>
                                        </p:tgtEl>
                                        <p:attrNameLst>
                                          <p:attrName>style.visibility</p:attrName>
                                        </p:attrNameLst>
                                      </p:cBhvr>
                                      <p:to>
                                        <p:strVal val="visible"/>
                                      </p:to>
                                    </p:set>
                                    <p:animEffect transition="in" filter="fade">
                                      <p:cBhvr>
                                        <p:cTn id="39" dur="500"/>
                                        <p:tgtEl>
                                          <p:spTgt spid="25807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8074"/>
                                        </p:tgtEl>
                                        <p:attrNameLst>
                                          <p:attrName>style.visibility</p:attrName>
                                        </p:attrNameLst>
                                      </p:cBhvr>
                                      <p:to>
                                        <p:strVal val="visible"/>
                                      </p:to>
                                    </p:set>
                                    <p:animEffect transition="in" filter="fade">
                                      <p:cBhvr>
                                        <p:cTn id="42" dur="500"/>
                                        <p:tgtEl>
                                          <p:spTgt spid="25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8" grpId="0" animBg="1"/>
      <p:bldP spid="258059" grpId="0" animBg="1"/>
      <p:bldP spid="258060" grpId="0"/>
      <p:bldP spid="258061" grpId="0"/>
      <p:bldP spid="258067" grpId="0" animBg="1"/>
      <p:bldP spid="258068" grpId="0"/>
      <p:bldP spid="258069" grpId="0" animBg="1"/>
      <p:bldP spid="2580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7"/>
          <p:cNvSpPr>
            <a:spLocks noGrp="1"/>
          </p:cNvSpPr>
          <p:nvPr>
            <p:ph type="sldNum" sz="quarter" idx="12"/>
          </p:nvPr>
        </p:nvSpPr>
        <p:spPr/>
        <p:txBody>
          <a:bodyPr/>
          <a:lstStyle/>
          <a:p>
            <a:fld id="{A8AE24F3-A9D3-4B61-AB2A-2330DCA0A323}" type="slidenum">
              <a:rPr lang="en-US"/>
              <a:pPr/>
              <a:t>13</a:t>
            </a:fld>
            <a:endParaRPr lang="en-US"/>
          </a:p>
        </p:txBody>
      </p:sp>
      <p:sp>
        <p:nvSpPr>
          <p:cNvPr id="230404" name="Rectangle 4"/>
          <p:cNvSpPr>
            <a:spLocks noGrp="1" noChangeArrowheads="1"/>
          </p:cNvSpPr>
          <p:nvPr>
            <p:ph type="title"/>
          </p:nvPr>
        </p:nvSpPr>
        <p:spPr/>
        <p:txBody>
          <a:bodyPr/>
          <a:lstStyle/>
          <a:p>
            <a:r>
              <a:rPr lang="en-US"/>
              <a:t>Sidebar II on Complex Numbers</a:t>
            </a:r>
          </a:p>
        </p:txBody>
      </p:sp>
      <p:sp>
        <p:nvSpPr>
          <p:cNvPr id="230408" name="Line 8"/>
          <p:cNvSpPr>
            <a:spLocks noChangeShapeType="1"/>
          </p:cNvSpPr>
          <p:nvPr/>
        </p:nvSpPr>
        <p:spPr bwMode="auto">
          <a:xfrm flipV="1">
            <a:off x="5698232" y="2058714"/>
            <a:ext cx="0" cy="1600200"/>
          </a:xfrm>
          <a:prstGeom prst="line">
            <a:avLst/>
          </a:prstGeom>
          <a:noFill/>
          <a:ln w="25400">
            <a:solidFill>
              <a:schemeClr val="tx1"/>
            </a:solidFill>
            <a:round/>
            <a:headEnd/>
            <a:tailEnd type="triangle" w="lg" len="lg"/>
          </a:ln>
          <a:effectLst/>
        </p:spPr>
        <p:txBody>
          <a:bodyPr/>
          <a:lstStyle/>
          <a:p>
            <a:endParaRPr lang="en-US"/>
          </a:p>
        </p:txBody>
      </p:sp>
      <p:sp>
        <p:nvSpPr>
          <p:cNvPr id="230409" name="Line 9"/>
          <p:cNvSpPr>
            <a:spLocks noChangeShapeType="1"/>
          </p:cNvSpPr>
          <p:nvPr/>
        </p:nvSpPr>
        <p:spPr bwMode="auto">
          <a:xfrm>
            <a:off x="4783832" y="2896914"/>
            <a:ext cx="1981200" cy="0"/>
          </a:xfrm>
          <a:prstGeom prst="line">
            <a:avLst/>
          </a:prstGeom>
          <a:noFill/>
          <a:ln w="25400">
            <a:solidFill>
              <a:schemeClr val="tx1"/>
            </a:solidFill>
            <a:round/>
            <a:headEnd/>
            <a:tailEnd type="triangle" w="lg" len="lg"/>
          </a:ln>
          <a:effectLst/>
        </p:spPr>
        <p:txBody>
          <a:bodyPr/>
          <a:lstStyle/>
          <a:p>
            <a:endParaRPr lang="en-US"/>
          </a:p>
        </p:txBody>
      </p:sp>
      <p:sp>
        <p:nvSpPr>
          <p:cNvPr id="230410" name="Line 10"/>
          <p:cNvSpPr>
            <a:spLocks noChangeShapeType="1"/>
          </p:cNvSpPr>
          <p:nvPr/>
        </p:nvSpPr>
        <p:spPr bwMode="auto">
          <a:xfrm flipV="1">
            <a:off x="5698232" y="2439714"/>
            <a:ext cx="533400" cy="457200"/>
          </a:xfrm>
          <a:prstGeom prst="line">
            <a:avLst/>
          </a:prstGeom>
          <a:noFill/>
          <a:ln w="12700">
            <a:solidFill>
              <a:schemeClr val="tx1"/>
            </a:solidFill>
            <a:round/>
            <a:headEnd/>
            <a:tailEnd type="triangle" w="lg" len="lg"/>
          </a:ln>
          <a:effectLst/>
        </p:spPr>
        <p:txBody>
          <a:bodyPr/>
          <a:lstStyle/>
          <a:p>
            <a:endParaRPr lang="en-US"/>
          </a:p>
        </p:txBody>
      </p:sp>
      <p:pic>
        <p:nvPicPr>
          <p:cNvPr id="230411" name="Picture 11" descr="txp_fig"/>
          <p:cNvPicPr>
            <a:picLocks noChangeAspect="1" noChangeArrowheads="1"/>
          </p:cNvPicPr>
          <p:nvPr>
            <p:custDataLst>
              <p:tags r:id="rId1"/>
            </p:custDataLst>
          </p:nvPr>
        </p:nvPicPr>
        <p:blipFill>
          <a:blip r:embed="rId14" cstate="print">
            <a:clrChange>
              <a:clrFrom>
                <a:srgbClr val="FFFFFF"/>
              </a:clrFrom>
              <a:clrTo>
                <a:srgbClr val="FFFFFF">
                  <a:alpha val="0"/>
                </a:srgbClr>
              </a:clrTo>
            </a:clrChange>
          </a:blip>
          <a:srcRect/>
          <a:stretch>
            <a:fillRect/>
          </a:stretch>
        </p:blipFill>
        <p:spPr bwMode="auto">
          <a:xfrm>
            <a:off x="6688832" y="2973114"/>
            <a:ext cx="298450" cy="280988"/>
          </a:xfrm>
          <a:prstGeom prst="rect">
            <a:avLst/>
          </a:prstGeom>
          <a:noFill/>
          <a:ln w="25400" algn="ctr">
            <a:noFill/>
            <a:miter lim="800000"/>
            <a:headEnd/>
            <a:tailEnd type="none" w="lg" len="lg"/>
          </a:ln>
          <a:effectLst/>
        </p:spPr>
      </p:pic>
      <p:pic>
        <p:nvPicPr>
          <p:cNvPr id="230412" name="Picture 12" descr="txp_fig"/>
          <p:cNvPicPr>
            <a:picLocks noChangeAspect="1" noChangeArrowheads="1"/>
          </p:cNvPicPr>
          <p:nvPr>
            <p:custDataLst>
              <p:tags r:id="rId2"/>
            </p:custDataLst>
          </p:nvPr>
        </p:nvPicPr>
        <p:blipFill>
          <a:blip r:embed="rId15" cstate="print">
            <a:clrChange>
              <a:clrFrom>
                <a:srgbClr val="FFFFFF"/>
              </a:clrFrom>
              <a:clrTo>
                <a:srgbClr val="FFFFFF">
                  <a:alpha val="0"/>
                </a:srgbClr>
              </a:clrTo>
            </a:clrChange>
          </a:blip>
          <a:srcRect/>
          <a:stretch>
            <a:fillRect/>
          </a:stretch>
        </p:blipFill>
        <p:spPr bwMode="auto">
          <a:xfrm>
            <a:off x="5437882" y="1982514"/>
            <a:ext cx="184150" cy="344488"/>
          </a:xfrm>
          <a:prstGeom prst="rect">
            <a:avLst/>
          </a:prstGeom>
          <a:noFill/>
          <a:ln w="25400" algn="ctr">
            <a:noFill/>
            <a:miter lim="800000"/>
            <a:headEnd/>
            <a:tailEnd type="none" w="lg" len="lg"/>
          </a:ln>
          <a:effectLst/>
        </p:spPr>
      </p:pic>
      <p:pic>
        <p:nvPicPr>
          <p:cNvPr id="230413" name="Picture 13" descr="txp_fig"/>
          <p:cNvPicPr>
            <a:picLocks noChangeAspect="1" noChangeArrowheads="1"/>
          </p:cNvPicPr>
          <p:nvPr>
            <p:custDataLst>
              <p:tags r:id="rId3"/>
            </p:custDataLst>
          </p:nvPr>
        </p:nvPicPr>
        <p:blipFill>
          <a:blip r:embed="rId16" cstate="print">
            <a:clrChange>
              <a:clrFrom>
                <a:srgbClr val="FFFFFF"/>
              </a:clrFrom>
              <a:clrTo>
                <a:srgbClr val="FFFFFF">
                  <a:alpha val="0"/>
                </a:srgbClr>
              </a:clrTo>
            </a:clrChange>
          </a:blip>
          <a:srcRect/>
          <a:stretch>
            <a:fillRect/>
          </a:stretch>
        </p:blipFill>
        <p:spPr bwMode="auto">
          <a:xfrm>
            <a:off x="6231632" y="2515915"/>
            <a:ext cx="228600" cy="207963"/>
          </a:xfrm>
          <a:prstGeom prst="rect">
            <a:avLst/>
          </a:prstGeom>
          <a:noFill/>
          <a:ln w="25400" algn="ctr">
            <a:noFill/>
            <a:miter lim="800000"/>
            <a:headEnd/>
            <a:tailEnd type="none" w="lg" len="lg"/>
          </a:ln>
          <a:effectLst/>
        </p:spPr>
      </p:pic>
      <p:sp>
        <p:nvSpPr>
          <p:cNvPr id="230416" name="Line 16"/>
          <p:cNvSpPr>
            <a:spLocks noChangeShapeType="1"/>
          </p:cNvSpPr>
          <p:nvPr/>
        </p:nvSpPr>
        <p:spPr bwMode="auto">
          <a:xfrm flipV="1">
            <a:off x="5698232" y="2058714"/>
            <a:ext cx="990600" cy="838200"/>
          </a:xfrm>
          <a:prstGeom prst="line">
            <a:avLst/>
          </a:prstGeom>
          <a:noFill/>
          <a:ln w="12700">
            <a:solidFill>
              <a:schemeClr val="tx1"/>
            </a:solidFill>
            <a:round/>
            <a:headEnd/>
            <a:tailEnd type="triangle" w="lg" len="lg"/>
          </a:ln>
          <a:effectLst/>
        </p:spPr>
        <p:txBody>
          <a:bodyPr/>
          <a:lstStyle/>
          <a:p>
            <a:endParaRPr lang="en-US"/>
          </a:p>
        </p:txBody>
      </p:sp>
      <p:pic>
        <p:nvPicPr>
          <p:cNvPr id="230419" name="Picture 19" descr="txp_fig"/>
          <p:cNvPicPr>
            <a:picLocks noChangeAspect="1" noChangeArrowheads="1"/>
          </p:cNvPicPr>
          <p:nvPr>
            <p:custDataLst>
              <p:tags r:id="rId4"/>
            </p:custDataLst>
          </p:nvPr>
        </p:nvPicPr>
        <p:blipFill>
          <a:blip r:embed="rId17" cstate="print">
            <a:clrChange>
              <a:clrFrom>
                <a:srgbClr val="FFFFFF"/>
              </a:clrFrom>
              <a:clrTo>
                <a:srgbClr val="FFFFFF">
                  <a:alpha val="0"/>
                </a:srgbClr>
              </a:clrTo>
            </a:clrChange>
          </a:blip>
          <a:srcRect/>
          <a:stretch>
            <a:fillRect/>
          </a:stretch>
        </p:blipFill>
        <p:spPr bwMode="auto">
          <a:xfrm>
            <a:off x="6765033" y="1982514"/>
            <a:ext cx="428625" cy="273050"/>
          </a:xfrm>
          <a:prstGeom prst="rect">
            <a:avLst/>
          </a:prstGeom>
          <a:noFill/>
          <a:ln w="25400" algn="ctr">
            <a:noFill/>
            <a:miter lim="800000"/>
            <a:headEnd/>
            <a:tailEnd type="none" w="lg" len="lg"/>
          </a:ln>
          <a:effectLst/>
        </p:spPr>
      </p:pic>
      <p:sp>
        <p:nvSpPr>
          <p:cNvPr id="230434" name="Line 34"/>
          <p:cNvSpPr>
            <a:spLocks noChangeShapeType="1"/>
          </p:cNvSpPr>
          <p:nvPr/>
        </p:nvSpPr>
        <p:spPr bwMode="auto">
          <a:xfrm flipV="1">
            <a:off x="5745857" y="4420914"/>
            <a:ext cx="0" cy="1600200"/>
          </a:xfrm>
          <a:prstGeom prst="line">
            <a:avLst/>
          </a:prstGeom>
          <a:noFill/>
          <a:ln w="25400">
            <a:solidFill>
              <a:schemeClr val="tx1"/>
            </a:solidFill>
            <a:round/>
            <a:headEnd/>
            <a:tailEnd type="triangle" w="lg" len="lg"/>
          </a:ln>
          <a:effectLst/>
        </p:spPr>
        <p:txBody>
          <a:bodyPr/>
          <a:lstStyle/>
          <a:p>
            <a:endParaRPr lang="en-US"/>
          </a:p>
        </p:txBody>
      </p:sp>
      <p:sp>
        <p:nvSpPr>
          <p:cNvPr id="230435" name="Line 35"/>
          <p:cNvSpPr>
            <a:spLocks noChangeShapeType="1"/>
          </p:cNvSpPr>
          <p:nvPr/>
        </p:nvSpPr>
        <p:spPr bwMode="auto">
          <a:xfrm>
            <a:off x="4831457" y="5259114"/>
            <a:ext cx="1981200" cy="0"/>
          </a:xfrm>
          <a:prstGeom prst="line">
            <a:avLst/>
          </a:prstGeom>
          <a:noFill/>
          <a:ln w="25400">
            <a:solidFill>
              <a:schemeClr val="tx1"/>
            </a:solidFill>
            <a:round/>
            <a:headEnd/>
            <a:tailEnd type="triangle" w="lg" len="lg"/>
          </a:ln>
          <a:effectLst/>
        </p:spPr>
        <p:txBody>
          <a:bodyPr/>
          <a:lstStyle/>
          <a:p>
            <a:endParaRPr lang="en-US"/>
          </a:p>
        </p:txBody>
      </p:sp>
      <p:sp>
        <p:nvSpPr>
          <p:cNvPr id="230436" name="Line 36"/>
          <p:cNvSpPr>
            <a:spLocks noChangeShapeType="1"/>
          </p:cNvSpPr>
          <p:nvPr/>
        </p:nvSpPr>
        <p:spPr bwMode="auto">
          <a:xfrm flipV="1">
            <a:off x="5745857" y="4801914"/>
            <a:ext cx="609600" cy="457200"/>
          </a:xfrm>
          <a:prstGeom prst="line">
            <a:avLst/>
          </a:prstGeom>
          <a:noFill/>
          <a:ln w="12700">
            <a:solidFill>
              <a:schemeClr val="tx1"/>
            </a:solidFill>
            <a:round/>
            <a:headEnd/>
            <a:tailEnd type="triangle" w="lg" len="lg"/>
          </a:ln>
          <a:effectLst/>
        </p:spPr>
        <p:txBody>
          <a:bodyPr/>
          <a:lstStyle/>
          <a:p>
            <a:endParaRPr lang="en-US"/>
          </a:p>
        </p:txBody>
      </p:sp>
      <p:pic>
        <p:nvPicPr>
          <p:cNvPr id="230437" name="Picture 37" descr="txp_fig"/>
          <p:cNvPicPr>
            <a:picLocks noChangeAspect="1" noChangeArrowheads="1"/>
          </p:cNvPicPr>
          <p:nvPr>
            <p:custDataLst>
              <p:tags r:id="rId5"/>
            </p:custDataLst>
          </p:nvPr>
        </p:nvPicPr>
        <p:blipFill>
          <a:blip r:embed="rId14" cstate="print">
            <a:clrChange>
              <a:clrFrom>
                <a:srgbClr val="FFFFFF"/>
              </a:clrFrom>
              <a:clrTo>
                <a:srgbClr val="FFFFFF">
                  <a:alpha val="0"/>
                </a:srgbClr>
              </a:clrTo>
            </a:clrChange>
          </a:blip>
          <a:srcRect/>
          <a:stretch>
            <a:fillRect/>
          </a:stretch>
        </p:blipFill>
        <p:spPr bwMode="auto">
          <a:xfrm>
            <a:off x="6736457" y="5335314"/>
            <a:ext cx="298450" cy="280988"/>
          </a:xfrm>
          <a:prstGeom prst="rect">
            <a:avLst/>
          </a:prstGeom>
          <a:noFill/>
          <a:ln w="25400" algn="ctr">
            <a:noFill/>
            <a:miter lim="800000"/>
            <a:headEnd/>
            <a:tailEnd type="none" w="lg" len="lg"/>
          </a:ln>
          <a:effectLst/>
        </p:spPr>
      </p:pic>
      <p:pic>
        <p:nvPicPr>
          <p:cNvPr id="230438" name="Picture 38" descr="txp_fig"/>
          <p:cNvPicPr>
            <a:picLocks noChangeAspect="1" noChangeArrowheads="1"/>
          </p:cNvPicPr>
          <p:nvPr>
            <p:custDataLst>
              <p:tags r:id="rId6"/>
            </p:custDataLst>
          </p:nvPr>
        </p:nvPicPr>
        <p:blipFill>
          <a:blip r:embed="rId15" cstate="print">
            <a:clrChange>
              <a:clrFrom>
                <a:srgbClr val="FFFFFF"/>
              </a:clrFrom>
              <a:clrTo>
                <a:srgbClr val="FFFFFF">
                  <a:alpha val="0"/>
                </a:srgbClr>
              </a:clrTo>
            </a:clrChange>
          </a:blip>
          <a:srcRect/>
          <a:stretch>
            <a:fillRect/>
          </a:stretch>
        </p:blipFill>
        <p:spPr bwMode="auto">
          <a:xfrm>
            <a:off x="5485507" y="4344714"/>
            <a:ext cx="184150" cy="344488"/>
          </a:xfrm>
          <a:prstGeom prst="rect">
            <a:avLst/>
          </a:prstGeom>
          <a:noFill/>
          <a:ln w="25400" algn="ctr">
            <a:noFill/>
            <a:miter lim="800000"/>
            <a:headEnd/>
            <a:tailEnd type="none" w="lg" len="lg"/>
          </a:ln>
          <a:effectLst/>
        </p:spPr>
      </p:pic>
      <p:pic>
        <p:nvPicPr>
          <p:cNvPr id="230439" name="Picture 39" descr="txp_fig"/>
          <p:cNvPicPr>
            <a:picLocks noChangeAspect="1" noChangeArrowheads="1"/>
          </p:cNvPicPr>
          <p:nvPr>
            <p:custDataLst>
              <p:tags r:id="rId7"/>
            </p:custDataLst>
          </p:nvPr>
        </p:nvPicPr>
        <p:blipFill>
          <a:blip r:embed="rId16" cstate="print">
            <a:clrChange>
              <a:clrFrom>
                <a:srgbClr val="FFFFFF"/>
              </a:clrFrom>
              <a:clrTo>
                <a:srgbClr val="FFFFFF">
                  <a:alpha val="0"/>
                </a:srgbClr>
              </a:clrTo>
            </a:clrChange>
          </a:blip>
          <a:srcRect/>
          <a:stretch>
            <a:fillRect/>
          </a:stretch>
        </p:blipFill>
        <p:spPr bwMode="auto">
          <a:xfrm>
            <a:off x="6384032" y="4797152"/>
            <a:ext cx="139700" cy="127000"/>
          </a:xfrm>
          <a:prstGeom prst="rect">
            <a:avLst/>
          </a:prstGeom>
          <a:noFill/>
          <a:ln w="25400" algn="ctr">
            <a:noFill/>
            <a:miter lim="800000"/>
            <a:headEnd/>
            <a:tailEnd type="none" w="lg" len="lg"/>
          </a:ln>
          <a:effectLst/>
        </p:spPr>
      </p:pic>
      <p:sp>
        <p:nvSpPr>
          <p:cNvPr id="230442" name="Line 42"/>
          <p:cNvSpPr>
            <a:spLocks noChangeShapeType="1"/>
          </p:cNvSpPr>
          <p:nvPr/>
        </p:nvSpPr>
        <p:spPr bwMode="auto">
          <a:xfrm flipH="1" flipV="1">
            <a:off x="5272783" y="4668564"/>
            <a:ext cx="473075" cy="590550"/>
          </a:xfrm>
          <a:prstGeom prst="line">
            <a:avLst/>
          </a:prstGeom>
          <a:noFill/>
          <a:ln w="12700">
            <a:solidFill>
              <a:schemeClr val="tx1"/>
            </a:solidFill>
            <a:round/>
            <a:headEnd/>
            <a:tailEnd type="triangle" w="lg" len="lg"/>
          </a:ln>
          <a:effectLst/>
        </p:spPr>
        <p:txBody>
          <a:bodyPr/>
          <a:lstStyle/>
          <a:p>
            <a:endParaRPr lang="en-US"/>
          </a:p>
        </p:txBody>
      </p:sp>
      <p:sp>
        <p:nvSpPr>
          <p:cNvPr id="230444" name="Line 44"/>
          <p:cNvSpPr>
            <a:spLocks noChangeShapeType="1"/>
          </p:cNvSpPr>
          <p:nvPr/>
        </p:nvSpPr>
        <p:spPr bwMode="auto">
          <a:xfrm flipH="1">
            <a:off x="5133082" y="5251177"/>
            <a:ext cx="615950" cy="461962"/>
          </a:xfrm>
          <a:prstGeom prst="line">
            <a:avLst/>
          </a:prstGeom>
          <a:noFill/>
          <a:ln w="12700">
            <a:solidFill>
              <a:schemeClr val="tx1"/>
            </a:solidFill>
            <a:round/>
            <a:headEnd/>
            <a:tailEnd type="triangle" w="lg" len="lg"/>
          </a:ln>
          <a:effectLst/>
        </p:spPr>
        <p:txBody>
          <a:bodyPr/>
          <a:lstStyle/>
          <a:p>
            <a:endParaRPr lang="en-US"/>
          </a:p>
        </p:txBody>
      </p:sp>
      <p:sp>
        <p:nvSpPr>
          <p:cNvPr id="230447" name="Line 47"/>
          <p:cNvSpPr>
            <a:spLocks noChangeShapeType="1"/>
          </p:cNvSpPr>
          <p:nvPr/>
        </p:nvSpPr>
        <p:spPr bwMode="auto">
          <a:xfrm>
            <a:off x="5749032" y="5259115"/>
            <a:ext cx="476250" cy="550863"/>
          </a:xfrm>
          <a:prstGeom prst="line">
            <a:avLst/>
          </a:prstGeom>
          <a:noFill/>
          <a:ln w="12700">
            <a:solidFill>
              <a:schemeClr val="tx1"/>
            </a:solidFill>
            <a:round/>
            <a:headEnd/>
            <a:tailEnd type="triangle" w="lg" len="lg"/>
          </a:ln>
          <a:effectLst/>
        </p:spPr>
        <p:txBody>
          <a:bodyPr/>
          <a:lstStyle/>
          <a:p>
            <a:endParaRPr lang="en-US"/>
          </a:p>
        </p:txBody>
      </p:sp>
      <p:pic>
        <p:nvPicPr>
          <p:cNvPr id="230454" name="Picture 54" descr="txp_fig"/>
          <p:cNvPicPr>
            <a:picLocks noChangeAspect="1" noChangeArrowheads="1"/>
          </p:cNvPicPr>
          <p:nvPr>
            <p:custDataLst>
              <p:tags r:id="rId8"/>
            </p:custDataLst>
          </p:nvPr>
        </p:nvPicPr>
        <p:blipFill>
          <a:blip r:embed="rId18" cstate="print">
            <a:clrChange>
              <a:clrFrom>
                <a:srgbClr val="FFFFFF"/>
              </a:clrFrom>
              <a:clrTo>
                <a:srgbClr val="FFFFFF">
                  <a:alpha val="0"/>
                </a:srgbClr>
              </a:clrTo>
            </a:clrChange>
          </a:blip>
          <a:srcRect/>
          <a:stretch>
            <a:fillRect/>
          </a:stretch>
        </p:blipFill>
        <p:spPr bwMode="auto">
          <a:xfrm>
            <a:off x="5010846" y="4470128"/>
            <a:ext cx="257175" cy="212725"/>
          </a:xfrm>
          <a:prstGeom prst="rect">
            <a:avLst/>
          </a:prstGeom>
          <a:noFill/>
          <a:ln w="25400" algn="ctr">
            <a:noFill/>
            <a:miter lim="800000"/>
            <a:headEnd/>
            <a:tailEnd type="none" w="lg" len="lg"/>
          </a:ln>
          <a:effectLst/>
        </p:spPr>
      </p:pic>
      <p:pic>
        <p:nvPicPr>
          <p:cNvPr id="230455" name="Picture 55" descr="txp_fig"/>
          <p:cNvPicPr>
            <a:picLocks noChangeAspect="1" noChangeArrowheads="1"/>
          </p:cNvPicPr>
          <p:nvPr>
            <p:custDataLst>
              <p:tags r:id="rId9"/>
            </p:custDataLst>
          </p:nvPr>
        </p:nvPicPr>
        <p:blipFill>
          <a:blip r:embed="rId19" cstate="print">
            <a:clrChange>
              <a:clrFrom>
                <a:srgbClr val="FFFFFF"/>
              </a:clrFrom>
              <a:clrTo>
                <a:srgbClr val="FFFFFF">
                  <a:alpha val="0"/>
                </a:srgbClr>
              </a:clrTo>
            </a:clrChange>
          </a:blip>
          <a:srcRect/>
          <a:stretch>
            <a:fillRect/>
          </a:stretch>
        </p:blipFill>
        <p:spPr bwMode="auto">
          <a:xfrm>
            <a:off x="5061645" y="5649640"/>
            <a:ext cx="347662" cy="257175"/>
          </a:xfrm>
          <a:prstGeom prst="rect">
            <a:avLst/>
          </a:prstGeom>
          <a:noFill/>
          <a:ln w="25400" algn="ctr">
            <a:noFill/>
            <a:miter lim="800000"/>
            <a:headEnd/>
            <a:tailEnd type="none" w="lg" len="lg"/>
          </a:ln>
          <a:effectLst/>
        </p:spPr>
      </p:pic>
      <p:pic>
        <p:nvPicPr>
          <p:cNvPr id="230456" name="Picture 56" descr="txp_fig"/>
          <p:cNvPicPr>
            <a:picLocks noChangeAspect="1" noChangeArrowheads="1"/>
          </p:cNvPicPr>
          <p:nvPr>
            <p:custDataLst>
              <p:tags r:id="rId10"/>
            </p:custDataLst>
          </p:nvPr>
        </p:nvPicPr>
        <p:blipFill>
          <a:blip r:embed="rId20" cstate="print">
            <a:clrChange>
              <a:clrFrom>
                <a:srgbClr val="FFFFFF"/>
              </a:clrFrom>
              <a:clrTo>
                <a:srgbClr val="FFFFFF">
                  <a:alpha val="0"/>
                </a:srgbClr>
              </a:clrTo>
            </a:clrChange>
          </a:blip>
          <a:srcRect/>
          <a:stretch>
            <a:fillRect/>
          </a:stretch>
        </p:blipFill>
        <p:spPr bwMode="auto">
          <a:xfrm>
            <a:off x="6061770" y="5732190"/>
            <a:ext cx="400050" cy="296863"/>
          </a:xfrm>
          <a:prstGeom prst="rect">
            <a:avLst/>
          </a:prstGeom>
          <a:noFill/>
          <a:ln w="25400" algn="ctr">
            <a:noFill/>
            <a:miter lim="800000"/>
            <a:headEnd/>
            <a:tailEnd type="none" w="lg" len="lg"/>
          </a:ln>
          <a:effectLst/>
        </p:spPr>
      </p:pic>
      <p:pic>
        <p:nvPicPr>
          <p:cNvPr id="230459" name="Picture 59" descr="txp_fig"/>
          <p:cNvPicPr>
            <a:picLocks noChangeAspect="1" noChangeArrowheads="1"/>
          </p:cNvPicPr>
          <p:nvPr>
            <p:custDataLst>
              <p:tags r:id="rId11"/>
            </p:custDataLst>
          </p:nvPr>
        </p:nvPicPr>
        <p:blipFill>
          <a:blip r:embed="rId21" cstate="print">
            <a:clrChange>
              <a:clrFrom>
                <a:srgbClr val="FFFFFF"/>
              </a:clrFrom>
              <a:clrTo>
                <a:srgbClr val="FFFFFF">
                  <a:alpha val="0"/>
                </a:srgbClr>
              </a:clrTo>
            </a:clrChange>
          </a:blip>
          <a:srcRect/>
          <a:stretch>
            <a:fillRect/>
          </a:stretch>
        </p:blipFill>
        <p:spPr bwMode="auto">
          <a:xfrm>
            <a:off x="1227832" y="2695303"/>
            <a:ext cx="3232150" cy="377825"/>
          </a:xfrm>
          <a:prstGeom prst="rect">
            <a:avLst/>
          </a:prstGeom>
          <a:noFill/>
          <a:ln w="25400" algn="ctr">
            <a:noFill/>
            <a:miter lim="800000"/>
            <a:headEnd/>
            <a:tailEnd type="none" w="lg" len="lg"/>
          </a:ln>
          <a:effectLst/>
        </p:spPr>
      </p:pic>
      <p:pic>
        <p:nvPicPr>
          <p:cNvPr id="230460" name="Picture 60" descr="txp_fig"/>
          <p:cNvPicPr>
            <a:picLocks noChangeAspect="1" noChangeArrowheads="1"/>
          </p:cNvPicPr>
          <p:nvPr>
            <p:custDataLst>
              <p:tags r:id="rId12"/>
            </p:custDataLst>
          </p:nvPr>
        </p:nvPicPr>
        <p:blipFill>
          <a:blip r:embed="rId22" cstate="print">
            <a:clrChange>
              <a:clrFrom>
                <a:srgbClr val="FFFFFF"/>
              </a:clrFrom>
              <a:clrTo>
                <a:srgbClr val="FFFFFF">
                  <a:alpha val="0"/>
                </a:srgbClr>
              </a:clrTo>
            </a:clrChange>
          </a:blip>
          <a:srcRect/>
          <a:stretch>
            <a:fillRect/>
          </a:stretch>
        </p:blipFill>
        <p:spPr bwMode="auto">
          <a:xfrm>
            <a:off x="1937446" y="5047978"/>
            <a:ext cx="2054225" cy="319087"/>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0434"/>
                                        </p:tgtEl>
                                        <p:attrNameLst>
                                          <p:attrName>style.visibility</p:attrName>
                                        </p:attrNameLst>
                                      </p:cBhvr>
                                      <p:to>
                                        <p:strVal val="visible"/>
                                      </p:to>
                                    </p:set>
                                    <p:animEffect transition="in" filter="fade">
                                      <p:cBhvr>
                                        <p:cTn id="7" dur="500"/>
                                        <p:tgtEl>
                                          <p:spTgt spid="2304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0435"/>
                                        </p:tgtEl>
                                        <p:attrNameLst>
                                          <p:attrName>style.visibility</p:attrName>
                                        </p:attrNameLst>
                                      </p:cBhvr>
                                      <p:to>
                                        <p:strVal val="visible"/>
                                      </p:to>
                                    </p:set>
                                    <p:animEffect transition="in" filter="fade">
                                      <p:cBhvr>
                                        <p:cTn id="10" dur="500"/>
                                        <p:tgtEl>
                                          <p:spTgt spid="2304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0436"/>
                                        </p:tgtEl>
                                        <p:attrNameLst>
                                          <p:attrName>style.visibility</p:attrName>
                                        </p:attrNameLst>
                                      </p:cBhvr>
                                      <p:to>
                                        <p:strVal val="visible"/>
                                      </p:to>
                                    </p:set>
                                    <p:animEffect transition="in" filter="fade">
                                      <p:cBhvr>
                                        <p:cTn id="13" dur="500"/>
                                        <p:tgtEl>
                                          <p:spTgt spid="230436"/>
                                        </p:tgtEl>
                                      </p:cBhvr>
                                    </p:animEffect>
                                  </p:childTnLst>
                                </p:cTn>
                              </p:par>
                              <p:par>
                                <p:cTn id="14" presetID="10" presetClass="entr" presetSubtype="0" fill="hold" nodeType="withEffect">
                                  <p:stCondLst>
                                    <p:cond delay="0"/>
                                  </p:stCondLst>
                                  <p:childTnLst>
                                    <p:set>
                                      <p:cBhvr>
                                        <p:cTn id="15" dur="1" fill="hold">
                                          <p:stCondLst>
                                            <p:cond delay="0"/>
                                          </p:stCondLst>
                                        </p:cTn>
                                        <p:tgtEl>
                                          <p:spTgt spid="230437"/>
                                        </p:tgtEl>
                                        <p:attrNameLst>
                                          <p:attrName>style.visibility</p:attrName>
                                        </p:attrNameLst>
                                      </p:cBhvr>
                                      <p:to>
                                        <p:strVal val="visible"/>
                                      </p:to>
                                    </p:set>
                                    <p:animEffect transition="in" filter="fade">
                                      <p:cBhvr>
                                        <p:cTn id="16" dur="500"/>
                                        <p:tgtEl>
                                          <p:spTgt spid="230437"/>
                                        </p:tgtEl>
                                      </p:cBhvr>
                                    </p:animEffect>
                                  </p:childTnLst>
                                </p:cTn>
                              </p:par>
                              <p:par>
                                <p:cTn id="17" presetID="10" presetClass="entr" presetSubtype="0" fill="hold" nodeType="withEffect">
                                  <p:stCondLst>
                                    <p:cond delay="0"/>
                                  </p:stCondLst>
                                  <p:childTnLst>
                                    <p:set>
                                      <p:cBhvr>
                                        <p:cTn id="18" dur="1" fill="hold">
                                          <p:stCondLst>
                                            <p:cond delay="0"/>
                                          </p:stCondLst>
                                        </p:cTn>
                                        <p:tgtEl>
                                          <p:spTgt spid="230438"/>
                                        </p:tgtEl>
                                        <p:attrNameLst>
                                          <p:attrName>style.visibility</p:attrName>
                                        </p:attrNameLst>
                                      </p:cBhvr>
                                      <p:to>
                                        <p:strVal val="visible"/>
                                      </p:to>
                                    </p:set>
                                    <p:animEffect transition="in" filter="fade">
                                      <p:cBhvr>
                                        <p:cTn id="19" dur="500"/>
                                        <p:tgtEl>
                                          <p:spTgt spid="230438"/>
                                        </p:tgtEl>
                                      </p:cBhvr>
                                    </p:animEffect>
                                  </p:childTnLst>
                                </p:cTn>
                              </p:par>
                              <p:par>
                                <p:cTn id="20" presetID="10" presetClass="entr" presetSubtype="0" fill="hold" nodeType="withEffect">
                                  <p:stCondLst>
                                    <p:cond delay="0"/>
                                  </p:stCondLst>
                                  <p:childTnLst>
                                    <p:set>
                                      <p:cBhvr>
                                        <p:cTn id="21" dur="1" fill="hold">
                                          <p:stCondLst>
                                            <p:cond delay="0"/>
                                          </p:stCondLst>
                                        </p:cTn>
                                        <p:tgtEl>
                                          <p:spTgt spid="230439"/>
                                        </p:tgtEl>
                                        <p:attrNameLst>
                                          <p:attrName>style.visibility</p:attrName>
                                        </p:attrNameLst>
                                      </p:cBhvr>
                                      <p:to>
                                        <p:strVal val="visible"/>
                                      </p:to>
                                    </p:set>
                                    <p:animEffect transition="in" filter="fade">
                                      <p:cBhvr>
                                        <p:cTn id="22" dur="500"/>
                                        <p:tgtEl>
                                          <p:spTgt spid="2304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0442"/>
                                        </p:tgtEl>
                                        <p:attrNameLst>
                                          <p:attrName>style.visibility</p:attrName>
                                        </p:attrNameLst>
                                      </p:cBhvr>
                                      <p:to>
                                        <p:strVal val="visible"/>
                                      </p:to>
                                    </p:set>
                                    <p:animEffect transition="in" filter="fade">
                                      <p:cBhvr>
                                        <p:cTn id="25" dur="500"/>
                                        <p:tgtEl>
                                          <p:spTgt spid="23044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0444"/>
                                        </p:tgtEl>
                                        <p:attrNameLst>
                                          <p:attrName>style.visibility</p:attrName>
                                        </p:attrNameLst>
                                      </p:cBhvr>
                                      <p:to>
                                        <p:strVal val="visible"/>
                                      </p:to>
                                    </p:set>
                                    <p:animEffect transition="in" filter="fade">
                                      <p:cBhvr>
                                        <p:cTn id="28" dur="500"/>
                                        <p:tgtEl>
                                          <p:spTgt spid="2304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0447"/>
                                        </p:tgtEl>
                                        <p:attrNameLst>
                                          <p:attrName>style.visibility</p:attrName>
                                        </p:attrNameLst>
                                      </p:cBhvr>
                                      <p:to>
                                        <p:strVal val="visible"/>
                                      </p:to>
                                    </p:set>
                                    <p:animEffect transition="in" filter="fade">
                                      <p:cBhvr>
                                        <p:cTn id="31" dur="500"/>
                                        <p:tgtEl>
                                          <p:spTgt spid="230447"/>
                                        </p:tgtEl>
                                      </p:cBhvr>
                                    </p:animEffect>
                                  </p:childTnLst>
                                </p:cTn>
                              </p:par>
                              <p:par>
                                <p:cTn id="32" presetID="10" presetClass="entr" presetSubtype="0" fill="hold" nodeType="withEffect">
                                  <p:stCondLst>
                                    <p:cond delay="0"/>
                                  </p:stCondLst>
                                  <p:childTnLst>
                                    <p:set>
                                      <p:cBhvr>
                                        <p:cTn id="33" dur="1" fill="hold">
                                          <p:stCondLst>
                                            <p:cond delay="0"/>
                                          </p:stCondLst>
                                        </p:cTn>
                                        <p:tgtEl>
                                          <p:spTgt spid="230454"/>
                                        </p:tgtEl>
                                        <p:attrNameLst>
                                          <p:attrName>style.visibility</p:attrName>
                                        </p:attrNameLst>
                                      </p:cBhvr>
                                      <p:to>
                                        <p:strVal val="visible"/>
                                      </p:to>
                                    </p:set>
                                    <p:animEffect transition="in" filter="fade">
                                      <p:cBhvr>
                                        <p:cTn id="34" dur="500"/>
                                        <p:tgtEl>
                                          <p:spTgt spid="230454"/>
                                        </p:tgtEl>
                                      </p:cBhvr>
                                    </p:animEffect>
                                  </p:childTnLst>
                                </p:cTn>
                              </p:par>
                              <p:par>
                                <p:cTn id="35" presetID="10" presetClass="entr" presetSubtype="0" fill="hold" nodeType="withEffect">
                                  <p:stCondLst>
                                    <p:cond delay="0"/>
                                  </p:stCondLst>
                                  <p:childTnLst>
                                    <p:set>
                                      <p:cBhvr>
                                        <p:cTn id="36" dur="1" fill="hold">
                                          <p:stCondLst>
                                            <p:cond delay="0"/>
                                          </p:stCondLst>
                                        </p:cTn>
                                        <p:tgtEl>
                                          <p:spTgt spid="230455"/>
                                        </p:tgtEl>
                                        <p:attrNameLst>
                                          <p:attrName>style.visibility</p:attrName>
                                        </p:attrNameLst>
                                      </p:cBhvr>
                                      <p:to>
                                        <p:strVal val="visible"/>
                                      </p:to>
                                    </p:set>
                                    <p:animEffect transition="in" filter="fade">
                                      <p:cBhvr>
                                        <p:cTn id="37" dur="500"/>
                                        <p:tgtEl>
                                          <p:spTgt spid="230455"/>
                                        </p:tgtEl>
                                      </p:cBhvr>
                                    </p:animEffect>
                                  </p:childTnLst>
                                </p:cTn>
                              </p:par>
                              <p:par>
                                <p:cTn id="38" presetID="10" presetClass="entr" presetSubtype="0" fill="hold" nodeType="withEffect">
                                  <p:stCondLst>
                                    <p:cond delay="0"/>
                                  </p:stCondLst>
                                  <p:childTnLst>
                                    <p:set>
                                      <p:cBhvr>
                                        <p:cTn id="39" dur="1" fill="hold">
                                          <p:stCondLst>
                                            <p:cond delay="0"/>
                                          </p:stCondLst>
                                        </p:cTn>
                                        <p:tgtEl>
                                          <p:spTgt spid="230456"/>
                                        </p:tgtEl>
                                        <p:attrNameLst>
                                          <p:attrName>style.visibility</p:attrName>
                                        </p:attrNameLst>
                                      </p:cBhvr>
                                      <p:to>
                                        <p:strVal val="visible"/>
                                      </p:to>
                                    </p:set>
                                    <p:animEffect transition="in" filter="fade">
                                      <p:cBhvr>
                                        <p:cTn id="40" dur="500"/>
                                        <p:tgtEl>
                                          <p:spTgt spid="230456"/>
                                        </p:tgtEl>
                                      </p:cBhvr>
                                    </p:animEffect>
                                  </p:childTnLst>
                                </p:cTn>
                              </p:par>
                              <p:par>
                                <p:cTn id="41" presetID="10" presetClass="entr" presetSubtype="0" fill="hold" nodeType="withEffect">
                                  <p:stCondLst>
                                    <p:cond delay="0"/>
                                  </p:stCondLst>
                                  <p:childTnLst>
                                    <p:set>
                                      <p:cBhvr>
                                        <p:cTn id="42" dur="1" fill="hold">
                                          <p:stCondLst>
                                            <p:cond delay="0"/>
                                          </p:stCondLst>
                                        </p:cTn>
                                        <p:tgtEl>
                                          <p:spTgt spid="230460"/>
                                        </p:tgtEl>
                                        <p:attrNameLst>
                                          <p:attrName>style.visibility</p:attrName>
                                        </p:attrNameLst>
                                      </p:cBhvr>
                                      <p:to>
                                        <p:strVal val="visible"/>
                                      </p:to>
                                    </p:set>
                                    <p:animEffect transition="in" filter="fade">
                                      <p:cBhvr>
                                        <p:cTn id="43" dur="500"/>
                                        <p:tgtEl>
                                          <p:spTgt spid="23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34" grpId="0" animBg="1"/>
      <p:bldP spid="230435" grpId="0" animBg="1"/>
      <p:bldP spid="230436" grpId="0" animBg="1"/>
      <p:bldP spid="230442" grpId="0" animBg="1"/>
      <p:bldP spid="230444" grpId="0" animBg="1"/>
      <p:bldP spid="2304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288B8FBA-29B2-49C8-8ECE-A378809AA1D6}" type="slidenum">
              <a:rPr lang="en-US"/>
              <a:pPr/>
              <a:t>14</a:t>
            </a:fld>
            <a:endParaRPr lang="en-US"/>
          </a:p>
        </p:txBody>
      </p:sp>
      <p:sp>
        <p:nvSpPr>
          <p:cNvPr id="235532" name="Line 12"/>
          <p:cNvSpPr>
            <a:spLocks noChangeShapeType="1"/>
          </p:cNvSpPr>
          <p:nvPr/>
        </p:nvSpPr>
        <p:spPr bwMode="auto">
          <a:xfrm flipV="1">
            <a:off x="5844857" y="4165848"/>
            <a:ext cx="1143000" cy="381000"/>
          </a:xfrm>
          <a:prstGeom prst="line">
            <a:avLst/>
          </a:prstGeom>
          <a:noFill/>
          <a:ln w="12700">
            <a:solidFill>
              <a:schemeClr val="tx1"/>
            </a:solidFill>
            <a:round/>
            <a:headEnd/>
            <a:tailEnd type="triangle" w="lg" len="lg"/>
          </a:ln>
          <a:effectLst/>
        </p:spPr>
        <p:txBody>
          <a:bodyPr/>
          <a:lstStyle/>
          <a:p>
            <a:endParaRPr lang="en-US"/>
          </a:p>
        </p:txBody>
      </p:sp>
      <p:sp>
        <p:nvSpPr>
          <p:cNvPr id="235524" name="Rectangle 4"/>
          <p:cNvSpPr>
            <a:spLocks noGrp="1" noChangeArrowheads="1"/>
          </p:cNvSpPr>
          <p:nvPr>
            <p:ph type="title"/>
          </p:nvPr>
        </p:nvSpPr>
        <p:spPr/>
        <p:txBody>
          <a:bodyPr/>
          <a:lstStyle/>
          <a:p>
            <a:r>
              <a:rPr lang="en-US" sz="4000"/>
              <a:t>Sidebar III on Complex Numbers</a:t>
            </a:r>
          </a:p>
        </p:txBody>
      </p:sp>
      <p:sp>
        <p:nvSpPr>
          <p:cNvPr id="235526" name="Line 6"/>
          <p:cNvSpPr>
            <a:spLocks noChangeShapeType="1"/>
          </p:cNvSpPr>
          <p:nvPr/>
        </p:nvSpPr>
        <p:spPr bwMode="auto">
          <a:xfrm flipV="1">
            <a:off x="5844858" y="2973636"/>
            <a:ext cx="9525" cy="2335213"/>
          </a:xfrm>
          <a:prstGeom prst="line">
            <a:avLst/>
          </a:prstGeom>
          <a:noFill/>
          <a:ln w="25400">
            <a:solidFill>
              <a:schemeClr val="tx1"/>
            </a:solidFill>
            <a:round/>
            <a:headEnd/>
            <a:tailEnd type="triangle" w="lg" len="lg"/>
          </a:ln>
          <a:effectLst/>
        </p:spPr>
        <p:txBody>
          <a:bodyPr/>
          <a:lstStyle/>
          <a:p>
            <a:endParaRPr lang="en-US"/>
          </a:p>
        </p:txBody>
      </p:sp>
      <p:sp>
        <p:nvSpPr>
          <p:cNvPr id="235527" name="Line 7"/>
          <p:cNvSpPr>
            <a:spLocks noChangeShapeType="1"/>
          </p:cNvSpPr>
          <p:nvPr/>
        </p:nvSpPr>
        <p:spPr bwMode="auto">
          <a:xfrm>
            <a:off x="4959032" y="4546848"/>
            <a:ext cx="1981200" cy="0"/>
          </a:xfrm>
          <a:prstGeom prst="line">
            <a:avLst/>
          </a:prstGeom>
          <a:noFill/>
          <a:ln w="25400">
            <a:solidFill>
              <a:schemeClr val="tx1"/>
            </a:solidFill>
            <a:round/>
            <a:headEnd/>
            <a:tailEnd type="triangle" w="lg" len="lg"/>
          </a:ln>
          <a:effectLst/>
        </p:spPr>
        <p:txBody>
          <a:bodyPr/>
          <a:lstStyle/>
          <a:p>
            <a:endParaRPr lang="en-US"/>
          </a:p>
        </p:txBody>
      </p:sp>
      <p:pic>
        <p:nvPicPr>
          <p:cNvPr id="235529" name="Picture 9" descr="txp_fig"/>
          <p:cNvPicPr>
            <a:picLocks noChangeAspect="1" noChangeArrowheads="1"/>
          </p:cNvPicPr>
          <p:nvPr>
            <p:custDataLst>
              <p:tags r:id="rId1"/>
            </p:custDataLst>
          </p:nvPr>
        </p:nvPicPr>
        <p:blipFill>
          <a:blip r:embed="rId11" cstate="print">
            <a:clrChange>
              <a:clrFrom>
                <a:srgbClr val="FFFFFF"/>
              </a:clrFrom>
              <a:clrTo>
                <a:srgbClr val="FFFFFF">
                  <a:alpha val="0"/>
                </a:srgbClr>
              </a:clrTo>
            </a:clrChange>
          </a:blip>
          <a:srcRect/>
          <a:stretch>
            <a:fillRect/>
          </a:stretch>
        </p:blipFill>
        <p:spPr bwMode="auto">
          <a:xfrm>
            <a:off x="6864032" y="4623049"/>
            <a:ext cx="298450" cy="280987"/>
          </a:xfrm>
          <a:prstGeom prst="rect">
            <a:avLst/>
          </a:prstGeom>
          <a:noFill/>
          <a:ln w="25400" algn="ctr">
            <a:noFill/>
            <a:miter lim="800000"/>
            <a:headEnd/>
            <a:tailEnd type="none" w="lg" len="lg"/>
          </a:ln>
          <a:effectLst/>
        </p:spPr>
      </p:pic>
      <p:pic>
        <p:nvPicPr>
          <p:cNvPr id="235530" name="Picture 10" descr="txp_fig"/>
          <p:cNvPicPr>
            <a:picLocks noChangeAspect="1" noChangeArrowheads="1"/>
          </p:cNvPicPr>
          <p:nvPr>
            <p:custDataLst>
              <p:tags r:id="rId2"/>
            </p:custDataLst>
          </p:nvPr>
        </p:nvPicPr>
        <p:blipFill>
          <a:blip r:embed="rId12" cstate="print">
            <a:clrChange>
              <a:clrFrom>
                <a:srgbClr val="FFFFFF"/>
              </a:clrFrom>
              <a:clrTo>
                <a:srgbClr val="FFFFFF">
                  <a:alpha val="0"/>
                </a:srgbClr>
              </a:clrTo>
            </a:clrChange>
          </a:blip>
          <a:srcRect/>
          <a:stretch>
            <a:fillRect/>
          </a:stretch>
        </p:blipFill>
        <p:spPr bwMode="auto">
          <a:xfrm>
            <a:off x="5563870" y="2857749"/>
            <a:ext cx="184150" cy="344487"/>
          </a:xfrm>
          <a:prstGeom prst="rect">
            <a:avLst/>
          </a:prstGeom>
          <a:noFill/>
          <a:ln w="25400" algn="ctr">
            <a:noFill/>
            <a:miter lim="800000"/>
            <a:headEnd/>
            <a:tailEnd type="none" w="lg" len="lg"/>
          </a:ln>
          <a:effectLst/>
        </p:spPr>
      </p:pic>
      <p:pic>
        <p:nvPicPr>
          <p:cNvPr id="235536" name="Picture 16" descr="txp_fig"/>
          <p:cNvPicPr>
            <a:picLocks noChangeAspect="1" noChangeArrowheads="1"/>
          </p:cNvPicPr>
          <p:nvPr>
            <p:custDataLst>
              <p:tags r:id="rId3"/>
            </p:custDataLst>
          </p:nvPr>
        </p:nvPicPr>
        <p:blipFill>
          <a:blip r:embed="rId13" cstate="print">
            <a:clrChange>
              <a:clrFrom>
                <a:srgbClr val="FFFFFF"/>
              </a:clrFrom>
              <a:clrTo>
                <a:srgbClr val="FFFFFF">
                  <a:alpha val="0"/>
                </a:srgbClr>
              </a:clrTo>
            </a:clrChange>
          </a:blip>
          <a:srcRect/>
          <a:stretch>
            <a:fillRect/>
          </a:stretch>
        </p:blipFill>
        <p:spPr bwMode="auto">
          <a:xfrm>
            <a:off x="1083945" y="3105399"/>
            <a:ext cx="3117850" cy="377825"/>
          </a:xfrm>
          <a:prstGeom prst="rect">
            <a:avLst/>
          </a:prstGeom>
          <a:noFill/>
          <a:ln w="25400" algn="ctr">
            <a:noFill/>
            <a:miter lim="800000"/>
            <a:headEnd/>
            <a:tailEnd type="none" w="lg" len="lg"/>
          </a:ln>
          <a:effectLst/>
        </p:spPr>
      </p:pic>
      <p:sp>
        <p:nvSpPr>
          <p:cNvPr id="235537" name="Line 17"/>
          <p:cNvSpPr>
            <a:spLocks noChangeShapeType="1"/>
          </p:cNvSpPr>
          <p:nvPr/>
        </p:nvSpPr>
        <p:spPr bwMode="auto">
          <a:xfrm flipV="1">
            <a:off x="5844857" y="3403848"/>
            <a:ext cx="685800" cy="1143000"/>
          </a:xfrm>
          <a:prstGeom prst="line">
            <a:avLst/>
          </a:prstGeom>
          <a:noFill/>
          <a:ln w="12700">
            <a:solidFill>
              <a:schemeClr val="tx1"/>
            </a:solidFill>
            <a:round/>
            <a:headEnd/>
            <a:tailEnd type="triangle" w="lg" len="lg"/>
          </a:ln>
          <a:effectLst/>
        </p:spPr>
        <p:txBody>
          <a:bodyPr/>
          <a:lstStyle/>
          <a:p>
            <a:endParaRPr lang="en-US"/>
          </a:p>
        </p:txBody>
      </p:sp>
      <p:sp>
        <p:nvSpPr>
          <p:cNvPr id="235541" name="Oval 21"/>
          <p:cNvSpPr>
            <a:spLocks noChangeArrowheads="1"/>
          </p:cNvSpPr>
          <p:nvPr/>
        </p:nvSpPr>
        <p:spPr bwMode="auto">
          <a:xfrm>
            <a:off x="5159057" y="3861048"/>
            <a:ext cx="1371600" cy="1371600"/>
          </a:xfrm>
          <a:prstGeom prst="ellipse">
            <a:avLst/>
          </a:prstGeom>
          <a:noFill/>
          <a:ln w="6350" algn="ctr">
            <a:solidFill>
              <a:schemeClr val="tx1"/>
            </a:solidFill>
            <a:prstDash val="lgDash"/>
            <a:round/>
            <a:headEnd/>
            <a:tailEnd type="none" w="lg" len="lg"/>
          </a:ln>
          <a:effectLst/>
        </p:spPr>
        <p:txBody>
          <a:bodyPr wrap="none" anchor="ctr"/>
          <a:lstStyle/>
          <a:p>
            <a:endParaRPr lang="en-US"/>
          </a:p>
        </p:txBody>
      </p:sp>
      <p:pic>
        <p:nvPicPr>
          <p:cNvPr id="235546" name="Picture 26" descr="txp_fig"/>
          <p:cNvPicPr>
            <a:picLocks noChangeAspect="1" noChangeArrowheads="1"/>
          </p:cNvPicPr>
          <p:nvPr>
            <p:custDataLst>
              <p:tags r:id="rId4"/>
            </p:custDataLst>
          </p:nvPr>
        </p:nvPicPr>
        <p:blipFill>
          <a:blip r:embed="rId14" cstate="print">
            <a:clrChange>
              <a:clrFrom>
                <a:srgbClr val="FFFFFF"/>
              </a:clrFrom>
              <a:clrTo>
                <a:srgbClr val="FFFFFF">
                  <a:alpha val="0"/>
                </a:srgbClr>
              </a:clrTo>
            </a:clrChange>
          </a:blip>
          <a:srcRect/>
          <a:stretch>
            <a:fillRect/>
          </a:stretch>
        </p:blipFill>
        <p:spPr bwMode="auto">
          <a:xfrm>
            <a:off x="7064057" y="4013448"/>
            <a:ext cx="1219200" cy="196850"/>
          </a:xfrm>
          <a:prstGeom prst="rect">
            <a:avLst/>
          </a:prstGeom>
          <a:noFill/>
          <a:ln w="25400" algn="ctr">
            <a:noFill/>
            <a:miter lim="800000"/>
            <a:headEnd/>
            <a:tailEnd type="none" w="lg" len="lg"/>
          </a:ln>
          <a:effectLst/>
        </p:spPr>
      </p:pic>
      <p:pic>
        <p:nvPicPr>
          <p:cNvPr id="235547" name="Picture 27" descr="txp_fig"/>
          <p:cNvPicPr>
            <a:picLocks noChangeAspect="1" noChangeArrowheads="1"/>
          </p:cNvPicPr>
          <p:nvPr>
            <p:custDataLst>
              <p:tags r:id="rId5"/>
            </p:custDataLst>
          </p:nvPr>
        </p:nvPicPr>
        <p:blipFill>
          <a:blip r:embed="rId15" cstate="print">
            <a:clrChange>
              <a:clrFrom>
                <a:srgbClr val="FFFFFF"/>
              </a:clrFrom>
              <a:clrTo>
                <a:srgbClr val="FFFFFF">
                  <a:alpha val="0"/>
                </a:srgbClr>
              </a:clrTo>
            </a:clrChange>
          </a:blip>
          <a:srcRect/>
          <a:stretch>
            <a:fillRect/>
          </a:stretch>
        </p:blipFill>
        <p:spPr bwMode="auto">
          <a:xfrm>
            <a:off x="6606857" y="3349874"/>
            <a:ext cx="1219200" cy="206375"/>
          </a:xfrm>
          <a:prstGeom prst="rect">
            <a:avLst/>
          </a:prstGeom>
          <a:noFill/>
          <a:ln w="25400" algn="ctr">
            <a:noFill/>
            <a:miter lim="800000"/>
            <a:headEnd/>
            <a:tailEnd type="none" w="lg" len="lg"/>
          </a:ln>
          <a:effectLst/>
        </p:spPr>
      </p:pic>
      <p:sp>
        <p:nvSpPr>
          <p:cNvPr id="235549" name="Freeform 29"/>
          <p:cNvSpPr>
            <a:spLocks/>
          </p:cNvSpPr>
          <p:nvPr/>
        </p:nvSpPr>
        <p:spPr bwMode="auto">
          <a:xfrm>
            <a:off x="6489382" y="4330948"/>
            <a:ext cx="38100" cy="214312"/>
          </a:xfrm>
          <a:custGeom>
            <a:avLst/>
            <a:gdLst/>
            <a:ahLst/>
            <a:cxnLst>
              <a:cxn ang="0">
                <a:pos x="21" y="135"/>
              </a:cxn>
              <a:cxn ang="0">
                <a:pos x="21" y="62"/>
              </a:cxn>
              <a:cxn ang="0">
                <a:pos x="0" y="0"/>
              </a:cxn>
            </a:cxnLst>
            <a:rect l="0" t="0" r="r" b="b"/>
            <a:pathLst>
              <a:path w="24" h="135">
                <a:moveTo>
                  <a:pt x="21" y="135"/>
                </a:moveTo>
                <a:cubicBezTo>
                  <a:pt x="22" y="109"/>
                  <a:pt x="24" y="84"/>
                  <a:pt x="21" y="62"/>
                </a:cubicBezTo>
                <a:cubicBezTo>
                  <a:pt x="18" y="40"/>
                  <a:pt x="9" y="20"/>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sp>
        <p:nvSpPr>
          <p:cNvPr id="235551" name="Freeform 31"/>
          <p:cNvSpPr>
            <a:spLocks/>
          </p:cNvSpPr>
          <p:nvPr/>
        </p:nvSpPr>
        <p:spPr bwMode="auto">
          <a:xfrm>
            <a:off x="6267133" y="3861048"/>
            <a:ext cx="358775" cy="666750"/>
          </a:xfrm>
          <a:custGeom>
            <a:avLst/>
            <a:gdLst/>
            <a:ahLst/>
            <a:cxnLst>
              <a:cxn ang="0">
                <a:pos x="223" y="420"/>
              </a:cxn>
              <a:cxn ang="0">
                <a:pos x="223" y="337"/>
              </a:cxn>
              <a:cxn ang="0">
                <a:pos x="202" y="249"/>
              </a:cxn>
              <a:cxn ang="0">
                <a:pos x="166" y="171"/>
              </a:cxn>
              <a:cxn ang="0">
                <a:pos x="106" y="90"/>
              </a:cxn>
              <a:cxn ang="0">
                <a:pos x="47" y="36"/>
              </a:cxn>
              <a:cxn ang="0">
                <a:pos x="0" y="0"/>
              </a:cxn>
            </a:cxnLst>
            <a:rect l="0" t="0" r="r" b="b"/>
            <a:pathLst>
              <a:path w="226" h="420">
                <a:moveTo>
                  <a:pt x="223" y="420"/>
                </a:moveTo>
                <a:cubicBezTo>
                  <a:pt x="224" y="406"/>
                  <a:pt x="226" y="365"/>
                  <a:pt x="223" y="337"/>
                </a:cubicBezTo>
                <a:cubicBezTo>
                  <a:pt x="220" y="309"/>
                  <a:pt x="212" y="277"/>
                  <a:pt x="202" y="249"/>
                </a:cubicBezTo>
                <a:cubicBezTo>
                  <a:pt x="192" y="221"/>
                  <a:pt x="182" y="197"/>
                  <a:pt x="166" y="171"/>
                </a:cubicBezTo>
                <a:cubicBezTo>
                  <a:pt x="150" y="145"/>
                  <a:pt x="126" y="113"/>
                  <a:pt x="106" y="90"/>
                </a:cubicBezTo>
                <a:cubicBezTo>
                  <a:pt x="86" y="67"/>
                  <a:pt x="65" y="51"/>
                  <a:pt x="47" y="36"/>
                </a:cubicBezTo>
                <a:cubicBezTo>
                  <a:pt x="29" y="21"/>
                  <a:pt x="10" y="7"/>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pic>
        <p:nvPicPr>
          <p:cNvPr id="235552" name="Picture 32" descr="txp_fig"/>
          <p:cNvPicPr>
            <a:picLocks noChangeAspect="1" noChangeArrowheads="1"/>
          </p:cNvPicPr>
          <p:nvPr>
            <p:custDataLst>
              <p:tags r:id="rId6"/>
            </p:custDataLst>
          </p:nvPr>
        </p:nvPicPr>
        <p:blipFill>
          <a:blip r:embed="rId16" cstate="print">
            <a:clrChange>
              <a:clrFrom>
                <a:srgbClr val="FFFFFF"/>
              </a:clrFrom>
              <a:clrTo>
                <a:srgbClr val="FFFFFF">
                  <a:alpha val="0"/>
                </a:srgbClr>
              </a:clrTo>
            </a:clrChange>
          </a:blip>
          <a:srcRect/>
          <a:stretch>
            <a:fillRect/>
          </a:stretch>
        </p:blipFill>
        <p:spPr bwMode="auto">
          <a:xfrm>
            <a:off x="6324283" y="4405560"/>
            <a:ext cx="117475" cy="88900"/>
          </a:xfrm>
          <a:prstGeom prst="rect">
            <a:avLst/>
          </a:prstGeom>
          <a:noFill/>
          <a:ln w="25400" algn="ctr">
            <a:noFill/>
            <a:miter lim="800000"/>
            <a:headEnd/>
            <a:tailEnd type="none" w="lg" len="lg"/>
          </a:ln>
          <a:effectLst/>
        </p:spPr>
      </p:pic>
      <p:pic>
        <p:nvPicPr>
          <p:cNvPr id="235553" name="Picture 33" descr="txp_fig"/>
          <p:cNvPicPr>
            <a:picLocks noChangeAspect="1" noChangeArrowheads="1"/>
          </p:cNvPicPr>
          <p:nvPr>
            <p:custDataLst>
              <p:tags r:id="rId7"/>
            </p:custDataLst>
          </p:nvPr>
        </p:nvPicPr>
        <p:blipFill>
          <a:blip r:embed="rId17" cstate="print">
            <a:clrChange>
              <a:clrFrom>
                <a:srgbClr val="FFFFFF"/>
              </a:clrFrom>
              <a:clrTo>
                <a:srgbClr val="FFFFFF">
                  <a:alpha val="0"/>
                </a:srgbClr>
              </a:clrTo>
            </a:clrChange>
          </a:blip>
          <a:srcRect/>
          <a:stretch>
            <a:fillRect/>
          </a:stretch>
        </p:blipFill>
        <p:spPr bwMode="auto">
          <a:xfrm>
            <a:off x="6151246" y="4143623"/>
            <a:ext cx="168275" cy="265112"/>
          </a:xfrm>
          <a:prstGeom prst="rect">
            <a:avLst/>
          </a:prstGeom>
          <a:noFill/>
          <a:ln w="25400" algn="ctr">
            <a:noFill/>
            <a:miter lim="800000"/>
            <a:headEnd/>
            <a:tailEnd type="none" w="lg" len="lg"/>
          </a:ln>
          <a:effectLst/>
        </p:spPr>
      </p:pic>
      <p:sp>
        <p:nvSpPr>
          <p:cNvPr id="235556" name="Line 36"/>
          <p:cNvSpPr>
            <a:spLocks noChangeShapeType="1"/>
          </p:cNvSpPr>
          <p:nvPr/>
        </p:nvSpPr>
        <p:spPr bwMode="auto">
          <a:xfrm flipV="1">
            <a:off x="5844857" y="1727448"/>
            <a:ext cx="457200" cy="2819400"/>
          </a:xfrm>
          <a:prstGeom prst="line">
            <a:avLst/>
          </a:prstGeom>
          <a:noFill/>
          <a:ln w="12700">
            <a:solidFill>
              <a:schemeClr val="tx1"/>
            </a:solidFill>
            <a:round/>
            <a:headEnd/>
            <a:tailEnd type="triangle" w="lg" len="lg"/>
          </a:ln>
          <a:effectLst/>
        </p:spPr>
        <p:txBody>
          <a:bodyPr/>
          <a:lstStyle/>
          <a:p>
            <a:endParaRPr lang="en-US"/>
          </a:p>
        </p:txBody>
      </p:sp>
      <p:sp>
        <p:nvSpPr>
          <p:cNvPr id="235557" name="Freeform 37"/>
          <p:cNvSpPr>
            <a:spLocks/>
          </p:cNvSpPr>
          <p:nvPr/>
        </p:nvSpPr>
        <p:spPr bwMode="auto">
          <a:xfrm>
            <a:off x="5987732" y="3646735"/>
            <a:ext cx="749300" cy="890588"/>
          </a:xfrm>
          <a:custGeom>
            <a:avLst/>
            <a:gdLst/>
            <a:ahLst/>
            <a:cxnLst>
              <a:cxn ang="0">
                <a:pos x="467" y="561"/>
              </a:cxn>
              <a:cxn ang="0">
                <a:pos x="467" y="462"/>
              </a:cxn>
              <a:cxn ang="0">
                <a:pos x="435" y="322"/>
              </a:cxn>
              <a:cxn ang="0">
                <a:pos x="381" y="222"/>
              </a:cxn>
              <a:cxn ang="0">
                <a:pos x="300" y="130"/>
              </a:cxn>
              <a:cxn ang="0">
                <a:pos x="212" y="68"/>
              </a:cxn>
              <a:cxn ang="0">
                <a:pos x="124" y="26"/>
              </a:cxn>
              <a:cxn ang="0">
                <a:pos x="0" y="0"/>
              </a:cxn>
            </a:cxnLst>
            <a:rect l="0" t="0" r="r" b="b"/>
            <a:pathLst>
              <a:path w="472" h="561">
                <a:moveTo>
                  <a:pt x="467" y="561"/>
                </a:moveTo>
                <a:cubicBezTo>
                  <a:pt x="469" y="531"/>
                  <a:pt x="472" y="502"/>
                  <a:pt x="467" y="462"/>
                </a:cubicBezTo>
                <a:cubicBezTo>
                  <a:pt x="462" y="422"/>
                  <a:pt x="449" y="362"/>
                  <a:pt x="435" y="322"/>
                </a:cubicBezTo>
                <a:cubicBezTo>
                  <a:pt x="421" y="282"/>
                  <a:pt x="403" y="254"/>
                  <a:pt x="381" y="222"/>
                </a:cubicBezTo>
                <a:cubicBezTo>
                  <a:pt x="359" y="190"/>
                  <a:pt x="328" y="156"/>
                  <a:pt x="300" y="130"/>
                </a:cubicBezTo>
                <a:cubicBezTo>
                  <a:pt x="272" y="104"/>
                  <a:pt x="241" y="85"/>
                  <a:pt x="212" y="68"/>
                </a:cubicBezTo>
                <a:cubicBezTo>
                  <a:pt x="183" y="51"/>
                  <a:pt x="159" y="37"/>
                  <a:pt x="124" y="26"/>
                </a:cubicBezTo>
                <a:cubicBezTo>
                  <a:pt x="89" y="15"/>
                  <a:pt x="26" y="5"/>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pic>
        <p:nvPicPr>
          <p:cNvPr id="235558" name="Picture 38" descr="txp_fig"/>
          <p:cNvPicPr>
            <a:picLocks noChangeAspect="1" noChangeArrowheads="1"/>
          </p:cNvPicPr>
          <p:nvPr>
            <p:custDataLst>
              <p:tags r:id="rId8"/>
            </p:custDataLst>
          </p:nvPr>
        </p:nvPicPr>
        <p:blipFill>
          <a:blip r:embed="rId18" cstate="print">
            <a:clrChange>
              <a:clrFrom>
                <a:srgbClr val="FFFFFF"/>
              </a:clrFrom>
              <a:clrTo>
                <a:srgbClr val="FFFFFF">
                  <a:alpha val="0"/>
                </a:srgbClr>
              </a:clrTo>
            </a:clrChange>
          </a:blip>
          <a:srcRect/>
          <a:stretch>
            <a:fillRect/>
          </a:stretch>
        </p:blipFill>
        <p:spPr bwMode="auto">
          <a:xfrm>
            <a:off x="6008370" y="3727699"/>
            <a:ext cx="182562" cy="212725"/>
          </a:xfrm>
          <a:prstGeom prst="rect">
            <a:avLst/>
          </a:prstGeom>
          <a:noFill/>
          <a:ln w="25400" algn="ctr">
            <a:noFill/>
            <a:miter lim="800000"/>
            <a:headEnd/>
            <a:tailEnd type="none" w="lg" len="lg"/>
          </a:ln>
          <a:effectLst/>
        </p:spPr>
      </p:pic>
      <p:pic>
        <p:nvPicPr>
          <p:cNvPr id="235560" name="Picture 40" descr="txp_fig"/>
          <p:cNvPicPr>
            <a:picLocks noChangeAspect="1" noChangeArrowheads="1"/>
          </p:cNvPicPr>
          <p:nvPr>
            <p:custDataLst>
              <p:tags r:id="rId9"/>
            </p:custDataLst>
          </p:nvPr>
        </p:nvPicPr>
        <p:blipFill>
          <a:blip r:embed="rId19" cstate="print">
            <a:clrChange>
              <a:clrFrom>
                <a:srgbClr val="FFFFFF"/>
              </a:clrFrom>
              <a:clrTo>
                <a:srgbClr val="FFFFFF">
                  <a:alpha val="0"/>
                </a:srgbClr>
              </a:clrTo>
            </a:clrChange>
          </a:blip>
          <a:srcRect/>
          <a:stretch>
            <a:fillRect/>
          </a:stretch>
        </p:blipFill>
        <p:spPr bwMode="auto">
          <a:xfrm>
            <a:off x="6465571" y="1659186"/>
            <a:ext cx="1901825" cy="815975"/>
          </a:xfrm>
          <a:prstGeom prst="rect">
            <a:avLst/>
          </a:prstGeom>
          <a:noFill/>
          <a:ln w="25400" algn="ctr">
            <a:noFill/>
            <a:miter lim="800000"/>
            <a:headEnd/>
            <a:tailEnd type="none" w="lg" len="lg"/>
          </a:ln>
          <a:effectLst/>
        </p:spPr>
      </p:pic>
      <p:sp>
        <p:nvSpPr>
          <p:cNvPr id="235561" name="Text Box 41"/>
          <p:cNvSpPr txBox="1">
            <a:spLocks noChangeArrowheads="1"/>
          </p:cNvSpPr>
          <p:nvPr/>
        </p:nvSpPr>
        <p:spPr bwMode="auto">
          <a:xfrm>
            <a:off x="4201795" y="4865935"/>
            <a:ext cx="1104598" cy="369332"/>
          </a:xfrm>
          <a:prstGeom prst="rect">
            <a:avLst/>
          </a:prstGeom>
          <a:noFill/>
          <a:ln w="25400" algn="ctr">
            <a:noFill/>
            <a:miter lim="800000"/>
            <a:headEnd/>
            <a:tailEnd type="none" w="lg" len="lg"/>
          </a:ln>
          <a:effectLst/>
        </p:spPr>
        <p:txBody>
          <a:bodyPr wrap="none">
            <a:spAutoFit/>
          </a:bodyPr>
          <a:lstStyle/>
          <a:p>
            <a:r>
              <a:rPr lang="en-US"/>
              <a:t>unit circle</a:t>
            </a:r>
          </a:p>
        </p:txBody>
      </p:sp>
      <p:sp>
        <p:nvSpPr>
          <p:cNvPr id="235562" name="Text Box 42"/>
          <p:cNvSpPr txBox="1">
            <a:spLocks noChangeArrowheads="1"/>
          </p:cNvSpPr>
          <p:nvPr/>
        </p:nvSpPr>
        <p:spPr bwMode="auto">
          <a:xfrm>
            <a:off x="585470" y="5648574"/>
            <a:ext cx="7455952" cy="830997"/>
          </a:xfrm>
          <a:prstGeom prst="rect">
            <a:avLst/>
          </a:prstGeom>
          <a:noFill/>
          <a:ln w="25400" algn="ctr">
            <a:noFill/>
            <a:miter lim="800000"/>
            <a:headEnd/>
            <a:tailEnd type="none" w="lg" len="lg"/>
          </a:ln>
          <a:effectLst/>
        </p:spPr>
        <p:txBody>
          <a:bodyPr wrap="none">
            <a:spAutoFit/>
          </a:bodyPr>
          <a:lstStyle/>
          <a:p>
            <a:r>
              <a:rPr lang="en-US" sz="2400">
                <a:sym typeface="Symbol" pitchFamily="18" charset="2"/>
              </a:rPr>
              <a:t></a:t>
            </a:r>
            <a:r>
              <a:rPr lang="en-US" sz="2400"/>
              <a:t>, </a:t>
            </a:r>
            <a:r>
              <a:rPr lang="en-US" sz="2400">
                <a:sym typeface="Symbol" pitchFamily="18" charset="2"/>
              </a:rPr>
              <a:t></a:t>
            </a:r>
            <a:r>
              <a:rPr lang="en-US" sz="2400"/>
              <a:t>, </a:t>
            </a:r>
            <a:r>
              <a:rPr lang="en-US" sz="2400">
                <a:sym typeface="Symbol" pitchFamily="18" charset="2"/>
              </a:rPr>
              <a:t></a:t>
            </a:r>
            <a:r>
              <a:rPr lang="en-US" sz="2400"/>
              <a:t> are called the argument of z</a:t>
            </a:r>
            <a:r>
              <a:rPr lang="en-US" sz="2400" baseline="-25000"/>
              <a:t>1</a:t>
            </a:r>
            <a:r>
              <a:rPr lang="en-US" sz="2400"/>
              <a:t>, z</a:t>
            </a:r>
            <a:r>
              <a:rPr lang="en-US" sz="2400" baseline="-25000"/>
              <a:t>2</a:t>
            </a:r>
            <a:r>
              <a:rPr lang="en-US" sz="2400"/>
              <a:t>, and z, respectively</a:t>
            </a:r>
          </a:p>
          <a:p>
            <a:r>
              <a:rPr lang="en-US" sz="2400">
                <a:sym typeface="Symbol" pitchFamily="18" charset="2"/>
              </a:rPr>
              <a:t></a:t>
            </a:r>
            <a:r>
              <a:rPr lang="en-US" sz="2400"/>
              <a:t> = arg(z</a:t>
            </a:r>
            <a:r>
              <a:rPr lang="en-US" sz="2400" baseline="-25000"/>
              <a:t>1</a:t>
            </a:r>
            <a:r>
              <a:rPr lang="en-US" sz="2400"/>
              <a:t>), </a:t>
            </a:r>
            <a:r>
              <a:rPr lang="en-US" sz="2400">
                <a:sym typeface="Symbol" pitchFamily="18" charset="2"/>
              </a:rPr>
              <a:t></a:t>
            </a:r>
            <a:r>
              <a:rPr lang="en-US" sz="2400"/>
              <a:t> = arg(z</a:t>
            </a:r>
            <a:r>
              <a:rPr lang="en-US" sz="2400" baseline="-25000"/>
              <a:t>2</a:t>
            </a:r>
            <a:r>
              <a:rPr lang="en-US" sz="2400"/>
              <a:t>), </a:t>
            </a:r>
            <a:r>
              <a:rPr lang="en-US" sz="2400">
                <a:sym typeface="Symbol" pitchFamily="18" charset="2"/>
              </a:rPr>
              <a:t></a:t>
            </a:r>
            <a:r>
              <a:rPr lang="en-US" sz="2400"/>
              <a:t> = arg(z)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32"/>
                                        </p:tgtEl>
                                        <p:attrNameLst>
                                          <p:attrName>style.visibility</p:attrName>
                                        </p:attrNameLst>
                                      </p:cBhvr>
                                      <p:to>
                                        <p:strVal val="visible"/>
                                      </p:to>
                                    </p:set>
                                    <p:animEffect transition="in" filter="fade">
                                      <p:cBhvr>
                                        <p:cTn id="7" dur="500"/>
                                        <p:tgtEl>
                                          <p:spTgt spid="235532"/>
                                        </p:tgtEl>
                                      </p:cBhvr>
                                    </p:animEffect>
                                  </p:childTnLst>
                                </p:cTn>
                              </p:par>
                              <p:par>
                                <p:cTn id="8" presetID="10" presetClass="entr" presetSubtype="0" fill="hold" nodeType="withEffect">
                                  <p:stCondLst>
                                    <p:cond delay="0"/>
                                  </p:stCondLst>
                                  <p:childTnLst>
                                    <p:set>
                                      <p:cBhvr>
                                        <p:cTn id="9" dur="1" fill="hold">
                                          <p:stCondLst>
                                            <p:cond delay="0"/>
                                          </p:stCondLst>
                                        </p:cTn>
                                        <p:tgtEl>
                                          <p:spTgt spid="235546"/>
                                        </p:tgtEl>
                                        <p:attrNameLst>
                                          <p:attrName>style.visibility</p:attrName>
                                        </p:attrNameLst>
                                      </p:cBhvr>
                                      <p:to>
                                        <p:strVal val="visible"/>
                                      </p:to>
                                    </p:set>
                                    <p:animEffect transition="in" filter="fade">
                                      <p:cBhvr>
                                        <p:cTn id="10" dur="500"/>
                                        <p:tgtEl>
                                          <p:spTgt spid="235546"/>
                                        </p:tgtEl>
                                      </p:cBhvr>
                                    </p:animEffect>
                                  </p:childTnLst>
                                </p:cTn>
                              </p:par>
                              <p:par>
                                <p:cTn id="11" presetID="10" presetClass="entr" presetSubtype="0" fill="hold" nodeType="withEffect">
                                  <p:stCondLst>
                                    <p:cond delay="0"/>
                                  </p:stCondLst>
                                  <p:childTnLst>
                                    <p:set>
                                      <p:cBhvr>
                                        <p:cTn id="12" dur="1" fill="hold">
                                          <p:stCondLst>
                                            <p:cond delay="0"/>
                                          </p:stCondLst>
                                        </p:cTn>
                                        <p:tgtEl>
                                          <p:spTgt spid="235552"/>
                                        </p:tgtEl>
                                        <p:attrNameLst>
                                          <p:attrName>style.visibility</p:attrName>
                                        </p:attrNameLst>
                                      </p:cBhvr>
                                      <p:to>
                                        <p:strVal val="visible"/>
                                      </p:to>
                                    </p:set>
                                    <p:animEffect transition="in" filter="fade">
                                      <p:cBhvr>
                                        <p:cTn id="13" dur="500"/>
                                        <p:tgtEl>
                                          <p:spTgt spid="2355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49"/>
                                        </p:tgtEl>
                                        <p:attrNameLst>
                                          <p:attrName>style.visibility</p:attrName>
                                        </p:attrNameLst>
                                      </p:cBhvr>
                                      <p:to>
                                        <p:strVal val="visible"/>
                                      </p:to>
                                    </p:set>
                                    <p:animEffect transition="in" filter="fade">
                                      <p:cBhvr>
                                        <p:cTn id="16" dur="500"/>
                                        <p:tgtEl>
                                          <p:spTgt spid="23554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5537"/>
                                        </p:tgtEl>
                                        <p:attrNameLst>
                                          <p:attrName>style.visibility</p:attrName>
                                        </p:attrNameLst>
                                      </p:cBhvr>
                                      <p:to>
                                        <p:strVal val="visible"/>
                                      </p:to>
                                    </p:set>
                                    <p:animEffect transition="in" filter="fade">
                                      <p:cBhvr>
                                        <p:cTn id="21" dur="500"/>
                                        <p:tgtEl>
                                          <p:spTgt spid="235537"/>
                                        </p:tgtEl>
                                      </p:cBhvr>
                                    </p:animEffect>
                                  </p:childTnLst>
                                </p:cTn>
                              </p:par>
                              <p:par>
                                <p:cTn id="22" presetID="10" presetClass="entr" presetSubtype="0" fill="hold" nodeType="withEffect">
                                  <p:stCondLst>
                                    <p:cond delay="0"/>
                                  </p:stCondLst>
                                  <p:childTnLst>
                                    <p:set>
                                      <p:cBhvr>
                                        <p:cTn id="23" dur="1" fill="hold">
                                          <p:stCondLst>
                                            <p:cond delay="0"/>
                                          </p:stCondLst>
                                        </p:cTn>
                                        <p:tgtEl>
                                          <p:spTgt spid="235547"/>
                                        </p:tgtEl>
                                        <p:attrNameLst>
                                          <p:attrName>style.visibility</p:attrName>
                                        </p:attrNameLst>
                                      </p:cBhvr>
                                      <p:to>
                                        <p:strVal val="visible"/>
                                      </p:to>
                                    </p:set>
                                    <p:animEffect transition="in" filter="fade">
                                      <p:cBhvr>
                                        <p:cTn id="24" dur="500"/>
                                        <p:tgtEl>
                                          <p:spTgt spid="2355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5551"/>
                                        </p:tgtEl>
                                        <p:attrNameLst>
                                          <p:attrName>style.visibility</p:attrName>
                                        </p:attrNameLst>
                                      </p:cBhvr>
                                      <p:to>
                                        <p:strVal val="visible"/>
                                      </p:to>
                                    </p:set>
                                    <p:animEffect transition="in" filter="fade">
                                      <p:cBhvr>
                                        <p:cTn id="27" dur="500"/>
                                        <p:tgtEl>
                                          <p:spTgt spid="235551"/>
                                        </p:tgtEl>
                                      </p:cBhvr>
                                    </p:animEffect>
                                  </p:childTnLst>
                                </p:cTn>
                              </p:par>
                              <p:par>
                                <p:cTn id="28" presetID="10" presetClass="entr" presetSubtype="0" fill="hold" nodeType="withEffect">
                                  <p:stCondLst>
                                    <p:cond delay="0"/>
                                  </p:stCondLst>
                                  <p:childTnLst>
                                    <p:set>
                                      <p:cBhvr>
                                        <p:cTn id="29" dur="1" fill="hold">
                                          <p:stCondLst>
                                            <p:cond delay="0"/>
                                          </p:stCondLst>
                                        </p:cTn>
                                        <p:tgtEl>
                                          <p:spTgt spid="235553"/>
                                        </p:tgtEl>
                                        <p:attrNameLst>
                                          <p:attrName>style.visibility</p:attrName>
                                        </p:attrNameLst>
                                      </p:cBhvr>
                                      <p:to>
                                        <p:strVal val="visible"/>
                                      </p:to>
                                    </p:set>
                                    <p:animEffect transition="in" filter="fade">
                                      <p:cBhvr>
                                        <p:cTn id="30" dur="500"/>
                                        <p:tgtEl>
                                          <p:spTgt spid="2355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5558"/>
                                        </p:tgtEl>
                                        <p:attrNameLst>
                                          <p:attrName>style.visibility</p:attrName>
                                        </p:attrNameLst>
                                      </p:cBhvr>
                                      <p:to>
                                        <p:strVal val="visible"/>
                                      </p:to>
                                    </p:set>
                                    <p:animEffect transition="in" filter="fade">
                                      <p:cBhvr>
                                        <p:cTn id="35" dur="500"/>
                                        <p:tgtEl>
                                          <p:spTgt spid="2355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5557"/>
                                        </p:tgtEl>
                                        <p:attrNameLst>
                                          <p:attrName>style.visibility</p:attrName>
                                        </p:attrNameLst>
                                      </p:cBhvr>
                                      <p:to>
                                        <p:strVal val="visible"/>
                                      </p:to>
                                    </p:set>
                                    <p:animEffect transition="in" filter="fade">
                                      <p:cBhvr>
                                        <p:cTn id="38" dur="500"/>
                                        <p:tgtEl>
                                          <p:spTgt spid="2355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5556"/>
                                        </p:tgtEl>
                                        <p:attrNameLst>
                                          <p:attrName>style.visibility</p:attrName>
                                        </p:attrNameLst>
                                      </p:cBhvr>
                                      <p:to>
                                        <p:strVal val="visible"/>
                                      </p:to>
                                    </p:set>
                                    <p:animEffect transition="in" filter="fade">
                                      <p:cBhvr>
                                        <p:cTn id="41" dur="500"/>
                                        <p:tgtEl>
                                          <p:spTgt spid="235556"/>
                                        </p:tgtEl>
                                      </p:cBhvr>
                                    </p:animEffect>
                                  </p:childTnLst>
                                </p:cTn>
                              </p:par>
                              <p:par>
                                <p:cTn id="42" presetID="10" presetClass="entr" presetSubtype="0" fill="hold" nodeType="withEffect">
                                  <p:stCondLst>
                                    <p:cond delay="0"/>
                                  </p:stCondLst>
                                  <p:childTnLst>
                                    <p:set>
                                      <p:cBhvr>
                                        <p:cTn id="43" dur="1" fill="hold">
                                          <p:stCondLst>
                                            <p:cond delay="0"/>
                                          </p:stCondLst>
                                        </p:cTn>
                                        <p:tgtEl>
                                          <p:spTgt spid="235560"/>
                                        </p:tgtEl>
                                        <p:attrNameLst>
                                          <p:attrName>style.visibility</p:attrName>
                                        </p:attrNameLst>
                                      </p:cBhvr>
                                      <p:to>
                                        <p:strVal val="visible"/>
                                      </p:to>
                                    </p:set>
                                    <p:animEffect transition="in" filter="fade">
                                      <p:cBhvr>
                                        <p:cTn id="44" dur="500"/>
                                        <p:tgtEl>
                                          <p:spTgt spid="2355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5562"/>
                                        </p:tgtEl>
                                        <p:attrNameLst>
                                          <p:attrName>style.visibility</p:attrName>
                                        </p:attrNameLst>
                                      </p:cBhvr>
                                      <p:to>
                                        <p:strVal val="visible"/>
                                      </p:to>
                                    </p:set>
                                    <p:animEffect transition="in" filter="fade">
                                      <p:cBhvr>
                                        <p:cTn id="49" dur="500"/>
                                        <p:tgtEl>
                                          <p:spTgt spid="235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2" grpId="0" animBg="1"/>
      <p:bldP spid="235537" grpId="0" animBg="1"/>
      <p:bldP spid="235549" grpId="0" animBg="1"/>
      <p:bldP spid="235551" grpId="0" animBg="1"/>
      <p:bldP spid="235556" grpId="0" animBg="1"/>
      <p:bldP spid="235557" grpId="0" animBg="1"/>
      <p:bldP spid="2355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00B33F29-2651-48FC-8536-6DDA9A3FFAFC}" type="slidenum">
              <a:rPr lang="en-US"/>
              <a:pPr/>
              <a:t>15</a:t>
            </a:fld>
            <a:endParaRPr lang="en-US"/>
          </a:p>
        </p:txBody>
      </p:sp>
      <p:sp>
        <p:nvSpPr>
          <p:cNvPr id="238605" name="Freeform 13"/>
          <p:cNvSpPr>
            <a:spLocks/>
          </p:cNvSpPr>
          <p:nvPr/>
        </p:nvSpPr>
        <p:spPr bwMode="auto">
          <a:xfrm>
            <a:off x="5335290" y="3007632"/>
            <a:ext cx="2660650" cy="3348037"/>
          </a:xfrm>
          <a:custGeom>
            <a:avLst/>
            <a:gdLst/>
            <a:ahLst/>
            <a:cxnLst>
              <a:cxn ang="0">
                <a:pos x="1348" y="2109"/>
              </a:cxn>
              <a:cxn ang="0">
                <a:pos x="1636" y="1389"/>
              </a:cxn>
              <a:cxn ang="0">
                <a:pos x="1588" y="669"/>
              </a:cxn>
              <a:cxn ang="0">
                <a:pos x="1348" y="285"/>
              </a:cxn>
              <a:cxn ang="0">
                <a:pos x="985" y="63"/>
              </a:cxn>
              <a:cxn ang="0">
                <a:pos x="574" y="12"/>
              </a:cxn>
              <a:cxn ang="0">
                <a:pos x="274" y="135"/>
              </a:cxn>
              <a:cxn ang="0">
                <a:pos x="43" y="417"/>
              </a:cxn>
              <a:cxn ang="0">
                <a:pos x="13" y="741"/>
              </a:cxn>
              <a:cxn ang="0">
                <a:pos x="118" y="960"/>
              </a:cxn>
              <a:cxn ang="0">
                <a:pos x="355" y="1119"/>
              </a:cxn>
              <a:cxn ang="0">
                <a:pos x="664" y="1122"/>
              </a:cxn>
              <a:cxn ang="0">
                <a:pos x="841" y="993"/>
              </a:cxn>
              <a:cxn ang="0">
                <a:pos x="892" y="807"/>
              </a:cxn>
              <a:cxn ang="0">
                <a:pos x="811" y="585"/>
              </a:cxn>
              <a:cxn ang="0">
                <a:pos x="589" y="498"/>
              </a:cxn>
              <a:cxn ang="0">
                <a:pos x="409" y="594"/>
              </a:cxn>
              <a:cxn ang="0">
                <a:pos x="394" y="780"/>
              </a:cxn>
              <a:cxn ang="0">
                <a:pos x="514" y="870"/>
              </a:cxn>
              <a:cxn ang="0">
                <a:pos x="664" y="828"/>
              </a:cxn>
              <a:cxn ang="0">
                <a:pos x="700" y="717"/>
              </a:cxn>
            </a:cxnLst>
            <a:rect l="0" t="0" r="r" b="b"/>
            <a:pathLst>
              <a:path w="1676" h="2109">
                <a:moveTo>
                  <a:pt x="1348" y="2109"/>
                </a:moveTo>
                <a:cubicBezTo>
                  <a:pt x="1472" y="1869"/>
                  <a:pt x="1596" y="1629"/>
                  <a:pt x="1636" y="1389"/>
                </a:cubicBezTo>
                <a:cubicBezTo>
                  <a:pt x="1676" y="1149"/>
                  <a:pt x="1636" y="853"/>
                  <a:pt x="1588" y="669"/>
                </a:cubicBezTo>
                <a:cubicBezTo>
                  <a:pt x="1540" y="485"/>
                  <a:pt x="1448" y="386"/>
                  <a:pt x="1348" y="285"/>
                </a:cubicBezTo>
                <a:cubicBezTo>
                  <a:pt x="1248" y="184"/>
                  <a:pt x="1114" y="108"/>
                  <a:pt x="985" y="63"/>
                </a:cubicBezTo>
                <a:cubicBezTo>
                  <a:pt x="856" y="18"/>
                  <a:pt x="692" y="0"/>
                  <a:pt x="574" y="12"/>
                </a:cubicBezTo>
                <a:cubicBezTo>
                  <a:pt x="456" y="24"/>
                  <a:pt x="363" y="67"/>
                  <a:pt x="274" y="135"/>
                </a:cubicBezTo>
                <a:cubicBezTo>
                  <a:pt x="185" y="203"/>
                  <a:pt x="86" y="316"/>
                  <a:pt x="43" y="417"/>
                </a:cubicBezTo>
                <a:cubicBezTo>
                  <a:pt x="0" y="518"/>
                  <a:pt x="1" y="651"/>
                  <a:pt x="13" y="741"/>
                </a:cubicBezTo>
                <a:cubicBezTo>
                  <a:pt x="25" y="831"/>
                  <a:pt x="61" y="897"/>
                  <a:pt x="118" y="960"/>
                </a:cubicBezTo>
                <a:cubicBezTo>
                  <a:pt x="175" y="1023"/>
                  <a:pt x="264" y="1092"/>
                  <a:pt x="355" y="1119"/>
                </a:cubicBezTo>
                <a:cubicBezTo>
                  <a:pt x="446" y="1146"/>
                  <a:pt x="583" y="1143"/>
                  <a:pt x="664" y="1122"/>
                </a:cubicBezTo>
                <a:cubicBezTo>
                  <a:pt x="745" y="1101"/>
                  <a:pt x="803" y="1045"/>
                  <a:pt x="841" y="993"/>
                </a:cubicBezTo>
                <a:cubicBezTo>
                  <a:pt x="879" y="941"/>
                  <a:pt x="897" y="875"/>
                  <a:pt x="892" y="807"/>
                </a:cubicBezTo>
                <a:cubicBezTo>
                  <a:pt x="887" y="739"/>
                  <a:pt x="861" y="636"/>
                  <a:pt x="811" y="585"/>
                </a:cubicBezTo>
                <a:cubicBezTo>
                  <a:pt x="761" y="534"/>
                  <a:pt x="656" y="497"/>
                  <a:pt x="589" y="498"/>
                </a:cubicBezTo>
                <a:cubicBezTo>
                  <a:pt x="522" y="499"/>
                  <a:pt x="441" y="547"/>
                  <a:pt x="409" y="594"/>
                </a:cubicBezTo>
                <a:cubicBezTo>
                  <a:pt x="377" y="641"/>
                  <a:pt x="377" y="734"/>
                  <a:pt x="394" y="780"/>
                </a:cubicBezTo>
                <a:cubicBezTo>
                  <a:pt x="411" y="826"/>
                  <a:pt x="469" y="862"/>
                  <a:pt x="514" y="870"/>
                </a:cubicBezTo>
                <a:cubicBezTo>
                  <a:pt x="559" y="878"/>
                  <a:pt x="633" y="853"/>
                  <a:pt x="664" y="828"/>
                </a:cubicBezTo>
                <a:cubicBezTo>
                  <a:pt x="695" y="803"/>
                  <a:pt x="693" y="740"/>
                  <a:pt x="700" y="717"/>
                </a:cubicBezTo>
              </a:path>
            </a:pathLst>
          </a:custGeom>
          <a:noFill/>
          <a:ln w="25400" cap="flat" cmpd="sng">
            <a:solidFill>
              <a:schemeClr val="folHlink"/>
            </a:solidFill>
            <a:prstDash val="solid"/>
            <a:round/>
            <a:headEnd type="none" w="med" len="med"/>
            <a:tailEnd type="none" w="lg" len="lg"/>
          </a:ln>
          <a:effectLst/>
        </p:spPr>
        <p:txBody>
          <a:bodyPr/>
          <a:lstStyle/>
          <a:p>
            <a:endParaRPr lang="en-US"/>
          </a:p>
        </p:txBody>
      </p:sp>
      <p:sp>
        <p:nvSpPr>
          <p:cNvPr id="238594" name="Rectangle 2"/>
          <p:cNvSpPr>
            <a:spLocks noGrp="1" noChangeArrowheads="1"/>
          </p:cNvSpPr>
          <p:nvPr>
            <p:ph type="title"/>
          </p:nvPr>
        </p:nvSpPr>
        <p:spPr/>
        <p:txBody>
          <a:bodyPr/>
          <a:lstStyle/>
          <a:p>
            <a:r>
              <a:rPr lang="en-US" sz="4000"/>
              <a:t>Sidebar IV on Complex Numbers</a:t>
            </a:r>
          </a:p>
        </p:txBody>
      </p:sp>
      <p:pic>
        <p:nvPicPr>
          <p:cNvPr id="238598" name="Picture 6" descr="txp_fig"/>
          <p:cNvPicPr>
            <a:picLocks noChangeAspect="1" noChangeArrowheads="1"/>
          </p:cNvPicPr>
          <p:nvPr>
            <p:custDataLst>
              <p:tags r:id="rId1"/>
            </p:custDataLst>
          </p:nvPr>
        </p:nvPicPr>
        <p:blipFill>
          <a:blip r:embed="rId12" cstate="print">
            <a:clrChange>
              <a:clrFrom>
                <a:srgbClr val="FFFFFF"/>
              </a:clrFrom>
              <a:clrTo>
                <a:srgbClr val="FFFFFF">
                  <a:alpha val="0"/>
                </a:srgbClr>
              </a:clrTo>
            </a:clrChange>
          </a:blip>
          <a:srcRect/>
          <a:stretch>
            <a:fillRect/>
          </a:stretch>
        </p:blipFill>
        <p:spPr bwMode="auto">
          <a:xfrm>
            <a:off x="1098253" y="1985281"/>
            <a:ext cx="2836862" cy="387350"/>
          </a:xfrm>
          <a:prstGeom prst="rect">
            <a:avLst/>
          </a:prstGeom>
          <a:noFill/>
          <a:ln w="25400" algn="ctr">
            <a:noFill/>
            <a:miter lim="800000"/>
            <a:headEnd/>
            <a:tailEnd type="none" w="lg" len="lg"/>
          </a:ln>
          <a:effectLst/>
        </p:spPr>
      </p:pic>
      <p:sp>
        <p:nvSpPr>
          <p:cNvPr id="238599" name="Line 7"/>
          <p:cNvSpPr>
            <a:spLocks noChangeShapeType="1"/>
          </p:cNvSpPr>
          <p:nvPr/>
        </p:nvSpPr>
        <p:spPr bwMode="auto">
          <a:xfrm>
            <a:off x="4046240" y="4145868"/>
            <a:ext cx="4419600" cy="0"/>
          </a:xfrm>
          <a:prstGeom prst="line">
            <a:avLst/>
          </a:prstGeom>
          <a:noFill/>
          <a:ln w="25400">
            <a:solidFill>
              <a:schemeClr val="tx1"/>
            </a:solidFill>
            <a:round/>
            <a:headEnd/>
            <a:tailEnd type="triangle" w="lg" len="lg"/>
          </a:ln>
          <a:effectLst/>
        </p:spPr>
        <p:txBody>
          <a:bodyPr/>
          <a:lstStyle/>
          <a:p>
            <a:endParaRPr lang="en-US"/>
          </a:p>
        </p:txBody>
      </p:sp>
      <p:sp>
        <p:nvSpPr>
          <p:cNvPr id="238600" name="Line 8"/>
          <p:cNvSpPr>
            <a:spLocks noChangeShapeType="1"/>
          </p:cNvSpPr>
          <p:nvPr/>
        </p:nvSpPr>
        <p:spPr bwMode="auto">
          <a:xfrm flipV="1">
            <a:off x="6256040" y="1783668"/>
            <a:ext cx="0" cy="4419600"/>
          </a:xfrm>
          <a:prstGeom prst="line">
            <a:avLst/>
          </a:prstGeom>
          <a:noFill/>
          <a:ln w="25400">
            <a:solidFill>
              <a:schemeClr val="tx1"/>
            </a:solidFill>
            <a:round/>
            <a:headEnd/>
            <a:tailEnd type="triangle" w="lg" len="lg"/>
          </a:ln>
          <a:effectLst/>
        </p:spPr>
        <p:txBody>
          <a:bodyPr/>
          <a:lstStyle/>
          <a:p>
            <a:endParaRPr lang="en-US"/>
          </a:p>
        </p:txBody>
      </p:sp>
      <p:pic>
        <p:nvPicPr>
          <p:cNvPr id="238601" name="Picture 9" descr="txp_fig"/>
          <p:cNvPicPr>
            <a:picLocks noChangeAspect="1" noChangeArrowheads="1"/>
          </p:cNvPicPr>
          <p:nvPr>
            <p:custDataLst>
              <p:tags r:id="rId2"/>
            </p:custDataLst>
          </p:nvPr>
        </p:nvPicPr>
        <p:blipFill>
          <a:blip r:embed="rId13" cstate="print">
            <a:clrChange>
              <a:clrFrom>
                <a:srgbClr val="FFFFFF"/>
              </a:clrFrom>
              <a:clrTo>
                <a:srgbClr val="FFFFFF">
                  <a:alpha val="0"/>
                </a:srgbClr>
              </a:clrTo>
            </a:clrChange>
          </a:blip>
          <a:srcRect/>
          <a:stretch>
            <a:fillRect/>
          </a:stretch>
        </p:blipFill>
        <p:spPr bwMode="auto">
          <a:xfrm>
            <a:off x="8237240" y="4222068"/>
            <a:ext cx="298450" cy="280988"/>
          </a:xfrm>
          <a:prstGeom prst="rect">
            <a:avLst/>
          </a:prstGeom>
          <a:noFill/>
          <a:ln w="25400" algn="ctr">
            <a:noFill/>
            <a:miter lim="800000"/>
            <a:headEnd/>
            <a:tailEnd type="none" w="lg" len="lg"/>
          </a:ln>
          <a:effectLst/>
        </p:spPr>
      </p:pic>
      <p:pic>
        <p:nvPicPr>
          <p:cNvPr id="238602" name="Picture 10" descr="txp_fig"/>
          <p:cNvPicPr>
            <a:picLocks noChangeAspect="1" noChangeArrowheads="1"/>
          </p:cNvPicPr>
          <p:nvPr>
            <p:custDataLst>
              <p:tags r:id="rId3"/>
            </p:custDataLst>
          </p:nvPr>
        </p:nvPicPr>
        <p:blipFill>
          <a:blip r:embed="rId14" cstate="print">
            <a:clrChange>
              <a:clrFrom>
                <a:srgbClr val="FFFFFF"/>
              </a:clrFrom>
              <a:clrTo>
                <a:srgbClr val="FFFFFF">
                  <a:alpha val="0"/>
                </a:srgbClr>
              </a:clrTo>
            </a:clrChange>
          </a:blip>
          <a:srcRect/>
          <a:stretch>
            <a:fillRect/>
          </a:stretch>
        </p:blipFill>
        <p:spPr bwMode="auto">
          <a:xfrm>
            <a:off x="6011565" y="1915432"/>
            <a:ext cx="184150" cy="344487"/>
          </a:xfrm>
          <a:prstGeom prst="rect">
            <a:avLst/>
          </a:prstGeom>
          <a:noFill/>
          <a:ln w="25400" algn="ctr">
            <a:noFill/>
            <a:miter lim="800000"/>
            <a:headEnd/>
            <a:tailEnd type="none" w="lg" len="lg"/>
          </a:ln>
          <a:effectLst/>
        </p:spPr>
      </p:pic>
      <p:sp>
        <p:nvSpPr>
          <p:cNvPr id="238603" name="Oval 11"/>
          <p:cNvSpPr>
            <a:spLocks noChangeArrowheads="1"/>
          </p:cNvSpPr>
          <p:nvPr/>
        </p:nvSpPr>
        <p:spPr bwMode="auto">
          <a:xfrm>
            <a:off x="4655840" y="2545668"/>
            <a:ext cx="3200400" cy="3200400"/>
          </a:xfrm>
          <a:prstGeom prst="ellipse">
            <a:avLst/>
          </a:prstGeom>
          <a:noFill/>
          <a:ln w="12700" algn="ctr">
            <a:solidFill>
              <a:schemeClr val="tx1"/>
            </a:solidFill>
            <a:prstDash val="lgDash"/>
            <a:round/>
            <a:headEnd/>
            <a:tailEnd type="none" w="lg" len="lg"/>
          </a:ln>
          <a:effectLst/>
        </p:spPr>
        <p:txBody>
          <a:bodyPr wrap="none" anchor="ctr"/>
          <a:lstStyle/>
          <a:p>
            <a:endParaRPr lang="en-US"/>
          </a:p>
        </p:txBody>
      </p:sp>
      <p:sp>
        <p:nvSpPr>
          <p:cNvPr id="238604" name="Line 12"/>
          <p:cNvSpPr>
            <a:spLocks noChangeShapeType="1"/>
          </p:cNvSpPr>
          <p:nvPr/>
        </p:nvSpPr>
        <p:spPr bwMode="auto">
          <a:xfrm flipV="1">
            <a:off x="6256040" y="3509282"/>
            <a:ext cx="1284288" cy="636587"/>
          </a:xfrm>
          <a:prstGeom prst="line">
            <a:avLst/>
          </a:prstGeom>
          <a:noFill/>
          <a:ln w="25400">
            <a:solidFill>
              <a:schemeClr val="tx1"/>
            </a:solidFill>
            <a:round/>
            <a:headEnd/>
            <a:tailEnd type="triangle" w="lg" len="lg"/>
          </a:ln>
          <a:effectLst/>
        </p:spPr>
        <p:txBody>
          <a:bodyPr/>
          <a:lstStyle/>
          <a:p>
            <a:endParaRPr lang="en-US"/>
          </a:p>
        </p:txBody>
      </p:sp>
      <p:sp>
        <p:nvSpPr>
          <p:cNvPr id="238606" name="Line 14"/>
          <p:cNvSpPr>
            <a:spLocks noChangeShapeType="1"/>
          </p:cNvSpPr>
          <p:nvPr/>
        </p:nvSpPr>
        <p:spPr bwMode="auto">
          <a:xfrm flipV="1">
            <a:off x="6256040" y="3120344"/>
            <a:ext cx="666750" cy="1025525"/>
          </a:xfrm>
          <a:prstGeom prst="line">
            <a:avLst/>
          </a:prstGeom>
          <a:noFill/>
          <a:ln w="25400">
            <a:solidFill>
              <a:schemeClr val="tx1"/>
            </a:solidFill>
            <a:round/>
            <a:headEnd/>
            <a:tailEnd type="triangle" w="lg" len="lg"/>
          </a:ln>
          <a:effectLst/>
        </p:spPr>
        <p:txBody>
          <a:bodyPr/>
          <a:lstStyle/>
          <a:p>
            <a:endParaRPr lang="en-US"/>
          </a:p>
        </p:txBody>
      </p:sp>
      <p:sp>
        <p:nvSpPr>
          <p:cNvPr id="238607" name="Line 15"/>
          <p:cNvSpPr>
            <a:spLocks noChangeShapeType="1"/>
          </p:cNvSpPr>
          <p:nvPr/>
        </p:nvSpPr>
        <p:spPr bwMode="auto">
          <a:xfrm flipV="1">
            <a:off x="6256040" y="3007632"/>
            <a:ext cx="0" cy="1138237"/>
          </a:xfrm>
          <a:prstGeom prst="line">
            <a:avLst/>
          </a:prstGeom>
          <a:noFill/>
          <a:ln w="25400">
            <a:solidFill>
              <a:schemeClr val="tx1"/>
            </a:solidFill>
            <a:round/>
            <a:headEnd/>
            <a:tailEnd type="triangle" w="lg" len="lg"/>
          </a:ln>
          <a:effectLst/>
        </p:spPr>
        <p:txBody>
          <a:bodyPr/>
          <a:lstStyle/>
          <a:p>
            <a:endParaRPr lang="en-US"/>
          </a:p>
        </p:txBody>
      </p:sp>
      <p:sp>
        <p:nvSpPr>
          <p:cNvPr id="238608" name="Line 16"/>
          <p:cNvSpPr>
            <a:spLocks noChangeShapeType="1"/>
          </p:cNvSpPr>
          <p:nvPr/>
        </p:nvSpPr>
        <p:spPr bwMode="auto">
          <a:xfrm flipH="1" flipV="1">
            <a:off x="5714704" y="3266394"/>
            <a:ext cx="541337" cy="879475"/>
          </a:xfrm>
          <a:prstGeom prst="line">
            <a:avLst/>
          </a:prstGeom>
          <a:noFill/>
          <a:ln w="25400">
            <a:solidFill>
              <a:schemeClr val="tx1"/>
            </a:solidFill>
            <a:round/>
            <a:headEnd/>
            <a:tailEnd type="triangle" w="lg" len="lg"/>
          </a:ln>
          <a:effectLst/>
        </p:spPr>
        <p:txBody>
          <a:bodyPr/>
          <a:lstStyle/>
          <a:p>
            <a:endParaRPr lang="en-US"/>
          </a:p>
        </p:txBody>
      </p:sp>
      <p:sp>
        <p:nvSpPr>
          <p:cNvPr id="238609" name="Line 17"/>
          <p:cNvSpPr>
            <a:spLocks noChangeShapeType="1"/>
          </p:cNvSpPr>
          <p:nvPr/>
        </p:nvSpPr>
        <p:spPr bwMode="auto">
          <a:xfrm flipH="1" flipV="1">
            <a:off x="5379740" y="3712482"/>
            <a:ext cx="876300" cy="433387"/>
          </a:xfrm>
          <a:prstGeom prst="line">
            <a:avLst/>
          </a:prstGeom>
          <a:noFill/>
          <a:ln w="25400">
            <a:solidFill>
              <a:schemeClr val="tx1"/>
            </a:solidFill>
            <a:round/>
            <a:headEnd/>
            <a:tailEnd type="triangle" w="lg" len="lg"/>
          </a:ln>
          <a:effectLst/>
        </p:spPr>
        <p:txBody>
          <a:bodyPr/>
          <a:lstStyle/>
          <a:p>
            <a:endParaRPr lang="en-US"/>
          </a:p>
        </p:txBody>
      </p:sp>
      <p:sp>
        <p:nvSpPr>
          <p:cNvPr id="238610" name="Text Box 18"/>
          <p:cNvSpPr txBox="1">
            <a:spLocks noChangeArrowheads="1"/>
          </p:cNvSpPr>
          <p:nvPr/>
        </p:nvSpPr>
        <p:spPr bwMode="auto">
          <a:xfrm>
            <a:off x="4619136" y="6311773"/>
            <a:ext cx="3104696" cy="369332"/>
          </a:xfrm>
          <a:prstGeom prst="rect">
            <a:avLst/>
          </a:prstGeom>
          <a:noFill/>
          <a:ln w="25400" algn="ctr">
            <a:noFill/>
            <a:miter lim="800000"/>
            <a:headEnd/>
            <a:tailEnd type="none" w="lg" len="lg"/>
          </a:ln>
          <a:effectLst/>
        </p:spPr>
        <p:txBody>
          <a:bodyPr wrap="none">
            <a:spAutoFit/>
          </a:bodyPr>
          <a:lstStyle/>
          <a:p>
            <a:r>
              <a:rPr lang="en-US" dirty="0"/>
              <a:t>geometric or exponential spiral</a:t>
            </a:r>
          </a:p>
        </p:txBody>
      </p:sp>
      <p:sp>
        <p:nvSpPr>
          <p:cNvPr id="238611" name="Text Box 19"/>
          <p:cNvSpPr txBox="1">
            <a:spLocks noChangeArrowheads="1"/>
          </p:cNvSpPr>
          <p:nvPr/>
        </p:nvSpPr>
        <p:spPr bwMode="auto">
          <a:xfrm>
            <a:off x="3990678" y="5080906"/>
            <a:ext cx="1104598" cy="369332"/>
          </a:xfrm>
          <a:prstGeom prst="rect">
            <a:avLst/>
          </a:prstGeom>
          <a:noFill/>
          <a:ln w="25400" algn="ctr">
            <a:noFill/>
            <a:miter lim="800000"/>
            <a:headEnd/>
            <a:tailEnd type="none" w="lg" len="lg"/>
          </a:ln>
          <a:effectLst/>
        </p:spPr>
        <p:txBody>
          <a:bodyPr wrap="none">
            <a:spAutoFit/>
          </a:bodyPr>
          <a:lstStyle/>
          <a:p>
            <a:r>
              <a:rPr lang="en-US"/>
              <a:t>unit circle</a:t>
            </a:r>
          </a:p>
        </p:txBody>
      </p:sp>
      <p:pic>
        <p:nvPicPr>
          <p:cNvPr id="238612" name="Picture 20" descr="txp_fig"/>
          <p:cNvPicPr>
            <a:picLocks noChangeAspect="1" noChangeArrowheads="1"/>
          </p:cNvPicPr>
          <p:nvPr>
            <p:custDataLst>
              <p:tags r:id="rId4"/>
            </p:custDataLst>
          </p:nvPr>
        </p:nvPicPr>
        <p:blipFill>
          <a:blip r:embed="rId15" cstate="print">
            <a:clrChange>
              <a:clrFrom>
                <a:srgbClr val="FFFFFF"/>
              </a:clrFrom>
              <a:clrTo>
                <a:srgbClr val="FFFFFF">
                  <a:alpha val="0"/>
                </a:srgbClr>
              </a:clrTo>
            </a:clrChange>
          </a:blip>
          <a:srcRect/>
          <a:stretch>
            <a:fillRect/>
          </a:stretch>
        </p:blipFill>
        <p:spPr bwMode="auto">
          <a:xfrm>
            <a:off x="7376815" y="3629931"/>
            <a:ext cx="211138" cy="190500"/>
          </a:xfrm>
          <a:prstGeom prst="rect">
            <a:avLst/>
          </a:prstGeom>
          <a:noFill/>
          <a:ln w="25400" algn="ctr">
            <a:noFill/>
            <a:miter lim="800000"/>
            <a:headEnd/>
            <a:tailEnd type="none" w="lg" len="lg"/>
          </a:ln>
          <a:effectLst/>
        </p:spPr>
      </p:pic>
      <p:pic>
        <p:nvPicPr>
          <p:cNvPr id="238613" name="Picture 21" descr="txp_fig"/>
          <p:cNvPicPr>
            <a:picLocks noChangeAspect="1" noChangeArrowheads="1"/>
          </p:cNvPicPr>
          <p:nvPr>
            <p:custDataLst>
              <p:tags r:id="rId5"/>
            </p:custDataLst>
          </p:nvPr>
        </p:nvPicPr>
        <p:blipFill>
          <a:blip r:embed="rId16" cstate="print">
            <a:clrChange>
              <a:clrFrom>
                <a:srgbClr val="FFFFFF"/>
              </a:clrFrom>
              <a:clrTo>
                <a:srgbClr val="FFFFFF">
                  <a:alpha val="0"/>
                </a:srgbClr>
              </a:clrTo>
            </a:clrChange>
          </a:blip>
          <a:srcRect/>
          <a:stretch>
            <a:fillRect/>
          </a:stretch>
        </p:blipFill>
        <p:spPr bwMode="auto">
          <a:xfrm>
            <a:off x="6900566" y="2842532"/>
            <a:ext cx="257175" cy="257175"/>
          </a:xfrm>
          <a:prstGeom prst="rect">
            <a:avLst/>
          </a:prstGeom>
          <a:noFill/>
          <a:ln w="25400" algn="ctr">
            <a:noFill/>
            <a:miter lim="800000"/>
            <a:headEnd/>
            <a:tailEnd type="none" w="lg" len="lg"/>
          </a:ln>
          <a:effectLst/>
        </p:spPr>
      </p:pic>
      <p:pic>
        <p:nvPicPr>
          <p:cNvPr id="238616" name="Picture 24" descr="txp_fig"/>
          <p:cNvPicPr>
            <a:picLocks noChangeAspect="1" noChangeArrowheads="1"/>
          </p:cNvPicPr>
          <p:nvPr>
            <p:custDataLst>
              <p:tags r:id="rId6"/>
            </p:custDataLst>
          </p:nvPr>
        </p:nvPicPr>
        <p:blipFill>
          <a:blip r:embed="rId17" cstate="print">
            <a:clrChange>
              <a:clrFrom>
                <a:srgbClr val="FFFFFF"/>
              </a:clrFrom>
              <a:clrTo>
                <a:srgbClr val="FFFFFF">
                  <a:alpha val="0"/>
                </a:srgbClr>
              </a:clrTo>
            </a:clrChange>
          </a:blip>
          <a:srcRect/>
          <a:stretch>
            <a:fillRect/>
          </a:stretch>
        </p:blipFill>
        <p:spPr bwMode="auto">
          <a:xfrm>
            <a:off x="6289378" y="2701243"/>
            <a:ext cx="292100" cy="292100"/>
          </a:xfrm>
          <a:prstGeom prst="rect">
            <a:avLst/>
          </a:prstGeom>
          <a:noFill/>
          <a:ln w="25400" algn="ctr">
            <a:noFill/>
            <a:miter lim="800000"/>
            <a:headEnd/>
            <a:tailEnd type="none" w="lg" len="lg"/>
          </a:ln>
          <a:effectLst/>
        </p:spPr>
      </p:pic>
      <p:pic>
        <p:nvPicPr>
          <p:cNvPr id="238619" name="Picture 27" descr="txp_fig"/>
          <p:cNvPicPr>
            <a:picLocks noChangeAspect="1" noChangeArrowheads="1"/>
          </p:cNvPicPr>
          <p:nvPr>
            <p:custDataLst>
              <p:tags r:id="rId7"/>
            </p:custDataLst>
          </p:nvPr>
        </p:nvPicPr>
        <p:blipFill>
          <a:blip r:embed="rId18" cstate="print">
            <a:clrChange>
              <a:clrFrom>
                <a:srgbClr val="FFFFFF"/>
              </a:clrFrom>
              <a:clrTo>
                <a:srgbClr val="FFFFFF">
                  <a:alpha val="0"/>
                </a:srgbClr>
              </a:clrTo>
            </a:clrChange>
          </a:blip>
          <a:srcRect/>
          <a:stretch>
            <a:fillRect/>
          </a:stretch>
        </p:blipFill>
        <p:spPr bwMode="auto">
          <a:xfrm>
            <a:off x="5528966" y="2991757"/>
            <a:ext cx="269875" cy="269875"/>
          </a:xfrm>
          <a:prstGeom prst="rect">
            <a:avLst/>
          </a:prstGeom>
          <a:noFill/>
          <a:ln w="25400" algn="ctr">
            <a:noFill/>
            <a:miter lim="800000"/>
            <a:headEnd/>
            <a:tailEnd type="none" w="lg" len="lg"/>
          </a:ln>
          <a:effectLst/>
        </p:spPr>
      </p:pic>
      <p:pic>
        <p:nvPicPr>
          <p:cNvPr id="238622" name="Picture 30" descr="txp_fig"/>
          <p:cNvPicPr>
            <a:picLocks noChangeAspect="1" noChangeArrowheads="1"/>
          </p:cNvPicPr>
          <p:nvPr>
            <p:custDataLst>
              <p:tags r:id="rId8"/>
            </p:custDataLst>
          </p:nvPr>
        </p:nvPicPr>
        <p:blipFill>
          <a:blip r:embed="rId19" cstate="print">
            <a:clrChange>
              <a:clrFrom>
                <a:srgbClr val="FFFFFF"/>
              </a:clrFrom>
              <a:clrTo>
                <a:srgbClr val="FFFFFF">
                  <a:alpha val="0"/>
                </a:srgbClr>
              </a:clrTo>
            </a:clrChange>
          </a:blip>
          <a:srcRect/>
          <a:stretch>
            <a:fillRect/>
          </a:stretch>
        </p:blipFill>
        <p:spPr bwMode="auto">
          <a:xfrm>
            <a:off x="5095579" y="3491819"/>
            <a:ext cx="276225" cy="276225"/>
          </a:xfrm>
          <a:prstGeom prst="rect">
            <a:avLst/>
          </a:prstGeom>
          <a:noFill/>
          <a:ln w="25400" algn="ctr">
            <a:noFill/>
            <a:miter lim="800000"/>
            <a:headEnd/>
            <a:tailEnd type="none" w="lg" len="lg"/>
          </a:ln>
          <a:effectLst/>
        </p:spPr>
      </p:pic>
      <p:pic>
        <p:nvPicPr>
          <p:cNvPr id="238624" name="Picture 32" descr="txp_fig"/>
          <p:cNvPicPr>
            <a:picLocks noChangeAspect="1" noChangeArrowheads="1"/>
          </p:cNvPicPr>
          <p:nvPr>
            <p:custDataLst>
              <p:tags r:id="rId9"/>
            </p:custDataLst>
          </p:nvPr>
        </p:nvPicPr>
        <p:blipFill>
          <a:blip r:embed="rId20" cstate="print">
            <a:clrChange>
              <a:clrFrom>
                <a:srgbClr val="FFFFFF"/>
              </a:clrFrom>
              <a:clrTo>
                <a:srgbClr val="FFFFFF">
                  <a:alpha val="0"/>
                </a:srgbClr>
              </a:clrTo>
            </a:clrChange>
          </a:blip>
          <a:srcRect/>
          <a:stretch>
            <a:fillRect/>
          </a:stretch>
        </p:blipFill>
        <p:spPr bwMode="auto">
          <a:xfrm>
            <a:off x="958554" y="2974293"/>
            <a:ext cx="3305175" cy="78740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604"/>
                                        </p:tgtEl>
                                        <p:attrNameLst>
                                          <p:attrName>style.visibility</p:attrName>
                                        </p:attrNameLst>
                                      </p:cBhvr>
                                      <p:to>
                                        <p:strVal val="visible"/>
                                      </p:to>
                                    </p:set>
                                    <p:animEffect transition="in" filter="fade">
                                      <p:cBhvr>
                                        <p:cTn id="7" dur="500"/>
                                        <p:tgtEl>
                                          <p:spTgt spid="238604"/>
                                        </p:tgtEl>
                                      </p:cBhvr>
                                    </p:animEffect>
                                  </p:childTnLst>
                                </p:cTn>
                              </p:par>
                              <p:par>
                                <p:cTn id="8" presetID="10" presetClass="entr" presetSubtype="0" fill="hold" nodeType="withEffect">
                                  <p:stCondLst>
                                    <p:cond delay="0"/>
                                  </p:stCondLst>
                                  <p:childTnLst>
                                    <p:set>
                                      <p:cBhvr>
                                        <p:cTn id="9" dur="1" fill="hold">
                                          <p:stCondLst>
                                            <p:cond delay="0"/>
                                          </p:stCondLst>
                                        </p:cTn>
                                        <p:tgtEl>
                                          <p:spTgt spid="238612"/>
                                        </p:tgtEl>
                                        <p:attrNameLst>
                                          <p:attrName>style.visibility</p:attrName>
                                        </p:attrNameLst>
                                      </p:cBhvr>
                                      <p:to>
                                        <p:strVal val="visible"/>
                                      </p:to>
                                    </p:set>
                                    <p:animEffect transition="in" filter="fade">
                                      <p:cBhvr>
                                        <p:cTn id="10" dur="500"/>
                                        <p:tgtEl>
                                          <p:spTgt spid="238612"/>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238606"/>
                                        </p:tgtEl>
                                        <p:attrNameLst>
                                          <p:attrName>style.visibility</p:attrName>
                                        </p:attrNameLst>
                                      </p:cBhvr>
                                      <p:to>
                                        <p:strVal val="visible"/>
                                      </p:to>
                                    </p:set>
                                    <p:animEffect transition="in" filter="fade">
                                      <p:cBhvr>
                                        <p:cTn id="14" dur="500"/>
                                        <p:tgtEl>
                                          <p:spTgt spid="238606"/>
                                        </p:tgtEl>
                                      </p:cBhvr>
                                    </p:animEffect>
                                  </p:childTnLst>
                                </p:cTn>
                              </p:par>
                              <p:par>
                                <p:cTn id="15" presetID="10" presetClass="entr" presetSubtype="0" fill="hold" nodeType="withEffect">
                                  <p:stCondLst>
                                    <p:cond delay="500"/>
                                  </p:stCondLst>
                                  <p:childTnLst>
                                    <p:set>
                                      <p:cBhvr>
                                        <p:cTn id="16" dur="1" fill="hold">
                                          <p:stCondLst>
                                            <p:cond delay="0"/>
                                          </p:stCondLst>
                                        </p:cTn>
                                        <p:tgtEl>
                                          <p:spTgt spid="238613"/>
                                        </p:tgtEl>
                                        <p:attrNameLst>
                                          <p:attrName>style.visibility</p:attrName>
                                        </p:attrNameLst>
                                      </p:cBhvr>
                                      <p:to>
                                        <p:strVal val="visible"/>
                                      </p:to>
                                    </p:set>
                                    <p:animEffect transition="in" filter="fade">
                                      <p:cBhvr>
                                        <p:cTn id="17" dur="500"/>
                                        <p:tgtEl>
                                          <p:spTgt spid="238613"/>
                                        </p:tgtEl>
                                      </p:cBhvr>
                                    </p:animEffect>
                                  </p:childTnLst>
                                </p:cTn>
                              </p:par>
                            </p:childTnLst>
                          </p:cTn>
                        </p:par>
                        <p:par>
                          <p:cTn id="18" fill="hold">
                            <p:stCondLst>
                              <p:cond delay="1500"/>
                            </p:stCondLst>
                            <p:childTnLst>
                              <p:par>
                                <p:cTn id="19" presetID="10" presetClass="entr" presetSubtype="0" fill="hold" nodeType="afterEffect">
                                  <p:stCondLst>
                                    <p:cond delay="500"/>
                                  </p:stCondLst>
                                  <p:childTnLst>
                                    <p:set>
                                      <p:cBhvr>
                                        <p:cTn id="20" dur="1" fill="hold">
                                          <p:stCondLst>
                                            <p:cond delay="0"/>
                                          </p:stCondLst>
                                        </p:cTn>
                                        <p:tgtEl>
                                          <p:spTgt spid="238616"/>
                                        </p:tgtEl>
                                        <p:attrNameLst>
                                          <p:attrName>style.visibility</p:attrName>
                                        </p:attrNameLst>
                                      </p:cBhvr>
                                      <p:to>
                                        <p:strVal val="visible"/>
                                      </p:to>
                                    </p:set>
                                    <p:animEffect transition="in" filter="fade">
                                      <p:cBhvr>
                                        <p:cTn id="21" dur="500"/>
                                        <p:tgtEl>
                                          <p:spTgt spid="23861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38607"/>
                                        </p:tgtEl>
                                        <p:attrNameLst>
                                          <p:attrName>style.visibility</p:attrName>
                                        </p:attrNameLst>
                                      </p:cBhvr>
                                      <p:to>
                                        <p:strVal val="visible"/>
                                      </p:to>
                                    </p:set>
                                    <p:animEffect transition="in" filter="fade">
                                      <p:cBhvr>
                                        <p:cTn id="24" dur="500"/>
                                        <p:tgtEl>
                                          <p:spTgt spid="238607"/>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38608"/>
                                        </p:tgtEl>
                                        <p:attrNameLst>
                                          <p:attrName>style.visibility</p:attrName>
                                        </p:attrNameLst>
                                      </p:cBhvr>
                                      <p:to>
                                        <p:strVal val="visible"/>
                                      </p:to>
                                    </p:set>
                                    <p:animEffect transition="in" filter="fade">
                                      <p:cBhvr>
                                        <p:cTn id="28" dur="500"/>
                                        <p:tgtEl>
                                          <p:spTgt spid="238608"/>
                                        </p:tgtEl>
                                      </p:cBhvr>
                                    </p:animEffect>
                                  </p:childTnLst>
                                </p:cTn>
                              </p:par>
                              <p:par>
                                <p:cTn id="29" presetID="10" presetClass="entr" presetSubtype="0" fill="hold" nodeType="withEffect">
                                  <p:stCondLst>
                                    <p:cond delay="500"/>
                                  </p:stCondLst>
                                  <p:childTnLst>
                                    <p:set>
                                      <p:cBhvr>
                                        <p:cTn id="30" dur="1" fill="hold">
                                          <p:stCondLst>
                                            <p:cond delay="0"/>
                                          </p:stCondLst>
                                        </p:cTn>
                                        <p:tgtEl>
                                          <p:spTgt spid="238619"/>
                                        </p:tgtEl>
                                        <p:attrNameLst>
                                          <p:attrName>style.visibility</p:attrName>
                                        </p:attrNameLst>
                                      </p:cBhvr>
                                      <p:to>
                                        <p:strVal val="visible"/>
                                      </p:to>
                                    </p:set>
                                    <p:animEffect transition="in" filter="fade">
                                      <p:cBhvr>
                                        <p:cTn id="31" dur="500"/>
                                        <p:tgtEl>
                                          <p:spTgt spid="238619"/>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8609"/>
                                        </p:tgtEl>
                                        <p:attrNameLst>
                                          <p:attrName>style.visibility</p:attrName>
                                        </p:attrNameLst>
                                      </p:cBhvr>
                                      <p:to>
                                        <p:strVal val="visible"/>
                                      </p:to>
                                    </p:set>
                                    <p:animEffect transition="in" filter="fade">
                                      <p:cBhvr>
                                        <p:cTn id="35" dur="500"/>
                                        <p:tgtEl>
                                          <p:spTgt spid="238609"/>
                                        </p:tgtEl>
                                      </p:cBhvr>
                                    </p:animEffect>
                                  </p:childTnLst>
                                </p:cTn>
                              </p:par>
                              <p:par>
                                <p:cTn id="36" presetID="10" presetClass="entr" presetSubtype="0" fill="hold" nodeType="withEffect">
                                  <p:stCondLst>
                                    <p:cond delay="500"/>
                                  </p:stCondLst>
                                  <p:childTnLst>
                                    <p:set>
                                      <p:cBhvr>
                                        <p:cTn id="37" dur="1" fill="hold">
                                          <p:stCondLst>
                                            <p:cond delay="0"/>
                                          </p:stCondLst>
                                        </p:cTn>
                                        <p:tgtEl>
                                          <p:spTgt spid="238622"/>
                                        </p:tgtEl>
                                        <p:attrNameLst>
                                          <p:attrName>style.visibility</p:attrName>
                                        </p:attrNameLst>
                                      </p:cBhvr>
                                      <p:to>
                                        <p:strVal val="visible"/>
                                      </p:to>
                                    </p:set>
                                    <p:animEffect transition="in" filter="fade">
                                      <p:cBhvr>
                                        <p:cTn id="38" dur="500"/>
                                        <p:tgtEl>
                                          <p:spTgt spid="2386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8605"/>
                                        </p:tgtEl>
                                        <p:attrNameLst>
                                          <p:attrName>style.visibility</p:attrName>
                                        </p:attrNameLst>
                                      </p:cBhvr>
                                      <p:to>
                                        <p:strVal val="visible"/>
                                      </p:to>
                                    </p:set>
                                    <p:animEffect transition="in" filter="fade">
                                      <p:cBhvr>
                                        <p:cTn id="43" dur="500"/>
                                        <p:tgtEl>
                                          <p:spTgt spid="23860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8610"/>
                                        </p:tgtEl>
                                        <p:attrNameLst>
                                          <p:attrName>style.visibility</p:attrName>
                                        </p:attrNameLst>
                                      </p:cBhvr>
                                      <p:to>
                                        <p:strVal val="visible"/>
                                      </p:to>
                                    </p:set>
                                    <p:animEffect transition="in" filter="fade">
                                      <p:cBhvr>
                                        <p:cTn id="46" dur="500"/>
                                        <p:tgtEl>
                                          <p:spTgt spid="2386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38624"/>
                                        </p:tgtEl>
                                        <p:attrNameLst>
                                          <p:attrName>style.visibility</p:attrName>
                                        </p:attrNameLst>
                                      </p:cBhvr>
                                      <p:to>
                                        <p:strVal val="visible"/>
                                      </p:to>
                                    </p:set>
                                    <p:animEffect transition="in" filter="fade">
                                      <p:cBhvr>
                                        <p:cTn id="51" dur="500"/>
                                        <p:tgtEl>
                                          <p:spTgt spid="23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5" grpId="0" animBg="1"/>
      <p:bldP spid="238604" grpId="0" animBg="1"/>
      <p:bldP spid="238606" grpId="0" animBg="1"/>
      <p:bldP spid="238607" grpId="0" animBg="1"/>
      <p:bldP spid="238608" grpId="0" animBg="1"/>
      <p:bldP spid="238609" grpId="0" animBg="1"/>
      <p:bldP spid="2386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AC16B8CB-D6E5-4074-9F1B-DF6C4B301725}" type="slidenum">
              <a:rPr lang="en-US"/>
              <a:pPr/>
              <a:t>16</a:t>
            </a:fld>
            <a:endParaRPr lang="en-US"/>
          </a:p>
        </p:txBody>
      </p:sp>
      <p:sp>
        <p:nvSpPr>
          <p:cNvPr id="241668" name="Rectangle 4"/>
          <p:cNvSpPr>
            <a:spLocks noGrp="1" noChangeArrowheads="1"/>
          </p:cNvSpPr>
          <p:nvPr>
            <p:ph type="title"/>
          </p:nvPr>
        </p:nvSpPr>
        <p:spPr/>
        <p:txBody>
          <a:bodyPr/>
          <a:lstStyle/>
          <a:p>
            <a:r>
              <a:rPr lang="en-US"/>
              <a:t>Quaternions</a:t>
            </a:r>
          </a:p>
        </p:txBody>
      </p:sp>
      <p:pic>
        <p:nvPicPr>
          <p:cNvPr id="241675" name="Picture 11" descr="txp_fig"/>
          <p:cNvPicPr>
            <a:picLocks noChangeAspect="1" noChangeArrowheads="1"/>
          </p:cNvPicPr>
          <p:nvPr>
            <p:custDataLst>
              <p:tags r:id="rId1"/>
            </p:custDataLst>
          </p:nvPr>
        </p:nvPicPr>
        <p:blipFill>
          <a:blip r:embed="rId7" cstate="print">
            <a:clrChange>
              <a:clrFrom>
                <a:srgbClr val="FFFFFF"/>
              </a:clrFrom>
              <a:clrTo>
                <a:srgbClr val="FFFFFF">
                  <a:alpha val="0"/>
                </a:srgbClr>
              </a:clrTo>
            </a:clrChange>
          </a:blip>
          <a:srcRect/>
          <a:stretch>
            <a:fillRect/>
          </a:stretch>
        </p:blipFill>
        <p:spPr bwMode="auto">
          <a:xfrm>
            <a:off x="971132" y="1442245"/>
            <a:ext cx="8555038" cy="417512"/>
          </a:xfrm>
          <a:prstGeom prst="rect">
            <a:avLst/>
          </a:prstGeom>
          <a:noFill/>
          <a:ln w="25400" algn="ctr">
            <a:noFill/>
            <a:miter lim="800000"/>
            <a:headEnd/>
            <a:tailEnd type="none" w="lg" len="lg"/>
          </a:ln>
          <a:effectLst/>
        </p:spPr>
      </p:pic>
      <p:pic>
        <p:nvPicPr>
          <p:cNvPr id="241676" name="Picture 12" descr="txp_fig"/>
          <p:cNvPicPr>
            <a:picLocks noChangeAspect="1" noChangeArrowheads="1"/>
          </p:cNvPicPr>
          <p:nvPr>
            <p:custDataLst>
              <p:tags r:id="rId2"/>
            </p:custDataLst>
          </p:nvPr>
        </p:nvPicPr>
        <p:blipFill>
          <a:blip r:embed="rId8" cstate="print">
            <a:clrChange>
              <a:clrFrom>
                <a:srgbClr val="FFFFFF"/>
              </a:clrFrom>
              <a:clrTo>
                <a:srgbClr val="FFFFFF">
                  <a:alpha val="0"/>
                </a:srgbClr>
              </a:clrTo>
            </a:clrChange>
          </a:blip>
          <a:srcRect/>
          <a:stretch>
            <a:fillRect/>
          </a:stretch>
        </p:blipFill>
        <p:spPr bwMode="auto">
          <a:xfrm>
            <a:off x="1097987" y="2425180"/>
            <a:ext cx="1486942" cy="966512"/>
          </a:xfrm>
          <a:prstGeom prst="rect">
            <a:avLst/>
          </a:prstGeom>
          <a:noFill/>
          <a:ln w="25400" algn="ctr">
            <a:noFill/>
            <a:miter lim="800000"/>
            <a:headEnd/>
            <a:tailEnd type="none" w="lg" len="lg"/>
          </a:ln>
          <a:effectLst/>
        </p:spPr>
      </p:pic>
      <p:pic>
        <p:nvPicPr>
          <p:cNvPr id="241679" name="Picture 15" descr="txp_fig"/>
          <p:cNvPicPr>
            <a:picLocks noChangeAspect="1" noChangeArrowheads="1"/>
          </p:cNvPicPr>
          <p:nvPr>
            <p:custDataLst>
              <p:tags r:id="rId3"/>
            </p:custDataLst>
          </p:nvPr>
        </p:nvPicPr>
        <p:blipFill>
          <a:blip r:embed="rId9" cstate="print">
            <a:clrChange>
              <a:clrFrom>
                <a:srgbClr val="FFFFFF"/>
              </a:clrFrom>
              <a:clrTo>
                <a:srgbClr val="FFFFFF">
                  <a:alpha val="0"/>
                </a:srgbClr>
              </a:clrTo>
            </a:clrChange>
          </a:blip>
          <a:srcRect/>
          <a:stretch>
            <a:fillRect/>
          </a:stretch>
        </p:blipFill>
        <p:spPr bwMode="auto">
          <a:xfrm>
            <a:off x="3443488" y="2414388"/>
            <a:ext cx="2682950" cy="1047090"/>
          </a:xfrm>
          <a:prstGeom prst="rect">
            <a:avLst/>
          </a:prstGeom>
          <a:noFill/>
          <a:ln w="25400" algn="ctr">
            <a:noFill/>
            <a:miter lim="800000"/>
            <a:headEnd/>
            <a:tailEnd type="none" w="lg" len="lg"/>
          </a:ln>
          <a:effectLst/>
        </p:spPr>
      </p:pic>
      <p:sp>
        <p:nvSpPr>
          <p:cNvPr id="241681" name="Text Box 17"/>
          <p:cNvSpPr txBox="1">
            <a:spLocks noChangeArrowheads="1"/>
          </p:cNvSpPr>
          <p:nvPr/>
        </p:nvSpPr>
        <p:spPr bwMode="auto">
          <a:xfrm>
            <a:off x="2581276" y="6110289"/>
            <a:ext cx="6456063" cy="461665"/>
          </a:xfrm>
          <a:prstGeom prst="rect">
            <a:avLst/>
          </a:prstGeom>
          <a:noFill/>
          <a:ln w="25400" algn="ctr">
            <a:noFill/>
            <a:miter lim="800000"/>
            <a:headEnd/>
            <a:tailEnd type="none" w="lg" len="lg"/>
          </a:ln>
          <a:effectLst/>
        </p:spPr>
        <p:txBody>
          <a:bodyPr wrap="none">
            <a:spAutoFit/>
          </a:bodyPr>
          <a:lstStyle/>
          <a:p>
            <a:r>
              <a:rPr lang="en-US" sz="2400"/>
              <a:t>Quaternions are associative but </a:t>
            </a:r>
            <a:r>
              <a:rPr lang="en-US" sz="2400" b="1"/>
              <a:t>not</a:t>
            </a:r>
            <a:r>
              <a:rPr lang="en-US" sz="2400"/>
              <a:t> commutative!</a:t>
            </a:r>
          </a:p>
        </p:txBody>
      </p:sp>
      <p:pic>
        <p:nvPicPr>
          <p:cNvPr id="241682" name="Picture 18" descr="txp_fig"/>
          <p:cNvPicPr>
            <a:picLocks noChangeAspect="1" noChangeArrowheads="1"/>
          </p:cNvPicPr>
          <p:nvPr>
            <p:custDataLst>
              <p:tags r:id="rId4"/>
            </p:custDataLst>
          </p:nvPr>
        </p:nvPicPr>
        <p:blipFill>
          <a:blip r:embed="rId10" cstate="print">
            <a:clrChange>
              <a:clrFrom>
                <a:srgbClr val="FFFFFF"/>
              </a:clrFrom>
              <a:clrTo>
                <a:srgbClr val="FFFFFF">
                  <a:alpha val="0"/>
                </a:srgbClr>
              </a:clrTo>
            </a:clrChange>
          </a:blip>
          <a:srcRect/>
          <a:stretch>
            <a:fillRect/>
          </a:stretch>
        </p:blipFill>
        <p:spPr bwMode="auto">
          <a:xfrm>
            <a:off x="950566" y="4066449"/>
            <a:ext cx="6937375" cy="1717675"/>
          </a:xfrm>
          <a:prstGeom prst="rect">
            <a:avLst/>
          </a:prstGeom>
          <a:noFill/>
          <a:ln w="25400" algn="ctr">
            <a:noFill/>
            <a:miter lim="800000"/>
            <a:headEnd/>
            <a:tailEnd type="none" w="lg" len="lg"/>
          </a:ln>
          <a:effectLst/>
        </p:spPr>
      </p:pic>
      <p:pic>
        <p:nvPicPr>
          <p:cNvPr id="15" name="Picture 14" descr="TP_tmp.png"/>
          <p:cNvPicPr>
            <a:picLocks noChangeAspect="1"/>
          </p:cNvPicPr>
          <p:nvPr>
            <p:custDataLst>
              <p:tags r:id="rId5"/>
            </p:custDataLst>
          </p:nvPr>
        </p:nvPicPr>
        <p:blipFill>
          <a:blip r:embed="rId11" cstate="print">
            <a:clrChange>
              <a:clrFrom>
                <a:srgbClr val="FFFFFF"/>
              </a:clrFrom>
              <a:clrTo>
                <a:srgbClr val="FFFFFF">
                  <a:alpha val="0"/>
                </a:srgbClr>
              </a:clrTo>
            </a:clrChange>
          </a:blip>
          <a:stretch>
            <a:fillRect/>
          </a:stretch>
        </p:blipFill>
        <p:spPr bwMode="auto">
          <a:xfrm>
            <a:off x="6888088" y="2442806"/>
            <a:ext cx="3024336" cy="345638"/>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676"/>
                                        </p:tgtEl>
                                        <p:attrNameLst>
                                          <p:attrName>style.visibility</p:attrName>
                                        </p:attrNameLst>
                                      </p:cBhvr>
                                      <p:to>
                                        <p:strVal val="visible"/>
                                      </p:to>
                                    </p:set>
                                    <p:animEffect transition="in" filter="fade">
                                      <p:cBhvr>
                                        <p:cTn id="7" dur="500"/>
                                        <p:tgtEl>
                                          <p:spTgt spid="241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679"/>
                                        </p:tgtEl>
                                        <p:attrNameLst>
                                          <p:attrName>style.visibility</p:attrName>
                                        </p:attrNameLst>
                                      </p:cBhvr>
                                      <p:to>
                                        <p:strVal val="visible"/>
                                      </p:to>
                                    </p:set>
                                    <p:animEffect transition="in" filter="fade">
                                      <p:cBhvr>
                                        <p:cTn id="12" dur="500"/>
                                        <p:tgtEl>
                                          <p:spTgt spid="24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Cayley</a:t>
            </a:r>
            <a:r>
              <a:rPr lang="en-US" dirty="0"/>
              <a:t> Graph</a:t>
            </a:r>
          </a:p>
        </p:txBody>
      </p:sp>
      <p:sp>
        <p:nvSpPr>
          <p:cNvPr id="4" name="Slide Number Placeholder 3"/>
          <p:cNvSpPr>
            <a:spLocks noGrp="1"/>
          </p:cNvSpPr>
          <p:nvPr>
            <p:ph type="sldNum" sz="quarter" idx="12"/>
          </p:nvPr>
        </p:nvSpPr>
        <p:spPr/>
        <p:txBody>
          <a:bodyPr/>
          <a:lstStyle/>
          <a:p>
            <a:fld id="{6C6AE60A-B69C-4790-82F7-3882EDF23186}" type="slidenum">
              <a:rPr lang="de-DE" smtClean="0"/>
              <a:pPr/>
              <a:t>17</a:t>
            </a:fld>
            <a:endParaRPr lang="de-DE"/>
          </a:p>
        </p:txBody>
      </p:sp>
      <p:pic>
        <p:nvPicPr>
          <p:cNvPr id="6" name="Picture 5"/>
          <p:cNvPicPr/>
          <p:nvPr/>
        </p:nvPicPr>
        <p:blipFill>
          <a:blip r:embed="rId5" cstate="print"/>
          <a:srcRect/>
          <a:stretch>
            <a:fillRect/>
          </a:stretch>
        </p:blipFill>
        <p:spPr bwMode="auto">
          <a:xfrm>
            <a:off x="818208" y="2091072"/>
            <a:ext cx="3612604" cy="3396580"/>
          </a:xfrm>
          <a:prstGeom prst="rect">
            <a:avLst/>
          </a:prstGeom>
          <a:noFill/>
          <a:ln w="9525">
            <a:noFill/>
            <a:miter lim="800000"/>
            <a:headEnd/>
            <a:tailEnd/>
          </a:ln>
        </p:spPr>
      </p:pic>
      <p:sp>
        <p:nvSpPr>
          <p:cNvPr id="7" name="TextBox 6"/>
          <p:cNvSpPr txBox="1"/>
          <p:nvPr/>
        </p:nvSpPr>
        <p:spPr>
          <a:xfrm>
            <a:off x="4850657" y="2379104"/>
            <a:ext cx="3332835" cy="400110"/>
          </a:xfrm>
          <a:prstGeom prst="rect">
            <a:avLst/>
          </a:prstGeom>
          <a:noFill/>
        </p:spPr>
        <p:txBody>
          <a:bodyPr wrap="none" rtlCol="0">
            <a:spAutoFit/>
          </a:bodyPr>
          <a:lstStyle/>
          <a:p>
            <a:r>
              <a:rPr lang="en-US" sz="2000" dirty="0">
                <a:solidFill>
                  <a:srgbClr val="FF0000"/>
                </a:solidFill>
              </a:rPr>
              <a:t>multiplication on the right by </a:t>
            </a:r>
            <a:r>
              <a:rPr lang="en-US" sz="2000" b="1" dirty="0" err="1">
                <a:solidFill>
                  <a:srgbClr val="FF0000"/>
                </a:solidFill>
              </a:rPr>
              <a:t>i</a:t>
            </a:r>
            <a:endParaRPr lang="en-US" sz="2000" b="1" dirty="0">
              <a:solidFill>
                <a:srgbClr val="FF0000"/>
              </a:solidFill>
            </a:endParaRPr>
          </a:p>
        </p:txBody>
      </p:sp>
      <p:sp>
        <p:nvSpPr>
          <p:cNvPr id="8" name="TextBox 7"/>
          <p:cNvSpPr txBox="1"/>
          <p:nvPr/>
        </p:nvSpPr>
        <p:spPr>
          <a:xfrm>
            <a:off x="4850657" y="2843090"/>
            <a:ext cx="3336041" cy="400110"/>
          </a:xfrm>
          <a:prstGeom prst="rect">
            <a:avLst/>
          </a:prstGeom>
          <a:noFill/>
        </p:spPr>
        <p:txBody>
          <a:bodyPr wrap="none" rtlCol="0">
            <a:spAutoFit/>
          </a:bodyPr>
          <a:lstStyle/>
          <a:p>
            <a:r>
              <a:rPr lang="en-US" sz="2000" dirty="0">
                <a:solidFill>
                  <a:srgbClr val="20FC2A"/>
                </a:solidFill>
              </a:rPr>
              <a:t>multiplication on the right by </a:t>
            </a:r>
            <a:r>
              <a:rPr lang="en-US" sz="2000" b="1" dirty="0">
                <a:solidFill>
                  <a:srgbClr val="20FC2A"/>
                </a:solidFill>
              </a:rPr>
              <a:t>j</a:t>
            </a:r>
          </a:p>
        </p:txBody>
      </p:sp>
      <p:pic>
        <p:nvPicPr>
          <p:cNvPr id="9" name="Picture 15" descr="txp_fig"/>
          <p:cNvPicPr>
            <a:picLocks noChangeAspect="1" noChangeArrowheads="1"/>
          </p:cNvPicPr>
          <p:nvPr>
            <p:custDataLst>
              <p:tags r:id="rId1"/>
            </p:custDataLst>
          </p:nvPr>
        </p:nvPicPr>
        <p:blipFill>
          <a:blip r:embed="rId6" cstate="print">
            <a:clrChange>
              <a:clrFrom>
                <a:srgbClr val="FFFFFF"/>
              </a:clrFrom>
              <a:clrTo>
                <a:srgbClr val="FFFFFF">
                  <a:alpha val="0"/>
                </a:srgbClr>
              </a:clrTo>
            </a:clrChange>
          </a:blip>
          <a:srcRect/>
          <a:stretch>
            <a:fillRect/>
          </a:stretch>
        </p:blipFill>
        <p:spPr bwMode="auto">
          <a:xfrm>
            <a:off x="4922665" y="3645024"/>
            <a:ext cx="2867457" cy="1119098"/>
          </a:xfrm>
          <a:prstGeom prst="rect">
            <a:avLst/>
          </a:prstGeom>
          <a:noFill/>
          <a:ln w="25400" algn="ctr">
            <a:noFill/>
            <a:miter lim="800000"/>
            <a:headEnd/>
            <a:tailEnd type="none" w="lg" len="lg"/>
          </a:ln>
          <a:effectLst/>
        </p:spPr>
      </p:pic>
      <p:pic>
        <p:nvPicPr>
          <p:cNvPr id="10" name="Picture 9" descr="TP_tmp.png"/>
          <p:cNvPicPr>
            <a:picLocks noChangeAspect="1"/>
          </p:cNvPicPr>
          <p:nvPr>
            <p:custDataLst>
              <p:tags r:id="rId2"/>
            </p:custDataLst>
          </p:nvPr>
        </p:nvPicPr>
        <p:blipFill>
          <a:blip r:embed="rId7" cstate="print">
            <a:clrChange>
              <a:clrFrom>
                <a:srgbClr val="FFFFFF"/>
              </a:clrFrom>
              <a:clrTo>
                <a:srgbClr val="FFFFFF">
                  <a:alpha val="0"/>
                </a:srgbClr>
              </a:clrTo>
            </a:clrChange>
          </a:blip>
          <a:stretch>
            <a:fillRect/>
          </a:stretch>
        </p:blipFill>
        <p:spPr bwMode="auto">
          <a:xfrm>
            <a:off x="4943872" y="4941168"/>
            <a:ext cx="3414820" cy="390264"/>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C8066-9293-4970-9F06-326C3E2F56A0}" type="slidenum">
              <a:rPr lang="en-US"/>
              <a:pPr/>
              <a:t>18</a:t>
            </a:fld>
            <a:endParaRPr lang="en-US"/>
          </a:p>
        </p:txBody>
      </p:sp>
      <p:sp>
        <p:nvSpPr>
          <p:cNvPr id="243714" name="Rectangle 2"/>
          <p:cNvSpPr>
            <a:spLocks noGrp="1" noChangeArrowheads="1"/>
          </p:cNvSpPr>
          <p:nvPr>
            <p:ph type="title"/>
          </p:nvPr>
        </p:nvSpPr>
        <p:spPr/>
        <p:txBody>
          <a:bodyPr/>
          <a:lstStyle/>
          <a:p>
            <a:r>
              <a:rPr lang="en-US"/>
              <a:t>Representation of Quaternions</a:t>
            </a:r>
          </a:p>
        </p:txBody>
      </p:sp>
      <p:pic>
        <p:nvPicPr>
          <p:cNvPr id="243723" name="Picture 11" descr="txp_fig"/>
          <p:cNvPicPr>
            <a:picLocks noChangeAspect="1" noChangeArrowheads="1"/>
          </p:cNvPicPr>
          <p:nvPr>
            <p:custDataLst>
              <p:tags r:id="rId1"/>
            </p:custDataLst>
          </p:nvPr>
        </p:nvPicPr>
        <p:blipFill>
          <a:blip r:embed="rId3" cstate="print">
            <a:clrChange>
              <a:clrFrom>
                <a:srgbClr val="FFFFFF"/>
              </a:clrFrom>
              <a:clrTo>
                <a:srgbClr val="FFFFFF">
                  <a:alpha val="0"/>
                </a:srgbClr>
              </a:clrTo>
            </a:clrChange>
          </a:blip>
          <a:srcRect/>
          <a:stretch>
            <a:fillRect/>
          </a:stretch>
        </p:blipFill>
        <p:spPr bwMode="auto">
          <a:xfrm>
            <a:off x="2279576" y="1789113"/>
            <a:ext cx="3503613" cy="4567238"/>
          </a:xfrm>
          <a:prstGeom prst="rect">
            <a:avLst/>
          </a:prstGeom>
          <a:noFill/>
          <a:ln w="25400" algn="ctr">
            <a:noFill/>
            <a:miter lim="800000"/>
            <a:headEnd/>
            <a:tailEnd type="none" w="lg" len="lg"/>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Quaternion to Rotation Matrix</a:t>
            </a:r>
          </a:p>
        </p:txBody>
      </p:sp>
      <p:sp>
        <p:nvSpPr>
          <p:cNvPr id="3" name="Slide Number Placeholder 2"/>
          <p:cNvSpPr>
            <a:spLocks noGrp="1"/>
          </p:cNvSpPr>
          <p:nvPr>
            <p:ph type="sldNum" sz="quarter" idx="12"/>
          </p:nvPr>
        </p:nvSpPr>
        <p:spPr/>
        <p:txBody>
          <a:bodyPr/>
          <a:lstStyle/>
          <a:p>
            <a:fld id="{6C6AE60A-B69C-4790-82F7-3882EDF23186}" type="slidenum">
              <a:rPr lang="de-DE" smtClean="0"/>
              <a:pPr/>
              <a:t>19</a:t>
            </a:fld>
            <a:endParaRPr lang="de-DE"/>
          </a:p>
        </p:txBody>
      </p:sp>
      <p:pic>
        <p:nvPicPr>
          <p:cNvPr id="1026" name="Picture 2"/>
          <p:cNvPicPr>
            <a:picLocks noChangeAspect="1" noChangeArrowheads="1"/>
          </p:cNvPicPr>
          <p:nvPr/>
        </p:nvPicPr>
        <p:blipFill>
          <a:blip r:embed="rId4" cstate="print"/>
          <a:srcRect/>
          <a:stretch>
            <a:fillRect/>
          </a:stretch>
        </p:blipFill>
        <p:spPr bwMode="auto">
          <a:xfrm>
            <a:off x="1127448" y="3212976"/>
            <a:ext cx="6697334" cy="995734"/>
          </a:xfrm>
          <a:prstGeom prst="rect">
            <a:avLst/>
          </a:prstGeom>
          <a:noFill/>
          <a:ln w="9525">
            <a:noFill/>
            <a:miter lim="800000"/>
            <a:headEnd/>
            <a:tailEnd/>
          </a:ln>
        </p:spPr>
      </p:pic>
      <p:pic>
        <p:nvPicPr>
          <p:cNvPr id="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blip>
          <a:stretch>
            <a:fillRect/>
          </a:stretch>
        </p:blipFill>
        <p:spPr>
          <a:xfrm>
            <a:off x="2495600" y="2060848"/>
            <a:ext cx="3744416" cy="356255"/>
          </a:xfrm>
          <a:prstGeom prst="rect">
            <a:avLst/>
          </a:prstGeom>
          <a:noFill/>
        </p:spPr>
      </p:pic>
      <p:sp>
        <p:nvSpPr>
          <p:cNvPr id="12" name="TextBox 11"/>
          <p:cNvSpPr txBox="1"/>
          <p:nvPr/>
        </p:nvSpPr>
        <p:spPr>
          <a:xfrm>
            <a:off x="1703512" y="5157192"/>
            <a:ext cx="5904656" cy="923330"/>
          </a:xfrm>
          <a:prstGeom prst="rect">
            <a:avLst/>
          </a:prstGeom>
          <a:noFill/>
        </p:spPr>
        <p:txBody>
          <a:bodyPr wrap="square" rtlCol="0">
            <a:spAutoFit/>
          </a:bodyPr>
          <a:lstStyle/>
          <a:p>
            <a:r>
              <a:rPr lang="en-US" dirty="0"/>
              <a:t>The opposite direction is slightly more complicated, see</a:t>
            </a:r>
          </a:p>
          <a:p>
            <a:r>
              <a:rPr lang="en-US" dirty="0">
                <a:hlinkClick r:id="rId6"/>
              </a:rPr>
              <a:t>Wikipedia page on </a:t>
            </a:r>
            <a:r>
              <a:rPr lang="en-US" dirty="0" err="1">
                <a:hlinkClick r:id="rId6"/>
              </a:rPr>
              <a:t>quaternions</a:t>
            </a:r>
            <a:r>
              <a:rPr lang="en-US" dirty="0">
                <a:hlinkClick r:id="rId6"/>
              </a:rPr>
              <a:t> as spatial rotations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for this set of slides</a:t>
            </a:r>
            <a:endParaRPr lang="de-DE" dirty="0"/>
          </a:p>
        </p:txBody>
      </p:sp>
      <p:sp>
        <p:nvSpPr>
          <p:cNvPr id="3" name="Content Placeholder 2"/>
          <p:cNvSpPr>
            <a:spLocks noGrp="1"/>
          </p:cNvSpPr>
          <p:nvPr>
            <p:ph idx="1"/>
          </p:nvPr>
        </p:nvSpPr>
        <p:spPr/>
        <p:txBody>
          <a:bodyPr/>
          <a:lstStyle/>
          <a:p>
            <a:r>
              <a:rPr lang="en-US" dirty="0"/>
              <a:t>None</a:t>
            </a:r>
          </a:p>
        </p:txBody>
      </p:sp>
      <p:sp>
        <p:nvSpPr>
          <p:cNvPr id="4" name="Slide Number Placeholder 3"/>
          <p:cNvSpPr>
            <a:spLocks noGrp="1"/>
          </p:cNvSpPr>
          <p:nvPr>
            <p:ph type="sldNum" sz="quarter" idx="12"/>
          </p:nvPr>
        </p:nvSpPr>
        <p:spPr/>
        <p:txBody>
          <a:bodyPr/>
          <a:lstStyle/>
          <a:p>
            <a:fld id="{6C6AE60A-B69C-4790-82F7-3882EDF23186}" type="slidenum">
              <a:rPr lang="de-DE" smtClean="0"/>
              <a:pPr/>
              <a:t>2</a:t>
            </a:fld>
            <a:endParaRPr lang="de-DE"/>
          </a:p>
        </p:txBody>
      </p:sp>
      <p:sp>
        <p:nvSpPr>
          <p:cNvPr id="6" name="TextBox 5"/>
          <p:cNvSpPr txBox="1"/>
          <p:nvPr/>
        </p:nvSpPr>
        <p:spPr>
          <a:xfrm>
            <a:off x="2351584" y="4723030"/>
            <a:ext cx="7370864" cy="1815882"/>
          </a:xfrm>
          <a:prstGeom prst="rect">
            <a:avLst/>
          </a:prstGeom>
          <a:noFill/>
        </p:spPr>
        <p:txBody>
          <a:bodyPr wrap="none" rtlCol="0">
            <a:spAutoFit/>
          </a:bodyPr>
          <a:lstStyle/>
          <a:p>
            <a:r>
              <a:rPr lang="en-US" sz="1600" dirty="0"/>
              <a:t>Please note that this set of slides is intended as support for the lecture, not as a</a:t>
            </a:r>
          </a:p>
          <a:p>
            <a:r>
              <a:rPr lang="en-US" sz="1600" dirty="0"/>
              <a:t>stand-alone script.  If you want to study for this course, please use these slides </a:t>
            </a:r>
          </a:p>
          <a:p>
            <a:r>
              <a:rPr lang="en-US" sz="1600" dirty="0"/>
              <a:t>in conjunction with the indicated chapters in the text books.  The textbooks are</a:t>
            </a:r>
          </a:p>
          <a:p>
            <a:r>
              <a:rPr lang="en-US" sz="1600" dirty="0"/>
              <a:t>available online or in the TUB library (many copies that can be checked out for the</a:t>
            </a:r>
            <a:br>
              <a:rPr lang="en-US" sz="1600" dirty="0"/>
            </a:br>
            <a:r>
              <a:rPr lang="en-US" sz="1600" dirty="0"/>
              <a:t>entire semester.  There are also some aspects of the lectures that will not be </a:t>
            </a:r>
          </a:p>
          <a:p>
            <a:r>
              <a:rPr lang="en-US" sz="1600" dirty="0"/>
              <a:t>covered in the text books but can still be part of the homework or exam.  For those</a:t>
            </a:r>
          </a:p>
          <a:p>
            <a:r>
              <a:rPr lang="en-US" sz="1600" dirty="0"/>
              <a:t>It is important that you attend class or ask somebody about what was covered in class.</a:t>
            </a:r>
          </a:p>
        </p:txBody>
      </p:sp>
    </p:spTree>
    <p:extLst>
      <p:ext uri="{BB962C8B-B14F-4D97-AF65-F5344CB8AC3E}">
        <p14:creationId xmlns:p14="http://schemas.microsoft.com/office/powerpoint/2010/main" val="13899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FDC19585-41DD-4577-B212-607ACE9A9818}" type="slidenum">
              <a:rPr lang="en-US"/>
              <a:pPr/>
              <a:t>20</a:t>
            </a:fld>
            <a:endParaRPr lang="en-US"/>
          </a:p>
        </p:txBody>
      </p:sp>
      <p:sp>
        <p:nvSpPr>
          <p:cNvPr id="244738" name="Rectangle 2"/>
          <p:cNvSpPr>
            <a:spLocks noGrp="1" noChangeArrowheads="1"/>
          </p:cNvSpPr>
          <p:nvPr>
            <p:ph type="title"/>
          </p:nvPr>
        </p:nvSpPr>
        <p:spPr/>
        <p:txBody>
          <a:bodyPr/>
          <a:lstStyle/>
          <a:p>
            <a:r>
              <a:rPr lang="en-US"/>
              <a:t>Operations on Quaternions</a:t>
            </a:r>
          </a:p>
        </p:txBody>
      </p:sp>
      <p:sp>
        <p:nvSpPr>
          <p:cNvPr id="244740" name="Text Box 4"/>
          <p:cNvSpPr txBox="1">
            <a:spLocks noChangeArrowheads="1"/>
          </p:cNvSpPr>
          <p:nvPr/>
        </p:nvSpPr>
        <p:spPr bwMode="auto">
          <a:xfrm>
            <a:off x="3471863" y="2203932"/>
            <a:ext cx="1513941" cy="523220"/>
          </a:xfrm>
          <a:prstGeom prst="rect">
            <a:avLst/>
          </a:prstGeom>
          <a:noFill/>
          <a:ln w="25400" algn="ctr">
            <a:noFill/>
            <a:miter lim="800000"/>
            <a:headEnd/>
            <a:tailEnd type="none" w="lg" len="lg"/>
          </a:ln>
          <a:effectLst/>
        </p:spPr>
        <p:txBody>
          <a:bodyPr wrap="none">
            <a:spAutoFit/>
          </a:bodyPr>
          <a:lstStyle/>
          <a:p>
            <a:r>
              <a:rPr lang="en-US" sz="2800"/>
              <a:t>Inversion</a:t>
            </a:r>
          </a:p>
        </p:txBody>
      </p:sp>
      <p:sp>
        <p:nvSpPr>
          <p:cNvPr id="244745" name="Text Box 9"/>
          <p:cNvSpPr txBox="1">
            <a:spLocks noChangeArrowheads="1"/>
          </p:cNvSpPr>
          <p:nvPr/>
        </p:nvSpPr>
        <p:spPr bwMode="auto">
          <a:xfrm>
            <a:off x="3165475" y="4248632"/>
            <a:ext cx="2244725" cy="519112"/>
          </a:xfrm>
          <a:prstGeom prst="rect">
            <a:avLst/>
          </a:prstGeom>
          <a:noFill/>
          <a:ln w="25400" algn="ctr">
            <a:noFill/>
            <a:miter lim="800000"/>
            <a:headEnd/>
            <a:tailEnd type="none" w="lg" len="lg"/>
          </a:ln>
          <a:effectLst/>
        </p:spPr>
        <p:txBody>
          <a:bodyPr wrap="none">
            <a:spAutoFit/>
          </a:bodyPr>
          <a:lstStyle/>
          <a:p>
            <a:r>
              <a:rPr lang="en-US" sz="2800"/>
              <a:t>Multiplication</a:t>
            </a:r>
          </a:p>
        </p:txBody>
      </p:sp>
      <p:pic>
        <p:nvPicPr>
          <p:cNvPr id="244748" name="Picture 12"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1487488" y="4862994"/>
            <a:ext cx="6727825" cy="698500"/>
          </a:xfrm>
          <a:prstGeom prst="rect">
            <a:avLst/>
          </a:prstGeom>
          <a:noFill/>
          <a:ln w="25400" algn="ctr">
            <a:noFill/>
            <a:miter lim="800000"/>
            <a:headEnd/>
            <a:tailEnd type="none" w="lg" len="lg"/>
          </a:ln>
          <a:effectLst/>
        </p:spPr>
      </p:pic>
      <p:pic>
        <p:nvPicPr>
          <p:cNvPr id="244755" name="Picture 19" descr="txp_fig"/>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3452812" y="2740507"/>
            <a:ext cx="1668462" cy="817562"/>
          </a:xfrm>
          <a:prstGeom prst="rect">
            <a:avLst/>
          </a:prstGeom>
          <a:noFill/>
          <a:ln w="25400" algn="ctr">
            <a:noFill/>
            <a:miter lim="800000"/>
            <a:headEnd/>
            <a:tailEnd type="none" w="lg" len="lg"/>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1220FC-537C-442D-97A8-2E064CFE58E6}" type="slidenum">
              <a:rPr lang="en-US"/>
              <a:pPr/>
              <a:t>21</a:t>
            </a:fld>
            <a:endParaRPr lang="en-US"/>
          </a:p>
        </p:txBody>
      </p:sp>
      <p:sp>
        <p:nvSpPr>
          <p:cNvPr id="251908" name="Rectangle 4"/>
          <p:cNvSpPr>
            <a:spLocks noGrp="1" noChangeArrowheads="1"/>
          </p:cNvSpPr>
          <p:nvPr>
            <p:ph type="title"/>
          </p:nvPr>
        </p:nvSpPr>
        <p:spPr/>
        <p:txBody>
          <a:bodyPr/>
          <a:lstStyle/>
          <a:p>
            <a:r>
              <a:rPr lang="en-US"/>
              <a:t>Operations on </a:t>
            </a:r>
            <a:r>
              <a:rPr lang="en-US" b="1" u="sng"/>
              <a:t>Unit</a:t>
            </a:r>
            <a:r>
              <a:rPr lang="en-US"/>
              <a:t> Quaternions</a:t>
            </a:r>
          </a:p>
        </p:txBody>
      </p:sp>
      <p:sp>
        <p:nvSpPr>
          <p:cNvPr id="251909" name="Text Box 5"/>
          <p:cNvSpPr txBox="1">
            <a:spLocks noChangeArrowheads="1"/>
          </p:cNvSpPr>
          <p:nvPr/>
        </p:nvSpPr>
        <p:spPr bwMode="auto">
          <a:xfrm>
            <a:off x="249610" y="2442480"/>
            <a:ext cx="1658146" cy="461665"/>
          </a:xfrm>
          <a:prstGeom prst="rect">
            <a:avLst/>
          </a:prstGeom>
          <a:noFill/>
          <a:ln w="25400" algn="ctr">
            <a:noFill/>
            <a:miter lim="800000"/>
            <a:headEnd/>
            <a:tailEnd type="none" w="lg" len="lg"/>
          </a:ln>
          <a:effectLst/>
        </p:spPr>
        <p:txBody>
          <a:bodyPr wrap="none">
            <a:spAutoFit/>
          </a:bodyPr>
          <a:lstStyle/>
          <a:p>
            <a:r>
              <a:rPr lang="en-US" sz="2400"/>
              <a:t>Exponential</a:t>
            </a:r>
          </a:p>
        </p:txBody>
      </p:sp>
      <p:sp>
        <p:nvSpPr>
          <p:cNvPr id="251911" name="Text Box 7"/>
          <p:cNvSpPr txBox="1">
            <a:spLocks noChangeArrowheads="1"/>
          </p:cNvSpPr>
          <p:nvPr/>
        </p:nvSpPr>
        <p:spPr bwMode="auto">
          <a:xfrm>
            <a:off x="279773" y="5898467"/>
            <a:ext cx="1450141" cy="461665"/>
          </a:xfrm>
          <a:prstGeom prst="rect">
            <a:avLst/>
          </a:prstGeom>
          <a:noFill/>
          <a:ln w="25400" algn="ctr">
            <a:noFill/>
            <a:miter lim="800000"/>
            <a:headEnd/>
            <a:tailEnd type="none" w="lg" len="lg"/>
          </a:ln>
          <a:effectLst/>
        </p:spPr>
        <p:txBody>
          <a:bodyPr wrap="none">
            <a:spAutoFit/>
          </a:bodyPr>
          <a:lstStyle/>
          <a:p>
            <a:r>
              <a:rPr lang="en-US" sz="2400"/>
              <a:t>Logarithm</a:t>
            </a:r>
          </a:p>
        </p:txBody>
      </p:sp>
      <p:sp>
        <p:nvSpPr>
          <p:cNvPr id="251915" name="Text Box 11"/>
          <p:cNvSpPr txBox="1">
            <a:spLocks noChangeArrowheads="1"/>
          </p:cNvSpPr>
          <p:nvPr/>
        </p:nvSpPr>
        <p:spPr bwMode="auto">
          <a:xfrm>
            <a:off x="311523" y="1647142"/>
            <a:ext cx="1325427" cy="461665"/>
          </a:xfrm>
          <a:prstGeom prst="rect">
            <a:avLst/>
          </a:prstGeom>
          <a:noFill/>
          <a:ln w="25400" algn="ctr">
            <a:noFill/>
            <a:miter lim="800000"/>
            <a:headEnd/>
            <a:tailEnd type="none" w="lg" len="lg"/>
          </a:ln>
          <a:effectLst/>
        </p:spPr>
        <p:txBody>
          <a:bodyPr wrap="none">
            <a:spAutoFit/>
          </a:bodyPr>
          <a:lstStyle/>
          <a:p>
            <a:r>
              <a:rPr lang="en-US" sz="2400"/>
              <a:t>Inversion</a:t>
            </a:r>
          </a:p>
        </p:txBody>
      </p:sp>
      <p:pic>
        <p:nvPicPr>
          <p:cNvPr id="251920" name="Picture 16" descr="txp_fig"/>
          <p:cNvPicPr>
            <a:picLocks noChangeAspect="1" noChangeArrowheads="1"/>
          </p:cNvPicPr>
          <p:nvPr>
            <p:custDataLst>
              <p:tags r:id="rId1"/>
            </p:custDataLst>
          </p:nvPr>
        </p:nvPicPr>
        <p:blipFill>
          <a:blip r:embed="rId6" cstate="print">
            <a:clrChange>
              <a:clrFrom>
                <a:srgbClr val="FFFFFF"/>
              </a:clrFrom>
              <a:clrTo>
                <a:srgbClr val="FFFFFF">
                  <a:alpha val="0"/>
                </a:srgbClr>
              </a:clrTo>
            </a:clrChange>
          </a:blip>
          <a:srcRect/>
          <a:stretch>
            <a:fillRect/>
          </a:stretch>
        </p:blipFill>
        <p:spPr bwMode="auto">
          <a:xfrm>
            <a:off x="2813422" y="1596341"/>
            <a:ext cx="4724400" cy="609600"/>
          </a:xfrm>
          <a:prstGeom prst="rect">
            <a:avLst/>
          </a:prstGeom>
          <a:noFill/>
          <a:ln w="25400" algn="ctr">
            <a:noFill/>
            <a:miter lim="800000"/>
            <a:headEnd/>
            <a:tailEnd type="none" w="lg" len="lg"/>
          </a:ln>
          <a:effectLst/>
        </p:spPr>
      </p:pic>
      <p:sp>
        <p:nvSpPr>
          <p:cNvPr id="251927" name="Text Box 23"/>
          <p:cNvSpPr txBox="1">
            <a:spLocks noChangeArrowheads="1"/>
          </p:cNvSpPr>
          <p:nvPr/>
        </p:nvSpPr>
        <p:spPr bwMode="auto">
          <a:xfrm>
            <a:off x="6842497" y="3079066"/>
            <a:ext cx="1589346" cy="369332"/>
          </a:xfrm>
          <a:prstGeom prst="rect">
            <a:avLst/>
          </a:prstGeom>
          <a:noFill/>
          <a:ln w="25400" algn="ctr">
            <a:noFill/>
            <a:miter lim="800000"/>
            <a:headEnd/>
            <a:tailEnd type="none" w="lg" len="lg"/>
          </a:ln>
          <a:effectLst/>
        </p:spPr>
        <p:txBody>
          <a:bodyPr wrap="none">
            <a:spAutoFit/>
          </a:bodyPr>
          <a:lstStyle/>
          <a:p>
            <a:r>
              <a:rPr lang="en-US"/>
              <a:t>Euler’s Identity</a:t>
            </a:r>
          </a:p>
        </p:txBody>
      </p:sp>
      <p:pic>
        <p:nvPicPr>
          <p:cNvPr id="251930" name="Picture 26" descr="txp_fig"/>
          <p:cNvPicPr>
            <a:picLocks noChangeAspect="1" noChangeArrowheads="1"/>
          </p:cNvPicPr>
          <p:nvPr>
            <p:custDataLst>
              <p:tags r:id="rId2"/>
            </p:custDataLst>
          </p:nvPr>
        </p:nvPicPr>
        <p:blipFill>
          <a:blip r:embed="rId7" cstate="print">
            <a:clrChange>
              <a:clrFrom>
                <a:srgbClr val="FFFFFF"/>
              </a:clrFrom>
              <a:clrTo>
                <a:srgbClr val="FFFFFF">
                  <a:alpha val="0"/>
                </a:srgbClr>
              </a:clrTo>
            </a:clrChange>
          </a:blip>
          <a:srcRect/>
          <a:stretch>
            <a:fillRect/>
          </a:stretch>
        </p:blipFill>
        <p:spPr bwMode="auto">
          <a:xfrm>
            <a:off x="2135560" y="5904817"/>
            <a:ext cx="6348412" cy="379413"/>
          </a:xfrm>
          <a:prstGeom prst="rect">
            <a:avLst/>
          </a:prstGeom>
          <a:noFill/>
          <a:ln w="25400" algn="ctr">
            <a:noFill/>
            <a:miter lim="800000"/>
            <a:headEnd/>
            <a:tailEnd type="none" w="lg" len="lg"/>
          </a:ln>
          <a:effectLst/>
        </p:spPr>
      </p:pic>
      <p:sp>
        <p:nvSpPr>
          <p:cNvPr id="251931" name="Text Box 27"/>
          <p:cNvSpPr txBox="1">
            <a:spLocks noChangeArrowheads="1"/>
          </p:cNvSpPr>
          <p:nvPr/>
        </p:nvSpPr>
        <p:spPr bwMode="auto">
          <a:xfrm>
            <a:off x="213097" y="4647517"/>
            <a:ext cx="2081660" cy="461665"/>
          </a:xfrm>
          <a:prstGeom prst="rect">
            <a:avLst/>
          </a:prstGeom>
          <a:noFill/>
          <a:ln w="25400" algn="ctr">
            <a:noFill/>
            <a:miter lim="800000"/>
            <a:headEnd/>
            <a:tailEnd type="none" w="lg" len="lg"/>
          </a:ln>
          <a:effectLst/>
        </p:spPr>
        <p:txBody>
          <a:bodyPr wrap="none">
            <a:spAutoFit/>
          </a:bodyPr>
          <a:lstStyle/>
          <a:p>
            <a:r>
              <a:rPr lang="en-US" sz="2400"/>
              <a:t>Exponentiation</a:t>
            </a:r>
          </a:p>
        </p:txBody>
      </p:sp>
      <p:pic>
        <p:nvPicPr>
          <p:cNvPr id="251936" name="Picture 32" descr="txp_fig"/>
          <p:cNvPicPr>
            <a:picLocks noChangeAspect="1" noChangeArrowheads="1"/>
          </p:cNvPicPr>
          <p:nvPr>
            <p:custDataLst>
              <p:tags r:id="rId3"/>
            </p:custDataLst>
          </p:nvPr>
        </p:nvPicPr>
        <p:blipFill>
          <a:blip r:embed="rId8" cstate="print">
            <a:clrChange>
              <a:clrFrom>
                <a:srgbClr val="FFFFFF"/>
              </a:clrFrom>
              <a:clrTo>
                <a:srgbClr val="FFFFFF">
                  <a:alpha val="0"/>
                </a:srgbClr>
              </a:clrTo>
            </a:clrChange>
          </a:blip>
          <a:srcRect/>
          <a:stretch>
            <a:fillRect/>
          </a:stretch>
        </p:blipFill>
        <p:spPr bwMode="auto">
          <a:xfrm>
            <a:off x="2803897" y="4679266"/>
            <a:ext cx="4800600" cy="846138"/>
          </a:xfrm>
          <a:prstGeom prst="rect">
            <a:avLst/>
          </a:prstGeom>
          <a:noFill/>
          <a:ln w="25400" algn="ctr">
            <a:noFill/>
            <a:miter lim="800000"/>
            <a:headEnd/>
            <a:tailEnd type="none" w="lg" len="lg"/>
          </a:ln>
          <a:effectLst/>
        </p:spPr>
      </p:pic>
      <p:pic>
        <p:nvPicPr>
          <p:cNvPr id="251937" name="Picture 33" descr="txp_fig"/>
          <p:cNvPicPr>
            <a:picLocks noChangeAspect="1" noChangeArrowheads="1"/>
          </p:cNvPicPr>
          <p:nvPr>
            <p:custDataLst>
              <p:tags r:id="rId4"/>
            </p:custDataLst>
          </p:nvPr>
        </p:nvPicPr>
        <p:blipFill>
          <a:blip r:embed="rId9" cstate="print">
            <a:clrChange>
              <a:clrFrom>
                <a:srgbClr val="FFFFFF"/>
              </a:clrFrom>
              <a:clrTo>
                <a:srgbClr val="FFFFFF">
                  <a:alpha val="0"/>
                </a:srgbClr>
              </a:clrTo>
            </a:clrChange>
          </a:blip>
          <a:srcRect/>
          <a:stretch>
            <a:fillRect/>
          </a:stretch>
        </p:blipFill>
        <p:spPr bwMode="auto">
          <a:xfrm>
            <a:off x="3032498" y="2545666"/>
            <a:ext cx="3946525" cy="1449388"/>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fade">
                                      <p:cBhvr>
                                        <p:cTn id="7" dur="500"/>
                                        <p:tgtEl>
                                          <p:spTgt spid="2519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1927"/>
                                        </p:tgtEl>
                                        <p:attrNameLst>
                                          <p:attrName>style.visibility</p:attrName>
                                        </p:attrNameLst>
                                      </p:cBhvr>
                                      <p:to>
                                        <p:strVal val="visible"/>
                                      </p:to>
                                    </p:set>
                                    <p:animEffect transition="in" filter="fade">
                                      <p:cBhvr>
                                        <p:cTn id="10" dur="500"/>
                                        <p:tgtEl>
                                          <p:spTgt spid="251927"/>
                                        </p:tgtEl>
                                      </p:cBhvr>
                                    </p:animEffect>
                                  </p:childTnLst>
                                </p:cTn>
                              </p:par>
                              <p:par>
                                <p:cTn id="11" presetID="10" presetClass="entr" presetSubtype="0" fill="hold" nodeType="withEffect">
                                  <p:stCondLst>
                                    <p:cond delay="0"/>
                                  </p:stCondLst>
                                  <p:childTnLst>
                                    <p:set>
                                      <p:cBhvr>
                                        <p:cTn id="12" dur="1" fill="hold">
                                          <p:stCondLst>
                                            <p:cond delay="0"/>
                                          </p:stCondLst>
                                        </p:cTn>
                                        <p:tgtEl>
                                          <p:spTgt spid="251937"/>
                                        </p:tgtEl>
                                        <p:attrNameLst>
                                          <p:attrName>style.visibility</p:attrName>
                                        </p:attrNameLst>
                                      </p:cBhvr>
                                      <p:to>
                                        <p:strVal val="visible"/>
                                      </p:to>
                                    </p:set>
                                    <p:animEffect transition="in" filter="fade">
                                      <p:cBhvr>
                                        <p:cTn id="13" dur="500"/>
                                        <p:tgtEl>
                                          <p:spTgt spid="2519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1931"/>
                                        </p:tgtEl>
                                        <p:attrNameLst>
                                          <p:attrName>style.visibility</p:attrName>
                                        </p:attrNameLst>
                                      </p:cBhvr>
                                      <p:to>
                                        <p:strVal val="visible"/>
                                      </p:to>
                                    </p:set>
                                    <p:animEffect transition="in" filter="fade">
                                      <p:cBhvr>
                                        <p:cTn id="18" dur="500"/>
                                        <p:tgtEl>
                                          <p:spTgt spid="251931"/>
                                        </p:tgtEl>
                                      </p:cBhvr>
                                    </p:animEffect>
                                  </p:childTnLst>
                                </p:cTn>
                              </p:par>
                              <p:par>
                                <p:cTn id="19" presetID="10" presetClass="entr" presetSubtype="0" fill="hold" nodeType="withEffect">
                                  <p:stCondLst>
                                    <p:cond delay="0"/>
                                  </p:stCondLst>
                                  <p:childTnLst>
                                    <p:set>
                                      <p:cBhvr>
                                        <p:cTn id="20" dur="1" fill="hold">
                                          <p:stCondLst>
                                            <p:cond delay="0"/>
                                          </p:stCondLst>
                                        </p:cTn>
                                        <p:tgtEl>
                                          <p:spTgt spid="251936"/>
                                        </p:tgtEl>
                                        <p:attrNameLst>
                                          <p:attrName>style.visibility</p:attrName>
                                        </p:attrNameLst>
                                      </p:cBhvr>
                                      <p:to>
                                        <p:strVal val="visible"/>
                                      </p:to>
                                    </p:set>
                                    <p:animEffect transition="in" filter="fade">
                                      <p:cBhvr>
                                        <p:cTn id="21" dur="500"/>
                                        <p:tgtEl>
                                          <p:spTgt spid="2519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1911"/>
                                        </p:tgtEl>
                                        <p:attrNameLst>
                                          <p:attrName>style.visibility</p:attrName>
                                        </p:attrNameLst>
                                      </p:cBhvr>
                                      <p:to>
                                        <p:strVal val="visible"/>
                                      </p:to>
                                    </p:set>
                                    <p:animEffect transition="in" filter="fade">
                                      <p:cBhvr>
                                        <p:cTn id="26" dur="500"/>
                                        <p:tgtEl>
                                          <p:spTgt spid="251911"/>
                                        </p:tgtEl>
                                      </p:cBhvr>
                                    </p:animEffect>
                                  </p:childTnLst>
                                </p:cTn>
                              </p:par>
                              <p:par>
                                <p:cTn id="27" presetID="10" presetClass="entr" presetSubtype="0" fill="hold" nodeType="withEffect">
                                  <p:stCondLst>
                                    <p:cond delay="0"/>
                                  </p:stCondLst>
                                  <p:childTnLst>
                                    <p:set>
                                      <p:cBhvr>
                                        <p:cTn id="28" dur="1" fill="hold">
                                          <p:stCondLst>
                                            <p:cond delay="0"/>
                                          </p:stCondLst>
                                        </p:cTn>
                                        <p:tgtEl>
                                          <p:spTgt spid="251930"/>
                                        </p:tgtEl>
                                        <p:attrNameLst>
                                          <p:attrName>style.visibility</p:attrName>
                                        </p:attrNameLst>
                                      </p:cBhvr>
                                      <p:to>
                                        <p:strVal val="visible"/>
                                      </p:to>
                                    </p:set>
                                    <p:animEffect transition="in" filter="fade">
                                      <p:cBhvr>
                                        <p:cTn id="29" dur="500"/>
                                        <p:tgtEl>
                                          <p:spTgt spid="25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p:bldP spid="251911" grpId="0"/>
      <p:bldP spid="251927" grpId="0"/>
      <p:bldP spid="2519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479E007B-5AF2-45A1-A8E7-1D7A05C24BEC}" type="slidenum">
              <a:rPr lang="en-US"/>
              <a:pPr/>
              <a:t>22</a:t>
            </a:fld>
            <a:endParaRPr lang="en-US"/>
          </a:p>
        </p:txBody>
      </p:sp>
      <p:sp>
        <p:nvSpPr>
          <p:cNvPr id="254983" name="Rectangle 7"/>
          <p:cNvSpPr>
            <a:spLocks noGrp="1" noChangeArrowheads="1"/>
          </p:cNvSpPr>
          <p:nvPr>
            <p:ph type="title"/>
          </p:nvPr>
        </p:nvSpPr>
        <p:spPr/>
        <p:txBody>
          <a:bodyPr/>
          <a:lstStyle/>
          <a:p>
            <a:r>
              <a:rPr lang="en-US" sz="3600"/>
              <a:t>Finally! </a:t>
            </a:r>
            <a:r>
              <a:rPr lang="en-US" sz="3600" b="1"/>
              <a:t>Unit</a:t>
            </a:r>
            <a:r>
              <a:rPr lang="en-US" sz="3600"/>
              <a:t> Quaternions as Rotations</a:t>
            </a:r>
          </a:p>
        </p:txBody>
      </p:sp>
      <p:pic>
        <p:nvPicPr>
          <p:cNvPr id="25498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4832350" y="2233614"/>
            <a:ext cx="1911350" cy="1762125"/>
          </a:xfrm>
          <a:prstGeom prst="rect">
            <a:avLst/>
          </a:prstGeom>
          <a:noFill/>
          <a:ln w="25400" algn="ctr">
            <a:noFill/>
            <a:miter lim="800000"/>
            <a:headEnd/>
            <a:tailEnd type="none" w="lg" len="lg"/>
          </a:ln>
          <a:effectLst/>
        </p:spPr>
      </p:pic>
      <p:sp>
        <p:nvSpPr>
          <p:cNvPr id="254985" name="Text Box 9"/>
          <p:cNvSpPr txBox="1">
            <a:spLocks noChangeArrowheads="1"/>
          </p:cNvSpPr>
          <p:nvPr/>
        </p:nvSpPr>
        <p:spPr bwMode="auto">
          <a:xfrm>
            <a:off x="2446338" y="1531939"/>
            <a:ext cx="6209072" cy="461665"/>
          </a:xfrm>
          <a:prstGeom prst="rect">
            <a:avLst/>
          </a:prstGeom>
          <a:noFill/>
          <a:ln w="25400" algn="ctr">
            <a:noFill/>
            <a:miter lim="800000"/>
            <a:headEnd/>
            <a:tailEnd type="none" w="lg" len="lg"/>
          </a:ln>
          <a:effectLst/>
        </p:spPr>
        <p:txBody>
          <a:bodyPr wrap="none">
            <a:spAutoFit/>
          </a:bodyPr>
          <a:lstStyle/>
          <a:p>
            <a:pPr algn="l"/>
            <a:r>
              <a:rPr lang="en-US" sz="2400" i="1"/>
              <a:t>q</a:t>
            </a:r>
            <a:r>
              <a:rPr lang="en-US" sz="2400"/>
              <a:t> representing a rotation by angle </a:t>
            </a:r>
            <a:r>
              <a:rPr lang="en-US" sz="2400">
                <a:sym typeface="Symbol" pitchFamily="18" charset="2"/>
              </a:rPr>
              <a:t></a:t>
            </a:r>
            <a:r>
              <a:rPr lang="en-US" sz="2400"/>
              <a:t> about axis û</a:t>
            </a:r>
          </a:p>
        </p:txBody>
      </p:sp>
      <p:sp>
        <p:nvSpPr>
          <p:cNvPr id="254986" name="Text Box 10"/>
          <p:cNvSpPr txBox="1">
            <a:spLocks noChangeArrowheads="1"/>
          </p:cNvSpPr>
          <p:nvPr/>
        </p:nvSpPr>
        <p:spPr bwMode="auto">
          <a:xfrm>
            <a:off x="107951" y="4214146"/>
            <a:ext cx="3808863" cy="461665"/>
          </a:xfrm>
          <a:prstGeom prst="rect">
            <a:avLst/>
          </a:prstGeom>
          <a:noFill/>
          <a:ln w="25400" algn="ctr">
            <a:noFill/>
            <a:miter lim="800000"/>
            <a:headEnd/>
            <a:tailEnd type="none" w="lg" len="lg"/>
          </a:ln>
          <a:effectLst/>
        </p:spPr>
        <p:txBody>
          <a:bodyPr wrap="none">
            <a:spAutoFit/>
          </a:bodyPr>
          <a:lstStyle/>
          <a:p>
            <a:pPr algn="l"/>
            <a:r>
              <a:rPr lang="en-US" sz="2400"/>
              <a:t>rotating </a:t>
            </a:r>
            <a:r>
              <a:rPr lang="en-US" sz="2400" i="1"/>
              <a:t>p</a:t>
            </a:r>
            <a:r>
              <a:rPr lang="en-US" sz="2400"/>
              <a:t> using quaternion </a:t>
            </a:r>
            <a:r>
              <a:rPr lang="en-US" sz="2400" i="1"/>
              <a:t>q</a:t>
            </a:r>
            <a:endParaRPr lang="en-US" sz="2400"/>
          </a:p>
        </p:txBody>
      </p:sp>
      <p:sp>
        <p:nvSpPr>
          <p:cNvPr id="254991" name="Text Box 15"/>
          <p:cNvSpPr txBox="1">
            <a:spLocks noChangeArrowheads="1"/>
          </p:cNvSpPr>
          <p:nvPr/>
        </p:nvSpPr>
        <p:spPr bwMode="auto">
          <a:xfrm>
            <a:off x="4411214" y="4212114"/>
            <a:ext cx="4033837" cy="457200"/>
          </a:xfrm>
          <a:prstGeom prst="rect">
            <a:avLst/>
          </a:prstGeom>
          <a:noFill/>
          <a:ln w="25400" algn="ctr">
            <a:noFill/>
            <a:miter lim="800000"/>
            <a:headEnd/>
            <a:tailEnd type="none" w="lg" len="lg"/>
          </a:ln>
          <a:effectLst/>
        </p:spPr>
        <p:txBody>
          <a:bodyPr wrap="none">
            <a:spAutoFit/>
          </a:bodyPr>
          <a:lstStyle/>
          <a:p>
            <a:pPr algn="l"/>
            <a:r>
              <a:rPr lang="en-US" sz="2400"/>
              <a:t>performing multiple rotations</a:t>
            </a:r>
          </a:p>
        </p:txBody>
      </p:sp>
      <p:pic>
        <p:nvPicPr>
          <p:cNvPr id="254993" name="Picture 17"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blip>
          <a:srcRect/>
          <a:stretch>
            <a:fillRect/>
          </a:stretch>
        </p:blipFill>
        <p:spPr bwMode="auto">
          <a:xfrm>
            <a:off x="811212" y="4833270"/>
            <a:ext cx="2622550" cy="1544638"/>
          </a:xfrm>
          <a:prstGeom prst="rect">
            <a:avLst/>
          </a:prstGeom>
          <a:noFill/>
          <a:ln w="25400" algn="ctr">
            <a:noFill/>
            <a:miter lim="800000"/>
            <a:headEnd/>
            <a:tailEnd type="none" w="lg" len="lg"/>
          </a:ln>
          <a:effectLst/>
        </p:spPr>
      </p:pic>
      <p:pic>
        <p:nvPicPr>
          <p:cNvPr id="254995" name="Picture 19" descr="txp_fig"/>
          <p:cNvPicPr>
            <a:picLocks noChangeAspect="1" noChangeArrowheads="1"/>
          </p:cNvPicPr>
          <p:nvPr>
            <p:custDataLst>
              <p:tags r:id="rId3"/>
            </p:custDataLst>
          </p:nvPr>
        </p:nvPicPr>
        <p:blipFill>
          <a:blip r:embed="rId7" cstate="print">
            <a:clrChange>
              <a:clrFrom>
                <a:srgbClr val="FFFFFF"/>
              </a:clrFrom>
              <a:clrTo>
                <a:srgbClr val="FFFFFF">
                  <a:alpha val="0"/>
                </a:srgbClr>
              </a:clrTo>
            </a:clrChange>
          </a:blip>
          <a:srcRect/>
          <a:stretch>
            <a:fillRect/>
          </a:stretch>
        </p:blipFill>
        <p:spPr bwMode="auto">
          <a:xfrm>
            <a:off x="4469950" y="4783614"/>
            <a:ext cx="3805238" cy="147955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986"/>
                                        </p:tgtEl>
                                        <p:attrNameLst>
                                          <p:attrName>style.visibility</p:attrName>
                                        </p:attrNameLst>
                                      </p:cBhvr>
                                      <p:to>
                                        <p:strVal val="visible"/>
                                      </p:to>
                                    </p:set>
                                    <p:animEffect transition="in" filter="fade">
                                      <p:cBhvr>
                                        <p:cTn id="7" dur="500"/>
                                        <p:tgtEl>
                                          <p:spTgt spid="254986"/>
                                        </p:tgtEl>
                                      </p:cBhvr>
                                    </p:animEffect>
                                  </p:childTnLst>
                                </p:cTn>
                              </p:par>
                              <p:par>
                                <p:cTn id="8" presetID="10" presetClass="entr" presetSubtype="0" fill="hold" nodeType="withEffect">
                                  <p:stCondLst>
                                    <p:cond delay="0"/>
                                  </p:stCondLst>
                                  <p:childTnLst>
                                    <p:set>
                                      <p:cBhvr>
                                        <p:cTn id="9" dur="1" fill="hold">
                                          <p:stCondLst>
                                            <p:cond delay="0"/>
                                          </p:stCondLst>
                                        </p:cTn>
                                        <p:tgtEl>
                                          <p:spTgt spid="254993"/>
                                        </p:tgtEl>
                                        <p:attrNameLst>
                                          <p:attrName>style.visibility</p:attrName>
                                        </p:attrNameLst>
                                      </p:cBhvr>
                                      <p:to>
                                        <p:strVal val="visible"/>
                                      </p:to>
                                    </p:set>
                                    <p:animEffect transition="in" filter="fade">
                                      <p:cBhvr>
                                        <p:cTn id="10" dur="500"/>
                                        <p:tgtEl>
                                          <p:spTgt spid="2549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4991"/>
                                        </p:tgtEl>
                                        <p:attrNameLst>
                                          <p:attrName>style.visibility</p:attrName>
                                        </p:attrNameLst>
                                      </p:cBhvr>
                                      <p:to>
                                        <p:strVal val="visible"/>
                                      </p:to>
                                    </p:set>
                                    <p:animEffect transition="in" filter="fade">
                                      <p:cBhvr>
                                        <p:cTn id="15" dur="500"/>
                                        <p:tgtEl>
                                          <p:spTgt spid="254991"/>
                                        </p:tgtEl>
                                      </p:cBhvr>
                                    </p:animEffect>
                                  </p:childTnLst>
                                </p:cTn>
                              </p:par>
                              <p:par>
                                <p:cTn id="16" presetID="10" presetClass="entr" presetSubtype="0" fill="hold" nodeType="withEffect">
                                  <p:stCondLst>
                                    <p:cond delay="0"/>
                                  </p:stCondLst>
                                  <p:childTnLst>
                                    <p:set>
                                      <p:cBhvr>
                                        <p:cTn id="17" dur="1" fill="hold">
                                          <p:stCondLst>
                                            <p:cond delay="0"/>
                                          </p:stCondLst>
                                        </p:cTn>
                                        <p:tgtEl>
                                          <p:spTgt spid="254995"/>
                                        </p:tgtEl>
                                        <p:attrNameLst>
                                          <p:attrName>style.visibility</p:attrName>
                                        </p:attrNameLst>
                                      </p:cBhvr>
                                      <p:to>
                                        <p:strVal val="visible"/>
                                      </p:to>
                                    </p:set>
                                    <p:animEffect transition="in" filter="fade">
                                      <p:cBhvr>
                                        <p:cTn id="18" dur="500"/>
                                        <p:tgtEl>
                                          <p:spTgt spid="25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p:bldP spid="2549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E0248C74-DC56-4034-820C-1634C08B5BA0}" type="slidenum">
              <a:rPr lang="en-US"/>
              <a:pPr/>
              <a:t>23</a:t>
            </a:fld>
            <a:endParaRPr lang="en-US"/>
          </a:p>
        </p:txBody>
      </p:sp>
      <p:sp>
        <p:nvSpPr>
          <p:cNvPr id="263170" name="Line 2"/>
          <p:cNvSpPr>
            <a:spLocks noChangeShapeType="1"/>
          </p:cNvSpPr>
          <p:nvPr/>
        </p:nvSpPr>
        <p:spPr bwMode="auto">
          <a:xfrm flipV="1">
            <a:off x="6442669" y="4459754"/>
            <a:ext cx="1143000" cy="381000"/>
          </a:xfrm>
          <a:prstGeom prst="line">
            <a:avLst/>
          </a:prstGeom>
          <a:noFill/>
          <a:ln w="12700">
            <a:solidFill>
              <a:schemeClr val="tx1"/>
            </a:solidFill>
            <a:round/>
            <a:headEnd/>
            <a:tailEnd type="triangle" w="lg" len="lg"/>
          </a:ln>
          <a:effectLst/>
        </p:spPr>
        <p:txBody>
          <a:bodyPr/>
          <a:lstStyle/>
          <a:p>
            <a:endParaRPr lang="en-US"/>
          </a:p>
        </p:txBody>
      </p:sp>
      <p:sp>
        <p:nvSpPr>
          <p:cNvPr id="263171" name="Rectangle 3"/>
          <p:cNvSpPr>
            <a:spLocks noGrp="1" noChangeArrowheads="1"/>
          </p:cNvSpPr>
          <p:nvPr>
            <p:ph type="title"/>
          </p:nvPr>
        </p:nvSpPr>
        <p:spPr/>
        <p:txBody>
          <a:bodyPr/>
          <a:lstStyle/>
          <a:p>
            <a:r>
              <a:rPr lang="en-US" sz="4000"/>
              <a:t>Why are Quaternions Rotations?</a:t>
            </a:r>
          </a:p>
        </p:txBody>
      </p:sp>
      <p:sp>
        <p:nvSpPr>
          <p:cNvPr id="263172" name="Line 4"/>
          <p:cNvSpPr>
            <a:spLocks noChangeShapeType="1"/>
          </p:cNvSpPr>
          <p:nvPr/>
        </p:nvSpPr>
        <p:spPr bwMode="auto">
          <a:xfrm flipV="1">
            <a:off x="6442670" y="3267542"/>
            <a:ext cx="9525" cy="2335212"/>
          </a:xfrm>
          <a:prstGeom prst="line">
            <a:avLst/>
          </a:prstGeom>
          <a:noFill/>
          <a:ln w="25400">
            <a:solidFill>
              <a:schemeClr val="tx1"/>
            </a:solidFill>
            <a:round/>
            <a:headEnd/>
            <a:tailEnd type="triangle" w="lg" len="lg"/>
          </a:ln>
          <a:effectLst/>
        </p:spPr>
        <p:txBody>
          <a:bodyPr/>
          <a:lstStyle/>
          <a:p>
            <a:endParaRPr lang="en-US"/>
          </a:p>
        </p:txBody>
      </p:sp>
      <p:sp>
        <p:nvSpPr>
          <p:cNvPr id="263173" name="Line 5"/>
          <p:cNvSpPr>
            <a:spLocks noChangeShapeType="1"/>
          </p:cNvSpPr>
          <p:nvPr/>
        </p:nvSpPr>
        <p:spPr bwMode="auto">
          <a:xfrm>
            <a:off x="5556844" y="4840754"/>
            <a:ext cx="1981200" cy="0"/>
          </a:xfrm>
          <a:prstGeom prst="line">
            <a:avLst/>
          </a:prstGeom>
          <a:noFill/>
          <a:ln w="25400">
            <a:solidFill>
              <a:schemeClr val="tx1"/>
            </a:solidFill>
            <a:round/>
            <a:headEnd/>
            <a:tailEnd type="triangle" w="lg" len="lg"/>
          </a:ln>
          <a:effectLst/>
        </p:spPr>
        <p:txBody>
          <a:bodyPr/>
          <a:lstStyle/>
          <a:p>
            <a:endParaRPr lang="en-US"/>
          </a:p>
        </p:txBody>
      </p:sp>
      <p:pic>
        <p:nvPicPr>
          <p:cNvPr id="263174" name="Picture 6" descr="txp_fig"/>
          <p:cNvPicPr>
            <a:picLocks noChangeAspect="1" noChangeArrowheads="1"/>
          </p:cNvPicPr>
          <p:nvPr>
            <p:custDataLst>
              <p:tags r:id="rId1"/>
            </p:custDataLst>
          </p:nvPr>
        </p:nvPicPr>
        <p:blipFill>
          <a:blip r:embed="rId12" cstate="print">
            <a:clrChange>
              <a:clrFrom>
                <a:srgbClr val="FFFFFF"/>
              </a:clrFrom>
              <a:clrTo>
                <a:srgbClr val="FFFFFF">
                  <a:alpha val="0"/>
                </a:srgbClr>
              </a:clrTo>
            </a:clrChange>
          </a:blip>
          <a:srcRect/>
          <a:stretch>
            <a:fillRect/>
          </a:stretch>
        </p:blipFill>
        <p:spPr bwMode="auto">
          <a:xfrm>
            <a:off x="7461844" y="4916954"/>
            <a:ext cx="298450" cy="280988"/>
          </a:xfrm>
          <a:prstGeom prst="rect">
            <a:avLst/>
          </a:prstGeom>
          <a:noFill/>
          <a:ln w="25400" algn="ctr">
            <a:noFill/>
            <a:miter lim="800000"/>
            <a:headEnd/>
            <a:tailEnd type="none" w="lg" len="lg"/>
          </a:ln>
          <a:effectLst/>
        </p:spPr>
      </p:pic>
      <p:pic>
        <p:nvPicPr>
          <p:cNvPr id="263175" name="Picture 7" descr="txp_fig"/>
          <p:cNvPicPr>
            <a:picLocks noChangeAspect="1" noChangeArrowheads="1"/>
          </p:cNvPicPr>
          <p:nvPr>
            <p:custDataLst>
              <p:tags r:id="rId2"/>
            </p:custDataLst>
          </p:nvPr>
        </p:nvPicPr>
        <p:blipFill>
          <a:blip r:embed="rId13" cstate="print">
            <a:clrChange>
              <a:clrFrom>
                <a:srgbClr val="FFFFFF"/>
              </a:clrFrom>
              <a:clrTo>
                <a:srgbClr val="FFFFFF">
                  <a:alpha val="0"/>
                </a:srgbClr>
              </a:clrTo>
            </a:clrChange>
          </a:blip>
          <a:srcRect/>
          <a:stretch>
            <a:fillRect/>
          </a:stretch>
        </p:blipFill>
        <p:spPr bwMode="auto">
          <a:xfrm>
            <a:off x="6161681" y="3151654"/>
            <a:ext cx="184150" cy="344488"/>
          </a:xfrm>
          <a:prstGeom prst="rect">
            <a:avLst/>
          </a:prstGeom>
          <a:noFill/>
          <a:ln w="25400" algn="ctr">
            <a:noFill/>
            <a:miter lim="800000"/>
            <a:headEnd/>
            <a:tailEnd type="none" w="lg" len="lg"/>
          </a:ln>
          <a:effectLst/>
        </p:spPr>
      </p:pic>
      <p:sp>
        <p:nvSpPr>
          <p:cNvPr id="263177" name="Line 9"/>
          <p:cNvSpPr>
            <a:spLocks noChangeShapeType="1"/>
          </p:cNvSpPr>
          <p:nvPr/>
        </p:nvSpPr>
        <p:spPr bwMode="auto">
          <a:xfrm flipV="1">
            <a:off x="6442669" y="3697754"/>
            <a:ext cx="685800" cy="1143000"/>
          </a:xfrm>
          <a:prstGeom prst="line">
            <a:avLst/>
          </a:prstGeom>
          <a:noFill/>
          <a:ln w="12700">
            <a:solidFill>
              <a:schemeClr val="tx1"/>
            </a:solidFill>
            <a:round/>
            <a:headEnd/>
            <a:tailEnd type="triangle" w="lg" len="lg"/>
          </a:ln>
          <a:effectLst/>
        </p:spPr>
        <p:txBody>
          <a:bodyPr/>
          <a:lstStyle/>
          <a:p>
            <a:endParaRPr lang="en-US"/>
          </a:p>
        </p:txBody>
      </p:sp>
      <p:sp>
        <p:nvSpPr>
          <p:cNvPr id="263178" name="Oval 10"/>
          <p:cNvSpPr>
            <a:spLocks noChangeArrowheads="1"/>
          </p:cNvSpPr>
          <p:nvPr/>
        </p:nvSpPr>
        <p:spPr bwMode="auto">
          <a:xfrm>
            <a:off x="5756869" y="4154954"/>
            <a:ext cx="1371600" cy="1371600"/>
          </a:xfrm>
          <a:prstGeom prst="ellipse">
            <a:avLst/>
          </a:prstGeom>
          <a:noFill/>
          <a:ln w="6350" algn="ctr">
            <a:solidFill>
              <a:schemeClr val="tx1"/>
            </a:solidFill>
            <a:prstDash val="lgDash"/>
            <a:round/>
            <a:headEnd/>
            <a:tailEnd type="none" w="lg" len="lg"/>
          </a:ln>
          <a:effectLst/>
        </p:spPr>
        <p:txBody>
          <a:bodyPr wrap="none" anchor="ctr"/>
          <a:lstStyle/>
          <a:p>
            <a:endParaRPr lang="en-US"/>
          </a:p>
        </p:txBody>
      </p:sp>
      <p:pic>
        <p:nvPicPr>
          <p:cNvPr id="263179" name="Picture 11" descr="txp_fig"/>
          <p:cNvPicPr>
            <a:picLocks noChangeAspect="1" noChangeArrowheads="1"/>
          </p:cNvPicPr>
          <p:nvPr>
            <p:custDataLst>
              <p:tags r:id="rId3"/>
            </p:custDataLst>
          </p:nvPr>
        </p:nvPicPr>
        <p:blipFill>
          <a:blip r:embed="rId14" cstate="print">
            <a:clrChange>
              <a:clrFrom>
                <a:srgbClr val="FFFFFF"/>
              </a:clrFrom>
              <a:clrTo>
                <a:srgbClr val="FFFFFF">
                  <a:alpha val="0"/>
                </a:srgbClr>
              </a:clrTo>
            </a:clrChange>
          </a:blip>
          <a:srcRect/>
          <a:stretch>
            <a:fillRect/>
          </a:stretch>
        </p:blipFill>
        <p:spPr bwMode="auto">
          <a:xfrm>
            <a:off x="7661869" y="4307354"/>
            <a:ext cx="1219200" cy="196850"/>
          </a:xfrm>
          <a:prstGeom prst="rect">
            <a:avLst/>
          </a:prstGeom>
          <a:noFill/>
          <a:ln w="25400" algn="ctr">
            <a:noFill/>
            <a:miter lim="800000"/>
            <a:headEnd/>
            <a:tailEnd type="none" w="lg" len="lg"/>
          </a:ln>
          <a:effectLst/>
        </p:spPr>
      </p:pic>
      <p:pic>
        <p:nvPicPr>
          <p:cNvPr id="263180" name="Picture 12" descr="txp_fig"/>
          <p:cNvPicPr>
            <a:picLocks noChangeAspect="1" noChangeArrowheads="1"/>
          </p:cNvPicPr>
          <p:nvPr>
            <p:custDataLst>
              <p:tags r:id="rId4"/>
            </p:custDataLst>
          </p:nvPr>
        </p:nvPicPr>
        <p:blipFill>
          <a:blip r:embed="rId15" cstate="print">
            <a:clrChange>
              <a:clrFrom>
                <a:srgbClr val="FFFFFF"/>
              </a:clrFrom>
              <a:clrTo>
                <a:srgbClr val="FFFFFF">
                  <a:alpha val="0"/>
                </a:srgbClr>
              </a:clrTo>
            </a:clrChange>
          </a:blip>
          <a:srcRect/>
          <a:stretch>
            <a:fillRect/>
          </a:stretch>
        </p:blipFill>
        <p:spPr bwMode="auto">
          <a:xfrm>
            <a:off x="7204669" y="3643780"/>
            <a:ext cx="1219200" cy="206375"/>
          </a:xfrm>
          <a:prstGeom prst="rect">
            <a:avLst/>
          </a:prstGeom>
          <a:noFill/>
          <a:ln w="25400" algn="ctr">
            <a:noFill/>
            <a:miter lim="800000"/>
            <a:headEnd/>
            <a:tailEnd type="none" w="lg" len="lg"/>
          </a:ln>
          <a:effectLst/>
        </p:spPr>
      </p:pic>
      <p:sp>
        <p:nvSpPr>
          <p:cNvPr id="263181" name="Freeform 13"/>
          <p:cNvSpPr>
            <a:spLocks/>
          </p:cNvSpPr>
          <p:nvPr/>
        </p:nvSpPr>
        <p:spPr bwMode="auto">
          <a:xfrm>
            <a:off x="7087194" y="4624855"/>
            <a:ext cx="38100" cy="214313"/>
          </a:xfrm>
          <a:custGeom>
            <a:avLst/>
            <a:gdLst/>
            <a:ahLst/>
            <a:cxnLst>
              <a:cxn ang="0">
                <a:pos x="21" y="135"/>
              </a:cxn>
              <a:cxn ang="0">
                <a:pos x="21" y="62"/>
              </a:cxn>
              <a:cxn ang="0">
                <a:pos x="0" y="0"/>
              </a:cxn>
            </a:cxnLst>
            <a:rect l="0" t="0" r="r" b="b"/>
            <a:pathLst>
              <a:path w="24" h="135">
                <a:moveTo>
                  <a:pt x="21" y="135"/>
                </a:moveTo>
                <a:cubicBezTo>
                  <a:pt x="22" y="109"/>
                  <a:pt x="24" y="84"/>
                  <a:pt x="21" y="62"/>
                </a:cubicBezTo>
                <a:cubicBezTo>
                  <a:pt x="18" y="40"/>
                  <a:pt x="9" y="20"/>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sp>
        <p:nvSpPr>
          <p:cNvPr id="263182" name="Freeform 14"/>
          <p:cNvSpPr>
            <a:spLocks/>
          </p:cNvSpPr>
          <p:nvPr/>
        </p:nvSpPr>
        <p:spPr bwMode="auto">
          <a:xfrm>
            <a:off x="6864945" y="4154954"/>
            <a:ext cx="358775" cy="666750"/>
          </a:xfrm>
          <a:custGeom>
            <a:avLst/>
            <a:gdLst/>
            <a:ahLst/>
            <a:cxnLst>
              <a:cxn ang="0">
                <a:pos x="223" y="420"/>
              </a:cxn>
              <a:cxn ang="0">
                <a:pos x="223" y="337"/>
              </a:cxn>
              <a:cxn ang="0">
                <a:pos x="202" y="249"/>
              </a:cxn>
              <a:cxn ang="0">
                <a:pos x="166" y="171"/>
              </a:cxn>
              <a:cxn ang="0">
                <a:pos x="106" y="90"/>
              </a:cxn>
              <a:cxn ang="0">
                <a:pos x="47" y="36"/>
              </a:cxn>
              <a:cxn ang="0">
                <a:pos x="0" y="0"/>
              </a:cxn>
            </a:cxnLst>
            <a:rect l="0" t="0" r="r" b="b"/>
            <a:pathLst>
              <a:path w="226" h="420">
                <a:moveTo>
                  <a:pt x="223" y="420"/>
                </a:moveTo>
                <a:cubicBezTo>
                  <a:pt x="224" y="406"/>
                  <a:pt x="226" y="365"/>
                  <a:pt x="223" y="337"/>
                </a:cubicBezTo>
                <a:cubicBezTo>
                  <a:pt x="220" y="309"/>
                  <a:pt x="212" y="277"/>
                  <a:pt x="202" y="249"/>
                </a:cubicBezTo>
                <a:cubicBezTo>
                  <a:pt x="192" y="221"/>
                  <a:pt x="182" y="197"/>
                  <a:pt x="166" y="171"/>
                </a:cubicBezTo>
                <a:cubicBezTo>
                  <a:pt x="150" y="145"/>
                  <a:pt x="126" y="113"/>
                  <a:pt x="106" y="90"/>
                </a:cubicBezTo>
                <a:cubicBezTo>
                  <a:pt x="86" y="67"/>
                  <a:pt x="65" y="51"/>
                  <a:pt x="47" y="36"/>
                </a:cubicBezTo>
                <a:cubicBezTo>
                  <a:pt x="29" y="21"/>
                  <a:pt x="10" y="7"/>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pic>
        <p:nvPicPr>
          <p:cNvPr id="263183" name="Picture 15" descr="txp_fig"/>
          <p:cNvPicPr>
            <a:picLocks noChangeAspect="1" noChangeArrowheads="1"/>
          </p:cNvPicPr>
          <p:nvPr>
            <p:custDataLst>
              <p:tags r:id="rId5"/>
            </p:custDataLst>
          </p:nvPr>
        </p:nvPicPr>
        <p:blipFill>
          <a:blip r:embed="rId16" cstate="print">
            <a:clrChange>
              <a:clrFrom>
                <a:srgbClr val="FFFFFF"/>
              </a:clrFrom>
              <a:clrTo>
                <a:srgbClr val="FFFFFF">
                  <a:alpha val="0"/>
                </a:srgbClr>
              </a:clrTo>
            </a:clrChange>
          </a:blip>
          <a:srcRect/>
          <a:stretch>
            <a:fillRect/>
          </a:stretch>
        </p:blipFill>
        <p:spPr bwMode="auto">
          <a:xfrm>
            <a:off x="6922095" y="4699467"/>
            <a:ext cx="117475" cy="88900"/>
          </a:xfrm>
          <a:prstGeom prst="rect">
            <a:avLst/>
          </a:prstGeom>
          <a:noFill/>
          <a:ln w="25400" algn="ctr">
            <a:noFill/>
            <a:miter lim="800000"/>
            <a:headEnd/>
            <a:tailEnd type="none" w="lg" len="lg"/>
          </a:ln>
          <a:effectLst/>
        </p:spPr>
      </p:pic>
      <p:pic>
        <p:nvPicPr>
          <p:cNvPr id="263184" name="Picture 16" descr="txp_fig"/>
          <p:cNvPicPr>
            <a:picLocks noChangeAspect="1" noChangeArrowheads="1"/>
          </p:cNvPicPr>
          <p:nvPr>
            <p:custDataLst>
              <p:tags r:id="rId6"/>
            </p:custDataLst>
          </p:nvPr>
        </p:nvPicPr>
        <p:blipFill>
          <a:blip r:embed="rId17" cstate="print">
            <a:clrChange>
              <a:clrFrom>
                <a:srgbClr val="FFFFFF"/>
              </a:clrFrom>
              <a:clrTo>
                <a:srgbClr val="FFFFFF">
                  <a:alpha val="0"/>
                </a:srgbClr>
              </a:clrTo>
            </a:clrChange>
          </a:blip>
          <a:srcRect/>
          <a:stretch>
            <a:fillRect/>
          </a:stretch>
        </p:blipFill>
        <p:spPr bwMode="auto">
          <a:xfrm>
            <a:off x="6749057" y="4437530"/>
            <a:ext cx="168275" cy="265113"/>
          </a:xfrm>
          <a:prstGeom prst="rect">
            <a:avLst/>
          </a:prstGeom>
          <a:noFill/>
          <a:ln w="25400" algn="ctr">
            <a:noFill/>
            <a:miter lim="800000"/>
            <a:headEnd/>
            <a:tailEnd type="none" w="lg" len="lg"/>
          </a:ln>
          <a:effectLst/>
        </p:spPr>
      </p:pic>
      <p:sp>
        <p:nvSpPr>
          <p:cNvPr id="263185" name="Line 17"/>
          <p:cNvSpPr>
            <a:spLocks noChangeShapeType="1"/>
          </p:cNvSpPr>
          <p:nvPr/>
        </p:nvSpPr>
        <p:spPr bwMode="auto">
          <a:xfrm flipV="1">
            <a:off x="6442669" y="2021354"/>
            <a:ext cx="457200" cy="2819400"/>
          </a:xfrm>
          <a:prstGeom prst="line">
            <a:avLst/>
          </a:prstGeom>
          <a:noFill/>
          <a:ln w="12700">
            <a:solidFill>
              <a:schemeClr val="tx1"/>
            </a:solidFill>
            <a:round/>
            <a:headEnd/>
            <a:tailEnd type="triangle" w="lg" len="lg"/>
          </a:ln>
          <a:effectLst/>
        </p:spPr>
        <p:txBody>
          <a:bodyPr/>
          <a:lstStyle/>
          <a:p>
            <a:endParaRPr lang="en-US"/>
          </a:p>
        </p:txBody>
      </p:sp>
      <p:sp>
        <p:nvSpPr>
          <p:cNvPr id="263186" name="Freeform 18"/>
          <p:cNvSpPr>
            <a:spLocks/>
          </p:cNvSpPr>
          <p:nvPr/>
        </p:nvSpPr>
        <p:spPr bwMode="auto">
          <a:xfrm>
            <a:off x="6585544" y="3940643"/>
            <a:ext cx="749300" cy="890587"/>
          </a:xfrm>
          <a:custGeom>
            <a:avLst/>
            <a:gdLst/>
            <a:ahLst/>
            <a:cxnLst>
              <a:cxn ang="0">
                <a:pos x="467" y="561"/>
              </a:cxn>
              <a:cxn ang="0">
                <a:pos x="467" y="462"/>
              </a:cxn>
              <a:cxn ang="0">
                <a:pos x="435" y="322"/>
              </a:cxn>
              <a:cxn ang="0">
                <a:pos x="381" y="222"/>
              </a:cxn>
              <a:cxn ang="0">
                <a:pos x="300" y="130"/>
              </a:cxn>
              <a:cxn ang="0">
                <a:pos x="212" y="68"/>
              </a:cxn>
              <a:cxn ang="0">
                <a:pos x="124" y="26"/>
              </a:cxn>
              <a:cxn ang="0">
                <a:pos x="0" y="0"/>
              </a:cxn>
            </a:cxnLst>
            <a:rect l="0" t="0" r="r" b="b"/>
            <a:pathLst>
              <a:path w="472" h="561">
                <a:moveTo>
                  <a:pt x="467" y="561"/>
                </a:moveTo>
                <a:cubicBezTo>
                  <a:pt x="469" y="531"/>
                  <a:pt x="472" y="502"/>
                  <a:pt x="467" y="462"/>
                </a:cubicBezTo>
                <a:cubicBezTo>
                  <a:pt x="462" y="422"/>
                  <a:pt x="449" y="362"/>
                  <a:pt x="435" y="322"/>
                </a:cubicBezTo>
                <a:cubicBezTo>
                  <a:pt x="421" y="282"/>
                  <a:pt x="403" y="254"/>
                  <a:pt x="381" y="222"/>
                </a:cubicBezTo>
                <a:cubicBezTo>
                  <a:pt x="359" y="190"/>
                  <a:pt x="328" y="156"/>
                  <a:pt x="300" y="130"/>
                </a:cubicBezTo>
                <a:cubicBezTo>
                  <a:pt x="272" y="104"/>
                  <a:pt x="241" y="85"/>
                  <a:pt x="212" y="68"/>
                </a:cubicBezTo>
                <a:cubicBezTo>
                  <a:pt x="183" y="51"/>
                  <a:pt x="159" y="37"/>
                  <a:pt x="124" y="26"/>
                </a:cubicBezTo>
                <a:cubicBezTo>
                  <a:pt x="89" y="15"/>
                  <a:pt x="26" y="5"/>
                  <a:pt x="0" y="0"/>
                </a:cubicBezTo>
              </a:path>
            </a:pathLst>
          </a:custGeom>
          <a:noFill/>
          <a:ln w="12700" cap="flat" cmpd="sng">
            <a:solidFill>
              <a:schemeClr val="tx1"/>
            </a:solidFill>
            <a:prstDash val="solid"/>
            <a:round/>
            <a:headEnd type="none" w="med" len="med"/>
            <a:tailEnd type="triangle" w="med" len="med"/>
          </a:ln>
          <a:effectLst/>
        </p:spPr>
        <p:txBody>
          <a:bodyPr/>
          <a:lstStyle/>
          <a:p>
            <a:endParaRPr lang="en-US"/>
          </a:p>
        </p:txBody>
      </p:sp>
      <p:pic>
        <p:nvPicPr>
          <p:cNvPr id="263187" name="Picture 19" descr="txp_fig"/>
          <p:cNvPicPr>
            <a:picLocks noChangeAspect="1" noChangeArrowheads="1"/>
          </p:cNvPicPr>
          <p:nvPr>
            <p:custDataLst>
              <p:tags r:id="rId7"/>
            </p:custDataLst>
          </p:nvPr>
        </p:nvPicPr>
        <p:blipFill>
          <a:blip r:embed="rId18" cstate="print">
            <a:clrChange>
              <a:clrFrom>
                <a:srgbClr val="FFFFFF"/>
              </a:clrFrom>
              <a:clrTo>
                <a:srgbClr val="FFFFFF">
                  <a:alpha val="0"/>
                </a:srgbClr>
              </a:clrTo>
            </a:clrChange>
          </a:blip>
          <a:srcRect/>
          <a:stretch>
            <a:fillRect/>
          </a:stretch>
        </p:blipFill>
        <p:spPr bwMode="auto">
          <a:xfrm>
            <a:off x="6606182" y="4021605"/>
            <a:ext cx="182563" cy="212725"/>
          </a:xfrm>
          <a:prstGeom prst="rect">
            <a:avLst/>
          </a:prstGeom>
          <a:noFill/>
          <a:ln w="25400" algn="ctr">
            <a:noFill/>
            <a:miter lim="800000"/>
            <a:headEnd/>
            <a:tailEnd type="none" w="lg" len="lg"/>
          </a:ln>
          <a:effectLst/>
        </p:spPr>
      </p:pic>
      <p:pic>
        <p:nvPicPr>
          <p:cNvPr id="263188" name="Picture 20" descr="txp_fig"/>
          <p:cNvPicPr>
            <a:picLocks noChangeAspect="1" noChangeArrowheads="1"/>
          </p:cNvPicPr>
          <p:nvPr>
            <p:custDataLst>
              <p:tags r:id="rId8"/>
            </p:custDataLst>
          </p:nvPr>
        </p:nvPicPr>
        <p:blipFill>
          <a:blip r:embed="rId19" cstate="print">
            <a:clrChange>
              <a:clrFrom>
                <a:srgbClr val="FFFFFF"/>
              </a:clrFrom>
              <a:clrTo>
                <a:srgbClr val="FFFFFF">
                  <a:alpha val="0"/>
                </a:srgbClr>
              </a:clrTo>
            </a:clrChange>
          </a:blip>
          <a:srcRect/>
          <a:stretch>
            <a:fillRect/>
          </a:stretch>
        </p:blipFill>
        <p:spPr bwMode="auto">
          <a:xfrm>
            <a:off x="7063382" y="1953093"/>
            <a:ext cx="1901825" cy="815975"/>
          </a:xfrm>
          <a:prstGeom prst="rect">
            <a:avLst/>
          </a:prstGeom>
          <a:noFill/>
          <a:ln w="25400" algn="ctr">
            <a:noFill/>
            <a:miter lim="800000"/>
            <a:headEnd/>
            <a:tailEnd type="none" w="lg" len="lg"/>
          </a:ln>
          <a:effectLst/>
        </p:spPr>
      </p:pic>
      <p:sp>
        <p:nvSpPr>
          <p:cNvPr id="263189" name="Text Box 21"/>
          <p:cNvSpPr txBox="1">
            <a:spLocks noChangeArrowheads="1"/>
          </p:cNvSpPr>
          <p:nvPr/>
        </p:nvSpPr>
        <p:spPr bwMode="auto">
          <a:xfrm>
            <a:off x="4799606" y="5159842"/>
            <a:ext cx="1104598" cy="369332"/>
          </a:xfrm>
          <a:prstGeom prst="rect">
            <a:avLst/>
          </a:prstGeom>
          <a:noFill/>
          <a:ln w="25400" algn="ctr">
            <a:noFill/>
            <a:miter lim="800000"/>
            <a:headEnd/>
            <a:tailEnd type="none" w="lg" len="lg"/>
          </a:ln>
          <a:effectLst/>
        </p:spPr>
        <p:txBody>
          <a:bodyPr wrap="none">
            <a:spAutoFit/>
          </a:bodyPr>
          <a:lstStyle/>
          <a:p>
            <a:r>
              <a:rPr lang="en-US"/>
              <a:t>unit circle</a:t>
            </a:r>
          </a:p>
        </p:txBody>
      </p:sp>
      <p:sp>
        <p:nvSpPr>
          <p:cNvPr id="263191" name="Text Box 23"/>
          <p:cNvSpPr txBox="1">
            <a:spLocks noChangeArrowheads="1"/>
          </p:cNvSpPr>
          <p:nvPr/>
        </p:nvSpPr>
        <p:spPr bwMode="auto">
          <a:xfrm>
            <a:off x="608606" y="1354604"/>
            <a:ext cx="4284634" cy="2677656"/>
          </a:xfrm>
          <a:prstGeom prst="rect">
            <a:avLst/>
          </a:prstGeom>
          <a:noFill/>
          <a:ln w="25400" algn="ctr">
            <a:noFill/>
            <a:miter lim="800000"/>
            <a:headEnd/>
            <a:tailEnd type="none" w="lg" len="lg"/>
          </a:ln>
          <a:effectLst/>
        </p:spPr>
        <p:txBody>
          <a:bodyPr wrap="none">
            <a:spAutoFit/>
          </a:bodyPr>
          <a:lstStyle/>
          <a:p>
            <a:r>
              <a:rPr lang="en-US" sz="2400" dirty="0"/>
              <a:t>Remember?</a:t>
            </a:r>
          </a:p>
          <a:p>
            <a:r>
              <a:rPr lang="en-US" sz="2400" dirty="0"/>
              <a:t>This is almost the same as it was </a:t>
            </a:r>
          </a:p>
          <a:p>
            <a:r>
              <a:rPr lang="en-US" sz="2400" dirty="0"/>
              <a:t>with the complex numbers!</a:t>
            </a:r>
          </a:p>
          <a:p>
            <a:endParaRPr lang="en-US" sz="2400" dirty="0"/>
          </a:p>
          <a:p>
            <a:r>
              <a:rPr lang="en-US" sz="2400" dirty="0"/>
              <a:t>Unit complex number means no</a:t>
            </a:r>
          </a:p>
          <a:p>
            <a:r>
              <a:rPr lang="en-US" sz="2400" dirty="0"/>
              <a:t>length change!  This is slightly</a:t>
            </a:r>
          </a:p>
          <a:p>
            <a:r>
              <a:rPr lang="en-US" sz="2400" dirty="0"/>
              <a:t>different with quaternions:</a:t>
            </a:r>
          </a:p>
        </p:txBody>
      </p:sp>
      <p:pic>
        <p:nvPicPr>
          <p:cNvPr id="25" name="Picture 24" descr="txp_fig"/>
          <p:cNvPicPr>
            <a:picLocks noChangeAspect="1"/>
          </p:cNvPicPr>
          <p:nvPr>
            <p:custDataLst>
              <p:tags r:id="rId9"/>
            </p:custDataLst>
          </p:nvPr>
        </p:nvPicPr>
        <p:blipFill>
          <a:blip r:embed="rId20" cstate="print">
            <a:clrChange>
              <a:clrFrom>
                <a:srgbClr val="FFFFFF"/>
              </a:clrFrom>
              <a:clrTo>
                <a:srgbClr val="FFFFFF">
                  <a:alpha val="0"/>
                </a:srgbClr>
              </a:clrTo>
            </a:clrChange>
          </a:blip>
          <a:stretch>
            <a:fillRect/>
          </a:stretch>
        </p:blipFill>
        <p:spPr bwMode="auto">
          <a:xfrm>
            <a:off x="1641356" y="4231154"/>
            <a:ext cx="2406489" cy="470058"/>
          </a:xfrm>
          <a:prstGeom prst="rect">
            <a:avLst/>
          </a:prstGeom>
          <a:noFill/>
          <a:ln/>
          <a:effectLst/>
        </p:spPr>
      </p:pic>
      <p:pic>
        <p:nvPicPr>
          <p:cNvPr id="263198" name="Picture 30" descr="txp_fig"/>
          <p:cNvPicPr>
            <a:picLocks noGrp="1" noChangeAspect="1" noChangeArrowheads="1"/>
          </p:cNvPicPr>
          <p:nvPr>
            <p:ph idx="1"/>
            <p:custDataLst>
              <p:tags r:id="rId10"/>
            </p:custDataLst>
          </p:nvPr>
        </p:nvPicPr>
        <p:blipFill>
          <a:blip r:embed="rId21" cstate="print">
            <a:clrChange>
              <a:clrFrom>
                <a:srgbClr val="FFFFFF"/>
              </a:clrFrom>
              <a:clrTo>
                <a:srgbClr val="FFFFFF">
                  <a:alpha val="0"/>
                </a:srgbClr>
              </a:clrTo>
            </a:clrChange>
          </a:blip>
          <a:srcRect/>
          <a:stretch>
            <a:fillRect/>
          </a:stretch>
        </p:blipFill>
        <p:spPr>
          <a:xfrm>
            <a:off x="1904006" y="4916955"/>
            <a:ext cx="1981200" cy="1825625"/>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7E35BB-39B4-4E30-9591-0C7E7EE4BF9B}" type="slidenum">
              <a:rPr lang="en-US"/>
              <a:pPr/>
              <a:t>24</a:t>
            </a:fld>
            <a:endParaRPr lang="en-US"/>
          </a:p>
        </p:txBody>
      </p:sp>
      <p:sp>
        <p:nvSpPr>
          <p:cNvPr id="245762" name="Rectangle 2"/>
          <p:cNvSpPr>
            <a:spLocks noGrp="1" noChangeArrowheads="1"/>
          </p:cNvSpPr>
          <p:nvPr>
            <p:ph type="title"/>
          </p:nvPr>
        </p:nvSpPr>
        <p:spPr/>
        <p:txBody>
          <a:bodyPr/>
          <a:lstStyle/>
          <a:p>
            <a:r>
              <a:rPr lang="en-US"/>
              <a:t>Quaternions as Rotations</a:t>
            </a:r>
          </a:p>
        </p:txBody>
      </p:sp>
      <p:sp>
        <p:nvSpPr>
          <p:cNvPr id="245763" name="Rectangle 3"/>
          <p:cNvSpPr>
            <a:spLocks noGrp="1" noChangeArrowheads="1"/>
          </p:cNvSpPr>
          <p:nvPr>
            <p:ph type="body" idx="1"/>
          </p:nvPr>
        </p:nvSpPr>
        <p:spPr/>
        <p:txBody>
          <a:bodyPr/>
          <a:lstStyle/>
          <a:p>
            <a:r>
              <a:rPr lang="en-US"/>
              <a:t>Efficient inversion</a:t>
            </a:r>
          </a:p>
          <a:p>
            <a:r>
              <a:rPr lang="en-US"/>
              <a:t>Efficient concatenation</a:t>
            </a:r>
          </a:p>
          <a:p>
            <a:r>
              <a:rPr lang="en-US"/>
              <a:t>Efficient consistency check (normalize </a:t>
            </a:r>
            <a:r>
              <a:rPr lang="en-US" i="1"/>
              <a:t>q</a:t>
            </a:r>
            <a:r>
              <a:rPr lang="en-US"/>
              <a:t>)</a:t>
            </a:r>
          </a:p>
          <a:p>
            <a:r>
              <a:rPr lang="en-US"/>
              <a:t>What about interpolation?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339ABDA5-6983-43EA-B525-B0E24B715007}" type="slidenum">
              <a:rPr lang="en-US"/>
              <a:pPr/>
              <a:t>25</a:t>
            </a:fld>
            <a:endParaRPr lang="en-US"/>
          </a:p>
        </p:txBody>
      </p:sp>
      <p:sp>
        <p:nvSpPr>
          <p:cNvPr id="261122" name="Rectangle 2"/>
          <p:cNvSpPr>
            <a:spLocks noGrp="1" noChangeArrowheads="1"/>
          </p:cNvSpPr>
          <p:nvPr>
            <p:ph type="title"/>
          </p:nvPr>
        </p:nvSpPr>
        <p:spPr/>
        <p:txBody>
          <a:bodyPr/>
          <a:lstStyle/>
          <a:p>
            <a:r>
              <a:rPr lang="en-US" sz="4000"/>
              <a:t>Interpolation of </a:t>
            </a:r>
            <a:r>
              <a:rPr lang="en-US" sz="4000" b="1"/>
              <a:t>Unit</a:t>
            </a:r>
            <a:r>
              <a:rPr lang="en-US" sz="4000"/>
              <a:t> Quaternions</a:t>
            </a:r>
          </a:p>
        </p:txBody>
      </p:sp>
      <p:sp>
        <p:nvSpPr>
          <p:cNvPr id="261127" name="Text Box 7"/>
          <p:cNvSpPr txBox="1">
            <a:spLocks noChangeArrowheads="1"/>
          </p:cNvSpPr>
          <p:nvPr/>
        </p:nvSpPr>
        <p:spPr bwMode="auto">
          <a:xfrm>
            <a:off x="589384" y="2024360"/>
            <a:ext cx="6978898" cy="461665"/>
          </a:xfrm>
          <a:prstGeom prst="rect">
            <a:avLst/>
          </a:prstGeom>
          <a:noFill/>
          <a:ln w="25400" algn="ctr">
            <a:noFill/>
            <a:miter lim="800000"/>
            <a:headEnd/>
            <a:tailEnd type="none" w="lg" len="lg"/>
          </a:ln>
          <a:effectLst/>
        </p:spPr>
        <p:txBody>
          <a:bodyPr wrap="none">
            <a:spAutoFit/>
          </a:bodyPr>
          <a:lstStyle/>
          <a:p>
            <a:r>
              <a:rPr lang="en-US" sz="2400"/>
              <a:t>Interpolate between rotations represented by </a:t>
            </a:r>
            <a:r>
              <a:rPr lang="en-US" sz="2400" i="1"/>
              <a:t>a </a:t>
            </a:r>
            <a:r>
              <a:rPr lang="en-US" sz="2400"/>
              <a:t>and </a:t>
            </a:r>
            <a:r>
              <a:rPr lang="en-US" sz="2400" i="1"/>
              <a:t>b</a:t>
            </a:r>
            <a:r>
              <a:rPr lang="en-US" sz="2400"/>
              <a:t>:</a:t>
            </a:r>
          </a:p>
        </p:txBody>
      </p:sp>
      <p:sp>
        <p:nvSpPr>
          <p:cNvPr id="261129" name="Text Box 9"/>
          <p:cNvSpPr txBox="1">
            <a:spLocks noChangeArrowheads="1"/>
          </p:cNvSpPr>
          <p:nvPr/>
        </p:nvSpPr>
        <p:spPr bwMode="auto">
          <a:xfrm>
            <a:off x="894185" y="4107160"/>
            <a:ext cx="4598631" cy="461665"/>
          </a:xfrm>
          <a:prstGeom prst="rect">
            <a:avLst/>
          </a:prstGeom>
          <a:noFill/>
          <a:ln w="25400" algn="ctr">
            <a:noFill/>
            <a:miter lim="800000"/>
            <a:headEnd/>
            <a:tailEnd type="none" w="lg" len="lg"/>
          </a:ln>
          <a:effectLst/>
        </p:spPr>
        <p:txBody>
          <a:bodyPr wrap="none">
            <a:spAutoFit/>
          </a:bodyPr>
          <a:lstStyle/>
          <a:p>
            <a:r>
              <a:rPr lang="en-US" sz="2400"/>
              <a:t>Exponentiation is easy and efficient</a:t>
            </a:r>
          </a:p>
        </p:txBody>
      </p:sp>
      <p:pic>
        <p:nvPicPr>
          <p:cNvPr id="261130" name="Picture 10"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970384" y="4869160"/>
            <a:ext cx="6400800" cy="1128713"/>
          </a:xfrm>
          <a:prstGeom prst="rect">
            <a:avLst/>
          </a:prstGeom>
          <a:noFill/>
          <a:ln w="25400" algn="ctr">
            <a:noFill/>
            <a:miter lim="800000"/>
            <a:headEnd/>
            <a:tailEnd type="none" w="lg" len="lg"/>
          </a:ln>
          <a:effectLst/>
        </p:spPr>
      </p:pic>
      <p:pic>
        <p:nvPicPr>
          <p:cNvPr id="261131" name="Picture 11" descr="txp_fig"/>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640184" y="2710159"/>
            <a:ext cx="7340600" cy="63500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1129"/>
                                        </p:tgtEl>
                                        <p:attrNameLst>
                                          <p:attrName>style.visibility</p:attrName>
                                        </p:attrNameLst>
                                      </p:cBhvr>
                                      <p:to>
                                        <p:strVal val="visible"/>
                                      </p:to>
                                    </p:set>
                                    <p:animEffect transition="in" filter="fade">
                                      <p:cBhvr>
                                        <p:cTn id="7" dur="500"/>
                                        <p:tgtEl>
                                          <p:spTgt spid="261129"/>
                                        </p:tgtEl>
                                      </p:cBhvr>
                                    </p:animEffect>
                                  </p:childTnLst>
                                </p:cTn>
                              </p:par>
                              <p:par>
                                <p:cTn id="8" presetID="10" presetClass="entr" presetSubtype="0" fill="hold" nodeType="withEffect">
                                  <p:stCondLst>
                                    <p:cond delay="0"/>
                                  </p:stCondLst>
                                  <p:childTnLst>
                                    <p:set>
                                      <p:cBhvr>
                                        <p:cTn id="9" dur="1" fill="hold">
                                          <p:stCondLst>
                                            <p:cond delay="0"/>
                                          </p:stCondLst>
                                        </p:cTn>
                                        <p:tgtEl>
                                          <p:spTgt spid="261130"/>
                                        </p:tgtEl>
                                        <p:attrNameLst>
                                          <p:attrName>style.visibility</p:attrName>
                                        </p:attrNameLst>
                                      </p:cBhvr>
                                      <p:to>
                                        <p:strVal val="visible"/>
                                      </p:to>
                                    </p:set>
                                    <p:animEffect transition="in" filter="fade">
                                      <p:cBhvr>
                                        <p:cTn id="10" dur="500"/>
                                        <p:tgtEl>
                                          <p:spTgt spid="26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BD4F43-396C-422F-875E-2891FB946568}" type="slidenum">
              <a:rPr lang="en-US"/>
              <a:pPr/>
              <a:t>26</a:t>
            </a:fld>
            <a:endParaRPr lang="en-US"/>
          </a:p>
        </p:txBody>
      </p:sp>
      <p:sp>
        <p:nvSpPr>
          <p:cNvPr id="246786" name="Rectangle 2"/>
          <p:cNvSpPr>
            <a:spLocks noGrp="1" noChangeArrowheads="1"/>
          </p:cNvSpPr>
          <p:nvPr>
            <p:ph type="title"/>
          </p:nvPr>
        </p:nvSpPr>
        <p:spPr/>
        <p:txBody>
          <a:bodyPr/>
          <a:lstStyle/>
          <a:p>
            <a:r>
              <a:rPr lang="en-US"/>
              <a:t>Why Quaternions?</a:t>
            </a:r>
          </a:p>
        </p:txBody>
      </p:sp>
      <p:sp>
        <p:nvSpPr>
          <p:cNvPr id="246787" name="Rectangle 3"/>
          <p:cNvSpPr>
            <a:spLocks noGrp="1" noChangeArrowheads="1"/>
          </p:cNvSpPr>
          <p:nvPr>
            <p:ph type="body" idx="1"/>
          </p:nvPr>
        </p:nvSpPr>
        <p:spPr/>
        <p:txBody>
          <a:bodyPr/>
          <a:lstStyle/>
          <a:p>
            <a:r>
              <a:rPr lang="en-US"/>
              <a:t>Often ignored</a:t>
            </a:r>
          </a:p>
          <a:p>
            <a:r>
              <a:rPr lang="en-US"/>
              <a:t>Powerful tool for some types of problems</a:t>
            </a:r>
          </a:p>
          <a:p>
            <a:pPr lvl="1"/>
            <a:r>
              <a:rPr lang="en-US"/>
              <a:t>Interpolation</a:t>
            </a:r>
          </a:p>
          <a:p>
            <a:pPr lvl="1"/>
            <a:r>
              <a:rPr lang="en-US"/>
              <a:t>Numerical stability</a:t>
            </a:r>
          </a:p>
          <a:p>
            <a:pPr lvl="1"/>
            <a:r>
              <a:rPr lang="en-US"/>
              <a:t>Efficiency</a:t>
            </a:r>
          </a:p>
          <a:p>
            <a:r>
              <a:rPr lang="en-US"/>
              <a:t>We will stick to homogeneous transforms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2F19EA-8750-450C-9C1E-A2630D901C3D}" type="slidenum">
              <a:rPr lang="en-US"/>
              <a:pPr/>
              <a:t>27</a:t>
            </a:fld>
            <a:endParaRPr lang="en-US"/>
          </a:p>
        </p:txBody>
      </p:sp>
      <p:sp>
        <p:nvSpPr>
          <p:cNvPr id="264194" name="Rectangle 2"/>
          <p:cNvSpPr>
            <a:spLocks noGrp="1" noChangeArrowheads="1"/>
          </p:cNvSpPr>
          <p:nvPr>
            <p:ph type="title"/>
          </p:nvPr>
        </p:nvSpPr>
        <p:spPr/>
        <p:txBody>
          <a:bodyPr/>
          <a:lstStyle/>
          <a:p>
            <a:r>
              <a:rPr lang="en-US"/>
              <a:t>Summary</a:t>
            </a:r>
          </a:p>
        </p:txBody>
      </p:sp>
      <p:sp>
        <p:nvSpPr>
          <p:cNvPr id="264195" name="Rectangle 3"/>
          <p:cNvSpPr>
            <a:spLocks noGrp="1" noChangeArrowheads="1"/>
          </p:cNvSpPr>
          <p:nvPr>
            <p:ph type="body" idx="1"/>
          </p:nvPr>
        </p:nvSpPr>
        <p:spPr/>
        <p:txBody>
          <a:bodyPr/>
          <a:lstStyle/>
          <a:p>
            <a:r>
              <a:rPr lang="en-US"/>
              <a:t>Frames</a:t>
            </a:r>
          </a:p>
          <a:p>
            <a:r>
              <a:rPr lang="en-US"/>
              <a:t>Homogeneous Transforms</a:t>
            </a:r>
          </a:p>
          <a:p>
            <a:r>
              <a:rPr lang="en-US"/>
              <a:t>Rotations</a:t>
            </a:r>
          </a:p>
          <a:p>
            <a:pPr lvl="1"/>
            <a:r>
              <a:rPr lang="en-US"/>
              <a:t>Matrix</a:t>
            </a:r>
          </a:p>
          <a:p>
            <a:pPr lvl="1"/>
            <a:r>
              <a:rPr lang="en-US"/>
              <a:t>Fixed angles</a:t>
            </a:r>
          </a:p>
          <a:p>
            <a:pPr lvl="1"/>
            <a:r>
              <a:rPr lang="en-US"/>
              <a:t>Euler angles</a:t>
            </a:r>
          </a:p>
          <a:p>
            <a:pPr lvl="1"/>
            <a:r>
              <a:rPr lang="en-US"/>
              <a:t>Arbitrary axis</a:t>
            </a:r>
          </a:p>
          <a:p>
            <a:pPr lvl="1"/>
            <a:r>
              <a:rPr lang="en-US"/>
              <a:t>Quaternions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ground, black, blackboard">
            <a:extLst>
              <a:ext uri="{FF2B5EF4-FFF2-40B4-BE49-F238E27FC236}">
                <a16:creationId xmlns:a16="http://schemas.microsoft.com/office/drawing/2014/main" id="{2269E047-6952-493A-A1C9-6A136CC3C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3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1488" y="2130426"/>
            <a:ext cx="5600712" cy="1470025"/>
          </a:xfrm>
        </p:spPr>
        <p:txBody>
          <a:bodyPr>
            <a:normAutofit/>
          </a:bodyPr>
          <a:lstStyle/>
          <a:p>
            <a:r>
              <a:rPr lang="en-US" sz="6600" dirty="0"/>
              <a:t>Robotics</a:t>
            </a:r>
            <a:br>
              <a:rPr lang="en-US" sz="6600" dirty="0"/>
            </a:br>
            <a:r>
              <a:rPr lang="en-US" sz="1800" dirty="0"/>
              <a:t>Quaternions</a:t>
            </a:r>
          </a:p>
        </p:txBody>
      </p:sp>
      <p:sp>
        <p:nvSpPr>
          <p:cNvPr id="3" name="Subtitle 2"/>
          <p:cNvSpPr>
            <a:spLocks noGrp="1"/>
          </p:cNvSpPr>
          <p:nvPr>
            <p:ph type="subTitle" idx="1"/>
          </p:nvPr>
        </p:nvSpPr>
        <p:spPr>
          <a:xfrm>
            <a:off x="5095868" y="4357694"/>
            <a:ext cx="4200532" cy="1281106"/>
          </a:xfrm>
        </p:spPr>
        <p:txBody>
          <a:bodyPr>
            <a:normAutofit/>
          </a:bodyPr>
          <a:lstStyle/>
          <a:p>
            <a:r>
              <a:rPr lang="en-US" sz="2400" dirty="0"/>
              <a:t>TU Berlin</a:t>
            </a:r>
          </a:p>
          <a:p>
            <a:r>
              <a:rPr lang="en-US" sz="2400" dirty="0"/>
              <a:t>Oliver Brock</a:t>
            </a:r>
          </a:p>
        </p:txBody>
      </p:sp>
      <p:pic>
        <p:nvPicPr>
          <p:cNvPr id="1026" name="Picture 2"/>
          <p:cNvPicPr>
            <a:picLocks noChangeAspect="1" noChangeArrowheads="1"/>
          </p:cNvPicPr>
          <p:nvPr/>
        </p:nvPicPr>
        <p:blipFill>
          <a:blip r:embed="rId3" cstate="print"/>
          <a:srcRect/>
          <a:stretch>
            <a:fillRect/>
          </a:stretch>
        </p:blipFill>
        <p:spPr bwMode="auto">
          <a:xfrm>
            <a:off x="1524000" y="0"/>
            <a:ext cx="2381498"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C6AE60A-B69C-4790-82F7-3882EDF23186}" type="slidenum">
              <a:rPr lang="de-DE" smtClean="0"/>
              <a:pPr/>
              <a:t>3</a:t>
            </a:fld>
            <a:endParaRPr lang="de-DE"/>
          </a:p>
        </p:txBody>
      </p:sp>
      <p:sp>
        <p:nvSpPr>
          <p:cNvPr id="6" name="TextBox 5"/>
          <p:cNvSpPr txBox="1"/>
          <p:nvPr>
            <p:custDataLst>
              <p:tags r:id="rId1"/>
            </p:custDataLst>
          </p:nvPr>
        </p:nvSpPr>
        <p:spPr>
          <a:xfrm>
            <a:off x="1524000" y="7112000"/>
            <a:ext cx="9144000" cy="646331"/>
          </a:xfrm>
          <a:prstGeom prst="rect">
            <a:avLst/>
          </a:prstGeom>
          <a:noFill/>
        </p:spPr>
        <p:txBody>
          <a:bodyPr vert="horz" rtlCol="0">
            <a:spAutoFit/>
          </a:bodyPr>
          <a:lstStyle/>
          <a:p>
            <a:r>
              <a:rPr lang="en-US" dirty="0" err="1"/>
              <a:t>TexPoint</a:t>
            </a:r>
            <a:r>
              <a:rPr lang="en-US" dirty="0"/>
              <a:t> fonts used in EMF. </a:t>
            </a:r>
          </a:p>
          <a:p>
            <a:r>
              <a:rPr lang="en-US" dirty="0"/>
              <a:t>Read the </a:t>
            </a:r>
            <a:r>
              <a:rPr lang="en-US" dirty="0" err="1"/>
              <a:t>TexPoint</a:t>
            </a:r>
            <a:r>
              <a:rPr lang="en-US" dirty="0"/>
              <a:t> manual before you delete this box</a:t>
            </a:r>
            <a:r>
              <a:rPr lang="en-US"/>
              <a:t>.: </a:t>
            </a:r>
            <a:r>
              <a:rPr lang="en-US">
                <a:latin typeface="CMMI10"/>
              </a:rPr>
              <a:t>A</a:t>
            </a:r>
            <a:r>
              <a:rPr lang="en-US">
                <a:latin typeface="CMR10"/>
              </a:rPr>
              <a:t>A</a:t>
            </a:r>
            <a:r>
              <a:rPr lang="en-US">
                <a:latin typeface="CMSY10ORIG"/>
              </a:rPr>
              <a:t>A</a:t>
            </a:r>
            <a:r>
              <a:rPr lang="en-US">
                <a:latin typeface="CMBX10"/>
              </a:rPr>
              <a:t>A</a:t>
            </a:r>
            <a:r>
              <a:rPr lang="en-US">
                <a:latin typeface="CMMI7"/>
              </a:rPr>
              <a:t>A</a:t>
            </a:r>
            <a:r>
              <a:rPr lang="en-US">
                <a:latin typeface="CMEX10"/>
              </a:rPr>
              <a:t>A</a:t>
            </a:r>
            <a:r>
              <a:rPr lang="en-US">
                <a:latin typeface="CMR7"/>
              </a:rPr>
              <a:t>A</a:t>
            </a:r>
            <a:r>
              <a:rPr lang="en-US">
                <a:latin typeface="CMTI10"/>
              </a:rPr>
              <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E9B68C-3619-45BD-A50B-A7CD06C9DC7D}" type="slidenum">
              <a:rPr lang="en-US"/>
              <a:pPr/>
              <a:t>4</a:t>
            </a:fld>
            <a:endParaRPr lang="en-US"/>
          </a:p>
        </p:txBody>
      </p:sp>
      <p:sp>
        <p:nvSpPr>
          <p:cNvPr id="222210" name="Rectangle 2"/>
          <p:cNvSpPr>
            <a:spLocks noGrp="1" noChangeArrowheads="1"/>
          </p:cNvSpPr>
          <p:nvPr>
            <p:ph type="title"/>
          </p:nvPr>
        </p:nvSpPr>
        <p:spPr/>
        <p:txBody>
          <a:bodyPr/>
          <a:lstStyle/>
          <a:p>
            <a:r>
              <a:rPr lang="en-US"/>
              <a:t>Problems with Rotation</a:t>
            </a:r>
          </a:p>
        </p:txBody>
      </p:sp>
      <p:sp>
        <p:nvSpPr>
          <p:cNvPr id="222211" name="Rectangle 3"/>
          <p:cNvSpPr>
            <a:spLocks noGrp="1" noChangeArrowheads="1"/>
          </p:cNvSpPr>
          <p:nvPr>
            <p:ph type="body" idx="1"/>
          </p:nvPr>
        </p:nvSpPr>
        <p:spPr/>
        <p:txBody>
          <a:bodyPr/>
          <a:lstStyle/>
          <a:p>
            <a:r>
              <a:rPr lang="en-US"/>
              <a:t>Rotation matrices are used most often, but</a:t>
            </a:r>
          </a:p>
          <a:p>
            <a:pPr lvl="1"/>
            <a:r>
              <a:rPr lang="en-US"/>
              <a:t>numerical error buildup</a:t>
            </a:r>
          </a:p>
          <a:p>
            <a:pPr lvl="1"/>
            <a:r>
              <a:rPr lang="en-US"/>
              <a:t>interpolation</a:t>
            </a:r>
          </a:p>
          <a:p>
            <a:pPr lvl="1"/>
            <a:r>
              <a:rPr lang="en-US"/>
              <a:t>complexity of multiplication</a:t>
            </a:r>
          </a:p>
          <a:p>
            <a:r>
              <a:rPr lang="en-US"/>
              <a:t>Angle representations address</a:t>
            </a:r>
          </a:p>
          <a:p>
            <a:pPr lvl="1"/>
            <a:r>
              <a:rPr lang="en-US"/>
              <a:t>numerical error buildup</a:t>
            </a:r>
          </a:p>
          <a:p>
            <a:r>
              <a:rPr lang="en-US"/>
              <a:t>Arbitrary axis representation introduces</a:t>
            </a:r>
          </a:p>
          <a:p>
            <a:pPr lvl="1"/>
            <a:r>
              <a:rPr lang="en-US"/>
              <a:t>zero rotation problem</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7E421A-945F-4B2B-A167-7E2B76FDDDCE}" type="slidenum">
              <a:rPr lang="en-US"/>
              <a:pPr/>
              <a:t>5</a:t>
            </a:fld>
            <a:endParaRPr lang="en-US"/>
          </a:p>
        </p:txBody>
      </p:sp>
      <p:sp>
        <p:nvSpPr>
          <p:cNvPr id="195586" name="Rectangle 2"/>
          <p:cNvSpPr>
            <a:spLocks noGrp="1" noChangeArrowheads="1"/>
          </p:cNvSpPr>
          <p:nvPr>
            <p:ph type="title"/>
          </p:nvPr>
        </p:nvSpPr>
        <p:spPr/>
        <p:txBody>
          <a:bodyPr/>
          <a:lstStyle/>
          <a:p>
            <a:r>
              <a:rPr lang="en-US"/>
              <a:t>Quaternions</a:t>
            </a:r>
          </a:p>
        </p:txBody>
      </p:sp>
      <p:sp>
        <p:nvSpPr>
          <p:cNvPr id="195587" name="Rectangle 3"/>
          <p:cNvSpPr>
            <a:spLocks noGrp="1" noChangeArrowheads="1"/>
          </p:cNvSpPr>
          <p:nvPr>
            <p:ph type="body" idx="1"/>
          </p:nvPr>
        </p:nvSpPr>
        <p:spPr>
          <a:xfrm>
            <a:off x="609600" y="1600201"/>
            <a:ext cx="7574632" cy="4525963"/>
          </a:xfrm>
        </p:spPr>
        <p:txBody>
          <a:bodyPr/>
          <a:lstStyle/>
          <a:p>
            <a:r>
              <a:rPr lang="en-US" dirty="0"/>
              <a:t>Address:</a:t>
            </a:r>
          </a:p>
          <a:p>
            <a:pPr lvl="1"/>
            <a:r>
              <a:rPr lang="en-US" dirty="0"/>
              <a:t>numerical error buildup</a:t>
            </a:r>
          </a:p>
          <a:p>
            <a:pPr lvl="1"/>
            <a:r>
              <a:rPr lang="en-US" dirty="0"/>
              <a:t>interpolation</a:t>
            </a:r>
          </a:p>
          <a:p>
            <a:pPr lvl="1"/>
            <a:r>
              <a:rPr lang="en-US" dirty="0"/>
              <a:t>complexity of multiplication (among themselves)</a:t>
            </a:r>
          </a:p>
          <a:p>
            <a:r>
              <a:rPr lang="en-US" dirty="0"/>
              <a:t>But:</a:t>
            </a:r>
          </a:p>
          <a:p>
            <a:pPr lvl="1"/>
            <a:r>
              <a:rPr lang="en-US" dirty="0"/>
              <a:t>eliminate homogeneity</a:t>
            </a:r>
          </a:p>
          <a:p>
            <a:pPr lvl="1"/>
            <a:r>
              <a:rPr lang="en-US" dirty="0"/>
              <a:t>are inefficient when many points are rotated</a:t>
            </a:r>
            <a:br>
              <a:rPr lang="en-US" dirty="0"/>
            </a:br>
            <a:r>
              <a:rPr lang="en-US" sz="1800" dirty="0"/>
              <a:t>(then we convert them into a matrix before performing the rotation)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F2D022-EE38-4436-BBE9-937218993ECF}" type="slidenum">
              <a:rPr lang="en-US"/>
              <a:pPr/>
              <a:t>6</a:t>
            </a:fld>
            <a:endParaRPr lang="en-US"/>
          </a:p>
        </p:txBody>
      </p:sp>
      <p:sp>
        <p:nvSpPr>
          <p:cNvPr id="222210" name="Rectangle 2"/>
          <p:cNvSpPr>
            <a:spLocks noGrp="1" noChangeArrowheads="1"/>
          </p:cNvSpPr>
          <p:nvPr>
            <p:ph type="title"/>
          </p:nvPr>
        </p:nvSpPr>
        <p:spPr/>
        <p:txBody>
          <a:bodyPr/>
          <a:lstStyle/>
          <a:p>
            <a:r>
              <a:rPr lang="en-US" dirty="0"/>
              <a:t>Problems with Rotation</a:t>
            </a:r>
          </a:p>
        </p:txBody>
      </p:sp>
      <p:sp>
        <p:nvSpPr>
          <p:cNvPr id="222211" name="Rectangle 3"/>
          <p:cNvSpPr>
            <a:spLocks noGrp="1" noChangeArrowheads="1"/>
          </p:cNvSpPr>
          <p:nvPr>
            <p:ph type="body" idx="1"/>
          </p:nvPr>
        </p:nvSpPr>
        <p:spPr/>
        <p:txBody>
          <a:bodyPr>
            <a:normAutofit lnSpcReduction="10000"/>
          </a:bodyPr>
          <a:lstStyle/>
          <a:p>
            <a:r>
              <a:rPr lang="en-US" dirty="0"/>
              <a:t>Rotation matrices are used most often, but</a:t>
            </a:r>
          </a:p>
          <a:p>
            <a:pPr lvl="1"/>
            <a:r>
              <a:rPr lang="en-US" dirty="0"/>
              <a:t>numerical error buildup</a:t>
            </a:r>
          </a:p>
          <a:p>
            <a:pPr lvl="1"/>
            <a:r>
              <a:rPr lang="en-US" dirty="0"/>
              <a:t>interpolation</a:t>
            </a:r>
          </a:p>
          <a:p>
            <a:pPr lvl="1"/>
            <a:r>
              <a:rPr lang="en-US" dirty="0"/>
              <a:t>complexity of multiplication</a:t>
            </a:r>
          </a:p>
          <a:p>
            <a:r>
              <a:rPr lang="en-US" dirty="0"/>
              <a:t>Angle representations</a:t>
            </a:r>
          </a:p>
          <a:p>
            <a:pPr lvl="1"/>
            <a:r>
              <a:rPr lang="en-US" dirty="0"/>
              <a:t>address numerical error buildup</a:t>
            </a:r>
          </a:p>
          <a:p>
            <a:pPr lvl="1"/>
            <a:r>
              <a:rPr lang="en-US" dirty="0"/>
              <a:t>but have </a:t>
            </a:r>
            <a:r>
              <a:rPr lang="en-US" dirty="0" err="1"/>
              <a:t>degeneracies</a:t>
            </a:r>
            <a:r>
              <a:rPr lang="en-US" dirty="0"/>
              <a:t> (</a:t>
            </a:r>
            <a:r>
              <a:rPr lang="en-US" dirty="0" err="1"/>
              <a:t>Gimbal</a:t>
            </a:r>
            <a:r>
              <a:rPr lang="en-US" dirty="0"/>
              <a:t> problem)</a:t>
            </a:r>
          </a:p>
          <a:p>
            <a:r>
              <a:rPr lang="en-US" dirty="0"/>
              <a:t>Arbitrary axis representation introduces</a:t>
            </a:r>
          </a:p>
          <a:p>
            <a:pPr lvl="1"/>
            <a:r>
              <a:rPr lang="en-US" dirty="0"/>
              <a:t>zero rotation problem</a:t>
            </a:r>
          </a:p>
          <a:p>
            <a:endParaRPr lang="en-US" dirty="0"/>
          </a:p>
        </p:txBody>
      </p:sp>
      <p:pic>
        <p:nvPicPr>
          <p:cNvPr id="2050" name="Picture 2" descr="C:\Documents and Settings\Oliver Brock\Desktop\220px-Rotating_gimbal-xyz.gif"/>
          <p:cNvPicPr>
            <a:picLocks noChangeAspect="1" noChangeArrowheads="1" noCrop="1"/>
          </p:cNvPicPr>
          <p:nvPr/>
        </p:nvPicPr>
        <p:blipFill>
          <a:blip r:embed="rId3" cstate="print"/>
          <a:srcRect/>
          <a:stretch>
            <a:fillRect/>
          </a:stretch>
        </p:blipFill>
        <p:spPr bwMode="auto">
          <a:xfrm>
            <a:off x="9324950" y="1600201"/>
            <a:ext cx="2095500" cy="2095500"/>
          </a:xfrm>
          <a:prstGeom prst="rect">
            <a:avLst/>
          </a:prstGeom>
          <a:noFill/>
        </p:spPr>
      </p:pic>
      <p:pic>
        <p:nvPicPr>
          <p:cNvPr id="1026" name="Picture 2" descr="https://upload.wikimedia.org/wikipedia/commons/d/d5/Gyroscope_operation.gif">
            <a:extLst>
              <a:ext uri="{FF2B5EF4-FFF2-40B4-BE49-F238E27FC236}">
                <a16:creationId xmlns:a16="http://schemas.microsoft.com/office/drawing/2014/main" id="{629E7197-CD4A-4CBF-8E17-1C4370206C60}"/>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32304" y="121920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578337-AA01-4288-BCD4-D4E34B3BFF56}" type="slidenum">
              <a:rPr lang="en-US"/>
              <a:pPr/>
              <a:t>7</a:t>
            </a:fld>
            <a:endParaRPr lang="en-US"/>
          </a:p>
        </p:txBody>
      </p:sp>
      <p:sp>
        <p:nvSpPr>
          <p:cNvPr id="195586" name="Rectangle 2"/>
          <p:cNvSpPr>
            <a:spLocks noGrp="1" noChangeArrowheads="1"/>
          </p:cNvSpPr>
          <p:nvPr>
            <p:ph type="title"/>
          </p:nvPr>
        </p:nvSpPr>
        <p:spPr/>
        <p:txBody>
          <a:bodyPr/>
          <a:lstStyle/>
          <a:p>
            <a:r>
              <a:rPr lang="en-US"/>
              <a:t>Quaternions</a:t>
            </a:r>
          </a:p>
        </p:txBody>
      </p:sp>
      <p:sp>
        <p:nvSpPr>
          <p:cNvPr id="195587" name="Rectangle 3"/>
          <p:cNvSpPr>
            <a:spLocks noGrp="1" noChangeArrowheads="1"/>
          </p:cNvSpPr>
          <p:nvPr>
            <p:ph type="body" idx="1"/>
          </p:nvPr>
        </p:nvSpPr>
        <p:spPr/>
        <p:txBody>
          <a:bodyPr/>
          <a:lstStyle/>
          <a:p>
            <a:r>
              <a:rPr lang="en-US"/>
              <a:t>Address:</a:t>
            </a:r>
          </a:p>
          <a:p>
            <a:pPr lvl="1"/>
            <a:r>
              <a:rPr lang="en-US"/>
              <a:t>numerical error buildup</a:t>
            </a:r>
          </a:p>
          <a:p>
            <a:pPr lvl="1"/>
            <a:r>
              <a:rPr lang="en-US"/>
              <a:t>interpolation</a:t>
            </a:r>
          </a:p>
          <a:p>
            <a:pPr lvl="1"/>
            <a:r>
              <a:rPr lang="en-US"/>
              <a:t>complexity of multiplication (among themselves)</a:t>
            </a:r>
          </a:p>
          <a:p>
            <a:r>
              <a:rPr lang="en-US"/>
              <a:t>But:</a:t>
            </a:r>
          </a:p>
          <a:p>
            <a:pPr lvl="1"/>
            <a:r>
              <a:rPr lang="en-US"/>
              <a:t>eliminate homogeneity</a:t>
            </a:r>
          </a:p>
          <a:p>
            <a:pPr lvl="1"/>
            <a:r>
              <a:rPr lang="en-US"/>
              <a:t>are inefficient when many points are rotated</a:t>
            </a:r>
            <a:br>
              <a:rPr lang="en-US"/>
            </a:br>
            <a:r>
              <a:rPr lang="en-US" sz="1800"/>
              <a:t>(then we convert them into a matrix before performing the rotation)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B80BC2-B688-4B92-A0E0-A159D5A1CF52}" type="slidenum">
              <a:rPr lang="en-US"/>
              <a:pPr/>
              <a:t>8</a:t>
            </a:fld>
            <a:endParaRPr lang="en-US"/>
          </a:p>
        </p:txBody>
      </p:sp>
      <p:sp>
        <p:nvSpPr>
          <p:cNvPr id="229378" name="Rectangle 2"/>
          <p:cNvSpPr>
            <a:spLocks noGrp="1" noChangeArrowheads="1"/>
          </p:cNvSpPr>
          <p:nvPr>
            <p:ph type="title"/>
          </p:nvPr>
        </p:nvSpPr>
        <p:spPr/>
        <p:txBody>
          <a:bodyPr/>
          <a:lstStyle/>
          <a:p>
            <a:r>
              <a:rPr lang="en-US"/>
              <a:t>But then what are Quaternions?</a:t>
            </a:r>
          </a:p>
        </p:txBody>
      </p:sp>
      <p:sp>
        <p:nvSpPr>
          <p:cNvPr id="229379" name="Rectangle 3"/>
          <p:cNvSpPr>
            <a:spLocks noGrp="1" noChangeArrowheads="1"/>
          </p:cNvSpPr>
          <p:nvPr>
            <p:ph type="body" idx="1"/>
          </p:nvPr>
        </p:nvSpPr>
        <p:spPr/>
        <p:txBody>
          <a:bodyPr/>
          <a:lstStyle/>
          <a:p>
            <a:r>
              <a:rPr lang="en-US" dirty="0"/>
              <a:t>1844, Sir William Rowan Hamilton</a:t>
            </a:r>
          </a:p>
          <a:p>
            <a:r>
              <a:rPr lang="en-US" dirty="0"/>
              <a:t>Scratched into stone of Brougham bridge</a:t>
            </a:r>
          </a:p>
          <a:p>
            <a:r>
              <a:rPr lang="en-US" dirty="0"/>
              <a:t>Can be used as rotation representations</a:t>
            </a:r>
          </a:p>
          <a:p>
            <a:r>
              <a:rPr lang="en-US" dirty="0"/>
              <a:t>“Four-dimensional complex numbers”</a:t>
            </a:r>
          </a:p>
          <a:p>
            <a:r>
              <a:rPr lang="en-US" dirty="0"/>
              <a:t>Sometimes called Euler parameters</a:t>
            </a:r>
          </a:p>
          <a:p>
            <a:pPr marL="0" indent="0">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Parameterizing</a:t>
            </a:r>
            <a:r>
              <a:rPr lang="en-US" dirty="0"/>
              <a:t> Rotations</a:t>
            </a:r>
          </a:p>
        </p:txBody>
      </p:sp>
      <p:sp>
        <p:nvSpPr>
          <p:cNvPr id="4" name="Slide Number Placeholder 3"/>
          <p:cNvSpPr>
            <a:spLocks noGrp="1"/>
          </p:cNvSpPr>
          <p:nvPr>
            <p:ph type="sldNum" sz="quarter" idx="12"/>
          </p:nvPr>
        </p:nvSpPr>
        <p:spPr/>
        <p:txBody>
          <a:bodyPr/>
          <a:lstStyle/>
          <a:p>
            <a:fld id="{6C6AE60A-B69C-4790-82F7-3882EDF23186}" type="slidenum">
              <a:rPr lang="de-DE" smtClean="0"/>
              <a:pPr/>
              <a:t>9</a:t>
            </a:fld>
            <a:endParaRPr lang="de-DE"/>
          </a:p>
        </p:txBody>
      </p:sp>
      <p:pic>
        <p:nvPicPr>
          <p:cNvPr id="11"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blip>
          <a:stretch>
            <a:fillRect/>
          </a:stretch>
        </p:blipFill>
        <p:spPr bwMode="auto">
          <a:xfrm>
            <a:off x="2135560" y="2636912"/>
            <a:ext cx="4844135" cy="432049"/>
          </a:xfrm>
          <a:prstGeom prst="rect">
            <a:avLst/>
          </a:prstGeom>
          <a:noFill/>
          <a:ln/>
          <a:effectLst/>
        </p:spPr>
      </p:pic>
      <p:pic>
        <p:nvPicPr>
          <p:cNvPr id="12" name="Picture 11" descr="TP_tmp.png"/>
          <p:cNvPicPr>
            <a:picLocks noChangeAspect="1"/>
          </p:cNvPicPr>
          <p:nvPr>
            <p:custDataLst>
              <p:tags r:id="rId2"/>
            </p:custDataLst>
          </p:nvPr>
        </p:nvPicPr>
        <p:blipFill>
          <a:blip r:embed="rId8" cstate="print">
            <a:clrChange>
              <a:clrFrom>
                <a:srgbClr val="FFFFFF"/>
              </a:clrFrom>
              <a:clrTo>
                <a:srgbClr val="FFFFFF">
                  <a:alpha val="0"/>
                </a:srgbClr>
              </a:clrTo>
            </a:clrChange>
          </a:blip>
          <a:stretch>
            <a:fillRect/>
          </a:stretch>
        </p:blipFill>
        <p:spPr bwMode="auto">
          <a:xfrm>
            <a:off x="1737728" y="4869160"/>
            <a:ext cx="5574083" cy="431991"/>
          </a:xfrm>
          <a:prstGeom prst="rect">
            <a:avLst/>
          </a:prstGeom>
          <a:noFill/>
          <a:ln/>
          <a:effectLst/>
        </p:spPr>
      </p:pic>
      <p:pic>
        <p:nvPicPr>
          <p:cNvPr id="14" name="Picture 13" descr="TP_tmp.png"/>
          <p:cNvPicPr>
            <a:picLocks noChangeAspect="1"/>
          </p:cNvPicPr>
          <p:nvPr>
            <p:custDataLst>
              <p:tags r:id="rId3"/>
            </p:custDataLst>
          </p:nvPr>
        </p:nvPicPr>
        <p:blipFill>
          <a:blip r:embed="rId9" cstate="print">
            <a:clrChange>
              <a:clrFrom>
                <a:srgbClr val="FFFFFF"/>
              </a:clrFrom>
              <a:clrTo>
                <a:srgbClr val="FFFFFF">
                  <a:alpha val="0"/>
                </a:srgbClr>
              </a:clrTo>
            </a:clrChange>
          </a:blip>
          <a:stretch>
            <a:fillRect/>
          </a:stretch>
        </p:blipFill>
        <p:spPr>
          <a:xfrm>
            <a:off x="3359696" y="1772815"/>
            <a:ext cx="1879095" cy="711710"/>
          </a:xfrm>
          <a:prstGeom prst="rect">
            <a:avLst/>
          </a:prstGeom>
          <a:noFill/>
        </p:spPr>
      </p:pic>
      <p:pic>
        <p:nvPicPr>
          <p:cNvPr id="16" name="Picture 15" descr="TP_tmp.png"/>
          <p:cNvPicPr>
            <a:picLocks noChangeAspect="1"/>
          </p:cNvPicPr>
          <p:nvPr>
            <p:custDataLst>
              <p:tags r:id="rId4"/>
            </p:custDataLst>
          </p:nvPr>
        </p:nvPicPr>
        <p:blipFill>
          <a:blip r:embed="rId10" cstate="print">
            <a:clrChange>
              <a:clrFrom>
                <a:srgbClr val="FFFFFF"/>
              </a:clrFrom>
              <a:clrTo>
                <a:srgbClr val="FFFFFF">
                  <a:alpha val="0"/>
                </a:srgbClr>
              </a:clrTo>
            </a:clrChange>
          </a:blip>
          <a:stretch>
            <a:fillRect/>
          </a:stretch>
        </p:blipFill>
        <p:spPr bwMode="auto">
          <a:xfrm>
            <a:off x="3080368" y="3789040"/>
            <a:ext cx="2437748" cy="711519"/>
          </a:xfrm>
          <a:prstGeom prst="rect">
            <a:avLst/>
          </a:prstGeom>
          <a:noFill/>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OLI@8LDOBKMFUVWYY5H6" val="3571"/>
  <p:tag name="FIRSTOLIVER20BROCK@7LDOBKMFUVWYY5H6" val="3578"/>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35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 &amp; = &amp; a + bi \\&#10;\bar{z} &amp; = &amp; a - bi\\&#10;\|z\| &amp; = &amp; \sqrt{z \cdot \bar{z}} = \sqrt{a^2 + b^2}&#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53.875"/>
  <p:tag name="PICTUREFILESIZE" val="47662"/>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_1 &amp;=&amp; a_1 + b_1 i\\&#10;z_2 &amp;=&amp; a_2 + b_2 i\\&#10;z_1 \cdot z_2 &amp; = &amp; (a_1 a_2 - b_1 b_2 ) + ( a_1 b_2 + b_1 a_2 ) i&#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02"/>
  <p:tag name="PICTUREFILESIZE" val="70658"/>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sqrt{-1} = i&#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82.75"/>
  <p:tag name="PICTUREFILESIZE" val="3890"/>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theta&#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558"/>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 &amp;=&amp; a + i\; b  \;\;\;\; \|z\| = r\\&#10;   &amp;=&amp; r \cos \theta + r\; i \; \sin\theta\\&#10;   &amp;=&amp; r ( cos \theta +  i \; \sin\theta )\\&#10;   &amp;=&amp; r e^{i\theta}&#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23.875"/>
  <p:tag name="PICTUREFILESIZE" val="54062"/>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35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358"/>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2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8.25"/>
  <p:tag name="PICTUREFILESIZE" val="758"/>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358"/>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2.5"/>
  <p:tag name="PICTUREFILESIZE" val="758"/>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 i^2&#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84"/>
  <p:tag name="PICTUREFILESIZE" val="1390"/>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i^3&#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84"/>
  <p:tag name="PICTUREFILESIZE" val="139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alpha = 2 \cos^{-1} w = 2 \sin^{-1} \sqrt{x^s + y^2}$$&#10;\end{document}&#10;"/>
  <p:tag name="FILENAME" val="TP_tmp"/>
  <p:tag name="FORMAT" val="pngmono"/>
  <p:tag name="RES" val="1200"/>
  <p:tag name="BLEND" val="0"/>
  <p:tag name="TRANSPARENT" val="1"/>
  <p:tag name="TBUG" val="0"/>
  <p:tag name="ALLOWFS" val="0"/>
  <p:tag name="ORIGWIDTH" val="146"/>
  <p:tag name="PICTUREFILESIZE" val="5590"/>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r \cdot z \;\;\;\;  r \in \Bbb{R}, z \in \Bbb{C}&#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69.875"/>
  <p:tag name="PICTUREFILESIZE" val="769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 \cdot i \;\;\;\; z \in \Bbb{C}&#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8"/>
  <p:tag name="PICTUREFILESIZE" val="4262"/>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_1 \cdot z_2 \;\;\;  z_1, z_2 \in \Bbb{C}&#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63.875"/>
  <p:tag name="PICTUREFILESIZE" val="7366"/>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_1 = 2 + .5 i %\;\;\; \|z_1\| = \sqrt{4.25}&#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7.875"/>
  <p:tag name="PICTUREFILESIZE" val="5118"/>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_2 = 1 + 2i %\;\;\; \|z_2| = \sqrt{5}&#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1.875"/>
  <p:tag name="PICTUREFILESIZE" val="4802"/>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alph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0.5"/>
  <p:tag name="PICTUREFILESIZE" val="390"/>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t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5"/>
  <p:tag name="PICTUREFILESIZE" val="694"/>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gamm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5"/>
  <p:tag name="PICTUREFILESIZE" val="52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alpha = 2 \cos^{-1} w = 2 \sin^{-1} \sqrt{x^s + y^2 + z^2}$$&#10;\end{document}&#10;"/>
  <p:tag name="FILENAME" val="TP_tmp"/>
  <p:tag name="FORMAT" val="pngmono"/>
  <p:tag name="RES" val="1200"/>
  <p:tag name="BLEND" val="0"/>
  <p:tag name="TRANSPARENT" val="1"/>
  <p:tag name="TBUG" val="0"/>
  <p:tag name="ALLOWFS" val="0"/>
  <p:tag name="ORIGWIDTH" val="168"/>
  <p:tag name="PICTUREFILESIZE" val="6387"/>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 &amp;=&amp; z_1 \cdot z_2\\&#10;\|z\| &amp;=&amp; \|z_1\| \cdot \|z_2\|\\&#10;\gamma &amp;=&amp; \alpha + \beta&#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76.875"/>
  <p:tag name="PICTUREFILESIZE" val="30398"/>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n\;\;\;  z \in \Bbb{C}, n\in \Bbb{N}&#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52.875"/>
  <p:tag name="PICTUREFILESIZE" val="7022"/>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75"/>
  <p:tag name="PICTUREFILESIZE" val="358"/>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2&#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2.25"/>
  <p:tag name="PICTUREFILESIZE" val="1058"/>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3&#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2.25"/>
  <p:tag name="PICTUREFILESIZE" val="1058"/>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4&#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2.25"/>
  <p:tag name="PICTUREFILESIZE" val="1058"/>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5&#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2.25"/>
  <p:tag name="PICTUREFILESIZE" val="1058"/>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n\| &amp;=&amp; \|z\|^n\\&#10;\arg{(z^n)} &amp;=&amp; n \cdot \arg{(z)}&#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17.875"/>
  <p:tag name="PICTUREFILESIZE" val="2511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w, x, y)$$&#10;$$w^2 + x^2 + y^2 = 1$$&#10;\end{document}&#10;"/>
  <p:tag name="FILENAME" val="TP_tmp"/>
  <p:tag name="FORMAT" val="pngmono"/>
  <p:tag name="RES" val="1200"/>
  <p:tag name="BLEND" val="0"/>
  <p:tag name="TRANSPARENT" val="1"/>
  <p:tag name="TBUG" val="0"/>
  <p:tag name="ALLOWFS" val="0"/>
  <p:tag name="ORIGWIDTH" val="74"/>
  <p:tag name="PICTUREFILESIZE" val="486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C}: \;\; a + b \;\mathbf{i} \;\;\; \leadsto  \;\;\; \Bbb{H}: \;\; a + b \;\mathbf{i} + c\; \mathbf{j} + d \;\mathbf{k}&#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90"/>
  <p:tag name="PICTUREFILESIZE" val="16178"/>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mathbf{i} \cdot \mathbf{i} &amp; = &amp; -1 \\&#10;\mathbf{j} \cdot \mathbf{j} &amp; = &amp; -1 \\&#10;\mathbf{k} \cdot \mathbf{k} &amp; = &amp; -1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7.875"/>
  <p:tag name="PICTUREFILESIZE" val="20542"/>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egin{array}{rclcl}&#10;\mathbf{i} \cdot \mathbf{j} &amp;=&amp; -\mathbf{j} \cdot \mathbf{i} &amp;=&amp; k \\[0.2cm]&#10;\mathbf{j} \cdot \mathbf{k} &amp;=&amp; -\mathbf{k} \cdot \mathbf{j} &amp;=&amp; i \\[0.2cm]&#10;\mathbf{k} \cdot \mathbf{i} &amp;=&amp; -\mathbf{i} \cdot \mathbf{k} &amp;=&amp; j &#10;\end{array}&#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99.875"/>
  <p:tag name="PICTUREFILESIZE" val="35162"/>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 &amp;=&amp; a + b \;\mathbf{i} + c\; \mathbf{j} + d \;\mathbf{k}\\&#10;\bar{q} &amp;=&amp; a - b \;\mathbf{i} - c\; \mathbf{j} - d \;\mathbf{k}\\&#10;\|q\| &amp;=&amp; \sqrt{q \cdot \bar{q}} = \sqrt{a^2 + b^2 + c^2 + d^2}&#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50.875"/>
  <p:tag name="PICTUREFILESIZE" val="66670"/>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mathbf i^2 =  \mathbf j^2=  \mathbf k^2= \mathbf{ijk}=-1$$&#10;\end{document}&#10;"/>
  <p:tag name="FILENAME" val="TP_tmp"/>
  <p:tag name="FORMAT" val="pngmono"/>
  <p:tag name="RES" val="1200"/>
  <p:tag name="BLEND" val="0"/>
  <p:tag name="TRANSPARENT" val="1"/>
  <p:tag name="TBUG" val="0"/>
  <p:tag name="ALLOWFS" val="0"/>
  <p:tag name="ORIGWIDTH" val="105"/>
  <p:tag name="PICTUREFILESIZE" val="2550"/>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egin{array}{rclcl}&#10;\mathbf{i} \cdot \mathbf{j} &amp;=&amp; -\mathbf{j} \cdot \mathbf{i} &amp;=&amp; k \\[0.2cm]&#10;\mathbf{j} \cdot \mathbf{k} &amp;=&amp; -\mathbf{k} \cdot \mathbf{j} &amp;=&amp; i \\[0.2cm]&#10;\mathbf{k} \cdot \mathbf{i} &amp;=&amp; -\mathbf{i} \cdot \mathbf{k} &amp;=&amp; j &#10;\end{array}&#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99.875"/>
  <p:tag name="PICTUREFILESIZE" val="35162"/>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mathbf i^2 =  \mathbf j^2=  \mathbf k^2= \mathbf{ijk}=-1$$&#10;\end{document}&#10;"/>
  <p:tag name="FILENAME" val="TP_tmp"/>
  <p:tag name="FORMAT" val="pngmono"/>
  <p:tag name="RES" val="1200"/>
  <p:tag name="BLEND" val="0"/>
  <p:tag name="TRANSPARENT" val="1"/>
  <p:tag name="TBUG" val="0"/>
  <p:tag name="ALLOWFS" val="0"/>
  <p:tag name="ORIGWIDTH" val="105"/>
  <p:tag name="PICTUREFILESIZE" val="2550"/>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fonts}&#10;\begin{document}&#10;\begin{eqnarray*}&#10;q &amp;=&amp; a + b \;\mathbf{i} + c\; \mathbf{j} + d \;\mathbf{k}\\[1.0cm]&#10;q &amp;=&amp; \left ( \begin{array}{c} b \\ c \\ d \\ a \end{array} \right ) \\&#10;q &amp;=&amp; (s,\mathbf{v}) = ( a, \left ( \begin{array}{c} b \\ c \\ d \end{array} \right ) )\\[1.0cm]&#10;q &amp;=&amp; (s + \mathbf{v}) =  a + \left ( \begin{array}{c} b \\ c \\ d \end{array} \right ) &#10;\end{eqnarray*}&#10;\end{document}&#10;"/>
  <p:tag name="FILENAME" val="txp_fig"/>
  <p:tag name="FORMAT" val="bmpmono"/>
  <p:tag name="RES" val="300"/>
  <p:tag name="BLEND" val="0"/>
  <p:tag name="TRANSPARENT" val="1"/>
  <p:tag name="TBUG" val="0"/>
  <p:tag name="ALLOWFS" val="0"/>
  <p:tag name="ORIGWIDTH" val="253"/>
  <p:tag name="PICTUREFILESIZE" val="187606"/>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fonts}&#10;\begin{document}&#10;$$q = a + b \;\mathbf{i} + c\; \mathbf{j} + d \;\mathbf{k}$$&#10;\end{document}&#10;"/>
  <p:tag name="FILENAME" val="TP_tmp"/>
  <p:tag name="FORMAT" val="pngmono"/>
  <p:tag name="RES" val="1200"/>
  <p:tag name="BLEND" val="0"/>
  <p:tag name="TRANSPARENT" val="1"/>
  <p:tag name="TBUG" val="0"/>
  <p:tag name="ALLOWFS" val="0"/>
  <p:tag name="ORIGWIDTH" val="210"/>
  <p:tag name="PICTUREFILESIZE" val="6772"/>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_1 &amp;=&amp; (s_1, \mathbf{v}_1) \;\;\;\; q_2 = (s_2, \mathbf{v}_2) \\&#10;q_1 \cdot q_2 &amp;=&amp; ( s_1 s_2 - \mathbf{v}_1 \cdot \mathbf{v}_2,\;\; s_1 \mathbf{v}_2 + s_2 \mathbf{v}_1 + \mathbf{v}_1 \times \mathbf{v}_2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89.875"/>
  <p:tag name="PICTUREFILESIZE" val="54334"/>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w, x, y, z)$$&#10;$$w^2 + x^2 + y^2 + z^2= 1$$&#10;\end{document}&#10;"/>
  <p:tag name="FILENAME" val="TP_tmp"/>
  <p:tag name="FORMAT" val="pngmono"/>
  <p:tag name="RES" val="1200"/>
  <p:tag name="BLEND" val="0"/>
  <p:tag name="TRANSPARENT" val="1"/>
  <p:tag name="TBUG" val="0"/>
  <p:tag name="ALLOWFS" val="0"/>
  <p:tag name="ORIGWIDTH" val="96"/>
  <p:tag name="PICTUREFILESIZE" val="6276"/>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q^{-1} = \frac{\bar{q}}{\|q\|}&#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97.875"/>
  <p:tag name="PICTUREFILESIZE" val="10462"/>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q^{-1} = \frac{\bar{q}}{\|q\|} \;\;\; \leadsto \;\;\;  \mathrm{if}\; \|q\| = 1 \Rightarrow \hat{q}^{-1} = \bar{\hat{q}}&#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2"/>
  <p:tag name="PICTUREFILESIZE" val="39262"/>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log q = \log (\cos \theta + \hat{u} \sin \theta) = \log ( e^{\hat{u}\theta} ) = \hat{u} \theta&#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18.75"/>
  <p:tag name="PICTUREFILESIZE" val="22942"/>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t &amp;=&amp; (cos \theta + \hat{u} \sin \theta)^t \\&#10;      &amp;=&amp; e^{\hat{u}t \theta} = \cos (t \theta) + \hat{u} \sin (t \theta)&#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12"/>
  <p:tag name="PICTUREFILESIZE" val="37618"/>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hat{q} &amp;=&amp; s + \mathbf{v} = \cos \theta + \hat{u} \sin \theta\\[0.5cm]&#10;e^{i\theta} &amp;=&amp; \cos \theta + i \sin \theta \\[0.5cm]&#10;e^{\hat{u}\theta} &amp;=&amp; \cos \theta + \hat{u} \sin \theta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94"/>
  <p:tag name="PICTUREFILESIZE" val="70262"/>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 &amp;=&amp; (s,\mathbf{v})\\&#10;s &amp;=&amp; \cos \frac{\theta}{2}\\&#10;\mathbf{v} &amp;=&amp; \hat{u} \sin \frac{\theta}{2}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4.75"/>
  <p:tag name="PICTUREFILESIZE" val="32634"/>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P &amp;=&amp; (0,\mathbf{p})\\&#10;p' &amp;=&amp; q \; P \;q^{-1}\\&#10;   &amp;=&amp; q \; P \; \bar{q}&#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39"/>
  <p:tag name="PICTUREFILESIZE" val="25978"/>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amp; &amp; q_2 \; ( q_1 \; P \; q_1^{-1} ) \; q_2^{-1} \\&#10;&amp;=&amp; (q_2 \; q_1 ) \;P \; ( q_1^{-1} \; q_2^{-1} )\\&#10;&amp;=&amp; (q_2 \; q_1) \; P \; (q_2 \; q_1)^{-1}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20.75"/>
  <p:tag name="PICTUREFILESIZE" val="41590"/>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I}&#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5"/>
  <p:tag name="PICTUREFILESIZE" val="558"/>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R = \left [ &#10;\begin{array}{ccc}&#10;1 - 2c^2 - 2 d^2 &amp; 2 bc - 2 ad &amp; 2db + 2ac \\&#10;2bc + 2ad &amp; 1- 2b^2 - 2d^2 &amp; 2 cd - 2ab \\&#10;2bd-2ac &amp; 2cd + 2ab &amp; 1-2b^2 - 2c^2 &#10;\end{array}&#10;\righ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00.875"/>
  <p:tag name="PICTUREFILESIZE" val="82430"/>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_1 = 2 + .5 i %\;\;\; \|z_1\| = \sqrt{4.25}&#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7.875"/>
  <p:tag name="PICTUREFILESIZE" val="5118"/>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z_2 = 1 + 2i %\;\;\; \|z_2| = \sqrt{5}&#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1.875"/>
  <p:tag name="PICTUREFILESIZE" val="4802"/>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alph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0.5"/>
  <p:tag name="PICTUREFILESIZE" val="390"/>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t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5"/>
  <p:tag name="PICTUREFILESIZE" val="694"/>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gamma$&#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5"/>
  <p:tag name="PICTUREFILESIZE" val="526"/>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z &amp;=&amp; z_1 \cdot z_2\\&#10;\|z\| &amp;=&amp; \|z_1\| \cdot \|z_2\|\\&#10;\gamma &amp;=&amp; \alpha + \beta&#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76.875"/>
  <p:tag name="PICTUREFILESIZE" val="30398"/>
</p:tagLst>
</file>

<file path=ppt/tags/tag7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fonts}&#10;\begin{document}&#10;\begin{eqnarray*}&#10;p' &amp;=&amp; q \; p \; \bar{q}&#10;\end{eqnarray*}&#10;\end{document}&#10;"/>
  <p:tag name="FILENAME" val="txp_fig"/>
  <p:tag name="FORMAT" val="bmpmono"/>
  <p:tag name="RES" val="300"/>
  <p:tag name="BLEND" val="0"/>
  <p:tag name="TRANSPARENT" val="1"/>
  <p:tag name="TBUG" val="0"/>
  <p:tag name="ALLOWFS" val="0"/>
  <p:tag name="ORIGWIDTH" val="113"/>
  <p:tag name="PICTUREFILESIZE" val="5582"/>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 &amp;=&amp; (s,\mathbf{v})\\&#10;s &amp;=&amp; \cos \frac{\theta}{2}\\&#10;\mathbf{v} &amp;=&amp; \hat{u} \sin \frac{\theta}{2}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4.75"/>
  <p:tag name="PICTUREFILESIZE" val="32634"/>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begin{eqnarray*}&#10;q^t &amp;=&amp; (cos \theta + \hat{u} \sin \theta)^t \\&#10;      &amp;=&amp; e^{\hat{u}t \theta} = \cos (t \theta) + \hat{u} \sin (t \theta)&#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12"/>
  <p:tag name="PICTUREFILESIZE" val="37618"/>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q = ( b \; a^{-1})^t\; a \;\;\; \mathrm{with} \;\; t: 0 \rightarrow 1&#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89"/>
  <p:tag name="PICTUREFILESIZE" val="15870"/>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q = (a,b,c,d) = (a, \left ( \begin{array}{c} b\\c\\d \end{array} \right )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54.875"/>
  <p:tag name="PICTUREFILESIZE" val="41406"/>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bb{R}&#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806"/>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857</Words>
  <Application>Microsoft Office PowerPoint</Application>
  <PresentationFormat>Widescreen</PresentationFormat>
  <Paragraphs>180</Paragraphs>
  <Slides>28</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CMEX10</vt:lpstr>
      <vt:lpstr>Symbol</vt:lpstr>
      <vt:lpstr>CMTI10</vt:lpstr>
      <vt:lpstr>CMR10</vt:lpstr>
      <vt:lpstr>Arial</vt:lpstr>
      <vt:lpstr>CMMI7</vt:lpstr>
      <vt:lpstr>CMMI10</vt:lpstr>
      <vt:lpstr>CMR7</vt:lpstr>
      <vt:lpstr>CMBX10</vt:lpstr>
      <vt:lpstr>CMSY10ORIG</vt:lpstr>
      <vt:lpstr>Calibri</vt:lpstr>
      <vt:lpstr>Larissa-Design</vt:lpstr>
      <vt:lpstr>Custom Design</vt:lpstr>
      <vt:lpstr>Disclaimer</vt:lpstr>
      <vt:lpstr>Reading for this set of slides</vt:lpstr>
      <vt:lpstr>Robotics Quaternions</vt:lpstr>
      <vt:lpstr>Problems with Rotation</vt:lpstr>
      <vt:lpstr>Quaternions</vt:lpstr>
      <vt:lpstr>Problems with Rotation</vt:lpstr>
      <vt:lpstr>Quaternions</vt:lpstr>
      <vt:lpstr>But then what are Quaternions?</vt:lpstr>
      <vt:lpstr>Parameterizing Rotations</vt:lpstr>
      <vt:lpstr>Unit Quaternion to Rotation Matrix</vt:lpstr>
      <vt:lpstr>Complex Numbers</vt:lpstr>
      <vt:lpstr>Sidebar I on Complex Numbers</vt:lpstr>
      <vt:lpstr>Sidebar II on Complex Numbers</vt:lpstr>
      <vt:lpstr>Sidebar III on Complex Numbers</vt:lpstr>
      <vt:lpstr>Sidebar IV on Complex Numbers</vt:lpstr>
      <vt:lpstr>Quaternions</vt:lpstr>
      <vt:lpstr>Cayley Graph</vt:lpstr>
      <vt:lpstr>Representation of Quaternions</vt:lpstr>
      <vt:lpstr>Quaternion to Rotation Matrix</vt:lpstr>
      <vt:lpstr>Operations on Quaternions</vt:lpstr>
      <vt:lpstr>Operations on Unit Quaternions</vt:lpstr>
      <vt:lpstr>Finally! Unit Quaternions as Rotations</vt:lpstr>
      <vt:lpstr>Why are Quaternions Rotations?</vt:lpstr>
      <vt:lpstr>Quaternions as Rotations</vt:lpstr>
      <vt:lpstr>Interpolation of Unit Quaternions</vt:lpstr>
      <vt:lpstr>Why Quaternions?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cp:lastModifiedBy>Oliver Brock</cp:lastModifiedBy>
  <cp:revision>152</cp:revision>
  <dcterms:modified xsi:type="dcterms:W3CDTF">2020-10-23T11:36:32Z</dcterms:modified>
</cp:coreProperties>
</file>