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4"/>
  </p:notesMasterIdLst>
  <p:sldIdLst>
    <p:sldId id="346" r:id="rId3"/>
    <p:sldId id="347" r:id="rId4"/>
    <p:sldId id="340" r:id="rId5"/>
    <p:sldId id="281" r:id="rId6"/>
    <p:sldId id="282" r:id="rId7"/>
    <p:sldId id="283" r:id="rId8"/>
    <p:sldId id="284" r:id="rId9"/>
    <p:sldId id="285" r:id="rId10"/>
    <p:sldId id="338" r:id="rId11"/>
    <p:sldId id="333" r:id="rId12"/>
    <p:sldId id="343" r:id="rId13"/>
  </p:sldIdLst>
  <p:sldSz cx="12192000" cy="6858000"/>
  <p:notesSz cx="6858000" cy="9144000"/>
  <p:embeddedFontLst>
    <p:embeddedFont>
      <p:font typeface="Calibri" panose="020F0502020204030204" pitchFamily="34" charset="0"/>
      <p:regular r:id="rId15"/>
      <p:bold r:id="rId16"/>
      <p:italic r:id="rId17"/>
      <p:boldItalic r:id="rId18"/>
    </p:embeddedFont>
  </p:embeddedFontLst>
  <p:custDataLst>
    <p:tags r:id="rId1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14" autoAdjust="0"/>
  </p:normalViewPr>
  <p:slideViewPr>
    <p:cSldViewPr snapToGrid="0">
      <p:cViewPr varScale="1">
        <p:scale>
          <a:sx n="97" d="100"/>
          <a:sy n="97" d="100"/>
        </p:scale>
        <p:origin x="1074"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31A6E1-4E45-415D-9DCE-DAFE2783F85C}" type="datetimeFigureOut">
              <a:rPr lang="en-US" smtClean="0"/>
              <a:pPr/>
              <a:t>11/2/2020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B9456-3755-4A72-81C8-5B7B85F361EE}" type="slidenum">
              <a:rPr lang="en-US" smtClean="0"/>
              <a:pPr/>
              <a:t>‹#›</a:t>
            </a:fld>
            <a:endParaRPr lang="en-US"/>
          </a:p>
        </p:txBody>
      </p:sp>
    </p:spTree>
    <p:extLst>
      <p:ext uri="{BB962C8B-B14F-4D97-AF65-F5344CB8AC3E}">
        <p14:creationId xmlns:p14="http://schemas.microsoft.com/office/powerpoint/2010/main" val="55042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Michael_Collins_(astronaut)" TargetMode="External"/><Relationship Id="rId3" Type="http://schemas.openxmlformats.org/officeDocument/2006/relationships/hyperlink" Target="http://en.wikipedia.org/wiki/Apollo_11" TargetMode="External"/><Relationship Id="rId7" Type="http://schemas.openxmlformats.org/officeDocument/2006/relationships/hyperlink" Target="http://en.wikipedia.org/wiki/Gimbal_lock#cite_note-5"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Apollo_Lunar_Module" TargetMode="External"/><Relationship Id="rId5" Type="http://schemas.openxmlformats.org/officeDocument/2006/relationships/hyperlink" Target="http://en.wikipedia.org/wiki/Gimbal_lock#cite_note-4" TargetMode="External"/><Relationship Id="rId4" Type="http://schemas.openxmlformats.org/officeDocument/2006/relationships/hyperlink" Target="http://en.wikipedia.org/wiki/Inertial_measurement_uni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background-black-blackboard-board-15977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FOR EVER ouverte OUIVER OLIVER </a:t>
            </a:r>
            <a:endParaRPr lang="en-DE" dirty="0"/>
          </a:p>
        </p:txBody>
      </p:sp>
      <p:sp>
        <p:nvSpPr>
          <p:cNvPr id="4" name="Slide Number Placeholder 3"/>
          <p:cNvSpPr>
            <a:spLocks noGrp="1"/>
          </p:cNvSpPr>
          <p:nvPr>
            <p:ph type="sldNum" sz="quarter" idx="5"/>
          </p:nvPr>
        </p:nvSpPr>
        <p:spPr/>
        <p:txBody>
          <a:bodyPr/>
          <a:lstStyle/>
          <a:p>
            <a:fld id="{176B9456-3755-4A72-81C8-5B7B85F361EE}" type="slidenum">
              <a:rPr lang="en-US" smtClean="0"/>
              <a:pPr/>
              <a:t>3</a:t>
            </a:fld>
            <a:endParaRPr lang="en-US"/>
          </a:p>
        </p:txBody>
      </p:sp>
    </p:spTree>
    <p:extLst>
      <p:ext uri="{BB962C8B-B14F-4D97-AF65-F5344CB8AC3E}">
        <p14:creationId xmlns:p14="http://schemas.microsoft.com/office/powerpoint/2010/main" val="375997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31FFD-55FE-4D99-8A56-B4C4CB6CEDC0}" type="slidenum">
              <a:rPr lang="en-US"/>
              <a:pPr/>
              <a:t>4</a:t>
            </a:fld>
            <a:endParaRPr lang="en-US"/>
          </a:p>
        </p:txBody>
      </p:sp>
      <p:sp>
        <p:nvSpPr>
          <p:cNvPr id="191490" name="Rectangle 2"/>
          <p:cNvSpPr>
            <a:spLocks noGrp="1" noRot="1" noChangeAspect="1" noChangeArrowheads="1" noTextEdit="1"/>
          </p:cNvSpPr>
          <p:nvPr>
            <p:ph type="sldImg"/>
          </p:nvPr>
        </p:nvSpPr>
        <p:spPr>
          <a:xfrm>
            <a:off x="381000" y="685800"/>
            <a:ext cx="6096000" cy="3429000"/>
          </a:xfrm>
          <a:ln/>
        </p:spPr>
      </p:sp>
      <p:sp>
        <p:nvSpPr>
          <p:cNvPr id="191491" name="Rectangle 3"/>
          <p:cNvSpPr>
            <a:spLocks noGrp="1" noChangeArrowheads="1"/>
          </p:cNvSpPr>
          <p:nvPr>
            <p:ph type="body" idx="1"/>
          </p:nvPr>
        </p:nvSpPr>
        <p:spPr/>
        <p:txBody>
          <a:bodyPr/>
          <a:lstStyle/>
          <a:p>
            <a:r>
              <a:rPr lang="en-US"/>
              <a:t>Rotation is performed about the axes of a </a:t>
            </a:r>
            <a:r>
              <a:rPr lang="en-US" b="1"/>
              <a:t>fixed</a:t>
            </a:r>
            <a:r>
              <a:rPr lang="en-US"/>
              <a:t> frame.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dirty="0"/>
              <a:t>Image from: http://en.wikipedia.org/wiki/Gimbal_lock</a:t>
            </a:r>
          </a:p>
          <a:p>
            <a:endParaRPr lang="en-US" dirty="0"/>
          </a:p>
          <a:p>
            <a:r>
              <a:rPr lang="en-US" b="1" dirty="0" err="1"/>
              <a:t>Gimbal</a:t>
            </a:r>
            <a:r>
              <a:rPr lang="en-US" b="1" dirty="0"/>
              <a:t> lock on Apollo 11</a:t>
            </a:r>
          </a:p>
          <a:p>
            <a:r>
              <a:rPr lang="en-US" dirty="0"/>
              <a:t>A well-known </a:t>
            </a:r>
            <a:r>
              <a:rPr lang="en-US" dirty="0" err="1"/>
              <a:t>gimbal</a:t>
            </a:r>
            <a:r>
              <a:rPr lang="en-US" dirty="0"/>
              <a:t> lock incident happened in the </a:t>
            </a:r>
            <a:r>
              <a:rPr lang="en-US" dirty="0">
                <a:hlinkClick r:id="rId3" tooltip="Apollo 11"/>
              </a:rPr>
              <a:t>Apollo 11</a:t>
            </a:r>
            <a:r>
              <a:rPr lang="en-US" dirty="0"/>
              <a:t> Moon mission. On this spacecraft, a set of gimbals was used on an </a:t>
            </a:r>
            <a:r>
              <a:rPr lang="en-US" dirty="0">
                <a:hlinkClick r:id="rId4" tooltip="Inertial measurement unit"/>
              </a:rPr>
              <a:t>inertial measurement unit</a:t>
            </a:r>
            <a:r>
              <a:rPr lang="en-US" dirty="0"/>
              <a:t> (IMU). The engineers were aware of the </a:t>
            </a:r>
            <a:r>
              <a:rPr lang="en-US" dirty="0" err="1"/>
              <a:t>gimbal</a:t>
            </a:r>
            <a:r>
              <a:rPr lang="en-US" dirty="0"/>
              <a:t> lock problem but had declined to use a fourth </a:t>
            </a:r>
            <a:r>
              <a:rPr lang="en-US" dirty="0" err="1"/>
              <a:t>gimbal</a:t>
            </a:r>
            <a:r>
              <a:rPr lang="en-US" dirty="0"/>
              <a:t>.</a:t>
            </a:r>
            <a:r>
              <a:rPr lang="en-US" baseline="30000" dirty="0">
                <a:hlinkClick r:id="rId5"/>
              </a:rPr>
              <a:t>[5]</a:t>
            </a:r>
            <a:r>
              <a:rPr lang="en-US" dirty="0"/>
              <a:t> Some of the reasoning behind this decision is apparent from the following quote:</a:t>
            </a:r>
          </a:p>
          <a:p>
            <a:r>
              <a:rPr lang="en-US" dirty="0"/>
              <a:t>"The advantages of the redundant </a:t>
            </a:r>
            <a:r>
              <a:rPr lang="en-US" dirty="0" err="1"/>
              <a:t>gimbal</a:t>
            </a:r>
            <a:r>
              <a:rPr lang="en-US" dirty="0"/>
              <a:t> seem to be outweighed by the equipment simplicity, size advantages, and corresponding implied reliability of the direct three degree of freedom unit."</a:t>
            </a:r>
          </a:p>
          <a:p>
            <a:r>
              <a:rPr lang="en-US" dirty="0"/>
              <a:t>—David Hoag, </a:t>
            </a:r>
            <a:r>
              <a:rPr lang="en-US" i="1" dirty="0"/>
              <a:t>Apollo Lunar Surface Journal</a:t>
            </a:r>
            <a:endParaRPr lang="en-US" dirty="0"/>
          </a:p>
          <a:p>
            <a:r>
              <a:rPr lang="en-US" dirty="0"/>
              <a:t>They preferred an alternate solution using an indicator that would be triggered when near to 85 degrees pitch.</a:t>
            </a:r>
          </a:p>
          <a:p>
            <a:r>
              <a:rPr lang="en-US" dirty="0"/>
              <a:t>"Near that point, in a closed stabilization loop, the torque motors could theoretically be commanded to flip the </a:t>
            </a:r>
            <a:r>
              <a:rPr lang="en-US" dirty="0" err="1"/>
              <a:t>gimbal</a:t>
            </a:r>
            <a:r>
              <a:rPr lang="en-US" dirty="0"/>
              <a:t> 180 degrees instantaneously. Instead, in the </a:t>
            </a:r>
            <a:r>
              <a:rPr lang="en-US" dirty="0">
                <a:hlinkClick r:id="rId6" tooltip="Apollo Lunar Module"/>
              </a:rPr>
              <a:t>LM</a:t>
            </a:r>
            <a:r>
              <a:rPr lang="en-US" dirty="0"/>
              <a:t>, the computer flashed a '</a:t>
            </a:r>
            <a:r>
              <a:rPr lang="en-US" dirty="0" err="1"/>
              <a:t>gimbal</a:t>
            </a:r>
            <a:r>
              <a:rPr lang="en-US" dirty="0"/>
              <a:t> lock' warning at 70 degrees and froze the IMU at 85 degrees"</a:t>
            </a:r>
          </a:p>
          <a:p>
            <a:r>
              <a:rPr lang="en-US" dirty="0"/>
              <a:t>—Paul </a:t>
            </a:r>
            <a:r>
              <a:rPr lang="en-US" dirty="0" err="1"/>
              <a:t>Fjeld</a:t>
            </a:r>
            <a:r>
              <a:rPr lang="en-US" dirty="0"/>
              <a:t>, </a:t>
            </a:r>
            <a:r>
              <a:rPr lang="en-US" i="1" dirty="0"/>
              <a:t>Apollo Lunar Surface Journal</a:t>
            </a:r>
            <a:endParaRPr lang="en-US" dirty="0"/>
          </a:p>
          <a:p>
            <a:r>
              <a:rPr lang="en-US" dirty="0"/>
              <a:t>Rather than try to drive the gimbals faster than they could go, the system simply gave up and froze the platform. From this point, the spacecraft would have to be manually moved away from the </a:t>
            </a:r>
            <a:r>
              <a:rPr lang="en-US" dirty="0" err="1"/>
              <a:t>gimbal</a:t>
            </a:r>
            <a:r>
              <a:rPr lang="en-US" dirty="0"/>
              <a:t> lock position, and the platform would have to be manually realigned using the stars as a reference.</a:t>
            </a:r>
            <a:r>
              <a:rPr lang="en-US" baseline="30000" dirty="0">
                <a:hlinkClick r:id="rId7"/>
              </a:rPr>
              <a:t>[6]</a:t>
            </a:r>
            <a:endParaRPr lang="en-US" dirty="0"/>
          </a:p>
          <a:p>
            <a:r>
              <a:rPr lang="en-US" dirty="0"/>
              <a:t>After the Lunar Module had landed, </a:t>
            </a:r>
            <a:r>
              <a:rPr lang="en-US" dirty="0">
                <a:hlinkClick r:id="rId8" tooltip="Michael Collins (astronaut)"/>
              </a:rPr>
              <a:t>Mike Collins</a:t>
            </a:r>
            <a:r>
              <a:rPr lang="en-US" dirty="0"/>
              <a:t> aboard the Command Module joked "How about sending me a fourth </a:t>
            </a:r>
            <a:r>
              <a:rPr lang="en-US" dirty="0" err="1"/>
              <a:t>gimbal</a:t>
            </a:r>
            <a:r>
              <a:rPr lang="en-US" dirty="0"/>
              <a:t> for Christmas?"</a:t>
            </a:r>
          </a:p>
          <a:p>
            <a:endParaRPr lang="en-US" dirty="0"/>
          </a:p>
        </p:txBody>
      </p:sp>
      <p:sp>
        <p:nvSpPr>
          <p:cNvPr id="4" name="Slide Number Placeholder 3"/>
          <p:cNvSpPr>
            <a:spLocks noGrp="1"/>
          </p:cNvSpPr>
          <p:nvPr>
            <p:ph type="sldNum" sz="quarter" idx="10"/>
          </p:nvPr>
        </p:nvSpPr>
        <p:spPr/>
        <p:txBody>
          <a:bodyPr/>
          <a:lstStyle/>
          <a:p>
            <a:fld id="{176B9456-3755-4A72-81C8-5B7B85F361E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what happens when a 2DOF </a:t>
            </a:r>
            <a:r>
              <a:rPr lang="en-US"/>
              <a:t>rotational robot arm loses 1 DOF</a:t>
            </a:r>
          </a:p>
          <a:p>
            <a:endParaRPr lang="en-US" dirty="0"/>
          </a:p>
          <a:p>
            <a:r>
              <a:rPr lang="en-US" dirty="0"/>
              <a:t>Background image</a:t>
            </a:r>
          </a:p>
          <a:p>
            <a:r>
              <a:rPr lang="en-US" dirty="0">
                <a:hlinkClick r:id="rId3"/>
              </a:rPr>
              <a:t>https://www.pexels.com/photo/background-black-blackboard-board-159770/</a:t>
            </a:r>
            <a:r>
              <a:rPr lang="en-US" dirty="0"/>
              <a:t> </a:t>
            </a:r>
          </a:p>
        </p:txBody>
      </p:sp>
      <p:sp>
        <p:nvSpPr>
          <p:cNvPr id="4" name="Slide Number Placeholder 3"/>
          <p:cNvSpPr>
            <a:spLocks noGrp="1"/>
          </p:cNvSpPr>
          <p:nvPr>
            <p:ph type="sldNum" sz="quarter" idx="5"/>
          </p:nvPr>
        </p:nvSpPr>
        <p:spPr/>
        <p:txBody>
          <a:bodyPr/>
          <a:lstStyle/>
          <a:p>
            <a:pPr>
              <a:defRPr/>
            </a:pPr>
            <a:fld id="{4A23699B-7972-42AB-9DD1-42952970C81A}" type="slidenum">
              <a:rPr lang="en-US" smtClean="0"/>
              <a:pPr>
                <a:defRPr/>
              </a:pPr>
              <a:t>11</a:t>
            </a:fld>
            <a:endParaRPr lang="en-US"/>
          </a:p>
        </p:txBody>
      </p:sp>
    </p:spTree>
    <p:extLst>
      <p:ext uri="{BB962C8B-B14F-4D97-AF65-F5344CB8AC3E}">
        <p14:creationId xmlns:p14="http://schemas.microsoft.com/office/powerpoint/2010/main" val="148567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BC2A0A1-9A07-46B6-9556-F1CE9B457C28}" type="datetime1">
              <a:rPr lang="de-DE" smtClean="0"/>
              <a:pPr/>
              <a:t>02.11.2020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76560B3-3E3C-4F79-8433-6F5C4EF613E0}" type="datetime1">
              <a:rPr lang="de-DE" smtClean="0"/>
              <a:pPr/>
              <a:t>02.11.2020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DD522B8-4792-488E-BF2B-B9E29A5D27D3}" type="datetime1">
              <a:rPr lang="de-DE" smtClean="0"/>
              <a:pPr/>
              <a:t>02.11.2020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102CDA-B54A-4019-876E-56D9C7CF189F}" type="datetime1">
              <a:rPr lang="de-DE" smtClean="0"/>
              <a:pPr/>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8103B-C0CE-48FC-8F22-3940643DEBFC}" type="datetime1">
              <a:rPr lang="de-DE" smtClean="0"/>
              <a:pPr/>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5E663B-6979-425A-8DA6-9064793B8B5F}" type="datetime1">
              <a:rPr lang="de-DE" smtClean="0"/>
              <a:pPr/>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3AB4E5-F554-42AB-B422-7ABF677D2D18}" type="datetime1">
              <a:rPr lang="de-DE" smtClean="0"/>
              <a:pPr/>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6FFBFC-A084-4FA4-A18C-6DAB292935EB}" type="datetime1">
              <a:rPr lang="de-DE" smtClean="0"/>
              <a:pPr/>
              <a:t>02.11.2020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40EED5-64C3-4015-8348-CF372C18ACC9}" type="datetime1">
              <a:rPr lang="de-DE" smtClean="0"/>
              <a:pPr/>
              <a:t>02.11.2020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56E2D-5987-4631-908C-D8AF9ACB2256}" type="datetime1">
              <a:rPr lang="de-DE" smtClean="0"/>
              <a:pPr/>
              <a:t>02.11.2020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9C42B-496C-4533-A71A-4F2C99592AD6}" type="datetime1">
              <a:rPr lang="de-DE" smtClean="0"/>
              <a:pPr/>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D110C39-FA7D-465E-867E-20B8FECF630F}" type="datetime1">
              <a:rPr lang="de-DE" smtClean="0"/>
              <a:pPr/>
              <a:t>02.11.2020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B0598-E4E7-4CA8-9603-0ED1A3BC5819}" type="datetime1">
              <a:rPr lang="de-DE" smtClean="0"/>
              <a:pPr/>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284E0-016A-4759-B3F8-74685D9530BF}" type="datetime1">
              <a:rPr lang="de-DE" smtClean="0"/>
              <a:pPr/>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3C519E-4DF5-466E-A674-41E04D2CFD24}" type="datetime1">
              <a:rPr lang="de-DE" smtClean="0"/>
              <a:pPr/>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923A1-72C8-42B4-82E2-17967DD871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E1BBD18A-F445-4469-8FCE-CBC21F12A58E}" type="datetime1">
              <a:rPr lang="de-DE" smtClean="0"/>
              <a:pPr/>
              <a:t>02.11.2020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69DCE57-58E5-4225-ABFC-D740B7186DE8}" type="datetime1">
              <a:rPr lang="de-DE" smtClean="0"/>
              <a:pPr/>
              <a:t>02.11.2020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A984592-16EA-414C-8B53-1B58A3A950B5}" type="datetime1">
              <a:rPr lang="de-DE" smtClean="0"/>
              <a:pPr/>
              <a:t>02.11.2020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652B4AD-AAA1-4617-9CD5-3695DB868E7C}" type="datetime1">
              <a:rPr lang="de-DE" smtClean="0"/>
              <a:pPr/>
              <a:t>02.11.2020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EC9BCD9-3AC4-412C-8A1A-275A3CB22817}" type="datetime1">
              <a:rPr lang="de-DE" smtClean="0"/>
              <a:pPr/>
              <a:t>02.11.2020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E053B867-ABDB-4FCC-A145-ACE5AE048171}" type="datetime1">
              <a:rPr lang="de-DE" smtClean="0"/>
              <a:pPr/>
              <a:t>02.11.2020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34E5393-C15F-469C-BEE9-FD6EF73BA741}" type="datetime1">
              <a:rPr lang="de-DE" smtClean="0"/>
              <a:pPr/>
              <a:t>02.11.2020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C13FB-7880-4363-BBA9-2FF039BAEC57}" type="datetime1">
              <a:rPr lang="de-DE" smtClean="0"/>
              <a:pPr/>
              <a:t>02.11.2020</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53BCF-57CD-42C7-89AA-E8D89C59EE4A}" type="datetime1">
              <a:rPr lang="de-DE" smtClean="0"/>
              <a:pPr/>
              <a:t>02.11.2020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923A1-72C8-42B4-82E2-17967DD871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6.xml"/><Relationship Id="rId11" Type="http://schemas.openxmlformats.org/officeDocument/2006/relationships/image" Target="../media/image8.png"/><Relationship Id="rId5" Type="http://schemas.openxmlformats.org/officeDocument/2006/relationships/tags" Target="../tags/tag7.xml"/><Relationship Id="rId10" Type="http://schemas.openxmlformats.org/officeDocument/2006/relationships/image" Target="../media/image7.png"/><Relationship Id="rId4" Type="http://schemas.openxmlformats.org/officeDocument/2006/relationships/tags" Target="../tags/tag6.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3D33-3F39-4CDE-8DFF-A5427C37DE5C}"/>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B3B52263-45A5-4EC2-901D-5FBF06931C12}"/>
              </a:ext>
            </a:extLst>
          </p:cNvPr>
          <p:cNvSpPr>
            <a:spLocks noGrp="1"/>
          </p:cNvSpPr>
          <p:nvPr>
            <p:ph idx="1"/>
          </p:nvPr>
        </p:nvSpPr>
        <p:spPr/>
        <p:txBody>
          <a:bodyPr>
            <a:normAutofit/>
          </a:bodyPr>
          <a:lstStyle/>
          <a:p>
            <a:pPr marL="0" indent="0">
              <a:buNone/>
            </a:pPr>
            <a:r>
              <a:rPr lang="en-US" dirty="0"/>
              <a:t>These slides are intended as presentation aids for the lecture.  They contain information that would otherwise be to difficult or time-consuming to reproduce on the board.  But they are incomplete, not self-explanatory, and are not always used in the order they appear in this presentation.  As a result, these slides should not be used as a script for this course.  I recommend you take notes during class, maybe on the slides themselves.  It has been shown that taking notes improves learning success.</a:t>
            </a:r>
          </a:p>
        </p:txBody>
      </p:sp>
      <p:sp>
        <p:nvSpPr>
          <p:cNvPr id="4" name="Slide Number Placeholder 3">
            <a:extLst>
              <a:ext uri="{FF2B5EF4-FFF2-40B4-BE49-F238E27FC236}">
                <a16:creationId xmlns:a16="http://schemas.microsoft.com/office/drawing/2014/main" id="{09B70A7A-E375-4200-9CE8-3BA7FFABED95}"/>
              </a:ext>
            </a:extLst>
          </p:cNvPr>
          <p:cNvSpPr>
            <a:spLocks noGrp="1"/>
          </p:cNvSpPr>
          <p:nvPr>
            <p:ph type="sldNum" sz="quarter" idx="12"/>
          </p:nvPr>
        </p:nvSpPr>
        <p:spPr/>
        <p:txBody>
          <a:bodyPr/>
          <a:lstStyle/>
          <a:p>
            <a:fld id="{6C6AE60A-B69C-4790-82F7-3882EDF23186}" type="slidenum">
              <a:rPr lang="de-DE" smtClean="0"/>
              <a:pPr/>
              <a:t>1</a:t>
            </a:fld>
            <a:endParaRPr lang="de-DE"/>
          </a:p>
        </p:txBody>
      </p:sp>
    </p:spTree>
    <p:extLst>
      <p:ext uri="{BB962C8B-B14F-4D97-AF65-F5344CB8AC3E}">
        <p14:creationId xmlns:p14="http://schemas.microsoft.com/office/powerpoint/2010/main" val="271560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7E421A-945F-4B2B-A167-7E2B76FDDDCE}" type="slidenum">
              <a:rPr lang="en-US"/>
              <a:pPr/>
              <a:t>10</a:t>
            </a:fld>
            <a:endParaRPr lang="en-US"/>
          </a:p>
        </p:txBody>
      </p:sp>
      <p:sp>
        <p:nvSpPr>
          <p:cNvPr id="195586" name="Rectangle 2"/>
          <p:cNvSpPr>
            <a:spLocks noGrp="1" noChangeArrowheads="1"/>
          </p:cNvSpPr>
          <p:nvPr>
            <p:ph type="title"/>
          </p:nvPr>
        </p:nvSpPr>
        <p:spPr/>
        <p:txBody>
          <a:bodyPr/>
          <a:lstStyle/>
          <a:p>
            <a:r>
              <a:rPr lang="en-US"/>
              <a:t>Quaternions</a:t>
            </a:r>
          </a:p>
        </p:txBody>
      </p:sp>
      <p:sp>
        <p:nvSpPr>
          <p:cNvPr id="195587" name="Rectangle 3"/>
          <p:cNvSpPr>
            <a:spLocks noGrp="1" noChangeArrowheads="1"/>
          </p:cNvSpPr>
          <p:nvPr>
            <p:ph type="body" idx="1"/>
          </p:nvPr>
        </p:nvSpPr>
        <p:spPr/>
        <p:txBody>
          <a:bodyPr/>
          <a:lstStyle/>
          <a:p>
            <a:r>
              <a:rPr lang="en-US"/>
              <a:t>Address:</a:t>
            </a:r>
          </a:p>
          <a:p>
            <a:pPr lvl="1"/>
            <a:r>
              <a:rPr lang="en-US"/>
              <a:t>numerical error buildup</a:t>
            </a:r>
          </a:p>
          <a:p>
            <a:pPr lvl="1"/>
            <a:r>
              <a:rPr lang="en-US"/>
              <a:t>interpolation</a:t>
            </a:r>
          </a:p>
          <a:p>
            <a:pPr lvl="1"/>
            <a:r>
              <a:rPr lang="en-US"/>
              <a:t>complexity of multiplication (among themselves)</a:t>
            </a:r>
          </a:p>
          <a:p>
            <a:r>
              <a:rPr lang="en-US"/>
              <a:t>But:</a:t>
            </a:r>
          </a:p>
          <a:p>
            <a:pPr lvl="1"/>
            <a:r>
              <a:rPr lang="en-US"/>
              <a:t>eliminate homogeneity</a:t>
            </a:r>
          </a:p>
          <a:p>
            <a:pPr lvl="1"/>
            <a:r>
              <a:rPr lang="en-US"/>
              <a:t>are inefficient when many points are rotated</a:t>
            </a:r>
            <a:br>
              <a:rPr lang="en-US"/>
            </a:br>
            <a:r>
              <a:rPr lang="en-US" sz="1800"/>
              <a:t>(then we convert them into a matrix before performing the rotation)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ckground, black, blackboard">
            <a:extLst>
              <a:ext uri="{FF2B5EF4-FFF2-40B4-BE49-F238E27FC236}">
                <a16:creationId xmlns:a16="http://schemas.microsoft.com/office/drawing/2014/main" id="{2269E047-6952-493A-A1C9-6A136CC3C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63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for this set of slides</a:t>
            </a:r>
            <a:endParaRPr lang="de-DE" dirty="0"/>
          </a:p>
        </p:txBody>
      </p:sp>
      <p:sp>
        <p:nvSpPr>
          <p:cNvPr id="3" name="Content Placeholder 2"/>
          <p:cNvSpPr>
            <a:spLocks noGrp="1"/>
          </p:cNvSpPr>
          <p:nvPr>
            <p:ph idx="1"/>
          </p:nvPr>
        </p:nvSpPr>
        <p:spPr/>
        <p:txBody>
          <a:bodyPr/>
          <a:lstStyle/>
          <a:p>
            <a:r>
              <a:rPr lang="en-US" dirty="0"/>
              <a:t>Craig – Intro to Robotics (3</a:t>
            </a:r>
            <a:r>
              <a:rPr lang="en-US" baseline="30000" dirty="0"/>
              <a:t>rd</a:t>
            </a:r>
            <a:r>
              <a:rPr lang="en-US" dirty="0"/>
              <a:t> Edition)</a:t>
            </a:r>
          </a:p>
          <a:p>
            <a:pPr lvl="1"/>
            <a:r>
              <a:rPr lang="en-US" dirty="0"/>
              <a:t>Chapter 2, Appendix B</a:t>
            </a:r>
          </a:p>
        </p:txBody>
      </p:sp>
      <p:sp>
        <p:nvSpPr>
          <p:cNvPr id="4" name="Slide Number Placeholder 3"/>
          <p:cNvSpPr>
            <a:spLocks noGrp="1"/>
          </p:cNvSpPr>
          <p:nvPr>
            <p:ph type="sldNum" sz="quarter" idx="12"/>
          </p:nvPr>
        </p:nvSpPr>
        <p:spPr/>
        <p:txBody>
          <a:bodyPr/>
          <a:lstStyle/>
          <a:p>
            <a:fld id="{6C6AE60A-B69C-4790-82F7-3882EDF23186}" type="slidenum">
              <a:rPr lang="de-DE" smtClean="0"/>
              <a:pPr/>
              <a:t>2</a:t>
            </a:fld>
            <a:endParaRPr lang="de-DE"/>
          </a:p>
        </p:txBody>
      </p:sp>
      <p:sp>
        <p:nvSpPr>
          <p:cNvPr id="6" name="TextBox 5"/>
          <p:cNvSpPr txBox="1"/>
          <p:nvPr/>
        </p:nvSpPr>
        <p:spPr>
          <a:xfrm>
            <a:off x="2351584" y="4723030"/>
            <a:ext cx="7370864" cy="1815882"/>
          </a:xfrm>
          <a:prstGeom prst="rect">
            <a:avLst/>
          </a:prstGeom>
          <a:noFill/>
        </p:spPr>
        <p:txBody>
          <a:bodyPr wrap="none" rtlCol="0">
            <a:spAutoFit/>
          </a:bodyPr>
          <a:lstStyle/>
          <a:p>
            <a:r>
              <a:rPr lang="en-US" sz="1600" dirty="0"/>
              <a:t>Please note that this set of slides is intended as support for the lecture, not as a</a:t>
            </a:r>
          </a:p>
          <a:p>
            <a:r>
              <a:rPr lang="en-US" sz="1600" dirty="0"/>
              <a:t>stand-alone script.  If you want to study for this course, please use these slides </a:t>
            </a:r>
          </a:p>
          <a:p>
            <a:r>
              <a:rPr lang="en-US" sz="1600" dirty="0"/>
              <a:t>in conjunction with the indicated chapters in the text books.  The textbooks are</a:t>
            </a:r>
          </a:p>
          <a:p>
            <a:r>
              <a:rPr lang="en-US" sz="1600" dirty="0"/>
              <a:t>available online or in the TUB library (many copies that can be checked out for the</a:t>
            </a:r>
            <a:br>
              <a:rPr lang="en-US" sz="1600" dirty="0"/>
            </a:br>
            <a:r>
              <a:rPr lang="en-US" sz="1600" dirty="0"/>
              <a:t>entire semester.  There are also some aspects of the lectures that will not be </a:t>
            </a:r>
          </a:p>
          <a:p>
            <a:r>
              <a:rPr lang="en-US" sz="1600" dirty="0"/>
              <a:t>covered in the text books but can still be part of the homework or exam.  For those</a:t>
            </a:r>
          </a:p>
          <a:p>
            <a:r>
              <a:rPr lang="en-US" sz="1600" dirty="0"/>
              <a:t>It is important that you attend class or ask somebody about what was covered in class.</a:t>
            </a:r>
          </a:p>
        </p:txBody>
      </p:sp>
    </p:spTree>
    <p:extLst>
      <p:ext uri="{BB962C8B-B14F-4D97-AF65-F5344CB8AC3E}">
        <p14:creationId xmlns:p14="http://schemas.microsoft.com/office/powerpoint/2010/main" val="425085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1488" y="2130426"/>
            <a:ext cx="5600712" cy="1470025"/>
          </a:xfrm>
        </p:spPr>
        <p:txBody>
          <a:bodyPr>
            <a:normAutofit/>
          </a:bodyPr>
          <a:lstStyle/>
          <a:p>
            <a:r>
              <a:rPr lang="en-US" sz="6600" dirty="0"/>
              <a:t>Robotics</a:t>
            </a:r>
            <a:br>
              <a:rPr lang="en-US" sz="6600" dirty="0"/>
            </a:br>
            <a:r>
              <a:rPr lang="en-US" sz="1800" dirty="0"/>
              <a:t>Representations of Orientation</a:t>
            </a:r>
          </a:p>
        </p:txBody>
      </p:sp>
      <p:sp>
        <p:nvSpPr>
          <p:cNvPr id="3" name="Subtitle 2"/>
          <p:cNvSpPr>
            <a:spLocks noGrp="1"/>
          </p:cNvSpPr>
          <p:nvPr>
            <p:ph type="subTitle" idx="1"/>
          </p:nvPr>
        </p:nvSpPr>
        <p:spPr>
          <a:xfrm>
            <a:off x="5095868" y="4357694"/>
            <a:ext cx="4200532" cy="1281106"/>
          </a:xfrm>
        </p:spPr>
        <p:txBody>
          <a:bodyPr>
            <a:normAutofit/>
          </a:bodyPr>
          <a:lstStyle/>
          <a:p>
            <a:r>
              <a:rPr lang="en-US" sz="2400" dirty="0"/>
              <a:t>TU Berlin</a:t>
            </a:r>
          </a:p>
          <a:p>
            <a:r>
              <a:rPr lang="en-US" sz="2400" dirty="0"/>
              <a:t>Oliver Brock</a:t>
            </a:r>
          </a:p>
        </p:txBody>
      </p:sp>
      <p:pic>
        <p:nvPicPr>
          <p:cNvPr id="1026" name="Picture 2"/>
          <p:cNvPicPr>
            <a:picLocks noChangeAspect="1" noChangeArrowheads="1"/>
          </p:cNvPicPr>
          <p:nvPr/>
        </p:nvPicPr>
        <p:blipFill>
          <a:blip r:embed="rId3" cstate="print"/>
          <a:srcRect/>
          <a:stretch>
            <a:fillRect/>
          </a:stretch>
        </p:blipFill>
        <p:spPr bwMode="auto">
          <a:xfrm>
            <a:off x="1524000" y="0"/>
            <a:ext cx="2381498"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C6AE60A-B69C-4790-82F7-3882EDF23186}" type="slidenum">
              <a:rPr lang="de-DE" smtClean="0"/>
              <a:pPr/>
              <a:t>3</a:t>
            </a:fld>
            <a:endParaRPr lang="de-DE"/>
          </a:p>
        </p:txBody>
      </p:sp>
    </p:spTree>
    <p:extLst>
      <p:ext uri="{BB962C8B-B14F-4D97-AF65-F5344CB8AC3E}">
        <p14:creationId xmlns:p14="http://schemas.microsoft.com/office/powerpoint/2010/main" val="20547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fld id="{F6F8C31E-0E74-4A10-96C7-F54E1CCA8C12}" type="slidenum">
              <a:rPr lang="en-US"/>
              <a:pPr/>
              <a:t>4</a:t>
            </a:fld>
            <a:endParaRPr lang="en-US"/>
          </a:p>
        </p:txBody>
      </p:sp>
      <p:sp>
        <p:nvSpPr>
          <p:cNvPr id="187400" name="Line 8"/>
          <p:cNvSpPr>
            <a:spLocks noChangeShapeType="1"/>
          </p:cNvSpPr>
          <p:nvPr/>
        </p:nvSpPr>
        <p:spPr bwMode="auto">
          <a:xfrm flipH="1">
            <a:off x="432206" y="4052335"/>
            <a:ext cx="671513" cy="560388"/>
          </a:xfrm>
          <a:prstGeom prst="line">
            <a:avLst/>
          </a:prstGeom>
          <a:noFill/>
          <a:ln w="25400">
            <a:solidFill>
              <a:schemeClr val="bg2"/>
            </a:solidFill>
            <a:round/>
            <a:headEnd/>
            <a:tailEnd type="triangle" w="lg" len="lg"/>
          </a:ln>
          <a:effectLst/>
        </p:spPr>
        <p:txBody>
          <a:bodyPr/>
          <a:lstStyle/>
          <a:p>
            <a:endParaRPr lang="en-US"/>
          </a:p>
        </p:txBody>
      </p:sp>
      <p:sp>
        <p:nvSpPr>
          <p:cNvPr id="187418" name="Line 26"/>
          <p:cNvSpPr>
            <a:spLocks noChangeShapeType="1"/>
          </p:cNvSpPr>
          <p:nvPr/>
        </p:nvSpPr>
        <p:spPr bwMode="auto">
          <a:xfrm flipH="1">
            <a:off x="835431" y="4068210"/>
            <a:ext cx="271463" cy="215900"/>
          </a:xfrm>
          <a:prstGeom prst="line">
            <a:avLst/>
          </a:prstGeom>
          <a:noFill/>
          <a:ln w="25400">
            <a:solidFill>
              <a:srgbClr val="FF0000"/>
            </a:solidFill>
            <a:round/>
            <a:headEnd/>
            <a:tailEnd type="triangle" w="lg" len="lg"/>
          </a:ln>
          <a:effectLst/>
        </p:spPr>
        <p:txBody>
          <a:bodyPr/>
          <a:lstStyle/>
          <a:p>
            <a:endParaRPr lang="en-US"/>
          </a:p>
        </p:txBody>
      </p:sp>
      <p:sp>
        <p:nvSpPr>
          <p:cNvPr id="187432" name="Line 40"/>
          <p:cNvSpPr>
            <a:spLocks noChangeShapeType="1"/>
          </p:cNvSpPr>
          <p:nvPr/>
        </p:nvSpPr>
        <p:spPr bwMode="auto">
          <a:xfrm>
            <a:off x="5629680" y="4049160"/>
            <a:ext cx="12700" cy="395288"/>
          </a:xfrm>
          <a:prstGeom prst="line">
            <a:avLst/>
          </a:prstGeom>
          <a:noFill/>
          <a:ln w="25400">
            <a:solidFill>
              <a:srgbClr val="FF0000"/>
            </a:solidFill>
            <a:round/>
            <a:headEnd/>
            <a:tailEnd type="triangle" w="lg" len="lg"/>
          </a:ln>
          <a:effectLst/>
        </p:spPr>
        <p:txBody>
          <a:bodyPr/>
          <a:lstStyle/>
          <a:p>
            <a:endParaRPr lang="en-US"/>
          </a:p>
        </p:txBody>
      </p:sp>
      <p:sp>
        <p:nvSpPr>
          <p:cNvPr id="187442" name="Line 50"/>
          <p:cNvSpPr>
            <a:spLocks noChangeShapeType="1"/>
          </p:cNvSpPr>
          <p:nvPr/>
        </p:nvSpPr>
        <p:spPr bwMode="auto">
          <a:xfrm>
            <a:off x="7699780" y="4055510"/>
            <a:ext cx="12700" cy="395288"/>
          </a:xfrm>
          <a:prstGeom prst="line">
            <a:avLst/>
          </a:prstGeom>
          <a:noFill/>
          <a:ln w="25400">
            <a:solidFill>
              <a:srgbClr val="FF0000"/>
            </a:solidFill>
            <a:round/>
            <a:headEnd/>
            <a:tailEnd type="triangle" w="lg" len="lg"/>
          </a:ln>
          <a:effectLst/>
        </p:spPr>
        <p:txBody>
          <a:bodyPr/>
          <a:lstStyle/>
          <a:p>
            <a:endParaRPr lang="en-US"/>
          </a:p>
        </p:txBody>
      </p:sp>
      <p:sp>
        <p:nvSpPr>
          <p:cNvPr id="187396" name="Rectangle 4"/>
          <p:cNvSpPr>
            <a:spLocks noGrp="1" noChangeArrowheads="1"/>
          </p:cNvSpPr>
          <p:nvPr>
            <p:ph type="title"/>
          </p:nvPr>
        </p:nvSpPr>
        <p:spPr/>
        <p:txBody>
          <a:bodyPr/>
          <a:lstStyle/>
          <a:p>
            <a:r>
              <a:rPr lang="en-US" sz="3600"/>
              <a:t>X-Y-Z Fixed Angles (roll, pitch, yaw)</a:t>
            </a:r>
          </a:p>
        </p:txBody>
      </p:sp>
      <p:sp>
        <p:nvSpPr>
          <p:cNvPr id="187423" name="Text Box 31"/>
          <p:cNvSpPr txBox="1">
            <a:spLocks noChangeArrowheads="1"/>
          </p:cNvSpPr>
          <p:nvPr/>
        </p:nvSpPr>
        <p:spPr bwMode="auto">
          <a:xfrm>
            <a:off x="2124481" y="1816101"/>
            <a:ext cx="2971800" cy="519112"/>
          </a:xfrm>
          <a:prstGeom prst="rect">
            <a:avLst/>
          </a:prstGeom>
          <a:noFill/>
          <a:ln w="25400" algn="ctr">
            <a:noFill/>
            <a:miter lim="800000"/>
            <a:headEnd/>
            <a:tailEnd type="none" w="lg" len="lg"/>
          </a:ln>
          <a:effectLst/>
        </p:spPr>
        <p:txBody>
          <a:bodyPr>
            <a:spAutoFit/>
          </a:bodyPr>
          <a:lstStyle/>
          <a:p>
            <a:r>
              <a:rPr lang="en-US" sz="2800"/>
              <a:t>(</a:t>
            </a:r>
            <a:r>
              <a:rPr lang="en-US" sz="2800">
                <a:sym typeface="Symbol" pitchFamily="18" charset="2"/>
              </a:rPr>
              <a:t></a:t>
            </a:r>
            <a:r>
              <a:rPr lang="en-US" sz="2800"/>
              <a:t>/2, </a:t>
            </a:r>
            <a:r>
              <a:rPr lang="en-US" sz="2800">
                <a:sym typeface="Symbol" pitchFamily="18" charset="2"/>
              </a:rPr>
              <a:t></a:t>
            </a:r>
            <a:r>
              <a:rPr lang="en-US" sz="2800"/>
              <a:t>/2, </a:t>
            </a:r>
            <a:r>
              <a:rPr lang="en-US" sz="2800">
                <a:sym typeface="Symbol" pitchFamily="18" charset="2"/>
              </a:rPr>
              <a:t></a:t>
            </a:r>
            <a:r>
              <a:rPr lang="en-US" sz="2800"/>
              <a:t>/2)</a:t>
            </a:r>
          </a:p>
        </p:txBody>
      </p:sp>
      <p:sp>
        <p:nvSpPr>
          <p:cNvPr id="187398" name="Line 6"/>
          <p:cNvSpPr>
            <a:spLocks noChangeShapeType="1"/>
          </p:cNvSpPr>
          <p:nvPr/>
        </p:nvSpPr>
        <p:spPr bwMode="auto">
          <a:xfrm>
            <a:off x="1103719" y="4052335"/>
            <a:ext cx="1284287" cy="0"/>
          </a:xfrm>
          <a:prstGeom prst="line">
            <a:avLst/>
          </a:prstGeom>
          <a:noFill/>
          <a:ln w="25400">
            <a:solidFill>
              <a:schemeClr val="bg2"/>
            </a:solidFill>
            <a:round/>
            <a:headEnd/>
            <a:tailEnd type="triangle" w="lg" len="lg"/>
          </a:ln>
          <a:effectLst/>
        </p:spPr>
        <p:txBody>
          <a:bodyPr/>
          <a:lstStyle/>
          <a:p>
            <a:endParaRPr lang="en-US"/>
          </a:p>
        </p:txBody>
      </p:sp>
      <p:sp>
        <p:nvSpPr>
          <p:cNvPr id="187399" name="Line 7"/>
          <p:cNvSpPr>
            <a:spLocks noChangeShapeType="1"/>
          </p:cNvSpPr>
          <p:nvPr/>
        </p:nvSpPr>
        <p:spPr bwMode="auto">
          <a:xfrm flipV="1">
            <a:off x="1103718" y="2988711"/>
            <a:ext cx="0" cy="1063625"/>
          </a:xfrm>
          <a:prstGeom prst="line">
            <a:avLst/>
          </a:prstGeom>
          <a:noFill/>
          <a:ln w="25400">
            <a:solidFill>
              <a:schemeClr val="bg2"/>
            </a:solidFill>
            <a:round/>
            <a:headEnd/>
            <a:tailEnd type="triangle" w="lg" len="lg"/>
          </a:ln>
          <a:effectLst/>
        </p:spPr>
        <p:txBody>
          <a:bodyPr/>
          <a:lstStyle/>
          <a:p>
            <a:endParaRPr lang="en-US"/>
          </a:p>
        </p:txBody>
      </p:sp>
      <p:sp>
        <p:nvSpPr>
          <p:cNvPr id="187401" name="Text Box 9"/>
          <p:cNvSpPr txBox="1">
            <a:spLocks noChangeArrowheads="1"/>
          </p:cNvSpPr>
          <p:nvPr/>
        </p:nvSpPr>
        <p:spPr bwMode="auto">
          <a:xfrm>
            <a:off x="195668" y="4526998"/>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7402" name="Text Box 10"/>
          <p:cNvSpPr txBox="1">
            <a:spLocks noChangeArrowheads="1"/>
          </p:cNvSpPr>
          <p:nvPr/>
        </p:nvSpPr>
        <p:spPr bwMode="auto">
          <a:xfrm>
            <a:off x="2300693" y="3911048"/>
            <a:ext cx="298450" cy="366712"/>
          </a:xfrm>
          <a:prstGeom prst="rect">
            <a:avLst/>
          </a:prstGeom>
          <a:noFill/>
          <a:ln w="25400" algn="ctr">
            <a:noFill/>
            <a:miter lim="800000"/>
            <a:headEnd/>
            <a:tailEnd type="none" w="lg" len="lg"/>
          </a:ln>
          <a:effectLst/>
        </p:spPr>
        <p:txBody>
          <a:bodyPr wrap="none">
            <a:spAutoFit/>
          </a:bodyPr>
          <a:lstStyle/>
          <a:p>
            <a:r>
              <a:rPr lang="en-US"/>
              <a:t>y</a:t>
            </a:r>
          </a:p>
        </p:txBody>
      </p:sp>
      <p:sp>
        <p:nvSpPr>
          <p:cNvPr id="187403" name="Text Box 11"/>
          <p:cNvSpPr txBox="1">
            <a:spLocks noChangeArrowheads="1"/>
          </p:cNvSpPr>
          <p:nvPr/>
        </p:nvSpPr>
        <p:spPr bwMode="auto">
          <a:xfrm>
            <a:off x="1078318" y="2791860"/>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7404" name="Line 12"/>
          <p:cNvSpPr>
            <a:spLocks noChangeShapeType="1"/>
          </p:cNvSpPr>
          <p:nvPr/>
        </p:nvSpPr>
        <p:spPr bwMode="auto">
          <a:xfrm>
            <a:off x="3430994" y="4052335"/>
            <a:ext cx="1284287" cy="0"/>
          </a:xfrm>
          <a:prstGeom prst="line">
            <a:avLst/>
          </a:prstGeom>
          <a:noFill/>
          <a:ln w="25400">
            <a:solidFill>
              <a:schemeClr val="bg2"/>
            </a:solidFill>
            <a:round/>
            <a:headEnd/>
            <a:tailEnd type="triangle" w="lg" len="lg"/>
          </a:ln>
          <a:effectLst/>
        </p:spPr>
        <p:txBody>
          <a:bodyPr/>
          <a:lstStyle/>
          <a:p>
            <a:endParaRPr lang="en-US"/>
          </a:p>
        </p:txBody>
      </p:sp>
      <p:sp>
        <p:nvSpPr>
          <p:cNvPr id="187405" name="Line 13"/>
          <p:cNvSpPr>
            <a:spLocks noChangeShapeType="1"/>
          </p:cNvSpPr>
          <p:nvPr/>
        </p:nvSpPr>
        <p:spPr bwMode="auto">
          <a:xfrm flipV="1">
            <a:off x="3430993" y="2988711"/>
            <a:ext cx="0" cy="1063625"/>
          </a:xfrm>
          <a:prstGeom prst="line">
            <a:avLst/>
          </a:prstGeom>
          <a:noFill/>
          <a:ln w="25400">
            <a:solidFill>
              <a:schemeClr val="bg2"/>
            </a:solidFill>
            <a:round/>
            <a:headEnd/>
            <a:tailEnd type="triangle" w="lg" len="lg"/>
          </a:ln>
          <a:effectLst/>
        </p:spPr>
        <p:txBody>
          <a:bodyPr/>
          <a:lstStyle/>
          <a:p>
            <a:endParaRPr lang="en-US"/>
          </a:p>
        </p:txBody>
      </p:sp>
      <p:sp>
        <p:nvSpPr>
          <p:cNvPr id="187406" name="Line 14"/>
          <p:cNvSpPr>
            <a:spLocks noChangeShapeType="1"/>
          </p:cNvSpPr>
          <p:nvPr/>
        </p:nvSpPr>
        <p:spPr bwMode="auto">
          <a:xfrm flipH="1">
            <a:off x="2759481" y="4052335"/>
            <a:ext cx="671513" cy="560388"/>
          </a:xfrm>
          <a:prstGeom prst="line">
            <a:avLst/>
          </a:prstGeom>
          <a:noFill/>
          <a:ln w="25400">
            <a:solidFill>
              <a:schemeClr val="bg2"/>
            </a:solidFill>
            <a:round/>
            <a:headEnd/>
            <a:tailEnd type="triangle" w="lg" len="lg"/>
          </a:ln>
          <a:effectLst/>
        </p:spPr>
        <p:txBody>
          <a:bodyPr/>
          <a:lstStyle/>
          <a:p>
            <a:endParaRPr lang="en-US"/>
          </a:p>
        </p:txBody>
      </p:sp>
      <p:sp>
        <p:nvSpPr>
          <p:cNvPr id="187407" name="Text Box 15"/>
          <p:cNvSpPr txBox="1">
            <a:spLocks noChangeArrowheads="1"/>
          </p:cNvSpPr>
          <p:nvPr/>
        </p:nvSpPr>
        <p:spPr bwMode="auto">
          <a:xfrm>
            <a:off x="2548343" y="4526998"/>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7408" name="Text Box 16"/>
          <p:cNvSpPr txBox="1">
            <a:spLocks noChangeArrowheads="1"/>
          </p:cNvSpPr>
          <p:nvPr/>
        </p:nvSpPr>
        <p:spPr bwMode="auto">
          <a:xfrm>
            <a:off x="4626380" y="3911048"/>
            <a:ext cx="300038" cy="366712"/>
          </a:xfrm>
          <a:prstGeom prst="rect">
            <a:avLst/>
          </a:prstGeom>
          <a:noFill/>
          <a:ln w="25400" algn="ctr">
            <a:noFill/>
            <a:miter lim="800000"/>
            <a:headEnd/>
            <a:tailEnd type="none" w="lg" len="lg"/>
          </a:ln>
          <a:effectLst/>
        </p:spPr>
        <p:txBody>
          <a:bodyPr wrap="none">
            <a:spAutoFit/>
          </a:bodyPr>
          <a:lstStyle/>
          <a:p>
            <a:r>
              <a:rPr lang="en-US"/>
              <a:t>y</a:t>
            </a:r>
          </a:p>
        </p:txBody>
      </p:sp>
      <p:sp>
        <p:nvSpPr>
          <p:cNvPr id="187409" name="Text Box 17"/>
          <p:cNvSpPr txBox="1">
            <a:spLocks noChangeArrowheads="1"/>
          </p:cNvSpPr>
          <p:nvPr/>
        </p:nvSpPr>
        <p:spPr bwMode="auto">
          <a:xfrm>
            <a:off x="3404005" y="2791860"/>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7410" name="Line 18"/>
          <p:cNvSpPr>
            <a:spLocks noChangeShapeType="1"/>
          </p:cNvSpPr>
          <p:nvPr/>
        </p:nvSpPr>
        <p:spPr bwMode="auto">
          <a:xfrm>
            <a:off x="5631269" y="4041223"/>
            <a:ext cx="1284287" cy="0"/>
          </a:xfrm>
          <a:prstGeom prst="line">
            <a:avLst/>
          </a:prstGeom>
          <a:noFill/>
          <a:ln w="25400">
            <a:solidFill>
              <a:schemeClr val="bg2"/>
            </a:solidFill>
            <a:round/>
            <a:headEnd/>
            <a:tailEnd type="triangle" w="lg" len="lg"/>
          </a:ln>
          <a:effectLst/>
        </p:spPr>
        <p:txBody>
          <a:bodyPr/>
          <a:lstStyle/>
          <a:p>
            <a:endParaRPr lang="en-US"/>
          </a:p>
        </p:txBody>
      </p:sp>
      <p:sp>
        <p:nvSpPr>
          <p:cNvPr id="187411" name="Line 19"/>
          <p:cNvSpPr>
            <a:spLocks noChangeShapeType="1"/>
          </p:cNvSpPr>
          <p:nvPr/>
        </p:nvSpPr>
        <p:spPr bwMode="auto">
          <a:xfrm flipV="1">
            <a:off x="5631268" y="2977599"/>
            <a:ext cx="0" cy="1063625"/>
          </a:xfrm>
          <a:prstGeom prst="line">
            <a:avLst/>
          </a:prstGeom>
          <a:noFill/>
          <a:ln w="25400">
            <a:solidFill>
              <a:schemeClr val="bg2"/>
            </a:solidFill>
            <a:round/>
            <a:headEnd/>
            <a:tailEnd type="triangle" w="lg" len="lg"/>
          </a:ln>
          <a:effectLst/>
        </p:spPr>
        <p:txBody>
          <a:bodyPr/>
          <a:lstStyle/>
          <a:p>
            <a:endParaRPr lang="en-US"/>
          </a:p>
        </p:txBody>
      </p:sp>
      <p:sp>
        <p:nvSpPr>
          <p:cNvPr id="187412" name="Line 20"/>
          <p:cNvSpPr>
            <a:spLocks noChangeShapeType="1"/>
          </p:cNvSpPr>
          <p:nvPr/>
        </p:nvSpPr>
        <p:spPr bwMode="auto">
          <a:xfrm flipH="1">
            <a:off x="4959756" y="4041224"/>
            <a:ext cx="671513" cy="560387"/>
          </a:xfrm>
          <a:prstGeom prst="line">
            <a:avLst/>
          </a:prstGeom>
          <a:noFill/>
          <a:ln w="25400">
            <a:solidFill>
              <a:schemeClr val="bg2"/>
            </a:solidFill>
            <a:round/>
            <a:headEnd/>
            <a:tailEnd type="triangle" w="lg" len="lg"/>
          </a:ln>
          <a:effectLst/>
        </p:spPr>
        <p:txBody>
          <a:bodyPr/>
          <a:lstStyle/>
          <a:p>
            <a:endParaRPr lang="en-US"/>
          </a:p>
        </p:txBody>
      </p:sp>
      <p:sp>
        <p:nvSpPr>
          <p:cNvPr id="187413" name="Text Box 21"/>
          <p:cNvSpPr txBox="1">
            <a:spLocks noChangeArrowheads="1"/>
          </p:cNvSpPr>
          <p:nvPr/>
        </p:nvSpPr>
        <p:spPr bwMode="auto">
          <a:xfrm>
            <a:off x="4750205" y="4517473"/>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7414" name="Text Box 22"/>
          <p:cNvSpPr txBox="1">
            <a:spLocks noChangeArrowheads="1"/>
          </p:cNvSpPr>
          <p:nvPr/>
        </p:nvSpPr>
        <p:spPr bwMode="auto">
          <a:xfrm>
            <a:off x="6828243" y="3901523"/>
            <a:ext cx="298450" cy="366712"/>
          </a:xfrm>
          <a:prstGeom prst="rect">
            <a:avLst/>
          </a:prstGeom>
          <a:noFill/>
          <a:ln w="25400" algn="ctr">
            <a:noFill/>
            <a:miter lim="800000"/>
            <a:headEnd/>
            <a:tailEnd type="none" w="lg" len="lg"/>
          </a:ln>
          <a:effectLst/>
        </p:spPr>
        <p:txBody>
          <a:bodyPr wrap="none">
            <a:spAutoFit/>
          </a:bodyPr>
          <a:lstStyle/>
          <a:p>
            <a:r>
              <a:rPr lang="en-US"/>
              <a:t>y</a:t>
            </a:r>
          </a:p>
        </p:txBody>
      </p:sp>
      <p:sp>
        <p:nvSpPr>
          <p:cNvPr id="187415" name="Text Box 23"/>
          <p:cNvSpPr txBox="1">
            <a:spLocks noChangeArrowheads="1"/>
          </p:cNvSpPr>
          <p:nvPr/>
        </p:nvSpPr>
        <p:spPr bwMode="auto">
          <a:xfrm>
            <a:off x="5604280" y="2780748"/>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7416" name="Line 24"/>
          <p:cNvSpPr>
            <a:spLocks noChangeShapeType="1"/>
          </p:cNvSpPr>
          <p:nvPr/>
        </p:nvSpPr>
        <p:spPr bwMode="auto">
          <a:xfrm flipV="1">
            <a:off x="1106893" y="3564974"/>
            <a:ext cx="0" cy="503237"/>
          </a:xfrm>
          <a:prstGeom prst="line">
            <a:avLst/>
          </a:prstGeom>
          <a:noFill/>
          <a:ln w="25400">
            <a:solidFill>
              <a:schemeClr val="tx1"/>
            </a:solidFill>
            <a:round/>
            <a:headEnd/>
            <a:tailEnd type="triangle" w="lg" len="lg"/>
          </a:ln>
          <a:effectLst/>
        </p:spPr>
        <p:txBody>
          <a:bodyPr/>
          <a:lstStyle/>
          <a:p>
            <a:endParaRPr lang="en-US"/>
          </a:p>
        </p:txBody>
      </p:sp>
      <p:sp>
        <p:nvSpPr>
          <p:cNvPr id="187417" name="Line 25"/>
          <p:cNvSpPr>
            <a:spLocks noChangeShapeType="1"/>
          </p:cNvSpPr>
          <p:nvPr/>
        </p:nvSpPr>
        <p:spPr bwMode="auto">
          <a:xfrm>
            <a:off x="1106893" y="4068210"/>
            <a:ext cx="366712" cy="0"/>
          </a:xfrm>
          <a:prstGeom prst="line">
            <a:avLst/>
          </a:prstGeom>
          <a:noFill/>
          <a:ln w="25400">
            <a:solidFill>
              <a:schemeClr val="tx1"/>
            </a:solidFill>
            <a:round/>
            <a:headEnd/>
            <a:tailEnd type="triangle" w="lg" len="lg"/>
          </a:ln>
          <a:effectLst/>
        </p:spPr>
        <p:txBody>
          <a:bodyPr/>
          <a:lstStyle/>
          <a:p>
            <a:endParaRPr lang="en-US"/>
          </a:p>
        </p:txBody>
      </p:sp>
      <p:grpSp>
        <p:nvGrpSpPr>
          <p:cNvPr id="2" name="Group 32"/>
          <p:cNvGrpSpPr>
            <a:grpSpLocks/>
          </p:cNvGrpSpPr>
          <p:nvPr/>
        </p:nvGrpSpPr>
        <p:grpSpPr bwMode="auto">
          <a:xfrm>
            <a:off x="3000781" y="3564974"/>
            <a:ext cx="428625" cy="719137"/>
            <a:chOff x="2400" y="2496"/>
            <a:chExt cx="336" cy="617"/>
          </a:xfrm>
        </p:grpSpPr>
        <p:sp>
          <p:nvSpPr>
            <p:cNvPr id="187419" name="Line 27"/>
            <p:cNvSpPr>
              <a:spLocks noChangeShapeType="1"/>
            </p:cNvSpPr>
            <p:nvPr/>
          </p:nvSpPr>
          <p:spPr bwMode="auto">
            <a:xfrm flipV="1">
              <a:off x="2736" y="2496"/>
              <a:ext cx="0" cy="432"/>
            </a:xfrm>
            <a:prstGeom prst="line">
              <a:avLst/>
            </a:prstGeom>
            <a:noFill/>
            <a:ln w="25400">
              <a:solidFill>
                <a:schemeClr val="tx1"/>
              </a:solidFill>
              <a:round/>
              <a:headEnd/>
              <a:tailEnd type="triangle" w="lg" len="lg"/>
            </a:ln>
            <a:effectLst/>
          </p:spPr>
          <p:txBody>
            <a:bodyPr/>
            <a:lstStyle/>
            <a:p>
              <a:endParaRPr lang="en-US"/>
            </a:p>
          </p:txBody>
        </p:sp>
        <p:sp>
          <p:nvSpPr>
            <p:cNvPr id="187420" name="Line 28"/>
            <p:cNvSpPr>
              <a:spLocks noChangeShapeType="1"/>
            </p:cNvSpPr>
            <p:nvPr/>
          </p:nvSpPr>
          <p:spPr bwMode="auto">
            <a:xfrm flipH="1">
              <a:off x="2523" y="2928"/>
              <a:ext cx="213" cy="185"/>
            </a:xfrm>
            <a:prstGeom prst="line">
              <a:avLst/>
            </a:prstGeom>
            <a:noFill/>
            <a:ln w="25400">
              <a:solidFill>
                <a:srgbClr val="FF0000"/>
              </a:solidFill>
              <a:round/>
              <a:headEnd/>
              <a:tailEnd type="triangle" w="lg" len="lg"/>
            </a:ln>
            <a:effectLst/>
          </p:spPr>
          <p:txBody>
            <a:bodyPr/>
            <a:lstStyle/>
            <a:p>
              <a:endParaRPr lang="en-US"/>
            </a:p>
          </p:txBody>
        </p:sp>
        <p:sp>
          <p:nvSpPr>
            <p:cNvPr id="187421" name="Line 29"/>
            <p:cNvSpPr>
              <a:spLocks noChangeShapeType="1"/>
            </p:cNvSpPr>
            <p:nvPr/>
          </p:nvSpPr>
          <p:spPr bwMode="auto">
            <a:xfrm flipH="1">
              <a:off x="2400" y="2928"/>
              <a:ext cx="336" cy="0"/>
            </a:xfrm>
            <a:prstGeom prst="line">
              <a:avLst/>
            </a:prstGeom>
            <a:noFill/>
            <a:ln w="25400">
              <a:solidFill>
                <a:schemeClr val="tx1"/>
              </a:solidFill>
              <a:round/>
              <a:headEnd/>
              <a:tailEnd type="triangle" w="lg" len="lg"/>
            </a:ln>
            <a:effectLst/>
          </p:spPr>
          <p:txBody>
            <a:bodyPr/>
            <a:lstStyle/>
            <a:p>
              <a:endParaRPr lang="en-US"/>
            </a:p>
          </p:txBody>
        </p:sp>
      </p:grpSp>
      <p:sp>
        <p:nvSpPr>
          <p:cNvPr id="187422" name="Freeform 30"/>
          <p:cNvSpPr>
            <a:spLocks/>
          </p:cNvSpPr>
          <p:nvPr/>
        </p:nvSpPr>
        <p:spPr bwMode="auto">
          <a:xfrm>
            <a:off x="740181" y="3984074"/>
            <a:ext cx="366713" cy="307975"/>
          </a:xfrm>
          <a:custGeom>
            <a:avLst/>
            <a:gdLst/>
            <a:ahLst/>
            <a:cxnLst>
              <a:cxn ang="0">
                <a:pos x="240" y="264"/>
              </a:cxn>
              <a:cxn ang="0">
                <a:pos x="288" y="168"/>
              </a:cxn>
              <a:cxn ang="0">
                <a:pos x="240" y="24"/>
              </a:cxn>
              <a:cxn ang="0">
                <a:pos x="96" y="24"/>
              </a:cxn>
              <a:cxn ang="0">
                <a:pos x="0" y="168"/>
              </a:cxn>
            </a:cxnLst>
            <a:rect l="0" t="0" r="r" b="b"/>
            <a:pathLst>
              <a:path w="288" h="264">
                <a:moveTo>
                  <a:pt x="240" y="264"/>
                </a:moveTo>
                <a:cubicBezTo>
                  <a:pt x="264" y="236"/>
                  <a:pt x="288" y="208"/>
                  <a:pt x="288" y="168"/>
                </a:cubicBezTo>
                <a:cubicBezTo>
                  <a:pt x="288" y="128"/>
                  <a:pt x="272" y="48"/>
                  <a:pt x="240" y="24"/>
                </a:cubicBezTo>
                <a:cubicBezTo>
                  <a:pt x="208" y="0"/>
                  <a:pt x="136" y="0"/>
                  <a:pt x="96" y="24"/>
                </a:cubicBezTo>
                <a:cubicBezTo>
                  <a:pt x="56" y="48"/>
                  <a:pt x="28" y="108"/>
                  <a:pt x="0" y="168"/>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87425" name="Freeform 33"/>
          <p:cNvSpPr>
            <a:spLocks/>
          </p:cNvSpPr>
          <p:nvPr/>
        </p:nvSpPr>
        <p:spPr bwMode="auto">
          <a:xfrm>
            <a:off x="3602443" y="3891998"/>
            <a:ext cx="254000" cy="317500"/>
          </a:xfrm>
          <a:custGeom>
            <a:avLst/>
            <a:gdLst/>
            <a:ahLst/>
            <a:cxnLst>
              <a:cxn ang="0">
                <a:pos x="200" y="56"/>
              </a:cxn>
              <a:cxn ang="0">
                <a:pos x="104" y="8"/>
              </a:cxn>
              <a:cxn ang="0">
                <a:pos x="8" y="104"/>
              </a:cxn>
              <a:cxn ang="0">
                <a:pos x="56" y="248"/>
              </a:cxn>
              <a:cxn ang="0">
                <a:pos x="152" y="248"/>
              </a:cxn>
            </a:cxnLst>
            <a:rect l="0" t="0" r="r" b="b"/>
            <a:pathLst>
              <a:path w="200" h="272">
                <a:moveTo>
                  <a:pt x="200" y="56"/>
                </a:moveTo>
                <a:cubicBezTo>
                  <a:pt x="168" y="28"/>
                  <a:pt x="136" y="0"/>
                  <a:pt x="104" y="8"/>
                </a:cubicBezTo>
                <a:cubicBezTo>
                  <a:pt x="72" y="16"/>
                  <a:pt x="16" y="64"/>
                  <a:pt x="8" y="104"/>
                </a:cubicBezTo>
                <a:cubicBezTo>
                  <a:pt x="0" y="144"/>
                  <a:pt x="32" y="224"/>
                  <a:pt x="56" y="248"/>
                </a:cubicBezTo>
                <a:cubicBezTo>
                  <a:pt x="80" y="272"/>
                  <a:pt x="116" y="260"/>
                  <a:pt x="152" y="248"/>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87430" name="Line 38"/>
          <p:cNvSpPr>
            <a:spLocks noChangeShapeType="1"/>
          </p:cNvSpPr>
          <p:nvPr/>
        </p:nvSpPr>
        <p:spPr bwMode="auto">
          <a:xfrm flipH="1">
            <a:off x="5204230" y="4038048"/>
            <a:ext cx="425450" cy="0"/>
          </a:xfrm>
          <a:prstGeom prst="line">
            <a:avLst/>
          </a:prstGeom>
          <a:noFill/>
          <a:ln w="25400">
            <a:solidFill>
              <a:schemeClr val="tx1"/>
            </a:solidFill>
            <a:round/>
            <a:headEnd/>
            <a:tailEnd type="triangle" w="lg" len="lg"/>
          </a:ln>
          <a:effectLst/>
        </p:spPr>
        <p:txBody>
          <a:bodyPr/>
          <a:lstStyle/>
          <a:p>
            <a:endParaRPr lang="en-US"/>
          </a:p>
        </p:txBody>
      </p:sp>
      <p:sp>
        <p:nvSpPr>
          <p:cNvPr id="187431" name="Line 39"/>
          <p:cNvSpPr>
            <a:spLocks noChangeShapeType="1"/>
          </p:cNvSpPr>
          <p:nvPr/>
        </p:nvSpPr>
        <p:spPr bwMode="auto">
          <a:xfrm flipH="1">
            <a:off x="5262968" y="4042810"/>
            <a:ext cx="366712" cy="311150"/>
          </a:xfrm>
          <a:prstGeom prst="line">
            <a:avLst/>
          </a:prstGeom>
          <a:noFill/>
          <a:ln w="25400">
            <a:solidFill>
              <a:schemeClr val="tx1"/>
            </a:solidFill>
            <a:round/>
            <a:headEnd/>
            <a:tailEnd type="triangle" w="lg" len="lg"/>
          </a:ln>
          <a:effectLst/>
        </p:spPr>
        <p:txBody>
          <a:bodyPr/>
          <a:lstStyle/>
          <a:p>
            <a:endParaRPr lang="en-US"/>
          </a:p>
        </p:txBody>
      </p:sp>
      <p:sp>
        <p:nvSpPr>
          <p:cNvPr id="187434" name="Line 42"/>
          <p:cNvSpPr>
            <a:spLocks noChangeShapeType="1"/>
          </p:cNvSpPr>
          <p:nvPr/>
        </p:nvSpPr>
        <p:spPr bwMode="auto">
          <a:xfrm>
            <a:off x="7701369" y="4047573"/>
            <a:ext cx="1284287" cy="0"/>
          </a:xfrm>
          <a:prstGeom prst="line">
            <a:avLst/>
          </a:prstGeom>
          <a:noFill/>
          <a:ln w="25400">
            <a:solidFill>
              <a:schemeClr val="bg2"/>
            </a:solidFill>
            <a:round/>
            <a:headEnd/>
            <a:tailEnd type="triangle" w="lg" len="lg"/>
          </a:ln>
          <a:effectLst/>
        </p:spPr>
        <p:txBody>
          <a:bodyPr/>
          <a:lstStyle/>
          <a:p>
            <a:endParaRPr lang="en-US"/>
          </a:p>
        </p:txBody>
      </p:sp>
      <p:sp>
        <p:nvSpPr>
          <p:cNvPr id="187435" name="Line 43"/>
          <p:cNvSpPr>
            <a:spLocks noChangeShapeType="1"/>
          </p:cNvSpPr>
          <p:nvPr/>
        </p:nvSpPr>
        <p:spPr bwMode="auto">
          <a:xfrm flipV="1">
            <a:off x="7701368" y="2983949"/>
            <a:ext cx="0" cy="1063625"/>
          </a:xfrm>
          <a:prstGeom prst="line">
            <a:avLst/>
          </a:prstGeom>
          <a:noFill/>
          <a:ln w="25400">
            <a:solidFill>
              <a:schemeClr val="bg2"/>
            </a:solidFill>
            <a:round/>
            <a:headEnd/>
            <a:tailEnd type="triangle" w="lg" len="lg"/>
          </a:ln>
          <a:effectLst/>
        </p:spPr>
        <p:txBody>
          <a:bodyPr/>
          <a:lstStyle/>
          <a:p>
            <a:endParaRPr lang="en-US"/>
          </a:p>
        </p:txBody>
      </p:sp>
      <p:sp>
        <p:nvSpPr>
          <p:cNvPr id="187436" name="Line 44"/>
          <p:cNvSpPr>
            <a:spLocks noChangeShapeType="1"/>
          </p:cNvSpPr>
          <p:nvPr/>
        </p:nvSpPr>
        <p:spPr bwMode="auto">
          <a:xfrm flipH="1">
            <a:off x="7029856" y="4047574"/>
            <a:ext cx="671513" cy="560387"/>
          </a:xfrm>
          <a:prstGeom prst="line">
            <a:avLst/>
          </a:prstGeom>
          <a:noFill/>
          <a:ln w="25400">
            <a:solidFill>
              <a:schemeClr val="bg2"/>
            </a:solidFill>
            <a:round/>
            <a:headEnd/>
            <a:tailEnd type="triangle" w="lg" len="lg"/>
          </a:ln>
          <a:effectLst/>
        </p:spPr>
        <p:txBody>
          <a:bodyPr/>
          <a:lstStyle/>
          <a:p>
            <a:endParaRPr lang="en-US"/>
          </a:p>
        </p:txBody>
      </p:sp>
      <p:sp>
        <p:nvSpPr>
          <p:cNvPr id="187437" name="Text Box 45"/>
          <p:cNvSpPr txBox="1">
            <a:spLocks noChangeArrowheads="1"/>
          </p:cNvSpPr>
          <p:nvPr/>
        </p:nvSpPr>
        <p:spPr bwMode="auto">
          <a:xfrm>
            <a:off x="6820305" y="4523823"/>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7438" name="Text Box 46"/>
          <p:cNvSpPr txBox="1">
            <a:spLocks noChangeArrowheads="1"/>
          </p:cNvSpPr>
          <p:nvPr/>
        </p:nvSpPr>
        <p:spPr bwMode="auto">
          <a:xfrm>
            <a:off x="8898343" y="3907873"/>
            <a:ext cx="298450" cy="366712"/>
          </a:xfrm>
          <a:prstGeom prst="rect">
            <a:avLst/>
          </a:prstGeom>
          <a:noFill/>
          <a:ln w="25400" algn="ctr">
            <a:noFill/>
            <a:miter lim="800000"/>
            <a:headEnd/>
            <a:tailEnd type="none" w="lg" len="lg"/>
          </a:ln>
          <a:effectLst/>
        </p:spPr>
        <p:txBody>
          <a:bodyPr wrap="none">
            <a:spAutoFit/>
          </a:bodyPr>
          <a:lstStyle/>
          <a:p>
            <a:r>
              <a:rPr lang="en-US"/>
              <a:t>y</a:t>
            </a:r>
          </a:p>
        </p:txBody>
      </p:sp>
      <p:sp>
        <p:nvSpPr>
          <p:cNvPr id="187439" name="Text Box 47"/>
          <p:cNvSpPr txBox="1">
            <a:spLocks noChangeArrowheads="1"/>
          </p:cNvSpPr>
          <p:nvPr/>
        </p:nvSpPr>
        <p:spPr bwMode="auto">
          <a:xfrm>
            <a:off x="7674380" y="2787098"/>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7441" name="Line 49"/>
          <p:cNvSpPr>
            <a:spLocks noChangeShapeType="1"/>
          </p:cNvSpPr>
          <p:nvPr/>
        </p:nvSpPr>
        <p:spPr bwMode="auto">
          <a:xfrm flipH="1">
            <a:off x="7333068" y="4049160"/>
            <a:ext cx="366712" cy="311150"/>
          </a:xfrm>
          <a:prstGeom prst="line">
            <a:avLst/>
          </a:prstGeom>
          <a:noFill/>
          <a:ln w="25400">
            <a:solidFill>
              <a:schemeClr val="tx1"/>
            </a:solidFill>
            <a:round/>
            <a:headEnd/>
            <a:tailEnd type="triangle" w="lg" len="lg"/>
          </a:ln>
          <a:effectLst/>
        </p:spPr>
        <p:txBody>
          <a:bodyPr/>
          <a:lstStyle/>
          <a:p>
            <a:endParaRPr lang="en-US"/>
          </a:p>
        </p:txBody>
      </p:sp>
      <p:sp>
        <p:nvSpPr>
          <p:cNvPr id="187444" name="Freeform 52"/>
          <p:cNvSpPr>
            <a:spLocks/>
          </p:cNvSpPr>
          <p:nvPr/>
        </p:nvSpPr>
        <p:spPr bwMode="auto">
          <a:xfrm>
            <a:off x="5405843" y="3631648"/>
            <a:ext cx="374650" cy="146050"/>
          </a:xfrm>
          <a:custGeom>
            <a:avLst/>
            <a:gdLst/>
            <a:ahLst/>
            <a:cxnLst>
              <a:cxn ang="0">
                <a:pos x="77" y="0"/>
              </a:cxn>
              <a:cxn ang="0">
                <a:pos x="5" y="21"/>
              </a:cxn>
              <a:cxn ang="0">
                <a:pos x="46" y="83"/>
              </a:cxn>
              <a:cxn ang="0">
                <a:pos x="185" y="77"/>
              </a:cxn>
              <a:cxn ang="0">
                <a:pos x="236" y="36"/>
              </a:cxn>
            </a:cxnLst>
            <a:rect l="0" t="0" r="r" b="b"/>
            <a:pathLst>
              <a:path w="236" h="92">
                <a:moveTo>
                  <a:pt x="77" y="0"/>
                </a:moveTo>
                <a:cubicBezTo>
                  <a:pt x="43" y="3"/>
                  <a:pt x="10" y="7"/>
                  <a:pt x="5" y="21"/>
                </a:cubicBezTo>
                <a:cubicBezTo>
                  <a:pt x="0" y="35"/>
                  <a:pt x="16" y="74"/>
                  <a:pt x="46" y="83"/>
                </a:cubicBezTo>
                <a:cubicBezTo>
                  <a:pt x="76" y="92"/>
                  <a:pt x="153" y="85"/>
                  <a:pt x="185" y="77"/>
                </a:cubicBezTo>
                <a:cubicBezTo>
                  <a:pt x="217" y="69"/>
                  <a:pt x="226" y="52"/>
                  <a:pt x="236" y="36"/>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87445" name="Line 53"/>
          <p:cNvSpPr>
            <a:spLocks noChangeShapeType="1"/>
          </p:cNvSpPr>
          <p:nvPr/>
        </p:nvSpPr>
        <p:spPr bwMode="auto">
          <a:xfrm>
            <a:off x="7691844" y="4039635"/>
            <a:ext cx="496887" cy="0"/>
          </a:xfrm>
          <a:prstGeom prst="line">
            <a:avLst/>
          </a:prstGeom>
          <a:noFill/>
          <a:ln w="25400">
            <a:solidFill>
              <a:schemeClr val="tx1"/>
            </a:solidFill>
            <a:round/>
            <a:headEnd/>
            <a:tailEnd type="triangle" w="lg" len="lg"/>
          </a:ln>
          <a:effectLst/>
        </p:spPr>
        <p:txBody>
          <a:bodyPr/>
          <a:lstStyle/>
          <a:p>
            <a:endParaRPr lang="en-US"/>
          </a:p>
        </p:txBody>
      </p:sp>
      <p:pic>
        <p:nvPicPr>
          <p:cNvPr id="187446" name="Picture 54" descr="righthandrule"/>
          <p:cNvPicPr>
            <a:picLocks noGrp="1" noChangeAspect="1" noChangeArrowheads="1"/>
          </p:cNvPicPr>
          <p:nvPr>
            <p:ph idx="1"/>
          </p:nvPr>
        </p:nvPicPr>
        <p:blipFill>
          <a:blip r:embed="rId3" cstate="print"/>
          <a:srcRect/>
          <a:stretch>
            <a:fillRect/>
          </a:stretch>
        </p:blipFill>
        <p:spPr>
          <a:xfrm>
            <a:off x="5780493" y="1417638"/>
            <a:ext cx="711200" cy="1371600"/>
          </a:xfrm>
          <a:noFill/>
          <a:ln/>
        </p:spPr>
      </p:pic>
      <p:sp>
        <p:nvSpPr>
          <p:cNvPr id="187448" name="Text Box 56"/>
          <p:cNvSpPr txBox="1">
            <a:spLocks noChangeArrowheads="1"/>
          </p:cNvSpPr>
          <p:nvPr/>
        </p:nvSpPr>
        <p:spPr bwMode="auto">
          <a:xfrm>
            <a:off x="1957794" y="5355673"/>
            <a:ext cx="4884927" cy="523220"/>
          </a:xfrm>
          <a:prstGeom prst="rect">
            <a:avLst/>
          </a:prstGeom>
          <a:noFill/>
          <a:ln w="25400" algn="ctr">
            <a:noFill/>
            <a:miter lim="800000"/>
            <a:headEnd/>
            <a:tailEnd type="none" w="lg" len="lg"/>
          </a:ln>
          <a:effectLst/>
        </p:spPr>
        <p:txBody>
          <a:bodyPr wrap="none">
            <a:spAutoFit/>
          </a:bodyPr>
          <a:lstStyle/>
          <a:p>
            <a:r>
              <a:rPr lang="en-US" sz="2800"/>
              <a:t>Other combination of axes exist.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7422"/>
                                        </p:tgtEl>
                                        <p:attrNameLst>
                                          <p:attrName>style.visibility</p:attrName>
                                        </p:attrNameLst>
                                      </p:cBhvr>
                                      <p:to>
                                        <p:strVal val="visible"/>
                                      </p:to>
                                    </p:set>
                                    <p:animEffect transition="in" filter="fade">
                                      <p:cBhvr>
                                        <p:cTn id="7" dur="500"/>
                                        <p:tgtEl>
                                          <p:spTgt spid="1874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7404"/>
                                        </p:tgtEl>
                                        <p:attrNameLst>
                                          <p:attrName>style.visibility</p:attrName>
                                        </p:attrNameLst>
                                      </p:cBhvr>
                                      <p:to>
                                        <p:strVal val="visible"/>
                                      </p:to>
                                    </p:set>
                                    <p:animEffect transition="in" filter="fade">
                                      <p:cBhvr>
                                        <p:cTn id="12" dur="500"/>
                                        <p:tgtEl>
                                          <p:spTgt spid="18740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7405"/>
                                        </p:tgtEl>
                                        <p:attrNameLst>
                                          <p:attrName>style.visibility</p:attrName>
                                        </p:attrNameLst>
                                      </p:cBhvr>
                                      <p:to>
                                        <p:strVal val="visible"/>
                                      </p:to>
                                    </p:set>
                                    <p:animEffect transition="in" filter="fade">
                                      <p:cBhvr>
                                        <p:cTn id="15" dur="500"/>
                                        <p:tgtEl>
                                          <p:spTgt spid="18740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7406"/>
                                        </p:tgtEl>
                                        <p:attrNameLst>
                                          <p:attrName>style.visibility</p:attrName>
                                        </p:attrNameLst>
                                      </p:cBhvr>
                                      <p:to>
                                        <p:strVal val="visible"/>
                                      </p:to>
                                    </p:set>
                                    <p:animEffect transition="in" filter="fade">
                                      <p:cBhvr>
                                        <p:cTn id="18" dur="500"/>
                                        <p:tgtEl>
                                          <p:spTgt spid="18740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7408"/>
                                        </p:tgtEl>
                                        <p:attrNameLst>
                                          <p:attrName>style.visibility</p:attrName>
                                        </p:attrNameLst>
                                      </p:cBhvr>
                                      <p:to>
                                        <p:strVal val="visible"/>
                                      </p:to>
                                    </p:set>
                                    <p:animEffect transition="in" filter="fade">
                                      <p:cBhvr>
                                        <p:cTn id="21" dur="500"/>
                                        <p:tgtEl>
                                          <p:spTgt spid="18740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7409"/>
                                        </p:tgtEl>
                                        <p:attrNameLst>
                                          <p:attrName>style.visibility</p:attrName>
                                        </p:attrNameLst>
                                      </p:cBhvr>
                                      <p:to>
                                        <p:strVal val="visible"/>
                                      </p:to>
                                    </p:set>
                                    <p:animEffect transition="in" filter="fade">
                                      <p:cBhvr>
                                        <p:cTn id="24" dur="500"/>
                                        <p:tgtEl>
                                          <p:spTgt spid="187409"/>
                                        </p:tgtEl>
                                      </p:cBhvr>
                                    </p:animEffect>
                                  </p:child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7407"/>
                                        </p:tgtEl>
                                        <p:attrNameLst>
                                          <p:attrName>style.visibility</p:attrName>
                                        </p:attrNameLst>
                                      </p:cBhvr>
                                      <p:to>
                                        <p:strVal val="visible"/>
                                      </p:to>
                                    </p:set>
                                    <p:animEffect transition="in" filter="fade">
                                      <p:cBhvr>
                                        <p:cTn id="30" dur="500"/>
                                        <p:tgtEl>
                                          <p:spTgt spid="18740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7425"/>
                                        </p:tgtEl>
                                        <p:attrNameLst>
                                          <p:attrName>style.visibility</p:attrName>
                                        </p:attrNameLst>
                                      </p:cBhvr>
                                      <p:to>
                                        <p:strVal val="visible"/>
                                      </p:to>
                                    </p:set>
                                    <p:animEffect transition="in" filter="fade">
                                      <p:cBhvr>
                                        <p:cTn id="35" dur="500"/>
                                        <p:tgtEl>
                                          <p:spTgt spid="1874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7432"/>
                                        </p:tgtEl>
                                        <p:attrNameLst>
                                          <p:attrName>style.visibility</p:attrName>
                                        </p:attrNameLst>
                                      </p:cBhvr>
                                      <p:to>
                                        <p:strVal val="visible"/>
                                      </p:to>
                                    </p:set>
                                    <p:animEffect transition="in" filter="fade">
                                      <p:cBhvr>
                                        <p:cTn id="40" dur="500"/>
                                        <p:tgtEl>
                                          <p:spTgt spid="1874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7410"/>
                                        </p:tgtEl>
                                        <p:attrNameLst>
                                          <p:attrName>style.visibility</p:attrName>
                                        </p:attrNameLst>
                                      </p:cBhvr>
                                      <p:to>
                                        <p:strVal val="visible"/>
                                      </p:to>
                                    </p:set>
                                    <p:animEffect transition="in" filter="fade">
                                      <p:cBhvr>
                                        <p:cTn id="43" dur="500"/>
                                        <p:tgtEl>
                                          <p:spTgt spid="1874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7411"/>
                                        </p:tgtEl>
                                        <p:attrNameLst>
                                          <p:attrName>style.visibility</p:attrName>
                                        </p:attrNameLst>
                                      </p:cBhvr>
                                      <p:to>
                                        <p:strVal val="visible"/>
                                      </p:to>
                                    </p:set>
                                    <p:animEffect transition="in" filter="fade">
                                      <p:cBhvr>
                                        <p:cTn id="46" dur="500"/>
                                        <p:tgtEl>
                                          <p:spTgt spid="1874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7412"/>
                                        </p:tgtEl>
                                        <p:attrNameLst>
                                          <p:attrName>style.visibility</p:attrName>
                                        </p:attrNameLst>
                                      </p:cBhvr>
                                      <p:to>
                                        <p:strVal val="visible"/>
                                      </p:to>
                                    </p:set>
                                    <p:animEffect transition="in" filter="fade">
                                      <p:cBhvr>
                                        <p:cTn id="49" dur="500"/>
                                        <p:tgtEl>
                                          <p:spTgt spid="1874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7413"/>
                                        </p:tgtEl>
                                        <p:attrNameLst>
                                          <p:attrName>style.visibility</p:attrName>
                                        </p:attrNameLst>
                                      </p:cBhvr>
                                      <p:to>
                                        <p:strVal val="visible"/>
                                      </p:to>
                                    </p:set>
                                    <p:animEffect transition="in" filter="fade">
                                      <p:cBhvr>
                                        <p:cTn id="52" dur="500"/>
                                        <p:tgtEl>
                                          <p:spTgt spid="1874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7414"/>
                                        </p:tgtEl>
                                        <p:attrNameLst>
                                          <p:attrName>style.visibility</p:attrName>
                                        </p:attrNameLst>
                                      </p:cBhvr>
                                      <p:to>
                                        <p:strVal val="visible"/>
                                      </p:to>
                                    </p:set>
                                    <p:animEffect transition="in" filter="fade">
                                      <p:cBhvr>
                                        <p:cTn id="55" dur="500"/>
                                        <p:tgtEl>
                                          <p:spTgt spid="1874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7415"/>
                                        </p:tgtEl>
                                        <p:attrNameLst>
                                          <p:attrName>style.visibility</p:attrName>
                                        </p:attrNameLst>
                                      </p:cBhvr>
                                      <p:to>
                                        <p:strVal val="visible"/>
                                      </p:to>
                                    </p:set>
                                    <p:animEffect transition="in" filter="fade">
                                      <p:cBhvr>
                                        <p:cTn id="58" dur="500"/>
                                        <p:tgtEl>
                                          <p:spTgt spid="1874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7430"/>
                                        </p:tgtEl>
                                        <p:attrNameLst>
                                          <p:attrName>style.visibility</p:attrName>
                                        </p:attrNameLst>
                                      </p:cBhvr>
                                      <p:to>
                                        <p:strVal val="visible"/>
                                      </p:to>
                                    </p:set>
                                    <p:animEffect transition="in" filter="fade">
                                      <p:cBhvr>
                                        <p:cTn id="61" dur="500"/>
                                        <p:tgtEl>
                                          <p:spTgt spid="1874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7431"/>
                                        </p:tgtEl>
                                        <p:attrNameLst>
                                          <p:attrName>style.visibility</p:attrName>
                                        </p:attrNameLst>
                                      </p:cBhvr>
                                      <p:to>
                                        <p:strVal val="visible"/>
                                      </p:to>
                                    </p:set>
                                    <p:animEffect transition="in" filter="fade">
                                      <p:cBhvr>
                                        <p:cTn id="64" dur="500"/>
                                        <p:tgtEl>
                                          <p:spTgt spid="1874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87444"/>
                                        </p:tgtEl>
                                        <p:attrNameLst>
                                          <p:attrName>style.visibility</p:attrName>
                                        </p:attrNameLst>
                                      </p:cBhvr>
                                      <p:to>
                                        <p:strVal val="visible"/>
                                      </p:to>
                                    </p:set>
                                    <p:animEffect transition="in" filter="fade">
                                      <p:cBhvr>
                                        <p:cTn id="69" dur="500"/>
                                        <p:tgtEl>
                                          <p:spTgt spid="18744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87442"/>
                                        </p:tgtEl>
                                        <p:attrNameLst>
                                          <p:attrName>style.visibility</p:attrName>
                                        </p:attrNameLst>
                                      </p:cBhvr>
                                      <p:to>
                                        <p:strVal val="visible"/>
                                      </p:to>
                                    </p:set>
                                    <p:animEffect transition="in" filter="fade">
                                      <p:cBhvr>
                                        <p:cTn id="74" dur="500"/>
                                        <p:tgtEl>
                                          <p:spTgt spid="18744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7434"/>
                                        </p:tgtEl>
                                        <p:attrNameLst>
                                          <p:attrName>style.visibility</p:attrName>
                                        </p:attrNameLst>
                                      </p:cBhvr>
                                      <p:to>
                                        <p:strVal val="visible"/>
                                      </p:to>
                                    </p:set>
                                    <p:animEffect transition="in" filter="fade">
                                      <p:cBhvr>
                                        <p:cTn id="77" dur="500"/>
                                        <p:tgtEl>
                                          <p:spTgt spid="1874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7435"/>
                                        </p:tgtEl>
                                        <p:attrNameLst>
                                          <p:attrName>style.visibility</p:attrName>
                                        </p:attrNameLst>
                                      </p:cBhvr>
                                      <p:to>
                                        <p:strVal val="visible"/>
                                      </p:to>
                                    </p:set>
                                    <p:animEffect transition="in" filter="fade">
                                      <p:cBhvr>
                                        <p:cTn id="80" dur="500"/>
                                        <p:tgtEl>
                                          <p:spTgt spid="18743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87436"/>
                                        </p:tgtEl>
                                        <p:attrNameLst>
                                          <p:attrName>style.visibility</p:attrName>
                                        </p:attrNameLst>
                                      </p:cBhvr>
                                      <p:to>
                                        <p:strVal val="visible"/>
                                      </p:to>
                                    </p:set>
                                    <p:animEffect transition="in" filter="fade">
                                      <p:cBhvr>
                                        <p:cTn id="83" dur="500"/>
                                        <p:tgtEl>
                                          <p:spTgt spid="18743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87437"/>
                                        </p:tgtEl>
                                        <p:attrNameLst>
                                          <p:attrName>style.visibility</p:attrName>
                                        </p:attrNameLst>
                                      </p:cBhvr>
                                      <p:to>
                                        <p:strVal val="visible"/>
                                      </p:to>
                                    </p:set>
                                    <p:animEffect transition="in" filter="fade">
                                      <p:cBhvr>
                                        <p:cTn id="86" dur="500"/>
                                        <p:tgtEl>
                                          <p:spTgt spid="18743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7438"/>
                                        </p:tgtEl>
                                        <p:attrNameLst>
                                          <p:attrName>style.visibility</p:attrName>
                                        </p:attrNameLst>
                                      </p:cBhvr>
                                      <p:to>
                                        <p:strVal val="visible"/>
                                      </p:to>
                                    </p:set>
                                    <p:animEffect transition="in" filter="fade">
                                      <p:cBhvr>
                                        <p:cTn id="89" dur="500"/>
                                        <p:tgtEl>
                                          <p:spTgt spid="18743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87439"/>
                                        </p:tgtEl>
                                        <p:attrNameLst>
                                          <p:attrName>style.visibility</p:attrName>
                                        </p:attrNameLst>
                                      </p:cBhvr>
                                      <p:to>
                                        <p:strVal val="visible"/>
                                      </p:to>
                                    </p:set>
                                    <p:animEffect transition="in" filter="fade">
                                      <p:cBhvr>
                                        <p:cTn id="92" dur="500"/>
                                        <p:tgtEl>
                                          <p:spTgt spid="18743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7441"/>
                                        </p:tgtEl>
                                        <p:attrNameLst>
                                          <p:attrName>style.visibility</p:attrName>
                                        </p:attrNameLst>
                                      </p:cBhvr>
                                      <p:to>
                                        <p:strVal val="visible"/>
                                      </p:to>
                                    </p:set>
                                    <p:animEffect transition="in" filter="fade">
                                      <p:cBhvr>
                                        <p:cTn id="95" dur="500"/>
                                        <p:tgtEl>
                                          <p:spTgt spid="18744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87445"/>
                                        </p:tgtEl>
                                        <p:attrNameLst>
                                          <p:attrName>style.visibility</p:attrName>
                                        </p:attrNameLst>
                                      </p:cBhvr>
                                      <p:to>
                                        <p:strVal val="visible"/>
                                      </p:to>
                                    </p:set>
                                    <p:animEffect transition="in" filter="fade">
                                      <p:cBhvr>
                                        <p:cTn id="98" dur="500"/>
                                        <p:tgtEl>
                                          <p:spTgt spid="18744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87448">
                                            <p:txEl>
                                              <p:pRg st="0" end="0"/>
                                            </p:txEl>
                                          </p:spTgt>
                                        </p:tgtEl>
                                        <p:attrNameLst>
                                          <p:attrName>style.visibility</p:attrName>
                                        </p:attrNameLst>
                                      </p:cBhvr>
                                      <p:to>
                                        <p:strVal val="visible"/>
                                      </p:to>
                                    </p:set>
                                    <p:animEffect transition="in" filter="fade">
                                      <p:cBhvr>
                                        <p:cTn id="103" dur="500"/>
                                        <p:tgtEl>
                                          <p:spTgt spid="1874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2" grpId="0" animBg="1"/>
      <p:bldP spid="187442" grpId="0" animBg="1"/>
      <p:bldP spid="187404" grpId="0" animBg="1"/>
      <p:bldP spid="187405" grpId="0" animBg="1"/>
      <p:bldP spid="187406" grpId="0" animBg="1"/>
      <p:bldP spid="187407" grpId="0"/>
      <p:bldP spid="187408" grpId="0"/>
      <p:bldP spid="187409" grpId="0"/>
      <p:bldP spid="187410" grpId="0" animBg="1"/>
      <p:bldP spid="187411" grpId="0" animBg="1"/>
      <p:bldP spid="187412" grpId="0" animBg="1"/>
      <p:bldP spid="187413" grpId="0"/>
      <p:bldP spid="187414" grpId="0"/>
      <p:bldP spid="187415" grpId="0"/>
      <p:bldP spid="187422" grpId="0" animBg="1"/>
      <p:bldP spid="187425" grpId="0" animBg="1"/>
      <p:bldP spid="187430" grpId="0" animBg="1"/>
      <p:bldP spid="187431" grpId="0" animBg="1"/>
      <p:bldP spid="187434" grpId="0" animBg="1"/>
      <p:bldP spid="187435" grpId="0" animBg="1"/>
      <p:bldP spid="187436" grpId="0" animBg="1"/>
      <p:bldP spid="187437" grpId="0"/>
      <p:bldP spid="187438" grpId="0"/>
      <p:bldP spid="187439" grpId="0"/>
      <p:bldP spid="187441" grpId="0" animBg="1"/>
      <p:bldP spid="187444" grpId="0" animBg="1"/>
      <p:bldP spid="1874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9DF7358D-E9A1-4F30-951E-9D693E5826AF}" type="slidenum">
              <a:rPr lang="en-US"/>
              <a:pPr/>
              <a:t>5</a:t>
            </a:fld>
            <a:endParaRPr lang="en-US"/>
          </a:p>
        </p:txBody>
      </p:sp>
      <p:sp>
        <p:nvSpPr>
          <p:cNvPr id="189444" name="Rectangle 4"/>
          <p:cNvSpPr>
            <a:spLocks noGrp="1" noChangeArrowheads="1"/>
          </p:cNvSpPr>
          <p:nvPr>
            <p:ph type="title"/>
          </p:nvPr>
        </p:nvSpPr>
        <p:spPr/>
        <p:txBody>
          <a:bodyPr/>
          <a:lstStyle/>
          <a:p>
            <a:r>
              <a:rPr lang="en-US"/>
              <a:t>Z-X-Z Euler Angles</a:t>
            </a:r>
          </a:p>
        </p:txBody>
      </p:sp>
      <p:sp>
        <p:nvSpPr>
          <p:cNvPr id="189445" name="Text Box 5"/>
          <p:cNvSpPr txBox="1">
            <a:spLocks noChangeArrowheads="1"/>
          </p:cNvSpPr>
          <p:nvPr/>
        </p:nvSpPr>
        <p:spPr bwMode="auto">
          <a:xfrm>
            <a:off x="2395673" y="1715345"/>
            <a:ext cx="2971800" cy="519112"/>
          </a:xfrm>
          <a:prstGeom prst="rect">
            <a:avLst/>
          </a:prstGeom>
          <a:noFill/>
          <a:ln w="25400" algn="ctr">
            <a:noFill/>
            <a:miter lim="800000"/>
            <a:headEnd/>
            <a:tailEnd type="none" w="lg" len="lg"/>
          </a:ln>
          <a:effectLst/>
        </p:spPr>
        <p:txBody>
          <a:bodyPr>
            <a:spAutoFit/>
          </a:bodyPr>
          <a:lstStyle/>
          <a:p>
            <a:r>
              <a:rPr lang="en-US" sz="2800"/>
              <a:t>(</a:t>
            </a:r>
            <a:r>
              <a:rPr lang="en-US" sz="2800">
                <a:sym typeface="Symbol" pitchFamily="18" charset="2"/>
              </a:rPr>
              <a:t></a:t>
            </a:r>
            <a:r>
              <a:rPr lang="en-US" sz="2800"/>
              <a:t>/2, </a:t>
            </a:r>
            <a:r>
              <a:rPr lang="en-US" sz="2800">
                <a:sym typeface="Symbol" pitchFamily="18" charset="2"/>
              </a:rPr>
              <a:t></a:t>
            </a:r>
            <a:r>
              <a:rPr lang="en-US" sz="2800"/>
              <a:t>/2, </a:t>
            </a:r>
            <a:r>
              <a:rPr lang="en-US" sz="2800">
                <a:sym typeface="Symbol" pitchFamily="18" charset="2"/>
              </a:rPr>
              <a:t></a:t>
            </a:r>
            <a:r>
              <a:rPr lang="en-US" sz="2800"/>
              <a:t>/2)</a:t>
            </a:r>
          </a:p>
        </p:txBody>
      </p:sp>
      <p:pic>
        <p:nvPicPr>
          <p:cNvPr id="189446" name="Picture 6" descr="righthandrule"/>
          <p:cNvPicPr>
            <a:picLocks noChangeAspect="1" noChangeArrowheads="1"/>
          </p:cNvPicPr>
          <p:nvPr/>
        </p:nvPicPr>
        <p:blipFill>
          <a:blip r:embed="rId2" cstate="print"/>
          <a:srcRect/>
          <a:stretch>
            <a:fillRect/>
          </a:stretch>
        </p:blipFill>
        <p:spPr bwMode="auto">
          <a:xfrm>
            <a:off x="6051685" y="1316882"/>
            <a:ext cx="711200" cy="1371600"/>
          </a:xfrm>
          <a:prstGeom prst="rect">
            <a:avLst/>
          </a:prstGeom>
          <a:noFill/>
          <a:ln w="9525">
            <a:noFill/>
            <a:miter lim="800000"/>
            <a:headEnd/>
            <a:tailEnd/>
          </a:ln>
        </p:spPr>
      </p:pic>
      <p:sp>
        <p:nvSpPr>
          <p:cNvPr id="189447" name="Line 7"/>
          <p:cNvSpPr>
            <a:spLocks noChangeShapeType="1"/>
          </p:cNvSpPr>
          <p:nvPr/>
        </p:nvSpPr>
        <p:spPr bwMode="auto">
          <a:xfrm flipH="1">
            <a:off x="724036" y="4212482"/>
            <a:ext cx="671513" cy="560388"/>
          </a:xfrm>
          <a:prstGeom prst="line">
            <a:avLst/>
          </a:prstGeom>
          <a:noFill/>
          <a:ln w="25400">
            <a:solidFill>
              <a:schemeClr val="tx1"/>
            </a:solidFill>
            <a:round/>
            <a:headEnd/>
            <a:tailEnd type="triangle" w="lg" len="lg"/>
          </a:ln>
          <a:effectLst/>
        </p:spPr>
        <p:txBody>
          <a:bodyPr/>
          <a:lstStyle/>
          <a:p>
            <a:endParaRPr lang="en-US"/>
          </a:p>
        </p:txBody>
      </p:sp>
      <p:sp>
        <p:nvSpPr>
          <p:cNvPr id="189451" name="Line 11"/>
          <p:cNvSpPr>
            <a:spLocks noChangeShapeType="1"/>
          </p:cNvSpPr>
          <p:nvPr/>
        </p:nvSpPr>
        <p:spPr bwMode="auto">
          <a:xfrm>
            <a:off x="1395549" y="4212482"/>
            <a:ext cx="1284287" cy="0"/>
          </a:xfrm>
          <a:prstGeom prst="line">
            <a:avLst/>
          </a:prstGeom>
          <a:noFill/>
          <a:ln w="25400">
            <a:solidFill>
              <a:schemeClr val="tx1"/>
            </a:solidFill>
            <a:round/>
            <a:headEnd/>
            <a:tailEnd type="triangle" w="lg" len="lg"/>
          </a:ln>
          <a:effectLst/>
        </p:spPr>
        <p:txBody>
          <a:bodyPr/>
          <a:lstStyle/>
          <a:p>
            <a:endParaRPr lang="en-US"/>
          </a:p>
        </p:txBody>
      </p:sp>
      <p:sp>
        <p:nvSpPr>
          <p:cNvPr id="189452" name="Line 12"/>
          <p:cNvSpPr>
            <a:spLocks noChangeShapeType="1"/>
          </p:cNvSpPr>
          <p:nvPr/>
        </p:nvSpPr>
        <p:spPr bwMode="auto">
          <a:xfrm flipV="1">
            <a:off x="1395548" y="3148858"/>
            <a:ext cx="0" cy="1063625"/>
          </a:xfrm>
          <a:prstGeom prst="line">
            <a:avLst/>
          </a:prstGeom>
          <a:noFill/>
          <a:ln w="25400">
            <a:solidFill>
              <a:schemeClr val="tx1"/>
            </a:solidFill>
            <a:round/>
            <a:headEnd/>
            <a:tailEnd type="triangle" w="lg" len="lg"/>
          </a:ln>
          <a:effectLst/>
        </p:spPr>
        <p:txBody>
          <a:bodyPr/>
          <a:lstStyle/>
          <a:p>
            <a:endParaRPr lang="en-US"/>
          </a:p>
        </p:txBody>
      </p:sp>
      <p:sp>
        <p:nvSpPr>
          <p:cNvPr id="189453" name="Text Box 13"/>
          <p:cNvSpPr txBox="1">
            <a:spLocks noChangeArrowheads="1"/>
          </p:cNvSpPr>
          <p:nvPr/>
        </p:nvSpPr>
        <p:spPr bwMode="auto">
          <a:xfrm>
            <a:off x="487498" y="4687145"/>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9454" name="Text Box 14"/>
          <p:cNvSpPr txBox="1">
            <a:spLocks noChangeArrowheads="1"/>
          </p:cNvSpPr>
          <p:nvPr/>
        </p:nvSpPr>
        <p:spPr bwMode="auto">
          <a:xfrm>
            <a:off x="2592523" y="4071195"/>
            <a:ext cx="298450" cy="366712"/>
          </a:xfrm>
          <a:prstGeom prst="rect">
            <a:avLst/>
          </a:prstGeom>
          <a:noFill/>
          <a:ln w="25400" algn="ctr">
            <a:noFill/>
            <a:miter lim="800000"/>
            <a:headEnd/>
            <a:tailEnd type="none" w="lg" len="lg"/>
          </a:ln>
          <a:effectLst/>
        </p:spPr>
        <p:txBody>
          <a:bodyPr wrap="none">
            <a:spAutoFit/>
          </a:bodyPr>
          <a:lstStyle/>
          <a:p>
            <a:r>
              <a:rPr lang="en-US"/>
              <a:t>y</a:t>
            </a:r>
          </a:p>
        </p:txBody>
      </p:sp>
      <p:sp>
        <p:nvSpPr>
          <p:cNvPr id="189455" name="Text Box 15"/>
          <p:cNvSpPr txBox="1">
            <a:spLocks noChangeArrowheads="1"/>
          </p:cNvSpPr>
          <p:nvPr/>
        </p:nvSpPr>
        <p:spPr bwMode="auto">
          <a:xfrm>
            <a:off x="1370148" y="2952007"/>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9456" name="Line 16"/>
          <p:cNvSpPr>
            <a:spLocks noChangeShapeType="1"/>
          </p:cNvSpPr>
          <p:nvPr/>
        </p:nvSpPr>
        <p:spPr bwMode="auto">
          <a:xfrm>
            <a:off x="3603760" y="4212482"/>
            <a:ext cx="1284288" cy="0"/>
          </a:xfrm>
          <a:prstGeom prst="line">
            <a:avLst/>
          </a:prstGeom>
          <a:noFill/>
          <a:ln w="25400">
            <a:solidFill>
              <a:schemeClr val="tx1"/>
            </a:solidFill>
            <a:round/>
            <a:headEnd/>
            <a:tailEnd type="triangle" w="lg" len="lg"/>
          </a:ln>
          <a:effectLst/>
        </p:spPr>
        <p:txBody>
          <a:bodyPr/>
          <a:lstStyle/>
          <a:p>
            <a:endParaRPr lang="en-US"/>
          </a:p>
        </p:txBody>
      </p:sp>
      <p:sp>
        <p:nvSpPr>
          <p:cNvPr id="189457" name="Line 17"/>
          <p:cNvSpPr>
            <a:spLocks noChangeShapeType="1"/>
          </p:cNvSpPr>
          <p:nvPr/>
        </p:nvSpPr>
        <p:spPr bwMode="auto">
          <a:xfrm flipV="1">
            <a:off x="3603760" y="3148858"/>
            <a:ext cx="0" cy="1063625"/>
          </a:xfrm>
          <a:prstGeom prst="line">
            <a:avLst/>
          </a:prstGeom>
          <a:noFill/>
          <a:ln w="25400">
            <a:solidFill>
              <a:schemeClr val="tx1"/>
            </a:solidFill>
            <a:round/>
            <a:headEnd/>
            <a:tailEnd type="triangle" w="lg" len="lg"/>
          </a:ln>
          <a:effectLst/>
        </p:spPr>
        <p:txBody>
          <a:bodyPr/>
          <a:lstStyle/>
          <a:p>
            <a:endParaRPr lang="en-US"/>
          </a:p>
        </p:txBody>
      </p:sp>
      <p:sp>
        <p:nvSpPr>
          <p:cNvPr id="189458" name="Line 18"/>
          <p:cNvSpPr>
            <a:spLocks noChangeShapeType="1"/>
          </p:cNvSpPr>
          <p:nvPr/>
        </p:nvSpPr>
        <p:spPr bwMode="auto">
          <a:xfrm flipV="1">
            <a:off x="3603760" y="3590182"/>
            <a:ext cx="831850" cy="622300"/>
          </a:xfrm>
          <a:prstGeom prst="line">
            <a:avLst/>
          </a:prstGeom>
          <a:noFill/>
          <a:ln w="25400">
            <a:solidFill>
              <a:schemeClr val="tx1"/>
            </a:solidFill>
            <a:round/>
            <a:headEnd/>
            <a:tailEnd type="triangle" w="lg" len="lg"/>
          </a:ln>
          <a:effectLst/>
        </p:spPr>
        <p:txBody>
          <a:bodyPr/>
          <a:lstStyle/>
          <a:p>
            <a:endParaRPr lang="en-US"/>
          </a:p>
        </p:txBody>
      </p:sp>
      <p:sp>
        <p:nvSpPr>
          <p:cNvPr id="189459" name="Text Box 19"/>
          <p:cNvSpPr txBox="1">
            <a:spLocks noChangeArrowheads="1"/>
          </p:cNvSpPr>
          <p:nvPr/>
        </p:nvSpPr>
        <p:spPr bwMode="auto">
          <a:xfrm>
            <a:off x="4730885" y="3850532"/>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9460" name="Text Box 20"/>
          <p:cNvSpPr txBox="1">
            <a:spLocks noChangeArrowheads="1"/>
          </p:cNvSpPr>
          <p:nvPr/>
        </p:nvSpPr>
        <p:spPr bwMode="auto">
          <a:xfrm>
            <a:off x="4349885" y="3393333"/>
            <a:ext cx="298450" cy="366713"/>
          </a:xfrm>
          <a:prstGeom prst="rect">
            <a:avLst/>
          </a:prstGeom>
          <a:noFill/>
          <a:ln w="25400" algn="ctr">
            <a:noFill/>
            <a:miter lim="800000"/>
            <a:headEnd/>
            <a:tailEnd type="none" w="lg" len="lg"/>
          </a:ln>
          <a:effectLst/>
        </p:spPr>
        <p:txBody>
          <a:bodyPr wrap="none">
            <a:spAutoFit/>
          </a:bodyPr>
          <a:lstStyle/>
          <a:p>
            <a:r>
              <a:rPr lang="en-US"/>
              <a:t>y</a:t>
            </a:r>
          </a:p>
        </p:txBody>
      </p:sp>
      <p:sp>
        <p:nvSpPr>
          <p:cNvPr id="189461" name="Text Box 21"/>
          <p:cNvSpPr txBox="1">
            <a:spLocks noChangeArrowheads="1"/>
          </p:cNvSpPr>
          <p:nvPr/>
        </p:nvSpPr>
        <p:spPr bwMode="auto">
          <a:xfrm>
            <a:off x="3578360" y="2952007"/>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9462" name="Line 22"/>
          <p:cNvSpPr>
            <a:spLocks noChangeShapeType="1"/>
          </p:cNvSpPr>
          <p:nvPr/>
        </p:nvSpPr>
        <p:spPr bwMode="auto">
          <a:xfrm>
            <a:off x="5923099" y="4201370"/>
            <a:ext cx="1284287" cy="0"/>
          </a:xfrm>
          <a:prstGeom prst="line">
            <a:avLst/>
          </a:prstGeom>
          <a:noFill/>
          <a:ln w="25400">
            <a:solidFill>
              <a:schemeClr val="tx1"/>
            </a:solidFill>
            <a:round/>
            <a:headEnd/>
            <a:tailEnd type="triangle" w="lg" len="lg"/>
          </a:ln>
          <a:effectLst/>
        </p:spPr>
        <p:txBody>
          <a:bodyPr/>
          <a:lstStyle/>
          <a:p>
            <a:endParaRPr lang="en-US"/>
          </a:p>
        </p:txBody>
      </p:sp>
      <p:sp>
        <p:nvSpPr>
          <p:cNvPr id="189463" name="Line 23"/>
          <p:cNvSpPr>
            <a:spLocks noChangeShapeType="1"/>
          </p:cNvSpPr>
          <p:nvPr/>
        </p:nvSpPr>
        <p:spPr bwMode="auto">
          <a:xfrm flipV="1">
            <a:off x="5923098" y="3137746"/>
            <a:ext cx="0" cy="1063625"/>
          </a:xfrm>
          <a:prstGeom prst="line">
            <a:avLst/>
          </a:prstGeom>
          <a:noFill/>
          <a:ln w="25400">
            <a:solidFill>
              <a:schemeClr val="tx1"/>
            </a:solidFill>
            <a:round/>
            <a:headEnd/>
            <a:tailEnd type="triangle" w="lg" len="lg"/>
          </a:ln>
          <a:effectLst/>
        </p:spPr>
        <p:txBody>
          <a:bodyPr/>
          <a:lstStyle/>
          <a:p>
            <a:endParaRPr lang="en-US"/>
          </a:p>
        </p:txBody>
      </p:sp>
      <p:sp>
        <p:nvSpPr>
          <p:cNvPr id="189464" name="Line 24"/>
          <p:cNvSpPr>
            <a:spLocks noChangeShapeType="1"/>
          </p:cNvSpPr>
          <p:nvPr/>
        </p:nvSpPr>
        <p:spPr bwMode="auto">
          <a:xfrm flipH="1">
            <a:off x="5251586" y="4201371"/>
            <a:ext cx="671513" cy="560387"/>
          </a:xfrm>
          <a:prstGeom prst="line">
            <a:avLst/>
          </a:prstGeom>
          <a:noFill/>
          <a:ln w="25400">
            <a:solidFill>
              <a:schemeClr val="tx1"/>
            </a:solidFill>
            <a:round/>
            <a:headEnd/>
            <a:tailEnd type="triangle" w="lg" len="lg"/>
          </a:ln>
          <a:effectLst/>
        </p:spPr>
        <p:txBody>
          <a:bodyPr/>
          <a:lstStyle/>
          <a:p>
            <a:endParaRPr lang="en-US"/>
          </a:p>
        </p:txBody>
      </p:sp>
      <p:sp>
        <p:nvSpPr>
          <p:cNvPr id="189465" name="Text Box 25"/>
          <p:cNvSpPr txBox="1">
            <a:spLocks noChangeArrowheads="1"/>
          </p:cNvSpPr>
          <p:nvPr/>
        </p:nvSpPr>
        <p:spPr bwMode="auto">
          <a:xfrm>
            <a:off x="5042035" y="4677620"/>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9466" name="Text Box 26"/>
          <p:cNvSpPr txBox="1">
            <a:spLocks noChangeArrowheads="1"/>
          </p:cNvSpPr>
          <p:nvPr/>
        </p:nvSpPr>
        <p:spPr bwMode="auto">
          <a:xfrm>
            <a:off x="5918335" y="3040908"/>
            <a:ext cx="298450" cy="366713"/>
          </a:xfrm>
          <a:prstGeom prst="rect">
            <a:avLst/>
          </a:prstGeom>
          <a:noFill/>
          <a:ln w="25400" algn="ctr">
            <a:noFill/>
            <a:miter lim="800000"/>
            <a:headEnd/>
            <a:tailEnd type="none" w="lg" len="lg"/>
          </a:ln>
          <a:effectLst/>
        </p:spPr>
        <p:txBody>
          <a:bodyPr wrap="none">
            <a:spAutoFit/>
          </a:bodyPr>
          <a:lstStyle/>
          <a:p>
            <a:r>
              <a:rPr lang="en-US"/>
              <a:t>y</a:t>
            </a:r>
          </a:p>
        </p:txBody>
      </p:sp>
      <p:sp>
        <p:nvSpPr>
          <p:cNvPr id="189467" name="Text Box 27"/>
          <p:cNvSpPr txBox="1">
            <a:spLocks noChangeArrowheads="1"/>
          </p:cNvSpPr>
          <p:nvPr/>
        </p:nvSpPr>
        <p:spPr bwMode="auto">
          <a:xfrm>
            <a:off x="7016885" y="4118820"/>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9474" name="Freeform 34"/>
          <p:cNvSpPr>
            <a:spLocks/>
          </p:cNvSpPr>
          <p:nvPr/>
        </p:nvSpPr>
        <p:spPr bwMode="auto">
          <a:xfrm>
            <a:off x="5457961" y="4234708"/>
            <a:ext cx="366713" cy="307975"/>
          </a:xfrm>
          <a:custGeom>
            <a:avLst/>
            <a:gdLst/>
            <a:ahLst/>
            <a:cxnLst>
              <a:cxn ang="0">
                <a:pos x="240" y="264"/>
              </a:cxn>
              <a:cxn ang="0">
                <a:pos x="288" y="168"/>
              </a:cxn>
              <a:cxn ang="0">
                <a:pos x="240" y="24"/>
              </a:cxn>
              <a:cxn ang="0">
                <a:pos x="96" y="24"/>
              </a:cxn>
              <a:cxn ang="0">
                <a:pos x="0" y="168"/>
              </a:cxn>
            </a:cxnLst>
            <a:rect l="0" t="0" r="r" b="b"/>
            <a:pathLst>
              <a:path w="288" h="264">
                <a:moveTo>
                  <a:pt x="240" y="264"/>
                </a:moveTo>
                <a:cubicBezTo>
                  <a:pt x="264" y="236"/>
                  <a:pt x="288" y="208"/>
                  <a:pt x="288" y="168"/>
                </a:cubicBezTo>
                <a:cubicBezTo>
                  <a:pt x="288" y="128"/>
                  <a:pt x="272" y="48"/>
                  <a:pt x="240" y="24"/>
                </a:cubicBezTo>
                <a:cubicBezTo>
                  <a:pt x="208" y="0"/>
                  <a:pt x="136" y="0"/>
                  <a:pt x="96" y="24"/>
                </a:cubicBezTo>
                <a:cubicBezTo>
                  <a:pt x="56" y="48"/>
                  <a:pt x="28" y="108"/>
                  <a:pt x="0" y="168"/>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89475" name="Freeform 35"/>
          <p:cNvSpPr>
            <a:spLocks/>
          </p:cNvSpPr>
          <p:nvPr/>
        </p:nvSpPr>
        <p:spPr bwMode="auto">
          <a:xfrm>
            <a:off x="3775210" y="4052145"/>
            <a:ext cx="254000" cy="317500"/>
          </a:xfrm>
          <a:custGeom>
            <a:avLst/>
            <a:gdLst/>
            <a:ahLst/>
            <a:cxnLst>
              <a:cxn ang="0">
                <a:pos x="200" y="56"/>
              </a:cxn>
              <a:cxn ang="0">
                <a:pos x="104" y="8"/>
              </a:cxn>
              <a:cxn ang="0">
                <a:pos x="8" y="104"/>
              </a:cxn>
              <a:cxn ang="0">
                <a:pos x="56" y="248"/>
              </a:cxn>
              <a:cxn ang="0">
                <a:pos x="152" y="248"/>
              </a:cxn>
            </a:cxnLst>
            <a:rect l="0" t="0" r="r" b="b"/>
            <a:pathLst>
              <a:path w="200" h="272">
                <a:moveTo>
                  <a:pt x="200" y="56"/>
                </a:moveTo>
                <a:cubicBezTo>
                  <a:pt x="168" y="28"/>
                  <a:pt x="136" y="0"/>
                  <a:pt x="104" y="8"/>
                </a:cubicBezTo>
                <a:cubicBezTo>
                  <a:pt x="72" y="16"/>
                  <a:pt x="16" y="64"/>
                  <a:pt x="8" y="104"/>
                </a:cubicBezTo>
                <a:cubicBezTo>
                  <a:pt x="0" y="144"/>
                  <a:pt x="32" y="224"/>
                  <a:pt x="56" y="248"/>
                </a:cubicBezTo>
                <a:cubicBezTo>
                  <a:pt x="80" y="272"/>
                  <a:pt x="116" y="260"/>
                  <a:pt x="152" y="248"/>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89478" name="Line 38"/>
          <p:cNvSpPr>
            <a:spLocks noChangeShapeType="1"/>
          </p:cNvSpPr>
          <p:nvPr/>
        </p:nvSpPr>
        <p:spPr bwMode="auto">
          <a:xfrm flipH="1">
            <a:off x="8144011" y="4215657"/>
            <a:ext cx="1177925" cy="0"/>
          </a:xfrm>
          <a:prstGeom prst="line">
            <a:avLst/>
          </a:prstGeom>
          <a:noFill/>
          <a:ln w="25400">
            <a:solidFill>
              <a:schemeClr val="tx1"/>
            </a:solidFill>
            <a:round/>
            <a:headEnd/>
            <a:tailEnd type="triangle" w="lg" len="lg"/>
          </a:ln>
          <a:effectLst/>
        </p:spPr>
        <p:txBody>
          <a:bodyPr/>
          <a:lstStyle/>
          <a:p>
            <a:endParaRPr lang="en-US"/>
          </a:p>
        </p:txBody>
      </p:sp>
      <p:sp>
        <p:nvSpPr>
          <p:cNvPr id="189479" name="Line 39"/>
          <p:cNvSpPr>
            <a:spLocks noChangeShapeType="1"/>
          </p:cNvSpPr>
          <p:nvPr/>
        </p:nvSpPr>
        <p:spPr bwMode="auto">
          <a:xfrm flipV="1">
            <a:off x="9321935" y="3152033"/>
            <a:ext cx="0" cy="1063625"/>
          </a:xfrm>
          <a:prstGeom prst="line">
            <a:avLst/>
          </a:prstGeom>
          <a:noFill/>
          <a:ln w="25400">
            <a:solidFill>
              <a:schemeClr val="tx1"/>
            </a:solidFill>
            <a:round/>
            <a:headEnd/>
            <a:tailEnd type="triangle" w="lg" len="lg"/>
          </a:ln>
          <a:effectLst/>
        </p:spPr>
        <p:txBody>
          <a:bodyPr/>
          <a:lstStyle/>
          <a:p>
            <a:endParaRPr lang="en-US"/>
          </a:p>
        </p:txBody>
      </p:sp>
      <p:sp>
        <p:nvSpPr>
          <p:cNvPr id="189480" name="Line 40"/>
          <p:cNvSpPr>
            <a:spLocks noChangeShapeType="1"/>
          </p:cNvSpPr>
          <p:nvPr/>
        </p:nvSpPr>
        <p:spPr bwMode="auto">
          <a:xfrm flipH="1">
            <a:off x="8650423" y="4215657"/>
            <a:ext cx="671512" cy="560388"/>
          </a:xfrm>
          <a:prstGeom prst="line">
            <a:avLst/>
          </a:prstGeom>
          <a:noFill/>
          <a:ln w="25400">
            <a:solidFill>
              <a:schemeClr val="tx1"/>
            </a:solidFill>
            <a:round/>
            <a:headEnd/>
            <a:tailEnd type="triangle" w="lg" len="lg"/>
          </a:ln>
          <a:effectLst/>
        </p:spPr>
        <p:txBody>
          <a:bodyPr/>
          <a:lstStyle/>
          <a:p>
            <a:endParaRPr lang="en-US"/>
          </a:p>
        </p:txBody>
      </p:sp>
      <p:sp>
        <p:nvSpPr>
          <p:cNvPr id="189481" name="Text Box 41"/>
          <p:cNvSpPr txBox="1">
            <a:spLocks noChangeArrowheads="1"/>
          </p:cNvSpPr>
          <p:nvPr/>
        </p:nvSpPr>
        <p:spPr bwMode="auto">
          <a:xfrm>
            <a:off x="8440873" y="4691907"/>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89482" name="Text Box 42"/>
          <p:cNvSpPr txBox="1">
            <a:spLocks noChangeArrowheads="1"/>
          </p:cNvSpPr>
          <p:nvPr/>
        </p:nvSpPr>
        <p:spPr bwMode="auto">
          <a:xfrm>
            <a:off x="8007485" y="4155333"/>
            <a:ext cx="298450" cy="366713"/>
          </a:xfrm>
          <a:prstGeom prst="rect">
            <a:avLst/>
          </a:prstGeom>
          <a:noFill/>
          <a:ln w="25400" algn="ctr">
            <a:noFill/>
            <a:miter lim="800000"/>
            <a:headEnd/>
            <a:tailEnd type="none" w="lg" len="lg"/>
          </a:ln>
          <a:effectLst/>
        </p:spPr>
        <p:txBody>
          <a:bodyPr wrap="none">
            <a:spAutoFit/>
          </a:bodyPr>
          <a:lstStyle/>
          <a:p>
            <a:r>
              <a:rPr lang="en-US"/>
              <a:t>y</a:t>
            </a:r>
          </a:p>
        </p:txBody>
      </p:sp>
      <p:sp>
        <p:nvSpPr>
          <p:cNvPr id="189484" name="Freeform 44"/>
          <p:cNvSpPr>
            <a:spLocks/>
          </p:cNvSpPr>
          <p:nvPr/>
        </p:nvSpPr>
        <p:spPr bwMode="auto">
          <a:xfrm>
            <a:off x="1198698" y="3742582"/>
            <a:ext cx="374650" cy="146050"/>
          </a:xfrm>
          <a:custGeom>
            <a:avLst/>
            <a:gdLst/>
            <a:ahLst/>
            <a:cxnLst>
              <a:cxn ang="0">
                <a:pos x="77" y="0"/>
              </a:cxn>
              <a:cxn ang="0">
                <a:pos x="5" y="21"/>
              </a:cxn>
              <a:cxn ang="0">
                <a:pos x="46" y="83"/>
              </a:cxn>
              <a:cxn ang="0">
                <a:pos x="185" y="77"/>
              </a:cxn>
              <a:cxn ang="0">
                <a:pos x="236" y="36"/>
              </a:cxn>
            </a:cxnLst>
            <a:rect l="0" t="0" r="r" b="b"/>
            <a:pathLst>
              <a:path w="236" h="92">
                <a:moveTo>
                  <a:pt x="77" y="0"/>
                </a:moveTo>
                <a:cubicBezTo>
                  <a:pt x="43" y="3"/>
                  <a:pt x="10" y="7"/>
                  <a:pt x="5" y="21"/>
                </a:cubicBezTo>
                <a:cubicBezTo>
                  <a:pt x="0" y="35"/>
                  <a:pt x="16" y="74"/>
                  <a:pt x="46" y="83"/>
                </a:cubicBezTo>
                <a:cubicBezTo>
                  <a:pt x="76" y="92"/>
                  <a:pt x="153" y="85"/>
                  <a:pt x="185" y="77"/>
                </a:cubicBezTo>
                <a:cubicBezTo>
                  <a:pt x="217" y="69"/>
                  <a:pt x="226" y="52"/>
                  <a:pt x="236" y="36"/>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89486" name="Text Box 46"/>
          <p:cNvSpPr txBox="1">
            <a:spLocks noChangeArrowheads="1"/>
          </p:cNvSpPr>
          <p:nvPr/>
        </p:nvSpPr>
        <p:spPr bwMode="auto">
          <a:xfrm>
            <a:off x="8998085" y="3088532"/>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89487" name="Text Box 47"/>
          <p:cNvSpPr txBox="1">
            <a:spLocks noChangeArrowheads="1"/>
          </p:cNvSpPr>
          <p:nvPr/>
        </p:nvSpPr>
        <p:spPr bwMode="auto">
          <a:xfrm>
            <a:off x="1640376" y="5514889"/>
            <a:ext cx="4884927" cy="523220"/>
          </a:xfrm>
          <a:prstGeom prst="rect">
            <a:avLst/>
          </a:prstGeom>
          <a:noFill/>
          <a:ln w="25400" algn="ctr">
            <a:noFill/>
            <a:miter lim="800000"/>
            <a:headEnd/>
            <a:tailEnd type="none" w="lg" len="lg"/>
          </a:ln>
          <a:effectLst/>
        </p:spPr>
        <p:txBody>
          <a:bodyPr wrap="none">
            <a:spAutoFit/>
          </a:bodyPr>
          <a:lstStyle/>
          <a:p>
            <a:r>
              <a:rPr lang="en-US" sz="2800" dirty="0"/>
              <a:t>Other combination of axes exist.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484"/>
                                        </p:tgtEl>
                                        <p:attrNameLst>
                                          <p:attrName>style.visibility</p:attrName>
                                        </p:attrNameLst>
                                      </p:cBhvr>
                                      <p:to>
                                        <p:strVal val="visible"/>
                                      </p:to>
                                    </p:set>
                                    <p:animEffect transition="in" filter="fade">
                                      <p:cBhvr>
                                        <p:cTn id="7" dur="500"/>
                                        <p:tgtEl>
                                          <p:spTgt spid="1894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9456"/>
                                        </p:tgtEl>
                                        <p:attrNameLst>
                                          <p:attrName>style.visibility</p:attrName>
                                        </p:attrNameLst>
                                      </p:cBhvr>
                                      <p:to>
                                        <p:strVal val="visible"/>
                                      </p:to>
                                    </p:set>
                                    <p:animEffect transition="in" filter="fade">
                                      <p:cBhvr>
                                        <p:cTn id="12" dur="500"/>
                                        <p:tgtEl>
                                          <p:spTgt spid="18945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9457"/>
                                        </p:tgtEl>
                                        <p:attrNameLst>
                                          <p:attrName>style.visibility</p:attrName>
                                        </p:attrNameLst>
                                      </p:cBhvr>
                                      <p:to>
                                        <p:strVal val="visible"/>
                                      </p:to>
                                    </p:set>
                                    <p:animEffect transition="in" filter="fade">
                                      <p:cBhvr>
                                        <p:cTn id="15" dur="500"/>
                                        <p:tgtEl>
                                          <p:spTgt spid="1894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9458"/>
                                        </p:tgtEl>
                                        <p:attrNameLst>
                                          <p:attrName>style.visibility</p:attrName>
                                        </p:attrNameLst>
                                      </p:cBhvr>
                                      <p:to>
                                        <p:strVal val="visible"/>
                                      </p:to>
                                    </p:set>
                                    <p:animEffect transition="in" filter="fade">
                                      <p:cBhvr>
                                        <p:cTn id="18" dur="500"/>
                                        <p:tgtEl>
                                          <p:spTgt spid="1894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9459"/>
                                        </p:tgtEl>
                                        <p:attrNameLst>
                                          <p:attrName>style.visibility</p:attrName>
                                        </p:attrNameLst>
                                      </p:cBhvr>
                                      <p:to>
                                        <p:strVal val="visible"/>
                                      </p:to>
                                    </p:set>
                                    <p:animEffect transition="in" filter="fade">
                                      <p:cBhvr>
                                        <p:cTn id="21" dur="500"/>
                                        <p:tgtEl>
                                          <p:spTgt spid="1894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9460"/>
                                        </p:tgtEl>
                                        <p:attrNameLst>
                                          <p:attrName>style.visibility</p:attrName>
                                        </p:attrNameLst>
                                      </p:cBhvr>
                                      <p:to>
                                        <p:strVal val="visible"/>
                                      </p:to>
                                    </p:set>
                                    <p:animEffect transition="in" filter="fade">
                                      <p:cBhvr>
                                        <p:cTn id="24" dur="500"/>
                                        <p:tgtEl>
                                          <p:spTgt spid="1894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9461"/>
                                        </p:tgtEl>
                                        <p:attrNameLst>
                                          <p:attrName>style.visibility</p:attrName>
                                        </p:attrNameLst>
                                      </p:cBhvr>
                                      <p:to>
                                        <p:strVal val="visible"/>
                                      </p:to>
                                    </p:set>
                                    <p:animEffect transition="in" filter="fade">
                                      <p:cBhvr>
                                        <p:cTn id="27" dur="500"/>
                                        <p:tgtEl>
                                          <p:spTgt spid="1894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9475"/>
                                        </p:tgtEl>
                                        <p:attrNameLst>
                                          <p:attrName>style.visibility</p:attrName>
                                        </p:attrNameLst>
                                      </p:cBhvr>
                                      <p:to>
                                        <p:strVal val="visible"/>
                                      </p:to>
                                    </p:set>
                                    <p:animEffect transition="in" filter="fade">
                                      <p:cBhvr>
                                        <p:cTn id="32" dur="500"/>
                                        <p:tgtEl>
                                          <p:spTgt spid="18947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9462"/>
                                        </p:tgtEl>
                                        <p:attrNameLst>
                                          <p:attrName>style.visibility</p:attrName>
                                        </p:attrNameLst>
                                      </p:cBhvr>
                                      <p:to>
                                        <p:strVal val="visible"/>
                                      </p:to>
                                    </p:set>
                                    <p:animEffect transition="in" filter="fade">
                                      <p:cBhvr>
                                        <p:cTn id="37" dur="500"/>
                                        <p:tgtEl>
                                          <p:spTgt spid="18946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9463"/>
                                        </p:tgtEl>
                                        <p:attrNameLst>
                                          <p:attrName>style.visibility</p:attrName>
                                        </p:attrNameLst>
                                      </p:cBhvr>
                                      <p:to>
                                        <p:strVal val="visible"/>
                                      </p:to>
                                    </p:set>
                                    <p:animEffect transition="in" filter="fade">
                                      <p:cBhvr>
                                        <p:cTn id="40" dur="500"/>
                                        <p:tgtEl>
                                          <p:spTgt spid="1894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9464"/>
                                        </p:tgtEl>
                                        <p:attrNameLst>
                                          <p:attrName>style.visibility</p:attrName>
                                        </p:attrNameLst>
                                      </p:cBhvr>
                                      <p:to>
                                        <p:strVal val="visible"/>
                                      </p:to>
                                    </p:set>
                                    <p:animEffect transition="in" filter="fade">
                                      <p:cBhvr>
                                        <p:cTn id="43" dur="500"/>
                                        <p:tgtEl>
                                          <p:spTgt spid="1894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9465"/>
                                        </p:tgtEl>
                                        <p:attrNameLst>
                                          <p:attrName>style.visibility</p:attrName>
                                        </p:attrNameLst>
                                      </p:cBhvr>
                                      <p:to>
                                        <p:strVal val="visible"/>
                                      </p:to>
                                    </p:set>
                                    <p:animEffect transition="in" filter="fade">
                                      <p:cBhvr>
                                        <p:cTn id="46" dur="500"/>
                                        <p:tgtEl>
                                          <p:spTgt spid="1894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9466"/>
                                        </p:tgtEl>
                                        <p:attrNameLst>
                                          <p:attrName>style.visibility</p:attrName>
                                        </p:attrNameLst>
                                      </p:cBhvr>
                                      <p:to>
                                        <p:strVal val="visible"/>
                                      </p:to>
                                    </p:set>
                                    <p:animEffect transition="in" filter="fade">
                                      <p:cBhvr>
                                        <p:cTn id="49" dur="500"/>
                                        <p:tgtEl>
                                          <p:spTgt spid="18946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9467"/>
                                        </p:tgtEl>
                                        <p:attrNameLst>
                                          <p:attrName>style.visibility</p:attrName>
                                        </p:attrNameLst>
                                      </p:cBhvr>
                                      <p:to>
                                        <p:strVal val="visible"/>
                                      </p:to>
                                    </p:set>
                                    <p:animEffect transition="in" filter="fade">
                                      <p:cBhvr>
                                        <p:cTn id="52" dur="500"/>
                                        <p:tgtEl>
                                          <p:spTgt spid="1894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9474"/>
                                        </p:tgtEl>
                                        <p:attrNameLst>
                                          <p:attrName>style.visibility</p:attrName>
                                        </p:attrNameLst>
                                      </p:cBhvr>
                                      <p:to>
                                        <p:strVal val="visible"/>
                                      </p:to>
                                    </p:set>
                                    <p:animEffect transition="in" filter="fade">
                                      <p:cBhvr>
                                        <p:cTn id="57" dur="500"/>
                                        <p:tgtEl>
                                          <p:spTgt spid="1894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9478"/>
                                        </p:tgtEl>
                                        <p:attrNameLst>
                                          <p:attrName>style.visibility</p:attrName>
                                        </p:attrNameLst>
                                      </p:cBhvr>
                                      <p:to>
                                        <p:strVal val="visible"/>
                                      </p:to>
                                    </p:set>
                                    <p:animEffect transition="in" filter="fade">
                                      <p:cBhvr>
                                        <p:cTn id="62" dur="500"/>
                                        <p:tgtEl>
                                          <p:spTgt spid="18947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9479"/>
                                        </p:tgtEl>
                                        <p:attrNameLst>
                                          <p:attrName>style.visibility</p:attrName>
                                        </p:attrNameLst>
                                      </p:cBhvr>
                                      <p:to>
                                        <p:strVal val="visible"/>
                                      </p:to>
                                    </p:set>
                                    <p:animEffect transition="in" filter="fade">
                                      <p:cBhvr>
                                        <p:cTn id="65" dur="500"/>
                                        <p:tgtEl>
                                          <p:spTgt spid="18947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9480"/>
                                        </p:tgtEl>
                                        <p:attrNameLst>
                                          <p:attrName>style.visibility</p:attrName>
                                        </p:attrNameLst>
                                      </p:cBhvr>
                                      <p:to>
                                        <p:strVal val="visible"/>
                                      </p:to>
                                    </p:set>
                                    <p:animEffect transition="in" filter="fade">
                                      <p:cBhvr>
                                        <p:cTn id="68" dur="500"/>
                                        <p:tgtEl>
                                          <p:spTgt spid="18948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9481"/>
                                        </p:tgtEl>
                                        <p:attrNameLst>
                                          <p:attrName>style.visibility</p:attrName>
                                        </p:attrNameLst>
                                      </p:cBhvr>
                                      <p:to>
                                        <p:strVal val="visible"/>
                                      </p:to>
                                    </p:set>
                                    <p:animEffect transition="in" filter="fade">
                                      <p:cBhvr>
                                        <p:cTn id="71" dur="500"/>
                                        <p:tgtEl>
                                          <p:spTgt spid="18948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9482"/>
                                        </p:tgtEl>
                                        <p:attrNameLst>
                                          <p:attrName>style.visibility</p:attrName>
                                        </p:attrNameLst>
                                      </p:cBhvr>
                                      <p:to>
                                        <p:strVal val="visible"/>
                                      </p:to>
                                    </p:set>
                                    <p:animEffect transition="in" filter="fade">
                                      <p:cBhvr>
                                        <p:cTn id="74" dur="500"/>
                                        <p:tgtEl>
                                          <p:spTgt spid="18948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9486"/>
                                        </p:tgtEl>
                                        <p:attrNameLst>
                                          <p:attrName>style.visibility</p:attrName>
                                        </p:attrNameLst>
                                      </p:cBhvr>
                                      <p:to>
                                        <p:strVal val="visible"/>
                                      </p:to>
                                    </p:set>
                                    <p:animEffect transition="in" filter="fade">
                                      <p:cBhvr>
                                        <p:cTn id="77" dur="500"/>
                                        <p:tgtEl>
                                          <p:spTgt spid="18948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89487">
                                            <p:txEl>
                                              <p:pRg st="0" end="0"/>
                                            </p:txEl>
                                          </p:spTgt>
                                        </p:tgtEl>
                                        <p:attrNameLst>
                                          <p:attrName>style.visibility</p:attrName>
                                        </p:attrNameLst>
                                      </p:cBhvr>
                                      <p:to>
                                        <p:strVal val="visible"/>
                                      </p:to>
                                    </p:set>
                                    <p:animEffect transition="in" filter="fade">
                                      <p:cBhvr>
                                        <p:cTn id="82" dur="500"/>
                                        <p:tgtEl>
                                          <p:spTgt spid="1894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6" grpId="0" animBg="1"/>
      <p:bldP spid="189457" grpId="0" animBg="1"/>
      <p:bldP spid="189458" grpId="0" animBg="1"/>
      <p:bldP spid="189459" grpId="0"/>
      <p:bldP spid="189460" grpId="0"/>
      <p:bldP spid="189461" grpId="0"/>
      <p:bldP spid="189462" grpId="0" animBg="1"/>
      <p:bldP spid="189463" grpId="0" animBg="1"/>
      <p:bldP spid="189464" grpId="0" animBg="1"/>
      <p:bldP spid="189465" grpId="0"/>
      <p:bldP spid="189466" grpId="0"/>
      <p:bldP spid="189467" grpId="0"/>
      <p:bldP spid="189474" grpId="0" animBg="1"/>
      <p:bldP spid="189475" grpId="0" animBg="1"/>
      <p:bldP spid="189478" grpId="0" animBg="1"/>
      <p:bldP spid="189479" grpId="0" animBg="1"/>
      <p:bldP spid="189480" grpId="0" animBg="1"/>
      <p:bldP spid="189481" grpId="0"/>
      <p:bldP spid="189482" grpId="0"/>
      <p:bldP spid="189484" grpId="0" animBg="1"/>
      <p:bldP spid="1894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CBD8FD07-A441-41F5-BDAA-C59F515B05E9}" type="slidenum">
              <a:rPr lang="en-US"/>
              <a:pPr/>
              <a:t>6</a:t>
            </a:fld>
            <a:endParaRPr lang="en-US"/>
          </a:p>
        </p:txBody>
      </p:sp>
      <p:sp>
        <p:nvSpPr>
          <p:cNvPr id="194562" name="Rectangle 2"/>
          <p:cNvSpPr>
            <a:spLocks noGrp="1" noChangeArrowheads="1"/>
          </p:cNvSpPr>
          <p:nvPr>
            <p:ph type="title"/>
          </p:nvPr>
        </p:nvSpPr>
        <p:spPr/>
        <p:txBody>
          <a:bodyPr/>
          <a:lstStyle/>
          <a:p>
            <a:r>
              <a:rPr lang="en-US"/>
              <a:t>Arbitrary Axis</a:t>
            </a:r>
          </a:p>
        </p:txBody>
      </p:sp>
      <p:sp>
        <p:nvSpPr>
          <p:cNvPr id="194563" name="Rectangle 3"/>
          <p:cNvSpPr>
            <a:spLocks noGrp="1" noChangeArrowheads="1"/>
          </p:cNvSpPr>
          <p:nvPr>
            <p:ph type="body" idx="1"/>
          </p:nvPr>
        </p:nvSpPr>
        <p:spPr/>
        <p:txBody>
          <a:bodyPr/>
          <a:lstStyle/>
          <a:p>
            <a:r>
              <a:rPr lang="en-US"/>
              <a:t>Direction of vector indicates axis Â</a:t>
            </a:r>
          </a:p>
          <a:p>
            <a:r>
              <a:rPr lang="en-US"/>
              <a:t>|Â| = 1, so only two numbers are required</a:t>
            </a:r>
          </a:p>
          <a:p>
            <a:r>
              <a:rPr lang="en-US"/>
              <a:t>Magnitude given by angle </a:t>
            </a:r>
            <a:r>
              <a:rPr lang="en-US">
                <a:sym typeface="Symbol" pitchFamily="18" charset="2"/>
              </a:rPr>
              <a:t></a:t>
            </a:r>
          </a:p>
        </p:txBody>
      </p:sp>
      <p:sp>
        <p:nvSpPr>
          <p:cNvPr id="194570" name="Line 10"/>
          <p:cNvSpPr>
            <a:spLocks noChangeShapeType="1"/>
          </p:cNvSpPr>
          <p:nvPr/>
        </p:nvSpPr>
        <p:spPr bwMode="auto">
          <a:xfrm flipH="1">
            <a:off x="4529138" y="5327650"/>
            <a:ext cx="1027112" cy="825500"/>
          </a:xfrm>
          <a:prstGeom prst="line">
            <a:avLst/>
          </a:prstGeom>
          <a:noFill/>
          <a:ln w="25400">
            <a:solidFill>
              <a:schemeClr val="tx1"/>
            </a:solidFill>
            <a:round/>
            <a:headEnd/>
            <a:tailEnd type="triangle" w="lg" len="lg"/>
          </a:ln>
          <a:effectLst/>
        </p:spPr>
        <p:txBody>
          <a:bodyPr/>
          <a:lstStyle/>
          <a:p>
            <a:endParaRPr lang="en-US"/>
          </a:p>
        </p:txBody>
      </p:sp>
      <p:sp>
        <p:nvSpPr>
          <p:cNvPr id="194571" name="Line 11"/>
          <p:cNvSpPr>
            <a:spLocks noChangeShapeType="1"/>
          </p:cNvSpPr>
          <p:nvPr/>
        </p:nvSpPr>
        <p:spPr bwMode="auto">
          <a:xfrm>
            <a:off x="5556251" y="5327650"/>
            <a:ext cx="1965325" cy="0"/>
          </a:xfrm>
          <a:prstGeom prst="line">
            <a:avLst/>
          </a:prstGeom>
          <a:noFill/>
          <a:ln w="25400">
            <a:solidFill>
              <a:schemeClr val="tx1"/>
            </a:solidFill>
            <a:round/>
            <a:headEnd/>
            <a:tailEnd type="triangle" w="lg" len="lg"/>
          </a:ln>
          <a:effectLst/>
        </p:spPr>
        <p:txBody>
          <a:bodyPr/>
          <a:lstStyle/>
          <a:p>
            <a:endParaRPr lang="en-US"/>
          </a:p>
        </p:txBody>
      </p:sp>
      <p:sp>
        <p:nvSpPr>
          <p:cNvPr id="194572" name="Line 12"/>
          <p:cNvSpPr>
            <a:spLocks noChangeShapeType="1"/>
          </p:cNvSpPr>
          <p:nvPr/>
        </p:nvSpPr>
        <p:spPr bwMode="auto">
          <a:xfrm flipV="1">
            <a:off x="5556250" y="3760788"/>
            <a:ext cx="0" cy="1566862"/>
          </a:xfrm>
          <a:prstGeom prst="line">
            <a:avLst/>
          </a:prstGeom>
          <a:noFill/>
          <a:ln w="25400">
            <a:solidFill>
              <a:schemeClr val="tx1"/>
            </a:solidFill>
            <a:round/>
            <a:headEnd/>
            <a:tailEnd type="triangle" w="lg" len="lg"/>
          </a:ln>
          <a:effectLst/>
        </p:spPr>
        <p:txBody>
          <a:bodyPr/>
          <a:lstStyle/>
          <a:p>
            <a:endParaRPr lang="en-US"/>
          </a:p>
        </p:txBody>
      </p:sp>
      <p:sp>
        <p:nvSpPr>
          <p:cNvPr id="194573" name="Text Box 13"/>
          <p:cNvSpPr txBox="1">
            <a:spLocks noChangeArrowheads="1"/>
          </p:cNvSpPr>
          <p:nvPr/>
        </p:nvSpPr>
        <p:spPr bwMode="auto">
          <a:xfrm>
            <a:off x="4246563" y="6027738"/>
            <a:ext cx="284052" cy="369332"/>
          </a:xfrm>
          <a:prstGeom prst="rect">
            <a:avLst/>
          </a:prstGeom>
          <a:noFill/>
          <a:ln w="25400" algn="ctr">
            <a:noFill/>
            <a:miter lim="800000"/>
            <a:headEnd/>
            <a:tailEnd type="none" w="lg" len="lg"/>
          </a:ln>
          <a:effectLst/>
        </p:spPr>
        <p:txBody>
          <a:bodyPr wrap="none">
            <a:spAutoFit/>
          </a:bodyPr>
          <a:lstStyle/>
          <a:p>
            <a:r>
              <a:rPr lang="en-US"/>
              <a:t>x</a:t>
            </a:r>
          </a:p>
        </p:txBody>
      </p:sp>
      <p:sp>
        <p:nvSpPr>
          <p:cNvPr id="194574" name="Text Box 14"/>
          <p:cNvSpPr txBox="1">
            <a:spLocks noChangeArrowheads="1"/>
          </p:cNvSpPr>
          <p:nvPr/>
        </p:nvSpPr>
        <p:spPr bwMode="auto">
          <a:xfrm>
            <a:off x="7466013" y="5119688"/>
            <a:ext cx="298450" cy="366712"/>
          </a:xfrm>
          <a:prstGeom prst="rect">
            <a:avLst/>
          </a:prstGeom>
          <a:noFill/>
          <a:ln w="25400" algn="ctr">
            <a:noFill/>
            <a:miter lim="800000"/>
            <a:headEnd/>
            <a:tailEnd type="none" w="lg" len="lg"/>
          </a:ln>
          <a:effectLst/>
        </p:spPr>
        <p:txBody>
          <a:bodyPr wrap="none">
            <a:spAutoFit/>
          </a:bodyPr>
          <a:lstStyle/>
          <a:p>
            <a:r>
              <a:rPr lang="en-US"/>
              <a:t>y</a:t>
            </a:r>
          </a:p>
        </p:txBody>
      </p:sp>
      <p:sp>
        <p:nvSpPr>
          <p:cNvPr id="194575" name="Text Box 15"/>
          <p:cNvSpPr txBox="1">
            <a:spLocks noChangeArrowheads="1"/>
          </p:cNvSpPr>
          <p:nvPr/>
        </p:nvSpPr>
        <p:spPr bwMode="auto">
          <a:xfrm>
            <a:off x="5594350" y="3470275"/>
            <a:ext cx="276038" cy="369332"/>
          </a:xfrm>
          <a:prstGeom prst="rect">
            <a:avLst/>
          </a:prstGeom>
          <a:noFill/>
          <a:ln w="25400" algn="ctr">
            <a:noFill/>
            <a:miter lim="800000"/>
            <a:headEnd/>
            <a:tailEnd type="none" w="lg" len="lg"/>
          </a:ln>
          <a:effectLst/>
        </p:spPr>
        <p:txBody>
          <a:bodyPr wrap="none">
            <a:spAutoFit/>
          </a:bodyPr>
          <a:lstStyle/>
          <a:p>
            <a:r>
              <a:rPr lang="en-US"/>
              <a:t>z</a:t>
            </a:r>
          </a:p>
        </p:txBody>
      </p:sp>
      <p:sp>
        <p:nvSpPr>
          <p:cNvPr id="194578" name="Line 18"/>
          <p:cNvSpPr>
            <a:spLocks noChangeShapeType="1"/>
          </p:cNvSpPr>
          <p:nvPr/>
        </p:nvSpPr>
        <p:spPr bwMode="auto">
          <a:xfrm flipV="1">
            <a:off x="5556250" y="4365626"/>
            <a:ext cx="947738" cy="962025"/>
          </a:xfrm>
          <a:prstGeom prst="line">
            <a:avLst/>
          </a:prstGeom>
          <a:noFill/>
          <a:ln w="25400">
            <a:solidFill>
              <a:srgbClr val="FF0000"/>
            </a:solidFill>
            <a:round/>
            <a:headEnd/>
            <a:tailEnd type="triangle" w="lg" len="lg"/>
          </a:ln>
          <a:effectLst/>
        </p:spPr>
        <p:txBody>
          <a:bodyPr/>
          <a:lstStyle/>
          <a:p>
            <a:endParaRPr lang="en-US"/>
          </a:p>
        </p:txBody>
      </p:sp>
      <p:sp>
        <p:nvSpPr>
          <p:cNvPr id="194579" name="Freeform 19"/>
          <p:cNvSpPr>
            <a:spLocks/>
          </p:cNvSpPr>
          <p:nvPr/>
        </p:nvSpPr>
        <p:spPr bwMode="auto">
          <a:xfrm>
            <a:off x="5946775" y="4584701"/>
            <a:ext cx="311150" cy="315913"/>
          </a:xfrm>
          <a:custGeom>
            <a:avLst/>
            <a:gdLst/>
            <a:ahLst/>
            <a:cxnLst>
              <a:cxn ang="0">
                <a:pos x="93" y="42"/>
              </a:cxn>
              <a:cxn ang="0">
                <a:pos x="21" y="6"/>
              </a:cxn>
              <a:cxn ang="0">
                <a:pos x="16" y="78"/>
              </a:cxn>
              <a:cxn ang="0">
                <a:pos x="119" y="180"/>
              </a:cxn>
              <a:cxn ang="0">
                <a:pos x="196" y="191"/>
              </a:cxn>
            </a:cxnLst>
            <a:rect l="0" t="0" r="r" b="b"/>
            <a:pathLst>
              <a:path w="196" h="199">
                <a:moveTo>
                  <a:pt x="93" y="42"/>
                </a:moveTo>
                <a:cubicBezTo>
                  <a:pt x="63" y="21"/>
                  <a:pt x="34" y="0"/>
                  <a:pt x="21" y="6"/>
                </a:cubicBezTo>
                <a:cubicBezTo>
                  <a:pt x="8" y="12"/>
                  <a:pt x="0" y="49"/>
                  <a:pt x="16" y="78"/>
                </a:cubicBezTo>
                <a:cubicBezTo>
                  <a:pt x="32" y="107"/>
                  <a:pt x="89" y="161"/>
                  <a:pt x="119" y="180"/>
                </a:cubicBezTo>
                <a:cubicBezTo>
                  <a:pt x="149" y="199"/>
                  <a:pt x="172" y="195"/>
                  <a:pt x="196" y="191"/>
                </a:cubicBezTo>
              </a:path>
            </a:pathLst>
          </a:custGeom>
          <a:noFill/>
          <a:ln w="25400" cap="flat" cmpd="sng">
            <a:solidFill>
              <a:schemeClr val="tx1"/>
            </a:solidFill>
            <a:prstDash val="solid"/>
            <a:round/>
            <a:headEnd type="none" w="med" len="med"/>
            <a:tailEnd type="triangle" w="lg" len="lg"/>
          </a:ln>
          <a:effectLst/>
        </p:spPr>
        <p:txBody>
          <a:bodyPr/>
          <a:lstStyle/>
          <a:p>
            <a:endParaRPr lang="en-US"/>
          </a:p>
        </p:txBody>
      </p:sp>
      <p:sp>
        <p:nvSpPr>
          <p:cNvPr id="194580" name="Text Box 20"/>
          <p:cNvSpPr txBox="1">
            <a:spLocks noChangeArrowheads="1"/>
          </p:cNvSpPr>
          <p:nvPr/>
        </p:nvSpPr>
        <p:spPr bwMode="auto">
          <a:xfrm>
            <a:off x="6430963" y="4030663"/>
            <a:ext cx="317716" cy="369332"/>
          </a:xfrm>
          <a:prstGeom prst="rect">
            <a:avLst/>
          </a:prstGeom>
          <a:noFill/>
          <a:ln w="25400" algn="ctr">
            <a:noFill/>
            <a:miter lim="800000"/>
            <a:headEnd/>
            <a:tailEnd type="none" w="lg" len="lg"/>
          </a:ln>
          <a:effectLst/>
        </p:spPr>
        <p:txBody>
          <a:bodyPr wrap="none">
            <a:spAutoFit/>
          </a:bodyPr>
          <a:lstStyle/>
          <a:p>
            <a:r>
              <a:rPr lang="en-US"/>
              <a:t>Â</a:t>
            </a:r>
          </a:p>
        </p:txBody>
      </p:sp>
      <p:sp>
        <p:nvSpPr>
          <p:cNvPr id="194581" name="Text Box 21"/>
          <p:cNvSpPr txBox="1">
            <a:spLocks noChangeArrowheads="1"/>
          </p:cNvSpPr>
          <p:nvPr/>
        </p:nvSpPr>
        <p:spPr bwMode="auto">
          <a:xfrm>
            <a:off x="6178551" y="4681538"/>
            <a:ext cx="303213" cy="366712"/>
          </a:xfrm>
          <a:prstGeom prst="rect">
            <a:avLst/>
          </a:prstGeom>
          <a:noFill/>
          <a:ln w="25400" algn="ctr">
            <a:noFill/>
            <a:miter lim="800000"/>
            <a:headEnd/>
            <a:tailEnd type="none" w="lg" len="lg"/>
          </a:ln>
          <a:effectLst/>
        </p:spPr>
        <p:txBody>
          <a:bodyPr wrap="none">
            <a:spAutoFit/>
          </a:bodyPr>
          <a:lstStyle/>
          <a:p>
            <a:r>
              <a:rPr lang="en-US">
                <a:sym typeface="Symbol" pitchFamily="18" charset="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3F750D1-E362-4A43-94D1-EAB92A194C8F}" type="slidenum">
              <a:rPr lang="en-US"/>
              <a:pPr/>
              <a:t>7</a:t>
            </a:fld>
            <a:endParaRPr lang="en-US"/>
          </a:p>
        </p:txBody>
      </p:sp>
      <p:sp>
        <p:nvSpPr>
          <p:cNvPr id="224258" name="Rectangle 2"/>
          <p:cNvSpPr>
            <a:spLocks noGrp="1" noChangeArrowheads="1"/>
          </p:cNvSpPr>
          <p:nvPr>
            <p:ph type="title"/>
          </p:nvPr>
        </p:nvSpPr>
        <p:spPr/>
        <p:txBody>
          <a:bodyPr/>
          <a:lstStyle/>
          <a:p>
            <a:r>
              <a:rPr lang="en-US"/>
              <a:t>Conversions</a:t>
            </a:r>
          </a:p>
        </p:txBody>
      </p:sp>
      <p:sp>
        <p:nvSpPr>
          <p:cNvPr id="224259" name="Rectangle 3"/>
          <p:cNvSpPr>
            <a:spLocks noGrp="1" noChangeArrowheads="1"/>
          </p:cNvSpPr>
          <p:nvPr>
            <p:ph type="body" idx="1"/>
          </p:nvPr>
        </p:nvSpPr>
        <p:spPr/>
        <p:txBody>
          <a:bodyPr/>
          <a:lstStyle/>
          <a:p>
            <a:r>
              <a:rPr lang="en-US" dirty="0"/>
              <a:t>Exist between all representations (see Appendix B of Craig)</a:t>
            </a:r>
          </a:p>
          <a:p>
            <a:r>
              <a:rPr lang="en-US" dirty="0"/>
              <a:t>For example, XYZ fixed angle to rotation matrix:</a:t>
            </a:r>
          </a:p>
        </p:txBody>
      </p:sp>
      <p:pic>
        <p:nvPicPr>
          <p:cNvPr id="224261" name="Picture 5" descr="txp_fig"/>
          <p:cNvPicPr>
            <a:picLocks noChangeAspect="1" noChangeArrowheads="1"/>
          </p:cNvPicPr>
          <p:nvPr>
            <p:custDataLst>
              <p:tags r:id="rId1"/>
            </p:custDataLst>
          </p:nvPr>
        </p:nvPicPr>
        <p:blipFill>
          <a:blip r:embed="rId3" cstate="print">
            <a:clrChange>
              <a:clrFrom>
                <a:srgbClr val="FFFFFF"/>
              </a:clrFrom>
              <a:clrTo>
                <a:srgbClr val="FFFFFF">
                  <a:alpha val="0"/>
                </a:srgbClr>
              </a:clrTo>
            </a:clrChange>
          </a:blip>
          <a:srcRect/>
          <a:stretch>
            <a:fillRect/>
          </a:stretch>
        </p:blipFill>
        <p:spPr bwMode="auto">
          <a:xfrm>
            <a:off x="1162455" y="3610584"/>
            <a:ext cx="7239000" cy="950913"/>
          </a:xfrm>
          <a:prstGeom prst="rect">
            <a:avLst/>
          </a:prstGeom>
          <a:noFill/>
          <a:ln w="25400" algn="ctr">
            <a:noFill/>
            <a:miter lim="800000"/>
            <a:headEnd/>
            <a:tailEnd type="none" w="lg" len="lg"/>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p:txBody>
          <a:bodyPr/>
          <a:lstStyle/>
          <a:p>
            <a:fld id="{1410B605-9610-4BFA-A65A-C1C13892F2FE}" type="slidenum">
              <a:rPr lang="en-US"/>
              <a:pPr/>
              <a:t>8</a:t>
            </a:fld>
            <a:endParaRPr lang="en-US"/>
          </a:p>
        </p:txBody>
      </p:sp>
      <p:sp>
        <p:nvSpPr>
          <p:cNvPr id="270340" name="Rectangle 4"/>
          <p:cNvSpPr>
            <a:spLocks noGrp="1" noChangeArrowheads="1"/>
          </p:cNvSpPr>
          <p:nvPr>
            <p:ph type="title"/>
          </p:nvPr>
        </p:nvSpPr>
        <p:spPr/>
        <p:txBody>
          <a:bodyPr/>
          <a:lstStyle/>
          <a:p>
            <a:r>
              <a:rPr lang="en-US"/>
              <a:t>Line Vector vs. Free Vector</a:t>
            </a:r>
          </a:p>
        </p:txBody>
      </p:sp>
      <p:sp>
        <p:nvSpPr>
          <p:cNvPr id="270341" name="Text Box 5"/>
          <p:cNvSpPr txBox="1">
            <a:spLocks noChangeArrowheads="1"/>
          </p:cNvSpPr>
          <p:nvPr/>
        </p:nvSpPr>
        <p:spPr bwMode="auto">
          <a:xfrm>
            <a:off x="3733800" y="5105400"/>
            <a:ext cx="2565126" cy="1631216"/>
          </a:xfrm>
          <a:prstGeom prst="rect">
            <a:avLst/>
          </a:prstGeom>
          <a:noFill/>
          <a:ln w="25400" algn="ctr">
            <a:noFill/>
            <a:miter lim="800000"/>
            <a:headEnd/>
            <a:tailEnd type="none" w="lg" len="lg"/>
          </a:ln>
          <a:effectLst/>
        </p:spPr>
        <p:txBody>
          <a:bodyPr wrap="none">
            <a:spAutoFit/>
          </a:bodyPr>
          <a:lstStyle/>
          <a:p>
            <a:r>
              <a:rPr lang="en-US" sz="2800"/>
              <a:t>Position Vector</a:t>
            </a:r>
          </a:p>
          <a:p>
            <a:r>
              <a:rPr lang="en-US"/>
              <a:t>depends on line of action</a:t>
            </a:r>
          </a:p>
          <a:p>
            <a:r>
              <a:rPr lang="en-US"/>
              <a:t>and point of application,</a:t>
            </a:r>
          </a:p>
          <a:p>
            <a:r>
              <a:rPr lang="en-US"/>
              <a:t>in addition to magnitude</a:t>
            </a:r>
          </a:p>
          <a:p>
            <a:r>
              <a:rPr lang="en-US"/>
              <a:t>and direction</a:t>
            </a:r>
          </a:p>
        </p:txBody>
      </p:sp>
      <p:sp>
        <p:nvSpPr>
          <p:cNvPr id="270342" name="Text Box 6"/>
          <p:cNvSpPr txBox="1">
            <a:spLocks noChangeArrowheads="1"/>
          </p:cNvSpPr>
          <p:nvPr/>
        </p:nvSpPr>
        <p:spPr bwMode="auto">
          <a:xfrm>
            <a:off x="6103938" y="1676401"/>
            <a:ext cx="4109010" cy="800219"/>
          </a:xfrm>
          <a:prstGeom prst="rect">
            <a:avLst/>
          </a:prstGeom>
          <a:noFill/>
          <a:ln w="25400" algn="ctr">
            <a:noFill/>
            <a:miter lim="800000"/>
            <a:headEnd/>
            <a:tailEnd type="none" w="lg" len="lg"/>
          </a:ln>
          <a:effectLst/>
        </p:spPr>
        <p:txBody>
          <a:bodyPr wrap="none">
            <a:spAutoFit/>
          </a:bodyPr>
          <a:lstStyle/>
          <a:p>
            <a:r>
              <a:rPr lang="en-US" sz="2800"/>
              <a:t>Velocity Vector</a:t>
            </a:r>
          </a:p>
          <a:p>
            <a:r>
              <a:rPr lang="en-US"/>
              <a:t>only depends on magnitude and direction</a:t>
            </a:r>
          </a:p>
        </p:txBody>
      </p:sp>
      <p:sp>
        <p:nvSpPr>
          <p:cNvPr id="270343" name="Line 7"/>
          <p:cNvSpPr>
            <a:spLocks noChangeShapeType="1"/>
          </p:cNvSpPr>
          <p:nvPr/>
        </p:nvSpPr>
        <p:spPr bwMode="auto">
          <a:xfrm flipV="1">
            <a:off x="2060575" y="5092700"/>
            <a:ext cx="0" cy="1144588"/>
          </a:xfrm>
          <a:prstGeom prst="line">
            <a:avLst/>
          </a:prstGeom>
          <a:noFill/>
          <a:ln w="25400">
            <a:solidFill>
              <a:schemeClr val="tx1"/>
            </a:solidFill>
            <a:round/>
            <a:headEnd/>
            <a:tailEnd type="triangle" w="lg" len="lg"/>
          </a:ln>
          <a:effectLst/>
        </p:spPr>
        <p:txBody>
          <a:bodyPr/>
          <a:lstStyle/>
          <a:p>
            <a:endParaRPr lang="en-US"/>
          </a:p>
        </p:txBody>
      </p:sp>
      <p:sp>
        <p:nvSpPr>
          <p:cNvPr id="270344" name="Line 8"/>
          <p:cNvSpPr>
            <a:spLocks noChangeShapeType="1"/>
          </p:cNvSpPr>
          <p:nvPr/>
        </p:nvSpPr>
        <p:spPr bwMode="auto">
          <a:xfrm>
            <a:off x="2060576" y="6237288"/>
            <a:ext cx="817563" cy="0"/>
          </a:xfrm>
          <a:prstGeom prst="line">
            <a:avLst/>
          </a:prstGeom>
          <a:noFill/>
          <a:ln w="25400">
            <a:solidFill>
              <a:schemeClr val="tx1"/>
            </a:solidFill>
            <a:round/>
            <a:headEnd/>
            <a:tailEnd type="triangle" w="lg" len="lg"/>
          </a:ln>
          <a:effectLst/>
        </p:spPr>
        <p:txBody>
          <a:bodyPr/>
          <a:lstStyle/>
          <a:p>
            <a:endParaRPr lang="en-US"/>
          </a:p>
        </p:txBody>
      </p:sp>
      <p:sp>
        <p:nvSpPr>
          <p:cNvPr id="270345" name="Line 9"/>
          <p:cNvSpPr>
            <a:spLocks noChangeShapeType="1"/>
          </p:cNvSpPr>
          <p:nvPr/>
        </p:nvSpPr>
        <p:spPr bwMode="auto">
          <a:xfrm flipH="1">
            <a:off x="1709739" y="6237289"/>
            <a:ext cx="350837" cy="420687"/>
          </a:xfrm>
          <a:prstGeom prst="line">
            <a:avLst/>
          </a:prstGeom>
          <a:noFill/>
          <a:ln w="25400">
            <a:solidFill>
              <a:schemeClr val="tx1"/>
            </a:solidFill>
            <a:round/>
            <a:headEnd/>
            <a:tailEnd type="triangle" w="lg" len="lg"/>
          </a:ln>
          <a:effectLst/>
        </p:spPr>
        <p:txBody>
          <a:bodyPr/>
          <a:lstStyle/>
          <a:p>
            <a:endParaRPr lang="en-US"/>
          </a:p>
        </p:txBody>
      </p:sp>
      <p:pic>
        <p:nvPicPr>
          <p:cNvPr id="270347" name="Picture 11" descr="txp_fig"/>
          <p:cNvPicPr>
            <a:picLocks noChangeAspect="1" noChangeArrowheads="1"/>
          </p:cNvPicPr>
          <p:nvPr>
            <p:custDataLst>
              <p:tags r:id="rId1"/>
            </p:custDataLst>
          </p:nvPr>
        </p:nvPicPr>
        <p:blipFill>
          <a:blip r:embed="rId7" cstate="print">
            <a:clrChange>
              <a:clrFrom>
                <a:srgbClr val="FFFFFF"/>
              </a:clrFrom>
              <a:clrTo>
                <a:srgbClr val="FFFFFF">
                  <a:alpha val="0"/>
                </a:srgbClr>
              </a:clrTo>
            </a:clrChange>
          </a:blip>
          <a:srcRect/>
          <a:stretch>
            <a:fillRect/>
          </a:stretch>
        </p:blipFill>
        <p:spPr bwMode="auto">
          <a:xfrm>
            <a:off x="1676401" y="4800600"/>
            <a:ext cx="422275" cy="260350"/>
          </a:xfrm>
          <a:prstGeom prst="rect">
            <a:avLst/>
          </a:prstGeom>
          <a:noFill/>
          <a:ln w="25400" algn="ctr">
            <a:noFill/>
            <a:miter lim="800000"/>
            <a:headEnd/>
            <a:tailEnd type="none" w="lg" len="lg"/>
          </a:ln>
          <a:effectLst/>
        </p:spPr>
      </p:pic>
      <p:sp>
        <p:nvSpPr>
          <p:cNvPr id="270348" name="AutoShape 12"/>
          <p:cNvSpPr>
            <a:spLocks noChangeArrowheads="1"/>
          </p:cNvSpPr>
          <p:nvPr/>
        </p:nvSpPr>
        <p:spPr bwMode="auto">
          <a:xfrm rot="2598744">
            <a:off x="5149850" y="3240088"/>
            <a:ext cx="1828800" cy="1295400"/>
          </a:xfrm>
          <a:prstGeom prst="cube">
            <a:avLst>
              <a:gd name="adj" fmla="val 25000"/>
            </a:avLst>
          </a:prstGeom>
          <a:solidFill>
            <a:schemeClr val="accent1"/>
          </a:solidFill>
          <a:ln w="25400">
            <a:solidFill>
              <a:schemeClr val="tx1"/>
            </a:solidFill>
            <a:miter lim="800000"/>
            <a:headEnd/>
            <a:tailEnd type="none" w="lg" len="lg"/>
          </a:ln>
          <a:effectLst/>
        </p:spPr>
        <p:txBody>
          <a:bodyPr wrap="none" anchor="ctr"/>
          <a:lstStyle/>
          <a:p>
            <a:endParaRPr lang="en-US"/>
          </a:p>
        </p:txBody>
      </p:sp>
      <p:sp>
        <p:nvSpPr>
          <p:cNvPr id="270349" name="Line 13"/>
          <p:cNvSpPr>
            <a:spLocks noChangeShapeType="1"/>
          </p:cNvSpPr>
          <p:nvPr/>
        </p:nvSpPr>
        <p:spPr bwMode="auto">
          <a:xfrm flipV="1">
            <a:off x="2057400" y="3733800"/>
            <a:ext cx="2895600" cy="2514600"/>
          </a:xfrm>
          <a:prstGeom prst="line">
            <a:avLst/>
          </a:prstGeom>
          <a:noFill/>
          <a:ln w="12700">
            <a:solidFill>
              <a:schemeClr val="tx1"/>
            </a:solidFill>
            <a:round/>
            <a:headEnd/>
            <a:tailEnd type="triangle" w="lg" len="lg"/>
          </a:ln>
          <a:effectLst/>
        </p:spPr>
        <p:txBody>
          <a:bodyPr/>
          <a:lstStyle/>
          <a:p>
            <a:endParaRPr lang="en-US"/>
          </a:p>
        </p:txBody>
      </p:sp>
      <p:sp>
        <p:nvSpPr>
          <p:cNvPr id="270350" name="Line 14"/>
          <p:cNvSpPr>
            <a:spLocks noChangeShapeType="1"/>
          </p:cNvSpPr>
          <p:nvPr/>
        </p:nvSpPr>
        <p:spPr bwMode="auto">
          <a:xfrm flipH="1" flipV="1">
            <a:off x="3429000" y="2057400"/>
            <a:ext cx="2209800" cy="990600"/>
          </a:xfrm>
          <a:prstGeom prst="line">
            <a:avLst/>
          </a:prstGeom>
          <a:noFill/>
          <a:ln w="12700">
            <a:solidFill>
              <a:schemeClr val="tx1"/>
            </a:solidFill>
            <a:round/>
            <a:headEnd/>
            <a:tailEnd type="triangle" w="lg" len="lg"/>
          </a:ln>
          <a:effectLst/>
        </p:spPr>
        <p:txBody>
          <a:bodyPr/>
          <a:lstStyle/>
          <a:p>
            <a:endParaRPr lang="en-US"/>
          </a:p>
        </p:txBody>
      </p:sp>
      <p:sp>
        <p:nvSpPr>
          <p:cNvPr id="270351" name="Text Box 15"/>
          <p:cNvSpPr txBox="1">
            <a:spLocks noChangeArrowheads="1"/>
          </p:cNvSpPr>
          <p:nvPr/>
        </p:nvSpPr>
        <p:spPr bwMode="auto">
          <a:xfrm>
            <a:off x="1676400" y="2819400"/>
            <a:ext cx="2565126" cy="1631216"/>
          </a:xfrm>
          <a:prstGeom prst="rect">
            <a:avLst/>
          </a:prstGeom>
          <a:noFill/>
          <a:ln w="25400" algn="ctr">
            <a:noFill/>
            <a:miter lim="800000"/>
            <a:headEnd/>
            <a:tailEnd type="none" w="lg" len="lg"/>
          </a:ln>
          <a:effectLst/>
        </p:spPr>
        <p:txBody>
          <a:bodyPr wrap="none">
            <a:spAutoFit/>
          </a:bodyPr>
          <a:lstStyle/>
          <a:p>
            <a:r>
              <a:rPr lang="en-US" sz="2800"/>
              <a:t>Force Vector</a:t>
            </a:r>
          </a:p>
          <a:p>
            <a:r>
              <a:rPr lang="en-US"/>
              <a:t>depends on line of action</a:t>
            </a:r>
          </a:p>
          <a:p>
            <a:r>
              <a:rPr lang="en-US"/>
              <a:t>and point of application,</a:t>
            </a:r>
          </a:p>
          <a:p>
            <a:r>
              <a:rPr lang="en-US"/>
              <a:t>in addition to magnitude</a:t>
            </a:r>
          </a:p>
          <a:p>
            <a:r>
              <a:rPr lang="en-US"/>
              <a:t>and direction</a:t>
            </a:r>
          </a:p>
        </p:txBody>
      </p:sp>
      <p:sp>
        <p:nvSpPr>
          <p:cNvPr id="270352" name="Line 16"/>
          <p:cNvSpPr>
            <a:spLocks noChangeShapeType="1"/>
          </p:cNvSpPr>
          <p:nvPr/>
        </p:nvSpPr>
        <p:spPr bwMode="auto">
          <a:xfrm flipV="1">
            <a:off x="6858000" y="2590800"/>
            <a:ext cx="2667000" cy="228600"/>
          </a:xfrm>
          <a:prstGeom prst="line">
            <a:avLst/>
          </a:prstGeom>
          <a:noFill/>
          <a:ln w="12700">
            <a:solidFill>
              <a:schemeClr val="tx1"/>
            </a:solidFill>
            <a:round/>
            <a:headEnd/>
            <a:tailEnd type="triangle" w="lg" len="lg"/>
          </a:ln>
          <a:effectLst/>
        </p:spPr>
        <p:txBody>
          <a:bodyPr/>
          <a:lstStyle/>
          <a:p>
            <a:endParaRPr lang="en-US"/>
          </a:p>
        </p:txBody>
      </p:sp>
      <p:pic>
        <p:nvPicPr>
          <p:cNvPr id="270358" name="Picture 22" descr="txp_fig"/>
          <p:cNvPicPr>
            <a:picLocks noChangeAspect="1" noChangeArrowheads="1"/>
          </p:cNvPicPr>
          <p:nvPr>
            <p:custDataLst>
              <p:tags r:id="rId2"/>
            </p:custDataLst>
          </p:nvPr>
        </p:nvPicPr>
        <p:blipFill>
          <a:blip r:embed="rId8" cstate="print">
            <a:clrChange>
              <a:clrFrom>
                <a:srgbClr val="FFFFFF"/>
              </a:clrFrom>
              <a:clrTo>
                <a:srgbClr val="FFFFFF">
                  <a:alpha val="0"/>
                </a:srgbClr>
              </a:clrTo>
            </a:clrChange>
          </a:blip>
          <a:srcRect/>
          <a:stretch>
            <a:fillRect/>
          </a:stretch>
        </p:blipFill>
        <p:spPr bwMode="auto">
          <a:xfrm>
            <a:off x="6629400" y="4724400"/>
            <a:ext cx="304800" cy="268288"/>
          </a:xfrm>
          <a:prstGeom prst="rect">
            <a:avLst/>
          </a:prstGeom>
          <a:noFill/>
          <a:ln w="25400" algn="ctr">
            <a:noFill/>
            <a:miter lim="800000"/>
            <a:headEnd/>
            <a:tailEnd type="none" w="lg" len="lg"/>
          </a:ln>
          <a:effectLst/>
        </p:spPr>
      </p:pic>
      <p:pic>
        <p:nvPicPr>
          <p:cNvPr id="270362" name="Picture 26" descr="txp_fig"/>
          <p:cNvPicPr>
            <a:picLocks noChangeAspect="1" noChangeArrowheads="1"/>
          </p:cNvPicPr>
          <p:nvPr>
            <p:custDataLst>
              <p:tags r:id="rId3"/>
            </p:custDataLst>
          </p:nvPr>
        </p:nvPicPr>
        <p:blipFill>
          <a:blip r:embed="rId9" cstate="print">
            <a:clrChange>
              <a:clrFrom>
                <a:srgbClr val="FFFFFF"/>
              </a:clrFrom>
              <a:clrTo>
                <a:srgbClr val="FFFFFF">
                  <a:alpha val="0"/>
                </a:srgbClr>
              </a:clrTo>
            </a:clrChange>
          </a:blip>
          <a:srcRect/>
          <a:stretch>
            <a:fillRect/>
          </a:stretch>
        </p:blipFill>
        <p:spPr bwMode="auto">
          <a:xfrm>
            <a:off x="2717800" y="2208214"/>
            <a:ext cx="1168400" cy="561975"/>
          </a:xfrm>
          <a:prstGeom prst="rect">
            <a:avLst/>
          </a:prstGeom>
          <a:noFill/>
          <a:ln w="25400" algn="ctr">
            <a:noFill/>
            <a:miter lim="800000"/>
            <a:headEnd/>
            <a:tailEnd type="none" w="lg" len="lg"/>
          </a:ln>
          <a:effectLst/>
        </p:spPr>
      </p:pic>
      <p:pic>
        <p:nvPicPr>
          <p:cNvPr id="270363" name="Picture 27" descr="txp_fig"/>
          <p:cNvPicPr>
            <a:picLocks noChangeAspect="1" noChangeArrowheads="1"/>
          </p:cNvPicPr>
          <p:nvPr>
            <p:custDataLst>
              <p:tags r:id="rId4"/>
            </p:custDataLst>
          </p:nvPr>
        </p:nvPicPr>
        <p:blipFill>
          <a:blip r:embed="rId10" cstate="print">
            <a:clrChange>
              <a:clrFrom>
                <a:srgbClr val="FFFFFF"/>
              </a:clrFrom>
              <a:clrTo>
                <a:srgbClr val="FFFFFF">
                  <a:alpha val="0"/>
                </a:srgbClr>
              </a:clrTo>
            </a:clrChange>
          </a:blip>
          <a:srcRect/>
          <a:stretch>
            <a:fillRect/>
          </a:stretch>
        </p:blipFill>
        <p:spPr bwMode="auto">
          <a:xfrm>
            <a:off x="3962400" y="4572001"/>
            <a:ext cx="681038" cy="474663"/>
          </a:xfrm>
          <a:prstGeom prst="rect">
            <a:avLst/>
          </a:prstGeom>
          <a:noFill/>
          <a:ln w="25400" algn="ctr">
            <a:noFill/>
            <a:miter lim="800000"/>
            <a:headEnd/>
            <a:tailEnd type="none" w="lg" len="lg"/>
          </a:ln>
          <a:effectLst/>
        </p:spPr>
      </p:pic>
      <p:pic>
        <p:nvPicPr>
          <p:cNvPr id="270364" name="Picture 28" descr="txp_fig"/>
          <p:cNvPicPr>
            <a:picLocks noChangeAspect="1" noChangeArrowheads="1"/>
          </p:cNvPicPr>
          <p:nvPr>
            <p:custDataLst>
              <p:tags r:id="rId5"/>
            </p:custDataLst>
          </p:nvPr>
        </p:nvPicPr>
        <p:blipFill>
          <a:blip r:embed="rId11" cstate="print">
            <a:clrChange>
              <a:clrFrom>
                <a:srgbClr val="FFFFFF"/>
              </a:clrFrom>
              <a:clrTo>
                <a:srgbClr val="FFFFFF">
                  <a:alpha val="0"/>
                </a:srgbClr>
              </a:clrTo>
            </a:clrChange>
          </a:blip>
          <a:srcRect/>
          <a:stretch>
            <a:fillRect/>
          </a:stretch>
        </p:blipFill>
        <p:spPr bwMode="auto">
          <a:xfrm>
            <a:off x="7391400" y="2816225"/>
            <a:ext cx="685800" cy="465138"/>
          </a:xfrm>
          <a:prstGeom prst="rect">
            <a:avLst/>
          </a:prstGeom>
          <a:noFill/>
          <a:ln w="25400" algn="ctr">
            <a:noFill/>
            <a:miter lim="800000"/>
            <a:headEnd/>
            <a:tailEnd type="none" w="lg" len="lg"/>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350"/>
                                        </p:tgtEl>
                                        <p:attrNameLst>
                                          <p:attrName>style.visibility</p:attrName>
                                        </p:attrNameLst>
                                      </p:cBhvr>
                                      <p:to>
                                        <p:strVal val="visible"/>
                                      </p:to>
                                    </p:set>
                                    <p:animEffect transition="in" filter="fade">
                                      <p:cBhvr>
                                        <p:cTn id="7" dur="500"/>
                                        <p:tgtEl>
                                          <p:spTgt spid="270350"/>
                                        </p:tgtEl>
                                      </p:cBhvr>
                                    </p:animEffect>
                                  </p:childTnLst>
                                </p:cTn>
                              </p:par>
                              <p:par>
                                <p:cTn id="8" presetID="10" presetClass="entr" presetSubtype="0" fill="hold" nodeType="withEffect">
                                  <p:stCondLst>
                                    <p:cond delay="0"/>
                                  </p:stCondLst>
                                  <p:childTnLst>
                                    <p:set>
                                      <p:cBhvr>
                                        <p:cTn id="9" dur="1" fill="hold">
                                          <p:stCondLst>
                                            <p:cond delay="0"/>
                                          </p:stCondLst>
                                        </p:cTn>
                                        <p:tgtEl>
                                          <p:spTgt spid="270362"/>
                                        </p:tgtEl>
                                        <p:attrNameLst>
                                          <p:attrName>style.visibility</p:attrName>
                                        </p:attrNameLst>
                                      </p:cBhvr>
                                      <p:to>
                                        <p:strVal val="visible"/>
                                      </p:to>
                                    </p:set>
                                    <p:animEffect transition="in" filter="fade">
                                      <p:cBhvr>
                                        <p:cTn id="10" dur="500"/>
                                        <p:tgtEl>
                                          <p:spTgt spid="2703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0351"/>
                                        </p:tgtEl>
                                        <p:attrNameLst>
                                          <p:attrName>style.visibility</p:attrName>
                                        </p:attrNameLst>
                                      </p:cBhvr>
                                      <p:to>
                                        <p:strVal val="visible"/>
                                      </p:to>
                                    </p:set>
                                    <p:animEffect transition="in" filter="fade">
                                      <p:cBhvr>
                                        <p:cTn id="13" dur="500"/>
                                        <p:tgtEl>
                                          <p:spTgt spid="2703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0364"/>
                                        </p:tgtEl>
                                        <p:attrNameLst>
                                          <p:attrName>style.visibility</p:attrName>
                                        </p:attrNameLst>
                                      </p:cBhvr>
                                      <p:to>
                                        <p:strVal val="visible"/>
                                      </p:to>
                                    </p:set>
                                    <p:animEffect transition="in" filter="fade">
                                      <p:cBhvr>
                                        <p:cTn id="18" dur="500"/>
                                        <p:tgtEl>
                                          <p:spTgt spid="2703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0352"/>
                                        </p:tgtEl>
                                        <p:attrNameLst>
                                          <p:attrName>style.visibility</p:attrName>
                                        </p:attrNameLst>
                                      </p:cBhvr>
                                      <p:to>
                                        <p:strVal val="visible"/>
                                      </p:to>
                                    </p:set>
                                    <p:animEffect transition="in" filter="fade">
                                      <p:cBhvr>
                                        <p:cTn id="21" dur="500"/>
                                        <p:tgtEl>
                                          <p:spTgt spid="2703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0342"/>
                                        </p:tgtEl>
                                        <p:attrNameLst>
                                          <p:attrName>style.visibility</p:attrName>
                                        </p:attrNameLst>
                                      </p:cBhvr>
                                      <p:to>
                                        <p:strVal val="visible"/>
                                      </p:to>
                                    </p:set>
                                    <p:animEffect transition="in" filter="fade">
                                      <p:cBhvr>
                                        <p:cTn id="24" dur="500"/>
                                        <p:tgtEl>
                                          <p:spTgt spid="27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2" grpId="0"/>
      <p:bldP spid="270350" grpId="0" animBg="1"/>
      <p:bldP spid="270351" grpId="0"/>
      <p:bldP spid="2703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F2D022-EE38-4436-BBE9-937218993ECF}" type="slidenum">
              <a:rPr lang="en-US"/>
              <a:pPr/>
              <a:t>9</a:t>
            </a:fld>
            <a:endParaRPr lang="en-US"/>
          </a:p>
        </p:txBody>
      </p:sp>
      <p:sp>
        <p:nvSpPr>
          <p:cNvPr id="222210" name="Rectangle 2"/>
          <p:cNvSpPr>
            <a:spLocks noGrp="1" noChangeArrowheads="1"/>
          </p:cNvSpPr>
          <p:nvPr>
            <p:ph type="title"/>
          </p:nvPr>
        </p:nvSpPr>
        <p:spPr/>
        <p:txBody>
          <a:bodyPr/>
          <a:lstStyle/>
          <a:p>
            <a:r>
              <a:rPr lang="en-US" dirty="0"/>
              <a:t>Problems with Rotation</a:t>
            </a:r>
          </a:p>
        </p:txBody>
      </p:sp>
      <p:sp>
        <p:nvSpPr>
          <p:cNvPr id="222211" name="Rectangle 3"/>
          <p:cNvSpPr>
            <a:spLocks noGrp="1" noChangeArrowheads="1"/>
          </p:cNvSpPr>
          <p:nvPr>
            <p:ph type="body" idx="1"/>
          </p:nvPr>
        </p:nvSpPr>
        <p:spPr/>
        <p:txBody>
          <a:bodyPr>
            <a:normAutofit lnSpcReduction="10000"/>
          </a:bodyPr>
          <a:lstStyle/>
          <a:p>
            <a:r>
              <a:rPr lang="en-US" dirty="0"/>
              <a:t>Rotation matrices are used most often, but</a:t>
            </a:r>
          </a:p>
          <a:p>
            <a:pPr lvl="1"/>
            <a:r>
              <a:rPr lang="en-US" dirty="0"/>
              <a:t>numerical error buildup</a:t>
            </a:r>
          </a:p>
          <a:p>
            <a:pPr lvl="1"/>
            <a:r>
              <a:rPr lang="en-US" dirty="0"/>
              <a:t>interpolation</a:t>
            </a:r>
          </a:p>
          <a:p>
            <a:pPr lvl="1"/>
            <a:r>
              <a:rPr lang="en-US" dirty="0"/>
              <a:t>complexity of multiplication</a:t>
            </a:r>
          </a:p>
          <a:p>
            <a:r>
              <a:rPr lang="en-US" dirty="0"/>
              <a:t>Angle representations</a:t>
            </a:r>
          </a:p>
          <a:p>
            <a:pPr lvl="1"/>
            <a:r>
              <a:rPr lang="en-US" dirty="0"/>
              <a:t>address numerical error buildup</a:t>
            </a:r>
          </a:p>
          <a:p>
            <a:pPr lvl="1"/>
            <a:r>
              <a:rPr lang="en-US" dirty="0"/>
              <a:t>but have </a:t>
            </a:r>
            <a:r>
              <a:rPr lang="en-US" dirty="0" err="1"/>
              <a:t>degeneracies</a:t>
            </a:r>
            <a:r>
              <a:rPr lang="en-US" dirty="0"/>
              <a:t> (</a:t>
            </a:r>
            <a:r>
              <a:rPr lang="en-US" dirty="0" err="1"/>
              <a:t>Gimbal</a:t>
            </a:r>
            <a:r>
              <a:rPr lang="en-US" dirty="0"/>
              <a:t> problem)</a:t>
            </a:r>
          </a:p>
          <a:p>
            <a:r>
              <a:rPr lang="en-US" dirty="0"/>
              <a:t>Arbitrary axis representation introduces</a:t>
            </a:r>
          </a:p>
          <a:p>
            <a:pPr lvl="1"/>
            <a:r>
              <a:rPr lang="en-US" dirty="0"/>
              <a:t>zero rotation problem</a:t>
            </a:r>
          </a:p>
          <a:p>
            <a:endParaRPr lang="en-US" dirty="0"/>
          </a:p>
        </p:txBody>
      </p:sp>
      <p:pic>
        <p:nvPicPr>
          <p:cNvPr id="2050" name="Picture 2" descr="C:\Documents and Settings\Oliver Brock\Desktop\220px-Rotating_gimbal-xyz.gif"/>
          <p:cNvPicPr>
            <a:picLocks noChangeAspect="1" noChangeArrowheads="1" noCrop="1"/>
          </p:cNvPicPr>
          <p:nvPr/>
        </p:nvPicPr>
        <p:blipFill>
          <a:blip r:embed="rId3" cstate="print"/>
          <a:srcRect/>
          <a:stretch>
            <a:fillRect/>
          </a:stretch>
        </p:blipFill>
        <p:spPr bwMode="auto">
          <a:xfrm>
            <a:off x="9324950" y="1600201"/>
            <a:ext cx="2095500" cy="2095500"/>
          </a:xfrm>
          <a:prstGeom prst="rect">
            <a:avLst/>
          </a:prstGeom>
          <a:noFill/>
        </p:spPr>
      </p:pic>
      <p:pic>
        <p:nvPicPr>
          <p:cNvPr id="1026" name="Picture 2" descr="https://upload.wikimedia.org/wikipedia/commons/d/d5/Gyroscope_operation.gif">
            <a:extLst>
              <a:ext uri="{FF2B5EF4-FFF2-40B4-BE49-F238E27FC236}">
                <a16:creationId xmlns:a16="http://schemas.microsoft.com/office/drawing/2014/main" id="{629E7197-CD4A-4CBF-8E17-1C4370206C60}"/>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832304" y="121920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OLI@8LDOBKMFUVWYY5H6" val="3571"/>
  <p:tag name="FIRSTOLIVER20BROCK@7LDOBKMFUVWYY5H6" val="3578"/>
  <p:tag name="DEFAULTDISPLAYSOURCE" val="\documentclass{article}\pagestyle{empty}&#10;\begin{document}&#10;&#10;\end{document}&#10;"/>
  <p:tag name="EMBEDFONTS" val="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R_{XYZ}(\alpha, \beta, \gamma) =&#10;\left [&#10;\begin{array}{ccc}&#10;c\gamma c\beta &amp; c\gamma s\beta s\alpha - s\gamma c\alpha &amp; c\gamma s\beta c\alpha + s\gamma s\alpha \\&#10;s\gamma c\beta &amp; s\gamma s\beta s\alpha + c\gamma c\alpha &amp; s\gamma s\beta c\alpha - c\gamma s\alpha \\&#10;-s\beta &amp; c\beta s\alpha &amp; c \beta c\alpha&#10;\end{array}&#10;\right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555.875"/>
  <p:tag name="PICTUREFILESIZE" val="88830"/>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A\}&#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05.75"/>
  <p:tag name="PICTUREFILESIZE" val="18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B&#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9.5"/>
  <p:tag name="PICTUREFILESIZE" val="758"/>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A\vec{f}_{p \in B}&#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57.875"/>
  <p:tag name="PICTUREFILESIZE" val="3774"/>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A\vec{t}_{B_{0}}&#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43"/>
  <p:tag name="PICTUREFILESIZE" val="3062"/>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fonts}&#10;\begin{document}&#10;$$&#10;^A\vec{v}_B&#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37"/>
  <p:tag name="PICTUREFILESIZE" val="2142"/>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Widescreen</PresentationFormat>
  <Paragraphs>118</Paragraphs>
  <Slides>11</Slides>
  <Notes>4</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Calibri</vt:lpstr>
      <vt:lpstr>Arial</vt:lpstr>
      <vt:lpstr>Larissa-Design</vt:lpstr>
      <vt:lpstr>Custom Design</vt:lpstr>
      <vt:lpstr>Disclaimer</vt:lpstr>
      <vt:lpstr>Reading for this set of slides</vt:lpstr>
      <vt:lpstr>Robotics Representations of Orientation</vt:lpstr>
      <vt:lpstr>X-Y-Z Fixed Angles (roll, pitch, yaw)</vt:lpstr>
      <vt:lpstr>Z-X-Z Euler Angles</vt:lpstr>
      <vt:lpstr>Arbitrary Axis</vt:lpstr>
      <vt:lpstr>Conversions</vt:lpstr>
      <vt:lpstr>Line Vector vs. Free Vector</vt:lpstr>
      <vt:lpstr>Problems with Rotation</vt:lpstr>
      <vt:lpstr>Quaternions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dc:title>
  <cp:lastModifiedBy>9221399870380026@msopseudo.tu-berlin.de</cp:lastModifiedBy>
  <cp:revision>148</cp:revision>
  <dcterms:modified xsi:type="dcterms:W3CDTF">2020-11-02T13:17:50Z</dcterms:modified>
</cp:coreProperties>
</file>