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348" r:id="rId3"/>
    <p:sldId id="349" r:id="rId4"/>
    <p:sldId id="304" r:id="rId5"/>
    <p:sldId id="268" r:id="rId6"/>
    <p:sldId id="269" r:id="rId7"/>
    <p:sldId id="270" r:id="rId8"/>
    <p:sldId id="350" r:id="rId9"/>
    <p:sldId id="272" r:id="rId10"/>
    <p:sldId id="273" r:id="rId11"/>
    <p:sldId id="274" r:id="rId12"/>
    <p:sldId id="289" r:id="rId13"/>
    <p:sldId id="275" r:id="rId14"/>
    <p:sldId id="311" r:id="rId15"/>
    <p:sldId id="308" r:id="rId16"/>
    <p:sldId id="276" r:id="rId17"/>
    <p:sldId id="277" r:id="rId18"/>
    <p:sldId id="290" r:id="rId19"/>
    <p:sldId id="278" r:id="rId20"/>
    <p:sldId id="279" r:id="rId21"/>
    <p:sldId id="280" r:id="rId22"/>
    <p:sldId id="282" r:id="rId23"/>
    <p:sldId id="293" r:id="rId24"/>
    <p:sldId id="291" r:id="rId25"/>
    <p:sldId id="281" r:id="rId26"/>
    <p:sldId id="267" r:id="rId27"/>
    <p:sldId id="283" r:id="rId28"/>
    <p:sldId id="343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MBX10" panose="020B0604020202020204"/>
      <p:regular r:id="rId35"/>
    </p:embeddedFont>
    <p:embeddedFont>
      <p:font typeface="CMEX10" panose="020B0604020202020204"/>
      <p:regular r:id="rId36"/>
    </p:embeddedFont>
    <p:embeddedFont>
      <p:font typeface="CMMI10" panose="020B0604020202020204"/>
      <p:regular r:id="rId37"/>
    </p:embeddedFont>
    <p:embeddedFont>
      <p:font typeface="CMMI7" panose="020B0604020202020204"/>
      <p:regular r:id="rId38"/>
    </p:embeddedFont>
    <p:embeddedFont>
      <p:font typeface="CMR10" panose="020B0604020202020204"/>
      <p:regular r:id="rId39"/>
    </p:embeddedFont>
    <p:embeddedFont>
      <p:font typeface="CMSY10ORIG" panose="020B0604020202020204"/>
      <p:regular r:id="rId40"/>
    </p:embeddedFont>
  </p:embeddedFontLst>
  <p:custDataLst>
    <p:tags r:id="rId4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4" autoAdjust="0"/>
  </p:normalViewPr>
  <p:slideViewPr>
    <p:cSldViewPr>
      <p:cViewPr varScale="1">
        <p:scale>
          <a:sx n="98" d="100"/>
          <a:sy n="98" d="100"/>
        </p:scale>
        <p:origin x="103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23.10.20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have computed the </a:t>
            </a:r>
            <a:r>
              <a:rPr lang="en-US" dirty="0" err="1"/>
              <a:t>Jacobian</a:t>
            </a:r>
            <a:r>
              <a:rPr lang="en-US" dirty="0"/>
              <a:t> so far, we need to know the end-</a:t>
            </a:r>
            <a:r>
              <a:rPr lang="en-US" dirty="0" err="1"/>
              <a:t>effector</a:t>
            </a:r>
            <a:r>
              <a:rPr lang="en-US" dirty="0"/>
              <a:t> position </a:t>
            </a:r>
            <a:r>
              <a:rPr lang="en-US" b="1" dirty="0"/>
              <a:t>before</a:t>
            </a:r>
            <a:r>
              <a:rPr lang="en-US" b="0" baseline="0" dirty="0"/>
              <a:t> we can compute the </a:t>
            </a:r>
            <a:r>
              <a:rPr lang="en-US" b="0" baseline="0" dirty="0" err="1"/>
              <a:t>Jacobian</a:t>
            </a:r>
            <a:r>
              <a:rPr lang="en-US" b="0" baseline="0" dirty="0"/>
              <a:t>.  This means that we have to “walk along” the kinematic structure twice, once for forward kinematics, once for computing the </a:t>
            </a:r>
            <a:r>
              <a:rPr lang="en-US" b="0" baseline="0" dirty="0" err="1"/>
              <a:t>Jacobian</a:t>
            </a:r>
            <a:r>
              <a:rPr lang="en-US" b="0" baseline="0" dirty="0"/>
              <a:t>.  We can reduce this to a single pass by expressing the </a:t>
            </a:r>
            <a:r>
              <a:rPr lang="en-US" b="0" baseline="0" dirty="0" err="1"/>
              <a:t>Jacobian</a:t>
            </a:r>
            <a:r>
              <a:rPr lang="en-US" b="0" baseline="0" dirty="0"/>
              <a:t> in frame 0!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 only!  What happens if you want to move the </a:t>
            </a:r>
            <a:r>
              <a:rPr lang="en-US" dirty="0" err="1"/>
              <a:t>Jacobian</a:t>
            </a:r>
            <a:r>
              <a:rPr lang="en-US" dirty="0"/>
              <a:t> between translated frames?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what happens when a 2DOF </a:t>
            </a:r>
            <a:r>
              <a:rPr lang="en-US"/>
              <a:t>rotational robot arm loses 1 DOF</a:t>
            </a:r>
          </a:p>
          <a:p>
            <a:endParaRPr lang="en-US" dirty="0"/>
          </a:p>
          <a:p>
            <a:r>
              <a:rPr lang="en-US" dirty="0"/>
              <a:t>Background 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23.10.2020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16.png"/><Relationship Id="rId18" Type="http://schemas.openxmlformats.org/officeDocument/2006/relationships/image" Target="../media/image32.png"/><Relationship Id="rId3" Type="http://schemas.openxmlformats.org/officeDocument/2006/relationships/tags" Target="../tags/tag30.xml"/><Relationship Id="rId21" Type="http://schemas.openxmlformats.org/officeDocument/2006/relationships/image" Target="../media/image35.png"/><Relationship Id="rId7" Type="http://schemas.openxmlformats.org/officeDocument/2006/relationships/tags" Target="../tags/tag34.xml"/><Relationship Id="rId12" Type="http://schemas.openxmlformats.org/officeDocument/2006/relationships/image" Target="../media/image28.jpeg"/><Relationship Id="rId17" Type="http://schemas.openxmlformats.org/officeDocument/2006/relationships/image" Target="../media/image31.png"/><Relationship Id="rId2" Type="http://schemas.openxmlformats.org/officeDocument/2006/relationships/tags" Target="../tags/tag29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2.xml"/><Relationship Id="rId15" Type="http://schemas.openxmlformats.org/officeDocument/2006/relationships/image" Target="../media/image11.png"/><Relationship Id="rId10" Type="http://schemas.openxmlformats.org/officeDocument/2006/relationships/tags" Target="../tags/tag37.xml"/><Relationship Id="rId19" Type="http://schemas.openxmlformats.org/officeDocument/2006/relationships/image" Target="../media/image33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37.png"/><Relationship Id="rId18" Type="http://schemas.openxmlformats.org/officeDocument/2006/relationships/image" Target="../media/image29.png"/><Relationship Id="rId3" Type="http://schemas.openxmlformats.org/officeDocument/2006/relationships/tags" Target="../tags/tag40.xml"/><Relationship Id="rId21" Type="http://schemas.openxmlformats.org/officeDocument/2006/relationships/image" Target="../media/image14.png"/><Relationship Id="rId7" Type="http://schemas.openxmlformats.org/officeDocument/2006/relationships/tags" Target="../tags/tag44.xml"/><Relationship Id="rId12" Type="http://schemas.openxmlformats.org/officeDocument/2006/relationships/image" Target="../media/image32.png"/><Relationship Id="rId17" Type="http://schemas.openxmlformats.org/officeDocument/2006/relationships/image" Target="../media/image31.png"/><Relationship Id="rId2" Type="http://schemas.openxmlformats.org/officeDocument/2006/relationships/tags" Target="../tags/tag39.xml"/><Relationship Id="rId16" Type="http://schemas.openxmlformats.org/officeDocument/2006/relationships/image" Target="../media/image40.png"/><Relationship Id="rId20" Type="http://schemas.openxmlformats.org/officeDocument/2006/relationships/image" Target="../media/image30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15" Type="http://schemas.openxmlformats.org/officeDocument/2006/relationships/image" Target="../media/image39.png"/><Relationship Id="rId10" Type="http://schemas.openxmlformats.org/officeDocument/2006/relationships/tags" Target="../tags/tag47.xml"/><Relationship Id="rId19" Type="http://schemas.openxmlformats.org/officeDocument/2006/relationships/image" Target="../media/image11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50.xml"/><Relationship Id="rId7" Type="http://schemas.openxmlformats.org/officeDocument/2006/relationships/image" Target="../media/image41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52.xml"/><Relationship Id="rId10" Type="http://schemas.openxmlformats.org/officeDocument/2006/relationships/image" Target="../media/image44.png"/><Relationship Id="rId4" Type="http://schemas.openxmlformats.org/officeDocument/2006/relationships/tags" Target="../tags/tag51.xml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46.png"/><Relationship Id="rId18" Type="http://schemas.openxmlformats.org/officeDocument/2006/relationships/image" Target="../media/image45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42.png"/><Relationship Id="rId17" Type="http://schemas.openxmlformats.org/officeDocument/2006/relationships/image" Target="../media/image50.png"/><Relationship Id="rId2" Type="http://schemas.openxmlformats.org/officeDocument/2006/relationships/tags" Target="../tags/tag54.xml"/><Relationship Id="rId16" Type="http://schemas.openxmlformats.org/officeDocument/2006/relationships/image" Target="../media/image49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41.png"/><Relationship Id="rId5" Type="http://schemas.openxmlformats.org/officeDocument/2006/relationships/tags" Target="../tags/tag57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3" Type="http://schemas.openxmlformats.org/officeDocument/2006/relationships/tags" Target="../tags/tag64.xml"/><Relationship Id="rId21" Type="http://schemas.openxmlformats.org/officeDocument/2006/relationships/image" Target="../media/image59.pn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tags" Target="../tags/tag63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image" Target="../media/image62.png"/><Relationship Id="rId5" Type="http://schemas.openxmlformats.org/officeDocument/2006/relationships/tags" Target="../tags/tag66.xml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tags" Target="../tags/tag71.xml"/><Relationship Id="rId19" Type="http://schemas.openxmlformats.org/officeDocument/2006/relationships/image" Target="../media/image57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6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70.png"/><Relationship Id="rId5" Type="http://schemas.openxmlformats.org/officeDocument/2006/relationships/tags" Target="../tags/tag81.xml"/><Relationship Id="rId10" Type="http://schemas.openxmlformats.org/officeDocument/2006/relationships/image" Target="../media/image69.png"/><Relationship Id="rId4" Type="http://schemas.openxmlformats.org/officeDocument/2006/relationships/tags" Target="../tags/tag80.xml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79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92.xml"/><Relationship Id="rId7" Type="http://schemas.openxmlformats.org/officeDocument/2006/relationships/image" Target="../media/image67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1.png"/><Relationship Id="rId4" Type="http://schemas.openxmlformats.org/officeDocument/2006/relationships/tags" Target="../tags/tag93.xml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5.xml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tags" Target="../tags/tag18.xml"/><Relationship Id="rId21" Type="http://schemas.openxmlformats.org/officeDocument/2006/relationships/image" Target="../media/image21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tags" Target="../tags/tag1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4.png"/><Relationship Id="rId5" Type="http://schemas.openxmlformats.org/officeDocument/2006/relationships/tags" Target="../tags/tag20.xml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tags" Target="../tags/tag25.xml"/><Relationship Id="rId19" Type="http://schemas.openxmlformats.org/officeDocument/2006/relationships/image" Target="../media/image19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25B6-199E-499D-AE82-AF569E2C1380}" type="slidenum">
              <a:rPr lang="en-US"/>
              <a:pPr/>
              <a:t>10</a:t>
            </a:fld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 flipH="1" flipV="1">
            <a:off x="7373319" y="2945076"/>
            <a:ext cx="636588" cy="2465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3200" name="Line 48"/>
          <p:cNvSpPr>
            <a:spLocks noChangeShapeType="1"/>
          </p:cNvSpPr>
          <p:nvPr/>
        </p:nvSpPr>
        <p:spPr bwMode="auto">
          <a:xfrm flipV="1">
            <a:off x="7546357" y="3742001"/>
            <a:ext cx="80962" cy="635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H="1" flipV="1">
            <a:off x="6033470" y="1981464"/>
            <a:ext cx="646113" cy="1111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V="1">
            <a:off x="6376370" y="2627576"/>
            <a:ext cx="80963" cy="39688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Rotational Motion</a:t>
            </a:r>
          </a:p>
        </p:txBody>
      </p:sp>
      <p:pic>
        <p:nvPicPr>
          <p:cNvPr id="433174" name="Picture 22" descr="righthandru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12" cstate="print"/>
          <a:srcRect/>
          <a:stretch>
            <a:fillRect/>
          </a:stretch>
        </p:blipFill>
        <p:spPr>
          <a:xfrm>
            <a:off x="1865313" y="350838"/>
            <a:ext cx="711200" cy="1371600"/>
          </a:xfrm>
          <a:noFill/>
          <a:ln/>
        </p:spPr>
      </p:pic>
      <p:sp>
        <p:nvSpPr>
          <p:cNvPr id="433156" name="AutoShape 4"/>
          <p:cNvSpPr>
            <a:spLocks noChangeArrowheads="1"/>
          </p:cNvSpPr>
          <p:nvPr/>
        </p:nvSpPr>
        <p:spPr bwMode="auto">
          <a:xfrm rot="-1793547">
            <a:off x="6066807" y="2691552"/>
            <a:ext cx="1600200" cy="1465898"/>
          </a:xfrm>
          <a:prstGeom prst="can">
            <a:avLst>
              <a:gd name="adj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7233620" y="4056326"/>
            <a:ext cx="784225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8014669" y="4472251"/>
            <a:ext cx="0" cy="947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>
            <a:off x="8011494" y="5418401"/>
            <a:ext cx="831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H="1">
            <a:off x="7693994" y="5421576"/>
            <a:ext cx="319088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 flipV="1">
            <a:off x="6671644" y="2937140"/>
            <a:ext cx="693738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6676408" y="3080015"/>
            <a:ext cx="560387" cy="9810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6" name="Freeform 14"/>
          <p:cNvSpPr>
            <a:spLocks/>
          </p:cNvSpPr>
          <p:nvPr/>
        </p:nvSpPr>
        <p:spPr bwMode="auto">
          <a:xfrm>
            <a:off x="7454282" y="4347042"/>
            <a:ext cx="289903" cy="116043"/>
          </a:xfrm>
          <a:custGeom>
            <a:avLst/>
            <a:gdLst/>
            <a:ahLst/>
            <a:cxnLst>
              <a:cxn ang="0">
                <a:pos x="0" y="60"/>
              </a:cxn>
              <a:cxn ang="0">
                <a:pos x="72" y="15"/>
              </a:cxn>
              <a:cxn ang="0">
                <a:pos x="165" y="0"/>
              </a:cxn>
            </a:cxnLst>
            <a:rect l="0" t="0" r="r" b="b"/>
            <a:pathLst>
              <a:path w="165" h="60">
                <a:moveTo>
                  <a:pt x="0" y="60"/>
                </a:moveTo>
                <a:cubicBezTo>
                  <a:pt x="12" y="52"/>
                  <a:pt x="44" y="25"/>
                  <a:pt x="72" y="15"/>
                </a:cubicBezTo>
                <a:cubicBezTo>
                  <a:pt x="100" y="5"/>
                  <a:pt x="146" y="3"/>
                  <a:pt x="16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3167" name="Line 15"/>
          <p:cNvSpPr>
            <a:spLocks noChangeShapeType="1"/>
          </p:cNvSpPr>
          <p:nvPr/>
        </p:nvSpPr>
        <p:spPr bwMode="auto">
          <a:xfrm flipV="1">
            <a:off x="7371732" y="2291026"/>
            <a:ext cx="1905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3168" name="Line 16"/>
          <p:cNvSpPr>
            <a:spLocks noChangeShapeType="1"/>
          </p:cNvSpPr>
          <p:nvPr/>
        </p:nvSpPr>
        <p:spPr bwMode="auto">
          <a:xfrm flipV="1">
            <a:off x="7230444" y="2859352"/>
            <a:ext cx="38100" cy="106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9" name="Line 17"/>
          <p:cNvSpPr>
            <a:spLocks noChangeShapeType="1"/>
          </p:cNvSpPr>
          <p:nvPr/>
        </p:nvSpPr>
        <p:spPr bwMode="auto">
          <a:xfrm flipV="1">
            <a:off x="7262195" y="2830777"/>
            <a:ext cx="142875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70" name="Line 18"/>
          <p:cNvSpPr>
            <a:spLocks noChangeShapeType="1"/>
          </p:cNvSpPr>
          <p:nvPr/>
        </p:nvSpPr>
        <p:spPr bwMode="auto">
          <a:xfrm flipV="1">
            <a:off x="7414594" y="2991114"/>
            <a:ext cx="39688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71" name="Line 19"/>
          <p:cNvSpPr>
            <a:spLocks noChangeShapeType="1"/>
          </p:cNvSpPr>
          <p:nvPr/>
        </p:nvSpPr>
        <p:spPr bwMode="auto">
          <a:xfrm>
            <a:off x="7400307" y="2819665"/>
            <a:ext cx="5715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3172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7157" y="4448439"/>
            <a:ext cx="176212" cy="2778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3173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35070" y="1743340"/>
            <a:ext cx="314325" cy="295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3176" name="Freeform 24"/>
          <p:cNvSpPr>
            <a:spLocks/>
          </p:cNvSpPr>
          <p:nvPr/>
        </p:nvSpPr>
        <p:spPr bwMode="auto">
          <a:xfrm>
            <a:off x="6110243" y="2358608"/>
            <a:ext cx="512761" cy="369332"/>
          </a:xfrm>
          <a:custGeom>
            <a:avLst/>
            <a:gdLst/>
            <a:ahLst/>
            <a:cxnLst>
              <a:cxn ang="0">
                <a:pos x="35" y="101"/>
              </a:cxn>
              <a:cxn ang="0">
                <a:pos x="7" y="157"/>
              </a:cxn>
              <a:cxn ang="0">
                <a:pos x="77" y="169"/>
              </a:cxn>
              <a:cxn ang="0">
                <a:pos x="167" y="139"/>
              </a:cxn>
              <a:cxn ang="0">
                <a:pos x="243" y="85"/>
              </a:cxn>
              <a:cxn ang="0">
                <a:pos x="285" y="13"/>
              </a:cxn>
              <a:cxn ang="0">
                <a:pos x="221" y="9"/>
              </a:cxn>
              <a:cxn ang="0">
                <a:pos x="169" y="36"/>
              </a:cxn>
            </a:cxnLst>
            <a:rect l="0" t="0" r="r" b="b"/>
            <a:pathLst>
              <a:path w="289" h="172">
                <a:moveTo>
                  <a:pt x="35" y="101"/>
                </a:moveTo>
                <a:cubicBezTo>
                  <a:pt x="30" y="110"/>
                  <a:pt x="0" y="146"/>
                  <a:pt x="7" y="157"/>
                </a:cubicBezTo>
                <a:cubicBezTo>
                  <a:pt x="14" y="168"/>
                  <a:pt x="50" y="172"/>
                  <a:pt x="77" y="169"/>
                </a:cubicBezTo>
                <a:cubicBezTo>
                  <a:pt x="104" y="166"/>
                  <a:pt x="139" y="153"/>
                  <a:pt x="167" y="139"/>
                </a:cubicBezTo>
                <a:cubicBezTo>
                  <a:pt x="195" y="125"/>
                  <a:pt x="223" y="106"/>
                  <a:pt x="243" y="85"/>
                </a:cubicBezTo>
                <a:cubicBezTo>
                  <a:pt x="263" y="64"/>
                  <a:pt x="289" y="26"/>
                  <a:pt x="285" y="13"/>
                </a:cubicBezTo>
                <a:cubicBezTo>
                  <a:pt x="281" y="0"/>
                  <a:pt x="240" y="5"/>
                  <a:pt x="221" y="9"/>
                </a:cubicBezTo>
                <a:cubicBezTo>
                  <a:pt x="202" y="13"/>
                  <a:pt x="180" y="31"/>
                  <a:pt x="169" y="3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433179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5370" y="3308615"/>
            <a:ext cx="176213" cy="2047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3180" name="Line 28"/>
          <p:cNvSpPr>
            <a:spLocks noChangeShapeType="1"/>
          </p:cNvSpPr>
          <p:nvPr/>
        </p:nvSpPr>
        <p:spPr bwMode="auto">
          <a:xfrm flipV="1">
            <a:off x="6590683" y="2891101"/>
            <a:ext cx="187325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81" name="Line 29"/>
          <p:cNvSpPr>
            <a:spLocks noChangeShapeType="1"/>
          </p:cNvSpPr>
          <p:nvPr/>
        </p:nvSpPr>
        <p:spPr bwMode="auto">
          <a:xfrm>
            <a:off x="6774833" y="2887927"/>
            <a:ext cx="85725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3182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4933" y="2257689"/>
            <a:ext cx="320675" cy="222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3183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6945" y="2833952"/>
            <a:ext cx="2322513" cy="4429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3187" name="Picture 3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7708" y="2824427"/>
            <a:ext cx="161925" cy="161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3191" name="Picture 3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7269" y="3988064"/>
            <a:ext cx="4764088" cy="3429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3196" name="Picture 4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9245" y="4922308"/>
            <a:ext cx="1622425" cy="6969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3199" name="Picture 47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1945" y="5402527"/>
            <a:ext cx="2392363" cy="358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3201" name="Text Box 49"/>
          <p:cNvSpPr txBox="1">
            <a:spLocks noChangeArrowheads="1"/>
          </p:cNvSpPr>
          <p:nvPr/>
        </p:nvSpPr>
        <p:spPr bwMode="auto">
          <a:xfrm>
            <a:off x="3714132" y="1692539"/>
            <a:ext cx="1708866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Angular Velocity</a:t>
            </a:r>
          </a:p>
        </p:txBody>
      </p:sp>
      <p:sp>
        <p:nvSpPr>
          <p:cNvPr id="433202" name="Text Box 50"/>
          <p:cNvSpPr txBox="1">
            <a:spLocks noChangeArrowheads="1"/>
          </p:cNvSpPr>
          <p:nvPr/>
        </p:nvSpPr>
        <p:spPr bwMode="auto">
          <a:xfrm>
            <a:off x="7982919" y="4337314"/>
            <a:ext cx="431528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{A}</a:t>
            </a: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9314" y="5831619"/>
            <a:ext cx="1537044" cy="62506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A493-2F99-4F8B-8B59-CF64F51BC8DE}" type="slidenum">
              <a:rPr lang="en-US"/>
              <a:pPr/>
              <a:t>11</a:t>
            </a:fld>
            <a:endParaRPr lang="en-US"/>
          </a:p>
        </p:txBody>
      </p:sp>
      <p:sp>
        <p:nvSpPr>
          <p:cNvPr id="47923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38366" y="274638"/>
            <a:ext cx="8229600" cy="1143000"/>
          </a:xfrm>
        </p:spPr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79235" name="Line 3"/>
          <p:cNvSpPr>
            <a:spLocks noChangeShapeType="1"/>
          </p:cNvSpPr>
          <p:nvPr/>
        </p:nvSpPr>
        <p:spPr bwMode="auto">
          <a:xfrm flipV="1">
            <a:off x="6400048" y="3248209"/>
            <a:ext cx="80963" cy="635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9236" name="Line 4"/>
          <p:cNvSpPr>
            <a:spLocks noChangeShapeType="1"/>
          </p:cNvSpPr>
          <p:nvPr/>
        </p:nvSpPr>
        <p:spPr bwMode="auto">
          <a:xfrm flipH="1" flipV="1">
            <a:off x="4887160" y="1487671"/>
            <a:ext cx="646112" cy="1111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 rot="-1793547">
            <a:off x="4920497" y="2197760"/>
            <a:ext cx="1600200" cy="1465898"/>
          </a:xfrm>
          <a:prstGeom prst="can">
            <a:avLst>
              <a:gd name="adj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9241" name="Line 9"/>
          <p:cNvSpPr>
            <a:spLocks noChangeShapeType="1"/>
          </p:cNvSpPr>
          <p:nvPr/>
        </p:nvSpPr>
        <p:spPr bwMode="auto">
          <a:xfrm>
            <a:off x="6087311" y="3562534"/>
            <a:ext cx="784225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9245" name="Line 13"/>
          <p:cNvSpPr>
            <a:spLocks noChangeShapeType="1"/>
          </p:cNvSpPr>
          <p:nvPr/>
        </p:nvSpPr>
        <p:spPr bwMode="auto">
          <a:xfrm flipV="1">
            <a:off x="5525336" y="2443346"/>
            <a:ext cx="693737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9246" name="Line 14"/>
          <p:cNvSpPr>
            <a:spLocks noChangeShapeType="1"/>
          </p:cNvSpPr>
          <p:nvPr/>
        </p:nvSpPr>
        <p:spPr bwMode="auto">
          <a:xfrm>
            <a:off x="5530097" y="2586222"/>
            <a:ext cx="560388" cy="9810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9248" name="Line 16"/>
          <p:cNvSpPr>
            <a:spLocks noChangeShapeType="1"/>
          </p:cNvSpPr>
          <p:nvPr/>
        </p:nvSpPr>
        <p:spPr bwMode="auto">
          <a:xfrm flipV="1">
            <a:off x="6225422" y="1797234"/>
            <a:ext cx="1905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79261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6311" y="2568760"/>
            <a:ext cx="161925" cy="161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79268" name="Picture 3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4185" y="1775009"/>
            <a:ext cx="195262" cy="2079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79269" name="Picture 3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58622" y="1671822"/>
            <a:ext cx="236538" cy="193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79274" name="Freeform 42"/>
          <p:cNvSpPr>
            <a:spLocks/>
          </p:cNvSpPr>
          <p:nvPr/>
        </p:nvSpPr>
        <p:spPr bwMode="auto">
          <a:xfrm>
            <a:off x="5866648" y="2146932"/>
            <a:ext cx="457118" cy="369332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72" y="88"/>
              </a:cxn>
              <a:cxn ang="0">
                <a:pos x="180" y="21"/>
              </a:cxn>
              <a:cxn ang="0">
                <a:pos x="272" y="0"/>
              </a:cxn>
            </a:cxnLst>
            <a:rect l="0" t="0" r="r" b="b"/>
            <a:pathLst>
              <a:path w="272" h="196">
                <a:moveTo>
                  <a:pt x="0" y="196"/>
                </a:moveTo>
                <a:cubicBezTo>
                  <a:pt x="21" y="156"/>
                  <a:pt x="42" y="117"/>
                  <a:pt x="72" y="88"/>
                </a:cubicBezTo>
                <a:cubicBezTo>
                  <a:pt x="102" y="59"/>
                  <a:pt x="147" y="36"/>
                  <a:pt x="180" y="21"/>
                </a:cubicBezTo>
                <a:cubicBezTo>
                  <a:pt x="213" y="6"/>
                  <a:pt x="242" y="3"/>
                  <a:pt x="2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479275" name="Picture 4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5398" y="2289359"/>
            <a:ext cx="169863" cy="1254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79277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99856" y="5897764"/>
            <a:ext cx="2214578" cy="38220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21" name="Picture 3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0833" y="5897764"/>
            <a:ext cx="2322513" cy="4429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22" name="Line 12"/>
          <p:cNvSpPr>
            <a:spLocks noChangeShapeType="1"/>
          </p:cNvSpPr>
          <p:nvPr/>
        </p:nvSpPr>
        <p:spPr bwMode="auto">
          <a:xfrm flipH="1" flipV="1">
            <a:off x="2645921" y="2729905"/>
            <a:ext cx="636588" cy="2465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 flipV="1">
            <a:off x="2818959" y="3526830"/>
            <a:ext cx="80962" cy="635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 flipV="1">
            <a:off x="1306072" y="1766293"/>
            <a:ext cx="646113" cy="1111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1648972" y="2412405"/>
            <a:ext cx="80963" cy="39688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 rot="-1793547">
            <a:off x="1339409" y="2476381"/>
            <a:ext cx="1600200" cy="1465898"/>
          </a:xfrm>
          <a:prstGeom prst="can">
            <a:avLst>
              <a:gd name="adj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506222" y="3841155"/>
            <a:ext cx="784225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3287271" y="4257080"/>
            <a:ext cx="0" cy="947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3284096" y="5203230"/>
            <a:ext cx="831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H="1">
            <a:off x="2966596" y="5206405"/>
            <a:ext cx="319088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1944246" y="2721969"/>
            <a:ext cx="693738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1949010" y="2864844"/>
            <a:ext cx="560387" cy="9810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2644334" y="2075855"/>
            <a:ext cx="1905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2503046" y="2644181"/>
            <a:ext cx="38100" cy="106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2534797" y="2615606"/>
            <a:ext cx="142875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V="1">
            <a:off x="2687196" y="2775943"/>
            <a:ext cx="39688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2672909" y="2604494"/>
            <a:ext cx="5715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0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7672" y="1528169"/>
            <a:ext cx="314325" cy="295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1" name="Freeform 24"/>
          <p:cNvSpPr>
            <a:spLocks/>
          </p:cNvSpPr>
          <p:nvPr/>
        </p:nvSpPr>
        <p:spPr bwMode="auto">
          <a:xfrm>
            <a:off x="1378643" y="2137204"/>
            <a:ext cx="517525" cy="369332"/>
          </a:xfrm>
          <a:custGeom>
            <a:avLst/>
            <a:gdLst/>
            <a:ahLst/>
            <a:cxnLst>
              <a:cxn ang="0">
                <a:pos x="35" y="101"/>
              </a:cxn>
              <a:cxn ang="0">
                <a:pos x="7" y="157"/>
              </a:cxn>
              <a:cxn ang="0">
                <a:pos x="77" y="169"/>
              </a:cxn>
              <a:cxn ang="0">
                <a:pos x="167" y="139"/>
              </a:cxn>
              <a:cxn ang="0">
                <a:pos x="243" y="85"/>
              </a:cxn>
              <a:cxn ang="0">
                <a:pos x="285" y="13"/>
              </a:cxn>
              <a:cxn ang="0">
                <a:pos x="221" y="9"/>
              </a:cxn>
              <a:cxn ang="0">
                <a:pos x="169" y="36"/>
              </a:cxn>
            </a:cxnLst>
            <a:rect l="0" t="0" r="r" b="b"/>
            <a:pathLst>
              <a:path w="289" h="172">
                <a:moveTo>
                  <a:pt x="35" y="101"/>
                </a:moveTo>
                <a:cubicBezTo>
                  <a:pt x="30" y="110"/>
                  <a:pt x="0" y="146"/>
                  <a:pt x="7" y="157"/>
                </a:cubicBezTo>
                <a:cubicBezTo>
                  <a:pt x="14" y="168"/>
                  <a:pt x="50" y="172"/>
                  <a:pt x="77" y="169"/>
                </a:cubicBezTo>
                <a:cubicBezTo>
                  <a:pt x="104" y="166"/>
                  <a:pt x="139" y="153"/>
                  <a:pt x="167" y="139"/>
                </a:cubicBezTo>
                <a:cubicBezTo>
                  <a:pt x="195" y="125"/>
                  <a:pt x="223" y="106"/>
                  <a:pt x="243" y="85"/>
                </a:cubicBezTo>
                <a:cubicBezTo>
                  <a:pt x="263" y="64"/>
                  <a:pt x="289" y="26"/>
                  <a:pt x="285" y="13"/>
                </a:cubicBezTo>
                <a:cubicBezTo>
                  <a:pt x="281" y="0"/>
                  <a:pt x="240" y="5"/>
                  <a:pt x="221" y="9"/>
                </a:cubicBezTo>
                <a:cubicBezTo>
                  <a:pt x="202" y="13"/>
                  <a:pt x="180" y="31"/>
                  <a:pt x="169" y="3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42" name="Picture 2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7972" y="3093444"/>
            <a:ext cx="176213" cy="2047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" name="Line 28"/>
          <p:cNvSpPr>
            <a:spLocks noChangeShapeType="1"/>
          </p:cNvSpPr>
          <p:nvPr/>
        </p:nvSpPr>
        <p:spPr bwMode="auto">
          <a:xfrm flipV="1">
            <a:off x="1863285" y="2675930"/>
            <a:ext cx="187325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2047435" y="2672756"/>
            <a:ext cx="85725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5" name="Picture 3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7535" y="2042518"/>
            <a:ext cx="320675" cy="222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6" name="Picture 35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0310" y="2609256"/>
            <a:ext cx="161925" cy="161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3255521" y="4122143"/>
            <a:ext cx="431528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{A}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1" cstate="print"/>
          <a:srcRect l="1435" t="16192" r="54082" b="42591"/>
          <a:stretch>
            <a:fillRect/>
          </a:stretch>
        </p:blipFill>
        <p:spPr bwMode="auto">
          <a:xfrm>
            <a:off x="7371624" y="1540046"/>
            <a:ext cx="1571636" cy="137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51">
            <a:extLst>
              <a:ext uri="{FF2B5EF4-FFF2-40B4-BE49-F238E27FC236}">
                <a16:creationId xmlns:a16="http://schemas.microsoft.com/office/drawing/2014/main" id="{3C9E5D88-FBDC-4DFA-BAFA-613A7C10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731" y="2677517"/>
            <a:ext cx="88900" cy="88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AE01-8E1E-4A33-9923-75E0CD0CD2A3}" type="slidenum">
              <a:rPr lang="en-US"/>
              <a:pPr/>
              <a:t>12</a:t>
            </a:fld>
            <a:endParaRPr lang="en-US"/>
          </a:p>
        </p:txBody>
      </p:sp>
      <p:sp>
        <p:nvSpPr>
          <p:cNvPr id="441379" name="Line 35"/>
          <p:cNvSpPr>
            <a:spLocks noChangeShapeType="1"/>
          </p:cNvSpPr>
          <p:nvPr/>
        </p:nvSpPr>
        <p:spPr bwMode="auto">
          <a:xfrm flipH="1" flipV="1">
            <a:off x="5638081" y="1731367"/>
            <a:ext cx="1966912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Between Rotating Frames</a:t>
            </a:r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 flipH="1" flipV="1">
            <a:off x="6969993" y="2683868"/>
            <a:ext cx="636588" cy="2465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52" name="Line 8"/>
          <p:cNvSpPr>
            <a:spLocks noChangeShapeType="1"/>
          </p:cNvSpPr>
          <p:nvPr/>
        </p:nvSpPr>
        <p:spPr bwMode="auto">
          <a:xfrm flipV="1">
            <a:off x="5973044" y="2366368"/>
            <a:ext cx="80963" cy="396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55" name="Line 11"/>
          <p:cNvSpPr>
            <a:spLocks noChangeShapeType="1"/>
          </p:cNvSpPr>
          <p:nvPr/>
        </p:nvSpPr>
        <p:spPr bwMode="auto">
          <a:xfrm flipV="1">
            <a:off x="7611343" y="4211043"/>
            <a:ext cx="0" cy="947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56" name="Line 12"/>
          <p:cNvSpPr>
            <a:spLocks noChangeShapeType="1"/>
          </p:cNvSpPr>
          <p:nvPr/>
        </p:nvSpPr>
        <p:spPr bwMode="auto">
          <a:xfrm>
            <a:off x="7608168" y="5157192"/>
            <a:ext cx="831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57" name="Line 13"/>
          <p:cNvSpPr>
            <a:spLocks noChangeShapeType="1"/>
          </p:cNvSpPr>
          <p:nvPr/>
        </p:nvSpPr>
        <p:spPr bwMode="auto">
          <a:xfrm flipH="1">
            <a:off x="7290668" y="5160368"/>
            <a:ext cx="319088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68" name="Freeform 24"/>
          <p:cNvSpPr>
            <a:spLocks/>
          </p:cNvSpPr>
          <p:nvPr/>
        </p:nvSpPr>
        <p:spPr bwMode="auto">
          <a:xfrm>
            <a:off x="5696139" y="2096397"/>
            <a:ext cx="536102" cy="369332"/>
          </a:xfrm>
          <a:custGeom>
            <a:avLst/>
            <a:gdLst/>
            <a:ahLst/>
            <a:cxnLst>
              <a:cxn ang="0">
                <a:pos x="35" y="101"/>
              </a:cxn>
              <a:cxn ang="0">
                <a:pos x="7" y="157"/>
              </a:cxn>
              <a:cxn ang="0">
                <a:pos x="77" y="169"/>
              </a:cxn>
              <a:cxn ang="0">
                <a:pos x="167" y="139"/>
              </a:cxn>
              <a:cxn ang="0">
                <a:pos x="243" y="85"/>
              </a:cxn>
              <a:cxn ang="0">
                <a:pos x="285" y="13"/>
              </a:cxn>
              <a:cxn ang="0">
                <a:pos x="221" y="9"/>
              </a:cxn>
              <a:cxn ang="0">
                <a:pos x="169" y="36"/>
              </a:cxn>
            </a:cxnLst>
            <a:rect l="0" t="0" r="r" b="b"/>
            <a:pathLst>
              <a:path w="289" h="172">
                <a:moveTo>
                  <a:pt x="35" y="101"/>
                </a:moveTo>
                <a:cubicBezTo>
                  <a:pt x="30" y="110"/>
                  <a:pt x="0" y="146"/>
                  <a:pt x="7" y="157"/>
                </a:cubicBezTo>
                <a:cubicBezTo>
                  <a:pt x="14" y="168"/>
                  <a:pt x="50" y="172"/>
                  <a:pt x="77" y="169"/>
                </a:cubicBezTo>
                <a:cubicBezTo>
                  <a:pt x="104" y="166"/>
                  <a:pt x="139" y="153"/>
                  <a:pt x="167" y="139"/>
                </a:cubicBezTo>
                <a:cubicBezTo>
                  <a:pt x="195" y="125"/>
                  <a:pt x="223" y="106"/>
                  <a:pt x="243" y="85"/>
                </a:cubicBezTo>
                <a:cubicBezTo>
                  <a:pt x="263" y="64"/>
                  <a:pt x="289" y="26"/>
                  <a:pt x="285" y="13"/>
                </a:cubicBezTo>
                <a:cubicBezTo>
                  <a:pt x="281" y="0"/>
                  <a:pt x="240" y="5"/>
                  <a:pt x="221" y="9"/>
                </a:cubicBezTo>
                <a:cubicBezTo>
                  <a:pt x="202" y="13"/>
                  <a:pt x="180" y="31"/>
                  <a:pt x="169" y="3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1374" name="Text Box 30"/>
          <p:cNvSpPr txBox="1">
            <a:spLocks noChangeArrowheads="1"/>
          </p:cNvSpPr>
          <p:nvPr/>
        </p:nvSpPr>
        <p:spPr bwMode="auto">
          <a:xfrm>
            <a:off x="7579593" y="4076104"/>
            <a:ext cx="431528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{A}</a:t>
            </a:r>
          </a:p>
        </p:txBody>
      </p:sp>
      <p:sp>
        <p:nvSpPr>
          <p:cNvPr id="441375" name="Line 31"/>
          <p:cNvSpPr>
            <a:spLocks noChangeShapeType="1"/>
          </p:cNvSpPr>
          <p:nvPr/>
        </p:nvSpPr>
        <p:spPr bwMode="auto">
          <a:xfrm rot="-1111692" flipH="1" flipV="1">
            <a:off x="6663606" y="3757017"/>
            <a:ext cx="704850" cy="156051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76" name="Line 32"/>
          <p:cNvSpPr>
            <a:spLocks noChangeShapeType="1"/>
          </p:cNvSpPr>
          <p:nvPr/>
        </p:nvSpPr>
        <p:spPr bwMode="auto">
          <a:xfrm rot="20488308" flipV="1">
            <a:off x="7479582" y="4423767"/>
            <a:ext cx="1374775" cy="54451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77" name="Line 33"/>
          <p:cNvSpPr>
            <a:spLocks noChangeShapeType="1"/>
          </p:cNvSpPr>
          <p:nvPr/>
        </p:nvSpPr>
        <p:spPr bwMode="auto">
          <a:xfrm rot="20488308" flipH="1">
            <a:off x="7157319" y="5244504"/>
            <a:ext cx="638175" cy="111283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78" name="Text Box 34"/>
          <p:cNvSpPr txBox="1">
            <a:spLocks noChangeArrowheads="1"/>
          </p:cNvSpPr>
          <p:nvPr/>
        </p:nvSpPr>
        <p:spPr bwMode="auto">
          <a:xfrm>
            <a:off x="6111156" y="3885604"/>
            <a:ext cx="42511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{B}</a:t>
            </a:r>
          </a:p>
        </p:txBody>
      </p:sp>
      <p:pic>
        <p:nvPicPr>
          <p:cNvPr id="441380" name="Picture 3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993" y="2625130"/>
            <a:ext cx="3810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41393" name="Line 49"/>
          <p:cNvSpPr>
            <a:spLocks noChangeShapeType="1"/>
          </p:cNvSpPr>
          <p:nvPr/>
        </p:nvSpPr>
        <p:spPr bwMode="auto">
          <a:xfrm flipV="1">
            <a:off x="6976343" y="2044104"/>
            <a:ext cx="1905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761" y="1544042"/>
            <a:ext cx="834579" cy="3857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1437" name="Picture 9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3068" y="3260894"/>
            <a:ext cx="3775075" cy="590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" name="Picture 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3066" y="1778993"/>
            <a:ext cx="725045" cy="38649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1446" name="Picture 10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052" y="4306245"/>
            <a:ext cx="4344987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92433" y="2581751"/>
            <a:ext cx="423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Considering rotation between {A} and {B}: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75" grpId="0" animBg="1"/>
      <p:bldP spid="441376" grpId="0" animBg="1"/>
      <p:bldP spid="441377" grpId="0" animBg="1"/>
      <p:bldP spid="4413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51">
            <a:extLst>
              <a:ext uri="{FF2B5EF4-FFF2-40B4-BE49-F238E27FC236}">
                <a16:creationId xmlns:a16="http://schemas.microsoft.com/office/drawing/2014/main" id="{E7F98937-3BE8-4F03-A169-F5F5172C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695" y="2687562"/>
            <a:ext cx="88900" cy="88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AE01-8E1E-4A33-9923-75E0CD0CD2A3}" type="slidenum">
              <a:rPr lang="en-US"/>
              <a:pPr/>
              <a:t>13</a:t>
            </a:fld>
            <a:endParaRPr lang="en-US"/>
          </a:p>
        </p:txBody>
      </p:sp>
      <p:sp>
        <p:nvSpPr>
          <p:cNvPr id="441379" name="Line 35"/>
          <p:cNvSpPr>
            <a:spLocks noChangeShapeType="1"/>
          </p:cNvSpPr>
          <p:nvPr/>
        </p:nvSpPr>
        <p:spPr bwMode="auto">
          <a:xfrm flipH="1" flipV="1">
            <a:off x="5625045" y="1741412"/>
            <a:ext cx="1966912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Angular Motion</a:t>
            </a:r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 flipH="1" flipV="1">
            <a:off x="6956957" y="2693913"/>
            <a:ext cx="636588" cy="2465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52" name="Line 8"/>
          <p:cNvSpPr>
            <a:spLocks noChangeShapeType="1"/>
          </p:cNvSpPr>
          <p:nvPr/>
        </p:nvSpPr>
        <p:spPr bwMode="auto">
          <a:xfrm flipV="1">
            <a:off x="5960008" y="2376413"/>
            <a:ext cx="80963" cy="396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55" name="Line 11"/>
          <p:cNvSpPr>
            <a:spLocks noChangeShapeType="1"/>
          </p:cNvSpPr>
          <p:nvPr/>
        </p:nvSpPr>
        <p:spPr bwMode="auto">
          <a:xfrm flipV="1">
            <a:off x="7598307" y="4221088"/>
            <a:ext cx="0" cy="947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56" name="Line 12"/>
          <p:cNvSpPr>
            <a:spLocks noChangeShapeType="1"/>
          </p:cNvSpPr>
          <p:nvPr/>
        </p:nvSpPr>
        <p:spPr bwMode="auto">
          <a:xfrm>
            <a:off x="7595132" y="5167237"/>
            <a:ext cx="831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357" name="Line 13"/>
          <p:cNvSpPr>
            <a:spLocks noChangeShapeType="1"/>
          </p:cNvSpPr>
          <p:nvPr/>
        </p:nvSpPr>
        <p:spPr bwMode="auto">
          <a:xfrm flipH="1">
            <a:off x="7277632" y="5170413"/>
            <a:ext cx="319088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68" name="Freeform 24"/>
          <p:cNvSpPr>
            <a:spLocks/>
          </p:cNvSpPr>
          <p:nvPr/>
        </p:nvSpPr>
        <p:spPr bwMode="auto">
          <a:xfrm>
            <a:off x="5693881" y="2126159"/>
            <a:ext cx="477749" cy="369332"/>
          </a:xfrm>
          <a:custGeom>
            <a:avLst/>
            <a:gdLst/>
            <a:ahLst/>
            <a:cxnLst>
              <a:cxn ang="0">
                <a:pos x="35" y="101"/>
              </a:cxn>
              <a:cxn ang="0">
                <a:pos x="7" y="157"/>
              </a:cxn>
              <a:cxn ang="0">
                <a:pos x="77" y="169"/>
              </a:cxn>
              <a:cxn ang="0">
                <a:pos x="167" y="139"/>
              </a:cxn>
              <a:cxn ang="0">
                <a:pos x="243" y="85"/>
              </a:cxn>
              <a:cxn ang="0">
                <a:pos x="285" y="13"/>
              </a:cxn>
              <a:cxn ang="0">
                <a:pos x="221" y="9"/>
              </a:cxn>
              <a:cxn ang="0">
                <a:pos x="169" y="36"/>
              </a:cxn>
            </a:cxnLst>
            <a:rect l="0" t="0" r="r" b="b"/>
            <a:pathLst>
              <a:path w="289" h="172">
                <a:moveTo>
                  <a:pt x="35" y="101"/>
                </a:moveTo>
                <a:cubicBezTo>
                  <a:pt x="30" y="110"/>
                  <a:pt x="0" y="146"/>
                  <a:pt x="7" y="157"/>
                </a:cubicBezTo>
                <a:cubicBezTo>
                  <a:pt x="14" y="168"/>
                  <a:pt x="50" y="172"/>
                  <a:pt x="77" y="169"/>
                </a:cubicBezTo>
                <a:cubicBezTo>
                  <a:pt x="104" y="166"/>
                  <a:pt x="139" y="153"/>
                  <a:pt x="167" y="139"/>
                </a:cubicBezTo>
                <a:cubicBezTo>
                  <a:pt x="195" y="125"/>
                  <a:pt x="223" y="106"/>
                  <a:pt x="243" y="85"/>
                </a:cubicBezTo>
                <a:cubicBezTo>
                  <a:pt x="263" y="64"/>
                  <a:pt x="289" y="26"/>
                  <a:pt x="285" y="13"/>
                </a:cubicBezTo>
                <a:cubicBezTo>
                  <a:pt x="281" y="0"/>
                  <a:pt x="240" y="5"/>
                  <a:pt x="221" y="9"/>
                </a:cubicBezTo>
                <a:cubicBezTo>
                  <a:pt x="202" y="13"/>
                  <a:pt x="180" y="31"/>
                  <a:pt x="169" y="3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1374" name="Text Box 30"/>
          <p:cNvSpPr txBox="1">
            <a:spLocks noChangeArrowheads="1"/>
          </p:cNvSpPr>
          <p:nvPr/>
        </p:nvSpPr>
        <p:spPr bwMode="auto">
          <a:xfrm>
            <a:off x="7566557" y="4086149"/>
            <a:ext cx="431528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{A}</a:t>
            </a:r>
          </a:p>
        </p:txBody>
      </p:sp>
      <p:sp>
        <p:nvSpPr>
          <p:cNvPr id="441375" name="Line 31"/>
          <p:cNvSpPr>
            <a:spLocks noChangeShapeType="1"/>
          </p:cNvSpPr>
          <p:nvPr/>
        </p:nvSpPr>
        <p:spPr bwMode="auto">
          <a:xfrm rot="-1111692" flipH="1" flipV="1">
            <a:off x="6650570" y="3767062"/>
            <a:ext cx="704850" cy="156051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76" name="Line 32"/>
          <p:cNvSpPr>
            <a:spLocks noChangeShapeType="1"/>
          </p:cNvSpPr>
          <p:nvPr/>
        </p:nvSpPr>
        <p:spPr bwMode="auto">
          <a:xfrm rot="20488308" flipV="1">
            <a:off x="7466546" y="4433812"/>
            <a:ext cx="1374775" cy="54451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77" name="Line 33"/>
          <p:cNvSpPr>
            <a:spLocks noChangeShapeType="1"/>
          </p:cNvSpPr>
          <p:nvPr/>
        </p:nvSpPr>
        <p:spPr bwMode="auto">
          <a:xfrm rot="20488308" flipH="1">
            <a:off x="7144283" y="5254549"/>
            <a:ext cx="638175" cy="111283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378" name="Text Box 34"/>
          <p:cNvSpPr txBox="1">
            <a:spLocks noChangeArrowheads="1"/>
          </p:cNvSpPr>
          <p:nvPr/>
        </p:nvSpPr>
        <p:spPr bwMode="auto">
          <a:xfrm>
            <a:off x="6098120" y="3895649"/>
            <a:ext cx="42511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{B}</a:t>
            </a:r>
          </a:p>
        </p:txBody>
      </p:sp>
      <p:pic>
        <p:nvPicPr>
          <p:cNvPr id="441380" name="Picture 3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5957" y="2635175"/>
            <a:ext cx="3810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5" name="Picture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1725" y="1554087"/>
            <a:ext cx="834579" cy="3857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1396" name="Line 52"/>
          <p:cNvSpPr>
            <a:spLocks noChangeShapeType="1"/>
          </p:cNvSpPr>
          <p:nvPr/>
        </p:nvSpPr>
        <p:spPr bwMode="auto">
          <a:xfrm>
            <a:off x="6971246" y="2736774"/>
            <a:ext cx="758825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1429" name="Line 85"/>
          <p:cNvSpPr>
            <a:spLocks noChangeShapeType="1"/>
          </p:cNvSpPr>
          <p:nvPr/>
        </p:nvSpPr>
        <p:spPr bwMode="auto">
          <a:xfrm flipH="1" flipV="1">
            <a:off x="7580845" y="5191050"/>
            <a:ext cx="9144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2003" y="5378375"/>
            <a:ext cx="634910" cy="31745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1441" name="Picture 9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0521" y="2536749"/>
            <a:ext cx="879475" cy="446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1443" name="Picture 9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117" y="3434498"/>
            <a:ext cx="4337739" cy="41207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1444" name="Picture 10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118" y="4128180"/>
            <a:ext cx="4731093" cy="4077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563" y="5723753"/>
            <a:ext cx="6051792" cy="41446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1446" name="Picture 10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3194" y="1457678"/>
            <a:ext cx="2790501" cy="37213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18620" y="1423201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before: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52752" y="2534968"/>
            <a:ext cx="484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linear motion of </a:t>
            </a:r>
            <a:r>
              <a:rPr lang="en-US" b="1" dirty="0"/>
              <a:t>p </a:t>
            </a:r>
            <a:r>
              <a:rPr lang="en-US" dirty="0"/>
              <a:t>(possibly the result of linear and angular motion in {A}:</a:t>
            </a:r>
            <a:endParaRPr lang="de-DE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240581" y="1329917"/>
            <a:ext cx="173498" cy="1326409"/>
          </a:xfrm>
          <a:prstGeom prst="leftBrace">
            <a:avLst>
              <a:gd name="adj1" fmla="val 73473"/>
              <a:gd name="adj2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436" y="2156070"/>
            <a:ext cx="794046" cy="36195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91386" y="5065467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linear motion between frames A and B: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98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087 0.0542 " pathEditMode="relative" ptsTypes="AA">
                                      <p:cBhvr>
                                        <p:cTn id="27" dur="2000" fill="hold"/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087 0.0542 " pathEditMode="relative" ptsTypes="AA">
                                      <p:cBhvr>
                                        <p:cTn id="29" dur="2000" fill="hold"/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087 0.0542 " pathEditMode="relative" ptsTypes="AA">
                                      <p:cBhvr>
                                        <p:cTn id="31" dur="2000" fill="hold"/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087 0.0542 " pathEditMode="relative" ptsTypes="AA">
                                      <p:cBhvr>
                                        <p:cTn id="33" dur="2000" fill="hold"/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75" grpId="1" animBg="1"/>
      <p:bldP spid="441376" grpId="1" animBg="1"/>
      <p:bldP spid="441377" grpId="1" animBg="1"/>
      <p:bldP spid="441378" grpId="1"/>
      <p:bldP spid="441396" grpId="0" animBg="1"/>
      <p:bldP spid="441429" grpId="0" animBg="1"/>
      <p:bldP spid="33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Propagation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158802"/>
            <a:ext cx="789033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5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8F8-7695-4633-B586-3A11AD14FA5A}" type="slidenum">
              <a:rPr lang="en-US"/>
              <a:pPr/>
              <a:t>15</a:t>
            </a:fld>
            <a:endParaRPr lang="en-US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Velocity Propagation</a:t>
            </a:r>
          </a:p>
        </p:txBody>
      </p:sp>
      <p:sp>
        <p:nvSpPr>
          <p:cNvPr id="447493" name="Line 5"/>
          <p:cNvSpPr>
            <a:spLocks noChangeShapeType="1"/>
          </p:cNvSpPr>
          <p:nvPr/>
        </p:nvSpPr>
        <p:spPr bwMode="auto">
          <a:xfrm flipH="1" flipV="1">
            <a:off x="7647112" y="2087109"/>
            <a:ext cx="152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7494" name="Line 6"/>
          <p:cNvSpPr>
            <a:spLocks noChangeShapeType="1"/>
          </p:cNvSpPr>
          <p:nvPr/>
        </p:nvSpPr>
        <p:spPr bwMode="auto">
          <a:xfrm flipV="1">
            <a:off x="7799512" y="2925309"/>
            <a:ext cx="838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 flipH="1">
            <a:off x="7418512" y="3077709"/>
            <a:ext cx="381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475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4912" y="2045835"/>
            <a:ext cx="228600" cy="2016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03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80438" y="1944234"/>
            <a:ext cx="492125" cy="203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47504" name="Text Box 16"/>
          <p:cNvSpPr txBox="1">
            <a:spLocks noChangeArrowheads="1"/>
          </p:cNvSpPr>
          <p:nvPr/>
        </p:nvSpPr>
        <p:spPr bwMode="auto">
          <a:xfrm>
            <a:off x="4751512" y="1706110"/>
            <a:ext cx="3873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{i}</a:t>
            </a:r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6983538" y="1629909"/>
            <a:ext cx="61427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{i+1}</a:t>
            </a:r>
          </a:p>
        </p:txBody>
      </p:sp>
      <p:sp>
        <p:nvSpPr>
          <p:cNvPr id="447508" name="Line 20"/>
          <p:cNvSpPr>
            <a:spLocks noChangeShapeType="1"/>
          </p:cNvSpPr>
          <p:nvPr/>
        </p:nvSpPr>
        <p:spPr bwMode="auto">
          <a:xfrm flipH="1" flipV="1">
            <a:off x="5361112" y="2239509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7509" name="Line 21"/>
          <p:cNvSpPr>
            <a:spLocks noChangeShapeType="1"/>
          </p:cNvSpPr>
          <p:nvPr/>
        </p:nvSpPr>
        <p:spPr bwMode="auto">
          <a:xfrm flipH="1">
            <a:off x="5208712" y="3001509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7510" name="Line 22"/>
          <p:cNvSpPr>
            <a:spLocks noChangeShapeType="1"/>
          </p:cNvSpPr>
          <p:nvPr/>
        </p:nvSpPr>
        <p:spPr bwMode="auto">
          <a:xfrm>
            <a:off x="5818312" y="3001509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7511" name="Line 23"/>
          <p:cNvSpPr>
            <a:spLocks noChangeShapeType="1"/>
          </p:cNvSpPr>
          <p:nvPr/>
        </p:nvSpPr>
        <p:spPr bwMode="auto">
          <a:xfrm flipV="1">
            <a:off x="5818312" y="2315709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7512" name="Line 24"/>
          <p:cNvSpPr>
            <a:spLocks noChangeShapeType="1"/>
          </p:cNvSpPr>
          <p:nvPr/>
        </p:nvSpPr>
        <p:spPr bwMode="auto">
          <a:xfrm flipV="1">
            <a:off x="5818312" y="2925309"/>
            <a:ext cx="7620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7513" name="Line 25"/>
          <p:cNvSpPr>
            <a:spLocks noChangeShapeType="1"/>
          </p:cNvSpPr>
          <p:nvPr/>
        </p:nvSpPr>
        <p:spPr bwMode="auto">
          <a:xfrm flipV="1">
            <a:off x="7799512" y="2544309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7514" name="Line 26"/>
          <p:cNvSpPr>
            <a:spLocks noChangeShapeType="1"/>
          </p:cNvSpPr>
          <p:nvPr/>
        </p:nvSpPr>
        <p:spPr bwMode="auto">
          <a:xfrm>
            <a:off x="7799512" y="3077709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47515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9000" y="2253797"/>
            <a:ext cx="265112" cy="1952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18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96400" y="2387147"/>
            <a:ext cx="609600" cy="2333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19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4112" y="3228522"/>
            <a:ext cx="228600" cy="177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22" name="Picture 3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64676" y="3298373"/>
            <a:ext cx="568325" cy="217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24" name="Picture 3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912" y="2239510"/>
            <a:ext cx="3314700" cy="4175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26" name="Picture 38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6313" y="4144509"/>
            <a:ext cx="6246813" cy="47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47527" name="Line 39"/>
          <p:cNvSpPr>
            <a:spLocks noChangeShapeType="1"/>
          </p:cNvSpPr>
          <p:nvPr/>
        </p:nvSpPr>
        <p:spPr bwMode="auto">
          <a:xfrm>
            <a:off x="5818312" y="3001509"/>
            <a:ext cx="1981200" cy="762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47528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5113" y="2849110"/>
            <a:ext cx="493713" cy="1889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29" name="Picture 41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3512" y="5135110"/>
            <a:ext cx="5143500" cy="989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47531" name="Picture 43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4550" y="3077709"/>
            <a:ext cx="3255962" cy="47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2" name="Picture 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1968" y="2295037"/>
            <a:ext cx="517454" cy="2333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Arc 2"/>
          <p:cNvSpPr/>
          <p:nvPr/>
        </p:nvSpPr>
        <p:spPr>
          <a:xfrm>
            <a:off x="7553450" y="2235542"/>
            <a:ext cx="339725" cy="421481"/>
          </a:xfrm>
          <a:prstGeom prst="arc">
            <a:avLst>
              <a:gd name="adj1" fmla="val 130633"/>
              <a:gd name="adj2" fmla="val 9664342"/>
            </a:avLst>
          </a:prstGeom>
          <a:ln w="190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BD8C-3A86-4FE8-A6C9-4F554E12F146}" type="slidenum">
              <a:rPr lang="en-US"/>
              <a:pPr/>
              <a:t>16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Huh?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7718648" cy="4525963"/>
          </a:xfrm>
        </p:spPr>
        <p:txBody>
          <a:bodyPr/>
          <a:lstStyle/>
          <a:p>
            <a:r>
              <a:rPr lang="en-US" dirty="0"/>
              <a:t>Velocity propagation gives us end-effector velocities based on joint velocities</a:t>
            </a:r>
          </a:p>
          <a:p>
            <a:r>
              <a:rPr lang="en-US" dirty="0"/>
              <a:t>That is exactly what the Jacobian does!</a:t>
            </a:r>
          </a:p>
          <a:p>
            <a:r>
              <a:rPr lang="en-US" dirty="0"/>
              <a:t>Velocity propagation only involved simple operations – no differentiation of the forward kinematics!</a:t>
            </a:r>
          </a:p>
          <a:p>
            <a:r>
              <a:rPr lang="en-US" dirty="0"/>
              <a:t>Can we use velocity propagation to easily compute the Jacobian?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B15-879F-42D3-BA23-FA48EA648773}" type="slidenum">
              <a:rPr lang="en-US"/>
              <a:pPr/>
              <a:t>17</a:t>
            </a:fld>
            <a:endParaRPr lang="en-US"/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revisited: Joint Coordinates</a:t>
            </a:r>
          </a:p>
        </p:txBody>
      </p:sp>
      <p:pic>
        <p:nvPicPr>
          <p:cNvPr id="38196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7688" y="5229200"/>
            <a:ext cx="2181225" cy="3778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196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8737" y="2273274"/>
            <a:ext cx="3168650" cy="4826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196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8550" y="3449612"/>
            <a:ext cx="6324600" cy="1171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2B2C-AE1D-4A0C-9BF1-2565C8AA3E39}" type="slidenum">
              <a:rPr lang="en-US"/>
              <a:pPr/>
              <a:t>18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End-Effector Velocities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5400" y="2775644"/>
            <a:ext cx="1295400" cy="685800"/>
            <a:chOff x="864" y="1920"/>
            <a:chExt cx="816" cy="432"/>
          </a:xfrm>
        </p:grpSpPr>
        <p:sp>
          <p:nvSpPr>
            <p:cNvPr id="454661" name="Oval 5"/>
            <p:cNvSpPr>
              <a:spLocks noChangeArrowheads="1"/>
            </p:cNvSpPr>
            <p:nvPr/>
          </p:nvSpPr>
          <p:spPr bwMode="auto">
            <a:xfrm rot="-2219326">
              <a:off x="864" y="1920"/>
              <a:ext cx="816" cy="19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2" name="Oval 6"/>
            <p:cNvSpPr>
              <a:spLocks noChangeArrowheads="1"/>
            </p:cNvSpPr>
            <p:nvPr/>
          </p:nvSpPr>
          <p:spPr bwMode="auto">
            <a:xfrm>
              <a:off x="864" y="2256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2868933">
            <a:off x="2846463" y="2134294"/>
            <a:ext cx="1295400" cy="685800"/>
            <a:chOff x="864" y="1920"/>
            <a:chExt cx="816" cy="432"/>
          </a:xfrm>
        </p:grpSpPr>
        <p:sp>
          <p:nvSpPr>
            <p:cNvPr id="454664" name="Oval 8"/>
            <p:cNvSpPr>
              <a:spLocks noChangeArrowheads="1"/>
            </p:cNvSpPr>
            <p:nvPr/>
          </p:nvSpPr>
          <p:spPr bwMode="auto">
            <a:xfrm rot="-2219326">
              <a:off x="864" y="1920"/>
              <a:ext cx="816" cy="19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5" name="Oval 9"/>
            <p:cNvSpPr>
              <a:spLocks noChangeArrowheads="1"/>
            </p:cNvSpPr>
            <p:nvPr/>
          </p:nvSpPr>
          <p:spPr bwMode="auto">
            <a:xfrm>
              <a:off x="864" y="2256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4666" name="Rectangle 10"/>
          <p:cNvSpPr>
            <a:spLocks noChangeArrowheads="1"/>
          </p:cNvSpPr>
          <p:nvPr/>
        </p:nvSpPr>
        <p:spPr bwMode="auto">
          <a:xfrm>
            <a:off x="450925" y="3475733"/>
            <a:ext cx="628650" cy="5619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2" name="Text Box 16"/>
          <p:cNvSpPr txBox="1">
            <a:spLocks noChangeArrowheads="1"/>
          </p:cNvSpPr>
          <p:nvPr/>
        </p:nvSpPr>
        <p:spPr bwMode="auto">
          <a:xfrm>
            <a:off x="4386338" y="3426519"/>
            <a:ext cx="1338956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End-Effector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 rot="882832">
            <a:off x="4270450" y="2394644"/>
            <a:ext cx="1524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 rot="2140116">
            <a:off x="4473650" y="2712145"/>
            <a:ext cx="1104900" cy="481013"/>
            <a:chOff x="3237" y="1247"/>
            <a:chExt cx="696" cy="303"/>
          </a:xfrm>
        </p:grpSpPr>
        <p:sp>
          <p:nvSpPr>
            <p:cNvPr id="454667" name="Oval 11"/>
            <p:cNvSpPr>
              <a:spLocks noChangeArrowheads="1"/>
            </p:cNvSpPr>
            <p:nvPr/>
          </p:nvSpPr>
          <p:spPr bwMode="auto">
            <a:xfrm rot="882832">
              <a:off x="3637" y="1318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8" name="AutoShape 12"/>
            <p:cNvSpPr>
              <a:spLocks noChangeArrowheads="1"/>
            </p:cNvSpPr>
            <p:nvPr/>
          </p:nvSpPr>
          <p:spPr bwMode="auto">
            <a:xfrm rot="892541">
              <a:off x="3723" y="1287"/>
              <a:ext cx="210" cy="263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 rot="-2691518">
              <a:off x="3237" y="1247"/>
              <a:ext cx="254" cy="253"/>
              <a:chOff x="2463" y="1607"/>
              <a:chExt cx="254" cy="253"/>
            </a:xfrm>
          </p:grpSpPr>
          <p:sp>
            <p:nvSpPr>
              <p:cNvPr id="454678" name="Oval 22"/>
              <p:cNvSpPr>
                <a:spLocks noChangeArrowheads="1"/>
              </p:cNvSpPr>
              <p:nvPr/>
            </p:nvSpPr>
            <p:spPr bwMode="auto">
              <a:xfrm rot="882832">
                <a:off x="2463" y="1607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79" name="Oval 23"/>
              <p:cNvSpPr>
                <a:spLocks noChangeArrowheads="1"/>
              </p:cNvSpPr>
              <p:nvPr/>
            </p:nvSpPr>
            <p:spPr bwMode="auto">
              <a:xfrm rot="882832">
                <a:off x="2559" y="1703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0" name="Oval 24"/>
              <p:cNvSpPr>
                <a:spLocks noChangeArrowheads="1"/>
              </p:cNvSpPr>
              <p:nvPr/>
            </p:nvSpPr>
            <p:spPr bwMode="auto">
              <a:xfrm rot="882832">
                <a:off x="2655" y="1799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30"/>
          <p:cNvGrpSpPr>
            <a:grpSpLocks/>
          </p:cNvGrpSpPr>
          <p:nvPr/>
        </p:nvGrpSpPr>
        <p:grpSpPr bwMode="auto">
          <a:xfrm rot="9941686">
            <a:off x="1838400" y="2197794"/>
            <a:ext cx="787400" cy="401638"/>
            <a:chOff x="1632" y="1200"/>
            <a:chExt cx="496" cy="253"/>
          </a:xfrm>
        </p:grpSpPr>
        <p:sp>
          <p:nvSpPr>
            <p:cNvPr id="454681" name="Oval 25"/>
            <p:cNvSpPr>
              <a:spLocks noChangeArrowheads="1"/>
            </p:cNvSpPr>
            <p:nvPr/>
          </p:nvSpPr>
          <p:spPr bwMode="auto">
            <a:xfrm rot="882832">
              <a:off x="2032" y="1271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rot="-2691518">
              <a:off x="1632" y="1200"/>
              <a:ext cx="254" cy="253"/>
              <a:chOff x="2463" y="1607"/>
              <a:chExt cx="254" cy="253"/>
            </a:xfrm>
          </p:grpSpPr>
          <p:sp>
            <p:nvSpPr>
              <p:cNvPr id="454683" name="Oval 27"/>
              <p:cNvSpPr>
                <a:spLocks noChangeArrowheads="1"/>
              </p:cNvSpPr>
              <p:nvPr/>
            </p:nvSpPr>
            <p:spPr bwMode="auto">
              <a:xfrm rot="882832">
                <a:off x="2463" y="1607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4" name="Oval 28"/>
              <p:cNvSpPr>
                <a:spLocks noChangeArrowheads="1"/>
              </p:cNvSpPr>
              <p:nvPr/>
            </p:nvSpPr>
            <p:spPr bwMode="auto">
              <a:xfrm rot="882832">
                <a:off x="2559" y="1703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5" name="Oval 29"/>
              <p:cNvSpPr>
                <a:spLocks noChangeArrowheads="1"/>
              </p:cNvSpPr>
              <p:nvPr/>
            </p:nvSpPr>
            <p:spPr bwMode="auto">
              <a:xfrm rot="882832">
                <a:off x="2655" y="1799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4693" name="Line 37"/>
          <p:cNvSpPr>
            <a:spLocks noChangeShapeType="1"/>
          </p:cNvSpPr>
          <p:nvPr/>
        </p:nvSpPr>
        <p:spPr bwMode="auto">
          <a:xfrm>
            <a:off x="1920950" y="2485132"/>
            <a:ext cx="325755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54694" name="Picture 3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0013" y="2826444"/>
            <a:ext cx="552450" cy="266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54695" name="Line 39"/>
          <p:cNvSpPr>
            <a:spLocks noChangeShapeType="1"/>
          </p:cNvSpPr>
          <p:nvPr/>
        </p:nvSpPr>
        <p:spPr bwMode="auto">
          <a:xfrm flipH="1" flipV="1">
            <a:off x="1652663" y="1858069"/>
            <a:ext cx="27781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54697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6151" y="1631057"/>
            <a:ext cx="638175" cy="2476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54699" name="Text Box 43"/>
          <p:cNvSpPr txBox="1">
            <a:spLocks noChangeArrowheads="1"/>
          </p:cNvSpPr>
          <p:nvPr/>
        </p:nvSpPr>
        <p:spPr bwMode="auto">
          <a:xfrm>
            <a:off x="5015535" y="1435794"/>
            <a:ext cx="111229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/>
              <a:t>prismatic:</a:t>
            </a:r>
          </a:p>
        </p:txBody>
      </p:sp>
      <p:sp>
        <p:nvSpPr>
          <p:cNvPr id="454700" name="Text Box 44"/>
          <p:cNvSpPr txBox="1">
            <a:spLocks noChangeArrowheads="1"/>
          </p:cNvSpPr>
          <p:nvPr/>
        </p:nvSpPr>
        <p:spPr bwMode="auto">
          <a:xfrm>
            <a:off x="5102337" y="2080319"/>
            <a:ext cx="1027076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/>
              <a:t>revolute:</a:t>
            </a:r>
          </a:p>
        </p:txBody>
      </p:sp>
      <p:pic>
        <p:nvPicPr>
          <p:cNvPr id="454701" name="Picture 4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80214" y="1502469"/>
            <a:ext cx="2287587" cy="47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54702" name="Picture 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2750" y="2151757"/>
            <a:ext cx="2401888" cy="47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54703" name="Text Box 47"/>
          <p:cNvSpPr txBox="1">
            <a:spLocks noChangeArrowheads="1"/>
          </p:cNvSpPr>
          <p:nvPr/>
        </p:nvSpPr>
        <p:spPr bwMode="auto">
          <a:xfrm>
            <a:off x="5856364" y="2886770"/>
            <a:ext cx="2498725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we’ll drop these</a:t>
            </a:r>
          </a:p>
        </p:txBody>
      </p:sp>
      <p:sp>
        <p:nvSpPr>
          <p:cNvPr id="454704" name="Freeform 48"/>
          <p:cNvSpPr>
            <a:spLocks/>
          </p:cNvSpPr>
          <p:nvPr/>
        </p:nvSpPr>
        <p:spPr bwMode="auto">
          <a:xfrm>
            <a:off x="7105726" y="2550219"/>
            <a:ext cx="184731" cy="369332"/>
          </a:xfrm>
          <a:custGeom>
            <a:avLst/>
            <a:gdLst/>
            <a:ahLst/>
            <a:cxnLst>
              <a:cxn ang="0">
                <a:pos x="56" y="206"/>
              </a:cxn>
              <a:cxn ang="0">
                <a:pos x="51" y="103"/>
              </a:cxn>
              <a:cxn ang="0">
                <a:pos x="0" y="0"/>
              </a:cxn>
            </a:cxnLst>
            <a:rect l="0" t="0" r="r" b="b"/>
            <a:pathLst>
              <a:path w="60" h="206">
                <a:moveTo>
                  <a:pt x="56" y="206"/>
                </a:moveTo>
                <a:cubicBezTo>
                  <a:pt x="58" y="171"/>
                  <a:pt x="60" y="137"/>
                  <a:pt x="51" y="103"/>
                </a:cubicBezTo>
                <a:cubicBezTo>
                  <a:pt x="42" y="69"/>
                  <a:pt x="21" y="34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26" y="4509195"/>
            <a:ext cx="5095719" cy="995795"/>
          </a:xfrm>
          <a:prstGeom prst="rect">
            <a:avLst/>
          </a:prstGeom>
          <a:noFill/>
          <a:ln/>
          <a:effectLst/>
        </p:spPr>
      </p:pic>
      <p:pic>
        <p:nvPicPr>
          <p:cNvPr id="454709" name="Picture 5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21088" y="5528369"/>
            <a:ext cx="2419350" cy="10048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25" y="1790892"/>
            <a:ext cx="6356751" cy="3609627"/>
          </a:xfrm>
          <a:prstGeom prst="rect">
            <a:avLst/>
          </a:prstGeom>
          <a:noFill/>
          <a:ln/>
          <a:effectLst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716-B493-4FE7-A415-93B3251AE65F}" type="slidenum">
              <a:rPr lang="en-US"/>
              <a:pPr/>
              <a:t>19</a:t>
            </a:fld>
            <a:endParaRPr lang="en-US"/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End-Effector Velocities</a:t>
            </a:r>
          </a:p>
        </p:txBody>
      </p:sp>
      <p:pic>
        <p:nvPicPr>
          <p:cNvPr id="45159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143" y="5792979"/>
            <a:ext cx="1598612" cy="7667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51599" name="Text Box 15"/>
          <p:cNvSpPr txBox="1">
            <a:spLocks noChangeArrowheads="1"/>
          </p:cNvSpPr>
          <p:nvPr/>
        </p:nvSpPr>
        <p:spPr bwMode="auto">
          <a:xfrm>
            <a:off x="774593" y="3921316"/>
            <a:ext cx="2536528" cy="52322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 err="1"/>
              <a:t>i</a:t>
            </a:r>
            <a:r>
              <a:rPr lang="en-US" sz="2800" dirty="0" err="1"/>
              <a:t>-th</a:t>
            </a:r>
            <a:r>
              <a:rPr lang="en-US" sz="2800" dirty="0"/>
              <a:t> column of </a:t>
            </a:r>
            <a:r>
              <a:rPr lang="en-US" sz="2800" i="1" dirty="0" err="1"/>
              <a:t>J</a:t>
            </a:r>
            <a:r>
              <a:rPr lang="en-US" sz="2800" i="1" baseline="-25000" dirty="0" err="1"/>
              <a:t>v</a:t>
            </a:r>
            <a:endParaRPr lang="en-US" sz="2800" i="1" baseline="-25000" dirty="0"/>
          </a:p>
        </p:txBody>
      </p:sp>
      <p:sp>
        <p:nvSpPr>
          <p:cNvPr id="451600" name="Freeform 16"/>
          <p:cNvSpPr>
            <a:spLocks/>
          </p:cNvSpPr>
          <p:nvPr/>
        </p:nvSpPr>
        <p:spPr bwMode="auto">
          <a:xfrm>
            <a:off x="1963630" y="3514916"/>
            <a:ext cx="2076450" cy="369332"/>
          </a:xfrm>
          <a:custGeom>
            <a:avLst/>
            <a:gdLst/>
            <a:ahLst/>
            <a:cxnLst>
              <a:cxn ang="0">
                <a:pos x="0" y="241"/>
              </a:cxn>
              <a:cxn ang="0">
                <a:pos x="410" y="33"/>
              </a:cxn>
              <a:cxn ang="0">
                <a:pos x="1308" y="44"/>
              </a:cxn>
            </a:cxnLst>
            <a:rect l="0" t="0" r="r" b="b"/>
            <a:pathLst>
              <a:path w="1308" h="241">
                <a:moveTo>
                  <a:pt x="0" y="241"/>
                </a:moveTo>
                <a:cubicBezTo>
                  <a:pt x="96" y="153"/>
                  <a:pt x="192" y="66"/>
                  <a:pt x="410" y="33"/>
                </a:cubicBezTo>
                <a:cubicBezTo>
                  <a:pt x="628" y="0"/>
                  <a:pt x="968" y="22"/>
                  <a:pt x="1308" y="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9" grpId="0" animBg="1"/>
      <p:bldP spid="4516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Chapter 5.6 (and Chapter </a:t>
            </a:r>
            <a:r>
              <a:rPr lang="en-US"/>
              <a:t>5 overall)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13899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79576" y="1937436"/>
            <a:ext cx="4111717" cy="3899116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5DB-8F80-4918-B91C-759E04A8FD65}" type="slidenum">
              <a:rPr lang="en-US"/>
              <a:pPr/>
              <a:t>20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End-Effector Velocities</a:t>
            </a:r>
          </a:p>
        </p:txBody>
      </p:sp>
      <p:sp>
        <p:nvSpPr>
          <p:cNvPr id="458764" name="Text Box 12"/>
          <p:cNvSpPr txBox="1">
            <a:spLocks noChangeArrowheads="1"/>
          </p:cNvSpPr>
          <p:nvPr/>
        </p:nvSpPr>
        <p:spPr bwMode="auto">
          <a:xfrm>
            <a:off x="1338235" y="4183748"/>
            <a:ext cx="2592633" cy="52322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 err="1"/>
              <a:t>i</a:t>
            </a:r>
            <a:r>
              <a:rPr lang="en-US" sz="2800" dirty="0" err="1"/>
              <a:t>-th</a:t>
            </a:r>
            <a:r>
              <a:rPr lang="en-US" sz="2800" dirty="0"/>
              <a:t> column of </a:t>
            </a:r>
            <a:r>
              <a:rPr lang="en-US" sz="2800" i="1" dirty="0"/>
              <a:t>J</a:t>
            </a:r>
            <a:r>
              <a:rPr lang="en-US" sz="2800" i="1" baseline="-25000" dirty="0">
                <a:sym typeface="Symbol" pitchFamily="18" charset="2"/>
              </a:rPr>
              <a:t></a:t>
            </a:r>
          </a:p>
        </p:txBody>
      </p:sp>
      <p:sp>
        <p:nvSpPr>
          <p:cNvPr id="458765" name="Freeform 13"/>
          <p:cNvSpPr>
            <a:spLocks/>
          </p:cNvSpPr>
          <p:nvPr/>
        </p:nvSpPr>
        <p:spPr bwMode="auto">
          <a:xfrm>
            <a:off x="2538384" y="3822572"/>
            <a:ext cx="2076450" cy="369332"/>
          </a:xfrm>
          <a:custGeom>
            <a:avLst/>
            <a:gdLst/>
            <a:ahLst/>
            <a:cxnLst>
              <a:cxn ang="0">
                <a:pos x="0" y="241"/>
              </a:cxn>
              <a:cxn ang="0">
                <a:pos x="410" y="33"/>
              </a:cxn>
              <a:cxn ang="0">
                <a:pos x="1308" y="44"/>
              </a:cxn>
            </a:cxnLst>
            <a:rect l="0" t="0" r="r" b="b"/>
            <a:pathLst>
              <a:path w="1308" h="241">
                <a:moveTo>
                  <a:pt x="0" y="241"/>
                </a:moveTo>
                <a:cubicBezTo>
                  <a:pt x="96" y="153"/>
                  <a:pt x="192" y="66"/>
                  <a:pt x="410" y="33"/>
                </a:cubicBezTo>
                <a:cubicBezTo>
                  <a:pt x="628" y="0"/>
                  <a:pt x="968" y="22"/>
                  <a:pt x="1308" y="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4" grpId="0" animBg="1"/>
      <p:bldP spid="4587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353D-0BFF-47EE-86DC-77242C2448C7}" type="slidenum">
              <a:rPr lang="en-US"/>
              <a:pPr/>
              <a:t>21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Jacobian</a:t>
            </a:r>
            <a:r>
              <a:rPr lang="en-US" dirty="0"/>
              <a:t> Computation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71464" y="1772816"/>
            <a:ext cx="6427788" cy="43551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353D-0BFF-47EE-86DC-77242C2448C7}" type="slidenum">
              <a:rPr lang="en-US"/>
              <a:pPr/>
              <a:t>22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Jacobian</a:t>
            </a:r>
            <a:r>
              <a:rPr lang="en-US" dirty="0"/>
              <a:t> Computation</a:t>
            </a:r>
          </a:p>
        </p:txBody>
      </p:sp>
      <p:sp>
        <p:nvSpPr>
          <p:cNvPr id="462863" name="Text Box 15"/>
          <p:cNvSpPr txBox="1">
            <a:spLocks noChangeArrowheads="1"/>
          </p:cNvSpPr>
          <p:nvPr/>
        </p:nvSpPr>
        <p:spPr bwMode="auto">
          <a:xfrm>
            <a:off x="513006" y="5866686"/>
            <a:ext cx="6649962" cy="46166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All quantities are known from forward kinematics!!!</a:t>
            </a:r>
          </a:p>
        </p:txBody>
      </p:sp>
      <p:sp>
        <p:nvSpPr>
          <p:cNvPr id="462864" name="Freeform 16"/>
          <p:cNvSpPr>
            <a:spLocks/>
          </p:cNvSpPr>
          <p:nvPr/>
        </p:nvSpPr>
        <p:spPr bwMode="auto">
          <a:xfrm>
            <a:off x="730495" y="3880722"/>
            <a:ext cx="354016" cy="1985963"/>
          </a:xfrm>
          <a:custGeom>
            <a:avLst/>
            <a:gdLst/>
            <a:ahLst/>
            <a:cxnLst>
              <a:cxn ang="0">
                <a:pos x="343" y="1243"/>
              </a:cxn>
              <a:cxn ang="0">
                <a:pos x="82" y="761"/>
              </a:cxn>
              <a:cxn ang="0">
                <a:pos x="0" y="0"/>
              </a:cxn>
            </a:cxnLst>
            <a:rect l="0" t="0" r="r" b="b"/>
            <a:pathLst>
              <a:path w="343" h="1243">
                <a:moveTo>
                  <a:pt x="343" y="1243"/>
                </a:moveTo>
                <a:cubicBezTo>
                  <a:pt x="300" y="1163"/>
                  <a:pt x="139" y="968"/>
                  <a:pt x="82" y="761"/>
                </a:cubicBezTo>
                <a:cubicBezTo>
                  <a:pt x="25" y="554"/>
                  <a:pt x="17" y="159"/>
                  <a:pt x="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84511" y="1756318"/>
            <a:ext cx="7229457" cy="62533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99089" y="4613839"/>
            <a:ext cx="4846287" cy="607467"/>
          </a:xfrm>
          <a:prstGeom prst="rect">
            <a:avLst/>
          </a:prstGeom>
          <a:noFill/>
          <a:ln/>
          <a:effectLst/>
        </p:spPr>
      </p:pic>
      <p:sp>
        <p:nvSpPr>
          <p:cNvPr id="462876" name="Text Box 28"/>
          <p:cNvSpPr txBox="1">
            <a:spLocks noChangeArrowheads="1"/>
          </p:cNvSpPr>
          <p:nvPr/>
        </p:nvSpPr>
        <p:spPr bwMode="auto">
          <a:xfrm>
            <a:off x="2659151" y="4042339"/>
            <a:ext cx="427719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Example: Jacobian for </a:t>
            </a:r>
            <a:r>
              <a:rPr lang="en-US" i="1"/>
              <a:t>n</a:t>
            </a:r>
            <a:r>
              <a:rPr lang="en-US"/>
              <a:t> revolute joint robot</a:t>
            </a:r>
          </a:p>
        </p:txBody>
      </p:sp>
      <p:sp>
        <p:nvSpPr>
          <p:cNvPr id="462877" name="Rectangle 29"/>
          <p:cNvSpPr>
            <a:spLocks noChangeArrowheads="1"/>
          </p:cNvSpPr>
          <p:nvPr/>
        </p:nvSpPr>
        <p:spPr bwMode="auto">
          <a:xfrm>
            <a:off x="2567608" y="4035829"/>
            <a:ext cx="5832649" cy="1329321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568" y="2970765"/>
            <a:ext cx="8581252" cy="7090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63" grpId="0" animBg="1"/>
      <p:bldP spid="462864" grpId="0" animBg="1"/>
      <p:bldP spid="462876" grpId="0"/>
      <p:bldP spid="4628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Reference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75979" y="3448991"/>
            <a:ext cx="1295400" cy="685800"/>
            <a:chOff x="864" y="1920"/>
            <a:chExt cx="816" cy="43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-2219326">
              <a:off x="864" y="1920"/>
              <a:ext cx="816" cy="19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4" y="2256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 rot="2868933">
            <a:off x="4027042" y="2807641"/>
            <a:ext cx="1295400" cy="685800"/>
            <a:chOff x="864" y="1920"/>
            <a:chExt cx="816" cy="432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-2219326">
              <a:off x="864" y="1920"/>
              <a:ext cx="816" cy="19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64" y="2256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31504" y="4149080"/>
            <a:ext cx="628650" cy="5619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 rot="882832">
            <a:off x="5451029" y="3067991"/>
            <a:ext cx="1524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 rot="2140116">
            <a:off x="5654229" y="3385492"/>
            <a:ext cx="1104900" cy="481013"/>
            <a:chOff x="3237" y="1247"/>
            <a:chExt cx="696" cy="303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 rot="882832">
              <a:off x="3637" y="1318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 rot="892541">
              <a:off x="3723" y="1287"/>
              <a:ext cx="210" cy="263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 rot="-2691518">
              <a:off x="3237" y="1247"/>
              <a:ext cx="254" cy="253"/>
              <a:chOff x="2463" y="1607"/>
              <a:chExt cx="254" cy="253"/>
            </a:xfrm>
          </p:grpSpPr>
          <p:sp>
            <p:nvSpPr>
              <p:cNvPr id="17" name="Oval 22"/>
              <p:cNvSpPr>
                <a:spLocks noChangeArrowheads="1"/>
              </p:cNvSpPr>
              <p:nvPr/>
            </p:nvSpPr>
            <p:spPr bwMode="auto">
              <a:xfrm rot="882832">
                <a:off x="2463" y="1607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23"/>
              <p:cNvSpPr>
                <a:spLocks noChangeArrowheads="1"/>
              </p:cNvSpPr>
              <p:nvPr/>
            </p:nvSpPr>
            <p:spPr bwMode="auto">
              <a:xfrm rot="882832">
                <a:off x="2559" y="1703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 rot="882832">
                <a:off x="2655" y="1799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30"/>
          <p:cNvGrpSpPr>
            <a:grpSpLocks/>
          </p:cNvGrpSpPr>
          <p:nvPr/>
        </p:nvGrpSpPr>
        <p:grpSpPr bwMode="auto">
          <a:xfrm rot="9941686">
            <a:off x="3018979" y="2871141"/>
            <a:ext cx="787400" cy="401638"/>
            <a:chOff x="1632" y="1200"/>
            <a:chExt cx="496" cy="253"/>
          </a:xfrm>
        </p:grpSpPr>
        <p:sp>
          <p:nvSpPr>
            <p:cNvPr id="21" name="Oval 25"/>
            <p:cNvSpPr>
              <a:spLocks noChangeArrowheads="1"/>
            </p:cNvSpPr>
            <p:nvPr/>
          </p:nvSpPr>
          <p:spPr bwMode="auto">
            <a:xfrm rot="882832">
              <a:off x="2032" y="1271"/>
              <a:ext cx="96" cy="9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 rot="-2691518">
              <a:off x="1632" y="1200"/>
              <a:ext cx="254" cy="253"/>
              <a:chOff x="2463" y="1607"/>
              <a:chExt cx="254" cy="253"/>
            </a:xfrm>
          </p:grpSpPr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 rot="882832">
                <a:off x="2463" y="1607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28"/>
              <p:cNvSpPr>
                <a:spLocks noChangeArrowheads="1"/>
              </p:cNvSpPr>
              <p:nvPr/>
            </p:nvSpPr>
            <p:spPr bwMode="auto">
              <a:xfrm rot="882832">
                <a:off x="2559" y="1703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29"/>
              <p:cNvSpPr>
                <a:spLocks noChangeArrowheads="1"/>
              </p:cNvSpPr>
              <p:nvPr/>
            </p:nvSpPr>
            <p:spPr bwMode="auto">
              <a:xfrm rot="882832">
                <a:off x="2655" y="1799"/>
                <a:ext cx="62" cy="61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3101529" y="3158479"/>
            <a:ext cx="325755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7" name="Picture 3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9053" y="3306116"/>
            <a:ext cx="357190" cy="17243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28" name="Line 39"/>
          <p:cNvSpPr>
            <a:spLocks noChangeShapeType="1"/>
          </p:cNvSpPr>
          <p:nvPr/>
        </p:nvSpPr>
        <p:spPr bwMode="auto">
          <a:xfrm flipH="1" flipV="1">
            <a:off x="2833242" y="2531416"/>
            <a:ext cx="27781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9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6730" y="2304404"/>
            <a:ext cx="638175" cy="2476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30" name="Line 39"/>
          <p:cNvSpPr>
            <a:spLocks noChangeShapeType="1"/>
          </p:cNvSpPr>
          <p:nvPr/>
        </p:nvSpPr>
        <p:spPr bwMode="auto">
          <a:xfrm flipH="1" flipV="1">
            <a:off x="1518789" y="3448991"/>
            <a:ext cx="420688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35034" y="3234677"/>
            <a:ext cx="1262808" cy="259439"/>
          </a:xfrm>
          <a:prstGeom prst="rect">
            <a:avLst/>
          </a:prstGeom>
          <a:noFill/>
          <a:ln/>
          <a:effectLst/>
        </p:spPr>
      </p:pic>
      <p:sp>
        <p:nvSpPr>
          <p:cNvPr id="33" name="Line 37"/>
          <p:cNvSpPr>
            <a:spLocks noChangeShapeType="1"/>
          </p:cNvSpPr>
          <p:nvPr/>
        </p:nvSpPr>
        <p:spPr bwMode="auto">
          <a:xfrm flipV="1">
            <a:off x="1947417" y="3663305"/>
            <a:ext cx="4429156" cy="4286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54641" y="3949057"/>
            <a:ext cx="781300" cy="2143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F3A-C377-4081-9A34-D42C5E51113E}" type="slidenum">
              <a:rPr lang="en-US"/>
              <a:pPr/>
              <a:t>24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Jacobian in Different Frames</a:t>
            </a:r>
          </a:p>
        </p:txBody>
      </p:sp>
      <p:pic>
        <p:nvPicPr>
          <p:cNvPr id="46490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1464" y="1983582"/>
            <a:ext cx="6350000" cy="38068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D024-759B-4357-A0A2-ECCA1D82C90F}" type="slidenum">
              <a:rPr lang="en-US"/>
              <a:pPr/>
              <a:t>25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far…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Mathematically motivated we saw the Jacobian for</a:t>
            </a:r>
          </a:p>
          <a:p>
            <a:pPr lvl="1"/>
            <a:r>
              <a:rPr lang="en-US"/>
              <a:t>infinitesimal displacements</a:t>
            </a:r>
          </a:p>
          <a:p>
            <a:pPr lvl="1"/>
            <a:r>
              <a:rPr lang="en-US"/>
              <a:t>velocities</a:t>
            </a:r>
          </a:p>
          <a:p>
            <a:pPr lvl="1"/>
            <a:r>
              <a:rPr lang="en-US"/>
              <a:t>forces</a:t>
            </a:r>
          </a:p>
          <a:p>
            <a:r>
              <a:rPr lang="en-US"/>
              <a:t>Some more Jacobian definitions</a:t>
            </a:r>
          </a:p>
          <a:p>
            <a:r>
              <a:rPr lang="en-US"/>
              <a:t>Physical understanding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6B1-FB98-4646-AC39-980428231EE7}" type="slidenum">
              <a:rPr lang="en-US"/>
              <a:pPr/>
              <a:t>26</a:t>
            </a:fld>
            <a:endParaRPr lang="en-US"/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</a:t>
            </a:r>
            <a:r>
              <a:rPr lang="en-US" i="1" dirty="0"/>
              <a:t>J</a:t>
            </a:r>
            <a:r>
              <a:rPr lang="en-US" dirty="0"/>
              <a:t> Between Frames</a:t>
            </a:r>
          </a:p>
        </p:txBody>
      </p:sp>
      <p:pic>
        <p:nvPicPr>
          <p:cNvPr id="4669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3552" y="3112184"/>
            <a:ext cx="4729163" cy="14779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/>
            </a:br>
            <a:r>
              <a:rPr lang="en-US" sz="1800"/>
              <a:t>Computing </a:t>
            </a:r>
            <a:r>
              <a:rPr lang="en-US" sz="1800" dirty="0"/>
              <a:t>the Jacobian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CMMI10"/>
              </a:rPr>
              <a:t>A</a:t>
            </a:r>
            <a:r>
              <a:rPr lang="en-US" dirty="0">
                <a:latin typeface="CMR10"/>
              </a:rPr>
              <a:t>A</a:t>
            </a:r>
            <a:r>
              <a:rPr lang="en-US" dirty="0">
                <a:latin typeface="CMSY10ORIG"/>
              </a:rPr>
              <a:t>A</a:t>
            </a:r>
            <a:r>
              <a:rPr lang="en-US" dirty="0">
                <a:latin typeface="CMBX10"/>
              </a:rPr>
              <a:t>A</a:t>
            </a:r>
            <a:r>
              <a:rPr lang="en-US" dirty="0">
                <a:latin typeface="CMMI7"/>
              </a:rPr>
              <a:t>A</a:t>
            </a:r>
            <a:r>
              <a:rPr lang="en-US" dirty="0">
                <a:latin typeface="CMEX10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E658-A26C-4B04-9EB4-DA3E78FFD9E7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Jacobians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 we computed the Jacobian </a:t>
            </a:r>
          </a:p>
          <a:p>
            <a:pPr lvl="1"/>
            <a:r>
              <a:rPr lang="en-US"/>
              <a:t>wrt/ end-effector</a:t>
            </a:r>
          </a:p>
          <a:p>
            <a:pPr lvl="1"/>
            <a:r>
              <a:rPr lang="en-US"/>
              <a:t>for a given end-effector</a:t>
            </a:r>
            <a:r>
              <a:rPr lang="en-US" b="1"/>
              <a:t> representation x</a:t>
            </a:r>
          </a:p>
          <a:p>
            <a:r>
              <a:rPr lang="en-US"/>
              <a:t>Jacobian can be computed for</a:t>
            </a:r>
          </a:p>
          <a:p>
            <a:pPr lvl="1"/>
            <a:r>
              <a:rPr lang="en-US"/>
              <a:t>any point</a:t>
            </a:r>
          </a:p>
          <a:p>
            <a:pPr lvl="1"/>
            <a:r>
              <a:rPr lang="en-US"/>
              <a:t>any representation</a:t>
            </a:r>
          </a:p>
          <a:p>
            <a:r>
              <a:rPr lang="en-US"/>
              <a:t>We want a uniquely defined Jacobian!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BC4-9552-4C85-B858-6979408B8590}" type="slidenum">
              <a:rPr lang="en-US"/>
              <a:pPr/>
              <a:t>5</a:t>
            </a:fld>
            <a:endParaRPr lang="en-US"/>
          </a:p>
        </p:txBody>
      </p:sp>
      <p:pic>
        <p:nvPicPr>
          <p:cNvPr id="422927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6278" y="1022321"/>
            <a:ext cx="7399338" cy="26209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Jacobian</a:t>
            </a:r>
          </a:p>
        </p:txBody>
      </p:sp>
      <p:pic>
        <p:nvPicPr>
          <p:cNvPr id="42292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6803" y="3897284"/>
            <a:ext cx="7200900" cy="1004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229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292" y="5178396"/>
            <a:ext cx="3260725" cy="118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3886817" y="6351558"/>
            <a:ext cx="409682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e.g., to convert from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</a:t>
            </a:r>
            <a:r>
              <a:rPr lang="en-US"/>
              <a:t> </a:t>
            </a:r>
            <a:r>
              <a:rPr lang="en-US" sz="2000"/>
              <a:t>to</a:t>
            </a:r>
            <a:r>
              <a:rPr lang="en-US"/>
              <a:t> </a:t>
            </a:r>
            <a:r>
              <a:rPr lang="en-US" sz="2000">
                <a:sym typeface="Symbol" pitchFamily="18" charset="2"/>
              </a:rPr>
              <a:t></a:t>
            </a:r>
            <a:r>
              <a:rPr lang="en-US" sz="2000"/>
              <a:t>, </a:t>
            </a:r>
            <a:r>
              <a:rPr lang="en-US" sz="2000">
                <a:sym typeface="Symbol" pitchFamily="18" charset="2"/>
              </a:rPr>
              <a:t></a:t>
            </a:r>
            <a:r>
              <a:rPr lang="en-US" sz="2000"/>
              <a:t>, </a:t>
            </a:r>
            <a:r>
              <a:rPr lang="en-US" sz="2000">
                <a:sym typeface="Symbol" pitchFamily="18" charset="2"/>
              </a:rPr>
              <a:t></a:t>
            </a:r>
            <a:r>
              <a:rPr lang="en-US" sz="2000"/>
              <a:t> Euler</a:t>
            </a: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3524867" y="3135283"/>
            <a:ext cx="6459565" cy="52322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For convenience, we will often drop the (</a:t>
            </a:r>
            <a:r>
              <a:rPr lang="en-US" sz="2800" b="1" dirty="0"/>
              <a:t>q</a:t>
            </a:r>
            <a:r>
              <a:rPr lang="en-US" sz="2800" dirty="0"/>
              <a:t>)</a:t>
            </a:r>
          </a:p>
        </p:txBody>
      </p:sp>
      <p:sp>
        <p:nvSpPr>
          <p:cNvPr id="422925" name="Freeform 13"/>
          <p:cNvSpPr>
            <a:spLocks/>
          </p:cNvSpPr>
          <p:nvPr/>
        </p:nvSpPr>
        <p:spPr bwMode="auto">
          <a:xfrm>
            <a:off x="5447928" y="2571064"/>
            <a:ext cx="104034" cy="564219"/>
          </a:xfrm>
          <a:custGeom>
            <a:avLst/>
            <a:gdLst/>
            <a:ahLst/>
            <a:cxnLst>
              <a:cxn ang="0">
                <a:pos x="129" y="360"/>
              </a:cxn>
              <a:cxn ang="0">
                <a:pos x="31" y="221"/>
              </a:cxn>
              <a:cxn ang="0">
                <a:pos x="0" y="0"/>
              </a:cxn>
            </a:cxnLst>
            <a:rect l="0" t="0" r="r" b="b"/>
            <a:pathLst>
              <a:path w="129" h="360">
                <a:moveTo>
                  <a:pt x="129" y="360"/>
                </a:moveTo>
                <a:cubicBezTo>
                  <a:pt x="113" y="336"/>
                  <a:pt x="52" y="281"/>
                  <a:pt x="31" y="221"/>
                </a:cubicBezTo>
                <a:cubicBezTo>
                  <a:pt x="10" y="161"/>
                  <a:pt x="6" y="46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42292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7292" y="5116484"/>
            <a:ext cx="4156075" cy="1298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3" grpId="0"/>
      <p:bldP spid="422924" grpId="0" animBg="1"/>
      <p:bldP spid="4229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B198-0426-4FA2-BA8E-6084023FDE86}" type="slidenum">
              <a:rPr lang="en-US"/>
              <a:pPr/>
              <a:t>6</a:t>
            </a:fld>
            <a:endParaRPr lang="en-US"/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between J</a:t>
            </a:r>
            <a:r>
              <a:rPr lang="en-US" b="1" baseline="-25000"/>
              <a:t>x</a:t>
            </a:r>
            <a:r>
              <a:rPr lang="en-US"/>
              <a:t> and J</a:t>
            </a:r>
            <a:r>
              <a:rPr lang="en-US" baseline="-25000"/>
              <a:t>0</a:t>
            </a:r>
          </a:p>
        </p:txBody>
      </p:sp>
      <p:pic>
        <p:nvPicPr>
          <p:cNvPr id="4249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0386" y="1594745"/>
            <a:ext cx="4000500" cy="10048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2497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9736" y="3283846"/>
            <a:ext cx="7943850" cy="944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2497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19536" y="5236471"/>
            <a:ext cx="5715000" cy="989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Propagation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124872"/>
            <a:ext cx="789033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9D55-069B-4F2F-8CD5-13138E97E5EE}" type="slidenum">
              <a:rPr lang="en-US"/>
              <a:pPr/>
              <a:t>8</a:t>
            </a:fld>
            <a:endParaRPr lang="en-US"/>
          </a:p>
        </p:txBody>
      </p:sp>
      <p:sp>
        <p:nvSpPr>
          <p:cNvPr id="430114" name="Line 34"/>
          <p:cNvSpPr>
            <a:spLocks noChangeShapeType="1"/>
          </p:cNvSpPr>
          <p:nvPr/>
        </p:nvSpPr>
        <p:spPr bwMode="auto">
          <a:xfrm>
            <a:off x="3547120" y="4634995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Motion</a:t>
            </a: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099320" y="1891795"/>
            <a:ext cx="457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 flipH="1">
            <a:off x="2251720" y="2425195"/>
            <a:ext cx="304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2556520" y="2348995"/>
            <a:ext cx="7620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2132658" y="1558420"/>
            <a:ext cx="494046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{A}</a:t>
            </a:r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3013720" y="1663195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3009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7445" y="1742570"/>
            <a:ext cx="693738" cy="222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009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1320" y="1434595"/>
            <a:ext cx="160338" cy="185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0097" name="Line 17"/>
          <p:cNvSpPr>
            <a:spLocks noChangeShapeType="1"/>
          </p:cNvSpPr>
          <p:nvPr/>
        </p:nvSpPr>
        <p:spPr bwMode="auto">
          <a:xfrm flipH="1" flipV="1">
            <a:off x="3089920" y="4101595"/>
            <a:ext cx="457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098" name="Line 18"/>
          <p:cNvSpPr>
            <a:spLocks noChangeShapeType="1"/>
          </p:cNvSpPr>
          <p:nvPr/>
        </p:nvSpPr>
        <p:spPr bwMode="auto">
          <a:xfrm flipH="1">
            <a:off x="3242320" y="4634995"/>
            <a:ext cx="304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099" name="Line 19"/>
          <p:cNvSpPr>
            <a:spLocks noChangeShapeType="1"/>
          </p:cNvSpPr>
          <p:nvPr/>
        </p:nvSpPr>
        <p:spPr bwMode="auto">
          <a:xfrm flipV="1">
            <a:off x="3547120" y="4558795"/>
            <a:ext cx="7620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00" name="Text Box 20"/>
          <p:cNvSpPr txBox="1">
            <a:spLocks noChangeArrowheads="1"/>
          </p:cNvSpPr>
          <p:nvPr/>
        </p:nvSpPr>
        <p:spPr bwMode="auto">
          <a:xfrm>
            <a:off x="3123258" y="3768220"/>
            <a:ext cx="494046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{A}</a:t>
            </a:r>
          </a:p>
        </p:txBody>
      </p:sp>
      <p:sp>
        <p:nvSpPr>
          <p:cNvPr id="430102" name="Line 22"/>
          <p:cNvSpPr>
            <a:spLocks noChangeShapeType="1"/>
          </p:cNvSpPr>
          <p:nvPr/>
        </p:nvSpPr>
        <p:spPr bwMode="auto">
          <a:xfrm>
            <a:off x="4004320" y="387299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30104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8045" y="3952370"/>
            <a:ext cx="693738" cy="222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30105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3644395"/>
            <a:ext cx="160338" cy="185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0106" name="Line 26"/>
          <p:cNvSpPr>
            <a:spLocks noChangeShapeType="1"/>
          </p:cNvSpPr>
          <p:nvPr/>
        </p:nvSpPr>
        <p:spPr bwMode="auto">
          <a:xfrm flipV="1">
            <a:off x="1718320" y="509219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261120" y="5854195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>
            <a:off x="1718320" y="585419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1224608" y="4863595"/>
            <a:ext cx="48442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{B}</a:t>
            </a:r>
          </a:p>
        </p:txBody>
      </p:sp>
      <p:sp>
        <p:nvSpPr>
          <p:cNvPr id="430110" name="Line 30"/>
          <p:cNvSpPr>
            <a:spLocks noChangeShapeType="1"/>
          </p:cNvSpPr>
          <p:nvPr/>
        </p:nvSpPr>
        <p:spPr bwMode="auto">
          <a:xfrm>
            <a:off x="3547120" y="4634995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30113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56721" y="5168396"/>
            <a:ext cx="1050925" cy="2524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0117" name="Line 37"/>
          <p:cNvSpPr>
            <a:spLocks noChangeShapeType="1"/>
          </p:cNvSpPr>
          <p:nvPr/>
        </p:nvSpPr>
        <p:spPr bwMode="auto">
          <a:xfrm>
            <a:off x="4004320" y="3872995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30122" name="Picture 4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75920" y="4482596"/>
            <a:ext cx="3048000" cy="2841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DD49BFF2-39F4-4198-8AA9-2DC9AD0E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584" y="1633851"/>
            <a:ext cx="76200" cy="762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1CDDD22-ED4B-4F0F-A32F-8C112772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184" y="3843651"/>
            <a:ext cx="76200" cy="762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6" dur="20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-0.11111 " pathEditMode="relative" ptsTypes="AA">
                                      <p:cBhvr>
                                        <p:cTn id="54" dur="2000" fill="hold"/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167 0.22222 " pathEditMode="relative" ptsTypes="AA">
                                      <p:cBhvr>
                                        <p:cTn id="65" dur="2000" fill="hold"/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167 0.22222 " pathEditMode="relative" ptsTypes="AA">
                                      <p:cBhvr>
                                        <p:cTn id="67" dur="2000" fill="hold"/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167 0.22222 " pathEditMode="relative" ptsTypes="AA">
                                      <p:cBhvr>
                                        <p:cTn id="69" dur="2000" fill="hold"/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167 0.22222 " pathEditMode="relative" ptsTypes="AA">
                                      <p:cBhvr>
                                        <p:cTn id="71" dur="2000" fill="hold"/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41632 0.2421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41667 0.24444 " pathEditMode="relative" ptsTypes="AA"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4" grpId="0" animBg="1"/>
      <p:bldP spid="430114" grpId="1" animBg="1"/>
      <p:bldP spid="430097" grpId="0" animBg="1"/>
      <p:bldP spid="430097" grpId="1" animBg="1"/>
      <p:bldP spid="430098" grpId="0" animBg="1"/>
      <p:bldP spid="430098" grpId="1" animBg="1"/>
      <p:bldP spid="430099" grpId="0" animBg="1"/>
      <p:bldP spid="430099" grpId="1" animBg="1"/>
      <p:bldP spid="430100" grpId="0"/>
      <p:bldP spid="430100" grpId="1"/>
      <p:bldP spid="430102" grpId="0" animBg="1"/>
      <p:bldP spid="430106" grpId="0" animBg="1"/>
      <p:bldP spid="430107" grpId="0" animBg="1"/>
      <p:bldP spid="430108" grpId="0" animBg="1"/>
      <p:bldP spid="430109" grpId="0"/>
      <p:bldP spid="430110" grpId="0" animBg="1"/>
      <p:bldP spid="430117" grpId="0" animBg="1"/>
      <p:bldP spid="30" grpId="0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 1"/>
          <p:cNvPicPr>
            <a:picLocks noChangeAspect="1" noChangeArrowheads="1"/>
          </p:cNvPicPr>
          <p:nvPr/>
        </p:nvPicPr>
        <p:blipFill>
          <a:blip r:embed="rId14" cstate="print"/>
          <a:srcRect l="1435" t="16192" r="54082" b="42591"/>
          <a:stretch>
            <a:fillRect/>
          </a:stretch>
        </p:blipFill>
        <p:spPr bwMode="auto">
          <a:xfrm>
            <a:off x="5093066" y="5008516"/>
            <a:ext cx="1571636" cy="137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C0AF-7670-4742-B093-0819A5524F3E}" type="slidenum">
              <a:rPr lang="en-US"/>
              <a:pPr/>
              <a:t>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Sidebar: dot / cross product</a:t>
            </a:r>
          </a:p>
        </p:txBody>
      </p:sp>
      <p:pic>
        <p:nvPicPr>
          <p:cNvPr id="436239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3458" y="2003061"/>
            <a:ext cx="3808413" cy="3984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767408" y="1372823"/>
            <a:ext cx="129663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dot product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695969" y="3606526"/>
            <a:ext cx="1451616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cross product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897583" y="5241651"/>
            <a:ext cx="2562817" cy="40011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cross product operator</a:t>
            </a:r>
          </a:p>
        </p:txBody>
      </p:sp>
      <p:sp>
        <p:nvSpPr>
          <p:cNvPr id="436256" name="Freeform 32"/>
          <p:cNvSpPr>
            <a:spLocks/>
          </p:cNvSpPr>
          <p:nvPr/>
        </p:nvSpPr>
        <p:spPr bwMode="auto">
          <a:xfrm>
            <a:off x="2000895" y="4520926"/>
            <a:ext cx="278681" cy="722596"/>
          </a:xfrm>
          <a:custGeom>
            <a:avLst/>
            <a:gdLst/>
            <a:ahLst/>
            <a:cxnLst>
              <a:cxn ang="0">
                <a:pos x="94" y="452"/>
              </a:cxn>
              <a:cxn ang="0">
                <a:pos x="89" y="203"/>
              </a:cxn>
              <a:cxn ang="0">
                <a:pos x="0" y="0"/>
              </a:cxn>
            </a:cxnLst>
            <a:rect l="0" t="0" r="r" b="b"/>
            <a:pathLst>
              <a:path w="105" h="452">
                <a:moveTo>
                  <a:pt x="94" y="452"/>
                </a:moveTo>
                <a:cubicBezTo>
                  <a:pt x="99" y="365"/>
                  <a:pt x="105" y="278"/>
                  <a:pt x="89" y="203"/>
                </a:cubicBezTo>
                <a:cubicBezTo>
                  <a:pt x="73" y="128"/>
                  <a:pt x="36" y="64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574123" y="3289879"/>
            <a:ext cx="2618582" cy="2351882"/>
            <a:chOff x="4335463" y="2100263"/>
            <a:chExt cx="4038600" cy="3778250"/>
          </a:xfrm>
        </p:grpSpPr>
        <p:sp>
          <p:nvSpPr>
            <p:cNvPr id="436261" name="Freeform 37"/>
            <p:cNvSpPr>
              <a:spLocks/>
            </p:cNvSpPr>
            <p:nvPr/>
          </p:nvSpPr>
          <p:spPr bwMode="auto">
            <a:xfrm>
              <a:off x="5576888" y="2438400"/>
              <a:ext cx="284908" cy="593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37" y="213"/>
                </a:cxn>
                <a:cxn ang="0">
                  <a:pos x="1650" y="1598"/>
                </a:cxn>
                <a:cxn ang="0">
                  <a:pos x="514" y="1380"/>
                </a:cxn>
                <a:cxn ang="0">
                  <a:pos x="0" y="0"/>
                </a:cxn>
              </a:cxnLst>
              <a:rect l="0" t="0" r="r" b="b"/>
              <a:pathLst>
                <a:path w="1650" h="1598">
                  <a:moveTo>
                    <a:pt x="0" y="0"/>
                  </a:moveTo>
                  <a:lnTo>
                    <a:pt x="1137" y="213"/>
                  </a:lnTo>
                  <a:lnTo>
                    <a:pt x="1650" y="1598"/>
                  </a:lnTo>
                  <a:lnTo>
                    <a:pt x="514" y="1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254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6229" name="Line 5"/>
            <p:cNvSpPr>
              <a:spLocks noChangeShapeType="1"/>
            </p:cNvSpPr>
            <p:nvPr/>
          </p:nvSpPr>
          <p:spPr bwMode="auto">
            <a:xfrm flipH="1" flipV="1">
              <a:off x="5559425" y="2416175"/>
              <a:ext cx="841375" cy="222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6230" name="Line 6"/>
            <p:cNvSpPr>
              <a:spLocks noChangeShapeType="1"/>
            </p:cNvSpPr>
            <p:nvPr/>
          </p:nvSpPr>
          <p:spPr bwMode="auto">
            <a:xfrm>
              <a:off x="6400800" y="4637088"/>
              <a:ext cx="1836738" cy="3508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6231" name="Freeform 7"/>
            <p:cNvSpPr>
              <a:spLocks/>
            </p:cNvSpPr>
            <p:nvPr/>
          </p:nvSpPr>
          <p:spPr bwMode="auto">
            <a:xfrm>
              <a:off x="6270625" y="4252913"/>
              <a:ext cx="284908" cy="593324"/>
            </a:xfrm>
            <a:custGeom>
              <a:avLst/>
              <a:gdLst/>
              <a:ahLst/>
              <a:cxnLst>
                <a:cxn ang="0">
                  <a:pos x="339" y="288"/>
                </a:cxn>
                <a:cxn ang="0">
                  <a:pos x="277" y="144"/>
                </a:cxn>
                <a:cxn ang="0">
                  <a:pos x="211" y="67"/>
                </a:cxn>
                <a:cxn ang="0">
                  <a:pos x="113" y="26"/>
                </a:cxn>
                <a:cxn ang="0">
                  <a:pos x="0" y="0"/>
                </a:cxn>
              </a:cxnLst>
              <a:rect l="0" t="0" r="r" b="b"/>
              <a:pathLst>
                <a:path w="339" h="288">
                  <a:moveTo>
                    <a:pt x="339" y="288"/>
                  </a:moveTo>
                  <a:cubicBezTo>
                    <a:pt x="329" y="264"/>
                    <a:pt x="298" y="181"/>
                    <a:pt x="277" y="144"/>
                  </a:cubicBezTo>
                  <a:cubicBezTo>
                    <a:pt x="256" y="107"/>
                    <a:pt x="238" y="87"/>
                    <a:pt x="211" y="67"/>
                  </a:cubicBezTo>
                  <a:cubicBezTo>
                    <a:pt x="184" y="47"/>
                    <a:pt x="148" y="37"/>
                    <a:pt x="113" y="26"/>
                  </a:cubicBezTo>
                  <a:cubicBezTo>
                    <a:pt x="78" y="15"/>
                    <a:pt x="24" y="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pic>
          <p:nvPicPr>
            <p:cNvPr id="436232" name="Picture 8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27788" y="4346575"/>
              <a:ext cx="184150" cy="29051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436233" name="Picture 9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26413" y="5035550"/>
              <a:ext cx="247650" cy="2032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436236" name="Picture 12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78475" y="2100263"/>
              <a:ext cx="222250" cy="2762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  <p:sp>
          <p:nvSpPr>
            <p:cNvPr id="436240" name="Line 16"/>
            <p:cNvSpPr>
              <a:spLocks noChangeShapeType="1"/>
            </p:cNvSpPr>
            <p:nvPr/>
          </p:nvSpPr>
          <p:spPr bwMode="auto">
            <a:xfrm flipH="1">
              <a:off x="5110163" y="4629150"/>
              <a:ext cx="1290637" cy="1249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pic>
          <p:nvPicPr>
            <p:cNvPr id="436241" name="Picture 17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35463" y="5507038"/>
              <a:ext cx="873125" cy="2762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  <p:sp>
          <p:nvSpPr>
            <p:cNvPr id="436245" name="Line 21"/>
            <p:cNvSpPr>
              <a:spLocks noChangeShapeType="1"/>
            </p:cNvSpPr>
            <p:nvPr/>
          </p:nvSpPr>
          <p:spPr bwMode="auto">
            <a:xfrm flipH="1">
              <a:off x="6499225" y="4718050"/>
              <a:ext cx="285750" cy="276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6247" name="Line 23"/>
            <p:cNvSpPr>
              <a:spLocks noChangeShapeType="1"/>
            </p:cNvSpPr>
            <p:nvPr/>
          </p:nvSpPr>
          <p:spPr bwMode="auto">
            <a:xfrm flipH="1">
              <a:off x="5959475" y="4260850"/>
              <a:ext cx="285750" cy="276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6248" name="Line 24"/>
            <p:cNvSpPr>
              <a:spLocks noChangeShapeType="1"/>
            </p:cNvSpPr>
            <p:nvPr/>
          </p:nvSpPr>
          <p:spPr bwMode="auto">
            <a:xfrm flipH="1" flipV="1">
              <a:off x="6105525" y="4914900"/>
              <a:ext cx="39370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6249" name="Line 25"/>
            <p:cNvSpPr>
              <a:spLocks noChangeShapeType="1"/>
            </p:cNvSpPr>
            <p:nvPr/>
          </p:nvSpPr>
          <p:spPr bwMode="auto">
            <a:xfrm>
              <a:off x="5965825" y="4537075"/>
              <a:ext cx="142875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436262" name="Picture 38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10350" y="3549650"/>
              <a:ext cx="477838" cy="4492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36263" name="Picture 39 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4238" y="5996739"/>
            <a:ext cx="4216400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6268" name="Text Box 44"/>
          <p:cNvSpPr txBox="1">
            <a:spLocks noChangeArrowheads="1"/>
          </p:cNvSpPr>
          <p:nvPr/>
        </p:nvSpPr>
        <p:spPr bwMode="auto">
          <a:xfrm>
            <a:off x="4399507" y="3277148"/>
            <a:ext cx="2606547" cy="40011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skew-symmetric matrix</a:t>
            </a:r>
          </a:p>
        </p:txBody>
      </p:sp>
      <p:sp>
        <p:nvSpPr>
          <p:cNvPr id="436271" name="Freeform 47"/>
          <p:cNvSpPr>
            <a:spLocks/>
          </p:cNvSpPr>
          <p:nvPr/>
        </p:nvSpPr>
        <p:spPr bwMode="auto">
          <a:xfrm>
            <a:off x="3967459" y="3464147"/>
            <a:ext cx="436779" cy="369332"/>
          </a:xfrm>
          <a:custGeom>
            <a:avLst/>
            <a:gdLst/>
            <a:ahLst/>
            <a:cxnLst>
              <a:cxn ang="0">
                <a:pos x="473" y="0"/>
              </a:cxn>
              <a:cxn ang="0">
                <a:pos x="252" y="412"/>
              </a:cxn>
              <a:cxn ang="0">
                <a:pos x="0" y="1178"/>
              </a:cxn>
            </a:cxnLst>
            <a:rect l="0" t="0" r="r" b="b"/>
            <a:pathLst>
              <a:path w="473" h="1178">
                <a:moveTo>
                  <a:pt x="473" y="0"/>
                </a:moveTo>
                <a:cubicBezTo>
                  <a:pt x="436" y="69"/>
                  <a:pt x="331" y="216"/>
                  <a:pt x="252" y="412"/>
                </a:cubicBezTo>
                <a:cubicBezTo>
                  <a:pt x="173" y="608"/>
                  <a:pt x="52" y="1019"/>
                  <a:pt x="0" y="117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436273" name="Picture 4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7472" y="3904210"/>
            <a:ext cx="4821237" cy="1006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1027" name="Picture 3 2" descr="C:\Users\oli\Desktop\500px-Dot_Product.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95" y="1263971"/>
            <a:ext cx="1652517" cy="13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3847" y="1273597"/>
            <a:ext cx="208790" cy="17538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 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7652" y="1994397"/>
            <a:ext cx="159482" cy="19775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BC709-2B9F-451D-B82D-DEDC0FBD9A7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46" y="1664722"/>
            <a:ext cx="1356550" cy="58225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9C5DB-15D7-4BA6-AB3B-5AA3982853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56" y="2365370"/>
            <a:ext cx="120381" cy="1080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3" grpId="0"/>
      <p:bldP spid="436255" grpId="0" animBg="1"/>
      <p:bldP spid="436256" grpId="0" animBg="1"/>
      <p:bldP spid="436268" grpId="0" animBg="1"/>
      <p:bldP spid="4362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&#10;\pagestyle{empty}&#10;\usepackage{amsmath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{\mathbf{p}/\{A\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1.875"/>
  <p:tag name="PICTUREFILESIZE" val="30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{\mathbf{p}/\{A\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1.875"/>
  <p:tag name="PICTUREFILESIZE" val="30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{\{A\}/\{B\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2.75"/>
  <p:tag name="PICTUREFILESIZE" val="37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{\mathbf{p}/\{B\}} = \mathbf{v}_{\mathbf{p}/\{A\}}  + \mathbf{v}_{\{A\}/\{B\}}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68.75"/>
  <p:tag name="PICTUREFILESIZE" val="146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a} \cdot \mathbf{b} = \| \mathbf{a} \| \;  \| \mathbf{b} \| \; \cos \ph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9.875"/>
  <p:tag name="PICTUREFILESIZE" val="945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A = \| \mathbf{a} \| \; \| \mathbf{b} \| \; \sin \phi = \| \mathbf{a} \times \mathbf{b} \|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1.875"/>
  <p:tag name="PICTUREFILESIZE" val="125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a} \times \mathbf{b} = \hat{\mathbf{a}}\;\; \mathbf{b} = \left [ \begin{array}{ccc} 0 &amp;-a_3 &amp; a_2 \\ a_3 &amp; 0 &amp; -a_1 \\ -a_2 &amp; a_1 &amp; 0 \end{array} \right ] \mathbf{b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49.875"/>
  <p:tag name="PICTUREFILESIZE" val="5599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mathbf{a}&#10;$$&#10;\end{document}&#10;"/>
  <p:tag name="FILENAME" val="txp_fig"/>
  <p:tag name="FORMAT" val="bmpmono"/>
  <p:tag name="RES" val="300"/>
  <p:tag name="BLEND" val="0"/>
  <p:tag name="TRANSPARENT" val="0"/>
  <p:tag name="TBUG" val="0"/>
  <p:tag name="ALLOWFS" val="0"/>
  <p:tag name="ORIGWIDTH" val="12"/>
  <p:tag name="PICTUREFILESIZE" val="3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mathbf{b}&#10;$$&#10;\end{document}&#10;"/>
  <p:tag name="FILENAME" val="txp_fig"/>
  <p:tag name="FORMAT" val="bmpmono"/>
  <p:tag name="RES" val="300"/>
  <p:tag name="BLEND" val="0"/>
  <p:tag name="TRANSPARENT" val="0"/>
  <p:tag name="TBUG" val="0"/>
  <p:tag name="ALLOWFS" val="0"/>
  <p:tag name="ORIGWIDTH" val="12"/>
  <p:tag name="PICTUREFILESIZE" val="5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54"/>
  <p:tag name="ORIGINALWIDTH" val="667.5931"/>
  <p:tag name="LATEXADDIN" val="\documentclass{article}\pagestyle{empty}&#10;\begin{document}&#10;$$&#10;\|\mathbf{a}_{\scriptsize\mathbf{b}}\| = \frac{\mathbf{a} \cdot \mathbf{b}}{\|\mathbf{b}\|}&#10;$$&#10;\end{document}&#10;"/>
  <p:tag name="IGUANATEXSIZE" val="20"/>
  <p:tag name="IGUANATEXCURSOR" val="17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5165"/>
  <p:tag name="ORIGINALWIDTH" val="132.0184"/>
  <p:tag name="LATEXADDIN" val="\documentclass{slides}\pagestyle{empty}&#10;\usepackage{amsfonts}&#10;\begin{document}&#10;$$&#10;\mathbf{a}&#10;$$&#10;\end{document}&#10;"/>
  <p:tag name="IGUANATEXSIZE" val="20"/>
  <p:tag name="IGUANATEXCURSOR" val="11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ph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69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a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b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a} \times \mathbf{b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56"/>
  <p:tag name="PICTUREFILESIZE" val="19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8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ph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69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8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left ( \begin{array}{c} v_x \\ v_y \\ v_z \\ \omega_x \\ \omega_y \\ \omega_z \end{array} \right )  = \left ( \begin{array}{c} \mathbf{v}_{(3 \times 1)} \\ \mathbf{\omega}_{(3 \times 1)} \end{array} \right )  =&#10;{J_0}_{(6 \times n)} (\mathbf{q}) \;\; \dot{\mathbf{q}}_{(n \times 1)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11.875"/>
  <p:tag name="PICTUREFILESIZE" val="1313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1.25"/>
  <p:tag name="PICTUREFILESIZE" val="85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\mathbf{p} = \Omega \times 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9.875"/>
  <p:tag name="PICTUREFILESIZE" val="52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r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3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| \mathbf{v}_\mathbf{p} \| = \| \Omega\| \; \| \mathbf{p} \| \sin \phi = \|\Omega\| \; \| \mathbf{r} \|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3.875"/>
  <p:tag name="PICTUREFILESIZE" val="146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| \Omega \| = \frac{\| \mathbf{v}_\mathbf{p}\| }{\|\mathbf{r}\|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14"/>
  <p:tag name="PICTUREFILESIZE" val="1230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| \mathbf{v}_\mathbf{p}\| = \| \Omega \| \; \|\mathbf{r}\|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5.875"/>
  <p:tag name="PICTUREFILESIZE" val="697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Omega = \frac{\mathbf{r} \times \mathbf{v}_\mathbf{p}}{\|\mathbf{r}\|^2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08"/>
  <p:tag name="PICTUREFILESIZE" val="1104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r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39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F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3.5"/>
  <p:tag name="PICTUREFILESIZE" val="5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x}} = &#10;\left ( \begin{array}{c} \dot{\mathbf{x}}_p \\ \dot{\mathbf{x}}_r \end{array} \right ) = &#10;\left [ \begin{array}{cc} E_p(\mathbf{x}_p) &amp; 0 \\ 0 &amp; E_r(\mathbf{x}_r) \end{array} \right ]&#10;\left ( \begin{array}{c} \mathbf{v} \\ \mathbf{\omega} \end{array} \right )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8"/>
  <p:tag name="PICTUREFILESIZE" val="4406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alph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5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 = \mathbf{r} \times \mathbf{F}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1.875"/>
  <p:tag name="PICTUREFILESIZE" val="32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\mathbf{p} = \Omega \times 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9.875"/>
  <p:tag name="PICTUREFILESIZE" val="528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80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1.25"/>
  <p:tag name="PICTUREFILESIZE" val="85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r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39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A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1"/>
  <p:tag name="PICTUREFILESIZE" val="17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Omega_{A/B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54"/>
  <p:tag name="PICTUREFILESIZE" val="33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_p(\mathbf{x_p}) = \left [ \begin{array}{ccc} 1 &amp; 0 &amp; 0 \\ 0 &amp; 1 &amp; 0 \\ 0 &amp; 0 &amp; 1 \end{array} 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00.875"/>
  <p:tag name="PICTUREFILESIZE" val="3289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A\mathbf{v}_\mathbf{p} = \; ^A\Omega_{A/B} \times \, ^A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8"/>
  <p:tag name="PICTUREFILESIZE" val="1347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^A{\mathbf{v}_{\mathbf{p}/A}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58"/>
  <p:tag name="PICTUREFILESIZE" val="419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B\mathbf{v}_\mathbf{p} = \,^B_AR \; ^A\Omega_{A/B} \times \, ^B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32.75"/>
  <p:tag name="PICTUREFILESIZE" val="1605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A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1"/>
  <p:tag name="PICTUREFILESIZE" val="17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Omega_{A/B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54"/>
  <p:tag name="PICTUREFILESIZE" val="339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^B\mathbf{v}_{A/B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62"/>
  <p:tag name="PICTUREFILESIZE" val="470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A{\mathbf{v}_{\mathbf{p}/A}}_l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2.875"/>
  <p:tag name="PICTUREFILESIZE" val="48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B\mathbf{v}_\mathbf{p} = \,^B(^A{\mathbf{v}_{\mathbf{p}/A}}_l) \; + \; ^B\Omega_{A/B} \times \, ^B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36"/>
  <p:tag name="PICTUREFILESIZE" val="2347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B\mathbf{v}_\mathbf{p} = \, ^B_AR \,^A{\mathbf{v}_{\mathbf{p}/A}}_l \; + \; ^B\Omega_{A/B} \times \, ^B_AR \, ^A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69.875"/>
  <p:tag name="PICTUREFILESIZE" val="261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^B\mathbf{v}_\mathbf{p} = \,^B\mathbf{v}_{A/B} \, + \, ^B_AR \,^A{\mathbf{v}_{\mathbf{p}/A}}_l \; + \; ^B\Omega_{A/B} \times \, ^B_AR \, ^A\mathbf{p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466"/>
  <p:tag name="PICTUREFILESIZE" val="325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_r(\mathbf{x}_r) = &#10;\left [ \begin{array}{ccc} &#10;-\frac{s\alpha c\beta}{s\beta} &amp; \frac{c\alpha c\beta}{s \beta} &amp; 1 \\&#10;c\alpha &amp; s \alpha &amp; 0 \\&#10;\frac{s \alpha}{s \beta} &amp; - \frac{c \alpha}{s\beta}  &amp; 0 &#10;\end{array}&#10;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68.75"/>
  <p:tag name="PICTUREFILESIZE" val="4906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B\mathbf{v}_\mathbf{p} = \,^B_AR \; ^A\Omega_{A/B} \times \, ^B\mathbf{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32.75"/>
  <p:tag name="PICTUREFILESIZE" val="1605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^B\Omega_{A/B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68"/>
  <p:tag name="PICTUREFILESIZE" val="470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z}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z}_{i+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7.5"/>
  <p:tag name="PICTUREFILESIZE" val="174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9.25"/>
  <p:tag name="PICTUREFILESIZE" val="7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{i+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7.25"/>
  <p:tag name="PICTUREFILESIZE" val="174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75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{i+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7.25"/>
  <p:tag name="PICTUREFILESIZE" val="174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{i+1} = \omega_{i} + \Omega_{i+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4"/>
  <p:tag name="PICTUREFILESIZE" val="84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{i+1} = \mathbf{v}_i + \omega_i \times \mathbf{p}_{i+1} + \dot{d}_{i+1} \mathbf{z}_{i+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27.875"/>
  <p:tag name="PICTUREFILESIZE" val="17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{J_0}_{(6 \times n)} = \left [ \begin{array}{c} {J_v}_{(3 \times n)} \\ {J_\omega}_{(3 \times n)} \end{array} 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10"/>
  <p:tag name="PICTUREFILESIZE" val="247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p}_{i+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7.25"/>
  <p:tag name="PICTUREFILESIZE" val="174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left ( \begin{array}{c} ^0\mathbf{v} \\ ^0\mathbf{\omega} \end{array} \right ) =&#10;\left [ \begin{array}{cc} ^0_nR &amp; 0 \\ 0 &amp; ^0_nR \end{array} \right ]&#10;\left ( \begin{array}{c} ^n\mathbf{v} \\ ^n\mathbf{\omega} \end{array} \right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0"/>
  <p:tag name="PICTUREFILESIZE" val="3116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{i+1} = \dot{\theta}_{i+1} \; \mathbf{z}_{i+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0.875"/>
  <p:tag name="PICTUREFILESIZE" val="96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Omega_{i+1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49"/>
  <p:tag name="PICTUREFILESIZE" val="263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bar{\epsilon} = 1 - \epsilon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5.875"/>
  <p:tag name="PICTUREFILESIZE" val="303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q_i = \bar{\epsilon} \theta_i + \epsilon d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4.75"/>
  <p:tag name="PICTUREFILESIZE" val="543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epsilon = \left\{ \begin{array}{ll}0 &amp; \mbox{for revolute joints}\\ 1 &amp;\mbox{for prismatic joints}\end{array} \right.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9.875"/>
  <p:tag name="PICTUREFILESIZE" val="320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p}_{in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0"/>
  <p:tag name="PICTUREFILESIZE" val="99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i, \mathbf{z}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"/>
  <p:tag name="PICTUREFILESIZE" val="227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v}_{i/i-1} = \mathbf{z}_i \dot{q}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0"/>
  <p:tag name="PICTUREFILESIZE" val="67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x}}  = \left ( \begin{array}{c} \dot{\mathbf{x}}_p \\ \dot{\mathbf{x}}_r \end{array} \right )  =  &#10;\left ( \begin{array}{c} E_p(\mathbf{x}_p) \; \mathbf{v} \\ E_r(\mathbf{x}_r) \; \mathbf{\omega} \end{array} \right ) =&#10;\left ( \begin{array}{c} E_p(\mathbf{x}_p) J_\mathbf{v} \; \dot{\mathbf{q}} \\ E_r(\mathbf{x}_r) J_\mathbf{\omega}  \; \dot{\mathbf{q}} \end{array} \right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44"/>
  <p:tag name="PICTUREFILESIZE" val="5110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{i/i-1} = \mathbf{z}_i \dot{q}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6"/>
  <p:tag name="PICTUREFILESIZE" val="71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2,5911"/>
  <p:tag name="ORIGINALWIDTH" val="3339,466"/>
  <p:tag name="LATEXADDIN" val="\documentclass{slides}\pagestyle{empty}&#10;\usepackage{amsfonts}&#10;\begin{document}&#10;$$&#10;\mathbf{v} = \sum_{i=1}^n \left [ \epsilon_i \mathbf{v}_i + \bar{\epsilon}_i (\Omega_i \times \mathbf{p}_{in} ) \right ]&#10;$$&#10;\end{document}&#10;"/>
  <p:tag name="IGUANATEXSIZE" val="20"/>
  <p:tag name="IGUANATEXCURSOR" val="221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 = \sum_{i=1}^{n} \bar{\epsilon}_i \mathbf{z}_i \dot{q}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7"/>
  <p:tag name="PICTUREFILESIZE" val="150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1,131"/>
  <p:tag name="ORIGINALWIDTH" val="4809,671"/>
  <p:tag name="LATEXADDIN" val="\documentclass{slides}\pagestyle{empty}&#10;\usepackage{amsfonts}&#10;\begin{document}&#10;\begin{eqnarray*}&#10;\dot{\mathbf{x}}_p \; = \; \mathbf{v} &amp; = &amp; \sum_{i=1}^n \left [ \epsilon_i \mathbf{v}_i + \bar{\epsilon}_i (\Omega_i \times \mathbf{p}_{in} ) \right ] \\[0.3cm]&#10;                       &amp; = &amp;  ( \epsilon_1 \mathbf{z}_1 + \bar{\epsilon}_1(\mathbf{z}_1 \times \mathbf{p}_{1n} )) \; \dot{q}_1 +\\&#10;                       &amp;    &amp;  ( \epsilon_2 \mathbf{z}_2 + \bar{\epsilon}_2(\mathbf{z}_2 \times \mathbf{p}_{2n} )) \; \dot{q}_2 +\\&#10;                       &amp;    &amp;  \hspace{1.0cm} \vdots \\&#10;                       &amp;    &amp;  ( \epsilon_n \mathbf{z}_n + \bar{\epsilon}_n(\mathbf{z}_n \times \mathbf{p}_{nn} )) \; \dot{q}_n \\[0.3cm]&#10;                       &amp; = &amp; J_v \; \dot{\mathbf{q}}&#10;\end{eqnarray*}&#10;\end{document}&#10;"/>
  <p:tag name="IGUANATEXSIZE" val="20"/>
  <p:tag name="IGUANATEXCURSOR" val="800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\mathbf{v}_{i/i-1} &amp;=&amp; \mathbf{z}_i \dot{q}_i\\[0.5cm]&#10;\Omega_{i/i-1} &amp;=&amp; \mathbf{z}_i \dot{q}_i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5.875"/>
  <p:tag name="PICTUREFILESIZE" val="2217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\dot{\mathbf{x}}_r \; = \; \omega &amp; = &amp; \sum_{i=1}^{n} \bar{\epsilon}_i \mathbf{z}_i \dot{q}_i \\[0.3cm]&#10;                                             &amp; = &amp; [\bar{\epsilon}_1 \mathbf{z}_1] \; \dot{q}_1 +\\&#10;                                             &amp;    &amp; [\bar{\epsilon}_2 \mathbf{z}_2] \; \dot{q}_2 +\\&#10;                                             &amp;    &amp; \hspace{1.0cm} \vdots \\&#10;                                             &amp;    &amp; [\bar{\epsilon}_n \mathbf{z}_n] \; \dot{q}_n\\[0.3cm]&#10;                                             &amp; = &amp; J_\omega \; \dot{\mathbf{q}}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32"/>
  <p:tag name="PICTUREFILESIZE" val="1137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J &#10;&amp; = &amp;  &#10;\left [ \begin{array}{cccc}&#10;\frac{\partial\,\mathbf{x}_\mathbf{p}}{\partial q_1} &amp; &#10;\frac{\partial\,\mathbf{x}_\mathbf{p}}{\partial q_2} &amp; &#10;\cdots &amp; &#10;\frac{\partial\,\mathbf{x}_\mathbf{p}}{\partial q_n}  \\[0.5cm]&#10;\bar{\epsilon}_1 \,\mathbf{z}_1 &amp; &#10;\bar{\epsilon}_2 \,\mathbf{z}_2 &amp; &#10;\cdots &amp; &#10;\bar{\epsilon}_n \,\mathbf{z}_n&#10;\end{array} \right ]\\[1.0cm]&#10;^0J&amp; = &amp; &#10;\left [ \begin{array}{cccc}&#10;\frac{\partial\,^0\mathbf{x}_\mathbf{p}}{\partial q_1} &amp; &#10;\frac{\partial\,^0\mathbf{x}_\mathbf{p}}{\partial q_2} &amp; &#10;\cdots &amp; &#10;\frac{\partial\,^0\mathbf{x}_\mathbf{p}}{\partial q_n}  \\[0.5cm]&#10;\bar{\epsilon}_1 \,^0\mathbf{z}_1 &amp; &#10;\bar{\epsilon}_2 \,^0\mathbf{z}_2 &amp; &#10;\cdots &amp; &#10;\bar{\epsilon}_n \,^0\mathbf{z}_n&#10;\end{array} \right ]\\[1.0cm]&#10;&amp; = &amp; &#10;\left [ \begin{array}{cccc}&#10;\frac{\partial\,^0\mathbf{x}_\mathbf{p}}{\partial q_1} &amp; &#10;\frac{\partial\,^0\mathbf{x}_\mathbf{p}}{\partial q_2} &amp; &#10;\cdots &amp; &#10;\frac{\partial\,^0\mathbf{x}_\mathbf{p}}{\partial q_n}  \\[0.5cm]&#10;\bar{\epsilon}_1 \,(^0_1R\mathbf{z}) &amp; &#10;\bar{\epsilon}_2 \,(^0_2R\mathbf{z}) &amp; &#10;\cdots &amp; &#10;\bar{\epsilon}_n \,(^0_nR\mathbf{z})&#10;\end{array} \right ]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419"/>
  <p:tag name="PICTUREFILESIZE" val="2603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J &#10;&amp; = &amp;  &#10;\left [ \begin{array}{cccc}&#10;\left ( \epsilon_1 \, \mathbf{z}_1  + \bar{\epsilon}_1 \, \mathbf{z}_1 \times \,\mathbf{p}_{1n} \right) &amp; &#10;\cdots &amp; &#10;\left ( \epsilon_{n-1} \, \mathbf{z}_{n-1} + \bar{\epsilon}_{n-1} \, \mathbf{z}_{n-1} \times \,\mathbf{p}_{(n-1)n} \right) &amp; &#10;\epsilon_n \, \mathbf{z}_n \\[0.5cm]&#10;\bar{\epsilon}_1 \,\mathbf{z}_1 &amp; &#10;\cdots &amp; &#10;\bar{\epsilon}_{n-1} \,\mathbf{z}_{n-1} &amp; &#10;\bar{\epsilon}_n \, \mathbf{z}_n&#10;\end{array} \right ]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720"/>
  <p:tag name="PICTUREFILESIZE" val="10629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^0J_{allrev}&#10;&amp; = &amp;  &#10;\left [ \begin{array}{cccc}&#10;\left(\,^0\mathbf{z}_1 \times \,^0\mathbf{p}_{1n}\right)&amp; &#10;\left(\,^0\mathbf{z}_2 \times \,^0\mathbf{p}_{2n}\right)&amp; &#10;\cdots &amp; &#10;^0\mathbf{z}_n\\[0.5cm]&#10;^0\mathbf{z}_1 &amp; &#10;^0\mathbf{z}_2 &amp; &#10;\cdots &amp; &#10;^0\mathbf{z}_n&#10;\end{array} \right ]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519"/>
  <p:tag name="PICTUREFILESIZE" val="7377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^0J &#10;&amp; = &amp;  &#10;\left [ \begin{array}{cccc}&#10;^0_1R \, \left (\epsilon_1 \, \mathbf{z}_1  + \bar{\epsilon}_1 \, \mathbf{z}_1 \times \,\mathbf{p}_{1n} \right ) &amp; &#10;\cdots &amp; &#10;^0_{n-1}R \, \left (\epsilon_{n-1} \, \mathbf{z}_{n-1} + \bar{\epsilon}_{n-1} \, \mathbf{z}_{n-1} \times \,\mathbf{p}_{(n-1)n} \right) &amp; &#10;^0_nR\epsilon_n \, \mathbf{z}_n \\[0.5cm]&#10;^0_1R\bar{\epsilon}_1 \,\mathbf{z}_1 &amp; &#10;\cdots &amp; &#10;^0_{n-1}R\bar{\epsilon}_{n-1} \,\mathbf{z}_{n-1} &amp; &#10;^0_nR\bar{\epsilon}_n \, \mathbf{z}_n&#10;\end{array} \right ]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720"/>
  <p:tag name="PICTUREFILESIZE" val="1399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J_\mathbf{x}= \left [ \begin{array}{c} J_p \\ J_r \end{array} \right ] = &#10;\left [ \begin{array}{cc} E_p &amp; 0 \\ 0 &amp; E_r \end{array} \right ] \left [ \begin{array}{c} J_\mathbf{v} \\ J_\mathbf{\omega} \end{array} 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0"/>
  <p:tag name="PICTUREFILESIZE" val="3462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p}_{in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0"/>
  <p:tag name="PICTUREFILESIZE" val="99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i, \mathbf{z}_i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"/>
  <p:tag name="PICTUREFILESIZE" val="227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Omega_{i-1}, \mathbf{z}_{i-1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97"/>
  <p:tag name="PICTUREFILESIZE" val="437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mathbf{p}_{(i-1)n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69"/>
  <p:tag name="PICTUREFILESIZE" val="290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^nJ &amp; = &amp; &#10;\left [&#10;\begin{array}{cccc}&#10;\frac{\partial\,\mathbf{x}_\mathbf{p}}{\partial q_1} &amp; &#10;\frac{\partial\,\mathbf{x}_\mathbf{p}}{\partial q_2} &amp; &#10;\cdots &amp; &#10;\frac{\partial\,\mathbf{x}_\mathbf{p}}{\partial q_n}  \\[0.5cm]&#10;\bar{\epsilon}_1 \,\mathbf{z}_1 &amp; &#10;\bar{\epsilon}_2 \,\mathbf{z}_2 &amp; &#10;\cdots &amp; &#10;\bar{\epsilon}_n \,\mathbf{z}_n&#10;&#10;\end{array}&#10;\right ]\\[2.0cm]&#10;^0J &#10;&amp; = &amp;  &#10;\left [ \begin{array}{cccc}&#10;\frac{\partial\,^0\mathbf{x}_\mathbf{p}}{\partial q_1} &amp; &#10;\frac{\partial\,^0\mathbf{x}_\mathbf{p}}{\partial q_2} &amp; &#10;\cdots &amp; &#10;\frac{\partial\,^0\mathbf{x}_\mathbf{p}}{\partial q_n}  \\[0.5cm]&#10;\bar{\epsilon}_1 \,^0\mathbf{z}_1 &amp; &#10;\bar{\epsilon}_2 \,^0\mathbf{z}_2 &amp; &#10;\cdots &amp; &#10;\bar{\epsilon}_n \,^0\mathbf{z}_n&#10;\end{array} \right ]\\[1.0cm]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46.75"/>
  <p:tag name="PICTUREFILESIZE" val="15940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^BJ = \left [&#10;\begin{array}{cc}&#10;^B_AR &amp; 0 \\[0.5cm]&#10; 0 &amp; ^B_AR &#10;\end{array}&#10;\right ]&#10;\; ^AJ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11"/>
  <p:tag name="PICTUREFILESIZE" val="30862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647</Words>
  <Application>Microsoft Office PowerPoint</Application>
  <PresentationFormat>Widescreen</PresentationFormat>
  <Paragraphs>121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Symbol</vt:lpstr>
      <vt:lpstr>CMMI7</vt:lpstr>
      <vt:lpstr>Calibri</vt:lpstr>
      <vt:lpstr>CMMI10</vt:lpstr>
      <vt:lpstr>CMR10</vt:lpstr>
      <vt:lpstr>CMEX10</vt:lpstr>
      <vt:lpstr>CMBX10</vt:lpstr>
      <vt:lpstr>CMSY10ORIG</vt:lpstr>
      <vt:lpstr>Larissa-Design</vt:lpstr>
      <vt:lpstr>Custom Design</vt:lpstr>
      <vt:lpstr>Disclaimer</vt:lpstr>
      <vt:lpstr>Reading for this set of slides</vt:lpstr>
      <vt:lpstr>Robotics Computing the Jacobian</vt:lpstr>
      <vt:lpstr>Different Jacobians</vt:lpstr>
      <vt:lpstr>Basic Jacobian</vt:lpstr>
      <vt:lpstr>Relationship between Jx and J0</vt:lpstr>
      <vt:lpstr>Velocity Propagation</vt:lpstr>
      <vt:lpstr>Linear Motion</vt:lpstr>
      <vt:lpstr>Sidebar: dot / cross product</vt:lpstr>
      <vt:lpstr>Rotational Motion</vt:lpstr>
      <vt:lpstr>Side by Side</vt:lpstr>
      <vt:lpstr>Velocity Between Rotating Frames</vt:lpstr>
      <vt:lpstr>Linear and Angular Motion</vt:lpstr>
      <vt:lpstr>Velocity Propagation</vt:lpstr>
      <vt:lpstr>Velocity Propagation</vt:lpstr>
      <vt:lpstr>Huh?</vt:lpstr>
      <vt:lpstr>q revisited: Joint Coordinates</vt:lpstr>
      <vt:lpstr>End-Effector Velocities</vt:lpstr>
      <vt:lpstr>Linear End-Effector Velocities</vt:lpstr>
      <vt:lpstr>Angular End-Effector Velocities</vt:lpstr>
      <vt:lpstr>Jacobian Computation</vt:lpstr>
      <vt:lpstr>Jacobian Computation</vt:lpstr>
      <vt:lpstr>A Word about Reference Frames</vt:lpstr>
      <vt:lpstr>Jacobian in Different Frames</vt:lpstr>
      <vt:lpstr>So far…</vt:lpstr>
      <vt:lpstr>Moving J Between Frames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oli</dc:creator>
  <cp:lastModifiedBy>Oliver Brock</cp:lastModifiedBy>
  <cp:revision>167</cp:revision>
  <dcterms:modified xsi:type="dcterms:W3CDTF">2020-10-23T09:11:41Z</dcterms:modified>
</cp:coreProperties>
</file>