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6" r:id="rId3"/>
    <p:sldId id="325" r:id="rId4"/>
    <p:sldId id="256" r:id="rId5"/>
    <p:sldId id="257" r:id="rId6"/>
    <p:sldId id="258" r:id="rId7"/>
    <p:sldId id="260" r:id="rId8"/>
    <p:sldId id="259" r:id="rId9"/>
    <p:sldId id="315" r:id="rId10"/>
    <p:sldId id="310" r:id="rId11"/>
    <p:sldId id="263" r:id="rId12"/>
    <p:sldId id="264" r:id="rId13"/>
    <p:sldId id="34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MBX10" panose="020B0604020202020204"/>
      <p:regular r:id="rId20"/>
    </p:embeddedFont>
    <p:embeddedFont>
      <p:font typeface="CMEX10" panose="020B0604020202020204"/>
      <p:regular r:id="rId21"/>
    </p:embeddedFont>
    <p:embeddedFont>
      <p:font typeface="CMMI10" panose="020B0604020202020204" charset="0"/>
      <p:regular r:id="rId22"/>
    </p:embeddedFont>
    <p:embeddedFont>
      <p:font typeface="CMMI5" panose="020B0604020202020204"/>
      <p:regular r:id="rId23"/>
    </p:embeddedFont>
    <p:embeddedFont>
      <p:font typeface="CMMI7" panose="020B0604020202020204"/>
      <p:regular r:id="rId24"/>
    </p:embeddedFont>
    <p:embeddedFont>
      <p:font typeface="CMMI8" panose="020B0604020202020204"/>
      <p:regular r:id="rId25"/>
    </p:embeddedFont>
    <p:embeddedFont>
      <p:font typeface="CMR10" panose="020B0604020202020204"/>
      <p:regular r:id="rId26"/>
    </p:embeddedFont>
    <p:embeddedFont>
      <p:font typeface="CMR5" panose="020B0604020202020204"/>
      <p:regular r:id="rId27"/>
    </p:embeddedFont>
    <p:embeddedFont>
      <p:font typeface="CMR7" panose="020B0604020202020204"/>
      <p:regular r:id="rId28"/>
    </p:embeddedFont>
    <p:embeddedFont>
      <p:font typeface="CMSY10ORIG" panose="020B0604020202020204"/>
      <p:regular r:id="rId29"/>
    </p:embeddedFont>
    <p:embeddedFont>
      <p:font typeface="CMSY7" panose="020B0604020202020204"/>
      <p:regular r:id="rId30"/>
    </p:embeddedFont>
    <p:embeddedFont>
      <p:font typeface="CMSY8" panose="020B0604020202020204"/>
      <p:regular r:id="rId31"/>
    </p:embeddedFont>
    <p:embeddedFont>
      <p:font typeface="LCMSS8" panose="020B0604020202020204"/>
      <p:regular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http://en.wikipedia.org/wiki/Damping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AF5F4-2A21-499D-8FBB-875AFA59275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</a:t>
            </a:r>
            <a:r>
              <a:rPr lang="en-US" dirty="0"/>
              <a:t>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24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2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22.png"/><Relationship Id="rId5" Type="http://schemas.openxmlformats.org/officeDocument/2006/relationships/tags" Target="../tags/tag45.xml"/><Relationship Id="rId10" Type="http://schemas.openxmlformats.org/officeDocument/2006/relationships/image" Target="../media/image21.png"/><Relationship Id="rId4" Type="http://schemas.openxmlformats.org/officeDocument/2006/relationships/tags" Target="../tags/tag44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.png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17" Type="http://schemas.openxmlformats.org/officeDocument/2006/relationships/image" Target="../media/image10.png"/><Relationship Id="rId2" Type="http://schemas.openxmlformats.org/officeDocument/2006/relationships/tags" Target="../tags/tag12.xml"/><Relationship Id="rId16" Type="http://schemas.openxmlformats.org/officeDocument/2006/relationships/image" Target="../media/image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9.png"/><Relationship Id="rId5" Type="http://schemas.openxmlformats.org/officeDocument/2006/relationships/tags" Target="../tags/tag1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.xml"/><Relationship Id="rId19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9.png"/><Relationship Id="rId18" Type="http://schemas.openxmlformats.org/officeDocument/2006/relationships/image" Target="../media/image7.png"/><Relationship Id="rId3" Type="http://schemas.openxmlformats.org/officeDocument/2006/relationships/tags" Target="../tags/tag22.xml"/><Relationship Id="rId21" Type="http://schemas.openxmlformats.org/officeDocument/2006/relationships/image" Target="../media/image13.png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6.png"/><Relationship Id="rId2" Type="http://schemas.openxmlformats.org/officeDocument/2006/relationships/tags" Target="../tags/tag21.xml"/><Relationship Id="rId16" Type="http://schemas.openxmlformats.org/officeDocument/2006/relationships/image" Target="../media/image5.png"/><Relationship Id="rId20" Type="http://schemas.openxmlformats.org/officeDocument/2006/relationships/image" Target="../media/image11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3.png"/><Relationship Id="rId23" Type="http://schemas.openxmlformats.org/officeDocument/2006/relationships/image" Target="../media/image15.png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.png"/><Relationship Id="rId2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.png"/><Relationship Id="rId18" Type="http://schemas.openxmlformats.org/officeDocument/2006/relationships/image" Target="../media/image11.png"/><Relationship Id="rId3" Type="http://schemas.openxmlformats.org/officeDocument/2006/relationships/tags" Target="../tags/tag33.xml"/><Relationship Id="rId21" Type="http://schemas.openxmlformats.org/officeDocument/2006/relationships/image" Target="../media/image19.png"/><Relationship Id="rId7" Type="http://schemas.openxmlformats.org/officeDocument/2006/relationships/tags" Target="../tags/tag37.xml"/><Relationship Id="rId12" Type="http://schemas.openxmlformats.org/officeDocument/2006/relationships/image" Target="../media/image16.png"/><Relationship Id="rId17" Type="http://schemas.openxmlformats.org/officeDocument/2006/relationships/image" Target="../media/image10.png"/><Relationship Id="rId2" Type="http://schemas.openxmlformats.org/officeDocument/2006/relationships/tags" Target="../tags/tag32.xml"/><Relationship Id="rId16" Type="http://schemas.openxmlformats.org/officeDocument/2006/relationships/image" Target="../media/image7.png"/><Relationship Id="rId20" Type="http://schemas.openxmlformats.org/officeDocument/2006/relationships/image" Target="../media/image1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5.xml"/><Relationship Id="rId15" Type="http://schemas.openxmlformats.org/officeDocument/2006/relationships/image" Target="../media/image5.png"/><Relationship Id="rId10" Type="http://schemas.openxmlformats.org/officeDocument/2006/relationships/tags" Target="../tags/tag40.xml"/><Relationship Id="rId19" Type="http://schemas.openxmlformats.org/officeDocument/2006/relationships/image" Target="../media/image17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2224" y="3192775"/>
            <a:ext cx="2590800" cy="304800"/>
            <a:chOff x="96" y="2016"/>
            <a:chExt cx="1632" cy="192"/>
          </a:xfrm>
        </p:grpSpPr>
        <p:sp>
          <p:nvSpPr>
            <p:cNvPr id="17451" name="Freeform 23"/>
            <p:cNvSpPr>
              <a:spLocks/>
            </p:cNvSpPr>
            <p:nvPr/>
          </p:nvSpPr>
          <p:spPr bwMode="auto">
            <a:xfrm>
              <a:off x="912" y="2016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Freeform 24"/>
            <p:cNvSpPr>
              <a:spLocks/>
            </p:cNvSpPr>
            <p:nvPr/>
          </p:nvSpPr>
          <p:spPr bwMode="auto">
            <a:xfrm>
              <a:off x="96" y="2016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49B532-E380-469E-9633-8156F57FD421}" type="slidenum">
              <a:rPr lang="en-US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Spring/Mass/Damper System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387624" y="2583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1159024" y="26593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1159024" y="28117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1159024" y="29641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1159024" y="31165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1159024" y="32689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1159024" y="34213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1159024" y="35737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1159024" y="3726175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11590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387624" y="3802375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3876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16162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18448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20734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2683024" y="2887975"/>
            <a:ext cx="1371600" cy="9144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8644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4024" y="3192776"/>
            <a:ext cx="609600" cy="3016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3864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4825" y="2735575"/>
            <a:ext cx="239713" cy="361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7431" name="Line 25"/>
          <p:cNvSpPr>
            <a:spLocks noChangeShapeType="1"/>
          </p:cNvSpPr>
          <p:nvPr/>
        </p:nvSpPr>
        <p:spPr bwMode="auto">
          <a:xfrm flipH="1">
            <a:off x="23020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 flipH="1">
            <a:off x="25306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 flipH="1">
            <a:off x="27592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 flipH="1">
            <a:off x="29878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9"/>
          <p:cNvSpPr>
            <a:spLocks noChangeShapeType="1"/>
          </p:cNvSpPr>
          <p:nvPr/>
        </p:nvSpPr>
        <p:spPr bwMode="auto">
          <a:xfrm flipH="1">
            <a:off x="32164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30"/>
          <p:cNvSpPr>
            <a:spLocks noChangeShapeType="1"/>
          </p:cNvSpPr>
          <p:nvPr/>
        </p:nvSpPr>
        <p:spPr bwMode="auto">
          <a:xfrm flipH="1">
            <a:off x="34450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31"/>
          <p:cNvSpPr>
            <a:spLocks noChangeShapeType="1"/>
          </p:cNvSpPr>
          <p:nvPr/>
        </p:nvSpPr>
        <p:spPr bwMode="auto">
          <a:xfrm flipH="1">
            <a:off x="36736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2"/>
          <p:cNvSpPr>
            <a:spLocks noChangeShapeType="1"/>
          </p:cNvSpPr>
          <p:nvPr/>
        </p:nvSpPr>
        <p:spPr bwMode="auto">
          <a:xfrm flipH="1">
            <a:off x="39022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3"/>
          <p:cNvSpPr>
            <a:spLocks noChangeShapeType="1"/>
          </p:cNvSpPr>
          <p:nvPr/>
        </p:nvSpPr>
        <p:spPr bwMode="auto">
          <a:xfrm flipH="1">
            <a:off x="41308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4"/>
          <p:cNvSpPr>
            <a:spLocks noChangeShapeType="1"/>
          </p:cNvSpPr>
          <p:nvPr/>
        </p:nvSpPr>
        <p:spPr bwMode="auto">
          <a:xfrm flipH="1">
            <a:off x="43594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5"/>
          <p:cNvSpPr>
            <a:spLocks noChangeShapeType="1"/>
          </p:cNvSpPr>
          <p:nvPr/>
        </p:nvSpPr>
        <p:spPr bwMode="auto">
          <a:xfrm flipH="1">
            <a:off x="45880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6"/>
          <p:cNvSpPr>
            <a:spLocks noChangeShapeType="1"/>
          </p:cNvSpPr>
          <p:nvPr/>
        </p:nvSpPr>
        <p:spPr bwMode="auto">
          <a:xfrm flipH="1">
            <a:off x="48166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7"/>
          <p:cNvSpPr>
            <a:spLocks noChangeShapeType="1"/>
          </p:cNvSpPr>
          <p:nvPr/>
        </p:nvSpPr>
        <p:spPr bwMode="auto">
          <a:xfrm flipH="1">
            <a:off x="5045224" y="3802375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8666" name="Picture 4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1624" y="5714842"/>
            <a:ext cx="3206750" cy="306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7445" name="Picture 43 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4762" y="2510151"/>
            <a:ext cx="2336800" cy="322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7446" name="Rectangle 44"/>
          <p:cNvSpPr>
            <a:spLocks noChangeArrowheads="1"/>
          </p:cNvSpPr>
          <p:nvPr/>
        </p:nvSpPr>
        <p:spPr bwMode="auto">
          <a:xfrm>
            <a:off x="4927750" y="1794188"/>
            <a:ext cx="2963863" cy="12255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Text Box 45"/>
          <p:cNvSpPr txBox="1">
            <a:spLocks noChangeArrowheads="1"/>
          </p:cNvSpPr>
          <p:nvPr/>
        </p:nvSpPr>
        <p:spPr bwMode="auto">
          <a:xfrm>
            <a:off x="5142062" y="1884675"/>
            <a:ext cx="2368212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viscous friction</a:t>
            </a:r>
          </a:p>
        </p:txBody>
      </p:sp>
      <p:sp>
        <p:nvSpPr>
          <p:cNvPr id="17448" name="Freeform 46"/>
          <p:cNvSpPr>
            <a:spLocks/>
          </p:cNvSpPr>
          <p:nvPr/>
        </p:nvSpPr>
        <p:spPr bwMode="auto">
          <a:xfrm>
            <a:off x="4821388" y="3019738"/>
            <a:ext cx="1633537" cy="774700"/>
          </a:xfrm>
          <a:custGeom>
            <a:avLst/>
            <a:gdLst>
              <a:gd name="T0" fmla="*/ 1029 w 1029"/>
              <a:gd name="T1" fmla="*/ 0 h 488"/>
              <a:gd name="T2" fmla="*/ 823 w 1029"/>
              <a:gd name="T3" fmla="*/ 247 h 488"/>
              <a:gd name="T4" fmla="*/ 0 w 1029"/>
              <a:gd name="T5" fmla="*/ 488 h 488"/>
              <a:gd name="T6" fmla="*/ 0 60000 65536"/>
              <a:gd name="T7" fmla="*/ 0 60000 65536"/>
              <a:gd name="T8" fmla="*/ 0 60000 65536"/>
              <a:gd name="T9" fmla="*/ 0 w 1029"/>
              <a:gd name="T10" fmla="*/ 0 h 488"/>
              <a:gd name="T11" fmla="*/ 1029 w 1029"/>
              <a:gd name="T12" fmla="*/ 488 h 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9" h="488">
                <a:moveTo>
                  <a:pt x="1029" y="0"/>
                </a:moveTo>
                <a:cubicBezTo>
                  <a:pt x="1011" y="83"/>
                  <a:pt x="994" y="166"/>
                  <a:pt x="823" y="247"/>
                </a:cubicBezTo>
                <a:cubicBezTo>
                  <a:pt x="652" y="328"/>
                  <a:pt x="326" y="408"/>
                  <a:pt x="0" y="4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B3B30-9D5D-4D80-8AAC-3CCF2B76C8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24" y="4190771"/>
            <a:ext cx="225768" cy="204008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1387625" y="4289393"/>
            <a:ext cx="3730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2168660" y="4289393"/>
            <a:ext cx="5143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F43C47-09FE-4340-9333-E4E97534A92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49" y="3598267"/>
            <a:ext cx="168729" cy="31840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071665" y="5210785"/>
            <a:ext cx="19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of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4141 -0.00023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 L 0.04375 -0.00069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2587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19044F-DCE8-471F-9363-B41063C1C14D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Possible Behaviors</a:t>
            </a:r>
            <a:endParaRPr lang="en-US">
              <a:sym typeface="Symbol" pitchFamily="18" charset="2"/>
            </a:endParaRPr>
          </a:p>
        </p:txBody>
      </p:sp>
      <p:sp>
        <p:nvSpPr>
          <p:cNvPr id="18436" name="Line 37"/>
          <p:cNvSpPr>
            <a:spLocks noChangeShapeType="1"/>
          </p:cNvSpPr>
          <p:nvPr/>
        </p:nvSpPr>
        <p:spPr bwMode="auto">
          <a:xfrm>
            <a:off x="551384" y="1853925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38"/>
          <p:cNvSpPr>
            <a:spLocks noChangeShapeType="1"/>
          </p:cNvSpPr>
          <p:nvPr/>
        </p:nvSpPr>
        <p:spPr bwMode="auto">
          <a:xfrm flipV="1">
            <a:off x="551384" y="863325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39"/>
          <p:cNvSpPr txBox="1">
            <a:spLocks noChangeArrowheads="1"/>
          </p:cNvSpPr>
          <p:nvPr/>
        </p:nvSpPr>
        <p:spPr bwMode="auto">
          <a:xfrm>
            <a:off x="6823596" y="1865037"/>
            <a:ext cx="2712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8439" name="Text Box 40"/>
          <p:cNvSpPr txBox="1">
            <a:spLocks noChangeArrowheads="1"/>
          </p:cNvSpPr>
          <p:nvPr/>
        </p:nvSpPr>
        <p:spPr bwMode="auto">
          <a:xfrm>
            <a:off x="243409" y="798237"/>
            <a:ext cx="2952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543792" name="Freeform 48"/>
          <p:cNvSpPr>
            <a:spLocks/>
          </p:cNvSpPr>
          <p:nvPr/>
        </p:nvSpPr>
        <p:spPr bwMode="auto">
          <a:xfrm>
            <a:off x="546622" y="1063351"/>
            <a:ext cx="6302375" cy="1423987"/>
          </a:xfrm>
          <a:custGeom>
            <a:avLst/>
            <a:gdLst>
              <a:gd name="T0" fmla="*/ 0 w 3970"/>
              <a:gd name="T1" fmla="*/ 13 h 897"/>
              <a:gd name="T2" fmla="*/ 185 w 3970"/>
              <a:gd name="T3" fmla="*/ 126 h 897"/>
              <a:gd name="T4" fmla="*/ 637 w 3970"/>
              <a:gd name="T5" fmla="*/ 769 h 897"/>
              <a:gd name="T6" fmla="*/ 864 w 3970"/>
              <a:gd name="T7" fmla="*/ 892 h 897"/>
              <a:gd name="T8" fmla="*/ 1075 w 3970"/>
              <a:gd name="T9" fmla="*/ 774 h 897"/>
              <a:gd name="T10" fmla="*/ 1440 w 3970"/>
              <a:gd name="T11" fmla="*/ 306 h 897"/>
              <a:gd name="T12" fmla="*/ 1609 w 3970"/>
              <a:gd name="T13" fmla="*/ 213 h 897"/>
              <a:gd name="T14" fmla="*/ 1795 w 3970"/>
              <a:gd name="T15" fmla="*/ 301 h 897"/>
              <a:gd name="T16" fmla="*/ 2180 w 3970"/>
              <a:gd name="T17" fmla="*/ 656 h 897"/>
              <a:gd name="T18" fmla="*/ 2458 w 3970"/>
              <a:gd name="T19" fmla="*/ 748 h 897"/>
              <a:gd name="T20" fmla="*/ 2720 w 3970"/>
              <a:gd name="T21" fmla="*/ 645 h 897"/>
              <a:gd name="T22" fmla="*/ 3024 w 3970"/>
              <a:gd name="T23" fmla="*/ 409 h 897"/>
              <a:gd name="T24" fmla="*/ 3235 w 3970"/>
              <a:gd name="T25" fmla="*/ 347 h 897"/>
              <a:gd name="T26" fmla="*/ 3435 w 3970"/>
              <a:gd name="T27" fmla="*/ 404 h 897"/>
              <a:gd name="T28" fmla="*/ 3780 w 3970"/>
              <a:gd name="T29" fmla="*/ 594 h 897"/>
              <a:gd name="T30" fmla="*/ 3970 w 3970"/>
              <a:gd name="T31" fmla="*/ 630 h 8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70"/>
              <a:gd name="T49" fmla="*/ 0 h 897"/>
              <a:gd name="T50" fmla="*/ 3970 w 3970"/>
              <a:gd name="T51" fmla="*/ 897 h 89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70" h="897">
                <a:moveTo>
                  <a:pt x="0" y="13"/>
                </a:moveTo>
                <a:cubicBezTo>
                  <a:pt x="31" y="32"/>
                  <a:pt x="79" y="0"/>
                  <a:pt x="185" y="126"/>
                </a:cubicBezTo>
                <a:cubicBezTo>
                  <a:pt x="291" y="252"/>
                  <a:pt x="524" y="641"/>
                  <a:pt x="637" y="769"/>
                </a:cubicBezTo>
                <a:cubicBezTo>
                  <a:pt x="750" y="897"/>
                  <a:pt x="791" y="891"/>
                  <a:pt x="864" y="892"/>
                </a:cubicBezTo>
                <a:cubicBezTo>
                  <a:pt x="937" y="893"/>
                  <a:pt x="979" y="872"/>
                  <a:pt x="1075" y="774"/>
                </a:cubicBezTo>
                <a:cubicBezTo>
                  <a:pt x="1171" y="676"/>
                  <a:pt x="1351" y="399"/>
                  <a:pt x="1440" y="306"/>
                </a:cubicBezTo>
                <a:cubicBezTo>
                  <a:pt x="1529" y="213"/>
                  <a:pt x="1550" y="214"/>
                  <a:pt x="1609" y="213"/>
                </a:cubicBezTo>
                <a:cubicBezTo>
                  <a:pt x="1668" y="212"/>
                  <a:pt x="1700" y="227"/>
                  <a:pt x="1795" y="301"/>
                </a:cubicBezTo>
                <a:cubicBezTo>
                  <a:pt x="1890" y="375"/>
                  <a:pt x="2070" y="581"/>
                  <a:pt x="2180" y="656"/>
                </a:cubicBezTo>
                <a:cubicBezTo>
                  <a:pt x="2290" y="731"/>
                  <a:pt x="2368" y="750"/>
                  <a:pt x="2458" y="748"/>
                </a:cubicBezTo>
                <a:cubicBezTo>
                  <a:pt x="2548" y="746"/>
                  <a:pt x="2626" y="701"/>
                  <a:pt x="2720" y="645"/>
                </a:cubicBezTo>
                <a:cubicBezTo>
                  <a:pt x="2814" y="589"/>
                  <a:pt x="2938" y="459"/>
                  <a:pt x="3024" y="409"/>
                </a:cubicBezTo>
                <a:cubicBezTo>
                  <a:pt x="3110" y="359"/>
                  <a:pt x="3167" y="348"/>
                  <a:pt x="3235" y="347"/>
                </a:cubicBezTo>
                <a:cubicBezTo>
                  <a:pt x="3303" y="346"/>
                  <a:pt x="3344" y="363"/>
                  <a:pt x="3435" y="404"/>
                </a:cubicBezTo>
                <a:cubicBezTo>
                  <a:pt x="3526" y="445"/>
                  <a:pt x="3691" y="556"/>
                  <a:pt x="3780" y="594"/>
                </a:cubicBezTo>
                <a:cubicBezTo>
                  <a:pt x="3869" y="632"/>
                  <a:pt x="3931" y="623"/>
                  <a:pt x="3970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52"/>
          <p:cNvSpPr>
            <a:spLocks noChangeShapeType="1"/>
          </p:cNvSpPr>
          <p:nvPr/>
        </p:nvSpPr>
        <p:spPr bwMode="auto">
          <a:xfrm>
            <a:off x="540271" y="388275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53"/>
          <p:cNvSpPr>
            <a:spLocks noChangeShapeType="1"/>
          </p:cNvSpPr>
          <p:nvPr/>
        </p:nvSpPr>
        <p:spPr bwMode="auto">
          <a:xfrm flipV="1">
            <a:off x="540271" y="289215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54"/>
          <p:cNvSpPr txBox="1">
            <a:spLocks noChangeArrowheads="1"/>
          </p:cNvSpPr>
          <p:nvPr/>
        </p:nvSpPr>
        <p:spPr bwMode="auto">
          <a:xfrm>
            <a:off x="6812484" y="3893862"/>
            <a:ext cx="2712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8444" name="Text Box 55"/>
          <p:cNvSpPr txBox="1">
            <a:spLocks noChangeArrowheads="1"/>
          </p:cNvSpPr>
          <p:nvPr/>
        </p:nvSpPr>
        <p:spPr bwMode="auto">
          <a:xfrm>
            <a:off x="232296" y="2827062"/>
            <a:ext cx="2952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18445" name="Line 57"/>
          <p:cNvSpPr>
            <a:spLocks noChangeShapeType="1"/>
          </p:cNvSpPr>
          <p:nvPr/>
        </p:nvSpPr>
        <p:spPr bwMode="auto">
          <a:xfrm>
            <a:off x="537096" y="5962375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58"/>
          <p:cNvSpPr>
            <a:spLocks noChangeShapeType="1"/>
          </p:cNvSpPr>
          <p:nvPr/>
        </p:nvSpPr>
        <p:spPr bwMode="auto">
          <a:xfrm flipV="1">
            <a:off x="537096" y="4971775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59"/>
          <p:cNvSpPr txBox="1">
            <a:spLocks noChangeArrowheads="1"/>
          </p:cNvSpPr>
          <p:nvPr/>
        </p:nvSpPr>
        <p:spPr bwMode="auto">
          <a:xfrm>
            <a:off x="6809309" y="5973487"/>
            <a:ext cx="2712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18448" name="Text Box 60"/>
          <p:cNvSpPr txBox="1">
            <a:spLocks noChangeArrowheads="1"/>
          </p:cNvSpPr>
          <p:nvPr/>
        </p:nvSpPr>
        <p:spPr bwMode="auto">
          <a:xfrm>
            <a:off x="229121" y="4906687"/>
            <a:ext cx="2952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543806" name="Text Box 62"/>
          <p:cNvSpPr txBox="1">
            <a:spLocks noChangeArrowheads="1"/>
          </p:cNvSpPr>
          <p:nvPr/>
        </p:nvSpPr>
        <p:spPr bwMode="auto">
          <a:xfrm>
            <a:off x="5359922" y="2112688"/>
            <a:ext cx="2020105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Oscillatory-damped</a:t>
            </a:r>
            <a:br>
              <a:rPr lang="en-US" dirty="0"/>
            </a:br>
            <a:r>
              <a:rPr lang="en-US" dirty="0"/>
              <a:t>Under-damped</a:t>
            </a:r>
          </a:p>
        </p:txBody>
      </p:sp>
      <p:sp>
        <p:nvSpPr>
          <p:cNvPr id="543807" name="Freeform 63"/>
          <p:cNvSpPr>
            <a:spLocks/>
          </p:cNvSpPr>
          <p:nvPr/>
        </p:nvSpPr>
        <p:spPr bwMode="auto">
          <a:xfrm>
            <a:off x="538685" y="3093763"/>
            <a:ext cx="6269037" cy="620713"/>
          </a:xfrm>
          <a:custGeom>
            <a:avLst/>
            <a:gdLst>
              <a:gd name="T0" fmla="*/ 0 w 3949"/>
              <a:gd name="T1" fmla="*/ 0 h 391"/>
              <a:gd name="T2" fmla="*/ 437 w 3949"/>
              <a:gd name="T3" fmla="*/ 262 h 391"/>
              <a:gd name="T4" fmla="*/ 2412 w 3949"/>
              <a:gd name="T5" fmla="*/ 370 h 391"/>
              <a:gd name="T6" fmla="*/ 3949 w 3949"/>
              <a:gd name="T7" fmla="*/ 386 h 391"/>
              <a:gd name="T8" fmla="*/ 0 60000 65536"/>
              <a:gd name="T9" fmla="*/ 0 60000 65536"/>
              <a:gd name="T10" fmla="*/ 0 60000 65536"/>
              <a:gd name="T11" fmla="*/ 0 60000 65536"/>
              <a:gd name="T12" fmla="*/ 0 w 3949"/>
              <a:gd name="T13" fmla="*/ 0 h 391"/>
              <a:gd name="T14" fmla="*/ 3949 w 3949"/>
              <a:gd name="T15" fmla="*/ 391 h 3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9" h="391">
                <a:moveTo>
                  <a:pt x="0" y="0"/>
                </a:moveTo>
                <a:cubicBezTo>
                  <a:pt x="73" y="44"/>
                  <a:pt x="35" y="200"/>
                  <a:pt x="437" y="262"/>
                </a:cubicBezTo>
                <a:cubicBezTo>
                  <a:pt x="839" y="324"/>
                  <a:pt x="1827" y="349"/>
                  <a:pt x="2412" y="370"/>
                </a:cubicBezTo>
                <a:cubicBezTo>
                  <a:pt x="2997" y="391"/>
                  <a:pt x="3693" y="384"/>
                  <a:pt x="3949" y="386"/>
                </a:cubicBezTo>
              </a:path>
            </a:pathLst>
          </a:custGeom>
          <a:noFill/>
          <a:ln w="19050" cap="flat" cmpd="sng">
            <a:solidFill>
              <a:srgbClr val="339966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808" name="Freeform 64"/>
          <p:cNvSpPr>
            <a:spLocks/>
          </p:cNvSpPr>
          <p:nvPr/>
        </p:nvSpPr>
        <p:spPr bwMode="auto">
          <a:xfrm>
            <a:off x="551384" y="5181326"/>
            <a:ext cx="6273800" cy="809625"/>
          </a:xfrm>
          <a:custGeom>
            <a:avLst/>
            <a:gdLst>
              <a:gd name="T0" fmla="*/ 0 w 3952"/>
              <a:gd name="T1" fmla="*/ 0 h 510"/>
              <a:gd name="T2" fmla="*/ 388 w 3952"/>
              <a:gd name="T3" fmla="*/ 428 h 510"/>
              <a:gd name="T4" fmla="*/ 1216 w 3952"/>
              <a:gd name="T5" fmla="*/ 490 h 510"/>
              <a:gd name="T6" fmla="*/ 3952 w 3952"/>
              <a:gd name="T7" fmla="*/ 490 h 510"/>
              <a:gd name="T8" fmla="*/ 0 60000 65536"/>
              <a:gd name="T9" fmla="*/ 0 60000 65536"/>
              <a:gd name="T10" fmla="*/ 0 60000 65536"/>
              <a:gd name="T11" fmla="*/ 0 60000 65536"/>
              <a:gd name="T12" fmla="*/ 0 w 3952"/>
              <a:gd name="T13" fmla="*/ 0 h 510"/>
              <a:gd name="T14" fmla="*/ 3952 w 3952"/>
              <a:gd name="T15" fmla="*/ 510 h 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2" h="510">
                <a:moveTo>
                  <a:pt x="0" y="0"/>
                </a:moveTo>
                <a:cubicBezTo>
                  <a:pt x="65" y="71"/>
                  <a:pt x="185" y="346"/>
                  <a:pt x="388" y="428"/>
                </a:cubicBezTo>
                <a:cubicBezTo>
                  <a:pt x="591" y="510"/>
                  <a:pt x="622" y="480"/>
                  <a:pt x="1216" y="490"/>
                </a:cubicBezTo>
                <a:cubicBezTo>
                  <a:pt x="1810" y="500"/>
                  <a:pt x="3382" y="490"/>
                  <a:pt x="3952" y="49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5821885" y="4119287"/>
            <a:ext cx="148085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Over-damped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5374210" y="5351187"/>
            <a:ext cx="181620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Critically damped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1 Introduction</a:t>
            </a:r>
          </a:p>
          <a:p>
            <a:pPr lvl="1"/>
            <a:r>
              <a:rPr lang="en-US" dirty="0"/>
              <a:t>2 Spatial descriptions and transformations (2.1 – 2.9)</a:t>
            </a:r>
          </a:p>
          <a:p>
            <a:pPr lvl="1"/>
            <a:r>
              <a:rPr lang="en-US" dirty="0"/>
              <a:t>3 Manipulator kinematics (3.1 – 3.6)</a:t>
            </a:r>
          </a:p>
          <a:p>
            <a:pPr lvl="1"/>
            <a:r>
              <a:rPr lang="en-US" dirty="0"/>
              <a:t>7 Trajectory generation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8285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Basics of Control – A Second 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SY8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F47BB-656A-4A94-91B7-FAFDC1668E81}" type="slidenum">
              <a:rPr lang="en-US"/>
              <a:pPr/>
              <a:t>4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Control</a:t>
            </a:r>
            <a:r>
              <a:rPr lang="en-US" dirty="0"/>
              <a:t> is the process of causing a </a:t>
            </a:r>
            <a:r>
              <a:rPr lang="en-US" i="1" dirty="0"/>
              <a:t>system variable</a:t>
            </a:r>
            <a:r>
              <a:rPr lang="en-US" dirty="0"/>
              <a:t> to conform to some desired value, called a </a:t>
            </a:r>
            <a:r>
              <a:rPr lang="en-US" i="1" dirty="0"/>
              <a:t>reference value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Feedback and feed-forward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573534" y="4268688"/>
            <a:ext cx="1371600" cy="838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Reference</a:t>
            </a:r>
          </a:p>
          <a:p>
            <a:pPr algn="ctr"/>
            <a:r>
              <a:rPr lang="en-US" sz="2000" dirty="0"/>
              <a:t>Generator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773934" y="4289325"/>
            <a:ext cx="1371600" cy="838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Control</a:t>
            </a:r>
          </a:p>
          <a:p>
            <a:pPr algn="ctr"/>
            <a:r>
              <a:rPr lang="en-US" sz="2000" dirty="0"/>
              <a:t>Function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6440934" y="4289325"/>
            <a:ext cx="1371600" cy="838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Plant</a:t>
            </a: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4575621" y="5603775"/>
            <a:ext cx="1371600" cy="8382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Sensor</a:t>
            </a:r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36066" y="46941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394" name="Line 10"/>
          <p:cNvSpPr>
            <a:spLocks noChangeShapeType="1"/>
          </p:cNvSpPr>
          <p:nvPr/>
        </p:nvSpPr>
        <p:spPr bwMode="auto">
          <a:xfrm>
            <a:off x="5145534" y="4714775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2707134" y="450205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839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0634" y="4600476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28397" name="Line 13"/>
          <p:cNvSpPr>
            <a:spLocks noChangeShapeType="1"/>
          </p:cNvSpPr>
          <p:nvPr/>
        </p:nvSpPr>
        <p:spPr bwMode="auto">
          <a:xfrm>
            <a:off x="1945134" y="469413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3088134" y="4694138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 flipV="1">
            <a:off x="2903984" y="488305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0" name="Line 16"/>
          <p:cNvSpPr>
            <a:spLocks noChangeShapeType="1"/>
          </p:cNvSpPr>
          <p:nvPr/>
        </p:nvSpPr>
        <p:spPr bwMode="auto">
          <a:xfrm>
            <a:off x="2896046" y="602605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>
            <a:off x="7812534" y="469413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H="1">
            <a:off x="5951984" y="6021288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 flipV="1">
            <a:off x="8153846" y="4692550"/>
            <a:ext cx="0" cy="132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2854771" y="4717950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2368996" y="4282975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7064821" y="3640039"/>
            <a:ext cx="0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8408" name="Text Box 24"/>
          <p:cNvSpPr txBox="1">
            <a:spLocks noChangeArrowheads="1"/>
          </p:cNvSpPr>
          <p:nvPr/>
        </p:nvSpPr>
        <p:spPr bwMode="auto">
          <a:xfrm>
            <a:off x="5582096" y="3508275"/>
            <a:ext cx="144013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Disturbance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nimBg="1"/>
      <p:bldP spid="528389" grpId="0" animBg="1"/>
      <p:bldP spid="528390" grpId="0" animBg="1"/>
      <p:bldP spid="528391" grpId="0" animBg="1"/>
      <p:bldP spid="528392" grpId="0" animBg="1"/>
      <p:bldP spid="528394" grpId="0" animBg="1"/>
      <p:bldP spid="528395" grpId="0" animBg="1"/>
      <p:bldP spid="528397" grpId="0" animBg="1"/>
      <p:bldP spid="528398" grpId="0" animBg="1"/>
      <p:bldP spid="528399" grpId="0" animBg="1"/>
      <p:bldP spid="528400" grpId="0" animBg="1"/>
      <p:bldP spid="528402" grpId="0" animBg="1"/>
      <p:bldP spid="528403" grpId="0" animBg="1"/>
      <p:bldP spid="528404" grpId="0" animBg="1"/>
      <p:bldP spid="528405" grpId="0"/>
      <p:bldP spid="528406" grpId="0"/>
      <p:bldP spid="528407" grpId="0" animBg="1"/>
      <p:bldP spid="5284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C60D6-24D4-4DA8-88DA-23C48EEE5BF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Controlling a Robot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871864" y="2106891"/>
            <a:ext cx="3154286" cy="3560207"/>
            <a:chOff x="579438" y="2098675"/>
            <a:chExt cx="3154286" cy="3560207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808038" y="4738688"/>
              <a:ext cx="228600" cy="228600"/>
              <a:chOff x="864" y="2592"/>
              <a:chExt cx="144" cy="144"/>
            </a:xfrm>
          </p:grpSpPr>
          <p:sp>
            <p:nvSpPr>
              <p:cNvPr id="12367" name="Oval 6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Oval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3" name="Line 9"/>
            <p:cNvSpPr>
              <a:spLocks noChangeShapeType="1"/>
            </p:cNvSpPr>
            <p:nvPr/>
          </p:nvSpPr>
          <p:spPr bwMode="auto">
            <a:xfrm>
              <a:off x="655638" y="4967288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Line 10"/>
            <p:cNvSpPr>
              <a:spLocks noChangeShapeType="1"/>
            </p:cNvSpPr>
            <p:nvPr/>
          </p:nvSpPr>
          <p:spPr bwMode="auto">
            <a:xfrm flipH="1">
              <a:off x="579438" y="4967288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11"/>
            <p:cNvSpPr>
              <a:spLocks noChangeShapeType="1"/>
            </p:cNvSpPr>
            <p:nvPr/>
          </p:nvSpPr>
          <p:spPr bwMode="auto">
            <a:xfrm flipH="1">
              <a:off x="731838" y="4967288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2"/>
            <p:cNvSpPr>
              <a:spLocks noChangeShapeType="1"/>
            </p:cNvSpPr>
            <p:nvPr/>
          </p:nvSpPr>
          <p:spPr bwMode="auto">
            <a:xfrm flipH="1">
              <a:off x="884238" y="4967288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3"/>
            <p:cNvSpPr>
              <a:spLocks noChangeShapeType="1"/>
            </p:cNvSpPr>
            <p:nvPr/>
          </p:nvSpPr>
          <p:spPr bwMode="auto">
            <a:xfrm flipH="1">
              <a:off x="1036638" y="4967288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713038" y="3367088"/>
              <a:ext cx="228600" cy="228600"/>
              <a:chOff x="864" y="2592"/>
              <a:chExt cx="144" cy="144"/>
            </a:xfrm>
          </p:grpSpPr>
          <p:sp>
            <p:nvSpPr>
              <p:cNvPr id="12365" name="Oval 15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Oval 16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417638" y="3595688"/>
              <a:ext cx="228600" cy="228600"/>
              <a:chOff x="864" y="2592"/>
              <a:chExt cx="144" cy="144"/>
            </a:xfrm>
          </p:grpSpPr>
          <p:sp>
            <p:nvSpPr>
              <p:cNvPr id="12363" name="Oval 18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Oval 1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0" name="Line 24"/>
            <p:cNvSpPr>
              <a:spLocks noChangeShapeType="1"/>
            </p:cNvSpPr>
            <p:nvPr/>
          </p:nvSpPr>
          <p:spPr bwMode="auto">
            <a:xfrm flipV="1">
              <a:off x="873125" y="3732213"/>
              <a:ext cx="547688" cy="1011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25"/>
            <p:cNvSpPr>
              <a:spLocks noChangeShapeType="1"/>
            </p:cNvSpPr>
            <p:nvPr/>
          </p:nvSpPr>
          <p:spPr bwMode="auto">
            <a:xfrm flipV="1">
              <a:off x="1028700" y="3813175"/>
              <a:ext cx="530225" cy="979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26"/>
            <p:cNvSpPr>
              <a:spLocks noChangeShapeType="1"/>
            </p:cNvSpPr>
            <p:nvPr/>
          </p:nvSpPr>
          <p:spPr bwMode="auto">
            <a:xfrm flipV="1">
              <a:off x="1584325" y="3421063"/>
              <a:ext cx="1150938" cy="188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27"/>
            <p:cNvSpPr>
              <a:spLocks noChangeShapeType="1"/>
            </p:cNvSpPr>
            <p:nvPr/>
          </p:nvSpPr>
          <p:spPr bwMode="auto">
            <a:xfrm flipV="1">
              <a:off x="1631950" y="3576638"/>
              <a:ext cx="1119188" cy="171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28"/>
            <p:cNvSpPr>
              <a:spLocks noChangeShapeType="1"/>
            </p:cNvSpPr>
            <p:nvPr/>
          </p:nvSpPr>
          <p:spPr bwMode="auto">
            <a:xfrm flipV="1">
              <a:off x="2865438" y="3086100"/>
              <a:ext cx="269875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29"/>
            <p:cNvSpPr>
              <a:spLocks noChangeShapeType="1"/>
            </p:cNvSpPr>
            <p:nvPr/>
          </p:nvSpPr>
          <p:spPr bwMode="auto">
            <a:xfrm flipV="1">
              <a:off x="2938463" y="3160713"/>
              <a:ext cx="303212" cy="317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30"/>
            <p:cNvSpPr>
              <a:spLocks noChangeShapeType="1"/>
            </p:cNvSpPr>
            <p:nvPr/>
          </p:nvSpPr>
          <p:spPr bwMode="auto">
            <a:xfrm>
              <a:off x="3127375" y="3078163"/>
              <a:ext cx="114300" cy="90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39" name="Freeform 31"/>
            <p:cNvSpPr>
              <a:spLocks/>
            </p:cNvSpPr>
            <p:nvPr/>
          </p:nvSpPr>
          <p:spPr bwMode="auto">
            <a:xfrm>
              <a:off x="3192463" y="2654300"/>
              <a:ext cx="366712" cy="465138"/>
            </a:xfrm>
            <a:custGeom>
              <a:avLst/>
              <a:gdLst>
                <a:gd name="T0" fmla="*/ 0 w 231"/>
                <a:gd name="T1" fmla="*/ 293 h 293"/>
                <a:gd name="T2" fmla="*/ 41 w 231"/>
                <a:gd name="T3" fmla="*/ 247 h 293"/>
                <a:gd name="T4" fmla="*/ 5 w 231"/>
                <a:gd name="T5" fmla="*/ 206 h 293"/>
                <a:gd name="T6" fmla="*/ 123 w 231"/>
                <a:gd name="T7" fmla="*/ 252 h 293"/>
                <a:gd name="T8" fmla="*/ 51 w 231"/>
                <a:gd name="T9" fmla="*/ 144 h 293"/>
                <a:gd name="T10" fmla="*/ 169 w 231"/>
                <a:gd name="T11" fmla="*/ 180 h 293"/>
                <a:gd name="T12" fmla="*/ 97 w 231"/>
                <a:gd name="T13" fmla="*/ 87 h 293"/>
                <a:gd name="T14" fmla="*/ 216 w 231"/>
                <a:gd name="T15" fmla="*/ 118 h 293"/>
                <a:gd name="T16" fmla="*/ 190 w 231"/>
                <a:gd name="T17" fmla="*/ 56 h 293"/>
                <a:gd name="T18" fmla="*/ 231 w 2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293"/>
                <a:gd name="T32" fmla="*/ 231 w 23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293">
                  <a:moveTo>
                    <a:pt x="0" y="293"/>
                  </a:moveTo>
                  <a:lnTo>
                    <a:pt x="41" y="247"/>
                  </a:lnTo>
                  <a:lnTo>
                    <a:pt x="5" y="206"/>
                  </a:lnTo>
                  <a:lnTo>
                    <a:pt x="123" y="252"/>
                  </a:lnTo>
                  <a:lnTo>
                    <a:pt x="51" y="144"/>
                  </a:lnTo>
                  <a:lnTo>
                    <a:pt x="169" y="180"/>
                  </a:lnTo>
                  <a:lnTo>
                    <a:pt x="97" y="87"/>
                  </a:lnTo>
                  <a:lnTo>
                    <a:pt x="216" y="118"/>
                  </a:lnTo>
                  <a:lnTo>
                    <a:pt x="190" y="56"/>
                  </a:lnTo>
                  <a:lnTo>
                    <a:pt x="23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0" name="Freeform 32"/>
            <p:cNvSpPr>
              <a:spLocks/>
            </p:cNvSpPr>
            <p:nvPr/>
          </p:nvSpPr>
          <p:spPr bwMode="auto">
            <a:xfrm>
              <a:off x="3213100" y="2997200"/>
              <a:ext cx="339725" cy="220663"/>
            </a:xfrm>
            <a:custGeom>
              <a:avLst/>
              <a:gdLst>
                <a:gd name="T0" fmla="*/ 0 w 214"/>
                <a:gd name="T1" fmla="*/ 59 h 139"/>
                <a:gd name="T2" fmla="*/ 96 w 214"/>
                <a:gd name="T3" fmla="*/ 139 h 139"/>
                <a:gd name="T4" fmla="*/ 214 w 214"/>
                <a:gd name="T5" fmla="*/ 0 h 139"/>
                <a:gd name="T6" fmla="*/ 0 60000 65536"/>
                <a:gd name="T7" fmla="*/ 0 60000 65536"/>
                <a:gd name="T8" fmla="*/ 0 60000 65536"/>
                <a:gd name="T9" fmla="*/ 0 w 214"/>
                <a:gd name="T10" fmla="*/ 0 h 139"/>
                <a:gd name="T11" fmla="*/ 214 w 214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39">
                  <a:moveTo>
                    <a:pt x="0" y="59"/>
                  </a:moveTo>
                  <a:lnTo>
                    <a:pt x="96" y="139"/>
                  </a:lnTo>
                  <a:lnTo>
                    <a:pt x="21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1" name="Freeform 33"/>
            <p:cNvSpPr>
              <a:spLocks/>
            </p:cNvSpPr>
            <p:nvPr/>
          </p:nvSpPr>
          <p:spPr bwMode="auto">
            <a:xfrm>
              <a:off x="3494088" y="2695575"/>
              <a:ext cx="198437" cy="285750"/>
            </a:xfrm>
            <a:custGeom>
              <a:avLst/>
              <a:gdLst>
                <a:gd name="T0" fmla="*/ 21 w 125"/>
                <a:gd name="T1" fmla="*/ 0 h 180"/>
                <a:gd name="T2" fmla="*/ 125 w 125"/>
                <a:gd name="T3" fmla="*/ 84 h 180"/>
                <a:gd name="T4" fmla="*/ 59 w 125"/>
                <a:gd name="T5" fmla="*/ 168 h 180"/>
                <a:gd name="T6" fmla="*/ 31 w 125"/>
                <a:gd name="T7" fmla="*/ 144 h 180"/>
                <a:gd name="T8" fmla="*/ 0 w 125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80"/>
                <a:gd name="T17" fmla="*/ 125 w 125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80">
                  <a:moveTo>
                    <a:pt x="21" y="0"/>
                  </a:moveTo>
                  <a:lnTo>
                    <a:pt x="125" y="84"/>
                  </a:lnTo>
                  <a:lnTo>
                    <a:pt x="59" y="168"/>
                  </a:lnTo>
                  <a:lnTo>
                    <a:pt x="31" y="144"/>
                  </a:lnTo>
                  <a:lnTo>
                    <a:pt x="0" y="1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3" name="Freeform 35"/>
            <p:cNvSpPr>
              <a:spLocks/>
            </p:cNvSpPr>
            <p:nvPr/>
          </p:nvSpPr>
          <p:spPr bwMode="auto">
            <a:xfrm>
              <a:off x="3573463" y="2965450"/>
              <a:ext cx="47625" cy="80963"/>
            </a:xfrm>
            <a:custGeom>
              <a:avLst/>
              <a:gdLst>
                <a:gd name="T0" fmla="*/ 10 w 30"/>
                <a:gd name="T1" fmla="*/ 0 h 51"/>
                <a:gd name="T2" fmla="*/ 30 w 30"/>
                <a:gd name="T3" fmla="*/ 15 h 51"/>
                <a:gd name="T4" fmla="*/ 0 w 30"/>
                <a:gd name="T5" fmla="*/ 51 h 51"/>
                <a:gd name="T6" fmla="*/ 0 60000 65536"/>
                <a:gd name="T7" fmla="*/ 0 60000 65536"/>
                <a:gd name="T8" fmla="*/ 0 60000 65536"/>
                <a:gd name="T9" fmla="*/ 0 w 30"/>
                <a:gd name="T10" fmla="*/ 0 h 51"/>
                <a:gd name="T11" fmla="*/ 30 w 30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51">
                  <a:moveTo>
                    <a:pt x="10" y="0"/>
                  </a:moveTo>
                  <a:lnTo>
                    <a:pt x="30" y="15"/>
                  </a:lnTo>
                  <a:lnTo>
                    <a:pt x="0" y="5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44" name="Line 36"/>
            <p:cNvSpPr>
              <a:spLocks noChangeShapeType="1"/>
            </p:cNvSpPr>
            <p:nvPr/>
          </p:nvSpPr>
          <p:spPr bwMode="auto">
            <a:xfrm>
              <a:off x="3527425" y="2979738"/>
              <a:ext cx="42863" cy="33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37"/>
            <p:cNvSpPr>
              <a:spLocks noChangeArrowheads="1"/>
            </p:cNvSpPr>
            <p:nvPr/>
          </p:nvSpPr>
          <p:spPr bwMode="auto">
            <a:xfrm>
              <a:off x="3535363" y="2579688"/>
              <a:ext cx="90487" cy="90487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Text Box 38"/>
            <p:cNvSpPr txBox="1">
              <a:spLocks noChangeArrowheads="1"/>
            </p:cNvSpPr>
            <p:nvPr/>
          </p:nvSpPr>
          <p:spPr bwMode="auto">
            <a:xfrm>
              <a:off x="3117850" y="2098675"/>
              <a:ext cx="615874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12340" name="Text Box 86"/>
            <p:cNvSpPr txBox="1">
              <a:spLocks noChangeArrowheads="1"/>
            </p:cNvSpPr>
            <p:nvPr/>
          </p:nvSpPr>
          <p:spPr bwMode="auto">
            <a:xfrm>
              <a:off x="998538" y="5289550"/>
              <a:ext cx="1899431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Operational Space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85650" y="2106891"/>
            <a:ext cx="3154286" cy="3545919"/>
            <a:chOff x="4557714" y="2383411"/>
            <a:chExt cx="3154286" cy="3545919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4786314" y="5023423"/>
              <a:ext cx="228600" cy="228600"/>
              <a:chOff x="864" y="2592"/>
              <a:chExt cx="144" cy="144"/>
            </a:xfrm>
          </p:grpSpPr>
          <p:sp>
            <p:nvSpPr>
              <p:cNvPr id="12361" name="Oval 40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2" name="Oval 4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450" name="Line 42"/>
            <p:cNvSpPr>
              <a:spLocks noChangeShapeType="1"/>
            </p:cNvSpPr>
            <p:nvPr/>
          </p:nvSpPr>
          <p:spPr bwMode="auto">
            <a:xfrm>
              <a:off x="4633914" y="525202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1" name="Line 43"/>
            <p:cNvSpPr>
              <a:spLocks noChangeShapeType="1"/>
            </p:cNvSpPr>
            <p:nvPr/>
          </p:nvSpPr>
          <p:spPr bwMode="auto">
            <a:xfrm flipH="1">
              <a:off x="4557714" y="5252023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2" name="Line 44"/>
            <p:cNvSpPr>
              <a:spLocks noChangeShapeType="1"/>
            </p:cNvSpPr>
            <p:nvPr/>
          </p:nvSpPr>
          <p:spPr bwMode="auto">
            <a:xfrm flipH="1">
              <a:off x="4710114" y="5252023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3" name="Line 45"/>
            <p:cNvSpPr>
              <a:spLocks noChangeShapeType="1"/>
            </p:cNvSpPr>
            <p:nvPr/>
          </p:nvSpPr>
          <p:spPr bwMode="auto">
            <a:xfrm flipH="1">
              <a:off x="4862514" y="5252023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54" name="Line 46"/>
            <p:cNvSpPr>
              <a:spLocks noChangeShapeType="1"/>
            </p:cNvSpPr>
            <p:nvPr/>
          </p:nvSpPr>
          <p:spPr bwMode="auto">
            <a:xfrm flipH="1">
              <a:off x="5014914" y="5252023"/>
              <a:ext cx="1524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6691314" y="3651823"/>
              <a:ext cx="228600" cy="228600"/>
              <a:chOff x="864" y="2592"/>
              <a:chExt cx="144" cy="144"/>
            </a:xfrm>
          </p:grpSpPr>
          <p:sp>
            <p:nvSpPr>
              <p:cNvPr id="12359" name="Oval 48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Oval 4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5395914" y="3880423"/>
              <a:ext cx="228600" cy="228600"/>
              <a:chOff x="864" y="2592"/>
              <a:chExt cx="144" cy="144"/>
            </a:xfrm>
          </p:grpSpPr>
          <p:sp>
            <p:nvSpPr>
              <p:cNvPr id="12357" name="Oval 5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Oval 5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461" name="Line 53"/>
            <p:cNvSpPr>
              <a:spLocks noChangeShapeType="1"/>
            </p:cNvSpPr>
            <p:nvPr/>
          </p:nvSpPr>
          <p:spPr bwMode="auto">
            <a:xfrm flipV="1">
              <a:off x="4851401" y="4016948"/>
              <a:ext cx="547688" cy="1011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2" name="Line 54"/>
            <p:cNvSpPr>
              <a:spLocks noChangeShapeType="1"/>
            </p:cNvSpPr>
            <p:nvPr/>
          </p:nvSpPr>
          <p:spPr bwMode="auto">
            <a:xfrm flipV="1">
              <a:off x="5006976" y="4097911"/>
              <a:ext cx="530225" cy="979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3" name="Line 55"/>
            <p:cNvSpPr>
              <a:spLocks noChangeShapeType="1"/>
            </p:cNvSpPr>
            <p:nvPr/>
          </p:nvSpPr>
          <p:spPr bwMode="auto">
            <a:xfrm flipV="1">
              <a:off x="5562601" y="3705798"/>
              <a:ext cx="1150938" cy="1889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4" name="Line 56"/>
            <p:cNvSpPr>
              <a:spLocks noChangeShapeType="1"/>
            </p:cNvSpPr>
            <p:nvPr/>
          </p:nvSpPr>
          <p:spPr bwMode="auto">
            <a:xfrm flipV="1">
              <a:off x="5610226" y="3861373"/>
              <a:ext cx="1119188" cy="171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5" name="Line 57"/>
            <p:cNvSpPr>
              <a:spLocks noChangeShapeType="1"/>
            </p:cNvSpPr>
            <p:nvPr/>
          </p:nvSpPr>
          <p:spPr bwMode="auto">
            <a:xfrm flipV="1">
              <a:off x="6843714" y="3370836"/>
              <a:ext cx="269875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6" name="Line 58"/>
            <p:cNvSpPr>
              <a:spLocks noChangeShapeType="1"/>
            </p:cNvSpPr>
            <p:nvPr/>
          </p:nvSpPr>
          <p:spPr bwMode="auto">
            <a:xfrm flipV="1">
              <a:off x="6916739" y="3445448"/>
              <a:ext cx="303212" cy="317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67" name="Freeform 59"/>
            <p:cNvSpPr>
              <a:spLocks/>
            </p:cNvSpPr>
            <p:nvPr/>
          </p:nvSpPr>
          <p:spPr bwMode="auto">
            <a:xfrm>
              <a:off x="7112001" y="3369248"/>
              <a:ext cx="101600" cy="82550"/>
            </a:xfrm>
            <a:custGeom>
              <a:avLst/>
              <a:gdLst>
                <a:gd name="T0" fmla="*/ 0 w 64"/>
                <a:gd name="T1" fmla="*/ 0 h 52"/>
                <a:gd name="T2" fmla="*/ 64 w 64"/>
                <a:gd name="T3" fmla="*/ 52 h 52"/>
                <a:gd name="T4" fmla="*/ 0 60000 65536"/>
                <a:gd name="T5" fmla="*/ 0 60000 65536"/>
                <a:gd name="T6" fmla="*/ 0 w 64"/>
                <a:gd name="T7" fmla="*/ 0 h 52"/>
                <a:gd name="T8" fmla="*/ 64 w 64"/>
                <a:gd name="T9" fmla="*/ 52 h 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52">
                  <a:moveTo>
                    <a:pt x="0" y="0"/>
                  </a:moveTo>
                  <a:lnTo>
                    <a:pt x="64" y="5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67"/>
            <p:cNvGrpSpPr>
              <a:grpSpLocks/>
            </p:cNvGrpSpPr>
            <p:nvPr/>
          </p:nvGrpSpPr>
          <p:grpSpPr bwMode="auto">
            <a:xfrm rot="599714">
              <a:off x="5481639" y="4023298"/>
              <a:ext cx="500062" cy="563563"/>
              <a:chOff x="4536" y="2772"/>
              <a:chExt cx="315" cy="355"/>
            </a:xfrm>
          </p:grpSpPr>
          <p:sp>
            <p:nvSpPr>
              <p:cNvPr id="12352" name="Freeform 60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3" name="Freeform 61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Freeform 62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5" name="Freeform 63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Line 64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473" name="Oval 65"/>
            <p:cNvSpPr>
              <a:spLocks noChangeArrowheads="1"/>
            </p:cNvSpPr>
            <p:nvPr/>
          </p:nvSpPr>
          <p:spPr bwMode="auto">
            <a:xfrm>
              <a:off x="7505701" y="2896173"/>
              <a:ext cx="90488" cy="90488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74" name="Text Box 66"/>
            <p:cNvSpPr txBox="1">
              <a:spLocks noChangeArrowheads="1"/>
            </p:cNvSpPr>
            <p:nvPr/>
          </p:nvSpPr>
          <p:spPr bwMode="auto">
            <a:xfrm>
              <a:off x="7096126" y="2383411"/>
              <a:ext cx="615874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Goal</a:t>
              </a:r>
            </a:p>
          </p:txBody>
        </p:sp>
        <p:grpSp>
          <p:nvGrpSpPr>
            <p:cNvPr id="9" name="Group 68"/>
            <p:cNvGrpSpPr>
              <a:grpSpLocks/>
            </p:cNvGrpSpPr>
            <p:nvPr/>
          </p:nvGrpSpPr>
          <p:grpSpPr bwMode="auto">
            <a:xfrm rot="-9474785">
              <a:off x="6400801" y="3181923"/>
              <a:ext cx="500063" cy="563563"/>
              <a:chOff x="4536" y="2772"/>
              <a:chExt cx="315" cy="355"/>
            </a:xfrm>
          </p:grpSpPr>
          <p:sp>
            <p:nvSpPr>
              <p:cNvPr id="12347" name="Freeform 69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Freeform 70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Freeform 71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Freeform 72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1" name="Line 73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74"/>
            <p:cNvGrpSpPr>
              <a:grpSpLocks/>
            </p:cNvGrpSpPr>
            <p:nvPr/>
          </p:nvGrpSpPr>
          <p:grpSpPr bwMode="auto">
            <a:xfrm rot="-644406">
              <a:off x="5041901" y="4729736"/>
              <a:ext cx="500063" cy="563562"/>
              <a:chOff x="4536" y="2772"/>
              <a:chExt cx="315" cy="355"/>
            </a:xfrm>
          </p:grpSpPr>
          <p:sp>
            <p:nvSpPr>
              <p:cNvPr id="12342" name="Freeform 75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3" name="Freeform 76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Freeform 77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5" name="Freeform 78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79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9488" name="Line 80"/>
            <p:cNvSpPr>
              <a:spLocks noChangeShapeType="1"/>
            </p:cNvSpPr>
            <p:nvPr/>
          </p:nvSpPr>
          <p:spPr bwMode="auto">
            <a:xfrm>
              <a:off x="5227639" y="4669411"/>
              <a:ext cx="125412" cy="55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89" name="Line 81"/>
            <p:cNvSpPr>
              <a:spLocks noChangeShapeType="1"/>
            </p:cNvSpPr>
            <p:nvPr/>
          </p:nvSpPr>
          <p:spPr bwMode="auto">
            <a:xfrm>
              <a:off x="5367339" y="4393186"/>
              <a:ext cx="96837" cy="39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90" name="Line 82"/>
            <p:cNvSpPr>
              <a:spLocks noChangeShapeType="1"/>
            </p:cNvSpPr>
            <p:nvPr/>
          </p:nvSpPr>
          <p:spPr bwMode="auto">
            <a:xfrm>
              <a:off x="5881689" y="3983611"/>
              <a:ext cx="15875" cy="74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91" name="Line 83"/>
            <p:cNvSpPr>
              <a:spLocks noChangeShapeType="1"/>
            </p:cNvSpPr>
            <p:nvPr/>
          </p:nvSpPr>
          <p:spPr bwMode="auto">
            <a:xfrm>
              <a:off x="6443664" y="3666111"/>
              <a:ext cx="9525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92" name="Freeform 84"/>
            <p:cNvSpPr>
              <a:spLocks/>
            </p:cNvSpPr>
            <p:nvPr/>
          </p:nvSpPr>
          <p:spPr bwMode="auto">
            <a:xfrm>
              <a:off x="6934201" y="3388298"/>
              <a:ext cx="79375" cy="82550"/>
            </a:xfrm>
            <a:custGeom>
              <a:avLst/>
              <a:gdLst>
                <a:gd name="T0" fmla="*/ 0 w 50"/>
                <a:gd name="T1" fmla="*/ 0 h 52"/>
                <a:gd name="T2" fmla="*/ 50 w 50"/>
                <a:gd name="T3" fmla="*/ 52 h 52"/>
                <a:gd name="T4" fmla="*/ 0 60000 65536"/>
                <a:gd name="T5" fmla="*/ 0 60000 65536"/>
                <a:gd name="T6" fmla="*/ 0 w 50"/>
                <a:gd name="T7" fmla="*/ 0 h 52"/>
                <a:gd name="T8" fmla="*/ 50 w 50"/>
                <a:gd name="T9" fmla="*/ 52 h 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" h="52">
                  <a:moveTo>
                    <a:pt x="0" y="0"/>
                  </a:moveTo>
                  <a:lnTo>
                    <a:pt x="50" y="5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93" name="Line 85"/>
            <p:cNvSpPr>
              <a:spLocks noChangeShapeType="1"/>
            </p:cNvSpPr>
            <p:nvPr/>
          </p:nvSpPr>
          <p:spPr bwMode="auto">
            <a:xfrm flipV="1">
              <a:off x="5073651" y="5220273"/>
              <a:ext cx="12700" cy="31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95" name="Text Box 87"/>
            <p:cNvSpPr txBox="1">
              <a:spLocks noChangeArrowheads="1"/>
            </p:cNvSpPr>
            <p:nvPr/>
          </p:nvSpPr>
          <p:spPr bwMode="auto">
            <a:xfrm>
              <a:off x="5581651" y="5559998"/>
              <a:ext cx="1287019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Joint  Space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BEE19-9641-4E02-AEFD-14E68509C9AA}" type="slidenum">
              <a:rPr lang="en-US"/>
              <a:pPr/>
              <a:t>6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with Inverse Kinematics</a:t>
            </a:r>
          </a:p>
        </p:txBody>
      </p:sp>
      <p:sp>
        <p:nvSpPr>
          <p:cNvPr id="14340" name="Rectangle 31"/>
          <p:cNvSpPr>
            <a:spLocks noChangeArrowheads="1"/>
          </p:cNvSpPr>
          <p:nvPr/>
        </p:nvSpPr>
        <p:spPr bwMode="auto">
          <a:xfrm>
            <a:off x="544580" y="4500504"/>
            <a:ext cx="2497138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Inverse Kinematics</a:t>
            </a:r>
          </a:p>
        </p:txBody>
      </p:sp>
      <p:sp>
        <p:nvSpPr>
          <p:cNvPr id="14341" name="Line 33"/>
          <p:cNvSpPr>
            <a:spLocks noChangeShapeType="1"/>
          </p:cNvSpPr>
          <p:nvPr/>
        </p:nvSpPr>
        <p:spPr bwMode="auto">
          <a:xfrm>
            <a:off x="20706" y="4816416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34"/>
          <p:cNvSpPr>
            <a:spLocks noChangeShapeType="1"/>
          </p:cNvSpPr>
          <p:nvPr/>
        </p:nvSpPr>
        <p:spPr bwMode="auto">
          <a:xfrm>
            <a:off x="3038544" y="4818004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35"/>
          <p:cNvSpPr>
            <a:spLocks noChangeArrowheads="1"/>
          </p:cNvSpPr>
          <p:nvPr/>
        </p:nvSpPr>
        <p:spPr bwMode="auto">
          <a:xfrm>
            <a:off x="4310130" y="4514791"/>
            <a:ext cx="1493838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4344" name="Line 36"/>
          <p:cNvSpPr>
            <a:spLocks noChangeShapeType="1"/>
          </p:cNvSpPr>
          <p:nvPr/>
        </p:nvSpPr>
        <p:spPr bwMode="auto">
          <a:xfrm>
            <a:off x="5805556" y="4832291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37"/>
          <p:cNvSpPr>
            <a:spLocks noChangeArrowheads="1"/>
          </p:cNvSpPr>
          <p:nvPr/>
        </p:nvSpPr>
        <p:spPr bwMode="auto">
          <a:xfrm>
            <a:off x="6346894" y="4521141"/>
            <a:ext cx="1190625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14346" name="Line 38"/>
          <p:cNvSpPr>
            <a:spLocks noChangeShapeType="1"/>
          </p:cNvSpPr>
          <p:nvPr/>
        </p:nvSpPr>
        <p:spPr bwMode="auto">
          <a:xfrm>
            <a:off x="7532756" y="4838641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39"/>
          <p:cNvSpPr>
            <a:spLocks noChangeArrowheads="1"/>
          </p:cNvSpPr>
          <p:nvPr/>
        </p:nvSpPr>
        <p:spPr bwMode="auto">
          <a:xfrm>
            <a:off x="3567180" y="4614804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8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0680" y="4713230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4349" name="Text Box 41"/>
          <p:cNvSpPr txBox="1">
            <a:spLocks noChangeArrowheads="1"/>
          </p:cNvSpPr>
          <p:nvPr/>
        </p:nvSpPr>
        <p:spPr bwMode="auto">
          <a:xfrm>
            <a:off x="3714818" y="4830704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4350" name="Text Box 42"/>
          <p:cNvSpPr txBox="1">
            <a:spLocks noChangeArrowheads="1"/>
          </p:cNvSpPr>
          <p:nvPr/>
        </p:nvSpPr>
        <p:spPr bwMode="auto">
          <a:xfrm>
            <a:off x="3229043" y="4395729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4351" name="Line 43"/>
          <p:cNvSpPr>
            <a:spLocks noChangeShapeType="1"/>
          </p:cNvSpPr>
          <p:nvPr/>
        </p:nvSpPr>
        <p:spPr bwMode="auto">
          <a:xfrm>
            <a:off x="3949769" y="4810066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44"/>
          <p:cNvSpPr>
            <a:spLocks/>
          </p:cNvSpPr>
          <p:nvPr/>
        </p:nvSpPr>
        <p:spPr bwMode="auto">
          <a:xfrm>
            <a:off x="3752918" y="4835467"/>
            <a:ext cx="4000500" cy="847725"/>
          </a:xfrm>
          <a:custGeom>
            <a:avLst/>
            <a:gdLst>
              <a:gd name="T0" fmla="*/ 2520 w 2520"/>
              <a:gd name="T1" fmla="*/ 0 h 534"/>
              <a:gd name="T2" fmla="*/ 2520 w 2520"/>
              <a:gd name="T3" fmla="*/ 534 h 534"/>
              <a:gd name="T4" fmla="*/ 0 w 2520"/>
              <a:gd name="T5" fmla="*/ 529 h 534"/>
              <a:gd name="T6" fmla="*/ 0 w 2520"/>
              <a:gd name="T7" fmla="*/ 97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2520"/>
              <a:gd name="T13" fmla="*/ 0 h 534"/>
              <a:gd name="T14" fmla="*/ 2520 w 2520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0" h="534">
                <a:moveTo>
                  <a:pt x="2520" y="0"/>
                </a:moveTo>
                <a:lnTo>
                  <a:pt x="2520" y="534"/>
                </a:lnTo>
                <a:lnTo>
                  <a:pt x="0" y="529"/>
                </a:lnTo>
                <a:lnTo>
                  <a:pt x="0" y="9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53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69" y="4844991"/>
            <a:ext cx="319087" cy="217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4354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2518" y="4854517"/>
            <a:ext cx="330200" cy="2254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4355" name="Picture 4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94693" y="4905317"/>
            <a:ext cx="201612" cy="2333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4356" name="Picture 4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8981" y="4538605"/>
            <a:ext cx="265113" cy="230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4357" name="Picture 4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4306" y="4611630"/>
            <a:ext cx="227013" cy="1857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008130" y="2066866"/>
            <a:ext cx="1905000" cy="1627188"/>
            <a:chOff x="2919" y="1766"/>
            <a:chExt cx="1914" cy="1580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063" y="3106"/>
              <a:ext cx="144" cy="144"/>
              <a:chOff x="864" y="2592"/>
              <a:chExt cx="144" cy="144"/>
            </a:xfrm>
          </p:grpSpPr>
          <p:sp>
            <p:nvSpPr>
              <p:cNvPr id="14404" name="Oval 5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Oval 5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61" name="Line 53"/>
            <p:cNvSpPr>
              <a:spLocks noChangeShapeType="1"/>
            </p:cNvSpPr>
            <p:nvPr/>
          </p:nvSpPr>
          <p:spPr bwMode="auto">
            <a:xfrm>
              <a:off x="2967" y="325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4"/>
            <p:cNvSpPr>
              <a:spLocks noChangeShapeType="1"/>
            </p:cNvSpPr>
            <p:nvPr/>
          </p:nvSpPr>
          <p:spPr bwMode="auto">
            <a:xfrm flipH="1">
              <a:off x="2919" y="325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55"/>
            <p:cNvSpPr>
              <a:spLocks noChangeShapeType="1"/>
            </p:cNvSpPr>
            <p:nvPr/>
          </p:nvSpPr>
          <p:spPr bwMode="auto">
            <a:xfrm flipH="1">
              <a:off x="3015" y="325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 flipH="1">
              <a:off x="3111" y="325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57"/>
            <p:cNvSpPr>
              <a:spLocks noChangeShapeType="1"/>
            </p:cNvSpPr>
            <p:nvPr/>
          </p:nvSpPr>
          <p:spPr bwMode="auto">
            <a:xfrm flipH="1">
              <a:off x="3207" y="3250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4263" y="2242"/>
              <a:ext cx="144" cy="144"/>
              <a:chOff x="864" y="2592"/>
              <a:chExt cx="144" cy="144"/>
            </a:xfrm>
          </p:grpSpPr>
          <p:sp>
            <p:nvSpPr>
              <p:cNvPr id="14402" name="Oval 59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3" name="Oval 6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3447" y="2386"/>
              <a:ext cx="144" cy="144"/>
              <a:chOff x="864" y="2592"/>
              <a:chExt cx="144" cy="144"/>
            </a:xfrm>
          </p:grpSpPr>
          <p:sp>
            <p:nvSpPr>
              <p:cNvPr id="14400" name="Oval 62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63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68" name="Line 64"/>
            <p:cNvSpPr>
              <a:spLocks noChangeShapeType="1"/>
            </p:cNvSpPr>
            <p:nvPr/>
          </p:nvSpPr>
          <p:spPr bwMode="auto">
            <a:xfrm flipV="1">
              <a:off x="3104" y="2472"/>
              <a:ext cx="345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65"/>
            <p:cNvSpPr>
              <a:spLocks noChangeShapeType="1"/>
            </p:cNvSpPr>
            <p:nvPr/>
          </p:nvSpPr>
          <p:spPr bwMode="auto">
            <a:xfrm flipV="1">
              <a:off x="3202" y="2523"/>
              <a:ext cx="334" cy="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66"/>
            <p:cNvSpPr>
              <a:spLocks noChangeShapeType="1"/>
            </p:cNvSpPr>
            <p:nvPr/>
          </p:nvSpPr>
          <p:spPr bwMode="auto">
            <a:xfrm flipV="1">
              <a:off x="3552" y="2276"/>
              <a:ext cx="725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67"/>
            <p:cNvSpPr>
              <a:spLocks noChangeShapeType="1"/>
            </p:cNvSpPr>
            <p:nvPr/>
          </p:nvSpPr>
          <p:spPr bwMode="auto">
            <a:xfrm flipV="1">
              <a:off x="3582" y="2374"/>
              <a:ext cx="705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68"/>
            <p:cNvSpPr>
              <a:spLocks noChangeShapeType="1"/>
            </p:cNvSpPr>
            <p:nvPr/>
          </p:nvSpPr>
          <p:spPr bwMode="auto">
            <a:xfrm flipV="1">
              <a:off x="4359" y="2065"/>
              <a:ext cx="17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69"/>
            <p:cNvSpPr>
              <a:spLocks noChangeShapeType="1"/>
            </p:cNvSpPr>
            <p:nvPr/>
          </p:nvSpPr>
          <p:spPr bwMode="auto">
            <a:xfrm flipV="1">
              <a:off x="4405" y="2112"/>
              <a:ext cx="191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Freeform 70"/>
            <p:cNvSpPr>
              <a:spLocks/>
            </p:cNvSpPr>
            <p:nvPr/>
          </p:nvSpPr>
          <p:spPr bwMode="auto">
            <a:xfrm>
              <a:off x="4528" y="2064"/>
              <a:ext cx="64" cy="52"/>
            </a:xfrm>
            <a:custGeom>
              <a:avLst/>
              <a:gdLst>
                <a:gd name="T0" fmla="*/ 0 w 64"/>
                <a:gd name="T1" fmla="*/ 0 h 52"/>
                <a:gd name="T2" fmla="*/ 64 w 64"/>
                <a:gd name="T3" fmla="*/ 52 h 52"/>
                <a:gd name="T4" fmla="*/ 0 60000 65536"/>
                <a:gd name="T5" fmla="*/ 0 60000 65536"/>
                <a:gd name="T6" fmla="*/ 0 w 64"/>
                <a:gd name="T7" fmla="*/ 0 h 52"/>
                <a:gd name="T8" fmla="*/ 64 w 64"/>
                <a:gd name="T9" fmla="*/ 52 h 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52">
                  <a:moveTo>
                    <a:pt x="0" y="0"/>
                  </a:moveTo>
                  <a:lnTo>
                    <a:pt x="64" y="5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1"/>
            <p:cNvGrpSpPr>
              <a:grpSpLocks/>
            </p:cNvGrpSpPr>
            <p:nvPr/>
          </p:nvGrpSpPr>
          <p:grpSpPr bwMode="auto">
            <a:xfrm rot="599714">
              <a:off x="3501" y="2476"/>
              <a:ext cx="315" cy="355"/>
              <a:chOff x="4536" y="2772"/>
              <a:chExt cx="315" cy="355"/>
            </a:xfrm>
          </p:grpSpPr>
          <p:sp>
            <p:nvSpPr>
              <p:cNvPr id="14395" name="Freeform 72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Freeform 73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Freeform 74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Freeform 75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9" name="Line 76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6" name="Oval 77"/>
            <p:cNvSpPr>
              <a:spLocks noChangeArrowheads="1"/>
            </p:cNvSpPr>
            <p:nvPr/>
          </p:nvSpPr>
          <p:spPr bwMode="auto">
            <a:xfrm>
              <a:off x="4776" y="1766"/>
              <a:ext cx="57" cy="57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8"/>
            <p:cNvGrpSpPr>
              <a:grpSpLocks/>
            </p:cNvGrpSpPr>
            <p:nvPr/>
          </p:nvGrpSpPr>
          <p:grpSpPr bwMode="auto">
            <a:xfrm rot="-9474785">
              <a:off x="4080" y="1946"/>
              <a:ext cx="315" cy="355"/>
              <a:chOff x="4536" y="2772"/>
              <a:chExt cx="315" cy="355"/>
            </a:xfrm>
          </p:grpSpPr>
          <p:sp>
            <p:nvSpPr>
              <p:cNvPr id="14390" name="Freeform 79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Freeform 80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Freeform 81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Freeform 82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83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84"/>
            <p:cNvGrpSpPr>
              <a:grpSpLocks/>
            </p:cNvGrpSpPr>
            <p:nvPr/>
          </p:nvGrpSpPr>
          <p:grpSpPr bwMode="auto">
            <a:xfrm rot="-644406">
              <a:off x="3224" y="2921"/>
              <a:ext cx="315" cy="355"/>
              <a:chOff x="4536" y="2772"/>
              <a:chExt cx="315" cy="355"/>
            </a:xfrm>
          </p:grpSpPr>
          <p:sp>
            <p:nvSpPr>
              <p:cNvPr id="14385" name="Freeform 85"/>
              <p:cNvSpPr>
                <a:spLocks/>
              </p:cNvSpPr>
              <p:nvPr/>
            </p:nvSpPr>
            <p:spPr bwMode="auto">
              <a:xfrm>
                <a:off x="4536" y="2772"/>
                <a:ext cx="231" cy="293"/>
              </a:xfrm>
              <a:custGeom>
                <a:avLst/>
                <a:gdLst>
                  <a:gd name="T0" fmla="*/ 0 w 231"/>
                  <a:gd name="T1" fmla="*/ 293 h 293"/>
                  <a:gd name="T2" fmla="*/ 41 w 231"/>
                  <a:gd name="T3" fmla="*/ 247 h 293"/>
                  <a:gd name="T4" fmla="*/ 5 w 231"/>
                  <a:gd name="T5" fmla="*/ 206 h 293"/>
                  <a:gd name="T6" fmla="*/ 123 w 231"/>
                  <a:gd name="T7" fmla="*/ 252 h 293"/>
                  <a:gd name="T8" fmla="*/ 51 w 231"/>
                  <a:gd name="T9" fmla="*/ 144 h 293"/>
                  <a:gd name="T10" fmla="*/ 169 w 231"/>
                  <a:gd name="T11" fmla="*/ 180 h 293"/>
                  <a:gd name="T12" fmla="*/ 97 w 231"/>
                  <a:gd name="T13" fmla="*/ 87 h 293"/>
                  <a:gd name="T14" fmla="*/ 216 w 231"/>
                  <a:gd name="T15" fmla="*/ 118 h 293"/>
                  <a:gd name="T16" fmla="*/ 190 w 231"/>
                  <a:gd name="T17" fmla="*/ 56 h 293"/>
                  <a:gd name="T18" fmla="*/ 231 w 231"/>
                  <a:gd name="T19" fmla="*/ 0 h 29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293"/>
                  <a:gd name="T32" fmla="*/ 231 w 231"/>
                  <a:gd name="T33" fmla="*/ 293 h 29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293">
                    <a:moveTo>
                      <a:pt x="0" y="293"/>
                    </a:moveTo>
                    <a:lnTo>
                      <a:pt x="41" y="247"/>
                    </a:lnTo>
                    <a:lnTo>
                      <a:pt x="5" y="206"/>
                    </a:lnTo>
                    <a:lnTo>
                      <a:pt x="123" y="252"/>
                    </a:lnTo>
                    <a:lnTo>
                      <a:pt x="51" y="144"/>
                    </a:lnTo>
                    <a:lnTo>
                      <a:pt x="169" y="180"/>
                    </a:lnTo>
                    <a:lnTo>
                      <a:pt x="97" y="87"/>
                    </a:lnTo>
                    <a:lnTo>
                      <a:pt x="216" y="118"/>
                    </a:lnTo>
                    <a:lnTo>
                      <a:pt x="190" y="56"/>
                    </a:lnTo>
                    <a:lnTo>
                      <a:pt x="23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Freeform 86"/>
              <p:cNvSpPr>
                <a:spLocks/>
              </p:cNvSpPr>
              <p:nvPr/>
            </p:nvSpPr>
            <p:spPr bwMode="auto">
              <a:xfrm>
                <a:off x="4549" y="2988"/>
                <a:ext cx="214" cy="139"/>
              </a:xfrm>
              <a:custGeom>
                <a:avLst/>
                <a:gdLst>
                  <a:gd name="T0" fmla="*/ 0 w 214"/>
                  <a:gd name="T1" fmla="*/ 59 h 139"/>
                  <a:gd name="T2" fmla="*/ 96 w 214"/>
                  <a:gd name="T3" fmla="*/ 139 h 139"/>
                  <a:gd name="T4" fmla="*/ 214 w 214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214"/>
                  <a:gd name="T10" fmla="*/ 0 h 139"/>
                  <a:gd name="T11" fmla="*/ 214 w 214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4" h="139">
                    <a:moveTo>
                      <a:pt x="0" y="59"/>
                    </a:moveTo>
                    <a:lnTo>
                      <a:pt x="96" y="139"/>
                    </a:lnTo>
                    <a:lnTo>
                      <a:pt x="21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7" name="Freeform 87"/>
              <p:cNvSpPr>
                <a:spLocks/>
              </p:cNvSpPr>
              <p:nvPr/>
            </p:nvSpPr>
            <p:spPr bwMode="auto">
              <a:xfrm>
                <a:off x="4726" y="2798"/>
                <a:ext cx="125" cy="180"/>
              </a:xfrm>
              <a:custGeom>
                <a:avLst/>
                <a:gdLst>
                  <a:gd name="T0" fmla="*/ 21 w 125"/>
                  <a:gd name="T1" fmla="*/ 0 h 180"/>
                  <a:gd name="T2" fmla="*/ 125 w 125"/>
                  <a:gd name="T3" fmla="*/ 84 h 180"/>
                  <a:gd name="T4" fmla="*/ 59 w 125"/>
                  <a:gd name="T5" fmla="*/ 168 h 180"/>
                  <a:gd name="T6" fmla="*/ 31 w 125"/>
                  <a:gd name="T7" fmla="*/ 144 h 180"/>
                  <a:gd name="T8" fmla="*/ 0 w 125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180"/>
                  <a:gd name="T17" fmla="*/ 125 w 125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180">
                    <a:moveTo>
                      <a:pt x="21" y="0"/>
                    </a:moveTo>
                    <a:lnTo>
                      <a:pt x="125" y="84"/>
                    </a:lnTo>
                    <a:lnTo>
                      <a:pt x="59" y="168"/>
                    </a:lnTo>
                    <a:lnTo>
                      <a:pt x="31" y="144"/>
                    </a:lnTo>
                    <a:lnTo>
                      <a:pt x="0" y="18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Freeform 88"/>
              <p:cNvSpPr>
                <a:spLocks/>
              </p:cNvSpPr>
              <p:nvPr/>
            </p:nvSpPr>
            <p:spPr bwMode="auto">
              <a:xfrm>
                <a:off x="4776" y="2968"/>
                <a:ext cx="30" cy="51"/>
              </a:xfrm>
              <a:custGeom>
                <a:avLst/>
                <a:gdLst>
                  <a:gd name="T0" fmla="*/ 10 w 30"/>
                  <a:gd name="T1" fmla="*/ 0 h 51"/>
                  <a:gd name="T2" fmla="*/ 30 w 30"/>
                  <a:gd name="T3" fmla="*/ 15 h 51"/>
                  <a:gd name="T4" fmla="*/ 0 w 30"/>
                  <a:gd name="T5" fmla="*/ 51 h 51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51"/>
                  <a:gd name="T11" fmla="*/ 30 w 3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51">
                    <a:moveTo>
                      <a:pt x="10" y="0"/>
                    </a:moveTo>
                    <a:lnTo>
                      <a:pt x="30" y="15"/>
                    </a:lnTo>
                    <a:lnTo>
                      <a:pt x="0" y="51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Line 89"/>
              <p:cNvSpPr>
                <a:spLocks noChangeShapeType="1"/>
              </p:cNvSpPr>
              <p:nvPr/>
            </p:nvSpPr>
            <p:spPr bwMode="auto">
              <a:xfrm>
                <a:off x="4747" y="2977"/>
                <a:ext cx="27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9" name="Line 90"/>
            <p:cNvSpPr>
              <a:spLocks noChangeShapeType="1"/>
            </p:cNvSpPr>
            <p:nvPr/>
          </p:nvSpPr>
          <p:spPr bwMode="auto">
            <a:xfrm>
              <a:off x="3341" y="2883"/>
              <a:ext cx="79" cy="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91"/>
            <p:cNvSpPr>
              <a:spLocks noChangeShapeType="1"/>
            </p:cNvSpPr>
            <p:nvPr/>
          </p:nvSpPr>
          <p:spPr bwMode="auto">
            <a:xfrm>
              <a:off x="3429" y="2709"/>
              <a:ext cx="61" cy="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Line 92"/>
            <p:cNvSpPr>
              <a:spLocks noChangeShapeType="1"/>
            </p:cNvSpPr>
            <p:nvPr/>
          </p:nvSpPr>
          <p:spPr bwMode="auto">
            <a:xfrm>
              <a:off x="3753" y="2451"/>
              <a:ext cx="10" cy="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93"/>
            <p:cNvSpPr>
              <a:spLocks noChangeShapeType="1"/>
            </p:cNvSpPr>
            <p:nvPr/>
          </p:nvSpPr>
          <p:spPr bwMode="auto">
            <a:xfrm>
              <a:off x="4107" y="2251"/>
              <a:ext cx="6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Freeform 94"/>
            <p:cNvSpPr>
              <a:spLocks/>
            </p:cNvSpPr>
            <p:nvPr/>
          </p:nvSpPr>
          <p:spPr bwMode="auto">
            <a:xfrm>
              <a:off x="4416" y="2076"/>
              <a:ext cx="50" cy="52"/>
            </a:xfrm>
            <a:custGeom>
              <a:avLst/>
              <a:gdLst>
                <a:gd name="T0" fmla="*/ 0 w 50"/>
                <a:gd name="T1" fmla="*/ 0 h 52"/>
                <a:gd name="T2" fmla="*/ 50 w 50"/>
                <a:gd name="T3" fmla="*/ 52 h 52"/>
                <a:gd name="T4" fmla="*/ 0 60000 65536"/>
                <a:gd name="T5" fmla="*/ 0 60000 65536"/>
                <a:gd name="T6" fmla="*/ 0 w 50"/>
                <a:gd name="T7" fmla="*/ 0 h 52"/>
                <a:gd name="T8" fmla="*/ 50 w 50"/>
                <a:gd name="T9" fmla="*/ 52 h 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" h="52">
                  <a:moveTo>
                    <a:pt x="0" y="0"/>
                  </a:moveTo>
                  <a:lnTo>
                    <a:pt x="50" y="5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95"/>
            <p:cNvSpPr>
              <a:spLocks noChangeShapeType="1"/>
            </p:cNvSpPr>
            <p:nvPr/>
          </p:nvSpPr>
          <p:spPr bwMode="auto">
            <a:xfrm flipV="1">
              <a:off x="3244" y="3230"/>
              <a:ext cx="8" cy="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0" name="Picture 6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89093" y="2665354"/>
            <a:ext cx="3382051" cy="5084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60D4E-9DDD-4EBC-B6BF-1E34ECEFC971}" type="slidenum">
              <a:rPr lang="en-US"/>
              <a:pPr/>
              <a:t>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Operational Space Control with </a:t>
            </a:r>
            <a:r>
              <a:rPr lang="en-US" i="1" dirty="0">
                <a:latin typeface="Calibri"/>
              </a:rPr>
              <a:t>J</a:t>
            </a:r>
            <a:r>
              <a:rPr lang="en-US" baseline="30000" dirty="0">
                <a:latin typeface="Calibri"/>
              </a:rPr>
              <a:t>-1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853802" y="2022844"/>
            <a:ext cx="1936750" cy="1644650"/>
            <a:chOff x="461" y="1721"/>
            <a:chExt cx="1961" cy="16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05" y="3081"/>
              <a:ext cx="144" cy="144"/>
              <a:chOff x="864" y="2592"/>
              <a:chExt cx="144" cy="144"/>
            </a:xfrm>
          </p:grpSpPr>
          <p:sp>
            <p:nvSpPr>
              <p:cNvPr id="13364" name="Oval 5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Oval 6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0" name="Line 7"/>
            <p:cNvSpPr>
              <a:spLocks noChangeShapeType="1"/>
            </p:cNvSpPr>
            <p:nvPr/>
          </p:nvSpPr>
          <p:spPr bwMode="auto">
            <a:xfrm>
              <a:off x="509" y="322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8"/>
            <p:cNvSpPr>
              <a:spLocks noChangeShapeType="1"/>
            </p:cNvSpPr>
            <p:nvPr/>
          </p:nvSpPr>
          <p:spPr bwMode="auto">
            <a:xfrm flipH="1">
              <a:off x="461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9"/>
            <p:cNvSpPr>
              <a:spLocks noChangeShapeType="1"/>
            </p:cNvSpPr>
            <p:nvPr/>
          </p:nvSpPr>
          <p:spPr bwMode="auto">
            <a:xfrm flipH="1">
              <a:off x="557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 flipH="1">
              <a:off x="653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11"/>
            <p:cNvSpPr>
              <a:spLocks noChangeShapeType="1"/>
            </p:cNvSpPr>
            <p:nvPr/>
          </p:nvSpPr>
          <p:spPr bwMode="auto">
            <a:xfrm flipH="1">
              <a:off x="749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05" y="2217"/>
              <a:ext cx="144" cy="144"/>
              <a:chOff x="864" y="2592"/>
              <a:chExt cx="144" cy="144"/>
            </a:xfrm>
          </p:grpSpPr>
          <p:sp>
            <p:nvSpPr>
              <p:cNvPr id="13362" name="Oval 13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14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989" y="2361"/>
              <a:ext cx="144" cy="144"/>
              <a:chOff x="864" y="2592"/>
              <a:chExt cx="144" cy="144"/>
            </a:xfrm>
          </p:grpSpPr>
          <p:sp>
            <p:nvSpPr>
              <p:cNvPr id="13360" name="Oval 16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1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7" name="Line 18"/>
            <p:cNvSpPr>
              <a:spLocks noChangeShapeType="1"/>
            </p:cNvSpPr>
            <p:nvPr/>
          </p:nvSpPr>
          <p:spPr bwMode="auto">
            <a:xfrm flipV="1">
              <a:off x="646" y="2447"/>
              <a:ext cx="345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19"/>
            <p:cNvSpPr>
              <a:spLocks noChangeShapeType="1"/>
            </p:cNvSpPr>
            <p:nvPr/>
          </p:nvSpPr>
          <p:spPr bwMode="auto">
            <a:xfrm flipV="1">
              <a:off x="744" y="2498"/>
              <a:ext cx="334" cy="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20"/>
            <p:cNvSpPr>
              <a:spLocks noChangeShapeType="1"/>
            </p:cNvSpPr>
            <p:nvPr/>
          </p:nvSpPr>
          <p:spPr bwMode="auto">
            <a:xfrm flipV="1">
              <a:off x="1094" y="2251"/>
              <a:ext cx="725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21"/>
            <p:cNvSpPr>
              <a:spLocks noChangeShapeType="1"/>
            </p:cNvSpPr>
            <p:nvPr/>
          </p:nvSpPr>
          <p:spPr bwMode="auto">
            <a:xfrm flipV="1">
              <a:off x="1124" y="2349"/>
              <a:ext cx="705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22"/>
            <p:cNvSpPr>
              <a:spLocks noChangeShapeType="1"/>
            </p:cNvSpPr>
            <p:nvPr/>
          </p:nvSpPr>
          <p:spPr bwMode="auto">
            <a:xfrm flipV="1">
              <a:off x="1901" y="2040"/>
              <a:ext cx="17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23"/>
            <p:cNvSpPr>
              <a:spLocks noChangeShapeType="1"/>
            </p:cNvSpPr>
            <p:nvPr/>
          </p:nvSpPr>
          <p:spPr bwMode="auto">
            <a:xfrm flipV="1">
              <a:off x="1947" y="2087"/>
              <a:ext cx="191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24"/>
            <p:cNvSpPr>
              <a:spLocks noChangeShapeType="1"/>
            </p:cNvSpPr>
            <p:nvPr/>
          </p:nvSpPr>
          <p:spPr bwMode="auto">
            <a:xfrm>
              <a:off x="2066" y="2035"/>
              <a:ext cx="72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Freeform 25"/>
            <p:cNvSpPr>
              <a:spLocks/>
            </p:cNvSpPr>
            <p:nvPr/>
          </p:nvSpPr>
          <p:spPr bwMode="auto">
            <a:xfrm>
              <a:off x="2107" y="1768"/>
              <a:ext cx="231" cy="293"/>
            </a:xfrm>
            <a:custGeom>
              <a:avLst/>
              <a:gdLst>
                <a:gd name="T0" fmla="*/ 0 w 231"/>
                <a:gd name="T1" fmla="*/ 293 h 293"/>
                <a:gd name="T2" fmla="*/ 41 w 231"/>
                <a:gd name="T3" fmla="*/ 247 h 293"/>
                <a:gd name="T4" fmla="*/ 5 w 231"/>
                <a:gd name="T5" fmla="*/ 206 h 293"/>
                <a:gd name="T6" fmla="*/ 123 w 231"/>
                <a:gd name="T7" fmla="*/ 252 h 293"/>
                <a:gd name="T8" fmla="*/ 51 w 231"/>
                <a:gd name="T9" fmla="*/ 144 h 293"/>
                <a:gd name="T10" fmla="*/ 169 w 231"/>
                <a:gd name="T11" fmla="*/ 180 h 293"/>
                <a:gd name="T12" fmla="*/ 97 w 231"/>
                <a:gd name="T13" fmla="*/ 87 h 293"/>
                <a:gd name="T14" fmla="*/ 216 w 231"/>
                <a:gd name="T15" fmla="*/ 118 h 293"/>
                <a:gd name="T16" fmla="*/ 190 w 231"/>
                <a:gd name="T17" fmla="*/ 56 h 293"/>
                <a:gd name="T18" fmla="*/ 231 w 2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293"/>
                <a:gd name="T32" fmla="*/ 231 w 23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293">
                  <a:moveTo>
                    <a:pt x="0" y="293"/>
                  </a:moveTo>
                  <a:lnTo>
                    <a:pt x="41" y="247"/>
                  </a:lnTo>
                  <a:lnTo>
                    <a:pt x="5" y="206"/>
                  </a:lnTo>
                  <a:lnTo>
                    <a:pt x="123" y="252"/>
                  </a:lnTo>
                  <a:lnTo>
                    <a:pt x="51" y="144"/>
                  </a:lnTo>
                  <a:lnTo>
                    <a:pt x="169" y="180"/>
                  </a:lnTo>
                  <a:lnTo>
                    <a:pt x="97" y="87"/>
                  </a:lnTo>
                  <a:lnTo>
                    <a:pt x="216" y="118"/>
                  </a:lnTo>
                  <a:lnTo>
                    <a:pt x="190" y="56"/>
                  </a:lnTo>
                  <a:lnTo>
                    <a:pt x="23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Freeform 26"/>
            <p:cNvSpPr>
              <a:spLocks/>
            </p:cNvSpPr>
            <p:nvPr/>
          </p:nvSpPr>
          <p:spPr bwMode="auto">
            <a:xfrm>
              <a:off x="2120" y="1984"/>
              <a:ext cx="214" cy="139"/>
            </a:xfrm>
            <a:custGeom>
              <a:avLst/>
              <a:gdLst>
                <a:gd name="T0" fmla="*/ 0 w 214"/>
                <a:gd name="T1" fmla="*/ 59 h 139"/>
                <a:gd name="T2" fmla="*/ 96 w 214"/>
                <a:gd name="T3" fmla="*/ 139 h 139"/>
                <a:gd name="T4" fmla="*/ 214 w 214"/>
                <a:gd name="T5" fmla="*/ 0 h 139"/>
                <a:gd name="T6" fmla="*/ 0 60000 65536"/>
                <a:gd name="T7" fmla="*/ 0 60000 65536"/>
                <a:gd name="T8" fmla="*/ 0 60000 65536"/>
                <a:gd name="T9" fmla="*/ 0 w 214"/>
                <a:gd name="T10" fmla="*/ 0 h 139"/>
                <a:gd name="T11" fmla="*/ 214 w 214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39">
                  <a:moveTo>
                    <a:pt x="0" y="59"/>
                  </a:moveTo>
                  <a:lnTo>
                    <a:pt x="96" y="139"/>
                  </a:lnTo>
                  <a:lnTo>
                    <a:pt x="21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Freeform 27"/>
            <p:cNvSpPr>
              <a:spLocks/>
            </p:cNvSpPr>
            <p:nvPr/>
          </p:nvSpPr>
          <p:spPr bwMode="auto">
            <a:xfrm>
              <a:off x="2297" y="1794"/>
              <a:ext cx="125" cy="180"/>
            </a:xfrm>
            <a:custGeom>
              <a:avLst/>
              <a:gdLst>
                <a:gd name="T0" fmla="*/ 21 w 125"/>
                <a:gd name="T1" fmla="*/ 0 h 180"/>
                <a:gd name="T2" fmla="*/ 125 w 125"/>
                <a:gd name="T3" fmla="*/ 84 h 180"/>
                <a:gd name="T4" fmla="*/ 59 w 125"/>
                <a:gd name="T5" fmla="*/ 168 h 180"/>
                <a:gd name="T6" fmla="*/ 31 w 125"/>
                <a:gd name="T7" fmla="*/ 144 h 180"/>
                <a:gd name="T8" fmla="*/ 0 w 125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80"/>
                <a:gd name="T17" fmla="*/ 125 w 125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80">
                  <a:moveTo>
                    <a:pt x="21" y="0"/>
                  </a:moveTo>
                  <a:lnTo>
                    <a:pt x="125" y="84"/>
                  </a:lnTo>
                  <a:lnTo>
                    <a:pt x="59" y="168"/>
                  </a:lnTo>
                  <a:lnTo>
                    <a:pt x="31" y="144"/>
                  </a:lnTo>
                  <a:lnTo>
                    <a:pt x="0" y="1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Freeform 28"/>
            <p:cNvSpPr>
              <a:spLocks/>
            </p:cNvSpPr>
            <p:nvPr/>
          </p:nvSpPr>
          <p:spPr bwMode="auto">
            <a:xfrm>
              <a:off x="2347" y="1964"/>
              <a:ext cx="30" cy="51"/>
            </a:xfrm>
            <a:custGeom>
              <a:avLst/>
              <a:gdLst>
                <a:gd name="T0" fmla="*/ 10 w 30"/>
                <a:gd name="T1" fmla="*/ 0 h 51"/>
                <a:gd name="T2" fmla="*/ 30 w 30"/>
                <a:gd name="T3" fmla="*/ 15 h 51"/>
                <a:gd name="T4" fmla="*/ 0 w 30"/>
                <a:gd name="T5" fmla="*/ 51 h 51"/>
                <a:gd name="T6" fmla="*/ 0 60000 65536"/>
                <a:gd name="T7" fmla="*/ 0 60000 65536"/>
                <a:gd name="T8" fmla="*/ 0 60000 65536"/>
                <a:gd name="T9" fmla="*/ 0 w 30"/>
                <a:gd name="T10" fmla="*/ 0 h 51"/>
                <a:gd name="T11" fmla="*/ 30 w 30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51">
                  <a:moveTo>
                    <a:pt x="10" y="0"/>
                  </a:moveTo>
                  <a:lnTo>
                    <a:pt x="30" y="15"/>
                  </a:lnTo>
                  <a:lnTo>
                    <a:pt x="0" y="5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29"/>
            <p:cNvSpPr>
              <a:spLocks noChangeShapeType="1"/>
            </p:cNvSpPr>
            <p:nvPr/>
          </p:nvSpPr>
          <p:spPr bwMode="auto">
            <a:xfrm>
              <a:off x="2318" y="1973"/>
              <a:ext cx="27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Oval 30"/>
            <p:cNvSpPr>
              <a:spLocks noChangeArrowheads="1"/>
            </p:cNvSpPr>
            <p:nvPr/>
          </p:nvSpPr>
          <p:spPr bwMode="auto">
            <a:xfrm>
              <a:off x="2323" y="1721"/>
              <a:ext cx="57" cy="57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Rectangle 32"/>
          <p:cNvSpPr>
            <a:spLocks noChangeArrowheads="1"/>
          </p:cNvSpPr>
          <p:nvPr/>
        </p:nvSpPr>
        <p:spPr bwMode="auto">
          <a:xfrm>
            <a:off x="1893615" y="4345357"/>
            <a:ext cx="855663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7440" y="4462832"/>
            <a:ext cx="582613" cy="3492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19" name="Line 34"/>
          <p:cNvSpPr>
            <a:spLocks noChangeShapeType="1"/>
          </p:cNvSpPr>
          <p:nvPr/>
        </p:nvSpPr>
        <p:spPr bwMode="auto">
          <a:xfrm>
            <a:off x="1371328" y="4661269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2746102" y="4662857"/>
            <a:ext cx="1003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36"/>
          <p:cNvSpPr>
            <a:spLocks noChangeArrowheads="1"/>
          </p:cNvSpPr>
          <p:nvPr/>
        </p:nvSpPr>
        <p:spPr bwMode="auto">
          <a:xfrm>
            <a:off x="3747814" y="4359644"/>
            <a:ext cx="1493838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3322" name="Line 37"/>
          <p:cNvSpPr>
            <a:spLocks noChangeShapeType="1"/>
          </p:cNvSpPr>
          <p:nvPr/>
        </p:nvSpPr>
        <p:spPr bwMode="auto">
          <a:xfrm>
            <a:off x="5243240" y="4677144"/>
            <a:ext cx="815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38"/>
          <p:cNvSpPr>
            <a:spLocks noChangeArrowheads="1"/>
          </p:cNvSpPr>
          <p:nvPr/>
        </p:nvSpPr>
        <p:spPr bwMode="auto">
          <a:xfrm>
            <a:off x="6054453" y="4365994"/>
            <a:ext cx="1190625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13324" name="Line 39"/>
          <p:cNvSpPr>
            <a:spLocks noChangeShapeType="1"/>
          </p:cNvSpPr>
          <p:nvPr/>
        </p:nvSpPr>
        <p:spPr bwMode="auto">
          <a:xfrm>
            <a:off x="7240315" y="4683494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44"/>
          <p:cNvSpPr>
            <a:spLocks noChangeArrowheads="1"/>
          </p:cNvSpPr>
          <p:nvPr/>
        </p:nvSpPr>
        <p:spPr bwMode="auto">
          <a:xfrm>
            <a:off x="1004614" y="4467594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8114" y="4566020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27" name="Text Box 46"/>
          <p:cNvSpPr txBox="1">
            <a:spLocks noChangeArrowheads="1"/>
          </p:cNvSpPr>
          <p:nvPr/>
        </p:nvSpPr>
        <p:spPr bwMode="auto">
          <a:xfrm>
            <a:off x="1160189" y="4699369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3328" name="Text Box 47"/>
          <p:cNvSpPr txBox="1">
            <a:spLocks noChangeArrowheads="1"/>
          </p:cNvSpPr>
          <p:nvPr/>
        </p:nvSpPr>
        <p:spPr bwMode="auto">
          <a:xfrm>
            <a:off x="666477" y="4248519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3329" name="Freeform 49"/>
          <p:cNvSpPr>
            <a:spLocks/>
          </p:cNvSpPr>
          <p:nvPr/>
        </p:nvSpPr>
        <p:spPr bwMode="auto">
          <a:xfrm>
            <a:off x="1182415" y="4680320"/>
            <a:ext cx="6278563" cy="847725"/>
          </a:xfrm>
          <a:custGeom>
            <a:avLst/>
            <a:gdLst>
              <a:gd name="T0" fmla="*/ 3955 w 3955"/>
              <a:gd name="T1" fmla="*/ 0 h 534"/>
              <a:gd name="T2" fmla="*/ 3955 w 3955"/>
              <a:gd name="T3" fmla="*/ 534 h 534"/>
              <a:gd name="T4" fmla="*/ 0 w 3955"/>
              <a:gd name="T5" fmla="*/ 534 h 534"/>
              <a:gd name="T6" fmla="*/ 0 w 3955"/>
              <a:gd name="T7" fmla="*/ 113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3955"/>
              <a:gd name="T13" fmla="*/ 0 h 534"/>
              <a:gd name="T14" fmla="*/ 3955 w 3955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5" h="534">
                <a:moveTo>
                  <a:pt x="3955" y="0"/>
                </a:moveTo>
                <a:lnTo>
                  <a:pt x="3955" y="534"/>
                </a:lnTo>
                <a:lnTo>
                  <a:pt x="0" y="534"/>
                </a:lnTo>
                <a:lnTo>
                  <a:pt x="0" y="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30" name="Picture 5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364" y="4575544"/>
            <a:ext cx="319088" cy="217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1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2253" y="4750169"/>
            <a:ext cx="166687" cy="1920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2" name="Picture 5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6615" y="4415208"/>
            <a:ext cx="265113" cy="230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3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9627" y="4456483"/>
            <a:ext cx="227012" cy="1857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34" name="Line 55"/>
          <p:cNvSpPr>
            <a:spLocks noChangeShapeType="1"/>
          </p:cNvSpPr>
          <p:nvPr/>
        </p:nvSpPr>
        <p:spPr bwMode="auto">
          <a:xfrm>
            <a:off x="553765" y="4656507"/>
            <a:ext cx="449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2855640" y="5243883"/>
            <a:ext cx="3332163" cy="5556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Forward Kinematics</a:t>
            </a:r>
          </a:p>
        </p:txBody>
      </p:sp>
      <p:pic>
        <p:nvPicPr>
          <p:cNvPr id="13336" name="Picture 5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9564" y="5326432"/>
            <a:ext cx="190500" cy="1571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7" name="Picture 5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4352" y="4385045"/>
            <a:ext cx="330200" cy="239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8" name="Picture 59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39914" y="2603869"/>
            <a:ext cx="3149600" cy="520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60D4E-9DDD-4EBC-B6BF-1E34ECEFC971}" type="slidenum">
              <a:rPr lang="en-US"/>
              <a:pPr/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Space Control with </a:t>
            </a:r>
            <a:r>
              <a:rPr lang="en-US" i="1" dirty="0">
                <a:latin typeface="Calibri"/>
              </a:rPr>
              <a:t>J</a:t>
            </a:r>
            <a:r>
              <a:rPr lang="en-US" baseline="30000" dirty="0">
                <a:latin typeface="Calibri"/>
              </a:rPr>
              <a:t>-1</a:t>
            </a:r>
            <a:br>
              <a:rPr lang="en-US" baseline="30000" dirty="0">
                <a:latin typeface="Calibri"/>
              </a:rPr>
            </a:br>
            <a:r>
              <a:rPr lang="en-US" sz="2200" dirty="0"/>
              <a:t>Resolved-Rate Motion Control</a:t>
            </a:r>
            <a:endParaRPr lang="en-US" sz="2200" baseline="30000" dirty="0">
              <a:latin typeface="Calibri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93812" y="2169789"/>
            <a:ext cx="1936750" cy="1644650"/>
            <a:chOff x="461" y="1721"/>
            <a:chExt cx="1961" cy="16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05" y="3081"/>
              <a:ext cx="144" cy="144"/>
              <a:chOff x="864" y="2592"/>
              <a:chExt cx="144" cy="144"/>
            </a:xfrm>
          </p:grpSpPr>
          <p:sp>
            <p:nvSpPr>
              <p:cNvPr id="13364" name="Oval 5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Oval 6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0" name="Line 7"/>
            <p:cNvSpPr>
              <a:spLocks noChangeShapeType="1"/>
            </p:cNvSpPr>
            <p:nvPr/>
          </p:nvSpPr>
          <p:spPr bwMode="auto">
            <a:xfrm>
              <a:off x="509" y="322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8"/>
            <p:cNvSpPr>
              <a:spLocks noChangeShapeType="1"/>
            </p:cNvSpPr>
            <p:nvPr/>
          </p:nvSpPr>
          <p:spPr bwMode="auto">
            <a:xfrm flipH="1">
              <a:off x="461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9"/>
            <p:cNvSpPr>
              <a:spLocks noChangeShapeType="1"/>
            </p:cNvSpPr>
            <p:nvPr/>
          </p:nvSpPr>
          <p:spPr bwMode="auto">
            <a:xfrm flipH="1">
              <a:off x="557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 flipH="1">
              <a:off x="653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11"/>
            <p:cNvSpPr>
              <a:spLocks noChangeShapeType="1"/>
            </p:cNvSpPr>
            <p:nvPr/>
          </p:nvSpPr>
          <p:spPr bwMode="auto">
            <a:xfrm flipH="1">
              <a:off x="749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05" y="2217"/>
              <a:ext cx="144" cy="144"/>
              <a:chOff x="864" y="2592"/>
              <a:chExt cx="144" cy="144"/>
            </a:xfrm>
          </p:grpSpPr>
          <p:sp>
            <p:nvSpPr>
              <p:cNvPr id="13362" name="Oval 13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14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989" y="2361"/>
              <a:ext cx="144" cy="144"/>
              <a:chOff x="864" y="2592"/>
              <a:chExt cx="144" cy="144"/>
            </a:xfrm>
          </p:grpSpPr>
          <p:sp>
            <p:nvSpPr>
              <p:cNvPr id="13360" name="Oval 16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1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7" name="Line 18"/>
            <p:cNvSpPr>
              <a:spLocks noChangeShapeType="1"/>
            </p:cNvSpPr>
            <p:nvPr/>
          </p:nvSpPr>
          <p:spPr bwMode="auto">
            <a:xfrm flipV="1">
              <a:off x="646" y="2447"/>
              <a:ext cx="345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19"/>
            <p:cNvSpPr>
              <a:spLocks noChangeShapeType="1"/>
            </p:cNvSpPr>
            <p:nvPr/>
          </p:nvSpPr>
          <p:spPr bwMode="auto">
            <a:xfrm flipV="1">
              <a:off x="744" y="2498"/>
              <a:ext cx="334" cy="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20"/>
            <p:cNvSpPr>
              <a:spLocks noChangeShapeType="1"/>
            </p:cNvSpPr>
            <p:nvPr/>
          </p:nvSpPr>
          <p:spPr bwMode="auto">
            <a:xfrm flipV="1">
              <a:off x="1094" y="2251"/>
              <a:ext cx="725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21"/>
            <p:cNvSpPr>
              <a:spLocks noChangeShapeType="1"/>
            </p:cNvSpPr>
            <p:nvPr/>
          </p:nvSpPr>
          <p:spPr bwMode="auto">
            <a:xfrm flipV="1">
              <a:off x="1124" y="2349"/>
              <a:ext cx="705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22"/>
            <p:cNvSpPr>
              <a:spLocks noChangeShapeType="1"/>
            </p:cNvSpPr>
            <p:nvPr/>
          </p:nvSpPr>
          <p:spPr bwMode="auto">
            <a:xfrm flipV="1">
              <a:off x="1901" y="2040"/>
              <a:ext cx="17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23"/>
            <p:cNvSpPr>
              <a:spLocks noChangeShapeType="1"/>
            </p:cNvSpPr>
            <p:nvPr/>
          </p:nvSpPr>
          <p:spPr bwMode="auto">
            <a:xfrm flipV="1">
              <a:off x="1947" y="2087"/>
              <a:ext cx="191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24"/>
            <p:cNvSpPr>
              <a:spLocks noChangeShapeType="1"/>
            </p:cNvSpPr>
            <p:nvPr/>
          </p:nvSpPr>
          <p:spPr bwMode="auto">
            <a:xfrm>
              <a:off x="2066" y="2035"/>
              <a:ext cx="72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Freeform 25"/>
            <p:cNvSpPr>
              <a:spLocks/>
            </p:cNvSpPr>
            <p:nvPr/>
          </p:nvSpPr>
          <p:spPr bwMode="auto">
            <a:xfrm>
              <a:off x="2107" y="1768"/>
              <a:ext cx="231" cy="293"/>
            </a:xfrm>
            <a:custGeom>
              <a:avLst/>
              <a:gdLst>
                <a:gd name="T0" fmla="*/ 0 w 231"/>
                <a:gd name="T1" fmla="*/ 293 h 293"/>
                <a:gd name="T2" fmla="*/ 41 w 231"/>
                <a:gd name="T3" fmla="*/ 247 h 293"/>
                <a:gd name="T4" fmla="*/ 5 w 231"/>
                <a:gd name="T5" fmla="*/ 206 h 293"/>
                <a:gd name="T6" fmla="*/ 123 w 231"/>
                <a:gd name="T7" fmla="*/ 252 h 293"/>
                <a:gd name="T8" fmla="*/ 51 w 231"/>
                <a:gd name="T9" fmla="*/ 144 h 293"/>
                <a:gd name="T10" fmla="*/ 169 w 231"/>
                <a:gd name="T11" fmla="*/ 180 h 293"/>
                <a:gd name="T12" fmla="*/ 97 w 231"/>
                <a:gd name="T13" fmla="*/ 87 h 293"/>
                <a:gd name="T14" fmla="*/ 216 w 231"/>
                <a:gd name="T15" fmla="*/ 118 h 293"/>
                <a:gd name="T16" fmla="*/ 190 w 231"/>
                <a:gd name="T17" fmla="*/ 56 h 293"/>
                <a:gd name="T18" fmla="*/ 231 w 2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293"/>
                <a:gd name="T32" fmla="*/ 231 w 23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293">
                  <a:moveTo>
                    <a:pt x="0" y="293"/>
                  </a:moveTo>
                  <a:lnTo>
                    <a:pt x="41" y="247"/>
                  </a:lnTo>
                  <a:lnTo>
                    <a:pt x="5" y="206"/>
                  </a:lnTo>
                  <a:lnTo>
                    <a:pt x="123" y="252"/>
                  </a:lnTo>
                  <a:lnTo>
                    <a:pt x="51" y="144"/>
                  </a:lnTo>
                  <a:lnTo>
                    <a:pt x="169" y="180"/>
                  </a:lnTo>
                  <a:lnTo>
                    <a:pt x="97" y="87"/>
                  </a:lnTo>
                  <a:lnTo>
                    <a:pt x="216" y="118"/>
                  </a:lnTo>
                  <a:lnTo>
                    <a:pt x="190" y="56"/>
                  </a:lnTo>
                  <a:lnTo>
                    <a:pt x="23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Freeform 26"/>
            <p:cNvSpPr>
              <a:spLocks/>
            </p:cNvSpPr>
            <p:nvPr/>
          </p:nvSpPr>
          <p:spPr bwMode="auto">
            <a:xfrm>
              <a:off x="2120" y="1984"/>
              <a:ext cx="214" cy="139"/>
            </a:xfrm>
            <a:custGeom>
              <a:avLst/>
              <a:gdLst>
                <a:gd name="T0" fmla="*/ 0 w 214"/>
                <a:gd name="T1" fmla="*/ 59 h 139"/>
                <a:gd name="T2" fmla="*/ 96 w 214"/>
                <a:gd name="T3" fmla="*/ 139 h 139"/>
                <a:gd name="T4" fmla="*/ 214 w 214"/>
                <a:gd name="T5" fmla="*/ 0 h 139"/>
                <a:gd name="T6" fmla="*/ 0 60000 65536"/>
                <a:gd name="T7" fmla="*/ 0 60000 65536"/>
                <a:gd name="T8" fmla="*/ 0 60000 65536"/>
                <a:gd name="T9" fmla="*/ 0 w 214"/>
                <a:gd name="T10" fmla="*/ 0 h 139"/>
                <a:gd name="T11" fmla="*/ 214 w 214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39">
                  <a:moveTo>
                    <a:pt x="0" y="59"/>
                  </a:moveTo>
                  <a:lnTo>
                    <a:pt x="96" y="139"/>
                  </a:lnTo>
                  <a:lnTo>
                    <a:pt x="21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Freeform 27"/>
            <p:cNvSpPr>
              <a:spLocks/>
            </p:cNvSpPr>
            <p:nvPr/>
          </p:nvSpPr>
          <p:spPr bwMode="auto">
            <a:xfrm>
              <a:off x="2297" y="1794"/>
              <a:ext cx="125" cy="180"/>
            </a:xfrm>
            <a:custGeom>
              <a:avLst/>
              <a:gdLst>
                <a:gd name="T0" fmla="*/ 21 w 125"/>
                <a:gd name="T1" fmla="*/ 0 h 180"/>
                <a:gd name="T2" fmla="*/ 125 w 125"/>
                <a:gd name="T3" fmla="*/ 84 h 180"/>
                <a:gd name="T4" fmla="*/ 59 w 125"/>
                <a:gd name="T5" fmla="*/ 168 h 180"/>
                <a:gd name="T6" fmla="*/ 31 w 125"/>
                <a:gd name="T7" fmla="*/ 144 h 180"/>
                <a:gd name="T8" fmla="*/ 0 w 125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80"/>
                <a:gd name="T17" fmla="*/ 125 w 125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80">
                  <a:moveTo>
                    <a:pt x="21" y="0"/>
                  </a:moveTo>
                  <a:lnTo>
                    <a:pt x="125" y="84"/>
                  </a:lnTo>
                  <a:lnTo>
                    <a:pt x="59" y="168"/>
                  </a:lnTo>
                  <a:lnTo>
                    <a:pt x="31" y="144"/>
                  </a:lnTo>
                  <a:lnTo>
                    <a:pt x="0" y="1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Freeform 28"/>
            <p:cNvSpPr>
              <a:spLocks/>
            </p:cNvSpPr>
            <p:nvPr/>
          </p:nvSpPr>
          <p:spPr bwMode="auto">
            <a:xfrm>
              <a:off x="2347" y="1964"/>
              <a:ext cx="30" cy="51"/>
            </a:xfrm>
            <a:custGeom>
              <a:avLst/>
              <a:gdLst>
                <a:gd name="T0" fmla="*/ 10 w 30"/>
                <a:gd name="T1" fmla="*/ 0 h 51"/>
                <a:gd name="T2" fmla="*/ 30 w 30"/>
                <a:gd name="T3" fmla="*/ 15 h 51"/>
                <a:gd name="T4" fmla="*/ 0 w 30"/>
                <a:gd name="T5" fmla="*/ 51 h 51"/>
                <a:gd name="T6" fmla="*/ 0 60000 65536"/>
                <a:gd name="T7" fmla="*/ 0 60000 65536"/>
                <a:gd name="T8" fmla="*/ 0 60000 65536"/>
                <a:gd name="T9" fmla="*/ 0 w 30"/>
                <a:gd name="T10" fmla="*/ 0 h 51"/>
                <a:gd name="T11" fmla="*/ 30 w 30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51">
                  <a:moveTo>
                    <a:pt x="10" y="0"/>
                  </a:moveTo>
                  <a:lnTo>
                    <a:pt x="30" y="15"/>
                  </a:lnTo>
                  <a:lnTo>
                    <a:pt x="0" y="5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29"/>
            <p:cNvSpPr>
              <a:spLocks noChangeShapeType="1"/>
            </p:cNvSpPr>
            <p:nvPr/>
          </p:nvSpPr>
          <p:spPr bwMode="auto">
            <a:xfrm>
              <a:off x="2318" y="1973"/>
              <a:ext cx="27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Oval 30"/>
            <p:cNvSpPr>
              <a:spLocks noChangeArrowheads="1"/>
            </p:cNvSpPr>
            <p:nvPr/>
          </p:nvSpPr>
          <p:spPr bwMode="auto">
            <a:xfrm>
              <a:off x="2323" y="1721"/>
              <a:ext cx="57" cy="57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Rectangle 32"/>
          <p:cNvSpPr>
            <a:spLocks noChangeArrowheads="1"/>
          </p:cNvSpPr>
          <p:nvPr/>
        </p:nvSpPr>
        <p:spPr bwMode="auto">
          <a:xfrm>
            <a:off x="2133625" y="4492302"/>
            <a:ext cx="855663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7450" y="4609777"/>
            <a:ext cx="582613" cy="3492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19" name="Line 34 1"/>
          <p:cNvSpPr>
            <a:spLocks noChangeShapeType="1"/>
          </p:cNvSpPr>
          <p:nvPr/>
        </p:nvSpPr>
        <p:spPr bwMode="auto">
          <a:xfrm>
            <a:off x="1611338" y="4808214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36"/>
          <p:cNvSpPr>
            <a:spLocks noChangeArrowheads="1"/>
          </p:cNvSpPr>
          <p:nvPr/>
        </p:nvSpPr>
        <p:spPr bwMode="auto">
          <a:xfrm>
            <a:off x="4314129" y="4506589"/>
            <a:ext cx="1493838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3322" name="Line 37"/>
          <p:cNvSpPr>
            <a:spLocks noChangeShapeType="1"/>
          </p:cNvSpPr>
          <p:nvPr/>
        </p:nvSpPr>
        <p:spPr bwMode="auto">
          <a:xfrm>
            <a:off x="5807968" y="4824089"/>
            <a:ext cx="49125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38"/>
          <p:cNvSpPr>
            <a:spLocks noChangeArrowheads="1"/>
          </p:cNvSpPr>
          <p:nvPr/>
        </p:nvSpPr>
        <p:spPr bwMode="auto">
          <a:xfrm>
            <a:off x="6294463" y="4512939"/>
            <a:ext cx="1190625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13324" name="Line 39"/>
          <p:cNvSpPr>
            <a:spLocks noChangeShapeType="1"/>
          </p:cNvSpPr>
          <p:nvPr/>
        </p:nvSpPr>
        <p:spPr bwMode="auto">
          <a:xfrm>
            <a:off x="7480325" y="4830439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44 1"/>
          <p:cNvSpPr>
            <a:spLocks noChangeArrowheads="1"/>
          </p:cNvSpPr>
          <p:nvPr/>
        </p:nvSpPr>
        <p:spPr bwMode="auto">
          <a:xfrm>
            <a:off x="1244624" y="4614539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6" name="Picture 45 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8124" y="4712965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27" name="Text Box 46"/>
          <p:cNvSpPr txBox="1">
            <a:spLocks noChangeArrowheads="1"/>
          </p:cNvSpPr>
          <p:nvPr/>
        </p:nvSpPr>
        <p:spPr bwMode="auto">
          <a:xfrm>
            <a:off x="1400199" y="4846314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3328" name="Text Box 47 1"/>
          <p:cNvSpPr txBox="1">
            <a:spLocks noChangeArrowheads="1"/>
          </p:cNvSpPr>
          <p:nvPr/>
        </p:nvSpPr>
        <p:spPr bwMode="auto">
          <a:xfrm>
            <a:off x="906487" y="4395464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329" name="Freeform 49 1"/>
          <p:cNvSpPr>
            <a:spLocks/>
          </p:cNvSpPr>
          <p:nvPr/>
        </p:nvSpPr>
        <p:spPr bwMode="auto">
          <a:xfrm>
            <a:off x="1422425" y="4827265"/>
            <a:ext cx="6257751" cy="847725"/>
          </a:xfrm>
          <a:custGeom>
            <a:avLst/>
            <a:gdLst>
              <a:gd name="T0" fmla="*/ 3955 w 3955"/>
              <a:gd name="T1" fmla="*/ 0 h 534"/>
              <a:gd name="T2" fmla="*/ 3955 w 3955"/>
              <a:gd name="T3" fmla="*/ 534 h 534"/>
              <a:gd name="T4" fmla="*/ 0 w 3955"/>
              <a:gd name="T5" fmla="*/ 534 h 534"/>
              <a:gd name="T6" fmla="*/ 0 w 3955"/>
              <a:gd name="T7" fmla="*/ 113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3955"/>
              <a:gd name="T13" fmla="*/ 0 h 534"/>
              <a:gd name="T14" fmla="*/ 3955 w 3955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5" h="534">
                <a:moveTo>
                  <a:pt x="3955" y="0"/>
                </a:moveTo>
                <a:lnTo>
                  <a:pt x="3955" y="534"/>
                </a:lnTo>
                <a:lnTo>
                  <a:pt x="0" y="534"/>
                </a:lnTo>
                <a:lnTo>
                  <a:pt x="0" y="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30" name="Picture 5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74" y="4722489"/>
            <a:ext cx="319088" cy="217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1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52184" y="5157191"/>
            <a:ext cx="166687" cy="1920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2" name="Picture 53 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664" y="4509120"/>
            <a:ext cx="265113" cy="230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3" name="Picture 54 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995" y="4603428"/>
            <a:ext cx="227012" cy="1857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34" name="Line 55"/>
          <p:cNvSpPr>
            <a:spLocks noChangeShapeType="1"/>
          </p:cNvSpPr>
          <p:nvPr/>
        </p:nvSpPr>
        <p:spPr bwMode="auto">
          <a:xfrm>
            <a:off x="793775" y="4803452"/>
            <a:ext cx="449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3143672" y="5517232"/>
            <a:ext cx="3332163" cy="5556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Forward Kinematics</a:t>
            </a:r>
          </a:p>
        </p:txBody>
      </p:sp>
      <p:pic>
        <p:nvPicPr>
          <p:cNvPr id="13336" name="Picture 5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9574" y="5473377"/>
            <a:ext cx="190500" cy="1571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7" name="Picture 58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4362" y="4531990"/>
            <a:ext cx="330200" cy="239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F75AC-6EA4-42C0-AE91-59941CCF445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20" y="2321858"/>
            <a:ext cx="2712426" cy="43655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4920D-1C5A-4E48-B69A-8E129ECAED6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82" y="3156284"/>
            <a:ext cx="3571650" cy="505745"/>
          </a:xfrm>
          <a:prstGeom prst="rect">
            <a:avLst/>
          </a:prstGeom>
          <a:noFill/>
          <a:ln/>
          <a:effectLst/>
        </p:spPr>
      </p:pic>
      <p:sp>
        <p:nvSpPr>
          <p:cNvPr id="56" name="Oval 44 2"/>
          <p:cNvSpPr>
            <a:spLocks noChangeArrowheads="1"/>
          </p:cNvSpPr>
          <p:nvPr/>
        </p:nvSpPr>
        <p:spPr bwMode="auto">
          <a:xfrm>
            <a:off x="3461171" y="4626718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" name="Picture 45 2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3711" y="4725144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0" name="Line 34 2"/>
          <p:cNvSpPr>
            <a:spLocks noChangeShapeType="1"/>
          </p:cNvSpPr>
          <p:nvPr/>
        </p:nvSpPr>
        <p:spPr bwMode="auto">
          <a:xfrm>
            <a:off x="2999656" y="4797151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4 3"/>
          <p:cNvSpPr>
            <a:spLocks noChangeShapeType="1"/>
          </p:cNvSpPr>
          <p:nvPr/>
        </p:nvSpPr>
        <p:spPr bwMode="auto">
          <a:xfrm>
            <a:off x="3863752" y="4797151"/>
            <a:ext cx="4582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49 2"/>
          <p:cNvSpPr>
            <a:spLocks/>
          </p:cNvSpPr>
          <p:nvPr/>
        </p:nvSpPr>
        <p:spPr bwMode="auto">
          <a:xfrm>
            <a:off x="3647728" y="4869160"/>
            <a:ext cx="4032448" cy="559693"/>
          </a:xfrm>
          <a:custGeom>
            <a:avLst/>
            <a:gdLst>
              <a:gd name="T0" fmla="*/ 3955 w 3955"/>
              <a:gd name="T1" fmla="*/ 0 h 534"/>
              <a:gd name="T2" fmla="*/ 3955 w 3955"/>
              <a:gd name="T3" fmla="*/ 534 h 534"/>
              <a:gd name="T4" fmla="*/ 0 w 3955"/>
              <a:gd name="T5" fmla="*/ 534 h 534"/>
              <a:gd name="T6" fmla="*/ 0 w 3955"/>
              <a:gd name="T7" fmla="*/ 113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3955"/>
              <a:gd name="T13" fmla="*/ 0 h 534"/>
              <a:gd name="T14" fmla="*/ 3955 w 3955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5" h="534">
                <a:moveTo>
                  <a:pt x="3955" y="0"/>
                </a:moveTo>
                <a:lnTo>
                  <a:pt x="3955" y="534"/>
                </a:lnTo>
                <a:lnTo>
                  <a:pt x="0" y="534"/>
                </a:lnTo>
                <a:lnTo>
                  <a:pt x="0" y="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7 2"/>
          <p:cNvSpPr txBox="1">
            <a:spLocks noChangeArrowheads="1"/>
          </p:cNvSpPr>
          <p:nvPr/>
        </p:nvSpPr>
        <p:spPr bwMode="auto">
          <a:xfrm>
            <a:off x="3287687" y="4494062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Text Box 47 3"/>
          <p:cNvSpPr txBox="1">
            <a:spLocks noChangeArrowheads="1"/>
          </p:cNvSpPr>
          <p:nvPr/>
        </p:nvSpPr>
        <p:spPr bwMode="auto">
          <a:xfrm>
            <a:off x="3615655" y="4869159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046" name="Picture 22" descr="http://www.zahlen-kern.de/editor/equations/3ovd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935759" y="4509119"/>
            <a:ext cx="216024" cy="257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26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4486127" y="4051057"/>
            <a:ext cx="1714512" cy="114300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60D4E-9DDD-4EBC-B6BF-1E34ECEFC971}" type="slidenum">
              <a:rPr lang="en-US"/>
              <a:pPr/>
              <a:t>9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Operational Space Control with </a:t>
            </a:r>
            <a:r>
              <a:rPr lang="en-US" i="1" dirty="0">
                <a:latin typeface="Calibri"/>
              </a:rPr>
              <a:t>J</a:t>
            </a:r>
            <a:r>
              <a:rPr lang="en-US" baseline="30000" dirty="0">
                <a:latin typeface="Calibri"/>
              </a:rPr>
              <a:t>T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69826" y="2003179"/>
            <a:ext cx="1936750" cy="1644650"/>
            <a:chOff x="461" y="1721"/>
            <a:chExt cx="1961" cy="16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05" y="3081"/>
              <a:ext cx="144" cy="144"/>
              <a:chOff x="864" y="2592"/>
              <a:chExt cx="144" cy="144"/>
            </a:xfrm>
          </p:grpSpPr>
          <p:sp>
            <p:nvSpPr>
              <p:cNvPr id="13364" name="Oval 5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Oval 6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0" name="Line 7"/>
            <p:cNvSpPr>
              <a:spLocks noChangeShapeType="1"/>
            </p:cNvSpPr>
            <p:nvPr/>
          </p:nvSpPr>
          <p:spPr bwMode="auto">
            <a:xfrm>
              <a:off x="509" y="322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Line 8"/>
            <p:cNvSpPr>
              <a:spLocks noChangeShapeType="1"/>
            </p:cNvSpPr>
            <p:nvPr/>
          </p:nvSpPr>
          <p:spPr bwMode="auto">
            <a:xfrm flipH="1">
              <a:off x="461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9"/>
            <p:cNvSpPr>
              <a:spLocks noChangeShapeType="1"/>
            </p:cNvSpPr>
            <p:nvPr/>
          </p:nvSpPr>
          <p:spPr bwMode="auto">
            <a:xfrm flipH="1">
              <a:off x="557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 flipH="1">
              <a:off x="653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11"/>
            <p:cNvSpPr>
              <a:spLocks noChangeShapeType="1"/>
            </p:cNvSpPr>
            <p:nvPr/>
          </p:nvSpPr>
          <p:spPr bwMode="auto">
            <a:xfrm flipH="1">
              <a:off x="749" y="3225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805" y="2217"/>
              <a:ext cx="144" cy="144"/>
              <a:chOff x="864" y="2592"/>
              <a:chExt cx="144" cy="144"/>
            </a:xfrm>
          </p:grpSpPr>
          <p:sp>
            <p:nvSpPr>
              <p:cNvPr id="13362" name="Oval 13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14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989" y="2361"/>
              <a:ext cx="144" cy="144"/>
              <a:chOff x="864" y="2592"/>
              <a:chExt cx="144" cy="144"/>
            </a:xfrm>
          </p:grpSpPr>
          <p:sp>
            <p:nvSpPr>
              <p:cNvPr id="13360" name="Oval 16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144" cy="144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1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47" name="Line 18"/>
            <p:cNvSpPr>
              <a:spLocks noChangeShapeType="1"/>
            </p:cNvSpPr>
            <p:nvPr/>
          </p:nvSpPr>
          <p:spPr bwMode="auto">
            <a:xfrm flipV="1">
              <a:off x="646" y="2447"/>
              <a:ext cx="345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19"/>
            <p:cNvSpPr>
              <a:spLocks noChangeShapeType="1"/>
            </p:cNvSpPr>
            <p:nvPr/>
          </p:nvSpPr>
          <p:spPr bwMode="auto">
            <a:xfrm flipV="1">
              <a:off x="744" y="2498"/>
              <a:ext cx="334" cy="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20"/>
            <p:cNvSpPr>
              <a:spLocks noChangeShapeType="1"/>
            </p:cNvSpPr>
            <p:nvPr/>
          </p:nvSpPr>
          <p:spPr bwMode="auto">
            <a:xfrm flipV="1">
              <a:off x="1094" y="2251"/>
              <a:ext cx="725" cy="1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21"/>
            <p:cNvSpPr>
              <a:spLocks noChangeShapeType="1"/>
            </p:cNvSpPr>
            <p:nvPr/>
          </p:nvSpPr>
          <p:spPr bwMode="auto">
            <a:xfrm flipV="1">
              <a:off x="1124" y="2349"/>
              <a:ext cx="705" cy="1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22"/>
            <p:cNvSpPr>
              <a:spLocks noChangeShapeType="1"/>
            </p:cNvSpPr>
            <p:nvPr/>
          </p:nvSpPr>
          <p:spPr bwMode="auto">
            <a:xfrm flipV="1">
              <a:off x="1901" y="2040"/>
              <a:ext cx="170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23"/>
            <p:cNvSpPr>
              <a:spLocks noChangeShapeType="1"/>
            </p:cNvSpPr>
            <p:nvPr/>
          </p:nvSpPr>
          <p:spPr bwMode="auto">
            <a:xfrm flipV="1">
              <a:off x="1947" y="2087"/>
              <a:ext cx="191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24"/>
            <p:cNvSpPr>
              <a:spLocks noChangeShapeType="1"/>
            </p:cNvSpPr>
            <p:nvPr/>
          </p:nvSpPr>
          <p:spPr bwMode="auto">
            <a:xfrm>
              <a:off x="2066" y="2035"/>
              <a:ext cx="72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Freeform 25"/>
            <p:cNvSpPr>
              <a:spLocks/>
            </p:cNvSpPr>
            <p:nvPr/>
          </p:nvSpPr>
          <p:spPr bwMode="auto">
            <a:xfrm>
              <a:off x="2107" y="1768"/>
              <a:ext cx="231" cy="293"/>
            </a:xfrm>
            <a:custGeom>
              <a:avLst/>
              <a:gdLst>
                <a:gd name="T0" fmla="*/ 0 w 231"/>
                <a:gd name="T1" fmla="*/ 293 h 293"/>
                <a:gd name="T2" fmla="*/ 41 w 231"/>
                <a:gd name="T3" fmla="*/ 247 h 293"/>
                <a:gd name="T4" fmla="*/ 5 w 231"/>
                <a:gd name="T5" fmla="*/ 206 h 293"/>
                <a:gd name="T6" fmla="*/ 123 w 231"/>
                <a:gd name="T7" fmla="*/ 252 h 293"/>
                <a:gd name="T8" fmla="*/ 51 w 231"/>
                <a:gd name="T9" fmla="*/ 144 h 293"/>
                <a:gd name="T10" fmla="*/ 169 w 231"/>
                <a:gd name="T11" fmla="*/ 180 h 293"/>
                <a:gd name="T12" fmla="*/ 97 w 231"/>
                <a:gd name="T13" fmla="*/ 87 h 293"/>
                <a:gd name="T14" fmla="*/ 216 w 231"/>
                <a:gd name="T15" fmla="*/ 118 h 293"/>
                <a:gd name="T16" fmla="*/ 190 w 231"/>
                <a:gd name="T17" fmla="*/ 56 h 293"/>
                <a:gd name="T18" fmla="*/ 231 w 231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1"/>
                <a:gd name="T31" fmla="*/ 0 h 293"/>
                <a:gd name="T32" fmla="*/ 231 w 231"/>
                <a:gd name="T33" fmla="*/ 293 h 2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1" h="293">
                  <a:moveTo>
                    <a:pt x="0" y="293"/>
                  </a:moveTo>
                  <a:lnTo>
                    <a:pt x="41" y="247"/>
                  </a:lnTo>
                  <a:lnTo>
                    <a:pt x="5" y="206"/>
                  </a:lnTo>
                  <a:lnTo>
                    <a:pt x="123" y="252"/>
                  </a:lnTo>
                  <a:lnTo>
                    <a:pt x="51" y="144"/>
                  </a:lnTo>
                  <a:lnTo>
                    <a:pt x="169" y="180"/>
                  </a:lnTo>
                  <a:lnTo>
                    <a:pt x="97" y="87"/>
                  </a:lnTo>
                  <a:lnTo>
                    <a:pt x="216" y="118"/>
                  </a:lnTo>
                  <a:lnTo>
                    <a:pt x="190" y="56"/>
                  </a:lnTo>
                  <a:lnTo>
                    <a:pt x="23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Freeform 26"/>
            <p:cNvSpPr>
              <a:spLocks/>
            </p:cNvSpPr>
            <p:nvPr/>
          </p:nvSpPr>
          <p:spPr bwMode="auto">
            <a:xfrm>
              <a:off x="2120" y="1984"/>
              <a:ext cx="214" cy="139"/>
            </a:xfrm>
            <a:custGeom>
              <a:avLst/>
              <a:gdLst>
                <a:gd name="T0" fmla="*/ 0 w 214"/>
                <a:gd name="T1" fmla="*/ 59 h 139"/>
                <a:gd name="T2" fmla="*/ 96 w 214"/>
                <a:gd name="T3" fmla="*/ 139 h 139"/>
                <a:gd name="T4" fmla="*/ 214 w 214"/>
                <a:gd name="T5" fmla="*/ 0 h 139"/>
                <a:gd name="T6" fmla="*/ 0 60000 65536"/>
                <a:gd name="T7" fmla="*/ 0 60000 65536"/>
                <a:gd name="T8" fmla="*/ 0 60000 65536"/>
                <a:gd name="T9" fmla="*/ 0 w 214"/>
                <a:gd name="T10" fmla="*/ 0 h 139"/>
                <a:gd name="T11" fmla="*/ 214 w 214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39">
                  <a:moveTo>
                    <a:pt x="0" y="59"/>
                  </a:moveTo>
                  <a:lnTo>
                    <a:pt x="96" y="139"/>
                  </a:lnTo>
                  <a:lnTo>
                    <a:pt x="214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Freeform 27"/>
            <p:cNvSpPr>
              <a:spLocks/>
            </p:cNvSpPr>
            <p:nvPr/>
          </p:nvSpPr>
          <p:spPr bwMode="auto">
            <a:xfrm>
              <a:off x="2297" y="1794"/>
              <a:ext cx="125" cy="180"/>
            </a:xfrm>
            <a:custGeom>
              <a:avLst/>
              <a:gdLst>
                <a:gd name="T0" fmla="*/ 21 w 125"/>
                <a:gd name="T1" fmla="*/ 0 h 180"/>
                <a:gd name="T2" fmla="*/ 125 w 125"/>
                <a:gd name="T3" fmla="*/ 84 h 180"/>
                <a:gd name="T4" fmla="*/ 59 w 125"/>
                <a:gd name="T5" fmla="*/ 168 h 180"/>
                <a:gd name="T6" fmla="*/ 31 w 125"/>
                <a:gd name="T7" fmla="*/ 144 h 180"/>
                <a:gd name="T8" fmla="*/ 0 w 125"/>
                <a:gd name="T9" fmla="*/ 180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180"/>
                <a:gd name="T17" fmla="*/ 125 w 125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180">
                  <a:moveTo>
                    <a:pt x="21" y="0"/>
                  </a:moveTo>
                  <a:lnTo>
                    <a:pt x="125" y="84"/>
                  </a:lnTo>
                  <a:lnTo>
                    <a:pt x="59" y="168"/>
                  </a:lnTo>
                  <a:lnTo>
                    <a:pt x="31" y="144"/>
                  </a:lnTo>
                  <a:lnTo>
                    <a:pt x="0" y="1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Freeform 28"/>
            <p:cNvSpPr>
              <a:spLocks/>
            </p:cNvSpPr>
            <p:nvPr/>
          </p:nvSpPr>
          <p:spPr bwMode="auto">
            <a:xfrm>
              <a:off x="2347" y="1964"/>
              <a:ext cx="30" cy="51"/>
            </a:xfrm>
            <a:custGeom>
              <a:avLst/>
              <a:gdLst>
                <a:gd name="T0" fmla="*/ 10 w 30"/>
                <a:gd name="T1" fmla="*/ 0 h 51"/>
                <a:gd name="T2" fmla="*/ 30 w 30"/>
                <a:gd name="T3" fmla="*/ 15 h 51"/>
                <a:gd name="T4" fmla="*/ 0 w 30"/>
                <a:gd name="T5" fmla="*/ 51 h 51"/>
                <a:gd name="T6" fmla="*/ 0 60000 65536"/>
                <a:gd name="T7" fmla="*/ 0 60000 65536"/>
                <a:gd name="T8" fmla="*/ 0 60000 65536"/>
                <a:gd name="T9" fmla="*/ 0 w 30"/>
                <a:gd name="T10" fmla="*/ 0 h 51"/>
                <a:gd name="T11" fmla="*/ 30 w 30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51">
                  <a:moveTo>
                    <a:pt x="10" y="0"/>
                  </a:moveTo>
                  <a:lnTo>
                    <a:pt x="30" y="15"/>
                  </a:lnTo>
                  <a:lnTo>
                    <a:pt x="0" y="5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Line 29"/>
            <p:cNvSpPr>
              <a:spLocks noChangeShapeType="1"/>
            </p:cNvSpPr>
            <p:nvPr/>
          </p:nvSpPr>
          <p:spPr bwMode="auto">
            <a:xfrm>
              <a:off x="2318" y="1973"/>
              <a:ext cx="27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Oval 30"/>
            <p:cNvSpPr>
              <a:spLocks noChangeArrowheads="1"/>
            </p:cNvSpPr>
            <p:nvPr/>
          </p:nvSpPr>
          <p:spPr bwMode="auto">
            <a:xfrm>
              <a:off x="2323" y="1721"/>
              <a:ext cx="57" cy="57"/>
            </a:xfrm>
            <a:prstGeom prst="ellipse">
              <a:avLst/>
            </a:prstGeom>
            <a:solidFill>
              <a:srgbClr val="FF9900"/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7" name="Rectangle 32"/>
          <p:cNvSpPr>
            <a:spLocks noChangeArrowheads="1"/>
          </p:cNvSpPr>
          <p:nvPr/>
        </p:nvSpPr>
        <p:spPr bwMode="auto">
          <a:xfrm>
            <a:off x="3485996" y="4336809"/>
            <a:ext cx="855663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34"/>
          <p:cNvSpPr>
            <a:spLocks noChangeShapeType="1"/>
          </p:cNvSpPr>
          <p:nvPr/>
        </p:nvSpPr>
        <p:spPr bwMode="auto">
          <a:xfrm>
            <a:off x="1587352" y="4641604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4338483" y="4654309"/>
            <a:ext cx="561062" cy="4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36"/>
          <p:cNvSpPr>
            <a:spLocks noChangeArrowheads="1"/>
          </p:cNvSpPr>
          <p:nvPr/>
        </p:nvSpPr>
        <p:spPr bwMode="auto">
          <a:xfrm>
            <a:off x="2128673" y="4336809"/>
            <a:ext cx="928694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3322" name="Line 37"/>
          <p:cNvSpPr>
            <a:spLocks noChangeShapeType="1"/>
          </p:cNvSpPr>
          <p:nvPr/>
        </p:nvSpPr>
        <p:spPr bwMode="auto">
          <a:xfrm>
            <a:off x="3057368" y="4654309"/>
            <a:ext cx="436233" cy="4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5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703230" y="4429093"/>
            <a:ext cx="465292" cy="393709"/>
          </a:xfrm>
          <a:prstGeom prst="rect">
            <a:avLst/>
          </a:prstGeom>
          <a:noFill/>
          <a:ln/>
          <a:effectLst/>
        </p:spPr>
      </p:pic>
      <p:sp>
        <p:nvSpPr>
          <p:cNvPr id="13323" name="Rectangle 38"/>
          <p:cNvSpPr>
            <a:spLocks noChangeArrowheads="1"/>
          </p:cNvSpPr>
          <p:nvPr/>
        </p:nvSpPr>
        <p:spPr bwMode="auto">
          <a:xfrm>
            <a:off x="6270477" y="4346329"/>
            <a:ext cx="1190625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13324" name="Line 39"/>
          <p:cNvSpPr>
            <a:spLocks noChangeShapeType="1"/>
          </p:cNvSpPr>
          <p:nvPr/>
        </p:nvSpPr>
        <p:spPr bwMode="auto">
          <a:xfrm>
            <a:off x="7456339" y="4663829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44"/>
          <p:cNvSpPr>
            <a:spLocks noChangeArrowheads="1"/>
          </p:cNvSpPr>
          <p:nvPr/>
        </p:nvSpPr>
        <p:spPr bwMode="auto">
          <a:xfrm>
            <a:off x="1220638" y="4447929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138" y="4546355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27" name="Text Box 46"/>
          <p:cNvSpPr txBox="1">
            <a:spLocks noChangeArrowheads="1"/>
          </p:cNvSpPr>
          <p:nvPr/>
        </p:nvSpPr>
        <p:spPr bwMode="auto">
          <a:xfrm>
            <a:off x="1376213" y="4679704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3328" name="Text Box 47"/>
          <p:cNvSpPr txBox="1">
            <a:spLocks noChangeArrowheads="1"/>
          </p:cNvSpPr>
          <p:nvPr/>
        </p:nvSpPr>
        <p:spPr bwMode="auto">
          <a:xfrm>
            <a:off x="882501" y="4228854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3329" name="Freeform 49"/>
          <p:cNvSpPr>
            <a:spLocks/>
          </p:cNvSpPr>
          <p:nvPr/>
        </p:nvSpPr>
        <p:spPr bwMode="auto">
          <a:xfrm>
            <a:off x="1398439" y="4660655"/>
            <a:ext cx="6278563" cy="847725"/>
          </a:xfrm>
          <a:custGeom>
            <a:avLst/>
            <a:gdLst>
              <a:gd name="T0" fmla="*/ 3955 w 3955"/>
              <a:gd name="T1" fmla="*/ 0 h 534"/>
              <a:gd name="T2" fmla="*/ 3955 w 3955"/>
              <a:gd name="T3" fmla="*/ 534 h 534"/>
              <a:gd name="T4" fmla="*/ 0 w 3955"/>
              <a:gd name="T5" fmla="*/ 534 h 534"/>
              <a:gd name="T6" fmla="*/ 0 w 3955"/>
              <a:gd name="T7" fmla="*/ 113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3955"/>
              <a:gd name="T13" fmla="*/ 0 h 534"/>
              <a:gd name="T14" fmla="*/ 3955 w 3955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5" h="534">
                <a:moveTo>
                  <a:pt x="3955" y="0"/>
                </a:moveTo>
                <a:lnTo>
                  <a:pt x="3955" y="534"/>
                </a:lnTo>
                <a:lnTo>
                  <a:pt x="0" y="534"/>
                </a:lnTo>
                <a:lnTo>
                  <a:pt x="0" y="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30" name="Picture 5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388" y="4555879"/>
            <a:ext cx="319088" cy="2174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1" name="Picture 5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8277" y="4730504"/>
            <a:ext cx="166687" cy="1920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3" name="Picture 5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6127" y="4408248"/>
            <a:ext cx="227012" cy="1857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3334" name="Line 55"/>
          <p:cNvSpPr>
            <a:spLocks noChangeShapeType="1"/>
          </p:cNvSpPr>
          <p:nvPr/>
        </p:nvSpPr>
        <p:spPr bwMode="auto">
          <a:xfrm>
            <a:off x="769789" y="4636842"/>
            <a:ext cx="449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56"/>
          <p:cNvSpPr>
            <a:spLocks noChangeArrowheads="1"/>
          </p:cNvSpPr>
          <p:nvPr/>
        </p:nvSpPr>
        <p:spPr bwMode="auto">
          <a:xfrm>
            <a:off x="3071664" y="5224218"/>
            <a:ext cx="3332163" cy="5556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Forward Kinematics</a:t>
            </a:r>
          </a:p>
        </p:txBody>
      </p:sp>
      <p:pic>
        <p:nvPicPr>
          <p:cNvPr id="13336" name="Picture 5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5588" y="5306767"/>
            <a:ext cx="190500" cy="1571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13337" name="Picture 5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0376" y="4365380"/>
            <a:ext cx="330200" cy="239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4" name="Picture 5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66964" y="2584204"/>
            <a:ext cx="2127549" cy="520624"/>
          </a:xfrm>
          <a:prstGeom prst="rect">
            <a:avLst/>
          </a:prstGeom>
          <a:noFill/>
          <a:ln/>
          <a:effectLst/>
        </p:spPr>
      </p:pic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4914755" y="4336809"/>
            <a:ext cx="928694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5843450" y="4654309"/>
            <a:ext cx="436233" cy="41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0787" y="4388791"/>
            <a:ext cx="202692" cy="202692"/>
          </a:xfrm>
          <a:prstGeom prst="rect">
            <a:avLst/>
          </a:prstGeom>
          <a:noFill/>
        </p:spPr>
      </p:pic>
      <p:pic>
        <p:nvPicPr>
          <p:cNvPr id="61" name="Picture 60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14888" y="4226459"/>
            <a:ext cx="302933" cy="3571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\pagestyle{empty}&#10;\usepackage{amsmath}&#10;\begin{document}&#10;\begin{align*}&#10;\end{align*}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q}_{t+1} = \mathbf{q}_t + \delta \mathbf{q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47"/>
  <p:tag name="PICTUREFILESIZE" val="74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^{-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8.75"/>
  <p:tag name="PICTUREFILESIZE" val="18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0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q} = J^{-1}(\mathbf{q}) \; \delta 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1"/>
  <p:tag name="PICTUREFILESIZE" val="83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J^{-1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8.75"/>
  <p:tag name="PICTUREFILESIZE" val="18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0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5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,5413"/>
  <p:tag name="ORIGINALWIDTH" val="1836,256"/>
  <p:tag name="LATEXADDIN" val="\documentclass{slides}\pagestyle{empty}&#10;\usepackage{amsfonts}&#10;\begin{document}&#10;$$&#10;\dot \mathbf{q}^* = J(\mathbf{q})^{-1} \; \dot \mathbf{x}^*&#10;$$&#10;\end{document}&#10;"/>
  <p:tag name="IGUANATEXSIZE" val="20"/>
  <p:tag name="IGUANATEXCURSOR" val="160"/>
  <p:tag name="TRANSPARENCY" val="False"/>
  <p:tag name="FILENAME" val=""/>
  <p:tag name="LATEXENGINEID" val="1"/>
  <p:tag name="TEMPFOLDER" val="C:\Temp\"/>
  <p:tag name="LATEXFORMHEIGHT" val="322,2"/>
  <p:tag name="LATEXFORMWIDTH" val="388,8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937,6309"/>
  <p:tag name="LATEXADDIN" val="\documentclass{article}\pagestyle{empty}&#10;\begin{document}&#10;$$&#10;\mathbf{q}_{t+1}^* = \mathbf{q}_t + \delta t \; \dot \mathbf{q}_t^*&#10;$$&#10;\end{document}&#10;"/>
  <p:tag name="IGUANATEXSIZE" val="20"/>
  <p:tag name="IGUANATEXCURSOR" val="147"/>
  <p:tag name="TRANSPARENCY" val="False"/>
  <p:tag name="FILENAME" val=""/>
  <p:tag name="LATEXENGINEID" val="1"/>
  <p:tag name="TEMPFOLDER" val="C:\Temp\"/>
  <p:tag name="LATEXFORMHEIGHT" val="322,2"/>
  <p:tag name="LATEXFORMWIDTH" val="388,8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J^T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5"/>
  <p:tag name="PICTUREFILESIZE" val="14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tau = J^T(\mathbf{F})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02"/>
  <p:tag name="PICTUREFILESIZE" val="58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F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"/>
  <p:tag name="PICTUREFILESIZE" val="4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tau'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6"/>
  <p:tag name="PICTUREFILESIZE" val="10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_{\mbox{\scriptsize friction}} = - b \dot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8"/>
  <p:tag name="PICTUREFILESIZE" val="57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5787"/>
  <p:tag name="ORIGINALWIDTH" val="62.25866"/>
  <p:tag name="LATEXADDIN" val="\documentclass{article}\pagestyle{empty}&#10;\begin{document}&#10;$$x$$&#10;\end{document}&#10;"/>
  <p:tag name="IGUANATEXSIZE" val="20"/>
  <p:tag name="IGUANATEXCURSOR" val="7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46.50646"/>
  <p:tag name="LATEXADDIN" val="\documentclass{article}\pagestyle{empty}&#10;\begin{document}&#10;$$b$$&#10;\end{document}&#10;"/>
  <p:tag name="IGUANATEXSIZE" val="20"/>
  <p:tag name="IGUANATEXCURSOR" val="7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x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elta 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0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Widescreen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CMSY7</vt:lpstr>
      <vt:lpstr>Calibri</vt:lpstr>
      <vt:lpstr>CMMI8</vt:lpstr>
      <vt:lpstr>Arial</vt:lpstr>
      <vt:lpstr>CMMI5</vt:lpstr>
      <vt:lpstr>CMSY10ORIG</vt:lpstr>
      <vt:lpstr>CMR5</vt:lpstr>
      <vt:lpstr>CMEX10</vt:lpstr>
      <vt:lpstr>CMMI7</vt:lpstr>
      <vt:lpstr>CMSY8</vt:lpstr>
      <vt:lpstr>CMBX10</vt:lpstr>
      <vt:lpstr>CMR7</vt:lpstr>
      <vt:lpstr>CMMI10</vt:lpstr>
      <vt:lpstr>CMR10</vt:lpstr>
      <vt:lpstr>LCMSS8</vt:lpstr>
      <vt:lpstr>Larissa-Design</vt:lpstr>
      <vt:lpstr>Custom Design</vt:lpstr>
      <vt:lpstr>Disclaimer</vt:lpstr>
      <vt:lpstr>Reading for this set of slides</vt:lpstr>
      <vt:lpstr>Robotics Basics of Control – A Second Look</vt:lpstr>
      <vt:lpstr>Control</vt:lpstr>
      <vt:lpstr>Controlling a Robot</vt:lpstr>
      <vt:lpstr>Control with Inverse Kinematics</vt:lpstr>
      <vt:lpstr>Operational Space Control with J-1</vt:lpstr>
      <vt:lpstr>Operational Space Control with J-1 Resolved-Rate Motion Control</vt:lpstr>
      <vt:lpstr>Operational Space Control with JT</vt:lpstr>
      <vt:lpstr>Spring/Mass/Damper System</vt:lpstr>
      <vt:lpstr>Possible Behaviors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cp:lastModifiedBy>9221399870380026@msopseudo.tu-berlin.de</cp:lastModifiedBy>
  <cp:revision>183</cp:revision>
  <dcterms:modified xsi:type="dcterms:W3CDTF">2020-11-23T13:25:50Z</dcterms:modified>
</cp:coreProperties>
</file>