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26" r:id="rId3"/>
    <p:sldId id="325" r:id="rId4"/>
    <p:sldId id="25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43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MBX10" panose="020B0604020202020204"/>
      <p:regular r:id="rId22"/>
    </p:embeddedFont>
    <p:embeddedFont>
      <p:font typeface="CMEX10" panose="020B0604020202020204"/>
      <p:regular r:id="rId23"/>
    </p:embeddedFont>
    <p:embeddedFont>
      <p:font typeface="CMMI10" panose="020B0604020202020204" charset="0"/>
      <p:regular r:id="rId24"/>
    </p:embeddedFont>
    <p:embeddedFont>
      <p:font typeface="CMMI5" panose="020B0604020202020204"/>
      <p:regular r:id="rId25"/>
    </p:embeddedFont>
    <p:embeddedFont>
      <p:font typeface="CMMI7" panose="020B0604020202020204"/>
      <p:regular r:id="rId26"/>
    </p:embeddedFont>
    <p:embeddedFont>
      <p:font typeface="CMMI8" panose="020B0604020202020204"/>
      <p:regular r:id="rId27"/>
    </p:embeddedFont>
    <p:embeddedFont>
      <p:font typeface="CMR10" panose="020B0604020202020204"/>
      <p:regular r:id="rId28"/>
    </p:embeddedFont>
    <p:embeddedFont>
      <p:font typeface="CMR5" panose="020B0604020202020204"/>
      <p:regular r:id="rId29"/>
    </p:embeddedFont>
    <p:embeddedFont>
      <p:font typeface="CMR7" panose="020B0604020202020204"/>
      <p:regular r:id="rId30"/>
    </p:embeddedFont>
    <p:embeddedFont>
      <p:font typeface="CMSY10ORIG" panose="020B0604020202020204"/>
      <p:regular r:id="rId31"/>
    </p:embeddedFont>
    <p:embeddedFont>
      <p:font typeface="CMSY7" panose="020B0604020202020204"/>
      <p:regular r:id="rId32"/>
    </p:embeddedFont>
    <p:embeddedFont>
      <p:font typeface="CMSY8" panose="020B0604020202020204"/>
      <p:regular r:id="rId33"/>
    </p:embeddedFont>
    <p:embeddedFont>
      <p:font typeface="LCMSS8" panose="020B0604020202020204"/>
      <p:regular r:id="rId34"/>
    </p:embeddedFont>
  </p:embeddedFontLst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22.11.20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http://en.wikipedia.org/wiki/Lyapunov_stability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A25DB-CC4E-42FC-B6D7-08D685854C1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 </a:t>
            </a:r>
            <a:r>
              <a:rPr lang="en-US" dirty="0"/>
              <a:t>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22.11.2020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22.11.2020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2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9.png"/><Relationship Id="rId5" Type="http://schemas.openxmlformats.org/officeDocument/2006/relationships/tags" Target="../tags/tag24.xml"/><Relationship Id="rId10" Type="http://schemas.openxmlformats.org/officeDocument/2006/relationships/image" Target="../media/image18.png"/><Relationship Id="rId4" Type="http://schemas.openxmlformats.org/officeDocument/2006/relationships/tags" Target="../tags/tag23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6.png"/><Relationship Id="rId5" Type="http://schemas.openxmlformats.org/officeDocument/2006/relationships/tags" Target="../tags/tag7.xml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12.xml"/><Relationship Id="rId10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1CEDB-089A-4A88-ADDE-45F42D4C19B7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Plot: Unstable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962400" y="1905000"/>
            <a:ext cx="4267200" cy="3886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3962400" y="38100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V="1">
            <a:off x="6096000" y="19050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813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5867400"/>
            <a:ext cx="273050" cy="2238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8136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575" y="3556000"/>
            <a:ext cx="273050" cy="338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48137" name="Freeform 29"/>
          <p:cNvSpPr>
            <a:spLocks/>
          </p:cNvSpPr>
          <p:nvPr/>
        </p:nvSpPr>
        <p:spPr bwMode="auto">
          <a:xfrm>
            <a:off x="4487863" y="1885950"/>
            <a:ext cx="1401762" cy="3665538"/>
          </a:xfrm>
          <a:custGeom>
            <a:avLst/>
            <a:gdLst>
              <a:gd name="T0" fmla="*/ 0 w 883"/>
              <a:gd name="T1" fmla="*/ 2309 h 2309"/>
              <a:gd name="T2" fmla="*/ 833 w 883"/>
              <a:gd name="T3" fmla="*/ 1301 h 2309"/>
              <a:gd name="T4" fmla="*/ 303 w 883"/>
              <a:gd name="T5" fmla="*/ 0 h 2309"/>
              <a:gd name="T6" fmla="*/ 0 60000 65536"/>
              <a:gd name="T7" fmla="*/ 0 60000 65536"/>
              <a:gd name="T8" fmla="*/ 0 60000 65536"/>
              <a:gd name="T9" fmla="*/ 0 w 883"/>
              <a:gd name="T10" fmla="*/ 0 h 2309"/>
              <a:gd name="T11" fmla="*/ 883 w 883"/>
              <a:gd name="T12" fmla="*/ 2309 h 23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3" h="2309">
                <a:moveTo>
                  <a:pt x="0" y="2309"/>
                </a:moveTo>
                <a:cubicBezTo>
                  <a:pt x="139" y="2141"/>
                  <a:pt x="783" y="1686"/>
                  <a:pt x="833" y="1301"/>
                </a:cubicBezTo>
                <a:cubicBezTo>
                  <a:pt x="883" y="916"/>
                  <a:pt x="413" y="271"/>
                  <a:pt x="30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Freeform 30"/>
          <p:cNvSpPr>
            <a:spLocks/>
          </p:cNvSpPr>
          <p:nvPr/>
        </p:nvSpPr>
        <p:spPr bwMode="auto">
          <a:xfrm>
            <a:off x="4524375" y="4694239"/>
            <a:ext cx="2959100" cy="828675"/>
          </a:xfrm>
          <a:custGeom>
            <a:avLst/>
            <a:gdLst>
              <a:gd name="T0" fmla="*/ 0 w 1864"/>
              <a:gd name="T1" fmla="*/ 522 h 522"/>
              <a:gd name="T2" fmla="*/ 867 w 1864"/>
              <a:gd name="T3" fmla="*/ 5 h 522"/>
              <a:gd name="T4" fmla="*/ 1864 w 1864"/>
              <a:gd name="T5" fmla="*/ 494 h 522"/>
              <a:gd name="T6" fmla="*/ 0 60000 65536"/>
              <a:gd name="T7" fmla="*/ 0 60000 65536"/>
              <a:gd name="T8" fmla="*/ 0 60000 65536"/>
              <a:gd name="T9" fmla="*/ 0 w 1864"/>
              <a:gd name="T10" fmla="*/ 0 h 522"/>
              <a:gd name="T11" fmla="*/ 1864 w 186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4" h="522">
                <a:moveTo>
                  <a:pt x="0" y="522"/>
                </a:moveTo>
                <a:cubicBezTo>
                  <a:pt x="144" y="436"/>
                  <a:pt x="556" y="10"/>
                  <a:pt x="867" y="5"/>
                </a:cubicBezTo>
                <a:cubicBezTo>
                  <a:pt x="1178" y="0"/>
                  <a:pt x="1656" y="392"/>
                  <a:pt x="1864" y="49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Freeform 32"/>
          <p:cNvSpPr>
            <a:spLocks/>
          </p:cNvSpPr>
          <p:nvPr/>
        </p:nvSpPr>
        <p:spPr bwMode="auto">
          <a:xfrm>
            <a:off x="5459413" y="1885950"/>
            <a:ext cx="1860550" cy="1550988"/>
          </a:xfrm>
          <a:custGeom>
            <a:avLst/>
            <a:gdLst>
              <a:gd name="T0" fmla="*/ 0 w 1172"/>
              <a:gd name="T1" fmla="*/ 15 h 977"/>
              <a:gd name="T2" fmla="*/ 113 w 1172"/>
              <a:gd name="T3" fmla="*/ 370 h 977"/>
              <a:gd name="T4" fmla="*/ 339 w 1172"/>
              <a:gd name="T5" fmla="*/ 854 h 977"/>
              <a:gd name="T6" fmla="*/ 632 w 1172"/>
              <a:gd name="T7" fmla="*/ 926 h 977"/>
              <a:gd name="T8" fmla="*/ 920 w 1172"/>
              <a:gd name="T9" fmla="*/ 550 h 977"/>
              <a:gd name="T10" fmla="*/ 1172 w 1172"/>
              <a:gd name="T11" fmla="*/ 0 h 9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2"/>
              <a:gd name="T19" fmla="*/ 0 h 977"/>
              <a:gd name="T20" fmla="*/ 1172 w 1172"/>
              <a:gd name="T21" fmla="*/ 977 h 9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2" h="977">
                <a:moveTo>
                  <a:pt x="0" y="15"/>
                </a:moveTo>
                <a:cubicBezTo>
                  <a:pt x="28" y="122"/>
                  <a:pt x="57" y="230"/>
                  <a:pt x="113" y="370"/>
                </a:cubicBezTo>
                <a:cubicBezTo>
                  <a:pt x="169" y="510"/>
                  <a:pt x="253" y="761"/>
                  <a:pt x="339" y="854"/>
                </a:cubicBezTo>
                <a:cubicBezTo>
                  <a:pt x="425" y="947"/>
                  <a:pt x="535" y="977"/>
                  <a:pt x="632" y="926"/>
                </a:cubicBezTo>
                <a:cubicBezTo>
                  <a:pt x="729" y="875"/>
                  <a:pt x="830" y="704"/>
                  <a:pt x="920" y="550"/>
                </a:cubicBezTo>
                <a:cubicBezTo>
                  <a:pt x="1010" y="396"/>
                  <a:pt x="1091" y="198"/>
                  <a:pt x="117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Freeform 34"/>
          <p:cNvSpPr>
            <a:spLocks/>
          </p:cNvSpPr>
          <p:nvPr/>
        </p:nvSpPr>
        <p:spPr bwMode="auto">
          <a:xfrm>
            <a:off x="6334125" y="1919288"/>
            <a:ext cx="1411288" cy="3452812"/>
          </a:xfrm>
          <a:custGeom>
            <a:avLst/>
            <a:gdLst>
              <a:gd name="T0" fmla="*/ 889 w 889"/>
              <a:gd name="T1" fmla="*/ 0 h 2175"/>
              <a:gd name="T2" fmla="*/ 15 w 889"/>
              <a:gd name="T3" fmla="*/ 1434 h 2175"/>
              <a:gd name="T4" fmla="*/ 801 w 889"/>
              <a:gd name="T5" fmla="*/ 2175 h 2175"/>
              <a:gd name="T6" fmla="*/ 0 60000 65536"/>
              <a:gd name="T7" fmla="*/ 0 60000 65536"/>
              <a:gd name="T8" fmla="*/ 0 60000 65536"/>
              <a:gd name="T9" fmla="*/ 0 w 889"/>
              <a:gd name="T10" fmla="*/ 0 h 2175"/>
              <a:gd name="T11" fmla="*/ 889 w 889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" h="2175">
                <a:moveTo>
                  <a:pt x="889" y="0"/>
                </a:moveTo>
                <a:cubicBezTo>
                  <a:pt x="744" y="239"/>
                  <a:pt x="30" y="1071"/>
                  <a:pt x="15" y="1434"/>
                </a:cubicBezTo>
                <a:cubicBezTo>
                  <a:pt x="0" y="1797"/>
                  <a:pt x="637" y="2021"/>
                  <a:pt x="801" y="2175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Freeform 35"/>
          <p:cNvSpPr>
            <a:spLocks/>
          </p:cNvSpPr>
          <p:nvPr/>
        </p:nvSpPr>
        <p:spPr bwMode="auto">
          <a:xfrm>
            <a:off x="3957639" y="1893889"/>
            <a:ext cx="877887" cy="3584575"/>
          </a:xfrm>
          <a:custGeom>
            <a:avLst/>
            <a:gdLst>
              <a:gd name="T0" fmla="*/ 0 w 553"/>
              <a:gd name="T1" fmla="*/ 2258 h 2258"/>
              <a:gd name="T2" fmla="*/ 354 w 553"/>
              <a:gd name="T3" fmla="*/ 1821 h 2258"/>
              <a:gd name="T4" fmla="*/ 498 w 553"/>
              <a:gd name="T5" fmla="*/ 1378 h 2258"/>
              <a:gd name="T6" fmla="*/ 493 w 553"/>
              <a:gd name="T7" fmla="*/ 813 h 2258"/>
              <a:gd name="T8" fmla="*/ 138 w 553"/>
              <a:gd name="T9" fmla="*/ 0 h 2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3"/>
              <a:gd name="T16" fmla="*/ 0 h 2258"/>
              <a:gd name="T17" fmla="*/ 553 w 553"/>
              <a:gd name="T18" fmla="*/ 2258 h 2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3" h="2258">
                <a:moveTo>
                  <a:pt x="0" y="2258"/>
                </a:moveTo>
                <a:cubicBezTo>
                  <a:pt x="135" y="2113"/>
                  <a:pt x="271" y="1968"/>
                  <a:pt x="354" y="1821"/>
                </a:cubicBezTo>
                <a:cubicBezTo>
                  <a:pt x="437" y="1674"/>
                  <a:pt x="475" y="1546"/>
                  <a:pt x="498" y="1378"/>
                </a:cubicBezTo>
                <a:cubicBezTo>
                  <a:pt x="521" y="1210"/>
                  <a:pt x="553" y="1043"/>
                  <a:pt x="493" y="813"/>
                </a:cubicBezTo>
                <a:cubicBezTo>
                  <a:pt x="433" y="583"/>
                  <a:pt x="285" y="291"/>
                  <a:pt x="13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36"/>
          <p:cNvSpPr>
            <a:spLocks noChangeShapeType="1"/>
          </p:cNvSpPr>
          <p:nvPr/>
        </p:nvSpPr>
        <p:spPr bwMode="auto">
          <a:xfrm flipV="1">
            <a:off x="4691063" y="4271964"/>
            <a:ext cx="19050" cy="109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37"/>
          <p:cNvSpPr>
            <a:spLocks noChangeShapeType="1"/>
          </p:cNvSpPr>
          <p:nvPr/>
        </p:nvSpPr>
        <p:spPr bwMode="auto">
          <a:xfrm flipH="1" flipV="1">
            <a:off x="4705351" y="3071814"/>
            <a:ext cx="2857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38"/>
          <p:cNvSpPr>
            <a:spLocks noChangeShapeType="1"/>
          </p:cNvSpPr>
          <p:nvPr/>
        </p:nvSpPr>
        <p:spPr bwMode="auto">
          <a:xfrm flipH="1" flipV="1">
            <a:off x="5634038" y="3157539"/>
            <a:ext cx="5715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39"/>
          <p:cNvSpPr>
            <a:spLocks noChangeShapeType="1"/>
          </p:cNvSpPr>
          <p:nvPr/>
        </p:nvSpPr>
        <p:spPr bwMode="auto">
          <a:xfrm flipV="1">
            <a:off x="5181601" y="4791075"/>
            <a:ext cx="104775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40"/>
          <p:cNvSpPr>
            <a:spLocks noChangeShapeType="1"/>
          </p:cNvSpPr>
          <p:nvPr/>
        </p:nvSpPr>
        <p:spPr bwMode="auto">
          <a:xfrm flipV="1">
            <a:off x="5386388" y="4810125"/>
            <a:ext cx="138112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41"/>
          <p:cNvSpPr>
            <a:spLocks noChangeShapeType="1"/>
          </p:cNvSpPr>
          <p:nvPr/>
        </p:nvSpPr>
        <p:spPr bwMode="auto">
          <a:xfrm>
            <a:off x="6400800" y="4843464"/>
            <a:ext cx="128588" cy="4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42"/>
          <p:cNvSpPr>
            <a:spLocks noChangeShapeType="1"/>
          </p:cNvSpPr>
          <p:nvPr/>
        </p:nvSpPr>
        <p:spPr bwMode="auto">
          <a:xfrm flipH="1" flipV="1">
            <a:off x="5862639" y="3005139"/>
            <a:ext cx="52387" cy="12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43"/>
          <p:cNvSpPr>
            <a:spLocks noChangeShapeType="1"/>
          </p:cNvSpPr>
          <p:nvPr/>
        </p:nvSpPr>
        <p:spPr bwMode="auto">
          <a:xfrm flipH="1">
            <a:off x="6972301" y="2557463"/>
            <a:ext cx="47625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44"/>
          <p:cNvSpPr>
            <a:spLocks noChangeShapeType="1"/>
          </p:cNvSpPr>
          <p:nvPr/>
        </p:nvSpPr>
        <p:spPr bwMode="auto">
          <a:xfrm flipH="1">
            <a:off x="6753226" y="3124201"/>
            <a:ext cx="123825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45"/>
          <p:cNvSpPr>
            <a:spLocks noChangeShapeType="1"/>
          </p:cNvSpPr>
          <p:nvPr/>
        </p:nvSpPr>
        <p:spPr bwMode="auto">
          <a:xfrm>
            <a:off x="6348414" y="4224338"/>
            <a:ext cx="28575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46"/>
          <p:cNvSpPr>
            <a:spLocks noChangeShapeType="1"/>
          </p:cNvSpPr>
          <p:nvPr/>
        </p:nvSpPr>
        <p:spPr bwMode="auto">
          <a:xfrm>
            <a:off x="6915150" y="4933951"/>
            <a:ext cx="109538" cy="66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DF63C-1298-421C-9C5E-7CBF39E296B0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Stability of Computed Torque</a:t>
            </a:r>
          </a:p>
        </p:txBody>
      </p:sp>
      <p:pic>
        <p:nvPicPr>
          <p:cNvPr id="491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3239" y="1455738"/>
            <a:ext cx="3552825" cy="2524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915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0075" y="1895475"/>
            <a:ext cx="3232150" cy="3190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915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1563" y="2336800"/>
            <a:ext cx="4976812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2260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5264" y="3089275"/>
            <a:ext cx="3971925" cy="6619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22603" name="Text Box 11"/>
          <p:cNvSpPr txBox="1">
            <a:spLocks noChangeArrowheads="1"/>
          </p:cNvSpPr>
          <p:nvPr/>
        </p:nvSpPr>
        <p:spPr bwMode="auto">
          <a:xfrm>
            <a:off x="2424113" y="3136900"/>
            <a:ext cx="172521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 function:</a:t>
            </a:r>
          </a:p>
        </p:txBody>
      </p:sp>
      <p:sp>
        <p:nvSpPr>
          <p:cNvPr id="622606" name="AutoShape 14"/>
          <p:cNvSpPr>
            <a:spLocks noChangeArrowheads="1"/>
          </p:cNvSpPr>
          <p:nvPr/>
        </p:nvSpPr>
        <p:spPr bwMode="auto">
          <a:xfrm>
            <a:off x="7550151" y="5338763"/>
            <a:ext cx="460375" cy="855662"/>
          </a:xfrm>
          <a:prstGeom prst="curvedLeftArrow">
            <a:avLst>
              <a:gd name="adj1" fmla="val 37172"/>
              <a:gd name="adj2" fmla="val 74345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2607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80388" y="5514976"/>
            <a:ext cx="2266950" cy="4302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22609" name="Text Box 17"/>
          <p:cNvSpPr txBox="1">
            <a:spLocks noChangeArrowheads="1"/>
          </p:cNvSpPr>
          <p:nvPr/>
        </p:nvSpPr>
        <p:spPr bwMode="auto">
          <a:xfrm>
            <a:off x="2981326" y="6230938"/>
            <a:ext cx="414504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always non-positive for K</a:t>
            </a:r>
            <a:r>
              <a:rPr lang="en-US" baseline="-25000"/>
              <a:t>v</a:t>
            </a:r>
            <a:r>
              <a:rPr lang="en-US"/>
              <a:t> positive definite</a:t>
            </a:r>
          </a:p>
        </p:txBody>
      </p:sp>
      <p:sp>
        <p:nvSpPr>
          <p:cNvPr id="622611" name="Text Box 19"/>
          <p:cNvSpPr txBox="1">
            <a:spLocks noChangeArrowheads="1"/>
          </p:cNvSpPr>
          <p:nvPr/>
        </p:nvSpPr>
        <p:spPr bwMode="auto">
          <a:xfrm>
            <a:off x="4673601" y="3711575"/>
            <a:ext cx="453893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always positive because M, K</a:t>
            </a:r>
            <a:r>
              <a:rPr lang="en-US" baseline="-25000"/>
              <a:t>p</a:t>
            </a:r>
            <a:r>
              <a:rPr lang="en-US"/>
              <a:t> positive definite</a:t>
            </a:r>
          </a:p>
        </p:txBody>
      </p:sp>
      <p:pic>
        <p:nvPicPr>
          <p:cNvPr id="622612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1925" y="4435476"/>
            <a:ext cx="4713288" cy="16732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3" grpId="0"/>
      <p:bldP spid="622606" grpId="0" animBg="1"/>
      <p:bldP spid="622609" grpId="0"/>
      <p:bldP spid="6226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7C115-D72E-4D5F-A936-6384EA0247A3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Asymptotic Stability?</a:t>
            </a:r>
          </a:p>
        </p:txBody>
      </p:sp>
      <p:pic>
        <p:nvPicPr>
          <p:cNvPr id="6297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2739" y="3209925"/>
            <a:ext cx="6516687" cy="3762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0181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2113" y="1697038"/>
            <a:ext cx="6235700" cy="4429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2977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5313" y="4481514"/>
            <a:ext cx="5486400" cy="504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5340351" y="5715001"/>
            <a:ext cx="992901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E389A-821D-445C-8931-11D85D1509EE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Lyapunov’s “First” Method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Called indirect method of Lyapunov</a:t>
            </a:r>
          </a:p>
          <a:p>
            <a:pPr eaLnBrk="1" hangingPunct="1"/>
            <a:r>
              <a:rPr lang="en-US"/>
              <a:t>Uses linearization for nonlinear systems</a:t>
            </a:r>
          </a:p>
          <a:p>
            <a:pPr eaLnBrk="1" hangingPunct="1"/>
            <a:r>
              <a:rPr lang="en-US"/>
              <a:t>Stability of local linearization determines stability of original nonlinear equations</a:t>
            </a:r>
          </a:p>
          <a:p>
            <a:pPr eaLnBrk="1" hangingPunct="1"/>
            <a:r>
              <a:rPr lang="en-US"/>
              <a:t>We won’t look at it here…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1 Introduction</a:t>
            </a:r>
          </a:p>
          <a:p>
            <a:pPr lvl="1"/>
            <a:r>
              <a:rPr lang="en-US" dirty="0"/>
              <a:t>2 Spatial descriptions and transformations (2.1 – 2.9)</a:t>
            </a:r>
          </a:p>
          <a:p>
            <a:pPr lvl="1"/>
            <a:r>
              <a:rPr lang="en-US" dirty="0"/>
              <a:t>3 Manipulator kinematics (3.1 – 3.6)</a:t>
            </a:r>
          </a:p>
          <a:p>
            <a:pPr lvl="1"/>
            <a:r>
              <a:rPr lang="en-US" dirty="0"/>
              <a:t>7 Trajectory generation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82858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Lyapunov Stability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5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SY8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C6F29-0DCA-40A8-887C-1A55A2A17EFE}" type="slidenum">
              <a:rPr lang="en-US"/>
              <a:pPr/>
              <a:t>4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a linear system stability requires </a:t>
            </a:r>
            <a:r>
              <a:rPr lang="en-US" i="1"/>
              <a:t>k</a:t>
            </a:r>
            <a:r>
              <a:rPr lang="en-US" i="1" baseline="-25000"/>
              <a:t>v</a:t>
            </a:r>
            <a:r>
              <a:rPr lang="en-US" i="1"/>
              <a:t> </a:t>
            </a:r>
            <a:r>
              <a:rPr lang="en-US"/>
              <a:t>&gt;</a:t>
            </a:r>
            <a:r>
              <a:rPr lang="en-US" i="1"/>
              <a:t> </a:t>
            </a:r>
            <a:r>
              <a:rPr lang="en-US"/>
              <a:t>0</a:t>
            </a:r>
          </a:p>
          <a:p>
            <a:pPr eaLnBrk="1" hangingPunct="1"/>
            <a:r>
              <a:rPr lang="en-US"/>
              <a:t>Assuming bounded disturbance we can make certain guarantees</a:t>
            </a:r>
          </a:p>
          <a:p>
            <a:pPr eaLnBrk="1" hangingPunct="1"/>
            <a:r>
              <a:rPr lang="en-US"/>
              <a:t>Analysis more complex in nonlinear systems</a:t>
            </a:r>
          </a:p>
          <a:p>
            <a:pPr eaLnBrk="1" hangingPunct="1"/>
            <a:r>
              <a:rPr lang="en-US"/>
              <a:t>Linearization is not always possible</a:t>
            </a:r>
          </a:p>
          <a:p>
            <a:pPr lvl="1" eaLnBrk="1" hangingPunct="1"/>
            <a:r>
              <a:rPr lang="en-US"/>
              <a:t>inaccurate models</a:t>
            </a:r>
          </a:p>
          <a:p>
            <a:pPr lvl="1" eaLnBrk="1" hangingPunct="1"/>
            <a:r>
              <a:rPr lang="en-US"/>
              <a:t>unknown models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Stability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5BCC0-B3A8-41C6-841F-DABE63A2A5EE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Energy-Based Stability Analysis</a:t>
            </a:r>
          </a:p>
        </p:txBody>
      </p:sp>
      <p:pic>
        <p:nvPicPr>
          <p:cNvPr id="43012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752600"/>
            <a:ext cx="3206750" cy="3063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1645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643188"/>
            <a:ext cx="3276600" cy="7302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6460" name="Text Box 12"/>
          <p:cNvSpPr txBox="1">
            <a:spLocks noChangeArrowheads="1"/>
          </p:cNvSpPr>
          <p:nvPr/>
        </p:nvSpPr>
        <p:spPr bwMode="auto">
          <a:xfrm>
            <a:off x="2071689" y="5943601"/>
            <a:ext cx="724839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Energy of system is reduced until it comes to rest at x = 0</a:t>
            </a:r>
          </a:p>
        </p:txBody>
      </p:sp>
      <p:pic>
        <p:nvPicPr>
          <p:cNvPr id="6164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5900" y="3673476"/>
            <a:ext cx="4356100" cy="1965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362200" y="1447800"/>
            <a:ext cx="3048000" cy="890588"/>
            <a:chOff x="240" y="1041"/>
            <a:chExt cx="2832" cy="912"/>
          </a:xfrm>
        </p:grpSpPr>
        <p:sp>
          <p:nvSpPr>
            <p:cNvPr id="43017" name="Line 46"/>
            <p:cNvSpPr>
              <a:spLocks noChangeShapeType="1"/>
            </p:cNvSpPr>
            <p:nvPr/>
          </p:nvSpPr>
          <p:spPr bwMode="auto">
            <a:xfrm>
              <a:off x="384" y="104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47"/>
            <p:cNvSpPr>
              <a:spLocks noChangeShapeType="1"/>
            </p:cNvSpPr>
            <p:nvPr/>
          </p:nvSpPr>
          <p:spPr bwMode="auto">
            <a:xfrm flipH="1">
              <a:off x="240" y="1089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48"/>
            <p:cNvSpPr>
              <a:spLocks noChangeShapeType="1"/>
            </p:cNvSpPr>
            <p:nvPr/>
          </p:nvSpPr>
          <p:spPr bwMode="auto">
            <a:xfrm flipH="1">
              <a:off x="240" y="1185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49"/>
            <p:cNvSpPr>
              <a:spLocks noChangeShapeType="1"/>
            </p:cNvSpPr>
            <p:nvPr/>
          </p:nvSpPr>
          <p:spPr bwMode="auto">
            <a:xfrm flipH="1">
              <a:off x="240" y="128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50"/>
            <p:cNvSpPr>
              <a:spLocks noChangeShapeType="1"/>
            </p:cNvSpPr>
            <p:nvPr/>
          </p:nvSpPr>
          <p:spPr bwMode="auto">
            <a:xfrm flipH="1">
              <a:off x="240" y="1377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51"/>
            <p:cNvSpPr>
              <a:spLocks noChangeShapeType="1"/>
            </p:cNvSpPr>
            <p:nvPr/>
          </p:nvSpPr>
          <p:spPr bwMode="auto">
            <a:xfrm flipH="1">
              <a:off x="240" y="1473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52"/>
            <p:cNvSpPr>
              <a:spLocks noChangeShapeType="1"/>
            </p:cNvSpPr>
            <p:nvPr/>
          </p:nvSpPr>
          <p:spPr bwMode="auto">
            <a:xfrm flipH="1">
              <a:off x="240" y="1569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53"/>
            <p:cNvSpPr>
              <a:spLocks noChangeShapeType="1"/>
            </p:cNvSpPr>
            <p:nvPr/>
          </p:nvSpPr>
          <p:spPr bwMode="auto">
            <a:xfrm flipH="1">
              <a:off x="240" y="1665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Line 54"/>
            <p:cNvSpPr>
              <a:spLocks noChangeShapeType="1"/>
            </p:cNvSpPr>
            <p:nvPr/>
          </p:nvSpPr>
          <p:spPr bwMode="auto">
            <a:xfrm flipH="1">
              <a:off x="240" y="176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55"/>
            <p:cNvSpPr>
              <a:spLocks noChangeShapeType="1"/>
            </p:cNvSpPr>
            <p:nvPr/>
          </p:nvSpPr>
          <p:spPr bwMode="auto">
            <a:xfrm flipH="1">
              <a:off x="24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56"/>
            <p:cNvSpPr>
              <a:spLocks noChangeShapeType="1"/>
            </p:cNvSpPr>
            <p:nvPr/>
          </p:nvSpPr>
          <p:spPr bwMode="auto">
            <a:xfrm>
              <a:off x="384" y="1809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57"/>
            <p:cNvSpPr>
              <a:spLocks noChangeShapeType="1"/>
            </p:cNvSpPr>
            <p:nvPr/>
          </p:nvSpPr>
          <p:spPr bwMode="auto">
            <a:xfrm flipH="1">
              <a:off x="38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58"/>
            <p:cNvSpPr>
              <a:spLocks noChangeShapeType="1"/>
            </p:cNvSpPr>
            <p:nvPr/>
          </p:nvSpPr>
          <p:spPr bwMode="auto">
            <a:xfrm flipH="1">
              <a:off x="52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59"/>
            <p:cNvSpPr>
              <a:spLocks noChangeShapeType="1"/>
            </p:cNvSpPr>
            <p:nvPr/>
          </p:nvSpPr>
          <p:spPr bwMode="auto">
            <a:xfrm flipH="1">
              <a:off x="672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60"/>
            <p:cNvSpPr>
              <a:spLocks noChangeShapeType="1"/>
            </p:cNvSpPr>
            <p:nvPr/>
          </p:nvSpPr>
          <p:spPr bwMode="auto">
            <a:xfrm flipH="1">
              <a:off x="816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Rectangle 61"/>
            <p:cNvSpPr>
              <a:spLocks noChangeArrowheads="1"/>
            </p:cNvSpPr>
            <p:nvPr/>
          </p:nvSpPr>
          <p:spPr bwMode="auto">
            <a:xfrm>
              <a:off x="1200" y="1233"/>
              <a:ext cx="864" cy="57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3033" name="Picture 6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0" y="1425"/>
              <a:ext cx="384" cy="19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pic>
          <p:nvPicPr>
            <p:cNvPr id="43034" name="Picture 6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2" y="1137"/>
              <a:ext cx="151" cy="22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sp>
          <p:nvSpPr>
            <p:cNvPr id="43035" name="Freeform 64"/>
            <p:cNvSpPr>
              <a:spLocks/>
            </p:cNvSpPr>
            <p:nvPr/>
          </p:nvSpPr>
          <p:spPr bwMode="auto">
            <a:xfrm>
              <a:off x="384" y="1425"/>
              <a:ext cx="816" cy="192"/>
            </a:xfrm>
            <a:custGeom>
              <a:avLst/>
              <a:gdLst>
                <a:gd name="T0" fmla="*/ 0 w 816"/>
                <a:gd name="T1" fmla="*/ 96 h 192"/>
                <a:gd name="T2" fmla="*/ 144 w 816"/>
                <a:gd name="T3" fmla="*/ 96 h 192"/>
                <a:gd name="T4" fmla="*/ 192 w 816"/>
                <a:gd name="T5" fmla="*/ 0 h 192"/>
                <a:gd name="T6" fmla="*/ 240 w 816"/>
                <a:gd name="T7" fmla="*/ 192 h 192"/>
                <a:gd name="T8" fmla="*/ 288 w 816"/>
                <a:gd name="T9" fmla="*/ 0 h 192"/>
                <a:gd name="T10" fmla="*/ 336 w 816"/>
                <a:gd name="T11" fmla="*/ 192 h 192"/>
                <a:gd name="T12" fmla="*/ 384 w 816"/>
                <a:gd name="T13" fmla="*/ 0 h 192"/>
                <a:gd name="T14" fmla="*/ 432 w 816"/>
                <a:gd name="T15" fmla="*/ 192 h 192"/>
                <a:gd name="T16" fmla="*/ 480 w 816"/>
                <a:gd name="T17" fmla="*/ 0 h 192"/>
                <a:gd name="T18" fmla="*/ 528 w 816"/>
                <a:gd name="T19" fmla="*/ 96 h 192"/>
                <a:gd name="T20" fmla="*/ 816 w 816"/>
                <a:gd name="T21" fmla="*/ 96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192"/>
                <a:gd name="T35" fmla="*/ 816 w 816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192">
                  <a:moveTo>
                    <a:pt x="0" y="96"/>
                  </a:moveTo>
                  <a:lnTo>
                    <a:pt x="144" y="96"/>
                  </a:lnTo>
                  <a:lnTo>
                    <a:pt x="192" y="0"/>
                  </a:lnTo>
                  <a:lnTo>
                    <a:pt x="240" y="192"/>
                  </a:lnTo>
                  <a:lnTo>
                    <a:pt x="288" y="0"/>
                  </a:lnTo>
                  <a:lnTo>
                    <a:pt x="336" y="192"/>
                  </a:lnTo>
                  <a:lnTo>
                    <a:pt x="384" y="0"/>
                  </a:lnTo>
                  <a:lnTo>
                    <a:pt x="432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816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65"/>
            <p:cNvSpPr>
              <a:spLocks noChangeShapeType="1"/>
            </p:cNvSpPr>
            <p:nvPr/>
          </p:nvSpPr>
          <p:spPr bwMode="auto">
            <a:xfrm flipH="1">
              <a:off x="96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66"/>
            <p:cNvSpPr>
              <a:spLocks noChangeShapeType="1"/>
            </p:cNvSpPr>
            <p:nvPr/>
          </p:nvSpPr>
          <p:spPr bwMode="auto">
            <a:xfrm flipH="1">
              <a:off x="110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67"/>
            <p:cNvSpPr>
              <a:spLocks noChangeShapeType="1"/>
            </p:cNvSpPr>
            <p:nvPr/>
          </p:nvSpPr>
          <p:spPr bwMode="auto">
            <a:xfrm flipH="1">
              <a:off x="124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68"/>
            <p:cNvSpPr>
              <a:spLocks noChangeShapeType="1"/>
            </p:cNvSpPr>
            <p:nvPr/>
          </p:nvSpPr>
          <p:spPr bwMode="auto">
            <a:xfrm flipH="1">
              <a:off x="1392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69"/>
            <p:cNvSpPr>
              <a:spLocks noChangeShapeType="1"/>
            </p:cNvSpPr>
            <p:nvPr/>
          </p:nvSpPr>
          <p:spPr bwMode="auto">
            <a:xfrm flipH="1">
              <a:off x="1536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70"/>
            <p:cNvSpPr>
              <a:spLocks noChangeShapeType="1"/>
            </p:cNvSpPr>
            <p:nvPr/>
          </p:nvSpPr>
          <p:spPr bwMode="auto">
            <a:xfrm flipH="1">
              <a:off x="168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71"/>
            <p:cNvSpPr>
              <a:spLocks noChangeShapeType="1"/>
            </p:cNvSpPr>
            <p:nvPr/>
          </p:nvSpPr>
          <p:spPr bwMode="auto">
            <a:xfrm flipH="1">
              <a:off x="182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72"/>
            <p:cNvSpPr>
              <a:spLocks noChangeShapeType="1"/>
            </p:cNvSpPr>
            <p:nvPr/>
          </p:nvSpPr>
          <p:spPr bwMode="auto">
            <a:xfrm flipH="1">
              <a:off x="196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73"/>
            <p:cNvSpPr>
              <a:spLocks noChangeShapeType="1"/>
            </p:cNvSpPr>
            <p:nvPr/>
          </p:nvSpPr>
          <p:spPr bwMode="auto">
            <a:xfrm flipH="1">
              <a:off x="2112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Line 74"/>
            <p:cNvSpPr>
              <a:spLocks noChangeShapeType="1"/>
            </p:cNvSpPr>
            <p:nvPr/>
          </p:nvSpPr>
          <p:spPr bwMode="auto">
            <a:xfrm flipH="1">
              <a:off x="2256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Line 75"/>
            <p:cNvSpPr>
              <a:spLocks noChangeShapeType="1"/>
            </p:cNvSpPr>
            <p:nvPr/>
          </p:nvSpPr>
          <p:spPr bwMode="auto">
            <a:xfrm flipH="1">
              <a:off x="240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Line 76"/>
            <p:cNvSpPr>
              <a:spLocks noChangeShapeType="1"/>
            </p:cNvSpPr>
            <p:nvPr/>
          </p:nvSpPr>
          <p:spPr bwMode="auto">
            <a:xfrm flipH="1">
              <a:off x="254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77"/>
            <p:cNvSpPr>
              <a:spLocks noChangeShapeType="1"/>
            </p:cNvSpPr>
            <p:nvPr/>
          </p:nvSpPr>
          <p:spPr bwMode="auto">
            <a:xfrm flipH="1">
              <a:off x="268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2627E-D89D-4CD6-84BB-2C949633EA1B}" type="slidenum">
              <a:rPr lang="en-US"/>
              <a:pPr/>
              <a:t>6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Lyapunov Stability Theory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Energy based example is an instance of </a:t>
            </a:r>
            <a:r>
              <a:rPr lang="en-US" dirty="0" err="1"/>
              <a:t>Lyapunov</a:t>
            </a:r>
            <a:r>
              <a:rPr lang="en-US" dirty="0"/>
              <a:t> method</a:t>
            </a:r>
          </a:p>
          <a:p>
            <a:pPr eaLnBrk="1" hangingPunct="1"/>
            <a:r>
              <a:rPr lang="en-US" dirty="0"/>
              <a:t>Applies to linear and nonlinear systems</a:t>
            </a:r>
          </a:p>
          <a:p>
            <a:pPr eaLnBrk="1" hangingPunct="1"/>
            <a:r>
              <a:rPr lang="en-US" dirty="0"/>
              <a:t>Stability analysis, but no performance analysis</a:t>
            </a:r>
          </a:p>
          <a:p>
            <a:pPr eaLnBrk="1" hangingPunct="1"/>
            <a:r>
              <a:rPr lang="en-US" dirty="0" err="1"/>
              <a:t>Aleksandr</a:t>
            </a:r>
            <a:r>
              <a:rPr lang="en-US" dirty="0"/>
              <a:t> </a:t>
            </a:r>
            <a:r>
              <a:rPr lang="en-US" dirty="0" err="1"/>
              <a:t>Mikhailovich</a:t>
            </a:r>
            <a:r>
              <a:rPr lang="en-US" dirty="0"/>
              <a:t> </a:t>
            </a:r>
            <a:r>
              <a:rPr lang="en-US" dirty="0" err="1"/>
              <a:t>Lyapunov</a:t>
            </a:r>
            <a:r>
              <a:rPr lang="en-US"/>
              <a:t>, </a:t>
            </a:r>
            <a:br>
              <a:rPr lang="en-US"/>
            </a:br>
            <a:r>
              <a:rPr lang="en-US"/>
              <a:t>(1857-1918), friend of Markov and </a:t>
            </a:r>
            <a:br>
              <a:rPr lang="en-US"/>
            </a:br>
            <a:r>
              <a:rPr lang="en-US"/>
              <a:t>Chebychev</a:t>
            </a:r>
            <a:endParaRPr lang="en-US" dirty="0"/>
          </a:p>
        </p:txBody>
      </p:sp>
      <p:pic>
        <p:nvPicPr>
          <p:cNvPr id="44037" name="Picture 4" descr="Lyapunov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1" y="4114800"/>
            <a:ext cx="164941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D0026-31CF-4DF6-99D8-A8B1BB32EE3A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Lyapunov’s Second Method</a:t>
            </a:r>
            <a:endParaRPr lang="en-US" sz="32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Also called “direct” method</a:t>
            </a:r>
          </a:p>
          <a:p>
            <a:pPr eaLnBrk="1" hangingPunct="1"/>
            <a:r>
              <a:rPr lang="en-US" dirty="0"/>
              <a:t>Determines stability of differential equation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Requires energy function</a:t>
            </a:r>
          </a:p>
          <a:p>
            <a:pPr lvl="1" eaLnBrk="1" hangingPunct="1"/>
            <a:r>
              <a:rPr lang="en-US" dirty="0"/>
              <a:t>with continuous first partial derivatives </a:t>
            </a:r>
          </a:p>
          <a:p>
            <a:pPr lvl="1" eaLnBrk="1" hangingPunct="1"/>
            <a:r>
              <a:rPr lang="en-US" dirty="0"/>
              <a:t>                                   except for</a:t>
            </a:r>
          </a:p>
          <a:p>
            <a:pPr lvl="1" eaLnBrk="1" hangingPunct="1"/>
            <a:r>
              <a:rPr lang="en-US" dirty="0"/>
              <a:t>and such that </a:t>
            </a:r>
          </a:p>
          <a:p>
            <a:pPr eaLnBrk="1" hangingPunct="1"/>
            <a:r>
              <a:rPr lang="en-US" dirty="0"/>
              <a:t>Energy-like function that always decreases</a:t>
            </a:r>
          </a:p>
        </p:txBody>
      </p:sp>
      <p:pic>
        <p:nvPicPr>
          <p:cNvPr id="45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2819401"/>
            <a:ext cx="1905000" cy="441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506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3352801"/>
            <a:ext cx="990600" cy="4302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506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465639"/>
            <a:ext cx="2514600" cy="3508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5064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4451350"/>
            <a:ext cx="1676400" cy="3698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5065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918076"/>
            <a:ext cx="1676400" cy="417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E34B1-50D7-4134-AEA7-C869C962885B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Plot: Lyapunov Stable</a:t>
            </a: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3962400" y="1905000"/>
            <a:ext cx="4267200" cy="3886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11"/>
          <p:cNvSpPr>
            <a:spLocks noChangeShapeType="1"/>
          </p:cNvSpPr>
          <p:nvPr/>
        </p:nvSpPr>
        <p:spPr bwMode="auto">
          <a:xfrm>
            <a:off x="3962400" y="38100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13"/>
          <p:cNvSpPr>
            <a:spLocks noChangeShapeType="1"/>
          </p:cNvSpPr>
          <p:nvPr/>
        </p:nvSpPr>
        <p:spPr bwMode="auto">
          <a:xfrm flipV="1">
            <a:off x="6096000" y="19050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7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5867400"/>
            <a:ext cx="273050" cy="2238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6088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575" y="3556000"/>
            <a:ext cx="273050" cy="338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46089" name="Oval 18"/>
          <p:cNvSpPr>
            <a:spLocks noChangeArrowheads="1"/>
          </p:cNvSpPr>
          <p:nvPr/>
        </p:nvSpPr>
        <p:spPr bwMode="auto">
          <a:xfrm>
            <a:off x="5943600" y="3505200"/>
            <a:ext cx="304800" cy="609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9"/>
          <p:cNvSpPr>
            <a:spLocks noChangeArrowheads="1"/>
          </p:cNvSpPr>
          <p:nvPr/>
        </p:nvSpPr>
        <p:spPr bwMode="auto">
          <a:xfrm>
            <a:off x="5715000" y="3124200"/>
            <a:ext cx="762000" cy="1371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Freeform 20"/>
          <p:cNvSpPr>
            <a:spLocks/>
          </p:cNvSpPr>
          <p:nvPr/>
        </p:nvSpPr>
        <p:spPr bwMode="auto">
          <a:xfrm>
            <a:off x="4905375" y="2535239"/>
            <a:ext cx="2287588" cy="2632075"/>
          </a:xfrm>
          <a:custGeom>
            <a:avLst/>
            <a:gdLst>
              <a:gd name="T0" fmla="*/ 704 w 1441"/>
              <a:gd name="T1" fmla="*/ 2 h 1658"/>
              <a:gd name="T2" fmla="*/ 1192 w 1441"/>
              <a:gd name="T3" fmla="*/ 234 h 1658"/>
              <a:gd name="T4" fmla="*/ 1434 w 1441"/>
              <a:gd name="T5" fmla="*/ 805 h 1658"/>
              <a:gd name="T6" fmla="*/ 1233 w 1441"/>
              <a:gd name="T7" fmla="*/ 1376 h 1658"/>
              <a:gd name="T8" fmla="*/ 765 w 1441"/>
              <a:gd name="T9" fmla="*/ 1653 h 1658"/>
              <a:gd name="T10" fmla="*/ 225 w 1441"/>
              <a:gd name="T11" fmla="*/ 1406 h 1658"/>
              <a:gd name="T12" fmla="*/ 9 w 1441"/>
              <a:gd name="T13" fmla="*/ 815 h 1658"/>
              <a:gd name="T14" fmla="*/ 282 w 1441"/>
              <a:gd name="T15" fmla="*/ 244 h 1658"/>
              <a:gd name="T16" fmla="*/ 704 w 1441"/>
              <a:gd name="T17" fmla="*/ 2 h 16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1"/>
              <a:gd name="T28" fmla="*/ 0 h 1658"/>
              <a:gd name="T29" fmla="*/ 1441 w 1441"/>
              <a:gd name="T30" fmla="*/ 1658 h 16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1" h="1658">
                <a:moveTo>
                  <a:pt x="704" y="2"/>
                </a:moveTo>
                <a:cubicBezTo>
                  <a:pt x="856" y="0"/>
                  <a:pt x="1070" y="100"/>
                  <a:pt x="1192" y="234"/>
                </a:cubicBezTo>
                <a:cubicBezTo>
                  <a:pt x="1314" y="368"/>
                  <a:pt x="1427" y="615"/>
                  <a:pt x="1434" y="805"/>
                </a:cubicBezTo>
                <a:cubicBezTo>
                  <a:pt x="1441" y="995"/>
                  <a:pt x="1344" y="1235"/>
                  <a:pt x="1233" y="1376"/>
                </a:cubicBezTo>
                <a:cubicBezTo>
                  <a:pt x="1122" y="1517"/>
                  <a:pt x="933" y="1648"/>
                  <a:pt x="765" y="1653"/>
                </a:cubicBezTo>
                <a:cubicBezTo>
                  <a:pt x="597" y="1658"/>
                  <a:pt x="351" y="1546"/>
                  <a:pt x="225" y="1406"/>
                </a:cubicBezTo>
                <a:cubicBezTo>
                  <a:pt x="99" y="1266"/>
                  <a:pt x="0" y="1009"/>
                  <a:pt x="9" y="815"/>
                </a:cubicBezTo>
                <a:cubicBezTo>
                  <a:pt x="18" y="621"/>
                  <a:pt x="166" y="379"/>
                  <a:pt x="282" y="244"/>
                </a:cubicBezTo>
                <a:cubicBezTo>
                  <a:pt x="398" y="109"/>
                  <a:pt x="586" y="29"/>
                  <a:pt x="704" y="2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Freeform 21"/>
          <p:cNvSpPr>
            <a:spLocks/>
          </p:cNvSpPr>
          <p:nvPr/>
        </p:nvSpPr>
        <p:spPr bwMode="auto">
          <a:xfrm>
            <a:off x="4459289" y="2128839"/>
            <a:ext cx="3087687" cy="3406775"/>
          </a:xfrm>
          <a:custGeom>
            <a:avLst/>
            <a:gdLst>
              <a:gd name="T0" fmla="*/ 1036 w 1945"/>
              <a:gd name="T1" fmla="*/ 22 h 2146"/>
              <a:gd name="T2" fmla="*/ 1725 w 1945"/>
              <a:gd name="T3" fmla="*/ 382 h 2146"/>
              <a:gd name="T4" fmla="*/ 1936 w 1945"/>
              <a:gd name="T5" fmla="*/ 1066 h 2146"/>
              <a:gd name="T6" fmla="*/ 1669 w 1945"/>
              <a:gd name="T7" fmla="*/ 1842 h 2146"/>
              <a:gd name="T8" fmla="*/ 1149 w 1945"/>
              <a:gd name="T9" fmla="*/ 2146 h 2146"/>
              <a:gd name="T10" fmla="*/ 332 w 1945"/>
              <a:gd name="T11" fmla="*/ 1842 h 2146"/>
              <a:gd name="T12" fmla="*/ 13 w 1945"/>
              <a:gd name="T13" fmla="*/ 1004 h 2146"/>
              <a:gd name="T14" fmla="*/ 409 w 1945"/>
              <a:gd name="T15" fmla="*/ 248 h 2146"/>
              <a:gd name="T16" fmla="*/ 1036 w 1945"/>
              <a:gd name="T17" fmla="*/ 22 h 21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45"/>
              <a:gd name="T28" fmla="*/ 0 h 2146"/>
              <a:gd name="T29" fmla="*/ 1945 w 1945"/>
              <a:gd name="T30" fmla="*/ 2146 h 21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45" h="2146">
                <a:moveTo>
                  <a:pt x="1036" y="22"/>
                </a:moveTo>
                <a:cubicBezTo>
                  <a:pt x="1255" y="44"/>
                  <a:pt x="1575" y="208"/>
                  <a:pt x="1725" y="382"/>
                </a:cubicBezTo>
                <a:cubicBezTo>
                  <a:pt x="1875" y="556"/>
                  <a:pt x="1945" y="823"/>
                  <a:pt x="1936" y="1066"/>
                </a:cubicBezTo>
                <a:cubicBezTo>
                  <a:pt x="1927" y="1309"/>
                  <a:pt x="1800" y="1662"/>
                  <a:pt x="1669" y="1842"/>
                </a:cubicBezTo>
                <a:cubicBezTo>
                  <a:pt x="1538" y="2022"/>
                  <a:pt x="1372" y="2146"/>
                  <a:pt x="1149" y="2146"/>
                </a:cubicBezTo>
                <a:cubicBezTo>
                  <a:pt x="926" y="2146"/>
                  <a:pt x="521" y="2032"/>
                  <a:pt x="332" y="1842"/>
                </a:cubicBezTo>
                <a:cubicBezTo>
                  <a:pt x="143" y="1652"/>
                  <a:pt x="0" y="1270"/>
                  <a:pt x="13" y="1004"/>
                </a:cubicBezTo>
                <a:cubicBezTo>
                  <a:pt x="26" y="738"/>
                  <a:pt x="239" y="412"/>
                  <a:pt x="409" y="248"/>
                </a:cubicBezTo>
                <a:cubicBezTo>
                  <a:pt x="579" y="84"/>
                  <a:pt x="817" y="0"/>
                  <a:pt x="1036" y="22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23"/>
          <p:cNvSpPr>
            <a:spLocks noChangeShapeType="1"/>
          </p:cNvSpPr>
          <p:nvPr/>
        </p:nvSpPr>
        <p:spPr bwMode="auto">
          <a:xfrm flipH="1" flipV="1">
            <a:off x="4933951" y="4054476"/>
            <a:ext cx="15875" cy="7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25"/>
          <p:cNvSpPr>
            <a:spLocks noChangeShapeType="1"/>
          </p:cNvSpPr>
          <p:nvPr/>
        </p:nvSpPr>
        <p:spPr bwMode="auto">
          <a:xfrm flipV="1">
            <a:off x="5229226" y="3013075"/>
            <a:ext cx="47625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26"/>
          <p:cNvSpPr>
            <a:spLocks noChangeShapeType="1"/>
          </p:cNvSpPr>
          <p:nvPr/>
        </p:nvSpPr>
        <p:spPr bwMode="auto">
          <a:xfrm>
            <a:off x="6629400" y="2762251"/>
            <a:ext cx="38100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27"/>
          <p:cNvSpPr>
            <a:spLocks noChangeShapeType="1"/>
          </p:cNvSpPr>
          <p:nvPr/>
        </p:nvSpPr>
        <p:spPr bwMode="auto">
          <a:xfrm>
            <a:off x="7159625" y="3651251"/>
            <a:ext cx="127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28"/>
          <p:cNvSpPr>
            <a:spLocks noChangeShapeType="1"/>
          </p:cNvSpPr>
          <p:nvPr/>
        </p:nvSpPr>
        <p:spPr bwMode="auto">
          <a:xfrm flipH="1">
            <a:off x="6927851" y="4502150"/>
            <a:ext cx="73025" cy="12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29"/>
          <p:cNvSpPr>
            <a:spLocks noChangeShapeType="1"/>
          </p:cNvSpPr>
          <p:nvPr/>
        </p:nvSpPr>
        <p:spPr bwMode="auto">
          <a:xfrm flipH="1" flipV="1">
            <a:off x="4791075" y="4800600"/>
            <a:ext cx="444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30"/>
          <p:cNvSpPr>
            <a:spLocks noChangeShapeType="1"/>
          </p:cNvSpPr>
          <p:nvPr/>
        </p:nvSpPr>
        <p:spPr bwMode="auto">
          <a:xfrm flipV="1">
            <a:off x="4664075" y="3035301"/>
            <a:ext cx="5080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31"/>
          <p:cNvSpPr>
            <a:spLocks noChangeShapeType="1"/>
          </p:cNvSpPr>
          <p:nvPr/>
        </p:nvSpPr>
        <p:spPr bwMode="auto">
          <a:xfrm>
            <a:off x="7191376" y="2724150"/>
            <a:ext cx="6032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32"/>
          <p:cNvSpPr>
            <a:spLocks noChangeShapeType="1"/>
          </p:cNvSpPr>
          <p:nvPr/>
        </p:nvSpPr>
        <p:spPr bwMode="auto">
          <a:xfrm flipH="1">
            <a:off x="7404100" y="4371976"/>
            <a:ext cx="25400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33"/>
          <p:cNvSpPr>
            <a:spLocks noChangeShapeType="1"/>
          </p:cNvSpPr>
          <p:nvPr/>
        </p:nvSpPr>
        <p:spPr bwMode="auto">
          <a:xfrm flipH="1">
            <a:off x="6251575" y="5530851"/>
            <a:ext cx="1333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34"/>
          <p:cNvSpPr>
            <a:spLocks noChangeShapeType="1"/>
          </p:cNvSpPr>
          <p:nvPr/>
        </p:nvSpPr>
        <p:spPr bwMode="auto">
          <a:xfrm flipV="1">
            <a:off x="5730875" y="2165351"/>
            <a:ext cx="133350" cy="22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35"/>
          <p:cNvSpPr>
            <a:spLocks noChangeShapeType="1"/>
          </p:cNvSpPr>
          <p:nvPr/>
        </p:nvSpPr>
        <p:spPr bwMode="auto">
          <a:xfrm>
            <a:off x="6448425" y="3540125"/>
            <a:ext cx="1905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36"/>
          <p:cNvSpPr>
            <a:spLocks noChangeShapeType="1"/>
          </p:cNvSpPr>
          <p:nvPr/>
        </p:nvSpPr>
        <p:spPr bwMode="auto">
          <a:xfrm flipH="1" flipV="1">
            <a:off x="5746750" y="4102100"/>
            <a:ext cx="3175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37"/>
          <p:cNvSpPr>
            <a:spLocks noChangeShapeType="1"/>
          </p:cNvSpPr>
          <p:nvPr/>
        </p:nvSpPr>
        <p:spPr bwMode="auto">
          <a:xfrm flipV="1">
            <a:off x="5946776" y="3635375"/>
            <a:ext cx="2222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38"/>
          <p:cNvSpPr>
            <a:spLocks noChangeShapeType="1"/>
          </p:cNvSpPr>
          <p:nvPr/>
        </p:nvSpPr>
        <p:spPr bwMode="auto">
          <a:xfrm flipH="1">
            <a:off x="6203951" y="3943351"/>
            <a:ext cx="28575" cy="7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39"/>
          <p:cNvSpPr>
            <a:spLocks noChangeShapeType="1"/>
          </p:cNvSpPr>
          <p:nvPr/>
        </p:nvSpPr>
        <p:spPr bwMode="auto">
          <a:xfrm>
            <a:off x="6146801" y="3130551"/>
            <a:ext cx="60325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Text Box 40"/>
          <p:cNvSpPr txBox="1">
            <a:spLocks noChangeArrowheads="1"/>
          </p:cNvSpPr>
          <p:nvPr/>
        </p:nvSpPr>
        <p:spPr bwMode="auto">
          <a:xfrm>
            <a:off x="1692276" y="6229350"/>
            <a:ext cx="149104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phase plot for</a:t>
            </a:r>
          </a:p>
        </p:txBody>
      </p:sp>
      <p:pic>
        <p:nvPicPr>
          <p:cNvPr id="46110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2576" y="6284913"/>
            <a:ext cx="1717675" cy="4175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0A974-786F-40F1-A7F7-A08222A72B2D}" type="slidenum">
              <a:rPr lang="en-US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Phase Plot: Asymptotically Stable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962400" y="1905000"/>
            <a:ext cx="4267200" cy="3886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3962400" y="38100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V="1">
            <a:off x="6096000" y="19050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7111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5867400"/>
            <a:ext cx="273050" cy="2238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47112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575" y="3556000"/>
            <a:ext cx="273050" cy="338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47113" name="Freeform 29"/>
          <p:cNvSpPr>
            <a:spLocks/>
          </p:cNvSpPr>
          <p:nvPr/>
        </p:nvSpPr>
        <p:spPr bwMode="auto">
          <a:xfrm>
            <a:off x="4487863" y="2600326"/>
            <a:ext cx="2468562" cy="2068513"/>
          </a:xfrm>
          <a:custGeom>
            <a:avLst/>
            <a:gdLst>
              <a:gd name="T0" fmla="*/ 0 w 1555"/>
              <a:gd name="T1" fmla="*/ 753 h 1303"/>
              <a:gd name="T2" fmla="*/ 437 w 1555"/>
              <a:gd name="T3" fmla="*/ 162 h 1303"/>
              <a:gd name="T4" fmla="*/ 977 w 1555"/>
              <a:gd name="T5" fmla="*/ 18 h 1303"/>
              <a:gd name="T6" fmla="*/ 1394 w 1555"/>
              <a:gd name="T7" fmla="*/ 270 h 1303"/>
              <a:gd name="T8" fmla="*/ 1522 w 1555"/>
              <a:gd name="T9" fmla="*/ 913 h 1303"/>
              <a:gd name="T10" fmla="*/ 1198 w 1555"/>
              <a:gd name="T11" fmla="*/ 1252 h 1303"/>
              <a:gd name="T12" fmla="*/ 710 w 1555"/>
              <a:gd name="T13" fmla="*/ 1216 h 1303"/>
              <a:gd name="T14" fmla="*/ 566 w 1555"/>
              <a:gd name="T15" fmla="*/ 933 h 1303"/>
              <a:gd name="T16" fmla="*/ 679 w 1555"/>
              <a:gd name="T17" fmla="*/ 563 h 1303"/>
              <a:gd name="T18" fmla="*/ 1095 w 1555"/>
              <a:gd name="T19" fmla="*/ 517 h 1303"/>
              <a:gd name="T20" fmla="*/ 1203 w 1555"/>
              <a:gd name="T21" fmla="*/ 759 h 1303"/>
              <a:gd name="T22" fmla="*/ 1028 w 1555"/>
              <a:gd name="T23" fmla="*/ 913 h 1303"/>
              <a:gd name="T24" fmla="*/ 884 w 1555"/>
              <a:gd name="T25" fmla="*/ 820 h 1303"/>
              <a:gd name="T26" fmla="*/ 936 w 1555"/>
              <a:gd name="T27" fmla="*/ 702 h 1303"/>
              <a:gd name="T28" fmla="*/ 1013 w 1555"/>
              <a:gd name="T29" fmla="*/ 759 h 130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55"/>
              <a:gd name="T46" fmla="*/ 0 h 1303"/>
              <a:gd name="T47" fmla="*/ 1555 w 1555"/>
              <a:gd name="T48" fmla="*/ 1303 h 130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55" h="1303">
                <a:moveTo>
                  <a:pt x="0" y="753"/>
                </a:moveTo>
                <a:cubicBezTo>
                  <a:pt x="137" y="518"/>
                  <a:pt x="274" y="284"/>
                  <a:pt x="437" y="162"/>
                </a:cubicBezTo>
                <a:cubicBezTo>
                  <a:pt x="600" y="40"/>
                  <a:pt x="818" y="0"/>
                  <a:pt x="977" y="18"/>
                </a:cubicBezTo>
                <a:cubicBezTo>
                  <a:pt x="1136" y="36"/>
                  <a:pt x="1303" y="121"/>
                  <a:pt x="1394" y="270"/>
                </a:cubicBezTo>
                <a:cubicBezTo>
                  <a:pt x="1485" y="419"/>
                  <a:pt x="1555" y="749"/>
                  <a:pt x="1522" y="913"/>
                </a:cubicBezTo>
                <a:cubicBezTo>
                  <a:pt x="1489" y="1077"/>
                  <a:pt x="1333" y="1201"/>
                  <a:pt x="1198" y="1252"/>
                </a:cubicBezTo>
                <a:cubicBezTo>
                  <a:pt x="1063" y="1303"/>
                  <a:pt x="815" y="1269"/>
                  <a:pt x="710" y="1216"/>
                </a:cubicBezTo>
                <a:cubicBezTo>
                  <a:pt x="605" y="1163"/>
                  <a:pt x="571" y="1042"/>
                  <a:pt x="566" y="933"/>
                </a:cubicBezTo>
                <a:cubicBezTo>
                  <a:pt x="561" y="824"/>
                  <a:pt x="591" y="632"/>
                  <a:pt x="679" y="563"/>
                </a:cubicBezTo>
                <a:cubicBezTo>
                  <a:pt x="767" y="494"/>
                  <a:pt x="1008" y="484"/>
                  <a:pt x="1095" y="517"/>
                </a:cubicBezTo>
                <a:cubicBezTo>
                  <a:pt x="1182" y="550"/>
                  <a:pt x="1214" y="693"/>
                  <a:pt x="1203" y="759"/>
                </a:cubicBezTo>
                <a:cubicBezTo>
                  <a:pt x="1192" y="825"/>
                  <a:pt x="1081" y="903"/>
                  <a:pt x="1028" y="913"/>
                </a:cubicBezTo>
                <a:cubicBezTo>
                  <a:pt x="975" y="923"/>
                  <a:pt x="899" y="855"/>
                  <a:pt x="884" y="820"/>
                </a:cubicBezTo>
                <a:cubicBezTo>
                  <a:pt x="869" y="785"/>
                  <a:pt x="915" y="712"/>
                  <a:pt x="936" y="702"/>
                </a:cubicBezTo>
                <a:cubicBezTo>
                  <a:pt x="957" y="692"/>
                  <a:pt x="985" y="725"/>
                  <a:pt x="1013" y="75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Freeform 30"/>
          <p:cNvSpPr>
            <a:spLocks/>
          </p:cNvSpPr>
          <p:nvPr/>
        </p:nvSpPr>
        <p:spPr bwMode="auto">
          <a:xfrm>
            <a:off x="4875214" y="3001964"/>
            <a:ext cx="2771775" cy="2251075"/>
          </a:xfrm>
          <a:custGeom>
            <a:avLst/>
            <a:gdLst>
              <a:gd name="T0" fmla="*/ 1746 w 1746"/>
              <a:gd name="T1" fmla="*/ 511 h 1418"/>
              <a:gd name="T2" fmla="*/ 1546 w 1746"/>
              <a:gd name="T3" fmla="*/ 1051 h 1418"/>
              <a:gd name="T4" fmla="*/ 1088 w 1746"/>
              <a:gd name="T5" fmla="*/ 1354 h 1418"/>
              <a:gd name="T6" fmla="*/ 322 w 1746"/>
              <a:gd name="T7" fmla="*/ 1339 h 1418"/>
              <a:gd name="T8" fmla="*/ 39 w 1746"/>
              <a:gd name="T9" fmla="*/ 881 h 1418"/>
              <a:gd name="T10" fmla="*/ 90 w 1746"/>
              <a:gd name="T11" fmla="*/ 377 h 1418"/>
              <a:gd name="T12" fmla="*/ 363 w 1746"/>
              <a:gd name="T13" fmla="*/ 53 h 1418"/>
              <a:gd name="T14" fmla="*/ 903 w 1746"/>
              <a:gd name="T15" fmla="*/ 58 h 1418"/>
              <a:gd name="T16" fmla="*/ 1067 w 1746"/>
              <a:gd name="T17" fmla="*/ 295 h 1418"/>
              <a:gd name="T18" fmla="*/ 1062 w 1746"/>
              <a:gd name="T19" fmla="*/ 634 h 1418"/>
              <a:gd name="T20" fmla="*/ 856 w 1746"/>
              <a:gd name="T21" fmla="*/ 778 h 1418"/>
              <a:gd name="T22" fmla="*/ 610 w 1746"/>
              <a:gd name="T23" fmla="*/ 722 h 1418"/>
              <a:gd name="T24" fmla="*/ 574 w 1746"/>
              <a:gd name="T25" fmla="*/ 500 h 1418"/>
              <a:gd name="T26" fmla="*/ 656 w 1746"/>
              <a:gd name="T27" fmla="*/ 403 h 1418"/>
              <a:gd name="T28" fmla="*/ 723 w 1746"/>
              <a:gd name="T29" fmla="*/ 418 h 1418"/>
              <a:gd name="T30" fmla="*/ 764 w 1746"/>
              <a:gd name="T31" fmla="*/ 500 h 14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46"/>
              <a:gd name="T49" fmla="*/ 0 h 1418"/>
              <a:gd name="T50" fmla="*/ 1746 w 1746"/>
              <a:gd name="T51" fmla="*/ 1418 h 14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46" h="1418">
                <a:moveTo>
                  <a:pt x="1746" y="511"/>
                </a:moveTo>
                <a:cubicBezTo>
                  <a:pt x="1701" y="711"/>
                  <a:pt x="1656" y="911"/>
                  <a:pt x="1546" y="1051"/>
                </a:cubicBezTo>
                <a:cubicBezTo>
                  <a:pt x="1436" y="1191"/>
                  <a:pt x="1292" y="1306"/>
                  <a:pt x="1088" y="1354"/>
                </a:cubicBezTo>
                <a:cubicBezTo>
                  <a:pt x="884" y="1402"/>
                  <a:pt x="497" y="1418"/>
                  <a:pt x="322" y="1339"/>
                </a:cubicBezTo>
                <a:cubicBezTo>
                  <a:pt x="147" y="1260"/>
                  <a:pt x="78" y="1041"/>
                  <a:pt x="39" y="881"/>
                </a:cubicBezTo>
                <a:cubicBezTo>
                  <a:pt x="0" y="721"/>
                  <a:pt x="36" y="515"/>
                  <a:pt x="90" y="377"/>
                </a:cubicBezTo>
                <a:cubicBezTo>
                  <a:pt x="144" y="239"/>
                  <a:pt x="227" y="106"/>
                  <a:pt x="363" y="53"/>
                </a:cubicBezTo>
                <a:cubicBezTo>
                  <a:pt x="499" y="0"/>
                  <a:pt x="786" y="18"/>
                  <a:pt x="903" y="58"/>
                </a:cubicBezTo>
                <a:cubicBezTo>
                  <a:pt x="1020" y="98"/>
                  <a:pt x="1041" y="199"/>
                  <a:pt x="1067" y="295"/>
                </a:cubicBezTo>
                <a:cubicBezTo>
                  <a:pt x="1093" y="391"/>
                  <a:pt x="1097" y="553"/>
                  <a:pt x="1062" y="634"/>
                </a:cubicBezTo>
                <a:cubicBezTo>
                  <a:pt x="1027" y="715"/>
                  <a:pt x="931" y="763"/>
                  <a:pt x="856" y="778"/>
                </a:cubicBezTo>
                <a:cubicBezTo>
                  <a:pt x="781" y="793"/>
                  <a:pt x="657" y="768"/>
                  <a:pt x="610" y="722"/>
                </a:cubicBezTo>
                <a:cubicBezTo>
                  <a:pt x="563" y="676"/>
                  <a:pt x="566" y="553"/>
                  <a:pt x="574" y="500"/>
                </a:cubicBezTo>
                <a:cubicBezTo>
                  <a:pt x="582" y="447"/>
                  <a:pt x="631" y="417"/>
                  <a:pt x="656" y="403"/>
                </a:cubicBezTo>
                <a:cubicBezTo>
                  <a:pt x="681" y="389"/>
                  <a:pt x="705" y="402"/>
                  <a:pt x="723" y="418"/>
                </a:cubicBezTo>
                <a:cubicBezTo>
                  <a:pt x="741" y="434"/>
                  <a:pt x="756" y="483"/>
                  <a:pt x="764" y="5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31"/>
          <p:cNvSpPr>
            <a:spLocks noChangeShapeType="1"/>
          </p:cNvSpPr>
          <p:nvPr/>
        </p:nvSpPr>
        <p:spPr bwMode="auto">
          <a:xfrm flipV="1">
            <a:off x="5046664" y="2908300"/>
            <a:ext cx="71437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32"/>
          <p:cNvSpPr>
            <a:spLocks noChangeShapeType="1"/>
          </p:cNvSpPr>
          <p:nvPr/>
        </p:nvSpPr>
        <p:spPr bwMode="auto">
          <a:xfrm flipV="1">
            <a:off x="5143500" y="3260726"/>
            <a:ext cx="69850" cy="80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33"/>
          <p:cNvSpPr>
            <a:spLocks noChangeShapeType="1"/>
          </p:cNvSpPr>
          <p:nvPr/>
        </p:nvSpPr>
        <p:spPr bwMode="auto">
          <a:xfrm flipH="1">
            <a:off x="6570663" y="3905250"/>
            <a:ext cx="2540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34"/>
          <p:cNvSpPr>
            <a:spLocks noChangeShapeType="1"/>
          </p:cNvSpPr>
          <p:nvPr/>
        </p:nvSpPr>
        <p:spPr bwMode="auto">
          <a:xfrm flipH="1">
            <a:off x="6646863" y="4348164"/>
            <a:ext cx="101600" cy="90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35"/>
          <p:cNvSpPr>
            <a:spLocks noChangeShapeType="1"/>
          </p:cNvSpPr>
          <p:nvPr/>
        </p:nvSpPr>
        <p:spPr bwMode="auto">
          <a:xfrm flipV="1">
            <a:off x="5762625" y="3403600"/>
            <a:ext cx="114300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36"/>
          <p:cNvSpPr>
            <a:spLocks noChangeShapeType="1"/>
          </p:cNvSpPr>
          <p:nvPr/>
        </p:nvSpPr>
        <p:spPr bwMode="auto">
          <a:xfrm flipH="1" flipV="1">
            <a:off x="5824539" y="4132264"/>
            <a:ext cx="60325" cy="4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37"/>
          <p:cNvSpPr>
            <a:spLocks noChangeShapeType="1"/>
          </p:cNvSpPr>
          <p:nvPr/>
        </p:nvSpPr>
        <p:spPr bwMode="auto">
          <a:xfrm flipH="1" flipV="1">
            <a:off x="5948364" y="3970339"/>
            <a:ext cx="66675" cy="4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38"/>
          <p:cNvSpPr>
            <a:spLocks noChangeShapeType="1"/>
          </p:cNvSpPr>
          <p:nvPr/>
        </p:nvSpPr>
        <p:spPr bwMode="auto">
          <a:xfrm flipH="1" flipV="1">
            <a:off x="5254625" y="5045076"/>
            <a:ext cx="114300" cy="74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39"/>
          <p:cNvSpPr>
            <a:spLocks noChangeShapeType="1"/>
          </p:cNvSpPr>
          <p:nvPr/>
        </p:nvSpPr>
        <p:spPr bwMode="auto">
          <a:xfrm flipH="1">
            <a:off x="7246939" y="4686301"/>
            <a:ext cx="65087" cy="80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40"/>
          <p:cNvSpPr>
            <a:spLocks noChangeShapeType="1"/>
          </p:cNvSpPr>
          <p:nvPr/>
        </p:nvSpPr>
        <p:spPr bwMode="auto">
          <a:xfrm>
            <a:off x="6797675" y="3249614"/>
            <a:ext cx="33338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\pagestyle{empty}&#10;\usepackage{amsmath}&#10;\begin{document}&#10;\begin{align*}&#10;\end{align*}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forall \mathbf{x} \; : \; E(\mathbf{x}) &gt; 0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2.75"/>
  <p:tag name="PICTUREFILESIZE" val="63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(0)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0"/>
  <p:tag name="PICTUREFILESIZE" val="40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E}(\mathbf{x}) \leq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7.875"/>
  <p:tag name="PICTUREFILESIZE" val="44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x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E}(\mathbf{x})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0"/>
  <p:tag name="PICTUREFILESIZE" val="44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x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x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\mathbf{v}(\mathbf{q},\dot{\mathbf{q}}) + \mathbf{G}(\mathbf{q}) = 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9.875"/>
  <p:tag name="PICTUREFILESIZE" val="123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 = K_p \mathbf{e} - K_v \dot{\mathbf{q}} + \mathbf{G}(\mathbf{q}) 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2"/>
  <p:tag name="PICTUREFILESIZE" val="106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\mathbf{v}(\mathbf{q},\dot{\mathbf{q}}) + K_v \dot{\mathbf{q}} + K_p \mathbf{q} = K_p \, \mathbf{q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9"/>
  <p:tag name="PICTUREFILESIZE" val="1826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 = \frac{1}{2} \dot{\mathbf{q}}^T M(\mathbf{q})\dot{\mathbf{q}} + \frac{1}{2} \mathbf{e}^T K_p \mathbf{e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8"/>
  <p:tag name="PICTUREFILESIZE" val="2440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frac{1}{2} \dot{\mathbf{q}}^T \dot{M}(\mathbf{q})\dot{\mathbf{q}} = &#10;\dot{\mathbf{q}}^T \mathbf{v}(\mathbf{q},\dot{\mathbf{q}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6.75"/>
  <p:tag name="PICTUREFILESIZE" val="215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dot{E} &amp;=&amp; \frac{1}{2} \dot{\mathbf{q}}^T \dot{M}(\mathbf{q})\dot{\mathbf{q}} + \dot{\mathbf{q}}^T M(\mathbf{q})\ddot{\mathbf{q}} - \mathbf{e}^TK_p\dot{\mathbf{q}}\\[0.3cm]&#10;&amp;=&amp; \frac{1}{2} \dot{\mathbf{q}}^T \dot{M}(\mathbf{q})\dot{\mathbf{q}} - \dot{\mathbf{q}}^T K_v\dot{\mathbf{q}} - \dot{\mathbf{q}}^T\mathbf{v}(\mathbf{q},\dot{\mathbf{q}})\\[0.3cm]&#10;&amp;=&amp; - \dot{\mathbf{q}}^T K_v \dot{\mathbf{q}}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82.75"/>
  <p:tag name="PICTUREFILESIZE" val="1132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\mathbf{v}(\mathbf{q},\dot{\mathbf{q}}) + K_v \dot{\mathbf{q}} + K_p \mathbf{q} = K_p \, \mathbf{q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9"/>
  <p:tag name="PICTUREFILESIZE" val="182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E} = -\dot{\mathbf{q}}^T K_v \dot{\mathbf{q}} = 0 \quad \Rightarrow \quad \ddot{\mathbf{q}} = \dot{\mathbf{q}}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51.875"/>
  <p:tag name="PICTUREFILESIZE" val="1919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_p \mathbf{e} = 0 \quad \Rightarrow \quad \mathbf{e}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16"/>
  <p:tag name="PICTUREFILESIZE" val="96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"/>
  <p:tag name="PICTUREFILESIZE" val="65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 = \frac{1}{2}\, m \, \dot{x}^2 + \frac{1}{2} \, k \, x^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3"/>
  <p:tag name="PICTUREFILESIZE" val="186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dot{E} &amp;=&amp; m \ddot{x} \dot{x} + k x \dot{x}\\&#10;&amp; = &amp; (-b\dot{x} - kx) \dot{x} + k x \dot{x}\\&#10;&amp; = &amp; -b\dot{x}^2\\&#10;&amp; &lt; &amp;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47.875"/>
  <p:tag name="PICTUREFILESIZE" val="615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5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x}} = f(\mathbf{x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5.875"/>
  <p:tag name="PICTUREFILESIZE" val="40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(\mathbf{x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3.25"/>
  <p:tag name="PICTUREFILESIZE" val="2054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513</Words>
  <Application>Microsoft Office PowerPoint</Application>
  <PresentationFormat>Widescreen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CMR5</vt:lpstr>
      <vt:lpstr>CMMI10</vt:lpstr>
      <vt:lpstr>CMSY8</vt:lpstr>
      <vt:lpstr>CMMI7</vt:lpstr>
      <vt:lpstr>CMEX10</vt:lpstr>
      <vt:lpstr>CMR10</vt:lpstr>
      <vt:lpstr>CMR7</vt:lpstr>
      <vt:lpstr>CMBX10</vt:lpstr>
      <vt:lpstr>CMSY7</vt:lpstr>
      <vt:lpstr>CMSY10ORIG</vt:lpstr>
      <vt:lpstr>CMMI5</vt:lpstr>
      <vt:lpstr>Arial</vt:lpstr>
      <vt:lpstr>LCMSS8</vt:lpstr>
      <vt:lpstr>Calibri</vt:lpstr>
      <vt:lpstr>CMMI8</vt:lpstr>
      <vt:lpstr>Larissa-Design</vt:lpstr>
      <vt:lpstr>Custom Design</vt:lpstr>
      <vt:lpstr>Disclaimer</vt:lpstr>
      <vt:lpstr>Reading for this set of slides</vt:lpstr>
      <vt:lpstr>Robotics Lyapunov Stability</vt:lpstr>
      <vt:lpstr>Stability Analysis</vt:lpstr>
      <vt:lpstr>Energy-Based Stability Analysis</vt:lpstr>
      <vt:lpstr>Lyapunov Stability Theory</vt:lpstr>
      <vt:lpstr>Lyapunov’s Second Method</vt:lpstr>
      <vt:lpstr>Phase Plot: Lyapunov Stable</vt:lpstr>
      <vt:lpstr>Phase Plot: Asymptotically Stable</vt:lpstr>
      <vt:lpstr>Phase Plot: Unstable</vt:lpstr>
      <vt:lpstr>Stability of Computed Torque</vt:lpstr>
      <vt:lpstr>Asymptotic Stability?</vt:lpstr>
      <vt:lpstr>Lyapunov’s “First”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cp:lastModifiedBy>Oliver Brock</cp:lastModifiedBy>
  <cp:revision>178</cp:revision>
  <dcterms:modified xsi:type="dcterms:W3CDTF">2020-11-22T17:43:30Z</dcterms:modified>
</cp:coreProperties>
</file>