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70" r:id="rId9"/>
    <p:sldId id="271" r:id="rId10"/>
    <p:sldId id="261" r:id="rId11"/>
    <p:sldId id="262" r:id="rId12"/>
    <p:sldId id="263" r:id="rId13"/>
    <p:sldId id="264" r:id="rId14"/>
    <p:sldId id="265" r:id="rId15"/>
    <p:sldId id="266" r:id="rId16"/>
    <p:sldId id="272" r:id="rId17"/>
    <p:sldId id="273" r:id="rId18"/>
    <p:sldId id="274" r:id="rId19"/>
    <p:sldId id="275" r:id="rId20"/>
    <p:sldId id="276" r:id="rId21"/>
    <p:sldId id="277" r:id="rId22"/>
    <p:sldId id="278" r:id="rId23"/>
    <p:sldId id="267"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72189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103500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198096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80478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237344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391184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120844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330108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31809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30003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84CFC2-EDD3-4CA3-8D0F-71BBB93E7DF4}"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298993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4CFC2-EDD3-4CA3-8D0F-71BBB93E7DF4}" type="datetimeFigureOut">
              <a:rPr lang="zh-CN" altLang="en-US" smtClean="0"/>
              <a:t>2017/12/21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9B9E2-59C1-4A01-81C5-FFE545F7403E}" type="slidenum">
              <a:rPr lang="zh-CN" altLang="en-US" smtClean="0"/>
              <a:t>‹#›</a:t>
            </a:fld>
            <a:endParaRPr lang="zh-CN" altLang="en-US"/>
          </a:p>
        </p:txBody>
      </p:sp>
    </p:spTree>
    <p:extLst>
      <p:ext uri="{BB962C8B-B14F-4D97-AF65-F5344CB8AC3E}">
        <p14:creationId xmlns:p14="http://schemas.microsoft.com/office/powerpoint/2010/main" val="403530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nap.stanford.edu/data/soc-pokec.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cs.bbk.ac.uk/~dell/teaching/cc/paper/sigmod10/p135-malewicz.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ArangoDB</a:t>
            </a:r>
            <a:endParaRPr lang="zh-CN" altLang="en-US"/>
          </a:p>
        </p:txBody>
      </p:sp>
      <p:sp>
        <p:nvSpPr>
          <p:cNvPr id="3" name="副标题 2"/>
          <p:cNvSpPr>
            <a:spLocks noGrp="1"/>
          </p:cNvSpPr>
          <p:nvPr>
            <p:ph type="subTitle" idx="1"/>
          </p:nvPr>
        </p:nvSpPr>
        <p:spPr/>
        <p:txBody>
          <a:bodyPr/>
          <a:lstStyle/>
          <a:p>
            <a:r>
              <a:rPr lang="zh-CN" altLang="en-US" dirty="0" smtClean="0"/>
              <a:t>介绍一下特点 优势 目前做过的一些测试 和</a:t>
            </a:r>
            <a:r>
              <a:rPr lang="en-US" altLang="zh-CN" dirty="0" smtClean="0"/>
              <a:t>neo4j</a:t>
            </a:r>
            <a:r>
              <a:rPr lang="zh-CN" altLang="en-US" dirty="0" smtClean="0"/>
              <a:t>的对比</a:t>
            </a:r>
            <a:endParaRPr lang="en-US" altLang="zh-CN" dirty="0"/>
          </a:p>
          <a:p>
            <a:r>
              <a:rPr lang="zh-CN" altLang="en-US" dirty="0" smtClean="0"/>
              <a:t>先写特点、优势</a:t>
            </a:r>
            <a:endParaRPr lang="en-US" altLang="zh-CN" dirty="0" smtClean="0"/>
          </a:p>
          <a:p>
            <a:r>
              <a:rPr lang="zh-CN" altLang="en-US" dirty="0" smtClean="0"/>
              <a:t>再写和</a:t>
            </a:r>
            <a:r>
              <a:rPr lang="en-US" altLang="zh-CN" dirty="0" smtClean="0"/>
              <a:t>neo4j </a:t>
            </a:r>
            <a:r>
              <a:rPr lang="en-US" altLang="zh-CN" dirty="0" err="1" smtClean="0"/>
              <a:t>orientdb</a:t>
            </a:r>
            <a:r>
              <a:rPr lang="en-US" altLang="zh-CN" dirty="0" smtClean="0"/>
              <a:t> </a:t>
            </a:r>
            <a:r>
              <a:rPr lang="zh-CN" altLang="en-US" dirty="0" smtClean="0"/>
              <a:t>对比</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86213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的独特优势</a:t>
            </a:r>
            <a:endParaRPr lang="zh-CN" altLang="en-US" dirty="0"/>
          </a:p>
        </p:txBody>
      </p:sp>
      <p:sp>
        <p:nvSpPr>
          <p:cNvPr id="3" name="内容占位符 2"/>
          <p:cNvSpPr>
            <a:spLocks noGrp="1"/>
          </p:cNvSpPr>
          <p:nvPr>
            <p:ph idx="1"/>
          </p:nvPr>
        </p:nvSpPr>
        <p:spPr/>
        <p:txBody>
          <a:bodyPr/>
          <a:lstStyle/>
          <a:p>
            <a:r>
              <a:rPr lang="zh-CN" altLang="en-US" dirty="0" smtClean="0"/>
              <a:t>多</a:t>
            </a:r>
            <a:r>
              <a:rPr lang="zh-CN" altLang="en-US" dirty="0"/>
              <a:t>模型数据库能够适用于许多不同的用例。因此它能够最小化后台部件。这样有助于降低总拥有成本，增加灵活性，并</a:t>
            </a:r>
            <a:r>
              <a:rPr lang="zh-CN" altLang="en-US" dirty="0" smtClean="0"/>
              <a:t>整合整体</a:t>
            </a:r>
            <a:r>
              <a:rPr lang="zh-CN" altLang="en-US" dirty="0"/>
              <a:t>技术堆栈需求。</a:t>
            </a:r>
          </a:p>
        </p:txBody>
      </p:sp>
    </p:spTree>
    <p:extLst>
      <p:ext uri="{BB962C8B-B14F-4D97-AF65-F5344CB8AC3E}">
        <p14:creationId xmlns:p14="http://schemas.microsoft.com/office/powerpoint/2010/main" val="233744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的独特优势</a:t>
            </a:r>
            <a:endParaRPr lang="zh-CN" altLang="en-US" dirty="0"/>
          </a:p>
        </p:txBody>
      </p:sp>
      <p:sp>
        <p:nvSpPr>
          <p:cNvPr id="3" name="内容占位符 2"/>
          <p:cNvSpPr>
            <a:spLocks noGrp="1"/>
          </p:cNvSpPr>
          <p:nvPr>
            <p:ph idx="1"/>
          </p:nvPr>
        </p:nvSpPr>
        <p:spPr/>
        <p:txBody>
          <a:bodyPr/>
          <a:lstStyle/>
          <a:p>
            <a:r>
              <a:rPr lang="zh-CN" altLang="en-US" b="1" dirty="0"/>
              <a:t>简化性能</a:t>
            </a:r>
            <a:r>
              <a:rPr lang="zh-CN" altLang="en-US" b="1" dirty="0" smtClean="0"/>
              <a:t>扩展</a:t>
            </a:r>
            <a:endParaRPr lang="en-US" altLang="zh-CN" b="1" dirty="0" smtClean="0"/>
          </a:p>
          <a:p>
            <a:r>
              <a:rPr lang="zh-CN" altLang="en-US" dirty="0"/>
              <a:t>应用程序都是一步步逐渐成熟。使用</a:t>
            </a:r>
            <a:r>
              <a:rPr lang="en-US" altLang="zh-CN" dirty="0" err="1"/>
              <a:t>ArangoDB</a:t>
            </a:r>
            <a:r>
              <a:rPr lang="zh-CN" altLang="en-US" dirty="0"/>
              <a:t>可以使架构中的不同组件便可以进行独立扩展。</a:t>
            </a:r>
            <a:r>
              <a:rPr lang="en-US" altLang="zh-CN" dirty="0" err="1"/>
              <a:t>ArangoDB</a:t>
            </a:r>
            <a:r>
              <a:rPr lang="zh-CN" altLang="en-US" dirty="0"/>
              <a:t>支持垂直和水平扩展来满足您不断增加的需求。如果您对性能的需求降低，您也可以优化后台系统，这样还可以节省硬件消耗和运营</a:t>
            </a:r>
            <a:r>
              <a:rPr lang="zh-CN" altLang="en-US" dirty="0" smtClean="0"/>
              <a:t>成本。</a:t>
            </a:r>
            <a:endParaRPr lang="zh-CN" altLang="en-US" dirty="0"/>
          </a:p>
        </p:txBody>
      </p:sp>
    </p:spTree>
    <p:extLst>
      <p:ext uri="{BB962C8B-B14F-4D97-AF65-F5344CB8AC3E}">
        <p14:creationId xmlns:p14="http://schemas.microsoft.com/office/powerpoint/2010/main" val="18613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的独特优势</a:t>
            </a:r>
            <a:endParaRPr lang="zh-CN" altLang="en-US" dirty="0"/>
          </a:p>
        </p:txBody>
      </p:sp>
      <p:sp>
        <p:nvSpPr>
          <p:cNvPr id="3" name="内容占位符 2"/>
          <p:cNvSpPr>
            <a:spLocks noGrp="1"/>
          </p:cNvSpPr>
          <p:nvPr>
            <p:ph idx="1"/>
          </p:nvPr>
        </p:nvSpPr>
        <p:spPr/>
        <p:txBody>
          <a:bodyPr/>
          <a:lstStyle/>
          <a:p>
            <a:r>
              <a:rPr lang="zh-CN" altLang="en-US" b="1" dirty="0"/>
              <a:t>强大的</a:t>
            </a:r>
            <a:r>
              <a:rPr lang="zh-CN" altLang="en-US" b="1" dirty="0" smtClean="0"/>
              <a:t>数据一致性</a:t>
            </a:r>
            <a:endParaRPr lang="en-US" altLang="zh-CN" b="1" dirty="0" smtClean="0"/>
          </a:p>
          <a:p>
            <a:r>
              <a:rPr lang="zh-CN" altLang="en-US" dirty="0"/>
              <a:t>如果在您的应用程序内没有更高级别的事务处理功能，那么它就不能支持在不同数据库系统之间的事务处理功能。因此，保持不同模型之间的高度一致性是非常困难的。用单一后台来管理不同的数据模型，您可以轻松实现</a:t>
            </a:r>
            <a:r>
              <a:rPr lang="en-US" altLang="zh-CN" dirty="0"/>
              <a:t>ACID</a:t>
            </a:r>
            <a:r>
              <a:rPr lang="zh-CN" altLang="en-US" dirty="0"/>
              <a:t>。</a:t>
            </a:r>
            <a:r>
              <a:rPr lang="en-US" altLang="zh-CN" dirty="0" err="1"/>
              <a:t>ArangoDB</a:t>
            </a:r>
            <a:r>
              <a:rPr lang="zh-CN" altLang="en-US" dirty="0"/>
              <a:t>已经可以确保单实例下的高度一致性和集群模式下的原子性。 </a:t>
            </a:r>
            <a:r>
              <a:rPr lang="en-US" altLang="zh-CN" dirty="0" err="1"/>
              <a:t>ArangoDB</a:t>
            </a:r>
            <a:r>
              <a:rPr lang="zh-CN" altLang="en-US" dirty="0"/>
              <a:t>的 </a:t>
            </a:r>
            <a:r>
              <a:rPr lang="en-US" altLang="zh-CN" dirty="0"/>
              <a:t>3.x</a:t>
            </a:r>
            <a:r>
              <a:rPr lang="zh-CN" altLang="en-US" dirty="0"/>
              <a:t>版本也将会为集群模式提供高度的一致性（</a:t>
            </a:r>
            <a:r>
              <a:rPr lang="en-US" altLang="zh-CN" dirty="0"/>
              <a:t>MVCC</a:t>
            </a:r>
            <a:r>
              <a:rPr lang="zh-CN" altLang="en-US" dirty="0"/>
              <a:t>）。</a:t>
            </a:r>
          </a:p>
        </p:txBody>
      </p:sp>
    </p:spTree>
    <p:extLst>
      <p:ext uri="{BB962C8B-B14F-4D97-AF65-F5344CB8AC3E}">
        <p14:creationId xmlns:p14="http://schemas.microsoft.com/office/powerpoint/2010/main" val="303374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的独特优势</a:t>
            </a:r>
            <a:endParaRPr lang="zh-CN" altLang="en-US" dirty="0"/>
          </a:p>
        </p:txBody>
      </p:sp>
      <p:sp>
        <p:nvSpPr>
          <p:cNvPr id="3" name="内容占位符 2"/>
          <p:cNvSpPr>
            <a:spLocks noGrp="1"/>
          </p:cNvSpPr>
          <p:nvPr>
            <p:ph idx="1"/>
          </p:nvPr>
        </p:nvSpPr>
        <p:spPr/>
        <p:txBody>
          <a:bodyPr/>
          <a:lstStyle/>
          <a:p>
            <a:r>
              <a:rPr lang="zh-CN" altLang="en-US" b="1" dirty="0" smtClean="0"/>
              <a:t>容错性</a:t>
            </a:r>
            <a:endParaRPr lang="en-US" altLang="zh-CN" b="1" dirty="0" smtClean="0"/>
          </a:p>
          <a:p>
            <a:r>
              <a:rPr lang="zh-CN" altLang="en-US" dirty="0"/>
              <a:t>与其他组件一起构建一个容错系统是一项具有挑战性的任务。在集群模式下尤为困难。对上述系统的搭建和维护需要包含不同技术和技术栈深厚的专业知识。将原本设计为独立运行的多项子系统合并到一起更是会增加工程和运营成本。然而在一个如</a:t>
            </a:r>
            <a:r>
              <a:rPr lang="en-US" altLang="zh-CN" dirty="0" err="1"/>
              <a:t>ArangoDB</a:t>
            </a:r>
            <a:r>
              <a:rPr lang="zh-CN" altLang="en-US" dirty="0"/>
              <a:t>这样的的可扩展多模型数据库里这些问题都不会出现。这也是</a:t>
            </a:r>
            <a:r>
              <a:rPr lang="en-US" altLang="zh-CN" dirty="0" err="1"/>
              <a:t>ArangoDB</a:t>
            </a:r>
            <a:r>
              <a:rPr lang="en-US" altLang="zh-CN" dirty="0"/>
              <a:t> </a:t>
            </a:r>
            <a:r>
              <a:rPr lang="zh-CN" altLang="en-US" dirty="0"/>
              <a:t>为什么能够使得先进的拥有不同数据模型的模块化架构得以正常运行，并且也可以应用到集群模式下的原因。</a:t>
            </a:r>
          </a:p>
        </p:txBody>
      </p:sp>
    </p:spTree>
    <p:extLst>
      <p:ext uri="{BB962C8B-B14F-4D97-AF65-F5344CB8AC3E}">
        <p14:creationId xmlns:p14="http://schemas.microsoft.com/office/powerpoint/2010/main" val="213055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的独特优势</a:t>
            </a:r>
            <a:endParaRPr lang="zh-CN" altLang="en-US" dirty="0"/>
          </a:p>
        </p:txBody>
      </p:sp>
      <p:sp>
        <p:nvSpPr>
          <p:cNvPr id="3" name="内容占位符 2"/>
          <p:cNvSpPr>
            <a:spLocks noGrp="1"/>
          </p:cNvSpPr>
          <p:nvPr>
            <p:ph idx="1"/>
          </p:nvPr>
        </p:nvSpPr>
        <p:spPr/>
        <p:txBody>
          <a:bodyPr/>
          <a:lstStyle/>
          <a:p>
            <a:r>
              <a:rPr lang="zh-CN" altLang="en-US" b="1"/>
              <a:t>降低</a:t>
            </a:r>
            <a:r>
              <a:rPr lang="zh-CN" altLang="en-US" b="1" smtClean="0"/>
              <a:t>总体成本</a:t>
            </a:r>
            <a:endParaRPr lang="en-US" altLang="zh-CN" b="1" dirty="0" smtClean="0"/>
          </a:p>
          <a:p>
            <a:r>
              <a:rPr lang="zh-CN" altLang="en-US" dirty="0"/>
              <a:t>使用不同的数据库技术会增加很多关于硬件，软件，以及与系统运营相关的成本开支。每个数据库技术都需要持续的维护，补丁，错误修复和由供应商提供的其它修改。每个新的更新都必须由专门的团队进行测试，其与当前系统整体是否兼容。使用多模型数据库可以有效地减少这些成本开支</a:t>
            </a:r>
          </a:p>
        </p:txBody>
      </p:sp>
    </p:spTree>
    <p:extLst>
      <p:ext uri="{BB962C8B-B14F-4D97-AF65-F5344CB8AC3E}">
        <p14:creationId xmlns:p14="http://schemas.microsoft.com/office/powerpoint/2010/main" val="16153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的独特优势</a:t>
            </a:r>
            <a:endParaRPr lang="zh-CN" altLang="en-US" dirty="0"/>
          </a:p>
        </p:txBody>
      </p:sp>
      <p:sp>
        <p:nvSpPr>
          <p:cNvPr id="3" name="内容占位符 2"/>
          <p:cNvSpPr>
            <a:spLocks noGrp="1"/>
          </p:cNvSpPr>
          <p:nvPr>
            <p:ph idx="1"/>
          </p:nvPr>
        </p:nvSpPr>
        <p:spPr/>
        <p:txBody>
          <a:bodyPr/>
          <a:lstStyle/>
          <a:p>
            <a:r>
              <a:rPr lang="zh-CN" altLang="en-US" b="1" dirty="0" smtClean="0"/>
              <a:t>事务处理</a:t>
            </a:r>
            <a:endParaRPr lang="en-US" altLang="zh-CN" b="1" dirty="0" smtClean="0"/>
          </a:p>
          <a:p>
            <a:r>
              <a:rPr lang="zh-CN" altLang="en-US" dirty="0"/>
              <a:t>对多台机器提供事务处理保障是非常具有挑战性的，而且几乎所有的</a:t>
            </a:r>
            <a:r>
              <a:rPr lang="en-US" altLang="zh-CN" dirty="0"/>
              <a:t>NoSQL</a:t>
            </a:r>
            <a:r>
              <a:rPr lang="zh-CN" altLang="en-US" dirty="0"/>
              <a:t>数据库都不提供这些保障。而</a:t>
            </a:r>
            <a:r>
              <a:rPr lang="en-US" altLang="zh-CN" dirty="0" err="1"/>
              <a:t>ArangoDB</a:t>
            </a:r>
            <a:r>
              <a:rPr lang="zh-CN" altLang="en-US" dirty="0"/>
              <a:t>原生多模型数据库则会要求事务处理始终确保数据都存储在数据库中。</a:t>
            </a:r>
            <a:r>
              <a:rPr lang="en-US" altLang="zh-CN" dirty="0" err="1"/>
              <a:t>ArangoDB</a:t>
            </a:r>
            <a:r>
              <a:rPr lang="zh-CN" altLang="en-US" dirty="0"/>
              <a:t>已经可以确保单实例下的高度一致性和集群模式下的原子性。</a:t>
            </a:r>
            <a:r>
              <a:rPr lang="en-US" altLang="zh-CN" dirty="0" err="1"/>
              <a:t>ArangoDB</a:t>
            </a:r>
            <a:r>
              <a:rPr lang="zh-CN" altLang="en-US" dirty="0"/>
              <a:t>的</a:t>
            </a:r>
            <a:r>
              <a:rPr lang="en-US" altLang="zh-CN" dirty="0"/>
              <a:t>3.x</a:t>
            </a:r>
            <a:r>
              <a:rPr lang="zh-CN" altLang="en-US" dirty="0"/>
              <a:t>版本也将会为集群模式提供事务 </a:t>
            </a:r>
            <a:r>
              <a:rPr lang="en-US" altLang="zh-CN" dirty="0"/>
              <a:t>(MVCC)</a:t>
            </a:r>
            <a:r>
              <a:rPr lang="zh-CN" altLang="en-US" dirty="0"/>
              <a:t>。</a:t>
            </a:r>
          </a:p>
        </p:txBody>
      </p:sp>
    </p:spTree>
    <p:extLst>
      <p:ext uri="{BB962C8B-B14F-4D97-AF65-F5344CB8AC3E}">
        <p14:creationId xmlns:p14="http://schemas.microsoft.com/office/powerpoint/2010/main" val="408719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ArangoDB</a:t>
            </a:r>
            <a:r>
              <a:rPr lang="en-US" altLang="zh-CN" b="1" dirty="0" smtClean="0"/>
              <a:t> VS Neo4j</a:t>
            </a:r>
            <a:endParaRPr lang="zh-CN" altLang="en-US" dirty="0"/>
          </a:p>
        </p:txBody>
      </p:sp>
      <p:sp>
        <p:nvSpPr>
          <p:cNvPr id="3" name="内容占位符 2"/>
          <p:cNvSpPr>
            <a:spLocks noGrp="1"/>
          </p:cNvSpPr>
          <p:nvPr>
            <p:ph idx="1"/>
          </p:nvPr>
        </p:nvSpPr>
        <p:spPr/>
        <p:txBody>
          <a:bodyPr/>
          <a:lstStyle/>
          <a:p>
            <a:r>
              <a:rPr lang="en-US" altLang="zh-CN" dirty="0" err="1"/>
              <a:t>ArangoDB</a:t>
            </a:r>
            <a:r>
              <a:rPr lang="zh-CN" altLang="en-US" dirty="0"/>
              <a:t>提供与</a:t>
            </a:r>
            <a:r>
              <a:rPr lang="en-US" altLang="zh-CN" dirty="0"/>
              <a:t>Neo4j</a:t>
            </a:r>
            <a:r>
              <a:rPr lang="zh-CN" altLang="en-US" dirty="0"/>
              <a:t>相同的功能，具有</a:t>
            </a:r>
            <a:r>
              <a:rPr lang="zh-CN" altLang="en-US" dirty="0" smtClean="0"/>
              <a:t>更强的性能</a:t>
            </a:r>
            <a:r>
              <a:rPr lang="zh-CN" altLang="en-US" dirty="0"/>
              <a:t>，以及</a:t>
            </a:r>
            <a:r>
              <a:rPr lang="zh-CN" altLang="en-US" dirty="0" smtClean="0"/>
              <a:t>其他附加功能：</a:t>
            </a:r>
            <a:endParaRPr lang="en-US" altLang="zh-CN" dirty="0" smtClean="0"/>
          </a:p>
          <a:p>
            <a:r>
              <a:rPr lang="zh-CN" altLang="en-US" dirty="0" smtClean="0"/>
              <a:t>多模型：</a:t>
            </a:r>
            <a:r>
              <a:rPr lang="zh-CN" altLang="en-US" dirty="0"/>
              <a:t> </a:t>
            </a:r>
            <a:r>
              <a:rPr lang="en-US" altLang="zh-CN" dirty="0"/>
              <a:t>Neo4j</a:t>
            </a:r>
            <a:r>
              <a:rPr lang="zh-CN" altLang="en-US" dirty="0"/>
              <a:t>是一个单一模型的图形数据库。 它不支持任何其他数据模型。 </a:t>
            </a:r>
            <a:r>
              <a:rPr lang="zh-CN" altLang="en-US" dirty="0" smtClean="0"/>
              <a:t>如果应用程序</a:t>
            </a:r>
            <a:r>
              <a:rPr lang="zh-CN" altLang="en-US" dirty="0"/>
              <a:t>需要一个文档或键</a:t>
            </a:r>
            <a:r>
              <a:rPr lang="en-US" altLang="zh-CN" dirty="0"/>
              <a:t>/</a:t>
            </a:r>
            <a:r>
              <a:rPr lang="zh-CN" altLang="en-US" dirty="0"/>
              <a:t>值存储</a:t>
            </a:r>
            <a:r>
              <a:rPr lang="zh-CN" altLang="en-US" dirty="0" smtClean="0"/>
              <a:t>，将</a:t>
            </a:r>
            <a:r>
              <a:rPr lang="zh-CN" altLang="en-US" dirty="0"/>
              <a:t>不得不使用第二个数据库技术来支持它。 </a:t>
            </a:r>
            <a:endParaRPr lang="en-US" altLang="zh-CN" dirty="0" smtClean="0"/>
          </a:p>
          <a:p>
            <a:r>
              <a:rPr lang="zh-CN" altLang="en-US" dirty="0" smtClean="0"/>
              <a:t>作为</a:t>
            </a:r>
            <a:r>
              <a:rPr lang="zh-CN" altLang="en-US" dirty="0"/>
              <a:t>多</a:t>
            </a:r>
            <a:r>
              <a:rPr lang="zh-CN" altLang="en-US" dirty="0" smtClean="0"/>
              <a:t>模型数据库，</a:t>
            </a:r>
            <a:r>
              <a:rPr lang="en-US" altLang="zh-CN" dirty="0" err="1"/>
              <a:t>ArangoDB</a:t>
            </a:r>
            <a:r>
              <a:rPr lang="zh-CN" altLang="en-US" dirty="0"/>
              <a:t>不仅可以使用一个数据库来处理所有事情，还可以对存储在不同模型中的数据执行临时查询。</a:t>
            </a:r>
          </a:p>
          <a:p>
            <a:endParaRPr lang="zh-CN" altLang="en-US" dirty="0"/>
          </a:p>
          <a:p>
            <a:endParaRPr lang="zh-CN" altLang="en-US" dirty="0"/>
          </a:p>
        </p:txBody>
      </p:sp>
    </p:spTree>
    <p:extLst>
      <p:ext uri="{BB962C8B-B14F-4D97-AF65-F5344CB8AC3E}">
        <p14:creationId xmlns:p14="http://schemas.microsoft.com/office/powerpoint/2010/main" val="313622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Neo4j</a:t>
            </a:r>
            <a:endParaRPr lang="zh-CN" altLang="en-US" dirty="0"/>
          </a:p>
        </p:txBody>
      </p:sp>
      <p:sp>
        <p:nvSpPr>
          <p:cNvPr id="3" name="内容占位符 2"/>
          <p:cNvSpPr>
            <a:spLocks noGrp="1"/>
          </p:cNvSpPr>
          <p:nvPr>
            <p:ph idx="1"/>
          </p:nvPr>
        </p:nvSpPr>
        <p:spPr/>
        <p:txBody>
          <a:bodyPr/>
          <a:lstStyle/>
          <a:p>
            <a:r>
              <a:rPr lang="zh-CN" altLang="en-US" dirty="0"/>
              <a:t>容量</a:t>
            </a:r>
            <a:r>
              <a:rPr lang="zh-CN" altLang="en-US" dirty="0" smtClean="0"/>
              <a:t>：</a:t>
            </a:r>
            <a:endParaRPr lang="en-US" altLang="zh-CN" dirty="0" smtClean="0"/>
          </a:p>
          <a:p>
            <a:r>
              <a:rPr lang="en-US" altLang="zh-CN" dirty="0" smtClean="0"/>
              <a:t>Neo4j</a:t>
            </a:r>
            <a:r>
              <a:rPr lang="zh-CN" altLang="en-US" dirty="0" smtClean="0"/>
              <a:t>是单个服务器，而不是分布式系统。因此，</a:t>
            </a:r>
            <a:r>
              <a:rPr lang="en-US" altLang="zh-CN" dirty="0" smtClean="0"/>
              <a:t>Neo4</a:t>
            </a:r>
            <a:r>
              <a:rPr lang="zh-CN" altLang="en-US" dirty="0" smtClean="0"/>
              <a:t>不能将一个图分割到多台服务器上，也不能处理大图数据。</a:t>
            </a:r>
            <a:endParaRPr lang="en-US" altLang="zh-CN" dirty="0" smtClean="0"/>
          </a:p>
          <a:p>
            <a:r>
              <a:rPr lang="en-US" altLang="zh-CN" dirty="0" err="1" smtClean="0"/>
              <a:t>ArangoDB</a:t>
            </a:r>
            <a:r>
              <a:rPr lang="zh-CN" altLang="en-US" dirty="0" smtClean="0"/>
              <a:t>集群模式支持对一张大图分割并存储在多台服务器上，可以存储大图数据，并支持并行图计算</a:t>
            </a:r>
            <a:endParaRPr lang="zh-CN" altLang="en-US" dirty="0"/>
          </a:p>
        </p:txBody>
      </p:sp>
    </p:spTree>
    <p:extLst>
      <p:ext uri="{BB962C8B-B14F-4D97-AF65-F5344CB8AC3E}">
        <p14:creationId xmlns:p14="http://schemas.microsoft.com/office/powerpoint/2010/main" val="405568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Neo4j</a:t>
            </a:r>
            <a:endParaRPr lang="zh-CN" altLang="en-US" dirty="0"/>
          </a:p>
        </p:txBody>
      </p:sp>
      <p:sp>
        <p:nvSpPr>
          <p:cNvPr id="3" name="内容占位符 2"/>
          <p:cNvSpPr>
            <a:spLocks noGrp="1"/>
          </p:cNvSpPr>
          <p:nvPr>
            <p:ph idx="1"/>
          </p:nvPr>
        </p:nvSpPr>
        <p:spPr/>
        <p:txBody>
          <a:bodyPr/>
          <a:lstStyle/>
          <a:p>
            <a:r>
              <a:rPr lang="zh-CN" altLang="en-US" dirty="0" smtClean="0"/>
              <a:t>可扩展性</a:t>
            </a:r>
            <a:endParaRPr lang="en-US" altLang="zh-CN" dirty="0" smtClean="0"/>
          </a:p>
          <a:p>
            <a:r>
              <a:rPr lang="zh-CN" altLang="zh-CN" dirty="0"/>
              <a:t>使用现有的以数据为中心的微服务或在ArangoDB内的专用JavaScript框架</a:t>
            </a:r>
            <a:r>
              <a:rPr lang="zh-CN" altLang="zh-CN" dirty="0" smtClean="0"/>
              <a:t>中</a:t>
            </a:r>
            <a:r>
              <a:rPr lang="zh-CN" altLang="en-US" dirty="0"/>
              <a:t>运行</a:t>
            </a:r>
            <a:r>
              <a:rPr lang="zh-CN" altLang="zh-CN" dirty="0" smtClean="0"/>
              <a:t>自己</a:t>
            </a:r>
            <a:r>
              <a:rPr lang="zh-CN" altLang="zh-CN" dirty="0"/>
              <a:t>的应用程序，为复杂图形遍历</a:t>
            </a:r>
            <a:r>
              <a:rPr lang="zh-CN" altLang="zh-CN" dirty="0" smtClean="0"/>
              <a:t>提供API</a:t>
            </a:r>
            <a:r>
              <a:rPr lang="zh-CN" altLang="zh-CN" dirty="0"/>
              <a:t>调用。</a:t>
            </a:r>
            <a:endParaRPr lang="zh-CN" altLang="en-US" dirty="0"/>
          </a:p>
        </p:txBody>
      </p:sp>
    </p:spTree>
    <p:extLst>
      <p:ext uri="{BB962C8B-B14F-4D97-AF65-F5344CB8AC3E}">
        <p14:creationId xmlns:p14="http://schemas.microsoft.com/office/powerpoint/2010/main" val="370420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Neo4j</a:t>
            </a:r>
            <a:endParaRPr lang="zh-CN" altLang="en-US" dirty="0"/>
          </a:p>
        </p:txBody>
      </p:sp>
      <p:sp>
        <p:nvSpPr>
          <p:cNvPr id="3" name="内容占位符 2"/>
          <p:cNvSpPr>
            <a:spLocks noGrp="1"/>
          </p:cNvSpPr>
          <p:nvPr>
            <p:ph idx="1"/>
          </p:nvPr>
        </p:nvSpPr>
        <p:spPr/>
        <p:txBody>
          <a:bodyPr/>
          <a:lstStyle/>
          <a:p>
            <a:r>
              <a:rPr lang="zh-CN" altLang="en-US" dirty="0" smtClean="0"/>
              <a:t>性能</a:t>
            </a:r>
            <a:endParaRPr lang="en-US" altLang="zh-CN" dirty="0" smtClean="0"/>
          </a:p>
          <a:p>
            <a:r>
              <a:rPr lang="zh-CN" altLang="en-US" dirty="0"/>
              <a:t>在</a:t>
            </a:r>
            <a:r>
              <a:rPr lang="en-US" altLang="zh-CN" dirty="0" err="1"/>
              <a:t>ArangoDB</a:t>
            </a:r>
            <a:r>
              <a:rPr lang="zh-CN" altLang="en-US" dirty="0"/>
              <a:t>中</a:t>
            </a:r>
            <a:r>
              <a:rPr lang="zh-CN" altLang="en-US" dirty="0" smtClean="0"/>
              <a:t>，使用同一个的</a:t>
            </a:r>
            <a:r>
              <a:rPr lang="zh-CN" altLang="en-US" dirty="0"/>
              <a:t>集合进行图形和文档查询，而不会出现性能损失。 </a:t>
            </a:r>
            <a:r>
              <a:rPr lang="en-US" altLang="zh-CN" dirty="0" err="1" smtClean="0"/>
              <a:t>ArangoDB</a:t>
            </a:r>
            <a:r>
              <a:rPr lang="zh-CN" altLang="en-US" dirty="0" smtClean="0"/>
              <a:t>相比</a:t>
            </a:r>
            <a:r>
              <a:rPr lang="en-US" altLang="zh-CN" dirty="0" smtClean="0"/>
              <a:t>Neo4j</a:t>
            </a:r>
            <a:r>
              <a:rPr lang="zh-CN" altLang="en-US" dirty="0" smtClean="0"/>
              <a:t>表现出更好的性能</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415507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ArangoDB</a:t>
            </a:r>
            <a:r>
              <a:rPr lang="en-US" altLang="zh-CN" dirty="0" smtClean="0"/>
              <a:t> </a:t>
            </a:r>
            <a:r>
              <a:rPr lang="zh-CN" altLang="en-US" dirty="0" smtClean="0"/>
              <a:t>高可用原生多模型</a:t>
            </a:r>
            <a:r>
              <a:rPr lang="en-US" altLang="zh-CN" dirty="0" smtClean="0"/>
              <a:t>NoSQL</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altLang="zh-CN" dirty="0" err="1" smtClean="0"/>
              <a:t>ArangoDB</a:t>
            </a:r>
            <a:r>
              <a:rPr lang="zh-CN" altLang="en-US" dirty="0"/>
              <a:t>支持灵活的数据模型，比如文档</a:t>
            </a:r>
            <a:r>
              <a:rPr lang="en-US" altLang="zh-CN" dirty="0"/>
              <a:t>Document</a:t>
            </a:r>
            <a:r>
              <a:rPr lang="zh-CN" altLang="en-US" dirty="0"/>
              <a:t>、图</a:t>
            </a:r>
            <a:r>
              <a:rPr lang="en-US" altLang="zh-CN" dirty="0"/>
              <a:t>Graph</a:t>
            </a:r>
            <a:r>
              <a:rPr lang="zh-CN" altLang="en-US" dirty="0"/>
              <a:t>以及键值对</a:t>
            </a:r>
            <a:r>
              <a:rPr lang="en-US" altLang="zh-CN" dirty="0"/>
              <a:t>Key-Value</a:t>
            </a:r>
            <a:r>
              <a:rPr lang="zh-CN" altLang="en-US" dirty="0" smtClean="0"/>
              <a:t>存储</a:t>
            </a:r>
            <a:endParaRPr lang="en-US" altLang="zh-CN" dirty="0" smtClean="0"/>
          </a:p>
          <a:p>
            <a:r>
              <a:rPr lang="en-US" altLang="zh-CN" dirty="0" err="1"/>
              <a:t>ArangoDB</a:t>
            </a:r>
            <a:r>
              <a:rPr lang="zh-CN" altLang="en-US" dirty="0"/>
              <a:t>同时也是一个高性能的数据库，它使用类</a:t>
            </a:r>
            <a:r>
              <a:rPr lang="en-US" altLang="zh-CN" dirty="0"/>
              <a:t>SQL</a:t>
            </a:r>
            <a:r>
              <a:rPr lang="zh-CN" altLang="en-US" dirty="0"/>
              <a:t>查询或</a:t>
            </a:r>
            <a:r>
              <a:rPr lang="en-US" altLang="zh-CN" dirty="0"/>
              <a:t>JavaScript</a:t>
            </a:r>
            <a:r>
              <a:rPr lang="zh-CN" altLang="en-US" dirty="0"/>
              <a:t>扩展来构建高性能应用</a:t>
            </a:r>
          </a:p>
        </p:txBody>
      </p:sp>
    </p:spTree>
    <p:extLst>
      <p:ext uri="{BB962C8B-B14F-4D97-AF65-F5344CB8AC3E}">
        <p14:creationId xmlns:p14="http://schemas.microsoft.com/office/powerpoint/2010/main" val="2811624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Neo4j</a:t>
            </a:r>
            <a:endParaRPr lang="zh-CN" altLang="en-US" dirty="0"/>
          </a:p>
        </p:txBody>
      </p:sp>
      <p:sp>
        <p:nvSpPr>
          <p:cNvPr id="3" name="内容占位符 2"/>
          <p:cNvSpPr>
            <a:spLocks noGrp="1"/>
          </p:cNvSpPr>
          <p:nvPr>
            <p:ph idx="1"/>
          </p:nvPr>
        </p:nvSpPr>
        <p:spPr/>
        <p:txBody>
          <a:bodyPr/>
          <a:lstStyle/>
          <a:p>
            <a:r>
              <a:rPr lang="zh-CN" altLang="zh-CN" b="1" dirty="0"/>
              <a:t>一万</a:t>
            </a:r>
            <a:r>
              <a:rPr lang="zh-CN" altLang="zh-CN" b="1" dirty="0" smtClean="0"/>
              <a:t>节点</a:t>
            </a:r>
            <a:r>
              <a:rPr lang="zh-CN" altLang="en-US" b="1" dirty="0"/>
              <a:t>图</a:t>
            </a:r>
            <a:r>
              <a:rPr lang="zh-CN" altLang="zh-CN" b="1" dirty="0" smtClean="0"/>
              <a:t>遍历</a:t>
            </a:r>
            <a:endParaRPr lang="en-US" altLang="zh-CN" b="1" dirty="0" smtClean="0"/>
          </a:p>
          <a:p>
            <a:r>
              <a:rPr lang="zh-CN" altLang="zh-CN" dirty="0"/>
              <a:t>ArangoDB在存储节点时候所消耗的性能在做图计算时候带来了巨大的性能优势，便利和最短路径都因此受益，便利</a:t>
            </a:r>
            <a:r>
              <a:rPr lang="zh-CN" altLang="zh-CN" dirty="0" smtClean="0"/>
              <a:t>时间：Neo</a:t>
            </a:r>
            <a:r>
              <a:rPr lang="zh-CN" altLang="zh-CN" dirty="0"/>
              <a:t>4J&gt;ArangoDB </a:t>
            </a:r>
            <a:endParaRPr lang="en-US" altLang="zh-CN" dirty="0" smtClean="0"/>
          </a:p>
          <a:p>
            <a:r>
              <a:rPr lang="zh-CN" altLang="zh-CN" dirty="0"/>
              <a:t>Neo4J节点存在大量关系其运行时间消耗大，关系越多耗时越久，不适合大关系的图</a:t>
            </a:r>
            <a:r>
              <a:rPr lang="zh-CN" altLang="zh-CN" dirty="0" smtClean="0"/>
              <a:t>。</a:t>
            </a:r>
            <a:endParaRPr lang="en-US" altLang="zh-CN" dirty="0" smtClean="0"/>
          </a:p>
          <a:p>
            <a:r>
              <a:rPr lang="zh-CN" altLang="zh-CN" dirty="0"/>
              <a:t>Neo4J和ArangoDB是图遍历中性能较好的两种，Neo4J依赖于CPU的计算力去遍历图，ArangoDB则依赖内存</a:t>
            </a:r>
            <a:endParaRPr lang="zh-CN" altLang="en-US" dirty="0"/>
          </a:p>
        </p:txBody>
      </p:sp>
    </p:spTree>
    <p:extLst>
      <p:ext uri="{BB962C8B-B14F-4D97-AF65-F5344CB8AC3E}">
        <p14:creationId xmlns:p14="http://schemas.microsoft.com/office/powerpoint/2010/main" val="11961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Neo4j</a:t>
            </a:r>
            <a:endParaRPr lang="zh-CN" altLang="en-US" dirty="0"/>
          </a:p>
        </p:txBody>
      </p:sp>
      <p:sp>
        <p:nvSpPr>
          <p:cNvPr id="3" name="内容占位符 2"/>
          <p:cNvSpPr>
            <a:spLocks noGrp="1"/>
          </p:cNvSpPr>
          <p:nvPr>
            <p:ph idx="1"/>
          </p:nvPr>
        </p:nvSpPr>
        <p:spPr/>
        <p:txBody>
          <a:bodyPr/>
          <a:lstStyle/>
          <a:p>
            <a:r>
              <a:rPr lang="zh-CN" altLang="en-US" dirty="0" smtClean="0"/>
              <a:t>随机两</a:t>
            </a:r>
            <a:r>
              <a:rPr lang="zh-CN" altLang="zh-CN" dirty="0" smtClean="0"/>
              <a:t>节点</a:t>
            </a:r>
            <a:r>
              <a:rPr lang="zh-CN" altLang="zh-CN" dirty="0"/>
              <a:t>最短</a:t>
            </a:r>
            <a:r>
              <a:rPr lang="zh-CN" altLang="zh-CN" dirty="0" smtClean="0"/>
              <a:t>路径</a:t>
            </a:r>
            <a:endParaRPr lang="en-US" altLang="zh-CN" dirty="0" smtClean="0"/>
          </a:p>
          <a:p>
            <a:r>
              <a:rPr lang="zh-CN" altLang="zh-CN" dirty="0"/>
              <a:t>在查找两节点最短路径时候，所消耗时间：Neo4</a:t>
            </a:r>
            <a:r>
              <a:rPr lang="zh-CN" altLang="zh-CN" dirty="0" smtClean="0"/>
              <a:t>J&gt;</a:t>
            </a:r>
            <a:r>
              <a:rPr lang="zh-CN" altLang="zh-CN" dirty="0"/>
              <a:t>ArangoDB </a:t>
            </a:r>
            <a:endParaRPr lang="en-US" altLang="zh-CN" dirty="0" smtClean="0"/>
          </a:p>
          <a:p>
            <a:r>
              <a:rPr lang="zh-CN" altLang="zh-CN" dirty="0"/>
              <a:t>在做最短路径时候</a:t>
            </a:r>
            <a:r>
              <a:rPr lang="zh-CN" altLang="zh-CN" dirty="0" smtClean="0"/>
              <a:t>，</a:t>
            </a:r>
            <a:r>
              <a:rPr lang="en-US" altLang="zh-CN" dirty="0" smtClean="0"/>
              <a:t>neo4j</a:t>
            </a:r>
            <a:r>
              <a:rPr lang="zh-CN" altLang="en-US" dirty="0" smtClean="0"/>
              <a:t>会</a:t>
            </a:r>
            <a:r>
              <a:rPr lang="zh-CN" altLang="zh-CN" dirty="0" smtClean="0"/>
              <a:t>消耗</a:t>
            </a:r>
            <a:r>
              <a:rPr lang="zh-CN" altLang="zh-CN" dirty="0"/>
              <a:t>磁盘</a:t>
            </a:r>
            <a:r>
              <a:rPr lang="zh-CN" altLang="zh-CN" dirty="0" smtClean="0"/>
              <a:t>空间</a:t>
            </a:r>
            <a:endParaRPr lang="en-US" altLang="zh-CN" dirty="0"/>
          </a:p>
          <a:p>
            <a:endParaRPr lang="zh-CN" altLang="en-US" dirty="0"/>
          </a:p>
        </p:txBody>
      </p:sp>
    </p:spTree>
    <p:extLst>
      <p:ext uri="{BB962C8B-B14F-4D97-AF65-F5344CB8AC3E}">
        <p14:creationId xmlns:p14="http://schemas.microsoft.com/office/powerpoint/2010/main" val="230857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Neo4j</a:t>
            </a:r>
            <a:endParaRPr lang="zh-CN" altLang="en-US" dirty="0"/>
          </a:p>
        </p:txBody>
      </p:sp>
      <p:sp>
        <p:nvSpPr>
          <p:cNvPr id="3" name="内容占位符 2"/>
          <p:cNvSpPr>
            <a:spLocks noGrp="1"/>
          </p:cNvSpPr>
          <p:nvPr>
            <p:ph idx="1"/>
          </p:nvPr>
        </p:nvSpPr>
        <p:spPr/>
        <p:txBody>
          <a:bodyPr/>
          <a:lstStyle/>
          <a:p>
            <a:pPr lvl="1"/>
            <a:r>
              <a:rPr lang="zh-CN" altLang="zh-CN" b="1" dirty="0"/>
              <a:t>综合</a:t>
            </a:r>
            <a:r>
              <a:rPr lang="zh-CN" altLang="zh-CN" b="1" dirty="0" smtClean="0"/>
              <a:t>分析</a:t>
            </a:r>
            <a:endParaRPr lang="en-US" altLang="zh-CN" b="1" dirty="0" smtClean="0"/>
          </a:p>
          <a:p>
            <a:pPr lvl="1"/>
            <a:r>
              <a:rPr lang="zh-CN" altLang="zh-CN" dirty="0"/>
              <a:t>Neo4</a:t>
            </a:r>
            <a:r>
              <a:rPr lang="zh-CN" altLang="zh-CN" dirty="0" smtClean="0"/>
              <a:t>J、</a:t>
            </a:r>
            <a:r>
              <a:rPr lang="zh-CN" altLang="zh-CN" dirty="0"/>
              <a:t>ArangoDB在插入数据时候都会默认的建立索引，性能的差距有部分就是因为自身索引的选择导致的，各自理念不同</a:t>
            </a:r>
            <a:r>
              <a:rPr lang="zh-CN" altLang="zh-CN" dirty="0" smtClean="0"/>
              <a:t>；</a:t>
            </a:r>
            <a:endParaRPr lang="en-US" altLang="zh-CN" dirty="0" smtClean="0"/>
          </a:p>
          <a:p>
            <a:pPr lvl="1"/>
            <a:r>
              <a:rPr lang="zh-CN" altLang="zh-CN" dirty="0"/>
              <a:t>Neo4J：index-free adjacency，擅长遍历图，以及计算不存在大量关系的节点的</a:t>
            </a:r>
            <a:r>
              <a:rPr lang="zh-CN" altLang="zh-CN" dirty="0" smtClean="0"/>
              <a:t>图</a:t>
            </a:r>
            <a:r>
              <a:rPr lang="en-US" altLang="zh-CN" dirty="0" smtClean="0"/>
              <a:t>,</a:t>
            </a:r>
            <a:r>
              <a:rPr lang="zh-CN" altLang="zh-CN" dirty="0"/>
              <a:t>遍历快但是计算随机两个节点最短路径性能</a:t>
            </a:r>
            <a:r>
              <a:rPr lang="zh-CN" altLang="zh-CN" dirty="0" smtClean="0"/>
              <a:t>不佳</a:t>
            </a:r>
            <a:r>
              <a:rPr lang="en-US" altLang="zh-CN" dirty="0" smtClean="0"/>
              <a:t>,</a:t>
            </a:r>
            <a:r>
              <a:rPr lang="zh-CN" altLang="zh-CN" dirty="0"/>
              <a:t> Neo4j没法存储巨大的一张关系图 ，</a:t>
            </a:r>
            <a:r>
              <a:rPr lang="zh-CN" altLang="zh-CN" dirty="0" smtClean="0"/>
              <a:t>因为不</a:t>
            </a:r>
            <a:r>
              <a:rPr lang="zh-CN" altLang="zh-CN" dirty="0"/>
              <a:t>支持分片 </a:t>
            </a:r>
            <a:endParaRPr lang="en-US" altLang="zh-CN" dirty="0" smtClean="0"/>
          </a:p>
          <a:p>
            <a:pPr lvl="1"/>
            <a:r>
              <a:rPr lang="zh-CN" altLang="zh-CN" dirty="0" smtClean="0"/>
              <a:t>ArangoDB</a:t>
            </a:r>
            <a:r>
              <a:rPr lang="en-US" altLang="zh-CN" dirty="0" smtClean="0"/>
              <a:t>:</a:t>
            </a:r>
            <a:r>
              <a:rPr lang="zh-CN" altLang="zh-CN" dirty="0" smtClean="0"/>
              <a:t>对于</a:t>
            </a:r>
            <a:r>
              <a:rPr lang="zh-CN" altLang="zh-CN" dirty="0"/>
              <a:t>V和E文档都建立了</a:t>
            </a:r>
            <a:r>
              <a:rPr lang="zh-CN" altLang="zh-CN" dirty="0" smtClean="0"/>
              <a:t>索引</a:t>
            </a:r>
            <a:r>
              <a:rPr lang="en-US" altLang="zh-CN" dirty="0" smtClean="0"/>
              <a:t>,</a:t>
            </a:r>
            <a:r>
              <a:rPr lang="zh-CN" altLang="zh-CN" dirty="0"/>
              <a:t>保证了内部自身查找文档数据的</a:t>
            </a:r>
            <a:r>
              <a:rPr lang="zh-CN" altLang="zh-CN" dirty="0" smtClean="0"/>
              <a:t>快速</a:t>
            </a:r>
            <a:r>
              <a:rPr lang="en-US" altLang="zh-CN" dirty="0" smtClean="0"/>
              <a:t>,</a:t>
            </a:r>
            <a:r>
              <a:rPr lang="zh-CN" altLang="zh-CN" dirty="0"/>
              <a:t>可通过内存提速，CPU占用率</a:t>
            </a:r>
            <a:r>
              <a:rPr lang="zh-CN" altLang="zh-CN" dirty="0" smtClean="0"/>
              <a:t>低</a:t>
            </a:r>
            <a:r>
              <a:rPr lang="en-US" altLang="zh-CN" dirty="0" smtClean="0"/>
              <a:t>,</a:t>
            </a:r>
            <a:r>
              <a:rPr lang="zh-CN" altLang="en-US" dirty="0" smtClean="0"/>
              <a:t>支持分片，可以存储大图，适合对大图进行图计算</a:t>
            </a:r>
            <a:endParaRPr lang="zh-CN" altLang="en-US" dirty="0"/>
          </a:p>
        </p:txBody>
      </p:sp>
    </p:spTree>
    <p:extLst>
      <p:ext uri="{BB962C8B-B14F-4D97-AF65-F5344CB8AC3E}">
        <p14:creationId xmlns:p14="http://schemas.microsoft.com/office/powerpoint/2010/main" val="313294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ArangoDB</a:t>
            </a:r>
            <a:r>
              <a:rPr lang="en-US" altLang="zh-CN" b="1" dirty="0" smtClean="0"/>
              <a:t> </a:t>
            </a:r>
            <a:r>
              <a:rPr lang="en-US" altLang="zh-CN" b="1" dirty="0" smtClean="0"/>
              <a:t>VS </a:t>
            </a:r>
            <a:r>
              <a:rPr lang="en-US" altLang="zh-CN" b="1" dirty="0"/>
              <a:t>PostgreSQL, MongoDB, Neo4j, </a:t>
            </a:r>
            <a:r>
              <a:rPr lang="en-US" altLang="zh-CN" b="1" dirty="0" err="1" smtClean="0"/>
              <a:t>OrientDB</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测试所用的数据集是一个社交网络快照，由斯坦福大学的</a:t>
            </a:r>
            <a:r>
              <a:rPr lang="en-US" altLang="zh-CN" dirty="0">
                <a:hlinkClick r:id="rId2"/>
              </a:rPr>
              <a:t>SNAP</a:t>
            </a:r>
            <a:r>
              <a:rPr lang="zh-CN" altLang="en-US" dirty="0"/>
              <a:t>提供，其中包含</a:t>
            </a:r>
            <a:r>
              <a:rPr lang="en-US" altLang="zh-CN" dirty="0"/>
              <a:t>160</a:t>
            </a:r>
            <a:r>
              <a:rPr lang="zh-CN" altLang="en-US" dirty="0"/>
              <a:t>多万个顶点（代表个人资料）和</a:t>
            </a:r>
            <a:r>
              <a:rPr lang="en-US" altLang="zh-CN" dirty="0"/>
              <a:t>3000</a:t>
            </a:r>
            <a:r>
              <a:rPr lang="zh-CN" altLang="en-US" dirty="0"/>
              <a:t>多万条边（代表朋友关系）。他们用顶点数据做文档数据库测试，用顶点和边的综合数据做图数据库测试。测试场景如下</a:t>
            </a:r>
            <a:r>
              <a:rPr lang="zh-CN" altLang="en-US" dirty="0" smtClean="0"/>
              <a:t>：</a:t>
            </a:r>
            <a:endParaRPr lang="en-US" altLang="zh-CN" dirty="0" smtClean="0"/>
          </a:p>
          <a:p>
            <a:r>
              <a:rPr lang="zh-CN" altLang="en-US" dirty="0"/>
              <a:t>单次读：单文档（个人资料）读取（</a:t>
            </a:r>
            <a:r>
              <a:rPr lang="en-US" altLang="zh-CN" dirty="0"/>
              <a:t>10</a:t>
            </a:r>
            <a:r>
              <a:rPr lang="zh-CN" altLang="en-US" dirty="0"/>
              <a:t>万次）； </a:t>
            </a:r>
          </a:p>
          <a:p>
            <a:r>
              <a:rPr lang="zh-CN" altLang="en-US" dirty="0"/>
              <a:t>单次写：单文档写入（</a:t>
            </a:r>
            <a:r>
              <a:rPr lang="en-US" altLang="zh-CN" dirty="0"/>
              <a:t>10</a:t>
            </a:r>
            <a:r>
              <a:rPr lang="zh-CN" altLang="en-US" dirty="0"/>
              <a:t>万次）； </a:t>
            </a:r>
          </a:p>
          <a:p>
            <a:r>
              <a:rPr lang="zh-CN" altLang="en-US" dirty="0"/>
              <a:t>聚合：计算社交网络的年龄分布，即每个年龄出现多少次； </a:t>
            </a:r>
          </a:p>
          <a:p>
            <a:r>
              <a:rPr lang="zh-CN" altLang="en-US" dirty="0"/>
              <a:t>相邻顶点：为</a:t>
            </a:r>
            <a:r>
              <a:rPr lang="en-US" altLang="zh-CN" dirty="0"/>
              <a:t>500</a:t>
            </a:r>
            <a:r>
              <a:rPr lang="zh-CN" altLang="en-US" dirty="0"/>
              <a:t>个顶点查找直接相邻顶点以及相邻顶点的相邻顶点； </a:t>
            </a:r>
          </a:p>
          <a:p>
            <a:r>
              <a:rPr lang="zh-CN" altLang="en-US" dirty="0"/>
              <a:t>最短路径：在一个高度连通的社交图中查找</a:t>
            </a:r>
            <a:r>
              <a:rPr lang="en-US" altLang="zh-CN" dirty="0"/>
              <a:t>19</a:t>
            </a:r>
            <a:r>
              <a:rPr lang="zh-CN" altLang="en-US" dirty="0"/>
              <a:t>条最短路径。</a:t>
            </a:r>
          </a:p>
          <a:p>
            <a:endParaRPr lang="zh-CN" altLang="en-US" dirty="0"/>
          </a:p>
        </p:txBody>
      </p:sp>
    </p:spTree>
    <p:extLst>
      <p:ext uri="{BB962C8B-B14F-4D97-AF65-F5344CB8AC3E}">
        <p14:creationId xmlns:p14="http://schemas.microsoft.com/office/powerpoint/2010/main" val="128200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87298"/>
          </a:xfrm>
        </p:spPr>
        <p:txBody>
          <a:bodyPr>
            <a:normAutofit/>
          </a:bodyPr>
          <a:lstStyle/>
          <a:p>
            <a:r>
              <a:rPr lang="en-US" altLang="zh-CN" sz="3200" b="1" dirty="0" err="1"/>
              <a:t>ArangoDB</a:t>
            </a:r>
            <a:r>
              <a:rPr lang="en-US" altLang="zh-CN" sz="3200" b="1" dirty="0"/>
              <a:t> VS PostgreSQL, MongoDB, Neo4j, </a:t>
            </a:r>
            <a:r>
              <a:rPr lang="en-US" altLang="zh-CN" sz="3200" b="1" dirty="0" err="1"/>
              <a:t>OrientDB</a:t>
            </a:r>
            <a:endParaRPr lang="zh-CN" altLang="en-US" sz="3200"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0204" y="1224860"/>
            <a:ext cx="10673596" cy="5244951"/>
          </a:xfrm>
        </p:spPr>
      </p:pic>
    </p:spTree>
    <p:extLst>
      <p:ext uri="{BB962C8B-B14F-4D97-AF65-F5344CB8AC3E}">
        <p14:creationId xmlns:p14="http://schemas.microsoft.com/office/powerpoint/2010/main" val="43948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err="1"/>
              <a:t>ArangoDB</a:t>
            </a:r>
            <a:r>
              <a:rPr lang="en-US" altLang="zh-CN" sz="3200" b="1" dirty="0"/>
              <a:t> VS PostgreSQL, MongoDB, Neo4j, </a:t>
            </a:r>
            <a:r>
              <a:rPr lang="en-US" altLang="zh-CN" sz="3200" b="1" dirty="0" err="1"/>
              <a:t>OrientDB</a:t>
            </a:r>
            <a:endParaRPr lang="zh-CN" altLang="en-US" sz="3200"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649"/>
          <a:stretch/>
        </p:blipFill>
        <p:spPr>
          <a:xfrm>
            <a:off x="838200" y="1483744"/>
            <a:ext cx="10228400" cy="4853152"/>
          </a:xfrm>
        </p:spPr>
      </p:pic>
    </p:spTree>
    <p:extLst>
      <p:ext uri="{BB962C8B-B14F-4D97-AF65-F5344CB8AC3E}">
        <p14:creationId xmlns:p14="http://schemas.microsoft.com/office/powerpoint/2010/main" val="50928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VS PostgreSQL, MongoDB, Neo4j, </a:t>
            </a:r>
            <a:r>
              <a:rPr lang="en-US" altLang="zh-CN" b="1" dirty="0" err="1"/>
              <a:t>OrientDB</a:t>
            </a:r>
            <a:endParaRPr lang="zh-CN" altLang="en-US" dirty="0"/>
          </a:p>
        </p:txBody>
      </p:sp>
      <p:sp>
        <p:nvSpPr>
          <p:cNvPr id="3" name="内容占位符 2"/>
          <p:cNvSpPr>
            <a:spLocks noGrp="1"/>
          </p:cNvSpPr>
          <p:nvPr>
            <p:ph idx="1"/>
          </p:nvPr>
        </p:nvSpPr>
        <p:spPr/>
        <p:txBody>
          <a:bodyPr/>
          <a:lstStyle/>
          <a:p>
            <a:r>
              <a:rPr lang="zh-CN" altLang="en-US" dirty="0"/>
              <a:t>测试结果以</a:t>
            </a:r>
            <a:r>
              <a:rPr lang="en-US" altLang="zh-CN" dirty="0" err="1"/>
              <a:t>ArangoDB</a:t>
            </a:r>
            <a:r>
              <a:rPr lang="zh-CN" altLang="en-US" dirty="0"/>
              <a:t>的吞吐量指标为基准，百分比越小表明吞吐量越高，相反，百分比越高表明吞吐量越低</a:t>
            </a:r>
            <a:r>
              <a:rPr lang="zh-CN" altLang="en-US" dirty="0" smtClean="0"/>
              <a:t>：</a:t>
            </a:r>
            <a:endParaRPr lang="en-US" altLang="zh-CN" dirty="0" smtClean="0"/>
          </a:p>
          <a:p>
            <a:r>
              <a:rPr lang="zh-CN" altLang="en-US" dirty="0"/>
              <a:t>测试</a:t>
            </a:r>
            <a:r>
              <a:rPr lang="zh-CN" altLang="en-US" dirty="0" smtClean="0"/>
              <a:t>结果可以看出</a:t>
            </a:r>
            <a:r>
              <a:rPr lang="en-US" altLang="zh-CN" dirty="0" err="1" smtClean="0"/>
              <a:t>ArangoDB</a:t>
            </a:r>
            <a:r>
              <a:rPr lang="zh-CN" altLang="en-US" dirty="0"/>
              <a:t>的聚合和查找相邻顶点效率更</a:t>
            </a:r>
            <a:r>
              <a:rPr lang="zh-CN" altLang="en-US" dirty="0" smtClean="0"/>
              <a:t>高，</a:t>
            </a:r>
            <a:r>
              <a:rPr lang="en-US" altLang="zh-CN" dirty="0"/>
              <a:t>Neo4j</a:t>
            </a:r>
            <a:r>
              <a:rPr lang="zh-CN" altLang="en-US" dirty="0"/>
              <a:t>并没有在查找相邻顶点的测试中胜</a:t>
            </a:r>
            <a:r>
              <a:rPr lang="zh-CN" altLang="en-US" dirty="0" smtClean="0"/>
              <a:t>出</a:t>
            </a:r>
            <a:endParaRPr lang="en-US" altLang="zh-CN" dirty="0" smtClean="0"/>
          </a:p>
          <a:p>
            <a:r>
              <a:rPr lang="zh-CN" altLang="en-US" dirty="0" smtClean="0"/>
              <a:t>测试结果表明，相对于</a:t>
            </a:r>
            <a:r>
              <a:rPr lang="en-US" altLang="zh-CN" b="1" dirty="0" smtClean="0"/>
              <a:t>Neo4j</a:t>
            </a:r>
            <a:r>
              <a:rPr lang="zh-CN" altLang="en-US" b="1" dirty="0" smtClean="0"/>
              <a:t>，</a:t>
            </a:r>
            <a:r>
              <a:rPr lang="en-US" altLang="zh-CN" b="1" dirty="0"/>
              <a:t> </a:t>
            </a:r>
            <a:r>
              <a:rPr lang="en-US" altLang="zh-CN" b="1" dirty="0" err="1" smtClean="0"/>
              <a:t>OrientDB</a:t>
            </a:r>
            <a:r>
              <a:rPr lang="zh-CN" altLang="en-US" b="1" dirty="0" smtClean="0"/>
              <a:t>，</a:t>
            </a:r>
            <a:r>
              <a:rPr lang="en-US" altLang="zh-CN" b="1" dirty="0" err="1" smtClean="0"/>
              <a:t>ArangoDB</a:t>
            </a:r>
            <a:r>
              <a:rPr lang="zh-CN" altLang="en-US" b="1" dirty="0" smtClean="0"/>
              <a:t>可以在遍历、读写、聚合、最短路径、</a:t>
            </a:r>
            <a:r>
              <a:rPr lang="zh-CN" altLang="en-US" dirty="0"/>
              <a:t>相邻</a:t>
            </a:r>
            <a:r>
              <a:rPr lang="zh-CN" altLang="en-US" b="1" dirty="0" smtClean="0"/>
              <a:t>查询方面胜出</a:t>
            </a:r>
            <a:endParaRPr lang="en-US" altLang="zh-CN" dirty="0" smtClean="0"/>
          </a:p>
          <a:p>
            <a:endParaRPr lang="zh-CN" altLang="en-US" dirty="0"/>
          </a:p>
        </p:txBody>
      </p:sp>
    </p:spTree>
    <p:extLst>
      <p:ext uri="{BB962C8B-B14F-4D97-AF65-F5344CB8AC3E}">
        <p14:creationId xmlns:p14="http://schemas.microsoft.com/office/powerpoint/2010/main" val="2858696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ArangoDB</a:t>
            </a:r>
            <a:r>
              <a:rPr lang="zh-CN" altLang="en-US" b="1" dirty="0" smtClean="0"/>
              <a:t>单机模式初步测试结果</a:t>
            </a:r>
            <a:endParaRPr lang="zh-CN" altLang="en-US" dirty="0"/>
          </a:p>
        </p:txBody>
      </p:sp>
      <p:sp>
        <p:nvSpPr>
          <p:cNvPr id="3" name="内容占位符 2"/>
          <p:cNvSpPr>
            <a:spLocks noGrp="1"/>
          </p:cNvSpPr>
          <p:nvPr>
            <p:ph idx="1"/>
          </p:nvPr>
        </p:nvSpPr>
        <p:spPr/>
        <p:txBody>
          <a:bodyPr/>
          <a:lstStyle/>
          <a:p>
            <a:r>
              <a:rPr lang="zh-CN" altLang="zh-CN" dirty="0"/>
              <a:t>测试</a:t>
            </a:r>
            <a:r>
              <a:rPr lang="zh-CN" altLang="zh-CN" dirty="0" smtClean="0"/>
              <a:t>环境</a:t>
            </a:r>
            <a:endParaRPr lang="en-US" altLang="zh-CN" dirty="0" smtClean="0"/>
          </a:p>
          <a:p>
            <a:r>
              <a:rPr lang="zh-CN" altLang="zh-CN" dirty="0"/>
              <a:t>曙光服务器</a:t>
            </a:r>
            <a:r>
              <a:rPr lang="zh-CN" altLang="zh-CN" dirty="0" smtClean="0"/>
              <a:t>，</a:t>
            </a:r>
            <a:r>
              <a:rPr lang="en-US" altLang="zh-CN" dirty="0" smtClean="0"/>
              <a:t>30</a:t>
            </a:r>
            <a:r>
              <a:rPr lang="zh-CN" altLang="zh-CN" dirty="0" smtClean="0"/>
              <a:t>核</a:t>
            </a:r>
            <a:r>
              <a:rPr lang="en-US" altLang="zh-CN" dirty="0"/>
              <a:t>CPU</a:t>
            </a:r>
            <a:r>
              <a:rPr lang="zh-CN" altLang="zh-CN" dirty="0"/>
              <a:t>，</a:t>
            </a:r>
            <a:r>
              <a:rPr lang="en-US" altLang="zh-CN" dirty="0"/>
              <a:t>120G</a:t>
            </a:r>
            <a:r>
              <a:rPr lang="zh-CN" altLang="zh-CN" dirty="0"/>
              <a:t>内存，主要测试</a:t>
            </a:r>
            <a:r>
              <a:rPr lang="en-US" altLang="zh-CN" dirty="0"/>
              <a:t>BFS</a:t>
            </a:r>
            <a:r>
              <a:rPr lang="zh-CN" altLang="zh-CN" dirty="0"/>
              <a:t>与</a:t>
            </a:r>
            <a:r>
              <a:rPr lang="en-US" altLang="zh-CN" dirty="0" err="1"/>
              <a:t>pagerank</a:t>
            </a:r>
            <a:r>
              <a:rPr lang="zh-CN" altLang="zh-CN" dirty="0"/>
              <a:t>两个</a:t>
            </a:r>
            <a:r>
              <a:rPr lang="zh-CN" altLang="zh-CN" dirty="0" smtClean="0"/>
              <a:t>算法</a:t>
            </a:r>
            <a:r>
              <a:rPr lang="zh-CN" altLang="en-US" dirty="0" smtClean="0"/>
              <a:t>，数据集为</a:t>
            </a:r>
            <a:r>
              <a:rPr lang="en-US" altLang="zh-CN" dirty="0" smtClean="0"/>
              <a:t>twitter</a:t>
            </a:r>
            <a:r>
              <a:rPr lang="zh-CN" altLang="en-US" dirty="0" smtClean="0"/>
              <a:t>有向粉丝图公开数据集</a:t>
            </a:r>
            <a:endParaRPr lang="zh-CN" altLang="zh-CN" dirty="0"/>
          </a:p>
          <a:p>
            <a:r>
              <a:rPr lang="en-US" altLang="zh-CN" dirty="0" err="1"/>
              <a:t>Arangodb</a:t>
            </a:r>
            <a:r>
              <a:rPr lang="zh-CN" altLang="zh-CN" dirty="0"/>
              <a:t>存储引擎分为两种，</a:t>
            </a:r>
            <a:r>
              <a:rPr lang="en-US" altLang="zh-CN" dirty="0"/>
              <a:t>Memory mapped file</a:t>
            </a:r>
            <a:r>
              <a:rPr lang="zh-CN" altLang="zh-CN" dirty="0"/>
              <a:t>和</a:t>
            </a:r>
            <a:r>
              <a:rPr lang="en-US" altLang="zh-CN" dirty="0" err="1"/>
              <a:t>RocksDB</a:t>
            </a:r>
            <a:r>
              <a:rPr lang="zh-CN" altLang="zh-CN" dirty="0"/>
              <a:t>，其中</a:t>
            </a:r>
            <a:r>
              <a:rPr lang="en-US" altLang="zh-CN" dirty="0" err="1"/>
              <a:t>mmfile</a:t>
            </a:r>
            <a:r>
              <a:rPr lang="zh-CN" altLang="zh-CN" dirty="0"/>
              <a:t>基于内存，优点是并发的读操作效率较高，缺点是每次数据</a:t>
            </a:r>
            <a:r>
              <a:rPr lang="en-US" altLang="zh-CN" dirty="0"/>
              <a:t>load</a:t>
            </a:r>
            <a:r>
              <a:rPr lang="zh-CN" altLang="zh-CN" dirty="0"/>
              <a:t>到内存中时要重新建立索引，同时读写时会有死锁问题出现。</a:t>
            </a:r>
            <a:r>
              <a:rPr lang="en-US" altLang="zh-CN" dirty="0" err="1"/>
              <a:t>RocksDB</a:t>
            </a:r>
            <a:r>
              <a:rPr lang="zh-CN" altLang="zh-CN" dirty="0"/>
              <a:t>的优点是索引持久化到硬盘，并且读写分离，互不影响，缺点是相比内存查询效率低一些，使用</a:t>
            </a:r>
            <a:r>
              <a:rPr lang="en-US" altLang="zh-CN" dirty="0"/>
              <a:t>SSD</a:t>
            </a:r>
            <a:r>
              <a:rPr lang="zh-CN" altLang="zh-CN" dirty="0"/>
              <a:t>作为数据持久化介质可能效果会有所改观。</a:t>
            </a:r>
          </a:p>
          <a:p>
            <a:endParaRPr lang="zh-CN" altLang="en-US" dirty="0"/>
          </a:p>
        </p:txBody>
      </p:sp>
    </p:spTree>
    <p:extLst>
      <p:ext uri="{BB962C8B-B14F-4D97-AF65-F5344CB8AC3E}">
        <p14:creationId xmlns:p14="http://schemas.microsoft.com/office/powerpoint/2010/main" val="27195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zh-CN" altLang="en-US" b="1" dirty="0"/>
              <a:t>单机</a:t>
            </a:r>
            <a:r>
              <a:rPr lang="zh-CN" altLang="en-US" b="1" dirty="0" smtClean="0"/>
              <a:t>模式</a:t>
            </a:r>
            <a:r>
              <a:rPr lang="zh-CN" altLang="en-US" b="1" dirty="0"/>
              <a:t>初步</a:t>
            </a:r>
            <a:r>
              <a:rPr lang="zh-CN" altLang="en-US" b="1" dirty="0" smtClean="0"/>
              <a:t>测试</a:t>
            </a:r>
            <a:r>
              <a:rPr lang="zh-CN" altLang="en-US" b="1" dirty="0"/>
              <a:t>结果</a:t>
            </a:r>
            <a:endParaRPr lang="zh-CN" altLang="en-US" dirty="0"/>
          </a:p>
        </p:txBody>
      </p:sp>
      <p:sp>
        <p:nvSpPr>
          <p:cNvPr id="3" name="内容占位符 2"/>
          <p:cNvSpPr>
            <a:spLocks noGrp="1"/>
          </p:cNvSpPr>
          <p:nvPr>
            <p:ph idx="1"/>
          </p:nvPr>
        </p:nvSpPr>
        <p:spPr/>
        <p:txBody>
          <a:bodyPr/>
          <a:lstStyle/>
          <a:p>
            <a:r>
              <a:rPr lang="en-US" altLang="zh-CN" b="1" dirty="0"/>
              <a:t>ROCKSDB</a:t>
            </a:r>
            <a:r>
              <a:rPr lang="zh-CN" altLang="zh-CN" b="1" dirty="0"/>
              <a:t>存储引擎</a:t>
            </a:r>
          </a:p>
          <a:p>
            <a:r>
              <a:rPr lang="zh-CN" altLang="zh-CN" dirty="0"/>
              <a:t>导入大图后内存占用</a:t>
            </a:r>
            <a:r>
              <a:rPr lang="en-US" altLang="zh-CN" dirty="0"/>
              <a:t>10G</a:t>
            </a:r>
            <a:r>
              <a:rPr lang="zh-CN" altLang="zh-CN" dirty="0"/>
              <a:t>左右，实际持久化数据硬盘占用</a:t>
            </a:r>
            <a:r>
              <a:rPr lang="en-US" altLang="zh-CN" dirty="0"/>
              <a:t>18G</a:t>
            </a:r>
            <a:r>
              <a:rPr lang="zh-CN" altLang="zh-CN" dirty="0"/>
              <a:t>。</a:t>
            </a:r>
          </a:p>
          <a:p>
            <a:r>
              <a:rPr lang="en-US" altLang="zh-CN" dirty="0"/>
              <a:t>BFS</a:t>
            </a:r>
            <a:r>
              <a:rPr lang="zh-CN" altLang="zh-CN" dirty="0"/>
              <a:t>算法和</a:t>
            </a:r>
            <a:r>
              <a:rPr lang="en-US" altLang="zh-CN" dirty="0" err="1"/>
              <a:t>pagerank</a:t>
            </a:r>
            <a:r>
              <a:rPr lang="zh-CN" altLang="zh-CN" dirty="0"/>
              <a:t>算法一次迭代使用时间均在</a:t>
            </a:r>
            <a:r>
              <a:rPr lang="en-US" altLang="zh-CN" dirty="0"/>
              <a:t>20</a:t>
            </a:r>
            <a:r>
              <a:rPr lang="zh-CN" altLang="zh-CN" dirty="0"/>
              <a:t>分钟以上，未能跑出具体结果。</a:t>
            </a:r>
          </a:p>
          <a:p>
            <a:r>
              <a:rPr lang="zh-CN" altLang="zh-CN" dirty="0"/>
              <a:t>结论，虽然读写分离，索引持久化这些特性优点明显，查询效率低也是一个致命弱点，选择该存储方式需要一块</a:t>
            </a:r>
            <a:r>
              <a:rPr lang="en-US" altLang="zh-CN" dirty="0"/>
              <a:t>I/O</a:t>
            </a:r>
            <a:r>
              <a:rPr lang="zh-CN" altLang="zh-CN" dirty="0"/>
              <a:t>速度高的硬盘。</a:t>
            </a:r>
          </a:p>
          <a:p>
            <a:pPr lvl="1"/>
            <a:endParaRPr lang="zh-CN" altLang="en-US" dirty="0"/>
          </a:p>
        </p:txBody>
      </p:sp>
    </p:spTree>
    <p:extLst>
      <p:ext uri="{BB962C8B-B14F-4D97-AF65-F5344CB8AC3E}">
        <p14:creationId xmlns:p14="http://schemas.microsoft.com/office/powerpoint/2010/main" val="853896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zh-CN" altLang="en-US" b="1"/>
              <a:t>单机</a:t>
            </a:r>
            <a:r>
              <a:rPr lang="zh-CN" altLang="en-US" b="1" smtClean="0"/>
              <a:t>模式</a:t>
            </a:r>
            <a:r>
              <a:rPr lang="zh-CN" altLang="en-US" b="1"/>
              <a:t>初步</a:t>
            </a:r>
            <a:r>
              <a:rPr lang="zh-CN" altLang="en-US" b="1" smtClean="0"/>
              <a:t>测试</a:t>
            </a:r>
            <a:r>
              <a:rPr lang="zh-CN" altLang="en-US" b="1" dirty="0"/>
              <a:t>结果</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MMFILE</a:t>
            </a:r>
            <a:r>
              <a:rPr lang="zh-CN" altLang="zh-CN" b="1" dirty="0"/>
              <a:t>存储引擎</a:t>
            </a:r>
          </a:p>
          <a:p>
            <a:r>
              <a:rPr lang="zh-CN" altLang="zh-CN" dirty="0"/>
              <a:t>导入大图后内存占用</a:t>
            </a:r>
            <a:r>
              <a:rPr lang="en-US" altLang="zh-CN" dirty="0"/>
              <a:t>64G</a:t>
            </a:r>
            <a:r>
              <a:rPr lang="zh-CN" altLang="zh-CN" dirty="0"/>
              <a:t>左右，实际持久化数据磁盘占用</a:t>
            </a:r>
            <a:r>
              <a:rPr lang="en-US" altLang="zh-CN" dirty="0"/>
              <a:t>22G</a:t>
            </a:r>
            <a:r>
              <a:rPr lang="zh-CN" altLang="zh-CN" dirty="0"/>
              <a:t>，下图为实际内存占用</a:t>
            </a:r>
          </a:p>
          <a:p>
            <a:r>
              <a:rPr lang="zh-CN" altLang="zh-CN" dirty="0" smtClean="0"/>
              <a:t>使用</a:t>
            </a:r>
            <a:r>
              <a:rPr lang="en-US" altLang="zh-CN" dirty="0" smtClean="0"/>
              <a:t>AQL</a:t>
            </a:r>
            <a:r>
              <a:rPr lang="zh-CN" altLang="zh-CN" dirty="0" smtClean="0"/>
              <a:t>的</a:t>
            </a:r>
            <a:r>
              <a:rPr lang="en-US" altLang="zh-CN" dirty="0" err="1" smtClean="0"/>
              <a:t>bfs</a:t>
            </a:r>
            <a:r>
              <a:rPr lang="zh-CN" altLang="zh-CN" dirty="0" smtClean="0"/>
              <a:t>遍历选项，分别遍历深度选择</a:t>
            </a:r>
            <a:r>
              <a:rPr lang="en-US" altLang="zh-CN" dirty="0" smtClean="0"/>
              <a:t>9</a:t>
            </a:r>
            <a:r>
              <a:rPr lang="zh-CN" altLang="zh-CN" dirty="0" smtClean="0"/>
              <a:t>、</a:t>
            </a:r>
            <a:r>
              <a:rPr lang="en-US" altLang="zh-CN" dirty="0" smtClean="0"/>
              <a:t>10</a:t>
            </a:r>
            <a:r>
              <a:rPr lang="zh-CN" altLang="zh-CN" dirty="0" smtClean="0"/>
              <a:t>、</a:t>
            </a:r>
            <a:r>
              <a:rPr lang="en-US" altLang="zh-CN" dirty="0" smtClean="0"/>
              <a:t>40</a:t>
            </a:r>
            <a:r>
              <a:rPr lang="zh-CN" altLang="zh-CN" dirty="0" smtClean="0"/>
              <a:t>，发现时间收敛于</a:t>
            </a:r>
            <a:r>
              <a:rPr lang="en-US" altLang="zh-CN" dirty="0" smtClean="0"/>
              <a:t>700s</a:t>
            </a:r>
            <a:r>
              <a:rPr lang="zh-CN" altLang="zh-CN" dirty="0" smtClean="0"/>
              <a:t>左右，得到</a:t>
            </a:r>
            <a:r>
              <a:rPr lang="en-US" altLang="zh-CN" dirty="0" smtClean="0"/>
              <a:t>BFS</a:t>
            </a:r>
            <a:r>
              <a:rPr lang="zh-CN" altLang="zh-CN" dirty="0" smtClean="0"/>
              <a:t>算法遍历整张图的深度在</a:t>
            </a:r>
            <a:r>
              <a:rPr lang="en-US" altLang="zh-CN" dirty="0" smtClean="0"/>
              <a:t>10</a:t>
            </a:r>
            <a:r>
              <a:rPr lang="zh-CN" altLang="zh-CN" dirty="0" smtClean="0"/>
              <a:t>左右，</a:t>
            </a:r>
            <a:r>
              <a:rPr lang="en-US" altLang="zh-CN" dirty="0" smtClean="0"/>
              <a:t>BFS</a:t>
            </a:r>
            <a:r>
              <a:rPr lang="zh-CN" altLang="zh-CN" dirty="0" smtClean="0"/>
              <a:t>时间开销，测试时最快</a:t>
            </a:r>
            <a:r>
              <a:rPr lang="en-US" altLang="zh-CN" dirty="0" smtClean="0"/>
              <a:t>694s</a:t>
            </a:r>
          </a:p>
          <a:p>
            <a:r>
              <a:rPr lang="zh-CN" altLang="zh-CN" dirty="0"/>
              <a:t>使用</a:t>
            </a:r>
            <a:r>
              <a:rPr lang="en-US" altLang="zh-CN" dirty="0" err="1"/>
              <a:t>arangodb</a:t>
            </a:r>
            <a:r>
              <a:rPr lang="zh-CN" altLang="zh-CN" dirty="0"/>
              <a:t>中集成的</a:t>
            </a:r>
            <a:r>
              <a:rPr lang="en-US" altLang="zh-CN" dirty="0" err="1"/>
              <a:t>pregel</a:t>
            </a:r>
            <a:r>
              <a:rPr lang="zh-CN" altLang="zh-CN" dirty="0"/>
              <a:t>框架运行</a:t>
            </a:r>
            <a:r>
              <a:rPr lang="en-US" altLang="zh-CN" dirty="0" err="1"/>
              <a:t>Pagerank</a:t>
            </a:r>
            <a:r>
              <a:rPr lang="zh-CN" altLang="zh-CN" dirty="0"/>
              <a:t>算法迭代一次时间开销</a:t>
            </a:r>
            <a:r>
              <a:rPr lang="en-US" altLang="zh-CN" dirty="0"/>
              <a:t>380.776s</a:t>
            </a:r>
            <a:r>
              <a:rPr lang="zh-CN" altLang="zh-CN" dirty="0"/>
              <a:t>，其中阈值设置为</a:t>
            </a:r>
            <a:r>
              <a:rPr lang="en-US" altLang="zh-CN" dirty="0"/>
              <a:t>0.000001</a:t>
            </a:r>
            <a:endParaRPr lang="zh-CN" altLang="zh-CN" dirty="0"/>
          </a:p>
          <a:p>
            <a:r>
              <a:rPr lang="zh-CN" altLang="zh-CN" dirty="0"/>
              <a:t>使用</a:t>
            </a:r>
            <a:r>
              <a:rPr lang="en-US" altLang="zh-CN" dirty="0" err="1"/>
              <a:t>arangodb</a:t>
            </a:r>
            <a:r>
              <a:rPr lang="zh-CN" altLang="zh-CN" dirty="0"/>
              <a:t>中集成的</a:t>
            </a:r>
            <a:r>
              <a:rPr lang="en-US" altLang="zh-CN" dirty="0" err="1"/>
              <a:t>pregel</a:t>
            </a:r>
            <a:r>
              <a:rPr lang="zh-CN" altLang="zh-CN" dirty="0"/>
              <a:t>框架运行</a:t>
            </a:r>
            <a:r>
              <a:rPr lang="en-US" altLang="zh-CN" dirty="0" err="1"/>
              <a:t>Pagerank</a:t>
            </a:r>
            <a:r>
              <a:rPr lang="zh-CN" altLang="zh-CN" dirty="0"/>
              <a:t>算法迭代十次时间开销</a:t>
            </a:r>
            <a:r>
              <a:rPr lang="en-US" altLang="zh-CN" dirty="0"/>
              <a:t>668.12s</a:t>
            </a:r>
            <a:r>
              <a:rPr lang="zh-CN" altLang="zh-CN" dirty="0"/>
              <a:t>，其中阈值设置为</a:t>
            </a:r>
            <a:r>
              <a:rPr lang="en-US" altLang="zh-CN" dirty="0" smtClean="0"/>
              <a:t>0.000001</a:t>
            </a:r>
            <a:endParaRPr lang="zh-CN" altLang="en-US" dirty="0"/>
          </a:p>
        </p:txBody>
      </p:sp>
    </p:spTree>
    <p:extLst>
      <p:ext uri="{BB962C8B-B14F-4D97-AF65-F5344CB8AC3E}">
        <p14:creationId xmlns:p14="http://schemas.microsoft.com/office/powerpoint/2010/main" val="62652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数据库模型</a:t>
            </a:r>
            <a:endParaRPr lang="zh-CN" altLang="en-US" dirty="0"/>
          </a:p>
        </p:txBody>
      </p:sp>
      <p:sp>
        <p:nvSpPr>
          <p:cNvPr id="3" name="内容占位符 2"/>
          <p:cNvSpPr>
            <a:spLocks noGrp="1"/>
          </p:cNvSpPr>
          <p:nvPr>
            <p:ph idx="1"/>
          </p:nvPr>
        </p:nvSpPr>
        <p:spPr/>
        <p:txBody>
          <a:bodyPr/>
          <a:lstStyle/>
          <a:p>
            <a:r>
              <a:rPr lang="en-US" altLang="zh-CN" b="1" dirty="0"/>
              <a:t>Document </a:t>
            </a:r>
            <a:r>
              <a:rPr lang="zh-CN" altLang="en-US" b="1" dirty="0" smtClean="0"/>
              <a:t>文档</a:t>
            </a:r>
            <a:endParaRPr lang="en-US" altLang="zh-CN" b="1" dirty="0" smtClean="0"/>
          </a:p>
          <a:p>
            <a:r>
              <a:rPr lang="zh-CN" altLang="en-US" dirty="0" smtClean="0"/>
              <a:t>可以</a:t>
            </a:r>
            <a:r>
              <a:rPr lang="zh-CN" altLang="en-US" dirty="0"/>
              <a:t>在文档中存储海量数据（文件大小默认最大值为</a:t>
            </a:r>
            <a:r>
              <a:rPr lang="en-US" altLang="zh-CN" dirty="0"/>
              <a:t>32MB</a:t>
            </a:r>
            <a:r>
              <a:rPr lang="zh-CN" altLang="en-US" dirty="0"/>
              <a:t>，但可以根据实际需要进行配置）。</a:t>
            </a:r>
            <a:r>
              <a:rPr lang="en-US" altLang="zh-CN" dirty="0" err="1"/>
              <a:t>ArangoDB</a:t>
            </a:r>
            <a:r>
              <a:rPr lang="zh-CN" altLang="en-US" dirty="0"/>
              <a:t>功能强大，应用范围广泛，可用于查询和处理诸如</a:t>
            </a:r>
            <a:r>
              <a:rPr lang="en-US" altLang="zh-CN" dirty="0"/>
              <a:t>JOINs</a:t>
            </a:r>
            <a:r>
              <a:rPr lang="zh-CN" altLang="en-US" dirty="0"/>
              <a:t>、辅助索引或</a:t>
            </a:r>
            <a:r>
              <a:rPr lang="en-US" altLang="zh-CN" dirty="0"/>
              <a:t>ACID</a:t>
            </a:r>
            <a:r>
              <a:rPr lang="zh-CN" altLang="en-US" dirty="0"/>
              <a:t>事物之类的文档。您还可以在</a:t>
            </a:r>
            <a:r>
              <a:rPr lang="en-US" altLang="zh-CN" dirty="0"/>
              <a:t>JOIN</a:t>
            </a:r>
            <a:r>
              <a:rPr lang="zh-CN" altLang="en-US" dirty="0"/>
              <a:t>连接上实现水平扩展</a:t>
            </a:r>
          </a:p>
        </p:txBody>
      </p:sp>
    </p:spTree>
    <p:extLst>
      <p:ext uri="{BB962C8B-B14F-4D97-AF65-F5344CB8AC3E}">
        <p14:creationId xmlns:p14="http://schemas.microsoft.com/office/powerpoint/2010/main" val="327014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数据库模型</a:t>
            </a:r>
            <a:endParaRPr lang="zh-CN" altLang="en-US" dirty="0"/>
          </a:p>
        </p:txBody>
      </p:sp>
      <p:sp>
        <p:nvSpPr>
          <p:cNvPr id="3" name="内容占位符 2"/>
          <p:cNvSpPr>
            <a:spLocks noGrp="1"/>
          </p:cNvSpPr>
          <p:nvPr>
            <p:ph idx="1"/>
          </p:nvPr>
        </p:nvSpPr>
        <p:spPr/>
        <p:txBody>
          <a:bodyPr/>
          <a:lstStyle/>
          <a:p>
            <a:r>
              <a:rPr lang="en-US" altLang="zh-CN" b="1" dirty="0"/>
              <a:t>key/value </a:t>
            </a:r>
            <a:r>
              <a:rPr lang="zh-CN" altLang="en-US" b="1" dirty="0"/>
              <a:t>键／</a:t>
            </a:r>
            <a:r>
              <a:rPr lang="zh-CN" altLang="en-US" b="1" dirty="0" smtClean="0"/>
              <a:t>值</a:t>
            </a:r>
            <a:endParaRPr lang="en-US" altLang="zh-CN" b="1" dirty="0" smtClean="0"/>
          </a:p>
          <a:p>
            <a:r>
              <a:rPr lang="zh-CN" altLang="en-US" dirty="0"/>
              <a:t>每个</a:t>
            </a:r>
            <a:r>
              <a:rPr lang="en-US" altLang="zh-CN" dirty="0"/>
              <a:t>document</a:t>
            </a:r>
            <a:r>
              <a:rPr lang="zh-CN" altLang="en-US" dirty="0"/>
              <a:t>文档里均有唯一的键和与其对应的值（键</a:t>
            </a:r>
            <a:r>
              <a:rPr lang="en-US" altLang="zh-CN" dirty="0"/>
              <a:t>/</a:t>
            </a:r>
            <a:r>
              <a:rPr lang="zh-CN" altLang="en-US" dirty="0"/>
              <a:t>值对）</a:t>
            </a:r>
            <a:r>
              <a:rPr lang="zh-CN" altLang="en-US" dirty="0" smtClean="0"/>
              <a:t>。在</a:t>
            </a:r>
            <a:r>
              <a:rPr lang="en-US" altLang="zh-CN" dirty="0"/>
              <a:t>document</a:t>
            </a:r>
            <a:r>
              <a:rPr lang="zh-CN" altLang="en-US" dirty="0"/>
              <a:t>文件中存储一个值，那么</a:t>
            </a:r>
            <a:r>
              <a:rPr lang="en-US" altLang="zh-CN" dirty="0" err="1"/>
              <a:t>ArangoDB</a:t>
            </a:r>
            <a:r>
              <a:rPr lang="zh-CN" altLang="en-US" dirty="0"/>
              <a:t>可</a:t>
            </a:r>
            <a:r>
              <a:rPr lang="zh-CN" altLang="en-US" dirty="0" smtClean="0"/>
              <a:t>用作高度</a:t>
            </a:r>
            <a:r>
              <a:rPr lang="zh-CN" altLang="en-US" dirty="0"/>
              <a:t>可扩展的键</a:t>
            </a:r>
            <a:r>
              <a:rPr lang="en-US" altLang="zh-CN" dirty="0"/>
              <a:t>/</a:t>
            </a:r>
            <a:r>
              <a:rPr lang="zh-CN" altLang="en-US" dirty="0"/>
              <a:t>值对存储，例如用户在电子商务平台上将商品临时存储在购物车里或物联网应用程序中的传感数据等。</a:t>
            </a:r>
          </a:p>
        </p:txBody>
      </p:sp>
    </p:spTree>
    <p:extLst>
      <p:ext uri="{BB962C8B-B14F-4D97-AF65-F5344CB8AC3E}">
        <p14:creationId xmlns:p14="http://schemas.microsoft.com/office/powerpoint/2010/main" val="293227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ArangoDB</a:t>
            </a:r>
            <a:r>
              <a:rPr lang="en-US" altLang="zh-CN" b="1" dirty="0"/>
              <a:t> </a:t>
            </a:r>
            <a:r>
              <a:rPr lang="zh-CN" altLang="en-US" b="1" dirty="0"/>
              <a:t>数据库模型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Graph </a:t>
            </a:r>
            <a:r>
              <a:rPr lang="zh-CN" altLang="en-US" b="1" dirty="0" smtClean="0"/>
              <a:t>图</a:t>
            </a:r>
            <a:endParaRPr lang="en-US" altLang="zh-CN" b="1" dirty="0" smtClean="0"/>
          </a:p>
          <a:p>
            <a:r>
              <a:rPr lang="en-US" altLang="zh-CN" sz="2600" dirty="0" err="1"/>
              <a:t>ArangoDB</a:t>
            </a:r>
            <a:r>
              <a:rPr lang="zh-CN" altLang="en-US" sz="2600" dirty="0"/>
              <a:t>包含了</a:t>
            </a:r>
            <a:r>
              <a:rPr lang="en-US" altLang="zh-CN" sz="2600" dirty="0"/>
              <a:t>graph</a:t>
            </a:r>
            <a:r>
              <a:rPr lang="zh-CN" altLang="en-US" sz="2600" dirty="0"/>
              <a:t>图形存储的完整功能集。例如模式匹配、最短路径、完全遍历等。与当前许多主流的图形处理方法相比，</a:t>
            </a:r>
            <a:r>
              <a:rPr lang="en-US" altLang="zh-CN" sz="2600" dirty="0" err="1"/>
              <a:t>ArangoDB</a:t>
            </a:r>
            <a:r>
              <a:rPr lang="zh-CN" altLang="en-US" sz="2600" dirty="0"/>
              <a:t>可以快速执行图形查询。以下具体介绍如何实现这一改进：</a:t>
            </a:r>
          </a:p>
          <a:p>
            <a:r>
              <a:rPr lang="zh-CN" altLang="en-US" sz="2600" dirty="0"/>
              <a:t>当使用</a:t>
            </a:r>
            <a:r>
              <a:rPr lang="en-US" altLang="zh-CN" sz="2600" dirty="0" err="1"/>
              <a:t>ArangoDB</a:t>
            </a:r>
            <a:r>
              <a:rPr lang="zh-CN" altLang="en-US" sz="2600" dirty="0"/>
              <a:t>存储</a:t>
            </a:r>
            <a:r>
              <a:rPr lang="en-US" altLang="zh-CN" sz="2600" dirty="0"/>
              <a:t>graph</a:t>
            </a:r>
            <a:r>
              <a:rPr lang="zh-CN" altLang="en-US" sz="2600" dirty="0"/>
              <a:t>图时，一种特殊类型的文档将会被创建用来表示其边和顶点。这些文档包含指向所连接文档的</a:t>
            </a:r>
            <a:r>
              <a:rPr lang="en-US" altLang="zh-CN" sz="2600" dirty="0"/>
              <a:t>_to</a:t>
            </a:r>
            <a:r>
              <a:rPr lang="zh-CN" altLang="en-US" sz="2600" dirty="0"/>
              <a:t>和</a:t>
            </a:r>
            <a:r>
              <a:rPr lang="en-US" altLang="zh-CN" sz="2600" dirty="0"/>
              <a:t>_from</a:t>
            </a:r>
            <a:r>
              <a:rPr lang="zh-CN" altLang="en-US" sz="2600" dirty="0"/>
              <a:t>属性（地址属性），因此在查询过程中，可以通过关联上述属性创建和使用边缘索引</a:t>
            </a:r>
            <a:r>
              <a:rPr lang="zh-CN" altLang="en-US" sz="2600" dirty="0" smtClean="0"/>
              <a:t>，实现图的高性能处理和查询</a:t>
            </a:r>
            <a:endParaRPr lang="en-US" altLang="zh-CN" sz="2600" dirty="0" smtClean="0"/>
          </a:p>
          <a:p>
            <a:r>
              <a:rPr lang="en-US" altLang="zh-CN" sz="2600" dirty="0" err="1" smtClean="0"/>
              <a:t>ArangoDB</a:t>
            </a:r>
            <a:r>
              <a:rPr lang="zh-CN" altLang="en-US" sz="2600" dirty="0"/>
              <a:t>数据库的独特之处在于如下两个方面：其一是</a:t>
            </a:r>
            <a:r>
              <a:rPr lang="zh-CN" altLang="en-US" sz="2600" b="1" dirty="0"/>
              <a:t>这些边和顶点都包含复杂数据（嵌套属性）</a:t>
            </a:r>
            <a:r>
              <a:rPr lang="zh-CN" altLang="en-US" sz="2600" dirty="0"/>
              <a:t>，其二是所有的</a:t>
            </a:r>
            <a:r>
              <a:rPr lang="en-US" altLang="zh-CN" sz="2600" dirty="0"/>
              <a:t>graph</a:t>
            </a:r>
            <a:r>
              <a:rPr lang="zh-CN" altLang="en-US" sz="2600" dirty="0"/>
              <a:t>函数均被深入集成至我们的查询语言</a:t>
            </a:r>
            <a:r>
              <a:rPr lang="en-US" altLang="zh-CN" sz="2600" dirty="0"/>
              <a:t>AQL</a:t>
            </a:r>
            <a:r>
              <a:rPr lang="zh-CN" altLang="en-US" sz="2600" dirty="0"/>
              <a:t>中。这两个特征</a:t>
            </a:r>
            <a:r>
              <a:rPr lang="zh-CN" altLang="en-US" sz="2600" dirty="0" smtClean="0"/>
              <a:t>使得</a:t>
            </a:r>
            <a:r>
              <a:rPr lang="en-US" altLang="zh-CN" sz="2600" dirty="0" err="1" smtClean="0"/>
              <a:t>ArangoDB</a:t>
            </a:r>
            <a:r>
              <a:rPr lang="zh-CN" altLang="en-US" sz="2600" dirty="0" smtClean="0"/>
              <a:t>在性能上与其他数据库一</a:t>
            </a:r>
            <a:r>
              <a:rPr lang="zh-CN" altLang="en-US" sz="2600" dirty="0"/>
              <a:t>较高低。此外，</a:t>
            </a:r>
            <a:r>
              <a:rPr lang="en-US" altLang="zh-CN" sz="2600" dirty="0" err="1"/>
              <a:t>ArangoDB</a:t>
            </a:r>
            <a:r>
              <a:rPr lang="zh-CN" altLang="en-US" sz="2600" dirty="0"/>
              <a:t>还支持对</a:t>
            </a:r>
            <a:r>
              <a:rPr lang="en-US" altLang="zh-CN" sz="2600" dirty="0"/>
              <a:t>graph</a:t>
            </a:r>
            <a:r>
              <a:rPr lang="zh-CN" altLang="en-US" sz="2600" dirty="0"/>
              <a:t>图搭建数据库集群。</a:t>
            </a:r>
          </a:p>
          <a:p>
            <a:endParaRPr lang="zh-CN" altLang="en-US" dirty="0"/>
          </a:p>
        </p:txBody>
      </p:sp>
    </p:spTree>
    <p:extLst>
      <p:ext uri="{BB962C8B-B14F-4D97-AF65-F5344CB8AC3E}">
        <p14:creationId xmlns:p14="http://schemas.microsoft.com/office/powerpoint/2010/main" val="407971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ArangoDB</a:t>
            </a:r>
            <a:r>
              <a:rPr lang="zh-CN" altLang="en-US" dirty="0" smtClean="0"/>
              <a:t>存储引擎</a:t>
            </a:r>
            <a:endParaRPr lang="zh-CN" altLang="en-US" dirty="0"/>
          </a:p>
        </p:txBody>
      </p:sp>
      <p:sp>
        <p:nvSpPr>
          <p:cNvPr id="3" name="内容占位符 2"/>
          <p:cNvSpPr>
            <a:spLocks noGrp="1"/>
          </p:cNvSpPr>
          <p:nvPr>
            <p:ph idx="1"/>
          </p:nvPr>
        </p:nvSpPr>
        <p:spPr/>
        <p:txBody>
          <a:bodyPr/>
          <a:lstStyle/>
          <a:p>
            <a:r>
              <a:rPr lang="en-US" altLang="zh-CN" dirty="0" err="1" smtClean="0"/>
              <a:t>ArangoDB</a:t>
            </a:r>
            <a:r>
              <a:rPr lang="zh-CN" altLang="en-US" dirty="0" smtClean="0"/>
              <a:t>目前有两</a:t>
            </a:r>
            <a:r>
              <a:rPr lang="zh-CN" altLang="en-US" dirty="0"/>
              <a:t>种不同的存储</a:t>
            </a:r>
            <a:r>
              <a:rPr lang="zh-CN" altLang="en-US" dirty="0" smtClean="0"/>
              <a:t>引擎</a:t>
            </a:r>
            <a:endParaRPr lang="en-US" altLang="zh-CN" dirty="0" smtClean="0"/>
          </a:p>
          <a:p>
            <a:r>
              <a:rPr lang="zh-CN" altLang="en-US" dirty="0"/>
              <a:t>基于内存映射文件（名为“</a:t>
            </a:r>
            <a:r>
              <a:rPr lang="en-US" altLang="zh-CN" dirty="0" err="1"/>
              <a:t>mmfiles</a:t>
            </a:r>
            <a:r>
              <a:rPr lang="en-US" altLang="zh-CN" dirty="0"/>
              <a:t>”</a:t>
            </a:r>
            <a:r>
              <a:rPr lang="zh-CN" altLang="en-US" dirty="0"/>
              <a:t>）的传统存储</a:t>
            </a:r>
            <a:r>
              <a:rPr lang="zh-CN" altLang="en-US" dirty="0" smtClean="0"/>
              <a:t>引擎</a:t>
            </a:r>
            <a:endParaRPr lang="en-US" altLang="zh-CN" dirty="0" smtClean="0"/>
          </a:p>
          <a:p>
            <a:r>
              <a:rPr lang="zh-CN" altLang="zh-CN" dirty="0"/>
              <a:t>基于RocksDB的新存储引擎（名为“rocksdb”</a:t>
            </a:r>
            <a:r>
              <a:rPr lang="zh-CN" altLang="zh-CN" dirty="0" smtClean="0"/>
              <a:t>）</a:t>
            </a:r>
            <a:endParaRPr lang="en-US" altLang="zh-CN" dirty="0" smtClean="0"/>
          </a:p>
        </p:txBody>
      </p:sp>
    </p:spTree>
    <p:extLst>
      <p:ext uri="{BB962C8B-B14F-4D97-AF65-F5344CB8AC3E}">
        <p14:creationId xmlns:p14="http://schemas.microsoft.com/office/powerpoint/2010/main" val="95387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ArangoDB</a:t>
            </a:r>
            <a:r>
              <a:rPr lang="zh-CN" altLang="en-US" dirty="0"/>
              <a:t>存储引擎</a:t>
            </a:r>
          </a:p>
        </p:txBody>
      </p:sp>
      <p:sp>
        <p:nvSpPr>
          <p:cNvPr id="3" name="内容占位符 2"/>
          <p:cNvSpPr>
            <a:spLocks noGrp="1"/>
          </p:cNvSpPr>
          <p:nvPr>
            <p:ph idx="1"/>
          </p:nvPr>
        </p:nvSpPr>
        <p:spPr/>
        <p:txBody>
          <a:bodyPr/>
          <a:lstStyle/>
          <a:p>
            <a:r>
              <a:rPr lang="zh-CN" altLang="en-US" dirty="0"/>
              <a:t>内存映射</a:t>
            </a:r>
            <a:r>
              <a:rPr lang="zh-CN" altLang="en-US" dirty="0" smtClean="0"/>
              <a:t>文件（</a:t>
            </a:r>
            <a:r>
              <a:rPr lang="en-US" altLang="zh-CN" dirty="0"/>
              <a:t> </a:t>
            </a:r>
            <a:r>
              <a:rPr lang="en-US" altLang="zh-CN" dirty="0" err="1"/>
              <a:t>mmfiles</a:t>
            </a:r>
            <a:r>
              <a:rPr lang="en-US" altLang="zh-CN" dirty="0"/>
              <a:t> </a:t>
            </a:r>
            <a:r>
              <a:rPr lang="zh-CN" altLang="en-US" dirty="0" smtClean="0"/>
              <a:t>）</a:t>
            </a:r>
            <a:endParaRPr lang="en-US" altLang="zh-CN" dirty="0" smtClean="0"/>
          </a:p>
          <a:p>
            <a:r>
              <a:rPr lang="zh-CN" altLang="zh-CN" dirty="0"/>
              <a:t>“mmfiles”引擎通常</a:t>
            </a:r>
            <a:r>
              <a:rPr lang="zh-CN" altLang="zh-CN" dirty="0" smtClean="0"/>
              <a:t>非常</a:t>
            </a:r>
            <a:r>
              <a:rPr lang="zh-CN" altLang="en-US" dirty="0" smtClean="0"/>
              <a:t>适合</a:t>
            </a:r>
            <a:r>
              <a:rPr lang="zh-CN" altLang="zh-CN" dirty="0" smtClean="0"/>
              <a:t>内存</a:t>
            </a:r>
            <a:r>
              <a:rPr lang="zh-CN" altLang="en-US" dirty="0" smtClean="0"/>
              <a:t>存储型</a:t>
            </a:r>
            <a:r>
              <a:rPr lang="zh-CN" altLang="zh-CN" dirty="0" smtClean="0"/>
              <a:t>的</a:t>
            </a:r>
            <a:r>
              <a:rPr lang="zh-CN" altLang="zh-CN" dirty="0"/>
              <a:t>数据集。 它的索引只</a:t>
            </a:r>
            <a:r>
              <a:rPr lang="zh-CN" altLang="zh-CN" dirty="0" smtClean="0"/>
              <a:t>在内存</a:t>
            </a:r>
            <a:r>
              <a:rPr lang="zh-CN" altLang="zh-CN" dirty="0"/>
              <a:t>中建立，所以在重新启动后首次访问集合时，需要从磁盘数据重建索引。 这需要更长的启动时间，但是大多数索引操作都是以内存速度执行的。</a:t>
            </a:r>
            <a:endParaRPr lang="en-US" altLang="zh-CN" dirty="0" smtClean="0"/>
          </a:p>
          <a:p>
            <a:endParaRPr lang="zh-CN" altLang="en-US" dirty="0"/>
          </a:p>
        </p:txBody>
      </p:sp>
    </p:spTree>
    <p:extLst>
      <p:ext uri="{BB962C8B-B14F-4D97-AF65-F5344CB8AC3E}">
        <p14:creationId xmlns:p14="http://schemas.microsoft.com/office/powerpoint/2010/main" val="196173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ArangoDB</a:t>
            </a:r>
            <a:r>
              <a:rPr lang="zh-CN" altLang="en-US" dirty="0"/>
              <a:t>存储引擎</a:t>
            </a:r>
          </a:p>
        </p:txBody>
      </p:sp>
      <p:sp>
        <p:nvSpPr>
          <p:cNvPr id="3" name="内容占位符 2"/>
          <p:cNvSpPr>
            <a:spLocks noGrp="1"/>
          </p:cNvSpPr>
          <p:nvPr>
            <p:ph idx="1"/>
          </p:nvPr>
        </p:nvSpPr>
        <p:spPr/>
        <p:txBody>
          <a:bodyPr/>
          <a:lstStyle/>
          <a:p>
            <a:r>
              <a:rPr lang="en-US" altLang="zh-CN" dirty="0" err="1" smtClean="0"/>
              <a:t>RocksDB</a:t>
            </a:r>
            <a:endParaRPr lang="en-US" altLang="zh-CN" dirty="0" smtClean="0"/>
          </a:p>
          <a:p>
            <a:r>
              <a:rPr lang="zh-CN" altLang="en-US" dirty="0"/>
              <a:t>“</a:t>
            </a:r>
            <a:r>
              <a:rPr lang="en-US" altLang="zh-CN" dirty="0" err="1"/>
              <a:t>rocksdb</a:t>
            </a:r>
            <a:r>
              <a:rPr lang="en-US" altLang="zh-CN" dirty="0"/>
              <a:t>”</a:t>
            </a:r>
            <a:r>
              <a:rPr lang="zh-CN" altLang="en-US" dirty="0" smtClean="0"/>
              <a:t>引擎解决了数据集规模超过内存容量的问题。 </a:t>
            </a:r>
            <a:r>
              <a:rPr lang="zh-CN" altLang="en-US" dirty="0"/>
              <a:t>引擎将</a:t>
            </a:r>
            <a:r>
              <a:rPr lang="zh-CN" altLang="en-US" dirty="0" smtClean="0"/>
              <a:t>在内存</a:t>
            </a:r>
            <a:r>
              <a:rPr lang="zh-CN" altLang="en-US" dirty="0"/>
              <a:t>中保留一</a:t>
            </a:r>
            <a:r>
              <a:rPr lang="zh-CN" altLang="en-US" dirty="0" smtClean="0"/>
              <a:t>组</a:t>
            </a:r>
            <a:r>
              <a:rPr lang="zh-CN" altLang="en-US" dirty="0"/>
              <a:t>预</a:t>
            </a:r>
            <a:r>
              <a:rPr lang="zh-CN" altLang="en-US" dirty="0" smtClean="0"/>
              <a:t>加载数据，并会从</a:t>
            </a:r>
            <a:r>
              <a:rPr lang="zh-CN" altLang="en-US" dirty="0"/>
              <a:t>磁盘</a:t>
            </a:r>
            <a:r>
              <a:rPr lang="zh-CN" altLang="en-US" dirty="0" smtClean="0"/>
              <a:t>加载额外的大量数据</a:t>
            </a:r>
            <a:r>
              <a:rPr lang="zh-CN" altLang="en-US" dirty="0"/>
              <a:t>。 引擎也会将所有的</a:t>
            </a:r>
            <a:r>
              <a:rPr lang="zh-CN" altLang="en-US" dirty="0" smtClean="0"/>
              <a:t>索引持久化在磁盘中，</a:t>
            </a:r>
            <a:r>
              <a:rPr lang="zh-CN" altLang="en-US" dirty="0"/>
              <a:t>因此在重新启动</a:t>
            </a:r>
            <a:r>
              <a:rPr lang="zh-CN" altLang="en-US" dirty="0" smtClean="0"/>
              <a:t>后不</a:t>
            </a:r>
            <a:r>
              <a:rPr lang="zh-CN" altLang="en-US" dirty="0"/>
              <a:t>需要重建索引。 这</a:t>
            </a:r>
            <a:r>
              <a:rPr lang="zh-CN" altLang="en-US" dirty="0" smtClean="0"/>
              <a:t>使引擎的</a:t>
            </a:r>
            <a:r>
              <a:rPr lang="zh-CN" altLang="en-US" dirty="0"/>
              <a:t>启动非常快</a:t>
            </a:r>
            <a:r>
              <a:rPr lang="zh-CN" altLang="en-US" dirty="0" smtClean="0"/>
              <a:t>。</a:t>
            </a:r>
            <a:endParaRPr lang="zh-CN" altLang="en-US" dirty="0"/>
          </a:p>
        </p:txBody>
      </p:sp>
    </p:spTree>
    <p:extLst>
      <p:ext uri="{BB962C8B-B14F-4D97-AF65-F5344CB8AC3E}">
        <p14:creationId xmlns:p14="http://schemas.microsoft.com/office/powerpoint/2010/main" val="217258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ArangoDB</a:t>
            </a:r>
            <a:r>
              <a:rPr lang="zh-CN" altLang="zh-CN" dirty="0"/>
              <a:t>分布式迭代</a:t>
            </a:r>
            <a:r>
              <a:rPr lang="zh-CN" altLang="zh-CN" dirty="0" smtClean="0"/>
              <a:t>图</a:t>
            </a:r>
            <a:r>
              <a:rPr lang="zh-CN" altLang="en-US" dirty="0" smtClean="0"/>
              <a:t>计算引擎</a:t>
            </a:r>
            <a:endParaRPr lang="zh-CN" altLang="en-US" dirty="0"/>
          </a:p>
        </p:txBody>
      </p:sp>
      <p:sp>
        <p:nvSpPr>
          <p:cNvPr id="3" name="内容占位符 2"/>
          <p:cNvSpPr>
            <a:spLocks noGrp="1"/>
          </p:cNvSpPr>
          <p:nvPr>
            <p:ph idx="1"/>
          </p:nvPr>
        </p:nvSpPr>
        <p:spPr/>
        <p:txBody>
          <a:bodyPr/>
          <a:lstStyle/>
          <a:p>
            <a:r>
              <a:rPr lang="zh-CN" altLang="zh-CN" dirty="0" smtClean="0"/>
              <a:t>分布式</a:t>
            </a:r>
            <a:r>
              <a:rPr lang="zh-CN" altLang="en-US" dirty="0" smtClean="0"/>
              <a:t>图计算引擎</a:t>
            </a:r>
            <a:r>
              <a:rPr lang="zh-CN" altLang="zh-CN" dirty="0" smtClean="0"/>
              <a:t>使</a:t>
            </a:r>
            <a:r>
              <a:rPr lang="zh-CN" altLang="zh-CN" dirty="0"/>
              <a:t>您能够直接在存储到arangodb中的</a:t>
            </a:r>
            <a:r>
              <a:rPr lang="zh-CN" altLang="zh-CN" dirty="0" smtClean="0"/>
              <a:t>图上</a:t>
            </a:r>
            <a:r>
              <a:rPr lang="zh-CN" altLang="zh-CN" dirty="0"/>
              <a:t>进行</a:t>
            </a:r>
            <a:r>
              <a:rPr lang="zh-CN" altLang="zh-CN" dirty="0" smtClean="0"/>
              <a:t>在线</a:t>
            </a:r>
            <a:r>
              <a:rPr lang="zh-CN" altLang="en-US" dirty="0" smtClean="0"/>
              <a:t>图</a:t>
            </a:r>
            <a:r>
              <a:rPr lang="zh-CN" altLang="zh-CN" dirty="0" smtClean="0"/>
              <a:t>分析。 </a:t>
            </a:r>
            <a:r>
              <a:rPr lang="zh-CN" altLang="en-US" dirty="0"/>
              <a:t>从而</a:t>
            </a:r>
            <a:r>
              <a:rPr lang="zh-CN" altLang="zh-CN" dirty="0" smtClean="0"/>
              <a:t>获得</a:t>
            </a:r>
            <a:r>
              <a:rPr lang="zh-CN" altLang="zh-CN" dirty="0"/>
              <a:t>对数据的</a:t>
            </a:r>
            <a:r>
              <a:rPr lang="zh-CN" altLang="zh-CN" dirty="0" smtClean="0"/>
              <a:t>分析</a:t>
            </a:r>
            <a:r>
              <a:rPr lang="zh-CN" altLang="en-US" dirty="0"/>
              <a:t>结果</a:t>
            </a:r>
            <a:r>
              <a:rPr lang="zh-CN" altLang="zh-CN" dirty="0" smtClean="0"/>
              <a:t>，</a:t>
            </a:r>
            <a:r>
              <a:rPr lang="zh-CN" altLang="zh-CN" dirty="0"/>
              <a:t>而无需使用</a:t>
            </a:r>
            <a:r>
              <a:rPr lang="zh-CN" altLang="zh-CN" dirty="0" smtClean="0"/>
              <a:t>外部</a:t>
            </a:r>
            <a:r>
              <a:rPr lang="zh-CN" altLang="en-US" dirty="0" smtClean="0"/>
              <a:t>图计算</a:t>
            </a:r>
            <a:r>
              <a:rPr lang="zh-CN" altLang="zh-CN" dirty="0" smtClean="0"/>
              <a:t>系统</a:t>
            </a:r>
            <a:r>
              <a:rPr lang="zh-CN" altLang="zh-CN" dirty="0"/>
              <a:t>。 </a:t>
            </a:r>
            <a:r>
              <a:rPr lang="zh-CN" altLang="en-US" dirty="0" smtClean="0"/>
              <a:t>包含的</a:t>
            </a:r>
            <a:r>
              <a:rPr lang="zh-CN" altLang="zh-CN" dirty="0" smtClean="0"/>
              <a:t>算法包括</a:t>
            </a:r>
            <a:r>
              <a:rPr lang="en-US" altLang="zh-CN" b="1" dirty="0"/>
              <a:t>Page Rank </a:t>
            </a:r>
            <a:r>
              <a:rPr lang="zh-CN" altLang="zh-CN" dirty="0" smtClean="0"/>
              <a:t>，</a:t>
            </a:r>
            <a:r>
              <a:rPr lang="en-US" altLang="zh-CN" b="1" dirty="0" smtClean="0"/>
              <a:t> </a:t>
            </a:r>
            <a:r>
              <a:rPr lang="en-US" altLang="zh-CN" b="1" dirty="0"/>
              <a:t>Single-Source Shortest Path </a:t>
            </a:r>
            <a:r>
              <a:rPr lang="zh-CN" altLang="zh-CN" dirty="0" smtClean="0"/>
              <a:t>，</a:t>
            </a:r>
            <a:r>
              <a:rPr lang="en-US" altLang="zh-CN" b="1" dirty="0"/>
              <a:t> Connected Components </a:t>
            </a:r>
            <a:r>
              <a:rPr lang="zh-CN" altLang="zh-CN" dirty="0" smtClean="0"/>
              <a:t>，</a:t>
            </a:r>
            <a:r>
              <a:rPr lang="en-US" altLang="zh-CN" b="1" dirty="0"/>
              <a:t> Hyperlink-Induced Topic Search </a:t>
            </a:r>
            <a:r>
              <a:rPr lang="zh-CN" altLang="zh-CN" dirty="0" smtClean="0"/>
              <a:t>，</a:t>
            </a:r>
            <a:r>
              <a:rPr lang="en-US" altLang="zh-CN" b="1" dirty="0"/>
              <a:t> Vertex Centrality </a:t>
            </a:r>
            <a:r>
              <a:rPr lang="zh-CN" altLang="en-US" b="1" dirty="0" smtClean="0"/>
              <a:t>，</a:t>
            </a:r>
            <a:r>
              <a:rPr lang="en-US" altLang="zh-CN" b="1" dirty="0"/>
              <a:t> Label Propagation </a:t>
            </a:r>
            <a:r>
              <a:rPr lang="zh-CN" altLang="zh-CN" dirty="0" smtClean="0"/>
              <a:t>。 </a:t>
            </a:r>
            <a:endParaRPr lang="en-US" altLang="zh-CN" dirty="0"/>
          </a:p>
          <a:p>
            <a:r>
              <a:rPr lang="en-US" altLang="zh-CN" dirty="0" err="1"/>
              <a:t>ArangoDB</a:t>
            </a:r>
            <a:r>
              <a:rPr lang="zh-CN" altLang="en-US" dirty="0"/>
              <a:t>内部</a:t>
            </a:r>
            <a:r>
              <a:rPr lang="zh-CN" altLang="en-US" dirty="0" smtClean="0"/>
              <a:t>的</a:t>
            </a:r>
            <a:r>
              <a:rPr lang="zh-CN" altLang="en-US" dirty="0"/>
              <a:t>图计算</a:t>
            </a:r>
            <a:r>
              <a:rPr lang="zh-CN" altLang="en-US" dirty="0" smtClean="0"/>
              <a:t>系统</a:t>
            </a:r>
            <a:r>
              <a:rPr lang="zh-CN" altLang="en-US" dirty="0"/>
              <a:t>基于</a:t>
            </a:r>
            <a:r>
              <a:rPr lang="zh-CN" altLang="en-US" dirty="0" smtClean="0"/>
              <a:t>：</a:t>
            </a:r>
            <a:r>
              <a:rPr lang="en-US" altLang="zh-CN" dirty="0"/>
              <a:t> : </a:t>
            </a:r>
            <a:r>
              <a:rPr lang="en-US" altLang="zh-CN" dirty="0" err="1">
                <a:hlinkClick r:id="rId2"/>
              </a:rPr>
              <a:t>Pregel</a:t>
            </a:r>
            <a:r>
              <a:rPr lang="en-US" altLang="zh-CN" dirty="0">
                <a:hlinkClick r:id="rId2"/>
              </a:rPr>
              <a:t>: A System for Large-Scale Graph Processing</a:t>
            </a:r>
            <a:r>
              <a:rPr lang="en-US" altLang="zh-CN" dirty="0"/>
              <a:t> – </a:t>
            </a:r>
            <a:r>
              <a:rPr lang="en-US" altLang="zh-CN" dirty="0" err="1"/>
              <a:t>Malewicz</a:t>
            </a:r>
            <a:r>
              <a:rPr lang="en-US" altLang="zh-CN" dirty="0"/>
              <a:t> et al. (Google) </a:t>
            </a:r>
            <a:r>
              <a:rPr lang="en-US" altLang="zh-CN" dirty="0" smtClean="0"/>
              <a:t>2010</a:t>
            </a:r>
            <a:r>
              <a:rPr lang="zh-CN" altLang="en-US" dirty="0"/>
              <a:t>。</a:t>
            </a:r>
          </a:p>
        </p:txBody>
      </p:sp>
    </p:spTree>
    <p:extLst>
      <p:ext uri="{BB962C8B-B14F-4D97-AF65-F5344CB8AC3E}">
        <p14:creationId xmlns:p14="http://schemas.microsoft.com/office/powerpoint/2010/main" val="3527387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2266</Words>
  <Application>Microsoft Office PowerPoint</Application>
  <PresentationFormat>宽屏</PresentationFormat>
  <Paragraphs>104</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Arial</vt:lpstr>
      <vt:lpstr>Calibri</vt:lpstr>
      <vt:lpstr>Calibri Light</vt:lpstr>
      <vt:lpstr>Office 主题</vt:lpstr>
      <vt:lpstr>ArangoDB</vt:lpstr>
      <vt:lpstr>ArangoDB 高可用原生多模型NoSQL数据库</vt:lpstr>
      <vt:lpstr>ArangoDB 数据库模型</vt:lpstr>
      <vt:lpstr>ArangoDB 数据库模型</vt:lpstr>
      <vt:lpstr>ArangoDB 数据库模型</vt:lpstr>
      <vt:lpstr>ArangoDB存储引擎</vt:lpstr>
      <vt:lpstr>ArangoDB存储引擎</vt:lpstr>
      <vt:lpstr>ArangoDB存储引擎</vt:lpstr>
      <vt:lpstr>ArangoDB分布式迭代图计算引擎</vt:lpstr>
      <vt:lpstr>ArangoDB 的独特优势</vt:lpstr>
      <vt:lpstr>ArangoDB 的独特优势</vt:lpstr>
      <vt:lpstr>ArangoDB 的独特优势</vt:lpstr>
      <vt:lpstr>ArangoDB 的独特优势</vt:lpstr>
      <vt:lpstr>ArangoDB 的独特优势</vt:lpstr>
      <vt:lpstr>ArangoDB 的独特优势</vt:lpstr>
      <vt:lpstr>ArangoDB VS Neo4j</vt:lpstr>
      <vt:lpstr>ArangoDB VS Neo4j</vt:lpstr>
      <vt:lpstr>ArangoDB VS Neo4j</vt:lpstr>
      <vt:lpstr>ArangoDB VS Neo4j</vt:lpstr>
      <vt:lpstr>ArangoDB VS Neo4j</vt:lpstr>
      <vt:lpstr>ArangoDB VS Neo4j</vt:lpstr>
      <vt:lpstr>ArangoDB VS Neo4j</vt:lpstr>
      <vt:lpstr>ArangoDB VS PostgreSQL, MongoDB, Neo4j, OrientDB</vt:lpstr>
      <vt:lpstr>ArangoDB VS PostgreSQL, MongoDB, Neo4j, OrientDB</vt:lpstr>
      <vt:lpstr>ArangoDB VS PostgreSQL, MongoDB, Neo4j, OrientDB</vt:lpstr>
      <vt:lpstr>ArangoDB VS PostgreSQL, MongoDB, Neo4j, OrientDB</vt:lpstr>
      <vt:lpstr>ArangoDB单机模式初步测试结果</vt:lpstr>
      <vt:lpstr>ArangoDB单机模式初步测试结果</vt:lpstr>
      <vt:lpstr>ArangoDB单机模式初步测试结果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chuyang gao</dc:creator>
  <cp:lastModifiedBy>chuyang gao</cp:lastModifiedBy>
  <cp:revision>106</cp:revision>
  <dcterms:created xsi:type="dcterms:W3CDTF">2017-12-18T06:24:33Z</dcterms:created>
  <dcterms:modified xsi:type="dcterms:W3CDTF">2017-12-21T01:07:48Z</dcterms:modified>
</cp:coreProperties>
</file>