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7" r:id="rId3"/>
    <p:sldId id="1102" r:id="rId4"/>
    <p:sldId id="1099" r:id="rId5"/>
    <p:sldId id="1100" r:id="rId7"/>
    <p:sldId id="1103" r:id="rId8"/>
    <p:sldId id="1106" r:id="rId9"/>
    <p:sldId id="1104" r:id="rId10"/>
    <p:sldId id="1107" r:id="rId11"/>
    <p:sldId id="1110" r:id="rId12"/>
    <p:sldId id="1111" r:id="rId13"/>
    <p:sldId id="1112" r:id="rId14"/>
    <p:sldId id="1113" r:id="rId15"/>
    <p:sldId id="1114" r:id="rId16"/>
    <p:sldId id="1122" r:id="rId17"/>
    <p:sldId id="1119" r:id="rId18"/>
    <p:sldId id="1123" r:id="rId19"/>
    <p:sldId id="1116" r:id="rId20"/>
    <p:sldId id="1125" r:id="rId21"/>
    <p:sldId id="1118" r:id="rId22"/>
    <p:sldId id="1120" r:id="rId23"/>
    <p:sldId id="1144" r:id="rId24"/>
    <p:sldId id="1143" r:id="rId25"/>
    <p:sldId id="425"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3771"/>
    <a:srgbClr val="0877AD"/>
    <a:srgbClr val="1480D1"/>
    <a:srgbClr val="1C5790"/>
    <a:srgbClr val="4365C5"/>
    <a:srgbClr val="233773"/>
    <a:srgbClr val="2438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6" autoAdjust="0"/>
    <p:restoredTop sz="86870" autoAdjust="0"/>
  </p:normalViewPr>
  <p:slideViewPr>
    <p:cSldViewPr snapToGrid="0" snapToObjects="1">
      <p:cViewPr varScale="1">
        <p:scale>
          <a:sx n="72" d="100"/>
          <a:sy n="72" d="100"/>
        </p:scale>
        <p:origin x="232" y="71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9" d="100"/>
          <a:sy n="89" d="100"/>
        </p:scale>
        <p:origin x="2632" y="1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F8F8B4-FA37-AC4B-8236-5DFE66AE3838}"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19B8D8-07CD-B74A-8975-C6FE6569CFEE}"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0" y="0"/>
            <a:ext cx="12192000" cy="6858000"/>
          </a:xfrm>
          <a:prstGeom prst="rect">
            <a:avLst/>
          </a:prstGeom>
        </p:spPr>
      </p:pic>
      <p:sp>
        <p:nvSpPr>
          <p:cNvPr id="30" name="文本占位符 2"/>
          <p:cNvSpPr>
            <a:spLocks noGrp="1"/>
          </p:cNvSpPr>
          <p:nvPr>
            <p:ph type="body" idx="1"/>
          </p:nvPr>
        </p:nvSpPr>
        <p:spPr>
          <a:xfrm>
            <a:off x="473341" y="2519418"/>
            <a:ext cx="10515600" cy="1500187"/>
          </a:xfrm>
          <a:prstGeom prst="rect">
            <a:avLst/>
          </a:prstGeom>
        </p:spPr>
        <p:txBody>
          <a:bodyPr/>
          <a:lstStyle>
            <a:lvl1pPr marL="0" indent="0">
              <a:buNone/>
              <a:defRPr sz="3200">
                <a:solidFill>
                  <a:schemeClr val="bg1"/>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dirty="0"/>
              <a:t>单击此处编辑母版文本样式</a:t>
            </a:r>
            <a:endParaRPr kumimoji="1" lang="zh-CN" altLang="en-US" dirty="0"/>
          </a:p>
        </p:txBody>
      </p:sp>
      <p:sp>
        <p:nvSpPr>
          <p:cNvPr id="32" name="标题 31"/>
          <p:cNvSpPr>
            <a:spLocks noGrp="1"/>
          </p:cNvSpPr>
          <p:nvPr>
            <p:ph type="title"/>
          </p:nvPr>
        </p:nvSpPr>
        <p:spPr>
          <a:xfrm>
            <a:off x="473341" y="1739255"/>
            <a:ext cx="10515600" cy="1325563"/>
          </a:xfrm>
          <a:prstGeom prst="rect">
            <a:avLst/>
          </a:prstGeom>
        </p:spPr>
        <p:txBody>
          <a:bodyPr/>
          <a:lstStyle>
            <a:lvl1pPr>
              <a:defRPr>
                <a:solidFill>
                  <a:schemeClr val="bg1"/>
                </a:solidFill>
                <a:latin typeface="+mn-ea"/>
                <a:ea typeface="+mn-ea"/>
              </a:defRPr>
            </a:lvl1pPr>
          </a:lstStyle>
          <a:p>
            <a:r>
              <a:rPr kumimoji="1" lang="zh-CN" altLang="en-US" dirty="0"/>
              <a:t>单击此处编辑母版标题样式</a:t>
            </a:r>
            <a:endParaRPr kumimoji="1" lang="zh-CN" altLang="en-US" dirty="0"/>
          </a:p>
        </p:txBody>
      </p:sp>
      <p:sp>
        <p:nvSpPr>
          <p:cNvPr id="35" name="页脚占位符 4"/>
          <p:cNvSpPr>
            <a:spLocks noGrp="1"/>
          </p:cNvSpPr>
          <p:nvPr>
            <p:ph type="ftr" sz="quarter" idx="11"/>
          </p:nvPr>
        </p:nvSpPr>
        <p:spPr>
          <a:xfrm>
            <a:off x="7761514" y="6411610"/>
            <a:ext cx="4114800" cy="365125"/>
          </a:xfrm>
          <a:prstGeom prst="rect">
            <a:avLst/>
          </a:prstGeom>
        </p:spPr>
        <p:txBody>
          <a:bodyPr/>
          <a:lstStyle>
            <a:lvl1pPr algn="r">
              <a:defRPr sz="1600">
                <a:solidFill>
                  <a:schemeClr val="accent5">
                    <a:lumMod val="60000"/>
                    <a:lumOff val="40000"/>
                  </a:schemeClr>
                </a:solidFill>
              </a:defRPr>
            </a:lvl1pPr>
          </a:lstStyle>
          <a:p>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0" y="0"/>
            <a:ext cx="12192000" cy="6858000"/>
          </a:xfrm>
          <a:prstGeom prst="rect">
            <a:avLst/>
          </a:prstGeom>
        </p:spPr>
      </p:pic>
      <p:sp>
        <p:nvSpPr>
          <p:cNvPr id="8" name="矩形 7"/>
          <p:cNvSpPr/>
          <p:nvPr userDrawn="1"/>
        </p:nvSpPr>
        <p:spPr>
          <a:xfrm>
            <a:off x="0" y="609382"/>
            <a:ext cx="12192000" cy="6408494"/>
          </a:xfrm>
          <a:prstGeom prst="rect">
            <a:avLst/>
          </a:prstGeom>
          <a:solidFill>
            <a:schemeClr val="accent2">
              <a:lumMod val="40000"/>
              <a:lumOff val="60000"/>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 name="标题 1"/>
          <p:cNvSpPr>
            <a:spLocks noGrp="1"/>
          </p:cNvSpPr>
          <p:nvPr>
            <p:ph type="title"/>
          </p:nvPr>
        </p:nvSpPr>
        <p:spPr>
          <a:xfrm>
            <a:off x="345448" y="417625"/>
            <a:ext cx="10515600" cy="1325563"/>
          </a:xfrm>
          <a:prstGeom prst="rect">
            <a:avLst/>
          </a:prstGeom>
        </p:spPr>
        <p:txBody>
          <a:bodyPr/>
          <a:lstStyle/>
          <a:p>
            <a:r>
              <a:rPr kumimoji="1" lang="zh-CN" altLang="en-US"/>
              <a:t>单击此处编辑母版标题样式</a:t>
            </a:r>
            <a:endParaRPr kumimoji="1" lang="zh-CN" altLang="en-US"/>
          </a:p>
        </p:txBody>
      </p:sp>
      <p:sp>
        <p:nvSpPr>
          <p:cNvPr id="12" name="矩形 11"/>
          <p:cNvSpPr/>
          <p:nvPr userDrawn="1"/>
        </p:nvSpPr>
        <p:spPr>
          <a:xfrm>
            <a:off x="0" y="0"/>
            <a:ext cx="12197246" cy="7692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p:cNvPicPr>
            <a:picLocks noChangeAspect="1"/>
          </p:cNvPicPr>
          <p:nvPr userDrawn="1"/>
        </p:nvPicPr>
        <p:blipFill>
          <a:blip r:embed="rId3"/>
          <a:stretch>
            <a:fillRect/>
          </a:stretch>
        </p:blipFill>
        <p:spPr>
          <a:xfrm>
            <a:off x="10133766" y="-225934"/>
            <a:ext cx="1815807" cy="128488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3" name="文本框 2"/>
          <p:cNvSpPr txBox="1"/>
          <p:nvPr/>
        </p:nvSpPr>
        <p:spPr>
          <a:xfrm>
            <a:off x="3321685" y="2738120"/>
            <a:ext cx="4376420" cy="1753235"/>
          </a:xfrm>
          <a:prstGeom prst="rect">
            <a:avLst/>
          </a:prstGeom>
          <a:noFill/>
        </p:spPr>
        <p:txBody>
          <a:bodyPr wrap="square" rtlCol="0">
            <a:spAutoFit/>
          </a:bodyPr>
          <a:lstStyle/>
          <a:p>
            <a:pPr algn="ctr"/>
            <a:r>
              <a:rPr kumimoji="1" lang="zh-CN" altLang="en-US" sz="3600" dirty="0">
                <a:solidFill>
                  <a:schemeClr val="bg1"/>
                </a:solidFill>
                <a:latin typeface="Yuanti SC" panose="02010600040101010101" pitchFamily="2" charset="-122"/>
                <a:ea typeface="Yuanti SC" panose="02010600040101010101" pitchFamily="2" charset="-122"/>
              </a:rPr>
              <a:t> 井通</a:t>
            </a:r>
            <a:r>
              <a:rPr kumimoji="1" lang="zh-CN" altLang="en-US" sz="3600" dirty="0">
                <a:solidFill>
                  <a:schemeClr val="bg1"/>
                </a:solidFill>
                <a:latin typeface="Yuanti SC" panose="02010600040101010101" pitchFamily="2" charset="-122"/>
                <a:ea typeface="Yuanti SC" panose="02010600040101010101" pitchFamily="2" charset="-122"/>
              </a:rPr>
              <a:t>区块链学习指导 </a:t>
            </a:r>
            <a:r>
              <a:rPr kumimoji="1" lang="en-US" altLang="zh-CN" sz="3600" dirty="0">
                <a:solidFill>
                  <a:schemeClr val="bg1"/>
                </a:solidFill>
                <a:latin typeface="Yuanti SC" panose="02010600040101010101" pitchFamily="2" charset="-122"/>
                <a:ea typeface="Yuanti SC" panose="02010600040101010101" pitchFamily="2" charset="-122"/>
              </a:rPr>
              <a:t>jingtum-lib</a:t>
            </a:r>
            <a:endParaRPr kumimoji="1" lang="zh-CN" altLang="en-US" sz="3600" dirty="0">
              <a:solidFill>
                <a:schemeClr val="bg1"/>
              </a:solidFill>
              <a:latin typeface="Yuanti SC" panose="02010600040101010101" pitchFamily="2" charset="-122"/>
              <a:ea typeface="Yuanti SC" panose="02010600040101010101" pitchFamily="2" charset="-122"/>
            </a:endParaRPr>
          </a:p>
          <a:p>
            <a:endParaRPr kumimoji="1" lang="zh-CN" altLang="en-US" sz="3600" dirty="0">
              <a:solidFill>
                <a:schemeClr val="bg1"/>
              </a:solidFill>
              <a:latin typeface="Yuanti SC" panose="02010600040101010101" pitchFamily="2" charset="-122"/>
              <a:ea typeface="Yuanti SC" panose="02010600040101010101" pitchFamily="2" charset="-122"/>
            </a:endParaRPr>
          </a:p>
        </p:txBody>
      </p:sp>
      <p:sp>
        <p:nvSpPr>
          <p:cNvPr id="4" name="文本框 3"/>
          <p:cNvSpPr txBox="1"/>
          <p:nvPr/>
        </p:nvSpPr>
        <p:spPr>
          <a:xfrm>
            <a:off x="5760085" y="4924425"/>
            <a:ext cx="5688330" cy="706755"/>
          </a:xfrm>
          <a:prstGeom prst="rect">
            <a:avLst/>
          </a:prstGeom>
          <a:noFill/>
        </p:spPr>
        <p:txBody>
          <a:bodyPr wrap="square" rtlCol="0">
            <a:spAutoFit/>
          </a:bodyPr>
          <a:p>
            <a:pPr algn="r"/>
            <a:r>
              <a:rPr kumimoji="1" lang="zh-CN" altLang="en-US" sz="2000" dirty="0">
                <a:solidFill>
                  <a:schemeClr val="bg1"/>
                </a:solidFill>
                <a:latin typeface="Yuanti SC" panose="02010600040101010101" pitchFamily="2" charset="-122"/>
                <a:ea typeface="Yuanti SC" panose="02010600040101010101" pitchFamily="2" charset="-122"/>
              </a:rPr>
              <a:t>Author:蒲苇</a:t>
            </a:r>
            <a:endParaRPr kumimoji="1" lang="zh-CN" altLang="en-US" sz="2000" dirty="0">
              <a:solidFill>
                <a:schemeClr val="bg1"/>
              </a:solidFill>
              <a:latin typeface="Yuanti SC" panose="02010600040101010101" pitchFamily="2" charset="-122"/>
              <a:ea typeface="Yuanti SC" panose="02010600040101010101" pitchFamily="2" charset="-122"/>
            </a:endParaRPr>
          </a:p>
          <a:p>
            <a:pPr algn="r"/>
            <a:endParaRPr kumimoji="1" lang="zh-CN" altLang="en-US" sz="2000" dirty="0">
              <a:solidFill>
                <a:schemeClr val="bg1"/>
              </a:solidFill>
              <a:latin typeface="Yuanti SC" panose="02010600040101010101" pitchFamily="2" charset="-122"/>
              <a:ea typeface="Yuanti SC" panose="020106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文本框 1"/>
          <p:cNvSpPr txBox="1"/>
          <p:nvPr/>
        </p:nvSpPr>
        <p:spPr>
          <a:xfrm>
            <a:off x="1539875" y="2904490"/>
            <a:ext cx="8316595" cy="706755"/>
          </a:xfrm>
          <a:prstGeom prst="rect">
            <a:avLst/>
          </a:prstGeom>
          <a:noFill/>
        </p:spPr>
        <p:txBody>
          <a:bodyPr wrap="square" rtlCol="0">
            <a:spAutoFit/>
          </a:bodyPr>
          <a:p>
            <a:pPr algn="ctr"/>
            <a:r>
              <a:rPr lang="en-US" altLang="zh-CN" sz="4000">
                <a:solidFill>
                  <a:schemeClr val="accent1"/>
                </a:solidFill>
                <a:effectLst>
                  <a:outerShdw blurRad="38100" dist="25400" dir="5400000" algn="ctr" rotWithShape="0">
                    <a:srgbClr val="6E747A">
                      <a:alpha val="43000"/>
                    </a:srgbClr>
                  </a:outerShdw>
                </a:effectLst>
              </a:rPr>
              <a:t>4.</a:t>
            </a:r>
            <a:r>
              <a:rPr lang="zh-CN" altLang="en-US" sz="4000">
                <a:solidFill>
                  <a:schemeClr val="accent1"/>
                </a:solidFill>
                <a:effectLst>
                  <a:outerShdw blurRad="38100" dist="25400" dir="5400000" algn="ctr" rotWithShape="0">
                    <a:srgbClr val="6E747A">
                      <a:alpha val="43000"/>
                    </a:srgbClr>
                  </a:outerShdw>
                </a:effectLst>
              </a:rPr>
              <a:t>搞个钱包玩玩</a:t>
            </a:r>
            <a:endParaRPr lang="zh-CN" altLang="en-US" sz="40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文本框 1"/>
          <p:cNvSpPr txBox="1"/>
          <p:nvPr/>
        </p:nvSpPr>
        <p:spPr>
          <a:xfrm>
            <a:off x="1056005" y="1635125"/>
            <a:ext cx="7046595" cy="3599815"/>
          </a:xfrm>
          <a:prstGeom prst="rect">
            <a:avLst/>
          </a:prstGeom>
          <a:noFill/>
        </p:spPr>
        <p:txBody>
          <a:bodyPr wrap="square" rtlCol="0">
            <a:spAutoFit/>
          </a:bodyPr>
          <a:p>
            <a:pPr algn="l"/>
            <a:r>
              <a:rPr lang="zh-CN" altLang="en-US" sz="1600"/>
              <a:t>var jlib = require(</a:t>
            </a:r>
            <a:r>
              <a:rPr lang="en-US" altLang="zh-CN" sz="1600">
                <a:sym typeface="+mn-ea"/>
              </a:rPr>
              <a:t>'jingtum</a:t>
            </a:r>
            <a:r>
              <a:rPr lang="zh-CN" altLang="en-US" sz="1600"/>
              <a:t>-lib');</a:t>
            </a:r>
            <a:endParaRPr lang="zh-CN" altLang="en-US" sz="1600"/>
          </a:p>
          <a:p>
            <a:pPr algn="l"/>
            <a:endParaRPr lang="zh-CN" altLang="en-US" sz="1600"/>
          </a:p>
          <a:p>
            <a:pPr algn="l"/>
            <a:r>
              <a:rPr lang="en-US" altLang="zh-CN" sz="1600"/>
              <a:t>1.</a:t>
            </a:r>
            <a:r>
              <a:rPr lang="zh-CN" altLang="en-US" sz="1600"/>
              <a:t>无私钥，</a:t>
            </a:r>
            <a:r>
              <a:rPr lang="zh-CN" altLang="en-US" sz="1600"/>
              <a:t>随机生成</a:t>
            </a:r>
            <a:endParaRPr lang="zh-CN" altLang="en-US" sz="1600"/>
          </a:p>
          <a:p>
            <a:pPr algn="l"/>
            <a:r>
              <a:rPr lang="zh-CN" altLang="en-US" sz="1600"/>
              <a:t>  var w</a:t>
            </a:r>
            <a:r>
              <a:rPr lang="en-US" altLang="zh-CN" sz="1600"/>
              <a:t>1</a:t>
            </a:r>
            <a:r>
              <a:rPr lang="zh-CN" altLang="en-US" sz="1600"/>
              <a:t> = jlib.Wallet.generate();</a:t>
            </a:r>
            <a:endParaRPr lang="zh-CN" altLang="en-US" sz="1600"/>
          </a:p>
          <a:p>
            <a:pPr algn="l"/>
            <a:r>
              <a:rPr lang="zh-CN" altLang="en-US" sz="1600"/>
              <a:t>  console.log(</a:t>
            </a:r>
            <a:r>
              <a:rPr lang="zh-CN" altLang="en-US" sz="1600">
                <a:sym typeface="+mn-ea"/>
              </a:rPr>
              <a:t>'w</a:t>
            </a:r>
            <a:r>
              <a:rPr lang="en-US" altLang="zh-CN" sz="1600">
                <a:sym typeface="+mn-ea"/>
              </a:rPr>
              <a:t>1</a:t>
            </a:r>
            <a:r>
              <a:rPr lang="zh-CN" altLang="en-US" sz="1600">
                <a:sym typeface="+mn-ea"/>
              </a:rPr>
              <a:t>: ', </a:t>
            </a:r>
            <a:r>
              <a:rPr lang="zh-CN" altLang="en-US" sz="1600"/>
              <a:t>w</a:t>
            </a:r>
            <a:r>
              <a:rPr lang="en-US" altLang="zh-CN" sz="1600"/>
              <a:t>1</a:t>
            </a:r>
            <a:r>
              <a:rPr lang="zh-CN" altLang="en-US" sz="1600"/>
              <a:t>);</a:t>
            </a:r>
            <a:endParaRPr lang="zh-CN" altLang="en-US" sz="1600"/>
          </a:p>
          <a:p>
            <a:pPr algn="l"/>
            <a:endParaRPr lang="zh-CN" altLang="en-US" sz="1600"/>
          </a:p>
          <a:p>
            <a:pPr algn="l"/>
            <a:endParaRPr lang="zh-CN" altLang="en-US" sz="1600"/>
          </a:p>
          <a:p>
            <a:pPr algn="l"/>
            <a:r>
              <a:rPr lang="en-US" altLang="zh-CN" sz="1600"/>
              <a:t>2.</a:t>
            </a:r>
            <a:r>
              <a:rPr lang="zh-CN" altLang="en-US" sz="1600"/>
              <a:t>有私钥，导出钱包</a:t>
            </a:r>
            <a:endParaRPr lang="zh-CN" altLang="en-US" sz="1600"/>
          </a:p>
          <a:p>
            <a:pPr algn="l"/>
            <a:r>
              <a:rPr lang="zh-CN" altLang="en-US" sz="1600"/>
              <a:t>  var w2 = jlib.Wallet.fromSecret('sn37nYrQ6KPJvTFmaBYokS3FjXUWd');</a:t>
            </a:r>
            <a:endParaRPr lang="zh-CN" altLang="en-US" sz="1600"/>
          </a:p>
          <a:p>
            <a:pPr algn="l"/>
            <a:r>
              <a:rPr lang="zh-CN" altLang="en-US" sz="1600"/>
              <a:t>  console.log('w2: ', w2);</a:t>
            </a:r>
            <a:endParaRPr lang="zh-CN" altLang="en-US" sz="1600"/>
          </a:p>
          <a:p>
            <a:pPr algn="l"/>
            <a:endParaRPr lang="zh-CN" altLang="en-US" sz="1600"/>
          </a:p>
          <a:p>
            <a:pPr algn="l"/>
            <a:endParaRPr lang="zh-CN" altLang="en-US" sz="1600"/>
          </a:p>
          <a:p>
            <a:pPr algn="l"/>
            <a:endParaRPr lang="zh-CN" altLang="en-US"/>
          </a:p>
          <a:p>
            <a:pPr algn="l"/>
            <a:r>
              <a:rPr lang="en-US" altLang="zh-CN"/>
              <a:t>	</a:t>
            </a:r>
            <a:endParaRPr lang="en-US" altLang="zh-CN"/>
          </a:p>
        </p:txBody>
      </p:sp>
      <p:sp>
        <p:nvSpPr>
          <p:cNvPr id="3" name="文本框 2"/>
          <p:cNvSpPr txBox="1"/>
          <p:nvPr/>
        </p:nvSpPr>
        <p:spPr>
          <a:xfrm>
            <a:off x="899795" y="1174115"/>
            <a:ext cx="4261485" cy="368300"/>
          </a:xfrm>
          <a:prstGeom prst="rect">
            <a:avLst/>
          </a:prstGeom>
          <a:noFill/>
        </p:spPr>
        <p:txBody>
          <a:bodyPr wrap="square" rtlCol="0">
            <a:spAutoFit/>
          </a:bodyPr>
          <a:p>
            <a:r>
              <a:rPr lang="zh-CN" altLang="en-US" b="1"/>
              <a:t>两种方式创建钱包</a:t>
            </a:r>
            <a:endParaRPr lang="zh-CN" altLang="en-US" b="1"/>
          </a:p>
        </p:txBody>
      </p:sp>
      <p:sp>
        <p:nvSpPr>
          <p:cNvPr id="4" name="文本框 3"/>
          <p:cNvSpPr txBox="1"/>
          <p:nvPr/>
        </p:nvSpPr>
        <p:spPr>
          <a:xfrm>
            <a:off x="5384165" y="2448560"/>
            <a:ext cx="5191760" cy="829945"/>
          </a:xfrm>
          <a:prstGeom prst="rect">
            <a:avLst/>
          </a:prstGeom>
          <a:solidFill>
            <a:srgbClr val="FFC000"/>
          </a:solidFill>
        </p:spPr>
        <p:txBody>
          <a:bodyPr wrap="square" rtlCol="0">
            <a:spAutoFit/>
          </a:bodyPr>
          <a:p>
            <a:r>
              <a:rPr lang="zh-CN" altLang="en-US" sz="1200">
                <a:solidFill>
                  <a:schemeClr val="tx1"/>
                </a:solidFill>
              </a:rPr>
              <a:t>返回结果</a:t>
            </a:r>
            <a:endParaRPr lang="zh-CN" altLang="en-US" sz="1200">
              <a:solidFill>
                <a:schemeClr val="tx1"/>
              </a:solidFill>
            </a:endParaRPr>
          </a:p>
          <a:p>
            <a:r>
              <a:rPr lang="zh-CN" altLang="en-US" sz="1200">
                <a:solidFill>
                  <a:schemeClr val="tx1"/>
                </a:solidFill>
              </a:rPr>
              <a:t>{ secret: 'sn37nYrQ6KPJvTFmaBYokS3FjXUWd',</a:t>
            </a:r>
            <a:endParaRPr lang="zh-CN" altLang="en-US" sz="1200">
              <a:solidFill>
                <a:schemeClr val="tx1"/>
              </a:solidFill>
            </a:endParaRPr>
          </a:p>
          <a:p>
            <a:r>
              <a:rPr lang="zh-CN" altLang="en-US" sz="1200">
                <a:solidFill>
                  <a:schemeClr val="tx1"/>
                </a:solidFill>
              </a:rPr>
              <a:t>  address: 'jB7rxgh43ncbTX4WeMoeadiGMfmfqY2xLZ' </a:t>
            </a:r>
            <a:endParaRPr lang="zh-CN" altLang="en-US" sz="1200">
              <a:solidFill>
                <a:schemeClr val="tx1"/>
              </a:solidFill>
            </a:endParaRPr>
          </a:p>
          <a:p>
            <a:r>
              <a:rPr lang="zh-CN" altLang="en-US" sz="1200">
                <a:solidFill>
                  <a:schemeClr val="tx1"/>
                </a:solidFill>
              </a:rPr>
              <a:t>}</a:t>
            </a:r>
            <a:endParaRPr lang="zh-CN" altLang="en-US" sz="1200">
              <a:solidFill>
                <a:schemeClr val="tx1"/>
              </a:solidFill>
            </a:endParaRPr>
          </a:p>
        </p:txBody>
      </p:sp>
      <p:sp>
        <p:nvSpPr>
          <p:cNvPr id="8" name="矩形标注 7"/>
          <p:cNvSpPr/>
          <p:nvPr/>
        </p:nvSpPr>
        <p:spPr>
          <a:xfrm>
            <a:off x="7654290" y="2231390"/>
            <a:ext cx="806450" cy="240030"/>
          </a:xfrm>
          <a:prstGeom prst="wedgeRectCallout">
            <a:avLst>
              <a:gd name="adj1" fmla="val -39842"/>
              <a:gd name="adj2" fmla="val 113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私钥</a:t>
            </a:r>
            <a:endParaRPr lang="zh-CN" altLang="en-US" sz="1400"/>
          </a:p>
        </p:txBody>
      </p:sp>
      <p:sp>
        <p:nvSpPr>
          <p:cNvPr id="6" name="矩形标注 5"/>
          <p:cNvSpPr/>
          <p:nvPr/>
        </p:nvSpPr>
        <p:spPr>
          <a:xfrm>
            <a:off x="9210675" y="2854325"/>
            <a:ext cx="1044575" cy="323850"/>
          </a:xfrm>
          <a:prstGeom prst="wedgeRectCallout">
            <a:avLst>
              <a:gd name="adj1" fmla="val -67811"/>
              <a:gd name="adj2" fmla="val -225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钱包</a:t>
            </a:r>
            <a:r>
              <a:rPr lang="zh-CN" altLang="en-US" sz="1400"/>
              <a:t>地址</a:t>
            </a:r>
            <a:endParaRPr lang="zh-CN"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文本框 1"/>
          <p:cNvSpPr txBox="1"/>
          <p:nvPr/>
        </p:nvSpPr>
        <p:spPr>
          <a:xfrm>
            <a:off x="1539875" y="2904490"/>
            <a:ext cx="8316595" cy="706755"/>
          </a:xfrm>
          <a:prstGeom prst="rect">
            <a:avLst/>
          </a:prstGeom>
          <a:noFill/>
        </p:spPr>
        <p:txBody>
          <a:bodyPr wrap="square" rtlCol="0">
            <a:spAutoFit/>
          </a:bodyPr>
          <a:p>
            <a:pPr algn="ctr"/>
            <a:r>
              <a:rPr lang="en-US" altLang="zh-CN" sz="4000">
                <a:solidFill>
                  <a:schemeClr val="accent1"/>
                </a:solidFill>
                <a:effectLst>
                  <a:outerShdw blurRad="38100" dist="25400" dir="5400000" algn="ctr" rotWithShape="0">
                    <a:srgbClr val="6E747A">
                      <a:alpha val="43000"/>
                    </a:srgbClr>
                  </a:outerShdw>
                </a:effectLst>
              </a:rPr>
              <a:t>5.</a:t>
            </a:r>
            <a:r>
              <a:rPr lang="zh-CN" altLang="en-US" sz="4000">
                <a:solidFill>
                  <a:schemeClr val="accent1"/>
                </a:solidFill>
                <a:effectLst>
                  <a:outerShdw blurRad="38100" dist="25400" dir="5400000" algn="ctr" rotWithShape="0">
                    <a:srgbClr val="6E747A">
                      <a:alpha val="43000"/>
                    </a:srgbClr>
                  </a:outerShdw>
                </a:effectLst>
              </a:rPr>
              <a:t>激活转账</a:t>
            </a:r>
            <a:endParaRPr lang="zh-CN" altLang="en-US" sz="40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文本框 2"/>
          <p:cNvSpPr txBox="1"/>
          <p:nvPr/>
        </p:nvSpPr>
        <p:spPr>
          <a:xfrm>
            <a:off x="899795" y="1174115"/>
            <a:ext cx="4261485" cy="368300"/>
          </a:xfrm>
          <a:prstGeom prst="rect">
            <a:avLst/>
          </a:prstGeom>
          <a:noFill/>
        </p:spPr>
        <p:txBody>
          <a:bodyPr wrap="square" rtlCol="0">
            <a:spAutoFit/>
          </a:bodyPr>
          <a:p>
            <a:r>
              <a:rPr lang="zh-CN" altLang="en-US" b="1">
                <a:sym typeface="+mn-ea"/>
              </a:rPr>
              <a:t>概念普及</a:t>
            </a:r>
            <a:endParaRPr lang="zh-CN" altLang="en-US" b="1">
              <a:sym typeface="+mn-ea"/>
            </a:endParaRPr>
          </a:p>
        </p:txBody>
      </p:sp>
      <p:sp>
        <p:nvSpPr>
          <p:cNvPr id="9" name="文本框 8"/>
          <p:cNvSpPr txBox="1"/>
          <p:nvPr/>
        </p:nvSpPr>
        <p:spPr>
          <a:xfrm>
            <a:off x="979170" y="1542415"/>
            <a:ext cx="7046595" cy="3076575"/>
          </a:xfrm>
          <a:prstGeom prst="rect">
            <a:avLst/>
          </a:prstGeom>
          <a:noFill/>
        </p:spPr>
        <p:txBody>
          <a:bodyPr wrap="square" rtlCol="0">
            <a:spAutoFit/>
          </a:bodyPr>
          <a:p>
            <a:pPr algn="l"/>
            <a:endParaRPr lang="zh-CN" altLang="en-US" sz="1600" b="1">
              <a:sym typeface="+mn-ea"/>
            </a:endParaRPr>
          </a:p>
          <a:p>
            <a:pPr algn="l"/>
            <a:r>
              <a:rPr lang="zh-CN" altLang="en-US" sz="1600" b="1">
                <a:sym typeface="+mn-ea"/>
              </a:rPr>
              <a:t>激活</a:t>
            </a:r>
            <a:r>
              <a:rPr lang="zh-CN" altLang="en-US" sz="1600">
                <a:sym typeface="+mn-ea"/>
              </a:rPr>
              <a:t>：钱包生成之后并没有上链，类似银行开户，一般需要</a:t>
            </a:r>
            <a:r>
              <a:rPr lang="en-US" altLang="zh-CN" sz="1600">
                <a:sym typeface="+mn-ea"/>
              </a:rPr>
              <a:t>3</a:t>
            </a:r>
            <a:r>
              <a:rPr lang="en-US" altLang="zh-CN" sz="1600">
                <a:sym typeface="+mn-ea"/>
              </a:rPr>
              <a:t>0</a:t>
            </a:r>
            <a:r>
              <a:rPr lang="zh-CN" altLang="en-US" sz="1600">
                <a:sym typeface="+mn-ea"/>
              </a:rPr>
              <a:t>个</a:t>
            </a:r>
            <a:r>
              <a:rPr lang="en-US" altLang="zh-CN" sz="1600">
                <a:sym typeface="+mn-ea"/>
              </a:rPr>
              <a:t>SWT</a:t>
            </a:r>
            <a:r>
              <a:rPr lang="zh-CN" altLang="en-US" sz="1600">
                <a:sym typeface="+mn-ea"/>
              </a:rPr>
              <a:t>将钱包激活上链。</a:t>
            </a:r>
            <a:endParaRPr lang="zh-CN" altLang="en-US" sz="1600">
              <a:sym typeface="+mn-ea"/>
            </a:endParaRPr>
          </a:p>
          <a:p>
            <a:pPr algn="l"/>
            <a:endParaRPr lang="zh-CN" altLang="en-US" sz="1600"/>
          </a:p>
          <a:p>
            <a:pPr algn="l"/>
            <a:r>
              <a:rPr lang="zh-CN" altLang="en-US" sz="1600" b="1"/>
              <a:t>节点</a:t>
            </a:r>
            <a:r>
              <a:rPr lang="zh-CN" altLang="en-US" sz="1600"/>
              <a:t>：整个区块链底层是由</a:t>
            </a:r>
            <a:r>
              <a:rPr lang="en-US" altLang="zh-CN" sz="1600"/>
              <a:t>n</a:t>
            </a:r>
            <a:r>
              <a:rPr lang="zh-CN" altLang="en-US" sz="1600"/>
              <a:t>台服务器管理存储信息，并且相互验证。这些服务器就是节点。</a:t>
            </a:r>
            <a:endParaRPr lang="zh-CN" altLang="en-US" sz="1600"/>
          </a:p>
          <a:p>
            <a:pPr algn="l"/>
            <a:endParaRPr lang="zh-CN" altLang="en-US" sz="1600"/>
          </a:p>
          <a:p>
            <a:pPr algn="l"/>
            <a:r>
              <a:rPr lang="zh-CN" altLang="en-US" sz="1600" b="1"/>
              <a:t>燃料</a:t>
            </a:r>
            <a:r>
              <a:rPr lang="zh-CN" altLang="en-US" sz="1600"/>
              <a:t>：每执行一次交易会消耗固定的燃料，如：</a:t>
            </a:r>
            <a:r>
              <a:rPr lang="en-US" altLang="zh-CN" sz="1600"/>
              <a:t>0.01SWT</a:t>
            </a:r>
            <a:r>
              <a:rPr lang="zh-CN" altLang="en-US" sz="1600"/>
              <a:t>。</a:t>
            </a:r>
            <a:endParaRPr lang="zh-CN" altLang="en-US" sz="1600"/>
          </a:p>
          <a:p>
            <a:pPr algn="l"/>
            <a:endParaRPr lang="zh-CN" altLang="en-US" sz="1600"/>
          </a:p>
          <a:p>
            <a:pPr algn="l"/>
            <a:r>
              <a:rPr lang="en-US" altLang="zh-CN" sz="1600" b="1"/>
              <a:t>hash</a:t>
            </a:r>
            <a:r>
              <a:rPr lang="zh-CN" altLang="en-US" sz="1600"/>
              <a:t>：通过哈希算法生成的一串数字和字母组成的散列字符串，一般作为事务的唯一标识值。</a:t>
            </a:r>
            <a:endParaRPr lang="zh-CN" altLang="en-US" sz="1600"/>
          </a:p>
          <a:p>
            <a:pPr algn="l"/>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5" name="文本框 4"/>
          <p:cNvSpPr txBox="1"/>
          <p:nvPr/>
        </p:nvSpPr>
        <p:spPr>
          <a:xfrm>
            <a:off x="789940" y="1098550"/>
            <a:ext cx="4261485" cy="368300"/>
          </a:xfrm>
          <a:prstGeom prst="rect">
            <a:avLst/>
          </a:prstGeom>
          <a:noFill/>
        </p:spPr>
        <p:txBody>
          <a:bodyPr wrap="square" rtlCol="0">
            <a:spAutoFit/>
          </a:bodyPr>
          <a:p>
            <a:r>
              <a:rPr lang="zh-CN" altLang="en-US" b="1"/>
              <a:t>具体实现</a:t>
            </a:r>
            <a:endParaRPr lang="zh-CN" altLang="en-US" b="1"/>
          </a:p>
        </p:txBody>
      </p:sp>
      <p:sp>
        <p:nvSpPr>
          <p:cNvPr id="7" name="文本框 6"/>
          <p:cNvSpPr txBox="1"/>
          <p:nvPr/>
        </p:nvSpPr>
        <p:spPr>
          <a:xfrm>
            <a:off x="789940" y="1466850"/>
            <a:ext cx="7046595" cy="5477510"/>
          </a:xfrm>
          <a:prstGeom prst="rect">
            <a:avLst/>
          </a:prstGeom>
          <a:noFill/>
        </p:spPr>
        <p:txBody>
          <a:bodyPr wrap="square" rtlCol="0">
            <a:spAutoFit/>
          </a:bodyPr>
          <a:p>
            <a:pPr algn="l"/>
            <a:r>
              <a:rPr lang="zh-CN" altLang="en-US" sz="1400"/>
              <a:t>var jlib = require(</a:t>
            </a:r>
            <a:r>
              <a:rPr lang="en-US" altLang="zh-CN" sz="1400"/>
              <a:t>'</a:t>
            </a:r>
            <a:r>
              <a:rPr lang="en-US" altLang="zh-CN" sz="1400"/>
              <a:t>jingtum</a:t>
            </a:r>
            <a:r>
              <a:rPr lang="zh-CN" altLang="en-US" sz="1400"/>
              <a:t>-lib');</a:t>
            </a:r>
            <a:endParaRPr lang="zh-CN" altLang="en-US" sz="1400"/>
          </a:p>
          <a:p>
            <a:pPr algn="l"/>
            <a:r>
              <a:rPr lang="zh-CN" altLang="en-US" sz="1400"/>
              <a:t>var Remote = jlib.Remote;</a:t>
            </a:r>
            <a:endParaRPr lang="zh-CN" altLang="en-US" sz="1400"/>
          </a:p>
          <a:p>
            <a:pPr algn="l"/>
            <a:r>
              <a:rPr lang="zh-CN" altLang="en-US" sz="1400"/>
              <a:t>var remote = new Remote({server: 'ws://</a:t>
            </a:r>
            <a:r>
              <a:rPr lang="zh-CN" altLang="en-US" sz="1400">
                <a:sym typeface="+mn-ea"/>
              </a:rPr>
              <a:t>xxx:por</a:t>
            </a:r>
            <a:r>
              <a:rPr lang="en-US" altLang="zh-CN" sz="1400">
                <a:sym typeface="+mn-ea"/>
              </a:rPr>
              <a:t>t</a:t>
            </a:r>
            <a:r>
              <a:rPr lang="zh-CN" altLang="en-US" sz="1400"/>
              <a:t>', </a:t>
            </a:r>
            <a:endParaRPr lang="zh-CN" altLang="en-US" sz="1400"/>
          </a:p>
          <a:p>
            <a:pPr algn="l"/>
            <a:r>
              <a:rPr lang="zh-CN" altLang="en-US" sz="1400"/>
              <a:t>      local_sign:true});</a:t>
            </a:r>
            <a:endParaRPr lang="zh-CN" altLang="en-US" sz="1400"/>
          </a:p>
          <a:p>
            <a:pPr algn="l"/>
            <a:r>
              <a:rPr lang="zh-CN" altLang="en-US" sz="1400"/>
              <a:t>remote.connect(function(err, result) {</a:t>
            </a:r>
            <a:endParaRPr lang="zh-CN" altLang="en-US" sz="1400"/>
          </a:p>
          <a:p>
            <a:pPr algn="l"/>
            <a:r>
              <a:rPr lang="zh-CN" altLang="en-US" sz="1400"/>
              <a:t>    if (err) {</a:t>
            </a:r>
            <a:endParaRPr lang="zh-CN" altLang="en-US" sz="1400"/>
          </a:p>
          <a:p>
            <a:pPr algn="l"/>
            <a:r>
              <a:rPr lang="zh-CN" altLang="en-US" sz="1400"/>
              <a:t>        return console.log('err:',err);</a:t>
            </a:r>
            <a:endParaRPr lang="zh-CN" altLang="en-US" sz="1400"/>
          </a:p>
          <a:p>
            <a:pPr algn="l"/>
            <a:r>
              <a:rPr lang="zh-CN" altLang="en-US" sz="1400"/>
              <a:t>    }</a:t>
            </a:r>
            <a:endParaRPr lang="zh-CN" altLang="en-US" sz="1400"/>
          </a:p>
          <a:p>
            <a:pPr algn="l"/>
            <a:r>
              <a:rPr lang="zh-CN" altLang="en-US" sz="1400"/>
              <a:t>    var tx = </a:t>
            </a:r>
            <a:r>
              <a:rPr lang="zh-CN" altLang="en-US" sz="1400" b="1"/>
              <a:t>remote.buildPaymentTx</a:t>
            </a:r>
            <a:r>
              <a:rPr lang="zh-CN" altLang="en-US" sz="1400"/>
              <a:t>({</a:t>
            </a:r>
            <a:endParaRPr lang="zh-CN" altLang="en-US" sz="1400"/>
          </a:p>
          <a:p>
            <a:pPr algn="l"/>
            <a:r>
              <a:rPr lang="zh-CN" altLang="en-US" sz="1400"/>
              <a:t>        account: 'jB7rxgh43ncbTX4WeMoeadiGMfmfqY2xLZ',</a:t>
            </a:r>
            <a:endParaRPr lang="zh-CN" altLang="en-US" sz="1400"/>
          </a:p>
          <a:p>
            <a:pPr algn="l"/>
            <a:r>
              <a:rPr lang="zh-CN" altLang="en-US" sz="1400"/>
              <a:t>        to: 'jDUjqoDZLhzx4DCf6pvSivjkjgtRESY62c',</a:t>
            </a:r>
            <a:endParaRPr lang="zh-CN" altLang="en-US" sz="1400"/>
          </a:p>
          <a:p>
            <a:pPr algn="l"/>
            <a:r>
              <a:rPr lang="zh-CN" altLang="en-US" sz="1400"/>
              <a:t>        amount: {</a:t>
            </a:r>
            <a:endParaRPr lang="zh-CN" altLang="en-US" sz="1400"/>
          </a:p>
          <a:p>
            <a:pPr algn="l"/>
            <a:r>
              <a:rPr lang="zh-CN" altLang="en-US" sz="1400"/>
              <a:t>        "value": </a:t>
            </a:r>
            <a:r>
              <a:rPr lang="en-US" altLang="zh-CN" sz="1400"/>
              <a:t>30</a:t>
            </a:r>
            <a:r>
              <a:rPr lang="zh-CN" altLang="en-US" sz="1400"/>
              <a:t>,</a:t>
            </a:r>
            <a:endParaRPr lang="zh-CN" altLang="en-US" sz="1400"/>
          </a:p>
          <a:p>
            <a:pPr algn="l"/>
            <a:r>
              <a:rPr lang="zh-CN" altLang="en-US" sz="1400"/>
              <a:t>        "currency": "</a:t>
            </a:r>
            <a:r>
              <a:rPr lang="en-US" altLang="zh-CN" sz="1400"/>
              <a:t>SWT</a:t>
            </a:r>
            <a:r>
              <a:rPr lang="zh-CN" altLang="en-US" sz="1400"/>
              <a:t>",</a:t>
            </a:r>
            <a:endParaRPr lang="zh-CN" altLang="en-US" sz="1400"/>
          </a:p>
          <a:p>
            <a:pPr algn="l"/>
            <a:r>
              <a:rPr lang="zh-CN" altLang="en-US" sz="1400"/>
              <a:t>        "issuer": ""</a:t>
            </a:r>
            <a:endParaRPr lang="zh-CN" altLang="en-US" sz="1400"/>
          </a:p>
          <a:p>
            <a:pPr algn="l"/>
            <a:r>
              <a:rPr lang="zh-CN" altLang="en-US" sz="1400"/>
              <a:t>        }</a:t>
            </a:r>
            <a:endParaRPr lang="zh-CN" altLang="en-US" sz="1400"/>
          </a:p>
          <a:p>
            <a:pPr algn="l"/>
            <a:r>
              <a:rPr lang="zh-CN" altLang="en-US" sz="1400"/>
              <a:t>    });</a:t>
            </a:r>
            <a:endParaRPr lang="zh-CN" altLang="en-US" sz="1400"/>
          </a:p>
          <a:p>
            <a:pPr algn="l"/>
            <a:r>
              <a:rPr lang="zh-CN" altLang="en-US" sz="1400"/>
              <a:t>    tx.setSecret('sn37nYrQ6KPJvTFmaBYokS3FjXUWd');</a:t>
            </a:r>
            <a:endParaRPr lang="zh-CN" altLang="en-US" sz="1400"/>
          </a:p>
          <a:p>
            <a:pPr algn="l"/>
            <a:r>
              <a:rPr lang="zh-CN" altLang="en-US" sz="1400"/>
              <a:t>    tx.addMemo('支付</a:t>
            </a:r>
            <a:r>
              <a:rPr lang="en-US" altLang="zh-CN" sz="1400"/>
              <a:t>30</a:t>
            </a:r>
            <a:r>
              <a:rPr lang="en-US" sz="1400"/>
              <a:t>SWT</a:t>
            </a:r>
            <a:r>
              <a:rPr lang="zh-CN" altLang="en-US" sz="1400"/>
              <a:t>.');//可选</a:t>
            </a:r>
            <a:endParaRPr lang="zh-CN" altLang="en-US" sz="1400"/>
          </a:p>
          <a:p>
            <a:pPr algn="l"/>
            <a:r>
              <a:rPr lang="zh-CN" altLang="en-US" sz="1400"/>
              <a:t>    tx.submit(function(err, result) {</a:t>
            </a:r>
            <a:endParaRPr lang="zh-CN" altLang="en-US" sz="1400"/>
          </a:p>
          <a:p>
            <a:pPr algn="l"/>
            <a:r>
              <a:rPr lang="zh-CN" altLang="en-US" sz="1400"/>
              <a:t>        if(err) {console.log('err:',err);}</a:t>
            </a:r>
            <a:endParaRPr lang="zh-CN" altLang="en-US" sz="1400"/>
          </a:p>
          <a:p>
            <a:pPr algn="l"/>
            <a:r>
              <a:rPr lang="zh-CN" altLang="en-US" sz="1400"/>
              <a:t>        else if(result){</a:t>
            </a:r>
            <a:endParaRPr lang="zh-CN" altLang="en-US" sz="1400"/>
          </a:p>
          <a:p>
            <a:pPr algn="l"/>
            <a:r>
              <a:rPr lang="zh-CN" altLang="en-US" sz="1400"/>
              <a:t>            console.log('res:', result);}</a:t>
            </a:r>
            <a:endParaRPr lang="zh-CN" altLang="en-US" sz="1400"/>
          </a:p>
          <a:p>
            <a:pPr algn="l"/>
            <a:r>
              <a:rPr lang="zh-CN" altLang="en-US" sz="1400"/>
              <a:t>    });</a:t>
            </a:r>
            <a:endParaRPr lang="zh-CN" altLang="en-US" sz="1400"/>
          </a:p>
          <a:p>
            <a:pPr algn="l"/>
            <a:r>
              <a:rPr lang="zh-CN" altLang="en-US" sz="1400"/>
              <a:t>});</a:t>
            </a:r>
            <a:r>
              <a:rPr lang="en-US" altLang="zh-CN" sz="1400"/>
              <a:t>	</a:t>
            </a:r>
            <a:endParaRPr lang="en-US" altLang="zh-CN" sz="1400"/>
          </a:p>
        </p:txBody>
      </p:sp>
      <p:sp>
        <p:nvSpPr>
          <p:cNvPr id="2" name="矩形标注 1"/>
          <p:cNvSpPr/>
          <p:nvPr/>
        </p:nvSpPr>
        <p:spPr>
          <a:xfrm>
            <a:off x="2887980" y="4347210"/>
            <a:ext cx="1044575" cy="323850"/>
          </a:xfrm>
          <a:prstGeom prst="wedgeRectCallout">
            <a:avLst>
              <a:gd name="adj1" fmla="val -65744"/>
              <a:gd name="adj2" fmla="val -394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币种</a:t>
            </a:r>
            <a:endParaRPr lang="zh-CN" altLang="en-US" sz="1400"/>
          </a:p>
        </p:txBody>
      </p:sp>
      <p:sp>
        <p:nvSpPr>
          <p:cNvPr id="10" name="矩形标注 9"/>
          <p:cNvSpPr/>
          <p:nvPr/>
        </p:nvSpPr>
        <p:spPr>
          <a:xfrm>
            <a:off x="2108835" y="4705350"/>
            <a:ext cx="2976880" cy="323850"/>
          </a:xfrm>
          <a:prstGeom prst="wedgeRectCallout">
            <a:avLst>
              <a:gd name="adj1" fmla="val -53967"/>
              <a:gd name="adj2" fmla="val -462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基础币种，币种发行方为空字符串</a:t>
            </a:r>
            <a:endParaRPr lang="zh-CN" altLang="en-US" sz="1400"/>
          </a:p>
        </p:txBody>
      </p:sp>
      <p:sp>
        <p:nvSpPr>
          <p:cNvPr id="11" name="文本框 10"/>
          <p:cNvSpPr txBox="1"/>
          <p:nvPr/>
        </p:nvSpPr>
        <p:spPr>
          <a:xfrm>
            <a:off x="5855335" y="1574800"/>
            <a:ext cx="6146165" cy="5262245"/>
          </a:xfrm>
          <a:prstGeom prst="rect">
            <a:avLst/>
          </a:prstGeom>
          <a:solidFill>
            <a:srgbClr val="FFC000"/>
          </a:solidFill>
        </p:spPr>
        <p:txBody>
          <a:bodyPr wrap="square" rtlCol="0">
            <a:spAutoFit/>
          </a:bodyPr>
          <a:p>
            <a:r>
              <a:rPr lang="zh-CN" altLang="en-US" sz="1200">
                <a:solidFill>
                  <a:schemeClr val="tx1"/>
                </a:solidFill>
              </a:rPr>
              <a:t>返回结果</a:t>
            </a:r>
            <a:endParaRPr lang="zh-CN" altLang="en-US" sz="1200">
              <a:solidFill>
                <a:schemeClr val="tx1"/>
              </a:solidFill>
            </a:endParaRPr>
          </a:p>
          <a:p>
            <a:r>
              <a:rPr lang="zh-CN" altLang="en-US" sz="1200">
                <a:solidFill>
                  <a:schemeClr val="tx1"/>
                </a:solidFill>
              </a:rPr>
              <a:t>{ engine_result: 'tesSUCCESS',</a:t>
            </a:r>
            <a:endParaRPr lang="zh-CN" altLang="en-US" sz="1200">
              <a:solidFill>
                <a:schemeClr val="tx1"/>
              </a:solidFill>
            </a:endParaRPr>
          </a:p>
          <a:p>
            <a:r>
              <a:rPr lang="zh-CN" altLang="en-US" sz="1200">
                <a:solidFill>
                  <a:schemeClr val="tx1"/>
                </a:solidFill>
              </a:rPr>
              <a:t>  engine_result_code: 0,</a:t>
            </a:r>
            <a:endParaRPr lang="zh-CN" altLang="en-US" sz="1200">
              <a:solidFill>
                <a:schemeClr val="tx1"/>
              </a:solidFill>
            </a:endParaRPr>
          </a:p>
          <a:p>
            <a:r>
              <a:rPr lang="zh-CN" altLang="en-US" sz="1200">
                <a:solidFill>
                  <a:schemeClr val="tx1"/>
                </a:solidFill>
              </a:rPr>
              <a:t>  engine_result_message: 'The transaction was applied. Only final in a validated ledger.',</a:t>
            </a:r>
            <a:endParaRPr lang="zh-CN" altLang="en-US" sz="1200">
              <a:solidFill>
                <a:schemeClr val="tx1"/>
              </a:solidFill>
            </a:endParaRPr>
          </a:p>
          <a:p>
            <a:r>
              <a:rPr lang="zh-CN" altLang="en-US" sz="1200">
                <a:solidFill>
                  <a:schemeClr val="tx1"/>
                </a:solidFill>
              </a:rPr>
              <a:t>  tx_blob: '120000220000000024000000982F24EE8B62614000000001C9C380684000000000002710732102FE64E0C20F0058F22F3742EDC15F49F318C04F88B130742C68BAF3B1C89FD16774463044022059155C39AB14477858F7F57CF59D6EDEE58749A711822029360A497D13B7B2E3022005964684DFDB21CCB70708A84917B3BE4816C9A4DFF67460822FF6D3188B0A37811472F05993EBA9858291D364EBF6EEC3D851BD3792831485B6C98BAD6DBF7805D3C5CCC1B4F989E0CE6749F9EA7D0DE694AFE4BB983330737774632EE1F1',</a:t>
            </a:r>
            <a:endParaRPr lang="zh-CN" altLang="en-US" sz="1200">
              <a:solidFill>
                <a:schemeClr val="tx1"/>
              </a:solidFill>
            </a:endParaRPr>
          </a:p>
          <a:p>
            <a:r>
              <a:rPr lang="zh-CN" altLang="en-US" sz="1200">
                <a:solidFill>
                  <a:schemeClr val="tx1"/>
                </a:solidFill>
              </a:rPr>
              <a:t>  tx_json: </a:t>
            </a:r>
            <a:endParaRPr lang="zh-CN" altLang="en-US" sz="1200">
              <a:solidFill>
                <a:schemeClr val="tx1"/>
              </a:solidFill>
            </a:endParaRPr>
          </a:p>
          <a:p>
            <a:r>
              <a:rPr lang="zh-CN" altLang="en-US" sz="1200">
                <a:solidFill>
                  <a:schemeClr val="tx1"/>
                </a:solidFill>
              </a:rPr>
              <a:t>   { Account: 'jB7rxgh43ncbTX4WeMoeadiGMfmfqY2xLZ',</a:t>
            </a:r>
            <a:endParaRPr lang="zh-CN" altLang="en-US" sz="1200">
              <a:solidFill>
                <a:schemeClr val="tx1"/>
              </a:solidFill>
            </a:endParaRPr>
          </a:p>
          <a:p>
            <a:r>
              <a:rPr lang="zh-CN" altLang="en-US" sz="1200">
                <a:solidFill>
                  <a:schemeClr val="tx1"/>
                </a:solidFill>
              </a:rPr>
              <a:t>     Amount: '30000000',</a:t>
            </a:r>
            <a:endParaRPr lang="zh-CN" altLang="en-US" sz="1200">
              <a:solidFill>
                <a:schemeClr val="tx1"/>
              </a:solidFill>
            </a:endParaRPr>
          </a:p>
          <a:p>
            <a:r>
              <a:rPr lang="zh-CN" altLang="en-US" sz="1200">
                <a:solidFill>
                  <a:schemeClr val="tx1"/>
                </a:solidFill>
              </a:rPr>
              <a:t>     Destination: 'jDUjqoDZLhzx4DCf6pvSivjkjgtRESY62c',</a:t>
            </a:r>
            <a:endParaRPr lang="zh-CN" altLang="en-US" sz="1200">
              <a:solidFill>
                <a:schemeClr val="tx1"/>
              </a:solidFill>
            </a:endParaRPr>
          </a:p>
          <a:p>
            <a:r>
              <a:rPr lang="zh-CN" altLang="en-US" sz="1200">
                <a:solidFill>
                  <a:schemeClr val="tx1"/>
                </a:solidFill>
              </a:rPr>
              <a:t>     Fee: '10000',</a:t>
            </a:r>
            <a:endParaRPr lang="zh-CN" altLang="en-US" sz="1200">
              <a:solidFill>
                <a:schemeClr val="tx1"/>
              </a:solidFill>
            </a:endParaRPr>
          </a:p>
          <a:p>
            <a:r>
              <a:rPr lang="zh-CN" altLang="en-US" sz="1200">
                <a:solidFill>
                  <a:schemeClr val="tx1"/>
                </a:solidFill>
              </a:rPr>
              <a:t>     Flags: 0,</a:t>
            </a:r>
            <a:endParaRPr lang="zh-CN" altLang="en-US" sz="1200">
              <a:solidFill>
                <a:schemeClr val="tx1"/>
              </a:solidFill>
            </a:endParaRPr>
          </a:p>
          <a:p>
            <a:r>
              <a:rPr lang="zh-CN" altLang="en-US" sz="1200">
                <a:solidFill>
                  <a:schemeClr val="tx1"/>
                </a:solidFill>
              </a:rPr>
              <a:t>     Memos: [ [Object] ],</a:t>
            </a:r>
            <a:endParaRPr lang="zh-CN" altLang="en-US" sz="1200">
              <a:solidFill>
                <a:schemeClr val="tx1"/>
              </a:solidFill>
            </a:endParaRPr>
          </a:p>
          <a:p>
            <a:r>
              <a:rPr lang="zh-CN" altLang="en-US" sz="1200">
                <a:solidFill>
                  <a:schemeClr val="tx1"/>
                </a:solidFill>
              </a:rPr>
              <a:t>     Sequence: 152,</a:t>
            </a:r>
            <a:endParaRPr lang="zh-CN" altLang="en-US" sz="1200">
              <a:solidFill>
                <a:schemeClr val="tx1"/>
              </a:solidFill>
            </a:endParaRPr>
          </a:p>
          <a:p>
            <a:r>
              <a:rPr lang="zh-CN" altLang="en-US" sz="1200">
                <a:solidFill>
                  <a:schemeClr val="tx1"/>
                </a:solidFill>
              </a:rPr>
              <a:t>     SigningPubKey: '02FE64E0C20F0058F22F3742EDC15F49F318C04F88B130742C68BAF3B1C89FD167',</a:t>
            </a:r>
            <a:endParaRPr lang="zh-CN" altLang="en-US" sz="1200">
              <a:solidFill>
                <a:schemeClr val="tx1"/>
              </a:solidFill>
            </a:endParaRPr>
          </a:p>
          <a:p>
            <a:r>
              <a:rPr lang="zh-CN" altLang="en-US" sz="1200">
                <a:solidFill>
                  <a:schemeClr val="tx1"/>
                </a:solidFill>
              </a:rPr>
              <a:t>     Timestamp: 619613026,</a:t>
            </a:r>
            <a:endParaRPr lang="zh-CN" altLang="en-US" sz="1200">
              <a:solidFill>
                <a:schemeClr val="tx1"/>
              </a:solidFill>
            </a:endParaRPr>
          </a:p>
          <a:p>
            <a:r>
              <a:rPr lang="zh-CN" altLang="en-US" sz="1200">
                <a:solidFill>
                  <a:schemeClr val="tx1"/>
                </a:solidFill>
              </a:rPr>
              <a:t>     TransactionType: 'Payment',</a:t>
            </a:r>
            <a:endParaRPr lang="zh-CN" altLang="en-US" sz="1200">
              <a:solidFill>
                <a:schemeClr val="tx1"/>
              </a:solidFill>
            </a:endParaRPr>
          </a:p>
          <a:p>
            <a:r>
              <a:rPr lang="zh-CN" altLang="en-US" sz="1200">
                <a:solidFill>
                  <a:schemeClr val="tx1"/>
                </a:solidFill>
              </a:rPr>
              <a:t>     TxnSignature: '3044022059155C39AB14477858F7F57CF59D6EDEE58749A711822029360A497D13B7B2E3022005964684DFDB21CCB70708A84917B3BE4816C9A4DFF67460822FF6D3188B0A37',</a:t>
            </a:r>
            <a:endParaRPr lang="zh-CN" altLang="en-US" sz="1200">
              <a:solidFill>
                <a:schemeClr val="tx1"/>
              </a:solidFill>
            </a:endParaRPr>
          </a:p>
          <a:p>
            <a:r>
              <a:rPr lang="zh-CN" altLang="en-US" sz="1200">
                <a:solidFill>
                  <a:schemeClr val="tx1"/>
                </a:solidFill>
              </a:rPr>
              <a:t>     hash: '6CC96A8C2B47AD9F3837C576F43DBCC188432C1101DC3387906D83DD327D663F' } }</a:t>
            </a:r>
            <a:endParaRPr lang="zh-CN" altLang="en-US" sz="1200">
              <a:solidFill>
                <a:schemeClr val="tx1"/>
              </a:solidFill>
            </a:endParaRPr>
          </a:p>
        </p:txBody>
      </p:sp>
      <p:sp>
        <p:nvSpPr>
          <p:cNvPr id="6" name="矩形标注 5"/>
          <p:cNvSpPr/>
          <p:nvPr/>
        </p:nvSpPr>
        <p:spPr>
          <a:xfrm>
            <a:off x="2442845" y="3978275"/>
            <a:ext cx="1044575" cy="323850"/>
          </a:xfrm>
          <a:prstGeom prst="wedgeRectCallout">
            <a:avLst>
              <a:gd name="adj1" fmla="val -70972"/>
              <a:gd name="adj2" fmla="val -123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支付金额</a:t>
            </a:r>
            <a:endParaRPr lang="zh-CN" altLang="en-US" sz="1400"/>
          </a:p>
        </p:txBody>
      </p:sp>
      <p:sp>
        <p:nvSpPr>
          <p:cNvPr id="8" name="矩形标注 7"/>
          <p:cNvSpPr/>
          <p:nvPr/>
        </p:nvSpPr>
        <p:spPr>
          <a:xfrm>
            <a:off x="3487420" y="2649220"/>
            <a:ext cx="1049655" cy="338455"/>
          </a:xfrm>
          <a:prstGeom prst="wedgeRectCallout">
            <a:avLst>
              <a:gd name="adj1" fmla="val -39842"/>
              <a:gd name="adj2" fmla="val 113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关键方法</a:t>
            </a:r>
            <a:endParaRPr lang="zh-CN" altLang="en-US"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文本框 1"/>
          <p:cNvSpPr txBox="1"/>
          <p:nvPr/>
        </p:nvSpPr>
        <p:spPr>
          <a:xfrm>
            <a:off x="1539875" y="2904490"/>
            <a:ext cx="8316595" cy="706755"/>
          </a:xfrm>
          <a:prstGeom prst="rect">
            <a:avLst/>
          </a:prstGeom>
          <a:noFill/>
        </p:spPr>
        <p:txBody>
          <a:bodyPr wrap="square" rtlCol="0">
            <a:spAutoFit/>
          </a:bodyPr>
          <a:p>
            <a:pPr algn="ctr"/>
            <a:r>
              <a:rPr lang="en-US" altLang="zh-CN" sz="4000">
                <a:solidFill>
                  <a:schemeClr val="accent1"/>
                </a:solidFill>
                <a:effectLst>
                  <a:outerShdw blurRad="38100" dist="25400" dir="5400000" algn="ctr" rotWithShape="0">
                    <a:srgbClr val="6E747A">
                      <a:alpha val="43000"/>
                    </a:srgbClr>
                  </a:outerShdw>
                </a:effectLst>
              </a:rPr>
              <a:t>6.</a:t>
            </a:r>
            <a:r>
              <a:rPr lang="zh-CN" altLang="en-US" sz="4000">
                <a:solidFill>
                  <a:schemeClr val="accent1"/>
                </a:solidFill>
                <a:effectLst>
                  <a:outerShdw blurRad="38100" dist="25400" dir="5400000" algn="ctr" rotWithShape="0">
                    <a:srgbClr val="6E747A">
                      <a:alpha val="43000"/>
                    </a:srgbClr>
                  </a:outerShdw>
                </a:effectLst>
              </a:rPr>
              <a:t>通证的转账</a:t>
            </a:r>
            <a:endParaRPr lang="zh-CN" altLang="en-US" sz="40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5" name="文本框 4"/>
          <p:cNvSpPr txBox="1"/>
          <p:nvPr/>
        </p:nvSpPr>
        <p:spPr>
          <a:xfrm>
            <a:off x="789940" y="1098550"/>
            <a:ext cx="9110980" cy="368300"/>
          </a:xfrm>
          <a:prstGeom prst="rect">
            <a:avLst/>
          </a:prstGeom>
          <a:noFill/>
        </p:spPr>
        <p:txBody>
          <a:bodyPr wrap="square" rtlCol="0">
            <a:spAutoFit/>
          </a:bodyPr>
          <a:p>
            <a:r>
              <a:rPr lang="zh-CN" altLang="en-US" b="1"/>
              <a:t>通证转账同激活转账</a:t>
            </a:r>
            <a:r>
              <a:rPr lang="zh-CN" altLang="en-US" b="1"/>
              <a:t>一样，不同的是参数中</a:t>
            </a:r>
            <a:r>
              <a:rPr lang="zh-CN" altLang="en-US" b="1"/>
              <a:t>币种与币种发行方，具体实现如下</a:t>
            </a:r>
            <a:r>
              <a:rPr lang="en-US" altLang="zh-CN" b="1"/>
              <a:t>:</a:t>
            </a:r>
            <a:endParaRPr lang="en-US" altLang="zh-CN" b="1"/>
          </a:p>
        </p:txBody>
      </p:sp>
      <p:sp>
        <p:nvSpPr>
          <p:cNvPr id="7" name="文本框 6"/>
          <p:cNvSpPr txBox="1"/>
          <p:nvPr/>
        </p:nvSpPr>
        <p:spPr>
          <a:xfrm>
            <a:off x="892175" y="1466850"/>
            <a:ext cx="7046595" cy="5477510"/>
          </a:xfrm>
          <a:prstGeom prst="rect">
            <a:avLst/>
          </a:prstGeom>
          <a:noFill/>
        </p:spPr>
        <p:txBody>
          <a:bodyPr wrap="square" rtlCol="0">
            <a:spAutoFit/>
          </a:bodyPr>
          <a:p>
            <a:pPr algn="l"/>
            <a:r>
              <a:rPr lang="zh-CN" altLang="en-US" sz="1400"/>
              <a:t>var jlib = require(</a:t>
            </a:r>
            <a:r>
              <a:rPr lang="en-US" altLang="zh-CN" sz="1400"/>
              <a:t>'jingtum</a:t>
            </a:r>
            <a:r>
              <a:rPr lang="zh-CN" altLang="en-US" sz="1400"/>
              <a:t>-lib');</a:t>
            </a:r>
            <a:endParaRPr lang="zh-CN" altLang="en-US" sz="1400"/>
          </a:p>
          <a:p>
            <a:pPr algn="l"/>
            <a:r>
              <a:rPr lang="zh-CN" altLang="en-US" sz="1400"/>
              <a:t>var Remote = jlib.Remote;</a:t>
            </a:r>
            <a:endParaRPr lang="zh-CN" altLang="en-US" sz="1400"/>
          </a:p>
          <a:p>
            <a:pPr algn="l"/>
            <a:r>
              <a:rPr lang="zh-CN" altLang="en-US" sz="1400"/>
              <a:t>var remote = new Remote({server: 'ws://xxx:port', local_sign:true});</a:t>
            </a:r>
            <a:endParaRPr lang="zh-CN" altLang="en-US" sz="1400"/>
          </a:p>
          <a:p>
            <a:pPr algn="l"/>
            <a:r>
              <a:rPr lang="zh-CN" altLang="en-US" sz="1400"/>
              <a:t>remote.connect(function(err, result) {</a:t>
            </a:r>
            <a:endParaRPr lang="zh-CN" altLang="en-US" sz="1400"/>
          </a:p>
          <a:p>
            <a:pPr algn="l"/>
            <a:r>
              <a:rPr lang="zh-CN" altLang="en-US" sz="1400"/>
              <a:t>    if (err) {</a:t>
            </a:r>
            <a:endParaRPr lang="zh-CN" altLang="en-US" sz="1400"/>
          </a:p>
          <a:p>
            <a:pPr algn="l"/>
            <a:r>
              <a:rPr lang="zh-CN" altLang="en-US" sz="1400"/>
              <a:t>        return console.log('err:',err);</a:t>
            </a:r>
            <a:endParaRPr lang="zh-CN" altLang="en-US" sz="1400"/>
          </a:p>
          <a:p>
            <a:pPr algn="l"/>
            <a:r>
              <a:rPr lang="zh-CN" altLang="en-US" sz="1400"/>
              <a:t>    }</a:t>
            </a:r>
            <a:endParaRPr lang="zh-CN" altLang="en-US" sz="1400"/>
          </a:p>
          <a:p>
            <a:pPr algn="l"/>
            <a:r>
              <a:rPr lang="zh-CN" altLang="en-US" sz="1400"/>
              <a:t>    var tx = </a:t>
            </a:r>
            <a:r>
              <a:rPr lang="zh-CN" altLang="en-US" sz="1400" b="1"/>
              <a:t>remote.buildPaymentTx</a:t>
            </a:r>
            <a:r>
              <a:rPr lang="zh-CN" altLang="en-US" sz="1400"/>
              <a:t>({</a:t>
            </a:r>
            <a:endParaRPr lang="zh-CN" altLang="en-US" sz="1400"/>
          </a:p>
          <a:p>
            <a:pPr algn="l"/>
            <a:r>
              <a:rPr lang="zh-CN" altLang="en-US" sz="1400"/>
              <a:t>        account: 'jB7rxgh43ncbTX4WeMoeadiGMfmfqY2xLZ',</a:t>
            </a:r>
            <a:endParaRPr lang="zh-CN" altLang="en-US" sz="1400"/>
          </a:p>
          <a:p>
            <a:pPr algn="l"/>
            <a:r>
              <a:rPr lang="zh-CN" altLang="en-US" sz="1400"/>
              <a:t>        to: 'jDUjqoDZLhzx4DCf6pvSivjkjgtRESY62c',</a:t>
            </a:r>
            <a:endParaRPr lang="zh-CN" altLang="en-US" sz="1400"/>
          </a:p>
          <a:p>
            <a:pPr algn="l"/>
            <a:r>
              <a:rPr lang="zh-CN" altLang="en-US" sz="1400"/>
              <a:t>        amount: {</a:t>
            </a:r>
            <a:endParaRPr lang="zh-CN" altLang="en-US" sz="1400"/>
          </a:p>
          <a:p>
            <a:pPr algn="l"/>
            <a:r>
              <a:rPr lang="zh-CN" altLang="en-US" sz="1400"/>
              <a:t>        "value": </a:t>
            </a:r>
            <a:r>
              <a:rPr lang="en-US" altLang="zh-CN" sz="1400"/>
              <a:t>1</a:t>
            </a:r>
            <a:r>
              <a:rPr lang="en-US" altLang="zh-CN" sz="1400"/>
              <a:t>0</a:t>
            </a:r>
            <a:r>
              <a:rPr lang="zh-CN" altLang="en-US" sz="1400"/>
              <a:t>,</a:t>
            </a:r>
            <a:endParaRPr lang="zh-CN" altLang="en-US" sz="1400"/>
          </a:p>
          <a:p>
            <a:pPr algn="l"/>
            <a:r>
              <a:rPr lang="zh-CN" altLang="en-US" sz="1400"/>
              <a:t>        "currency": "</a:t>
            </a:r>
            <a:r>
              <a:rPr lang="en-US" altLang="zh-CN" sz="1400"/>
              <a:t>CNY</a:t>
            </a:r>
            <a:r>
              <a:rPr lang="zh-CN" altLang="en-US" sz="1400"/>
              <a:t>",</a:t>
            </a:r>
            <a:endParaRPr lang="zh-CN" altLang="en-US" sz="1400"/>
          </a:p>
          <a:p>
            <a:pPr algn="l"/>
            <a:r>
              <a:rPr lang="zh-CN" altLang="en-US" sz="1400"/>
              <a:t>        "issuer": "jBciDE8Q3uJjf111VeiUNM775AMKHEbBLS"</a:t>
            </a:r>
            <a:endParaRPr lang="zh-CN" altLang="en-US" sz="1400"/>
          </a:p>
          <a:p>
            <a:pPr algn="l"/>
            <a:r>
              <a:rPr lang="zh-CN" altLang="en-US" sz="1400"/>
              <a:t>        }</a:t>
            </a:r>
            <a:endParaRPr lang="zh-CN" altLang="en-US" sz="1400"/>
          </a:p>
          <a:p>
            <a:pPr algn="l"/>
            <a:r>
              <a:rPr lang="zh-CN" altLang="en-US" sz="1400"/>
              <a:t>    });</a:t>
            </a:r>
            <a:endParaRPr lang="zh-CN" altLang="en-US" sz="1400"/>
          </a:p>
          <a:p>
            <a:pPr algn="l"/>
            <a:r>
              <a:rPr lang="zh-CN" altLang="en-US" sz="1400"/>
              <a:t>    tx.setSecret('sn37nYrQ6KPJvTFmaBYokS3FjXUWd');</a:t>
            </a:r>
            <a:endParaRPr lang="zh-CN" altLang="en-US" sz="1400"/>
          </a:p>
          <a:p>
            <a:pPr algn="l"/>
            <a:r>
              <a:rPr lang="zh-CN" altLang="en-US" sz="1400"/>
              <a:t>    tx.addMemo('支付</a:t>
            </a:r>
            <a:r>
              <a:rPr lang="en-US" altLang="zh-CN" sz="1400"/>
              <a:t>10CNY</a:t>
            </a:r>
            <a:r>
              <a:rPr lang="zh-CN" altLang="en-US" sz="1400"/>
              <a:t>.');//可选</a:t>
            </a:r>
            <a:endParaRPr lang="zh-CN" altLang="en-US" sz="1400"/>
          </a:p>
          <a:p>
            <a:pPr algn="l"/>
            <a:r>
              <a:rPr lang="zh-CN" altLang="en-US" sz="1400"/>
              <a:t>    tx.submit(function(err, result) {</a:t>
            </a:r>
            <a:endParaRPr lang="zh-CN" altLang="en-US" sz="1400"/>
          </a:p>
          <a:p>
            <a:pPr algn="l"/>
            <a:r>
              <a:rPr lang="zh-CN" altLang="en-US" sz="1400"/>
              <a:t>        if(err) {console.log('err:',err);}</a:t>
            </a:r>
            <a:endParaRPr lang="zh-CN" altLang="en-US" sz="1400"/>
          </a:p>
          <a:p>
            <a:pPr algn="l"/>
            <a:r>
              <a:rPr lang="zh-CN" altLang="en-US" sz="1400"/>
              <a:t>        else if(result){</a:t>
            </a:r>
            <a:endParaRPr lang="zh-CN" altLang="en-US" sz="1400"/>
          </a:p>
          <a:p>
            <a:pPr algn="l"/>
            <a:r>
              <a:rPr lang="zh-CN" altLang="en-US" sz="1400"/>
              <a:t>            console.log('res:', result);</a:t>
            </a:r>
            <a:endParaRPr lang="zh-CN" altLang="en-US" sz="1400"/>
          </a:p>
          <a:p>
            <a:pPr algn="l"/>
            <a:r>
              <a:rPr lang="zh-CN" altLang="en-US" sz="1400"/>
              <a:t>        }</a:t>
            </a:r>
            <a:endParaRPr lang="zh-CN" altLang="en-US" sz="1400"/>
          </a:p>
          <a:p>
            <a:pPr algn="l"/>
            <a:r>
              <a:rPr lang="zh-CN" altLang="en-US" sz="1400"/>
              <a:t>    });</a:t>
            </a:r>
            <a:endParaRPr lang="zh-CN" altLang="en-US" sz="1400"/>
          </a:p>
          <a:p>
            <a:pPr algn="l"/>
            <a:r>
              <a:rPr lang="zh-CN" altLang="en-US" sz="1400"/>
              <a:t>});</a:t>
            </a:r>
            <a:r>
              <a:rPr lang="en-US" altLang="zh-CN" sz="1400"/>
              <a:t>	</a:t>
            </a:r>
            <a:endParaRPr lang="en-US" altLang="zh-CN" sz="1400"/>
          </a:p>
        </p:txBody>
      </p:sp>
      <p:sp>
        <p:nvSpPr>
          <p:cNvPr id="2" name="矩形标注 1"/>
          <p:cNvSpPr/>
          <p:nvPr/>
        </p:nvSpPr>
        <p:spPr>
          <a:xfrm>
            <a:off x="2985135" y="3915410"/>
            <a:ext cx="1044575" cy="323850"/>
          </a:xfrm>
          <a:prstGeom prst="wedgeRectCallout">
            <a:avLst>
              <a:gd name="adj1" fmla="val -64711"/>
              <a:gd name="adj2" fmla="val 250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币种</a:t>
            </a:r>
            <a:endParaRPr lang="zh-CN" altLang="en-US" sz="1400"/>
          </a:p>
        </p:txBody>
      </p:sp>
      <p:sp>
        <p:nvSpPr>
          <p:cNvPr id="3" name="矩形标注 2"/>
          <p:cNvSpPr/>
          <p:nvPr/>
        </p:nvSpPr>
        <p:spPr>
          <a:xfrm>
            <a:off x="2651125" y="4525010"/>
            <a:ext cx="1197610" cy="323850"/>
          </a:xfrm>
          <a:prstGeom prst="wedgeRectCallout">
            <a:avLst>
              <a:gd name="adj1" fmla="val -65744"/>
              <a:gd name="adj2" fmla="val -394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币种发行方</a:t>
            </a:r>
            <a:endParaRPr lang="zh-CN" alt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文本框 1"/>
          <p:cNvSpPr txBox="1"/>
          <p:nvPr/>
        </p:nvSpPr>
        <p:spPr>
          <a:xfrm>
            <a:off x="1539875" y="2904490"/>
            <a:ext cx="8316595" cy="706755"/>
          </a:xfrm>
          <a:prstGeom prst="rect">
            <a:avLst/>
          </a:prstGeom>
          <a:noFill/>
        </p:spPr>
        <p:txBody>
          <a:bodyPr wrap="square" rtlCol="0">
            <a:spAutoFit/>
            <a:scene3d>
              <a:camera prst="orthographicFront"/>
              <a:lightRig rig="threePt" dir="t"/>
            </a:scene3d>
          </a:bodyPr>
          <a:p>
            <a:pPr algn="ctr"/>
            <a:r>
              <a:rPr lang="en-US" altLang="zh-CN" sz="4000">
                <a:solidFill>
                  <a:schemeClr val="accent1"/>
                </a:solidFill>
                <a:effectLst>
                  <a:outerShdw blurRad="38100" dist="25400" dir="5400000" algn="ctr" rotWithShape="0">
                    <a:srgbClr val="6E747A">
                      <a:alpha val="43000"/>
                    </a:srgbClr>
                  </a:outerShdw>
                </a:effectLst>
              </a:rPr>
              <a:t>7.</a:t>
            </a:r>
            <a:r>
              <a:rPr lang="zh-CN" altLang="en-US" sz="4000">
                <a:solidFill>
                  <a:schemeClr val="accent1"/>
                </a:solidFill>
                <a:effectLst>
                  <a:outerShdw blurRad="38100" dist="25400" dir="5400000" algn="ctr" rotWithShape="0">
                    <a:srgbClr val="6E747A">
                      <a:alpha val="43000"/>
                    </a:srgbClr>
                  </a:outerShdw>
                </a:effectLst>
              </a:rPr>
              <a:t>查交易</a:t>
            </a:r>
            <a:endParaRPr lang="zh-CN" altLang="en-US" sz="40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5" name="文本框 4"/>
          <p:cNvSpPr txBox="1"/>
          <p:nvPr/>
        </p:nvSpPr>
        <p:spPr>
          <a:xfrm>
            <a:off x="789940" y="1274445"/>
            <a:ext cx="7245350" cy="368300"/>
          </a:xfrm>
          <a:prstGeom prst="rect">
            <a:avLst/>
          </a:prstGeom>
          <a:noFill/>
        </p:spPr>
        <p:txBody>
          <a:bodyPr wrap="square" rtlCol="0">
            <a:spAutoFit/>
          </a:bodyPr>
          <a:p>
            <a:r>
              <a:rPr lang="zh-CN" altLang="en-US" b="1"/>
              <a:t>交易</a:t>
            </a:r>
            <a:r>
              <a:rPr lang="en-US" altLang="zh-CN" b="1"/>
              <a:t>hash</a:t>
            </a:r>
            <a:r>
              <a:rPr lang="zh-CN" altLang="en-US" b="1"/>
              <a:t>是交易的唯一标识，可</a:t>
            </a:r>
            <a:r>
              <a:rPr lang="zh-CN" altLang="en-US" b="1"/>
              <a:t>通过</a:t>
            </a:r>
            <a:r>
              <a:rPr lang="en-US" altLang="zh-CN" b="1"/>
              <a:t>hash</a:t>
            </a:r>
            <a:r>
              <a:rPr lang="zh-CN" altLang="en-US" b="1"/>
              <a:t>查询某一具体信息</a:t>
            </a:r>
            <a:endParaRPr lang="zh-CN" altLang="en-US" b="1"/>
          </a:p>
        </p:txBody>
      </p:sp>
      <p:sp>
        <p:nvSpPr>
          <p:cNvPr id="7" name="文本框 6"/>
          <p:cNvSpPr txBox="1"/>
          <p:nvPr/>
        </p:nvSpPr>
        <p:spPr>
          <a:xfrm>
            <a:off x="789940" y="1838325"/>
            <a:ext cx="8197850" cy="3753485"/>
          </a:xfrm>
          <a:prstGeom prst="rect">
            <a:avLst/>
          </a:prstGeom>
          <a:noFill/>
        </p:spPr>
        <p:txBody>
          <a:bodyPr wrap="square" rtlCol="0">
            <a:spAutoFit/>
          </a:bodyPr>
          <a:p>
            <a:pPr algn="l"/>
            <a:r>
              <a:rPr lang="zh-CN" altLang="en-US" sz="1400"/>
              <a:t>var jlib = require('</a:t>
            </a:r>
            <a:r>
              <a:rPr lang="en-US" altLang="zh-CN" sz="1400"/>
              <a:t>jingtum</a:t>
            </a:r>
            <a:r>
              <a:rPr lang="zh-CN" altLang="en-US" sz="1400"/>
              <a:t>-lib');</a:t>
            </a:r>
            <a:endParaRPr lang="zh-CN" altLang="en-US" sz="1400"/>
          </a:p>
          <a:p>
            <a:pPr algn="l"/>
            <a:r>
              <a:rPr lang="zh-CN" altLang="en-US" sz="1400"/>
              <a:t>var Remote = jlib.Remote;</a:t>
            </a:r>
            <a:endParaRPr lang="zh-CN" altLang="en-US" sz="1400"/>
          </a:p>
          <a:p>
            <a:pPr algn="l"/>
            <a:r>
              <a:rPr lang="zh-CN" altLang="en-US" sz="1400"/>
              <a:t>var remote = new Remote({server: 'ws://xxx:port', local_sign:true});</a:t>
            </a:r>
            <a:endParaRPr lang="zh-CN" altLang="en-US" sz="1400"/>
          </a:p>
          <a:p>
            <a:pPr algn="l"/>
            <a:r>
              <a:rPr lang="zh-CN" altLang="en-US" sz="1400"/>
              <a:t>remote.connect(function(err, result) {</a:t>
            </a:r>
            <a:endParaRPr lang="zh-CN" altLang="en-US" sz="1400"/>
          </a:p>
          <a:p>
            <a:pPr algn="l"/>
            <a:r>
              <a:rPr lang="zh-CN" altLang="en-US" sz="1400"/>
              <a:t>    if (err) {</a:t>
            </a:r>
            <a:endParaRPr lang="zh-CN" altLang="en-US" sz="1400"/>
          </a:p>
          <a:p>
            <a:pPr algn="l"/>
            <a:r>
              <a:rPr lang="zh-CN" altLang="en-US" sz="1400"/>
              <a:t>        return console.log('err:',err);</a:t>
            </a:r>
            <a:endParaRPr lang="zh-CN" altLang="en-US" sz="1400"/>
          </a:p>
          <a:p>
            <a:pPr algn="l"/>
            <a:r>
              <a:rPr lang="zh-CN" altLang="en-US" sz="1400"/>
              <a:t>    }</a:t>
            </a:r>
            <a:endParaRPr lang="zh-CN" altLang="en-US" sz="1400"/>
          </a:p>
          <a:p>
            <a:pPr algn="l"/>
            <a:r>
              <a:rPr lang="zh-CN" altLang="en-US" sz="1400"/>
              <a:t>    var req = </a:t>
            </a:r>
            <a:r>
              <a:rPr lang="zh-CN" altLang="en-US" sz="1400" b="1"/>
              <a:t>remote.requestTx</a:t>
            </a:r>
            <a:r>
              <a:rPr lang="zh-CN" altLang="en-US" sz="1400"/>
              <a:t>({</a:t>
            </a:r>
            <a:endParaRPr lang="zh-CN" altLang="en-US" sz="1400"/>
          </a:p>
          <a:p>
            <a:pPr algn="l"/>
            <a:r>
              <a:rPr lang="zh-CN" altLang="en-US" sz="1400"/>
              <a:t>          hash:'744A689B030E2F6F1CBFF94B0E52C0F1CDEED5B85D86ACAA0BC76F42C16A2AFC'</a:t>
            </a:r>
            <a:endParaRPr lang="zh-CN" altLang="en-US" sz="1400"/>
          </a:p>
          <a:p>
            <a:pPr algn="l"/>
            <a:r>
              <a:rPr lang="zh-CN" altLang="en-US" sz="1400"/>
              <a:t>    });</a:t>
            </a:r>
            <a:endParaRPr lang="zh-CN" altLang="en-US" sz="1400"/>
          </a:p>
          <a:p>
            <a:pPr algn="l"/>
            <a:r>
              <a:rPr lang="zh-CN" altLang="en-US" sz="1400"/>
              <a:t>    req.submit(function(err, result) {</a:t>
            </a:r>
            <a:endParaRPr lang="zh-CN" altLang="en-US" sz="1400"/>
          </a:p>
          <a:p>
            <a:pPr algn="l"/>
            <a:r>
              <a:rPr lang="zh-CN" altLang="en-US" sz="1400"/>
              <a:t>        if(err) {console.log('err:',err);}</a:t>
            </a:r>
            <a:endParaRPr lang="zh-CN" altLang="en-US" sz="1400"/>
          </a:p>
          <a:p>
            <a:pPr algn="l"/>
            <a:r>
              <a:rPr lang="zh-CN" altLang="en-US" sz="1400"/>
              <a:t>        else if(result){</a:t>
            </a:r>
            <a:endParaRPr lang="zh-CN" altLang="en-US" sz="1400"/>
          </a:p>
          <a:p>
            <a:pPr algn="l"/>
            <a:r>
              <a:rPr lang="zh-CN" altLang="en-US" sz="1400"/>
              <a:t>            console.log('res:', result);</a:t>
            </a:r>
            <a:endParaRPr lang="zh-CN" altLang="en-US" sz="1400"/>
          </a:p>
          <a:p>
            <a:pPr algn="l"/>
            <a:r>
              <a:rPr lang="zh-CN" altLang="en-US" sz="1400"/>
              <a:t>        }</a:t>
            </a:r>
            <a:endParaRPr lang="zh-CN" altLang="en-US" sz="1400"/>
          </a:p>
          <a:p>
            <a:pPr algn="l"/>
            <a:r>
              <a:rPr lang="zh-CN" altLang="en-US" sz="1400"/>
              <a:t>    });</a:t>
            </a:r>
            <a:endParaRPr lang="zh-CN" altLang="en-US" sz="1400"/>
          </a:p>
          <a:p>
            <a:pPr algn="l"/>
            <a:r>
              <a:rPr lang="zh-CN" altLang="en-US" sz="1400"/>
              <a:t>});</a:t>
            </a:r>
            <a:r>
              <a:rPr lang="en-US" altLang="zh-CN" sz="1400"/>
              <a:t>	</a:t>
            </a:r>
            <a:endParaRPr lang="en-US" altLang="zh-CN" sz="1400"/>
          </a:p>
        </p:txBody>
      </p:sp>
      <p:sp>
        <p:nvSpPr>
          <p:cNvPr id="8" name="矩形标注 7"/>
          <p:cNvSpPr/>
          <p:nvPr/>
        </p:nvSpPr>
        <p:spPr>
          <a:xfrm>
            <a:off x="3272790" y="3118485"/>
            <a:ext cx="1049655" cy="250825"/>
          </a:xfrm>
          <a:prstGeom prst="wedgeRectCallout">
            <a:avLst>
              <a:gd name="adj1" fmla="val -68027"/>
              <a:gd name="adj2" fmla="val 565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关键方法</a:t>
            </a:r>
            <a:endParaRPr lang="zh-CN" alt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文本框 1"/>
          <p:cNvSpPr txBox="1"/>
          <p:nvPr/>
        </p:nvSpPr>
        <p:spPr>
          <a:xfrm>
            <a:off x="1539875" y="2904490"/>
            <a:ext cx="8316595" cy="706755"/>
          </a:xfrm>
          <a:prstGeom prst="rect">
            <a:avLst/>
          </a:prstGeom>
          <a:noFill/>
        </p:spPr>
        <p:txBody>
          <a:bodyPr wrap="square" rtlCol="0">
            <a:spAutoFit/>
          </a:bodyPr>
          <a:p>
            <a:pPr algn="ctr"/>
            <a:r>
              <a:rPr lang="en-US" altLang="zh-CN" sz="4000">
                <a:solidFill>
                  <a:schemeClr val="accent1"/>
                </a:solidFill>
                <a:effectLst>
                  <a:outerShdw blurRad="38100" dist="25400" dir="5400000" algn="ctr" rotWithShape="0">
                    <a:srgbClr val="6E747A">
                      <a:alpha val="43000"/>
                    </a:srgbClr>
                  </a:outerShdw>
                </a:effectLst>
              </a:rPr>
              <a:t>8.</a:t>
            </a:r>
            <a:r>
              <a:rPr lang="zh-CN" altLang="en-US" sz="4000">
                <a:solidFill>
                  <a:schemeClr val="accent1"/>
                </a:solidFill>
                <a:effectLst>
                  <a:outerShdw blurRad="38100" dist="25400" dir="5400000" algn="ctr" rotWithShape="0">
                    <a:srgbClr val="6E747A">
                      <a:alpha val="43000"/>
                    </a:srgbClr>
                  </a:outerShdw>
                </a:effectLst>
              </a:rPr>
              <a:t>本地签名和不签名的玩法</a:t>
            </a:r>
            <a:endParaRPr lang="zh-CN" altLang="en-US" sz="40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a:xfrm>
            <a:off x="473075" y="1235710"/>
            <a:ext cx="10515600" cy="5230495"/>
          </a:xfrm>
        </p:spPr>
        <p:txBody>
          <a:bodyPr/>
          <a:p>
            <a:r>
              <a:rPr lang="en-US" altLang="zh-CN" sz="2800"/>
              <a:t>1.jingtum</a:t>
            </a:r>
            <a:r>
              <a:rPr lang="en-US" altLang="zh-CN" sz="2800"/>
              <a:t>-lib是个啥玩意儿</a:t>
            </a:r>
            <a:r>
              <a:rPr lang="zh-CN" altLang="en-US" sz="2800"/>
              <a:t>？</a:t>
            </a:r>
            <a:endParaRPr lang="zh-CN" altLang="en-US" sz="2800"/>
          </a:p>
          <a:p>
            <a:r>
              <a:rPr lang="en-US" altLang="zh-CN" sz="2800"/>
              <a:t>2.先安装</a:t>
            </a:r>
            <a:endParaRPr lang="en-US" altLang="zh-CN" sz="2800"/>
          </a:p>
          <a:p>
            <a:r>
              <a:rPr lang="en-US" altLang="zh-CN" sz="2800"/>
              <a:t>3.看看链上的区块（账本）信息</a:t>
            </a:r>
            <a:endParaRPr lang="en-US" altLang="zh-CN" sz="2800"/>
          </a:p>
          <a:p>
            <a:r>
              <a:rPr lang="en-US" altLang="zh-CN" sz="2800"/>
              <a:t>4.搞个钱包玩玩</a:t>
            </a:r>
            <a:endParaRPr lang="en-US" altLang="zh-CN" sz="2800"/>
          </a:p>
          <a:p>
            <a:r>
              <a:rPr lang="en-US" altLang="zh-CN" sz="2800"/>
              <a:t>5.激活转账：节点，燃料，hash概念和如何使用</a:t>
            </a:r>
            <a:endParaRPr lang="en-US" altLang="zh-CN" sz="2800"/>
          </a:p>
          <a:p>
            <a:r>
              <a:rPr lang="en-US" altLang="zh-CN" sz="2800"/>
              <a:t>6.通证的转账</a:t>
            </a:r>
            <a:endParaRPr lang="en-US" altLang="zh-CN" sz="2800"/>
          </a:p>
          <a:p>
            <a:r>
              <a:rPr lang="en-US" altLang="zh-CN" sz="2800"/>
              <a:t>7.查交易</a:t>
            </a:r>
            <a:endParaRPr lang="en-US" altLang="zh-CN" sz="2800"/>
          </a:p>
          <a:p>
            <a:r>
              <a:rPr lang="en-US" altLang="zh-CN" sz="2800"/>
              <a:t>8.本地签名和不签名的玩法</a:t>
            </a:r>
            <a:endParaRPr lang="en-US" altLang="zh-CN" sz="2800"/>
          </a:p>
        </p:txBody>
      </p:sp>
      <p:sp>
        <p:nvSpPr>
          <p:cNvPr id="3" name="标题 2"/>
          <p:cNvSpPr>
            <a:spLocks noGrp="1"/>
          </p:cNvSpPr>
          <p:nvPr>
            <p:ph type="title"/>
          </p:nvPr>
        </p:nvSpPr>
        <p:spPr>
          <a:xfrm>
            <a:off x="473341" y="444490"/>
            <a:ext cx="10515600" cy="1325563"/>
          </a:xfrm>
        </p:spPr>
        <p:txBody>
          <a:bodyPr/>
          <a:p>
            <a:r>
              <a:rPr lang="zh-CN" altLang="en-US"/>
              <a:t>目录</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9" name="文本框 8"/>
          <p:cNvSpPr txBox="1"/>
          <p:nvPr/>
        </p:nvSpPr>
        <p:spPr>
          <a:xfrm>
            <a:off x="979170" y="1542415"/>
            <a:ext cx="7474585" cy="737235"/>
          </a:xfrm>
          <a:prstGeom prst="rect">
            <a:avLst/>
          </a:prstGeom>
          <a:noFill/>
        </p:spPr>
        <p:txBody>
          <a:bodyPr wrap="square" rtlCol="0">
            <a:spAutoFit/>
          </a:bodyPr>
          <a:p>
            <a:pPr algn="l"/>
            <a:r>
              <a:rPr lang="zh-CN" altLang="en-US" sz="1400">
                <a:sym typeface="+mn-ea"/>
              </a:rPr>
              <a:t>在现实社会中，签名作为签名者身份的一种证明，签名代表对签名文件的认可，不可抵赖。在区块链交易中，签名就是</a:t>
            </a:r>
            <a:r>
              <a:rPr lang="zh-CN" altLang="en-US" sz="1400" b="1">
                <a:sym typeface="+mn-ea"/>
              </a:rPr>
              <a:t>只有账号所有者才能生成的一段防伪造的字符串</a:t>
            </a:r>
            <a:r>
              <a:rPr lang="zh-CN" altLang="en-US" sz="1400">
                <a:sym typeface="+mn-ea"/>
              </a:rPr>
              <a:t>。通过验证该字符串一方面证明交易是本人发起的，另一反面证明交易信息在传输过程中没有被篡改。</a:t>
            </a:r>
            <a:endParaRPr lang="en-US" altLang="zh-CN" sz="1400"/>
          </a:p>
        </p:txBody>
      </p:sp>
      <p:sp>
        <p:nvSpPr>
          <p:cNvPr id="2" name="文本框 1"/>
          <p:cNvSpPr txBox="1"/>
          <p:nvPr/>
        </p:nvSpPr>
        <p:spPr>
          <a:xfrm>
            <a:off x="758190" y="1128395"/>
            <a:ext cx="4261485" cy="337185"/>
          </a:xfrm>
          <a:prstGeom prst="rect">
            <a:avLst/>
          </a:prstGeom>
          <a:noFill/>
        </p:spPr>
        <p:txBody>
          <a:bodyPr wrap="square" rtlCol="0">
            <a:spAutoFit/>
          </a:bodyPr>
          <a:p>
            <a:r>
              <a:rPr lang="zh-CN" altLang="en-US" sz="1600" b="1"/>
              <a:t>签名是啥</a:t>
            </a:r>
            <a:endParaRPr lang="zh-CN" altLang="en-US" sz="1600" b="1"/>
          </a:p>
        </p:txBody>
      </p:sp>
      <p:sp>
        <p:nvSpPr>
          <p:cNvPr id="10" name="文本框 9"/>
          <p:cNvSpPr txBox="1"/>
          <p:nvPr/>
        </p:nvSpPr>
        <p:spPr>
          <a:xfrm>
            <a:off x="682625" y="2585720"/>
            <a:ext cx="4261485" cy="337185"/>
          </a:xfrm>
          <a:prstGeom prst="rect">
            <a:avLst/>
          </a:prstGeom>
          <a:noFill/>
        </p:spPr>
        <p:txBody>
          <a:bodyPr wrap="square" rtlCol="0">
            <a:spAutoFit/>
          </a:bodyPr>
          <a:p>
            <a:r>
              <a:rPr lang="zh-CN" altLang="en-US" sz="1600" b="1"/>
              <a:t>为啥签名</a:t>
            </a:r>
            <a:endParaRPr lang="zh-CN" altLang="en-US" sz="1600" b="1"/>
          </a:p>
        </p:txBody>
      </p:sp>
      <p:sp>
        <p:nvSpPr>
          <p:cNvPr id="11" name="文本框 10"/>
          <p:cNvSpPr txBox="1"/>
          <p:nvPr/>
        </p:nvSpPr>
        <p:spPr>
          <a:xfrm>
            <a:off x="1008380" y="2988310"/>
            <a:ext cx="7391400" cy="1660525"/>
          </a:xfrm>
          <a:prstGeom prst="rect">
            <a:avLst/>
          </a:prstGeom>
          <a:noFill/>
        </p:spPr>
        <p:txBody>
          <a:bodyPr wrap="square" rtlCol="0">
            <a:spAutoFit/>
          </a:bodyPr>
          <a:p>
            <a:pPr algn="l"/>
            <a:r>
              <a:rPr lang="zh-CN" altLang="en-US" sz="1400" b="1"/>
              <a:t>防篡改</a:t>
            </a:r>
            <a:r>
              <a:rPr lang="zh-CN" altLang="en-US" sz="1400"/>
              <a:t>：通过对签名的验证，可以保证信息在传输过程中未被篡改。</a:t>
            </a:r>
            <a:endParaRPr lang="zh-CN" altLang="en-US" sz="1400"/>
          </a:p>
          <a:p>
            <a:pPr algn="l"/>
            <a:r>
              <a:rPr lang="zh-CN" altLang="en-US" sz="1400" b="1"/>
              <a:t>验证数据的完整性</a:t>
            </a:r>
            <a:r>
              <a:rPr lang="zh-CN" altLang="en-US" sz="1400"/>
              <a:t>：与防篡改同理，如果信息发生丢失，签名将不完整，解开数字签名和之前的比较就会出现不一致，因而可保证文件的完整。</a:t>
            </a:r>
            <a:endParaRPr lang="zh-CN" altLang="en-US" sz="1400"/>
          </a:p>
          <a:p>
            <a:pPr algn="l"/>
            <a:r>
              <a:rPr lang="zh-CN" altLang="en-US" sz="1400" b="1"/>
              <a:t>保密性</a:t>
            </a:r>
            <a:r>
              <a:rPr lang="zh-CN" altLang="en-US" sz="1400"/>
              <a:t>：对于全级别要求较高的数据，数字签名加密后传输，保证数据在被中途截取后无法获得其真实内容；有利于保证数据的安全性。</a:t>
            </a:r>
            <a:endParaRPr lang="zh-CN" altLang="en-US" sz="1400"/>
          </a:p>
          <a:p>
            <a:pPr algn="l"/>
            <a:r>
              <a:rPr lang="zh-CN" altLang="en-US" sz="1400" b="1"/>
              <a:t>防重放</a:t>
            </a:r>
            <a:r>
              <a:rPr lang="zh-CN" altLang="en-US" sz="1400"/>
              <a:t>：在数字签名中，如果采用了对签名报文添加流水号、时戳等技术，可以有效防止重放攻击。</a:t>
            </a:r>
            <a:r>
              <a:rPr lang="en-US" altLang="zh-CN"/>
              <a:t>	</a:t>
            </a:r>
            <a:endParaRPr lang="en-US" altLang="zh-CN"/>
          </a:p>
        </p:txBody>
      </p:sp>
      <p:sp>
        <p:nvSpPr>
          <p:cNvPr id="13" name="文本框 12"/>
          <p:cNvSpPr txBox="1"/>
          <p:nvPr/>
        </p:nvSpPr>
        <p:spPr>
          <a:xfrm>
            <a:off x="682625" y="4879340"/>
            <a:ext cx="4261485" cy="337185"/>
          </a:xfrm>
          <a:prstGeom prst="rect">
            <a:avLst/>
          </a:prstGeom>
          <a:noFill/>
        </p:spPr>
        <p:txBody>
          <a:bodyPr wrap="square" rtlCol="0">
            <a:spAutoFit/>
          </a:bodyPr>
          <a:p>
            <a:r>
              <a:rPr lang="zh-CN" altLang="en-US" sz="1600" b="1"/>
              <a:t>怎么签名</a:t>
            </a:r>
            <a:endParaRPr lang="zh-CN" altLang="en-US" sz="1600" b="1"/>
          </a:p>
        </p:txBody>
      </p:sp>
      <p:sp>
        <p:nvSpPr>
          <p:cNvPr id="14" name="文本框 13"/>
          <p:cNvSpPr txBox="1"/>
          <p:nvPr/>
        </p:nvSpPr>
        <p:spPr>
          <a:xfrm>
            <a:off x="1029970" y="5236210"/>
            <a:ext cx="7310120" cy="1229995"/>
          </a:xfrm>
          <a:prstGeom prst="rect">
            <a:avLst/>
          </a:prstGeom>
          <a:noFill/>
        </p:spPr>
        <p:txBody>
          <a:bodyPr wrap="square" rtlCol="0">
            <a:spAutoFit/>
          </a:bodyPr>
          <a:p>
            <a:pPr algn="l"/>
            <a:r>
              <a:rPr lang="zh-CN" altLang="en-US" sz="1400">
                <a:sym typeface="+mn-ea"/>
              </a:rPr>
              <a:t>本地签名不需要使用者知道具体流程，所涉及到的序列化及签名过程，lib自动封装。使用者只需通过local_sign属性来决定是否签名，</a:t>
            </a:r>
            <a:r>
              <a:rPr lang="en-US" altLang="zh-CN" sz="1400">
                <a:sym typeface="+mn-ea"/>
              </a:rPr>
              <a:t>l</a:t>
            </a:r>
            <a:r>
              <a:rPr lang="zh-CN" altLang="en-US" sz="1400">
                <a:sym typeface="+mn-ea"/>
              </a:rPr>
              <a:t>ocal_sign为</a:t>
            </a:r>
            <a:r>
              <a:rPr lang="en-US" altLang="zh-CN" sz="1400">
                <a:sym typeface="+mn-ea"/>
              </a:rPr>
              <a:t>true</a:t>
            </a:r>
            <a:r>
              <a:rPr lang="zh-CN" altLang="en-US" sz="1400">
                <a:sym typeface="+mn-ea"/>
              </a:rPr>
              <a:t>时，自动以签名形式跟底层交互，默认</a:t>
            </a:r>
            <a:r>
              <a:rPr lang="en-US" altLang="zh-CN" sz="1400">
                <a:sym typeface="+mn-ea"/>
              </a:rPr>
              <a:t>false</a:t>
            </a:r>
            <a:r>
              <a:rPr lang="zh-CN" altLang="en-US" sz="1400">
                <a:sym typeface="+mn-ea"/>
              </a:rPr>
              <a:t>。</a:t>
            </a:r>
            <a:r>
              <a:rPr lang="zh-CN" altLang="en-US" sz="1400">
                <a:sym typeface="+mn-ea"/>
              </a:rPr>
              <a:t>表现形式为</a:t>
            </a:r>
            <a:r>
              <a:rPr lang="zh-CN" altLang="en-US" sz="1400">
                <a:sym typeface="+mn-ea"/>
              </a:rPr>
              <a:t>提交给底层的数据是否有明文secret字段。</a:t>
            </a:r>
            <a:endParaRPr lang="zh-CN" altLang="en-US" sz="1400">
              <a:sym typeface="+mn-ea"/>
            </a:endParaRPr>
          </a:p>
          <a:p>
            <a:pPr algn="l"/>
            <a:r>
              <a:rPr lang="zh-CN" altLang="en-US" sz="1400">
                <a:sym typeface="+mn-ea"/>
              </a:rPr>
              <a:t>是否签名只对</a:t>
            </a:r>
            <a:r>
              <a:rPr lang="en-US" altLang="zh-CN" sz="1400">
                <a:sym typeface="+mn-ea"/>
              </a:rPr>
              <a:t>post</a:t>
            </a:r>
            <a:r>
              <a:rPr lang="zh-CN" altLang="en-US" sz="1400">
                <a:sym typeface="+mn-ea"/>
              </a:rPr>
              <a:t>类请求（需提供私钥</a:t>
            </a:r>
            <a:r>
              <a:rPr lang="zh-CN" altLang="en-US" sz="1400">
                <a:sym typeface="+mn-ea"/>
              </a:rPr>
              <a:t>）有影响。</a:t>
            </a:r>
            <a:endParaRPr lang="zh-CN" altLang="en-US" sz="1400"/>
          </a:p>
          <a:p>
            <a:pPr algn="l"/>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7" name="文本框 6"/>
          <p:cNvSpPr txBox="1"/>
          <p:nvPr/>
        </p:nvSpPr>
        <p:spPr>
          <a:xfrm>
            <a:off x="804545" y="1472565"/>
            <a:ext cx="8746490" cy="5046345"/>
          </a:xfrm>
          <a:prstGeom prst="rect">
            <a:avLst/>
          </a:prstGeom>
          <a:noFill/>
        </p:spPr>
        <p:txBody>
          <a:bodyPr wrap="square" rtlCol="0">
            <a:spAutoFit/>
          </a:bodyPr>
          <a:p>
            <a:pPr algn="l"/>
            <a:r>
              <a:rPr lang="en-US" altLang="zh-CN" sz="1400"/>
              <a:t>var jlib = require('jingtum-lib');</a:t>
            </a:r>
            <a:endParaRPr lang="en-US" altLang="zh-CN" sz="1400"/>
          </a:p>
          <a:p>
            <a:pPr algn="l"/>
            <a:r>
              <a:rPr lang="en-US" altLang="zh-CN" sz="1400"/>
              <a:t>var Remote = jlib.Remote;</a:t>
            </a:r>
            <a:endParaRPr lang="en-US" altLang="zh-CN" sz="1400"/>
          </a:p>
          <a:p>
            <a:pPr algn="l"/>
            <a:r>
              <a:rPr lang="en-US" altLang="zh-CN" sz="1400"/>
              <a:t>var remote = new Remote({server: 'ws://xxx:port', </a:t>
            </a:r>
            <a:r>
              <a:rPr lang="en-US" altLang="zh-CN" sz="1400" b="1"/>
              <a:t>local_sign:true</a:t>
            </a:r>
            <a:r>
              <a:rPr lang="en-US" altLang="zh-CN" sz="1400"/>
              <a:t>});</a:t>
            </a:r>
            <a:endParaRPr lang="en-US" altLang="zh-CN" sz="1400"/>
          </a:p>
          <a:p>
            <a:pPr algn="l"/>
            <a:r>
              <a:rPr lang="en-US" altLang="zh-CN" sz="1400"/>
              <a:t>remote.connect(function (err, result) {</a:t>
            </a:r>
            <a:endParaRPr lang="en-US" altLang="zh-CN" sz="1400"/>
          </a:p>
          <a:p>
            <a:pPr algn="l"/>
            <a:r>
              <a:rPr lang="en-US" altLang="zh-CN" sz="1400"/>
              <a:t>    if (err) {</a:t>
            </a:r>
            <a:endParaRPr lang="en-US" altLang="zh-CN" sz="1400"/>
          </a:p>
          <a:p>
            <a:pPr algn="l"/>
            <a:r>
              <a:rPr lang="en-US" altLang="zh-CN" sz="1400"/>
              <a:t>        return console.log('err:', err);</a:t>
            </a:r>
            <a:endParaRPr lang="en-US" altLang="zh-CN" sz="1400"/>
          </a:p>
          <a:p>
            <a:pPr algn="l"/>
            <a:r>
              <a:rPr lang="en-US" altLang="zh-CN" sz="1400"/>
              <a:t>    }</a:t>
            </a:r>
            <a:endParaRPr lang="en-US" altLang="zh-CN" sz="1400"/>
          </a:p>
          <a:p>
            <a:pPr algn="l"/>
            <a:r>
              <a:rPr lang="en-US" altLang="zh-CN" sz="1400"/>
              <a:t>    var options = {</a:t>
            </a:r>
            <a:endParaRPr lang="en-US" altLang="zh-CN" sz="1400"/>
          </a:p>
          <a:p>
            <a:pPr algn="l"/>
            <a:r>
              <a:rPr lang="en-US" altLang="zh-CN" sz="1400"/>
              <a:t>        account: 'jB7rxgh43ncbTX4WeMoeadiGMfmfqY2xLZ', //</a:t>
            </a:r>
            <a:r>
              <a:rPr lang="zh-CN" altLang="en-US" sz="1400"/>
              <a:t>挂单账号</a:t>
            </a:r>
            <a:endParaRPr lang="zh-CN" altLang="en-US" sz="1400"/>
          </a:p>
          <a:p>
            <a:pPr algn="l"/>
            <a:r>
              <a:rPr lang="en-US" altLang="zh-CN" sz="1400"/>
              <a:t>        sequence: 133//要取消的单子号</a:t>
            </a:r>
            <a:endParaRPr lang="en-US" altLang="zh-CN" sz="1400"/>
          </a:p>
          <a:p>
            <a:pPr algn="l"/>
            <a:r>
              <a:rPr lang="en-US" altLang="zh-CN" sz="1400"/>
              <a:t>    };</a:t>
            </a:r>
            <a:endParaRPr lang="en-US" altLang="zh-CN" sz="1400"/>
          </a:p>
          <a:p>
            <a:pPr algn="l"/>
            <a:r>
              <a:rPr lang="en-US" altLang="zh-CN" sz="1400"/>
              <a:t>    var tx = </a:t>
            </a:r>
            <a:r>
              <a:rPr lang="en-US" altLang="zh-CN" sz="1400" b="1"/>
              <a:t>remote.buildOfferCancelTx</a:t>
            </a:r>
            <a:r>
              <a:rPr lang="en-US" altLang="zh-CN" sz="1400"/>
              <a:t>(options);</a:t>
            </a:r>
            <a:endParaRPr lang="en-US" altLang="zh-CN" sz="1400"/>
          </a:p>
          <a:p>
            <a:pPr algn="l"/>
            <a:r>
              <a:rPr lang="en-US" altLang="zh-CN" sz="1400"/>
              <a:t>    tx.setSecret('sn37nYrQ6KPJvTFmaBYokS3FjXUWd');</a:t>
            </a:r>
            <a:endParaRPr lang="en-US" altLang="zh-CN" sz="1400"/>
          </a:p>
          <a:p>
            <a:pPr algn="l"/>
            <a:r>
              <a:rPr lang="en-US" altLang="zh-CN" sz="1400"/>
              <a:t>  </a:t>
            </a:r>
            <a:r>
              <a:rPr lang="en-US" altLang="zh-CN" sz="1400" b="1"/>
              <a:t>  tx.setSequence(6680);//</a:t>
            </a:r>
            <a:r>
              <a:rPr lang="zh-CN" altLang="en-US" sz="1400" b="1"/>
              <a:t>设置</a:t>
            </a:r>
            <a:r>
              <a:rPr lang="en-US" altLang="zh-CN" sz="1400" b="1"/>
              <a:t>sequence</a:t>
            </a:r>
            <a:endParaRPr lang="en-US" altLang="zh-CN" sz="1400"/>
          </a:p>
          <a:p>
            <a:pPr algn="l"/>
            <a:r>
              <a:rPr lang="en-US" altLang="zh-CN" sz="1400"/>
              <a:t>    tx.submit(function (err, result) {</a:t>
            </a:r>
            <a:endParaRPr lang="en-US" altLang="zh-CN" sz="1400"/>
          </a:p>
          <a:p>
            <a:pPr algn="l"/>
            <a:r>
              <a:rPr lang="en-US" altLang="zh-CN" sz="1400"/>
              <a:t>        if (err) {</a:t>
            </a:r>
            <a:endParaRPr lang="en-US" altLang="zh-CN" sz="1400"/>
          </a:p>
          <a:p>
            <a:pPr algn="l"/>
            <a:r>
              <a:rPr lang="en-US" altLang="zh-CN" sz="1400"/>
              <a:t>            console.log('err:', err);</a:t>
            </a:r>
            <a:endParaRPr lang="en-US" altLang="zh-CN" sz="1400"/>
          </a:p>
          <a:p>
            <a:pPr algn="l"/>
            <a:r>
              <a:rPr lang="en-US" altLang="zh-CN" sz="1400"/>
              <a:t>        }</a:t>
            </a:r>
            <a:endParaRPr lang="en-US" altLang="zh-CN" sz="1400"/>
          </a:p>
          <a:p>
            <a:pPr algn="l"/>
            <a:r>
              <a:rPr lang="en-US" altLang="zh-CN" sz="1400"/>
              <a:t>        else if (result) {</a:t>
            </a:r>
            <a:endParaRPr lang="en-US" altLang="zh-CN" sz="1400"/>
          </a:p>
          <a:p>
            <a:pPr algn="l"/>
            <a:r>
              <a:rPr lang="en-US" altLang="zh-CN" sz="1400"/>
              <a:t>            console.log('res:', result);</a:t>
            </a:r>
            <a:endParaRPr lang="en-US" altLang="zh-CN" sz="1400"/>
          </a:p>
          <a:p>
            <a:pPr algn="l"/>
            <a:r>
              <a:rPr lang="en-US" altLang="zh-CN" sz="1400"/>
              <a:t>        }</a:t>
            </a:r>
            <a:endParaRPr lang="en-US" altLang="zh-CN" sz="1400"/>
          </a:p>
          <a:p>
            <a:pPr algn="l"/>
            <a:r>
              <a:rPr lang="en-US" altLang="zh-CN" sz="1400"/>
              <a:t>    });</a:t>
            </a:r>
            <a:endParaRPr lang="en-US" altLang="zh-CN" sz="1400"/>
          </a:p>
          <a:p>
            <a:pPr algn="l"/>
            <a:r>
              <a:rPr lang="en-US" altLang="zh-CN" sz="1400"/>
              <a:t>});</a:t>
            </a:r>
            <a:endParaRPr lang="en-US" altLang="zh-CN" sz="1400"/>
          </a:p>
        </p:txBody>
      </p:sp>
      <p:sp>
        <p:nvSpPr>
          <p:cNvPr id="4" name="文本框 3"/>
          <p:cNvSpPr txBox="1"/>
          <p:nvPr/>
        </p:nvSpPr>
        <p:spPr>
          <a:xfrm>
            <a:off x="789940" y="1087120"/>
            <a:ext cx="9110980" cy="368300"/>
          </a:xfrm>
          <a:prstGeom prst="rect">
            <a:avLst/>
          </a:prstGeom>
          <a:noFill/>
        </p:spPr>
        <p:txBody>
          <a:bodyPr wrap="square" rtlCol="0">
            <a:spAutoFit/>
          </a:bodyPr>
          <a:p>
            <a:r>
              <a:rPr lang="zh-CN" altLang="en-US" b="1"/>
              <a:t>以</a:t>
            </a:r>
            <a:r>
              <a:rPr lang="zh-CN" altLang="en-US" b="1"/>
              <a:t>取消挂单为</a:t>
            </a:r>
            <a:r>
              <a:rPr lang="zh-CN" altLang="en-US" b="1"/>
              <a:t>例</a:t>
            </a:r>
            <a:endParaRPr lang="zh-CN" altLang="en-US" b="1"/>
          </a:p>
        </p:txBody>
      </p:sp>
      <p:sp>
        <p:nvSpPr>
          <p:cNvPr id="6" name="矩形标注 5"/>
          <p:cNvSpPr/>
          <p:nvPr/>
        </p:nvSpPr>
        <p:spPr>
          <a:xfrm>
            <a:off x="5404485" y="1472565"/>
            <a:ext cx="1001395" cy="368935"/>
          </a:xfrm>
          <a:prstGeom prst="wedgeRectCallout">
            <a:avLst>
              <a:gd name="adj1" fmla="val -27805"/>
              <a:gd name="adj2" fmla="val 918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签名标识</a:t>
            </a:r>
            <a:endParaRPr lang="zh-CN" altLang="en-US" sz="1400"/>
          </a:p>
        </p:txBody>
      </p:sp>
      <p:sp>
        <p:nvSpPr>
          <p:cNvPr id="2" name="矩形标注 1"/>
          <p:cNvSpPr/>
          <p:nvPr/>
        </p:nvSpPr>
        <p:spPr>
          <a:xfrm>
            <a:off x="4404360" y="4384675"/>
            <a:ext cx="3666490" cy="609600"/>
          </a:xfrm>
          <a:prstGeom prst="wedgeRectCallout">
            <a:avLst>
              <a:gd name="adj1" fmla="val -56338"/>
              <a:gd name="adj2" fmla="val -395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可选，签名方式可设置</a:t>
            </a:r>
            <a:r>
              <a:rPr lang="en-US" altLang="zh-CN" sz="1400"/>
              <a:t>sequence</a:t>
            </a:r>
            <a:r>
              <a:rPr lang="zh-CN" altLang="en-US" sz="1400"/>
              <a:t>属性。若没有设置，</a:t>
            </a:r>
            <a:r>
              <a:rPr lang="en-US" altLang="zh-CN" sz="1400"/>
              <a:t>lib</a:t>
            </a:r>
            <a:r>
              <a:rPr lang="zh-CN" altLang="en-US" sz="1400"/>
              <a:t>自动补全，建议自己设置。</a:t>
            </a:r>
            <a:endParaRPr lang="zh-CN" altLang="en-US" sz="1400"/>
          </a:p>
        </p:txBody>
      </p:sp>
      <p:sp>
        <p:nvSpPr>
          <p:cNvPr id="9" name="文本框 8"/>
          <p:cNvSpPr txBox="1"/>
          <p:nvPr/>
        </p:nvSpPr>
        <p:spPr>
          <a:xfrm>
            <a:off x="4404360" y="5437505"/>
            <a:ext cx="6647180" cy="737235"/>
          </a:xfrm>
          <a:prstGeom prst="rect">
            <a:avLst/>
          </a:prstGeom>
          <a:solidFill>
            <a:srgbClr val="FFC000"/>
          </a:solidFill>
        </p:spPr>
        <p:txBody>
          <a:bodyPr wrap="none" rtlCol="0">
            <a:spAutoFit/>
          </a:bodyPr>
          <a:p>
            <a:pPr algn="l"/>
            <a:r>
              <a:rPr lang="en-US" altLang="zh-CN" sz="1400"/>
              <a:t>sequence</a:t>
            </a:r>
            <a:r>
              <a:rPr lang="zh-CN" altLang="en-US" sz="1400"/>
              <a:t>来源：</a:t>
            </a:r>
            <a:endParaRPr lang="zh-CN" altLang="en-US" sz="1400"/>
          </a:p>
          <a:p>
            <a:pPr algn="l"/>
            <a:r>
              <a:rPr lang="zh-CN" altLang="en-US" sz="1400">
                <a:sym typeface="+mn-ea"/>
              </a:rPr>
              <a:t>请求账号信息接口，即</a:t>
            </a:r>
            <a:r>
              <a:rPr lang="zh-CN" altLang="en-US" sz="1400"/>
              <a:t>remote.requestAccountInfo({account: address, type: 'trust'})，</a:t>
            </a:r>
            <a:endParaRPr lang="zh-CN" altLang="en-US" sz="1400"/>
          </a:p>
          <a:p>
            <a:pPr algn="l"/>
            <a:r>
              <a:rPr lang="zh-CN" altLang="en-US" sz="1400"/>
              <a:t>返回结果中包含</a:t>
            </a:r>
            <a:r>
              <a:rPr lang="en-US" altLang="zh-CN" sz="1400"/>
              <a:t>Sequence</a:t>
            </a:r>
            <a:r>
              <a:rPr lang="zh-CN" altLang="en-US" sz="1400"/>
              <a:t>字段。</a:t>
            </a:r>
            <a:endParaRPr lang="zh-CN" altLang="en-US"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5" name="文本框 4"/>
          <p:cNvSpPr txBox="1"/>
          <p:nvPr/>
        </p:nvSpPr>
        <p:spPr>
          <a:xfrm>
            <a:off x="789940" y="1274445"/>
            <a:ext cx="7245350" cy="368300"/>
          </a:xfrm>
          <a:prstGeom prst="rect">
            <a:avLst/>
          </a:prstGeom>
          <a:noFill/>
        </p:spPr>
        <p:txBody>
          <a:bodyPr wrap="square" rtlCol="0">
            <a:spAutoFit/>
          </a:bodyPr>
          <a:p>
            <a:r>
              <a:rPr lang="zh-CN" altLang="en-US" b="1"/>
              <a:t>请求数据比较</a:t>
            </a:r>
            <a:endParaRPr lang="zh-CN" altLang="en-US" b="1"/>
          </a:p>
        </p:txBody>
      </p:sp>
      <p:sp>
        <p:nvSpPr>
          <p:cNvPr id="7" name="文本框 6"/>
          <p:cNvSpPr txBox="1"/>
          <p:nvPr/>
        </p:nvSpPr>
        <p:spPr>
          <a:xfrm>
            <a:off x="789940" y="1816100"/>
            <a:ext cx="4335780" cy="953135"/>
          </a:xfrm>
          <a:prstGeom prst="rect">
            <a:avLst/>
          </a:prstGeom>
          <a:noFill/>
        </p:spPr>
        <p:txBody>
          <a:bodyPr wrap="square" rtlCol="0">
            <a:spAutoFit/>
          </a:bodyPr>
          <a:p>
            <a:pPr algn="l"/>
            <a:r>
              <a:rPr lang="zh-CN" altLang="en-US" sz="1400">
                <a:sym typeface="+mn-ea"/>
              </a:rPr>
              <a:t>我们拿前面</a:t>
            </a:r>
            <a:r>
              <a:rPr lang="zh-CN" altLang="en-US" sz="1400">
                <a:sym typeface="+mn-ea"/>
              </a:rPr>
              <a:t>取消挂单的例子为例，当</a:t>
            </a:r>
            <a:r>
              <a:rPr lang="en-US" altLang="zh-CN" sz="1400">
                <a:sym typeface="+mn-ea"/>
              </a:rPr>
              <a:t>local_sign</a:t>
            </a:r>
            <a:r>
              <a:rPr lang="zh-CN" altLang="en-US" sz="1400">
                <a:sym typeface="+mn-ea"/>
              </a:rPr>
              <a:t>为</a:t>
            </a:r>
            <a:r>
              <a:rPr lang="en-US" altLang="zh-CN" sz="1400">
                <a:sym typeface="+mn-ea"/>
              </a:rPr>
              <a:t>false</a:t>
            </a:r>
            <a:r>
              <a:rPr lang="zh-CN" altLang="en-US" sz="1400">
                <a:sym typeface="+mn-ea"/>
              </a:rPr>
              <a:t>时，你传给底层的数据是这样的，如右图。</a:t>
            </a:r>
            <a:r>
              <a:rPr lang="en-US" altLang="zh-CN" sz="1400">
                <a:sym typeface="+mn-ea"/>
              </a:rPr>
              <a:t>secret</a:t>
            </a:r>
            <a:r>
              <a:rPr lang="zh-CN" altLang="en-US" sz="1400">
                <a:sym typeface="+mn-ea"/>
              </a:rPr>
              <a:t>以明文的形式传给底层</a:t>
            </a:r>
            <a:r>
              <a:rPr lang="zh-CN" altLang="en-US" sz="1400">
                <a:sym typeface="+mn-ea"/>
              </a:rPr>
              <a:t>，安全是隐患</a:t>
            </a:r>
            <a:r>
              <a:rPr lang="zh-CN" altLang="en-US" sz="1400">
                <a:sym typeface="+mn-ea"/>
              </a:rPr>
              <a:t>。</a:t>
            </a:r>
            <a:endParaRPr lang="en-US" altLang="zh-CN" sz="1400">
              <a:sym typeface="+mn-ea"/>
            </a:endParaRPr>
          </a:p>
          <a:p>
            <a:pPr algn="l"/>
            <a:r>
              <a:rPr lang="en-US" altLang="zh-CN" sz="1400"/>
              <a:t>	</a:t>
            </a:r>
            <a:endParaRPr lang="en-US" altLang="zh-CN" sz="1400"/>
          </a:p>
        </p:txBody>
      </p:sp>
      <p:pic>
        <p:nvPicPr>
          <p:cNvPr id="3" name="图片 2"/>
          <p:cNvPicPr>
            <a:picLocks noChangeAspect="1"/>
          </p:cNvPicPr>
          <p:nvPr/>
        </p:nvPicPr>
        <p:blipFill>
          <a:blip r:embed="rId1"/>
          <a:stretch>
            <a:fillRect/>
          </a:stretch>
        </p:blipFill>
        <p:spPr>
          <a:xfrm>
            <a:off x="894715" y="5219065"/>
            <a:ext cx="8328025" cy="1123950"/>
          </a:xfrm>
          <a:prstGeom prst="rect">
            <a:avLst/>
          </a:prstGeom>
        </p:spPr>
      </p:pic>
      <p:sp>
        <p:nvSpPr>
          <p:cNvPr id="4" name="文本框 3"/>
          <p:cNvSpPr txBox="1"/>
          <p:nvPr/>
        </p:nvSpPr>
        <p:spPr>
          <a:xfrm>
            <a:off x="894715" y="4163695"/>
            <a:ext cx="4356100" cy="1168400"/>
          </a:xfrm>
          <a:prstGeom prst="rect">
            <a:avLst/>
          </a:prstGeom>
          <a:noFill/>
        </p:spPr>
        <p:txBody>
          <a:bodyPr wrap="square" rtlCol="0">
            <a:spAutoFit/>
          </a:bodyPr>
          <a:p>
            <a:pPr algn="l"/>
            <a:r>
              <a:rPr lang="zh-CN" altLang="en-US" sz="1400">
                <a:sym typeface="+mn-ea"/>
              </a:rPr>
              <a:t>而当我们把</a:t>
            </a:r>
            <a:r>
              <a:rPr lang="en-US" altLang="zh-CN" sz="1400">
                <a:sym typeface="+mn-ea"/>
              </a:rPr>
              <a:t>local_sign</a:t>
            </a:r>
            <a:r>
              <a:rPr lang="zh-CN" altLang="en-US" sz="1400">
                <a:sym typeface="+mn-ea"/>
              </a:rPr>
              <a:t>为</a:t>
            </a:r>
            <a:r>
              <a:rPr lang="en-US" altLang="zh-CN" sz="1400">
                <a:sym typeface="+mn-ea"/>
              </a:rPr>
              <a:t>true</a:t>
            </a:r>
            <a:r>
              <a:rPr lang="zh-CN" altLang="en-US" sz="1400">
                <a:sym typeface="+mn-ea"/>
              </a:rPr>
              <a:t>时，你传给底层的数据变成如下图所示的格式。</a:t>
            </a:r>
            <a:r>
              <a:rPr lang="en-US" altLang="zh-CN" sz="1400">
                <a:sym typeface="+mn-ea"/>
              </a:rPr>
              <a:t>secret</a:t>
            </a:r>
            <a:r>
              <a:rPr lang="zh-CN" altLang="en-US" sz="1400">
                <a:sym typeface="+mn-ea"/>
              </a:rPr>
              <a:t>你看不到了，只能看到一个整体序列化且加密的</a:t>
            </a:r>
            <a:r>
              <a:rPr lang="en-US" altLang="zh-CN" sz="1400">
                <a:sym typeface="+mn-ea"/>
              </a:rPr>
              <a:t>tx_blob</a:t>
            </a:r>
            <a:r>
              <a:rPr lang="zh-CN" altLang="en-US" sz="1400">
                <a:sym typeface="+mn-ea"/>
              </a:rPr>
              <a:t>字符串，即使捕获截取到该串，也很难破获其明文，相对更安全</a:t>
            </a:r>
            <a:r>
              <a:rPr lang="zh-CN" altLang="en-US" sz="1400">
                <a:sym typeface="+mn-ea"/>
              </a:rPr>
              <a:t>。</a:t>
            </a:r>
            <a:endParaRPr lang="en-US" altLang="zh-CN" sz="1400">
              <a:sym typeface="+mn-ea"/>
            </a:endParaRPr>
          </a:p>
          <a:p>
            <a:pPr algn="l"/>
            <a:r>
              <a:rPr lang="en-US" altLang="zh-CN" sz="1400"/>
              <a:t>	</a:t>
            </a:r>
            <a:endParaRPr lang="en-US" altLang="zh-CN" sz="1400"/>
          </a:p>
        </p:txBody>
      </p:sp>
      <p:pic>
        <p:nvPicPr>
          <p:cNvPr id="8" name="图片 7"/>
          <p:cNvPicPr>
            <a:picLocks noChangeAspect="1"/>
          </p:cNvPicPr>
          <p:nvPr/>
        </p:nvPicPr>
        <p:blipFill>
          <a:blip r:embed="rId2"/>
          <a:stretch>
            <a:fillRect/>
          </a:stretch>
        </p:blipFill>
        <p:spPr>
          <a:xfrm>
            <a:off x="5150485" y="1396365"/>
            <a:ext cx="6960235" cy="25622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2"/>
          <p:cNvSpPr>
            <a:spLocks noGrp="1"/>
          </p:cNvSpPr>
          <p:nvPr>
            <p:ph type="body" idx="1"/>
          </p:nvPr>
        </p:nvSpPr>
        <p:spPr>
          <a:xfrm>
            <a:off x="3779964" y="2813278"/>
            <a:ext cx="3609497" cy="1231420"/>
          </a:xfrm>
          <a:prstGeom prst="rect">
            <a:avLst/>
          </a:prstGeom>
        </p:spPr>
        <p:txBody>
          <a:bodyPr/>
          <a:lstStyle>
            <a:lvl1pPr marL="0" indent="0">
              <a:buNone/>
              <a:defRPr sz="3200">
                <a:solidFill>
                  <a:schemeClr val="bg1"/>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lgn="r"/>
            <a:r>
              <a:rPr kumimoji="1" lang="en-US" altLang="zh-TW" sz="4800" dirty="0">
                <a:latin typeface="Helvetica" panose="020B0604020202020204" pitchFamily="34" charset="0"/>
                <a:cs typeface="Helvetica" panose="020B0604020202020204" pitchFamily="34" charset="0"/>
              </a:rPr>
              <a:t>Thank</a:t>
            </a:r>
            <a:r>
              <a:rPr kumimoji="1" lang="zh-CN" altLang="en-US" sz="4800" dirty="0">
                <a:latin typeface="Helvetica" panose="020B0604020202020204" pitchFamily="34" charset="0"/>
                <a:cs typeface="Helvetica" panose="020B0604020202020204" pitchFamily="34" charset="0"/>
              </a:rPr>
              <a:t> </a:t>
            </a:r>
            <a:r>
              <a:rPr kumimoji="1" lang="en-US" altLang="zh-CN" sz="4800" dirty="0">
                <a:latin typeface="Helvetica" panose="020B0604020202020204" pitchFamily="34" charset="0"/>
                <a:cs typeface="Helvetica" panose="020B0604020202020204" pitchFamily="34" charset="0"/>
              </a:rPr>
              <a:t>you! </a:t>
            </a:r>
            <a:endParaRPr kumimoji="1" lang="en-US" altLang="zh-CN" sz="4800" dirty="0">
              <a:latin typeface="Helvetica" panose="020B0604020202020204" pitchFamily="34" charset="0"/>
              <a:cs typeface="Helvetica"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文本框 1"/>
          <p:cNvSpPr txBox="1"/>
          <p:nvPr/>
        </p:nvSpPr>
        <p:spPr>
          <a:xfrm>
            <a:off x="3019425" y="2767965"/>
            <a:ext cx="6153150" cy="706755"/>
          </a:xfrm>
          <a:prstGeom prst="rect">
            <a:avLst/>
          </a:prstGeom>
          <a:noFill/>
        </p:spPr>
        <p:txBody>
          <a:bodyPr wrap="square" rtlCol="0">
            <a:spAutoFit/>
          </a:bodyPr>
          <a:p>
            <a:pPr algn="ctr"/>
            <a:r>
              <a:rPr lang="en-US" altLang="zh-CN" sz="4000">
                <a:solidFill>
                  <a:schemeClr val="accent1"/>
                </a:solidFill>
                <a:effectLst>
                  <a:outerShdw blurRad="38100" dist="25400" dir="5400000" algn="ctr" rotWithShape="0">
                    <a:srgbClr val="6E747A">
                      <a:alpha val="43000"/>
                    </a:srgbClr>
                  </a:outerShdw>
                </a:effectLst>
              </a:rPr>
              <a:t>1.jingtum</a:t>
            </a:r>
            <a:r>
              <a:rPr lang="zh-CN" altLang="en-US" sz="4000">
                <a:solidFill>
                  <a:schemeClr val="accent1"/>
                </a:solidFill>
                <a:effectLst>
                  <a:outerShdw blurRad="38100" dist="25400" dir="5400000" algn="ctr" rotWithShape="0">
                    <a:srgbClr val="6E747A">
                      <a:alpha val="43000"/>
                    </a:srgbClr>
                  </a:outerShdw>
                </a:effectLst>
              </a:rPr>
              <a:t>-lib是个啥玩意儿？</a:t>
            </a:r>
            <a:endParaRPr lang="zh-CN" altLang="en-US" sz="40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文本框 1"/>
          <p:cNvSpPr txBox="1"/>
          <p:nvPr/>
        </p:nvSpPr>
        <p:spPr>
          <a:xfrm>
            <a:off x="1176655" y="2105025"/>
            <a:ext cx="7046595" cy="3138170"/>
          </a:xfrm>
          <a:prstGeom prst="rect">
            <a:avLst/>
          </a:prstGeom>
          <a:noFill/>
        </p:spPr>
        <p:txBody>
          <a:bodyPr wrap="square" rtlCol="0">
            <a:spAutoFit/>
          </a:bodyPr>
          <a:p>
            <a:pPr algn="l"/>
            <a:r>
              <a:rPr lang="zh-CN" altLang="en-US"/>
              <a:t>井通</a:t>
            </a:r>
            <a:r>
              <a:rPr lang="en-US" altLang="zh-CN"/>
              <a:t>区块链是基于区块链技术构建的一个去中心化互享生态的互联网交易网络，简单点说，就是区块链技术+交易网络</a:t>
            </a:r>
            <a:r>
              <a:rPr lang="zh-CN" altLang="en-US"/>
              <a:t>。作为开发者，我们怎么跟链互动，开发出自己的产品？</a:t>
            </a:r>
            <a:r>
              <a:rPr lang="en-US" altLang="zh-CN"/>
              <a:t>jingtum</a:t>
            </a:r>
            <a:r>
              <a:rPr lang="en-US" altLang="zh-CN"/>
              <a:t>-lib</a:t>
            </a:r>
            <a:r>
              <a:rPr lang="zh-CN" altLang="en-US"/>
              <a:t>就是那条</a:t>
            </a:r>
            <a:r>
              <a:rPr lang="zh-CN" altLang="en-US" b="1"/>
              <a:t>最直接的交互通道</a:t>
            </a:r>
            <a:r>
              <a:rPr lang="zh-CN" altLang="en-US"/>
              <a:t>。</a:t>
            </a:r>
            <a:endParaRPr lang="zh-CN" altLang="en-US"/>
          </a:p>
          <a:p>
            <a:pPr algn="l"/>
            <a:endParaRPr lang="zh-CN" altLang="en-US"/>
          </a:p>
          <a:p>
            <a:pPr algn="l"/>
            <a:r>
              <a:rPr lang="en-US" altLang="zh-CN"/>
              <a:t>jingtum</a:t>
            </a:r>
            <a:r>
              <a:rPr lang="en-US" altLang="zh-CN"/>
              <a:t>-lib</a:t>
            </a:r>
            <a:r>
              <a:rPr lang="zh-CN" altLang="en-US"/>
              <a:t>：</a:t>
            </a:r>
            <a:endParaRPr lang="en-US" altLang="zh-CN"/>
          </a:p>
          <a:p>
            <a:pPr algn="l"/>
            <a:r>
              <a:rPr lang="en-US" altLang="zh-CN"/>
              <a:t>1.</a:t>
            </a:r>
            <a:r>
              <a:rPr lang="zh-CN" altLang="en-US"/>
              <a:t>基于websocket的底层节点公共库；</a:t>
            </a:r>
            <a:endParaRPr lang="zh-CN" altLang="en-US"/>
          </a:p>
          <a:p>
            <a:pPr algn="l"/>
            <a:r>
              <a:rPr lang="en-US" altLang="zh-CN"/>
              <a:t>2.</a:t>
            </a:r>
            <a:r>
              <a:rPr lang="zh-CN" altLang="en-US"/>
              <a:t>两种请求方式：</a:t>
            </a:r>
            <a:r>
              <a:rPr lang="en-US" altLang="zh-CN"/>
              <a:t>get</a:t>
            </a:r>
            <a:r>
              <a:rPr lang="zh-CN" altLang="en-US"/>
              <a:t>请求和</a:t>
            </a:r>
            <a:r>
              <a:rPr lang="en-US" altLang="zh-CN"/>
              <a:t>post</a:t>
            </a:r>
            <a:r>
              <a:rPr lang="zh-CN" altLang="en-US"/>
              <a:t>请求。其中</a:t>
            </a:r>
            <a:r>
              <a:rPr lang="en-US" altLang="zh-CN"/>
              <a:t>get</a:t>
            </a:r>
            <a:r>
              <a:rPr lang="zh-CN" altLang="en-US"/>
              <a:t>请求组装成</a:t>
            </a:r>
            <a:r>
              <a:rPr lang="en-US" altLang="zh-CN"/>
              <a:t>Request</a:t>
            </a:r>
            <a:r>
              <a:rPr lang="zh-CN" altLang="en-US"/>
              <a:t>对象，</a:t>
            </a:r>
            <a:r>
              <a:rPr lang="en-US" altLang="zh-CN"/>
              <a:t>post</a:t>
            </a:r>
            <a:r>
              <a:rPr lang="zh-CN" altLang="en-US"/>
              <a:t>请求组装成</a:t>
            </a:r>
            <a:r>
              <a:rPr lang="en-US" altLang="zh-CN"/>
              <a:t>Transaction</a:t>
            </a:r>
            <a:r>
              <a:rPr lang="zh-CN" altLang="en-US"/>
              <a:t>对象，两种对象都通过</a:t>
            </a:r>
            <a:r>
              <a:rPr lang="en-US" altLang="zh-CN"/>
              <a:t>submit</a:t>
            </a:r>
            <a:r>
              <a:rPr lang="zh-CN" altLang="en-US"/>
              <a:t>方法提交数据，从而跟底层交互；</a:t>
            </a:r>
            <a:endParaRPr lang="zh-CN" altLang="en-US"/>
          </a:p>
          <a:p>
            <a:pPr algn="l"/>
            <a:r>
              <a:rPr lang="en-US" altLang="zh-CN"/>
              <a:t>3.</a:t>
            </a:r>
            <a:r>
              <a:rPr lang="zh-CN" altLang="en-US"/>
              <a:t>前后台都适用（</a:t>
            </a:r>
            <a:r>
              <a:rPr lang="en-US" altLang="zh-CN"/>
              <a:t>gulp</a:t>
            </a:r>
            <a:r>
              <a:rPr lang="zh-CN" altLang="en-US"/>
              <a:t>自动编译成前端</a:t>
            </a:r>
            <a:r>
              <a:rPr lang="en-US" altLang="zh-CN"/>
              <a:t>js</a:t>
            </a:r>
            <a:r>
              <a:rPr lang="zh-CN" altLang="en-US"/>
              <a:t>库</a:t>
            </a:r>
            <a:r>
              <a:rPr lang="zh-CN" altLang="en-US"/>
              <a:t>）。</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文本框 1"/>
          <p:cNvSpPr txBox="1"/>
          <p:nvPr/>
        </p:nvSpPr>
        <p:spPr>
          <a:xfrm>
            <a:off x="4326255" y="2454910"/>
            <a:ext cx="3017520" cy="706755"/>
          </a:xfrm>
          <a:prstGeom prst="rect">
            <a:avLst/>
          </a:prstGeom>
          <a:noFill/>
        </p:spPr>
        <p:txBody>
          <a:bodyPr wrap="square" rtlCol="0">
            <a:spAutoFit/>
          </a:bodyPr>
          <a:p>
            <a:pPr algn="ctr"/>
            <a:r>
              <a:rPr lang="en-US" altLang="zh-CN" sz="4000">
                <a:solidFill>
                  <a:schemeClr val="accent1"/>
                </a:solidFill>
                <a:effectLst>
                  <a:outerShdw blurRad="38100" dist="25400" dir="5400000" algn="ctr" rotWithShape="0">
                    <a:srgbClr val="6E747A">
                      <a:alpha val="43000"/>
                    </a:srgbClr>
                  </a:outerShdw>
                </a:effectLst>
                <a:sym typeface="+mn-ea"/>
              </a:rPr>
              <a:t>2.</a:t>
            </a:r>
            <a:r>
              <a:rPr lang="zh-CN" altLang="en-US" sz="4000">
                <a:solidFill>
                  <a:schemeClr val="accent1"/>
                </a:solidFill>
                <a:effectLst>
                  <a:outerShdw blurRad="38100" dist="25400" dir="5400000" algn="ctr" rotWithShape="0">
                    <a:srgbClr val="6E747A">
                      <a:alpha val="43000"/>
                    </a:srgbClr>
                  </a:outerShdw>
                </a:effectLst>
                <a:sym typeface="+mn-ea"/>
              </a:rPr>
              <a:t>先安装</a:t>
            </a:r>
            <a:endParaRPr lang="zh-CN" altLang="en-US" sz="400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文本框 1"/>
          <p:cNvSpPr txBox="1"/>
          <p:nvPr/>
        </p:nvSpPr>
        <p:spPr>
          <a:xfrm>
            <a:off x="1176655" y="2105025"/>
            <a:ext cx="7046595" cy="2584450"/>
          </a:xfrm>
          <a:prstGeom prst="rect">
            <a:avLst/>
          </a:prstGeom>
          <a:noFill/>
        </p:spPr>
        <p:txBody>
          <a:bodyPr wrap="square" rtlCol="0">
            <a:spAutoFit/>
          </a:bodyPr>
          <a:p>
            <a:pPr algn="l"/>
            <a:endParaRPr lang="zh-CN" altLang="en-US"/>
          </a:p>
          <a:p>
            <a:pPr algn="l"/>
            <a:r>
              <a:rPr lang="en-US"/>
              <a:t>1.</a:t>
            </a:r>
            <a:r>
              <a:rPr lang="zh-CN" altLang="en-US"/>
              <a:t>作为后端库安装</a:t>
            </a:r>
            <a:endParaRPr lang="zh-CN" altLang="en-US"/>
          </a:p>
          <a:p>
            <a:pPr algn="l"/>
            <a:r>
              <a:rPr lang="zh-CN" altLang="en-US"/>
              <a:t>    npm install --save </a:t>
            </a:r>
            <a:r>
              <a:rPr lang="en-US" altLang="zh-CN"/>
              <a:t>jingtum</a:t>
            </a:r>
            <a:r>
              <a:rPr lang="zh-CN" altLang="en-US"/>
              <a:t>-lib</a:t>
            </a:r>
            <a:endParaRPr lang="zh-CN" altLang="en-US"/>
          </a:p>
          <a:p>
            <a:pPr algn="l"/>
            <a:endParaRPr lang="zh-CN" altLang="en-US"/>
          </a:p>
          <a:p>
            <a:pPr algn="l"/>
            <a:r>
              <a:rPr lang="en-US" altLang="zh-CN"/>
              <a:t>2.</a:t>
            </a:r>
            <a:r>
              <a:rPr lang="zh-CN" altLang="en-US"/>
              <a:t>作为前端库安装</a:t>
            </a:r>
            <a:endParaRPr lang="zh-CN" altLang="en-US"/>
          </a:p>
          <a:p>
            <a:pPr algn="l"/>
            <a:r>
              <a:rPr lang="zh-CN" altLang="en-US"/>
              <a:t>    </a:t>
            </a:r>
            <a:r>
              <a:rPr lang="en-US" altLang="zh-CN"/>
              <a:t>gulp</a:t>
            </a:r>
            <a:r>
              <a:rPr lang="zh-CN" altLang="en-US"/>
              <a:t>自动编译成前端</a:t>
            </a:r>
            <a:r>
              <a:rPr lang="en-US" altLang="zh-CN"/>
              <a:t>js</a:t>
            </a:r>
            <a:r>
              <a:rPr lang="zh-CN" altLang="en-US"/>
              <a:t>库，存放于</a:t>
            </a:r>
            <a:r>
              <a:rPr lang="en-US" altLang="zh-CN"/>
              <a:t>dist/jingtum</a:t>
            </a:r>
            <a:r>
              <a:rPr lang="en-US" altLang="zh-CN"/>
              <a:t>-lib-xxx.js</a:t>
            </a:r>
            <a:r>
              <a:rPr lang="zh-CN" altLang="en-US"/>
              <a:t>和</a:t>
            </a:r>
            <a:r>
              <a:rPr lang="en-US" altLang="zh-CN"/>
              <a:t>dist/jingtum-lib-xxx.min.js, </a:t>
            </a:r>
            <a:r>
              <a:rPr lang="zh-CN" altLang="en-US"/>
              <a:t>根据需求</a:t>
            </a:r>
            <a:r>
              <a:rPr lang="zh-CN" altLang="en-US"/>
              <a:t>直接引入即可。</a:t>
            </a:r>
            <a:endParaRPr lang="zh-CN" altLang="en-US"/>
          </a:p>
          <a:p>
            <a:pPr algn="l"/>
            <a:r>
              <a:rPr lang="zh-CN" altLang="en-US"/>
              <a:t>    &lt;script src="目录/</a:t>
            </a:r>
            <a:r>
              <a:rPr lang="en-US" altLang="zh-CN"/>
              <a:t>jingtum</a:t>
            </a:r>
            <a:r>
              <a:rPr lang="zh-CN" altLang="en-US"/>
              <a:t>-lib-</a:t>
            </a:r>
            <a:r>
              <a:rPr lang="en-US" altLang="zh-CN"/>
              <a:t>xxx</a:t>
            </a:r>
            <a:r>
              <a:rPr lang="zh-CN" altLang="en-US"/>
              <a:t>.min.js"&gt;&lt;/script&gt;</a:t>
            </a:r>
            <a:endParaRPr lang="zh-CN" altLang="en-US"/>
          </a:p>
          <a:p>
            <a:pPr algn="l"/>
            <a:r>
              <a:rPr lang="en-US" altLang="zh-CN"/>
              <a:t>	</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文本框 1"/>
          <p:cNvSpPr txBox="1"/>
          <p:nvPr/>
        </p:nvSpPr>
        <p:spPr>
          <a:xfrm>
            <a:off x="1539875" y="2904490"/>
            <a:ext cx="8316595" cy="706755"/>
          </a:xfrm>
          <a:prstGeom prst="rect">
            <a:avLst/>
          </a:prstGeom>
          <a:noFill/>
        </p:spPr>
        <p:txBody>
          <a:bodyPr wrap="square" rtlCol="0">
            <a:spAutoFit/>
          </a:bodyPr>
          <a:p>
            <a:pPr algn="ctr"/>
            <a:r>
              <a:rPr lang="en-US" altLang="zh-CN" sz="4000">
                <a:solidFill>
                  <a:schemeClr val="accent1"/>
                </a:solidFill>
                <a:effectLst>
                  <a:outerShdw blurRad="38100" dist="25400" dir="5400000" algn="ctr" rotWithShape="0">
                    <a:srgbClr val="6E747A">
                      <a:alpha val="43000"/>
                    </a:srgbClr>
                  </a:outerShdw>
                </a:effectLst>
              </a:rPr>
              <a:t>3.</a:t>
            </a:r>
            <a:r>
              <a:rPr lang="zh-CN" altLang="en-US" sz="4000">
                <a:solidFill>
                  <a:schemeClr val="accent1"/>
                </a:solidFill>
                <a:effectLst>
                  <a:outerShdw blurRad="38100" dist="25400" dir="5400000" algn="ctr" rotWithShape="0">
                    <a:srgbClr val="6E747A">
                      <a:alpha val="43000"/>
                    </a:srgbClr>
                  </a:outerShdw>
                </a:effectLst>
              </a:rPr>
              <a:t>看看链上的区块（账本）信息</a:t>
            </a:r>
            <a:endParaRPr lang="zh-CN" altLang="en-US" sz="40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文本框 1"/>
          <p:cNvSpPr txBox="1"/>
          <p:nvPr/>
        </p:nvSpPr>
        <p:spPr>
          <a:xfrm>
            <a:off x="1056005" y="1611630"/>
            <a:ext cx="7046595" cy="5077460"/>
          </a:xfrm>
          <a:prstGeom prst="rect">
            <a:avLst/>
          </a:prstGeom>
          <a:noFill/>
        </p:spPr>
        <p:txBody>
          <a:bodyPr wrap="square" rtlCol="0">
            <a:spAutoFit/>
          </a:bodyPr>
          <a:p>
            <a:pPr algn="l"/>
            <a:r>
              <a:rPr lang="zh-CN" altLang="en-US" sz="1600"/>
              <a:t>var jlib = require(</a:t>
            </a:r>
            <a:r>
              <a:rPr lang="en-US" altLang="zh-CN" sz="1600"/>
              <a:t>'jingtum</a:t>
            </a:r>
            <a:r>
              <a:rPr lang="zh-CN" altLang="en-US" sz="1600"/>
              <a:t>-lib');</a:t>
            </a:r>
            <a:endParaRPr lang="zh-CN" altLang="en-US" sz="1600"/>
          </a:p>
          <a:p>
            <a:pPr algn="l"/>
            <a:r>
              <a:rPr lang="zh-CN" altLang="en-US" sz="1600"/>
              <a:t>var Remote = jlib.Remote;</a:t>
            </a:r>
            <a:endParaRPr lang="zh-CN" altLang="en-US" sz="1600"/>
          </a:p>
          <a:p>
            <a:pPr algn="l"/>
            <a:r>
              <a:rPr lang="zh-CN" altLang="en-US" sz="1600"/>
              <a:t>var remote = new Remote({server: 'ws://</a:t>
            </a:r>
            <a:r>
              <a:rPr lang="zh-CN" altLang="en-US" sz="1600">
                <a:sym typeface="+mn-ea"/>
              </a:rPr>
              <a:t>xxx:por</a:t>
            </a:r>
            <a:r>
              <a:rPr lang="en-US" altLang="zh-CN" sz="1600">
                <a:sym typeface="+mn-ea"/>
              </a:rPr>
              <a:t>t</a:t>
            </a:r>
            <a:r>
              <a:rPr lang="zh-CN" altLang="en-US" sz="1600"/>
              <a:t>'});</a:t>
            </a:r>
            <a:endParaRPr lang="zh-CN" altLang="en-US" sz="1600"/>
          </a:p>
          <a:p>
            <a:pPr algn="l"/>
            <a:r>
              <a:rPr lang="zh-CN" altLang="en-US" sz="1600"/>
              <a:t>remote.connect(function (err, result) {</a:t>
            </a:r>
            <a:endParaRPr lang="zh-CN" altLang="en-US" sz="1600"/>
          </a:p>
          <a:p>
            <a:pPr algn="l"/>
            <a:r>
              <a:rPr lang="zh-CN" altLang="en-US" sz="1600"/>
              <a:t>    if (err) {</a:t>
            </a:r>
            <a:endParaRPr lang="zh-CN" altLang="en-US" sz="1600"/>
          </a:p>
          <a:p>
            <a:pPr algn="l"/>
            <a:r>
              <a:rPr lang="zh-CN" altLang="en-US" sz="1600"/>
              <a:t>        console.log('err:', err);</a:t>
            </a:r>
            <a:endParaRPr lang="zh-CN" altLang="en-US" sz="1600"/>
          </a:p>
          <a:p>
            <a:pPr algn="l"/>
            <a:r>
              <a:rPr lang="zh-CN" altLang="en-US" sz="1600"/>
              <a:t>    } else {</a:t>
            </a:r>
            <a:endParaRPr lang="zh-CN" altLang="en-US" sz="1600"/>
          </a:p>
          <a:p>
            <a:pPr algn="l"/>
            <a:r>
              <a:rPr lang="zh-CN" altLang="en-US" sz="1600"/>
              <a:t>        var req =</a:t>
            </a:r>
            <a:r>
              <a:rPr lang="zh-CN" altLang="en-US" sz="1600" b="1"/>
              <a:t> remote.requestLedgerClosed();</a:t>
            </a:r>
            <a:endParaRPr lang="zh-CN" altLang="en-US" sz="1600"/>
          </a:p>
          <a:p>
            <a:pPr algn="l"/>
            <a:r>
              <a:rPr lang="zh-CN" altLang="en-US" sz="1600"/>
              <a:t>        req.submit(function (err, result) {</a:t>
            </a:r>
            <a:endParaRPr lang="zh-CN" altLang="en-US" sz="1600"/>
          </a:p>
          <a:p>
            <a:pPr algn="l"/>
            <a:r>
              <a:rPr lang="zh-CN" altLang="en-US" sz="1600"/>
              <a:t>            if (err) {</a:t>
            </a:r>
            <a:endParaRPr lang="zh-CN" altLang="en-US" sz="1600"/>
          </a:p>
          <a:p>
            <a:pPr algn="l"/>
            <a:r>
              <a:rPr lang="zh-CN" altLang="en-US" sz="1600"/>
              <a:t>                console.log('err:', err);</a:t>
            </a:r>
            <a:endParaRPr lang="zh-CN" altLang="en-US" sz="1600"/>
          </a:p>
          <a:p>
            <a:pPr algn="l"/>
            <a:r>
              <a:rPr lang="zh-CN" altLang="en-US" sz="1600"/>
              <a:t>            }</a:t>
            </a:r>
            <a:endParaRPr lang="zh-CN" altLang="en-US" sz="1600"/>
          </a:p>
          <a:p>
            <a:pPr algn="l"/>
            <a:r>
              <a:rPr lang="zh-CN" altLang="en-US" sz="1600"/>
              <a:t>            else {</a:t>
            </a:r>
            <a:endParaRPr lang="zh-CN" altLang="en-US" sz="1600"/>
          </a:p>
          <a:p>
            <a:pPr algn="l"/>
            <a:r>
              <a:rPr lang="zh-CN" altLang="en-US" sz="1600"/>
              <a:t>                console.log(result);</a:t>
            </a:r>
            <a:endParaRPr lang="zh-CN" altLang="en-US" sz="1600"/>
          </a:p>
          <a:p>
            <a:pPr algn="l"/>
            <a:r>
              <a:rPr lang="zh-CN" altLang="en-US" sz="1600"/>
              <a:t>            }</a:t>
            </a:r>
            <a:endParaRPr lang="zh-CN" altLang="en-US" sz="1600"/>
          </a:p>
          <a:p>
            <a:pPr algn="l"/>
            <a:r>
              <a:rPr lang="zh-CN" altLang="en-US" sz="1600"/>
              <a:t>        });</a:t>
            </a:r>
            <a:endParaRPr lang="zh-CN" altLang="en-US" sz="1600"/>
          </a:p>
          <a:p>
            <a:pPr algn="l"/>
            <a:r>
              <a:rPr lang="zh-CN" altLang="en-US" sz="1600"/>
              <a:t>    }</a:t>
            </a:r>
            <a:endParaRPr lang="zh-CN" altLang="en-US" sz="1600"/>
          </a:p>
          <a:p>
            <a:pPr algn="l"/>
            <a:r>
              <a:rPr lang="zh-CN" altLang="en-US" sz="1600"/>
              <a:t>});</a:t>
            </a:r>
            <a:endParaRPr lang="zh-CN" altLang="en-US"/>
          </a:p>
          <a:p>
            <a:pPr algn="l"/>
            <a:endParaRPr lang="zh-CN" altLang="en-US"/>
          </a:p>
          <a:p>
            <a:pPr algn="l"/>
            <a:r>
              <a:rPr lang="en-US" altLang="zh-CN"/>
              <a:t>	</a:t>
            </a:r>
            <a:endParaRPr lang="en-US" altLang="zh-CN"/>
          </a:p>
        </p:txBody>
      </p:sp>
      <p:sp>
        <p:nvSpPr>
          <p:cNvPr id="3" name="文本框 2"/>
          <p:cNvSpPr txBox="1"/>
          <p:nvPr/>
        </p:nvSpPr>
        <p:spPr>
          <a:xfrm>
            <a:off x="899795" y="1174115"/>
            <a:ext cx="4261485" cy="368300"/>
          </a:xfrm>
          <a:prstGeom prst="rect">
            <a:avLst/>
          </a:prstGeom>
          <a:noFill/>
        </p:spPr>
        <p:txBody>
          <a:bodyPr wrap="square" rtlCol="0">
            <a:spAutoFit/>
          </a:bodyPr>
          <a:p>
            <a:r>
              <a:rPr lang="zh-CN" altLang="en-US" b="1"/>
              <a:t>先看下最新账本跑到哪儿了</a:t>
            </a:r>
            <a:endParaRPr lang="zh-CN" altLang="en-US" b="1"/>
          </a:p>
        </p:txBody>
      </p:sp>
      <p:sp>
        <p:nvSpPr>
          <p:cNvPr id="4" name="文本框 3"/>
          <p:cNvSpPr txBox="1"/>
          <p:nvPr/>
        </p:nvSpPr>
        <p:spPr>
          <a:xfrm>
            <a:off x="5396230" y="4279265"/>
            <a:ext cx="5191760" cy="1383665"/>
          </a:xfrm>
          <a:prstGeom prst="rect">
            <a:avLst/>
          </a:prstGeom>
          <a:solidFill>
            <a:srgbClr val="FFC000"/>
          </a:solidFill>
        </p:spPr>
        <p:txBody>
          <a:bodyPr wrap="square" rtlCol="0">
            <a:spAutoFit/>
          </a:bodyPr>
          <a:p>
            <a:r>
              <a:rPr lang="zh-CN" altLang="en-US" sz="1200">
                <a:solidFill>
                  <a:schemeClr val="tx1"/>
                </a:solidFill>
              </a:rPr>
              <a:t>返回结果</a:t>
            </a:r>
            <a:endParaRPr lang="zh-CN" altLang="en-US" sz="1200">
              <a:solidFill>
                <a:schemeClr val="tx1"/>
              </a:solidFill>
            </a:endParaRPr>
          </a:p>
          <a:p>
            <a:r>
              <a:rPr lang="zh-CN" altLang="en-US" sz="1200">
                <a:solidFill>
                  <a:schemeClr val="tx1"/>
                </a:solidFill>
              </a:rPr>
              <a:t>{ </a:t>
            </a:r>
            <a:endParaRPr lang="zh-CN" altLang="en-US" sz="1200">
              <a:solidFill>
                <a:schemeClr val="tx1"/>
              </a:solidFill>
            </a:endParaRPr>
          </a:p>
          <a:p>
            <a:r>
              <a:rPr lang="zh-CN" altLang="en-US" sz="1200" b="1">
                <a:solidFill>
                  <a:schemeClr val="tx1"/>
                </a:solidFill>
              </a:rPr>
              <a:t>ledger_hash</a:t>
            </a:r>
            <a:r>
              <a:rPr lang="zh-CN" altLang="en-US" sz="1200">
                <a:solidFill>
                  <a:schemeClr val="tx1"/>
                </a:solidFill>
              </a:rPr>
              <a:t>: 'E51D936CD6BE91269DB6F922130A4230C474183B9135648572EE60C2F4B45C02',</a:t>
            </a:r>
            <a:endParaRPr lang="zh-CN" altLang="en-US" sz="1200">
              <a:solidFill>
                <a:schemeClr val="tx1"/>
              </a:solidFill>
            </a:endParaRPr>
          </a:p>
          <a:p>
            <a:r>
              <a:rPr lang="zh-CN" altLang="en-US" sz="1200" b="1">
                <a:solidFill>
                  <a:schemeClr val="tx1"/>
                </a:solidFill>
              </a:rPr>
              <a:t>ledger_index</a:t>
            </a:r>
            <a:r>
              <a:rPr lang="zh-CN" altLang="en-US" sz="1200">
                <a:solidFill>
                  <a:schemeClr val="tx1"/>
                </a:solidFill>
              </a:rPr>
              <a:t>: 4049900</a:t>
            </a:r>
            <a:endParaRPr lang="zh-CN" altLang="en-US" sz="1200">
              <a:solidFill>
                <a:schemeClr val="tx1"/>
              </a:solidFill>
            </a:endParaRPr>
          </a:p>
          <a:p>
            <a:r>
              <a:rPr lang="zh-CN" altLang="en-US" sz="1200">
                <a:solidFill>
                  <a:schemeClr val="tx1"/>
                </a:solidFill>
              </a:rPr>
              <a:t>}</a:t>
            </a:r>
            <a:endParaRPr lang="zh-CN" altLang="en-US" sz="1200">
              <a:solidFill>
                <a:schemeClr val="tx1"/>
              </a:solidFill>
            </a:endParaRPr>
          </a:p>
        </p:txBody>
      </p:sp>
      <p:sp>
        <p:nvSpPr>
          <p:cNvPr id="5" name="右箭头 4"/>
          <p:cNvSpPr/>
          <p:nvPr/>
        </p:nvSpPr>
        <p:spPr>
          <a:xfrm>
            <a:off x="4025900" y="4783455"/>
            <a:ext cx="1089660" cy="23431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标注 6"/>
          <p:cNvSpPr/>
          <p:nvPr/>
        </p:nvSpPr>
        <p:spPr>
          <a:xfrm>
            <a:off x="6424930" y="4422140"/>
            <a:ext cx="1013460" cy="260985"/>
          </a:xfrm>
          <a:prstGeom prst="wedgeRectCallout">
            <a:avLst>
              <a:gd name="adj1" fmla="val -53436"/>
              <a:gd name="adj2" fmla="val 825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账本</a:t>
            </a:r>
            <a:r>
              <a:rPr lang="en-US" altLang="zh-CN" sz="1400"/>
              <a:t>hash</a:t>
            </a:r>
            <a:endParaRPr lang="en-US" altLang="zh-CN" sz="1400"/>
          </a:p>
        </p:txBody>
      </p:sp>
      <p:sp>
        <p:nvSpPr>
          <p:cNvPr id="8" name="矩形标注 7"/>
          <p:cNvSpPr/>
          <p:nvPr/>
        </p:nvSpPr>
        <p:spPr>
          <a:xfrm>
            <a:off x="7225030" y="5252720"/>
            <a:ext cx="806450" cy="240030"/>
          </a:xfrm>
          <a:prstGeom prst="wedgeRectCallout">
            <a:avLst>
              <a:gd name="adj1" fmla="val -62084"/>
              <a:gd name="adj2" fmla="val -152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账本号</a:t>
            </a:r>
            <a:endParaRPr lang="zh-CN" altLang="en-US" sz="1400"/>
          </a:p>
        </p:txBody>
      </p:sp>
      <p:sp>
        <p:nvSpPr>
          <p:cNvPr id="9" name="矩形标注 8"/>
          <p:cNvSpPr/>
          <p:nvPr/>
        </p:nvSpPr>
        <p:spPr>
          <a:xfrm>
            <a:off x="5245100" y="3002280"/>
            <a:ext cx="1990725" cy="327660"/>
          </a:xfrm>
          <a:prstGeom prst="wedgeRectCallout">
            <a:avLst>
              <a:gd name="adj1" fmla="val -44172"/>
              <a:gd name="adj2" fmla="val 950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获取最新账本关键方法</a:t>
            </a:r>
            <a:endParaRPr lang="zh-CN"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 name="文本框 3"/>
          <p:cNvSpPr txBox="1"/>
          <p:nvPr/>
        </p:nvSpPr>
        <p:spPr>
          <a:xfrm>
            <a:off x="5931535" y="2673350"/>
            <a:ext cx="5817235" cy="4154170"/>
          </a:xfrm>
          <a:prstGeom prst="rect">
            <a:avLst/>
          </a:prstGeom>
          <a:solidFill>
            <a:srgbClr val="FFC000"/>
          </a:solidFill>
        </p:spPr>
        <p:txBody>
          <a:bodyPr wrap="square" rtlCol="0">
            <a:spAutoFit/>
          </a:bodyPr>
          <a:p>
            <a:r>
              <a:rPr lang="zh-CN" altLang="en-US" sz="1200">
                <a:solidFill>
                  <a:schemeClr val="tx1"/>
                </a:solidFill>
              </a:rPr>
              <a:t>返回结果</a:t>
            </a:r>
            <a:endParaRPr lang="zh-CN" altLang="en-US" sz="1200">
              <a:solidFill>
                <a:schemeClr val="tx1"/>
              </a:solidFill>
            </a:endParaRPr>
          </a:p>
          <a:p>
            <a:r>
              <a:rPr lang="zh-CN" altLang="en-US" sz="1200">
                <a:solidFill>
                  <a:schemeClr val="tx1"/>
                </a:solidFill>
              </a:rPr>
              <a:t>{ accepted: true,</a:t>
            </a:r>
            <a:endParaRPr lang="zh-CN" altLang="en-US" sz="1200">
              <a:solidFill>
                <a:schemeClr val="tx1"/>
              </a:solidFill>
            </a:endParaRPr>
          </a:p>
          <a:p>
            <a:r>
              <a:rPr lang="zh-CN" altLang="en-US" sz="1200">
                <a:solidFill>
                  <a:schemeClr val="tx1"/>
                </a:solidFill>
              </a:rPr>
              <a:t>  account_hash: '81A32C91AB405F1761A98088A92F307D40A1F77DEF43DD25DFD2E619B3DF390E',</a:t>
            </a:r>
            <a:endParaRPr lang="zh-CN" altLang="en-US" sz="1200">
              <a:solidFill>
                <a:schemeClr val="tx1"/>
              </a:solidFill>
            </a:endParaRPr>
          </a:p>
          <a:p>
            <a:r>
              <a:rPr lang="zh-CN" altLang="en-US" sz="1200">
                <a:solidFill>
                  <a:schemeClr val="tx1"/>
                </a:solidFill>
              </a:rPr>
              <a:t>  close_time: 615463820,</a:t>
            </a:r>
            <a:endParaRPr lang="zh-CN" altLang="en-US" sz="1200">
              <a:solidFill>
                <a:schemeClr val="tx1"/>
              </a:solidFill>
            </a:endParaRPr>
          </a:p>
          <a:p>
            <a:r>
              <a:rPr lang="zh-CN" altLang="en-US" sz="1200">
                <a:solidFill>
                  <a:schemeClr val="tx1"/>
                </a:solidFill>
              </a:rPr>
              <a:t>  close_time_human: '2019-Jul-03 10:10:20',</a:t>
            </a:r>
            <a:endParaRPr lang="zh-CN" altLang="en-US" sz="1200">
              <a:solidFill>
                <a:schemeClr val="tx1"/>
              </a:solidFill>
            </a:endParaRPr>
          </a:p>
          <a:p>
            <a:r>
              <a:rPr lang="zh-CN" altLang="en-US" sz="1200">
                <a:solidFill>
                  <a:schemeClr val="tx1"/>
                </a:solidFill>
              </a:rPr>
              <a:t>  close_time_resolution: 10,</a:t>
            </a:r>
            <a:endParaRPr lang="zh-CN" altLang="en-US" sz="1200">
              <a:solidFill>
                <a:schemeClr val="tx1"/>
              </a:solidFill>
            </a:endParaRPr>
          </a:p>
          <a:p>
            <a:r>
              <a:rPr lang="zh-CN" altLang="en-US" sz="1200">
                <a:solidFill>
                  <a:schemeClr val="tx1"/>
                </a:solidFill>
              </a:rPr>
              <a:t>  closed: true,</a:t>
            </a:r>
            <a:endParaRPr lang="zh-CN" altLang="en-US" sz="1200">
              <a:solidFill>
                <a:schemeClr val="tx1"/>
              </a:solidFill>
            </a:endParaRPr>
          </a:p>
          <a:p>
            <a:r>
              <a:rPr lang="zh-CN" altLang="en-US" sz="1200">
                <a:solidFill>
                  <a:schemeClr val="tx1"/>
                </a:solidFill>
              </a:rPr>
              <a:t>  hash: 'FBE16D38BE8B8FAAC139D8162183D6DA4D0BC88DCD267644ADC4A95679458CCB',</a:t>
            </a:r>
            <a:endParaRPr lang="zh-CN" altLang="en-US" sz="1200">
              <a:solidFill>
                <a:schemeClr val="tx1"/>
              </a:solidFill>
            </a:endParaRPr>
          </a:p>
          <a:p>
            <a:r>
              <a:rPr lang="zh-CN" altLang="en-US" sz="1200">
                <a:solidFill>
                  <a:schemeClr val="tx1"/>
                </a:solidFill>
              </a:rPr>
              <a:t>  ledger_hash: 'FBE16D38BE8B8FAAC139D8162183D6DA4D0BC88DCD267644ADC4A95679458CCB',</a:t>
            </a:r>
            <a:endParaRPr lang="zh-CN" altLang="en-US" sz="1200">
              <a:solidFill>
                <a:schemeClr val="tx1"/>
              </a:solidFill>
            </a:endParaRPr>
          </a:p>
          <a:p>
            <a:r>
              <a:rPr lang="zh-CN" altLang="en-US" sz="1200">
                <a:solidFill>
                  <a:schemeClr val="tx1"/>
                </a:solidFill>
              </a:rPr>
              <a:t>  ledger_index: '3637979',</a:t>
            </a:r>
            <a:endParaRPr lang="zh-CN" altLang="en-US" sz="1200">
              <a:solidFill>
                <a:schemeClr val="tx1"/>
              </a:solidFill>
            </a:endParaRPr>
          </a:p>
          <a:p>
            <a:r>
              <a:rPr lang="zh-CN" altLang="en-US" sz="1200">
                <a:solidFill>
                  <a:schemeClr val="tx1"/>
                </a:solidFill>
              </a:rPr>
              <a:t>  parent_hash: 'B0EE6597B5F0AD98A13C83AE7F1EAF1AECE7CAD10E0586E7EED9B7230A00E46D',</a:t>
            </a:r>
            <a:endParaRPr lang="zh-CN" altLang="en-US" sz="1200">
              <a:solidFill>
                <a:schemeClr val="tx1"/>
              </a:solidFill>
            </a:endParaRPr>
          </a:p>
          <a:p>
            <a:r>
              <a:rPr lang="zh-CN" altLang="en-US" sz="1200">
                <a:solidFill>
                  <a:schemeClr val="tx1"/>
                </a:solidFill>
              </a:rPr>
              <a:t>  seqNum: '3637979',</a:t>
            </a:r>
            <a:endParaRPr lang="zh-CN" altLang="en-US" sz="1200">
              <a:solidFill>
                <a:schemeClr val="tx1"/>
              </a:solidFill>
            </a:endParaRPr>
          </a:p>
          <a:p>
            <a:r>
              <a:rPr lang="zh-CN" altLang="en-US" sz="1200">
                <a:solidFill>
                  <a:schemeClr val="tx1"/>
                </a:solidFill>
              </a:rPr>
              <a:t>  totalCoins: '600000000000000000',</a:t>
            </a:r>
            <a:endParaRPr lang="zh-CN" altLang="en-US" sz="1200">
              <a:solidFill>
                <a:schemeClr val="tx1"/>
              </a:solidFill>
            </a:endParaRPr>
          </a:p>
          <a:p>
            <a:r>
              <a:rPr lang="zh-CN" altLang="en-US" sz="1200">
                <a:solidFill>
                  <a:schemeClr val="tx1"/>
                </a:solidFill>
              </a:rPr>
              <a:t>  total_coins: '600000000000000000',</a:t>
            </a:r>
            <a:endParaRPr lang="zh-CN" altLang="en-US" sz="1200">
              <a:solidFill>
                <a:schemeClr val="tx1"/>
              </a:solidFill>
            </a:endParaRPr>
          </a:p>
          <a:p>
            <a:r>
              <a:rPr lang="zh-CN" altLang="en-US" sz="1200">
                <a:solidFill>
                  <a:schemeClr val="tx1"/>
                </a:solidFill>
              </a:rPr>
              <a:t>  transaction_hash: '05B107D3F0041A23C0D758A39290ED01B3E4BD686B7B978BF78C9461A9117A26',</a:t>
            </a:r>
            <a:endParaRPr lang="zh-CN" altLang="en-US" sz="1200">
              <a:solidFill>
                <a:schemeClr val="tx1"/>
              </a:solidFill>
            </a:endParaRPr>
          </a:p>
          <a:p>
            <a:r>
              <a:rPr lang="zh-CN" altLang="en-US" sz="1200">
                <a:solidFill>
                  <a:schemeClr val="tx1"/>
                </a:solidFill>
              </a:rPr>
              <a:t>  transactions: </a:t>
            </a:r>
            <a:endParaRPr lang="zh-CN" altLang="en-US" sz="1200">
              <a:solidFill>
                <a:schemeClr val="tx1"/>
              </a:solidFill>
            </a:endParaRPr>
          </a:p>
          <a:p>
            <a:r>
              <a:rPr lang="zh-CN" altLang="en-US" sz="1200">
                <a:solidFill>
                  <a:schemeClr val="tx1"/>
                </a:solidFill>
              </a:rPr>
              <a:t> [ 'C79B437A27DEF0761F98421190D4FFDB2F4F9947C7089E6E9AF04D9BF3FCD70A' ] }</a:t>
            </a:r>
            <a:endParaRPr lang="zh-CN" altLang="en-US" sz="1200">
              <a:solidFill>
                <a:schemeClr val="tx1"/>
              </a:solidFill>
            </a:endParaRPr>
          </a:p>
        </p:txBody>
      </p:sp>
      <p:sp>
        <p:nvSpPr>
          <p:cNvPr id="2" name="文本框 1"/>
          <p:cNvSpPr txBox="1"/>
          <p:nvPr/>
        </p:nvSpPr>
        <p:spPr>
          <a:xfrm>
            <a:off x="1056005" y="1611630"/>
            <a:ext cx="7046595" cy="5754370"/>
          </a:xfrm>
          <a:prstGeom prst="rect">
            <a:avLst/>
          </a:prstGeom>
          <a:noFill/>
        </p:spPr>
        <p:txBody>
          <a:bodyPr wrap="square" rtlCol="0">
            <a:spAutoFit/>
          </a:bodyPr>
          <a:p>
            <a:pPr algn="l"/>
            <a:r>
              <a:rPr lang="zh-CN" altLang="en-US" sz="1600"/>
              <a:t>var jlib = require(</a:t>
            </a:r>
            <a:r>
              <a:rPr lang="en-US" altLang="zh-CN" sz="1600"/>
              <a:t>'</a:t>
            </a:r>
            <a:r>
              <a:rPr lang="en-US" altLang="zh-CN" sz="1600">
                <a:sym typeface="+mn-ea"/>
              </a:rPr>
              <a:t>jingtum</a:t>
            </a:r>
            <a:r>
              <a:rPr lang="zh-CN" altLang="en-US" sz="1600"/>
              <a:t>-lib');</a:t>
            </a:r>
            <a:endParaRPr lang="zh-CN" altLang="en-US" sz="1600"/>
          </a:p>
          <a:p>
            <a:pPr algn="l"/>
            <a:r>
              <a:rPr lang="zh-CN" altLang="en-US" sz="1600"/>
              <a:t>var Remote = jlib.Remote;</a:t>
            </a:r>
            <a:endParaRPr lang="zh-CN" altLang="en-US" sz="1600"/>
          </a:p>
          <a:p>
            <a:pPr algn="l"/>
            <a:r>
              <a:rPr lang="zh-CN" altLang="en-US" sz="1600"/>
              <a:t>var remote = new Remote({server: 'ws://</a:t>
            </a:r>
            <a:r>
              <a:rPr lang="zh-CN" altLang="en-US" sz="1600">
                <a:sym typeface="+mn-ea"/>
              </a:rPr>
              <a:t>xxx:por</a:t>
            </a:r>
            <a:r>
              <a:rPr lang="en-US" altLang="zh-CN" sz="1600">
                <a:sym typeface="+mn-ea"/>
              </a:rPr>
              <a:t>t</a:t>
            </a:r>
            <a:r>
              <a:rPr lang="zh-CN" altLang="en-US" sz="1600"/>
              <a:t>'});</a:t>
            </a:r>
            <a:endParaRPr lang="zh-CN" altLang="en-US" sz="1600"/>
          </a:p>
          <a:p>
            <a:pPr algn="l"/>
            <a:r>
              <a:rPr lang="zh-CN" altLang="en-US" sz="1600"/>
              <a:t>remote.connect(function (err, result) {</a:t>
            </a:r>
            <a:endParaRPr lang="zh-CN" altLang="en-US" sz="1600"/>
          </a:p>
          <a:p>
            <a:pPr algn="l"/>
            <a:r>
              <a:rPr lang="zh-CN" altLang="en-US" sz="1600"/>
              <a:t>    if (err) {</a:t>
            </a:r>
            <a:endParaRPr lang="zh-CN" altLang="en-US" sz="1600"/>
          </a:p>
          <a:p>
            <a:pPr algn="l"/>
            <a:r>
              <a:rPr lang="zh-CN" altLang="en-US" sz="1600"/>
              <a:t>        console.log('err:', err);</a:t>
            </a:r>
            <a:endParaRPr lang="zh-CN" altLang="en-US" sz="1600"/>
          </a:p>
          <a:p>
            <a:pPr algn="l"/>
            <a:r>
              <a:rPr lang="zh-CN" altLang="en-US" sz="1600"/>
              <a:t>    } else {</a:t>
            </a:r>
            <a:endParaRPr lang="zh-CN" altLang="en-US" sz="1600"/>
          </a:p>
          <a:p>
            <a:pPr algn="l"/>
            <a:r>
              <a:rPr lang="zh-CN" altLang="en-US" sz="1600"/>
              <a:t>        var req =</a:t>
            </a:r>
            <a:r>
              <a:rPr lang="zh-CN" altLang="en-US" sz="1600" b="1"/>
              <a:t> remote.requestLedger({</a:t>
            </a:r>
            <a:endParaRPr lang="zh-CN" altLang="en-US" sz="1600" b="1"/>
          </a:p>
          <a:p>
            <a:pPr algn="l"/>
            <a:r>
              <a:rPr lang="zh-CN" altLang="en-US" sz="1600" b="1"/>
              <a:t>        ledger_index: 3637979, </a:t>
            </a:r>
            <a:endParaRPr lang="zh-CN" altLang="en-US" sz="1600" b="1"/>
          </a:p>
          <a:p>
            <a:pPr algn="l"/>
            <a:r>
              <a:rPr lang="zh-CN" altLang="en-US" sz="1600" b="1"/>
              <a:t>        transactions: true </a:t>
            </a:r>
            <a:endParaRPr lang="zh-CN" altLang="en-US" sz="1600" b="1"/>
          </a:p>
          <a:p>
            <a:pPr algn="l"/>
            <a:r>
              <a:rPr lang="zh-CN" altLang="en-US" sz="1600" b="1"/>
              <a:t>    });</a:t>
            </a:r>
            <a:endParaRPr lang="zh-CN" altLang="en-US" sz="1600"/>
          </a:p>
          <a:p>
            <a:pPr algn="l"/>
            <a:r>
              <a:rPr lang="zh-CN" altLang="en-US" sz="1600"/>
              <a:t>        req.submit(function (err, result) {</a:t>
            </a:r>
            <a:endParaRPr lang="zh-CN" altLang="en-US" sz="1600"/>
          </a:p>
          <a:p>
            <a:pPr algn="l"/>
            <a:r>
              <a:rPr lang="zh-CN" altLang="en-US" sz="1600"/>
              <a:t>            if (err) {</a:t>
            </a:r>
            <a:endParaRPr lang="zh-CN" altLang="en-US" sz="1600"/>
          </a:p>
          <a:p>
            <a:pPr algn="l"/>
            <a:r>
              <a:rPr lang="zh-CN" altLang="en-US" sz="1600"/>
              <a:t>                console.log('err:', err);</a:t>
            </a:r>
            <a:endParaRPr lang="zh-CN" altLang="en-US" sz="1600"/>
          </a:p>
          <a:p>
            <a:pPr algn="l"/>
            <a:r>
              <a:rPr lang="zh-CN" altLang="en-US" sz="1600"/>
              <a:t>            }</a:t>
            </a:r>
            <a:endParaRPr lang="zh-CN" altLang="en-US" sz="1600"/>
          </a:p>
          <a:p>
            <a:pPr algn="l"/>
            <a:r>
              <a:rPr lang="zh-CN" altLang="en-US" sz="1600"/>
              <a:t>            else {</a:t>
            </a:r>
            <a:endParaRPr lang="zh-CN" altLang="en-US" sz="1600"/>
          </a:p>
          <a:p>
            <a:pPr algn="l"/>
            <a:r>
              <a:rPr lang="zh-CN" altLang="en-US" sz="1600"/>
              <a:t>                console.log(result);</a:t>
            </a:r>
            <a:endParaRPr lang="zh-CN" altLang="en-US" sz="1600"/>
          </a:p>
          <a:p>
            <a:pPr algn="l"/>
            <a:r>
              <a:rPr lang="zh-CN" altLang="en-US" sz="1600"/>
              <a:t>            }</a:t>
            </a:r>
            <a:endParaRPr lang="zh-CN" altLang="en-US" sz="1600"/>
          </a:p>
          <a:p>
            <a:pPr algn="l"/>
            <a:r>
              <a:rPr lang="zh-CN" altLang="en-US" sz="1600"/>
              <a:t>        });</a:t>
            </a:r>
            <a:endParaRPr lang="zh-CN" altLang="en-US" sz="1600"/>
          </a:p>
          <a:p>
            <a:pPr algn="l"/>
            <a:r>
              <a:rPr lang="zh-CN" altLang="en-US" sz="1600"/>
              <a:t>    }</a:t>
            </a:r>
            <a:endParaRPr lang="zh-CN" altLang="en-US" sz="1600"/>
          </a:p>
          <a:p>
            <a:pPr algn="l"/>
            <a:r>
              <a:rPr lang="zh-CN" altLang="en-US" sz="1600"/>
              <a:t>});</a:t>
            </a:r>
            <a:endParaRPr lang="zh-CN" altLang="en-US" sz="1600"/>
          </a:p>
          <a:p>
            <a:pPr algn="l"/>
            <a:endParaRPr lang="zh-CN" altLang="en-US" sz="1600"/>
          </a:p>
          <a:p>
            <a:pPr algn="l"/>
            <a:r>
              <a:rPr lang="en-US" altLang="zh-CN" sz="1600"/>
              <a:t>	</a:t>
            </a:r>
            <a:endParaRPr lang="en-US" altLang="zh-CN" sz="1600"/>
          </a:p>
        </p:txBody>
      </p:sp>
      <p:sp>
        <p:nvSpPr>
          <p:cNvPr id="3" name="文本框 2"/>
          <p:cNvSpPr txBox="1"/>
          <p:nvPr/>
        </p:nvSpPr>
        <p:spPr>
          <a:xfrm>
            <a:off x="899795" y="1174115"/>
            <a:ext cx="4261485" cy="368300"/>
          </a:xfrm>
          <a:prstGeom prst="rect">
            <a:avLst/>
          </a:prstGeom>
          <a:noFill/>
        </p:spPr>
        <p:txBody>
          <a:bodyPr wrap="square" rtlCol="0">
            <a:spAutoFit/>
          </a:bodyPr>
          <a:p>
            <a:r>
              <a:rPr lang="zh-CN" altLang="en-US" b="1">
                <a:sym typeface="+mn-ea"/>
              </a:rPr>
              <a:t>具体</a:t>
            </a:r>
            <a:r>
              <a:rPr lang="zh-CN" altLang="en-US" b="1"/>
              <a:t>某个账本里有啥信息？</a:t>
            </a:r>
            <a:endParaRPr lang="zh-CN" altLang="en-US" b="1"/>
          </a:p>
        </p:txBody>
      </p:sp>
      <p:sp>
        <p:nvSpPr>
          <p:cNvPr id="9" name="矩形标注 8"/>
          <p:cNvSpPr/>
          <p:nvPr/>
        </p:nvSpPr>
        <p:spPr>
          <a:xfrm>
            <a:off x="3503930" y="2961640"/>
            <a:ext cx="2343150" cy="261620"/>
          </a:xfrm>
          <a:prstGeom prst="wedgeRectCallout">
            <a:avLst>
              <a:gd name="adj1" fmla="val -26829"/>
              <a:gd name="adj2" fmla="val 1162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获取某一账本信息</a:t>
            </a:r>
            <a:r>
              <a:rPr lang="zh-CN" altLang="en-US" sz="1400"/>
              <a:t>关键方法</a:t>
            </a:r>
            <a:endParaRPr lang="zh-CN" altLang="en-US" sz="1400"/>
          </a:p>
        </p:txBody>
      </p:sp>
      <p:sp>
        <p:nvSpPr>
          <p:cNvPr id="6" name="矩形标注 5"/>
          <p:cNvSpPr/>
          <p:nvPr/>
        </p:nvSpPr>
        <p:spPr>
          <a:xfrm>
            <a:off x="4017645" y="3659505"/>
            <a:ext cx="1202690" cy="271780"/>
          </a:xfrm>
          <a:prstGeom prst="wedgeRectCallout">
            <a:avLst>
              <a:gd name="adj1" fmla="val -59877"/>
              <a:gd name="adj2" fmla="val -155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具体</a:t>
            </a:r>
            <a:r>
              <a:rPr lang="zh-CN" altLang="en-US" sz="1400"/>
              <a:t>账本号</a:t>
            </a:r>
            <a:endParaRPr lang="zh-CN" altLang="en-US" sz="1400"/>
          </a:p>
        </p:txBody>
      </p:sp>
      <p:sp>
        <p:nvSpPr>
          <p:cNvPr id="11" name="矩形标注 10"/>
          <p:cNvSpPr/>
          <p:nvPr/>
        </p:nvSpPr>
        <p:spPr>
          <a:xfrm>
            <a:off x="3409950" y="4017645"/>
            <a:ext cx="1696085" cy="271780"/>
          </a:xfrm>
          <a:prstGeom prst="wedgeRectCallout">
            <a:avLst>
              <a:gd name="adj1" fmla="val -59883"/>
              <a:gd name="adj2" fmla="val -558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是否显示交易记录</a:t>
            </a:r>
            <a:endParaRPr lang="zh-CN" altLang="en-US" sz="1400"/>
          </a:p>
        </p:txBody>
      </p:sp>
      <p:sp>
        <p:nvSpPr>
          <p:cNvPr id="12" name="右箭头 11"/>
          <p:cNvSpPr/>
          <p:nvPr/>
        </p:nvSpPr>
        <p:spPr>
          <a:xfrm>
            <a:off x="4025900" y="5560695"/>
            <a:ext cx="1089660" cy="23431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theme/theme1.xml><?xml version="1.0" encoding="utf-8"?>
<a:theme xmlns:a="http://schemas.openxmlformats.org/drawingml/2006/main" name="Office 主题">
  <a:themeElements>
    <a:clrScheme name="井通">
      <a:dk1>
        <a:srgbClr val="424242"/>
      </a:dk1>
      <a:lt1>
        <a:srgbClr val="FFFFFF"/>
      </a:lt1>
      <a:dk2>
        <a:srgbClr val="202020"/>
      </a:dk2>
      <a:lt2>
        <a:srgbClr val="E7E6E6"/>
      </a:lt2>
      <a:accent1>
        <a:srgbClr val="233771"/>
      </a:accent1>
      <a:accent2>
        <a:srgbClr val="ACB0BA"/>
      </a:accent2>
      <a:accent3>
        <a:srgbClr val="A5A5A5"/>
      </a:accent3>
      <a:accent4>
        <a:srgbClr val="000000"/>
      </a:accent4>
      <a:accent5>
        <a:srgbClr val="5B9BD5"/>
      </a:accent5>
      <a:accent6>
        <a:srgbClr val="3252AB"/>
      </a:accent6>
      <a:hlink>
        <a:srgbClr val="0563C1"/>
      </a:hlink>
      <a:folHlink>
        <a:srgbClr val="0890D7"/>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7763</Words>
  <Application>WPS 演示</Application>
  <PresentationFormat>宽屏</PresentationFormat>
  <Paragraphs>340</Paragraphs>
  <Slides>23</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Arial</vt:lpstr>
      <vt:lpstr>宋体</vt:lpstr>
      <vt:lpstr>Wingdings</vt:lpstr>
      <vt:lpstr>Arial</vt:lpstr>
      <vt:lpstr>Yuanti SC</vt:lpstr>
      <vt:lpstr>微软雅黑</vt:lpstr>
      <vt:lpstr>Arial Unicode MS</vt:lpstr>
      <vt:lpstr>等线 Light</vt:lpstr>
      <vt:lpstr>等线</vt:lpstr>
      <vt:lpstr>Helvetica</vt:lpstr>
      <vt:lpstr>Office 主题</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wudan</cp:lastModifiedBy>
  <cp:revision>237</cp:revision>
  <dcterms:created xsi:type="dcterms:W3CDTF">2018-09-01T07:04:00Z</dcterms:created>
  <dcterms:modified xsi:type="dcterms:W3CDTF">2020-08-04T06:54:31Z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