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embeddings/oleObject1.wdp" ContentType="image/vnd.ms-photo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ppt/media/hdphoto1.wdp" ContentType="image/vnd.ms-photo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SpecialPlsOnTitleSld="0" saveSubsetFonts="1">
  <p:sldMasterIdLst>
    <p:sldMasterId id="2147483660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8893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-400" y="-680"/>
      </p:cViewPr>
      <p:guideLst>
        <p:guide orient="horz" pos="2159"/>
        <p:guide pos="381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slide" Target="slides/slide16.xml"  /><Relationship Id="rId19" Type="http://schemas.openxmlformats.org/officeDocument/2006/relationships/slide" Target="slides/slide17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8.xml"  /><Relationship Id="rId21" Type="http://schemas.openxmlformats.org/officeDocument/2006/relationships/slide" Target="slides/slide19.xml"  /><Relationship Id="rId22" Type="http://schemas.openxmlformats.org/officeDocument/2006/relationships/presProps" Target="presProps.xml"  /><Relationship Id="rId23" Type="http://schemas.openxmlformats.org/officeDocument/2006/relationships/viewProps" Target="viewProps.xml"  /><Relationship Id="rId24" Type="http://schemas.openxmlformats.org/officeDocument/2006/relationships/theme" Target="theme/theme1.xml"  /><Relationship Id="rId25" Type="http://schemas.openxmlformats.org/officeDocument/2006/relationships/tableStyles" Target="tableStyles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8DBFF32E-A26D-429E-B1A2-9D0633C064F1}" type="datetime1">
              <a:rPr lang="ko-KR" altLang="en-US"/>
              <a:pPr lvl="0">
                <a:defRPr/>
              </a:pPr>
              <a:t>2021-06-02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253A4C6C-3E16-4492-B7B2-8D46C6F4A94D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2021-05-30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5125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2021-05-30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1954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2021-05-30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1264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2021-05-30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1541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2021-05-30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5560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2021-05-30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4306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2021-05-30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7755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2021-05-30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8513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2021-05-30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4166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2021-05-30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1748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2021-05-30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5472812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/>
              <a:t>2021-05-30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216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Relationship Id="rId3" Type="http://schemas.microsoft.com/office/2007/relationships/hdphoto" Target="../embeddings/oleObject1.wdp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2.png"  /><Relationship Id="rId3" Type="http://schemas.openxmlformats.org/officeDocument/2006/relationships/image" Target="../media/image20.png"  /><Relationship Id="rId4" Type="http://schemas.openxmlformats.org/officeDocument/2006/relationships/image" Target="../media/image21.png"  /><Relationship Id="rId5" Type="http://schemas.openxmlformats.org/officeDocument/2006/relationships/image" Target="../media/image22.png"  /><Relationship Id="rId6" Type="http://schemas.openxmlformats.org/officeDocument/2006/relationships/image" Target="../media/image23.png"  /><Relationship Id="rId7" Type="http://schemas.openxmlformats.org/officeDocument/2006/relationships/image" Target="../media/image24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5.png"  /><Relationship Id="rId3" Type="http://schemas.openxmlformats.org/officeDocument/2006/relationships/image" Target="../media/image26.png"  /><Relationship Id="rId4" Type="http://schemas.openxmlformats.org/officeDocument/2006/relationships/image" Target="../media/image27.png"  /><Relationship Id="rId5" Type="http://schemas.openxmlformats.org/officeDocument/2006/relationships/image" Target="../media/image28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9.png"  /><Relationship Id="rId3" Type="http://schemas.openxmlformats.org/officeDocument/2006/relationships/image" Target="../media/image30.png"  /><Relationship Id="rId4" Type="http://schemas.openxmlformats.org/officeDocument/2006/relationships/image" Target="../media/image31.png"  /><Relationship Id="rId5" Type="http://schemas.openxmlformats.org/officeDocument/2006/relationships/image" Target="../media/image32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3.png"  /><Relationship Id="rId3" Type="http://schemas.openxmlformats.org/officeDocument/2006/relationships/image" Target="../media/image34.png"  /><Relationship Id="rId4" Type="http://schemas.openxmlformats.org/officeDocument/2006/relationships/image" Target="../media/image35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6.png"  /><Relationship Id="rId3" Type="http://schemas.openxmlformats.org/officeDocument/2006/relationships/image" Target="../media/image37.png"  /><Relationship Id="rId4" Type="http://schemas.openxmlformats.org/officeDocument/2006/relationships/image" Target="../media/image38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9.png"  /><Relationship Id="rId3" Type="http://schemas.openxmlformats.org/officeDocument/2006/relationships/image" Target="../media/image40.png"  /><Relationship Id="rId4" Type="http://schemas.openxmlformats.org/officeDocument/2006/relationships/image" Target="../media/image41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2.png"  /><Relationship Id="rId3" Type="http://schemas.openxmlformats.org/officeDocument/2006/relationships/image" Target="../media/image43.png"  /><Relationship Id="rId4" Type="http://schemas.openxmlformats.org/officeDocument/2006/relationships/image" Target="../media/image44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5.png"  /><Relationship Id="rId3" Type="http://schemas.openxmlformats.org/officeDocument/2006/relationships/image" Target="../media/image46.png"  /><Relationship Id="rId4" Type="http://schemas.openxmlformats.org/officeDocument/2006/relationships/image" Target="../media/image47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2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Relationship Id="rId3" Type="http://schemas.openxmlformats.org/officeDocument/2006/relationships/image" Target="../media/image3.png"  /><Relationship Id="rId4" Type="http://schemas.openxmlformats.org/officeDocument/2006/relationships/image" Target="../media/image4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png"  /><Relationship Id="rId3" Type="http://schemas.openxmlformats.org/officeDocument/2006/relationships/image" Target="../media/image6.png"  /><Relationship Id="rId4" Type="http://schemas.openxmlformats.org/officeDocument/2006/relationships/image" Target="../media/image7.png"  /><Relationship Id="rId5" Type="http://schemas.openxmlformats.org/officeDocument/2006/relationships/image" Target="../media/image8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9.png"  /><Relationship Id="rId3" Type="http://schemas.openxmlformats.org/officeDocument/2006/relationships/image" Target="../media/image4.png"  /><Relationship Id="rId4" Type="http://schemas.openxmlformats.org/officeDocument/2006/relationships/image" Target="../media/image10.png"  /><Relationship Id="rId5" Type="http://schemas.openxmlformats.org/officeDocument/2006/relationships/image" Target="../media/image11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2.png"  /><Relationship Id="rId3" Type="http://schemas.openxmlformats.org/officeDocument/2006/relationships/image" Target="../media/image13.png"  /><Relationship Id="rId4" Type="http://schemas.openxmlformats.org/officeDocument/2006/relationships/image" Target="../media/image14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5.png"  /><Relationship Id="rId3" Type="http://schemas.openxmlformats.org/officeDocument/2006/relationships/image" Target="../media/image16.png"  /><Relationship Id="rId4" Type="http://schemas.openxmlformats.org/officeDocument/2006/relationships/image" Target="../media/image17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8.png"  /><Relationship Id="rId3" Type="http://schemas.openxmlformats.org/officeDocument/2006/relationships/image" Target="../media/image19.png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5189325" y="1705040"/>
            <a:ext cx="5662092" cy="3447919"/>
            <a:chOff x="3413846" y="1283774"/>
            <a:chExt cx="5662092" cy="4136303"/>
          </a:xfrm>
        </p:grpSpPr>
        <p:grpSp>
          <p:nvGrpSpPr>
            <p:cNvPr id="2" name="그룹 1"/>
            <p:cNvGrpSpPr/>
            <p:nvPr/>
          </p:nvGrpSpPr>
          <p:grpSpPr>
            <a:xfrm>
              <a:off x="3413846" y="1283774"/>
              <a:ext cx="5645109" cy="4136303"/>
              <a:chOff x="3153148" y="780356"/>
              <a:chExt cx="5551907" cy="5137421"/>
            </a:xfrm>
          </p:grpSpPr>
          <p:sp>
            <p:nvSpPr>
              <p:cNvPr id="33" name="타원 32"/>
              <p:cNvSpPr/>
              <p:nvPr/>
            </p:nvSpPr>
            <p:spPr>
              <a:xfrm rot="120000" flipH="1">
                <a:off x="3169851" y="4945782"/>
                <a:ext cx="5535204" cy="971995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pc="300">
                  <a:solidFill>
                    <a:prstClr val="white"/>
                  </a:solidFill>
                </a:endParaRPr>
              </a:p>
            </p:txBody>
          </p:sp>
          <p:sp>
            <p:nvSpPr>
              <p:cNvPr id="3" name="직사각형 2"/>
              <p:cNvSpPr/>
              <p:nvPr/>
            </p:nvSpPr>
            <p:spPr>
              <a:xfrm flipV="1">
                <a:off x="3153148" y="780356"/>
                <a:ext cx="5549900" cy="4929743"/>
              </a:xfrm>
              <a:custGeom>
                <a:avLst/>
                <a:gdLst>
                  <a:gd name="connsiteX0" fmla="*/ 0 w 9258300"/>
                  <a:gd name="connsiteY0" fmla="*/ 0 h 4876800"/>
                  <a:gd name="connsiteX1" fmla="*/ 9258300 w 9258300"/>
                  <a:gd name="connsiteY1" fmla="*/ 0 h 4876800"/>
                  <a:gd name="connsiteX2" fmla="*/ 9258300 w 9258300"/>
                  <a:gd name="connsiteY2" fmla="*/ 4876800 h 4876800"/>
                  <a:gd name="connsiteX3" fmla="*/ 0 w 9258300"/>
                  <a:gd name="connsiteY3" fmla="*/ 4876800 h 4876800"/>
                  <a:gd name="connsiteX4" fmla="*/ 0 w 9258300"/>
                  <a:gd name="connsiteY4" fmla="*/ 0 h 4876800"/>
                  <a:gd name="connsiteX0" fmla="*/ 0 w 9258300"/>
                  <a:gd name="connsiteY0" fmla="*/ 169333 h 5046133"/>
                  <a:gd name="connsiteX1" fmla="*/ 9258300 w 9258300"/>
                  <a:gd name="connsiteY1" fmla="*/ 169333 h 5046133"/>
                  <a:gd name="connsiteX2" fmla="*/ 9258300 w 9258300"/>
                  <a:gd name="connsiteY2" fmla="*/ 5046133 h 5046133"/>
                  <a:gd name="connsiteX3" fmla="*/ 0 w 9258300"/>
                  <a:gd name="connsiteY3" fmla="*/ 5046133 h 5046133"/>
                  <a:gd name="connsiteX4" fmla="*/ 0 w 9258300"/>
                  <a:gd name="connsiteY4" fmla="*/ 169333 h 5046133"/>
                  <a:gd name="connsiteX0" fmla="*/ 0 w 9258300"/>
                  <a:gd name="connsiteY0" fmla="*/ 240460 h 5117260"/>
                  <a:gd name="connsiteX1" fmla="*/ 9258300 w 9258300"/>
                  <a:gd name="connsiteY1" fmla="*/ 240460 h 5117260"/>
                  <a:gd name="connsiteX2" fmla="*/ 9258300 w 9258300"/>
                  <a:gd name="connsiteY2" fmla="*/ 5117260 h 5117260"/>
                  <a:gd name="connsiteX3" fmla="*/ 0 w 9258300"/>
                  <a:gd name="connsiteY3" fmla="*/ 5117260 h 5117260"/>
                  <a:gd name="connsiteX4" fmla="*/ 0 w 9258300"/>
                  <a:gd name="connsiteY4" fmla="*/ 240460 h 5117260"/>
                  <a:gd name="connsiteX0" fmla="*/ 0 w 9258300"/>
                  <a:gd name="connsiteY0" fmla="*/ 240460 h 5117260"/>
                  <a:gd name="connsiteX1" fmla="*/ 9258300 w 9258300"/>
                  <a:gd name="connsiteY1" fmla="*/ 240460 h 5117260"/>
                  <a:gd name="connsiteX2" fmla="*/ 9258300 w 9258300"/>
                  <a:gd name="connsiteY2" fmla="*/ 5117260 h 5117260"/>
                  <a:gd name="connsiteX3" fmla="*/ 0 w 9258300"/>
                  <a:gd name="connsiteY3" fmla="*/ 5117260 h 5117260"/>
                  <a:gd name="connsiteX4" fmla="*/ 0 w 9258300"/>
                  <a:gd name="connsiteY4" fmla="*/ 240460 h 5117260"/>
                  <a:gd name="connsiteX0" fmla="*/ 0 w 9258300"/>
                  <a:gd name="connsiteY0" fmla="*/ 240460 h 5117260"/>
                  <a:gd name="connsiteX1" fmla="*/ 9258300 w 9258300"/>
                  <a:gd name="connsiteY1" fmla="*/ 240460 h 5117260"/>
                  <a:gd name="connsiteX2" fmla="*/ 9258300 w 9258300"/>
                  <a:gd name="connsiteY2" fmla="*/ 5117260 h 5117260"/>
                  <a:gd name="connsiteX3" fmla="*/ 0 w 9258300"/>
                  <a:gd name="connsiteY3" fmla="*/ 5117260 h 5117260"/>
                  <a:gd name="connsiteX4" fmla="*/ 0 w 9258300"/>
                  <a:gd name="connsiteY4" fmla="*/ 240460 h 5117260"/>
                  <a:gd name="connsiteX0" fmla="*/ 0 w 9258300"/>
                  <a:gd name="connsiteY0" fmla="*/ 240460 h 5117260"/>
                  <a:gd name="connsiteX1" fmla="*/ 9258300 w 9258300"/>
                  <a:gd name="connsiteY1" fmla="*/ 240460 h 5117260"/>
                  <a:gd name="connsiteX2" fmla="*/ 9258300 w 9258300"/>
                  <a:gd name="connsiteY2" fmla="*/ 5117260 h 5117260"/>
                  <a:gd name="connsiteX3" fmla="*/ 0 w 9258300"/>
                  <a:gd name="connsiteY3" fmla="*/ 5117260 h 5117260"/>
                  <a:gd name="connsiteX4" fmla="*/ 0 w 9258300"/>
                  <a:gd name="connsiteY4" fmla="*/ 240460 h 5117260"/>
                  <a:gd name="connsiteX0" fmla="*/ 0 w 9258300"/>
                  <a:gd name="connsiteY0" fmla="*/ 89781 h 4966581"/>
                  <a:gd name="connsiteX1" fmla="*/ 9258300 w 9258300"/>
                  <a:gd name="connsiteY1" fmla="*/ 89781 h 4966581"/>
                  <a:gd name="connsiteX2" fmla="*/ 9258300 w 9258300"/>
                  <a:gd name="connsiteY2" fmla="*/ 4966581 h 4966581"/>
                  <a:gd name="connsiteX3" fmla="*/ 0 w 9258300"/>
                  <a:gd name="connsiteY3" fmla="*/ 4966581 h 4966581"/>
                  <a:gd name="connsiteX4" fmla="*/ 0 w 9258300"/>
                  <a:gd name="connsiteY4" fmla="*/ 89781 h 4966581"/>
                  <a:gd name="connsiteX0" fmla="*/ 0 w 9258300"/>
                  <a:gd name="connsiteY0" fmla="*/ 89781 h 5174894"/>
                  <a:gd name="connsiteX1" fmla="*/ 9258300 w 9258300"/>
                  <a:gd name="connsiteY1" fmla="*/ 89781 h 5174894"/>
                  <a:gd name="connsiteX2" fmla="*/ 9258300 w 9258300"/>
                  <a:gd name="connsiteY2" fmla="*/ 4966581 h 5174894"/>
                  <a:gd name="connsiteX3" fmla="*/ 0 w 9258300"/>
                  <a:gd name="connsiteY3" fmla="*/ 4966581 h 5174894"/>
                  <a:gd name="connsiteX4" fmla="*/ 0 w 9258300"/>
                  <a:gd name="connsiteY4" fmla="*/ 89781 h 5174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58300" h="5174894">
                    <a:moveTo>
                      <a:pt x="0" y="89781"/>
                    </a:moveTo>
                    <a:cubicBezTo>
                      <a:pt x="4686300" y="-291219"/>
                      <a:pt x="8540765" y="702332"/>
                      <a:pt x="9258300" y="89781"/>
                    </a:cubicBezTo>
                    <a:lnTo>
                      <a:pt x="9258300" y="4966581"/>
                    </a:lnTo>
                    <a:cubicBezTo>
                      <a:pt x="9223048" y="5561381"/>
                      <a:pt x="4864100" y="4661781"/>
                      <a:pt x="0" y="4966581"/>
                    </a:cubicBezTo>
                    <a:lnTo>
                      <a:pt x="0" y="89781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pc="30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4" name="직사각형 2"/>
            <p:cNvSpPr/>
            <p:nvPr/>
          </p:nvSpPr>
          <p:spPr>
            <a:xfrm flipV="1">
              <a:off x="3432870" y="1283774"/>
              <a:ext cx="5643068" cy="3969095"/>
            </a:xfrm>
            <a:custGeom>
              <a:avLst/>
              <a:gdLst>
                <a:gd name="connsiteX0" fmla="*/ 0 w 9258300"/>
                <a:gd name="connsiteY0" fmla="*/ 0 h 4876800"/>
                <a:gd name="connsiteX1" fmla="*/ 9258300 w 9258300"/>
                <a:gd name="connsiteY1" fmla="*/ 0 h 4876800"/>
                <a:gd name="connsiteX2" fmla="*/ 9258300 w 9258300"/>
                <a:gd name="connsiteY2" fmla="*/ 4876800 h 4876800"/>
                <a:gd name="connsiteX3" fmla="*/ 0 w 9258300"/>
                <a:gd name="connsiteY3" fmla="*/ 4876800 h 4876800"/>
                <a:gd name="connsiteX4" fmla="*/ 0 w 9258300"/>
                <a:gd name="connsiteY4" fmla="*/ 0 h 4876800"/>
                <a:gd name="connsiteX0" fmla="*/ 0 w 9258300"/>
                <a:gd name="connsiteY0" fmla="*/ 169333 h 5046133"/>
                <a:gd name="connsiteX1" fmla="*/ 9258300 w 9258300"/>
                <a:gd name="connsiteY1" fmla="*/ 169333 h 5046133"/>
                <a:gd name="connsiteX2" fmla="*/ 9258300 w 9258300"/>
                <a:gd name="connsiteY2" fmla="*/ 5046133 h 5046133"/>
                <a:gd name="connsiteX3" fmla="*/ 0 w 9258300"/>
                <a:gd name="connsiteY3" fmla="*/ 5046133 h 5046133"/>
                <a:gd name="connsiteX4" fmla="*/ 0 w 9258300"/>
                <a:gd name="connsiteY4" fmla="*/ 169333 h 5046133"/>
                <a:gd name="connsiteX0" fmla="*/ 0 w 9258300"/>
                <a:gd name="connsiteY0" fmla="*/ 240460 h 5117260"/>
                <a:gd name="connsiteX1" fmla="*/ 9258300 w 9258300"/>
                <a:gd name="connsiteY1" fmla="*/ 240460 h 5117260"/>
                <a:gd name="connsiteX2" fmla="*/ 9258300 w 9258300"/>
                <a:gd name="connsiteY2" fmla="*/ 5117260 h 5117260"/>
                <a:gd name="connsiteX3" fmla="*/ 0 w 9258300"/>
                <a:gd name="connsiteY3" fmla="*/ 5117260 h 5117260"/>
                <a:gd name="connsiteX4" fmla="*/ 0 w 9258300"/>
                <a:gd name="connsiteY4" fmla="*/ 240460 h 5117260"/>
                <a:gd name="connsiteX0" fmla="*/ 0 w 9258300"/>
                <a:gd name="connsiteY0" fmla="*/ 240460 h 5117260"/>
                <a:gd name="connsiteX1" fmla="*/ 9258300 w 9258300"/>
                <a:gd name="connsiteY1" fmla="*/ 240460 h 5117260"/>
                <a:gd name="connsiteX2" fmla="*/ 9258300 w 9258300"/>
                <a:gd name="connsiteY2" fmla="*/ 5117260 h 5117260"/>
                <a:gd name="connsiteX3" fmla="*/ 0 w 9258300"/>
                <a:gd name="connsiteY3" fmla="*/ 5117260 h 5117260"/>
                <a:gd name="connsiteX4" fmla="*/ 0 w 9258300"/>
                <a:gd name="connsiteY4" fmla="*/ 240460 h 5117260"/>
                <a:gd name="connsiteX0" fmla="*/ 0 w 9258300"/>
                <a:gd name="connsiteY0" fmla="*/ 240460 h 5117260"/>
                <a:gd name="connsiteX1" fmla="*/ 9258300 w 9258300"/>
                <a:gd name="connsiteY1" fmla="*/ 240460 h 5117260"/>
                <a:gd name="connsiteX2" fmla="*/ 9258300 w 9258300"/>
                <a:gd name="connsiteY2" fmla="*/ 5117260 h 5117260"/>
                <a:gd name="connsiteX3" fmla="*/ 0 w 9258300"/>
                <a:gd name="connsiteY3" fmla="*/ 5117260 h 5117260"/>
                <a:gd name="connsiteX4" fmla="*/ 0 w 9258300"/>
                <a:gd name="connsiteY4" fmla="*/ 240460 h 5117260"/>
                <a:gd name="connsiteX0" fmla="*/ 0 w 9258300"/>
                <a:gd name="connsiteY0" fmla="*/ 240460 h 5117260"/>
                <a:gd name="connsiteX1" fmla="*/ 9258300 w 9258300"/>
                <a:gd name="connsiteY1" fmla="*/ 240460 h 5117260"/>
                <a:gd name="connsiteX2" fmla="*/ 9258300 w 9258300"/>
                <a:gd name="connsiteY2" fmla="*/ 5117260 h 5117260"/>
                <a:gd name="connsiteX3" fmla="*/ 0 w 9258300"/>
                <a:gd name="connsiteY3" fmla="*/ 5117260 h 5117260"/>
                <a:gd name="connsiteX4" fmla="*/ 0 w 9258300"/>
                <a:gd name="connsiteY4" fmla="*/ 240460 h 5117260"/>
                <a:gd name="connsiteX0" fmla="*/ 0 w 9258300"/>
                <a:gd name="connsiteY0" fmla="*/ 89781 h 4966581"/>
                <a:gd name="connsiteX1" fmla="*/ 9258300 w 9258300"/>
                <a:gd name="connsiteY1" fmla="*/ 89781 h 4966581"/>
                <a:gd name="connsiteX2" fmla="*/ 9258300 w 9258300"/>
                <a:gd name="connsiteY2" fmla="*/ 4966581 h 4966581"/>
                <a:gd name="connsiteX3" fmla="*/ 0 w 9258300"/>
                <a:gd name="connsiteY3" fmla="*/ 4966581 h 4966581"/>
                <a:gd name="connsiteX4" fmla="*/ 0 w 9258300"/>
                <a:gd name="connsiteY4" fmla="*/ 89781 h 4966581"/>
                <a:gd name="connsiteX0" fmla="*/ 0 w 9258300"/>
                <a:gd name="connsiteY0" fmla="*/ 89781 h 5174894"/>
                <a:gd name="connsiteX1" fmla="*/ 9258300 w 9258300"/>
                <a:gd name="connsiteY1" fmla="*/ 89781 h 5174894"/>
                <a:gd name="connsiteX2" fmla="*/ 9258300 w 9258300"/>
                <a:gd name="connsiteY2" fmla="*/ 4966581 h 5174894"/>
                <a:gd name="connsiteX3" fmla="*/ 0 w 9258300"/>
                <a:gd name="connsiteY3" fmla="*/ 4966581 h 5174894"/>
                <a:gd name="connsiteX4" fmla="*/ 0 w 9258300"/>
                <a:gd name="connsiteY4" fmla="*/ 89781 h 5174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58300" h="5174894">
                  <a:moveTo>
                    <a:pt x="0" y="89781"/>
                  </a:moveTo>
                  <a:cubicBezTo>
                    <a:pt x="4686300" y="-291219"/>
                    <a:pt x="8540765" y="702332"/>
                    <a:pt x="9258300" y="89781"/>
                  </a:cubicBezTo>
                  <a:lnTo>
                    <a:pt x="9258300" y="4966581"/>
                  </a:lnTo>
                  <a:cubicBezTo>
                    <a:pt x="9223048" y="5561381"/>
                    <a:pt x="4864100" y="4661781"/>
                    <a:pt x="0" y="4966581"/>
                  </a:cubicBezTo>
                  <a:lnTo>
                    <a:pt x="0" y="89781"/>
                  </a:lnTo>
                  <a:close/>
                </a:path>
              </a:pathLst>
            </a:custGeom>
            <a:blipFill dpi="0" rotWithShape="1">
              <a:blip r:embed="rId2">
                <a:alphaModFix amt="10000"/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colorTemperature colorTemp="11500"/>
                        </a14:imgEffect>
                      </a14:imgLayer>
                    </a14:imgProps>
                  </a:ext>
                </a:extLst>
              </a:blip>
              <a:srcRect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pc="30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4747985" y="1113971"/>
            <a:ext cx="603286" cy="4662682"/>
            <a:chOff x="2991757" y="1084942"/>
            <a:chExt cx="603286" cy="4662682"/>
          </a:xfrm>
        </p:grpSpPr>
        <p:sp>
          <p:nvSpPr>
            <p:cNvPr id="17" name="직사각형 5"/>
            <p:cNvSpPr/>
            <p:nvPr/>
          </p:nvSpPr>
          <p:spPr>
            <a:xfrm>
              <a:off x="2991757" y="1084942"/>
              <a:ext cx="603286" cy="466268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469900" dist="292100" sx="86000" sy="860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cxnSp>
          <p:nvCxnSpPr>
            <p:cNvPr id="18" name="직선 연결선 17"/>
            <p:cNvCxnSpPr/>
            <p:nvPr/>
          </p:nvCxnSpPr>
          <p:spPr>
            <a:xfrm rot="5400000">
              <a:off x="1139347" y="3405396"/>
              <a:ext cx="4426414" cy="0"/>
            </a:xfrm>
            <a:prstGeom prst="line">
              <a:avLst/>
            </a:prstGeom>
            <a:ln w="38100" cap="rnd">
              <a:solidFill>
                <a:schemeClr val="bg1"/>
              </a:solidFill>
              <a:prstDash val="dash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직사각형 34"/>
          <p:cNvSpPr/>
          <p:nvPr/>
        </p:nvSpPr>
        <p:spPr>
          <a:xfrm>
            <a:off x="740318" y="2096012"/>
            <a:ext cx="3903592" cy="18050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2400" b="1" i="1" dirty="0">
                <a:solidFill>
                  <a:schemeClr val="bg1"/>
                </a:solidFill>
              </a:rPr>
              <a:t>MUSINSA</a:t>
            </a:r>
            <a:r>
              <a:rPr lang="ko-KR" altLang="en-US" sz="2400" i="1" dirty="0">
                <a:solidFill>
                  <a:schemeClr val="bg1"/>
                </a:solidFill>
              </a:rPr>
              <a:t> </a:t>
            </a:r>
            <a:endParaRPr lang="en-US" altLang="ko-KR" sz="2400" i="1" dirty="0">
              <a:solidFill>
                <a:schemeClr val="bg1"/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2400" b="1" i="1" dirty="0">
                <a:solidFill>
                  <a:schemeClr val="bg1"/>
                </a:solidFill>
              </a:rPr>
              <a:t>상품 리뷰 감성분석</a:t>
            </a:r>
            <a:endParaRPr lang="en-US" altLang="ko-KR" sz="3200" b="1" i="1" dirty="0">
              <a:solidFill>
                <a:schemeClr val="bg1"/>
              </a:solidFill>
            </a:endParaRPr>
          </a:p>
          <a:p>
            <a:pPr algn="r">
              <a:lnSpc>
                <a:spcPct val="150000"/>
              </a:lnSpc>
            </a:pPr>
            <a:r>
              <a:rPr lang="en-US" altLang="ko-KR" sz="1400" b="0" i="0" dirty="0">
                <a:solidFill>
                  <a:schemeClr val="bg1"/>
                </a:solidFill>
                <a:effectLst/>
                <a:latin typeface="Noto Sans"/>
              </a:rPr>
              <a:t>Product Review Emotional Analysis</a:t>
            </a:r>
          </a:p>
          <a:p>
            <a:pPr algn="r">
              <a:lnSpc>
                <a:spcPct val="150000"/>
              </a:lnSpc>
            </a:pPr>
            <a:r>
              <a:rPr lang="en-US" altLang="ko-KR" sz="1400" i="1" dirty="0">
                <a:solidFill>
                  <a:schemeClr val="bg1"/>
                </a:solidFill>
                <a:latin typeface="Noto Sans"/>
              </a:rPr>
              <a:t>- MUSINSA</a:t>
            </a:r>
            <a:endParaRPr lang="en-US" altLang="ko-KR" sz="1400" i="1" dirty="0">
              <a:solidFill>
                <a:schemeClr val="bg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5455346" y="2716665"/>
            <a:ext cx="5182372" cy="12852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i="1" spc="300" dirty="0" err="1">
                <a:solidFill>
                  <a:schemeClr val="bg1"/>
                </a:solidFill>
              </a:rPr>
              <a:t>김진광</a:t>
            </a:r>
            <a:r>
              <a:rPr lang="en-US" altLang="ko-KR" i="1" spc="300" dirty="0">
                <a:solidFill>
                  <a:schemeClr val="bg1"/>
                </a:solidFill>
              </a:rPr>
              <a:t> </a:t>
            </a:r>
            <a:r>
              <a:rPr lang="ko-KR" altLang="en-US" i="1" spc="300" dirty="0">
                <a:solidFill>
                  <a:schemeClr val="bg1"/>
                </a:solidFill>
              </a:rPr>
              <a:t>소프트웨어학과 </a:t>
            </a:r>
            <a:r>
              <a:rPr lang="en-US" altLang="ko-KR" i="1" spc="300" dirty="0">
                <a:solidFill>
                  <a:schemeClr val="bg1"/>
                </a:solidFill>
              </a:rPr>
              <a:t>201920995</a:t>
            </a:r>
          </a:p>
          <a:p>
            <a:pPr algn="ctr">
              <a:lnSpc>
                <a:spcPct val="150000"/>
              </a:lnSpc>
            </a:pPr>
            <a:r>
              <a:rPr lang="ko-KR" altLang="en-US" i="1" spc="300" dirty="0">
                <a:solidFill>
                  <a:schemeClr val="bg1"/>
                </a:solidFill>
              </a:rPr>
              <a:t>양수빈</a:t>
            </a:r>
            <a:r>
              <a:rPr lang="en-US" altLang="ko-KR" i="1" spc="300" dirty="0">
                <a:solidFill>
                  <a:schemeClr val="bg1"/>
                </a:solidFill>
              </a:rPr>
              <a:t> </a:t>
            </a:r>
            <a:r>
              <a:rPr lang="ko-KR" altLang="en-US" i="1" spc="300" dirty="0">
                <a:solidFill>
                  <a:schemeClr val="bg1"/>
                </a:solidFill>
              </a:rPr>
              <a:t>소프트웨어학과 </a:t>
            </a:r>
            <a:r>
              <a:rPr lang="en-US" altLang="ko-KR" i="1" spc="300" dirty="0">
                <a:solidFill>
                  <a:schemeClr val="bg1"/>
                </a:solidFill>
              </a:rPr>
              <a:t>201921007</a:t>
            </a:r>
          </a:p>
          <a:p>
            <a:pPr algn="ctr">
              <a:lnSpc>
                <a:spcPct val="150000"/>
              </a:lnSpc>
            </a:pPr>
            <a:r>
              <a:rPr lang="ko-KR" altLang="en-US" i="1" spc="300" dirty="0">
                <a:solidFill>
                  <a:schemeClr val="bg1"/>
                </a:solidFill>
              </a:rPr>
              <a:t>장준상 소프트웨어학과</a:t>
            </a:r>
            <a:r>
              <a:rPr lang="en-US" altLang="ko-KR" i="1" spc="300" dirty="0">
                <a:solidFill>
                  <a:schemeClr val="bg1"/>
                </a:solidFill>
              </a:rPr>
              <a:t> 201921020</a:t>
            </a:r>
          </a:p>
        </p:txBody>
      </p:sp>
    </p:spTree>
    <p:extLst>
      <p:ext uri="{BB962C8B-B14F-4D97-AF65-F5344CB8AC3E}">
        <p14:creationId xmlns:p14="http://schemas.microsoft.com/office/powerpoint/2010/main" val="24320394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98476C55-5816-46D6-BAB9-F2396A61C37E}"/>
              </a:ext>
            </a:extLst>
          </p:cNvPr>
          <p:cNvSpPr/>
          <p:nvPr/>
        </p:nvSpPr>
        <p:spPr>
          <a:xfrm>
            <a:off x="4120993" y="5824115"/>
            <a:ext cx="4369113" cy="854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i="1" dirty="0"/>
              <a:t>POWER POINT </a:t>
            </a:r>
            <a:r>
              <a:rPr lang="en-US" altLang="ko-KR" sz="2400" b="1" i="1" dirty="0"/>
              <a:t>PRESENTATION</a:t>
            </a:r>
          </a:p>
          <a:p>
            <a:pPr algn="ctr">
              <a:lnSpc>
                <a:spcPct val="150000"/>
              </a:lnSpc>
            </a:pPr>
            <a:r>
              <a:rPr lang="en-US" altLang="ko-KR" sz="900" dirty="0"/>
              <a:t>Enjoy your stylish business and campus life with BIZCAM</a:t>
            </a:r>
            <a:endParaRPr lang="ko-KR" altLang="en-US" sz="2400" dirty="0"/>
          </a:p>
        </p:txBody>
      </p:sp>
      <p:sp>
        <p:nvSpPr>
          <p:cNvPr id="9" name="사각형: 둥근 한쪽 모서리 8">
            <a:extLst>
              <a:ext uri="{FF2B5EF4-FFF2-40B4-BE49-F238E27FC236}">
                <a16:creationId xmlns:a16="http://schemas.microsoft.com/office/drawing/2014/main" id="{7BDD3A69-44B5-4258-8EB4-D23D21F1F164}"/>
              </a:ext>
            </a:extLst>
          </p:cNvPr>
          <p:cNvSpPr/>
          <p:nvPr/>
        </p:nvSpPr>
        <p:spPr>
          <a:xfrm>
            <a:off x="462013" y="394636"/>
            <a:ext cx="11479127" cy="6463364"/>
          </a:xfrm>
          <a:prstGeom prst="round1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7A647C73-C0C6-488A-B77C-82F9751CBA0C}"/>
              </a:ext>
            </a:extLst>
          </p:cNvPr>
          <p:cNvCxnSpPr>
            <a:cxnSpLocks/>
          </p:cNvCxnSpPr>
          <p:nvPr/>
        </p:nvCxnSpPr>
        <p:spPr>
          <a:xfrm flipV="1">
            <a:off x="462013" y="981779"/>
            <a:ext cx="11367435" cy="1"/>
          </a:xfrm>
          <a:prstGeom prst="line">
            <a:avLst/>
          </a:prstGeom>
          <a:ln>
            <a:solidFill>
              <a:schemeClr val="bg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슬라이드 번호 개체 틀 44">
            <a:extLst>
              <a:ext uri="{FF2B5EF4-FFF2-40B4-BE49-F238E27FC236}">
                <a16:creationId xmlns:a16="http://schemas.microsoft.com/office/drawing/2014/main" id="{4D26EF18-D298-459E-B7FB-E629AAA1A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97940" y="212073"/>
            <a:ext cx="2743200" cy="365125"/>
          </a:xfrm>
        </p:spPr>
        <p:txBody>
          <a:bodyPr/>
          <a:lstStyle/>
          <a:p>
            <a:fld id="{BAAF555B-7E58-4FDF-83D4-B4CEA304EAF7}" type="slidenum">
              <a:rPr lang="ko-KR" altLang="en-US" smtClean="0"/>
              <a:t>10</a:t>
            </a:fld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BF1C1C-001C-4DB4-8A7A-2397B4F5B94D}"/>
              </a:ext>
            </a:extLst>
          </p:cNvPr>
          <p:cNvSpPr txBox="1"/>
          <p:nvPr/>
        </p:nvSpPr>
        <p:spPr>
          <a:xfrm>
            <a:off x="644892" y="503542"/>
            <a:ext cx="3060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진행 과정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03878B1-AE8A-44D1-886C-CF45CE3EB1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474" y="1126665"/>
            <a:ext cx="634424" cy="63442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686D7624-C77F-4945-9326-13695B9879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139" y="1126665"/>
            <a:ext cx="634424" cy="634424"/>
          </a:xfrm>
          <a:prstGeom prst="rect">
            <a:avLst/>
          </a:prstGeom>
        </p:spPr>
      </p:pic>
      <p:sp>
        <p:nvSpPr>
          <p:cNvPr id="11" name="말풍선: 모서리가 둥근 사각형 10">
            <a:extLst>
              <a:ext uri="{FF2B5EF4-FFF2-40B4-BE49-F238E27FC236}">
                <a16:creationId xmlns:a16="http://schemas.microsoft.com/office/drawing/2014/main" id="{1FB04859-5F6F-4B38-8748-D6C64A4C3743}"/>
              </a:ext>
            </a:extLst>
          </p:cNvPr>
          <p:cNvSpPr/>
          <p:nvPr/>
        </p:nvSpPr>
        <p:spPr>
          <a:xfrm>
            <a:off x="2335841" y="1164343"/>
            <a:ext cx="5855258" cy="452385"/>
          </a:xfrm>
          <a:prstGeom prst="wedgeRoundRectCallout">
            <a:avLst>
              <a:gd name="adj1" fmla="val -32237"/>
              <a:gd name="adj2" fmla="val 81649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err="1">
                <a:solidFill>
                  <a:schemeClr val="bg1"/>
                </a:solidFill>
              </a:rPr>
              <a:t>김진광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장준상</a:t>
            </a:r>
            <a:r>
              <a:rPr lang="en-US" altLang="ko-KR" dirty="0">
                <a:solidFill>
                  <a:schemeClr val="bg1"/>
                </a:solidFill>
              </a:rPr>
              <a:t>: </a:t>
            </a:r>
            <a:r>
              <a:rPr lang="ko-KR" altLang="en-US" dirty="0">
                <a:solidFill>
                  <a:schemeClr val="bg1"/>
                </a:solidFill>
              </a:rPr>
              <a:t>리뷰 데이터 감성 분석 및 결과 도식화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4FD42C-FD5D-43E0-9DC6-E6B121B849E8}"/>
              </a:ext>
            </a:extLst>
          </p:cNvPr>
          <p:cNvSpPr txBox="1"/>
          <p:nvPr/>
        </p:nvSpPr>
        <p:spPr>
          <a:xfrm>
            <a:off x="644892" y="1943652"/>
            <a:ext cx="585525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① 학습할 리뷰 데이터를 정제 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(200000</a:t>
            </a: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개 중 중복을 제외한 총 샘플의 수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199908)</a:t>
            </a:r>
          </a:p>
          <a:p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※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무신사에는 부정 리뷰가 거의 존재하지 않아 학습하기에 한계점 발생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따라서 </a:t>
            </a:r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라벨링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작업이 되어있는 네이버 쇼핑 리뷰를 바탕으로 학습함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8FF041C-616F-434A-9402-4E61929C00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474" y="3596282"/>
            <a:ext cx="5314861" cy="95122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95DCFAC8-7125-4EE8-A586-0DD5C79AEA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474" y="4629278"/>
            <a:ext cx="5323789" cy="899635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63FEA563-5DBB-4A71-A48E-54A3C59A66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00150" y="2335616"/>
            <a:ext cx="5314861" cy="1597212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FECC0E46-2A51-47FC-A8D9-024F89AB2965}"/>
              </a:ext>
            </a:extLst>
          </p:cNvPr>
          <p:cNvSpPr txBox="1"/>
          <p:nvPr/>
        </p:nvSpPr>
        <p:spPr>
          <a:xfrm>
            <a:off x="6421854" y="1921738"/>
            <a:ext cx="50193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② 토큰화 작업으로 필요 없는 토큰 삭제 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8BE95435-0B2E-4A50-B9B2-A381F54094D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00150" y="4414702"/>
            <a:ext cx="4964160" cy="1172886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6146D7E4-43BA-4924-BCFD-637CBCDAF9E5}"/>
              </a:ext>
            </a:extLst>
          </p:cNvPr>
          <p:cNvSpPr txBox="1"/>
          <p:nvPr/>
        </p:nvSpPr>
        <p:spPr>
          <a:xfrm>
            <a:off x="6421854" y="4063286"/>
            <a:ext cx="50193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③ </a:t>
            </a:r>
            <a:r>
              <a:rPr lang="ko-KR" alt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긍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</a:t>
            </a: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부정 단어 중 빈도수가 높은 상위 단어 출력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DF9CA0C4-B803-4767-8AB7-D19B1B94084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00149" y="5613496"/>
            <a:ext cx="4964161" cy="1151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3283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98476C55-5816-46D6-BAB9-F2396A61C37E}"/>
              </a:ext>
            </a:extLst>
          </p:cNvPr>
          <p:cNvSpPr/>
          <p:nvPr/>
        </p:nvSpPr>
        <p:spPr>
          <a:xfrm>
            <a:off x="4120993" y="5824115"/>
            <a:ext cx="4369113" cy="854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i="1" dirty="0"/>
              <a:t>POWER POINT </a:t>
            </a:r>
            <a:r>
              <a:rPr lang="en-US" altLang="ko-KR" sz="2400" b="1" i="1" dirty="0"/>
              <a:t>PRESENTATION</a:t>
            </a:r>
          </a:p>
          <a:p>
            <a:pPr algn="ctr">
              <a:lnSpc>
                <a:spcPct val="150000"/>
              </a:lnSpc>
            </a:pPr>
            <a:r>
              <a:rPr lang="en-US" altLang="ko-KR" sz="900" dirty="0"/>
              <a:t>Enjoy your stylish business and campus life with BIZCAM</a:t>
            </a:r>
            <a:endParaRPr lang="ko-KR" altLang="en-US" sz="2400" dirty="0"/>
          </a:p>
        </p:txBody>
      </p:sp>
      <p:sp>
        <p:nvSpPr>
          <p:cNvPr id="9" name="사각형: 둥근 한쪽 모서리 8">
            <a:extLst>
              <a:ext uri="{FF2B5EF4-FFF2-40B4-BE49-F238E27FC236}">
                <a16:creationId xmlns:a16="http://schemas.microsoft.com/office/drawing/2014/main" id="{7BDD3A69-44B5-4258-8EB4-D23D21F1F164}"/>
              </a:ext>
            </a:extLst>
          </p:cNvPr>
          <p:cNvSpPr/>
          <p:nvPr/>
        </p:nvSpPr>
        <p:spPr>
          <a:xfrm>
            <a:off x="462013" y="394636"/>
            <a:ext cx="11479127" cy="6463364"/>
          </a:xfrm>
          <a:prstGeom prst="round1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7A647C73-C0C6-488A-B77C-82F9751CBA0C}"/>
              </a:ext>
            </a:extLst>
          </p:cNvPr>
          <p:cNvCxnSpPr>
            <a:cxnSpLocks/>
          </p:cNvCxnSpPr>
          <p:nvPr/>
        </p:nvCxnSpPr>
        <p:spPr>
          <a:xfrm flipV="1">
            <a:off x="462013" y="981779"/>
            <a:ext cx="11367435" cy="1"/>
          </a:xfrm>
          <a:prstGeom prst="line">
            <a:avLst/>
          </a:prstGeom>
          <a:ln>
            <a:solidFill>
              <a:schemeClr val="bg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슬라이드 번호 개체 틀 44">
            <a:extLst>
              <a:ext uri="{FF2B5EF4-FFF2-40B4-BE49-F238E27FC236}">
                <a16:creationId xmlns:a16="http://schemas.microsoft.com/office/drawing/2014/main" id="{4D26EF18-D298-459E-B7FB-E629AAA1A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97940" y="212073"/>
            <a:ext cx="2743200" cy="365125"/>
          </a:xfrm>
        </p:spPr>
        <p:txBody>
          <a:bodyPr/>
          <a:lstStyle/>
          <a:p>
            <a:fld id="{BAAF555B-7E58-4FDF-83D4-B4CEA304EAF7}" type="slidenum">
              <a:rPr lang="ko-KR" altLang="en-US" smtClean="0"/>
              <a:t>11</a:t>
            </a:fld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BF1C1C-001C-4DB4-8A7A-2397B4F5B94D}"/>
              </a:ext>
            </a:extLst>
          </p:cNvPr>
          <p:cNvSpPr txBox="1"/>
          <p:nvPr/>
        </p:nvSpPr>
        <p:spPr>
          <a:xfrm>
            <a:off x="644892" y="503542"/>
            <a:ext cx="3060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진행 과정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4FD42C-FD5D-43E0-9DC6-E6B121B849E8}"/>
              </a:ext>
            </a:extLst>
          </p:cNvPr>
          <p:cNvSpPr txBox="1"/>
          <p:nvPr/>
        </p:nvSpPr>
        <p:spPr>
          <a:xfrm>
            <a:off x="592601" y="1154048"/>
            <a:ext cx="5855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④ 분석에 영향을 미치지 않는 희귀 단어 비율 확인 후 제거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ECC0E46-2A51-47FC-A8D9-024F89AB2965}"/>
              </a:ext>
            </a:extLst>
          </p:cNvPr>
          <p:cNvSpPr txBox="1"/>
          <p:nvPr/>
        </p:nvSpPr>
        <p:spPr>
          <a:xfrm>
            <a:off x="6421854" y="1121813"/>
            <a:ext cx="50193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⑤ 텍스트를 처리할 수 있도록 정수 인코딩 작업 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146D7E4-43BA-4924-BCFD-637CBCDAF9E5}"/>
              </a:ext>
            </a:extLst>
          </p:cNvPr>
          <p:cNvSpPr txBox="1"/>
          <p:nvPr/>
        </p:nvSpPr>
        <p:spPr>
          <a:xfrm>
            <a:off x="6421854" y="4063286"/>
            <a:ext cx="50193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⑥ 적당한 길이들의 리뷰로 작업할 수 있게 정제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50EED4A-E873-4CE0-B39D-7930963937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771" y="1568923"/>
            <a:ext cx="5019376" cy="350969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C26A87E-1527-4FA6-BE8E-E0F98CEE2E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771" y="5112232"/>
            <a:ext cx="5019376" cy="1093329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2747D58F-87B7-461A-ABFF-F39E45B644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2555" y="1568923"/>
            <a:ext cx="5019375" cy="2006452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4A9F779A-6645-424F-BF5B-EF6F6995B3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57509" y="4498445"/>
            <a:ext cx="4880861" cy="2057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952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98476C55-5816-46D6-BAB9-F2396A61C37E}"/>
              </a:ext>
            </a:extLst>
          </p:cNvPr>
          <p:cNvSpPr/>
          <p:nvPr/>
        </p:nvSpPr>
        <p:spPr>
          <a:xfrm>
            <a:off x="4120993" y="5824115"/>
            <a:ext cx="4369113" cy="854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i="1" dirty="0"/>
              <a:t>POWER POINT </a:t>
            </a:r>
            <a:r>
              <a:rPr lang="en-US" altLang="ko-KR" sz="2400" b="1" i="1" dirty="0"/>
              <a:t>PRESENTATION</a:t>
            </a:r>
          </a:p>
          <a:p>
            <a:pPr algn="ctr">
              <a:lnSpc>
                <a:spcPct val="150000"/>
              </a:lnSpc>
            </a:pPr>
            <a:r>
              <a:rPr lang="en-US" altLang="ko-KR" sz="900" dirty="0"/>
              <a:t>Enjoy your stylish business and campus life with BIZCAM</a:t>
            </a:r>
            <a:endParaRPr lang="ko-KR" altLang="en-US" sz="2400" dirty="0"/>
          </a:p>
        </p:txBody>
      </p:sp>
      <p:sp>
        <p:nvSpPr>
          <p:cNvPr id="9" name="사각형: 둥근 한쪽 모서리 8">
            <a:extLst>
              <a:ext uri="{FF2B5EF4-FFF2-40B4-BE49-F238E27FC236}">
                <a16:creationId xmlns:a16="http://schemas.microsoft.com/office/drawing/2014/main" id="{7BDD3A69-44B5-4258-8EB4-D23D21F1F164}"/>
              </a:ext>
            </a:extLst>
          </p:cNvPr>
          <p:cNvSpPr/>
          <p:nvPr/>
        </p:nvSpPr>
        <p:spPr>
          <a:xfrm>
            <a:off x="462013" y="394636"/>
            <a:ext cx="11479127" cy="6463364"/>
          </a:xfrm>
          <a:prstGeom prst="round1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7A647C73-C0C6-488A-B77C-82F9751CBA0C}"/>
              </a:ext>
            </a:extLst>
          </p:cNvPr>
          <p:cNvCxnSpPr>
            <a:cxnSpLocks/>
          </p:cNvCxnSpPr>
          <p:nvPr/>
        </p:nvCxnSpPr>
        <p:spPr>
          <a:xfrm flipV="1">
            <a:off x="462013" y="981779"/>
            <a:ext cx="11367435" cy="1"/>
          </a:xfrm>
          <a:prstGeom prst="line">
            <a:avLst/>
          </a:prstGeom>
          <a:ln>
            <a:solidFill>
              <a:schemeClr val="bg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슬라이드 번호 개체 틀 44">
            <a:extLst>
              <a:ext uri="{FF2B5EF4-FFF2-40B4-BE49-F238E27FC236}">
                <a16:creationId xmlns:a16="http://schemas.microsoft.com/office/drawing/2014/main" id="{4D26EF18-D298-459E-B7FB-E629AAA1A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97940" y="212073"/>
            <a:ext cx="2743200" cy="365125"/>
          </a:xfrm>
        </p:spPr>
        <p:txBody>
          <a:bodyPr/>
          <a:lstStyle/>
          <a:p>
            <a:fld id="{BAAF555B-7E58-4FDF-83D4-B4CEA304EAF7}" type="slidenum">
              <a:rPr lang="ko-KR" altLang="en-US" smtClean="0"/>
              <a:t>12</a:t>
            </a:fld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BF1C1C-001C-4DB4-8A7A-2397B4F5B94D}"/>
              </a:ext>
            </a:extLst>
          </p:cNvPr>
          <p:cNvSpPr txBox="1"/>
          <p:nvPr/>
        </p:nvSpPr>
        <p:spPr>
          <a:xfrm>
            <a:off x="644892" y="503542"/>
            <a:ext cx="3060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진행 과정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4FD42C-FD5D-43E0-9DC6-E6B121B849E8}"/>
              </a:ext>
            </a:extLst>
          </p:cNvPr>
          <p:cNvSpPr txBox="1"/>
          <p:nvPr/>
        </p:nvSpPr>
        <p:spPr>
          <a:xfrm>
            <a:off x="592601" y="1154048"/>
            <a:ext cx="5855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⑦ 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GRU</a:t>
            </a: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를 이용해서 감성 분석 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모델 학습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ECC0E46-2A51-47FC-A8D9-024F89AB2965}"/>
              </a:ext>
            </a:extLst>
          </p:cNvPr>
          <p:cNvSpPr txBox="1"/>
          <p:nvPr/>
        </p:nvSpPr>
        <p:spPr>
          <a:xfrm>
            <a:off x="6263138" y="1102630"/>
            <a:ext cx="50193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⑧ 각 리뷰의 긍정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</a:t>
            </a: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부정도 분석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E2488AC-1B7E-4D23-AB4E-089B892A1F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874" y="1549733"/>
            <a:ext cx="5399422" cy="386541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C376D15-BB4D-46F2-BDEA-A641A73A00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353" y="5514217"/>
            <a:ext cx="5379943" cy="1244717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057FC5AB-94FC-4A96-BAA7-971867221DA4}"/>
              </a:ext>
            </a:extLst>
          </p:cNvPr>
          <p:cNvSpPr/>
          <p:nvPr/>
        </p:nvSpPr>
        <p:spPr>
          <a:xfrm>
            <a:off x="828353" y="6444113"/>
            <a:ext cx="1655193" cy="3946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D3E769D7-C1A0-48A2-8F80-3A654A944E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3138" y="1507212"/>
            <a:ext cx="5566310" cy="3806081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3F7FA9C2-4239-490E-951D-1A56E8B2F7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13342" y="5302800"/>
            <a:ext cx="4353527" cy="1535160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7555674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98476C55-5816-46D6-BAB9-F2396A61C37E}"/>
              </a:ext>
            </a:extLst>
          </p:cNvPr>
          <p:cNvSpPr/>
          <p:nvPr/>
        </p:nvSpPr>
        <p:spPr>
          <a:xfrm>
            <a:off x="4120993" y="5824115"/>
            <a:ext cx="4369113" cy="854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i="1" dirty="0"/>
              <a:t>POWER POINT </a:t>
            </a:r>
            <a:r>
              <a:rPr lang="en-US" altLang="ko-KR" sz="2400" b="1" i="1" dirty="0"/>
              <a:t>PRESENTATION</a:t>
            </a:r>
          </a:p>
          <a:p>
            <a:pPr algn="ctr">
              <a:lnSpc>
                <a:spcPct val="150000"/>
              </a:lnSpc>
            </a:pPr>
            <a:r>
              <a:rPr lang="en-US" altLang="ko-KR" sz="900" dirty="0"/>
              <a:t>Enjoy your stylish business and campus life with BIZCAM</a:t>
            </a:r>
            <a:endParaRPr lang="ko-KR" altLang="en-US" sz="2400" dirty="0"/>
          </a:p>
        </p:txBody>
      </p:sp>
      <p:sp>
        <p:nvSpPr>
          <p:cNvPr id="9" name="사각형: 둥근 한쪽 모서리 8">
            <a:extLst>
              <a:ext uri="{FF2B5EF4-FFF2-40B4-BE49-F238E27FC236}">
                <a16:creationId xmlns:a16="http://schemas.microsoft.com/office/drawing/2014/main" id="{7BDD3A69-44B5-4258-8EB4-D23D21F1F164}"/>
              </a:ext>
            </a:extLst>
          </p:cNvPr>
          <p:cNvSpPr/>
          <p:nvPr/>
        </p:nvSpPr>
        <p:spPr>
          <a:xfrm>
            <a:off x="462013" y="394636"/>
            <a:ext cx="11479127" cy="6463364"/>
          </a:xfrm>
          <a:prstGeom prst="round1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7A647C73-C0C6-488A-B77C-82F9751CBA0C}"/>
              </a:ext>
            </a:extLst>
          </p:cNvPr>
          <p:cNvCxnSpPr>
            <a:cxnSpLocks/>
          </p:cNvCxnSpPr>
          <p:nvPr/>
        </p:nvCxnSpPr>
        <p:spPr>
          <a:xfrm flipV="1">
            <a:off x="462013" y="981779"/>
            <a:ext cx="11367435" cy="1"/>
          </a:xfrm>
          <a:prstGeom prst="line">
            <a:avLst/>
          </a:prstGeom>
          <a:ln>
            <a:solidFill>
              <a:schemeClr val="bg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슬라이드 번호 개체 틀 44">
            <a:extLst>
              <a:ext uri="{FF2B5EF4-FFF2-40B4-BE49-F238E27FC236}">
                <a16:creationId xmlns:a16="http://schemas.microsoft.com/office/drawing/2014/main" id="{4D26EF18-D298-459E-B7FB-E629AAA1A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97940" y="212073"/>
            <a:ext cx="2743200" cy="365125"/>
          </a:xfrm>
        </p:spPr>
        <p:txBody>
          <a:bodyPr/>
          <a:lstStyle/>
          <a:p>
            <a:fld id="{BAAF555B-7E58-4FDF-83D4-B4CEA304EAF7}" type="slidenum">
              <a:rPr lang="ko-KR" altLang="en-US" smtClean="0"/>
              <a:t>13</a:t>
            </a:fld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BF1C1C-001C-4DB4-8A7A-2397B4F5B94D}"/>
              </a:ext>
            </a:extLst>
          </p:cNvPr>
          <p:cNvSpPr txBox="1"/>
          <p:nvPr/>
        </p:nvSpPr>
        <p:spPr>
          <a:xfrm>
            <a:off x="644892" y="503542"/>
            <a:ext cx="3060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진행 과정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6B1365A1-067E-473D-A385-5F230B58B2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117333" y="1646211"/>
            <a:ext cx="2949864" cy="1443182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0BE8097F-5984-4967-84A0-15D76D4AC52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117333" y="3069567"/>
            <a:ext cx="3931920" cy="3589020"/>
          </a:xfrm>
          <a:prstGeom prst="rect">
            <a:avLst/>
          </a:prstGeom>
        </p:spPr>
      </p:pic>
      <p:sp>
        <p:nvSpPr>
          <p:cNvPr id="15" name="TextBox 12">
            <a:extLst>
              <a:ext uri="{FF2B5EF4-FFF2-40B4-BE49-F238E27FC236}">
                <a16:creationId xmlns:a16="http://schemas.microsoft.com/office/drawing/2014/main" id="{9B3A1CC9-9DBB-4AF2-9954-BDD3D4F77391}"/>
              </a:ext>
            </a:extLst>
          </p:cNvPr>
          <p:cNvSpPr txBox="1"/>
          <p:nvPr/>
        </p:nvSpPr>
        <p:spPr>
          <a:xfrm>
            <a:off x="778096" y="1207390"/>
            <a:ext cx="585525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>
              <a:defRPr/>
            </a:pP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⑨ 긍정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부정 퍼센트 계산 후 도식화</a:t>
            </a:r>
          </a:p>
        </p:txBody>
      </p:sp>
      <p:sp>
        <p:nvSpPr>
          <p:cNvPr id="16" name="TextBox 19">
            <a:extLst>
              <a:ext uri="{FF2B5EF4-FFF2-40B4-BE49-F238E27FC236}">
                <a16:creationId xmlns:a16="http://schemas.microsoft.com/office/drawing/2014/main" id="{9EFE3A8D-883B-4413-A322-06C0384FFEFD}"/>
              </a:ext>
            </a:extLst>
          </p:cNvPr>
          <p:cNvSpPr txBox="1"/>
          <p:nvPr/>
        </p:nvSpPr>
        <p:spPr>
          <a:xfrm>
            <a:off x="6500150" y="1269834"/>
            <a:ext cx="501937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>
              <a:defRPr/>
            </a:pP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⑩ 카테고리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브랜드 이름 등 빈출 단어에서 </a:t>
            </a:r>
            <a:r>
              <a:rPr lang="ko-KR" alt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제외되어아</a:t>
            </a: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할 단어를 제거하기 위한 준비작업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E981C028-3D6E-4DD3-8B5B-B1BF6D9F214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699040" y="2013592"/>
            <a:ext cx="4655820" cy="2491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6583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98476C55-5816-46D6-BAB9-F2396A61C37E}"/>
              </a:ext>
            </a:extLst>
          </p:cNvPr>
          <p:cNvSpPr/>
          <p:nvPr/>
        </p:nvSpPr>
        <p:spPr>
          <a:xfrm>
            <a:off x="4120993" y="5824115"/>
            <a:ext cx="4369113" cy="854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i="1" dirty="0"/>
              <a:t>POWER POINT </a:t>
            </a:r>
            <a:r>
              <a:rPr lang="en-US" altLang="ko-KR" sz="2400" b="1" i="1" dirty="0"/>
              <a:t>PRESENTATION</a:t>
            </a:r>
          </a:p>
          <a:p>
            <a:pPr algn="ctr">
              <a:lnSpc>
                <a:spcPct val="150000"/>
              </a:lnSpc>
            </a:pPr>
            <a:r>
              <a:rPr lang="en-US" altLang="ko-KR" sz="900" dirty="0"/>
              <a:t>Enjoy your stylish business and campus life with BIZCAM</a:t>
            </a:r>
            <a:endParaRPr lang="ko-KR" altLang="en-US" sz="2400" dirty="0"/>
          </a:p>
        </p:txBody>
      </p:sp>
      <p:sp>
        <p:nvSpPr>
          <p:cNvPr id="9" name="사각형: 둥근 한쪽 모서리 8">
            <a:extLst>
              <a:ext uri="{FF2B5EF4-FFF2-40B4-BE49-F238E27FC236}">
                <a16:creationId xmlns:a16="http://schemas.microsoft.com/office/drawing/2014/main" id="{7BDD3A69-44B5-4258-8EB4-D23D21F1F164}"/>
              </a:ext>
            </a:extLst>
          </p:cNvPr>
          <p:cNvSpPr/>
          <p:nvPr/>
        </p:nvSpPr>
        <p:spPr>
          <a:xfrm>
            <a:off x="462013" y="394636"/>
            <a:ext cx="11479127" cy="6463364"/>
          </a:xfrm>
          <a:prstGeom prst="round1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7A647C73-C0C6-488A-B77C-82F9751CBA0C}"/>
              </a:ext>
            </a:extLst>
          </p:cNvPr>
          <p:cNvCxnSpPr>
            <a:cxnSpLocks/>
          </p:cNvCxnSpPr>
          <p:nvPr/>
        </p:nvCxnSpPr>
        <p:spPr>
          <a:xfrm flipV="1">
            <a:off x="462013" y="981779"/>
            <a:ext cx="11367435" cy="1"/>
          </a:xfrm>
          <a:prstGeom prst="line">
            <a:avLst/>
          </a:prstGeom>
          <a:ln>
            <a:solidFill>
              <a:schemeClr val="bg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슬라이드 번호 개체 틀 44">
            <a:extLst>
              <a:ext uri="{FF2B5EF4-FFF2-40B4-BE49-F238E27FC236}">
                <a16:creationId xmlns:a16="http://schemas.microsoft.com/office/drawing/2014/main" id="{4D26EF18-D298-459E-B7FB-E629AAA1A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97940" y="212073"/>
            <a:ext cx="2743200" cy="365125"/>
          </a:xfrm>
        </p:spPr>
        <p:txBody>
          <a:bodyPr/>
          <a:lstStyle/>
          <a:p>
            <a:fld id="{BAAF555B-7E58-4FDF-83D4-B4CEA304EAF7}" type="slidenum">
              <a:rPr lang="ko-KR" altLang="en-US" smtClean="0"/>
              <a:t>14</a:t>
            </a:fld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BF1C1C-001C-4DB4-8A7A-2397B4F5B94D}"/>
              </a:ext>
            </a:extLst>
          </p:cNvPr>
          <p:cNvSpPr txBox="1"/>
          <p:nvPr/>
        </p:nvSpPr>
        <p:spPr>
          <a:xfrm>
            <a:off x="644892" y="503542"/>
            <a:ext cx="3060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진행 과정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E9C320D6-6A23-4AAD-BD7C-ABA1BCFA03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81298" y="1493277"/>
            <a:ext cx="3701092" cy="2731873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BF53DD44-6CC1-4EB1-8033-A6C94FC208C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286299" y="1900608"/>
            <a:ext cx="4234114" cy="2993997"/>
          </a:xfrm>
          <a:prstGeom prst="rect">
            <a:avLst/>
          </a:prstGeom>
        </p:spPr>
      </p:pic>
      <p:sp>
        <p:nvSpPr>
          <p:cNvPr id="20" name="TextBox 12">
            <a:extLst>
              <a:ext uri="{FF2B5EF4-FFF2-40B4-BE49-F238E27FC236}">
                <a16:creationId xmlns:a16="http://schemas.microsoft.com/office/drawing/2014/main" id="{754F8097-B857-46B3-97D0-F529E96179AD}"/>
              </a:ext>
            </a:extLst>
          </p:cNvPr>
          <p:cNvSpPr txBox="1"/>
          <p:nvPr/>
        </p:nvSpPr>
        <p:spPr>
          <a:xfrm>
            <a:off x="-185222" y="1168154"/>
            <a:ext cx="585525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algn="ctr">
              <a:defRPr/>
            </a:pP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⑪ 긍정 데이터의 빈출 단어 도식화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2121CB08-8AD1-48F2-8B3A-C9269845FDD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381298" y="4220294"/>
            <a:ext cx="3701092" cy="2637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3611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98476C55-5816-46D6-BAB9-F2396A61C37E}"/>
              </a:ext>
            </a:extLst>
          </p:cNvPr>
          <p:cNvSpPr/>
          <p:nvPr/>
        </p:nvSpPr>
        <p:spPr>
          <a:xfrm>
            <a:off x="4120993" y="5824115"/>
            <a:ext cx="4369113" cy="854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i="1" dirty="0"/>
              <a:t>POWER POINT </a:t>
            </a:r>
            <a:r>
              <a:rPr lang="en-US" altLang="ko-KR" sz="2400" b="1" i="1" dirty="0"/>
              <a:t>PRESENTATION</a:t>
            </a:r>
          </a:p>
          <a:p>
            <a:pPr algn="ctr">
              <a:lnSpc>
                <a:spcPct val="150000"/>
              </a:lnSpc>
            </a:pPr>
            <a:r>
              <a:rPr lang="en-US" altLang="ko-KR" sz="900" dirty="0"/>
              <a:t>Enjoy your stylish business and campus life with BIZCAM</a:t>
            </a:r>
            <a:endParaRPr lang="ko-KR" altLang="en-US" sz="2400" dirty="0"/>
          </a:p>
        </p:txBody>
      </p:sp>
      <p:sp>
        <p:nvSpPr>
          <p:cNvPr id="9" name="사각형: 둥근 한쪽 모서리 8">
            <a:extLst>
              <a:ext uri="{FF2B5EF4-FFF2-40B4-BE49-F238E27FC236}">
                <a16:creationId xmlns:a16="http://schemas.microsoft.com/office/drawing/2014/main" id="{7BDD3A69-44B5-4258-8EB4-D23D21F1F164}"/>
              </a:ext>
            </a:extLst>
          </p:cNvPr>
          <p:cNvSpPr/>
          <p:nvPr/>
        </p:nvSpPr>
        <p:spPr>
          <a:xfrm>
            <a:off x="462013" y="394636"/>
            <a:ext cx="11479127" cy="6463364"/>
          </a:xfrm>
          <a:prstGeom prst="round1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7A647C73-C0C6-488A-B77C-82F9751CBA0C}"/>
              </a:ext>
            </a:extLst>
          </p:cNvPr>
          <p:cNvCxnSpPr>
            <a:cxnSpLocks/>
          </p:cNvCxnSpPr>
          <p:nvPr/>
        </p:nvCxnSpPr>
        <p:spPr>
          <a:xfrm flipV="1">
            <a:off x="462013" y="981779"/>
            <a:ext cx="11367435" cy="1"/>
          </a:xfrm>
          <a:prstGeom prst="line">
            <a:avLst/>
          </a:prstGeom>
          <a:ln>
            <a:solidFill>
              <a:schemeClr val="bg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슬라이드 번호 개체 틀 44">
            <a:extLst>
              <a:ext uri="{FF2B5EF4-FFF2-40B4-BE49-F238E27FC236}">
                <a16:creationId xmlns:a16="http://schemas.microsoft.com/office/drawing/2014/main" id="{4D26EF18-D298-459E-B7FB-E629AAA1A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97940" y="212073"/>
            <a:ext cx="2743200" cy="365125"/>
          </a:xfrm>
        </p:spPr>
        <p:txBody>
          <a:bodyPr/>
          <a:lstStyle/>
          <a:p>
            <a:fld id="{BAAF555B-7E58-4FDF-83D4-B4CEA304EAF7}" type="slidenum">
              <a:rPr lang="ko-KR" altLang="en-US" smtClean="0"/>
              <a:t>15</a:t>
            </a:fld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BF1C1C-001C-4DB4-8A7A-2397B4F5B94D}"/>
              </a:ext>
            </a:extLst>
          </p:cNvPr>
          <p:cNvSpPr txBox="1"/>
          <p:nvPr/>
        </p:nvSpPr>
        <p:spPr>
          <a:xfrm>
            <a:off x="644892" y="503542"/>
            <a:ext cx="3060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진행 과정</a:t>
            </a:r>
          </a:p>
        </p:txBody>
      </p:sp>
      <p:sp>
        <p:nvSpPr>
          <p:cNvPr id="20" name="TextBox 12">
            <a:extLst>
              <a:ext uri="{FF2B5EF4-FFF2-40B4-BE49-F238E27FC236}">
                <a16:creationId xmlns:a16="http://schemas.microsoft.com/office/drawing/2014/main" id="{754F8097-B857-46B3-97D0-F529E96179AD}"/>
              </a:ext>
            </a:extLst>
          </p:cNvPr>
          <p:cNvSpPr txBox="1"/>
          <p:nvPr/>
        </p:nvSpPr>
        <p:spPr>
          <a:xfrm>
            <a:off x="-185222" y="1168154"/>
            <a:ext cx="585525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algn="ctr">
              <a:defRPr/>
            </a:pP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⑫ 부정 데이터의 빈출 단어 도식화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76599345-4D90-4EC9-8D0B-35FC8A9B47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537440" y="1506708"/>
            <a:ext cx="3483133" cy="2561788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8059E4AF-31D6-4D6E-ADDD-7634476316F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537440" y="4102050"/>
            <a:ext cx="3483133" cy="264471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342DBC5E-8BD5-4A17-AF8D-234BE805B34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167512" y="2181431"/>
            <a:ext cx="4645187" cy="3117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3139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98476C55-5816-46D6-BAB9-F2396A61C37E}"/>
              </a:ext>
            </a:extLst>
          </p:cNvPr>
          <p:cNvSpPr/>
          <p:nvPr/>
        </p:nvSpPr>
        <p:spPr>
          <a:xfrm>
            <a:off x="4120993" y="5824115"/>
            <a:ext cx="4369113" cy="854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i="1" dirty="0"/>
              <a:t>POWER POINT </a:t>
            </a:r>
            <a:r>
              <a:rPr lang="en-US" altLang="ko-KR" sz="2400" b="1" i="1" dirty="0"/>
              <a:t>PRESENTATION</a:t>
            </a:r>
          </a:p>
          <a:p>
            <a:pPr algn="ctr">
              <a:lnSpc>
                <a:spcPct val="150000"/>
              </a:lnSpc>
            </a:pPr>
            <a:r>
              <a:rPr lang="en-US" altLang="ko-KR" sz="900" dirty="0"/>
              <a:t>Enjoy your stylish business and campus life with BIZCAM</a:t>
            </a:r>
            <a:endParaRPr lang="ko-KR" altLang="en-US" sz="2400" dirty="0"/>
          </a:p>
        </p:txBody>
      </p:sp>
      <p:sp>
        <p:nvSpPr>
          <p:cNvPr id="9" name="사각형: 둥근 한쪽 모서리 8">
            <a:extLst>
              <a:ext uri="{FF2B5EF4-FFF2-40B4-BE49-F238E27FC236}">
                <a16:creationId xmlns:a16="http://schemas.microsoft.com/office/drawing/2014/main" id="{7BDD3A69-44B5-4258-8EB4-D23D21F1F164}"/>
              </a:ext>
            </a:extLst>
          </p:cNvPr>
          <p:cNvSpPr/>
          <p:nvPr/>
        </p:nvSpPr>
        <p:spPr>
          <a:xfrm>
            <a:off x="462013" y="394636"/>
            <a:ext cx="11479127" cy="6463364"/>
          </a:xfrm>
          <a:prstGeom prst="round1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7A647C73-C0C6-488A-B77C-82F9751CBA0C}"/>
              </a:ext>
            </a:extLst>
          </p:cNvPr>
          <p:cNvCxnSpPr>
            <a:cxnSpLocks/>
          </p:cNvCxnSpPr>
          <p:nvPr/>
        </p:nvCxnSpPr>
        <p:spPr>
          <a:xfrm flipV="1">
            <a:off x="462013" y="981779"/>
            <a:ext cx="11367435" cy="1"/>
          </a:xfrm>
          <a:prstGeom prst="line">
            <a:avLst/>
          </a:prstGeom>
          <a:ln>
            <a:solidFill>
              <a:schemeClr val="bg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슬라이드 번호 개체 틀 44">
            <a:extLst>
              <a:ext uri="{FF2B5EF4-FFF2-40B4-BE49-F238E27FC236}">
                <a16:creationId xmlns:a16="http://schemas.microsoft.com/office/drawing/2014/main" id="{4D26EF18-D298-459E-B7FB-E629AAA1A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97940" y="212073"/>
            <a:ext cx="2743200" cy="365125"/>
          </a:xfrm>
        </p:spPr>
        <p:txBody>
          <a:bodyPr/>
          <a:lstStyle/>
          <a:p>
            <a:fld id="{BAAF555B-7E58-4FDF-83D4-B4CEA304EAF7}" type="slidenum">
              <a:rPr lang="ko-KR" altLang="en-US" smtClean="0"/>
              <a:t>16</a:t>
            </a:fld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BF1C1C-001C-4DB4-8A7A-2397B4F5B94D}"/>
              </a:ext>
            </a:extLst>
          </p:cNvPr>
          <p:cNvSpPr txBox="1"/>
          <p:nvPr/>
        </p:nvSpPr>
        <p:spPr>
          <a:xfrm>
            <a:off x="644892" y="503542"/>
            <a:ext cx="3060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진행 결과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4FD42C-FD5D-43E0-9DC6-E6B121B849E8}"/>
              </a:ext>
            </a:extLst>
          </p:cNvPr>
          <p:cNvSpPr txBox="1"/>
          <p:nvPr/>
        </p:nvSpPr>
        <p:spPr>
          <a:xfrm>
            <a:off x="768471" y="1461973"/>
            <a:ext cx="37746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상품에 대한 리뷰의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  <a:p>
            <a:pPr algn="ctr"/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전체적인 </a:t>
            </a:r>
            <a:r>
              <a:rPr lang="ko-KR" altLang="en-US" sz="20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긍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부정 정도 파악 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F629E94-EAE7-4027-ABFC-71119C8829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2448" y="2798874"/>
            <a:ext cx="2959174" cy="2467259"/>
          </a:xfrm>
          <a:prstGeom prst="rect">
            <a:avLst/>
          </a:prstGeom>
        </p:spPr>
      </p:pic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1AA95F15-4567-4E8E-82D4-01A41C9BC315}"/>
              </a:ext>
            </a:extLst>
          </p:cNvPr>
          <p:cNvSpPr/>
          <p:nvPr/>
        </p:nvSpPr>
        <p:spPr>
          <a:xfrm>
            <a:off x="794708" y="1293163"/>
            <a:ext cx="3774653" cy="1148778"/>
          </a:xfrm>
          <a:prstGeom prst="round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298C0BD-6B24-42B7-A2FA-C2C998D67611}"/>
              </a:ext>
            </a:extLst>
          </p:cNvPr>
          <p:cNvSpPr txBox="1"/>
          <p:nvPr/>
        </p:nvSpPr>
        <p:spPr>
          <a:xfrm>
            <a:off x="6576542" y="1461973"/>
            <a:ext cx="37746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긍정 부정 리뷰 별</a:t>
            </a:r>
            <a:endParaRPr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핵심 키워드 도식화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989018EF-A07F-4145-BF9D-67305F47FFC5}"/>
              </a:ext>
            </a:extLst>
          </p:cNvPr>
          <p:cNvSpPr/>
          <p:nvPr/>
        </p:nvSpPr>
        <p:spPr>
          <a:xfrm>
            <a:off x="6602779" y="1293163"/>
            <a:ext cx="3774653" cy="1148778"/>
          </a:xfrm>
          <a:prstGeom prst="round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C733C1B-A870-4CBF-BCF0-493F844F0CC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073"/>
          <a:stretch/>
        </p:blipFill>
        <p:spPr>
          <a:xfrm>
            <a:off x="4329571" y="2863566"/>
            <a:ext cx="3744010" cy="281100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AA04D2C-55A5-4E59-93D5-BE6B316FE2A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137"/>
          <a:stretch/>
        </p:blipFill>
        <p:spPr>
          <a:xfrm>
            <a:off x="8146248" y="2840975"/>
            <a:ext cx="3683200" cy="2747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0230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98476C55-5816-46D6-BAB9-F2396A61C37E}"/>
              </a:ext>
            </a:extLst>
          </p:cNvPr>
          <p:cNvSpPr/>
          <p:nvPr/>
        </p:nvSpPr>
        <p:spPr>
          <a:xfrm>
            <a:off x="4120993" y="5824115"/>
            <a:ext cx="4369113" cy="854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i="1" dirty="0"/>
              <a:t>POWER POINT </a:t>
            </a:r>
            <a:r>
              <a:rPr lang="en-US" altLang="ko-KR" sz="2400" b="1" i="1" dirty="0"/>
              <a:t>PRESENTATION</a:t>
            </a:r>
          </a:p>
          <a:p>
            <a:pPr algn="ctr">
              <a:lnSpc>
                <a:spcPct val="150000"/>
              </a:lnSpc>
            </a:pPr>
            <a:r>
              <a:rPr lang="en-US" altLang="ko-KR" sz="900" dirty="0"/>
              <a:t>Enjoy your stylish business and campus life with BIZCAM</a:t>
            </a:r>
            <a:endParaRPr lang="ko-KR" altLang="en-US" sz="2400" dirty="0"/>
          </a:p>
        </p:txBody>
      </p:sp>
      <p:sp>
        <p:nvSpPr>
          <p:cNvPr id="9" name="사각형: 둥근 한쪽 모서리 8">
            <a:extLst>
              <a:ext uri="{FF2B5EF4-FFF2-40B4-BE49-F238E27FC236}">
                <a16:creationId xmlns:a16="http://schemas.microsoft.com/office/drawing/2014/main" id="{7BDD3A69-44B5-4258-8EB4-D23D21F1F164}"/>
              </a:ext>
            </a:extLst>
          </p:cNvPr>
          <p:cNvSpPr/>
          <p:nvPr/>
        </p:nvSpPr>
        <p:spPr>
          <a:xfrm>
            <a:off x="462013" y="394636"/>
            <a:ext cx="11479127" cy="6463364"/>
          </a:xfrm>
          <a:prstGeom prst="round1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7A647C73-C0C6-488A-B77C-82F9751CBA0C}"/>
              </a:ext>
            </a:extLst>
          </p:cNvPr>
          <p:cNvCxnSpPr>
            <a:cxnSpLocks/>
          </p:cNvCxnSpPr>
          <p:nvPr/>
        </p:nvCxnSpPr>
        <p:spPr>
          <a:xfrm flipV="1">
            <a:off x="462013" y="981779"/>
            <a:ext cx="11367435" cy="1"/>
          </a:xfrm>
          <a:prstGeom prst="line">
            <a:avLst/>
          </a:prstGeom>
          <a:ln>
            <a:solidFill>
              <a:schemeClr val="bg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슬라이드 번호 개체 틀 44">
            <a:extLst>
              <a:ext uri="{FF2B5EF4-FFF2-40B4-BE49-F238E27FC236}">
                <a16:creationId xmlns:a16="http://schemas.microsoft.com/office/drawing/2014/main" id="{4D26EF18-D298-459E-B7FB-E629AAA1A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97940" y="212073"/>
            <a:ext cx="2743200" cy="365125"/>
          </a:xfrm>
        </p:spPr>
        <p:txBody>
          <a:bodyPr/>
          <a:lstStyle/>
          <a:p>
            <a:fld id="{BAAF555B-7E58-4FDF-83D4-B4CEA304EAF7}" type="slidenum">
              <a:rPr lang="ko-KR" altLang="en-US" smtClean="0"/>
              <a:t>17</a:t>
            </a:fld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BF1C1C-001C-4DB4-8A7A-2397B4F5B94D}"/>
              </a:ext>
            </a:extLst>
          </p:cNvPr>
          <p:cNvSpPr txBox="1"/>
          <p:nvPr/>
        </p:nvSpPr>
        <p:spPr>
          <a:xfrm>
            <a:off x="644892" y="503542"/>
            <a:ext cx="3060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기대 효과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4BCCA489-5748-48CF-BDEC-77E1176C5D28}"/>
              </a:ext>
            </a:extLst>
          </p:cNvPr>
          <p:cNvSpPr/>
          <p:nvPr/>
        </p:nvSpPr>
        <p:spPr>
          <a:xfrm>
            <a:off x="1633186" y="1568923"/>
            <a:ext cx="1732546" cy="173254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C8C3F8B4-B571-4014-AE9C-47CAA9691122}"/>
              </a:ext>
            </a:extLst>
          </p:cNvPr>
          <p:cNvSpPr/>
          <p:nvPr/>
        </p:nvSpPr>
        <p:spPr>
          <a:xfrm>
            <a:off x="5294159" y="1445325"/>
            <a:ext cx="1732546" cy="173254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8E0B944C-A99A-4191-81EC-7F8238F39068}"/>
              </a:ext>
            </a:extLst>
          </p:cNvPr>
          <p:cNvSpPr/>
          <p:nvPr/>
        </p:nvSpPr>
        <p:spPr>
          <a:xfrm>
            <a:off x="8843926" y="1445325"/>
            <a:ext cx="1732546" cy="173254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68D521C-5276-43D6-AF45-2C5C16ADA6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3077" y="1905802"/>
            <a:ext cx="1057591" cy="105759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355B372-FF11-49BC-B462-C31F85FBADC4}"/>
              </a:ext>
            </a:extLst>
          </p:cNvPr>
          <p:cNvSpPr txBox="1"/>
          <p:nvPr/>
        </p:nvSpPr>
        <p:spPr>
          <a:xfrm>
            <a:off x="1060481" y="3626318"/>
            <a:ext cx="2877953" cy="2116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리뷰 감정 별 특징 파악</a:t>
            </a:r>
          </a:p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원하는 상품의 긍정 리뷰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부정 리뷰의 각 키워드를 통해 감정 원인을</a:t>
            </a:r>
            <a:endParaRPr lang="en-US" altLang="ko-KR" dirty="0">
              <a:solidFill>
                <a:schemeClr val="bg2">
                  <a:lumMod val="50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한눈에 파악할 수 있음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.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9497B57-FFB5-480A-9486-BF50076343C0}"/>
              </a:ext>
            </a:extLst>
          </p:cNvPr>
          <p:cNvSpPr txBox="1"/>
          <p:nvPr/>
        </p:nvSpPr>
        <p:spPr>
          <a:xfrm>
            <a:off x="4762599" y="3626318"/>
            <a:ext cx="2877953" cy="2116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상품 구매 결정에 도움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분석된 긍정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-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부정 퍼센트 비율과 각 원인 키워드 도식화를 통해 사용자가 상품 구매 결정에 도움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.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51B6307-1CEB-4559-BD17-B02D4B5BD7E9}"/>
              </a:ext>
            </a:extLst>
          </p:cNvPr>
          <p:cNvSpPr txBox="1"/>
          <p:nvPr/>
        </p:nvSpPr>
        <p:spPr>
          <a:xfrm>
            <a:off x="8253568" y="3641417"/>
            <a:ext cx="3034166" cy="25317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별점의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한계점 극복과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광고성 리뷰 필터링 효과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제대로 매겨지지 않은 </a:t>
            </a:r>
            <a:r>
              <a:rPr lang="ko-KR" altLang="en-US" dirty="0" err="1">
                <a:solidFill>
                  <a:schemeClr val="bg2">
                    <a:lumMod val="50000"/>
                  </a:schemeClr>
                </a:solidFill>
              </a:rPr>
              <a:t>별점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 한계 극복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통계적 결과로</a:t>
            </a:r>
            <a:endParaRPr lang="en-US" altLang="ko-KR" dirty="0">
              <a:solidFill>
                <a:schemeClr val="bg2">
                  <a:lumMod val="50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광고성 리뷰를 약간의 필터링이 가능</a:t>
            </a:r>
            <a:endParaRPr lang="en-US" altLang="ko-KR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C56614D-B8E6-4630-B5F4-3375AA014F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1975" y="1694449"/>
            <a:ext cx="1219200" cy="12192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58DD3235-9AB4-4D87-8EC7-91B8B7E9EC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0051" y="1774787"/>
            <a:ext cx="1188606" cy="1188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4024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98476C55-5816-46D6-BAB9-F2396A61C37E}"/>
              </a:ext>
            </a:extLst>
          </p:cNvPr>
          <p:cNvSpPr/>
          <p:nvPr/>
        </p:nvSpPr>
        <p:spPr>
          <a:xfrm>
            <a:off x="4120993" y="5824115"/>
            <a:ext cx="4369113" cy="854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i="1" dirty="0"/>
              <a:t>POWER POINT </a:t>
            </a:r>
            <a:r>
              <a:rPr lang="en-US" altLang="ko-KR" sz="2400" b="1" i="1" dirty="0"/>
              <a:t>PRESENTATION</a:t>
            </a:r>
          </a:p>
          <a:p>
            <a:pPr algn="ctr">
              <a:lnSpc>
                <a:spcPct val="150000"/>
              </a:lnSpc>
            </a:pPr>
            <a:r>
              <a:rPr lang="en-US" altLang="ko-KR" sz="900" dirty="0"/>
              <a:t>Enjoy your stylish business and campus life with BIZCAM</a:t>
            </a:r>
            <a:endParaRPr lang="ko-KR" altLang="en-US" sz="2400" dirty="0"/>
          </a:p>
        </p:txBody>
      </p:sp>
      <p:sp>
        <p:nvSpPr>
          <p:cNvPr id="9" name="사각형: 둥근 한쪽 모서리 8">
            <a:extLst>
              <a:ext uri="{FF2B5EF4-FFF2-40B4-BE49-F238E27FC236}">
                <a16:creationId xmlns:a16="http://schemas.microsoft.com/office/drawing/2014/main" id="{7BDD3A69-44B5-4258-8EB4-D23D21F1F164}"/>
              </a:ext>
            </a:extLst>
          </p:cNvPr>
          <p:cNvSpPr/>
          <p:nvPr/>
        </p:nvSpPr>
        <p:spPr>
          <a:xfrm>
            <a:off x="462013" y="394636"/>
            <a:ext cx="11479127" cy="6463364"/>
          </a:xfrm>
          <a:prstGeom prst="round1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7A647C73-C0C6-488A-B77C-82F9751CBA0C}"/>
              </a:ext>
            </a:extLst>
          </p:cNvPr>
          <p:cNvCxnSpPr>
            <a:cxnSpLocks/>
          </p:cNvCxnSpPr>
          <p:nvPr/>
        </p:nvCxnSpPr>
        <p:spPr>
          <a:xfrm flipV="1">
            <a:off x="462013" y="981779"/>
            <a:ext cx="11367435" cy="1"/>
          </a:xfrm>
          <a:prstGeom prst="line">
            <a:avLst/>
          </a:prstGeom>
          <a:ln>
            <a:solidFill>
              <a:schemeClr val="bg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슬라이드 번호 개체 틀 44">
            <a:extLst>
              <a:ext uri="{FF2B5EF4-FFF2-40B4-BE49-F238E27FC236}">
                <a16:creationId xmlns:a16="http://schemas.microsoft.com/office/drawing/2014/main" id="{4D26EF18-D298-459E-B7FB-E629AAA1A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97940" y="212073"/>
            <a:ext cx="2743200" cy="365125"/>
          </a:xfrm>
        </p:spPr>
        <p:txBody>
          <a:bodyPr/>
          <a:lstStyle/>
          <a:p>
            <a:fld id="{BAAF555B-7E58-4FDF-83D4-B4CEA304EAF7}" type="slidenum">
              <a:rPr lang="ko-KR" altLang="en-US" smtClean="0"/>
              <a:t>18</a:t>
            </a:fld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BF1C1C-001C-4DB4-8A7A-2397B4F5B94D}"/>
              </a:ext>
            </a:extLst>
          </p:cNvPr>
          <p:cNvSpPr txBox="1"/>
          <p:nvPr/>
        </p:nvSpPr>
        <p:spPr>
          <a:xfrm>
            <a:off x="644892" y="503542"/>
            <a:ext cx="4283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아쉬웠던 점과 어려웠던 점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소감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716ED47-5AFA-4E38-8455-7A104475A1E3}"/>
              </a:ext>
            </a:extLst>
          </p:cNvPr>
          <p:cNvSpPr txBox="1"/>
          <p:nvPr/>
        </p:nvSpPr>
        <p:spPr>
          <a:xfrm>
            <a:off x="3490762" y="3164485"/>
            <a:ext cx="77868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AI 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관련 수업을 처음 들어서 어려운 점도 많이 있었지만 그만큼 빅데이터 분석법이나 부족했던 </a:t>
            </a: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Python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에 대해 공부할 수 있어서 유익했다</a:t>
            </a: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.</a:t>
            </a:r>
            <a:endParaRPr lang="ko-KR" altLang="en-US" sz="16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1297529-1667-41F9-861E-7C78037802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610" y="1568923"/>
            <a:ext cx="634424" cy="63442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5262A1E-A0C3-4029-BF9D-3152DF0D96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610" y="3309106"/>
            <a:ext cx="634424" cy="634424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ECE8B6B3-3F6F-4027-83C2-14F273B6B7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610" y="5049289"/>
            <a:ext cx="634424" cy="63442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AE70673-D02C-463A-844D-287AFE666915}"/>
              </a:ext>
            </a:extLst>
          </p:cNvPr>
          <p:cNvSpPr txBox="1"/>
          <p:nvPr/>
        </p:nvSpPr>
        <p:spPr>
          <a:xfrm>
            <a:off x="972150" y="2350192"/>
            <a:ext cx="9336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양수빈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B5339FD-CB47-4BEE-A4B3-B28B982FB3F4}"/>
              </a:ext>
            </a:extLst>
          </p:cNvPr>
          <p:cNvSpPr txBox="1"/>
          <p:nvPr/>
        </p:nvSpPr>
        <p:spPr>
          <a:xfrm>
            <a:off x="955996" y="4133368"/>
            <a:ext cx="9336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김진광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A72A429-2D2F-4274-A890-C96715EF3FE8}"/>
              </a:ext>
            </a:extLst>
          </p:cNvPr>
          <p:cNvSpPr txBox="1"/>
          <p:nvPr/>
        </p:nvSpPr>
        <p:spPr>
          <a:xfrm>
            <a:off x="955995" y="5840334"/>
            <a:ext cx="9336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장준상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B1345B-969A-4045-A728-5056152405BB}"/>
              </a:ext>
            </a:extLst>
          </p:cNvPr>
          <p:cNvSpPr txBox="1"/>
          <p:nvPr/>
        </p:nvSpPr>
        <p:spPr>
          <a:xfrm>
            <a:off x="2172859" y="1426627"/>
            <a:ext cx="8373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소감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D9E2152-F466-43AD-8008-0A8D25ED88B3}"/>
              </a:ext>
            </a:extLst>
          </p:cNvPr>
          <p:cNvSpPr txBox="1"/>
          <p:nvPr/>
        </p:nvSpPr>
        <p:spPr>
          <a:xfrm>
            <a:off x="2106326" y="2215042"/>
            <a:ext cx="12036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어려운 점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711A11C-970B-4545-9A1D-1EA3B1F58D2D}"/>
              </a:ext>
            </a:extLst>
          </p:cNvPr>
          <p:cNvSpPr txBox="1"/>
          <p:nvPr/>
        </p:nvSpPr>
        <p:spPr>
          <a:xfrm>
            <a:off x="2172859" y="3199417"/>
            <a:ext cx="8373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소감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F73A74F-C59E-4A28-B28D-0B96FD6FCC41}"/>
              </a:ext>
            </a:extLst>
          </p:cNvPr>
          <p:cNvSpPr txBox="1"/>
          <p:nvPr/>
        </p:nvSpPr>
        <p:spPr>
          <a:xfrm>
            <a:off x="2106325" y="4083460"/>
            <a:ext cx="12036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아쉬운 점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77ED46B-8A71-4ED8-8C41-6CD720706CA5}"/>
              </a:ext>
            </a:extLst>
          </p:cNvPr>
          <p:cNvSpPr txBox="1"/>
          <p:nvPr/>
        </p:nvSpPr>
        <p:spPr>
          <a:xfrm>
            <a:off x="2311440" y="5042312"/>
            <a:ext cx="8373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소감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27D6DA3-7221-472F-8D91-F9C13C76DEB2}"/>
              </a:ext>
            </a:extLst>
          </p:cNvPr>
          <p:cNvSpPr txBox="1"/>
          <p:nvPr/>
        </p:nvSpPr>
        <p:spPr>
          <a:xfrm>
            <a:off x="2106325" y="5810400"/>
            <a:ext cx="12036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어려운 점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1FDCB76-AD96-4FDC-B97D-75276E9279AE}"/>
              </a:ext>
            </a:extLst>
          </p:cNvPr>
          <p:cNvSpPr txBox="1"/>
          <p:nvPr/>
        </p:nvSpPr>
        <p:spPr>
          <a:xfrm>
            <a:off x="3490762" y="1379451"/>
            <a:ext cx="77868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매번 모든 리뷰를 볼 수 없어 단점들을 찾는 것이 어려웠는데</a:t>
            </a: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실제 추출한 키워드와</a:t>
            </a: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퍼센트 비율을 보니까 상품 구매에 대한 결정이 좀 더 쉬워져서 좋은 것 같다</a:t>
            </a: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.</a:t>
            </a:r>
            <a:endParaRPr lang="ko-KR" altLang="en-US" sz="1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F2CCD49-D06E-48D7-89ED-529DE11B3348}"/>
              </a:ext>
            </a:extLst>
          </p:cNvPr>
          <p:cNvSpPr txBox="1"/>
          <p:nvPr/>
        </p:nvSpPr>
        <p:spPr>
          <a:xfrm>
            <a:off x="3490762" y="2212599"/>
            <a:ext cx="77868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MUSINSA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가 다른 사이트와 달리 </a:t>
            </a: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JavaScript 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함수 중 </a:t>
            </a: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URL 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주소를 바꾸지 않고 현 사이트 주소 그대로 돌아가는 형식을 사용했기 때문에 다음 페이지 넘기기와 같은 기능을 구현할 때 어려움을 겪었음</a:t>
            </a: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. </a:t>
            </a:r>
            <a:endParaRPr lang="ko-KR" altLang="en-US" sz="1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522494C-21D2-4107-AC4F-5B7918DC453F}"/>
              </a:ext>
            </a:extLst>
          </p:cNvPr>
          <p:cNvSpPr txBox="1"/>
          <p:nvPr/>
        </p:nvSpPr>
        <p:spPr>
          <a:xfrm>
            <a:off x="3490762" y="4082440"/>
            <a:ext cx="77868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리뷰 중 </a:t>
            </a:r>
            <a:r>
              <a:rPr lang="ko-KR" altLang="en-US" sz="1600" dirty="0" err="1">
                <a:solidFill>
                  <a:schemeClr val="bg2">
                    <a:lumMod val="50000"/>
                  </a:schemeClr>
                </a:solidFill>
              </a:rPr>
              <a:t>아주주주주</a:t>
            </a: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-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주주주주 좋아요</a:t>
            </a: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＇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처럼 학습하기 어려운 데이터가 있어 그런 데이터를 모두 처리할 수 없다는 점이 아쉬웠음</a:t>
            </a: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.</a:t>
            </a:r>
            <a:endParaRPr lang="ko-KR" altLang="en-US" sz="1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8584A29-8E33-42B6-AFF9-29782DAE13F7}"/>
              </a:ext>
            </a:extLst>
          </p:cNvPr>
          <p:cNvSpPr txBox="1"/>
          <p:nvPr/>
        </p:nvSpPr>
        <p:spPr>
          <a:xfrm>
            <a:off x="3490762" y="5012054"/>
            <a:ext cx="77868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Term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 프로젝트를 통해 수업시간에 배운 </a:t>
            </a:r>
            <a:r>
              <a:rPr lang="ko-KR" altLang="en-US" sz="1600" dirty="0" err="1">
                <a:solidFill>
                  <a:schemeClr val="bg2">
                    <a:lumMod val="50000"/>
                  </a:schemeClr>
                </a:solidFill>
              </a:rPr>
              <a:t>크롤링이나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 배우지 않은 감성분석등과 같은 작업을 더욱 공부할 수 있어 유익했다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53A04AA-2105-48AD-BBC7-057A48199D48}"/>
              </a:ext>
            </a:extLst>
          </p:cNvPr>
          <p:cNvSpPr txBox="1"/>
          <p:nvPr/>
        </p:nvSpPr>
        <p:spPr>
          <a:xfrm>
            <a:off x="3490762" y="5831047"/>
            <a:ext cx="77868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무신사에는 부정 리뷰가 거의 존재하지 않고</a:t>
            </a: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, 5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점 별점에도 부정적인 리뷰가 상당히 있어 초반에 학습이 제대로 진행되지 않아서 어려웠음</a:t>
            </a: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.</a:t>
            </a:r>
            <a:endParaRPr lang="ko-KR" altLang="en-US" sz="16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13608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>
            <a:extLst>
              <a:ext uri="{FF2B5EF4-FFF2-40B4-BE49-F238E27FC236}">
                <a16:creationId xmlns:a16="http://schemas.microsoft.com/office/drawing/2014/main" id="{52B43B52-8193-4DEB-8BB7-85EB889DC4BD}"/>
              </a:ext>
            </a:extLst>
          </p:cNvPr>
          <p:cNvSpPr/>
          <p:nvPr/>
        </p:nvSpPr>
        <p:spPr>
          <a:xfrm>
            <a:off x="4144204" y="2163388"/>
            <a:ext cx="3903592" cy="1701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8000" b="1" i="1" dirty="0" err="1">
                <a:solidFill>
                  <a:schemeClr val="bg1"/>
                </a:solidFill>
              </a:rPr>
              <a:t>QnA</a:t>
            </a:r>
            <a:endParaRPr lang="en-US" altLang="ko-KR" sz="8000" b="1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1563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98476C55-5816-46D6-BAB9-F2396A61C37E}"/>
              </a:ext>
            </a:extLst>
          </p:cNvPr>
          <p:cNvSpPr/>
          <p:nvPr/>
        </p:nvSpPr>
        <p:spPr>
          <a:xfrm>
            <a:off x="4120993" y="5824115"/>
            <a:ext cx="4369113" cy="854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i="1" dirty="0"/>
              <a:t>POWER POINT </a:t>
            </a:r>
            <a:r>
              <a:rPr lang="en-US" altLang="ko-KR" sz="2400" b="1" i="1" dirty="0"/>
              <a:t>PRESENTATION</a:t>
            </a:r>
          </a:p>
          <a:p>
            <a:pPr algn="ctr">
              <a:lnSpc>
                <a:spcPct val="150000"/>
              </a:lnSpc>
            </a:pPr>
            <a:r>
              <a:rPr lang="en-US" altLang="ko-KR" sz="900" dirty="0"/>
              <a:t>Enjoy your stylish business and campus life with BIZCAM</a:t>
            </a:r>
            <a:endParaRPr lang="ko-KR" altLang="en-US" sz="2400" dirty="0"/>
          </a:p>
        </p:txBody>
      </p:sp>
      <p:sp>
        <p:nvSpPr>
          <p:cNvPr id="9" name="사각형: 둥근 한쪽 모서리 8">
            <a:extLst>
              <a:ext uri="{FF2B5EF4-FFF2-40B4-BE49-F238E27FC236}">
                <a16:creationId xmlns:a16="http://schemas.microsoft.com/office/drawing/2014/main" id="{7BDD3A69-44B5-4258-8EB4-D23D21F1F164}"/>
              </a:ext>
            </a:extLst>
          </p:cNvPr>
          <p:cNvSpPr/>
          <p:nvPr/>
        </p:nvSpPr>
        <p:spPr>
          <a:xfrm>
            <a:off x="462013" y="394636"/>
            <a:ext cx="11479127" cy="6463364"/>
          </a:xfrm>
          <a:prstGeom prst="round1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7A647C73-C0C6-488A-B77C-82F9751CBA0C}"/>
              </a:ext>
            </a:extLst>
          </p:cNvPr>
          <p:cNvCxnSpPr>
            <a:cxnSpLocks/>
          </p:cNvCxnSpPr>
          <p:nvPr/>
        </p:nvCxnSpPr>
        <p:spPr>
          <a:xfrm flipV="1">
            <a:off x="462013" y="981779"/>
            <a:ext cx="11367435" cy="1"/>
          </a:xfrm>
          <a:prstGeom prst="line">
            <a:avLst/>
          </a:prstGeom>
          <a:ln>
            <a:solidFill>
              <a:schemeClr val="bg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슬라이드 번호 개체 틀 44">
            <a:extLst>
              <a:ext uri="{FF2B5EF4-FFF2-40B4-BE49-F238E27FC236}">
                <a16:creationId xmlns:a16="http://schemas.microsoft.com/office/drawing/2014/main" id="{4D26EF18-D298-459E-B7FB-E629AAA1A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97940" y="212073"/>
            <a:ext cx="2743200" cy="365125"/>
          </a:xfrm>
        </p:spPr>
        <p:txBody>
          <a:bodyPr/>
          <a:lstStyle/>
          <a:p>
            <a:fld id="{BAAF555B-7E58-4FDF-83D4-B4CEA304EAF7}" type="slidenum">
              <a:rPr lang="ko-KR" altLang="en-US" smtClean="0"/>
              <a:t>2</a:t>
            </a:fld>
            <a:endParaRPr lang="ko-KR" alt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F5C6DE5-C215-47FA-ACD6-98B13E237FDB}"/>
              </a:ext>
            </a:extLst>
          </p:cNvPr>
          <p:cNvSpPr txBox="1"/>
          <p:nvPr/>
        </p:nvSpPr>
        <p:spPr>
          <a:xfrm>
            <a:off x="644892" y="503542"/>
            <a:ext cx="3060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>
                <a:solidFill>
                  <a:schemeClr val="tx1">
                    <a:lumMod val="75000"/>
                    <a:lumOff val="25000"/>
                  </a:schemeClr>
                </a:solidFill>
              </a:rPr>
              <a:t>목차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0BFAEE0-BB97-48FE-8751-690E86AA5E18}"/>
              </a:ext>
            </a:extLst>
          </p:cNvPr>
          <p:cNvSpPr txBox="1"/>
          <p:nvPr/>
        </p:nvSpPr>
        <p:spPr>
          <a:xfrm>
            <a:off x="827773" y="1174282"/>
            <a:ext cx="10558913" cy="512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서론</a:t>
            </a:r>
            <a:endParaRPr lang="en-US" altLang="ko-K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진행 방법</a:t>
            </a:r>
            <a:endParaRPr lang="en-US" altLang="ko-K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진행 과정</a:t>
            </a:r>
            <a:endParaRPr lang="en-US" altLang="ko-K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진행 결과</a:t>
            </a:r>
            <a:endParaRPr lang="en-US" altLang="ko-K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기대 효과</a:t>
            </a:r>
            <a:endParaRPr lang="en-US" altLang="ko-K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아쉬웠던 점과 어려웠던 점</a:t>
            </a:r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소감</a:t>
            </a:r>
            <a:endParaRPr lang="en-US" altLang="ko-K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5088735"/>
      </p:ext>
    </p:extLst>
  </p:cSld>
  <p:clrMapOvr>
    <a:masterClrMapping/>
  </p:clrMapOvr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>
          <a:xfrm>
            <a:off x="4120993" y="5824115"/>
            <a:ext cx="4369113" cy="8414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i="1"/>
              <a:t>POWER POINT </a:t>
            </a:r>
            <a:r>
              <a:rPr lang="en-US" altLang="ko-KR" sz="2400" b="1" i="1"/>
              <a:t>PRESENTATION</a:t>
            </a:r>
            <a:endParaRPr lang="en-US" altLang="ko-KR" sz="2400" b="1" i="1"/>
          </a:p>
          <a:p>
            <a:pPr algn="ctr">
              <a:lnSpc>
                <a:spcPct val="150000"/>
              </a:lnSpc>
              <a:defRPr/>
            </a:pPr>
            <a:r>
              <a:rPr lang="en-US" altLang="ko-KR" sz="900"/>
              <a:t>Enjoy your stylish business and campus life with BIZCAM</a:t>
            </a:r>
            <a:endParaRPr lang="ko-KR" altLang="en-US" sz="2400"/>
          </a:p>
        </p:txBody>
      </p:sp>
      <p:sp>
        <p:nvSpPr>
          <p:cNvPr id="9" name="사각형: 둥근 한쪽 모서리 8"/>
          <p:cNvSpPr/>
          <p:nvPr/>
        </p:nvSpPr>
        <p:spPr>
          <a:xfrm>
            <a:off x="462013" y="394636"/>
            <a:ext cx="11479127" cy="6463364"/>
          </a:xfrm>
          <a:prstGeom prst="round1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12" name="직선 연결선 11"/>
          <p:cNvCxnSpPr/>
          <p:nvPr/>
        </p:nvCxnSpPr>
        <p:spPr>
          <a:xfrm flipV="1">
            <a:off x="462013" y="981779"/>
            <a:ext cx="11367435" cy="1"/>
          </a:xfrm>
          <a:prstGeom prst="line">
            <a:avLst/>
          </a:prstGeom>
          <a:ln>
            <a:solidFill>
              <a:schemeClr val="bg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슬라이드 번호 개체 틀 44"/>
          <p:cNvSpPr>
            <a:spLocks noGrp="1"/>
          </p:cNvSpPr>
          <p:nvPr>
            <p:ph type="sldNum" sz="quarter" idx="12"/>
          </p:nvPr>
        </p:nvSpPr>
        <p:spPr>
          <a:xfrm>
            <a:off x="9197940" y="212073"/>
            <a:ext cx="2743200" cy="365125"/>
          </a:xfrm>
        </p:spPr>
        <p:txBody>
          <a:bodyPr/>
          <a:lstStyle/>
          <a:p>
            <a:pPr lvl="0">
              <a:defRPr/>
            </a:pPr>
            <a:fld id="{BAAF555B-7E58-4FDF-83D4-B4CEA304EAF7}" type="slidenum">
              <a:rPr lang="en-US" altLang="en-US"/>
              <a:pPr lvl="0">
                <a:defRPr/>
              </a:pPr>
              <a:t>3</a:t>
            </a:fld>
            <a:endParaRPr lang="en-US" altLang="en-US"/>
          </a:p>
        </p:txBody>
      </p:sp>
      <p:sp>
        <p:nvSpPr>
          <p:cNvPr id="6" name="TextBox 5"/>
          <p:cNvSpPr txBox="1"/>
          <p:nvPr/>
        </p:nvSpPr>
        <p:spPr>
          <a:xfrm>
            <a:off x="644893" y="503542"/>
            <a:ext cx="19731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>
              <a:defRPr/>
            </a:pPr>
            <a:r>
              <a:rPr lang="en-US" altLang="ko-KR" b="1">
                <a:solidFill>
                  <a:schemeClr val="tx1">
                    <a:lumMod val="75000"/>
                    <a:lumOff val="25000"/>
                  </a:schemeClr>
                </a:solidFill>
              </a:rPr>
              <a:t>MUSINSA ?</a:t>
            </a:r>
            <a:endParaRPr lang="ko-KR" altLang="en-US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1240189" y="2185368"/>
            <a:ext cx="2881897" cy="288189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4900262" y="2289844"/>
            <a:ext cx="5669279" cy="2480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4000" b="1" i="1">
                <a:solidFill>
                  <a:srgbClr val="202122"/>
                </a:solidFill>
                <a:effectLst/>
                <a:latin typeface="Arial"/>
              </a:rPr>
              <a:t>MUSINSA ?</a:t>
            </a:r>
            <a:endParaRPr lang="en-US" altLang="ko-KR" sz="4000" b="1" i="1">
              <a:solidFill>
                <a:srgbClr val="202122"/>
              </a:solidFill>
              <a:effectLst/>
              <a:latin typeface="Arial"/>
            </a:endParaRPr>
          </a:p>
          <a:p>
            <a:pPr>
              <a:lnSpc>
                <a:spcPct val="150000"/>
              </a:lnSpc>
              <a:defRPr/>
            </a:pPr>
            <a:endParaRPr lang="en-US" altLang="ko-KR" b="0" i="0">
              <a:solidFill>
                <a:srgbClr val="202122"/>
              </a:solidFill>
              <a:effectLst/>
              <a:latin typeface="Arial"/>
            </a:endParaRPr>
          </a:p>
          <a:p>
            <a:pPr marL="342900" indent="-342900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2000" b="0">
                <a:solidFill>
                  <a:schemeClr val="bg2">
                    <a:lumMod val="50000"/>
                  </a:schemeClr>
                </a:solidFill>
                <a:effectLst/>
                <a:latin typeface="Arial"/>
              </a:rPr>
              <a:t>대한민국의 온라인 패션커머스 기업</a:t>
            </a:r>
            <a:r>
              <a:rPr lang="en-US" altLang="ko-KR" sz="2000" b="0">
                <a:solidFill>
                  <a:schemeClr val="bg2">
                    <a:lumMod val="50000"/>
                  </a:schemeClr>
                </a:solidFill>
                <a:effectLst/>
                <a:latin typeface="Arial"/>
              </a:rPr>
              <a:t> </a:t>
            </a:r>
            <a:endParaRPr lang="en-US" altLang="ko-KR" sz="2000" b="0">
              <a:solidFill>
                <a:schemeClr val="bg2">
                  <a:lumMod val="50000"/>
                </a:schemeClr>
              </a:solidFill>
              <a:effectLst/>
              <a:latin typeface="Arial"/>
            </a:endParaRPr>
          </a:p>
          <a:p>
            <a:pPr marL="342900" indent="-342900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2000" b="0" i="0">
                <a:solidFill>
                  <a:schemeClr val="bg2">
                    <a:lumMod val="50000"/>
                  </a:schemeClr>
                </a:solidFill>
                <a:effectLst/>
                <a:latin typeface="Open Sans"/>
              </a:rPr>
              <a:t>국내 최대 규모의 </a:t>
            </a:r>
            <a:r>
              <a:rPr lang="ko-KR" altLang="en-US" sz="2000">
                <a:solidFill>
                  <a:schemeClr val="bg2">
                    <a:lumMod val="50000"/>
                  </a:schemeClr>
                </a:solidFill>
                <a:latin typeface="Open Sans"/>
              </a:rPr>
              <a:t>온라인</a:t>
            </a:r>
            <a:r>
              <a:rPr lang="ko-KR" altLang="en-US" sz="2000" b="0" i="0">
                <a:solidFill>
                  <a:schemeClr val="bg2">
                    <a:lumMod val="50000"/>
                  </a:schemeClr>
                </a:solidFill>
                <a:effectLst/>
                <a:latin typeface="Open Sans"/>
              </a:rPr>
              <a:t> 편집샵</a:t>
            </a:r>
            <a:r>
              <a:rPr lang="en-US" altLang="ko-KR" sz="2000" b="0" i="0">
                <a:solidFill>
                  <a:schemeClr val="bg2">
                    <a:lumMod val="50000"/>
                  </a:schemeClr>
                </a:solidFill>
                <a:effectLst/>
                <a:latin typeface="Open Sans"/>
              </a:rPr>
              <a:t> </a:t>
            </a:r>
            <a:endParaRPr lang="en-US" altLang="ko-KR" sz="2000" b="0" i="0">
              <a:solidFill>
                <a:schemeClr val="bg2">
                  <a:lumMod val="50000"/>
                </a:schemeClr>
              </a:solidFill>
              <a:effectLst/>
              <a:latin typeface="Open Sans"/>
            </a:endParaRPr>
          </a:p>
          <a:p>
            <a:pPr marL="342900" indent="-342900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2000" b="0" i="0">
                <a:solidFill>
                  <a:schemeClr val="bg2">
                    <a:lumMod val="50000"/>
                  </a:schemeClr>
                </a:solidFill>
                <a:effectLst/>
                <a:latin typeface="Arial"/>
              </a:rPr>
              <a:t>패션 플랫폼 월간 활성 사용자 </a:t>
            </a:r>
            <a:r>
              <a:rPr lang="en-US" altLang="ko-KR" sz="2000" b="0" i="0">
                <a:solidFill>
                  <a:schemeClr val="bg2">
                    <a:lumMod val="50000"/>
                  </a:schemeClr>
                </a:solidFill>
                <a:effectLst/>
                <a:latin typeface="Arial"/>
              </a:rPr>
              <a:t>1</a:t>
            </a:r>
            <a:r>
              <a:rPr lang="ko-KR" altLang="en-US" sz="2000" b="0" i="0">
                <a:solidFill>
                  <a:schemeClr val="bg2">
                    <a:lumMod val="50000"/>
                  </a:schemeClr>
                </a:solidFill>
                <a:effectLst/>
                <a:latin typeface="Arial"/>
              </a:rPr>
              <a:t>위에 선정</a:t>
            </a:r>
            <a:endParaRPr lang="en-US" altLang="ko-KR" sz="2000" b="0" i="0">
              <a:solidFill>
                <a:schemeClr val="bg2">
                  <a:lumMod val="50000"/>
                </a:schemeClr>
              </a:solidFill>
              <a:effectLst/>
              <a:latin typeface="Arial"/>
            </a:endParaRPr>
          </a:p>
        </p:txBody>
      </p:sp>
      <p:sp>
        <p:nvSpPr>
          <p:cNvPr id="46" name=""/>
          <p:cNvSpPr txBox="1"/>
          <p:nvPr/>
        </p:nvSpPr>
        <p:spPr>
          <a:xfrm>
            <a:off x="1747626" y="3362325"/>
            <a:ext cx="2020464" cy="560070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en-US" altLang="ko-KR" sz="3100" b="1">
                <a:solidFill>
                  <a:schemeClr val="bg1"/>
                </a:solidFill>
              </a:rPr>
              <a:t>MUSINSA</a:t>
            </a:r>
            <a:endParaRPr lang="ko-KR" altLang="en-US" sz="31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98476C55-5816-46D6-BAB9-F2396A61C37E}"/>
              </a:ext>
            </a:extLst>
          </p:cNvPr>
          <p:cNvSpPr/>
          <p:nvPr/>
        </p:nvSpPr>
        <p:spPr>
          <a:xfrm>
            <a:off x="4120993" y="5824115"/>
            <a:ext cx="4369113" cy="854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i="1" dirty="0"/>
              <a:t>POWER POINT </a:t>
            </a:r>
            <a:r>
              <a:rPr lang="en-US" altLang="ko-KR" sz="2400" b="1" i="1" dirty="0"/>
              <a:t>PRESENTATION</a:t>
            </a:r>
          </a:p>
          <a:p>
            <a:pPr algn="ctr">
              <a:lnSpc>
                <a:spcPct val="150000"/>
              </a:lnSpc>
            </a:pPr>
            <a:r>
              <a:rPr lang="en-US" altLang="ko-KR" sz="900" dirty="0"/>
              <a:t>Enjoy your stylish business and campus life with BIZCAM</a:t>
            </a:r>
            <a:endParaRPr lang="ko-KR" altLang="en-US" sz="2400" dirty="0"/>
          </a:p>
        </p:txBody>
      </p:sp>
      <p:sp>
        <p:nvSpPr>
          <p:cNvPr id="9" name="사각형: 둥근 한쪽 모서리 8">
            <a:extLst>
              <a:ext uri="{FF2B5EF4-FFF2-40B4-BE49-F238E27FC236}">
                <a16:creationId xmlns:a16="http://schemas.microsoft.com/office/drawing/2014/main" id="{7BDD3A69-44B5-4258-8EB4-D23D21F1F164}"/>
              </a:ext>
            </a:extLst>
          </p:cNvPr>
          <p:cNvSpPr/>
          <p:nvPr/>
        </p:nvSpPr>
        <p:spPr>
          <a:xfrm>
            <a:off x="462013" y="394636"/>
            <a:ext cx="11479127" cy="6463364"/>
          </a:xfrm>
          <a:prstGeom prst="round1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7A647C73-C0C6-488A-B77C-82F9751CBA0C}"/>
              </a:ext>
            </a:extLst>
          </p:cNvPr>
          <p:cNvCxnSpPr>
            <a:cxnSpLocks/>
          </p:cNvCxnSpPr>
          <p:nvPr/>
        </p:nvCxnSpPr>
        <p:spPr>
          <a:xfrm flipV="1">
            <a:off x="462013" y="981779"/>
            <a:ext cx="11367435" cy="1"/>
          </a:xfrm>
          <a:prstGeom prst="line">
            <a:avLst/>
          </a:prstGeom>
          <a:ln>
            <a:solidFill>
              <a:schemeClr val="bg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슬라이드 번호 개체 틀 44">
            <a:extLst>
              <a:ext uri="{FF2B5EF4-FFF2-40B4-BE49-F238E27FC236}">
                <a16:creationId xmlns:a16="http://schemas.microsoft.com/office/drawing/2014/main" id="{4D26EF18-D298-459E-B7FB-E629AAA1A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97940" y="212073"/>
            <a:ext cx="2743200" cy="365125"/>
          </a:xfrm>
        </p:spPr>
        <p:txBody>
          <a:bodyPr/>
          <a:lstStyle/>
          <a:p>
            <a:fld id="{BAAF555B-7E58-4FDF-83D4-B4CEA304EAF7}" type="slidenum">
              <a:rPr lang="ko-KR" altLang="en-US" smtClean="0"/>
              <a:t>4</a:t>
            </a:fld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BF1C1C-001C-4DB4-8A7A-2397B4F5B94D}"/>
              </a:ext>
            </a:extLst>
          </p:cNvPr>
          <p:cNvSpPr txBox="1"/>
          <p:nvPr/>
        </p:nvSpPr>
        <p:spPr>
          <a:xfrm>
            <a:off x="644892" y="503542"/>
            <a:ext cx="3060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리뷰 파악의 한계점</a:t>
            </a: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C757FEDD-AF76-49C9-8707-276042D937A9}"/>
              </a:ext>
            </a:extLst>
          </p:cNvPr>
          <p:cNvSpPr/>
          <p:nvPr/>
        </p:nvSpPr>
        <p:spPr>
          <a:xfrm>
            <a:off x="2980723" y="1696454"/>
            <a:ext cx="1732546" cy="173254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72EA5FD-F5A9-4097-9024-A23A94D2A4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2794" y="2007670"/>
            <a:ext cx="1068404" cy="1068404"/>
          </a:xfrm>
          <a:prstGeom prst="rect">
            <a:avLst/>
          </a:prstGeom>
        </p:spPr>
      </p:pic>
      <p:sp>
        <p:nvSpPr>
          <p:cNvPr id="14" name="타원 13">
            <a:extLst>
              <a:ext uri="{FF2B5EF4-FFF2-40B4-BE49-F238E27FC236}">
                <a16:creationId xmlns:a16="http://schemas.microsoft.com/office/drawing/2014/main" id="{281CF214-E16D-474E-B981-DC59F00230A1}"/>
              </a:ext>
            </a:extLst>
          </p:cNvPr>
          <p:cNvSpPr/>
          <p:nvPr/>
        </p:nvSpPr>
        <p:spPr>
          <a:xfrm>
            <a:off x="7465394" y="1676401"/>
            <a:ext cx="1732546" cy="173254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EAD8CFBE-EA6A-4780-8E6B-19E86BB676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6663" y="2006066"/>
            <a:ext cx="1070008" cy="107000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D9DAD61-E08E-459B-9649-4CA480F97D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6276" y="1816627"/>
            <a:ext cx="1259447" cy="125944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96721EF-6726-4C6D-9024-F148503D6C64}"/>
              </a:ext>
            </a:extLst>
          </p:cNvPr>
          <p:cNvSpPr txBox="1"/>
          <p:nvPr/>
        </p:nvSpPr>
        <p:spPr>
          <a:xfrm>
            <a:off x="1748687" y="3874462"/>
            <a:ext cx="8300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리뷰를 보고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상품에 대한 장단점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파악이 어려움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DB1428C-9FD5-49EC-AC5C-EA84F1C7B30F}"/>
              </a:ext>
            </a:extLst>
          </p:cNvPr>
          <p:cNvSpPr txBox="1"/>
          <p:nvPr/>
        </p:nvSpPr>
        <p:spPr>
          <a:xfrm>
            <a:off x="1748686" y="4352186"/>
            <a:ext cx="8300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별점으로만 파악하는 것에 대한 한계점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54D2127-1F67-4FB1-A5D1-67C2C9BEAAE3}"/>
              </a:ext>
            </a:extLst>
          </p:cNvPr>
          <p:cNvSpPr txBox="1"/>
          <p:nvPr/>
        </p:nvSpPr>
        <p:spPr>
          <a:xfrm>
            <a:off x="1392552" y="5136949"/>
            <a:ext cx="9981301" cy="1285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상품에 대한 </a:t>
            </a:r>
            <a:r>
              <a:rPr lang="ko-KR" alt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별점을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높게 매겨도 텍스트 리뷰에 단점이 수록된 경우 다수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광고성 리뷰와 실구매자들의 리뷰가 섞여 많은 양의 리뷰 속 파묻혀 단점 리뷰만 찾기 어려움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많은 리뷰를 모두 파악하기 어려움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635723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98476C55-5816-46D6-BAB9-F2396A61C37E}"/>
              </a:ext>
            </a:extLst>
          </p:cNvPr>
          <p:cNvSpPr/>
          <p:nvPr/>
        </p:nvSpPr>
        <p:spPr>
          <a:xfrm>
            <a:off x="4120993" y="5593108"/>
            <a:ext cx="4369113" cy="854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i="1" dirty="0"/>
              <a:t>POWER POINT </a:t>
            </a:r>
            <a:r>
              <a:rPr lang="en-US" altLang="ko-KR" sz="2400" b="1" i="1" dirty="0"/>
              <a:t>PRESENTATION</a:t>
            </a:r>
          </a:p>
          <a:p>
            <a:pPr algn="ctr">
              <a:lnSpc>
                <a:spcPct val="150000"/>
              </a:lnSpc>
            </a:pPr>
            <a:r>
              <a:rPr lang="en-US" altLang="ko-KR" sz="900" dirty="0"/>
              <a:t>Enjoy your stylish business and campus life with BIZCAM</a:t>
            </a:r>
            <a:endParaRPr lang="ko-KR" altLang="en-US" sz="2400" dirty="0"/>
          </a:p>
        </p:txBody>
      </p:sp>
      <p:sp>
        <p:nvSpPr>
          <p:cNvPr id="9" name="사각형: 둥근 한쪽 모서리 8">
            <a:extLst>
              <a:ext uri="{FF2B5EF4-FFF2-40B4-BE49-F238E27FC236}">
                <a16:creationId xmlns:a16="http://schemas.microsoft.com/office/drawing/2014/main" id="{7BDD3A69-44B5-4258-8EB4-D23D21F1F164}"/>
              </a:ext>
            </a:extLst>
          </p:cNvPr>
          <p:cNvSpPr/>
          <p:nvPr/>
        </p:nvSpPr>
        <p:spPr>
          <a:xfrm>
            <a:off x="462013" y="394636"/>
            <a:ext cx="11479127" cy="6463364"/>
          </a:xfrm>
          <a:prstGeom prst="round1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7A647C73-C0C6-488A-B77C-82F9751CBA0C}"/>
              </a:ext>
            </a:extLst>
          </p:cNvPr>
          <p:cNvCxnSpPr>
            <a:cxnSpLocks/>
          </p:cNvCxnSpPr>
          <p:nvPr/>
        </p:nvCxnSpPr>
        <p:spPr>
          <a:xfrm flipV="1">
            <a:off x="462013" y="981779"/>
            <a:ext cx="11367435" cy="1"/>
          </a:xfrm>
          <a:prstGeom prst="line">
            <a:avLst/>
          </a:prstGeom>
          <a:ln>
            <a:solidFill>
              <a:schemeClr val="bg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슬라이드 번호 개체 틀 44">
            <a:extLst>
              <a:ext uri="{FF2B5EF4-FFF2-40B4-BE49-F238E27FC236}">
                <a16:creationId xmlns:a16="http://schemas.microsoft.com/office/drawing/2014/main" id="{4D26EF18-D298-459E-B7FB-E629AAA1A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97940" y="212073"/>
            <a:ext cx="2743200" cy="365125"/>
          </a:xfrm>
        </p:spPr>
        <p:txBody>
          <a:bodyPr/>
          <a:lstStyle/>
          <a:p>
            <a:fld id="{BAAF555B-7E58-4FDF-83D4-B4CEA304EAF7}" type="slidenum">
              <a:rPr lang="ko-KR" altLang="en-US" smtClean="0"/>
              <a:t>5</a:t>
            </a:fld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BF1C1C-001C-4DB4-8A7A-2397B4F5B94D}"/>
              </a:ext>
            </a:extLst>
          </p:cNvPr>
          <p:cNvSpPr txBox="1"/>
          <p:nvPr/>
        </p:nvSpPr>
        <p:spPr>
          <a:xfrm>
            <a:off x="644892" y="503542"/>
            <a:ext cx="3060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리뷰 파악의 한계점 예시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F5886A1-23E3-4791-A45E-D52693AC14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6579"/>
          <a:stretch/>
        </p:blipFill>
        <p:spPr>
          <a:xfrm>
            <a:off x="6444245" y="1881911"/>
            <a:ext cx="5132952" cy="120398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471E562-C960-43E0-BB24-DC572C9E11E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8605"/>
          <a:stretch/>
        </p:blipFill>
        <p:spPr>
          <a:xfrm>
            <a:off x="6520580" y="4973981"/>
            <a:ext cx="5010009" cy="1203989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43EF5996-F8BD-4EDB-A174-905DE04CCD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643" y="1817711"/>
            <a:ext cx="5327598" cy="2017507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61A932B0-7706-4299-BEEF-9528C1DCEA9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0399" t="-1099"/>
          <a:stretch/>
        </p:blipFill>
        <p:spPr>
          <a:xfrm>
            <a:off x="824916" y="5073472"/>
            <a:ext cx="5300325" cy="390248"/>
          </a:xfrm>
          <a:prstGeom prst="rect">
            <a:avLst/>
          </a:prstGeom>
        </p:spPr>
      </p:pic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8790ABEF-D49F-4B4E-8288-6677F568C0B4}"/>
              </a:ext>
            </a:extLst>
          </p:cNvPr>
          <p:cNvCxnSpPr/>
          <p:nvPr/>
        </p:nvCxnSpPr>
        <p:spPr>
          <a:xfrm>
            <a:off x="6520580" y="6177970"/>
            <a:ext cx="501000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221E428-004E-43E1-881A-C346B9F5E757}"/>
              </a:ext>
            </a:extLst>
          </p:cNvPr>
          <p:cNvCxnSpPr>
            <a:cxnSpLocks/>
          </p:cNvCxnSpPr>
          <p:nvPr/>
        </p:nvCxnSpPr>
        <p:spPr>
          <a:xfrm>
            <a:off x="6567188" y="3132426"/>
            <a:ext cx="276172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2A9ED75-BFC4-4ADB-B286-13AC8D1D1361}"/>
              </a:ext>
            </a:extLst>
          </p:cNvPr>
          <p:cNvSpPr txBox="1"/>
          <p:nvPr/>
        </p:nvSpPr>
        <p:spPr>
          <a:xfrm>
            <a:off x="644892" y="1364655"/>
            <a:ext cx="5584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① 별점으로만 상품을 판별하는 것이 어려움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DC8A69A-F76A-4231-8D39-964F3FE155F0}"/>
              </a:ext>
            </a:extLst>
          </p:cNvPr>
          <p:cNvSpPr txBox="1"/>
          <p:nvPr/>
        </p:nvSpPr>
        <p:spPr>
          <a:xfrm>
            <a:off x="6098312" y="1360794"/>
            <a:ext cx="57664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③ </a:t>
            </a:r>
            <a:r>
              <a:rPr lang="ko-KR" alt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별점이</a:t>
            </a: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상당히 높은 경우에도 텍스트리뷰에 단점이 </a:t>
            </a:r>
            <a:r>
              <a:rPr lang="ko-KR" alt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들어감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F1E1FDA-E5A3-4478-B034-50C588D28270}"/>
              </a:ext>
            </a:extLst>
          </p:cNvPr>
          <p:cNvSpPr txBox="1"/>
          <p:nvPr/>
        </p:nvSpPr>
        <p:spPr>
          <a:xfrm>
            <a:off x="6229053" y="3832069"/>
            <a:ext cx="576649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④ 광고 </a:t>
            </a:r>
            <a:r>
              <a:rPr lang="ko-KR" alt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별점이</a:t>
            </a: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포함되어 있어 </a:t>
            </a:r>
            <a:r>
              <a:rPr lang="ko-KR" alt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별점이</a:t>
            </a: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낮은 경우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단점이 포함되어 있는 경우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만을 보기 어려움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⑤ 상품의 단점만을 보기 어려움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B52061E-BC4C-4F04-A943-818A6B0B7BCD}"/>
              </a:ext>
            </a:extLst>
          </p:cNvPr>
          <p:cNvSpPr txBox="1"/>
          <p:nvPr/>
        </p:nvSpPr>
        <p:spPr>
          <a:xfrm>
            <a:off x="699136" y="4285068"/>
            <a:ext cx="5584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② 카테고리별 후기가 너무 많아 오히려 보기 어려움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06222EF-956C-465E-BD89-6F35EA754490}"/>
              </a:ext>
            </a:extLst>
          </p:cNvPr>
          <p:cNvSpPr txBox="1"/>
          <p:nvPr/>
        </p:nvSpPr>
        <p:spPr>
          <a:xfrm>
            <a:off x="3516002" y="6443311"/>
            <a:ext cx="53711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2">
                    <a:lumMod val="75000"/>
                  </a:schemeClr>
                </a:solidFill>
              </a:rPr>
              <a:t>[</a:t>
            </a:r>
            <a:r>
              <a:rPr lang="en-US" altLang="ko-KR" sz="1400" dirty="0" err="1">
                <a:solidFill>
                  <a:schemeClr val="bg2">
                    <a:lumMod val="75000"/>
                  </a:schemeClr>
                </a:solidFill>
              </a:rPr>
              <a:t>Musinsa</a:t>
            </a:r>
            <a:r>
              <a:rPr lang="en-US" altLang="ko-KR" sz="1400" dirty="0">
                <a:solidFill>
                  <a:schemeClr val="bg2">
                    <a:lumMod val="75000"/>
                  </a:schemeClr>
                </a:solidFill>
              </a:rPr>
              <a:t> Standard] </a:t>
            </a:r>
            <a:r>
              <a:rPr lang="ko-KR" altLang="en-US" sz="1400" b="1" i="0" dirty="0" err="1">
                <a:solidFill>
                  <a:schemeClr val="bg2">
                    <a:lumMod val="75000"/>
                  </a:schemeClr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테이퍼드</a:t>
            </a:r>
            <a:r>
              <a:rPr lang="ko-KR" altLang="en-US" sz="1400" b="1" i="0" dirty="0">
                <a:solidFill>
                  <a:schemeClr val="bg2">
                    <a:lumMod val="75000"/>
                  </a:schemeClr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1400" b="1" i="0" dirty="0" err="1">
                <a:solidFill>
                  <a:schemeClr val="bg2">
                    <a:lumMod val="75000"/>
                  </a:schemeClr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히든</a:t>
            </a:r>
            <a:r>
              <a:rPr lang="ko-KR" altLang="en-US" sz="1400" b="1" i="0" dirty="0">
                <a:solidFill>
                  <a:schemeClr val="bg2">
                    <a:lumMod val="75000"/>
                  </a:schemeClr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1400" b="1" i="0" dirty="0" err="1">
                <a:solidFill>
                  <a:schemeClr val="bg2">
                    <a:lumMod val="75000"/>
                  </a:schemeClr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밴딩</a:t>
            </a:r>
            <a:r>
              <a:rPr lang="ko-KR" altLang="en-US" sz="1400" b="1" i="0" dirty="0">
                <a:solidFill>
                  <a:schemeClr val="bg2">
                    <a:lumMod val="75000"/>
                  </a:schemeClr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1400" b="1" i="0" dirty="0" err="1">
                <a:solidFill>
                  <a:schemeClr val="bg2">
                    <a:lumMod val="75000"/>
                  </a:schemeClr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크롭</a:t>
            </a:r>
            <a:r>
              <a:rPr lang="ko-KR" altLang="en-US" sz="1400" b="1" i="0" dirty="0">
                <a:solidFill>
                  <a:schemeClr val="bg2">
                    <a:lumMod val="75000"/>
                  </a:schemeClr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1400" b="1" i="0" dirty="0" err="1">
                <a:solidFill>
                  <a:schemeClr val="bg2">
                    <a:lumMod val="75000"/>
                  </a:schemeClr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슬랙스</a:t>
            </a:r>
            <a:r>
              <a:rPr lang="ko-KR" altLang="en-US" sz="1400" b="1" i="0" dirty="0">
                <a:solidFill>
                  <a:schemeClr val="bg2">
                    <a:lumMod val="75000"/>
                  </a:schemeClr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후기 </a:t>
            </a:r>
            <a:r>
              <a:rPr lang="ko-KR" altLang="en-US" sz="1400" b="1" dirty="0">
                <a:solidFill>
                  <a:schemeClr val="bg2">
                    <a:lumMod val="7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中</a:t>
            </a:r>
            <a:endParaRPr lang="ko-KR" altLang="en-US" sz="14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83678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98476C55-5816-46D6-BAB9-F2396A61C37E}"/>
              </a:ext>
            </a:extLst>
          </p:cNvPr>
          <p:cNvSpPr/>
          <p:nvPr/>
        </p:nvSpPr>
        <p:spPr>
          <a:xfrm>
            <a:off x="4120993" y="5824115"/>
            <a:ext cx="4369113" cy="854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i="1" dirty="0"/>
              <a:t>POWER POINT </a:t>
            </a:r>
            <a:r>
              <a:rPr lang="en-US" altLang="ko-KR" sz="2400" b="1" i="1" dirty="0"/>
              <a:t>PRESENTATION</a:t>
            </a:r>
          </a:p>
          <a:p>
            <a:pPr algn="ctr">
              <a:lnSpc>
                <a:spcPct val="150000"/>
              </a:lnSpc>
            </a:pPr>
            <a:r>
              <a:rPr lang="en-US" altLang="ko-KR" sz="900" dirty="0"/>
              <a:t>Enjoy your stylish business and campus life with BIZCAM</a:t>
            </a:r>
            <a:endParaRPr lang="ko-KR" altLang="en-US" sz="2400" dirty="0"/>
          </a:p>
        </p:txBody>
      </p:sp>
      <p:sp>
        <p:nvSpPr>
          <p:cNvPr id="9" name="사각형: 둥근 한쪽 모서리 8">
            <a:extLst>
              <a:ext uri="{FF2B5EF4-FFF2-40B4-BE49-F238E27FC236}">
                <a16:creationId xmlns:a16="http://schemas.microsoft.com/office/drawing/2014/main" id="{7BDD3A69-44B5-4258-8EB4-D23D21F1F164}"/>
              </a:ext>
            </a:extLst>
          </p:cNvPr>
          <p:cNvSpPr/>
          <p:nvPr/>
        </p:nvSpPr>
        <p:spPr>
          <a:xfrm>
            <a:off x="462013" y="394636"/>
            <a:ext cx="11479127" cy="6463364"/>
          </a:xfrm>
          <a:prstGeom prst="round1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7A647C73-C0C6-488A-B77C-82F9751CBA0C}"/>
              </a:ext>
            </a:extLst>
          </p:cNvPr>
          <p:cNvCxnSpPr>
            <a:cxnSpLocks/>
          </p:cNvCxnSpPr>
          <p:nvPr/>
        </p:nvCxnSpPr>
        <p:spPr>
          <a:xfrm flipV="1">
            <a:off x="462013" y="981779"/>
            <a:ext cx="11367435" cy="1"/>
          </a:xfrm>
          <a:prstGeom prst="line">
            <a:avLst/>
          </a:prstGeom>
          <a:ln>
            <a:solidFill>
              <a:schemeClr val="bg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슬라이드 번호 개체 틀 44">
            <a:extLst>
              <a:ext uri="{FF2B5EF4-FFF2-40B4-BE49-F238E27FC236}">
                <a16:creationId xmlns:a16="http://schemas.microsoft.com/office/drawing/2014/main" id="{4D26EF18-D298-459E-B7FB-E629AAA1A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97940" y="212073"/>
            <a:ext cx="2743200" cy="365125"/>
          </a:xfrm>
        </p:spPr>
        <p:txBody>
          <a:bodyPr/>
          <a:lstStyle/>
          <a:p>
            <a:fld id="{BAAF555B-7E58-4FDF-83D4-B4CEA304EAF7}" type="slidenum">
              <a:rPr lang="ko-KR" altLang="en-US" smtClean="0"/>
              <a:t>6</a:t>
            </a:fld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BF1C1C-001C-4DB4-8A7A-2397B4F5B94D}"/>
              </a:ext>
            </a:extLst>
          </p:cNvPr>
          <p:cNvSpPr txBox="1"/>
          <p:nvPr/>
        </p:nvSpPr>
        <p:spPr>
          <a:xfrm>
            <a:off x="644892" y="503542"/>
            <a:ext cx="3060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진행 방법</a:t>
            </a: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22BA487F-3428-4577-AA7B-BEE84D0A6194}"/>
              </a:ext>
            </a:extLst>
          </p:cNvPr>
          <p:cNvSpPr/>
          <p:nvPr/>
        </p:nvSpPr>
        <p:spPr>
          <a:xfrm>
            <a:off x="1633186" y="1568923"/>
            <a:ext cx="1732546" cy="173254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3DCAE67-B6D8-4303-A0E7-E24CFE03F9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2587" y="1932971"/>
            <a:ext cx="1053743" cy="105374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25A71AF-B3B4-4C53-8416-A444626C06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7966" y="1932971"/>
            <a:ext cx="757254" cy="757254"/>
          </a:xfrm>
          <a:prstGeom prst="rect">
            <a:avLst/>
          </a:prstGeom>
        </p:spPr>
      </p:pic>
      <p:sp>
        <p:nvSpPr>
          <p:cNvPr id="17" name="타원 16">
            <a:extLst>
              <a:ext uri="{FF2B5EF4-FFF2-40B4-BE49-F238E27FC236}">
                <a16:creationId xmlns:a16="http://schemas.microsoft.com/office/drawing/2014/main" id="{9BA22D7C-DAED-4721-B168-BCD945E05013}"/>
              </a:ext>
            </a:extLst>
          </p:cNvPr>
          <p:cNvSpPr/>
          <p:nvPr/>
        </p:nvSpPr>
        <p:spPr>
          <a:xfrm>
            <a:off x="5294159" y="1445325"/>
            <a:ext cx="1732546" cy="173254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C06AEC80-B391-420E-B844-6CE571CAEF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0535" y="1751727"/>
            <a:ext cx="1109857" cy="1109857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DA3C9C67-CAC7-415B-B78C-4EB5E6328B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7733" y="1932971"/>
            <a:ext cx="757254" cy="757254"/>
          </a:xfrm>
          <a:prstGeom prst="rect">
            <a:avLst/>
          </a:prstGeom>
        </p:spPr>
      </p:pic>
      <p:sp>
        <p:nvSpPr>
          <p:cNvPr id="21" name="타원 20">
            <a:extLst>
              <a:ext uri="{FF2B5EF4-FFF2-40B4-BE49-F238E27FC236}">
                <a16:creationId xmlns:a16="http://schemas.microsoft.com/office/drawing/2014/main" id="{30832603-D8B6-4306-8A7A-DA70C88D7802}"/>
              </a:ext>
            </a:extLst>
          </p:cNvPr>
          <p:cNvSpPr/>
          <p:nvPr/>
        </p:nvSpPr>
        <p:spPr>
          <a:xfrm>
            <a:off x="8843926" y="1445325"/>
            <a:ext cx="1732546" cy="173254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90836B73-660C-4545-A514-703D82FD933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7940" y="1795911"/>
            <a:ext cx="1071613" cy="1071613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35979D14-6F6C-4062-B229-090E1BFBB468}"/>
              </a:ext>
            </a:extLst>
          </p:cNvPr>
          <p:cNvSpPr txBox="1"/>
          <p:nvPr/>
        </p:nvSpPr>
        <p:spPr>
          <a:xfrm>
            <a:off x="1060481" y="3626318"/>
            <a:ext cx="2877953" cy="1700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상품 리뷰 </a:t>
            </a:r>
            <a:r>
              <a:rPr lang="ko-KR" altLang="en-US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크롤링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사용자가 원하는 상품에 대한 카테고리별 리뷰를 </a:t>
            </a:r>
            <a:r>
              <a:rPr lang="ko-KR" altLang="en-US" dirty="0" err="1">
                <a:solidFill>
                  <a:schemeClr val="bg2">
                    <a:lumMod val="50000"/>
                  </a:schemeClr>
                </a:solidFill>
              </a:rPr>
              <a:t>크롤링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0F2FB97-EF9F-4AE8-8EE8-9D083E734004}"/>
              </a:ext>
            </a:extLst>
          </p:cNvPr>
          <p:cNvSpPr txBox="1"/>
          <p:nvPr/>
        </p:nvSpPr>
        <p:spPr>
          <a:xfrm>
            <a:off x="4762599" y="3626318"/>
            <a:ext cx="2877953" cy="2116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리뷰 데이터 감성 분석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리뷰 데이터를 형태소로 잘라 필터링을 한 뒤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, </a:t>
            </a:r>
          </a:p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각 리뷰에 대한 긍정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-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부정 퍼센트를 분석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7A59F8C-285B-4167-B416-D1F730804BD2}"/>
              </a:ext>
            </a:extLst>
          </p:cNvPr>
          <p:cNvSpPr txBox="1"/>
          <p:nvPr/>
        </p:nvSpPr>
        <p:spPr>
          <a:xfrm>
            <a:off x="8294769" y="3641416"/>
            <a:ext cx="2877953" cy="2116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분석 결과 도식화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분석 결과를 바탕으로</a:t>
            </a:r>
            <a:b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상품의 최종적인 감정 퍼센트 비율과 감정 별 </a:t>
            </a:r>
            <a:endParaRPr lang="en-US" altLang="ko-KR" dirty="0">
              <a:solidFill>
                <a:schemeClr val="bg2">
                  <a:lumMod val="50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대표 키워드 추출 도식화 </a:t>
            </a:r>
            <a:endParaRPr lang="en-US" altLang="ko-KR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97171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98476C55-5816-46D6-BAB9-F2396A61C37E}"/>
              </a:ext>
            </a:extLst>
          </p:cNvPr>
          <p:cNvSpPr/>
          <p:nvPr/>
        </p:nvSpPr>
        <p:spPr>
          <a:xfrm>
            <a:off x="4120993" y="5824115"/>
            <a:ext cx="4369113" cy="854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i="1" dirty="0"/>
              <a:t>POWER POINT </a:t>
            </a:r>
            <a:r>
              <a:rPr lang="en-US" altLang="ko-KR" sz="2400" b="1" i="1" dirty="0"/>
              <a:t>PRESENTATION</a:t>
            </a:r>
          </a:p>
          <a:p>
            <a:pPr algn="ctr">
              <a:lnSpc>
                <a:spcPct val="150000"/>
              </a:lnSpc>
            </a:pPr>
            <a:r>
              <a:rPr lang="en-US" altLang="ko-KR" sz="900" dirty="0"/>
              <a:t>Enjoy your stylish business and campus life with BIZCAM</a:t>
            </a:r>
            <a:endParaRPr lang="ko-KR" altLang="en-US" sz="2400" dirty="0"/>
          </a:p>
        </p:txBody>
      </p:sp>
      <p:sp>
        <p:nvSpPr>
          <p:cNvPr id="9" name="사각형: 둥근 한쪽 모서리 8">
            <a:extLst>
              <a:ext uri="{FF2B5EF4-FFF2-40B4-BE49-F238E27FC236}">
                <a16:creationId xmlns:a16="http://schemas.microsoft.com/office/drawing/2014/main" id="{7BDD3A69-44B5-4258-8EB4-D23D21F1F164}"/>
              </a:ext>
            </a:extLst>
          </p:cNvPr>
          <p:cNvSpPr/>
          <p:nvPr/>
        </p:nvSpPr>
        <p:spPr>
          <a:xfrm>
            <a:off x="462013" y="394636"/>
            <a:ext cx="11479127" cy="6463364"/>
          </a:xfrm>
          <a:prstGeom prst="round1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7A647C73-C0C6-488A-B77C-82F9751CBA0C}"/>
              </a:ext>
            </a:extLst>
          </p:cNvPr>
          <p:cNvCxnSpPr>
            <a:cxnSpLocks/>
          </p:cNvCxnSpPr>
          <p:nvPr/>
        </p:nvCxnSpPr>
        <p:spPr>
          <a:xfrm flipV="1">
            <a:off x="462013" y="981779"/>
            <a:ext cx="11367435" cy="1"/>
          </a:xfrm>
          <a:prstGeom prst="line">
            <a:avLst/>
          </a:prstGeom>
          <a:ln>
            <a:solidFill>
              <a:schemeClr val="bg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슬라이드 번호 개체 틀 44">
            <a:extLst>
              <a:ext uri="{FF2B5EF4-FFF2-40B4-BE49-F238E27FC236}">
                <a16:creationId xmlns:a16="http://schemas.microsoft.com/office/drawing/2014/main" id="{4D26EF18-D298-459E-B7FB-E629AAA1A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97940" y="212073"/>
            <a:ext cx="2743200" cy="365125"/>
          </a:xfrm>
        </p:spPr>
        <p:txBody>
          <a:bodyPr/>
          <a:lstStyle/>
          <a:p>
            <a:fld id="{BAAF555B-7E58-4FDF-83D4-B4CEA304EAF7}" type="slidenum">
              <a:rPr lang="ko-KR" altLang="en-US" smtClean="0"/>
              <a:t>7</a:t>
            </a:fld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BF1C1C-001C-4DB4-8A7A-2397B4F5B94D}"/>
              </a:ext>
            </a:extLst>
          </p:cNvPr>
          <p:cNvSpPr txBox="1"/>
          <p:nvPr/>
        </p:nvSpPr>
        <p:spPr>
          <a:xfrm>
            <a:off x="644892" y="503542"/>
            <a:ext cx="3060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진행 과정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03878B1-AE8A-44D1-886C-CF45CE3EB1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474" y="1126665"/>
            <a:ext cx="634424" cy="634424"/>
          </a:xfrm>
          <a:prstGeom prst="rect">
            <a:avLst/>
          </a:prstGeom>
        </p:spPr>
      </p:pic>
      <p:sp>
        <p:nvSpPr>
          <p:cNvPr id="7" name="말풍선: 모서리가 둥근 사각형 6">
            <a:extLst>
              <a:ext uri="{FF2B5EF4-FFF2-40B4-BE49-F238E27FC236}">
                <a16:creationId xmlns:a16="http://schemas.microsoft.com/office/drawing/2014/main" id="{E5667911-B89B-420B-8F3E-EBCF6B4BB821}"/>
              </a:ext>
            </a:extLst>
          </p:cNvPr>
          <p:cNvSpPr/>
          <p:nvPr/>
        </p:nvSpPr>
        <p:spPr>
          <a:xfrm>
            <a:off x="1544855" y="1164343"/>
            <a:ext cx="3152273" cy="452385"/>
          </a:xfrm>
          <a:prstGeom prst="wedgeRoundRectCallout">
            <a:avLst>
              <a:gd name="adj1" fmla="val -32237"/>
              <a:gd name="adj2" fmla="val 81649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양수빈</a:t>
            </a:r>
            <a:r>
              <a:rPr lang="en-US" altLang="ko-KR" dirty="0">
                <a:solidFill>
                  <a:schemeClr val="bg1"/>
                </a:solidFill>
              </a:rPr>
              <a:t>: </a:t>
            </a:r>
            <a:r>
              <a:rPr lang="ko-KR" altLang="en-US" dirty="0">
                <a:solidFill>
                  <a:schemeClr val="bg1"/>
                </a:solidFill>
              </a:rPr>
              <a:t>상품 리뷰 </a:t>
            </a:r>
            <a:r>
              <a:rPr lang="ko-KR" altLang="en-US" dirty="0" err="1">
                <a:solidFill>
                  <a:schemeClr val="bg1"/>
                </a:solidFill>
              </a:rPr>
              <a:t>크롤링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5D7796A-78C1-4F4B-8076-33B4B6562438}"/>
              </a:ext>
            </a:extLst>
          </p:cNvPr>
          <p:cNvSpPr txBox="1"/>
          <p:nvPr/>
        </p:nvSpPr>
        <p:spPr>
          <a:xfrm>
            <a:off x="697858" y="2579272"/>
            <a:ext cx="5584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① 사용자가 원하는 상품명을 받음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68AC1DF-A140-43D2-9891-89B04BFEE6C1}"/>
              </a:ext>
            </a:extLst>
          </p:cNvPr>
          <p:cNvSpPr txBox="1"/>
          <p:nvPr/>
        </p:nvSpPr>
        <p:spPr>
          <a:xfrm>
            <a:off x="697858" y="4282662"/>
            <a:ext cx="39992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② 검색어와 관련 상품 리스트를 보여주고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</a:p>
          <a:p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사용자가 원하는 상품을 선택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21848E4-602D-49FE-8192-2FF0F276C90A}"/>
              </a:ext>
            </a:extLst>
          </p:cNvPr>
          <p:cNvSpPr txBox="1"/>
          <p:nvPr/>
        </p:nvSpPr>
        <p:spPr>
          <a:xfrm>
            <a:off x="8543839" y="1090685"/>
            <a:ext cx="32856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*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광고성 리뷰를 최대한 제외하기 위해 체험단 리뷰가 있는 상품은 제외했음</a:t>
            </a: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.</a:t>
            </a:r>
            <a:endParaRPr lang="ko-KR" altLang="en-US" sz="16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B8715C89-7B9C-40AD-9451-CA0145D4B2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7324" y="2282878"/>
            <a:ext cx="5047097" cy="821620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93F873C5-726D-464E-99E5-3647DC4020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7324" y="3549341"/>
            <a:ext cx="6862663" cy="3128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8931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98476C55-5816-46D6-BAB9-F2396A61C37E}"/>
              </a:ext>
            </a:extLst>
          </p:cNvPr>
          <p:cNvSpPr/>
          <p:nvPr/>
        </p:nvSpPr>
        <p:spPr>
          <a:xfrm>
            <a:off x="4120993" y="5824115"/>
            <a:ext cx="4369113" cy="854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i="1" dirty="0"/>
              <a:t>POWER POINT </a:t>
            </a:r>
            <a:r>
              <a:rPr lang="en-US" altLang="ko-KR" sz="2400" b="1" i="1" dirty="0"/>
              <a:t>PRESENTATION</a:t>
            </a:r>
          </a:p>
          <a:p>
            <a:pPr algn="ctr">
              <a:lnSpc>
                <a:spcPct val="150000"/>
              </a:lnSpc>
            </a:pPr>
            <a:r>
              <a:rPr lang="en-US" altLang="ko-KR" sz="900" dirty="0"/>
              <a:t>Enjoy your stylish business and campus life with BIZCAM</a:t>
            </a:r>
            <a:endParaRPr lang="ko-KR" altLang="en-US" sz="2400" dirty="0"/>
          </a:p>
        </p:txBody>
      </p:sp>
      <p:sp>
        <p:nvSpPr>
          <p:cNvPr id="9" name="사각형: 둥근 한쪽 모서리 8">
            <a:extLst>
              <a:ext uri="{FF2B5EF4-FFF2-40B4-BE49-F238E27FC236}">
                <a16:creationId xmlns:a16="http://schemas.microsoft.com/office/drawing/2014/main" id="{7BDD3A69-44B5-4258-8EB4-D23D21F1F164}"/>
              </a:ext>
            </a:extLst>
          </p:cNvPr>
          <p:cNvSpPr/>
          <p:nvPr/>
        </p:nvSpPr>
        <p:spPr>
          <a:xfrm>
            <a:off x="462013" y="394636"/>
            <a:ext cx="11479127" cy="6463364"/>
          </a:xfrm>
          <a:prstGeom prst="round1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7A647C73-C0C6-488A-B77C-82F9751CBA0C}"/>
              </a:ext>
            </a:extLst>
          </p:cNvPr>
          <p:cNvCxnSpPr>
            <a:cxnSpLocks/>
          </p:cNvCxnSpPr>
          <p:nvPr/>
        </p:nvCxnSpPr>
        <p:spPr>
          <a:xfrm flipV="1">
            <a:off x="462013" y="981779"/>
            <a:ext cx="11367435" cy="1"/>
          </a:xfrm>
          <a:prstGeom prst="line">
            <a:avLst/>
          </a:prstGeom>
          <a:ln>
            <a:solidFill>
              <a:schemeClr val="bg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슬라이드 번호 개체 틀 44">
            <a:extLst>
              <a:ext uri="{FF2B5EF4-FFF2-40B4-BE49-F238E27FC236}">
                <a16:creationId xmlns:a16="http://schemas.microsoft.com/office/drawing/2014/main" id="{4D26EF18-D298-459E-B7FB-E629AAA1A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97940" y="212073"/>
            <a:ext cx="2743200" cy="365125"/>
          </a:xfrm>
        </p:spPr>
        <p:txBody>
          <a:bodyPr/>
          <a:lstStyle/>
          <a:p>
            <a:fld id="{BAAF555B-7E58-4FDF-83D4-B4CEA304EAF7}" type="slidenum">
              <a:rPr lang="ko-KR" altLang="en-US" smtClean="0"/>
              <a:t>8</a:t>
            </a:fld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BF1C1C-001C-4DB4-8A7A-2397B4F5B94D}"/>
              </a:ext>
            </a:extLst>
          </p:cNvPr>
          <p:cNvSpPr txBox="1"/>
          <p:nvPr/>
        </p:nvSpPr>
        <p:spPr>
          <a:xfrm>
            <a:off x="644892" y="503542"/>
            <a:ext cx="3060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진행 과정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037D761-65DD-444A-9E90-3D21A436070A}"/>
              </a:ext>
            </a:extLst>
          </p:cNvPr>
          <p:cNvSpPr txBox="1"/>
          <p:nvPr/>
        </p:nvSpPr>
        <p:spPr>
          <a:xfrm>
            <a:off x="617254" y="1230369"/>
            <a:ext cx="5584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③ 상품의 카테고리 별 리뷰 </a:t>
            </a:r>
            <a:r>
              <a:rPr lang="ko-KR" alt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크롤링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(Style, Photo, Goods)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5C1DFBC-5803-4869-A255-BE4C0AD8D7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8755"/>
          <a:stretch/>
        </p:blipFill>
        <p:spPr>
          <a:xfrm>
            <a:off x="802306" y="1568923"/>
            <a:ext cx="4834119" cy="498333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26E6385-E67B-4640-806C-082384D069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5023" y="1568923"/>
            <a:ext cx="6024964" cy="200082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592FEF2-EB1E-428B-9074-B2CB7821D8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7595" y="3660969"/>
            <a:ext cx="4268557" cy="3155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2881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98476C55-5816-46D6-BAB9-F2396A61C37E}"/>
              </a:ext>
            </a:extLst>
          </p:cNvPr>
          <p:cNvSpPr/>
          <p:nvPr/>
        </p:nvSpPr>
        <p:spPr>
          <a:xfrm>
            <a:off x="4120993" y="5824115"/>
            <a:ext cx="4369113" cy="854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i="1" dirty="0"/>
              <a:t>POWER POINT </a:t>
            </a:r>
            <a:r>
              <a:rPr lang="en-US" altLang="ko-KR" sz="2400" b="1" i="1" dirty="0"/>
              <a:t>PRESENTATION</a:t>
            </a:r>
          </a:p>
          <a:p>
            <a:pPr algn="ctr">
              <a:lnSpc>
                <a:spcPct val="150000"/>
              </a:lnSpc>
            </a:pPr>
            <a:r>
              <a:rPr lang="en-US" altLang="ko-KR" sz="900" dirty="0"/>
              <a:t>Enjoy your stylish business and campus life with BIZCAM</a:t>
            </a:r>
            <a:endParaRPr lang="ko-KR" altLang="en-US" sz="2400" dirty="0"/>
          </a:p>
        </p:txBody>
      </p:sp>
      <p:sp>
        <p:nvSpPr>
          <p:cNvPr id="9" name="사각형: 둥근 한쪽 모서리 8">
            <a:extLst>
              <a:ext uri="{FF2B5EF4-FFF2-40B4-BE49-F238E27FC236}">
                <a16:creationId xmlns:a16="http://schemas.microsoft.com/office/drawing/2014/main" id="{7BDD3A69-44B5-4258-8EB4-D23D21F1F164}"/>
              </a:ext>
            </a:extLst>
          </p:cNvPr>
          <p:cNvSpPr/>
          <p:nvPr/>
        </p:nvSpPr>
        <p:spPr>
          <a:xfrm>
            <a:off x="462013" y="394636"/>
            <a:ext cx="11479127" cy="6463364"/>
          </a:xfrm>
          <a:prstGeom prst="round1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7A647C73-C0C6-488A-B77C-82F9751CBA0C}"/>
              </a:ext>
            </a:extLst>
          </p:cNvPr>
          <p:cNvCxnSpPr>
            <a:cxnSpLocks/>
          </p:cNvCxnSpPr>
          <p:nvPr/>
        </p:nvCxnSpPr>
        <p:spPr>
          <a:xfrm flipV="1">
            <a:off x="462013" y="981779"/>
            <a:ext cx="11367435" cy="1"/>
          </a:xfrm>
          <a:prstGeom prst="line">
            <a:avLst/>
          </a:prstGeom>
          <a:ln>
            <a:solidFill>
              <a:schemeClr val="bg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슬라이드 번호 개체 틀 44">
            <a:extLst>
              <a:ext uri="{FF2B5EF4-FFF2-40B4-BE49-F238E27FC236}">
                <a16:creationId xmlns:a16="http://schemas.microsoft.com/office/drawing/2014/main" id="{4D26EF18-D298-459E-B7FB-E629AAA1A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97940" y="212073"/>
            <a:ext cx="2743200" cy="365125"/>
          </a:xfrm>
        </p:spPr>
        <p:txBody>
          <a:bodyPr/>
          <a:lstStyle/>
          <a:p>
            <a:fld id="{BAAF555B-7E58-4FDF-83D4-B4CEA304EAF7}" type="slidenum">
              <a:rPr lang="ko-KR" altLang="en-US" smtClean="0"/>
              <a:t>9</a:t>
            </a:fld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BF1C1C-001C-4DB4-8A7A-2397B4F5B94D}"/>
              </a:ext>
            </a:extLst>
          </p:cNvPr>
          <p:cNvSpPr txBox="1"/>
          <p:nvPr/>
        </p:nvSpPr>
        <p:spPr>
          <a:xfrm>
            <a:off x="644892" y="503542"/>
            <a:ext cx="3060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진행 과정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037D761-65DD-444A-9E90-3D21A436070A}"/>
              </a:ext>
            </a:extLst>
          </p:cNvPr>
          <p:cNvSpPr txBox="1"/>
          <p:nvPr/>
        </p:nvSpPr>
        <p:spPr>
          <a:xfrm>
            <a:off x="617254" y="1230369"/>
            <a:ext cx="5584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④ </a:t>
            </a:r>
            <a:r>
              <a:rPr lang="ko-KR" alt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크롤링</a:t>
            </a: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데이터를 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CSV </a:t>
            </a: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파일로 변환하여 저장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5ECA8DC-7A7B-4913-BF08-7B19AAF5B4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578" y="1678171"/>
            <a:ext cx="4041373" cy="507058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6015C01-7867-49F1-A433-34EEDEB65A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9299" y="1678171"/>
            <a:ext cx="4171950" cy="235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551684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20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20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892</ep:Words>
  <ep:PresentationFormat>와이드스크린</ep:PresentationFormat>
  <ep:Paragraphs>159</ep:Paragraphs>
  <ep:Slides>19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ep:HeadingPairs>
  <ep:TitlesOfParts>
    <vt:vector size="20" baseType="lpstr">
      <vt:lpstr>Office 테마</vt:lpstr>
      <vt:lpstr>PowerPoint 프레젠테이션</vt:lpstr>
      <vt:lpstr>PowerPoint 프레젠테이션</vt:lpstr>
      <vt:lpstr>슬라이드 3</vt:lpstr>
      <vt:lpstr>PowerPoint 프레젠테이션</vt:lpstr>
      <vt:lpstr>PowerPoint 프레젠테이션</vt:lpstr>
      <vt:lpstr>PowerPoint 프레젠테이션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2018-08-02T07:05:36.000</dcterms:created>
  <dc:creator>조땡</dc:creator>
  <cp:lastModifiedBy>wlsrh</cp:lastModifiedBy>
  <dcterms:modified xsi:type="dcterms:W3CDTF">2021-06-02T07:40:23.315</dcterms:modified>
  <cp:revision>638</cp:revision>
  <dc:title>PowerPoint 프레젠테이션</dc:title>
  <cp:version>1000.0000.01</cp:version>
</cp:coreProperties>
</file>