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0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오현식" initials="오" lastIdx="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2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54" y="-84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682109D-2B80-4FF8-8855-9A3A3B4DC2D5}" type="datetime1">
              <a:rPr lang="ko-KR" altLang="en-US"/>
              <a:pPr lvl="0">
                <a:defRPr/>
              </a:pPr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300BB18-7F53-4061-88D6-DD50A8CA3C4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53180" y="2628985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Presentatio</a:t>
            </a:r>
            <a:r>
              <a:rPr lang="en-US" sz="105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72917" y="1758951"/>
            <a:ext cx="5628039" cy="1019119"/>
            <a:chOff x="3298957" y="2749007"/>
            <a:chExt cx="5597215" cy="1317895"/>
          </a:xfrm>
        </p:grpSpPr>
        <p:grpSp>
          <p:nvGrpSpPr>
            <p:cNvPr id="29" name="Group 28"/>
            <p:cNvGrpSpPr/>
            <p:nvPr/>
          </p:nvGrpSpPr>
          <p:grpSpPr>
            <a:xfrm>
              <a:off x="8521472" y="2749007"/>
              <a:ext cx="374700" cy="1301416"/>
              <a:chOff x="8307403" y="2560320"/>
              <a:chExt cx="374700" cy="1301416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07403" y="3859275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8957" y="2749007"/>
              <a:ext cx="374700" cy="1317895"/>
              <a:chOff x="8309269" y="2560320"/>
              <a:chExt cx="374700" cy="131789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09269" y="3875754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FEA3D1-1635-4B41-B5F6-0BFD3363FB9A}"/>
              </a:ext>
            </a:extLst>
          </p:cNvPr>
          <p:cNvSpPr txBox="1"/>
          <p:nvPr/>
        </p:nvSpPr>
        <p:spPr>
          <a:xfrm>
            <a:off x="2009774" y="1862264"/>
            <a:ext cx="5124449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컴퓨터프로그래밍</a:t>
            </a:r>
            <a:r>
              <a:rPr lang="en-US" altLang="ko-KR" sz="2800" b="1" dirty="0"/>
              <a:t>1  </a:t>
            </a:r>
            <a:r>
              <a:rPr lang="ko-KR" altLang="en-US" sz="2800" b="1" dirty="0"/>
              <a:t>프로젝트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935AB-AF08-452B-998E-32CC8EA4EE35}"/>
              </a:ext>
            </a:extLst>
          </p:cNvPr>
          <p:cNvSpPr txBox="1"/>
          <p:nvPr/>
        </p:nvSpPr>
        <p:spPr>
          <a:xfrm>
            <a:off x="5905501" y="4149094"/>
            <a:ext cx="316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201920995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김진광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201921031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최윤수</a:t>
            </a:r>
          </a:p>
          <a:p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201921014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유정민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201921010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오현식</a:t>
            </a: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75C83F6-5313-4BFA-B465-70BE3BDC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45331"/>
            <a:ext cx="8748518" cy="4852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290F88-503C-4EBA-8F12-B2FCBF44B654}"/>
              </a:ext>
            </a:extLst>
          </p:cNvPr>
          <p:cNvSpPr txBox="1"/>
          <p:nvPr/>
        </p:nvSpPr>
        <p:spPr>
          <a:xfrm>
            <a:off x="2470150" y="2017751"/>
            <a:ext cx="3949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536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D42372-6FFC-4FDE-BFE6-88B1373A87CA}"/>
              </a:ext>
            </a:extLst>
          </p:cNvPr>
          <p:cNvSpPr txBox="1"/>
          <p:nvPr/>
        </p:nvSpPr>
        <p:spPr>
          <a:xfrm>
            <a:off x="244166" y="240858"/>
            <a:ext cx="41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텍스트 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RPG -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포켓몬스터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060F12-1F91-4622-8F04-7FA55D1DDDE9}"/>
              </a:ext>
            </a:extLst>
          </p:cNvPr>
          <p:cNvSpPr txBox="1"/>
          <p:nvPr/>
        </p:nvSpPr>
        <p:spPr>
          <a:xfrm>
            <a:off x="371475" y="874661"/>
            <a:ext cx="849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지금까지 배워왔던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while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반복문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If </a:t>
            </a:r>
            <a:r>
              <a:rPr lang="ko-KR" altLang="en-US" sz="200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조건문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새로운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함수선언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랜덤 함수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전역변수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텍스트들로만 하는 </a:t>
            </a:r>
            <a:r>
              <a:rPr lang="ko-KR" altLang="en-US" sz="2000" u="sng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포켓몬스터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게임과 비슷한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RPG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69DC83-BD5B-4AB0-AAB6-2E87AEC61462}"/>
              </a:ext>
            </a:extLst>
          </p:cNvPr>
          <p:cNvSpPr txBox="1"/>
          <p:nvPr/>
        </p:nvSpPr>
        <p:spPr>
          <a:xfrm>
            <a:off x="244166" y="1784563"/>
            <a:ext cx="791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1~3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번은 공격 스킬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번은 회복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22DDA9-4C9A-400C-9D69-363B54964137}"/>
              </a:ext>
            </a:extLst>
          </p:cNvPr>
          <p:cNvSpPr txBox="1"/>
          <p:nvPr/>
        </p:nvSpPr>
        <p:spPr>
          <a:xfrm>
            <a:off x="244166" y="2571749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상대 체력이 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이 되거나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 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내 체력이 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일 경우 게임 종료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22DDA9-4C9A-400C-9D69-363B54964137}"/>
              </a:ext>
            </a:extLst>
          </p:cNvPr>
          <p:cNvSpPr txBox="1"/>
          <p:nvPr/>
        </p:nvSpPr>
        <p:spPr>
          <a:xfrm>
            <a:off x="244167" y="3355545"/>
            <a:ext cx="84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메뉴 선택 함수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], [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플레이어 데미지 계산 및 메시지 출력 함수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], </a:t>
            </a:r>
          </a:p>
          <a:p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   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상대 데미지 계산 및 메시지 출력 함수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],  [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플레이어 회복 함수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]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904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11"/>
            <a:ext cx="9144000" cy="5143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F0B367-4B0E-4802-A3AB-2DA20022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" y="655495"/>
            <a:ext cx="4972744" cy="3115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154083-E7E8-4FD5-ABF9-8DA26FC81992}"/>
              </a:ext>
            </a:extLst>
          </p:cNvPr>
          <p:cNvSpPr txBox="1"/>
          <p:nvPr/>
        </p:nvSpPr>
        <p:spPr>
          <a:xfrm>
            <a:off x="104427" y="123568"/>
            <a:ext cx="287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헤더 및 변수 선언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12518C-84C2-47E6-A37A-EBB94109958E}"/>
              </a:ext>
            </a:extLst>
          </p:cNvPr>
          <p:cNvSpPr txBox="1"/>
          <p:nvPr/>
        </p:nvSpPr>
        <p:spPr>
          <a:xfrm>
            <a:off x="5077171" y="2171640"/>
            <a:ext cx="390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&lt;</a:t>
            </a:r>
            <a:r>
              <a:rPr lang="en-US" altLang="ko-KR" sz="2000" dirty="0" err="1">
                <a:solidFill>
                  <a:schemeClr val="accent2"/>
                </a:solidFill>
              </a:rPr>
              <a:t>windows.h</a:t>
            </a:r>
            <a:r>
              <a:rPr lang="en-US" altLang="ko-KR" sz="2000" dirty="0">
                <a:solidFill>
                  <a:schemeClr val="accent2"/>
                </a:solidFill>
              </a:rPr>
              <a:t>&gt;</a:t>
            </a:r>
            <a:r>
              <a:rPr lang="ko-KR" altLang="en-US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Sleep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함수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2C57D6-6290-4496-98CA-F9A3A2A0F6F7}"/>
              </a:ext>
            </a:extLst>
          </p:cNvPr>
          <p:cNvSpPr txBox="1"/>
          <p:nvPr/>
        </p:nvSpPr>
        <p:spPr>
          <a:xfrm>
            <a:off x="5077171" y="646788"/>
            <a:ext cx="388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#include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&lt;</a:t>
            </a:r>
            <a:r>
              <a:rPr lang="en-US" altLang="ko-KR" sz="2000" dirty="0" err="1">
                <a:solidFill>
                  <a:schemeClr val="accent2"/>
                </a:solidFill>
              </a:rPr>
              <a:t>time.h</a:t>
            </a:r>
            <a:r>
              <a:rPr lang="en-US" altLang="ko-KR" sz="2000" dirty="0">
                <a:solidFill>
                  <a:schemeClr val="accent2"/>
                </a:solidFill>
              </a:rPr>
              <a:t>&gt;</a:t>
            </a:r>
            <a:r>
              <a:rPr lang="ko-KR" altLang="en-US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rand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 함수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241E3C-A49A-4882-9996-9438061D7F52}"/>
              </a:ext>
            </a:extLst>
          </p:cNvPr>
          <p:cNvSpPr txBox="1"/>
          <p:nvPr/>
        </p:nvSpPr>
        <p:spPr>
          <a:xfrm>
            <a:off x="5077171" y="1101437"/>
            <a:ext cx="4156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ko-KR" dirty="0"/>
              <a:t>시간과 날짜를 얻거나 조작하는 함수들을</a:t>
            </a:r>
            <a:r>
              <a:rPr lang="en-US" altLang="ko-KR" dirty="0"/>
              <a:t> </a:t>
            </a:r>
            <a:r>
              <a:rPr lang="ko-KR" altLang="en-US" dirty="0"/>
              <a:t>포함한 헤더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718F42-80DE-4C9F-A2CF-BAE431828B98}"/>
              </a:ext>
            </a:extLst>
          </p:cNvPr>
          <p:cNvSpPr txBox="1"/>
          <p:nvPr/>
        </p:nvSpPr>
        <p:spPr>
          <a:xfrm>
            <a:off x="5077171" y="2587255"/>
            <a:ext cx="4016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ko-KR" dirty="0"/>
              <a:t>윈도우 용의 수 많은 함수들을 정의</a:t>
            </a:r>
            <a:r>
              <a:rPr lang="ko-KR" altLang="en-US" dirty="0"/>
              <a:t>하는 헤더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BC0FE05-6882-4A6D-A193-EBC291FA0AF7}"/>
              </a:ext>
            </a:extLst>
          </p:cNvPr>
          <p:cNvSpPr/>
          <p:nvPr/>
        </p:nvSpPr>
        <p:spPr>
          <a:xfrm>
            <a:off x="250614" y="846843"/>
            <a:ext cx="2730710" cy="2545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98F662FD-6CC2-434A-9BFD-1A9356FC7163}"/>
              </a:ext>
            </a:extLst>
          </p:cNvPr>
          <p:cNvSpPr/>
          <p:nvPr/>
        </p:nvSpPr>
        <p:spPr>
          <a:xfrm>
            <a:off x="250614" y="1100758"/>
            <a:ext cx="4626186" cy="2545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 animBg="1"/>
      <p:bldP spid="15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055401-9583-43DF-AD0B-08F3ED89BFFE}"/>
              </a:ext>
            </a:extLst>
          </p:cNvPr>
          <p:cNvSpPr txBox="1"/>
          <p:nvPr/>
        </p:nvSpPr>
        <p:spPr>
          <a:xfrm>
            <a:off x="104427" y="44719"/>
            <a:ext cx="287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메인함수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C8FA7F-472D-4AF3-9A8F-680D201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" y="561421"/>
            <a:ext cx="5600474" cy="4455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10FF37-A29C-4BC0-AEE7-F98D3BFDF0F1}"/>
              </a:ext>
            </a:extLst>
          </p:cNvPr>
          <p:cNvSpPr txBox="1"/>
          <p:nvPr/>
        </p:nvSpPr>
        <p:spPr>
          <a:xfrm>
            <a:off x="5704900" y="561421"/>
            <a:ext cx="343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srand</a:t>
            </a:r>
            <a:r>
              <a:rPr lang="en-US" altLang="ko-KR" sz="2000" dirty="0"/>
              <a:t>(time(</a:t>
            </a:r>
            <a:r>
              <a:rPr lang="en-US" altLang="ko-KR" sz="2000" dirty="0">
                <a:solidFill>
                  <a:srgbClr val="FF00FF"/>
                </a:solidFill>
              </a:rPr>
              <a:t>NULL</a:t>
            </a:r>
            <a:r>
              <a:rPr lang="en-US" altLang="ko-KR" sz="2000" dirty="0"/>
              <a:t>));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j-ea"/>
                <a:ea typeface="+mj-ea"/>
              </a:rPr>
              <a:t>반복할 때 마다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랜덤 값 랜덤으로 초기화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43FFB0C6-F67E-4D56-99E9-6084FBFB6E3D}"/>
              </a:ext>
            </a:extLst>
          </p:cNvPr>
          <p:cNvSpPr/>
          <p:nvPr/>
        </p:nvSpPr>
        <p:spPr>
          <a:xfrm>
            <a:off x="635000" y="2368550"/>
            <a:ext cx="577850" cy="1206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1E8831DA-ABE8-4FF8-94EF-0F44F6B4724A}"/>
              </a:ext>
            </a:extLst>
          </p:cNvPr>
          <p:cNvSpPr/>
          <p:nvPr/>
        </p:nvSpPr>
        <p:spPr>
          <a:xfrm>
            <a:off x="635000" y="2946400"/>
            <a:ext cx="577850" cy="16799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1812B1A3-ACC1-4D16-ACEE-ED84E787DE77}"/>
              </a:ext>
            </a:extLst>
          </p:cNvPr>
          <p:cNvSpPr/>
          <p:nvPr/>
        </p:nvSpPr>
        <p:spPr>
          <a:xfrm>
            <a:off x="635000" y="4178301"/>
            <a:ext cx="577850" cy="11151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8AFD8F3-F5FF-4CCF-B41A-F5DDFB9373F1}"/>
              </a:ext>
            </a:extLst>
          </p:cNvPr>
          <p:cNvSpPr/>
          <p:nvPr/>
        </p:nvSpPr>
        <p:spPr>
          <a:xfrm>
            <a:off x="635000" y="4401148"/>
            <a:ext cx="577850" cy="11150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BA91187-0123-4AAD-A335-62AB50E8F44A}"/>
              </a:ext>
            </a:extLst>
          </p:cNvPr>
          <p:cNvSpPr txBox="1"/>
          <p:nvPr/>
        </p:nvSpPr>
        <p:spPr>
          <a:xfrm>
            <a:off x="5704900" y="1682514"/>
            <a:ext cx="343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Sleep(</a:t>
            </a:r>
            <a:r>
              <a:rPr lang="en-US" altLang="ko-KR" sz="2000" dirty="0">
                <a:solidFill>
                  <a:schemeClr val="accent6"/>
                </a:solidFill>
              </a:rPr>
              <a:t>1000</a:t>
            </a:r>
            <a:r>
              <a:rPr lang="en-US" altLang="ko-KR" sz="2000" dirty="0"/>
              <a:t>);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ms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밀리세컨드</a:t>
            </a:r>
            <a:r>
              <a:rPr lang="en-US" altLang="ko-KR" sz="1400" dirty="0"/>
              <a:t>)</a:t>
            </a:r>
            <a:r>
              <a:rPr lang="ko-KR" altLang="en-US" sz="1400" dirty="0"/>
              <a:t> 만큼 프로그램 지연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chemeClr val="accent6"/>
                </a:solidFill>
              </a:rPr>
              <a:t>(1000ms = 1s)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50F756FE-C7F4-486F-A1A6-8DC68FF6D719}"/>
              </a:ext>
            </a:extLst>
          </p:cNvPr>
          <p:cNvSpPr/>
          <p:nvPr/>
        </p:nvSpPr>
        <p:spPr>
          <a:xfrm>
            <a:off x="480907" y="1278287"/>
            <a:ext cx="2648373" cy="12064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D937D41B-68DC-471A-936B-7839CCF7A00A}"/>
              </a:ext>
            </a:extLst>
          </p:cNvPr>
          <p:cNvSpPr/>
          <p:nvPr/>
        </p:nvSpPr>
        <p:spPr>
          <a:xfrm>
            <a:off x="669290" y="3804888"/>
            <a:ext cx="658283" cy="12064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1EC8F2E-1202-4968-AE67-6323BB8AFD6E}"/>
              </a:ext>
            </a:extLst>
          </p:cNvPr>
          <p:cNvSpPr txBox="1"/>
          <p:nvPr/>
        </p:nvSpPr>
        <p:spPr>
          <a:xfrm>
            <a:off x="5723103" y="2781531"/>
            <a:ext cx="325622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Exit +=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상대가 체력이 </a:t>
            </a:r>
            <a:r>
              <a:rPr lang="en-US" altLang="ko-KR" dirty="0"/>
              <a:t>0</a:t>
            </a:r>
            <a:r>
              <a:rPr lang="ko-KR" altLang="en-US" dirty="0"/>
              <a:t>일 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SP</a:t>
            </a:r>
            <a:r>
              <a:rPr lang="ko-KR" altLang="en-US" dirty="0"/>
              <a:t>가 더 이상 부족하여 공격이 안될 때</a:t>
            </a:r>
            <a:r>
              <a:rPr lang="en-US" altLang="ko-KR" dirty="0"/>
              <a:t>,  </a:t>
            </a:r>
            <a:r>
              <a:rPr lang="ko-KR" altLang="en-US" dirty="0"/>
              <a:t>      </a:t>
            </a:r>
            <a:r>
              <a:rPr lang="en-US" altLang="ko-KR" dirty="0"/>
              <a:t>Exit </a:t>
            </a:r>
            <a:r>
              <a:rPr lang="ko-KR" altLang="en-US" dirty="0"/>
              <a:t>변수가 </a:t>
            </a:r>
            <a:r>
              <a:rPr lang="en-US" altLang="ko-KR" dirty="0"/>
              <a:t>1 </a:t>
            </a:r>
            <a:r>
              <a:rPr lang="ko-KR" altLang="en-US" dirty="0"/>
              <a:t>증가하여 게임종료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3ED18D-1E88-46D7-B1A1-C8C7F5D64FB8}"/>
              </a:ext>
            </a:extLst>
          </p:cNvPr>
          <p:cNvSpPr txBox="1"/>
          <p:nvPr/>
        </p:nvSpPr>
        <p:spPr>
          <a:xfrm>
            <a:off x="5741306" y="4147232"/>
            <a:ext cx="32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최소로 사용하는 </a:t>
            </a:r>
            <a:r>
              <a:rPr lang="en-US" altLang="ko-KR" sz="1200" dirty="0"/>
              <a:t>SP</a:t>
            </a:r>
            <a:r>
              <a:rPr lang="ko-KR" altLang="en-US" sz="1200" dirty="0"/>
              <a:t>가 </a:t>
            </a:r>
            <a:r>
              <a:rPr lang="en-US" altLang="ko-KR" sz="1200" dirty="0"/>
              <a:t>20</a:t>
            </a:r>
            <a:r>
              <a:rPr lang="ko-KR" altLang="en-US" sz="1200" dirty="0"/>
              <a:t>이기에</a:t>
            </a:r>
            <a:r>
              <a:rPr lang="en-US" altLang="ko-KR" sz="1200"/>
              <a:t>, </a:t>
            </a:r>
          </a:p>
          <a:p>
            <a:r>
              <a:rPr lang="ko-KR" altLang="en-US" sz="1200"/>
              <a:t> </a:t>
            </a:r>
            <a:r>
              <a:rPr lang="en-US" altLang="ko-KR" sz="1200" dirty="0"/>
              <a:t>SP</a:t>
            </a:r>
            <a:r>
              <a:rPr lang="ko-KR" altLang="en-US" sz="1200" dirty="0"/>
              <a:t>가 </a:t>
            </a:r>
            <a:r>
              <a:rPr lang="en-US" altLang="ko-KR" sz="1200" dirty="0"/>
              <a:t>20 </a:t>
            </a:r>
            <a:r>
              <a:rPr lang="ko-KR" altLang="en-US" sz="1200" dirty="0"/>
              <a:t>미만일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패배하며 게임은 종료 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C115966-55F7-4EC1-96F2-3B396743BC90}"/>
              </a:ext>
            </a:extLst>
          </p:cNvPr>
          <p:cNvSpPr/>
          <p:nvPr/>
        </p:nvSpPr>
        <p:spPr>
          <a:xfrm>
            <a:off x="480907" y="3169920"/>
            <a:ext cx="5168053" cy="6349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6" grpId="0"/>
      <p:bldP spid="47" grpId="0" animBg="1"/>
      <p:bldP spid="47" grpId="1" animBg="1"/>
      <p:bldP spid="48" grpId="0" animBg="1"/>
      <p:bldP spid="48" grpId="1" animBg="1"/>
      <p:bldP spid="49" grpId="0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25AC4FE-F560-4F12-939B-466C5DF40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" y="604562"/>
            <a:ext cx="5620534" cy="3934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92EBFD-52E0-4B94-B19A-D6B85DE8331E}"/>
              </a:ext>
            </a:extLst>
          </p:cNvPr>
          <p:cNvSpPr txBox="1"/>
          <p:nvPr/>
        </p:nvSpPr>
        <p:spPr>
          <a:xfrm>
            <a:off x="104427" y="81342"/>
            <a:ext cx="287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메뉴 선택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2B9E47-CA9A-4DB0-A1F8-58AEABD4A04D}"/>
              </a:ext>
            </a:extLst>
          </p:cNvPr>
          <p:cNvSpPr txBox="1"/>
          <p:nvPr/>
        </p:nvSpPr>
        <p:spPr>
          <a:xfrm>
            <a:off x="5678118" y="1058679"/>
            <a:ext cx="32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case</a:t>
            </a:r>
            <a:r>
              <a:rPr lang="ko-KR" altLang="en-US" sz="1400" b="1" dirty="0"/>
              <a:t>문을 활용</a:t>
            </a:r>
            <a:r>
              <a:rPr lang="en-US" altLang="ko-KR" sz="1400" b="1" dirty="0"/>
              <a:t>, </a:t>
            </a:r>
            <a:r>
              <a:rPr lang="en-US" altLang="ko-KR" sz="1400" b="1" dirty="0">
                <a:solidFill>
                  <a:schemeClr val="accent2"/>
                </a:solidFill>
              </a:rPr>
              <a:t>1</a:t>
            </a:r>
            <a:r>
              <a:rPr lang="ko-KR" altLang="en-US" sz="1400" b="1" dirty="0">
                <a:solidFill>
                  <a:schemeClr val="accent2"/>
                </a:solidFill>
              </a:rPr>
              <a:t>번은 기술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 </a:t>
            </a:r>
            <a:r>
              <a:rPr lang="en-US" altLang="ko-KR" sz="1400" b="1" dirty="0">
                <a:solidFill>
                  <a:schemeClr val="accent2"/>
                </a:solidFill>
              </a:rPr>
              <a:t>2</a:t>
            </a:r>
            <a:r>
              <a:rPr lang="ko-KR" altLang="en-US" sz="1400" b="1" dirty="0">
                <a:solidFill>
                  <a:schemeClr val="accent2"/>
                </a:solidFill>
              </a:rPr>
              <a:t>번은 종료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A856D-4D91-460E-82C2-ED39FD898590}"/>
              </a:ext>
            </a:extLst>
          </p:cNvPr>
          <p:cNvSpPr txBox="1"/>
          <p:nvPr/>
        </p:nvSpPr>
        <p:spPr>
          <a:xfrm>
            <a:off x="5680278" y="1783729"/>
            <a:ext cx="34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accent1"/>
                </a:solidFill>
              </a:rPr>
              <a:t>case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accent6"/>
                </a:solidFill>
              </a:rPr>
              <a:t>1</a:t>
            </a:r>
            <a:r>
              <a:rPr lang="en-US" altLang="ko-KR" sz="1400" b="1" dirty="0"/>
              <a:t> : </a:t>
            </a:r>
            <a:r>
              <a:rPr lang="en-US" altLang="ko-KR" sz="1400" b="1" dirty="0">
                <a:solidFill>
                  <a:schemeClr val="accent6"/>
                </a:solidFill>
              </a:rPr>
              <a:t>1</a:t>
            </a:r>
            <a:r>
              <a:rPr lang="ko-KR" altLang="en-US" sz="1400" b="1" dirty="0"/>
              <a:t>번을 누를 시</a:t>
            </a:r>
            <a:r>
              <a:rPr lang="en-US" altLang="ko-KR" sz="1400" b="1" dirty="0"/>
              <a:t>, [</a:t>
            </a:r>
            <a:r>
              <a:rPr lang="ko-KR" altLang="en-US" sz="1400" b="1" dirty="0"/>
              <a:t>공격 메뉴 선택 </a:t>
            </a:r>
            <a:r>
              <a:rPr lang="ko-KR" altLang="en-US" sz="1400" b="1" dirty="0">
                <a:latin typeface="+mn-ea"/>
              </a:rPr>
              <a:t>함수</a:t>
            </a:r>
            <a:r>
              <a:rPr lang="en-US" altLang="ko-KR" sz="1400" b="1" dirty="0">
                <a:latin typeface="+mn-ea"/>
              </a:rPr>
              <a:t>]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/>
              <a:t>를 불러온다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0D795B-8E4B-4701-91B0-3899F37AF008}"/>
              </a:ext>
            </a:extLst>
          </p:cNvPr>
          <p:cNvSpPr txBox="1"/>
          <p:nvPr/>
        </p:nvSpPr>
        <p:spPr>
          <a:xfrm>
            <a:off x="5660098" y="2640577"/>
            <a:ext cx="342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accent1"/>
                </a:solidFill>
              </a:rPr>
              <a:t>case </a:t>
            </a:r>
            <a:r>
              <a:rPr lang="en-US" altLang="ko-KR" sz="1400" b="1" dirty="0">
                <a:solidFill>
                  <a:schemeClr val="accent6"/>
                </a:solidFill>
              </a:rPr>
              <a:t>2</a:t>
            </a:r>
            <a:r>
              <a:rPr lang="en-US" altLang="ko-KR" sz="1400" b="1" dirty="0"/>
              <a:t> :</a:t>
            </a:r>
            <a:r>
              <a:rPr lang="en-US" altLang="ko-KR" sz="1400" b="1" dirty="0">
                <a:solidFill>
                  <a:schemeClr val="accent6"/>
                </a:solidFill>
              </a:rPr>
              <a:t> 2</a:t>
            </a:r>
            <a:r>
              <a:rPr lang="ko-KR" altLang="en-US" sz="1400" b="1" dirty="0"/>
              <a:t>번을 누를 시</a:t>
            </a:r>
            <a:r>
              <a:rPr lang="en-US" altLang="ko-KR" sz="1400" b="1" dirty="0"/>
              <a:t>, Exit </a:t>
            </a:r>
            <a:r>
              <a:rPr lang="ko-KR" altLang="en-US" sz="1400" b="1" dirty="0"/>
              <a:t>변수 증가 및 종료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16D8EF-4024-46FD-B155-5DED88A4706F}"/>
              </a:ext>
            </a:extLst>
          </p:cNvPr>
          <p:cNvSpPr txBox="1"/>
          <p:nvPr/>
        </p:nvSpPr>
        <p:spPr>
          <a:xfrm>
            <a:off x="5640635" y="3328146"/>
            <a:ext cx="34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accent1"/>
                </a:solidFill>
              </a:rPr>
              <a:t>default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다른 번호 입력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3659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F57054-F613-4892-8A21-E1489BA6F914}"/>
              </a:ext>
            </a:extLst>
          </p:cNvPr>
          <p:cNvSpPr/>
          <p:nvPr/>
        </p:nvSpPr>
        <p:spPr>
          <a:xfrm>
            <a:off x="0" y="0"/>
            <a:ext cx="6341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[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플레이어 데미지 계산 및 메시지 출력 함수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F45C2A-8F87-49BE-A70D-85947280D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" y="673200"/>
            <a:ext cx="6118616" cy="368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54DD1E-5F4E-41D2-84AC-2F9392A6BBC6}"/>
              </a:ext>
            </a:extLst>
          </p:cNvPr>
          <p:cNvSpPr txBox="1"/>
          <p:nvPr/>
        </p:nvSpPr>
        <p:spPr>
          <a:xfrm>
            <a:off x="6184052" y="875283"/>
            <a:ext cx="2894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Player_Attack_Scratch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/>
                </a:solidFill>
              </a:rPr>
              <a:t>void</a:t>
            </a:r>
            <a:r>
              <a:rPr lang="en-US" altLang="ko-KR" sz="16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함수 선택 시</a:t>
            </a:r>
            <a:r>
              <a:rPr lang="en-US" altLang="ko-KR" sz="1200" dirty="0"/>
              <a:t>, 5 </a:t>
            </a:r>
            <a:r>
              <a:rPr lang="ko-KR" altLang="en-US" sz="1200" dirty="0"/>
              <a:t>데미지 공격 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AD037A-6BAA-41BF-9764-A45CED9EE0B1}"/>
              </a:ext>
            </a:extLst>
          </p:cNvPr>
          <p:cNvSpPr txBox="1"/>
          <p:nvPr/>
        </p:nvSpPr>
        <p:spPr>
          <a:xfrm>
            <a:off x="6184052" y="1944055"/>
            <a:ext cx="30253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Player_Attack_Fiame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/>
                </a:solidFill>
              </a:rPr>
              <a:t>void</a:t>
            </a:r>
            <a:r>
              <a:rPr lang="en-US" altLang="ko-KR" sz="16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함수 선택 시</a:t>
            </a:r>
            <a:r>
              <a:rPr lang="en-US" altLang="ko-KR" sz="1200" dirty="0"/>
              <a:t>,  </a:t>
            </a:r>
            <a:r>
              <a:rPr lang="ko-KR" altLang="en-US" sz="1200" dirty="0"/>
              <a:t>랜덤함수를 이용하여 </a:t>
            </a:r>
            <a:r>
              <a:rPr lang="en-US" altLang="ko-KR" sz="1200" dirty="0"/>
              <a:t>20~35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랜덤 데미지 만큼 상대 체력 감소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06B665-418D-4C65-B756-2206E4F6477E}"/>
              </a:ext>
            </a:extLst>
          </p:cNvPr>
          <p:cNvSpPr txBox="1"/>
          <p:nvPr/>
        </p:nvSpPr>
        <p:spPr>
          <a:xfrm>
            <a:off x="6184053" y="3305550"/>
            <a:ext cx="302538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Player_Attack_Crash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/>
                </a:solidFill>
              </a:rPr>
              <a:t>void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sz="1200" dirty="0"/>
              <a:t>이 함수 선택 시</a:t>
            </a:r>
            <a:r>
              <a:rPr lang="en-US" altLang="ko-KR" sz="1200" dirty="0"/>
              <a:t>, </a:t>
            </a:r>
            <a:r>
              <a:rPr lang="ko-KR" altLang="en-US" sz="1200" dirty="0"/>
              <a:t>랜덤함수를 이용하여 </a:t>
            </a:r>
            <a:r>
              <a:rPr lang="en-US" altLang="ko-KR" sz="1200" dirty="0"/>
              <a:t>10~20</a:t>
            </a:r>
            <a:r>
              <a:rPr lang="ko-KR" altLang="en-US" sz="1200" dirty="0"/>
              <a:t>의 랜덤 데미지 만큼 상대 체력 감소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473ADD1-CF8C-4335-B554-D4F6AEE1515E}"/>
              </a:ext>
            </a:extLst>
          </p:cNvPr>
          <p:cNvSpPr/>
          <p:nvPr/>
        </p:nvSpPr>
        <p:spPr>
          <a:xfrm>
            <a:off x="286598" y="2277208"/>
            <a:ext cx="3581400" cy="1294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9D7C6B73-4296-4C35-A8CF-9764FD74D74E}"/>
              </a:ext>
            </a:extLst>
          </p:cNvPr>
          <p:cNvSpPr/>
          <p:nvPr/>
        </p:nvSpPr>
        <p:spPr>
          <a:xfrm rot="10800000">
            <a:off x="306495" y="3578959"/>
            <a:ext cx="3581400" cy="12944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4BCDB00-E0B8-4D16-9857-B7E0B5D5EA57}"/>
              </a:ext>
            </a:extLst>
          </p:cNvPr>
          <p:cNvSpPr/>
          <p:nvPr/>
        </p:nvSpPr>
        <p:spPr>
          <a:xfrm>
            <a:off x="63021" y="686317"/>
            <a:ext cx="6118616" cy="109464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3" grpId="1" animBg="1"/>
      <p:bldP spid="10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76CE7FF-6EA1-43E1-AF03-416F5101CAC0}"/>
              </a:ext>
            </a:extLst>
          </p:cNvPr>
          <p:cNvSpPr/>
          <p:nvPr/>
        </p:nvSpPr>
        <p:spPr>
          <a:xfrm>
            <a:off x="97276" y="119983"/>
            <a:ext cx="1682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[</a:t>
            </a:r>
            <a:r>
              <a:rPr lang="ko-KR" altLang="en-US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회복 함수</a:t>
            </a:r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FEDA44-857B-42A6-92F5-CF17388A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0" y="763186"/>
            <a:ext cx="6782747" cy="1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08C0B7-936E-4843-811C-0AB33CA23734}"/>
              </a:ext>
            </a:extLst>
          </p:cNvPr>
          <p:cNvSpPr txBox="1"/>
          <p:nvPr/>
        </p:nvSpPr>
        <p:spPr>
          <a:xfrm>
            <a:off x="236030" y="2980003"/>
            <a:ext cx="6653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int</a:t>
            </a:r>
            <a:r>
              <a:rPr lang="en-US" altLang="ko-KR" sz="2000" dirty="0"/>
              <a:t> Player_ heal (</a:t>
            </a:r>
            <a:r>
              <a:rPr lang="en-US" altLang="ko-KR" sz="2000" dirty="0">
                <a:solidFill>
                  <a:schemeClr val="accent5"/>
                </a:solidFill>
              </a:rPr>
              <a:t>void</a:t>
            </a:r>
            <a:r>
              <a:rPr lang="en-US" altLang="ko-KR" sz="2000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sz="1400" dirty="0"/>
              <a:t>플레이어의 체력이 </a:t>
            </a:r>
            <a:r>
              <a:rPr lang="en-US" altLang="ko-KR" sz="1400" dirty="0"/>
              <a:t>40</a:t>
            </a:r>
            <a:r>
              <a:rPr lang="ko-KR" altLang="en-US" sz="1400" dirty="0"/>
              <a:t>만큼 회복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 HP</a:t>
            </a:r>
            <a:r>
              <a:rPr lang="ko-KR" altLang="en-US" sz="1400" dirty="0"/>
              <a:t>가 최대</a:t>
            </a:r>
            <a:r>
              <a:rPr lang="en-US" altLang="ko-KR" sz="1400" dirty="0"/>
              <a:t>HP</a:t>
            </a:r>
            <a:r>
              <a:rPr lang="ko-KR" altLang="en-US" sz="1400" dirty="0"/>
              <a:t> 이상을 넘을 수 없음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1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AAA2490-B740-44D7-85B9-1CB96729EE7E}"/>
              </a:ext>
            </a:extLst>
          </p:cNvPr>
          <p:cNvSpPr/>
          <p:nvPr/>
        </p:nvSpPr>
        <p:spPr>
          <a:xfrm>
            <a:off x="152400" y="132547"/>
            <a:ext cx="2381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[</a:t>
            </a:r>
            <a:r>
              <a:rPr lang="ko-KR" altLang="en-US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상대 공격 함수</a:t>
            </a:r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3E1F6B-ED85-4FD0-AB26-7A6DAEAAC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5767"/>
            <a:ext cx="8839200" cy="208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7BBD37-4F13-4729-82DE-337E970133EE}"/>
              </a:ext>
            </a:extLst>
          </p:cNvPr>
          <p:cNvSpPr txBox="1"/>
          <p:nvPr/>
        </p:nvSpPr>
        <p:spPr>
          <a:xfrm>
            <a:off x="152400" y="2995640"/>
            <a:ext cx="608965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Mob_Attack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5"/>
                </a:solidFill>
              </a:rPr>
              <a:t>void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상대도 </a:t>
            </a:r>
            <a:r>
              <a:rPr lang="en-US" altLang="ko-KR" dirty="0"/>
              <a:t>15~30 </a:t>
            </a:r>
            <a:r>
              <a:rPr lang="ko-KR" altLang="en-US" dirty="0"/>
              <a:t>사이의 랜덤 값 만큼 플레이어에게 공격하는 함수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/>
              <a:t>※ </a:t>
            </a:r>
            <a:r>
              <a:rPr lang="ko-KR" altLang="en-US" sz="1200" dirty="0"/>
              <a:t>적의 체력이 절반 이하일 경우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의 추가 데미지 발생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210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3AA9C2-188E-40A3-8972-1117EBE6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10CEECA-A242-465B-B90F-2A601D72FC8D}"/>
              </a:ext>
            </a:extLst>
          </p:cNvPr>
          <p:cNvSpPr/>
          <p:nvPr/>
        </p:nvSpPr>
        <p:spPr>
          <a:xfrm>
            <a:off x="106949" y="147965"/>
            <a:ext cx="3148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[</a:t>
            </a:r>
            <a:r>
              <a:rPr lang="ko-KR" altLang="en-US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공격 메뉴 선택 함수</a:t>
            </a:r>
            <a:r>
              <a:rPr lang="en-US" altLang="ko-KR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42D425-A479-4A01-B9A6-FB4ED9D0C282}"/>
              </a:ext>
            </a:extLst>
          </p:cNvPr>
          <p:cNvSpPr txBox="1"/>
          <p:nvPr/>
        </p:nvSpPr>
        <p:spPr>
          <a:xfrm>
            <a:off x="154227" y="3556000"/>
            <a:ext cx="441579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case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accent6"/>
                </a:solidFill>
              </a:rPr>
              <a:t>1 </a:t>
            </a:r>
            <a:r>
              <a:rPr lang="en-US" altLang="ko-KR" dirty="0"/>
              <a:t>: SP 30</a:t>
            </a:r>
            <a:r>
              <a:rPr lang="ko-KR" altLang="en-US" dirty="0"/>
              <a:t>을 소모하고 </a:t>
            </a:r>
            <a:r>
              <a:rPr lang="en-US" altLang="ko-KR" sz="1400" dirty="0">
                <a:solidFill>
                  <a:schemeClr val="accent5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Player_Attack_Foame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accent5"/>
                </a:solidFill>
              </a:rPr>
              <a:t>void</a:t>
            </a:r>
            <a:r>
              <a:rPr lang="en-US" altLang="ko-KR" sz="1400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불러온다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SP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이하일 경우</a:t>
            </a:r>
            <a:r>
              <a:rPr lang="en-US" altLang="ko-KR" dirty="0"/>
              <a:t>, </a:t>
            </a:r>
            <a:r>
              <a:rPr lang="ko-KR" altLang="en-US" dirty="0"/>
              <a:t>메뉴로 돌아간다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4B7B21-0956-4B03-95FE-0C0FBEA03A6E}"/>
              </a:ext>
            </a:extLst>
          </p:cNvPr>
          <p:cNvSpPr txBox="1"/>
          <p:nvPr/>
        </p:nvSpPr>
        <p:spPr>
          <a:xfrm>
            <a:off x="154227" y="4214552"/>
            <a:ext cx="441579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case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accent6"/>
                </a:solidFill>
              </a:rPr>
              <a:t>2 </a:t>
            </a:r>
            <a:r>
              <a:rPr lang="en-US" altLang="ko-KR" dirty="0"/>
              <a:t>: SP 20</a:t>
            </a:r>
            <a:r>
              <a:rPr lang="ko-KR" altLang="en-US" dirty="0"/>
              <a:t>을 소모하고 </a:t>
            </a:r>
            <a:r>
              <a:rPr lang="en-US" altLang="ko-KR" sz="1400" dirty="0">
                <a:solidFill>
                  <a:schemeClr val="accent5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Player_Attack</a:t>
            </a:r>
            <a:r>
              <a:rPr lang="en-US" altLang="ko-KR" sz="1400" dirty="0"/>
              <a:t>_ Crash(</a:t>
            </a:r>
            <a:r>
              <a:rPr lang="en-US" altLang="ko-KR" sz="1400" dirty="0">
                <a:solidFill>
                  <a:schemeClr val="accent5"/>
                </a:solidFill>
              </a:rPr>
              <a:t>void</a:t>
            </a:r>
            <a:r>
              <a:rPr lang="en-US" altLang="ko-KR" sz="1400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불러온다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5C56F0-6BC1-42F4-BB82-A7DFB2B02FB0}"/>
              </a:ext>
            </a:extLst>
          </p:cNvPr>
          <p:cNvSpPr txBox="1"/>
          <p:nvPr/>
        </p:nvSpPr>
        <p:spPr>
          <a:xfrm>
            <a:off x="4649113" y="4212704"/>
            <a:ext cx="449488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case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accent6"/>
                </a:solidFill>
              </a:rPr>
              <a:t>4 </a:t>
            </a:r>
            <a:r>
              <a:rPr lang="en-US" altLang="ko-KR" dirty="0"/>
              <a:t>: SP 20</a:t>
            </a:r>
            <a:r>
              <a:rPr lang="ko-KR" altLang="en-US" dirty="0"/>
              <a:t>을 소모하고 </a:t>
            </a:r>
            <a:r>
              <a:rPr lang="en-US" altLang="ko-KR" sz="1400" dirty="0">
                <a:solidFill>
                  <a:schemeClr val="accent5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Player_heal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accent5"/>
                </a:solidFill>
              </a:rPr>
              <a:t>void</a:t>
            </a:r>
            <a:r>
              <a:rPr lang="en-US" altLang="ko-KR" sz="1400" dirty="0"/>
              <a:t>)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99023E-958A-4C19-B511-74E9F89BDC3E}"/>
              </a:ext>
            </a:extLst>
          </p:cNvPr>
          <p:cNvSpPr txBox="1"/>
          <p:nvPr/>
        </p:nvSpPr>
        <p:spPr>
          <a:xfrm>
            <a:off x="4649113" y="3556000"/>
            <a:ext cx="441579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case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chemeClr val="accent6"/>
                </a:solidFill>
              </a:rPr>
              <a:t>3 </a:t>
            </a:r>
            <a:r>
              <a:rPr lang="en-US" altLang="ko-KR" dirty="0"/>
              <a:t>: SP 30</a:t>
            </a:r>
            <a:r>
              <a:rPr lang="ko-KR" altLang="en-US" dirty="0"/>
              <a:t>을 소모하고 </a:t>
            </a:r>
            <a:r>
              <a:rPr lang="en-US" altLang="ko-KR" sz="1400" dirty="0">
                <a:solidFill>
                  <a:schemeClr val="accent5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Player_Attack</a:t>
            </a:r>
            <a:r>
              <a:rPr lang="en-US" altLang="ko-KR" sz="1400" dirty="0"/>
              <a:t>_ Scratch(</a:t>
            </a:r>
            <a:r>
              <a:rPr lang="en-US" altLang="ko-KR" sz="1400" dirty="0">
                <a:solidFill>
                  <a:schemeClr val="accent5"/>
                </a:solidFill>
              </a:rPr>
              <a:t>void</a:t>
            </a:r>
            <a:r>
              <a:rPr lang="en-US" altLang="ko-KR" sz="1400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불러온다</a:t>
            </a:r>
            <a:r>
              <a:rPr lang="en-US" altLang="ko-KR" dirty="0"/>
              <a:t>.  (</a:t>
            </a:r>
            <a:r>
              <a:rPr lang="ko-KR" altLang="en-US" dirty="0"/>
              <a:t>단</a:t>
            </a:r>
            <a:r>
              <a:rPr lang="en-US" altLang="ko-KR" dirty="0"/>
              <a:t>, SP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이하일 경우</a:t>
            </a:r>
            <a:r>
              <a:rPr lang="en-US" altLang="ko-KR" dirty="0"/>
              <a:t>, </a:t>
            </a:r>
            <a:r>
              <a:rPr lang="ko-KR" altLang="en-US" dirty="0"/>
              <a:t>메뉴로 돌아간다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6DBA963-56A8-47E9-B9D5-549332FE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6" y="814210"/>
            <a:ext cx="4930005" cy="25987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F619055-68EF-424C-B2FD-D89D42BC4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09" y="814211"/>
            <a:ext cx="3812081" cy="2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82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화면 슬라이드 쇼(16:9)</ep:PresentationFormat>
  <ep:Paragraphs>56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2017-03-06T03:32:18.000</dcterms:created>
  <dc:creator>delight</dc:creator>
  <cp:lastModifiedBy>wlsrh</cp:lastModifiedBy>
  <dcterms:modified xsi:type="dcterms:W3CDTF">2022-11-02T13:31:10.092</dcterms:modified>
  <cp:revision>405</cp:revision>
  <dc:title>PowerPoint Presentation</dc:title>
  <cp:version>1000.0000.01</cp:version>
</cp:coreProperties>
</file>