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349" r:id="rId4"/>
    <p:sldId id="258" r:id="rId5"/>
    <p:sldId id="403" r:id="rId6"/>
    <p:sldId id="381" r:id="rId7"/>
    <p:sldId id="382" r:id="rId8"/>
    <p:sldId id="352" r:id="rId9"/>
    <p:sldId id="348" r:id="rId10"/>
    <p:sldId id="404" r:id="rId11"/>
    <p:sldId id="353" r:id="rId12"/>
    <p:sldId id="389" r:id="rId13"/>
    <p:sldId id="392" r:id="rId14"/>
    <p:sldId id="393" r:id="rId15"/>
    <p:sldId id="400" r:id="rId16"/>
    <p:sldId id="401" r:id="rId17"/>
    <p:sldId id="278" r:id="rId18"/>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7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攀" initials="攀" lastIdx="1" clrIdx="0">
    <p:extLst>
      <p:ext uri="{19B8F6BF-5375-455C-9EA6-DF929625EA0E}">
        <p15:presenceInfo xmlns:p15="http://schemas.microsoft.com/office/powerpoint/2012/main" userId="7f8da84bab63f9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F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59E31A-0D08-4A1A-8286-7043A3620568}" v="21" dt="2021-12-16T04:37:03.34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2" d="100"/>
          <a:sy n="102" d="100"/>
        </p:scale>
        <p:origin x="1884" y="108"/>
      </p:cViewPr>
      <p:guideLst>
        <p:guide orient="horz" pos="2880"/>
        <p:guide pos="21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经伟" userId="56cd0a120ef620a5" providerId="LiveId" clId="{F359E31A-0D08-4A1A-8286-7043A3620568}"/>
    <pc:docChg chg="undo custSel addSld delSld modSld">
      <pc:chgData name="经伟" userId="56cd0a120ef620a5" providerId="LiveId" clId="{F359E31A-0D08-4A1A-8286-7043A3620568}" dt="2021-12-16T04:37:59.586" v="106" actId="1076"/>
      <pc:docMkLst>
        <pc:docMk/>
      </pc:docMkLst>
      <pc:sldChg chg="modSp mod">
        <pc:chgData name="经伟" userId="56cd0a120ef620a5" providerId="LiveId" clId="{F359E31A-0D08-4A1A-8286-7043A3620568}" dt="2021-12-16T04:32:06.749" v="82" actId="20577"/>
        <pc:sldMkLst>
          <pc:docMk/>
          <pc:sldMk cId="1521873125" sldId="348"/>
        </pc:sldMkLst>
        <pc:spChg chg="mod">
          <ac:chgData name="经伟" userId="56cd0a120ef620a5" providerId="LiveId" clId="{F359E31A-0D08-4A1A-8286-7043A3620568}" dt="2021-12-16T04:32:06.749" v="82" actId="20577"/>
          <ac:spMkLst>
            <pc:docMk/>
            <pc:sldMk cId="1521873125" sldId="348"/>
            <ac:spMk id="21" creationId="{C1DEAF2F-69EA-4B8E-B1B9-46A29FFE92CB}"/>
          </ac:spMkLst>
        </pc:spChg>
        <pc:spChg chg="mod">
          <ac:chgData name="经伟" userId="56cd0a120ef620a5" providerId="LiveId" clId="{F359E31A-0D08-4A1A-8286-7043A3620568}" dt="2021-12-16T04:32:04.741" v="80" actId="20577"/>
          <ac:spMkLst>
            <pc:docMk/>
            <pc:sldMk cId="1521873125" sldId="348"/>
            <ac:spMk id="23" creationId="{778FE6CF-9401-420A-8363-C1778D0E384A}"/>
          </ac:spMkLst>
        </pc:spChg>
        <pc:spChg chg="mod">
          <ac:chgData name="经伟" userId="56cd0a120ef620a5" providerId="LiveId" clId="{F359E31A-0D08-4A1A-8286-7043A3620568}" dt="2021-12-16T04:21:59.776" v="68" actId="404"/>
          <ac:spMkLst>
            <pc:docMk/>
            <pc:sldMk cId="1521873125" sldId="348"/>
            <ac:spMk id="26" creationId="{6F97BB88-29C6-451A-9077-6DB4B70F28F9}"/>
          </ac:spMkLst>
        </pc:spChg>
        <pc:picChg chg="mod">
          <ac:chgData name="经伟" userId="56cd0a120ef620a5" providerId="LiveId" clId="{F359E31A-0D08-4A1A-8286-7043A3620568}" dt="2021-12-16T04:22:10.936" v="69" actId="14100"/>
          <ac:picMkLst>
            <pc:docMk/>
            <pc:sldMk cId="1521873125" sldId="348"/>
            <ac:picMk id="30" creationId="{A6DA5E54-6876-4FE5-AD23-FA67999E8737}"/>
          </ac:picMkLst>
        </pc:picChg>
      </pc:sldChg>
      <pc:sldChg chg="addSp delSp modSp mod">
        <pc:chgData name="经伟" userId="56cd0a120ef620a5" providerId="LiveId" clId="{F359E31A-0D08-4A1A-8286-7043A3620568}" dt="2021-12-16T04:37:59.586" v="106" actId="1076"/>
        <pc:sldMkLst>
          <pc:docMk/>
          <pc:sldMk cId="173564998" sldId="404"/>
        </pc:sldMkLst>
        <pc:spChg chg="mod">
          <ac:chgData name="经伟" userId="56cd0a120ef620a5" providerId="LiveId" clId="{F359E31A-0D08-4A1A-8286-7043A3620568}" dt="2021-12-16T04:08:48.827" v="8" actId="14100"/>
          <ac:spMkLst>
            <pc:docMk/>
            <pc:sldMk cId="173564998" sldId="404"/>
            <ac:spMk id="21" creationId="{C1DEAF2F-69EA-4B8E-B1B9-46A29FFE92CB}"/>
          </ac:spMkLst>
        </pc:spChg>
        <pc:spChg chg="mod">
          <ac:chgData name="经伟" userId="56cd0a120ef620a5" providerId="LiveId" clId="{F359E31A-0D08-4A1A-8286-7043A3620568}" dt="2021-12-16T04:11:55.581" v="65" actId="113"/>
          <ac:spMkLst>
            <pc:docMk/>
            <pc:sldMk cId="173564998" sldId="404"/>
            <ac:spMk id="26" creationId="{6F97BB88-29C6-451A-9077-6DB4B70F28F9}"/>
          </ac:spMkLst>
        </pc:spChg>
        <pc:spChg chg="mod">
          <ac:chgData name="经伟" userId="56cd0a120ef620a5" providerId="LiveId" clId="{F359E31A-0D08-4A1A-8286-7043A3620568}" dt="2021-12-16T04:11:07.988" v="47" actId="947"/>
          <ac:spMkLst>
            <pc:docMk/>
            <pc:sldMk cId="173564998" sldId="404"/>
            <ac:spMk id="28" creationId="{9BE9941E-0560-487A-B80D-C0129FF2C43C}"/>
          </ac:spMkLst>
        </pc:spChg>
        <pc:spChg chg="mod">
          <ac:chgData name="经伟" userId="56cd0a120ef620a5" providerId="LiveId" clId="{F359E31A-0D08-4A1A-8286-7043A3620568}" dt="2021-12-16T04:10:07.963" v="28" actId="20577"/>
          <ac:spMkLst>
            <pc:docMk/>
            <pc:sldMk cId="173564998" sldId="404"/>
            <ac:spMk id="31" creationId="{72FD22A7-12A2-493A-867C-8CA6E5C36AFE}"/>
          </ac:spMkLst>
        </pc:spChg>
        <pc:spChg chg="mod">
          <ac:chgData name="经伟" userId="56cd0a120ef620a5" providerId="LiveId" clId="{F359E31A-0D08-4A1A-8286-7043A3620568}" dt="2021-12-16T04:35:30.956" v="93" actId="20577"/>
          <ac:spMkLst>
            <pc:docMk/>
            <pc:sldMk cId="173564998" sldId="404"/>
            <ac:spMk id="34" creationId="{D68AFD50-008E-4F03-903B-EDD2C17977BE}"/>
          </ac:spMkLst>
        </pc:spChg>
        <pc:spChg chg="del">
          <ac:chgData name="经伟" userId="56cd0a120ef620a5" providerId="LiveId" clId="{F359E31A-0D08-4A1A-8286-7043A3620568}" dt="2021-12-16T04:08:46.982" v="7" actId="478"/>
          <ac:spMkLst>
            <pc:docMk/>
            <pc:sldMk cId="173564998" sldId="404"/>
            <ac:spMk id="35" creationId="{8D464CC5-877A-4089-BE48-FA270290DCA5}"/>
          </ac:spMkLst>
        </pc:spChg>
        <pc:picChg chg="add mod modCrop">
          <ac:chgData name="经伟" userId="56cd0a120ef620a5" providerId="LiveId" clId="{F359E31A-0D08-4A1A-8286-7043A3620568}" dt="2021-12-16T04:37:59.586" v="106" actId="1076"/>
          <ac:picMkLst>
            <pc:docMk/>
            <pc:sldMk cId="173564998" sldId="404"/>
            <ac:picMk id="19" creationId="{114BFBC1-A171-47FF-BDCD-67212B72B10F}"/>
          </ac:picMkLst>
        </pc:picChg>
        <pc:picChg chg="add del mod">
          <ac:chgData name="经伟" userId="56cd0a120ef620a5" providerId="LiveId" clId="{F359E31A-0D08-4A1A-8286-7043A3620568}" dt="2021-12-16T04:09:22.728" v="18" actId="931"/>
          <ac:picMkLst>
            <pc:docMk/>
            <pc:sldMk cId="173564998" sldId="404"/>
            <ac:picMk id="19" creationId="{6882247D-684C-45B1-98C0-A275EA724ABC}"/>
          </ac:picMkLst>
        </pc:picChg>
        <pc:picChg chg="add mod ord">
          <ac:chgData name="经伟" userId="56cd0a120ef620a5" providerId="LiveId" clId="{F359E31A-0D08-4A1A-8286-7043A3620568}" dt="2021-12-16T04:10:13.889" v="30" actId="167"/>
          <ac:picMkLst>
            <pc:docMk/>
            <pc:sldMk cId="173564998" sldId="404"/>
            <ac:picMk id="22" creationId="{FC91CCCE-427E-49AB-B726-5B213867F9AD}"/>
          </ac:picMkLst>
        </pc:picChg>
        <pc:picChg chg="add del mod">
          <ac:chgData name="经伟" userId="56cd0a120ef620a5" providerId="LiveId" clId="{F359E31A-0D08-4A1A-8286-7043A3620568}" dt="2021-12-16T04:09:13.722" v="13" actId="478"/>
          <ac:picMkLst>
            <pc:docMk/>
            <pc:sldMk cId="173564998" sldId="404"/>
            <ac:picMk id="30" creationId="{A6DA5E54-6876-4FE5-AD23-FA67999E8737}"/>
          </ac:picMkLst>
        </pc:picChg>
        <pc:picChg chg="del">
          <ac:chgData name="经伟" userId="56cd0a120ef620a5" providerId="LiveId" clId="{F359E31A-0D08-4A1A-8286-7043A3620568}" dt="2021-12-16T04:36:54.564" v="94" actId="478"/>
          <ac:picMkLst>
            <pc:docMk/>
            <pc:sldMk cId="173564998" sldId="404"/>
            <ac:picMk id="33" creationId="{83F5266C-0309-479F-90AF-335CE30E21CD}"/>
          </ac:picMkLst>
        </pc:picChg>
      </pc:sldChg>
      <pc:sldChg chg="new del">
        <pc:chgData name="经伟" userId="56cd0a120ef620a5" providerId="LiveId" clId="{F359E31A-0D08-4A1A-8286-7043A3620568}" dt="2021-12-16T04:22:27.634" v="71" actId="680"/>
        <pc:sldMkLst>
          <pc:docMk/>
          <pc:sldMk cId="146617197" sldId="405"/>
        </pc:sldMkLst>
      </pc:sldChg>
      <pc:sldChg chg="add del">
        <pc:chgData name="经伟" userId="56cd0a120ef620a5" providerId="LiveId" clId="{F359E31A-0D08-4A1A-8286-7043A3620568}" dt="2021-12-16T04:34:39.892" v="83" actId="47"/>
        <pc:sldMkLst>
          <pc:docMk/>
          <pc:sldMk cId="218563355" sldId="405"/>
        </pc:sldMkLst>
      </pc:sldChg>
      <pc:sldChg chg="new del">
        <pc:chgData name="经伟" userId="56cd0a120ef620a5" providerId="LiveId" clId="{F359E31A-0D08-4A1A-8286-7043A3620568}" dt="2021-12-16T03:30:35.173" v="1" actId="47"/>
        <pc:sldMkLst>
          <pc:docMk/>
          <pc:sldMk cId="3436245197" sldId="4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79BF708-BEE3-4FD4-BD16-E48FBAA1E2EC}" type="datetimeFigureOut">
              <a:rPr lang="zh-CN" altLang="en-US" smtClean="0"/>
              <a:t>2021/12/16</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7A18CE6-1491-459C-B74B-4B1155A702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A18CE6-1491-459C-B74B-4B1155A702FB}"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889247"/>
            <a:ext cx="9144000" cy="347980"/>
          </a:xfrm>
          <a:custGeom>
            <a:avLst/>
            <a:gdLst/>
            <a:ahLst/>
            <a:cxnLst/>
            <a:rect l="l" t="t" r="r" b="b"/>
            <a:pathLst>
              <a:path w="9144000" h="347979">
                <a:moveTo>
                  <a:pt x="0" y="347471"/>
                </a:moveTo>
                <a:lnTo>
                  <a:pt x="9144000" y="347471"/>
                </a:lnTo>
                <a:lnTo>
                  <a:pt x="9144000" y="0"/>
                </a:lnTo>
                <a:lnTo>
                  <a:pt x="0" y="0"/>
                </a:lnTo>
                <a:lnTo>
                  <a:pt x="0" y="347471"/>
                </a:lnTo>
                <a:close/>
              </a:path>
            </a:pathLst>
          </a:custGeom>
          <a:solidFill>
            <a:srgbClr val="453C39"/>
          </a:solidFill>
        </p:spPr>
        <p:txBody>
          <a:bodyPr wrap="square" lIns="0" tIns="0" rIns="0" bIns="0" rtlCol="0"/>
          <a:lstStyle/>
          <a:p>
            <a:endParaRPr/>
          </a:p>
        </p:txBody>
      </p:sp>
      <p:sp>
        <p:nvSpPr>
          <p:cNvPr id="2" name="Holder 2"/>
          <p:cNvSpPr>
            <a:spLocks noGrp="1"/>
          </p:cNvSpPr>
          <p:nvPr>
            <p:ph type="ctrTitle"/>
          </p:nvPr>
        </p:nvSpPr>
        <p:spPr>
          <a:xfrm>
            <a:off x="1507363" y="290576"/>
            <a:ext cx="6129273"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6" name="Holder 6"/>
          <p:cNvSpPr>
            <a:spLocks noGrp="1"/>
          </p:cNvSpPr>
          <p:nvPr>
            <p:ph type="sldNum" sz="quarter" idx="7"/>
          </p:nvPr>
        </p:nvSpPr>
        <p:spPr/>
        <p:txBody>
          <a:bodyPr lIns="0" tIns="0" rIns="0" bIns="0"/>
          <a:lstStyle>
            <a:lvl1pPr>
              <a:defRPr sz="2000" b="1" i="0">
                <a:solidFill>
                  <a:schemeClr val="bg1"/>
                </a:solidFill>
                <a:latin typeface="Calibri" panose="020F0502020204030204"/>
                <a:cs typeface="Calibri" panose="020F0502020204030204"/>
              </a:defRPr>
            </a:lvl1pPr>
          </a:lstStyle>
          <a:p>
            <a:pPr marL="38100">
              <a:lnSpc>
                <a:spcPts val="200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Microsoft JhengHei" panose="020B0604030504040204" charset="-120"/>
                <a:cs typeface="Microsoft JhengHei" panose="020B0604030504040204" charset="-120"/>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Microsoft JhengHei" panose="020B0604030504040204" charset="-120"/>
                <a:cs typeface="Microsoft JhengHei" panose="020B0604030504040204" charset="-120"/>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6" name="Holder 6"/>
          <p:cNvSpPr>
            <a:spLocks noGrp="1"/>
          </p:cNvSpPr>
          <p:nvPr>
            <p:ph type="sldNum" sz="quarter" idx="7"/>
          </p:nvPr>
        </p:nvSpPr>
        <p:spPr/>
        <p:txBody>
          <a:bodyPr lIns="0" tIns="0" rIns="0" bIns="0"/>
          <a:lstStyle>
            <a:lvl1pPr>
              <a:defRPr sz="2000" b="1" i="0">
                <a:solidFill>
                  <a:schemeClr val="bg1"/>
                </a:solidFill>
                <a:latin typeface="Calibri" panose="020F0502020204030204"/>
                <a:cs typeface="Calibri" panose="020F0502020204030204"/>
              </a:defRPr>
            </a:lvl1pPr>
          </a:lstStyle>
          <a:p>
            <a:pPr marL="38100">
              <a:lnSpc>
                <a:spcPts val="200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Microsoft JhengHei" panose="020B0604030504040204" charset="-120"/>
                <a:cs typeface="Microsoft JhengHei" panose="020B0604030504040204" charset="-120"/>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7" name="Holder 7"/>
          <p:cNvSpPr>
            <a:spLocks noGrp="1"/>
          </p:cNvSpPr>
          <p:nvPr>
            <p:ph type="sldNum" sz="quarter" idx="7"/>
          </p:nvPr>
        </p:nvSpPr>
        <p:spPr/>
        <p:txBody>
          <a:bodyPr lIns="0" tIns="0" rIns="0" bIns="0"/>
          <a:lstStyle>
            <a:lvl1pPr>
              <a:defRPr sz="2000" b="1" i="0">
                <a:solidFill>
                  <a:schemeClr val="bg1"/>
                </a:solidFill>
                <a:latin typeface="Calibri" panose="020F0502020204030204"/>
                <a:cs typeface="Calibri" panose="020F0502020204030204"/>
              </a:defRPr>
            </a:lvl1pPr>
          </a:lstStyle>
          <a:p>
            <a:pPr marL="38100">
              <a:lnSpc>
                <a:spcPts val="200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Microsoft JhengHei" panose="020B0604030504040204" charset="-120"/>
                <a:cs typeface="Microsoft JhengHei" panose="020B0604030504040204" charset="-120"/>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5" name="Holder 5"/>
          <p:cNvSpPr>
            <a:spLocks noGrp="1"/>
          </p:cNvSpPr>
          <p:nvPr>
            <p:ph type="sldNum" sz="quarter" idx="7"/>
          </p:nvPr>
        </p:nvSpPr>
        <p:spPr/>
        <p:txBody>
          <a:bodyPr lIns="0" tIns="0" rIns="0" bIns="0"/>
          <a:lstStyle>
            <a:lvl1pPr>
              <a:defRPr sz="2000" b="1" i="0">
                <a:solidFill>
                  <a:schemeClr val="bg1"/>
                </a:solidFill>
                <a:latin typeface="Calibri" panose="020F0502020204030204"/>
                <a:cs typeface="Calibri" panose="020F0502020204030204"/>
              </a:defRPr>
            </a:lvl1pPr>
          </a:lstStyle>
          <a:p>
            <a:pPr marL="38100">
              <a:lnSpc>
                <a:spcPts val="200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4" name="Holder 4"/>
          <p:cNvSpPr>
            <a:spLocks noGrp="1"/>
          </p:cNvSpPr>
          <p:nvPr>
            <p:ph type="sldNum" sz="quarter" idx="7"/>
          </p:nvPr>
        </p:nvSpPr>
        <p:spPr/>
        <p:txBody>
          <a:bodyPr lIns="0" tIns="0" rIns="0" bIns="0"/>
          <a:lstStyle>
            <a:lvl1pPr>
              <a:defRPr sz="2000" b="1" i="0">
                <a:solidFill>
                  <a:schemeClr val="bg1"/>
                </a:solidFill>
                <a:latin typeface="Calibri" panose="020F0502020204030204"/>
                <a:cs typeface="Calibri" panose="020F0502020204030204"/>
              </a:defRPr>
            </a:lvl1pPr>
          </a:lstStyle>
          <a:p>
            <a:pPr marL="38100">
              <a:lnSpc>
                <a:spcPts val="200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78892" y="387095"/>
            <a:ext cx="154305" cy="325120"/>
          </a:xfrm>
          <a:custGeom>
            <a:avLst/>
            <a:gdLst/>
            <a:ahLst/>
            <a:cxnLst/>
            <a:rect l="l" t="t" r="r" b="b"/>
            <a:pathLst>
              <a:path w="154304" h="325120">
                <a:moveTo>
                  <a:pt x="0" y="324612"/>
                </a:moveTo>
                <a:lnTo>
                  <a:pt x="153923" y="324612"/>
                </a:lnTo>
                <a:lnTo>
                  <a:pt x="153923" y="0"/>
                </a:lnTo>
                <a:lnTo>
                  <a:pt x="0" y="0"/>
                </a:lnTo>
                <a:lnTo>
                  <a:pt x="0" y="324612"/>
                </a:lnTo>
                <a:close/>
              </a:path>
            </a:pathLst>
          </a:custGeom>
          <a:solidFill>
            <a:srgbClr val="4471C4"/>
          </a:solidFill>
        </p:spPr>
        <p:txBody>
          <a:bodyPr wrap="square" lIns="0" tIns="0" rIns="0" bIns="0" rtlCol="0"/>
          <a:lstStyle/>
          <a:p>
            <a:endParaRPr/>
          </a:p>
        </p:txBody>
      </p:sp>
      <p:sp>
        <p:nvSpPr>
          <p:cNvPr id="17" name="bg object 17"/>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endParaRPr/>
          </a:p>
        </p:txBody>
      </p:sp>
      <p:sp>
        <p:nvSpPr>
          <p:cNvPr id="18" name="bg object 18"/>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endParaRPr/>
          </a:p>
        </p:txBody>
      </p:sp>
      <p:sp>
        <p:nvSpPr>
          <p:cNvPr id="19" name="bg object 19"/>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endParaRPr/>
          </a:p>
        </p:txBody>
      </p:sp>
      <p:sp>
        <p:nvSpPr>
          <p:cNvPr id="20" name="bg object 20"/>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endParaRPr/>
          </a:p>
        </p:txBody>
      </p:sp>
      <p:sp>
        <p:nvSpPr>
          <p:cNvPr id="2" name="Holder 2"/>
          <p:cNvSpPr>
            <a:spLocks noGrp="1"/>
          </p:cNvSpPr>
          <p:nvPr>
            <p:ph type="title"/>
          </p:nvPr>
        </p:nvSpPr>
        <p:spPr>
          <a:xfrm>
            <a:off x="527304" y="238709"/>
            <a:ext cx="6605270" cy="574675"/>
          </a:xfrm>
          <a:prstGeom prst="rect">
            <a:avLst/>
          </a:prstGeom>
        </p:spPr>
        <p:txBody>
          <a:bodyPr wrap="square" lIns="0" tIns="0" rIns="0" bIns="0">
            <a:spAutoFit/>
          </a:bodyPr>
          <a:lstStyle>
            <a:lvl1pPr>
              <a:defRPr sz="3600" b="1" i="0">
                <a:solidFill>
                  <a:schemeClr val="bg1"/>
                </a:solidFill>
                <a:latin typeface="Microsoft JhengHei" panose="020B0604030504040204" charset="-120"/>
                <a:cs typeface="Microsoft JhengHei" panose="020B0604030504040204" charset="-120"/>
              </a:defRPr>
            </a:lvl1pPr>
          </a:lstStyle>
          <a:p>
            <a:endParaRPr/>
          </a:p>
        </p:txBody>
      </p:sp>
      <p:sp>
        <p:nvSpPr>
          <p:cNvPr id="3" name="Holder 3"/>
          <p:cNvSpPr>
            <a:spLocks noGrp="1"/>
          </p:cNvSpPr>
          <p:nvPr>
            <p:ph type="body" idx="1"/>
          </p:nvPr>
        </p:nvSpPr>
        <p:spPr>
          <a:xfrm>
            <a:off x="624382" y="1260805"/>
            <a:ext cx="7895234" cy="2391410"/>
          </a:xfrm>
          <a:prstGeom prst="rect">
            <a:avLst/>
          </a:prstGeom>
        </p:spPr>
        <p:txBody>
          <a:bodyPr wrap="square" lIns="0" tIns="0" rIns="0" bIns="0">
            <a:spAutoFit/>
          </a:bodyPr>
          <a:lstStyle>
            <a:lvl1pPr>
              <a:defRPr sz="2400" b="1" i="0">
                <a:solidFill>
                  <a:schemeClr val="tx1"/>
                </a:solidFill>
                <a:latin typeface="Microsoft JhengHei" panose="020B0604030504040204" charset="-120"/>
                <a:cs typeface="Microsoft JhengHei" panose="020B0604030504040204" charset="-120"/>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6" name="Holder 6"/>
          <p:cNvSpPr>
            <a:spLocks noGrp="1"/>
          </p:cNvSpPr>
          <p:nvPr>
            <p:ph type="sldNum" sz="quarter" idx="7"/>
          </p:nvPr>
        </p:nvSpPr>
        <p:spPr>
          <a:xfrm>
            <a:off x="8456676" y="6471234"/>
            <a:ext cx="335279" cy="280034"/>
          </a:xfrm>
          <a:prstGeom prst="rect">
            <a:avLst/>
          </a:prstGeom>
        </p:spPr>
        <p:txBody>
          <a:bodyPr wrap="square" lIns="0" tIns="0" rIns="0" bIns="0">
            <a:spAutoFit/>
          </a:bodyPr>
          <a:lstStyle>
            <a:lvl1pPr>
              <a:defRPr sz="2000" b="1" i="0">
                <a:solidFill>
                  <a:schemeClr val="bg1"/>
                </a:solidFill>
                <a:latin typeface="Calibri" panose="020F0502020204030204"/>
                <a:cs typeface="Calibri" panose="020F0502020204030204"/>
              </a:defRPr>
            </a:lvl1pPr>
          </a:lstStyle>
          <a:p>
            <a:pPr marL="38100">
              <a:lnSpc>
                <a:spcPts val="200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549651"/>
            <a:ext cx="9144000" cy="1070806"/>
          </a:xfrm>
          <a:prstGeom prst="rect">
            <a:avLst/>
          </a:prstGeom>
          <a:solidFill>
            <a:srgbClr val="4471C4"/>
          </a:solidFill>
        </p:spPr>
        <p:txBody>
          <a:bodyPr vert="horz" wrap="square" lIns="0" tIns="389890" rIns="0" bIns="0" rtlCol="0">
            <a:spAutoFit/>
          </a:bodyPr>
          <a:lstStyle/>
          <a:p>
            <a:pPr algn="ctr">
              <a:lnSpc>
                <a:spcPct val="100000"/>
              </a:lnSpc>
              <a:spcBef>
                <a:spcPts val="3070"/>
              </a:spcBef>
            </a:pPr>
            <a:r>
              <a:rPr lang="en-US" altLang="zh-CN" sz="4400" dirty="0">
                <a:solidFill>
                  <a:srgbClr val="FFFFFF"/>
                </a:solidFill>
                <a:latin typeface="黑体" panose="02010609060101010101" pitchFamily="49" charset="-122"/>
                <a:ea typeface="黑体" panose="02010609060101010101" pitchFamily="49" charset="-122"/>
                <a:cs typeface="微软雅黑" panose="020B0503020204020204" charset="-122"/>
              </a:rPr>
              <a:t>WIFI</a:t>
            </a:r>
            <a:r>
              <a:rPr lang="zh-CN" altLang="en-US" sz="4400" dirty="0">
                <a:solidFill>
                  <a:srgbClr val="FFFFFF"/>
                </a:solidFill>
                <a:latin typeface="黑体" panose="02010609060101010101" pitchFamily="49" charset="-122"/>
                <a:ea typeface="黑体" panose="02010609060101010101" pitchFamily="49" charset="-122"/>
                <a:cs typeface="微软雅黑" panose="020B0503020204020204" charset="-122"/>
              </a:rPr>
              <a:t>室内定位方法概述</a:t>
            </a:r>
            <a:endParaRPr lang="zh-CN" altLang="en-US" sz="4400" dirty="0">
              <a:latin typeface="黑体" panose="02010609060101010101" pitchFamily="49" charset="-122"/>
              <a:ea typeface="黑体" panose="02010609060101010101" pitchFamily="49" charset="-122"/>
              <a:cs typeface="微软雅黑" panose="020B0503020204020204" charset="-122"/>
            </a:endParaRPr>
          </a:p>
        </p:txBody>
      </p:sp>
      <p:grpSp>
        <p:nvGrpSpPr>
          <p:cNvPr id="3" name="object 3"/>
          <p:cNvGrpSpPr/>
          <p:nvPr/>
        </p:nvGrpSpPr>
        <p:grpSpPr>
          <a:xfrm>
            <a:off x="8567928" y="1667255"/>
            <a:ext cx="576580" cy="576580"/>
            <a:chOff x="8567928" y="1667255"/>
            <a:chExt cx="576580" cy="576580"/>
          </a:xfrm>
        </p:grpSpPr>
        <p:sp>
          <p:nvSpPr>
            <p:cNvPr id="4" name="object 4"/>
            <p:cNvSpPr/>
            <p:nvPr/>
          </p:nvSpPr>
          <p:spPr>
            <a:xfrm>
              <a:off x="8819388" y="1918715"/>
              <a:ext cx="325120" cy="325120"/>
            </a:xfrm>
            <a:custGeom>
              <a:avLst/>
              <a:gdLst/>
              <a:ahLst/>
              <a:cxnLst/>
              <a:rect l="l" t="t" r="r" b="b"/>
              <a:pathLst>
                <a:path w="325120" h="325119">
                  <a:moveTo>
                    <a:pt x="324611" y="0"/>
                  </a:moveTo>
                  <a:lnTo>
                    <a:pt x="0" y="0"/>
                  </a:lnTo>
                  <a:lnTo>
                    <a:pt x="0" y="324612"/>
                  </a:lnTo>
                  <a:lnTo>
                    <a:pt x="324611" y="324612"/>
                  </a:lnTo>
                  <a:lnTo>
                    <a:pt x="324611" y="0"/>
                  </a:lnTo>
                  <a:close/>
                </a:path>
              </a:pathLst>
            </a:custGeom>
            <a:solidFill>
              <a:srgbClr val="4471C4"/>
            </a:solidFill>
          </p:spPr>
          <p:txBody>
            <a:bodyPr wrap="square" lIns="0" tIns="0" rIns="0" bIns="0" rtlCol="0"/>
            <a:lstStyle/>
            <a:p>
              <a:endParaRPr/>
            </a:p>
          </p:txBody>
        </p:sp>
        <p:sp>
          <p:nvSpPr>
            <p:cNvPr id="5" name="object 5"/>
            <p:cNvSpPr/>
            <p:nvPr/>
          </p:nvSpPr>
          <p:spPr>
            <a:xfrm>
              <a:off x="8567928" y="1667255"/>
              <a:ext cx="251460" cy="251460"/>
            </a:xfrm>
            <a:custGeom>
              <a:avLst/>
              <a:gdLst/>
              <a:ahLst/>
              <a:cxnLst/>
              <a:rect l="l" t="t" r="r" b="b"/>
              <a:pathLst>
                <a:path w="251459" h="251460">
                  <a:moveTo>
                    <a:pt x="251459" y="0"/>
                  </a:moveTo>
                  <a:lnTo>
                    <a:pt x="0" y="0"/>
                  </a:lnTo>
                  <a:lnTo>
                    <a:pt x="0" y="251460"/>
                  </a:lnTo>
                  <a:lnTo>
                    <a:pt x="251459" y="251460"/>
                  </a:lnTo>
                  <a:lnTo>
                    <a:pt x="251459" y="0"/>
                  </a:lnTo>
                  <a:close/>
                </a:path>
              </a:pathLst>
            </a:custGeom>
            <a:solidFill>
              <a:srgbClr val="2E5496"/>
            </a:solidFill>
          </p:spPr>
          <p:txBody>
            <a:bodyPr wrap="square" lIns="0" tIns="0" rIns="0" bIns="0" rtlCol="0"/>
            <a:lstStyle/>
            <a:p>
              <a:endParaRPr/>
            </a:p>
          </p:txBody>
        </p:sp>
      </p:grpSp>
      <p:sp>
        <p:nvSpPr>
          <p:cNvPr id="7" name="object 7"/>
          <p:cNvSpPr/>
          <p:nvPr/>
        </p:nvSpPr>
        <p:spPr>
          <a:xfrm>
            <a:off x="5222749" y="3926273"/>
            <a:ext cx="3921251" cy="284683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6011" y="91439"/>
            <a:ext cx="1121664" cy="1237488"/>
          </a:xfrm>
          <a:prstGeom prst="rect">
            <a:avLst/>
          </a:prstGeom>
          <a:blipFill>
            <a:blip r:embed="rId3" cstate="print"/>
            <a:stretch>
              <a:fillRect/>
            </a:stretch>
          </a:blipFill>
        </p:spPr>
        <p:txBody>
          <a:bodyPr wrap="square" lIns="0" tIns="0" rIns="0" bIns="0" rtlCol="0"/>
          <a:lstStyle/>
          <a:p>
            <a:endParaRPr/>
          </a:p>
        </p:txBody>
      </p:sp>
      <p:sp>
        <p:nvSpPr>
          <p:cNvPr id="6" name="文本框 5">
            <a:extLst>
              <a:ext uri="{FF2B5EF4-FFF2-40B4-BE49-F238E27FC236}">
                <a16:creationId xmlns:a16="http://schemas.microsoft.com/office/drawing/2014/main" id="{770F6CC1-20C4-4CFE-B1D5-64E7BDC38207}"/>
              </a:ext>
            </a:extLst>
          </p:cNvPr>
          <p:cNvSpPr txBox="1"/>
          <p:nvPr/>
        </p:nvSpPr>
        <p:spPr>
          <a:xfrm>
            <a:off x="0" y="6498351"/>
            <a:ext cx="3540252" cy="369332"/>
          </a:xfrm>
          <a:prstGeom prst="rect">
            <a:avLst/>
          </a:prstGeom>
          <a:noFill/>
        </p:spPr>
        <p:txBody>
          <a:bodyPr wrap="square" rtlCol="0">
            <a:spAutoFit/>
          </a:bodyPr>
          <a:lstStyle/>
          <a:p>
            <a:r>
              <a:rPr lang="en-US" altLang="zh-CN" dirty="0"/>
              <a:t>2021</a:t>
            </a:r>
            <a:r>
              <a:rPr lang="zh-CN" altLang="en-US" dirty="0"/>
              <a:t>年</a:t>
            </a:r>
            <a:r>
              <a:rPr lang="en-US" altLang="zh-CN" dirty="0"/>
              <a:t>12</a:t>
            </a:r>
            <a:r>
              <a:rPr lang="zh-CN" altLang="en-US" dirty="0"/>
              <a:t>月</a:t>
            </a:r>
            <a:r>
              <a:rPr lang="en-US" altLang="zh-CN" dirty="0"/>
              <a:t>15</a:t>
            </a:r>
            <a:r>
              <a:rPr lang="zh-CN" altLang="en-US" dirty="0"/>
              <a:t>日</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descr="图示&#10;&#10;描述已自动生成">
            <a:extLst>
              <a:ext uri="{FF2B5EF4-FFF2-40B4-BE49-F238E27FC236}">
                <a16:creationId xmlns:a16="http://schemas.microsoft.com/office/drawing/2014/main" id="{FC91CCCE-427E-49AB-B726-5B213867F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18" y="2670232"/>
            <a:ext cx="5107623" cy="3251764"/>
          </a:xfrm>
          <a:prstGeom prst="rect">
            <a:avLst/>
          </a:prstGeom>
        </p:spPr>
      </p:pic>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object 14"/>
          <p:cNvSpPr txBox="1">
            <a:spLocks noGrp="1"/>
          </p:cNvSpPr>
          <p:nvPr>
            <p:ph type="title"/>
          </p:nvPr>
        </p:nvSpPr>
        <p:spPr>
          <a:xfrm>
            <a:off x="457300" y="199390"/>
            <a:ext cx="6857899" cy="566822"/>
          </a:xfrm>
          <a:prstGeom prst="rect">
            <a:avLst/>
          </a:prstGeom>
        </p:spPr>
        <p:txBody>
          <a:bodyPr vert="horz" wrap="square" lIns="0" tIns="12700" rIns="0" bIns="0" rtlCol="0">
            <a:spAutoFit/>
          </a:bodyPr>
          <a:lstStyle/>
          <a:p>
            <a:pPr marL="12700">
              <a:lnSpc>
                <a:spcPct val="100000"/>
              </a:lnSpc>
              <a:spcBef>
                <a:spcPts val="100"/>
              </a:spcBef>
              <a:tabLst>
                <a:tab pos="2315845" algn="l"/>
              </a:tabLst>
            </a:pPr>
            <a:r>
              <a:rPr lang="en-US" altLang="zh-CN" spc="75" dirty="0"/>
              <a:t>3</a:t>
            </a:r>
            <a:r>
              <a:rPr lang="zh-CN" altLang="en-US" spc="75" dirty="0"/>
              <a:t>	</a:t>
            </a:r>
            <a:r>
              <a:rPr lang="en-US" altLang="zh-CN" spc="75" dirty="0"/>
              <a:t>WIFI</a:t>
            </a:r>
            <a:r>
              <a:rPr lang="zh-CN" altLang="en-US" spc="75" dirty="0"/>
              <a:t>室内定位方法</a:t>
            </a:r>
            <a:endParaRPr spc="75" dirty="0"/>
          </a:p>
        </p:txBody>
      </p:sp>
      <p:sp>
        <p:nvSpPr>
          <p:cNvPr id="15" name="object 15"/>
          <p:cNvSpPr txBox="1"/>
          <p:nvPr/>
        </p:nvSpPr>
        <p:spPr>
          <a:xfrm>
            <a:off x="960221" y="1549252"/>
            <a:ext cx="4980940" cy="612347"/>
          </a:xfrm>
          <a:prstGeom prst="rect">
            <a:avLst/>
          </a:prstGeom>
        </p:spPr>
        <p:txBody>
          <a:bodyPr vert="horz" wrap="square" lIns="0" tIns="240665" rIns="0" bIns="0" rtlCol="0">
            <a:spAutoFit/>
          </a:bodyPr>
          <a:lstStyle/>
          <a:p>
            <a:pPr marL="12700" marR="0" lvl="0" indent="0" algn="l" defTabSz="914400" rtl="0" eaLnBrk="1" fontAlgn="auto" latinLnBrk="0" hangingPunct="1">
              <a:lnSpc>
                <a:spcPct val="100000"/>
              </a:lnSpc>
              <a:spcBef>
                <a:spcPts val="1895"/>
              </a:spcBef>
              <a:spcAft>
                <a:spcPts val="0"/>
              </a:spcAft>
              <a:buClrTx/>
              <a:buSzTx/>
              <a:buFontTx/>
              <a:buNone/>
              <a:tabLst/>
              <a:defRPr/>
            </a:pPr>
            <a:r>
              <a:rPr kumimoji="0" lang="en-US" altLang="zh-CN" sz="2400" b="1" i="0" u="none" strike="noStrike" kern="1200" cap="none" spc="0" normalizeH="0" baseline="0" noProof="0" dirty="0">
                <a:ln>
                  <a:noFill/>
                </a:ln>
                <a:solidFill>
                  <a:srgbClr val="202122"/>
                </a:solidFill>
                <a:effectLst/>
                <a:uLnTx/>
                <a:uFillTx/>
                <a:latin typeface="Arial" panose="020B0604020202020204" pitchFamily="34" charset="0"/>
                <a:ea typeface="宋体" panose="02010600030101010101" pitchFamily="2" charset="-122"/>
                <a:cs typeface="+mn-cs"/>
              </a:rPr>
              <a:t>  </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2005"/>
              </a:lnSpc>
              <a:spcBef>
                <a:spcPts val="0"/>
              </a:spcBef>
              <a:spcAft>
                <a:spcPts val="0"/>
              </a:spcAft>
              <a:buClrTx/>
              <a:buSzTx/>
              <a:buFontTx/>
              <a:buNone/>
              <a:tabLst/>
              <a:defRPr/>
            </a:pPr>
            <a:fld id="{81D60167-4931-47E6-BA6A-407CBD079E47}" type="slidenum">
              <a:rPr kumimoji="0" sz="20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rPr>
              <a:pPr marL="38100" marR="0" lvl="0" indent="0" algn="l" defTabSz="914400" rtl="0" eaLnBrk="1" fontAlgn="auto" latinLnBrk="0" hangingPunct="1">
                <a:lnSpc>
                  <a:spcPts val="2005"/>
                </a:lnSpc>
                <a:spcBef>
                  <a:spcPts val="0"/>
                </a:spcBef>
                <a:spcAft>
                  <a:spcPts val="0"/>
                </a:spcAft>
                <a:buClrTx/>
                <a:buSzTx/>
                <a:buFontTx/>
                <a:buNone/>
                <a:tabLst/>
                <a:defRPr/>
              </a:pPr>
              <a:t>10</a:t>
            </a:fld>
            <a:endParaRPr kumimoji="0" sz="20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
        <p:nvSpPr>
          <p:cNvPr id="18" name="文本框 17">
            <a:extLst>
              <a:ext uri="{FF2B5EF4-FFF2-40B4-BE49-F238E27FC236}">
                <a16:creationId xmlns:a16="http://schemas.microsoft.com/office/drawing/2014/main" id="{EA6B8185-8FBB-4DF4-A9ED-8792E7F8746A}"/>
              </a:ext>
            </a:extLst>
          </p:cNvPr>
          <p:cNvSpPr txBox="1"/>
          <p:nvPr/>
        </p:nvSpPr>
        <p:spPr>
          <a:xfrm>
            <a:off x="351972" y="1377600"/>
            <a:ext cx="817778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3" name="文本框 22">
            <a:extLst>
              <a:ext uri="{FF2B5EF4-FFF2-40B4-BE49-F238E27FC236}">
                <a16:creationId xmlns:a16="http://schemas.microsoft.com/office/drawing/2014/main" id="{778FE6CF-9401-420A-8363-C1778D0E384A}"/>
              </a:ext>
            </a:extLst>
          </p:cNvPr>
          <p:cNvSpPr txBox="1"/>
          <p:nvPr/>
        </p:nvSpPr>
        <p:spPr>
          <a:xfrm>
            <a:off x="293826" y="857623"/>
            <a:ext cx="4576762" cy="523220"/>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3.1 </a:t>
            </a:r>
            <a:r>
              <a:rPr lang="zh-CN" altLang="en-US" sz="2800" spc="-10" dirty="0">
                <a:latin typeface="微软雅黑" panose="020B0503020204020204" pitchFamily="34" charset="-122"/>
                <a:ea typeface="微软雅黑" panose="020B0503020204020204" pitchFamily="34" charset="-122"/>
                <a:cs typeface="微软雅黑"/>
              </a:rPr>
              <a:t>三角定位方法</a:t>
            </a:r>
            <a:endParaRPr lang="zh-CN" altLang="en-US" sz="2800" dirty="0">
              <a:latin typeface="微软雅黑" panose="020B0503020204020204" pitchFamily="34" charset="-122"/>
              <a:ea typeface="微软雅黑" panose="020B0503020204020204" pitchFamily="34" charset="-122"/>
              <a:cs typeface="微软雅黑"/>
            </a:endParaRPr>
          </a:p>
        </p:txBody>
      </p:sp>
      <p:sp>
        <p:nvSpPr>
          <p:cNvPr id="21" name="文本框 20">
            <a:extLst>
              <a:ext uri="{FF2B5EF4-FFF2-40B4-BE49-F238E27FC236}">
                <a16:creationId xmlns:a16="http://schemas.microsoft.com/office/drawing/2014/main" id="{C1DEAF2F-69EA-4B8E-B1B9-46A29FFE92CB}"/>
              </a:ext>
            </a:extLst>
          </p:cNvPr>
          <p:cNvSpPr txBox="1"/>
          <p:nvPr/>
        </p:nvSpPr>
        <p:spPr>
          <a:xfrm>
            <a:off x="352042" y="1474435"/>
            <a:ext cx="5972557" cy="461665"/>
          </a:xfrm>
          <a:prstGeom prst="rect">
            <a:avLst/>
          </a:prstGeom>
          <a:noFill/>
        </p:spPr>
        <p:txBody>
          <a:bodyPr wrap="square">
            <a:spAutoFit/>
          </a:bodyPr>
          <a:lstStyle/>
          <a:p>
            <a:pPr marL="12700">
              <a:lnSpc>
                <a:spcPct val="100000"/>
              </a:lnSpc>
              <a:spcBef>
                <a:spcPts val="95"/>
              </a:spcBef>
            </a:pPr>
            <a:r>
              <a:rPr lang="en-US" altLang="zh-CN" sz="2400" spc="-5" dirty="0">
                <a:latin typeface="微软雅黑" panose="020B0503020204020204" pitchFamily="34" charset="-122"/>
                <a:ea typeface="微软雅黑" panose="020B0503020204020204" pitchFamily="34" charset="-122"/>
                <a:cs typeface="微软雅黑"/>
              </a:rPr>
              <a:t>3.1.2 </a:t>
            </a:r>
            <a:r>
              <a:rPr lang="zh-CN" altLang="en-US" sz="2400" spc="-5" dirty="0">
                <a:latin typeface="微软雅黑" panose="020B0503020204020204" pitchFamily="34" charset="-122"/>
                <a:ea typeface="微软雅黑" panose="020B0503020204020204" pitchFamily="34" charset="-122"/>
                <a:cs typeface="微软雅黑"/>
              </a:rPr>
              <a:t>基于到达时间差</a:t>
            </a:r>
            <a:r>
              <a:rPr lang="en-US" altLang="zh-CN" sz="2400" spc="-5" dirty="0">
                <a:latin typeface="微软雅黑" panose="020B0503020204020204" pitchFamily="34" charset="-122"/>
                <a:ea typeface="微软雅黑" panose="020B0503020204020204" pitchFamily="34" charset="-122"/>
                <a:cs typeface="微软雅黑"/>
              </a:rPr>
              <a:t>TDOA</a:t>
            </a:r>
            <a:r>
              <a:rPr lang="zh-CN" altLang="en-US" sz="2400" spc="-5" dirty="0">
                <a:latin typeface="微软雅黑" panose="020B0503020204020204" pitchFamily="34" charset="-122"/>
                <a:ea typeface="微软雅黑" panose="020B0503020204020204" pitchFamily="34" charset="-122"/>
                <a:cs typeface="微软雅黑"/>
              </a:rPr>
              <a:t>定位方法</a:t>
            </a:r>
            <a:endParaRPr lang="zh-CN" altLang="en-US" sz="2400" baseline="30000" dirty="0">
              <a:latin typeface="微软雅黑" panose="020B0503020204020204" pitchFamily="34" charset="-122"/>
              <a:ea typeface="微软雅黑" panose="020B0503020204020204" pitchFamily="34" charset="-122"/>
              <a:cs typeface="微软雅黑"/>
            </a:endParaRPr>
          </a:p>
        </p:txBody>
      </p:sp>
      <p:sp>
        <p:nvSpPr>
          <p:cNvPr id="26" name="文本框 25">
            <a:extLst>
              <a:ext uri="{FF2B5EF4-FFF2-40B4-BE49-F238E27FC236}">
                <a16:creationId xmlns:a16="http://schemas.microsoft.com/office/drawing/2014/main" id="{6F97BB88-29C6-451A-9077-6DB4B70F28F9}"/>
              </a:ext>
            </a:extLst>
          </p:cNvPr>
          <p:cNvSpPr txBox="1"/>
          <p:nvPr/>
        </p:nvSpPr>
        <p:spPr>
          <a:xfrm>
            <a:off x="-68292" y="6288085"/>
            <a:ext cx="8374092" cy="523220"/>
          </a:xfrm>
          <a:prstGeom prst="rect">
            <a:avLst/>
          </a:prstGeom>
          <a:noFill/>
        </p:spPr>
        <p:txBody>
          <a:bodyPr wrap="square">
            <a:spAutoFit/>
          </a:bodyPr>
          <a:lstStyle/>
          <a:p>
            <a:r>
              <a:rPr lang="en-US" altLang="zh-CN" sz="1400" b="1" dirty="0"/>
              <a:t>[2] Du P, Zhang S, Chen C, et al. Demonstration of a low-complexity indoor visible </a:t>
            </a:r>
            <a:r>
              <a:rPr lang="en-US" altLang="zh-CN" sz="1400" b="1" dirty="0" err="1"/>
              <a:t>lightpositioning</a:t>
            </a:r>
            <a:r>
              <a:rPr lang="en-US" altLang="zh-CN" sz="1400" b="1" dirty="0"/>
              <a:t> system using an enhanced TDOA scheme[J].IEEE Photonics Journal, 2018,10(4):1.</a:t>
            </a:r>
            <a:endParaRPr lang="zh-CN" altLang="en-US" sz="1400" b="1" dirty="0"/>
          </a:p>
        </p:txBody>
      </p:sp>
      <p:sp>
        <p:nvSpPr>
          <p:cNvPr id="28" name="文本框 27">
            <a:extLst>
              <a:ext uri="{FF2B5EF4-FFF2-40B4-BE49-F238E27FC236}">
                <a16:creationId xmlns:a16="http://schemas.microsoft.com/office/drawing/2014/main" id="{9BE9941E-0560-487A-B80D-C0129FF2C43C}"/>
              </a:ext>
            </a:extLst>
          </p:cNvPr>
          <p:cNvSpPr txBox="1"/>
          <p:nvPr/>
        </p:nvSpPr>
        <p:spPr>
          <a:xfrm>
            <a:off x="457300" y="2005585"/>
            <a:ext cx="7501055" cy="369332"/>
          </a:xfrm>
          <a:prstGeom prst="rect">
            <a:avLst/>
          </a:prstGeom>
          <a:noFill/>
        </p:spPr>
        <p:txBody>
          <a:bodyPr wrap="square">
            <a:spAutoFit/>
          </a:bodyPr>
          <a:lstStyle/>
          <a:p>
            <a:r>
              <a:rPr lang="en-US" altLang="zh-CN" dirty="0"/>
              <a:t>TDOA</a:t>
            </a:r>
            <a:r>
              <a:rPr lang="zh-CN" altLang="en-US" dirty="0"/>
              <a:t>利用信号到达时间差△</a:t>
            </a:r>
            <a:r>
              <a:rPr lang="en-US" altLang="zh-CN" dirty="0"/>
              <a:t>t</a:t>
            </a:r>
            <a:r>
              <a:rPr lang="zh-CN" altLang="en-US" dirty="0"/>
              <a:t>换算为距离差</a:t>
            </a:r>
            <a:r>
              <a:rPr lang="en-US" altLang="zh-CN" dirty="0"/>
              <a:t>l</a:t>
            </a:r>
            <a:r>
              <a:rPr lang="zh-CN" altLang="en-US" dirty="0"/>
              <a:t>来计算待测位置坐标</a:t>
            </a:r>
            <a:r>
              <a:rPr lang="en-US" altLang="zh-CN" baseline="30000" dirty="0"/>
              <a:t>[2]</a:t>
            </a:r>
            <a:r>
              <a:rPr lang="en-US" altLang="zh-CN" dirty="0"/>
              <a:t>.</a:t>
            </a:r>
            <a:endParaRPr lang="zh-CN" altLang="en-US" dirty="0"/>
          </a:p>
        </p:txBody>
      </p:sp>
      <p:sp>
        <p:nvSpPr>
          <p:cNvPr id="31" name="文本框 30">
            <a:extLst>
              <a:ext uri="{FF2B5EF4-FFF2-40B4-BE49-F238E27FC236}">
                <a16:creationId xmlns:a16="http://schemas.microsoft.com/office/drawing/2014/main" id="{72FD22A7-12A2-493A-867C-8CA6E5C36AFE}"/>
              </a:ext>
            </a:extLst>
          </p:cNvPr>
          <p:cNvSpPr txBox="1"/>
          <p:nvPr/>
        </p:nvSpPr>
        <p:spPr>
          <a:xfrm>
            <a:off x="868933" y="5828405"/>
            <a:ext cx="2026667" cy="369332"/>
          </a:xfrm>
          <a:prstGeom prst="rect">
            <a:avLst/>
          </a:prstGeom>
          <a:noFill/>
        </p:spPr>
        <p:txBody>
          <a:bodyPr wrap="square" rtlCol="0">
            <a:spAutoFit/>
          </a:bodyPr>
          <a:lstStyle/>
          <a:p>
            <a:r>
              <a:rPr lang="zh-CN" altLang="en-US" dirty="0"/>
              <a:t>图</a:t>
            </a:r>
            <a:r>
              <a:rPr lang="en-US" altLang="zh-CN" dirty="0"/>
              <a:t>3-2 TDOA</a:t>
            </a:r>
            <a:r>
              <a:rPr lang="zh-CN" altLang="en-US" dirty="0"/>
              <a:t>原理</a:t>
            </a:r>
          </a:p>
        </p:txBody>
      </p:sp>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D68AFD50-008E-4F03-903B-EDD2C17977BE}"/>
                  </a:ext>
                </a:extLst>
              </p:cNvPr>
              <p:cNvSpPr txBox="1"/>
              <p:nvPr/>
            </p:nvSpPr>
            <p:spPr>
              <a:xfrm>
                <a:off x="4708423" y="2462692"/>
                <a:ext cx="4009871" cy="1234120"/>
              </a:xfrm>
              <a:prstGeom prst="rect">
                <a:avLst/>
              </a:prstGeom>
              <a:noFill/>
            </p:spPr>
            <p:txBody>
              <a:bodyPr wrap="square" rtlCol="0">
                <a:spAutoFit/>
              </a:bodyPr>
              <a:lstStyle/>
              <a:p>
                <a:r>
                  <a:rPr lang="zh-CN" altLang="en-US" dirty="0">
                    <a:solidFill>
                      <a:srgbClr val="0070C0"/>
                    </a:solidFill>
                  </a:rPr>
                  <a:t>已知：</a:t>
                </a:r>
                <a14:m>
                  <m:oMath xmlns:m="http://schemas.openxmlformats.org/officeDocument/2006/math">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r>
                      <a:rPr lang="zh-CN" altLang="en-US" i="1">
                        <a:latin typeface="Cambria Math" panose="02040503050406030204" pitchFamily="18" charset="0"/>
                      </a:rPr>
                      <m:t>则</m:t>
                    </m:r>
                  </m:oMath>
                </a14:m>
                <a:r>
                  <a:rPr lang="zh-CN" altLang="en-US" b="0" dirty="0"/>
                  <a:t>待测位置与</a:t>
                </a:r>
                <a:r>
                  <a:rPr lang="en-US" altLang="zh-CN" b="0" dirty="0"/>
                  <a:t>AP</a:t>
                </a:r>
                <a:r>
                  <a:rPr lang="zh-CN" altLang="en-US" b="0" dirty="0"/>
                  <a:t>之间的距离</a:t>
                </a:r>
                <a14:m>
                  <m:oMath xmlns:m="http://schemas.openxmlformats.org/officeDocument/2006/math">
                    <m:r>
                      <a:rPr lang="en-US" altLang="zh-CN" b="0" i="1" smtClean="0">
                        <a:latin typeface="Cambria Math" panose="02040503050406030204" pitchFamily="18" charset="0"/>
                      </a:rPr>
                      <m:t>𝑙</m:t>
                    </m:r>
                    <m:r>
                      <a:rPr lang="zh-CN" altLang="en-US" i="1">
                        <a:latin typeface="Cambria Math" panose="02040503050406030204" pitchFamily="18" charset="0"/>
                      </a:rPr>
                      <m:t>为</m:t>
                    </m:r>
                  </m:oMath>
                </a14:m>
                <a:r>
                  <a:rPr lang="zh-CN" altLang="en-US" b="0" dirty="0"/>
                  <a:t>：</a:t>
                </a:r>
                <a14:m>
                  <m:oMath xmlns:m="http://schemas.openxmlformats.org/officeDocument/2006/math">
                    <m:r>
                      <a:rPr lang="en-US" altLang="zh-CN" b="1" i="1" dirty="0" smtClean="0">
                        <a:solidFill>
                          <a:srgbClr val="FF0000"/>
                        </a:solidFill>
                        <a:latin typeface="Cambria Math" panose="02040503050406030204" pitchFamily="18" charset="0"/>
                      </a:rPr>
                      <m:t>𝒍</m:t>
                    </m:r>
                    <m:r>
                      <a:rPr lang="en-US" altLang="zh-CN" b="1" i="1" dirty="0" smtClean="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𝜹</m:t>
                    </m:r>
                    <m:r>
                      <a:rPr lang="en-US" altLang="zh-CN" b="1" i="1" dirty="0" smtClean="0">
                        <a:solidFill>
                          <a:srgbClr val="FF0000"/>
                        </a:solidFill>
                        <a:latin typeface="Cambria Math" panose="02040503050406030204" pitchFamily="18" charset="0"/>
                      </a:rPr>
                      <m:t>𝒕</m:t>
                    </m:r>
                    <m:r>
                      <a:rPr lang="en-US" altLang="zh-CN" b="1" i="1" dirty="0" smtClean="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𝒄</m:t>
                    </m:r>
                  </m:oMath>
                </a14:m>
                <a:endParaRPr lang="en-US" altLang="zh-CN" b="1" dirty="0"/>
              </a:p>
              <a:p>
                <a:r>
                  <a:rPr lang="en-US" altLang="zh-CN" b="0" dirty="0">
                    <a:highlight>
                      <a:srgbClr val="FFFF00"/>
                    </a:highlight>
                  </a:rPr>
                  <a:t>(c</a:t>
                </a:r>
                <a:r>
                  <a:rPr lang="zh-CN" altLang="en-US" b="0" dirty="0">
                    <a:highlight>
                      <a:srgbClr val="FFFF00"/>
                    </a:highlight>
                  </a:rPr>
                  <a:t>表示</a:t>
                </a:r>
                <a:r>
                  <a:rPr lang="en-US" altLang="zh-CN" b="0" dirty="0">
                    <a:highlight>
                      <a:srgbClr val="FFFF00"/>
                    </a:highlight>
                  </a:rPr>
                  <a:t>WIFI</a:t>
                </a:r>
                <a:r>
                  <a:rPr lang="zh-CN" altLang="en-US" b="0" dirty="0">
                    <a:highlight>
                      <a:srgbClr val="FFFF00"/>
                    </a:highlight>
                  </a:rPr>
                  <a:t>信号在空气中的传播速度；</a:t>
                </a:r>
                <a:r>
                  <a:rPr lang="en-US" altLang="zh-CN" dirty="0">
                    <a:highlight>
                      <a:srgbClr val="FFFF00"/>
                    </a:highlight>
                  </a:rPr>
                  <a:t>t</a:t>
                </a:r>
                <a:r>
                  <a:rPr lang="zh-CN" altLang="en-US" dirty="0">
                    <a:highlight>
                      <a:srgbClr val="FFFF00"/>
                    </a:highlight>
                  </a:rPr>
                  <a:t>表示信号从</a:t>
                </a:r>
                <a:r>
                  <a:rPr lang="en-US" altLang="zh-CN" dirty="0">
                    <a:highlight>
                      <a:srgbClr val="FFFF00"/>
                    </a:highlight>
                  </a:rPr>
                  <a:t>AP</a:t>
                </a:r>
                <a:r>
                  <a:rPr lang="zh-CN" altLang="en-US" dirty="0">
                    <a:highlight>
                      <a:srgbClr val="FFFF00"/>
                    </a:highlight>
                  </a:rPr>
                  <a:t>到待测位置的时间</a:t>
                </a:r>
                <a:r>
                  <a:rPr lang="en-US" altLang="zh-CN" dirty="0">
                    <a:highlight>
                      <a:srgbClr val="FFFF00"/>
                    </a:highlight>
                  </a:rPr>
                  <a:t>.</a:t>
                </a:r>
                <a:r>
                  <a:rPr lang="en-US" altLang="zh-CN" b="0" dirty="0">
                    <a:highlight>
                      <a:srgbClr val="FFFF00"/>
                    </a:highlight>
                  </a:rPr>
                  <a:t>)</a:t>
                </a:r>
              </a:p>
            </p:txBody>
          </p:sp>
        </mc:Choice>
        <mc:Fallback>
          <p:sp>
            <p:nvSpPr>
              <p:cNvPr id="34" name="文本框 33">
                <a:extLst>
                  <a:ext uri="{FF2B5EF4-FFF2-40B4-BE49-F238E27FC236}">
                    <a16:creationId xmlns:a16="http://schemas.microsoft.com/office/drawing/2014/main" id="{D68AFD50-008E-4F03-903B-EDD2C17977BE}"/>
                  </a:ext>
                </a:extLst>
              </p:cNvPr>
              <p:cNvSpPr txBox="1">
                <a:spLocks noRot="1" noChangeAspect="1" noMove="1" noResize="1" noEditPoints="1" noAdjustHandles="1" noChangeArrowheads="1" noChangeShapeType="1" noTextEdit="1"/>
              </p:cNvSpPr>
              <p:nvPr/>
            </p:nvSpPr>
            <p:spPr>
              <a:xfrm>
                <a:off x="4708423" y="2462692"/>
                <a:ext cx="4009871" cy="1234120"/>
              </a:xfrm>
              <a:prstGeom prst="rect">
                <a:avLst/>
              </a:prstGeom>
              <a:blipFill>
                <a:blip r:embed="rId3"/>
                <a:stretch>
                  <a:fillRect l="-1216" t="-4455" r="-912" b="-4950"/>
                </a:stretch>
              </a:blipFill>
            </p:spPr>
            <p:txBody>
              <a:bodyPr/>
              <a:lstStyle/>
              <a:p>
                <a:r>
                  <a:rPr lang="zh-CN" altLang="en-US">
                    <a:noFill/>
                  </a:rPr>
                  <a:t> </a:t>
                </a:r>
              </a:p>
            </p:txBody>
          </p:sp>
        </mc:Fallback>
      </mc:AlternateContent>
      <p:pic>
        <p:nvPicPr>
          <p:cNvPr id="19" name="图片 18" descr="文本, 信件&#10;&#10;描述已自动生成">
            <a:extLst>
              <a:ext uri="{FF2B5EF4-FFF2-40B4-BE49-F238E27FC236}">
                <a16:creationId xmlns:a16="http://schemas.microsoft.com/office/drawing/2014/main" id="{114BFBC1-A171-47FF-BDCD-67212B72B10F}"/>
              </a:ext>
            </a:extLst>
          </p:cNvPr>
          <p:cNvPicPr>
            <a:picLocks noChangeAspect="1"/>
          </p:cNvPicPr>
          <p:nvPr/>
        </p:nvPicPr>
        <p:blipFill rotWithShape="1">
          <a:blip r:embed="rId4">
            <a:extLst>
              <a:ext uri="{28A0092B-C50C-407E-A947-70E740481C1C}">
                <a14:useLocalDpi xmlns:a14="http://schemas.microsoft.com/office/drawing/2010/main" val="0"/>
              </a:ext>
            </a:extLst>
          </a:blip>
          <a:srcRect r="4795"/>
          <a:stretch/>
        </p:blipFill>
        <p:spPr>
          <a:xfrm>
            <a:off x="3603933" y="5180994"/>
            <a:ext cx="5367249" cy="1082652"/>
          </a:xfrm>
          <a:prstGeom prst="rect">
            <a:avLst/>
          </a:prstGeom>
        </p:spPr>
      </p:pic>
    </p:spTree>
    <p:extLst>
      <p:ext uri="{BB962C8B-B14F-4D97-AF65-F5344CB8AC3E}">
        <p14:creationId xmlns:p14="http://schemas.microsoft.com/office/powerpoint/2010/main" val="173564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1639" cy="6858000"/>
          </a:xfrm>
          <a:custGeom>
            <a:avLst/>
            <a:gdLst/>
            <a:ahLst/>
            <a:cxnLst/>
            <a:rect l="l" t="t" r="r" b="b"/>
            <a:pathLst>
              <a:path w="1691639" h="6858000">
                <a:moveTo>
                  <a:pt x="1691639" y="6857998"/>
                </a:moveTo>
                <a:lnTo>
                  <a:pt x="1691639" y="0"/>
                </a:lnTo>
                <a:lnTo>
                  <a:pt x="0" y="0"/>
                </a:lnTo>
                <a:lnTo>
                  <a:pt x="0" y="6857998"/>
                </a:lnTo>
                <a:lnTo>
                  <a:pt x="1691639" y="6857998"/>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63500" y="2598546"/>
            <a:ext cx="1549400" cy="9398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6000" b="1" i="0" u="none" strike="noStrike" kern="1200" cap="none" spc="0" normalizeH="0" baseline="0" noProof="0" dirty="0">
                <a:ln>
                  <a:noFill/>
                </a:ln>
                <a:solidFill>
                  <a:srgbClr val="FFFFFF"/>
                </a:solidFill>
                <a:effectLst/>
                <a:uLnTx/>
                <a:uFillTx/>
                <a:latin typeface="Microsoft JhengHei" panose="020B0604030504040204" charset="-120"/>
                <a:ea typeface="+mn-ea"/>
                <a:cs typeface="Microsoft JhengHei" panose="020B0604030504040204" charset="-120"/>
              </a:rPr>
              <a:t>目录</a:t>
            </a:r>
            <a:endParaRPr kumimoji="0" sz="6000" b="0" i="0" u="none" strike="noStrike" kern="1200" cap="none" spc="0" normalizeH="0" baseline="0" noProof="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4" name="object 4"/>
          <p:cNvSpPr txBox="1"/>
          <p:nvPr/>
        </p:nvSpPr>
        <p:spPr>
          <a:xfrm>
            <a:off x="-65018" y="3573526"/>
            <a:ext cx="1689735" cy="6350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40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TENTS</a:t>
            </a:r>
            <a:endParaRPr kumimoji="0" sz="4000" b="0" i="0" u="none" strike="noStrike" kern="1200" cap="none" spc="0" normalizeH="0" baseline="0" noProof="0">
              <a:ln>
                <a:noFill/>
              </a:ln>
              <a:solidFill>
                <a:prstClr val="black"/>
              </a:solidFill>
              <a:effectLst/>
              <a:uLnTx/>
              <a:uFillTx/>
              <a:latin typeface="Times New Roman" panose="02020603050405020304"/>
              <a:ea typeface="+mn-ea"/>
              <a:cs typeface="Times New Roman" panose="02020603050405020304"/>
            </a:endParaRPr>
          </a:p>
        </p:txBody>
      </p:sp>
      <p:sp>
        <p:nvSpPr>
          <p:cNvPr id="6" name="object 6"/>
          <p:cNvSpPr txBox="1"/>
          <p:nvPr/>
        </p:nvSpPr>
        <p:spPr>
          <a:xfrm>
            <a:off x="2398016" y="2577764"/>
            <a:ext cx="812800" cy="732252"/>
          </a:xfrm>
          <a:prstGeom prst="rect">
            <a:avLst/>
          </a:prstGeom>
          <a:ln w="12191">
            <a:solidFill>
              <a:srgbClr val="4471C4"/>
            </a:solidFill>
          </a:ln>
        </p:spPr>
        <p:txBody>
          <a:bodyPr vert="horz" wrap="square" lIns="0" tIns="54610" rIns="0" bIns="0" rtlCol="0">
            <a:spAutoFit/>
          </a:bodyPr>
          <a:lstStyle/>
          <a:p>
            <a:pPr marL="60960" marR="0" lvl="0" indent="0" algn="l" defTabSz="914400" rtl="0" eaLnBrk="1" fontAlgn="auto" latinLnBrk="0" hangingPunct="1">
              <a:lnSpc>
                <a:spcPct val="100000"/>
              </a:lnSpc>
              <a:spcBef>
                <a:spcPts val="430"/>
              </a:spcBef>
              <a:spcAft>
                <a:spcPts val="0"/>
              </a:spcAft>
              <a:buClrTx/>
              <a:buSzTx/>
              <a:buFontTx/>
              <a:buNone/>
              <a:tabLst/>
              <a:defRPr/>
            </a:pPr>
            <a:r>
              <a:rPr kumimoji="0"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0</a:t>
            </a:r>
            <a:r>
              <a:rPr lang="en-US" sz="4400" b="1" spc="85" dirty="0">
                <a:solidFill>
                  <a:srgbClr val="4471C4"/>
                </a:solidFill>
                <a:latin typeface="Microsoft JhengHei" panose="020B0604030504040204" charset="-120"/>
                <a:cs typeface="Microsoft JhengHei" panose="020B0604030504040204" charset="-120"/>
              </a:rPr>
              <a:t>4</a:t>
            </a:r>
            <a:endParaRPr kumimoji="0" sz="4400" b="0" i="0" u="none" strike="noStrike" kern="1200" cap="none" spc="0" normalizeH="0" baseline="0" noProof="0" dirty="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11" name="object 11"/>
          <p:cNvSpPr txBox="1"/>
          <p:nvPr/>
        </p:nvSpPr>
        <p:spPr>
          <a:xfrm>
            <a:off x="3505200" y="2668377"/>
            <a:ext cx="4495800" cy="689291"/>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zh-CN" altLang="en-US" sz="4400" dirty="0">
                <a:solidFill>
                  <a:prstClr val="black"/>
                </a:solidFill>
                <a:latin typeface="等线" panose="02010600030101010101" charset="-122"/>
                <a:cs typeface="等线" panose="02010600030101010101" charset="-122"/>
              </a:rPr>
              <a:t>池化层和全连接层</a:t>
            </a:r>
            <a:endParaRPr kumimoji="0" sz="4400" b="0" i="0" u="none" strike="noStrike" kern="1200" cap="none" spc="0" normalizeH="0" baseline="0" noProof="0" dirty="0">
              <a:ln>
                <a:noFill/>
              </a:ln>
              <a:solidFill>
                <a:prstClr val="black"/>
              </a:solidFill>
              <a:effectLst/>
              <a:uLnTx/>
              <a:uFillTx/>
              <a:latin typeface="等线" panose="02010600030101010101" charset="-122"/>
              <a:ea typeface="+mn-ea"/>
              <a:cs typeface="等线" panose="02010600030101010101" charset="-122"/>
            </a:endParaRPr>
          </a:p>
        </p:txBody>
      </p:sp>
    </p:spTree>
    <p:extLst>
      <p:ext uri="{BB962C8B-B14F-4D97-AF65-F5344CB8AC3E}">
        <p14:creationId xmlns:p14="http://schemas.microsoft.com/office/powerpoint/2010/main" val="2012895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a:extLst>
              <a:ext uri="{FF2B5EF4-FFF2-40B4-BE49-F238E27FC236}">
                <a16:creationId xmlns:a16="http://schemas.microsoft.com/office/drawing/2014/main" id="{F218EEF9-84E1-4B60-B7AB-9C43C7EDBE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64991" y="837240"/>
            <a:ext cx="3838255" cy="2034738"/>
          </a:xfrm>
          <a:prstGeom prst="rect">
            <a:avLst/>
          </a:prstGeom>
        </p:spPr>
      </p:pic>
      <p:pic>
        <p:nvPicPr>
          <p:cNvPr id="20" name="图片 19">
            <a:extLst>
              <a:ext uri="{FF2B5EF4-FFF2-40B4-BE49-F238E27FC236}">
                <a16:creationId xmlns:a16="http://schemas.microsoft.com/office/drawing/2014/main" id="{528A8A6A-594F-4DB8-A439-67E5B0B16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75203"/>
            <a:ext cx="4743450" cy="3543300"/>
          </a:xfrm>
          <a:prstGeom prst="rect">
            <a:avLst/>
          </a:prstGeom>
        </p:spPr>
      </p:pic>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endParaRPr/>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endParaRPr/>
            </a:p>
          </p:txBody>
        </p:sp>
      </p:grpSp>
      <p:sp>
        <p:nvSpPr>
          <p:cNvPr id="14" name="object 14"/>
          <p:cNvSpPr txBox="1">
            <a:spLocks noGrp="1"/>
          </p:cNvSpPr>
          <p:nvPr>
            <p:ph type="title"/>
          </p:nvPr>
        </p:nvSpPr>
        <p:spPr>
          <a:xfrm>
            <a:off x="438912" y="214481"/>
            <a:ext cx="7716419" cy="874598"/>
          </a:xfrm>
          <a:prstGeom prst="rect">
            <a:avLst/>
          </a:prstGeom>
        </p:spPr>
        <p:txBody>
          <a:bodyPr vert="horz" wrap="square" lIns="0" tIns="12700" rIns="0" bIns="0" rtlCol="0">
            <a:spAutoFit/>
          </a:bodyPr>
          <a:lstStyle/>
          <a:p>
            <a:pPr marL="12700" algn="l">
              <a:lnSpc>
                <a:spcPct val="100000"/>
              </a:lnSpc>
              <a:spcBef>
                <a:spcPts val="100"/>
              </a:spcBef>
              <a:tabLst>
                <a:tab pos="2315845" algn="l"/>
              </a:tabLst>
            </a:pPr>
            <a:r>
              <a:rPr lang="en-US" altLang="zh-CN" spc="75" dirty="0"/>
              <a:t>4   </a:t>
            </a:r>
            <a:r>
              <a:rPr lang="zh-CN" altLang="en-US" spc="75" dirty="0"/>
              <a:t>池化层和全连接层</a:t>
            </a:r>
            <a:br>
              <a:rPr lang="zh-CN" altLang="en-US" spc="75" dirty="0"/>
            </a:br>
            <a:endParaRPr lang="zh-CN" altLang="en-US" sz="2000" spc="75" dirty="0"/>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2005"/>
              </a:lnSpc>
            </a:pPr>
            <a:fld id="{81D60167-4931-47E6-BA6A-407CBD079E47}" type="slidenum">
              <a:rPr dirty="0"/>
              <a:t>12</a:t>
            </a:fld>
            <a:endParaRPr dirty="0"/>
          </a:p>
        </p:txBody>
      </p:sp>
      <p:sp>
        <p:nvSpPr>
          <p:cNvPr id="36" name="文本框 35">
            <a:extLst>
              <a:ext uri="{FF2B5EF4-FFF2-40B4-BE49-F238E27FC236}">
                <a16:creationId xmlns:a16="http://schemas.microsoft.com/office/drawing/2014/main" id="{B280E857-AB66-40A2-9763-9DFB5537DD1C}"/>
              </a:ext>
            </a:extLst>
          </p:cNvPr>
          <p:cNvSpPr txBox="1"/>
          <p:nvPr/>
        </p:nvSpPr>
        <p:spPr>
          <a:xfrm>
            <a:off x="293826" y="857623"/>
            <a:ext cx="4576762" cy="523220"/>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4.1 </a:t>
            </a:r>
            <a:r>
              <a:rPr lang="zh-CN" altLang="en-US" sz="2800" spc="-10" dirty="0">
                <a:latin typeface="微软雅黑" panose="020B0503020204020204" pitchFamily="34" charset="-122"/>
                <a:ea typeface="微软雅黑" panose="020B0503020204020204" pitchFamily="34" charset="-122"/>
                <a:cs typeface="微软雅黑"/>
              </a:rPr>
              <a:t>池化层（非必要*）</a:t>
            </a:r>
            <a:endParaRPr lang="zh-CN" altLang="en-US" sz="2800" dirty="0">
              <a:latin typeface="微软雅黑" panose="020B0503020204020204" pitchFamily="34" charset="-122"/>
              <a:ea typeface="微软雅黑" panose="020B0503020204020204" pitchFamily="34" charset="-122"/>
              <a:cs typeface="微软雅黑"/>
            </a:endParaRPr>
          </a:p>
        </p:txBody>
      </p:sp>
      <p:sp>
        <p:nvSpPr>
          <p:cNvPr id="23" name="文本框 22">
            <a:extLst>
              <a:ext uri="{FF2B5EF4-FFF2-40B4-BE49-F238E27FC236}">
                <a16:creationId xmlns:a16="http://schemas.microsoft.com/office/drawing/2014/main" id="{A471D240-13B4-4461-A505-88FC3C4575FC}"/>
              </a:ext>
            </a:extLst>
          </p:cNvPr>
          <p:cNvSpPr txBox="1"/>
          <p:nvPr/>
        </p:nvSpPr>
        <p:spPr>
          <a:xfrm>
            <a:off x="533400" y="1708444"/>
            <a:ext cx="342900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平均值池化：敏感背景信息</a:t>
            </a:r>
            <a:endParaRPr lang="en-US" altLang="zh-CN" dirty="0"/>
          </a:p>
          <a:p>
            <a:pPr marL="285750" indent="-285750">
              <a:buFont typeface="Arial" panose="020B0604020202020204" pitchFamily="34" charset="0"/>
              <a:buChar char="•"/>
            </a:pPr>
            <a:r>
              <a:rPr lang="zh-CN" altLang="en-US" dirty="0"/>
              <a:t>最大值池化：敏感纹理特征</a:t>
            </a:r>
          </a:p>
        </p:txBody>
      </p:sp>
      <p:sp>
        <p:nvSpPr>
          <p:cNvPr id="38" name="文本框 37">
            <a:extLst>
              <a:ext uri="{FF2B5EF4-FFF2-40B4-BE49-F238E27FC236}">
                <a16:creationId xmlns:a16="http://schemas.microsoft.com/office/drawing/2014/main" id="{50CC9B4A-DBE7-4F42-9061-BAA9BF344B30}"/>
              </a:ext>
            </a:extLst>
          </p:cNvPr>
          <p:cNvSpPr txBox="1"/>
          <p:nvPr/>
        </p:nvSpPr>
        <p:spPr>
          <a:xfrm>
            <a:off x="4740678" y="2691923"/>
            <a:ext cx="4434424" cy="2002183"/>
          </a:xfrm>
          <a:prstGeom prst="rect">
            <a:avLst/>
          </a:prstGeom>
          <a:noFill/>
        </p:spPr>
        <p:txBody>
          <a:bodyPr wrap="square">
            <a:spAutoFit/>
          </a:bodyPr>
          <a:lstStyle/>
          <a:p>
            <a:r>
              <a:rPr lang="zh-CN" altLang="en-US" sz="2400" spc="-10" dirty="0">
                <a:solidFill>
                  <a:srgbClr val="006FC0"/>
                </a:solidFill>
                <a:latin typeface="微软雅黑" panose="020B0503020204020204" pitchFamily="34" charset="-122"/>
                <a:ea typeface="微软雅黑" panose="020B0503020204020204" pitchFamily="34" charset="-122"/>
              </a:rPr>
              <a:t>降采样：</a:t>
            </a:r>
            <a:endParaRPr lang="en-US" altLang="zh-CN" sz="2400" spc="-10" dirty="0">
              <a:solidFill>
                <a:srgbClr val="006FC0"/>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spc="-10" dirty="0">
                <a:latin typeface="微软雅黑" panose="020B0503020204020204" pitchFamily="34" charset="-122"/>
                <a:ea typeface="微软雅黑" panose="020B0503020204020204" pitchFamily="34" charset="-122"/>
              </a:rPr>
              <a:t>特征不变性</a:t>
            </a:r>
            <a:r>
              <a:rPr lang="en-US" altLang="zh-CN" sz="2400" spc="-10" dirty="0">
                <a:latin typeface="微软雅黑" panose="020B0503020204020204" pitchFamily="34" charset="-122"/>
                <a:ea typeface="微软雅黑" panose="020B0503020204020204" pitchFamily="34" charset="-122"/>
              </a:rPr>
              <a:t>:</a:t>
            </a:r>
            <a:r>
              <a:rPr lang="zh-CN" altLang="en-US" sz="2400" dirty="0"/>
              <a:t>关注某些特征而不是特征位置</a:t>
            </a:r>
            <a:endParaRPr lang="en-US" altLang="zh-CN" sz="2400" spc="-1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spc="-10" dirty="0">
                <a:latin typeface="微软雅黑" panose="020B0503020204020204" pitchFamily="34" charset="-122"/>
                <a:ea typeface="微软雅黑" panose="020B0503020204020204" pitchFamily="34" charset="-122"/>
              </a:rPr>
              <a:t>特征降维</a:t>
            </a:r>
            <a:r>
              <a:rPr lang="en-US" altLang="zh-CN" sz="2400" spc="-10" dirty="0">
                <a:latin typeface="微软雅黑" panose="020B0503020204020204" pitchFamily="34" charset="-122"/>
                <a:ea typeface="微软雅黑" panose="020B0503020204020204" pitchFamily="34" charset="-122"/>
              </a:rPr>
              <a:t>:</a:t>
            </a:r>
            <a:r>
              <a:rPr lang="zh-CN" altLang="en-US" sz="2400" dirty="0"/>
              <a:t>减少计算量和参数</a:t>
            </a:r>
            <a:endParaRPr lang="en-US" altLang="zh-CN" sz="2400" spc="-1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spc="-10" dirty="0">
                <a:latin typeface="微软雅黑" panose="020B0503020204020204" pitchFamily="34" charset="-122"/>
                <a:ea typeface="微软雅黑" panose="020B0503020204020204" pitchFamily="34" charset="-122"/>
              </a:rPr>
              <a:t>在一定程度上防止过拟合</a:t>
            </a:r>
            <a:endParaRPr lang="zh-CN" altLang="en-US" sz="2400" dirty="0"/>
          </a:p>
        </p:txBody>
      </p:sp>
      <p:sp>
        <p:nvSpPr>
          <p:cNvPr id="40" name="文本框 39">
            <a:extLst>
              <a:ext uri="{FF2B5EF4-FFF2-40B4-BE49-F238E27FC236}">
                <a16:creationId xmlns:a16="http://schemas.microsoft.com/office/drawing/2014/main" id="{0D408D06-8535-4F2D-A377-2764D02A1D6F}"/>
              </a:ext>
            </a:extLst>
          </p:cNvPr>
          <p:cNvSpPr txBox="1"/>
          <p:nvPr/>
        </p:nvSpPr>
        <p:spPr>
          <a:xfrm>
            <a:off x="4728677" y="5128840"/>
            <a:ext cx="4646644" cy="1200329"/>
          </a:xfrm>
          <a:prstGeom prst="rect">
            <a:avLst/>
          </a:prstGeom>
          <a:noFill/>
        </p:spPr>
        <p:txBody>
          <a:bodyPr wrap="square">
            <a:spAutoFit/>
          </a:bodyPr>
          <a:lstStyle/>
          <a:p>
            <a:pPr marL="285750" indent="-285750">
              <a:buFont typeface="Arial" panose="020B0604020202020204" pitchFamily="34" charset="0"/>
              <a:buChar char="•"/>
            </a:pPr>
            <a:r>
              <a:rPr lang="en-US" altLang="zh-CN" sz="2400" dirty="0"/>
              <a:t>Kind=Average or Max pool</a:t>
            </a:r>
          </a:p>
          <a:p>
            <a:pPr marL="285750" indent="-285750">
              <a:buFont typeface="Arial" panose="020B0604020202020204" pitchFamily="34" charset="0"/>
              <a:buChar char="•"/>
            </a:pPr>
            <a:r>
              <a:rPr lang="en-US" altLang="zh-CN" sz="2400" dirty="0"/>
              <a:t>Stride=n</a:t>
            </a:r>
          </a:p>
          <a:p>
            <a:pPr marL="285750" indent="-285750">
              <a:buFont typeface="Arial" panose="020B0604020202020204" pitchFamily="34" charset="0"/>
              <a:buChar char="•"/>
            </a:pPr>
            <a:r>
              <a:rPr lang="en-US" altLang="zh-CN" sz="2400" dirty="0"/>
              <a:t>Kernel size=n</a:t>
            </a:r>
            <a:endParaRPr lang="zh-CN" altLang="en-US" sz="2400" dirty="0"/>
          </a:p>
        </p:txBody>
      </p:sp>
      <p:sp>
        <p:nvSpPr>
          <p:cNvPr id="44" name="文本框 43">
            <a:extLst>
              <a:ext uri="{FF2B5EF4-FFF2-40B4-BE49-F238E27FC236}">
                <a16:creationId xmlns:a16="http://schemas.microsoft.com/office/drawing/2014/main" id="{32291632-2CC9-47A1-8511-74FA47CA5AAA}"/>
              </a:ext>
            </a:extLst>
          </p:cNvPr>
          <p:cNvSpPr txBox="1"/>
          <p:nvPr/>
        </p:nvSpPr>
        <p:spPr>
          <a:xfrm>
            <a:off x="89915" y="6293208"/>
            <a:ext cx="8444485" cy="584775"/>
          </a:xfrm>
          <a:prstGeom prst="rect">
            <a:avLst/>
          </a:prstGeom>
          <a:noFill/>
        </p:spPr>
        <p:txBody>
          <a:bodyPr wrap="square">
            <a:spAutoFit/>
          </a:bodyPr>
          <a:lstStyle/>
          <a:p>
            <a:r>
              <a:rPr lang="en-US" altLang="zh-CN" sz="1600" b="0" i="0" u="none" strike="noStrike" baseline="0" dirty="0">
                <a:solidFill>
                  <a:srgbClr val="000000"/>
                </a:solidFill>
                <a:latin typeface="宋体" panose="02010600030101010101" pitchFamily="2" charset="-122"/>
                <a:ea typeface="宋体" panose="02010600030101010101" pitchFamily="2" charset="-122"/>
              </a:rPr>
              <a:t>*</a:t>
            </a:r>
            <a:r>
              <a:rPr lang="zh-CN" altLang="en-US" sz="1600" b="0" i="0" u="none" strike="noStrike" baseline="0" dirty="0">
                <a:solidFill>
                  <a:srgbClr val="000000"/>
                </a:solidFill>
                <a:latin typeface="宋体" panose="02010600030101010101" pitchFamily="2" charset="-122"/>
                <a:ea typeface="宋体" panose="02010600030101010101" pitchFamily="2" charset="-122"/>
              </a:rPr>
              <a:t>池化操作并不是卷积神经网络必须的元件或操作。近期，德国著名高校弗赖堡大学的研究者提出用一种特殊的卷积操作</a:t>
            </a:r>
            <a:r>
              <a:rPr lang="en-US" altLang="zh-CN" sz="1600" b="0" i="0" u="none" strike="noStrike" baseline="0" dirty="0">
                <a:solidFill>
                  <a:srgbClr val="000000"/>
                </a:solidFill>
                <a:latin typeface="Times New Roman" panose="02020603050405020304" pitchFamily="18" charset="0"/>
                <a:ea typeface="宋体" panose="02010600030101010101" pitchFamily="2" charset="-122"/>
              </a:rPr>
              <a:t>(stride </a:t>
            </a:r>
            <a:r>
              <a:rPr lang="en-US" altLang="zh-CN" sz="1600" b="0" i="0" u="none" strike="noStrike" baseline="0" dirty="0" err="1">
                <a:solidFill>
                  <a:srgbClr val="000000"/>
                </a:solidFill>
                <a:latin typeface="Times New Roman" panose="02020603050405020304" pitchFamily="18" charset="0"/>
                <a:ea typeface="宋体" panose="02010600030101010101" pitchFamily="2" charset="-122"/>
              </a:rPr>
              <a:t>concolutional</a:t>
            </a:r>
            <a:r>
              <a:rPr lang="en-US" altLang="zh-CN" sz="1600" b="0" i="0" u="none" strike="noStrike" baseline="0" dirty="0">
                <a:solidFill>
                  <a:srgbClr val="000000"/>
                </a:solidFill>
                <a:latin typeface="Times New Roman" panose="02020603050405020304" pitchFamily="18" charset="0"/>
                <a:ea typeface="宋体" panose="02010600030101010101" pitchFamily="2" charset="-122"/>
              </a:rPr>
              <a:t> layer)</a:t>
            </a:r>
            <a:r>
              <a:rPr lang="zh-CN" altLang="en-US" sz="1600" b="0" i="0" u="none" strike="noStrike" baseline="0" dirty="0">
                <a:solidFill>
                  <a:srgbClr val="000000"/>
                </a:solidFill>
                <a:latin typeface="宋体" panose="02010600030101010101" pitchFamily="2" charset="-122"/>
                <a:ea typeface="宋体" panose="02010600030101010101" pitchFamily="2" charset="-122"/>
              </a:rPr>
              <a:t> 代替池化层实现降采样</a:t>
            </a:r>
            <a:r>
              <a:rPr lang="zh-CN" altLang="en-US" sz="1600" dirty="0">
                <a:solidFill>
                  <a:srgbClr val="000000"/>
                </a:solidFill>
                <a:latin typeface="宋体" panose="02010600030101010101" pitchFamily="2" charset="-122"/>
                <a:ea typeface="宋体" panose="02010600030101010101" pitchFamily="2" charset="-122"/>
              </a:rPr>
              <a:t>。</a:t>
            </a:r>
            <a:endParaRPr lang="zh-CN" altLang="en-US" sz="1600" dirty="0"/>
          </a:p>
        </p:txBody>
      </p:sp>
      <p:sp>
        <p:nvSpPr>
          <p:cNvPr id="46" name="文本框 45">
            <a:extLst>
              <a:ext uri="{FF2B5EF4-FFF2-40B4-BE49-F238E27FC236}">
                <a16:creationId xmlns:a16="http://schemas.microsoft.com/office/drawing/2014/main" id="{E68B620F-CB8D-48ED-938C-B9FAD29411A2}"/>
              </a:ext>
            </a:extLst>
          </p:cNvPr>
          <p:cNvSpPr txBox="1"/>
          <p:nvPr/>
        </p:nvSpPr>
        <p:spPr>
          <a:xfrm>
            <a:off x="4740678" y="4729925"/>
            <a:ext cx="4693298" cy="461665"/>
          </a:xfrm>
          <a:prstGeom prst="rect">
            <a:avLst/>
          </a:prstGeom>
          <a:noFill/>
        </p:spPr>
        <p:txBody>
          <a:bodyPr wrap="square">
            <a:spAutoFit/>
          </a:bodyPr>
          <a:lstStyle/>
          <a:p>
            <a:r>
              <a:rPr lang="zh-CN" altLang="en-US" sz="2400" spc="-10" dirty="0">
                <a:solidFill>
                  <a:srgbClr val="006FC0"/>
                </a:solidFill>
                <a:latin typeface="微软雅黑" panose="020B0503020204020204" pitchFamily="34" charset="-122"/>
                <a:ea typeface="微软雅黑" panose="020B0503020204020204" pitchFamily="34" charset="-122"/>
              </a:rPr>
              <a:t>必要参数：</a:t>
            </a:r>
            <a:endParaRPr lang="en-US" altLang="zh-CN" sz="2400" spc="-10" dirty="0">
              <a:solidFill>
                <a:srgbClr val="006F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051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1639" cy="6858000"/>
          </a:xfrm>
          <a:custGeom>
            <a:avLst/>
            <a:gdLst/>
            <a:ahLst/>
            <a:cxnLst/>
            <a:rect l="l" t="t" r="r" b="b"/>
            <a:pathLst>
              <a:path w="1691639" h="6858000">
                <a:moveTo>
                  <a:pt x="1691639" y="6857998"/>
                </a:moveTo>
                <a:lnTo>
                  <a:pt x="1691639" y="0"/>
                </a:lnTo>
                <a:lnTo>
                  <a:pt x="0" y="0"/>
                </a:lnTo>
                <a:lnTo>
                  <a:pt x="0" y="6857998"/>
                </a:lnTo>
                <a:lnTo>
                  <a:pt x="1691639" y="6857998"/>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63500" y="2598546"/>
            <a:ext cx="1549400" cy="9398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6000" b="1" i="0" u="none" strike="noStrike" kern="1200" cap="none" spc="0" normalizeH="0" baseline="0" noProof="0" dirty="0">
                <a:ln>
                  <a:noFill/>
                </a:ln>
                <a:solidFill>
                  <a:srgbClr val="FFFFFF"/>
                </a:solidFill>
                <a:effectLst/>
                <a:uLnTx/>
                <a:uFillTx/>
                <a:latin typeface="Microsoft JhengHei" panose="020B0604030504040204" charset="-120"/>
                <a:ea typeface="+mn-ea"/>
                <a:cs typeface="Microsoft JhengHei" panose="020B0604030504040204" charset="-120"/>
              </a:rPr>
              <a:t>目录</a:t>
            </a:r>
            <a:endParaRPr kumimoji="0" sz="6000" b="0" i="0" u="none" strike="noStrike" kern="1200" cap="none" spc="0" normalizeH="0" baseline="0" noProof="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4" name="object 4"/>
          <p:cNvSpPr txBox="1"/>
          <p:nvPr/>
        </p:nvSpPr>
        <p:spPr>
          <a:xfrm>
            <a:off x="-65018" y="3573526"/>
            <a:ext cx="2198618" cy="44307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en-US" sz="2800" b="1" spc="-5" dirty="0">
                <a:solidFill>
                  <a:srgbClr val="FFFFFF"/>
                </a:solidFill>
                <a:latin typeface="Times New Roman" panose="02020603050405020304"/>
                <a:cs typeface="Times New Roman" panose="02020603050405020304"/>
              </a:rPr>
              <a:t>CON</a:t>
            </a:r>
            <a:r>
              <a:rPr kumimoji="0" sz="28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TENTS</a:t>
            </a:r>
            <a:endParaRPr kumimoji="0" sz="4000" b="0" i="0" u="none" strike="noStrike" kern="1200" cap="none" spc="0" normalizeH="0" baseline="0" noProof="0" dirty="0">
              <a:ln>
                <a:noFill/>
              </a:ln>
              <a:solidFill>
                <a:prstClr val="black"/>
              </a:solidFill>
              <a:effectLst/>
              <a:uLnTx/>
              <a:uFillTx/>
              <a:latin typeface="Times New Roman" panose="02020603050405020304"/>
              <a:ea typeface="+mn-ea"/>
              <a:cs typeface="Times New Roman" panose="02020603050405020304"/>
            </a:endParaRPr>
          </a:p>
        </p:txBody>
      </p:sp>
      <p:sp>
        <p:nvSpPr>
          <p:cNvPr id="6" name="object 6"/>
          <p:cNvSpPr txBox="1"/>
          <p:nvPr/>
        </p:nvSpPr>
        <p:spPr>
          <a:xfrm>
            <a:off x="2398016" y="2577764"/>
            <a:ext cx="812800" cy="732252"/>
          </a:xfrm>
          <a:prstGeom prst="rect">
            <a:avLst/>
          </a:prstGeom>
          <a:ln w="12191">
            <a:solidFill>
              <a:srgbClr val="4471C4"/>
            </a:solidFill>
          </a:ln>
        </p:spPr>
        <p:txBody>
          <a:bodyPr vert="horz" wrap="square" lIns="0" tIns="54610" rIns="0" bIns="0" rtlCol="0">
            <a:spAutoFit/>
          </a:bodyPr>
          <a:lstStyle/>
          <a:p>
            <a:pPr marL="60960" marR="0" lvl="0" indent="0" algn="l" defTabSz="914400" rtl="0" eaLnBrk="1" fontAlgn="auto" latinLnBrk="0" hangingPunct="1">
              <a:lnSpc>
                <a:spcPct val="100000"/>
              </a:lnSpc>
              <a:spcBef>
                <a:spcPts val="430"/>
              </a:spcBef>
              <a:spcAft>
                <a:spcPts val="0"/>
              </a:spcAft>
              <a:buClrTx/>
              <a:buSzTx/>
              <a:buFontTx/>
              <a:buNone/>
              <a:tabLst/>
              <a:defRPr/>
            </a:pPr>
            <a:r>
              <a:rPr kumimoji="0"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0</a:t>
            </a:r>
            <a:r>
              <a:rPr kumimoji="0" lang="en-US"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5</a:t>
            </a:r>
            <a:endParaRPr kumimoji="0" sz="4400" b="0" i="0" u="none" strike="noStrike" kern="1200" cap="none" spc="0" normalizeH="0" baseline="0" noProof="0" dirty="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11" name="object 11"/>
          <p:cNvSpPr txBox="1"/>
          <p:nvPr/>
        </p:nvSpPr>
        <p:spPr>
          <a:xfrm>
            <a:off x="3505200" y="2668377"/>
            <a:ext cx="4495800" cy="689291"/>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zh-CN" altLang="en-US" sz="4400" dirty="0">
                <a:solidFill>
                  <a:prstClr val="black"/>
                </a:solidFill>
                <a:latin typeface="等线" panose="02010600030101010101" charset="-122"/>
                <a:cs typeface="等线" panose="02010600030101010101" charset="-122"/>
              </a:rPr>
              <a:t>训练方法</a:t>
            </a:r>
            <a:endParaRPr kumimoji="0" sz="4400" b="0" i="0" u="none" strike="noStrike" kern="1200" cap="none" spc="0" normalizeH="0" baseline="0" noProof="0" dirty="0">
              <a:ln>
                <a:noFill/>
              </a:ln>
              <a:solidFill>
                <a:prstClr val="black"/>
              </a:solidFill>
              <a:effectLst/>
              <a:uLnTx/>
              <a:uFillTx/>
              <a:latin typeface="等线" panose="02010600030101010101" charset="-122"/>
              <a:ea typeface="+mn-ea"/>
              <a:cs typeface="等线" panose="02010600030101010101" charset="-122"/>
            </a:endParaRPr>
          </a:p>
        </p:txBody>
      </p:sp>
    </p:spTree>
    <p:extLst>
      <p:ext uri="{BB962C8B-B14F-4D97-AF65-F5344CB8AC3E}">
        <p14:creationId xmlns:p14="http://schemas.microsoft.com/office/powerpoint/2010/main" val="156586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BE362605-20B8-48BC-B693-A65710663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382520"/>
            <a:ext cx="6467475" cy="2914650"/>
          </a:xfrm>
          <a:prstGeom prst="rect">
            <a:avLst/>
          </a:prstGeom>
        </p:spPr>
      </p:pic>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endParaRPr/>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endParaRPr/>
            </a:p>
          </p:txBody>
        </p:sp>
      </p:grpSp>
      <p:sp>
        <p:nvSpPr>
          <p:cNvPr id="14" name="object 14"/>
          <p:cNvSpPr txBox="1">
            <a:spLocks noGrp="1"/>
          </p:cNvSpPr>
          <p:nvPr>
            <p:ph type="title"/>
          </p:nvPr>
        </p:nvSpPr>
        <p:spPr>
          <a:xfrm>
            <a:off x="438912" y="214481"/>
            <a:ext cx="7716419" cy="874598"/>
          </a:xfrm>
          <a:prstGeom prst="rect">
            <a:avLst/>
          </a:prstGeom>
        </p:spPr>
        <p:txBody>
          <a:bodyPr vert="horz" wrap="square" lIns="0" tIns="12700" rIns="0" bIns="0" rtlCol="0">
            <a:spAutoFit/>
          </a:bodyPr>
          <a:lstStyle/>
          <a:p>
            <a:pPr marL="12700" algn="l">
              <a:lnSpc>
                <a:spcPct val="100000"/>
              </a:lnSpc>
              <a:spcBef>
                <a:spcPts val="100"/>
              </a:spcBef>
              <a:tabLst>
                <a:tab pos="2315845" algn="l"/>
              </a:tabLst>
            </a:pPr>
            <a:r>
              <a:rPr lang="en-US" altLang="zh-CN" spc="75" dirty="0"/>
              <a:t>5   </a:t>
            </a:r>
            <a:r>
              <a:rPr lang="zh-CN" altLang="en-US" spc="75" dirty="0"/>
              <a:t>训练方法</a:t>
            </a:r>
            <a:br>
              <a:rPr lang="zh-CN" altLang="en-US" spc="75" dirty="0"/>
            </a:br>
            <a:endParaRPr lang="zh-CN" altLang="en-US" sz="2000" spc="75" dirty="0"/>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2005"/>
              </a:lnSpc>
            </a:pPr>
            <a:fld id="{81D60167-4931-47E6-BA6A-407CBD079E47}" type="slidenum">
              <a:rPr dirty="0"/>
              <a:t>14</a:t>
            </a:fld>
            <a:endParaRPr dirty="0"/>
          </a:p>
        </p:txBody>
      </p:sp>
      <p:sp>
        <p:nvSpPr>
          <p:cNvPr id="36" name="文本框 35">
            <a:extLst>
              <a:ext uri="{FF2B5EF4-FFF2-40B4-BE49-F238E27FC236}">
                <a16:creationId xmlns:a16="http://schemas.microsoft.com/office/drawing/2014/main" id="{B280E857-AB66-40A2-9763-9DFB5537DD1C}"/>
              </a:ext>
            </a:extLst>
          </p:cNvPr>
          <p:cNvSpPr txBox="1"/>
          <p:nvPr/>
        </p:nvSpPr>
        <p:spPr>
          <a:xfrm>
            <a:off x="293826" y="857623"/>
            <a:ext cx="4576762" cy="523220"/>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5.1 </a:t>
            </a:r>
            <a:r>
              <a:rPr lang="zh-CN" altLang="en-US" sz="2800" spc="-5" dirty="0">
                <a:latin typeface="微软雅黑" panose="020B0503020204020204" pitchFamily="34" charset="-122"/>
                <a:ea typeface="微软雅黑" panose="020B0503020204020204" pitchFamily="34" charset="-122"/>
                <a:cs typeface="微软雅黑"/>
              </a:rPr>
              <a:t>前向传播</a:t>
            </a:r>
            <a:endParaRPr lang="zh-CN" altLang="en-US" sz="2800" dirty="0">
              <a:latin typeface="微软雅黑" panose="020B0503020204020204" pitchFamily="34" charset="-122"/>
              <a:ea typeface="微软雅黑" panose="020B0503020204020204" pitchFamily="34" charset="-122"/>
              <a:cs typeface="微软雅黑"/>
            </a:endParaRPr>
          </a:p>
        </p:txBody>
      </p:sp>
      <p:pic>
        <p:nvPicPr>
          <p:cNvPr id="21" name="图片 20">
            <a:extLst>
              <a:ext uri="{FF2B5EF4-FFF2-40B4-BE49-F238E27FC236}">
                <a16:creationId xmlns:a16="http://schemas.microsoft.com/office/drawing/2014/main" id="{8F0443C4-4A1B-4DB5-B172-99CE9EBA2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614" y="1458236"/>
            <a:ext cx="7458075" cy="2190750"/>
          </a:xfrm>
          <a:prstGeom prst="rect">
            <a:avLst/>
          </a:prstGeom>
        </p:spPr>
      </p:pic>
    </p:spTree>
    <p:extLst>
      <p:ext uri="{BB962C8B-B14F-4D97-AF65-F5344CB8AC3E}">
        <p14:creationId xmlns:p14="http://schemas.microsoft.com/office/powerpoint/2010/main" val="1414582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1639" cy="6858000"/>
          </a:xfrm>
          <a:custGeom>
            <a:avLst/>
            <a:gdLst/>
            <a:ahLst/>
            <a:cxnLst/>
            <a:rect l="l" t="t" r="r" b="b"/>
            <a:pathLst>
              <a:path w="1691639" h="6858000">
                <a:moveTo>
                  <a:pt x="1691639" y="6857998"/>
                </a:moveTo>
                <a:lnTo>
                  <a:pt x="1691639" y="0"/>
                </a:lnTo>
                <a:lnTo>
                  <a:pt x="0" y="0"/>
                </a:lnTo>
                <a:lnTo>
                  <a:pt x="0" y="6857998"/>
                </a:lnTo>
                <a:lnTo>
                  <a:pt x="1691639" y="6857998"/>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63500" y="2598546"/>
            <a:ext cx="1549400" cy="9398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6000" b="1" i="0" u="none" strike="noStrike" kern="1200" cap="none" spc="0" normalizeH="0" baseline="0" noProof="0" dirty="0">
                <a:ln>
                  <a:noFill/>
                </a:ln>
                <a:solidFill>
                  <a:srgbClr val="FFFFFF"/>
                </a:solidFill>
                <a:effectLst/>
                <a:uLnTx/>
                <a:uFillTx/>
                <a:latin typeface="Microsoft JhengHei" panose="020B0604030504040204" charset="-120"/>
                <a:ea typeface="+mn-ea"/>
                <a:cs typeface="Microsoft JhengHei" panose="020B0604030504040204" charset="-120"/>
              </a:rPr>
              <a:t>目录</a:t>
            </a:r>
            <a:endParaRPr kumimoji="0" sz="6000" b="0" i="0" u="none" strike="noStrike" kern="1200" cap="none" spc="0" normalizeH="0" baseline="0" noProof="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4" name="object 4"/>
          <p:cNvSpPr txBox="1"/>
          <p:nvPr/>
        </p:nvSpPr>
        <p:spPr>
          <a:xfrm>
            <a:off x="-65018" y="3573526"/>
            <a:ext cx="1689735" cy="6350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40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TENTS</a:t>
            </a:r>
            <a:endParaRPr kumimoji="0" sz="4000" b="0" i="0" u="none" strike="noStrike" kern="1200" cap="none" spc="0" normalizeH="0" baseline="0" noProof="0">
              <a:ln>
                <a:noFill/>
              </a:ln>
              <a:solidFill>
                <a:prstClr val="black"/>
              </a:solidFill>
              <a:effectLst/>
              <a:uLnTx/>
              <a:uFillTx/>
              <a:latin typeface="Times New Roman" panose="02020603050405020304"/>
              <a:ea typeface="+mn-ea"/>
              <a:cs typeface="Times New Roman" panose="02020603050405020304"/>
            </a:endParaRPr>
          </a:p>
        </p:txBody>
      </p:sp>
      <p:sp>
        <p:nvSpPr>
          <p:cNvPr id="6" name="object 6"/>
          <p:cNvSpPr txBox="1"/>
          <p:nvPr/>
        </p:nvSpPr>
        <p:spPr>
          <a:xfrm>
            <a:off x="2398016" y="2577764"/>
            <a:ext cx="812800" cy="732252"/>
          </a:xfrm>
          <a:prstGeom prst="rect">
            <a:avLst/>
          </a:prstGeom>
          <a:ln w="12191">
            <a:solidFill>
              <a:srgbClr val="4471C4"/>
            </a:solidFill>
          </a:ln>
        </p:spPr>
        <p:txBody>
          <a:bodyPr vert="horz" wrap="square" lIns="0" tIns="54610" rIns="0" bIns="0" rtlCol="0">
            <a:spAutoFit/>
          </a:bodyPr>
          <a:lstStyle/>
          <a:p>
            <a:pPr marL="60960" marR="0" lvl="0" indent="0" algn="l" defTabSz="914400" rtl="0" eaLnBrk="1" fontAlgn="auto" latinLnBrk="0" hangingPunct="1">
              <a:lnSpc>
                <a:spcPct val="100000"/>
              </a:lnSpc>
              <a:spcBef>
                <a:spcPts val="430"/>
              </a:spcBef>
              <a:spcAft>
                <a:spcPts val="0"/>
              </a:spcAft>
              <a:buClrTx/>
              <a:buSzTx/>
              <a:buFontTx/>
              <a:buNone/>
              <a:tabLst/>
              <a:defRPr/>
            </a:pPr>
            <a:r>
              <a:rPr kumimoji="0"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0</a:t>
            </a:r>
            <a:r>
              <a:rPr kumimoji="0" lang="en-US"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5</a:t>
            </a:r>
            <a:endParaRPr kumimoji="0" sz="4400" b="0" i="0" u="none" strike="noStrike" kern="1200" cap="none" spc="0" normalizeH="0" baseline="0" noProof="0" dirty="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11" name="object 11"/>
          <p:cNvSpPr txBox="1"/>
          <p:nvPr/>
        </p:nvSpPr>
        <p:spPr>
          <a:xfrm>
            <a:off x="3505200" y="2668377"/>
            <a:ext cx="4495800" cy="689291"/>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zh-CN" altLang="en-US" sz="4400" dirty="0">
                <a:solidFill>
                  <a:prstClr val="black"/>
                </a:solidFill>
                <a:latin typeface="等线" panose="02010600030101010101" charset="-122"/>
                <a:cs typeface="等线" panose="02010600030101010101" charset="-122"/>
              </a:rPr>
              <a:t>常见网络模型</a:t>
            </a:r>
            <a:endParaRPr kumimoji="0" sz="4400" b="0" i="0" u="none" strike="noStrike" kern="1200" cap="none" spc="0" normalizeH="0" baseline="0" noProof="0" dirty="0">
              <a:ln>
                <a:noFill/>
              </a:ln>
              <a:solidFill>
                <a:prstClr val="black"/>
              </a:solidFill>
              <a:effectLst/>
              <a:uLnTx/>
              <a:uFillTx/>
              <a:latin typeface="等线" panose="02010600030101010101" charset="-122"/>
              <a:ea typeface="+mn-ea"/>
              <a:cs typeface="等线" panose="02010600030101010101" charset="-122"/>
            </a:endParaRPr>
          </a:p>
        </p:txBody>
      </p:sp>
    </p:spTree>
    <p:extLst>
      <p:ext uri="{BB962C8B-B14F-4D97-AF65-F5344CB8AC3E}">
        <p14:creationId xmlns:p14="http://schemas.microsoft.com/office/powerpoint/2010/main" val="62706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descr="表格&#10;&#10;描述已自动生成">
            <a:extLst>
              <a:ext uri="{FF2B5EF4-FFF2-40B4-BE49-F238E27FC236}">
                <a16:creationId xmlns:a16="http://schemas.microsoft.com/office/drawing/2014/main" id="{8DEC4F7F-C055-40EE-B508-A3AA74CBF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767" y="1047559"/>
            <a:ext cx="6020233" cy="5008499"/>
          </a:xfrm>
          <a:prstGeom prst="rect">
            <a:avLst/>
          </a:prstGeom>
        </p:spPr>
      </p:pic>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endParaRPr/>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endParaRPr/>
            </a:p>
          </p:txBody>
        </p:sp>
      </p:grpSp>
      <p:sp>
        <p:nvSpPr>
          <p:cNvPr id="14" name="object 14"/>
          <p:cNvSpPr txBox="1">
            <a:spLocks noGrp="1"/>
          </p:cNvSpPr>
          <p:nvPr>
            <p:ph type="title"/>
          </p:nvPr>
        </p:nvSpPr>
        <p:spPr>
          <a:xfrm>
            <a:off x="438912" y="214481"/>
            <a:ext cx="7716419" cy="874598"/>
          </a:xfrm>
          <a:prstGeom prst="rect">
            <a:avLst/>
          </a:prstGeom>
        </p:spPr>
        <p:txBody>
          <a:bodyPr vert="horz" wrap="square" lIns="0" tIns="12700" rIns="0" bIns="0" rtlCol="0">
            <a:spAutoFit/>
          </a:bodyPr>
          <a:lstStyle/>
          <a:p>
            <a:pPr marL="12700" algn="l">
              <a:lnSpc>
                <a:spcPct val="100000"/>
              </a:lnSpc>
              <a:spcBef>
                <a:spcPts val="100"/>
              </a:spcBef>
              <a:tabLst>
                <a:tab pos="2315845" algn="l"/>
              </a:tabLst>
            </a:pPr>
            <a:r>
              <a:rPr lang="en-US" altLang="zh-CN" spc="75" dirty="0"/>
              <a:t>6   </a:t>
            </a:r>
            <a:r>
              <a:rPr lang="zh-CN" altLang="en-US" spc="75" dirty="0"/>
              <a:t>常见网络模型</a:t>
            </a:r>
            <a:br>
              <a:rPr lang="zh-CN" altLang="en-US" spc="75" dirty="0"/>
            </a:br>
            <a:endParaRPr lang="zh-CN" altLang="en-US" sz="2000" spc="75" dirty="0"/>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2005"/>
              </a:lnSpc>
            </a:pPr>
            <a:fld id="{81D60167-4931-47E6-BA6A-407CBD079E47}" type="slidenum">
              <a:rPr dirty="0"/>
              <a:t>16</a:t>
            </a:fld>
            <a:endParaRPr dirty="0"/>
          </a:p>
        </p:txBody>
      </p:sp>
      <p:sp>
        <p:nvSpPr>
          <p:cNvPr id="18" name="文本框 17">
            <a:extLst>
              <a:ext uri="{FF2B5EF4-FFF2-40B4-BE49-F238E27FC236}">
                <a16:creationId xmlns:a16="http://schemas.microsoft.com/office/drawing/2014/main" id="{728D6A0B-E147-47A6-9F0C-8FA82A23F0F6}"/>
              </a:ext>
            </a:extLst>
          </p:cNvPr>
          <p:cNvSpPr txBox="1"/>
          <p:nvPr/>
        </p:nvSpPr>
        <p:spPr>
          <a:xfrm>
            <a:off x="293826" y="857623"/>
            <a:ext cx="4576762" cy="523220"/>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6.1 VGG 16</a:t>
            </a:r>
            <a:endParaRPr lang="zh-CN" altLang="en-US" sz="2800" dirty="0">
              <a:latin typeface="微软雅黑" panose="020B0503020204020204" pitchFamily="34" charset="-122"/>
              <a:ea typeface="微软雅黑" panose="020B0503020204020204" pitchFamily="34" charset="-122"/>
              <a:cs typeface="微软雅黑"/>
            </a:endParaRPr>
          </a:p>
        </p:txBody>
      </p:sp>
      <p:sp>
        <p:nvSpPr>
          <p:cNvPr id="26" name="文本框 25">
            <a:extLst>
              <a:ext uri="{FF2B5EF4-FFF2-40B4-BE49-F238E27FC236}">
                <a16:creationId xmlns:a16="http://schemas.microsoft.com/office/drawing/2014/main" id="{4A61640A-F9D6-4E72-A602-F53578800041}"/>
              </a:ext>
            </a:extLst>
          </p:cNvPr>
          <p:cNvSpPr txBox="1"/>
          <p:nvPr/>
        </p:nvSpPr>
        <p:spPr>
          <a:xfrm>
            <a:off x="0" y="1580559"/>
            <a:ext cx="7380300" cy="2246769"/>
          </a:xfrm>
          <a:prstGeom prst="rect">
            <a:avLst/>
          </a:prstGeom>
          <a:noFill/>
        </p:spPr>
        <p:txBody>
          <a:bodyPr wrap="square">
            <a:spAutoFit/>
          </a:bodyPr>
          <a:lstStyle/>
          <a:p>
            <a:pPr marL="342900" indent="-342900">
              <a:buFont typeface="Arial" panose="020B0604020202020204" pitchFamily="34" charset="0"/>
              <a:buChar char="•"/>
            </a:pPr>
            <a:r>
              <a:rPr lang="zh-CN" altLang="en-US" sz="2000" dirty="0"/>
              <a:t>5个模块的特征提取层</a:t>
            </a:r>
            <a:endParaRPr lang="en-US" altLang="zh-CN" sz="2000" dirty="0"/>
          </a:p>
          <a:p>
            <a:pPr marL="342900" indent="-342900">
              <a:buFont typeface="Arial" panose="020B0604020202020204" pitchFamily="34" charset="0"/>
              <a:buChar char="•"/>
            </a:pPr>
            <a:r>
              <a:rPr lang="zh-CN" altLang="en-US" sz="2000" dirty="0"/>
              <a:t>3×3尺寸的过滤器</a:t>
            </a:r>
            <a:endParaRPr lang="en-US" altLang="zh-CN" sz="2000" dirty="0"/>
          </a:p>
          <a:p>
            <a:pPr marL="342900" indent="-342900">
              <a:buFont typeface="Arial" panose="020B0604020202020204" pitchFamily="34" charset="0"/>
              <a:buChar char="•"/>
            </a:pPr>
            <a:r>
              <a:rPr lang="zh-CN" altLang="en-US" sz="2000" dirty="0"/>
              <a:t>224×224×3作为输入</a:t>
            </a:r>
            <a:endParaRPr lang="en-US" altLang="zh-CN" sz="2000" dirty="0"/>
          </a:p>
          <a:p>
            <a:pPr marL="342900" indent="-342900">
              <a:buFont typeface="Arial" panose="020B0604020202020204" pitchFamily="34" charset="0"/>
              <a:buChar char="•"/>
            </a:pPr>
            <a:r>
              <a:rPr lang="zh-CN" altLang="en-US" sz="2000" dirty="0"/>
              <a:t>13个卷积层提取特征</a:t>
            </a:r>
            <a:endParaRPr lang="en-US" altLang="zh-CN" sz="2000" dirty="0"/>
          </a:p>
          <a:p>
            <a:pPr marL="342900" indent="-342900">
              <a:buFont typeface="Arial" panose="020B0604020202020204" pitchFamily="34" charset="0"/>
              <a:buChar char="•"/>
            </a:pPr>
            <a:r>
              <a:rPr lang="zh-CN" altLang="en-US" sz="2000" dirty="0"/>
              <a:t>采用最大池化方式</a:t>
            </a:r>
            <a:endParaRPr lang="en-US" altLang="zh-CN" sz="2000" dirty="0"/>
          </a:p>
          <a:p>
            <a:pPr marL="342900" indent="-342900">
              <a:buFont typeface="Arial" panose="020B0604020202020204" pitchFamily="34" charset="0"/>
              <a:buChar char="•"/>
            </a:pPr>
            <a:r>
              <a:rPr lang="en-US" altLang="zh-CN" sz="2000" dirty="0"/>
              <a:t>2</a:t>
            </a:r>
            <a:r>
              <a:rPr lang="zh-CN" altLang="en-US" sz="2000" dirty="0"/>
              <a:t>个</a:t>
            </a:r>
            <a:r>
              <a:rPr lang="en-US" altLang="zh-CN" sz="2000" dirty="0"/>
              <a:t>4096</a:t>
            </a:r>
            <a:r>
              <a:rPr lang="zh-CN" altLang="en-US" sz="2000" dirty="0"/>
              <a:t>神经元全连接层</a:t>
            </a:r>
            <a:endParaRPr lang="en-US" altLang="zh-CN" sz="2000" dirty="0"/>
          </a:p>
          <a:p>
            <a:pPr marL="342900" indent="-342900">
              <a:buFont typeface="Arial" panose="020B0604020202020204" pitchFamily="34" charset="0"/>
              <a:buChar char="•"/>
            </a:pPr>
            <a:r>
              <a:rPr lang="en-US" altLang="zh-CN" sz="2000" dirty="0"/>
              <a:t>1000</a:t>
            </a:r>
            <a:r>
              <a:rPr lang="zh-CN" altLang="en-US" sz="2000" dirty="0"/>
              <a:t>神经元的</a:t>
            </a:r>
            <a:r>
              <a:rPr lang="en-US" altLang="zh-CN" sz="2000" dirty="0" err="1"/>
              <a:t>Softmax</a:t>
            </a:r>
            <a:endParaRPr lang="zh-CN" altLang="en-US" sz="2000" dirty="0"/>
          </a:p>
        </p:txBody>
      </p:sp>
    </p:spTree>
    <p:extLst>
      <p:ext uri="{BB962C8B-B14F-4D97-AF65-F5344CB8AC3E}">
        <p14:creationId xmlns:p14="http://schemas.microsoft.com/office/powerpoint/2010/main" val="3200534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549651"/>
            <a:ext cx="9144000" cy="1687195"/>
            <a:chOff x="0" y="2549651"/>
            <a:chExt cx="9144000" cy="1687195"/>
          </a:xfrm>
        </p:grpSpPr>
        <p:sp>
          <p:nvSpPr>
            <p:cNvPr id="3" name="object 3"/>
            <p:cNvSpPr/>
            <p:nvPr/>
          </p:nvSpPr>
          <p:spPr>
            <a:xfrm>
              <a:off x="0" y="3889247"/>
              <a:ext cx="9144000" cy="347980"/>
            </a:xfrm>
            <a:custGeom>
              <a:avLst/>
              <a:gdLst/>
              <a:ahLst/>
              <a:cxnLst/>
              <a:rect l="l" t="t" r="r" b="b"/>
              <a:pathLst>
                <a:path w="9144000" h="347979">
                  <a:moveTo>
                    <a:pt x="0" y="347471"/>
                  </a:moveTo>
                  <a:lnTo>
                    <a:pt x="9144000" y="347471"/>
                  </a:lnTo>
                  <a:lnTo>
                    <a:pt x="9144000" y="0"/>
                  </a:lnTo>
                  <a:lnTo>
                    <a:pt x="0" y="0"/>
                  </a:lnTo>
                  <a:lnTo>
                    <a:pt x="0" y="347471"/>
                  </a:lnTo>
                  <a:close/>
                </a:path>
              </a:pathLst>
            </a:custGeom>
            <a:solidFill>
              <a:srgbClr val="453C39"/>
            </a:solidFill>
          </p:spPr>
          <p:txBody>
            <a:bodyPr wrap="square" lIns="0" tIns="0" rIns="0" bIns="0" rtlCol="0"/>
            <a:lstStyle/>
            <a:p>
              <a:endParaRPr/>
            </a:p>
          </p:txBody>
        </p:sp>
        <p:sp>
          <p:nvSpPr>
            <p:cNvPr id="4" name="object 4"/>
            <p:cNvSpPr/>
            <p:nvPr/>
          </p:nvSpPr>
          <p:spPr>
            <a:xfrm>
              <a:off x="0" y="2549651"/>
              <a:ext cx="9144000" cy="1339850"/>
            </a:xfrm>
            <a:custGeom>
              <a:avLst/>
              <a:gdLst/>
              <a:ahLst/>
              <a:cxnLst/>
              <a:rect l="l" t="t" r="r" b="b"/>
              <a:pathLst>
                <a:path w="9144000" h="1339850">
                  <a:moveTo>
                    <a:pt x="9144000" y="0"/>
                  </a:moveTo>
                  <a:lnTo>
                    <a:pt x="0" y="0"/>
                  </a:lnTo>
                  <a:lnTo>
                    <a:pt x="0" y="1339596"/>
                  </a:lnTo>
                  <a:lnTo>
                    <a:pt x="9144000" y="1339596"/>
                  </a:lnTo>
                  <a:lnTo>
                    <a:pt x="9144000" y="0"/>
                  </a:lnTo>
                  <a:close/>
                </a:path>
              </a:pathLst>
            </a:custGeom>
            <a:solidFill>
              <a:srgbClr val="4471C4"/>
            </a:solidFill>
          </p:spPr>
          <p:txBody>
            <a:bodyPr wrap="square" lIns="0" tIns="0" rIns="0" bIns="0" rtlCol="0"/>
            <a:lstStyle/>
            <a:p>
              <a:endParaRPr/>
            </a:p>
          </p:txBody>
        </p:sp>
      </p:grpSp>
      <p:sp>
        <p:nvSpPr>
          <p:cNvPr id="5" name="object 5"/>
          <p:cNvSpPr txBox="1"/>
          <p:nvPr/>
        </p:nvSpPr>
        <p:spPr>
          <a:xfrm>
            <a:off x="381000" y="2873401"/>
            <a:ext cx="9105900" cy="690574"/>
          </a:xfrm>
          <a:prstGeom prst="rect">
            <a:avLst/>
          </a:prstGeom>
        </p:spPr>
        <p:txBody>
          <a:bodyPr vert="horz" wrap="square" lIns="0" tIns="13335" rIns="0" bIns="0" rtlCol="0">
            <a:spAutoFit/>
          </a:bodyPr>
          <a:lstStyle/>
          <a:p>
            <a:pPr>
              <a:lnSpc>
                <a:spcPct val="100000"/>
              </a:lnSpc>
              <a:spcBef>
                <a:spcPts val="105"/>
              </a:spcBef>
              <a:tabLst>
                <a:tab pos="940435" algn="l"/>
              </a:tabLst>
            </a:pPr>
            <a:r>
              <a:rPr sz="4400" dirty="0">
                <a:solidFill>
                  <a:srgbClr val="FFFFFF"/>
                </a:solidFill>
                <a:latin typeface="等线" panose="02010600030101010101" charset="-122"/>
                <a:cs typeface="等线" panose="02010600030101010101" charset="-122"/>
              </a:rPr>
              <a:t>谢	谢！</a:t>
            </a:r>
            <a:endParaRPr lang="en-US" sz="4400" dirty="0">
              <a:solidFill>
                <a:srgbClr val="FFFFFF"/>
              </a:solidFill>
              <a:latin typeface="等线" panose="02010600030101010101" charset="-122"/>
              <a:cs typeface="等线" panose="02010600030101010101" charset="-122"/>
            </a:endParaRPr>
          </a:p>
        </p:txBody>
      </p:sp>
      <p:grpSp>
        <p:nvGrpSpPr>
          <p:cNvPr id="6" name="object 6"/>
          <p:cNvGrpSpPr/>
          <p:nvPr/>
        </p:nvGrpSpPr>
        <p:grpSpPr>
          <a:xfrm>
            <a:off x="8179307" y="1627632"/>
            <a:ext cx="576580" cy="576580"/>
            <a:chOff x="8179307" y="1627632"/>
            <a:chExt cx="576580" cy="576580"/>
          </a:xfrm>
        </p:grpSpPr>
        <p:sp>
          <p:nvSpPr>
            <p:cNvPr id="7" name="object 7"/>
            <p:cNvSpPr/>
            <p:nvPr/>
          </p:nvSpPr>
          <p:spPr>
            <a:xfrm>
              <a:off x="8432291" y="1879092"/>
              <a:ext cx="323215" cy="325120"/>
            </a:xfrm>
            <a:custGeom>
              <a:avLst/>
              <a:gdLst/>
              <a:ahLst/>
              <a:cxnLst/>
              <a:rect l="l" t="t" r="r" b="b"/>
              <a:pathLst>
                <a:path w="323215" h="325119">
                  <a:moveTo>
                    <a:pt x="323088" y="0"/>
                  </a:moveTo>
                  <a:lnTo>
                    <a:pt x="0" y="0"/>
                  </a:lnTo>
                  <a:lnTo>
                    <a:pt x="0" y="324612"/>
                  </a:lnTo>
                  <a:lnTo>
                    <a:pt x="323088" y="324612"/>
                  </a:lnTo>
                  <a:lnTo>
                    <a:pt x="323088" y="0"/>
                  </a:lnTo>
                  <a:close/>
                </a:path>
              </a:pathLst>
            </a:custGeom>
            <a:solidFill>
              <a:srgbClr val="4471C4"/>
            </a:solidFill>
          </p:spPr>
          <p:txBody>
            <a:bodyPr wrap="square" lIns="0" tIns="0" rIns="0" bIns="0" rtlCol="0"/>
            <a:lstStyle/>
            <a:p>
              <a:endParaRPr/>
            </a:p>
          </p:txBody>
        </p:sp>
        <p:sp>
          <p:nvSpPr>
            <p:cNvPr id="8" name="object 8"/>
            <p:cNvSpPr/>
            <p:nvPr/>
          </p:nvSpPr>
          <p:spPr>
            <a:xfrm>
              <a:off x="8179307" y="1627632"/>
              <a:ext cx="253365" cy="251460"/>
            </a:xfrm>
            <a:custGeom>
              <a:avLst/>
              <a:gdLst/>
              <a:ahLst/>
              <a:cxnLst/>
              <a:rect l="l" t="t" r="r" b="b"/>
              <a:pathLst>
                <a:path w="253365" h="251460">
                  <a:moveTo>
                    <a:pt x="252983" y="0"/>
                  </a:moveTo>
                  <a:lnTo>
                    <a:pt x="0" y="0"/>
                  </a:lnTo>
                  <a:lnTo>
                    <a:pt x="0" y="251460"/>
                  </a:lnTo>
                  <a:lnTo>
                    <a:pt x="252983" y="251460"/>
                  </a:lnTo>
                  <a:lnTo>
                    <a:pt x="252983" y="0"/>
                  </a:lnTo>
                  <a:close/>
                </a:path>
              </a:pathLst>
            </a:custGeom>
            <a:solidFill>
              <a:srgbClr val="2E5496"/>
            </a:solidFill>
          </p:spPr>
          <p:txBody>
            <a:bodyPr wrap="square" lIns="0" tIns="0" rIns="0" bIns="0" rtlCol="0"/>
            <a:lstStyle/>
            <a:p>
              <a:endParaRPr/>
            </a:p>
          </p:txBody>
        </p:sp>
      </p:grpSp>
      <p:sp>
        <p:nvSpPr>
          <p:cNvPr id="9" name="object 9"/>
          <p:cNvSpPr/>
          <p:nvPr/>
        </p:nvSpPr>
        <p:spPr>
          <a:xfrm>
            <a:off x="3712464" y="4011167"/>
            <a:ext cx="5018532" cy="284683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6011" y="91439"/>
            <a:ext cx="1121664" cy="123748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91639" cy="6858000"/>
          </a:xfrm>
          <a:custGeom>
            <a:avLst/>
            <a:gdLst/>
            <a:ahLst/>
            <a:cxnLst/>
            <a:rect l="l" t="t" r="r" b="b"/>
            <a:pathLst>
              <a:path w="1691639" h="6858000">
                <a:moveTo>
                  <a:pt x="1691639" y="6857998"/>
                </a:moveTo>
                <a:lnTo>
                  <a:pt x="1691639" y="0"/>
                </a:lnTo>
                <a:lnTo>
                  <a:pt x="0" y="0"/>
                </a:lnTo>
                <a:lnTo>
                  <a:pt x="0" y="6857998"/>
                </a:lnTo>
                <a:lnTo>
                  <a:pt x="1691639" y="6857998"/>
                </a:lnTo>
                <a:close/>
              </a:path>
            </a:pathLst>
          </a:custGeom>
          <a:solidFill>
            <a:srgbClr val="4471C4"/>
          </a:solidFill>
        </p:spPr>
        <p:txBody>
          <a:bodyPr wrap="square" lIns="0" tIns="0" rIns="0" bIns="0" rtlCol="0"/>
          <a:lstStyle/>
          <a:p>
            <a:endParaRPr/>
          </a:p>
        </p:txBody>
      </p:sp>
      <p:sp>
        <p:nvSpPr>
          <p:cNvPr id="3" name="object 3"/>
          <p:cNvSpPr txBox="1"/>
          <p:nvPr/>
        </p:nvSpPr>
        <p:spPr>
          <a:xfrm>
            <a:off x="63500" y="2598546"/>
            <a:ext cx="1549400" cy="939800"/>
          </a:xfrm>
          <a:prstGeom prst="rect">
            <a:avLst/>
          </a:prstGeom>
        </p:spPr>
        <p:txBody>
          <a:bodyPr vert="horz" wrap="square" lIns="0" tIns="12700" rIns="0" bIns="0" rtlCol="0">
            <a:spAutoFit/>
          </a:bodyPr>
          <a:lstStyle/>
          <a:p>
            <a:pPr marL="12700">
              <a:lnSpc>
                <a:spcPct val="100000"/>
              </a:lnSpc>
              <a:spcBef>
                <a:spcPts val="100"/>
              </a:spcBef>
            </a:pPr>
            <a:r>
              <a:rPr sz="6000" b="1" dirty="0">
                <a:solidFill>
                  <a:srgbClr val="FFFFFF"/>
                </a:solidFill>
                <a:latin typeface="Microsoft JhengHei" panose="020B0604030504040204" charset="-120"/>
                <a:cs typeface="Microsoft JhengHei" panose="020B0604030504040204" charset="-120"/>
              </a:rPr>
              <a:t>目录</a:t>
            </a:r>
            <a:endParaRPr sz="6000">
              <a:latin typeface="Microsoft JhengHei" panose="020B0604030504040204" charset="-120"/>
              <a:cs typeface="Microsoft JhengHei" panose="020B0604030504040204" charset="-120"/>
            </a:endParaRPr>
          </a:p>
        </p:txBody>
      </p:sp>
      <p:sp>
        <p:nvSpPr>
          <p:cNvPr id="5" name="object 5"/>
          <p:cNvSpPr txBox="1"/>
          <p:nvPr/>
        </p:nvSpPr>
        <p:spPr>
          <a:xfrm>
            <a:off x="2359152" y="228600"/>
            <a:ext cx="828040" cy="881380"/>
          </a:xfrm>
          <a:prstGeom prst="rect">
            <a:avLst/>
          </a:prstGeom>
          <a:ln w="12191">
            <a:solidFill>
              <a:srgbClr val="4471C4"/>
            </a:solidFill>
          </a:ln>
        </p:spPr>
        <p:txBody>
          <a:bodyPr vert="horz" wrap="square" lIns="0" tIns="90805" rIns="0" bIns="0" rtlCol="0">
            <a:spAutoFit/>
          </a:bodyPr>
          <a:lstStyle/>
          <a:p>
            <a:pPr marL="101600">
              <a:lnSpc>
                <a:spcPct val="100000"/>
              </a:lnSpc>
              <a:spcBef>
                <a:spcPts val="715"/>
              </a:spcBef>
            </a:pPr>
            <a:r>
              <a:rPr sz="4000" b="1" spc="75" dirty="0">
                <a:solidFill>
                  <a:srgbClr val="4471C4"/>
                </a:solidFill>
                <a:latin typeface="Microsoft JhengHei" panose="020B0604030504040204" charset="-120"/>
                <a:cs typeface="Microsoft JhengHei" panose="020B0604030504040204" charset="-120"/>
              </a:rPr>
              <a:t>01</a:t>
            </a:r>
            <a:endParaRPr sz="4000" dirty="0">
              <a:latin typeface="Microsoft JhengHei" panose="020B0604030504040204" charset="-120"/>
              <a:cs typeface="Microsoft JhengHei" panose="020B0604030504040204" charset="-120"/>
            </a:endParaRPr>
          </a:p>
        </p:txBody>
      </p:sp>
      <p:sp>
        <p:nvSpPr>
          <p:cNvPr id="6" name="object 6"/>
          <p:cNvSpPr txBox="1"/>
          <p:nvPr/>
        </p:nvSpPr>
        <p:spPr>
          <a:xfrm>
            <a:off x="2359152" y="3504693"/>
            <a:ext cx="812800" cy="731520"/>
          </a:xfrm>
          <a:prstGeom prst="rect">
            <a:avLst/>
          </a:prstGeom>
          <a:ln w="12191">
            <a:solidFill>
              <a:srgbClr val="4471C4"/>
            </a:solidFill>
          </a:ln>
        </p:spPr>
        <p:txBody>
          <a:bodyPr vert="horz" wrap="square" lIns="0" tIns="54610" rIns="0" bIns="0" rtlCol="0">
            <a:spAutoFit/>
          </a:bodyPr>
          <a:lstStyle/>
          <a:p>
            <a:pPr marL="60960">
              <a:lnSpc>
                <a:spcPct val="100000"/>
              </a:lnSpc>
              <a:spcBef>
                <a:spcPts val="430"/>
              </a:spcBef>
            </a:pPr>
            <a:r>
              <a:rPr sz="4400" b="1" spc="85" dirty="0">
                <a:solidFill>
                  <a:srgbClr val="4471C4"/>
                </a:solidFill>
                <a:latin typeface="Microsoft JhengHei" panose="020B0604030504040204" charset="-120"/>
                <a:cs typeface="Microsoft JhengHei" panose="020B0604030504040204" charset="-120"/>
              </a:rPr>
              <a:t>0</a:t>
            </a:r>
            <a:r>
              <a:rPr lang="en-US" sz="4400" b="1" spc="85" dirty="0">
                <a:solidFill>
                  <a:srgbClr val="4471C4"/>
                </a:solidFill>
                <a:latin typeface="Microsoft JhengHei" panose="020B0604030504040204" charset="-120"/>
                <a:cs typeface="Microsoft JhengHei" panose="020B0604030504040204" charset="-120"/>
              </a:rPr>
              <a:t>4</a:t>
            </a:r>
          </a:p>
        </p:txBody>
      </p:sp>
      <p:sp>
        <p:nvSpPr>
          <p:cNvPr id="7" name="object 7"/>
          <p:cNvSpPr txBox="1"/>
          <p:nvPr/>
        </p:nvSpPr>
        <p:spPr>
          <a:xfrm>
            <a:off x="2361945" y="1310767"/>
            <a:ext cx="828040" cy="828040"/>
          </a:xfrm>
          <a:prstGeom prst="rect">
            <a:avLst/>
          </a:prstGeom>
          <a:ln w="12191">
            <a:solidFill>
              <a:srgbClr val="4471C4"/>
            </a:solidFill>
          </a:ln>
        </p:spPr>
        <p:txBody>
          <a:bodyPr vert="horz" wrap="square" lIns="0" tIns="53975" rIns="0" bIns="0" rtlCol="0">
            <a:spAutoFit/>
          </a:bodyPr>
          <a:lstStyle/>
          <a:p>
            <a:pPr marL="69215">
              <a:lnSpc>
                <a:spcPct val="100000"/>
              </a:lnSpc>
              <a:spcBef>
                <a:spcPts val="425"/>
              </a:spcBef>
            </a:pPr>
            <a:r>
              <a:rPr sz="4400" b="1" spc="85" dirty="0">
                <a:solidFill>
                  <a:srgbClr val="4471C4"/>
                </a:solidFill>
                <a:latin typeface="Microsoft JhengHei" panose="020B0604030504040204" charset="-120"/>
                <a:cs typeface="Microsoft JhengHei" panose="020B0604030504040204" charset="-120"/>
              </a:rPr>
              <a:t>02</a:t>
            </a:r>
            <a:endParaRPr sz="4400">
              <a:latin typeface="Microsoft JhengHei" panose="020B0604030504040204" charset="-120"/>
              <a:cs typeface="Microsoft JhengHei" panose="020B0604030504040204" charset="-120"/>
            </a:endParaRPr>
          </a:p>
        </p:txBody>
      </p:sp>
      <p:sp>
        <p:nvSpPr>
          <p:cNvPr id="9" name="object 9"/>
          <p:cNvSpPr txBox="1"/>
          <p:nvPr/>
        </p:nvSpPr>
        <p:spPr>
          <a:xfrm>
            <a:off x="3581400" y="457709"/>
            <a:ext cx="4724400" cy="443070"/>
          </a:xfrm>
          <a:prstGeom prst="rect">
            <a:avLst/>
          </a:prstGeom>
        </p:spPr>
        <p:txBody>
          <a:bodyPr vert="horz" wrap="square" lIns="0" tIns="12065" rIns="0" bIns="0" rtlCol="0">
            <a:spAutoFit/>
          </a:bodyPr>
          <a:lstStyle/>
          <a:p>
            <a:pPr marL="12700">
              <a:lnSpc>
                <a:spcPct val="100000"/>
              </a:lnSpc>
              <a:spcBef>
                <a:spcPts val="95"/>
              </a:spcBef>
            </a:pPr>
            <a:r>
              <a:rPr lang="zh-CN" altLang="en-US" sz="2800" dirty="0">
                <a:latin typeface="等线" panose="02010600030101010101" charset="-122"/>
                <a:cs typeface="等线" panose="02010600030101010101" charset="-122"/>
              </a:rPr>
              <a:t>研究背景</a:t>
            </a:r>
          </a:p>
        </p:txBody>
      </p:sp>
      <p:sp>
        <p:nvSpPr>
          <p:cNvPr id="10" name="object 10"/>
          <p:cNvSpPr txBox="1"/>
          <p:nvPr/>
        </p:nvSpPr>
        <p:spPr>
          <a:xfrm>
            <a:off x="3573016" y="2598546"/>
            <a:ext cx="4173474" cy="442595"/>
          </a:xfrm>
          <a:prstGeom prst="rect">
            <a:avLst/>
          </a:prstGeom>
        </p:spPr>
        <p:txBody>
          <a:bodyPr vert="horz" wrap="square" lIns="0" tIns="12065" rIns="0" bIns="0" rtlCol="0">
            <a:spAutoFit/>
          </a:bodyPr>
          <a:lstStyle/>
          <a:p>
            <a:pPr marL="12700">
              <a:lnSpc>
                <a:spcPct val="100000"/>
              </a:lnSpc>
              <a:spcBef>
                <a:spcPts val="95"/>
              </a:spcBef>
            </a:pPr>
            <a:r>
              <a:rPr lang="en-US" altLang="zh-CN" sz="2800" spc="-5" dirty="0">
                <a:latin typeface="等线" panose="02010600030101010101" charset="-122"/>
                <a:cs typeface="等线" panose="02010600030101010101" charset="-122"/>
              </a:rPr>
              <a:t>WIFI</a:t>
            </a:r>
            <a:r>
              <a:rPr lang="zh-CN" altLang="en-US" sz="2800" spc="-5" dirty="0">
                <a:latin typeface="等线" panose="02010600030101010101" charset="-122"/>
                <a:cs typeface="等线" panose="02010600030101010101" charset="-122"/>
              </a:rPr>
              <a:t>室内定位方法</a:t>
            </a:r>
          </a:p>
        </p:txBody>
      </p:sp>
      <p:sp>
        <p:nvSpPr>
          <p:cNvPr id="11" name="object 11"/>
          <p:cNvSpPr txBox="1"/>
          <p:nvPr/>
        </p:nvSpPr>
        <p:spPr>
          <a:xfrm>
            <a:off x="3573016" y="3685160"/>
            <a:ext cx="3665984" cy="443070"/>
          </a:xfrm>
          <a:prstGeom prst="rect">
            <a:avLst/>
          </a:prstGeom>
        </p:spPr>
        <p:txBody>
          <a:bodyPr vert="horz" wrap="square" lIns="0" tIns="12065" rIns="0" bIns="0" rtlCol="0">
            <a:spAutoFit/>
          </a:bodyPr>
          <a:lstStyle/>
          <a:p>
            <a:pPr marL="12700">
              <a:lnSpc>
                <a:spcPct val="100000"/>
              </a:lnSpc>
              <a:spcBef>
                <a:spcPts val="95"/>
              </a:spcBef>
            </a:pPr>
            <a:r>
              <a:rPr lang="zh-CN" altLang="en-US" sz="2800" spc="-5" dirty="0">
                <a:latin typeface="等线" panose="02010600030101010101" charset="-122"/>
                <a:cs typeface="等线" panose="02010600030101010101" charset="-122"/>
              </a:rPr>
              <a:t>池化层和全连接层</a:t>
            </a:r>
            <a:endParaRPr sz="2800" dirty="0">
              <a:latin typeface="等线" panose="02010600030101010101" charset="-122"/>
              <a:cs typeface="等线" panose="02010600030101010101" charset="-122"/>
            </a:endParaRPr>
          </a:p>
        </p:txBody>
      </p:sp>
      <p:sp>
        <p:nvSpPr>
          <p:cNvPr id="12" name="object 12"/>
          <p:cNvSpPr txBox="1"/>
          <p:nvPr/>
        </p:nvSpPr>
        <p:spPr>
          <a:xfrm>
            <a:off x="3573017" y="4724401"/>
            <a:ext cx="3931920" cy="452120"/>
          </a:xfrm>
          <a:prstGeom prst="rect">
            <a:avLst/>
          </a:prstGeom>
        </p:spPr>
        <p:txBody>
          <a:bodyPr vert="horz" wrap="square" lIns="0" tIns="12065" rIns="0" bIns="0" rtlCol="0">
            <a:spAutoFit/>
          </a:bodyPr>
          <a:lstStyle/>
          <a:p>
            <a:pPr marL="12700">
              <a:lnSpc>
                <a:spcPct val="100000"/>
              </a:lnSpc>
              <a:spcBef>
                <a:spcPts val="95"/>
              </a:spcBef>
            </a:pPr>
            <a:r>
              <a:rPr lang="zh-CN" altLang="en-US" sz="2800" spc="-5" dirty="0">
                <a:latin typeface="等线" panose="02010600030101010101" charset="-122"/>
                <a:cs typeface="等线" panose="02010600030101010101" charset="-122"/>
              </a:rPr>
              <a:t>常见网络模型</a:t>
            </a:r>
            <a:endParaRPr sz="2800" dirty="0">
              <a:latin typeface="等线" panose="02010600030101010101" charset="-122"/>
              <a:cs typeface="等线" panose="02010600030101010101" charset="-122"/>
            </a:endParaRPr>
          </a:p>
        </p:txBody>
      </p:sp>
      <p:sp>
        <p:nvSpPr>
          <p:cNvPr id="15" name="object 15"/>
          <p:cNvSpPr txBox="1"/>
          <p:nvPr/>
        </p:nvSpPr>
        <p:spPr>
          <a:xfrm>
            <a:off x="2362327" y="4496054"/>
            <a:ext cx="828040" cy="761365"/>
          </a:xfrm>
          <a:prstGeom prst="rect">
            <a:avLst/>
          </a:prstGeom>
          <a:ln w="12191">
            <a:solidFill>
              <a:srgbClr val="4471C4"/>
            </a:solidFill>
          </a:ln>
        </p:spPr>
        <p:txBody>
          <a:bodyPr vert="horz" wrap="square" lIns="0" tIns="84455" rIns="0" bIns="0" rtlCol="0">
            <a:spAutoFit/>
          </a:bodyPr>
          <a:lstStyle/>
          <a:p>
            <a:pPr marL="69850">
              <a:lnSpc>
                <a:spcPct val="100000"/>
              </a:lnSpc>
              <a:spcBef>
                <a:spcPts val="665"/>
              </a:spcBef>
            </a:pPr>
            <a:r>
              <a:rPr sz="4400" b="1" spc="85" dirty="0">
                <a:solidFill>
                  <a:srgbClr val="4471C4"/>
                </a:solidFill>
                <a:latin typeface="Microsoft JhengHei" panose="020B0604030504040204" charset="-120"/>
                <a:cs typeface="Microsoft JhengHei" panose="020B0604030504040204" charset="-120"/>
              </a:rPr>
              <a:t>0</a:t>
            </a:r>
            <a:r>
              <a:rPr lang="en-US" sz="4400" b="1" spc="85" dirty="0">
                <a:solidFill>
                  <a:srgbClr val="4471C4"/>
                </a:solidFill>
                <a:latin typeface="Microsoft JhengHei" panose="020B0604030504040204" charset="-120"/>
                <a:cs typeface="Microsoft JhengHei" panose="020B0604030504040204" charset="-120"/>
              </a:rPr>
              <a:t>5</a:t>
            </a:r>
          </a:p>
        </p:txBody>
      </p:sp>
      <p:sp>
        <p:nvSpPr>
          <p:cNvPr id="8" name="object 7"/>
          <p:cNvSpPr txBox="1"/>
          <p:nvPr/>
        </p:nvSpPr>
        <p:spPr>
          <a:xfrm>
            <a:off x="2361945" y="2456307"/>
            <a:ext cx="828040" cy="730885"/>
          </a:xfrm>
          <a:prstGeom prst="rect">
            <a:avLst/>
          </a:prstGeom>
          <a:ln w="12191">
            <a:solidFill>
              <a:srgbClr val="4471C4"/>
            </a:solidFill>
          </a:ln>
        </p:spPr>
        <p:txBody>
          <a:bodyPr vert="horz" wrap="square" lIns="0" tIns="53975" rIns="0" bIns="0" rtlCol="0">
            <a:spAutoFit/>
          </a:bodyPr>
          <a:lstStyle/>
          <a:p>
            <a:pPr marL="69215">
              <a:lnSpc>
                <a:spcPct val="100000"/>
              </a:lnSpc>
              <a:spcBef>
                <a:spcPts val="425"/>
              </a:spcBef>
            </a:pPr>
            <a:r>
              <a:rPr sz="4400" b="1" spc="85" dirty="0">
                <a:solidFill>
                  <a:srgbClr val="4471C4"/>
                </a:solidFill>
                <a:latin typeface="Microsoft JhengHei" panose="020B0604030504040204" charset="-120"/>
                <a:cs typeface="Microsoft JhengHei" panose="020B0604030504040204" charset="-120"/>
              </a:rPr>
              <a:t>0</a:t>
            </a:r>
            <a:r>
              <a:rPr lang="en-US" sz="4400" b="1" spc="85" dirty="0">
                <a:solidFill>
                  <a:srgbClr val="4471C4"/>
                </a:solidFill>
                <a:latin typeface="Microsoft JhengHei" panose="020B0604030504040204" charset="-120"/>
                <a:cs typeface="Microsoft JhengHei" panose="020B0604030504040204" charset="-120"/>
              </a:rPr>
              <a:t>3</a:t>
            </a:r>
          </a:p>
        </p:txBody>
      </p:sp>
      <p:sp>
        <p:nvSpPr>
          <p:cNvPr id="13" name="object 10"/>
          <p:cNvSpPr txBox="1"/>
          <p:nvPr/>
        </p:nvSpPr>
        <p:spPr>
          <a:xfrm>
            <a:off x="3590925" y="1460181"/>
            <a:ext cx="4173474" cy="442595"/>
          </a:xfrm>
          <a:prstGeom prst="rect">
            <a:avLst/>
          </a:prstGeom>
        </p:spPr>
        <p:txBody>
          <a:bodyPr vert="horz" wrap="square" lIns="0" tIns="12065" rIns="0" bIns="0" rtlCol="0">
            <a:spAutoFit/>
          </a:bodyPr>
          <a:lstStyle/>
          <a:p>
            <a:pPr marL="12700">
              <a:lnSpc>
                <a:spcPct val="100000"/>
              </a:lnSpc>
              <a:spcBef>
                <a:spcPts val="95"/>
              </a:spcBef>
            </a:pPr>
            <a:r>
              <a:rPr lang="en-US" altLang="zh-CN" sz="2800" spc="-5" dirty="0">
                <a:solidFill>
                  <a:prstClr val="black"/>
                </a:solidFill>
                <a:latin typeface="等线" panose="02010600030101010101" charset="-122"/>
                <a:cs typeface="等线" panose="02010600030101010101" charset="-122"/>
              </a:rPr>
              <a:t>WIFI</a:t>
            </a:r>
            <a:r>
              <a:rPr lang="zh-CN" altLang="en-US" sz="2800" spc="-5" dirty="0">
                <a:solidFill>
                  <a:prstClr val="black"/>
                </a:solidFill>
                <a:latin typeface="等线" panose="02010600030101010101" charset="-122"/>
                <a:cs typeface="等线" panose="02010600030101010101" charset="-122"/>
              </a:rPr>
              <a:t>相关介绍</a:t>
            </a:r>
            <a:endParaRPr lang="zh-CN" altLang="en-US" sz="2800" spc="-5" dirty="0">
              <a:latin typeface="等线" panose="02010600030101010101" charset="-122"/>
              <a:cs typeface="等线" panose="02010600030101010101" charset="-122"/>
            </a:endParaRPr>
          </a:p>
        </p:txBody>
      </p:sp>
      <p:sp>
        <p:nvSpPr>
          <p:cNvPr id="16" name="object 12">
            <a:extLst>
              <a:ext uri="{FF2B5EF4-FFF2-40B4-BE49-F238E27FC236}">
                <a16:creationId xmlns:a16="http://schemas.microsoft.com/office/drawing/2014/main" id="{B4C840D3-E0F7-487E-8F31-D422D1D1A972}"/>
              </a:ext>
            </a:extLst>
          </p:cNvPr>
          <p:cNvSpPr txBox="1"/>
          <p:nvPr/>
        </p:nvSpPr>
        <p:spPr>
          <a:xfrm>
            <a:off x="3573017" y="5715382"/>
            <a:ext cx="3931920" cy="452120"/>
          </a:xfrm>
          <a:prstGeom prst="rect">
            <a:avLst/>
          </a:prstGeom>
        </p:spPr>
        <p:txBody>
          <a:bodyPr vert="horz" wrap="square" lIns="0" tIns="12065" rIns="0" bIns="0" rtlCol="0">
            <a:spAutoFit/>
          </a:bodyPr>
          <a:lstStyle/>
          <a:p>
            <a:pPr marL="12700">
              <a:lnSpc>
                <a:spcPct val="100000"/>
              </a:lnSpc>
              <a:spcBef>
                <a:spcPts val="95"/>
              </a:spcBef>
            </a:pPr>
            <a:r>
              <a:rPr lang="zh-CN" altLang="en-US" sz="2800" spc="-5" dirty="0">
                <a:latin typeface="等线" panose="02010600030101010101" charset="-122"/>
                <a:cs typeface="等线" panose="02010600030101010101" charset="-122"/>
              </a:rPr>
              <a:t>谢谢</a:t>
            </a:r>
            <a:endParaRPr sz="2800" dirty="0">
              <a:latin typeface="等线" panose="02010600030101010101" charset="-122"/>
              <a:cs typeface="等线" panose="02010600030101010101" charset="-122"/>
            </a:endParaRPr>
          </a:p>
        </p:txBody>
      </p:sp>
      <p:sp>
        <p:nvSpPr>
          <p:cNvPr id="17" name="object 15">
            <a:extLst>
              <a:ext uri="{FF2B5EF4-FFF2-40B4-BE49-F238E27FC236}">
                <a16:creationId xmlns:a16="http://schemas.microsoft.com/office/drawing/2014/main" id="{F22561E1-AEDB-4995-AF31-CD80CD052904}"/>
              </a:ext>
            </a:extLst>
          </p:cNvPr>
          <p:cNvSpPr txBox="1"/>
          <p:nvPr/>
        </p:nvSpPr>
        <p:spPr>
          <a:xfrm>
            <a:off x="2362327" y="5487035"/>
            <a:ext cx="828040" cy="761365"/>
          </a:xfrm>
          <a:prstGeom prst="rect">
            <a:avLst/>
          </a:prstGeom>
          <a:ln w="12191">
            <a:solidFill>
              <a:srgbClr val="4471C4"/>
            </a:solidFill>
          </a:ln>
        </p:spPr>
        <p:txBody>
          <a:bodyPr vert="horz" wrap="square" lIns="0" tIns="84455" rIns="0" bIns="0" rtlCol="0">
            <a:spAutoFit/>
          </a:bodyPr>
          <a:lstStyle/>
          <a:p>
            <a:pPr marL="69850">
              <a:lnSpc>
                <a:spcPct val="100000"/>
              </a:lnSpc>
              <a:spcBef>
                <a:spcPts val="665"/>
              </a:spcBef>
            </a:pPr>
            <a:r>
              <a:rPr sz="4400" b="1" spc="85" dirty="0">
                <a:solidFill>
                  <a:srgbClr val="4471C4"/>
                </a:solidFill>
                <a:latin typeface="Microsoft JhengHei" panose="020B0604030504040204" charset="-120"/>
                <a:cs typeface="Microsoft JhengHei" panose="020B0604030504040204" charset="-120"/>
              </a:rPr>
              <a:t>0</a:t>
            </a:r>
            <a:r>
              <a:rPr lang="en-US" sz="4400" b="1" spc="85" dirty="0">
                <a:solidFill>
                  <a:srgbClr val="4471C4"/>
                </a:solidFill>
                <a:latin typeface="Microsoft JhengHei" panose="020B0604030504040204" charset="-120"/>
                <a:cs typeface="Microsoft JhengHei" panose="020B0604030504040204" charset="-120"/>
              </a:rPr>
              <a:t>6</a:t>
            </a:r>
          </a:p>
        </p:txBody>
      </p:sp>
      <p:sp>
        <p:nvSpPr>
          <p:cNvPr id="18" name="object 4">
            <a:extLst>
              <a:ext uri="{FF2B5EF4-FFF2-40B4-BE49-F238E27FC236}">
                <a16:creationId xmlns:a16="http://schemas.microsoft.com/office/drawing/2014/main" id="{360A8278-D5BA-46FB-B00F-24D40B45BA66}"/>
              </a:ext>
            </a:extLst>
          </p:cNvPr>
          <p:cNvSpPr txBox="1"/>
          <p:nvPr/>
        </p:nvSpPr>
        <p:spPr>
          <a:xfrm>
            <a:off x="-65018" y="3573526"/>
            <a:ext cx="2198618" cy="44307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en-US" sz="2800" b="1" spc="-5" dirty="0">
                <a:solidFill>
                  <a:srgbClr val="FFFFFF"/>
                </a:solidFill>
                <a:latin typeface="Times New Roman" panose="02020603050405020304"/>
                <a:cs typeface="Times New Roman" panose="02020603050405020304"/>
              </a:rPr>
              <a:t>CON</a:t>
            </a:r>
            <a:r>
              <a:rPr kumimoji="0" sz="28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TENTS</a:t>
            </a:r>
            <a:endParaRPr kumimoji="0" sz="4000" b="0" i="0" u="none" strike="noStrike" kern="1200" cap="none" spc="0" normalizeH="0" baseline="0" noProof="0" dirty="0">
              <a:ln>
                <a:noFill/>
              </a:ln>
              <a:solidFill>
                <a:prstClr val="black"/>
              </a:solidFill>
              <a:effectLst/>
              <a:uLnTx/>
              <a:uFillTx/>
              <a:latin typeface="Times New Roman" panose="02020603050405020304"/>
              <a:ea typeface="+mn-ea"/>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1639" cy="6858000"/>
          </a:xfrm>
          <a:custGeom>
            <a:avLst/>
            <a:gdLst/>
            <a:ahLst/>
            <a:cxnLst/>
            <a:rect l="l" t="t" r="r" b="b"/>
            <a:pathLst>
              <a:path w="1691639" h="6858000">
                <a:moveTo>
                  <a:pt x="1691639" y="6857998"/>
                </a:moveTo>
                <a:lnTo>
                  <a:pt x="1691639" y="0"/>
                </a:lnTo>
                <a:lnTo>
                  <a:pt x="0" y="0"/>
                </a:lnTo>
                <a:lnTo>
                  <a:pt x="0" y="6857998"/>
                </a:lnTo>
                <a:lnTo>
                  <a:pt x="1691639" y="6857998"/>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63500" y="2598546"/>
            <a:ext cx="1549400" cy="9398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6000" b="1" i="0" u="none" strike="noStrike" kern="1200" cap="none" spc="0" normalizeH="0" baseline="0" noProof="0" dirty="0">
                <a:ln>
                  <a:noFill/>
                </a:ln>
                <a:solidFill>
                  <a:srgbClr val="FFFFFF"/>
                </a:solidFill>
                <a:effectLst/>
                <a:uLnTx/>
                <a:uFillTx/>
                <a:latin typeface="Microsoft JhengHei" panose="020B0604030504040204" charset="-120"/>
                <a:ea typeface="+mn-ea"/>
                <a:cs typeface="Microsoft JhengHei" panose="020B0604030504040204" charset="-120"/>
              </a:rPr>
              <a:t>目录</a:t>
            </a:r>
            <a:endParaRPr kumimoji="0" sz="6000" b="0" i="0" u="none" strike="noStrike" kern="1200" cap="none" spc="0" normalizeH="0" baseline="0" noProof="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4" name="object 4"/>
          <p:cNvSpPr txBox="1"/>
          <p:nvPr/>
        </p:nvSpPr>
        <p:spPr>
          <a:xfrm>
            <a:off x="-65018" y="3573526"/>
            <a:ext cx="2198618" cy="44307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en-US" sz="2800" b="1" spc="-5" dirty="0">
                <a:solidFill>
                  <a:srgbClr val="FFFFFF"/>
                </a:solidFill>
                <a:latin typeface="Times New Roman" panose="02020603050405020304"/>
                <a:cs typeface="Times New Roman" panose="02020603050405020304"/>
              </a:rPr>
              <a:t>CON</a:t>
            </a:r>
            <a:r>
              <a:rPr kumimoji="0" sz="28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TENTS</a:t>
            </a:r>
            <a:endParaRPr kumimoji="0" sz="4000" b="0" i="0" u="none" strike="noStrike" kern="1200" cap="none" spc="0" normalizeH="0" baseline="0" noProof="0" dirty="0">
              <a:ln>
                <a:noFill/>
              </a:ln>
              <a:solidFill>
                <a:prstClr val="black"/>
              </a:solidFill>
              <a:effectLst/>
              <a:uLnTx/>
              <a:uFillTx/>
              <a:latin typeface="Times New Roman" panose="02020603050405020304"/>
              <a:ea typeface="+mn-ea"/>
              <a:cs typeface="Times New Roman" panose="02020603050405020304"/>
            </a:endParaRPr>
          </a:p>
        </p:txBody>
      </p:sp>
      <p:sp>
        <p:nvSpPr>
          <p:cNvPr id="6" name="object 6"/>
          <p:cNvSpPr txBox="1"/>
          <p:nvPr/>
        </p:nvSpPr>
        <p:spPr>
          <a:xfrm>
            <a:off x="2398016" y="2577764"/>
            <a:ext cx="812800" cy="732252"/>
          </a:xfrm>
          <a:prstGeom prst="rect">
            <a:avLst/>
          </a:prstGeom>
          <a:ln w="12191">
            <a:solidFill>
              <a:srgbClr val="4471C4"/>
            </a:solidFill>
          </a:ln>
        </p:spPr>
        <p:txBody>
          <a:bodyPr vert="horz" wrap="square" lIns="0" tIns="54610" rIns="0" bIns="0" rtlCol="0">
            <a:spAutoFit/>
          </a:bodyPr>
          <a:lstStyle/>
          <a:p>
            <a:pPr marL="60960" marR="0" lvl="0" indent="0" algn="l" defTabSz="914400" rtl="0" eaLnBrk="1" fontAlgn="auto" latinLnBrk="0" hangingPunct="1">
              <a:lnSpc>
                <a:spcPct val="100000"/>
              </a:lnSpc>
              <a:spcBef>
                <a:spcPts val="430"/>
              </a:spcBef>
              <a:spcAft>
                <a:spcPts val="0"/>
              </a:spcAft>
              <a:buClrTx/>
              <a:buSzTx/>
              <a:buFontTx/>
              <a:buNone/>
              <a:tabLst/>
              <a:defRPr/>
            </a:pPr>
            <a:r>
              <a:rPr kumimoji="0"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0</a:t>
            </a:r>
            <a:r>
              <a:rPr lang="en-US" sz="4400" b="1" spc="85" dirty="0">
                <a:solidFill>
                  <a:srgbClr val="4471C4"/>
                </a:solidFill>
                <a:latin typeface="Microsoft JhengHei" panose="020B0604030504040204" charset="-120"/>
                <a:cs typeface="Microsoft JhengHei" panose="020B0604030504040204" charset="-120"/>
              </a:rPr>
              <a:t>1</a:t>
            </a:r>
            <a:endParaRPr kumimoji="0" sz="4400" b="0" i="0" u="none" strike="noStrike" kern="1200" cap="none" spc="0" normalizeH="0" baseline="0" noProof="0" dirty="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11" name="object 11"/>
          <p:cNvSpPr txBox="1"/>
          <p:nvPr/>
        </p:nvSpPr>
        <p:spPr>
          <a:xfrm>
            <a:off x="3505200" y="2668377"/>
            <a:ext cx="4191000" cy="689291"/>
          </a:xfrm>
          <a:prstGeom prst="rect">
            <a:avLst/>
          </a:prstGeom>
        </p:spPr>
        <p:txBody>
          <a:bodyPr vert="horz" wrap="square" lIns="0" tIns="12065" rIns="0" bIns="0" rtlCol="0">
            <a:spAutoFit/>
          </a:bodyPr>
          <a:lstStyle/>
          <a:p>
            <a:pPr marL="12700">
              <a:lnSpc>
                <a:spcPct val="100000"/>
              </a:lnSpc>
              <a:spcBef>
                <a:spcPts val="95"/>
              </a:spcBef>
            </a:pPr>
            <a:r>
              <a:rPr lang="zh-CN" altLang="en-US" sz="4400" dirty="0">
                <a:latin typeface="等线" panose="02010600030101010101" charset="-122"/>
                <a:cs typeface="等线" panose="02010600030101010101" charset="-122"/>
              </a:rPr>
              <a:t>研究背景</a:t>
            </a:r>
          </a:p>
        </p:txBody>
      </p:sp>
    </p:spTree>
    <p:extLst>
      <p:ext uri="{BB962C8B-B14F-4D97-AF65-F5344CB8AC3E}">
        <p14:creationId xmlns:p14="http://schemas.microsoft.com/office/powerpoint/2010/main" val="301425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endParaRPr dirty="0"/>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endParaRPr/>
            </a:p>
          </p:txBody>
        </p:sp>
      </p:grpSp>
      <p:sp>
        <p:nvSpPr>
          <p:cNvPr id="14" name="object 14"/>
          <p:cNvSpPr txBox="1">
            <a:spLocks noGrp="1"/>
          </p:cNvSpPr>
          <p:nvPr>
            <p:ph type="title"/>
          </p:nvPr>
        </p:nvSpPr>
        <p:spPr>
          <a:xfrm>
            <a:off x="457301" y="199390"/>
            <a:ext cx="5986780" cy="1120820"/>
          </a:xfrm>
          <a:prstGeom prst="rect">
            <a:avLst/>
          </a:prstGeom>
        </p:spPr>
        <p:txBody>
          <a:bodyPr vert="horz" wrap="square" lIns="0" tIns="12700" rIns="0" bIns="0" rtlCol="0">
            <a:spAutoFit/>
          </a:bodyPr>
          <a:lstStyle/>
          <a:p>
            <a:pPr marL="12700">
              <a:spcBef>
                <a:spcPts val="100"/>
              </a:spcBef>
              <a:tabLst>
                <a:tab pos="2315845" algn="l"/>
              </a:tabLst>
            </a:pPr>
            <a:r>
              <a:rPr spc="75" dirty="0"/>
              <a:t>1</a:t>
            </a:r>
            <a:r>
              <a:rPr lang="zh-CN" altLang="en-US" spc="75" dirty="0"/>
              <a:t>	</a:t>
            </a:r>
            <a:r>
              <a:rPr lang="zh-CN" altLang="en-US" sz="3600" dirty="0">
                <a:latin typeface="等线" panose="02010600030101010101" charset="-122"/>
                <a:cs typeface="等线" panose="02010600030101010101" charset="-122"/>
              </a:rPr>
              <a:t>研究背景</a:t>
            </a:r>
            <a:br>
              <a:rPr lang="zh-CN" altLang="en-US" sz="3600" dirty="0">
                <a:latin typeface="等线" panose="02010600030101010101" charset="-122"/>
                <a:cs typeface="等线" panose="02010600030101010101" charset="-122"/>
              </a:rPr>
            </a:br>
            <a:endParaRPr spc="75" dirty="0"/>
          </a:p>
        </p:txBody>
      </p:sp>
      <p:sp>
        <p:nvSpPr>
          <p:cNvPr id="15" name="object 15"/>
          <p:cNvSpPr txBox="1"/>
          <p:nvPr/>
        </p:nvSpPr>
        <p:spPr>
          <a:xfrm>
            <a:off x="960221" y="1549252"/>
            <a:ext cx="4980940" cy="612347"/>
          </a:xfrm>
          <a:prstGeom prst="rect">
            <a:avLst/>
          </a:prstGeom>
        </p:spPr>
        <p:txBody>
          <a:bodyPr vert="horz" wrap="square" lIns="0" tIns="240665" rIns="0" bIns="0" rtlCol="0">
            <a:spAutoFit/>
          </a:bodyPr>
          <a:lstStyle/>
          <a:p>
            <a:pPr marL="12700">
              <a:lnSpc>
                <a:spcPct val="100000"/>
              </a:lnSpc>
              <a:spcBef>
                <a:spcPts val="1895"/>
              </a:spcBef>
            </a:pPr>
            <a:r>
              <a:rPr lang="en-US" altLang="zh-CN" sz="2400" b="1" i="0" dirty="0">
                <a:solidFill>
                  <a:srgbClr val="202122"/>
                </a:solidFill>
                <a:effectLst/>
                <a:latin typeface="Arial" panose="020B0604020202020204" pitchFamily="34" charset="0"/>
              </a:rPr>
              <a:t>  </a:t>
            </a:r>
            <a:endParaRPr lang="en-US" altLang="zh-CN" sz="2400" b="1" dirty="0">
              <a:solidFill>
                <a:srgbClr val="202122"/>
              </a:solidFill>
              <a:latin typeface="Arial" panose="020B0604020202020204" pitchFamily="34" charset="0"/>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2005"/>
              </a:lnSpc>
            </a:pPr>
            <a:fld id="{81D60167-4931-47E6-BA6A-407CBD079E47}" type="slidenum">
              <a:rPr dirty="0"/>
              <a:t>4</a:t>
            </a:fld>
            <a:endParaRPr dirty="0"/>
          </a:p>
        </p:txBody>
      </p:sp>
      <p:sp>
        <p:nvSpPr>
          <p:cNvPr id="35" name="文本框 34">
            <a:extLst>
              <a:ext uri="{FF2B5EF4-FFF2-40B4-BE49-F238E27FC236}">
                <a16:creationId xmlns:a16="http://schemas.microsoft.com/office/drawing/2014/main" id="{0D002D0C-3675-4AA2-8E92-0B59AEFF8BA6}"/>
              </a:ext>
            </a:extLst>
          </p:cNvPr>
          <p:cNvSpPr txBox="1"/>
          <p:nvPr/>
        </p:nvSpPr>
        <p:spPr>
          <a:xfrm>
            <a:off x="293826" y="857623"/>
            <a:ext cx="5497374" cy="523220"/>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1.1 </a:t>
            </a:r>
            <a:r>
              <a:rPr lang="en-US" altLang="zh-CN" sz="2800" spc="-10" dirty="0">
                <a:latin typeface="微软雅黑" panose="020B0503020204020204" pitchFamily="34" charset="-122"/>
                <a:ea typeface="微软雅黑" panose="020B0503020204020204" pitchFamily="34" charset="-122"/>
                <a:cs typeface="微软雅黑"/>
              </a:rPr>
              <a:t>WIFI</a:t>
            </a:r>
            <a:r>
              <a:rPr lang="zh-CN" altLang="en-US" sz="2800" spc="-10" dirty="0">
                <a:latin typeface="微软雅黑" panose="020B0503020204020204" pitchFamily="34" charset="-122"/>
                <a:ea typeface="微软雅黑" panose="020B0503020204020204" pitchFamily="34" charset="-122"/>
                <a:cs typeface="微软雅黑"/>
              </a:rPr>
              <a:t>室内定位的研究背景</a:t>
            </a:r>
            <a:endParaRPr lang="zh-CN" altLang="en-US" sz="2800" dirty="0">
              <a:latin typeface="微软雅黑" panose="020B0503020204020204" pitchFamily="34" charset="-122"/>
              <a:ea typeface="微软雅黑" panose="020B0503020204020204" pitchFamily="34" charset="-122"/>
              <a:cs typeface="微软雅黑"/>
            </a:endParaRPr>
          </a:p>
        </p:txBody>
      </p:sp>
      <p:sp>
        <p:nvSpPr>
          <p:cNvPr id="25" name="文本框 24">
            <a:extLst>
              <a:ext uri="{FF2B5EF4-FFF2-40B4-BE49-F238E27FC236}">
                <a16:creationId xmlns:a16="http://schemas.microsoft.com/office/drawing/2014/main" id="{1C589751-7CFB-49C5-893F-E7A0F995B681}"/>
              </a:ext>
            </a:extLst>
          </p:cNvPr>
          <p:cNvSpPr txBox="1"/>
          <p:nvPr/>
        </p:nvSpPr>
        <p:spPr>
          <a:xfrm>
            <a:off x="469870" y="2772759"/>
            <a:ext cx="3695700" cy="1692771"/>
          </a:xfrm>
          <a:prstGeom prst="rect">
            <a:avLst/>
          </a:prstGeom>
          <a:noFill/>
        </p:spPr>
        <p:txBody>
          <a:bodyPr wrap="square" rtlCol="0">
            <a:spAutoFit/>
          </a:bodyPr>
          <a:lstStyle/>
          <a:p>
            <a:r>
              <a:rPr lang="en-US" altLang="zh-CN" sz="2400" dirty="0"/>
              <a:t>1.1.2 </a:t>
            </a:r>
            <a:r>
              <a:rPr lang="zh-CN" altLang="en-US" sz="2400" dirty="0"/>
              <a:t>室内定位的挑战：</a:t>
            </a:r>
            <a:endParaRPr lang="en-US" altLang="zh-CN" sz="2400" dirty="0"/>
          </a:p>
          <a:p>
            <a:pPr marL="800100" lvl="1" indent="-342900">
              <a:buFont typeface="Arial" panose="020B0604020202020204" pitchFamily="34" charset="0"/>
              <a:buChar char="•"/>
            </a:pPr>
            <a:r>
              <a:rPr lang="zh-CN" altLang="en-US" sz="2000" dirty="0"/>
              <a:t>物体、墙壁遮挡信号</a:t>
            </a:r>
            <a:endParaRPr lang="en-US" altLang="zh-CN" sz="2000" dirty="0"/>
          </a:p>
          <a:p>
            <a:pPr marL="800100" lvl="1" indent="-342900">
              <a:buFont typeface="Arial" panose="020B0604020202020204" pitchFamily="34" charset="0"/>
              <a:buChar char="•"/>
            </a:pPr>
            <a:r>
              <a:rPr lang="zh-CN" altLang="en-US" sz="2000" dirty="0"/>
              <a:t>室内环境复杂（走动、门窗开关）</a:t>
            </a:r>
            <a:endParaRPr lang="en-US" altLang="zh-CN" sz="2000" dirty="0"/>
          </a:p>
          <a:p>
            <a:pPr marL="800100" lvl="1" indent="-342900">
              <a:buFont typeface="Arial" panose="020B0604020202020204" pitchFamily="34" charset="0"/>
              <a:buChar char="•"/>
            </a:pPr>
            <a:r>
              <a:rPr lang="zh-CN" altLang="en-US" sz="2000" dirty="0"/>
              <a:t>温度、湿度变化</a:t>
            </a:r>
            <a:endParaRPr lang="en-US" altLang="zh-CN" sz="2000" dirty="0"/>
          </a:p>
        </p:txBody>
      </p:sp>
      <p:sp>
        <p:nvSpPr>
          <p:cNvPr id="36" name="文本框 35">
            <a:extLst>
              <a:ext uri="{FF2B5EF4-FFF2-40B4-BE49-F238E27FC236}">
                <a16:creationId xmlns:a16="http://schemas.microsoft.com/office/drawing/2014/main" id="{34655189-81FE-434C-97EC-9F971F39C608}"/>
              </a:ext>
            </a:extLst>
          </p:cNvPr>
          <p:cNvSpPr txBox="1"/>
          <p:nvPr/>
        </p:nvSpPr>
        <p:spPr>
          <a:xfrm>
            <a:off x="457301" y="1524867"/>
            <a:ext cx="5656082" cy="769441"/>
          </a:xfrm>
          <a:prstGeom prst="rect">
            <a:avLst/>
          </a:prstGeom>
          <a:noFill/>
        </p:spPr>
        <p:txBody>
          <a:bodyPr wrap="square">
            <a:spAutoFit/>
          </a:bodyPr>
          <a:lstStyle/>
          <a:p>
            <a:r>
              <a:rPr lang="en-US" altLang="zh-CN" sz="2400" dirty="0"/>
              <a:t>1.1.1 GNSS</a:t>
            </a:r>
            <a:r>
              <a:rPr lang="zh-CN" altLang="en-US" sz="2400" dirty="0"/>
              <a:t>：</a:t>
            </a:r>
            <a:endParaRPr lang="en-US" altLang="zh-CN" sz="2400" dirty="0"/>
          </a:p>
          <a:p>
            <a:pPr marL="800100" lvl="1" indent="-342900">
              <a:buFont typeface="Arial" panose="020B0604020202020204" pitchFamily="34" charset="0"/>
              <a:buChar char="•"/>
            </a:pPr>
            <a:r>
              <a:rPr lang="zh-CN" altLang="en-US" sz="2000" dirty="0"/>
              <a:t>在室外环境中提供比较好的位置服务</a:t>
            </a:r>
            <a:endParaRPr lang="en-US" altLang="zh-CN" sz="2000" dirty="0"/>
          </a:p>
        </p:txBody>
      </p:sp>
      <p:pic>
        <p:nvPicPr>
          <p:cNvPr id="38" name="图片 37" descr="图示, 工程绘图&#10;&#10;描述已自动生成">
            <a:extLst>
              <a:ext uri="{FF2B5EF4-FFF2-40B4-BE49-F238E27FC236}">
                <a16:creationId xmlns:a16="http://schemas.microsoft.com/office/drawing/2014/main" id="{AE39AAE2-3B10-48FE-A7DD-A26699571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2761" y="2236997"/>
            <a:ext cx="4328524" cy="2868403"/>
          </a:xfrm>
          <a:prstGeom prst="rect">
            <a:avLst/>
          </a:prstGeom>
        </p:spPr>
      </p:pic>
      <p:sp>
        <p:nvSpPr>
          <p:cNvPr id="40" name="文本框 39">
            <a:extLst>
              <a:ext uri="{FF2B5EF4-FFF2-40B4-BE49-F238E27FC236}">
                <a16:creationId xmlns:a16="http://schemas.microsoft.com/office/drawing/2014/main" id="{12722FC6-0BD9-4FE0-91A6-5B77FB6C051F}"/>
              </a:ext>
            </a:extLst>
          </p:cNvPr>
          <p:cNvSpPr txBox="1"/>
          <p:nvPr/>
        </p:nvSpPr>
        <p:spPr>
          <a:xfrm>
            <a:off x="353338" y="5345587"/>
            <a:ext cx="7821168" cy="830997"/>
          </a:xfrm>
          <a:prstGeom prst="rect">
            <a:avLst/>
          </a:prstGeom>
          <a:noFill/>
        </p:spPr>
        <p:txBody>
          <a:bodyPr wrap="square">
            <a:spAutoFit/>
          </a:bodyPr>
          <a:lstStyle/>
          <a:p>
            <a:r>
              <a:rPr lang="en-US" altLang="zh-CN" sz="2400" b="1" dirty="0">
                <a:solidFill>
                  <a:srgbClr val="FF0000"/>
                </a:solidFill>
              </a:rPr>
              <a:t>GNSS</a:t>
            </a:r>
            <a:r>
              <a:rPr lang="zh-CN" altLang="en-US" sz="2400" b="1" dirty="0">
                <a:solidFill>
                  <a:srgbClr val="FF0000"/>
                </a:solidFill>
              </a:rPr>
              <a:t>受到以上室内环境的干扰，定位精度急剧下降，如何在复杂室内提供高精度定位服务，已经成为研究热点。</a:t>
            </a:r>
          </a:p>
        </p:txBody>
      </p:sp>
      <p:sp>
        <p:nvSpPr>
          <p:cNvPr id="16" name="文本框 15">
            <a:extLst>
              <a:ext uri="{FF2B5EF4-FFF2-40B4-BE49-F238E27FC236}">
                <a16:creationId xmlns:a16="http://schemas.microsoft.com/office/drawing/2014/main" id="{AB0A17EE-6317-49B4-8140-0FD12B716833}"/>
              </a:ext>
            </a:extLst>
          </p:cNvPr>
          <p:cNvSpPr txBox="1"/>
          <p:nvPr/>
        </p:nvSpPr>
        <p:spPr>
          <a:xfrm>
            <a:off x="89915" y="6388378"/>
            <a:ext cx="2971800" cy="369332"/>
          </a:xfrm>
          <a:prstGeom prst="rect">
            <a:avLst/>
          </a:prstGeom>
          <a:noFill/>
        </p:spPr>
        <p:txBody>
          <a:bodyPr wrap="square" rtlCol="0">
            <a:spAutoFit/>
          </a:bodyPr>
          <a:lstStyle/>
          <a:p>
            <a:r>
              <a:rPr lang="zh-CN" altLang="en-US" b="1" dirty="0"/>
              <a:t>图片来自互联网</a:t>
            </a:r>
          </a:p>
        </p:txBody>
      </p:sp>
      <p:sp>
        <p:nvSpPr>
          <p:cNvPr id="23" name="文本框 22">
            <a:extLst>
              <a:ext uri="{FF2B5EF4-FFF2-40B4-BE49-F238E27FC236}">
                <a16:creationId xmlns:a16="http://schemas.microsoft.com/office/drawing/2014/main" id="{3462A533-BF36-46B2-B373-17655A8C5EB4}"/>
              </a:ext>
            </a:extLst>
          </p:cNvPr>
          <p:cNvSpPr txBox="1"/>
          <p:nvPr/>
        </p:nvSpPr>
        <p:spPr>
          <a:xfrm>
            <a:off x="5523689" y="5100288"/>
            <a:ext cx="2401111" cy="369332"/>
          </a:xfrm>
          <a:prstGeom prst="rect">
            <a:avLst/>
          </a:prstGeom>
          <a:noFill/>
        </p:spPr>
        <p:txBody>
          <a:bodyPr wrap="square" rtlCol="0">
            <a:spAutoFit/>
          </a:bodyPr>
          <a:lstStyle/>
          <a:p>
            <a:r>
              <a:rPr lang="zh-CN" altLang="en-US" dirty="0"/>
              <a:t>图</a:t>
            </a:r>
            <a:r>
              <a:rPr lang="en-US" altLang="zh-CN" dirty="0"/>
              <a:t>1-1 </a:t>
            </a:r>
            <a:r>
              <a:rPr lang="zh-CN" altLang="en-US" dirty="0"/>
              <a:t>室内环境示意图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object 2">
            <a:extLst>
              <a:ext uri="{FF2B5EF4-FFF2-40B4-BE49-F238E27FC236}">
                <a16:creationId xmlns:a16="http://schemas.microsoft.com/office/drawing/2014/main" id="{1F8A7DC2-58E0-418B-8324-F613B94DB6CA}"/>
              </a:ext>
            </a:extLst>
          </p:cNvPr>
          <p:cNvGrpSpPr>
            <a:grpSpLocks/>
          </p:cNvGrpSpPr>
          <p:nvPr/>
        </p:nvGrpSpPr>
        <p:grpSpPr bwMode="auto">
          <a:xfrm>
            <a:off x="90488" y="134938"/>
            <a:ext cx="261937" cy="577850"/>
            <a:chOff x="89915" y="135636"/>
            <a:chExt cx="262255" cy="576580"/>
          </a:xfrm>
        </p:grpSpPr>
        <p:sp>
          <p:nvSpPr>
            <p:cNvPr id="9233" name="object 3">
              <a:extLst>
                <a:ext uri="{FF2B5EF4-FFF2-40B4-BE49-F238E27FC236}">
                  <a16:creationId xmlns:a16="http://schemas.microsoft.com/office/drawing/2014/main" id="{3CD06832-29F3-4897-A12A-57C32576E2F7}"/>
                </a:ext>
              </a:extLst>
            </p:cNvPr>
            <p:cNvSpPr>
              <a:spLocks/>
            </p:cNvSpPr>
            <p:nvPr/>
          </p:nvSpPr>
          <p:spPr bwMode="auto">
            <a:xfrm>
              <a:off x="278892" y="387095"/>
              <a:ext cx="73660" cy="325120"/>
            </a:xfrm>
            <a:custGeom>
              <a:avLst/>
              <a:gdLst>
                <a:gd name="T0" fmla="*/ 0 w 73660"/>
                <a:gd name="T1" fmla="*/ 324612 h 325120"/>
                <a:gd name="T2" fmla="*/ 73151 w 73660"/>
                <a:gd name="T3" fmla="*/ 324612 h 325120"/>
                <a:gd name="T4" fmla="*/ 73151 w 73660"/>
                <a:gd name="T5" fmla="*/ 0 h 325120"/>
                <a:gd name="T6" fmla="*/ 0 w 73660"/>
                <a:gd name="T7" fmla="*/ 0 h 325120"/>
                <a:gd name="T8" fmla="*/ 0 w 73660"/>
                <a:gd name="T9" fmla="*/ 324612 h 325120"/>
              </a:gdLst>
              <a:ahLst/>
              <a:cxnLst>
                <a:cxn ang="0">
                  <a:pos x="T0" y="T1"/>
                </a:cxn>
                <a:cxn ang="0">
                  <a:pos x="T2" y="T3"/>
                </a:cxn>
                <a:cxn ang="0">
                  <a:pos x="T4" y="T5"/>
                </a:cxn>
                <a:cxn ang="0">
                  <a:pos x="T6" y="T7"/>
                </a:cxn>
                <a:cxn ang="0">
                  <a:pos x="T8" y="T9"/>
                </a:cxn>
              </a:cxnLst>
              <a:rect l="0" t="0" r="r" b="b"/>
              <a:pathLst>
                <a:path w="73660" h="325120">
                  <a:moveTo>
                    <a:pt x="0" y="324612"/>
                  </a:moveTo>
                  <a:lnTo>
                    <a:pt x="73151" y="324612"/>
                  </a:lnTo>
                  <a:lnTo>
                    <a:pt x="73151" y="0"/>
                  </a:lnTo>
                  <a:lnTo>
                    <a:pt x="0" y="0"/>
                  </a:lnTo>
                  <a:lnTo>
                    <a:pt x="0" y="324612"/>
                  </a:lnTo>
                  <a:close/>
                </a:path>
              </a:pathLst>
            </a:custGeom>
            <a:solidFill>
              <a:srgbClr val="4471C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34" name="object 4">
              <a:extLst>
                <a:ext uri="{FF2B5EF4-FFF2-40B4-BE49-F238E27FC236}">
                  <a16:creationId xmlns:a16="http://schemas.microsoft.com/office/drawing/2014/main" id="{13A1A77A-9F5D-47BE-9370-012A3DC5CB13}"/>
                </a:ext>
              </a:extLst>
            </p:cNvPr>
            <p:cNvSpPr>
              <a:spLocks/>
            </p:cNvSpPr>
            <p:nvPr/>
          </p:nvSpPr>
          <p:spPr bwMode="auto">
            <a:xfrm>
              <a:off x="89915" y="135636"/>
              <a:ext cx="189230" cy="251460"/>
            </a:xfrm>
            <a:custGeom>
              <a:avLst/>
              <a:gdLst>
                <a:gd name="T0" fmla="*/ 188976 w 189229"/>
                <a:gd name="T1" fmla="*/ 0 h 251460"/>
                <a:gd name="T2" fmla="*/ 0 w 189229"/>
                <a:gd name="T3" fmla="*/ 0 h 251460"/>
                <a:gd name="T4" fmla="*/ 0 w 189229"/>
                <a:gd name="T5" fmla="*/ 251459 h 251460"/>
                <a:gd name="T6" fmla="*/ 188976 w 189229"/>
                <a:gd name="T7" fmla="*/ 251459 h 251460"/>
                <a:gd name="T8" fmla="*/ 188976 w 189229"/>
                <a:gd name="T9" fmla="*/ 0 h 251460"/>
              </a:gdLst>
              <a:ahLst/>
              <a:cxnLst>
                <a:cxn ang="0">
                  <a:pos x="T0" y="T1"/>
                </a:cxn>
                <a:cxn ang="0">
                  <a:pos x="T2" y="T3"/>
                </a:cxn>
                <a:cxn ang="0">
                  <a:pos x="T4" y="T5"/>
                </a:cxn>
                <a:cxn ang="0">
                  <a:pos x="T6" y="T7"/>
                </a:cxn>
                <a:cxn ang="0">
                  <a:pos x="T8" y="T9"/>
                </a:cxn>
              </a:cxnLst>
              <a:rect l="0" t="0" r="r" b="b"/>
              <a:pathLst>
                <a:path w="189229" h="251460">
                  <a:moveTo>
                    <a:pt x="188976" y="0"/>
                  </a:moveTo>
                  <a:lnTo>
                    <a:pt x="0" y="0"/>
                  </a:lnTo>
                  <a:lnTo>
                    <a:pt x="0" y="251459"/>
                  </a:lnTo>
                  <a:lnTo>
                    <a:pt x="188976" y="251459"/>
                  </a:lnTo>
                  <a:lnTo>
                    <a:pt x="188976" y="0"/>
                  </a:lnTo>
                  <a:close/>
                </a:path>
              </a:pathLst>
            </a:custGeom>
            <a:solidFill>
              <a:srgbClr val="2E54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grpSp>
        <p:nvGrpSpPr>
          <p:cNvPr id="9219" name="object 5">
            <a:extLst>
              <a:ext uri="{FF2B5EF4-FFF2-40B4-BE49-F238E27FC236}">
                <a16:creationId xmlns:a16="http://schemas.microsoft.com/office/drawing/2014/main" id="{4A18BCAE-EEB1-4E42-856A-1DA081EB6A01}"/>
              </a:ext>
            </a:extLst>
          </p:cNvPr>
          <p:cNvGrpSpPr>
            <a:grpSpLocks/>
          </p:cNvGrpSpPr>
          <p:nvPr/>
        </p:nvGrpSpPr>
        <p:grpSpPr bwMode="auto">
          <a:xfrm>
            <a:off x="0" y="6305550"/>
            <a:ext cx="9144000" cy="552450"/>
            <a:chOff x="0" y="6304788"/>
            <a:chExt cx="9144000" cy="553720"/>
          </a:xfrm>
        </p:grpSpPr>
        <p:sp>
          <p:nvSpPr>
            <p:cNvPr id="9231" name="object 6">
              <a:extLst>
                <a:ext uri="{FF2B5EF4-FFF2-40B4-BE49-F238E27FC236}">
                  <a16:creationId xmlns:a16="http://schemas.microsoft.com/office/drawing/2014/main" id="{444C85D3-903D-4067-B73F-B5EBFA4F1B78}"/>
                </a:ext>
              </a:extLst>
            </p:cNvPr>
            <p:cNvSpPr>
              <a:spLocks/>
            </p:cNvSpPr>
            <p:nvPr/>
          </p:nvSpPr>
          <p:spPr bwMode="auto">
            <a:xfrm>
              <a:off x="8420100" y="6318503"/>
              <a:ext cx="405765" cy="539750"/>
            </a:xfrm>
            <a:custGeom>
              <a:avLst/>
              <a:gdLst>
                <a:gd name="T0" fmla="*/ 405383 w 405765"/>
                <a:gd name="T1" fmla="*/ 0 h 539750"/>
                <a:gd name="T2" fmla="*/ 0 w 405765"/>
                <a:gd name="T3" fmla="*/ 0 h 539750"/>
                <a:gd name="T4" fmla="*/ 0 w 405765"/>
                <a:gd name="T5" fmla="*/ 539496 h 539750"/>
                <a:gd name="T6" fmla="*/ 405383 w 405765"/>
                <a:gd name="T7" fmla="*/ 539496 h 539750"/>
                <a:gd name="T8" fmla="*/ 405383 w 405765"/>
                <a:gd name="T9" fmla="*/ 0 h 539750"/>
              </a:gdLst>
              <a:ahLst/>
              <a:cxnLst>
                <a:cxn ang="0">
                  <a:pos x="T0" y="T1"/>
                </a:cxn>
                <a:cxn ang="0">
                  <a:pos x="T2" y="T3"/>
                </a:cxn>
                <a:cxn ang="0">
                  <a:pos x="T4" y="T5"/>
                </a:cxn>
                <a:cxn ang="0">
                  <a:pos x="T6" y="T7"/>
                </a:cxn>
                <a:cxn ang="0">
                  <a:pos x="T8" y="T9"/>
                </a:cxn>
              </a:cxnLst>
              <a:rect l="0" t="0" r="r" b="b"/>
              <a:pathLst>
                <a:path w="405765" h="539750">
                  <a:moveTo>
                    <a:pt x="405383" y="0"/>
                  </a:moveTo>
                  <a:lnTo>
                    <a:pt x="0" y="0"/>
                  </a:lnTo>
                  <a:lnTo>
                    <a:pt x="0" y="539496"/>
                  </a:lnTo>
                  <a:lnTo>
                    <a:pt x="405383" y="539496"/>
                  </a:lnTo>
                  <a:lnTo>
                    <a:pt x="405383" y="0"/>
                  </a:lnTo>
                  <a:close/>
                </a:path>
              </a:pathLst>
            </a:custGeom>
            <a:solidFill>
              <a:srgbClr val="4471C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32" name="object 7">
              <a:extLst>
                <a:ext uri="{FF2B5EF4-FFF2-40B4-BE49-F238E27FC236}">
                  <a16:creationId xmlns:a16="http://schemas.microsoft.com/office/drawing/2014/main" id="{1D670494-B749-4BC8-B480-015197A6B429}"/>
                </a:ext>
              </a:extLst>
            </p:cNvPr>
            <p:cNvSpPr>
              <a:spLocks/>
            </p:cNvSpPr>
            <p:nvPr/>
          </p:nvSpPr>
          <p:spPr bwMode="auto">
            <a:xfrm>
              <a:off x="0" y="6307836"/>
              <a:ext cx="9144000" cy="0"/>
            </a:xfrm>
            <a:custGeom>
              <a:avLst/>
              <a:gdLst>
                <a:gd name="T0" fmla="*/ 0 w 9144000"/>
                <a:gd name="T1" fmla="*/ 9144000 w 9144000"/>
              </a:gdLst>
              <a:ahLst/>
              <a:cxnLst>
                <a:cxn ang="0">
                  <a:pos x="T0" y="0"/>
                </a:cxn>
                <a:cxn ang="0">
                  <a:pos x="T1" y="0"/>
                </a:cxn>
              </a:cxnLst>
              <a:rect l="0" t="0" r="r" b="b"/>
              <a:pathLst>
                <a:path w="9144000">
                  <a:moveTo>
                    <a:pt x="0" y="0"/>
                  </a:moveTo>
                  <a:lnTo>
                    <a:pt x="9144000" y="0"/>
                  </a:lnTo>
                </a:path>
              </a:pathLst>
            </a:custGeom>
            <a:noFill/>
            <a:ln w="6096">
              <a:solidFill>
                <a:srgbClr val="4471C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grpSp>
        <p:nvGrpSpPr>
          <p:cNvPr id="9220" name="object 8">
            <a:extLst>
              <a:ext uri="{FF2B5EF4-FFF2-40B4-BE49-F238E27FC236}">
                <a16:creationId xmlns:a16="http://schemas.microsoft.com/office/drawing/2014/main" id="{C3518C13-62AC-4DC7-A60F-B7716DFC2EFD}"/>
              </a:ext>
            </a:extLst>
          </p:cNvPr>
          <p:cNvGrpSpPr>
            <a:grpSpLocks/>
          </p:cNvGrpSpPr>
          <p:nvPr/>
        </p:nvGrpSpPr>
        <p:grpSpPr bwMode="auto">
          <a:xfrm>
            <a:off x="349250" y="207963"/>
            <a:ext cx="7827963" cy="590550"/>
            <a:chOff x="348995" y="207263"/>
            <a:chExt cx="7827645" cy="591820"/>
          </a:xfrm>
        </p:grpSpPr>
        <p:sp>
          <p:nvSpPr>
            <p:cNvPr id="9226" name="object 9">
              <a:extLst>
                <a:ext uri="{FF2B5EF4-FFF2-40B4-BE49-F238E27FC236}">
                  <a16:creationId xmlns:a16="http://schemas.microsoft.com/office/drawing/2014/main" id="{29212BA0-8F7C-4C79-A276-2257AD3A936F}"/>
                </a:ext>
              </a:extLst>
            </p:cNvPr>
            <p:cNvSpPr>
              <a:spLocks/>
            </p:cNvSpPr>
            <p:nvPr/>
          </p:nvSpPr>
          <p:spPr bwMode="auto">
            <a:xfrm>
              <a:off x="739902" y="483870"/>
              <a:ext cx="7047230" cy="0"/>
            </a:xfrm>
            <a:custGeom>
              <a:avLst/>
              <a:gdLst>
                <a:gd name="T0" fmla="*/ 0 w 7047230"/>
                <a:gd name="T1" fmla="*/ 7046976 w 7047230"/>
              </a:gdLst>
              <a:ahLst/>
              <a:cxnLst>
                <a:cxn ang="0">
                  <a:pos x="T0" y="0"/>
                </a:cxn>
                <a:cxn ang="0">
                  <a:pos x="T1" y="0"/>
                </a:cxn>
              </a:cxnLst>
              <a:rect l="0" t="0" r="r" b="b"/>
              <a:pathLst>
                <a:path w="7047230">
                  <a:moveTo>
                    <a:pt x="0" y="0"/>
                  </a:moveTo>
                  <a:lnTo>
                    <a:pt x="7046976" y="0"/>
                  </a:lnTo>
                </a:path>
              </a:pathLst>
            </a:custGeom>
            <a:noFill/>
            <a:ln w="22860">
              <a:solidFill>
                <a:srgbClr val="006FC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27" name="object 10">
              <a:extLst>
                <a:ext uri="{FF2B5EF4-FFF2-40B4-BE49-F238E27FC236}">
                  <a16:creationId xmlns:a16="http://schemas.microsoft.com/office/drawing/2014/main" id="{B6B01638-16C5-4320-B0FC-F01B74C0E43F}"/>
                </a:ext>
              </a:extLst>
            </p:cNvPr>
            <p:cNvSpPr>
              <a:spLocks/>
            </p:cNvSpPr>
            <p:nvPr/>
          </p:nvSpPr>
          <p:spPr bwMode="auto">
            <a:xfrm>
              <a:off x="1028700" y="210311"/>
              <a:ext cx="7145020" cy="585470"/>
            </a:xfrm>
            <a:custGeom>
              <a:avLst/>
              <a:gdLst>
                <a:gd name="T0" fmla="*/ 7144511 w 7145020"/>
                <a:gd name="T1" fmla="*/ 0 h 585470"/>
                <a:gd name="T2" fmla="*/ 0 w 7145020"/>
                <a:gd name="T3" fmla="*/ 0 h 585470"/>
                <a:gd name="T4" fmla="*/ 0 w 7145020"/>
                <a:gd name="T5" fmla="*/ 585216 h 585470"/>
                <a:gd name="T6" fmla="*/ 7144511 w 7145020"/>
                <a:gd name="T7" fmla="*/ 585216 h 585470"/>
                <a:gd name="T8" fmla="*/ 7144511 w 7145020"/>
                <a:gd name="T9" fmla="*/ 0 h 585470"/>
              </a:gdLst>
              <a:ahLst/>
              <a:cxnLst>
                <a:cxn ang="0">
                  <a:pos x="T0" y="T1"/>
                </a:cxn>
                <a:cxn ang="0">
                  <a:pos x="T2" y="T3"/>
                </a:cxn>
                <a:cxn ang="0">
                  <a:pos x="T4" y="T5"/>
                </a:cxn>
                <a:cxn ang="0">
                  <a:pos x="T6" y="T7"/>
                </a:cxn>
                <a:cxn ang="0">
                  <a:pos x="T8" y="T9"/>
                </a:cxn>
              </a:cxnLst>
              <a:rect l="0" t="0" r="r" b="b"/>
              <a:pathLst>
                <a:path w="7145020" h="585470">
                  <a:moveTo>
                    <a:pt x="7144511" y="0"/>
                  </a:moveTo>
                  <a:lnTo>
                    <a:pt x="0" y="0"/>
                  </a:lnTo>
                  <a:lnTo>
                    <a:pt x="0" y="585216"/>
                  </a:lnTo>
                  <a:lnTo>
                    <a:pt x="7144511" y="585216"/>
                  </a:lnTo>
                  <a:lnTo>
                    <a:pt x="7144511" y="0"/>
                  </a:lnTo>
                  <a:close/>
                </a:path>
              </a:pathLst>
            </a:custGeom>
            <a:solidFill>
              <a:srgbClr val="006F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28" name="object 11">
              <a:extLst>
                <a:ext uri="{FF2B5EF4-FFF2-40B4-BE49-F238E27FC236}">
                  <a16:creationId xmlns:a16="http://schemas.microsoft.com/office/drawing/2014/main" id="{EF69ED9D-3CF7-4440-B338-4DF70DDDD1E1}"/>
                </a:ext>
              </a:extLst>
            </p:cNvPr>
            <p:cNvSpPr>
              <a:spLocks/>
            </p:cNvSpPr>
            <p:nvPr/>
          </p:nvSpPr>
          <p:spPr bwMode="auto">
            <a:xfrm>
              <a:off x="1028700" y="210311"/>
              <a:ext cx="7145020" cy="585470"/>
            </a:xfrm>
            <a:custGeom>
              <a:avLst/>
              <a:gdLst>
                <a:gd name="T0" fmla="*/ 0 w 7145020"/>
                <a:gd name="T1" fmla="*/ 585216 h 585470"/>
                <a:gd name="T2" fmla="*/ 7144511 w 7145020"/>
                <a:gd name="T3" fmla="*/ 585216 h 585470"/>
                <a:gd name="T4" fmla="*/ 7144511 w 7145020"/>
                <a:gd name="T5" fmla="*/ 0 h 585470"/>
                <a:gd name="T6" fmla="*/ 0 w 7145020"/>
                <a:gd name="T7" fmla="*/ 0 h 585470"/>
                <a:gd name="T8" fmla="*/ 0 w 7145020"/>
                <a:gd name="T9" fmla="*/ 585216 h 585470"/>
              </a:gdLst>
              <a:ahLst/>
              <a:cxnLst>
                <a:cxn ang="0">
                  <a:pos x="T0" y="T1"/>
                </a:cxn>
                <a:cxn ang="0">
                  <a:pos x="T2" y="T3"/>
                </a:cxn>
                <a:cxn ang="0">
                  <a:pos x="T4" y="T5"/>
                </a:cxn>
                <a:cxn ang="0">
                  <a:pos x="T6" y="T7"/>
                </a:cxn>
                <a:cxn ang="0">
                  <a:pos x="T8" y="T9"/>
                </a:cxn>
              </a:cxnLst>
              <a:rect l="0" t="0" r="r" b="b"/>
              <a:pathLst>
                <a:path w="7145020" h="585470">
                  <a:moveTo>
                    <a:pt x="0" y="585216"/>
                  </a:moveTo>
                  <a:lnTo>
                    <a:pt x="7144511" y="585216"/>
                  </a:lnTo>
                  <a:lnTo>
                    <a:pt x="7144511" y="0"/>
                  </a:lnTo>
                  <a:lnTo>
                    <a:pt x="0" y="0"/>
                  </a:lnTo>
                  <a:lnTo>
                    <a:pt x="0" y="585216"/>
                  </a:lnTo>
                  <a:close/>
                </a:path>
              </a:pathLst>
            </a:custGeom>
            <a:noFill/>
            <a:ln w="6096">
              <a:solidFill>
                <a:srgbClr val="006FC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29" name="object 12">
              <a:extLst>
                <a:ext uri="{FF2B5EF4-FFF2-40B4-BE49-F238E27FC236}">
                  <a16:creationId xmlns:a16="http://schemas.microsoft.com/office/drawing/2014/main" id="{985F6357-44AC-4FB6-8FFE-54AE14DF0CBC}"/>
                </a:ext>
              </a:extLst>
            </p:cNvPr>
            <p:cNvSpPr>
              <a:spLocks/>
            </p:cNvSpPr>
            <p:nvPr/>
          </p:nvSpPr>
          <p:spPr bwMode="auto">
            <a:xfrm>
              <a:off x="352043" y="210311"/>
              <a:ext cx="516890" cy="585470"/>
            </a:xfrm>
            <a:custGeom>
              <a:avLst/>
              <a:gdLst>
                <a:gd name="T0" fmla="*/ 516636 w 516890"/>
                <a:gd name="T1" fmla="*/ 0 h 585470"/>
                <a:gd name="T2" fmla="*/ 0 w 516890"/>
                <a:gd name="T3" fmla="*/ 0 h 585470"/>
                <a:gd name="T4" fmla="*/ 0 w 516890"/>
                <a:gd name="T5" fmla="*/ 585216 h 585470"/>
                <a:gd name="T6" fmla="*/ 516636 w 516890"/>
                <a:gd name="T7" fmla="*/ 585216 h 585470"/>
                <a:gd name="T8" fmla="*/ 516636 w 516890"/>
                <a:gd name="T9" fmla="*/ 0 h 585470"/>
              </a:gdLst>
              <a:ahLst/>
              <a:cxnLst>
                <a:cxn ang="0">
                  <a:pos x="T0" y="T1"/>
                </a:cxn>
                <a:cxn ang="0">
                  <a:pos x="T2" y="T3"/>
                </a:cxn>
                <a:cxn ang="0">
                  <a:pos x="T4" y="T5"/>
                </a:cxn>
                <a:cxn ang="0">
                  <a:pos x="T6" y="T7"/>
                </a:cxn>
                <a:cxn ang="0">
                  <a:pos x="T8" y="T9"/>
                </a:cxn>
              </a:cxnLst>
              <a:rect l="0" t="0" r="r" b="b"/>
              <a:pathLst>
                <a:path w="516890" h="585470">
                  <a:moveTo>
                    <a:pt x="516636" y="0"/>
                  </a:moveTo>
                  <a:lnTo>
                    <a:pt x="0" y="0"/>
                  </a:lnTo>
                  <a:lnTo>
                    <a:pt x="0" y="585216"/>
                  </a:lnTo>
                  <a:lnTo>
                    <a:pt x="516636" y="585216"/>
                  </a:lnTo>
                  <a:lnTo>
                    <a:pt x="516636" y="0"/>
                  </a:lnTo>
                  <a:close/>
                </a:path>
              </a:pathLst>
            </a:custGeom>
            <a:solidFill>
              <a:srgbClr val="006F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30" name="object 13">
              <a:extLst>
                <a:ext uri="{FF2B5EF4-FFF2-40B4-BE49-F238E27FC236}">
                  <a16:creationId xmlns:a16="http://schemas.microsoft.com/office/drawing/2014/main" id="{D1A9FC73-788A-41C1-A3EA-4BC7BFDC5102}"/>
                </a:ext>
              </a:extLst>
            </p:cNvPr>
            <p:cNvSpPr>
              <a:spLocks/>
            </p:cNvSpPr>
            <p:nvPr/>
          </p:nvSpPr>
          <p:spPr bwMode="auto">
            <a:xfrm>
              <a:off x="352043" y="210311"/>
              <a:ext cx="516890" cy="585470"/>
            </a:xfrm>
            <a:custGeom>
              <a:avLst/>
              <a:gdLst>
                <a:gd name="T0" fmla="*/ 0 w 516890"/>
                <a:gd name="T1" fmla="*/ 585216 h 585470"/>
                <a:gd name="T2" fmla="*/ 516636 w 516890"/>
                <a:gd name="T3" fmla="*/ 585216 h 585470"/>
                <a:gd name="T4" fmla="*/ 516636 w 516890"/>
                <a:gd name="T5" fmla="*/ 0 h 585470"/>
                <a:gd name="T6" fmla="*/ 0 w 516890"/>
                <a:gd name="T7" fmla="*/ 0 h 585470"/>
                <a:gd name="T8" fmla="*/ 0 w 516890"/>
                <a:gd name="T9" fmla="*/ 585216 h 585470"/>
              </a:gdLst>
              <a:ahLst/>
              <a:cxnLst>
                <a:cxn ang="0">
                  <a:pos x="T0" y="T1"/>
                </a:cxn>
                <a:cxn ang="0">
                  <a:pos x="T2" y="T3"/>
                </a:cxn>
                <a:cxn ang="0">
                  <a:pos x="T4" y="T5"/>
                </a:cxn>
                <a:cxn ang="0">
                  <a:pos x="T6" y="T7"/>
                </a:cxn>
                <a:cxn ang="0">
                  <a:pos x="T8" y="T9"/>
                </a:cxn>
              </a:cxnLst>
              <a:rect l="0" t="0" r="r" b="b"/>
              <a:pathLst>
                <a:path w="516890" h="585470">
                  <a:moveTo>
                    <a:pt x="0" y="585216"/>
                  </a:moveTo>
                  <a:lnTo>
                    <a:pt x="516636" y="585216"/>
                  </a:lnTo>
                  <a:lnTo>
                    <a:pt x="516636" y="0"/>
                  </a:lnTo>
                  <a:lnTo>
                    <a:pt x="0" y="0"/>
                  </a:lnTo>
                  <a:lnTo>
                    <a:pt x="0" y="585216"/>
                  </a:lnTo>
                  <a:close/>
                </a:path>
              </a:pathLst>
            </a:custGeom>
            <a:noFill/>
            <a:ln w="6096">
              <a:solidFill>
                <a:srgbClr val="006FC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sp>
        <p:nvSpPr>
          <p:cNvPr id="14" name="object 14">
            <a:extLst>
              <a:ext uri="{FF2B5EF4-FFF2-40B4-BE49-F238E27FC236}">
                <a16:creationId xmlns:a16="http://schemas.microsoft.com/office/drawing/2014/main" id="{04A112FA-C0AD-49EB-931B-316176E74FA9}"/>
              </a:ext>
            </a:extLst>
          </p:cNvPr>
          <p:cNvSpPr txBox="1">
            <a:spLocks noGrp="1"/>
          </p:cNvSpPr>
          <p:nvPr>
            <p:ph type="title"/>
          </p:nvPr>
        </p:nvSpPr>
        <p:spPr>
          <a:xfrm>
            <a:off x="457200" y="200025"/>
            <a:ext cx="5986463" cy="1120775"/>
          </a:xfrm>
        </p:spPr>
        <p:txBody>
          <a:bodyPr tIns="12700"/>
          <a:lstStyle/>
          <a:p>
            <a:pPr marL="12700" eaLnBrk="1" hangingPunct="1">
              <a:spcBef>
                <a:spcPts val="100"/>
              </a:spcBef>
              <a:tabLst>
                <a:tab pos="2314575" algn="l"/>
              </a:tabLst>
            </a:pPr>
            <a:r>
              <a:rPr lang="zh-CN" altLang="zh-CN">
                <a:latin typeface="Microsoft JhengHei" panose="020B0604030504040204" pitchFamily="34" charset="-120"/>
                <a:ea typeface="Microsoft JhengHei" panose="020B0604030504040204" pitchFamily="34" charset="-120"/>
              </a:rPr>
              <a:t>1</a:t>
            </a:r>
            <a:r>
              <a:rPr lang="zh-CN" altLang="en-US">
                <a:latin typeface="Microsoft JhengHei" panose="020B0604030504040204" pitchFamily="34" charset="-120"/>
                <a:ea typeface="Microsoft JhengHei" panose="020B0604030504040204" pitchFamily="34" charset="-120"/>
              </a:rPr>
              <a:t>	</a:t>
            </a:r>
            <a:r>
              <a:rPr lang="zh-CN" altLang="en-US">
                <a:latin typeface="等线" panose="02010600030101010101" pitchFamily="2" charset="-122"/>
                <a:ea typeface="等线" panose="02010600030101010101" pitchFamily="2" charset="-122"/>
              </a:rPr>
              <a:t>研究背景</a:t>
            </a:r>
            <a:br>
              <a:rPr lang="zh-CN" altLang="en-US">
                <a:latin typeface="等线" panose="02010600030101010101" pitchFamily="2" charset="-122"/>
                <a:ea typeface="等线" panose="02010600030101010101" pitchFamily="2" charset="-122"/>
              </a:rPr>
            </a:br>
            <a:endParaRPr lang="zh-CN" altLang="zh-CN">
              <a:latin typeface="Microsoft JhengHei" panose="020B0604030504040204" pitchFamily="34" charset="-120"/>
              <a:ea typeface="Microsoft JhengHei" panose="020B0604030504040204" pitchFamily="34" charset="-120"/>
            </a:endParaRPr>
          </a:p>
        </p:txBody>
      </p:sp>
      <p:sp>
        <p:nvSpPr>
          <p:cNvPr id="9222" name="object 15">
            <a:extLst>
              <a:ext uri="{FF2B5EF4-FFF2-40B4-BE49-F238E27FC236}">
                <a16:creationId xmlns:a16="http://schemas.microsoft.com/office/drawing/2014/main" id="{85BBDFA1-6CAB-4187-96EE-C12EC4ED6A40}"/>
              </a:ext>
            </a:extLst>
          </p:cNvPr>
          <p:cNvSpPr txBox="1">
            <a:spLocks noChangeArrowheads="1"/>
          </p:cNvSpPr>
          <p:nvPr/>
        </p:nvSpPr>
        <p:spPr bwMode="auto">
          <a:xfrm>
            <a:off x="960438" y="1549400"/>
            <a:ext cx="49799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40665"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ts val="1900"/>
              </a:spcBef>
            </a:pPr>
            <a:r>
              <a:rPr lang="en-US" altLang="zh-CN" sz="2400" b="1">
                <a:solidFill>
                  <a:srgbClr val="202122"/>
                </a:solidFill>
                <a:latin typeface="Arial" panose="020B0604020202020204" pitchFamily="34" charset="0"/>
              </a:rPr>
              <a:t>  </a:t>
            </a:r>
          </a:p>
        </p:txBody>
      </p:sp>
      <p:sp>
        <p:nvSpPr>
          <p:cNvPr id="9223" name="object 17">
            <a:extLst>
              <a:ext uri="{FF2B5EF4-FFF2-40B4-BE49-F238E27FC236}">
                <a16:creationId xmlns:a16="http://schemas.microsoft.com/office/drawing/2014/main" id="{E3D3AD3E-DD3D-4D15-B616-DD53A5C90BF4}"/>
              </a:ext>
            </a:extLst>
          </p:cNvPr>
          <p:cNvSpPr>
            <a:spLocks noGrp="1" noChangeArrowheads="1"/>
          </p:cNvSpPr>
          <p:nvPr>
            <p:ph type="sldNum" sz="quarter" idx="12"/>
          </p:nvPr>
        </p:nvSpPr>
        <p:spPr bwMode="auto">
          <a:xfrm>
            <a:off x="8456613" y="6470650"/>
            <a:ext cx="334962" cy="2809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zh-CN"/>
            </a:defPPr>
            <a:lvl1pPr marL="38100" algn="l" rtl="0" eaLnBrk="1" fontAlgn="auto" hangingPunct="1">
              <a:lnSpc>
                <a:spcPts val="2005"/>
              </a:lnSpc>
              <a:spcBef>
                <a:spcPts val="0"/>
              </a:spcBef>
              <a:spcAft>
                <a:spcPts val="0"/>
              </a:spcAft>
              <a:defRPr sz="2000" b="1" i="0" kern="1200" dirty="0">
                <a:solidFill>
                  <a:schemeClr val="bg1"/>
                </a:solidFill>
                <a:latin typeface="Calibri" panose="020F0502020204030204"/>
                <a:ea typeface="+mn-ea"/>
                <a:cs typeface="Calibri" panose="020F0502020204030204"/>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base">
              <a:lnSpc>
                <a:spcPts val="2000"/>
              </a:lnSpc>
              <a:spcBef>
                <a:spcPct val="0"/>
              </a:spcBef>
              <a:spcAft>
                <a:spcPct val="0"/>
              </a:spcAft>
              <a:defRPr/>
            </a:pPr>
            <a:fld id="{AB859293-3515-4B7A-92FD-13C8063C1113}" type="slidenum">
              <a:rPr lang="en-US" altLang="zh-CN" smtClean="0"/>
              <a:pPr fontAlgn="base">
                <a:lnSpc>
                  <a:spcPts val="2000"/>
                </a:lnSpc>
                <a:spcBef>
                  <a:spcPct val="0"/>
                </a:spcBef>
                <a:spcAft>
                  <a:spcPct val="0"/>
                </a:spcAft>
                <a:defRPr/>
              </a:pPr>
              <a:t>5</a:t>
            </a:fld>
            <a:endParaRPr lang="zh-CN" altLang="zh-CN">
              <a:solidFill>
                <a:schemeClr val="bg1"/>
              </a:solidFill>
              <a:cs typeface="Calibri" panose="020F0502020204030204" pitchFamily="34" charset="0"/>
            </a:endParaRPr>
          </a:p>
        </p:txBody>
      </p:sp>
      <p:sp>
        <p:nvSpPr>
          <p:cNvPr id="35" name="文本框 34">
            <a:extLst>
              <a:ext uri="{FF2B5EF4-FFF2-40B4-BE49-F238E27FC236}">
                <a16:creationId xmlns:a16="http://schemas.microsoft.com/office/drawing/2014/main" id="{E3E3688F-9181-4C48-8D0E-A09697B3D771}"/>
              </a:ext>
            </a:extLst>
          </p:cNvPr>
          <p:cNvSpPr txBox="1"/>
          <p:nvPr/>
        </p:nvSpPr>
        <p:spPr>
          <a:xfrm>
            <a:off x="293688" y="857250"/>
            <a:ext cx="5497512" cy="461665"/>
          </a:xfrm>
          <a:prstGeom prst="rect">
            <a:avLst/>
          </a:prstGeom>
          <a:noFill/>
        </p:spPr>
        <p:txBody>
          <a:bodyPr>
            <a:spAutoFit/>
          </a:bodyPr>
          <a:lstStyle/>
          <a:p>
            <a:pPr marL="12700" eaLnBrk="1" fontAlgn="auto" hangingPunct="1">
              <a:spcBef>
                <a:spcPts val="95"/>
              </a:spcBef>
              <a:spcAft>
                <a:spcPts val="0"/>
              </a:spcAft>
              <a:defRPr/>
            </a:pPr>
            <a:r>
              <a:rPr lang="en-US" altLang="zh-CN" sz="2400" spc="-5" dirty="0">
                <a:latin typeface="微软雅黑" panose="020B0503020204020204" pitchFamily="34" charset="-122"/>
                <a:ea typeface="微软雅黑" panose="020B0503020204020204" pitchFamily="34" charset="-122"/>
                <a:cs typeface="微软雅黑"/>
              </a:rPr>
              <a:t>1.1.3 </a:t>
            </a:r>
            <a:r>
              <a:rPr lang="en-US" altLang="zh-CN" sz="2400" spc="-10" dirty="0">
                <a:latin typeface="微软雅黑" panose="020B0503020204020204" pitchFamily="34" charset="-122"/>
                <a:ea typeface="微软雅黑" panose="020B0503020204020204" pitchFamily="34" charset="-122"/>
                <a:cs typeface="微软雅黑"/>
              </a:rPr>
              <a:t>WIFI</a:t>
            </a:r>
            <a:r>
              <a:rPr lang="zh-CN" altLang="en-US" sz="2400" spc="-10" dirty="0">
                <a:latin typeface="微软雅黑" panose="020B0503020204020204" pitchFamily="34" charset="-122"/>
                <a:ea typeface="微软雅黑" panose="020B0503020204020204" pitchFamily="34" charset="-122"/>
                <a:cs typeface="微软雅黑"/>
              </a:rPr>
              <a:t>室内定位的研究背景</a:t>
            </a:r>
            <a:endParaRPr lang="zh-CN" altLang="en-US" sz="2400" dirty="0">
              <a:latin typeface="微软雅黑" panose="020B0503020204020204" pitchFamily="34" charset="-122"/>
              <a:ea typeface="微软雅黑" panose="020B0503020204020204" pitchFamily="34" charset="-122"/>
              <a:cs typeface="微软雅黑"/>
            </a:endParaRPr>
          </a:p>
        </p:txBody>
      </p:sp>
      <p:pic>
        <p:nvPicPr>
          <p:cNvPr id="3" name="图片 2" descr="表格&#10;&#10;描述已自动生成">
            <a:extLst>
              <a:ext uri="{FF2B5EF4-FFF2-40B4-BE49-F238E27FC236}">
                <a16:creationId xmlns:a16="http://schemas.microsoft.com/office/drawing/2014/main" id="{E9A573FC-AA97-49CA-B6CA-760E99ED8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5" y="1305125"/>
            <a:ext cx="7772400" cy="4992824"/>
          </a:xfrm>
          <a:prstGeom prst="rect">
            <a:avLst/>
          </a:prstGeom>
        </p:spPr>
      </p:pic>
      <p:sp>
        <p:nvSpPr>
          <p:cNvPr id="4" name="文本框 3">
            <a:extLst>
              <a:ext uri="{FF2B5EF4-FFF2-40B4-BE49-F238E27FC236}">
                <a16:creationId xmlns:a16="http://schemas.microsoft.com/office/drawing/2014/main" id="{53539A40-FAAA-49A1-A307-5891AA4D58C9}"/>
              </a:ext>
            </a:extLst>
          </p:cNvPr>
          <p:cNvSpPr txBox="1"/>
          <p:nvPr/>
        </p:nvSpPr>
        <p:spPr>
          <a:xfrm>
            <a:off x="7696200" y="1676400"/>
            <a:ext cx="1447800" cy="830997"/>
          </a:xfrm>
          <a:prstGeom prst="rect">
            <a:avLst/>
          </a:prstGeom>
          <a:noFill/>
        </p:spPr>
        <p:txBody>
          <a:bodyPr wrap="square" rtlCol="0">
            <a:spAutoFit/>
          </a:bodyPr>
          <a:lstStyle/>
          <a:p>
            <a:r>
              <a:rPr lang="zh-CN" altLang="en-US" sz="2400" dirty="0">
                <a:solidFill>
                  <a:srgbClr val="FF0000"/>
                </a:solidFill>
              </a:rPr>
              <a:t>需要部署信号源</a:t>
            </a:r>
          </a:p>
        </p:txBody>
      </p:sp>
      <p:sp>
        <p:nvSpPr>
          <p:cNvPr id="5" name="箭头: 右 4">
            <a:extLst>
              <a:ext uri="{FF2B5EF4-FFF2-40B4-BE49-F238E27FC236}">
                <a16:creationId xmlns:a16="http://schemas.microsoft.com/office/drawing/2014/main" id="{E889A456-3832-4552-8A96-A61127DC5499}"/>
              </a:ext>
            </a:extLst>
          </p:cNvPr>
          <p:cNvSpPr/>
          <p:nvPr/>
        </p:nvSpPr>
        <p:spPr>
          <a:xfrm>
            <a:off x="7315200" y="5834232"/>
            <a:ext cx="381000" cy="1351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61F06925-DFFD-4DFB-B8EC-A208E114DEFE}"/>
              </a:ext>
            </a:extLst>
          </p:cNvPr>
          <p:cNvSpPr txBox="1"/>
          <p:nvPr/>
        </p:nvSpPr>
        <p:spPr>
          <a:xfrm>
            <a:off x="7717440" y="4768045"/>
            <a:ext cx="1447800" cy="1569660"/>
          </a:xfrm>
          <a:prstGeom prst="rect">
            <a:avLst/>
          </a:prstGeom>
          <a:noFill/>
        </p:spPr>
        <p:txBody>
          <a:bodyPr wrap="square" rtlCol="0">
            <a:spAutoFit/>
          </a:bodyPr>
          <a:lstStyle/>
          <a:p>
            <a:r>
              <a:rPr lang="zh-CN" altLang="en-US" sz="2400" dirty="0">
                <a:solidFill>
                  <a:srgbClr val="FF0000"/>
                </a:solidFill>
              </a:rPr>
              <a:t>广泛部署</a:t>
            </a:r>
            <a:endParaRPr lang="en-US" altLang="zh-CN" sz="2400" dirty="0">
              <a:solidFill>
                <a:srgbClr val="FF0000"/>
              </a:solidFill>
            </a:endParaRPr>
          </a:p>
          <a:p>
            <a:r>
              <a:rPr lang="zh-CN" altLang="en-US" sz="2400" dirty="0">
                <a:solidFill>
                  <a:srgbClr val="FF0000"/>
                </a:solidFill>
              </a:rPr>
              <a:t>发展成熟</a:t>
            </a:r>
            <a:endParaRPr lang="en-US" altLang="zh-CN" sz="2400" dirty="0">
              <a:solidFill>
                <a:srgbClr val="FF0000"/>
              </a:solidFill>
            </a:endParaRPr>
          </a:p>
          <a:p>
            <a:r>
              <a:rPr lang="zh-CN" altLang="en-US" sz="2400" dirty="0">
                <a:solidFill>
                  <a:srgbClr val="FF0000"/>
                </a:solidFill>
              </a:rPr>
              <a:t>多移动端</a:t>
            </a:r>
            <a:endParaRPr lang="en-US" altLang="zh-CN" sz="2400" dirty="0">
              <a:solidFill>
                <a:srgbClr val="FF0000"/>
              </a:solidFill>
            </a:endParaRPr>
          </a:p>
          <a:p>
            <a:r>
              <a:rPr lang="zh-CN" altLang="en-US" sz="2400" dirty="0">
                <a:solidFill>
                  <a:srgbClr val="FF0000"/>
                </a:solidFill>
              </a:rPr>
              <a:t>造价较低</a:t>
            </a:r>
          </a:p>
        </p:txBody>
      </p:sp>
      <p:sp>
        <p:nvSpPr>
          <p:cNvPr id="25" name="文本框 24">
            <a:extLst>
              <a:ext uri="{FF2B5EF4-FFF2-40B4-BE49-F238E27FC236}">
                <a16:creationId xmlns:a16="http://schemas.microsoft.com/office/drawing/2014/main" id="{D9D7A899-FB74-4CD7-8791-27110BB7583A}"/>
              </a:ext>
            </a:extLst>
          </p:cNvPr>
          <p:cNvSpPr txBox="1"/>
          <p:nvPr/>
        </p:nvSpPr>
        <p:spPr>
          <a:xfrm>
            <a:off x="18624" y="6337705"/>
            <a:ext cx="7754139" cy="369332"/>
          </a:xfrm>
          <a:prstGeom prst="rect">
            <a:avLst/>
          </a:prstGeom>
          <a:noFill/>
        </p:spPr>
        <p:txBody>
          <a:bodyPr wrap="square">
            <a:spAutoFit/>
          </a:bodyPr>
          <a:lstStyle/>
          <a:p>
            <a:r>
              <a:rPr lang="en-US" altLang="zh-CN" b="0" i="0" dirty="0">
                <a:solidFill>
                  <a:srgbClr val="333333"/>
                </a:solidFill>
                <a:effectLst/>
                <a:latin typeface="Microsoft yahei" panose="020B0503020204020204" pitchFamily="34" charset="-122"/>
                <a:ea typeface="Microsoft yahei" panose="020B0503020204020204" pitchFamily="34" charset="-122"/>
              </a:rPr>
              <a:t>[1]</a:t>
            </a:r>
            <a:r>
              <a:rPr lang="zh-CN" altLang="en-US" b="0" i="0" dirty="0">
                <a:solidFill>
                  <a:srgbClr val="333333"/>
                </a:solidFill>
                <a:effectLst/>
                <a:latin typeface="Microsoft yahei" panose="020B0503020204020204" pitchFamily="34" charset="-122"/>
                <a:ea typeface="Microsoft yahei" panose="020B0503020204020204" pitchFamily="34" charset="-122"/>
              </a:rPr>
              <a:t>乔威</a:t>
            </a:r>
            <a:r>
              <a:rPr lang="en-US" altLang="zh-CN" b="0" i="0" dirty="0">
                <a:solidFill>
                  <a:srgbClr val="333333"/>
                </a:solidFill>
                <a:effectLst/>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基于</a:t>
            </a:r>
            <a:r>
              <a:rPr lang="en-US" altLang="zh-CN" b="0" i="0" dirty="0" err="1">
                <a:solidFill>
                  <a:srgbClr val="333333"/>
                </a:solidFill>
                <a:effectLst/>
                <a:latin typeface="Microsoft yahei" panose="020B0503020204020204" pitchFamily="34" charset="-122"/>
                <a:ea typeface="Microsoft yahei" panose="020B0503020204020204" pitchFamily="34" charset="-122"/>
              </a:rPr>
              <a:t>WiFi</a:t>
            </a:r>
            <a:r>
              <a:rPr lang="zh-CN" altLang="en-US" b="0" i="0" dirty="0">
                <a:solidFill>
                  <a:srgbClr val="333333"/>
                </a:solidFill>
                <a:effectLst/>
                <a:latin typeface="Microsoft yahei" panose="020B0503020204020204" pitchFamily="34" charset="-122"/>
                <a:ea typeface="Microsoft yahei" panose="020B0503020204020204" pitchFamily="34" charset="-122"/>
              </a:rPr>
              <a:t>的室内定位算法研究及系统实现</a:t>
            </a:r>
            <a:r>
              <a:rPr lang="en-US" altLang="zh-CN" b="0" i="0" dirty="0">
                <a:solidFill>
                  <a:srgbClr val="333333"/>
                </a:solidFill>
                <a:effectLst/>
                <a:latin typeface="Microsoft yahei" panose="020B0503020204020204" pitchFamily="34" charset="-122"/>
                <a:ea typeface="Microsoft yahei" panose="020B0503020204020204" pitchFamily="34" charset="-122"/>
              </a:rPr>
              <a:t>[D].</a:t>
            </a:r>
            <a:r>
              <a:rPr lang="zh-CN" altLang="en-US" b="0" i="0" dirty="0">
                <a:solidFill>
                  <a:srgbClr val="333333"/>
                </a:solidFill>
                <a:effectLst/>
                <a:latin typeface="Microsoft yahei" panose="020B0503020204020204" pitchFamily="34" charset="-122"/>
                <a:ea typeface="Microsoft yahei" panose="020B0503020204020204" pitchFamily="34" charset="-122"/>
              </a:rPr>
              <a:t>西安科技大学</a:t>
            </a:r>
            <a:r>
              <a:rPr lang="en-US" altLang="zh-CN" b="0" i="0" dirty="0">
                <a:solidFill>
                  <a:srgbClr val="333333"/>
                </a:solidFill>
                <a:effectLst/>
                <a:latin typeface="Microsoft yahei" panose="020B0503020204020204" pitchFamily="34" charset="-122"/>
                <a:ea typeface="Microsoft yahei" panose="020B0503020204020204" pitchFamily="34" charset="-122"/>
              </a:rPr>
              <a:t>,2021.</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1639" cy="6858000"/>
          </a:xfrm>
          <a:custGeom>
            <a:avLst/>
            <a:gdLst/>
            <a:ahLst/>
            <a:cxnLst/>
            <a:rect l="l" t="t" r="r" b="b"/>
            <a:pathLst>
              <a:path w="1691639" h="6858000">
                <a:moveTo>
                  <a:pt x="1691639" y="6857998"/>
                </a:moveTo>
                <a:lnTo>
                  <a:pt x="1691639" y="0"/>
                </a:lnTo>
                <a:lnTo>
                  <a:pt x="0" y="0"/>
                </a:lnTo>
                <a:lnTo>
                  <a:pt x="0" y="6857998"/>
                </a:lnTo>
                <a:lnTo>
                  <a:pt x="1691639" y="6857998"/>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63500" y="2598546"/>
            <a:ext cx="1549400" cy="9398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6000" b="1" i="0" u="none" strike="noStrike" kern="1200" cap="none" spc="0" normalizeH="0" baseline="0" noProof="0" dirty="0">
                <a:ln>
                  <a:noFill/>
                </a:ln>
                <a:solidFill>
                  <a:srgbClr val="FFFFFF"/>
                </a:solidFill>
                <a:effectLst/>
                <a:uLnTx/>
                <a:uFillTx/>
                <a:latin typeface="Microsoft JhengHei" panose="020B0604030504040204" charset="-120"/>
                <a:ea typeface="+mn-ea"/>
                <a:cs typeface="Microsoft JhengHei" panose="020B0604030504040204" charset="-120"/>
              </a:rPr>
              <a:t>目录</a:t>
            </a:r>
            <a:endParaRPr kumimoji="0" sz="6000" b="0" i="0" u="none" strike="noStrike" kern="1200" cap="none" spc="0" normalizeH="0" baseline="0" noProof="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6" name="object 6"/>
          <p:cNvSpPr txBox="1"/>
          <p:nvPr/>
        </p:nvSpPr>
        <p:spPr>
          <a:xfrm>
            <a:off x="2398016" y="2577764"/>
            <a:ext cx="812800" cy="732252"/>
          </a:xfrm>
          <a:prstGeom prst="rect">
            <a:avLst/>
          </a:prstGeom>
          <a:ln w="12191">
            <a:solidFill>
              <a:srgbClr val="4471C4"/>
            </a:solidFill>
          </a:ln>
        </p:spPr>
        <p:txBody>
          <a:bodyPr vert="horz" wrap="square" lIns="0" tIns="54610" rIns="0" bIns="0" rtlCol="0">
            <a:spAutoFit/>
          </a:bodyPr>
          <a:lstStyle/>
          <a:p>
            <a:pPr marL="60960" marR="0" lvl="0" indent="0" algn="l" defTabSz="914400" rtl="0" eaLnBrk="1" fontAlgn="auto" latinLnBrk="0" hangingPunct="1">
              <a:lnSpc>
                <a:spcPct val="100000"/>
              </a:lnSpc>
              <a:spcBef>
                <a:spcPts val="430"/>
              </a:spcBef>
              <a:spcAft>
                <a:spcPts val="0"/>
              </a:spcAft>
              <a:buClrTx/>
              <a:buSzTx/>
              <a:buFontTx/>
              <a:buNone/>
              <a:tabLst/>
              <a:defRPr/>
            </a:pPr>
            <a:r>
              <a:rPr kumimoji="0"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0</a:t>
            </a:r>
            <a:r>
              <a:rPr kumimoji="0" lang="en-US"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2</a:t>
            </a:r>
            <a:endParaRPr kumimoji="0" sz="4400" b="0" i="0" u="none" strike="noStrike" kern="1200" cap="none" spc="0" normalizeH="0" baseline="0" noProof="0" dirty="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11" name="object 11"/>
          <p:cNvSpPr txBox="1"/>
          <p:nvPr/>
        </p:nvSpPr>
        <p:spPr>
          <a:xfrm>
            <a:off x="3505200" y="2668377"/>
            <a:ext cx="4495800" cy="689291"/>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等线" panose="02010600030101010101" charset="-122"/>
                <a:ea typeface="+mn-ea"/>
                <a:cs typeface="等线" panose="02010600030101010101" charset="-122"/>
              </a:rPr>
              <a:t>WIFI</a:t>
            </a:r>
            <a:r>
              <a:rPr lang="zh-CN" altLang="en-US" sz="4400" dirty="0">
                <a:solidFill>
                  <a:prstClr val="black"/>
                </a:solidFill>
                <a:latin typeface="等线" panose="02010600030101010101" charset="-122"/>
                <a:cs typeface="等线" panose="02010600030101010101" charset="-122"/>
              </a:rPr>
              <a:t>相关介绍</a:t>
            </a:r>
            <a:endParaRPr kumimoji="0" sz="4400" b="0" i="0" u="none" strike="noStrike" kern="1200" cap="none" spc="0" normalizeH="0" baseline="0" noProof="0" dirty="0">
              <a:ln>
                <a:noFill/>
              </a:ln>
              <a:solidFill>
                <a:prstClr val="black"/>
              </a:solidFill>
              <a:effectLst/>
              <a:uLnTx/>
              <a:uFillTx/>
              <a:latin typeface="等线" panose="02010600030101010101" charset="-122"/>
              <a:ea typeface="+mn-ea"/>
              <a:cs typeface="等线" panose="02010600030101010101" charset="-122"/>
            </a:endParaRPr>
          </a:p>
        </p:txBody>
      </p:sp>
      <p:sp>
        <p:nvSpPr>
          <p:cNvPr id="7" name="object 4">
            <a:extLst>
              <a:ext uri="{FF2B5EF4-FFF2-40B4-BE49-F238E27FC236}">
                <a16:creationId xmlns:a16="http://schemas.microsoft.com/office/drawing/2014/main" id="{F02688B6-8BAC-4DBC-80C4-5D2496EDA257}"/>
              </a:ext>
            </a:extLst>
          </p:cNvPr>
          <p:cNvSpPr txBox="1"/>
          <p:nvPr/>
        </p:nvSpPr>
        <p:spPr>
          <a:xfrm>
            <a:off x="-65018" y="3573526"/>
            <a:ext cx="2198618" cy="44307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en-US" sz="2800" b="1" spc="-5" dirty="0">
                <a:solidFill>
                  <a:srgbClr val="FFFFFF"/>
                </a:solidFill>
                <a:latin typeface="Times New Roman" panose="02020603050405020304"/>
                <a:cs typeface="Times New Roman" panose="02020603050405020304"/>
              </a:rPr>
              <a:t>CON</a:t>
            </a:r>
            <a:r>
              <a:rPr kumimoji="0" sz="28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TENTS</a:t>
            </a:r>
            <a:endParaRPr kumimoji="0" sz="4000" b="0" i="0" u="none" strike="noStrike" kern="1200" cap="none" spc="0" normalizeH="0" baseline="0" noProof="0" dirty="0">
              <a:ln>
                <a:noFill/>
              </a:ln>
              <a:solidFill>
                <a:prstClr val="black"/>
              </a:solidFill>
              <a:effectLst/>
              <a:uLnTx/>
              <a:uFillTx/>
              <a:latin typeface="Times New Roman" panose="02020603050405020304"/>
              <a:ea typeface="+mn-ea"/>
              <a:cs typeface="Times New Roman" panose="02020603050405020304"/>
            </a:endParaRPr>
          </a:p>
        </p:txBody>
      </p:sp>
    </p:spTree>
    <p:extLst>
      <p:ext uri="{BB962C8B-B14F-4D97-AF65-F5344CB8AC3E}">
        <p14:creationId xmlns:p14="http://schemas.microsoft.com/office/powerpoint/2010/main" val="188096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descr="图表, 散点图&#10;&#10;描述已自动生成">
            <a:extLst>
              <a:ext uri="{FF2B5EF4-FFF2-40B4-BE49-F238E27FC236}">
                <a16:creationId xmlns:a16="http://schemas.microsoft.com/office/drawing/2014/main" id="{CE26DF79-597D-4D69-89EA-B8402356C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718" y="789837"/>
            <a:ext cx="5206682" cy="3485160"/>
          </a:xfrm>
          <a:prstGeom prst="rect">
            <a:avLst/>
          </a:prstGeom>
        </p:spPr>
      </p:pic>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object 14"/>
          <p:cNvSpPr txBox="1">
            <a:spLocks noGrp="1"/>
          </p:cNvSpPr>
          <p:nvPr>
            <p:ph type="title"/>
          </p:nvPr>
        </p:nvSpPr>
        <p:spPr>
          <a:xfrm>
            <a:off x="442732" y="214578"/>
            <a:ext cx="6857899" cy="566822"/>
          </a:xfrm>
          <a:prstGeom prst="rect">
            <a:avLst/>
          </a:prstGeom>
        </p:spPr>
        <p:txBody>
          <a:bodyPr vert="horz" wrap="square" lIns="0" tIns="12700" rIns="0" bIns="0" rtlCol="0">
            <a:spAutoFit/>
          </a:bodyPr>
          <a:lstStyle/>
          <a:p>
            <a:pPr marL="12700">
              <a:lnSpc>
                <a:spcPct val="100000"/>
              </a:lnSpc>
              <a:spcBef>
                <a:spcPts val="100"/>
              </a:spcBef>
              <a:tabLst>
                <a:tab pos="2315845" algn="l"/>
              </a:tabLst>
            </a:pPr>
            <a:r>
              <a:rPr lang="en-US" altLang="zh-CN" spc="75" dirty="0"/>
              <a:t>2</a:t>
            </a:r>
            <a:r>
              <a:rPr lang="zh-CN" altLang="en-US" spc="75" dirty="0"/>
              <a:t>              </a:t>
            </a:r>
            <a:r>
              <a:rPr lang="en-US" altLang="zh-CN" spc="75" dirty="0"/>
              <a:t>WIFI</a:t>
            </a:r>
            <a:r>
              <a:rPr lang="zh-CN" altLang="en-US" spc="75" dirty="0"/>
              <a:t>相关介绍</a:t>
            </a:r>
            <a:endParaRPr spc="75" dirty="0"/>
          </a:p>
        </p:txBody>
      </p:sp>
      <p:sp>
        <p:nvSpPr>
          <p:cNvPr id="15" name="object 15"/>
          <p:cNvSpPr txBox="1"/>
          <p:nvPr/>
        </p:nvSpPr>
        <p:spPr>
          <a:xfrm>
            <a:off x="1024761" y="1549252"/>
            <a:ext cx="4980940" cy="612347"/>
          </a:xfrm>
          <a:prstGeom prst="rect">
            <a:avLst/>
          </a:prstGeom>
        </p:spPr>
        <p:txBody>
          <a:bodyPr vert="horz" wrap="square" lIns="0" tIns="240665" rIns="0" bIns="0" rtlCol="0">
            <a:spAutoFit/>
          </a:bodyPr>
          <a:lstStyle/>
          <a:p>
            <a:pPr marL="12700" marR="0" lvl="0" indent="0" algn="l" defTabSz="914400" rtl="0" eaLnBrk="1" fontAlgn="auto" latinLnBrk="0" hangingPunct="1">
              <a:lnSpc>
                <a:spcPct val="100000"/>
              </a:lnSpc>
              <a:spcBef>
                <a:spcPts val="1895"/>
              </a:spcBef>
              <a:spcAft>
                <a:spcPts val="0"/>
              </a:spcAft>
              <a:buClrTx/>
              <a:buSzTx/>
              <a:buFontTx/>
              <a:buNone/>
              <a:tabLst/>
              <a:defRPr/>
            </a:pPr>
            <a:r>
              <a:rPr kumimoji="0" lang="en-US" altLang="zh-CN" sz="2400" b="1" i="0" u="none" strike="noStrike" kern="1200" cap="none" spc="0" normalizeH="0" baseline="0" noProof="0" dirty="0">
                <a:ln>
                  <a:noFill/>
                </a:ln>
                <a:solidFill>
                  <a:srgbClr val="202122"/>
                </a:solidFill>
                <a:effectLst/>
                <a:uLnTx/>
                <a:uFillTx/>
                <a:latin typeface="Arial" panose="020B0604020202020204" pitchFamily="34" charset="0"/>
                <a:ea typeface="宋体" panose="02010600030101010101" pitchFamily="2" charset="-122"/>
                <a:cs typeface="+mn-cs"/>
              </a:rPr>
              <a:t>  </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2005"/>
              </a:lnSpc>
              <a:spcBef>
                <a:spcPts val="0"/>
              </a:spcBef>
              <a:spcAft>
                <a:spcPts val="0"/>
              </a:spcAft>
              <a:buClrTx/>
              <a:buSzTx/>
              <a:buFontTx/>
              <a:buNone/>
              <a:tabLst/>
              <a:defRPr/>
            </a:pPr>
            <a:fld id="{81D60167-4931-47E6-BA6A-407CBD079E47}" type="slidenum">
              <a:rPr kumimoji="0" sz="20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rPr>
              <a:pPr marL="38100" marR="0" lvl="0" indent="0" algn="l" defTabSz="914400" rtl="0" eaLnBrk="1" fontAlgn="auto" latinLnBrk="0" hangingPunct="1">
                <a:lnSpc>
                  <a:spcPts val="2005"/>
                </a:lnSpc>
                <a:spcBef>
                  <a:spcPts val="0"/>
                </a:spcBef>
                <a:spcAft>
                  <a:spcPts val="0"/>
                </a:spcAft>
                <a:buClrTx/>
                <a:buSzTx/>
                <a:buFontTx/>
                <a:buNone/>
                <a:tabLst/>
                <a:defRPr/>
              </a:pPr>
              <a:t>7</a:t>
            </a:fld>
            <a:endParaRPr kumimoji="0" sz="20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
        <p:nvSpPr>
          <p:cNvPr id="18" name="文本框 17">
            <a:extLst>
              <a:ext uri="{FF2B5EF4-FFF2-40B4-BE49-F238E27FC236}">
                <a16:creationId xmlns:a16="http://schemas.microsoft.com/office/drawing/2014/main" id="{EA6B8185-8FBB-4DF4-A9ED-8792E7F8746A}"/>
              </a:ext>
            </a:extLst>
          </p:cNvPr>
          <p:cNvSpPr txBox="1"/>
          <p:nvPr/>
        </p:nvSpPr>
        <p:spPr>
          <a:xfrm>
            <a:off x="-862584" y="894799"/>
            <a:ext cx="817778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0" name="文本框 19">
            <a:extLst>
              <a:ext uri="{FF2B5EF4-FFF2-40B4-BE49-F238E27FC236}">
                <a16:creationId xmlns:a16="http://schemas.microsoft.com/office/drawing/2014/main" id="{F9BBF690-66E8-4748-B4D7-1C1D30695B24}"/>
              </a:ext>
            </a:extLst>
          </p:cNvPr>
          <p:cNvSpPr txBox="1"/>
          <p:nvPr/>
        </p:nvSpPr>
        <p:spPr>
          <a:xfrm>
            <a:off x="293826" y="857623"/>
            <a:ext cx="4576762" cy="966931"/>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2.1WIFI</a:t>
            </a:r>
            <a:r>
              <a:rPr lang="zh-CN" altLang="en-US" sz="2800" spc="-5" dirty="0">
                <a:latin typeface="微软雅黑" panose="020B0503020204020204" pitchFamily="34" charset="-122"/>
                <a:ea typeface="微软雅黑" panose="020B0503020204020204" pitchFamily="34" charset="-122"/>
                <a:cs typeface="微软雅黑"/>
              </a:rPr>
              <a:t>相关介绍</a:t>
            </a:r>
            <a:endParaRPr lang="en-US" altLang="zh-CN" sz="2800" spc="-5" dirty="0">
              <a:latin typeface="微软雅黑" panose="020B0503020204020204" pitchFamily="34" charset="-122"/>
              <a:ea typeface="微软雅黑" panose="020B0503020204020204" pitchFamily="34" charset="-122"/>
              <a:cs typeface="微软雅黑"/>
            </a:endParaRPr>
          </a:p>
          <a:p>
            <a:pPr marL="12700">
              <a:lnSpc>
                <a:spcPct val="100000"/>
              </a:lnSpc>
              <a:spcBef>
                <a:spcPts val="95"/>
              </a:spcBef>
            </a:pPr>
            <a:endParaRPr lang="zh-CN" altLang="en-US" sz="2800" dirty="0">
              <a:latin typeface="微软雅黑" panose="020B0503020204020204" pitchFamily="34" charset="-122"/>
              <a:ea typeface="微软雅黑" panose="020B0503020204020204" pitchFamily="34" charset="-122"/>
              <a:cs typeface="微软雅黑"/>
            </a:endParaRPr>
          </a:p>
        </p:txBody>
      </p:sp>
      <p:sp>
        <p:nvSpPr>
          <p:cNvPr id="26" name="文本框 25">
            <a:extLst>
              <a:ext uri="{FF2B5EF4-FFF2-40B4-BE49-F238E27FC236}">
                <a16:creationId xmlns:a16="http://schemas.microsoft.com/office/drawing/2014/main" id="{743937EB-EE91-418B-97C7-B28FA039FD36}"/>
              </a:ext>
            </a:extLst>
          </p:cNvPr>
          <p:cNvSpPr txBox="1"/>
          <p:nvPr/>
        </p:nvSpPr>
        <p:spPr>
          <a:xfrm>
            <a:off x="352043" y="1474435"/>
            <a:ext cx="5010346" cy="461665"/>
          </a:xfrm>
          <a:prstGeom prst="rect">
            <a:avLst/>
          </a:prstGeom>
          <a:noFill/>
        </p:spPr>
        <p:txBody>
          <a:bodyPr wrap="square">
            <a:spAutoFit/>
          </a:bodyPr>
          <a:lstStyle/>
          <a:p>
            <a:pPr marL="12700">
              <a:lnSpc>
                <a:spcPct val="100000"/>
              </a:lnSpc>
              <a:spcBef>
                <a:spcPts val="95"/>
              </a:spcBef>
            </a:pPr>
            <a:r>
              <a:rPr lang="en-US" altLang="zh-CN" sz="2400" spc="-5" dirty="0">
                <a:latin typeface="微软雅黑" panose="020B0503020204020204" pitchFamily="34" charset="-122"/>
                <a:ea typeface="微软雅黑" panose="020B0503020204020204" pitchFamily="34" charset="-122"/>
                <a:cs typeface="微软雅黑"/>
              </a:rPr>
              <a:t>2.1.1 </a:t>
            </a:r>
            <a:r>
              <a:rPr lang="zh-CN" altLang="en-US" sz="2400" spc="-5" dirty="0">
                <a:latin typeface="微软雅黑" panose="020B0503020204020204" pitchFamily="34" charset="-122"/>
                <a:ea typeface="微软雅黑" panose="020B0503020204020204" pitchFamily="34" charset="-122"/>
                <a:cs typeface="微软雅黑"/>
              </a:rPr>
              <a:t>优点</a:t>
            </a:r>
            <a:endParaRPr lang="zh-CN" altLang="en-US" sz="2400" baseline="30000" dirty="0">
              <a:latin typeface="微软雅黑" panose="020B0503020204020204" pitchFamily="34" charset="-122"/>
              <a:ea typeface="微软雅黑" panose="020B0503020204020204" pitchFamily="34" charset="-122"/>
              <a:cs typeface="微软雅黑"/>
            </a:endParaRPr>
          </a:p>
        </p:txBody>
      </p:sp>
      <p:sp>
        <p:nvSpPr>
          <p:cNvPr id="24" name="文本框 23">
            <a:extLst>
              <a:ext uri="{FF2B5EF4-FFF2-40B4-BE49-F238E27FC236}">
                <a16:creationId xmlns:a16="http://schemas.microsoft.com/office/drawing/2014/main" id="{DDE0554D-704C-45DB-9C97-BA5966C304F7}"/>
              </a:ext>
            </a:extLst>
          </p:cNvPr>
          <p:cNvSpPr txBox="1"/>
          <p:nvPr/>
        </p:nvSpPr>
        <p:spPr>
          <a:xfrm>
            <a:off x="114798" y="2001358"/>
            <a:ext cx="210286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成本低</a:t>
            </a:r>
            <a:endParaRPr lang="en-US" altLang="zh-CN" dirty="0"/>
          </a:p>
          <a:p>
            <a:pPr marL="285750" indent="-285750">
              <a:buFont typeface="Arial" panose="020B0604020202020204" pitchFamily="34" charset="0"/>
              <a:buChar char="•"/>
            </a:pPr>
            <a:r>
              <a:rPr lang="zh-CN" altLang="en-US" dirty="0"/>
              <a:t>实用性高</a:t>
            </a:r>
            <a:endParaRPr lang="en-US" altLang="zh-CN" dirty="0"/>
          </a:p>
          <a:p>
            <a:pPr marL="285750" indent="-285750">
              <a:buFont typeface="Arial" panose="020B0604020202020204" pitchFamily="34" charset="0"/>
              <a:buChar char="•"/>
            </a:pPr>
            <a:r>
              <a:rPr lang="zh-CN" altLang="en-US" dirty="0"/>
              <a:t>覆盖范围广</a:t>
            </a:r>
          </a:p>
        </p:txBody>
      </p:sp>
      <p:sp>
        <p:nvSpPr>
          <p:cNvPr id="28" name="文本框 27">
            <a:extLst>
              <a:ext uri="{FF2B5EF4-FFF2-40B4-BE49-F238E27FC236}">
                <a16:creationId xmlns:a16="http://schemas.microsoft.com/office/drawing/2014/main" id="{44035074-8727-45DE-B985-02A921C505EB}"/>
              </a:ext>
            </a:extLst>
          </p:cNvPr>
          <p:cNvSpPr txBox="1"/>
          <p:nvPr/>
        </p:nvSpPr>
        <p:spPr>
          <a:xfrm>
            <a:off x="64245" y="6381936"/>
            <a:ext cx="7270165" cy="369332"/>
          </a:xfrm>
          <a:prstGeom prst="rect">
            <a:avLst/>
          </a:prstGeom>
          <a:noFill/>
        </p:spPr>
        <p:txBody>
          <a:bodyPr wrap="square">
            <a:spAutoFit/>
          </a:bodyPr>
          <a:lstStyle/>
          <a:p>
            <a:r>
              <a:rPr lang="en-US" altLang="zh-CN" b="0" i="0" dirty="0">
                <a:solidFill>
                  <a:srgbClr val="4D4D4D"/>
                </a:solidFill>
                <a:effectLst/>
                <a:latin typeface="-apple-system"/>
              </a:rPr>
              <a:t>RSS</a:t>
            </a:r>
            <a:r>
              <a:rPr lang="zh-CN" altLang="en-US" b="0" i="0" dirty="0">
                <a:solidFill>
                  <a:srgbClr val="4D4D4D"/>
                </a:solidFill>
                <a:effectLst/>
                <a:latin typeface="-apple-system"/>
              </a:rPr>
              <a:t>：是指客户端接收的无线信号强度（</a:t>
            </a:r>
            <a:r>
              <a:rPr lang="en-US" altLang="zh-CN" b="0" i="0" dirty="0">
                <a:solidFill>
                  <a:srgbClr val="4D4D4D"/>
                </a:solidFill>
                <a:effectLst/>
                <a:latin typeface="-apple-system"/>
              </a:rPr>
              <a:t>Received Signal Strength</a:t>
            </a:r>
            <a:r>
              <a:rPr lang="zh-CN" altLang="en-US" b="0" i="0" dirty="0">
                <a:solidFill>
                  <a:srgbClr val="4D4D4D"/>
                </a:solidFill>
                <a:effectLst/>
                <a:latin typeface="-apple-system"/>
              </a:rPr>
              <a:t>）</a:t>
            </a:r>
            <a:endParaRPr lang="zh-CN" altLang="en-US" dirty="0"/>
          </a:p>
        </p:txBody>
      </p:sp>
      <p:sp>
        <p:nvSpPr>
          <p:cNvPr id="29" name="文本框 28">
            <a:extLst>
              <a:ext uri="{FF2B5EF4-FFF2-40B4-BE49-F238E27FC236}">
                <a16:creationId xmlns:a16="http://schemas.microsoft.com/office/drawing/2014/main" id="{927EA6C3-753D-4408-A069-6B1A0BD66335}"/>
              </a:ext>
            </a:extLst>
          </p:cNvPr>
          <p:cNvSpPr txBox="1"/>
          <p:nvPr/>
        </p:nvSpPr>
        <p:spPr>
          <a:xfrm>
            <a:off x="390259" y="2887638"/>
            <a:ext cx="5010346" cy="461665"/>
          </a:xfrm>
          <a:prstGeom prst="rect">
            <a:avLst/>
          </a:prstGeom>
          <a:noFill/>
        </p:spPr>
        <p:txBody>
          <a:bodyPr wrap="square">
            <a:spAutoFit/>
          </a:bodyPr>
          <a:lstStyle/>
          <a:p>
            <a:pPr marL="12700">
              <a:lnSpc>
                <a:spcPct val="100000"/>
              </a:lnSpc>
              <a:spcBef>
                <a:spcPts val="95"/>
              </a:spcBef>
            </a:pPr>
            <a:r>
              <a:rPr lang="en-US" altLang="zh-CN" sz="2400" spc="-5" dirty="0">
                <a:latin typeface="微软雅黑" panose="020B0503020204020204" pitchFamily="34" charset="-122"/>
                <a:ea typeface="微软雅黑" panose="020B0503020204020204" pitchFamily="34" charset="-122"/>
                <a:cs typeface="微软雅黑"/>
              </a:rPr>
              <a:t>2.1.2 </a:t>
            </a:r>
            <a:r>
              <a:rPr lang="zh-CN" altLang="en-US" sz="2400" spc="-5" dirty="0">
                <a:latin typeface="微软雅黑" panose="020B0503020204020204" pitchFamily="34" charset="-122"/>
                <a:ea typeface="微软雅黑" panose="020B0503020204020204" pitchFamily="34" charset="-122"/>
                <a:cs typeface="微软雅黑"/>
              </a:rPr>
              <a:t>信号特征</a:t>
            </a:r>
            <a:endParaRPr lang="zh-CN" altLang="en-US" sz="2400" baseline="30000" dirty="0">
              <a:latin typeface="微软雅黑" panose="020B0503020204020204" pitchFamily="34" charset="-122"/>
              <a:ea typeface="微软雅黑" panose="020B0503020204020204" pitchFamily="34" charset="-122"/>
              <a:cs typeface="微软雅黑"/>
            </a:endParaRPr>
          </a:p>
        </p:txBody>
      </p:sp>
      <p:sp>
        <p:nvSpPr>
          <p:cNvPr id="30" name="文本框 29">
            <a:extLst>
              <a:ext uri="{FF2B5EF4-FFF2-40B4-BE49-F238E27FC236}">
                <a16:creationId xmlns:a16="http://schemas.microsoft.com/office/drawing/2014/main" id="{6D3E7BE3-6038-4836-95A2-B75BAE0D3195}"/>
              </a:ext>
            </a:extLst>
          </p:cNvPr>
          <p:cNvSpPr txBox="1"/>
          <p:nvPr/>
        </p:nvSpPr>
        <p:spPr>
          <a:xfrm>
            <a:off x="64245" y="3377878"/>
            <a:ext cx="4355355"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不确定性：</a:t>
            </a:r>
            <a:endParaRPr lang="en-US" altLang="zh-CN" dirty="0"/>
          </a:p>
          <a:p>
            <a:pPr marL="800100" lvl="1" indent="-342900">
              <a:buFont typeface="+mj-ea"/>
              <a:buAutoNum type="circleNumDbPlain"/>
            </a:pPr>
            <a:r>
              <a:rPr lang="zh-CN" altLang="en-US" dirty="0"/>
              <a:t>电磁设备干扰</a:t>
            </a:r>
            <a:endParaRPr lang="en-US" altLang="zh-CN" dirty="0"/>
          </a:p>
          <a:p>
            <a:pPr marL="800100" lvl="1" indent="-342900">
              <a:buFont typeface="+mj-ea"/>
              <a:buAutoNum type="circleNumDbPlain"/>
            </a:pPr>
            <a:r>
              <a:rPr lang="zh-CN" altLang="en-US" dirty="0"/>
              <a:t>多径效应：反射折射后收到的</a:t>
            </a:r>
            <a:r>
              <a:rPr lang="en-US" altLang="zh-CN" dirty="0"/>
              <a:t>RSS</a:t>
            </a:r>
            <a:r>
              <a:rPr lang="zh-CN" altLang="en-US" dirty="0"/>
              <a:t>可能来自不同的路径</a:t>
            </a:r>
            <a:endParaRPr lang="en-US" altLang="zh-CN" dirty="0"/>
          </a:p>
          <a:p>
            <a:pPr marL="800100" lvl="1" indent="-342900">
              <a:buFont typeface="+mj-ea"/>
              <a:buAutoNum type="circleNumDbPlain"/>
            </a:pPr>
            <a:r>
              <a:rPr lang="zh-CN" altLang="en-US" dirty="0"/>
              <a:t>路径损耗：</a:t>
            </a:r>
            <a:r>
              <a:rPr lang="en-US" altLang="zh-CN" dirty="0"/>
              <a:t>RSS</a:t>
            </a:r>
            <a:r>
              <a:rPr lang="zh-CN" altLang="en-US" dirty="0"/>
              <a:t>与传播距离成反比</a:t>
            </a:r>
            <a:endParaRPr lang="en-US" altLang="zh-CN" dirty="0"/>
          </a:p>
          <a:p>
            <a:pPr marL="800100" lvl="1" indent="-342900">
              <a:buFont typeface="+mj-ea"/>
              <a:buAutoNum type="circleNumDbPlain"/>
            </a:pPr>
            <a:r>
              <a:rPr lang="zh-CN" altLang="en-US" dirty="0"/>
              <a:t>室内障碍物</a:t>
            </a:r>
            <a:endParaRPr lang="en-US" altLang="zh-CN" dirty="0"/>
          </a:p>
          <a:p>
            <a:pPr marL="800100" lvl="1" indent="-342900">
              <a:buFont typeface="+mj-ea"/>
              <a:buAutoNum type="circleNumDbPlain"/>
            </a:pPr>
            <a:r>
              <a:rPr lang="zh-CN" altLang="en-US" dirty="0"/>
              <a:t>人体吸收</a:t>
            </a: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非线性</a:t>
            </a:r>
          </a:p>
        </p:txBody>
      </p:sp>
    </p:spTree>
    <p:extLst>
      <p:ext uri="{BB962C8B-B14F-4D97-AF65-F5344CB8AC3E}">
        <p14:creationId xmlns:p14="http://schemas.microsoft.com/office/powerpoint/2010/main" val="117977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91639" cy="6858000"/>
          </a:xfrm>
          <a:custGeom>
            <a:avLst/>
            <a:gdLst/>
            <a:ahLst/>
            <a:cxnLst/>
            <a:rect l="l" t="t" r="r" b="b"/>
            <a:pathLst>
              <a:path w="1691639" h="6858000">
                <a:moveTo>
                  <a:pt x="1691639" y="6857998"/>
                </a:moveTo>
                <a:lnTo>
                  <a:pt x="1691639" y="0"/>
                </a:lnTo>
                <a:lnTo>
                  <a:pt x="0" y="0"/>
                </a:lnTo>
                <a:lnTo>
                  <a:pt x="0" y="6857998"/>
                </a:lnTo>
                <a:lnTo>
                  <a:pt x="1691639" y="6857998"/>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63500" y="2598546"/>
            <a:ext cx="1549400" cy="9398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6000" b="1" i="0" u="none" strike="noStrike" kern="1200" cap="none" spc="0" normalizeH="0" baseline="0" noProof="0" dirty="0">
                <a:ln>
                  <a:noFill/>
                </a:ln>
                <a:solidFill>
                  <a:srgbClr val="FFFFFF"/>
                </a:solidFill>
                <a:effectLst/>
                <a:uLnTx/>
                <a:uFillTx/>
                <a:latin typeface="Microsoft JhengHei" panose="020B0604030504040204" charset="-120"/>
                <a:ea typeface="+mn-ea"/>
                <a:cs typeface="Microsoft JhengHei" panose="020B0604030504040204" charset="-120"/>
              </a:rPr>
              <a:t>目录</a:t>
            </a:r>
            <a:endParaRPr kumimoji="0" sz="6000" b="0" i="0" u="none" strike="noStrike" kern="1200" cap="none" spc="0" normalizeH="0" baseline="0" noProof="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4" name="object 4"/>
          <p:cNvSpPr txBox="1"/>
          <p:nvPr/>
        </p:nvSpPr>
        <p:spPr>
          <a:xfrm>
            <a:off x="-65018" y="3573526"/>
            <a:ext cx="1689735" cy="63500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40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TENTS</a:t>
            </a:r>
            <a:endParaRPr kumimoji="0" sz="4000" b="0" i="0" u="none" strike="noStrike" kern="1200" cap="none" spc="0" normalizeH="0" baseline="0" noProof="0">
              <a:ln>
                <a:noFill/>
              </a:ln>
              <a:solidFill>
                <a:prstClr val="black"/>
              </a:solidFill>
              <a:effectLst/>
              <a:uLnTx/>
              <a:uFillTx/>
              <a:latin typeface="Times New Roman" panose="02020603050405020304"/>
              <a:ea typeface="+mn-ea"/>
              <a:cs typeface="Times New Roman" panose="02020603050405020304"/>
            </a:endParaRPr>
          </a:p>
        </p:txBody>
      </p:sp>
      <p:sp>
        <p:nvSpPr>
          <p:cNvPr id="6" name="object 6"/>
          <p:cNvSpPr txBox="1"/>
          <p:nvPr/>
        </p:nvSpPr>
        <p:spPr>
          <a:xfrm>
            <a:off x="2398016" y="2577764"/>
            <a:ext cx="812800" cy="732252"/>
          </a:xfrm>
          <a:prstGeom prst="rect">
            <a:avLst/>
          </a:prstGeom>
          <a:ln w="12191">
            <a:solidFill>
              <a:srgbClr val="4471C4"/>
            </a:solidFill>
          </a:ln>
        </p:spPr>
        <p:txBody>
          <a:bodyPr vert="horz" wrap="square" lIns="0" tIns="54610" rIns="0" bIns="0" rtlCol="0">
            <a:spAutoFit/>
          </a:bodyPr>
          <a:lstStyle/>
          <a:p>
            <a:pPr marL="60960" marR="0" lvl="0" indent="0" algn="l" defTabSz="914400" rtl="0" eaLnBrk="1" fontAlgn="auto" latinLnBrk="0" hangingPunct="1">
              <a:lnSpc>
                <a:spcPct val="100000"/>
              </a:lnSpc>
              <a:spcBef>
                <a:spcPts val="430"/>
              </a:spcBef>
              <a:spcAft>
                <a:spcPts val="0"/>
              </a:spcAft>
              <a:buClrTx/>
              <a:buSzTx/>
              <a:buFontTx/>
              <a:buNone/>
              <a:tabLst/>
              <a:defRPr/>
            </a:pPr>
            <a:r>
              <a:rPr kumimoji="0" sz="4400" b="1" i="0" u="none" strike="noStrike" kern="1200" cap="none" spc="85" normalizeH="0" baseline="0" noProof="0" dirty="0">
                <a:ln>
                  <a:noFill/>
                </a:ln>
                <a:solidFill>
                  <a:srgbClr val="4471C4"/>
                </a:solidFill>
                <a:effectLst/>
                <a:uLnTx/>
                <a:uFillTx/>
                <a:latin typeface="Microsoft JhengHei" panose="020B0604030504040204" charset="-120"/>
                <a:ea typeface="+mn-ea"/>
                <a:cs typeface="Microsoft JhengHei" panose="020B0604030504040204" charset="-120"/>
              </a:rPr>
              <a:t>0</a:t>
            </a:r>
            <a:r>
              <a:rPr lang="en-US" sz="4400" b="1" spc="85" dirty="0">
                <a:solidFill>
                  <a:srgbClr val="4471C4"/>
                </a:solidFill>
                <a:latin typeface="Microsoft JhengHei" panose="020B0604030504040204" charset="-120"/>
                <a:cs typeface="Microsoft JhengHei" panose="020B0604030504040204" charset="-120"/>
              </a:rPr>
              <a:t>3</a:t>
            </a:r>
            <a:endParaRPr kumimoji="0" sz="4400" b="0" i="0" u="none" strike="noStrike" kern="1200" cap="none" spc="0" normalizeH="0" baseline="0" noProof="0" dirty="0">
              <a:ln>
                <a:noFill/>
              </a:ln>
              <a:solidFill>
                <a:prstClr val="black"/>
              </a:solidFill>
              <a:effectLst/>
              <a:uLnTx/>
              <a:uFillTx/>
              <a:latin typeface="Microsoft JhengHei" panose="020B0604030504040204" charset="-120"/>
              <a:ea typeface="+mn-ea"/>
              <a:cs typeface="Microsoft JhengHei" panose="020B0604030504040204" charset="-120"/>
            </a:endParaRPr>
          </a:p>
        </p:txBody>
      </p:sp>
      <p:sp>
        <p:nvSpPr>
          <p:cNvPr id="11" name="object 11"/>
          <p:cNvSpPr txBox="1"/>
          <p:nvPr/>
        </p:nvSpPr>
        <p:spPr>
          <a:xfrm>
            <a:off x="3505200" y="2668377"/>
            <a:ext cx="4495800" cy="689291"/>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lang="en-US" sz="4400" dirty="0">
                <a:solidFill>
                  <a:prstClr val="black"/>
                </a:solidFill>
                <a:latin typeface="等线" panose="02010600030101010101" charset="-122"/>
                <a:cs typeface="等线" panose="02010600030101010101" charset="-122"/>
              </a:rPr>
              <a:t>WIFI</a:t>
            </a:r>
            <a:r>
              <a:rPr lang="zh-CN" altLang="en-US" sz="4400" dirty="0">
                <a:solidFill>
                  <a:prstClr val="black"/>
                </a:solidFill>
                <a:latin typeface="等线" panose="02010600030101010101" charset="-122"/>
                <a:cs typeface="等线" panose="02010600030101010101" charset="-122"/>
              </a:rPr>
              <a:t>室内定位方法</a:t>
            </a:r>
            <a:endParaRPr kumimoji="0" sz="4400" b="0" i="0" u="none" strike="noStrike" kern="1200" cap="none" spc="0" normalizeH="0" baseline="0" noProof="0" dirty="0">
              <a:ln>
                <a:noFill/>
              </a:ln>
              <a:solidFill>
                <a:prstClr val="black"/>
              </a:solidFill>
              <a:effectLst/>
              <a:uLnTx/>
              <a:uFillTx/>
              <a:latin typeface="等线" panose="02010600030101010101" charset="-122"/>
              <a:ea typeface="+mn-ea"/>
              <a:cs typeface="等线" panose="02010600030101010101" charset="-122"/>
            </a:endParaRPr>
          </a:p>
        </p:txBody>
      </p:sp>
    </p:spTree>
    <p:extLst>
      <p:ext uri="{BB962C8B-B14F-4D97-AF65-F5344CB8AC3E}">
        <p14:creationId xmlns:p14="http://schemas.microsoft.com/office/powerpoint/2010/main" val="237754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 name="图片 29" descr="图示&#10;&#10;描述已自动生成">
            <a:extLst>
              <a:ext uri="{FF2B5EF4-FFF2-40B4-BE49-F238E27FC236}">
                <a16:creationId xmlns:a16="http://schemas.microsoft.com/office/drawing/2014/main" id="{A6DA5E54-6876-4FE5-AD23-FA67999E8737}"/>
              </a:ext>
            </a:extLst>
          </p:cNvPr>
          <p:cNvPicPr>
            <a:picLocks noChangeAspect="1"/>
          </p:cNvPicPr>
          <p:nvPr/>
        </p:nvPicPr>
        <p:blipFill rotWithShape="1">
          <a:blip r:embed="rId2">
            <a:extLst>
              <a:ext uri="{28A0092B-C50C-407E-A947-70E740481C1C}">
                <a14:useLocalDpi xmlns:a14="http://schemas.microsoft.com/office/drawing/2010/main" val="0"/>
              </a:ext>
            </a:extLst>
          </a:blip>
          <a:srcRect l="10827" r="12250"/>
          <a:stretch/>
        </p:blipFill>
        <p:spPr>
          <a:xfrm>
            <a:off x="332126" y="2750269"/>
            <a:ext cx="3935073" cy="3179184"/>
          </a:xfrm>
          <a:prstGeom prst="rect">
            <a:avLst/>
          </a:prstGeom>
        </p:spPr>
      </p:pic>
      <p:grpSp>
        <p:nvGrpSpPr>
          <p:cNvPr id="2" name="object 2"/>
          <p:cNvGrpSpPr/>
          <p:nvPr/>
        </p:nvGrpSpPr>
        <p:grpSpPr>
          <a:xfrm>
            <a:off x="89915" y="135636"/>
            <a:ext cx="262255" cy="576580"/>
            <a:chOff x="89915" y="135636"/>
            <a:chExt cx="262255" cy="576580"/>
          </a:xfrm>
        </p:grpSpPr>
        <p:sp>
          <p:nvSpPr>
            <p:cNvPr id="3" name="object 3"/>
            <p:cNvSpPr/>
            <p:nvPr/>
          </p:nvSpPr>
          <p:spPr>
            <a:xfrm>
              <a:off x="278892" y="387095"/>
              <a:ext cx="73660" cy="325120"/>
            </a:xfrm>
            <a:custGeom>
              <a:avLst/>
              <a:gdLst/>
              <a:ahLst/>
              <a:cxnLst/>
              <a:rect l="l" t="t" r="r" b="b"/>
              <a:pathLst>
                <a:path w="73660" h="325120">
                  <a:moveTo>
                    <a:pt x="0" y="324612"/>
                  </a:moveTo>
                  <a:lnTo>
                    <a:pt x="73151" y="324612"/>
                  </a:lnTo>
                  <a:lnTo>
                    <a:pt x="73151" y="0"/>
                  </a:lnTo>
                  <a:lnTo>
                    <a:pt x="0" y="0"/>
                  </a:lnTo>
                  <a:lnTo>
                    <a:pt x="0" y="324612"/>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89915" y="135636"/>
              <a:ext cx="189230" cy="251460"/>
            </a:xfrm>
            <a:custGeom>
              <a:avLst/>
              <a:gdLst/>
              <a:ahLst/>
              <a:cxnLst/>
              <a:rect l="l" t="t" r="r" b="b"/>
              <a:pathLst>
                <a:path w="189229" h="251460">
                  <a:moveTo>
                    <a:pt x="188976" y="0"/>
                  </a:moveTo>
                  <a:lnTo>
                    <a:pt x="0" y="0"/>
                  </a:lnTo>
                  <a:lnTo>
                    <a:pt x="0" y="251459"/>
                  </a:lnTo>
                  <a:lnTo>
                    <a:pt x="188976" y="251459"/>
                  </a:lnTo>
                  <a:lnTo>
                    <a:pt x="188976" y="0"/>
                  </a:lnTo>
                  <a:close/>
                </a:path>
              </a:pathLst>
            </a:custGeom>
            <a:solidFill>
              <a:srgbClr val="2E549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 name="object 5"/>
          <p:cNvGrpSpPr/>
          <p:nvPr/>
        </p:nvGrpSpPr>
        <p:grpSpPr>
          <a:xfrm>
            <a:off x="0" y="6304788"/>
            <a:ext cx="9144000" cy="553720"/>
            <a:chOff x="0" y="6304788"/>
            <a:chExt cx="9144000" cy="553720"/>
          </a:xfrm>
        </p:grpSpPr>
        <p:sp>
          <p:nvSpPr>
            <p:cNvPr id="6" name="object 6"/>
            <p:cNvSpPr/>
            <p:nvPr/>
          </p:nvSpPr>
          <p:spPr>
            <a:xfrm>
              <a:off x="8420100" y="6318503"/>
              <a:ext cx="405765" cy="539750"/>
            </a:xfrm>
            <a:custGeom>
              <a:avLst/>
              <a:gdLst/>
              <a:ahLst/>
              <a:cxnLst/>
              <a:rect l="l" t="t" r="r" b="b"/>
              <a:pathLst>
                <a:path w="405765" h="539750">
                  <a:moveTo>
                    <a:pt x="405383" y="0"/>
                  </a:moveTo>
                  <a:lnTo>
                    <a:pt x="0" y="0"/>
                  </a:lnTo>
                  <a:lnTo>
                    <a:pt x="0" y="539496"/>
                  </a:lnTo>
                  <a:lnTo>
                    <a:pt x="405383" y="539496"/>
                  </a:lnTo>
                  <a:lnTo>
                    <a:pt x="405383" y="0"/>
                  </a:lnTo>
                  <a:close/>
                </a:path>
              </a:pathLst>
            </a:custGeom>
            <a:solidFill>
              <a:srgbClr val="4471C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0" y="6307836"/>
              <a:ext cx="9144000" cy="0"/>
            </a:xfrm>
            <a:custGeom>
              <a:avLst/>
              <a:gdLst/>
              <a:ahLst/>
              <a:cxnLst/>
              <a:rect l="l" t="t" r="r" b="b"/>
              <a:pathLst>
                <a:path w="9144000">
                  <a:moveTo>
                    <a:pt x="0" y="0"/>
                  </a:moveTo>
                  <a:lnTo>
                    <a:pt x="9144000" y="0"/>
                  </a:lnTo>
                </a:path>
              </a:pathLst>
            </a:custGeom>
            <a:ln w="6096">
              <a:solidFill>
                <a:srgbClr val="4471C4"/>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8" name="object 8"/>
          <p:cNvGrpSpPr/>
          <p:nvPr/>
        </p:nvGrpSpPr>
        <p:grpSpPr>
          <a:xfrm>
            <a:off x="348995" y="207263"/>
            <a:ext cx="7827645" cy="591820"/>
            <a:chOff x="348995" y="207263"/>
            <a:chExt cx="7827645" cy="591820"/>
          </a:xfrm>
        </p:grpSpPr>
        <p:sp>
          <p:nvSpPr>
            <p:cNvPr id="9" name="object 9"/>
            <p:cNvSpPr/>
            <p:nvPr/>
          </p:nvSpPr>
          <p:spPr>
            <a:xfrm>
              <a:off x="739902" y="483870"/>
              <a:ext cx="7047230" cy="0"/>
            </a:xfrm>
            <a:custGeom>
              <a:avLst/>
              <a:gdLst/>
              <a:ahLst/>
              <a:cxnLst/>
              <a:rect l="l" t="t" r="r" b="b"/>
              <a:pathLst>
                <a:path w="7047230">
                  <a:moveTo>
                    <a:pt x="0" y="0"/>
                  </a:moveTo>
                  <a:lnTo>
                    <a:pt x="7046976" y="0"/>
                  </a:lnTo>
                </a:path>
              </a:pathLst>
            </a:custGeom>
            <a:ln w="22860">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028700" y="210311"/>
              <a:ext cx="7145020" cy="585470"/>
            </a:xfrm>
            <a:custGeom>
              <a:avLst/>
              <a:gdLst/>
              <a:ahLst/>
              <a:cxnLst/>
              <a:rect l="l" t="t" r="r" b="b"/>
              <a:pathLst>
                <a:path w="7145020" h="585470">
                  <a:moveTo>
                    <a:pt x="7144511" y="0"/>
                  </a:moveTo>
                  <a:lnTo>
                    <a:pt x="0" y="0"/>
                  </a:lnTo>
                  <a:lnTo>
                    <a:pt x="0" y="585216"/>
                  </a:lnTo>
                  <a:lnTo>
                    <a:pt x="7144511" y="585216"/>
                  </a:lnTo>
                  <a:lnTo>
                    <a:pt x="7144511"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11"/>
            <p:cNvSpPr/>
            <p:nvPr/>
          </p:nvSpPr>
          <p:spPr>
            <a:xfrm>
              <a:off x="1028700" y="210311"/>
              <a:ext cx="7145020" cy="585470"/>
            </a:xfrm>
            <a:custGeom>
              <a:avLst/>
              <a:gdLst/>
              <a:ahLst/>
              <a:cxnLst/>
              <a:rect l="l" t="t" r="r" b="b"/>
              <a:pathLst>
                <a:path w="7145020" h="585470">
                  <a:moveTo>
                    <a:pt x="0" y="585216"/>
                  </a:moveTo>
                  <a:lnTo>
                    <a:pt x="7144511" y="585216"/>
                  </a:lnTo>
                  <a:lnTo>
                    <a:pt x="7144511" y="0"/>
                  </a:lnTo>
                  <a:lnTo>
                    <a:pt x="0" y="0"/>
                  </a:lnTo>
                  <a:lnTo>
                    <a:pt x="0" y="585216"/>
                  </a:lnTo>
                  <a:close/>
                </a:path>
              </a:pathLst>
            </a:custGeom>
            <a:ln w="6096">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352043" y="210311"/>
              <a:ext cx="516890" cy="585470"/>
            </a:xfrm>
            <a:custGeom>
              <a:avLst/>
              <a:gdLst/>
              <a:ahLst/>
              <a:cxnLst/>
              <a:rect l="l" t="t" r="r" b="b"/>
              <a:pathLst>
                <a:path w="516890" h="585470">
                  <a:moveTo>
                    <a:pt x="516636" y="0"/>
                  </a:moveTo>
                  <a:lnTo>
                    <a:pt x="0" y="0"/>
                  </a:lnTo>
                  <a:lnTo>
                    <a:pt x="0" y="585216"/>
                  </a:lnTo>
                  <a:lnTo>
                    <a:pt x="516636" y="585216"/>
                  </a:lnTo>
                  <a:lnTo>
                    <a:pt x="516636" y="0"/>
                  </a:lnTo>
                  <a:close/>
                </a:path>
              </a:pathLst>
            </a:custGeom>
            <a:solidFill>
              <a:srgbClr val="006F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352043" y="210311"/>
              <a:ext cx="516890" cy="585470"/>
            </a:xfrm>
            <a:custGeom>
              <a:avLst/>
              <a:gdLst/>
              <a:ahLst/>
              <a:cxnLst/>
              <a:rect l="l" t="t" r="r" b="b"/>
              <a:pathLst>
                <a:path w="516890" h="585470">
                  <a:moveTo>
                    <a:pt x="0" y="585216"/>
                  </a:moveTo>
                  <a:lnTo>
                    <a:pt x="516636" y="585216"/>
                  </a:lnTo>
                  <a:lnTo>
                    <a:pt x="516636" y="0"/>
                  </a:lnTo>
                  <a:lnTo>
                    <a:pt x="0" y="0"/>
                  </a:lnTo>
                  <a:lnTo>
                    <a:pt x="0" y="585216"/>
                  </a:lnTo>
                  <a:close/>
                </a:path>
              </a:pathLst>
            </a:custGeom>
            <a:ln w="6096">
              <a:solidFill>
                <a:srgbClr val="006F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object 14"/>
          <p:cNvSpPr txBox="1">
            <a:spLocks noGrp="1"/>
          </p:cNvSpPr>
          <p:nvPr>
            <p:ph type="title"/>
          </p:nvPr>
        </p:nvSpPr>
        <p:spPr>
          <a:xfrm>
            <a:off x="457300" y="199390"/>
            <a:ext cx="6857899" cy="566822"/>
          </a:xfrm>
          <a:prstGeom prst="rect">
            <a:avLst/>
          </a:prstGeom>
        </p:spPr>
        <p:txBody>
          <a:bodyPr vert="horz" wrap="square" lIns="0" tIns="12700" rIns="0" bIns="0" rtlCol="0">
            <a:spAutoFit/>
          </a:bodyPr>
          <a:lstStyle/>
          <a:p>
            <a:pPr marL="12700">
              <a:lnSpc>
                <a:spcPct val="100000"/>
              </a:lnSpc>
              <a:spcBef>
                <a:spcPts val="100"/>
              </a:spcBef>
              <a:tabLst>
                <a:tab pos="2315845" algn="l"/>
              </a:tabLst>
            </a:pPr>
            <a:r>
              <a:rPr lang="en-US" altLang="zh-CN" spc="75" dirty="0"/>
              <a:t>3</a:t>
            </a:r>
            <a:r>
              <a:rPr lang="zh-CN" altLang="en-US" spc="75" dirty="0"/>
              <a:t>	</a:t>
            </a:r>
            <a:r>
              <a:rPr lang="en-US" altLang="zh-CN" spc="75" dirty="0"/>
              <a:t>WIFI</a:t>
            </a:r>
            <a:r>
              <a:rPr lang="zh-CN" altLang="en-US" spc="75"/>
              <a:t>室内定位方法</a:t>
            </a:r>
            <a:endParaRPr spc="75" dirty="0"/>
          </a:p>
        </p:txBody>
      </p:sp>
      <p:sp>
        <p:nvSpPr>
          <p:cNvPr id="15" name="object 15"/>
          <p:cNvSpPr txBox="1"/>
          <p:nvPr/>
        </p:nvSpPr>
        <p:spPr>
          <a:xfrm>
            <a:off x="960221" y="1549252"/>
            <a:ext cx="4980940" cy="612347"/>
          </a:xfrm>
          <a:prstGeom prst="rect">
            <a:avLst/>
          </a:prstGeom>
        </p:spPr>
        <p:txBody>
          <a:bodyPr vert="horz" wrap="square" lIns="0" tIns="240665" rIns="0" bIns="0" rtlCol="0">
            <a:spAutoFit/>
          </a:bodyPr>
          <a:lstStyle/>
          <a:p>
            <a:pPr marL="12700" marR="0" lvl="0" indent="0" algn="l" defTabSz="914400" rtl="0" eaLnBrk="1" fontAlgn="auto" latinLnBrk="0" hangingPunct="1">
              <a:lnSpc>
                <a:spcPct val="100000"/>
              </a:lnSpc>
              <a:spcBef>
                <a:spcPts val="1895"/>
              </a:spcBef>
              <a:spcAft>
                <a:spcPts val="0"/>
              </a:spcAft>
              <a:buClrTx/>
              <a:buSzTx/>
              <a:buFontTx/>
              <a:buNone/>
              <a:tabLst/>
              <a:defRPr/>
            </a:pPr>
            <a:r>
              <a:rPr kumimoji="0" lang="en-US" altLang="zh-CN" sz="2400" b="1" i="0" u="none" strike="noStrike" kern="1200" cap="none" spc="0" normalizeH="0" baseline="0" noProof="0" dirty="0">
                <a:ln>
                  <a:noFill/>
                </a:ln>
                <a:solidFill>
                  <a:srgbClr val="202122"/>
                </a:solidFill>
                <a:effectLst/>
                <a:uLnTx/>
                <a:uFillTx/>
                <a:latin typeface="Arial" panose="020B0604020202020204" pitchFamily="34" charset="0"/>
                <a:ea typeface="宋体" panose="02010600030101010101" pitchFamily="2" charset="-122"/>
                <a:cs typeface="+mn-cs"/>
              </a:rPr>
              <a:t>  </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2005"/>
              </a:lnSpc>
              <a:spcBef>
                <a:spcPts val="0"/>
              </a:spcBef>
              <a:spcAft>
                <a:spcPts val="0"/>
              </a:spcAft>
              <a:buClrTx/>
              <a:buSzTx/>
              <a:buFontTx/>
              <a:buNone/>
              <a:tabLst/>
              <a:defRPr/>
            </a:pPr>
            <a:fld id="{81D60167-4931-47E6-BA6A-407CBD079E47}" type="slidenum">
              <a:rPr kumimoji="0" sz="20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rPr>
              <a:pPr marL="38100" marR="0" lvl="0" indent="0" algn="l" defTabSz="914400" rtl="0" eaLnBrk="1" fontAlgn="auto" latinLnBrk="0" hangingPunct="1">
                <a:lnSpc>
                  <a:spcPts val="2005"/>
                </a:lnSpc>
                <a:spcBef>
                  <a:spcPts val="0"/>
                </a:spcBef>
                <a:spcAft>
                  <a:spcPts val="0"/>
                </a:spcAft>
                <a:buClrTx/>
                <a:buSzTx/>
                <a:buFontTx/>
                <a:buNone/>
                <a:tabLst/>
                <a:defRPr/>
              </a:pPr>
              <a:t>9</a:t>
            </a:fld>
            <a:endParaRPr kumimoji="0" sz="20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
        <p:nvSpPr>
          <p:cNvPr id="18" name="文本框 17">
            <a:extLst>
              <a:ext uri="{FF2B5EF4-FFF2-40B4-BE49-F238E27FC236}">
                <a16:creationId xmlns:a16="http://schemas.microsoft.com/office/drawing/2014/main" id="{EA6B8185-8FBB-4DF4-A9ED-8792E7F8746A}"/>
              </a:ext>
            </a:extLst>
          </p:cNvPr>
          <p:cNvSpPr txBox="1"/>
          <p:nvPr/>
        </p:nvSpPr>
        <p:spPr>
          <a:xfrm>
            <a:off x="351972" y="1377600"/>
            <a:ext cx="817778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3" name="文本框 22">
            <a:extLst>
              <a:ext uri="{FF2B5EF4-FFF2-40B4-BE49-F238E27FC236}">
                <a16:creationId xmlns:a16="http://schemas.microsoft.com/office/drawing/2014/main" id="{778FE6CF-9401-420A-8363-C1778D0E384A}"/>
              </a:ext>
            </a:extLst>
          </p:cNvPr>
          <p:cNvSpPr txBox="1"/>
          <p:nvPr/>
        </p:nvSpPr>
        <p:spPr>
          <a:xfrm>
            <a:off x="293826" y="857623"/>
            <a:ext cx="4576762" cy="523220"/>
          </a:xfrm>
          <a:prstGeom prst="rect">
            <a:avLst/>
          </a:prstGeom>
          <a:noFill/>
        </p:spPr>
        <p:txBody>
          <a:bodyPr wrap="square">
            <a:spAutoFit/>
          </a:bodyPr>
          <a:lstStyle/>
          <a:p>
            <a:pPr marL="12700">
              <a:lnSpc>
                <a:spcPct val="100000"/>
              </a:lnSpc>
              <a:spcBef>
                <a:spcPts val="95"/>
              </a:spcBef>
            </a:pPr>
            <a:r>
              <a:rPr lang="en-US" altLang="zh-CN" sz="2800" spc="-5" dirty="0">
                <a:latin typeface="微软雅黑" panose="020B0503020204020204" pitchFamily="34" charset="-122"/>
                <a:ea typeface="微软雅黑" panose="020B0503020204020204" pitchFamily="34" charset="-122"/>
                <a:cs typeface="微软雅黑"/>
              </a:rPr>
              <a:t>3.1 </a:t>
            </a:r>
            <a:r>
              <a:rPr lang="zh-CN" altLang="en-US" sz="2800" spc="-10" dirty="0">
                <a:latin typeface="微软雅黑" panose="020B0503020204020204" pitchFamily="34" charset="-122"/>
                <a:ea typeface="微软雅黑" panose="020B0503020204020204" pitchFamily="34" charset="-122"/>
                <a:cs typeface="微软雅黑"/>
              </a:rPr>
              <a:t>三角定位方法</a:t>
            </a:r>
            <a:endParaRPr lang="zh-CN" altLang="en-US" sz="2800" dirty="0">
              <a:latin typeface="微软雅黑" panose="020B0503020204020204" pitchFamily="34" charset="-122"/>
              <a:ea typeface="微软雅黑" panose="020B0503020204020204" pitchFamily="34" charset="-122"/>
              <a:cs typeface="微软雅黑"/>
            </a:endParaRPr>
          </a:p>
        </p:txBody>
      </p:sp>
      <p:sp>
        <p:nvSpPr>
          <p:cNvPr id="21" name="文本框 20">
            <a:extLst>
              <a:ext uri="{FF2B5EF4-FFF2-40B4-BE49-F238E27FC236}">
                <a16:creationId xmlns:a16="http://schemas.microsoft.com/office/drawing/2014/main" id="{C1DEAF2F-69EA-4B8E-B1B9-46A29FFE92CB}"/>
              </a:ext>
            </a:extLst>
          </p:cNvPr>
          <p:cNvSpPr txBox="1"/>
          <p:nvPr/>
        </p:nvSpPr>
        <p:spPr>
          <a:xfrm>
            <a:off x="352043" y="1474435"/>
            <a:ext cx="5010346" cy="461665"/>
          </a:xfrm>
          <a:prstGeom prst="rect">
            <a:avLst/>
          </a:prstGeom>
          <a:noFill/>
        </p:spPr>
        <p:txBody>
          <a:bodyPr wrap="square">
            <a:spAutoFit/>
          </a:bodyPr>
          <a:lstStyle/>
          <a:p>
            <a:pPr marL="12700">
              <a:lnSpc>
                <a:spcPct val="100000"/>
              </a:lnSpc>
              <a:spcBef>
                <a:spcPts val="95"/>
              </a:spcBef>
            </a:pPr>
            <a:r>
              <a:rPr lang="en-US" altLang="zh-CN" sz="2400" spc="-5" dirty="0">
                <a:latin typeface="微软雅黑" panose="020B0503020204020204" pitchFamily="34" charset="-122"/>
                <a:ea typeface="微软雅黑" panose="020B0503020204020204" pitchFamily="34" charset="-122"/>
                <a:cs typeface="微软雅黑"/>
              </a:rPr>
              <a:t>3.1.1 </a:t>
            </a:r>
            <a:r>
              <a:rPr lang="zh-CN" altLang="en-US" sz="2400" spc="-5" dirty="0">
                <a:latin typeface="微软雅黑" panose="020B0503020204020204" pitchFamily="34" charset="-122"/>
                <a:ea typeface="微软雅黑" panose="020B0503020204020204" pitchFamily="34" charset="-122"/>
                <a:cs typeface="微软雅黑"/>
              </a:rPr>
              <a:t>基于到达时间</a:t>
            </a:r>
            <a:r>
              <a:rPr lang="en-US" altLang="zh-CN" sz="2400" spc="-5" dirty="0">
                <a:latin typeface="微软雅黑" panose="020B0503020204020204" pitchFamily="34" charset="-122"/>
                <a:ea typeface="微软雅黑" panose="020B0503020204020204" pitchFamily="34" charset="-122"/>
                <a:cs typeface="微软雅黑"/>
              </a:rPr>
              <a:t>TOA</a:t>
            </a:r>
            <a:r>
              <a:rPr lang="zh-CN" altLang="en-US" sz="2400" spc="-5" dirty="0">
                <a:latin typeface="微软雅黑" panose="020B0503020204020204" pitchFamily="34" charset="-122"/>
                <a:ea typeface="微软雅黑" panose="020B0503020204020204" pitchFamily="34" charset="-122"/>
                <a:cs typeface="微软雅黑"/>
              </a:rPr>
              <a:t>定位方法</a:t>
            </a:r>
            <a:endParaRPr lang="zh-CN" altLang="en-US" sz="2400" baseline="30000" dirty="0">
              <a:latin typeface="微软雅黑" panose="020B0503020204020204" pitchFamily="34" charset="-122"/>
              <a:ea typeface="微软雅黑" panose="020B0503020204020204" pitchFamily="34" charset="-122"/>
              <a:cs typeface="微软雅黑"/>
            </a:endParaRPr>
          </a:p>
        </p:txBody>
      </p:sp>
      <p:sp>
        <p:nvSpPr>
          <p:cNvPr id="26" name="文本框 25">
            <a:extLst>
              <a:ext uri="{FF2B5EF4-FFF2-40B4-BE49-F238E27FC236}">
                <a16:creationId xmlns:a16="http://schemas.microsoft.com/office/drawing/2014/main" id="{6F97BB88-29C6-451A-9077-6DB4B70F28F9}"/>
              </a:ext>
            </a:extLst>
          </p:cNvPr>
          <p:cNvSpPr txBox="1"/>
          <p:nvPr/>
        </p:nvSpPr>
        <p:spPr>
          <a:xfrm>
            <a:off x="-68292" y="6288085"/>
            <a:ext cx="8786587" cy="523220"/>
          </a:xfrm>
          <a:prstGeom prst="rect">
            <a:avLst/>
          </a:prstGeom>
          <a:noFill/>
        </p:spPr>
        <p:txBody>
          <a:bodyPr wrap="square">
            <a:spAutoFit/>
          </a:bodyPr>
          <a:lstStyle/>
          <a:p>
            <a:r>
              <a:rPr lang="en-US" altLang="zh-CN" sz="1400" b="1" dirty="0"/>
              <a:t>[1]Wang H, Zhang D, Wang Y, et al. RT-Fall: A real-time and contactless fall detection system with commodity </a:t>
            </a:r>
            <a:r>
              <a:rPr lang="en-US" altLang="zh-CN" sz="1400" b="1" dirty="0" err="1"/>
              <a:t>WiFi</a:t>
            </a:r>
            <a:r>
              <a:rPr lang="en-US" altLang="zh-CN" sz="1400" b="1" dirty="0"/>
              <a:t> devices[J]. IEEE Transactions on Mobile Computing,2016,16(2):511</a:t>
            </a:r>
            <a:endParaRPr lang="zh-CN" altLang="en-US" sz="1400" b="1" dirty="0"/>
          </a:p>
        </p:txBody>
      </p:sp>
      <p:sp>
        <p:nvSpPr>
          <p:cNvPr id="28" name="文本框 27">
            <a:extLst>
              <a:ext uri="{FF2B5EF4-FFF2-40B4-BE49-F238E27FC236}">
                <a16:creationId xmlns:a16="http://schemas.microsoft.com/office/drawing/2014/main" id="{9BE9941E-0560-487A-B80D-C0129FF2C43C}"/>
              </a:ext>
            </a:extLst>
          </p:cNvPr>
          <p:cNvSpPr txBox="1"/>
          <p:nvPr/>
        </p:nvSpPr>
        <p:spPr>
          <a:xfrm>
            <a:off x="457300" y="2005585"/>
            <a:ext cx="7501055" cy="646331"/>
          </a:xfrm>
          <a:prstGeom prst="rect">
            <a:avLst/>
          </a:prstGeom>
          <a:noFill/>
        </p:spPr>
        <p:txBody>
          <a:bodyPr wrap="square">
            <a:spAutoFit/>
          </a:bodyPr>
          <a:lstStyle/>
          <a:p>
            <a:r>
              <a:rPr lang="zh-CN" altLang="en-US" dirty="0"/>
              <a:t>TOA定位技术基本思想是通过信号传播速度与传播时间计算出待测位置与AP之间的距离</a:t>
            </a:r>
            <a:r>
              <a:rPr lang="en-US" altLang="zh-CN" baseline="30000" dirty="0"/>
              <a:t>[1]</a:t>
            </a:r>
            <a:r>
              <a:rPr lang="en-US" altLang="zh-CN" dirty="0"/>
              <a:t>.</a:t>
            </a:r>
            <a:endParaRPr lang="zh-CN" altLang="en-US" dirty="0"/>
          </a:p>
        </p:txBody>
      </p:sp>
      <p:sp>
        <p:nvSpPr>
          <p:cNvPr id="31" name="文本框 30">
            <a:extLst>
              <a:ext uri="{FF2B5EF4-FFF2-40B4-BE49-F238E27FC236}">
                <a16:creationId xmlns:a16="http://schemas.microsoft.com/office/drawing/2014/main" id="{72FD22A7-12A2-493A-867C-8CA6E5C36AFE}"/>
              </a:ext>
            </a:extLst>
          </p:cNvPr>
          <p:cNvSpPr txBox="1"/>
          <p:nvPr/>
        </p:nvSpPr>
        <p:spPr>
          <a:xfrm>
            <a:off x="868933" y="5828405"/>
            <a:ext cx="2026667" cy="369332"/>
          </a:xfrm>
          <a:prstGeom prst="rect">
            <a:avLst/>
          </a:prstGeom>
          <a:noFill/>
        </p:spPr>
        <p:txBody>
          <a:bodyPr wrap="square" rtlCol="0">
            <a:spAutoFit/>
          </a:bodyPr>
          <a:lstStyle/>
          <a:p>
            <a:r>
              <a:rPr lang="zh-CN" altLang="en-US" dirty="0"/>
              <a:t>图</a:t>
            </a:r>
            <a:r>
              <a:rPr lang="en-US" altLang="zh-CN" dirty="0"/>
              <a:t>3-1 TOA</a:t>
            </a:r>
            <a:r>
              <a:rPr lang="zh-CN" altLang="en-US" dirty="0"/>
              <a:t>原理</a:t>
            </a:r>
          </a:p>
        </p:txBody>
      </p:sp>
      <p:pic>
        <p:nvPicPr>
          <p:cNvPr id="33" name="图片 32" descr="文本&#10;&#10;描述已自动生成">
            <a:extLst>
              <a:ext uri="{FF2B5EF4-FFF2-40B4-BE49-F238E27FC236}">
                <a16:creationId xmlns:a16="http://schemas.microsoft.com/office/drawing/2014/main" id="{83F5266C-0309-479F-90AF-335CE30E2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137" y="4155286"/>
            <a:ext cx="3546398" cy="1948133"/>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D68AFD50-008E-4F03-903B-EDD2C17977BE}"/>
                  </a:ext>
                </a:extLst>
              </p:cNvPr>
              <p:cNvSpPr txBox="1"/>
              <p:nvPr/>
            </p:nvSpPr>
            <p:spPr>
              <a:xfrm>
                <a:off x="4708423" y="2462692"/>
                <a:ext cx="4009871" cy="1234120"/>
              </a:xfrm>
              <a:prstGeom prst="rect">
                <a:avLst/>
              </a:prstGeom>
              <a:noFill/>
            </p:spPr>
            <p:txBody>
              <a:bodyPr wrap="square" rtlCol="0">
                <a:spAutoFit/>
              </a:bodyPr>
              <a:lstStyle/>
              <a:p>
                <a:r>
                  <a:rPr lang="zh-CN" altLang="en-US" dirty="0">
                    <a:solidFill>
                      <a:srgbClr val="0070C0"/>
                    </a:solidFill>
                  </a:rPr>
                  <a:t>已知：</a:t>
                </a:r>
                <a14:m>
                  <m:oMath xmlns:m="http://schemas.openxmlformats.org/officeDocument/2006/math">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r>
                      <a:rPr lang="zh-CN" altLang="en-US" i="1">
                        <a:latin typeface="Cambria Math" panose="02040503050406030204" pitchFamily="18" charset="0"/>
                      </a:rPr>
                      <m:t>则</m:t>
                    </m:r>
                  </m:oMath>
                </a14:m>
                <a:r>
                  <a:rPr lang="zh-CN" altLang="en-US" b="0" dirty="0"/>
                  <a:t>待测位置与</a:t>
                </a:r>
                <a:r>
                  <a:rPr lang="en-US" altLang="zh-CN" b="0" dirty="0"/>
                  <a:t>AP</a:t>
                </a:r>
                <a:r>
                  <a:rPr lang="zh-CN" altLang="en-US" b="0" dirty="0"/>
                  <a:t>之间的距离</a:t>
                </a:r>
                <a14:m>
                  <m:oMath xmlns:m="http://schemas.openxmlformats.org/officeDocument/2006/math">
                    <m:r>
                      <a:rPr lang="en-US" altLang="zh-CN" b="0" i="1" smtClean="0">
                        <a:latin typeface="Cambria Math" panose="02040503050406030204" pitchFamily="18" charset="0"/>
                      </a:rPr>
                      <m:t>𝑙</m:t>
                    </m:r>
                    <m:r>
                      <a:rPr lang="zh-CN" altLang="en-US" i="1">
                        <a:latin typeface="Cambria Math" panose="02040503050406030204" pitchFamily="18" charset="0"/>
                      </a:rPr>
                      <m:t>为</m:t>
                    </m:r>
                  </m:oMath>
                </a14:m>
                <a:r>
                  <a:rPr lang="zh-CN" altLang="en-US" b="0" dirty="0"/>
                  <a:t>：</a:t>
                </a:r>
                <a14:m>
                  <m:oMath xmlns:m="http://schemas.openxmlformats.org/officeDocument/2006/math">
                    <m:r>
                      <a:rPr lang="en-US" altLang="zh-CN" b="1" i="1" dirty="0" smtClean="0">
                        <a:solidFill>
                          <a:srgbClr val="FF0000"/>
                        </a:solidFill>
                        <a:latin typeface="Cambria Math" panose="02040503050406030204" pitchFamily="18" charset="0"/>
                      </a:rPr>
                      <m:t>𝒍</m:t>
                    </m:r>
                    <m:r>
                      <a:rPr lang="en-US" altLang="zh-CN" b="1" i="1" dirty="0" smtClean="0">
                        <a:solidFill>
                          <a:srgbClr val="FF0000"/>
                        </a:solidFill>
                        <a:latin typeface="Cambria Math" panose="02040503050406030204" pitchFamily="18" charset="0"/>
                      </a:rPr>
                      <m:t>=</m:t>
                    </m:r>
                    <m:r>
                      <a:rPr lang="en-US" altLang="zh-CN" b="1" i="1" dirty="0" smtClean="0">
                        <a:solidFill>
                          <a:srgbClr val="FF0000"/>
                        </a:solidFill>
                        <a:latin typeface="Cambria Math" panose="02040503050406030204" pitchFamily="18" charset="0"/>
                      </a:rPr>
                      <m:t>𝒕</m:t>
                    </m:r>
                    <m:r>
                      <a:rPr lang="en-US" altLang="zh-CN" b="1" i="1" dirty="0" smtClean="0">
                        <a:solidFill>
                          <a:srgbClr val="FF0000"/>
                        </a:solidFill>
                        <a:latin typeface="Cambria Math" panose="02040503050406030204" pitchFamily="18" charset="0"/>
                      </a:rPr>
                      <m:t> ×</m:t>
                    </m:r>
                    <m:r>
                      <a:rPr lang="en-US" altLang="zh-CN" b="1" i="1" dirty="0" smtClean="0">
                        <a:solidFill>
                          <a:srgbClr val="FF0000"/>
                        </a:solidFill>
                        <a:latin typeface="Cambria Math" panose="02040503050406030204" pitchFamily="18" charset="0"/>
                      </a:rPr>
                      <m:t>𝒄</m:t>
                    </m:r>
                  </m:oMath>
                </a14:m>
                <a:endParaRPr lang="en-US" altLang="zh-CN" b="1" dirty="0"/>
              </a:p>
              <a:p>
                <a:r>
                  <a:rPr lang="en-US" altLang="zh-CN" b="0" dirty="0">
                    <a:highlight>
                      <a:srgbClr val="FFFF00"/>
                    </a:highlight>
                  </a:rPr>
                  <a:t>(c</a:t>
                </a:r>
                <a:r>
                  <a:rPr lang="zh-CN" altLang="en-US" b="0" dirty="0">
                    <a:highlight>
                      <a:srgbClr val="FFFF00"/>
                    </a:highlight>
                  </a:rPr>
                  <a:t>表示</a:t>
                </a:r>
                <a:r>
                  <a:rPr lang="en-US" altLang="zh-CN" b="0" dirty="0">
                    <a:highlight>
                      <a:srgbClr val="FFFF00"/>
                    </a:highlight>
                  </a:rPr>
                  <a:t>WIFI</a:t>
                </a:r>
                <a:r>
                  <a:rPr lang="zh-CN" altLang="en-US" b="0" dirty="0">
                    <a:highlight>
                      <a:srgbClr val="FFFF00"/>
                    </a:highlight>
                  </a:rPr>
                  <a:t>信号在空气中的传播速度；</a:t>
                </a:r>
                <a:r>
                  <a:rPr lang="en-US" altLang="zh-CN" dirty="0">
                    <a:highlight>
                      <a:srgbClr val="FFFF00"/>
                    </a:highlight>
                  </a:rPr>
                  <a:t>t</a:t>
                </a:r>
                <a:r>
                  <a:rPr lang="zh-CN" altLang="en-US" dirty="0">
                    <a:highlight>
                      <a:srgbClr val="FFFF00"/>
                    </a:highlight>
                  </a:rPr>
                  <a:t>表示信号从</a:t>
                </a:r>
                <a:r>
                  <a:rPr lang="en-US" altLang="zh-CN" dirty="0">
                    <a:highlight>
                      <a:srgbClr val="FFFF00"/>
                    </a:highlight>
                  </a:rPr>
                  <a:t>AP</a:t>
                </a:r>
                <a:r>
                  <a:rPr lang="zh-CN" altLang="en-US" dirty="0">
                    <a:highlight>
                      <a:srgbClr val="FFFF00"/>
                    </a:highlight>
                  </a:rPr>
                  <a:t>到待测位置的时间</a:t>
                </a:r>
                <a:r>
                  <a:rPr lang="en-US" altLang="zh-CN" dirty="0">
                    <a:highlight>
                      <a:srgbClr val="FFFF00"/>
                    </a:highlight>
                  </a:rPr>
                  <a:t>.</a:t>
                </a:r>
                <a:r>
                  <a:rPr lang="en-US" altLang="zh-CN" b="0" dirty="0">
                    <a:highlight>
                      <a:srgbClr val="FFFF00"/>
                    </a:highlight>
                  </a:rPr>
                  <a:t>)</a:t>
                </a:r>
              </a:p>
            </p:txBody>
          </p:sp>
        </mc:Choice>
        <mc:Fallback xmlns="">
          <p:sp>
            <p:nvSpPr>
              <p:cNvPr id="34" name="文本框 33">
                <a:extLst>
                  <a:ext uri="{FF2B5EF4-FFF2-40B4-BE49-F238E27FC236}">
                    <a16:creationId xmlns:a16="http://schemas.microsoft.com/office/drawing/2014/main" id="{D68AFD50-008E-4F03-903B-EDD2C17977BE}"/>
                  </a:ext>
                </a:extLst>
              </p:cNvPr>
              <p:cNvSpPr txBox="1">
                <a:spLocks noRot="1" noChangeAspect="1" noMove="1" noResize="1" noEditPoints="1" noAdjustHandles="1" noChangeArrowheads="1" noChangeShapeType="1" noTextEdit="1"/>
              </p:cNvSpPr>
              <p:nvPr/>
            </p:nvSpPr>
            <p:spPr>
              <a:xfrm>
                <a:off x="4708423" y="2462692"/>
                <a:ext cx="4009871" cy="1234120"/>
              </a:xfrm>
              <a:prstGeom prst="rect">
                <a:avLst/>
              </a:prstGeom>
              <a:blipFill>
                <a:blip r:embed="rId4"/>
                <a:stretch>
                  <a:fillRect l="-1216" t="-4455" r="-912" b="-7426"/>
                </a:stretch>
              </a:blipFill>
            </p:spPr>
            <p:txBody>
              <a:bodyPr/>
              <a:lstStyle/>
              <a:p>
                <a:r>
                  <a:rPr lang="zh-CN" altLang="en-US">
                    <a:noFill/>
                  </a:rPr>
                  <a:t> </a:t>
                </a:r>
              </a:p>
            </p:txBody>
          </p:sp>
        </mc:Fallback>
      </mc:AlternateContent>
      <p:sp>
        <p:nvSpPr>
          <p:cNvPr id="35" name="文本框 34">
            <a:extLst>
              <a:ext uri="{FF2B5EF4-FFF2-40B4-BE49-F238E27FC236}">
                <a16:creationId xmlns:a16="http://schemas.microsoft.com/office/drawing/2014/main" id="{8D464CC5-877A-4089-BE48-FA270290DCA5}"/>
              </a:ext>
            </a:extLst>
          </p:cNvPr>
          <p:cNvSpPr txBox="1"/>
          <p:nvPr/>
        </p:nvSpPr>
        <p:spPr>
          <a:xfrm>
            <a:off x="5181600" y="857623"/>
            <a:ext cx="3124200" cy="954107"/>
          </a:xfrm>
          <a:prstGeom prst="rect">
            <a:avLst/>
          </a:prstGeom>
          <a:noFill/>
        </p:spPr>
        <p:txBody>
          <a:bodyPr wrap="square" rtlCol="0">
            <a:spAutoFit/>
          </a:bodyPr>
          <a:lstStyle/>
          <a:p>
            <a:r>
              <a:rPr lang="zh-CN" altLang="en-US" sz="2800" dirty="0">
                <a:solidFill>
                  <a:srgbClr val="FF0000"/>
                </a:solidFill>
              </a:rPr>
              <a:t>收发设备之间是否严格时钟同步</a:t>
            </a:r>
          </a:p>
        </p:txBody>
      </p:sp>
    </p:spTree>
    <p:extLst>
      <p:ext uri="{BB962C8B-B14F-4D97-AF65-F5344CB8AC3E}">
        <p14:creationId xmlns:p14="http://schemas.microsoft.com/office/powerpoint/2010/main" val="1521873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3157</TotalTime>
  <Pages>16</Pages>
  <Words>757</Words>
  <Application>Microsoft Office PowerPoint</Application>
  <PresentationFormat>全屏显示(4:3)</PresentationFormat>
  <Paragraphs>131</Paragraphs>
  <Slides>17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-apple-system</vt:lpstr>
      <vt:lpstr>Microsoft JhengHei</vt:lpstr>
      <vt:lpstr>等线</vt:lpstr>
      <vt:lpstr>黑体</vt:lpstr>
      <vt:lpstr>宋体</vt:lpstr>
      <vt:lpstr>Microsoft yahei</vt:lpstr>
      <vt:lpstr>Microsoft yahei</vt:lpstr>
      <vt:lpstr>Arial</vt:lpstr>
      <vt:lpstr>Calibri</vt:lpstr>
      <vt:lpstr>Cambria Math</vt:lpstr>
      <vt:lpstr>Times New Roman</vt:lpstr>
      <vt:lpstr>Office Theme</vt:lpstr>
      <vt:lpstr>PowerPoint 演示文稿</vt:lpstr>
      <vt:lpstr>PowerPoint 演示文稿</vt:lpstr>
      <vt:lpstr>PowerPoint 演示文稿</vt:lpstr>
      <vt:lpstr>1 研究背景 </vt:lpstr>
      <vt:lpstr>1 研究背景 </vt:lpstr>
      <vt:lpstr>PowerPoint 演示文稿</vt:lpstr>
      <vt:lpstr>2              WIFI相关介绍</vt:lpstr>
      <vt:lpstr>PowerPoint 演示文稿</vt:lpstr>
      <vt:lpstr>3 WIFI室内定位方法</vt:lpstr>
      <vt:lpstr>3 WIFI室内定位方法</vt:lpstr>
      <vt:lpstr>PowerPoint 演示文稿</vt:lpstr>
      <vt:lpstr>4   池化层和全连接层 </vt:lpstr>
      <vt:lpstr>PowerPoint 演示文稿</vt:lpstr>
      <vt:lpstr>5   训练方法 </vt:lpstr>
      <vt:lpstr>PowerPoint 演示文稿</vt:lpstr>
      <vt:lpstr>6   常见网络模型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经伟</cp:lastModifiedBy>
  <cp:revision>404</cp:revision>
  <dcterms:created xsi:type="dcterms:W3CDTF">2021-10-25T12:11:07Z</dcterms:created>
  <dcterms:modified xsi:type="dcterms:W3CDTF">2021-12-16T04:38:00Z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2021-10-13T00:00:00Z</vt:filetime>
  </property>
  <property fmtid="{D5CDD505-2E9C-101B-9397-08002B2CF9AE}" pid="3" name="Creator">
    <vt:lpwstr>Microsoft® PowerPoint® 2013</vt:lpwstr>
  </property>
  <property fmtid="{D5CDD505-2E9C-101B-9397-08002B2CF9AE}" pid="4" name="LastSaved">
    <vt:filetime>2021-10-22T00:00:00Z</vt:filetime>
  </property>
  <property fmtid="{D5CDD505-2E9C-101B-9397-08002B2CF9AE}" pid="5" name="ICV">
    <vt:lpwstr>972214A574BA4E31BE7729ECDD19A123</vt:lpwstr>
  </property>
  <property fmtid="{D5CDD505-2E9C-101B-9397-08002B2CF9AE}" pid="6" name="KSOProductBuildVer">
    <vt:lpwstr>2052-11.1.0.11045</vt:lpwstr>
  </property>
</Properties>
</file>