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349" r:id="rId4"/>
    <p:sldId id="258" r:id="rId5"/>
    <p:sldId id="403" r:id="rId6"/>
    <p:sldId id="381" r:id="rId7"/>
    <p:sldId id="382" r:id="rId8"/>
    <p:sldId id="352" r:id="rId9"/>
    <p:sldId id="348" r:id="rId10"/>
    <p:sldId id="404" r:id="rId11"/>
    <p:sldId id="405" r:id="rId12"/>
    <p:sldId id="406" r:id="rId13"/>
    <p:sldId id="407" r:id="rId14"/>
    <p:sldId id="408" r:id="rId15"/>
    <p:sldId id="409" r:id="rId16"/>
    <p:sldId id="410" r:id="rId17"/>
    <p:sldId id="411" r:id="rId18"/>
    <p:sldId id="353" r:id="rId19"/>
    <p:sldId id="389" r:id="rId20"/>
    <p:sldId id="412" r:id="rId21"/>
    <p:sldId id="392" r:id="rId22"/>
    <p:sldId id="393" r:id="rId23"/>
    <p:sldId id="278" r:id="rId24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7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攀" initials="攀" lastIdx="1" clrIdx="0">
    <p:extLst>
      <p:ext uri="{19B8F6BF-5375-455C-9EA6-DF929625EA0E}">
        <p15:presenceInfo xmlns:p15="http://schemas.microsoft.com/office/powerpoint/2012/main" userId="7f8da84bab63f9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F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59E31A-0D08-4A1A-8286-7043A3620568}" v="21" dt="2021-12-16T04:37:03.3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79" d="100"/>
          <a:sy n="79" d="100"/>
        </p:scale>
        <p:origin x="102" y="546"/>
      </p:cViewPr>
      <p:guideLst>
        <p:guide orient="horz" pos="2880"/>
        <p:guide pos="217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经伟" userId="56cd0a120ef620a5" providerId="LiveId" clId="{F359E31A-0D08-4A1A-8286-7043A3620568}"/>
    <pc:docChg chg="undo custSel addSld delSld modSld">
      <pc:chgData name="经伟" userId="56cd0a120ef620a5" providerId="LiveId" clId="{F359E31A-0D08-4A1A-8286-7043A3620568}" dt="2021-12-16T04:37:59.586" v="106" actId="1076"/>
      <pc:docMkLst>
        <pc:docMk/>
      </pc:docMkLst>
      <pc:sldChg chg="modSp mod">
        <pc:chgData name="经伟" userId="56cd0a120ef620a5" providerId="LiveId" clId="{F359E31A-0D08-4A1A-8286-7043A3620568}" dt="2021-12-16T04:32:06.749" v="82" actId="20577"/>
        <pc:sldMkLst>
          <pc:docMk/>
          <pc:sldMk cId="1521873125" sldId="348"/>
        </pc:sldMkLst>
        <pc:spChg chg="mod">
          <ac:chgData name="经伟" userId="56cd0a120ef620a5" providerId="LiveId" clId="{F359E31A-0D08-4A1A-8286-7043A3620568}" dt="2021-12-16T04:32:06.749" v="82" actId="20577"/>
          <ac:spMkLst>
            <pc:docMk/>
            <pc:sldMk cId="1521873125" sldId="348"/>
            <ac:spMk id="21" creationId="{C1DEAF2F-69EA-4B8E-B1B9-46A29FFE92CB}"/>
          </ac:spMkLst>
        </pc:spChg>
        <pc:spChg chg="mod">
          <ac:chgData name="经伟" userId="56cd0a120ef620a5" providerId="LiveId" clId="{F359E31A-0D08-4A1A-8286-7043A3620568}" dt="2021-12-16T04:32:04.741" v="80" actId="20577"/>
          <ac:spMkLst>
            <pc:docMk/>
            <pc:sldMk cId="1521873125" sldId="348"/>
            <ac:spMk id="23" creationId="{778FE6CF-9401-420A-8363-C1778D0E384A}"/>
          </ac:spMkLst>
        </pc:spChg>
        <pc:spChg chg="mod">
          <ac:chgData name="经伟" userId="56cd0a120ef620a5" providerId="LiveId" clId="{F359E31A-0D08-4A1A-8286-7043A3620568}" dt="2021-12-16T04:21:59.776" v="68" actId="404"/>
          <ac:spMkLst>
            <pc:docMk/>
            <pc:sldMk cId="1521873125" sldId="348"/>
            <ac:spMk id="26" creationId="{6F97BB88-29C6-451A-9077-6DB4B70F28F9}"/>
          </ac:spMkLst>
        </pc:spChg>
        <pc:picChg chg="mod">
          <ac:chgData name="经伟" userId="56cd0a120ef620a5" providerId="LiveId" clId="{F359E31A-0D08-4A1A-8286-7043A3620568}" dt="2021-12-16T04:22:10.936" v="69" actId="14100"/>
          <ac:picMkLst>
            <pc:docMk/>
            <pc:sldMk cId="1521873125" sldId="348"/>
            <ac:picMk id="30" creationId="{A6DA5E54-6876-4FE5-AD23-FA67999E8737}"/>
          </ac:picMkLst>
        </pc:picChg>
      </pc:sldChg>
      <pc:sldChg chg="addSp delSp modSp mod">
        <pc:chgData name="经伟" userId="56cd0a120ef620a5" providerId="LiveId" clId="{F359E31A-0D08-4A1A-8286-7043A3620568}" dt="2021-12-16T04:37:59.586" v="106" actId="1076"/>
        <pc:sldMkLst>
          <pc:docMk/>
          <pc:sldMk cId="173564998" sldId="404"/>
        </pc:sldMkLst>
        <pc:spChg chg="mod">
          <ac:chgData name="经伟" userId="56cd0a120ef620a5" providerId="LiveId" clId="{F359E31A-0D08-4A1A-8286-7043A3620568}" dt="2021-12-16T04:08:48.827" v="8" actId="14100"/>
          <ac:spMkLst>
            <pc:docMk/>
            <pc:sldMk cId="173564998" sldId="404"/>
            <ac:spMk id="21" creationId="{C1DEAF2F-69EA-4B8E-B1B9-46A29FFE92CB}"/>
          </ac:spMkLst>
        </pc:spChg>
        <pc:spChg chg="mod">
          <ac:chgData name="经伟" userId="56cd0a120ef620a5" providerId="LiveId" clId="{F359E31A-0D08-4A1A-8286-7043A3620568}" dt="2021-12-16T04:11:55.581" v="65" actId="113"/>
          <ac:spMkLst>
            <pc:docMk/>
            <pc:sldMk cId="173564998" sldId="404"/>
            <ac:spMk id="26" creationId="{6F97BB88-29C6-451A-9077-6DB4B70F28F9}"/>
          </ac:spMkLst>
        </pc:spChg>
        <pc:spChg chg="mod">
          <ac:chgData name="经伟" userId="56cd0a120ef620a5" providerId="LiveId" clId="{F359E31A-0D08-4A1A-8286-7043A3620568}" dt="2021-12-16T04:11:07.988" v="47" actId="947"/>
          <ac:spMkLst>
            <pc:docMk/>
            <pc:sldMk cId="173564998" sldId="404"/>
            <ac:spMk id="28" creationId="{9BE9941E-0560-487A-B80D-C0129FF2C43C}"/>
          </ac:spMkLst>
        </pc:spChg>
        <pc:spChg chg="mod">
          <ac:chgData name="经伟" userId="56cd0a120ef620a5" providerId="LiveId" clId="{F359E31A-0D08-4A1A-8286-7043A3620568}" dt="2021-12-16T04:10:07.963" v="28" actId="20577"/>
          <ac:spMkLst>
            <pc:docMk/>
            <pc:sldMk cId="173564998" sldId="404"/>
            <ac:spMk id="31" creationId="{72FD22A7-12A2-493A-867C-8CA6E5C36AFE}"/>
          </ac:spMkLst>
        </pc:spChg>
        <pc:spChg chg="mod">
          <ac:chgData name="经伟" userId="56cd0a120ef620a5" providerId="LiveId" clId="{F359E31A-0D08-4A1A-8286-7043A3620568}" dt="2021-12-16T04:35:30.956" v="93" actId="20577"/>
          <ac:spMkLst>
            <pc:docMk/>
            <pc:sldMk cId="173564998" sldId="404"/>
            <ac:spMk id="34" creationId="{D68AFD50-008E-4F03-903B-EDD2C17977BE}"/>
          </ac:spMkLst>
        </pc:spChg>
        <pc:spChg chg="del">
          <ac:chgData name="经伟" userId="56cd0a120ef620a5" providerId="LiveId" clId="{F359E31A-0D08-4A1A-8286-7043A3620568}" dt="2021-12-16T04:08:46.982" v="7" actId="478"/>
          <ac:spMkLst>
            <pc:docMk/>
            <pc:sldMk cId="173564998" sldId="404"/>
            <ac:spMk id="35" creationId="{8D464CC5-877A-4089-BE48-FA270290DCA5}"/>
          </ac:spMkLst>
        </pc:spChg>
        <pc:picChg chg="add mod modCrop">
          <ac:chgData name="经伟" userId="56cd0a120ef620a5" providerId="LiveId" clId="{F359E31A-0D08-4A1A-8286-7043A3620568}" dt="2021-12-16T04:37:59.586" v="106" actId="1076"/>
          <ac:picMkLst>
            <pc:docMk/>
            <pc:sldMk cId="173564998" sldId="404"/>
            <ac:picMk id="19" creationId="{114BFBC1-A171-47FF-BDCD-67212B72B10F}"/>
          </ac:picMkLst>
        </pc:picChg>
        <pc:picChg chg="add del mod">
          <ac:chgData name="经伟" userId="56cd0a120ef620a5" providerId="LiveId" clId="{F359E31A-0D08-4A1A-8286-7043A3620568}" dt="2021-12-16T04:09:22.728" v="18" actId="931"/>
          <ac:picMkLst>
            <pc:docMk/>
            <pc:sldMk cId="173564998" sldId="404"/>
            <ac:picMk id="19" creationId="{6882247D-684C-45B1-98C0-A275EA724ABC}"/>
          </ac:picMkLst>
        </pc:picChg>
        <pc:picChg chg="add mod ord">
          <ac:chgData name="经伟" userId="56cd0a120ef620a5" providerId="LiveId" clId="{F359E31A-0D08-4A1A-8286-7043A3620568}" dt="2021-12-16T04:10:13.889" v="30" actId="167"/>
          <ac:picMkLst>
            <pc:docMk/>
            <pc:sldMk cId="173564998" sldId="404"/>
            <ac:picMk id="22" creationId="{FC91CCCE-427E-49AB-B726-5B213867F9AD}"/>
          </ac:picMkLst>
        </pc:picChg>
        <pc:picChg chg="add del mod">
          <ac:chgData name="经伟" userId="56cd0a120ef620a5" providerId="LiveId" clId="{F359E31A-0D08-4A1A-8286-7043A3620568}" dt="2021-12-16T04:09:13.722" v="13" actId="478"/>
          <ac:picMkLst>
            <pc:docMk/>
            <pc:sldMk cId="173564998" sldId="404"/>
            <ac:picMk id="30" creationId="{A6DA5E54-6876-4FE5-AD23-FA67999E8737}"/>
          </ac:picMkLst>
        </pc:picChg>
        <pc:picChg chg="del">
          <ac:chgData name="经伟" userId="56cd0a120ef620a5" providerId="LiveId" clId="{F359E31A-0D08-4A1A-8286-7043A3620568}" dt="2021-12-16T04:36:54.564" v="94" actId="478"/>
          <ac:picMkLst>
            <pc:docMk/>
            <pc:sldMk cId="173564998" sldId="404"/>
            <ac:picMk id="33" creationId="{83F5266C-0309-479F-90AF-335CE30E21CD}"/>
          </ac:picMkLst>
        </pc:picChg>
      </pc:sldChg>
      <pc:sldChg chg="new del">
        <pc:chgData name="经伟" userId="56cd0a120ef620a5" providerId="LiveId" clId="{F359E31A-0D08-4A1A-8286-7043A3620568}" dt="2021-12-16T04:22:27.634" v="71" actId="680"/>
        <pc:sldMkLst>
          <pc:docMk/>
          <pc:sldMk cId="146617197" sldId="405"/>
        </pc:sldMkLst>
      </pc:sldChg>
      <pc:sldChg chg="add del">
        <pc:chgData name="经伟" userId="56cd0a120ef620a5" providerId="LiveId" clId="{F359E31A-0D08-4A1A-8286-7043A3620568}" dt="2021-12-16T04:34:39.892" v="83" actId="47"/>
        <pc:sldMkLst>
          <pc:docMk/>
          <pc:sldMk cId="218563355" sldId="405"/>
        </pc:sldMkLst>
      </pc:sldChg>
      <pc:sldChg chg="new del">
        <pc:chgData name="经伟" userId="56cd0a120ef620a5" providerId="LiveId" clId="{F359E31A-0D08-4A1A-8286-7043A3620568}" dt="2021-12-16T03:30:35.173" v="1" actId="47"/>
        <pc:sldMkLst>
          <pc:docMk/>
          <pc:sldMk cId="3436245197" sldId="40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BF708-BEE3-4FD4-BD16-E48FBAA1E2EC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18CE6-1491-459C-B74B-4B1155A702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18CE6-1491-459C-B74B-4B1155A702FB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889247"/>
            <a:ext cx="9144000" cy="347980"/>
          </a:xfrm>
          <a:custGeom>
            <a:avLst/>
            <a:gdLst/>
            <a:ahLst/>
            <a:cxnLst/>
            <a:rect l="l" t="t" r="r" b="b"/>
            <a:pathLst>
              <a:path w="9144000" h="347979">
                <a:moveTo>
                  <a:pt x="0" y="347471"/>
                </a:moveTo>
                <a:lnTo>
                  <a:pt x="9144000" y="347471"/>
                </a:lnTo>
                <a:lnTo>
                  <a:pt x="9144000" y="0"/>
                </a:lnTo>
                <a:lnTo>
                  <a:pt x="0" y="0"/>
                </a:lnTo>
                <a:lnTo>
                  <a:pt x="0" y="347471"/>
                </a:lnTo>
                <a:close/>
              </a:path>
            </a:pathLst>
          </a:custGeom>
          <a:solidFill>
            <a:srgbClr val="453C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363" y="290576"/>
            <a:ext cx="6129273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78892" y="387095"/>
            <a:ext cx="154305" cy="325120"/>
          </a:xfrm>
          <a:custGeom>
            <a:avLst/>
            <a:gdLst/>
            <a:ahLst/>
            <a:cxnLst/>
            <a:rect l="l" t="t" r="r" b="b"/>
            <a:pathLst>
              <a:path w="154304" h="325120">
                <a:moveTo>
                  <a:pt x="0" y="324612"/>
                </a:moveTo>
                <a:lnTo>
                  <a:pt x="153923" y="324612"/>
                </a:lnTo>
                <a:lnTo>
                  <a:pt x="153923" y="0"/>
                </a:lnTo>
                <a:lnTo>
                  <a:pt x="0" y="0"/>
                </a:lnTo>
                <a:lnTo>
                  <a:pt x="0" y="324612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9915" y="135636"/>
            <a:ext cx="189230" cy="251460"/>
          </a:xfrm>
          <a:custGeom>
            <a:avLst/>
            <a:gdLst/>
            <a:ahLst/>
            <a:cxnLst/>
            <a:rect l="l" t="t" r="r" b="b"/>
            <a:pathLst>
              <a:path w="189229" h="251460">
                <a:moveTo>
                  <a:pt x="188976" y="0"/>
                </a:moveTo>
                <a:lnTo>
                  <a:pt x="0" y="0"/>
                </a:lnTo>
                <a:lnTo>
                  <a:pt x="0" y="251459"/>
                </a:lnTo>
                <a:lnTo>
                  <a:pt x="188976" y="251459"/>
                </a:lnTo>
                <a:lnTo>
                  <a:pt x="188976" y="0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420100" y="6318503"/>
            <a:ext cx="405765" cy="539750"/>
          </a:xfrm>
          <a:custGeom>
            <a:avLst/>
            <a:gdLst/>
            <a:ahLst/>
            <a:cxnLst/>
            <a:rect l="l" t="t" r="r" b="b"/>
            <a:pathLst>
              <a:path w="405765" h="539750">
                <a:moveTo>
                  <a:pt x="405383" y="0"/>
                </a:moveTo>
                <a:lnTo>
                  <a:pt x="0" y="0"/>
                </a:lnTo>
                <a:lnTo>
                  <a:pt x="0" y="539496"/>
                </a:lnTo>
                <a:lnTo>
                  <a:pt x="405383" y="539496"/>
                </a:lnTo>
                <a:lnTo>
                  <a:pt x="405383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630783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39902" y="483870"/>
            <a:ext cx="7047230" cy="0"/>
          </a:xfrm>
          <a:custGeom>
            <a:avLst/>
            <a:gdLst/>
            <a:ahLst/>
            <a:cxnLst/>
            <a:rect l="l" t="t" r="r" b="b"/>
            <a:pathLst>
              <a:path w="7047230">
                <a:moveTo>
                  <a:pt x="0" y="0"/>
                </a:moveTo>
                <a:lnTo>
                  <a:pt x="7046976" y="0"/>
                </a:lnTo>
              </a:path>
            </a:pathLst>
          </a:custGeom>
          <a:ln w="2286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7304" y="238709"/>
            <a:ext cx="6605270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4382" y="1260805"/>
            <a:ext cx="7895234" cy="23914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56676" y="6471234"/>
            <a:ext cx="335279" cy="2800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ee.com/jingwei1205/MyCourse/blob/master/%E5%8D%AB%E6%98%9F%E5%AE%9A%E4%BD%8D/locate.ipynb" TargetMode="External"/><Relationship Id="rId5" Type="http://schemas.openxmlformats.org/officeDocument/2006/relationships/hyperlink" Target="https://github.com/jiangqideng/codeInBlogs/tree/master/" TargetMode="External"/><Relationship Id="rId4" Type="http://schemas.openxmlformats.org/officeDocument/2006/relationships/hyperlink" Target="https://archive.ics.uci.edu/ml/datasets/ujiindoorloc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2549651"/>
            <a:ext cx="9144000" cy="1070806"/>
          </a:xfrm>
          <a:prstGeom prst="rect">
            <a:avLst/>
          </a:prstGeom>
          <a:solidFill>
            <a:srgbClr val="4471C4"/>
          </a:solidFill>
        </p:spPr>
        <p:txBody>
          <a:bodyPr vert="horz" wrap="square" lIns="0" tIns="3898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70"/>
              </a:spcBef>
            </a:pPr>
            <a:r>
              <a:rPr lang="en-US" altLang="zh-CN" sz="44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charset="-122"/>
              </a:rPr>
              <a:t>WIFI</a:t>
            </a:r>
            <a:r>
              <a:rPr lang="zh-CN" altLang="en-US" sz="44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charset="-122"/>
              </a:rPr>
              <a:t>室内定位方法概述</a:t>
            </a:r>
            <a:endParaRPr lang="zh-CN" altLang="en-US" sz="4400" dirty="0">
              <a:latin typeface="黑体" panose="02010609060101010101" pitchFamily="49" charset="-122"/>
              <a:ea typeface="黑体" panose="02010609060101010101" pitchFamily="49" charset="-122"/>
              <a:cs typeface="微软雅黑" panose="020B0503020204020204" charset="-122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567928" y="1667255"/>
            <a:ext cx="576580" cy="576580"/>
            <a:chOff x="8567928" y="1667255"/>
            <a:chExt cx="576580" cy="576580"/>
          </a:xfrm>
        </p:grpSpPr>
        <p:sp>
          <p:nvSpPr>
            <p:cNvPr id="4" name="object 4"/>
            <p:cNvSpPr/>
            <p:nvPr/>
          </p:nvSpPr>
          <p:spPr>
            <a:xfrm>
              <a:off x="8819388" y="1918715"/>
              <a:ext cx="325120" cy="325120"/>
            </a:xfrm>
            <a:custGeom>
              <a:avLst/>
              <a:gdLst/>
              <a:ahLst/>
              <a:cxnLst/>
              <a:rect l="l" t="t" r="r" b="b"/>
              <a:pathLst>
                <a:path w="325120" h="325119">
                  <a:moveTo>
                    <a:pt x="324611" y="0"/>
                  </a:moveTo>
                  <a:lnTo>
                    <a:pt x="0" y="0"/>
                  </a:lnTo>
                  <a:lnTo>
                    <a:pt x="0" y="324612"/>
                  </a:lnTo>
                  <a:lnTo>
                    <a:pt x="324611" y="324612"/>
                  </a:lnTo>
                  <a:lnTo>
                    <a:pt x="32461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67928" y="1667255"/>
              <a:ext cx="251460" cy="251460"/>
            </a:xfrm>
            <a:custGeom>
              <a:avLst/>
              <a:gdLst/>
              <a:ahLst/>
              <a:cxnLst/>
              <a:rect l="l" t="t" r="r" b="b"/>
              <a:pathLst>
                <a:path w="251459" h="251460">
                  <a:moveTo>
                    <a:pt x="251459" y="0"/>
                  </a:moveTo>
                  <a:lnTo>
                    <a:pt x="0" y="0"/>
                  </a:lnTo>
                  <a:lnTo>
                    <a:pt x="0" y="251460"/>
                  </a:lnTo>
                  <a:lnTo>
                    <a:pt x="251459" y="251460"/>
                  </a:lnTo>
                  <a:lnTo>
                    <a:pt x="251459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5222749" y="3926273"/>
            <a:ext cx="3921251" cy="2846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011" y="91439"/>
            <a:ext cx="1121664" cy="1237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70F6CC1-20C4-4CFE-B1D5-64E7BDC38207}"/>
              </a:ext>
            </a:extLst>
          </p:cNvPr>
          <p:cNvSpPr txBox="1"/>
          <p:nvPr/>
        </p:nvSpPr>
        <p:spPr>
          <a:xfrm>
            <a:off x="0" y="6498351"/>
            <a:ext cx="3540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15</a:t>
            </a:r>
            <a:r>
              <a:rPr lang="zh-CN" altLang="en-US" dirty="0"/>
              <a:t>日</a:t>
            </a: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 descr="图示&#10;&#10;描述已自动生成">
            <a:extLst>
              <a:ext uri="{FF2B5EF4-FFF2-40B4-BE49-F238E27FC236}">
                <a16:creationId xmlns:a16="http://schemas.microsoft.com/office/drawing/2014/main" id="{FC91CCCE-427E-49AB-B726-5B213867F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18" y="2670232"/>
            <a:ext cx="5033963" cy="3204868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57300" y="199390"/>
            <a:ext cx="68578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3</a:t>
            </a:r>
            <a:r>
              <a:rPr lang="zh-CN" altLang="en-US" spc="75" dirty="0"/>
              <a:t>	</a:t>
            </a:r>
            <a:r>
              <a:rPr lang="en-US" altLang="zh-CN" spc="75" dirty="0"/>
              <a:t>WIFI</a:t>
            </a:r>
            <a:r>
              <a:rPr lang="zh-CN" altLang="en-US" spc="75" dirty="0"/>
              <a:t>室内定位方法</a:t>
            </a:r>
            <a:endParaRPr spc="75" dirty="0"/>
          </a:p>
        </p:txBody>
      </p:sp>
      <p:sp>
        <p:nvSpPr>
          <p:cNvPr id="15" name="object 15"/>
          <p:cNvSpPr txBox="1"/>
          <p:nvPr/>
        </p:nvSpPr>
        <p:spPr>
          <a:xfrm>
            <a:off x="960221" y="1549252"/>
            <a:ext cx="4980940" cy="612347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8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20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pPr marL="38100" marR="0" lvl="0" indent="0" algn="l" defTabSz="914400" rtl="0" eaLnBrk="1" fontAlgn="auto" latinLnBrk="0" hangingPunct="1">
                <a:lnSpc>
                  <a:spcPts val="20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A6B8185-8FBB-4DF4-A9ED-8792E7F8746A}"/>
              </a:ext>
            </a:extLst>
          </p:cNvPr>
          <p:cNvSpPr txBox="1"/>
          <p:nvPr/>
        </p:nvSpPr>
        <p:spPr>
          <a:xfrm>
            <a:off x="351972" y="1377600"/>
            <a:ext cx="8177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78FE6CF-9401-420A-8363-C1778D0E384A}"/>
              </a:ext>
            </a:extLst>
          </p:cNvPr>
          <p:cNvSpPr txBox="1"/>
          <p:nvPr/>
        </p:nvSpPr>
        <p:spPr>
          <a:xfrm>
            <a:off x="293826" y="857623"/>
            <a:ext cx="64117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3.1 </a:t>
            </a:r>
            <a:r>
              <a:rPr lang="zh-CN" altLang="en-US" sz="28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几何测量法</a:t>
            </a:r>
            <a:r>
              <a:rPr lang="en-US" altLang="zh-CN" sz="28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——</a:t>
            </a:r>
            <a:r>
              <a:rPr lang="zh-CN" altLang="en-US" sz="2800" b="1" i="0" dirty="0">
                <a:solidFill>
                  <a:srgbClr val="333333"/>
                </a:solidFill>
                <a:effectLst/>
                <a:latin typeface="PingFang SC"/>
              </a:rPr>
              <a:t>基于测距技术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1DEAF2F-69EA-4B8E-B1B9-46A29FFE92CB}"/>
              </a:ext>
            </a:extLst>
          </p:cNvPr>
          <p:cNvSpPr txBox="1"/>
          <p:nvPr/>
        </p:nvSpPr>
        <p:spPr>
          <a:xfrm>
            <a:off x="352042" y="1474435"/>
            <a:ext cx="59725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3.1.2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基于到达时间差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TDOA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定位方法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F97BB88-29C6-451A-9077-6DB4B70F28F9}"/>
              </a:ext>
            </a:extLst>
          </p:cNvPr>
          <p:cNvSpPr txBox="1"/>
          <p:nvPr/>
        </p:nvSpPr>
        <p:spPr>
          <a:xfrm>
            <a:off x="-68292" y="6288085"/>
            <a:ext cx="83740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[2] Du P, Zhang S, Chen C, et al. Demonstration of a low-complexity indoor visible </a:t>
            </a:r>
            <a:r>
              <a:rPr lang="en-US" altLang="zh-CN" sz="1400" b="1" dirty="0" err="1"/>
              <a:t>lightpositioning</a:t>
            </a:r>
            <a:r>
              <a:rPr lang="en-US" altLang="zh-CN" sz="1400" b="1" dirty="0"/>
              <a:t> system using an enhanced TDOA scheme[J].IEEE Photonics Journal, 2018,10(4):1.</a:t>
            </a:r>
            <a:endParaRPr lang="zh-CN" altLang="en-US" sz="14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BE9941E-0560-487A-B80D-C0129FF2C43C}"/>
              </a:ext>
            </a:extLst>
          </p:cNvPr>
          <p:cNvSpPr txBox="1"/>
          <p:nvPr/>
        </p:nvSpPr>
        <p:spPr>
          <a:xfrm>
            <a:off x="457300" y="2005585"/>
            <a:ext cx="7501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TDOA</a:t>
            </a:r>
            <a:r>
              <a:rPr lang="zh-CN" altLang="en-US" dirty="0"/>
              <a:t>利用信号到达时间差△</a:t>
            </a:r>
            <a:r>
              <a:rPr lang="en-US" altLang="zh-CN" dirty="0"/>
              <a:t>t</a:t>
            </a:r>
            <a:r>
              <a:rPr lang="zh-CN" altLang="en-US" dirty="0"/>
              <a:t>换算为距离差</a:t>
            </a:r>
            <a:r>
              <a:rPr lang="en-US" altLang="zh-CN" dirty="0"/>
              <a:t>l</a:t>
            </a:r>
            <a:r>
              <a:rPr lang="zh-CN" altLang="en-US" dirty="0"/>
              <a:t>来计算待测位置坐标</a:t>
            </a:r>
            <a:r>
              <a:rPr lang="en-US" altLang="zh-CN" baseline="30000" dirty="0"/>
              <a:t>[2]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2FD22A7-12A2-493A-867C-8CA6E5C36AFE}"/>
              </a:ext>
            </a:extLst>
          </p:cNvPr>
          <p:cNvSpPr txBox="1"/>
          <p:nvPr/>
        </p:nvSpPr>
        <p:spPr>
          <a:xfrm>
            <a:off x="868933" y="5828405"/>
            <a:ext cx="202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3-2 TDOA</a:t>
            </a:r>
            <a:r>
              <a:rPr lang="zh-CN" altLang="en-US" dirty="0"/>
              <a:t>原理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68AFD50-008E-4F03-903B-EDD2C17977BE}"/>
                  </a:ext>
                </a:extLst>
              </p:cNvPr>
              <p:cNvSpPr txBox="1"/>
              <p:nvPr/>
            </p:nvSpPr>
            <p:spPr>
              <a:xfrm>
                <a:off x="4708423" y="2462692"/>
                <a:ext cx="4009871" cy="1234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</a:rPr>
                  <a:t>已知：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则</m:t>
                    </m:r>
                  </m:oMath>
                </a14:m>
                <a:r>
                  <a:rPr lang="zh-CN" altLang="en-US" b="0" dirty="0"/>
                  <a:t>待测位置与</a:t>
                </a:r>
                <a:r>
                  <a:rPr lang="zh-CN" altLang="en-US" b="1" dirty="0"/>
                  <a:t>两个</a:t>
                </a:r>
                <a:r>
                  <a:rPr lang="en-US" altLang="zh-CN" b="0" dirty="0"/>
                  <a:t>AP</a:t>
                </a:r>
                <a:r>
                  <a:rPr lang="zh-CN" altLang="en-US" b="0" dirty="0"/>
                  <a:t>的距离差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b="0" dirty="0"/>
                  <a:t>：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𝜹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en-US" altLang="zh-CN" b="1" dirty="0"/>
              </a:p>
              <a:p>
                <a:r>
                  <a:rPr lang="en-US" altLang="zh-CN" b="0" dirty="0">
                    <a:highlight>
                      <a:srgbClr val="FFFF00"/>
                    </a:highlight>
                  </a:rPr>
                  <a:t>(c</a:t>
                </a:r>
                <a:r>
                  <a:rPr lang="zh-CN" altLang="en-US" b="0" dirty="0">
                    <a:highlight>
                      <a:srgbClr val="FFFF00"/>
                    </a:highlight>
                  </a:rPr>
                  <a:t>表示</a:t>
                </a:r>
                <a:r>
                  <a:rPr lang="en-US" altLang="zh-CN" b="0" dirty="0">
                    <a:highlight>
                      <a:srgbClr val="FFFF00"/>
                    </a:highlight>
                  </a:rPr>
                  <a:t>WIFI</a:t>
                </a:r>
                <a:r>
                  <a:rPr lang="zh-CN" altLang="en-US" b="0" dirty="0">
                    <a:highlight>
                      <a:srgbClr val="FFFF00"/>
                    </a:highlight>
                  </a:rPr>
                  <a:t>信号在空气中的传播速度；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t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表示信号从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AP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到待测位置的时间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.</a:t>
                </a:r>
                <a:r>
                  <a:rPr lang="en-US" altLang="zh-CN" b="0" dirty="0">
                    <a:highlight>
                      <a:srgbClr val="FFFF00"/>
                    </a:highlight>
                  </a:rPr>
                  <a:t>)</a:t>
                </a: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68AFD50-008E-4F03-903B-EDD2C1797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423" y="2462692"/>
                <a:ext cx="4009871" cy="1234120"/>
              </a:xfrm>
              <a:prstGeom prst="rect">
                <a:avLst/>
              </a:prstGeom>
              <a:blipFill>
                <a:blip r:embed="rId3"/>
                <a:stretch>
                  <a:fillRect l="-1216" t="-3960" r="-912" b="-49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图片 18" descr="文本, 信件&#10;&#10;描述已自动生成">
            <a:extLst>
              <a:ext uri="{FF2B5EF4-FFF2-40B4-BE49-F238E27FC236}">
                <a16:creationId xmlns:a16="http://schemas.microsoft.com/office/drawing/2014/main" id="{114BFBC1-A171-47FF-BDCD-67212B72B1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95"/>
          <a:stretch/>
        </p:blipFill>
        <p:spPr>
          <a:xfrm>
            <a:off x="3603933" y="5180994"/>
            <a:ext cx="5367249" cy="1082652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8D82E894-777D-4C0C-B9D4-E2241F9C3A94}"/>
              </a:ext>
            </a:extLst>
          </p:cNvPr>
          <p:cNvSpPr txBox="1"/>
          <p:nvPr/>
        </p:nvSpPr>
        <p:spPr>
          <a:xfrm>
            <a:off x="6324599" y="1014372"/>
            <a:ext cx="462384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各个</a:t>
            </a:r>
            <a:r>
              <a:rPr lang="en-US" altLang="zh-CN" sz="2800" dirty="0">
                <a:solidFill>
                  <a:srgbClr val="FF0000"/>
                </a:solidFill>
              </a:rPr>
              <a:t>AP</a:t>
            </a:r>
            <a:r>
              <a:rPr lang="zh-CN" altLang="en-US" sz="2800" dirty="0">
                <a:solidFill>
                  <a:srgbClr val="FF0000"/>
                </a:solidFill>
              </a:rPr>
              <a:t>之间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800" dirty="0">
                <a:solidFill>
                  <a:srgbClr val="FF0000"/>
                </a:solidFill>
              </a:rPr>
              <a:t>严格时钟同步</a:t>
            </a:r>
          </a:p>
        </p:txBody>
      </p:sp>
    </p:spTree>
    <p:extLst>
      <p:ext uri="{BB962C8B-B14F-4D97-AF65-F5344CB8AC3E}">
        <p14:creationId xmlns:p14="http://schemas.microsoft.com/office/powerpoint/2010/main" val="17356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 descr="图示&#10;&#10;描述已自动生成">
            <a:extLst>
              <a:ext uri="{FF2B5EF4-FFF2-40B4-BE49-F238E27FC236}">
                <a16:creationId xmlns:a16="http://schemas.microsoft.com/office/drawing/2014/main" id="{9C8838F9-E151-4D88-A118-FF671ED72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4277152"/>
            <a:ext cx="2838450" cy="1965759"/>
          </a:xfrm>
          <a:prstGeom prst="rect">
            <a:avLst/>
          </a:prstGeom>
        </p:spPr>
      </p:pic>
      <p:pic>
        <p:nvPicPr>
          <p:cNvPr id="20" name="图片 19" descr="图示&#10;&#10;描述已自动生成">
            <a:extLst>
              <a:ext uri="{FF2B5EF4-FFF2-40B4-BE49-F238E27FC236}">
                <a16:creationId xmlns:a16="http://schemas.microsoft.com/office/drawing/2014/main" id="{D3A1D3BB-2666-46BC-A3C1-BAC18E303E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5" y="2733309"/>
            <a:ext cx="4692169" cy="3077659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57300" y="199390"/>
            <a:ext cx="68578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3</a:t>
            </a:r>
            <a:r>
              <a:rPr lang="zh-CN" altLang="en-US" spc="75" dirty="0"/>
              <a:t>	</a:t>
            </a:r>
            <a:r>
              <a:rPr lang="en-US" altLang="zh-CN" spc="75" dirty="0"/>
              <a:t>WIFI</a:t>
            </a:r>
            <a:r>
              <a:rPr lang="zh-CN" altLang="en-US" spc="75" dirty="0"/>
              <a:t>室内定位方法</a:t>
            </a:r>
            <a:endParaRPr spc="75" dirty="0"/>
          </a:p>
        </p:txBody>
      </p:sp>
      <p:sp>
        <p:nvSpPr>
          <p:cNvPr id="15" name="object 15"/>
          <p:cNvSpPr txBox="1"/>
          <p:nvPr/>
        </p:nvSpPr>
        <p:spPr>
          <a:xfrm>
            <a:off x="960221" y="1549252"/>
            <a:ext cx="4980940" cy="612347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8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20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pPr marL="38100" marR="0" lvl="0" indent="0" algn="l" defTabSz="914400" rtl="0" eaLnBrk="1" fontAlgn="auto" latinLnBrk="0" hangingPunct="1">
                <a:lnSpc>
                  <a:spcPts val="20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A6B8185-8FBB-4DF4-A9ED-8792E7F8746A}"/>
              </a:ext>
            </a:extLst>
          </p:cNvPr>
          <p:cNvSpPr txBox="1"/>
          <p:nvPr/>
        </p:nvSpPr>
        <p:spPr>
          <a:xfrm>
            <a:off x="351972" y="1377600"/>
            <a:ext cx="8177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78FE6CF-9401-420A-8363-C1778D0E384A}"/>
              </a:ext>
            </a:extLst>
          </p:cNvPr>
          <p:cNvSpPr txBox="1"/>
          <p:nvPr/>
        </p:nvSpPr>
        <p:spPr>
          <a:xfrm>
            <a:off x="293826" y="857623"/>
            <a:ext cx="6259374" cy="966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3.1 </a:t>
            </a:r>
            <a:r>
              <a:rPr lang="zh-CN" altLang="en-US" sz="28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几何测量法</a:t>
            </a:r>
            <a:r>
              <a:rPr lang="en-US" altLang="zh-CN" sz="28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——</a:t>
            </a:r>
            <a:r>
              <a:rPr lang="zh-CN" altLang="en-US" sz="2800" b="1" i="0" dirty="0">
                <a:solidFill>
                  <a:srgbClr val="333333"/>
                </a:solidFill>
                <a:effectLst/>
                <a:latin typeface="PingFang SC"/>
              </a:rPr>
              <a:t>基于测距技术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1DEAF2F-69EA-4B8E-B1B9-46A29FFE92CB}"/>
              </a:ext>
            </a:extLst>
          </p:cNvPr>
          <p:cNvSpPr txBox="1"/>
          <p:nvPr/>
        </p:nvSpPr>
        <p:spPr>
          <a:xfrm>
            <a:off x="352042" y="1474435"/>
            <a:ext cx="59725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3.1.3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基于到达角度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AOA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定位方法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F97BB88-29C6-451A-9077-6DB4B70F28F9}"/>
              </a:ext>
            </a:extLst>
          </p:cNvPr>
          <p:cNvSpPr txBox="1"/>
          <p:nvPr/>
        </p:nvSpPr>
        <p:spPr>
          <a:xfrm>
            <a:off x="-9427" y="6339912"/>
            <a:ext cx="83740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[3]</a:t>
            </a:r>
            <a:r>
              <a:rPr lang="zh-CN" altLang="en-US" sz="1400" b="1" dirty="0"/>
              <a:t>田增山，张千坤</a:t>
            </a:r>
            <a:r>
              <a:rPr lang="en-US" altLang="zh-CN" sz="1400" b="1" dirty="0"/>
              <a:t>,</a:t>
            </a:r>
            <a:r>
              <a:rPr lang="zh-CN" altLang="en-US" sz="1400" b="1" dirty="0"/>
              <a:t>周牧，等</a:t>
            </a:r>
            <a:r>
              <a:rPr lang="en-US" altLang="zh-CN" sz="1400" b="1" dirty="0"/>
              <a:t>.</a:t>
            </a:r>
            <a:r>
              <a:rPr lang="zh-CN" altLang="en-US" sz="1400" b="1" dirty="0"/>
              <a:t>基于</a:t>
            </a:r>
            <a:r>
              <a:rPr lang="en-US" altLang="zh-CN" sz="1400" b="1" dirty="0"/>
              <a:t>CFR</a:t>
            </a:r>
            <a:r>
              <a:rPr lang="zh-CN" altLang="en-US" sz="1400" b="1" dirty="0"/>
              <a:t>虚拟阵列天线的</a:t>
            </a:r>
            <a:r>
              <a:rPr lang="en-US" altLang="zh-CN" sz="1400" b="1" dirty="0"/>
              <a:t>AOA</a:t>
            </a:r>
            <a:r>
              <a:rPr lang="zh-CN" altLang="en-US" sz="1400" b="1" dirty="0"/>
              <a:t>室内定位</a:t>
            </a:r>
            <a:r>
              <a:rPr lang="en-US" altLang="zh-CN" sz="1400" b="1" dirty="0"/>
              <a:t>[J].</a:t>
            </a:r>
            <a:r>
              <a:rPr lang="zh-CN" altLang="en-US" sz="1400" b="1" dirty="0"/>
              <a:t>电子学报</a:t>
            </a:r>
            <a:r>
              <a:rPr lang="en-US" altLang="zh-CN" sz="1400" b="1" dirty="0"/>
              <a:t>,2018,046(006): 1468-1474.</a:t>
            </a:r>
            <a:endParaRPr lang="zh-CN" altLang="en-US" sz="14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BE9941E-0560-487A-B80D-C0129FF2C43C}"/>
              </a:ext>
            </a:extLst>
          </p:cNvPr>
          <p:cNvSpPr txBox="1"/>
          <p:nvPr/>
        </p:nvSpPr>
        <p:spPr>
          <a:xfrm>
            <a:off x="457300" y="2005585"/>
            <a:ext cx="75010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AOA</a:t>
            </a:r>
            <a:r>
              <a:rPr lang="zh-CN" altLang="en-US" dirty="0"/>
              <a:t>定位方法需要用到某些特定接收装置，用来接收发射节点的信号，判断其传播的方向，计算出发射装置和接收装置之间的相对角度，然后使用三角测量等方法计算待测位置。一般至少两个发射器</a:t>
            </a:r>
            <a:r>
              <a:rPr lang="en-US" altLang="zh-CN" baseline="30000" dirty="0"/>
              <a:t>[3]</a:t>
            </a:r>
            <a:r>
              <a:rPr lang="zh-CN" altLang="en-US" dirty="0"/>
              <a:t>。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2FD22A7-12A2-493A-867C-8CA6E5C36AFE}"/>
              </a:ext>
            </a:extLst>
          </p:cNvPr>
          <p:cNvSpPr txBox="1"/>
          <p:nvPr/>
        </p:nvSpPr>
        <p:spPr>
          <a:xfrm>
            <a:off x="868933" y="5828405"/>
            <a:ext cx="202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3-3 AOA</a:t>
            </a:r>
            <a:r>
              <a:rPr lang="zh-CN" altLang="en-US" dirty="0"/>
              <a:t>原理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68AFD50-008E-4F03-903B-EDD2C17977BE}"/>
                  </a:ext>
                </a:extLst>
              </p:cNvPr>
              <p:cNvSpPr txBox="1"/>
              <p:nvPr/>
            </p:nvSpPr>
            <p:spPr>
              <a:xfrm>
                <a:off x="5410200" y="3101271"/>
                <a:ext cx="40098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</a:rPr>
                  <a:t>已知：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b="0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68AFD50-008E-4F03-903B-EDD2C1797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3101271"/>
                <a:ext cx="4009871" cy="369332"/>
              </a:xfrm>
              <a:prstGeom prst="rect">
                <a:avLst/>
              </a:prstGeom>
              <a:blipFill>
                <a:blip r:embed="rId4"/>
                <a:stretch>
                  <a:fillRect l="-1370" t="-15000" b="-2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本框 31">
            <a:extLst>
              <a:ext uri="{FF2B5EF4-FFF2-40B4-BE49-F238E27FC236}">
                <a16:creationId xmlns:a16="http://schemas.microsoft.com/office/drawing/2014/main" id="{5373CFE9-4B9A-4A18-BA21-CD7E58B61334}"/>
              </a:ext>
            </a:extLst>
          </p:cNvPr>
          <p:cNvSpPr txBox="1"/>
          <p:nvPr/>
        </p:nvSpPr>
        <p:spPr>
          <a:xfrm>
            <a:off x="6099282" y="932289"/>
            <a:ext cx="3048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不要求时钟同步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800" dirty="0">
                <a:solidFill>
                  <a:srgbClr val="FF0000"/>
                </a:solidFill>
              </a:rPr>
              <a:t>部署成本高</a:t>
            </a:r>
          </a:p>
        </p:txBody>
      </p:sp>
    </p:spTree>
    <p:extLst>
      <p:ext uri="{BB962C8B-B14F-4D97-AF65-F5344CB8AC3E}">
        <p14:creationId xmlns:p14="http://schemas.microsoft.com/office/powerpoint/2010/main" val="359881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57300" y="199390"/>
            <a:ext cx="68578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3</a:t>
            </a:r>
            <a:r>
              <a:rPr lang="zh-CN" altLang="en-US" spc="75" dirty="0"/>
              <a:t>	</a:t>
            </a:r>
            <a:r>
              <a:rPr lang="en-US" altLang="zh-CN" spc="75" dirty="0"/>
              <a:t>WIFI</a:t>
            </a:r>
            <a:r>
              <a:rPr lang="zh-CN" altLang="en-US" spc="75" dirty="0"/>
              <a:t>室内定位方法</a:t>
            </a:r>
            <a:endParaRPr spc="75" dirty="0"/>
          </a:p>
        </p:txBody>
      </p:sp>
      <p:sp>
        <p:nvSpPr>
          <p:cNvPr id="15" name="object 15"/>
          <p:cNvSpPr txBox="1"/>
          <p:nvPr/>
        </p:nvSpPr>
        <p:spPr>
          <a:xfrm>
            <a:off x="960221" y="1549252"/>
            <a:ext cx="4980940" cy="612347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8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20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pPr marL="38100" marR="0" lvl="0" indent="0" algn="l" defTabSz="914400" rtl="0" eaLnBrk="1" fontAlgn="auto" latinLnBrk="0" hangingPunct="1">
                <a:lnSpc>
                  <a:spcPts val="20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A6B8185-8FBB-4DF4-A9ED-8792E7F8746A}"/>
              </a:ext>
            </a:extLst>
          </p:cNvPr>
          <p:cNvSpPr txBox="1"/>
          <p:nvPr/>
        </p:nvSpPr>
        <p:spPr>
          <a:xfrm>
            <a:off x="351972" y="1377600"/>
            <a:ext cx="8177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78FE6CF-9401-420A-8363-C1778D0E384A}"/>
              </a:ext>
            </a:extLst>
          </p:cNvPr>
          <p:cNvSpPr txBox="1"/>
          <p:nvPr/>
        </p:nvSpPr>
        <p:spPr>
          <a:xfrm>
            <a:off x="293826" y="857623"/>
            <a:ext cx="4576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3.2 </a:t>
            </a:r>
            <a:r>
              <a:rPr lang="zh-CN" altLang="en-US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信号传播模型法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1DEAF2F-69EA-4B8E-B1B9-46A29FFE92CB}"/>
              </a:ext>
            </a:extLst>
          </p:cNvPr>
          <p:cNvSpPr txBox="1"/>
          <p:nvPr/>
        </p:nvSpPr>
        <p:spPr>
          <a:xfrm>
            <a:off x="357315" y="2366611"/>
            <a:ext cx="59725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3.2.1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自由空间传播模型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BE9941E-0560-487A-B80D-C0129FF2C43C}"/>
              </a:ext>
            </a:extLst>
          </p:cNvPr>
          <p:cNvSpPr txBox="1"/>
          <p:nvPr/>
        </p:nvSpPr>
        <p:spPr>
          <a:xfrm>
            <a:off x="457300" y="1363732"/>
            <a:ext cx="83928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信号传播模型法的基本思路是通过接收到大量的数据建立</a:t>
            </a:r>
            <a:r>
              <a:rPr lang="en-US" altLang="zh-CN" dirty="0"/>
              <a:t>RSS</a:t>
            </a:r>
            <a:r>
              <a:rPr lang="zh-CN" altLang="en-US" dirty="0"/>
              <a:t>与距离之间的非线性函数关系，构建信号传播模型，根据这个模型只需知道</a:t>
            </a:r>
            <a:r>
              <a:rPr lang="en-US" altLang="zh-CN" dirty="0"/>
              <a:t>RSS</a:t>
            </a:r>
            <a:r>
              <a:rPr lang="zh-CN" altLang="en-US" dirty="0"/>
              <a:t>值就能得到待测点与</a:t>
            </a:r>
            <a:r>
              <a:rPr lang="en-US" altLang="zh-CN" dirty="0"/>
              <a:t>AP</a:t>
            </a:r>
            <a:r>
              <a:rPr lang="zh-CN" altLang="en-US" dirty="0"/>
              <a:t>的距离，将用户接收到的信号强度值与空间物理距离建立某种实质性的联系。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68AFD50-008E-4F03-903B-EDD2C17977BE}"/>
              </a:ext>
            </a:extLst>
          </p:cNvPr>
          <p:cNvSpPr txBox="1"/>
          <p:nvPr/>
        </p:nvSpPr>
        <p:spPr>
          <a:xfrm>
            <a:off x="5192964" y="2606805"/>
            <a:ext cx="4009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假设：</a:t>
            </a:r>
            <a:r>
              <a:rPr lang="en-US" altLang="zh-CN" sz="2000" dirty="0"/>
              <a:t>WIFI</a:t>
            </a:r>
            <a:r>
              <a:rPr lang="zh-CN" altLang="en-US" sz="2000" dirty="0"/>
              <a:t>信号不受障碍物和环境因素影响</a:t>
            </a:r>
            <a:endParaRPr lang="en-US" altLang="zh-CN" sz="2000" b="0" dirty="0">
              <a:highlight>
                <a:srgbClr val="FFFF00"/>
              </a:highlight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FE672F2-36D6-415A-BB9A-24D95651B2F7}"/>
              </a:ext>
            </a:extLst>
          </p:cNvPr>
          <p:cNvSpPr txBox="1"/>
          <p:nvPr/>
        </p:nvSpPr>
        <p:spPr>
          <a:xfrm>
            <a:off x="4010342" y="849047"/>
            <a:ext cx="49805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通过信号强度用模型预测距离</a:t>
            </a:r>
          </a:p>
        </p:txBody>
      </p:sp>
      <p:pic>
        <p:nvPicPr>
          <p:cNvPr id="19" name="图片 18" descr="文本&#10;&#10;描述已自动生成">
            <a:extLst>
              <a:ext uri="{FF2B5EF4-FFF2-40B4-BE49-F238E27FC236}">
                <a16:creationId xmlns:a16="http://schemas.microsoft.com/office/drawing/2014/main" id="{67B3AA55-4F72-44D8-87D9-6A5AEF01A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40" y="2973253"/>
            <a:ext cx="3388829" cy="11446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32E85BA8-8D91-4F10-97FF-361503EA25CD}"/>
                  </a:ext>
                </a:extLst>
              </p:cNvPr>
              <p:cNvSpPr txBox="1"/>
              <p:nvPr/>
            </p:nvSpPr>
            <p:spPr>
              <a:xfrm>
                <a:off x="915267" y="4078889"/>
                <a:ext cx="4712208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𝑃</m:t>
                    </m:r>
                    <m:r>
                      <a:rPr lang="en-US" altLang="zh-CN" sz="1800" b="0" i="1" baseline="-25000" dirty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𝑡</m:t>
                    </m:r>
                  </m:oMath>
                </a14:m>
                <a:r>
                  <a:rPr lang="zh-CN" altLang="en-US" sz="1800" b="0" i="0" dirty="0">
                    <a:solidFill>
                      <a:srgbClr val="333333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为发射功率</a:t>
                </a:r>
                <a:endParaRPr lang="en-US" altLang="zh-CN" sz="1800" b="0" i="0" dirty="0">
                  <a:solidFill>
                    <a:srgbClr val="333333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𝐺</m:t>
                    </m:r>
                    <m:r>
                      <a:rPr lang="en-US" altLang="zh-CN" sz="1800" b="0" i="1" baseline="-25000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𝑡</m:t>
                    </m:r>
                  </m:oMath>
                </a14:m>
                <a:r>
                  <a:rPr lang="zh-CN" altLang="en-US" sz="1800" b="0" i="0" dirty="0">
                    <a:solidFill>
                      <a:srgbClr val="333333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𝐺</m:t>
                    </m:r>
                    <m:r>
                      <a:rPr lang="en-US" altLang="zh-CN" sz="1800" b="0" i="1" baseline="-25000" dirty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𝑟</m:t>
                    </m:r>
                  </m:oMath>
                </a14:m>
                <a:r>
                  <a:rPr lang="zh-CN" altLang="en-US" sz="1800" b="0" i="0" dirty="0">
                    <a:solidFill>
                      <a:srgbClr val="333333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分别为发射和接收天线增益</a:t>
                </a:r>
                <a:endParaRPr lang="en-US" altLang="zh-CN" sz="1800" b="0" i="0" dirty="0">
                  <a:solidFill>
                    <a:srgbClr val="333333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800" b="0" i="0" dirty="0">
                    <a:solidFill>
                      <a:srgbClr val="333333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λ</a:t>
                </a:r>
                <a:r>
                  <a:rPr lang="zh-CN" altLang="en-US" sz="1800" b="0" i="0" dirty="0">
                    <a:solidFill>
                      <a:srgbClr val="333333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</a:t>
                </a:r>
                <a:r>
                  <a:rPr lang="zh-CN" altLang="en-US" dirty="0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信号</a:t>
                </a:r>
                <a:r>
                  <a:rPr lang="zh-CN" altLang="en-US" sz="1800" b="0" i="0" dirty="0">
                    <a:solidFill>
                      <a:srgbClr val="333333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波长</a:t>
                </a:r>
                <a:endParaRPr lang="en-US" altLang="zh-CN" sz="1800" b="0" i="0" dirty="0">
                  <a:solidFill>
                    <a:srgbClr val="333333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𝑑</m:t>
                    </m:r>
                  </m:oMath>
                </a14:m>
                <a:r>
                  <a:rPr lang="zh-CN" altLang="en-US" dirty="0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传输距离</a:t>
                </a:r>
                <a:endParaRPr lang="en-US" altLang="zh-CN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𝐿</m:t>
                    </m:r>
                  </m:oMath>
                </a14:m>
                <a:r>
                  <a:rPr lang="zh-CN" altLang="en-US" sz="1800" b="0" i="0" dirty="0">
                    <a:solidFill>
                      <a:srgbClr val="333333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系统损耗系数（障碍物材质）</a:t>
                </a:r>
                <a:endParaRPr lang="en-US" altLang="zh-CN" sz="1800" b="0" i="0" dirty="0">
                  <a:solidFill>
                    <a:srgbClr val="333333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</m:t>
                        </m:r>
                      </m:sub>
                    </m:sSub>
                    <m:r>
                      <a:rPr lang="zh-CN" altLang="en-US" i="1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为</m:t>
                    </m:r>
                  </m:oMath>
                </a14:m>
                <a:r>
                  <a:rPr lang="zh-CN" altLang="en-US" sz="1800" b="0" i="0" dirty="0">
                    <a:solidFill>
                      <a:srgbClr val="333333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接收端的接收功率</a:t>
                </a:r>
                <a:endParaRPr lang="en-US" altLang="zh-CN" sz="1800" b="0" i="0" dirty="0">
                  <a:solidFill>
                    <a:srgbClr val="333333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32E85BA8-8D91-4F10-97FF-361503EA2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267" y="4078889"/>
                <a:ext cx="4712208" cy="1754326"/>
              </a:xfrm>
              <a:prstGeom prst="rect">
                <a:avLst/>
              </a:prstGeom>
              <a:blipFill>
                <a:blip r:embed="rId3"/>
                <a:stretch>
                  <a:fillRect l="-776" t="-1736" b="-4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>
            <a:extLst>
              <a:ext uri="{FF2B5EF4-FFF2-40B4-BE49-F238E27FC236}">
                <a16:creationId xmlns:a16="http://schemas.microsoft.com/office/drawing/2014/main" id="{C769C0BB-55B7-491E-8769-F46A7EE9E136}"/>
              </a:ext>
            </a:extLst>
          </p:cNvPr>
          <p:cNvSpPr txBox="1"/>
          <p:nvPr/>
        </p:nvSpPr>
        <p:spPr>
          <a:xfrm>
            <a:off x="5192964" y="3588162"/>
            <a:ext cx="4009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缺陷：</a:t>
            </a:r>
            <a:r>
              <a:rPr lang="zh-CN" altLang="en-US" sz="2000" dirty="0"/>
              <a:t>现实中不存在理想环境，信号会受干扰，导致此模型不准确。</a:t>
            </a:r>
            <a:endParaRPr lang="en-US" altLang="zh-CN" sz="2000" b="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8407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文本&#10;&#10;低可信度描述已自动生成">
            <a:extLst>
              <a:ext uri="{FF2B5EF4-FFF2-40B4-BE49-F238E27FC236}">
                <a16:creationId xmlns:a16="http://schemas.microsoft.com/office/drawing/2014/main" id="{977198AF-D6A1-4787-98CE-F56A29F2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8" t="-2223" r="3716" b="19029"/>
          <a:stretch/>
        </p:blipFill>
        <p:spPr>
          <a:xfrm>
            <a:off x="600276" y="5266366"/>
            <a:ext cx="4219448" cy="830677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57300" y="199390"/>
            <a:ext cx="68578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3</a:t>
            </a:r>
            <a:r>
              <a:rPr lang="zh-CN" altLang="en-US" spc="75" dirty="0"/>
              <a:t>	</a:t>
            </a:r>
            <a:r>
              <a:rPr lang="en-US" altLang="zh-CN" spc="75" dirty="0"/>
              <a:t>WIFI</a:t>
            </a:r>
            <a:r>
              <a:rPr lang="zh-CN" altLang="en-US" spc="75" dirty="0"/>
              <a:t>室内定位方法</a:t>
            </a:r>
            <a:endParaRPr spc="75" dirty="0"/>
          </a:p>
        </p:txBody>
      </p:sp>
      <p:sp>
        <p:nvSpPr>
          <p:cNvPr id="15" name="object 15"/>
          <p:cNvSpPr txBox="1"/>
          <p:nvPr/>
        </p:nvSpPr>
        <p:spPr>
          <a:xfrm>
            <a:off x="960221" y="1549252"/>
            <a:ext cx="4980940" cy="612347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8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20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pPr marL="38100" marR="0" lvl="0" indent="0" algn="l" defTabSz="914400" rtl="0" eaLnBrk="1" fontAlgn="auto" latinLnBrk="0" hangingPunct="1">
                <a:lnSpc>
                  <a:spcPts val="20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A6B8185-8FBB-4DF4-A9ED-8792E7F8746A}"/>
              </a:ext>
            </a:extLst>
          </p:cNvPr>
          <p:cNvSpPr txBox="1"/>
          <p:nvPr/>
        </p:nvSpPr>
        <p:spPr>
          <a:xfrm>
            <a:off x="351972" y="1377600"/>
            <a:ext cx="8177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78FE6CF-9401-420A-8363-C1778D0E384A}"/>
              </a:ext>
            </a:extLst>
          </p:cNvPr>
          <p:cNvSpPr txBox="1"/>
          <p:nvPr/>
        </p:nvSpPr>
        <p:spPr>
          <a:xfrm>
            <a:off x="293826" y="857623"/>
            <a:ext cx="4576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3.2 </a:t>
            </a:r>
            <a:r>
              <a:rPr lang="zh-CN" altLang="en-US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信号传播模型法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1DEAF2F-69EA-4B8E-B1B9-46A29FFE92CB}"/>
              </a:ext>
            </a:extLst>
          </p:cNvPr>
          <p:cNvSpPr txBox="1"/>
          <p:nvPr/>
        </p:nvSpPr>
        <p:spPr>
          <a:xfrm>
            <a:off x="297999" y="1416632"/>
            <a:ext cx="59725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3.2.2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对数距离路径损耗模型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pic>
        <p:nvPicPr>
          <p:cNvPr id="20" name="图片 19" descr="手机屏幕截图&#10;&#10;描述已自动生成">
            <a:extLst>
              <a:ext uri="{FF2B5EF4-FFF2-40B4-BE49-F238E27FC236}">
                <a16:creationId xmlns:a16="http://schemas.microsoft.com/office/drawing/2014/main" id="{0AD96DD1-9C25-4499-B254-B080F456FC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22" y="1821853"/>
            <a:ext cx="6147453" cy="33336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4A4B752-4652-4E20-9102-E6AF80874E42}"/>
                  </a:ext>
                </a:extLst>
              </p:cNvPr>
              <p:cNvSpPr txBox="1"/>
              <p:nvPr/>
            </p:nvSpPr>
            <p:spPr>
              <a:xfrm>
                <a:off x="4870588" y="5080008"/>
                <a:ext cx="4576712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PL(d)：传输距离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功率</m:t>
                    </m:r>
                  </m:oMath>
                </a14:m>
                <a:r>
                  <a:rPr lang="zh-CN" altLang="en-US" dirty="0"/>
                  <a:t>值</a:t>
                </a:r>
                <a:endParaRPr lang="en-US" altLang="zh-CN" dirty="0"/>
              </a:p>
              <a:p>
                <a:r>
                  <a:rPr lang="zh-CN" altLang="en-US" dirty="0"/>
                  <a:t>PL(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：传输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距离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时的功率值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：接收端与发射端的距离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：路径</m:t>
                    </m:r>
                  </m:oMath>
                </a14:m>
                <a:r>
                  <a:rPr lang="zh-CN" altLang="en-US" b="0" dirty="0"/>
                  <a:t>损耗指数（路径消耗</a:t>
                </a:r>
                <a:r>
                  <a:rPr lang="en-US" altLang="zh-CN" b="0" dirty="0"/>
                  <a:t>/</a:t>
                </a:r>
                <a:r>
                  <a:rPr lang="zh-CN" altLang="en-US" b="0" dirty="0"/>
                  <a:t>距离增长）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4A4B752-4652-4E20-9102-E6AF80874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588" y="5080008"/>
                <a:ext cx="4576712" cy="1200329"/>
              </a:xfrm>
              <a:prstGeom prst="rect">
                <a:avLst/>
              </a:prstGeom>
              <a:blipFill>
                <a:blip r:embed="rId4"/>
                <a:stretch>
                  <a:fillRect l="-1198" t="-4061" b="-76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4032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57300" y="199390"/>
            <a:ext cx="68578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3</a:t>
            </a:r>
            <a:r>
              <a:rPr lang="zh-CN" altLang="en-US" spc="75" dirty="0"/>
              <a:t>	</a:t>
            </a:r>
            <a:r>
              <a:rPr lang="en-US" altLang="zh-CN" spc="75" dirty="0"/>
              <a:t>WIFI</a:t>
            </a:r>
            <a:r>
              <a:rPr lang="zh-CN" altLang="en-US" spc="75" dirty="0"/>
              <a:t>室内定位方法</a:t>
            </a:r>
            <a:endParaRPr spc="75" dirty="0"/>
          </a:p>
        </p:txBody>
      </p:sp>
      <p:sp>
        <p:nvSpPr>
          <p:cNvPr id="15" name="object 15"/>
          <p:cNvSpPr txBox="1"/>
          <p:nvPr/>
        </p:nvSpPr>
        <p:spPr>
          <a:xfrm>
            <a:off x="960221" y="1549252"/>
            <a:ext cx="4980940" cy="612347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8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20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pPr marL="38100" marR="0" lvl="0" indent="0" algn="l" defTabSz="914400" rtl="0" eaLnBrk="1" fontAlgn="auto" latinLnBrk="0" hangingPunct="1">
                <a:lnSpc>
                  <a:spcPts val="20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A6B8185-8FBB-4DF4-A9ED-8792E7F8746A}"/>
              </a:ext>
            </a:extLst>
          </p:cNvPr>
          <p:cNvSpPr txBox="1"/>
          <p:nvPr/>
        </p:nvSpPr>
        <p:spPr>
          <a:xfrm>
            <a:off x="351972" y="1377600"/>
            <a:ext cx="8177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78FE6CF-9401-420A-8363-C1778D0E384A}"/>
              </a:ext>
            </a:extLst>
          </p:cNvPr>
          <p:cNvSpPr txBox="1"/>
          <p:nvPr/>
        </p:nvSpPr>
        <p:spPr>
          <a:xfrm>
            <a:off x="293826" y="857623"/>
            <a:ext cx="4576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3.2 </a:t>
            </a:r>
            <a:r>
              <a:rPr lang="zh-CN" altLang="en-US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信号传播模型法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1DEAF2F-69EA-4B8E-B1B9-46A29FFE92CB}"/>
              </a:ext>
            </a:extLst>
          </p:cNvPr>
          <p:cNvSpPr txBox="1"/>
          <p:nvPr/>
        </p:nvSpPr>
        <p:spPr>
          <a:xfrm>
            <a:off x="297999" y="1416632"/>
            <a:ext cx="59725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3.2.3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考虑墙壁衰减的模型（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MWM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）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45268861-8909-4BC2-AC2A-F717E1885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71" y="2124662"/>
            <a:ext cx="5972557" cy="832538"/>
          </a:xfrm>
          <a:prstGeom prst="rect">
            <a:avLst/>
          </a:prstGeom>
        </p:spPr>
      </p:pic>
      <p:pic>
        <p:nvPicPr>
          <p:cNvPr id="20" name="图片 19" descr="图示&#10;&#10;低可信度描述已自动生成">
            <a:extLst>
              <a:ext uri="{FF2B5EF4-FFF2-40B4-BE49-F238E27FC236}">
                <a16:creationId xmlns:a16="http://schemas.microsoft.com/office/drawing/2014/main" id="{366417A4-1423-4E4E-820E-79DB6501B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00" y="2938387"/>
            <a:ext cx="3495675" cy="657225"/>
          </a:xfrm>
          <a:prstGeom prst="rect">
            <a:avLst/>
          </a:prstGeom>
        </p:spPr>
      </p:pic>
      <p:pic>
        <p:nvPicPr>
          <p:cNvPr id="24" name="图片 23" descr="图片包含 文本&#10;&#10;描述已自动生成">
            <a:extLst>
              <a:ext uri="{FF2B5EF4-FFF2-40B4-BE49-F238E27FC236}">
                <a16:creationId xmlns:a16="http://schemas.microsoft.com/office/drawing/2014/main" id="{A365203C-2056-4FDB-B61B-DF4311B05F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00" y="3574254"/>
            <a:ext cx="2609850" cy="60007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34580F03-2DE3-4F88-B509-D070D1FCF6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00" y="4256937"/>
            <a:ext cx="2800350" cy="304800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D3DC6F90-26EA-4D26-BA4F-28ECCB6EB1EE}"/>
              </a:ext>
            </a:extLst>
          </p:cNvPr>
          <p:cNvSpPr txBox="1"/>
          <p:nvPr/>
        </p:nvSpPr>
        <p:spPr>
          <a:xfrm>
            <a:off x="4288655" y="3851163"/>
            <a:ext cx="4576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优势</a:t>
            </a:r>
            <a:r>
              <a:rPr lang="zh-CN" altLang="en-US" sz="1800" dirty="0">
                <a:solidFill>
                  <a:srgbClr val="FF0000"/>
                </a:solidFill>
              </a:rPr>
              <a:t>：</a:t>
            </a:r>
            <a:r>
              <a:rPr lang="zh-CN" altLang="en-US" sz="1800" dirty="0"/>
              <a:t>考虑了多方面的路径损耗</a:t>
            </a:r>
            <a:r>
              <a:rPr lang="en-US" altLang="zh-CN" sz="1800" dirty="0"/>
              <a:t>,</a:t>
            </a:r>
            <a:r>
              <a:rPr lang="zh-CN" altLang="en-US" sz="1800" dirty="0"/>
              <a:t>所以更加真实</a:t>
            </a:r>
            <a:endParaRPr lang="en-US" altLang="zh-CN" sz="1800" b="0" dirty="0">
              <a:highlight>
                <a:srgbClr val="FFFF00"/>
              </a:highlight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9CCCD74-BE71-444C-B209-3756FDB5AE0F}"/>
              </a:ext>
            </a:extLst>
          </p:cNvPr>
          <p:cNvSpPr txBox="1"/>
          <p:nvPr/>
        </p:nvSpPr>
        <p:spPr>
          <a:xfrm>
            <a:off x="457300" y="4835654"/>
            <a:ext cx="8298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使用信号传播模型计算与多个</a:t>
            </a:r>
            <a:r>
              <a:rPr lang="en-US" altLang="zh-CN" sz="2400" dirty="0">
                <a:solidFill>
                  <a:srgbClr val="FF0000"/>
                </a:solidFill>
              </a:rPr>
              <a:t>AP</a:t>
            </a:r>
            <a:r>
              <a:rPr lang="zh-CN" altLang="en-US" sz="2400" dirty="0">
                <a:solidFill>
                  <a:srgbClr val="FF0000"/>
                </a:solidFill>
              </a:rPr>
              <a:t>的距离再使用三边定位法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虽然不用测量，但是建立符合的室内传播模型难度大，所以精度不高。除了定位也可以反过来通过距离计算信号强度。</a:t>
            </a:r>
          </a:p>
        </p:txBody>
      </p:sp>
    </p:spTree>
    <p:extLst>
      <p:ext uri="{BB962C8B-B14F-4D97-AF65-F5344CB8AC3E}">
        <p14:creationId xmlns:p14="http://schemas.microsoft.com/office/powerpoint/2010/main" val="3125050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57300" y="199390"/>
            <a:ext cx="68578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3</a:t>
            </a:r>
            <a:r>
              <a:rPr lang="zh-CN" altLang="en-US" spc="75" dirty="0"/>
              <a:t>	</a:t>
            </a:r>
            <a:r>
              <a:rPr lang="en-US" altLang="zh-CN" spc="75" dirty="0"/>
              <a:t>WIFI</a:t>
            </a:r>
            <a:r>
              <a:rPr lang="zh-CN" altLang="en-US" spc="75" dirty="0"/>
              <a:t>室内定位方法</a:t>
            </a:r>
            <a:endParaRPr spc="75" dirty="0"/>
          </a:p>
        </p:txBody>
      </p:sp>
      <p:sp>
        <p:nvSpPr>
          <p:cNvPr id="15" name="object 15"/>
          <p:cNvSpPr txBox="1"/>
          <p:nvPr/>
        </p:nvSpPr>
        <p:spPr>
          <a:xfrm>
            <a:off x="960221" y="1549252"/>
            <a:ext cx="4980940" cy="612347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8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20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pPr marL="38100" marR="0" lvl="0" indent="0" algn="l" defTabSz="914400" rtl="0" eaLnBrk="1" fontAlgn="auto" latinLnBrk="0" hangingPunct="1">
                <a:lnSpc>
                  <a:spcPts val="20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78FE6CF-9401-420A-8363-C1778D0E384A}"/>
              </a:ext>
            </a:extLst>
          </p:cNvPr>
          <p:cNvSpPr txBox="1"/>
          <p:nvPr/>
        </p:nvSpPr>
        <p:spPr>
          <a:xfrm>
            <a:off x="293826" y="857623"/>
            <a:ext cx="4576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3.3 </a:t>
            </a:r>
            <a:r>
              <a:rPr lang="zh-CN" altLang="en-US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位置指纹法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1DEAF2F-69EA-4B8E-B1B9-46A29FFE92CB}"/>
              </a:ext>
            </a:extLst>
          </p:cNvPr>
          <p:cNvSpPr txBox="1"/>
          <p:nvPr/>
        </p:nvSpPr>
        <p:spPr>
          <a:xfrm>
            <a:off x="297999" y="1416633"/>
            <a:ext cx="22166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3.3.1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原理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pic>
        <p:nvPicPr>
          <p:cNvPr id="22" name="图片 21" descr="图示&#10;&#10;描述已自动生成">
            <a:extLst>
              <a:ext uri="{FF2B5EF4-FFF2-40B4-BE49-F238E27FC236}">
                <a16:creationId xmlns:a16="http://schemas.microsoft.com/office/drawing/2014/main" id="{D738E3F7-03CD-482E-9CB2-455ED84BA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5" y="3186689"/>
            <a:ext cx="8315325" cy="3019425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5FAAFC05-1C1B-4797-9C87-86E01491A67E}"/>
              </a:ext>
            </a:extLst>
          </p:cNvPr>
          <p:cNvSpPr txBox="1"/>
          <p:nvPr/>
        </p:nvSpPr>
        <p:spPr>
          <a:xfrm>
            <a:off x="883859" y="2067389"/>
            <a:ext cx="71450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0" dirty="0"/>
              <a:t>RSS</a:t>
            </a:r>
            <a:r>
              <a:rPr lang="zh-CN" altLang="en-US" sz="1800" b="0" dirty="0"/>
              <a:t>与传播距离成反比，故</a:t>
            </a:r>
            <a:r>
              <a:rPr lang="en-US" altLang="zh-CN" sz="1800" b="0" dirty="0"/>
              <a:t>RSS</a:t>
            </a:r>
            <a:r>
              <a:rPr lang="zh-CN" altLang="en-US" sz="1800" b="0" dirty="0"/>
              <a:t>值与空间位置具有一定的关联特征</a:t>
            </a:r>
            <a:endParaRPr lang="en-US" altLang="zh-CN" sz="18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利用关联将</a:t>
            </a:r>
            <a:r>
              <a:rPr lang="en-US" altLang="zh-CN" dirty="0"/>
              <a:t>RSS</a:t>
            </a:r>
            <a:r>
              <a:rPr lang="zh-CN" altLang="en-US" dirty="0"/>
              <a:t>向量与坐标一一对应起来</a:t>
            </a:r>
            <a:endParaRPr lang="en-US" altLang="zh-CN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18396514-38A6-4B5A-99FC-B3A2E0944968}"/>
              </a:ext>
            </a:extLst>
          </p:cNvPr>
          <p:cNvCxnSpPr/>
          <p:nvPr/>
        </p:nvCxnSpPr>
        <p:spPr>
          <a:xfrm flipV="1">
            <a:off x="1524000" y="3657600"/>
            <a:ext cx="990600" cy="1524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0E80AAAB-145B-4B3A-8B64-7AD3E3C1D9B9}"/>
              </a:ext>
            </a:extLst>
          </p:cNvPr>
          <p:cNvSpPr txBox="1"/>
          <p:nvPr/>
        </p:nvSpPr>
        <p:spPr>
          <a:xfrm>
            <a:off x="2137377" y="2982145"/>
            <a:ext cx="54826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dirty="0">
                <a:solidFill>
                  <a:srgbClr val="FF0000"/>
                </a:solidFill>
              </a:rPr>
              <a:t>每个参考点接受</a:t>
            </a:r>
            <a:r>
              <a:rPr lang="en-US" altLang="zh-CN" sz="1800" b="0" dirty="0">
                <a:solidFill>
                  <a:srgbClr val="FF0000"/>
                </a:solidFill>
              </a:rPr>
              <a:t>AP</a:t>
            </a:r>
            <a:r>
              <a:rPr lang="zh-CN" altLang="en-US" sz="1800" b="0" dirty="0">
                <a:solidFill>
                  <a:srgbClr val="FF0000"/>
                </a:solidFill>
              </a:rPr>
              <a:t>信号，多个</a:t>
            </a:r>
            <a:r>
              <a:rPr lang="en-US" altLang="zh-CN" sz="1800" b="0" dirty="0">
                <a:solidFill>
                  <a:srgbClr val="FF0000"/>
                </a:solidFill>
              </a:rPr>
              <a:t>AP</a:t>
            </a:r>
            <a:r>
              <a:rPr lang="zh-CN" altLang="en-US" sz="1800" b="0" dirty="0">
                <a:solidFill>
                  <a:srgbClr val="FF0000"/>
                </a:solidFill>
              </a:rPr>
              <a:t>组成</a:t>
            </a:r>
            <a:r>
              <a:rPr lang="en-US" altLang="zh-CN" sz="1800" b="0" dirty="0">
                <a:solidFill>
                  <a:srgbClr val="FF0000"/>
                </a:solidFill>
              </a:rPr>
              <a:t>RSS</a:t>
            </a:r>
            <a:r>
              <a:rPr lang="zh-CN" altLang="en-US" sz="1800" b="0" dirty="0">
                <a:solidFill>
                  <a:srgbClr val="FF0000"/>
                </a:solidFill>
              </a:rPr>
              <a:t>向量唯一标记位置，得到无线电地图</a:t>
            </a:r>
            <a:endParaRPr lang="en-US" altLang="zh-CN" sz="1800" b="0" dirty="0">
              <a:solidFill>
                <a:srgbClr val="FF0000"/>
              </a:solidFill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D83C20F-E555-4028-91BC-733D98F9D4D2}"/>
              </a:ext>
            </a:extLst>
          </p:cNvPr>
          <p:cNvCxnSpPr>
            <a:cxnSpLocks/>
          </p:cNvCxnSpPr>
          <p:nvPr/>
        </p:nvCxnSpPr>
        <p:spPr>
          <a:xfrm>
            <a:off x="6321457" y="5791200"/>
            <a:ext cx="6127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0F3ED9A3-D3FD-4C01-9C84-00A75D658AB1}"/>
              </a:ext>
            </a:extLst>
          </p:cNvPr>
          <p:cNvSpPr txBox="1"/>
          <p:nvPr/>
        </p:nvSpPr>
        <p:spPr>
          <a:xfrm>
            <a:off x="7043231" y="5529752"/>
            <a:ext cx="14563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dirty="0">
                <a:solidFill>
                  <a:srgbClr val="FF0000"/>
                </a:solidFill>
              </a:rPr>
              <a:t>匹配实际数据计算位置</a:t>
            </a:r>
            <a:endParaRPr lang="en-US" altLang="zh-CN" sz="1800" b="0" dirty="0">
              <a:solidFill>
                <a:srgbClr val="FF000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ABF3052-1119-4A9D-8ED5-4D8000D517EE}"/>
              </a:ext>
            </a:extLst>
          </p:cNvPr>
          <p:cNvSpPr txBox="1"/>
          <p:nvPr/>
        </p:nvSpPr>
        <p:spPr>
          <a:xfrm>
            <a:off x="3233917" y="6300231"/>
            <a:ext cx="2617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3-4 </a:t>
            </a:r>
            <a:r>
              <a:rPr lang="zh-CN" altLang="en-US" dirty="0"/>
              <a:t>位置指纹法原理</a:t>
            </a:r>
          </a:p>
        </p:txBody>
      </p:sp>
    </p:spTree>
    <p:extLst>
      <p:ext uri="{BB962C8B-B14F-4D97-AF65-F5344CB8AC3E}">
        <p14:creationId xmlns:p14="http://schemas.microsoft.com/office/powerpoint/2010/main" val="3017056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>
            <a:extLst>
              <a:ext uri="{FF2B5EF4-FFF2-40B4-BE49-F238E27FC236}">
                <a16:creationId xmlns:a16="http://schemas.microsoft.com/office/drawing/2014/main" id="{08A035D3-9935-4412-A8E5-7A5244962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07" y="5627643"/>
            <a:ext cx="4737431" cy="106786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9F40C96-7152-4DB8-9066-F1245404F2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8" t="11860" r="947" b="4470"/>
          <a:stretch/>
        </p:blipFill>
        <p:spPr>
          <a:xfrm>
            <a:off x="2362200" y="2716966"/>
            <a:ext cx="4142600" cy="9335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E013196A-20DC-454B-A31A-B02E0B4E7140}"/>
                  </a:ext>
                </a:extLst>
              </p:cNvPr>
              <p:cNvSpPr txBox="1"/>
              <p:nvPr/>
            </p:nvSpPr>
            <p:spPr>
              <a:xfrm>
                <a:off x="739902" y="3097343"/>
                <a:ext cx="7261098" cy="20797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相似度距离</a:t>
                </a:r>
                <a:r>
                  <a:rPr lang="zh-CN" altLang="en-US" sz="1800" b="0" dirty="0"/>
                  <a:t>：</a:t>
                </a:r>
                <a:endParaRPr lang="en-US" altLang="zh-CN" sz="1800" b="0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zh-CN" altLang="en-US" dirty="0"/>
                  <a:t>数量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dirty="0"/>
                  <a:t>参考点数量 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𝑟𝑠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：待测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处</m:t>
                    </m:r>
                  </m:oMath>
                </a14:m>
                <a:r>
                  <a:rPr lang="zh-CN" altLang="en-US" dirty="0"/>
                  <a:t>测得的第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个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zh-CN" altLang="en-US" dirty="0"/>
                  <a:t>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𝑅𝑆𝑆</m:t>
                    </m:r>
                  </m:oMath>
                </a14:m>
                <a:r>
                  <a:rPr lang="zh-CN" altLang="en-US" dirty="0"/>
                  <a:t>值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bar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dirty="0"/>
                  <a:t>第</a:t>
                </a:r>
                <a:r>
                  <a:rPr lang="en-US" altLang="zh-CN" dirty="0"/>
                  <a:t>i</a:t>
                </a:r>
                <a:r>
                  <a:rPr lang="zh-CN" altLang="en-US" dirty="0"/>
                  <a:t>个参考点用第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个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zh-CN" altLang="en-US" dirty="0"/>
                  <a:t>测到的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𝑅𝑆𝑆</m:t>
                    </m:r>
                  </m:oMath>
                </a14:m>
                <a:r>
                  <a:rPr lang="zh-CN" altLang="en-US" dirty="0"/>
                  <a:t>值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en-US" altLang="zh-CN" dirty="0"/>
                  <a:t>1</a:t>
                </a:r>
                <a:r>
                  <a:rPr lang="zh-CN" altLang="en-US" dirty="0"/>
                  <a:t>为曼哈顿距离 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为欧氏距离</a:t>
                </a: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E013196A-20DC-454B-A31A-B02E0B4E7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902" y="3097343"/>
                <a:ext cx="7261098" cy="2079737"/>
              </a:xfrm>
              <a:prstGeom prst="rect">
                <a:avLst/>
              </a:prstGeom>
              <a:blipFill>
                <a:blip r:embed="rId4"/>
                <a:stretch>
                  <a:fillRect l="-503" t="-2346" b="-41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57300" y="199390"/>
            <a:ext cx="68578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3</a:t>
            </a:r>
            <a:r>
              <a:rPr lang="zh-CN" altLang="en-US" spc="75" dirty="0"/>
              <a:t>	</a:t>
            </a:r>
            <a:r>
              <a:rPr lang="en-US" altLang="zh-CN" spc="75" dirty="0"/>
              <a:t>WIFI</a:t>
            </a:r>
            <a:r>
              <a:rPr lang="zh-CN" altLang="en-US" spc="75" dirty="0"/>
              <a:t>室内定位方法</a:t>
            </a:r>
            <a:endParaRPr spc="75" dirty="0"/>
          </a:p>
        </p:txBody>
      </p:sp>
      <p:sp>
        <p:nvSpPr>
          <p:cNvPr id="15" name="object 15"/>
          <p:cNvSpPr txBox="1"/>
          <p:nvPr/>
        </p:nvSpPr>
        <p:spPr>
          <a:xfrm>
            <a:off x="960221" y="1549252"/>
            <a:ext cx="4980940" cy="612347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8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20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pPr marL="38100" marR="0" lvl="0" indent="0" algn="l" defTabSz="914400" rtl="0" eaLnBrk="1" fontAlgn="auto" latinLnBrk="0" hangingPunct="1">
                <a:lnSpc>
                  <a:spcPts val="20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78FE6CF-9401-420A-8363-C1778D0E384A}"/>
              </a:ext>
            </a:extLst>
          </p:cNvPr>
          <p:cNvSpPr txBox="1"/>
          <p:nvPr/>
        </p:nvSpPr>
        <p:spPr>
          <a:xfrm>
            <a:off x="293826" y="857623"/>
            <a:ext cx="4576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3.3 </a:t>
            </a:r>
            <a:r>
              <a:rPr lang="zh-CN" altLang="en-US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位置指纹法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FAAFC05-1C1B-4797-9C87-86E01491A67E}"/>
              </a:ext>
            </a:extLst>
          </p:cNvPr>
          <p:cNvSpPr txBox="1"/>
          <p:nvPr/>
        </p:nvSpPr>
        <p:spPr>
          <a:xfrm>
            <a:off x="691007" y="2000540"/>
            <a:ext cx="71450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0" dirty="0"/>
              <a:t>KNN</a:t>
            </a:r>
            <a:r>
              <a:rPr lang="zh-CN" altLang="en-US" sz="1800" b="0" dirty="0"/>
              <a:t>系列：将实测的</a:t>
            </a:r>
            <a:r>
              <a:rPr lang="en-US" altLang="zh-CN" sz="1800" b="0" dirty="0"/>
              <a:t>RSS</a:t>
            </a:r>
            <a:r>
              <a:rPr lang="zh-CN" altLang="en-US" sz="1800" b="0" dirty="0"/>
              <a:t>向量与</a:t>
            </a:r>
            <a:r>
              <a:rPr lang="en-US" altLang="zh-CN" sz="1800" b="0" dirty="0"/>
              <a:t>radio map</a:t>
            </a:r>
            <a:r>
              <a:rPr lang="zh-CN" altLang="en-US" sz="1800" b="0" dirty="0"/>
              <a:t>中的</a:t>
            </a:r>
            <a:r>
              <a:rPr lang="en-US" altLang="zh-CN" sz="1800" b="0" dirty="0"/>
              <a:t>RSS</a:t>
            </a:r>
            <a:r>
              <a:rPr lang="zh-CN" altLang="en-US" sz="1800" b="0" dirty="0"/>
              <a:t>向量进行相似度距离的比较，相似度越高则两者距离越近，选取距离最近的</a:t>
            </a:r>
            <a:r>
              <a:rPr lang="en-US" altLang="zh-CN" sz="1800" b="0" dirty="0"/>
              <a:t>K</a:t>
            </a:r>
            <a:r>
              <a:rPr lang="zh-CN" altLang="en-US" sz="1800" b="0" dirty="0"/>
              <a:t>个坐标取平均值即可得到待测位置。</a:t>
            </a:r>
            <a:endParaRPr lang="en-US" altLang="zh-CN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C8F5701-2E53-4B85-A6DF-EC0347B4AD4F}"/>
              </a:ext>
            </a:extLst>
          </p:cNvPr>
          <p:cNvSpPr txBox="1"/>
          <p:nvPr/>
        </p:nvSpPr>
        <p:spPr>
          <a:xfrm>
            <a:off x="297999" y="1416633"/>
            <a:ext cx="22166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3.3.2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近邻法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A296CB7-FE4F-473F-9682-210D22E5143C}"/>
              </a:ext>
            </a:extLst>
          </p:cNvPr>
          <p:cNvSpPr txBox="1"/>
          <p:nvPr/>
        </p:nvSpPr>
        <p:spPr>
          <a:xfrm>
            <a:off x="739902" y="5256701"/>
            <a:ext cx="60418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计算之后升序排列</a:t>
            </a:r>
            <a:r>
              <a:rPr lang="en-US" altLang="zh-CN" dirty="0"/>
              <a:t>,</a:t>
            </a:r>
            <a:r>
              <a:rPr lang="zh-CN" altLang="en-US" dirty="0"/>
              <a:t>找到最小的</a:t>
            </a:r>
            <a:r>
              <a:rPr lang="en-US" altLang="zh-CN" dirty="0"/>
              <a:t>K</a:t>
            </a:r>
            <a:r>
              <a:rPr lang="zh-CN" altLang="en-US" dirty="0"/>
              <a:t>个</a:t>
            </a:r>
            <a:r>
              <a:rPr lang="en-US" altLang="zh-CN" dirty="0"/>
              <a:t>RSS</a:t>
            </a:r>
            <a:r>
              <a:rPr lang="zh-CN" altLang="en-US" dirty="0"/>
              <a:t>距离集合</a:t>
            </a:r>
            <a:r>
              <a:rPr lang="en-US" altLang="zh-CN" dirty="0"/>
              <a:t>,</a:t>
            </a:r>
            <a:r>
              <a:rPr lang="zh-CN" altLang="en-US" dirty="0"/>
              <a:t>求平均</a:t>
            </a:r>
            <a:endParaRPr lang="en-US" altLang="zh-CN" sz="1800" b="0" dirty="0"/>
          </a:p>
        </p:txBody>
      </p:sp>
    </p:spTree>
    <p:extLst>
      <p:ext uri="{BB962C8B-B14F-4D97-AF65-F5344CB8AC3E}">
        <p14:creationId xmlns:p14="http://schemas.microsoft.com/office/powerpoint/2010/main" val="3888235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ABAD9AD5-1EBF-4D5A-81E9-EC26BB76A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691" y="3554764"/>
            <a:ext cx="2688710" cy="59919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3FBED43-A988-46F4-B5F8-1157858351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681212"/>
            <a:ext cx="5052555" cy="914399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E013196A-20DC-454B-A31A-B02E0B4E7140}"/>
              </a:ext>
            </a:extLst>
          </p:cNvPr>
          <p:cNvSpPr txBox="1"/>
          <p:nvPr/>
        </p:nvSpPr>
        <p:spPr>
          <a:xfrm>
            <a:off x="703576" y="2867612"/>
            <a:ext cx="72610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b="0" dirty="0"/>
              <a:t>先验概率：</a:t>
            </a:r>
            <a:endParaRPr lang="en-US" altLang="zh-CN" sz="1800" b="0" dirty="0"/>
          </a:p>
        </p:txBody>
      </p:sp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57300" y="199390"/>
            <a:ext cx="68578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3</a:t>
            </a:r>
            <a:r>
              <a:rPr lang="zh-CN" altLang="en-US" spc="75" dirty="0"/>
              <a:t>	</a:t>
            </a:r>
            <a:r>
              <a:rPr lang="en-US" altLang="zh-CN" spc="75" dirty="0"/>
              <a:t>WIFI</a:t>
            </a:r>
            <a:r>
              <a:rPr lang="zh-CN" altLang="en-US" spc="75" dirty="0"/>
              <a:t>室内定位方法</a:t>
            </a:r>
            <a:endParaRPr spc="75" dirty="0"/>
          </a:p>
        </p:txBody>
      </p:sp>
      <p:sp>
        <p:nvSpPr>
          <p:cNvPr id="15" name="object 15"/>
          <p:cNvSpPr txBox="1"/>
          <p:nvPr/>
        </p:nvSpPr>
        <p:spPr>
          <a:xfrm>
            <a:off x="960221" y="1549252"/>
            <a:ext cx="4980940" cy="612347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8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20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pPr marL="38100" marR="0" lvl="0" indent="0" algn="l" defTabSz="914400" rtl="0" eaLnBrk="1" fontAlgn="auto" latinLnBrk="0" hangingPunct="1">
                <a:lnSpc>
                  <a:spcPts val="20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78FE6CF-9401-420A-8363-C1778D0E384A}"/>
              </a:ext>
            </a:extLst>
          </p:cNvPr>
          <p:cNvSpPr txBox="1"/>
          <p:nvPr/>
        </p:nvSpPr>
        <p:spPr>
          <a:xfrm>
            <a:off x="293826" y="857623"/>
            <a:ext cx="4576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3.3 </a:t>
            </a:r>
            <a:r>
              <a:rPr lang="zh-CN" altLang="en-US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位置指纹法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FAAFC05-1C1B-4797-9C87-86E01491A67E}"/>
              </a:ext>
            </a:extLst>
          </p:cNvPr>
          <p:cNvSpPr txBox="1"/>
          <p:nvPr/>
        </p:nvSpPr>
        <p:spPr>
          <a:xfrm>
            <a:off x="698077" y="2012024"/>
            <a:ext cx="71450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采集</a:t>
            </a:r>
            <a:r>
              <a:rPr lang="en-US" altLang="zh-CN" dirty="0"/>
              <a:t>RSS</a:t>
            </a:r>
            <a:r>
              <a:rPr lang="zh-CN" altLang="en-US" dirty="0"/>
              <a:t>样本计算出已知参考点处</a:t>
            </a:r>
            <a:r>
              <a:rPr lang="en-US" altLang="zh-CN" dirty="0"/>
              <a:t>RSS</a:t>
            </a:r>
            <a:r>
              <a:rPr lang="zh-CN" altLang="en-US" dirty="0"/>
              <a:t>向量的先验概率信息，定位时将</a:t>
            </a:r>
            <a:r>
              <a:rPr lang="en-US" altLang="zh-CN" dirty="0"/>
              <a:t>RSS</a:t>
            </a:r>
            <a:r>
              <a:rPr lang="zh-CN" altLang="en-US" dirty="0"/>
              <a:t>向量出现最大概率对应的位置作为估计信息，一般用贝叶斯</a:t>
            </a:r>
            <a:endParaRPr lang="en-US" altLang="zh-CN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C8F5701-2E53-4B85-A6DF-EC0347B4AD4F}"/>
              </a:ext>
            </a:extLst>
          </p:cNvPr>
          <p:cNvSpPr txBox="1"/>
          <p:nvPr/>
        </p:nvSpPr>
        <p:spPr>
          <a:xfrm>
            <a:off x="297999" y="1416633"/>
            <a:ext cx="22166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3.3.3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概率法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A296CB7-FE4F-473F-9682-210D22E5143C}"/>
              </a:ext>
            </a:extLst>
          </p:cNvPr>
          <p:cNvSpPr txBox="1"/>
          <p:nvPr/>
        </p:nvSpPr>
        <p:spPr>
          <a:xfrm>
            <a:off x="737489" y="3639803"/>
            <a:ext cx="60418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位置估计：</a:t>
            </a:r>
            <a:endParaRPr lang="en-US" altLang="zh-CN" sz="18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AD711C0-E978-4A40-BEDA-94416241765A}"/>
                  </a:ext>
                </a:extLst>
              </p:cNvPr>
              <p:cNvSpPr txBox="1"/>
              <p:nvPr/>
            </p:nvSpPr>
            <p:spPr>
              <a:xfrm>
                <a:off x="781050" y="4352193"/>
                <a:ext cx="7581900" cy="7855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err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 dirty="0" err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/>
                  <a:t>第</a:t>
                </a:r>
                <a:r>
                  <a:rPr lang="en-US" altLang="zh-CN" dirty="0"/>
                  <a:t>i</a:t>
                </a:r>
                <a:r>
                  <a:rPr lang="zh-CN" altLang="en-US" dirty="0"/>
                  <a:t>个参考点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先验概率</a:t>
                </a:r>
                <a:endParaRPr lang="en-US" altLang="zh-CN" dirty="0"/>
              </a:p>
              <a:p>
                <a:r>
                  <a:rPr lang="zh-CN" altLang="en-US" dirty="0"/>
                  <a:t>假设目标位置在各个参考点概率相等时，就可以表示为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AD711C0-E978-4A40-BEDA-944162417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50" y="4352193"/>
                <a:ext cx="7581900" cy="785536"/>
              </a:xfrm>
              <a:prstGeom prst="rect">
                <a:avLst/>
              </a:prstGeom>
              <a:blipFill>
                <a:blip r:embed="rId4"/>
                <a:stretch>
                  <a:fillRect l="-643" t="-69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本框 31">
            <a:extLst>
              <a:ext uri="{FF2B5EF4-FFF2-40B4-BE49-F238E27FC236}">
                <a16:creationId xmlns:a16="http://schemas.microsoft.com/office/drawing/2014/main" id="{F47624AB-23E6-4887-B808-D8EF840D9CF5}"/>
              </a:ext>
            </a:extLst>
          </p:cNvPr>
          <p:cNvSpPr txBox="1"/>
          <p:nvPr/>
        </p:nvSpPr>
        <p:spPr>
          <a:xfrm>
            <a:off x="5969558" y="1034051"/>
            <a:ext cx="304279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难以记录概率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800" dirty="0">
                <a:solidFill>
                  <a:srgbClr val="FF0000"/>
                </a:solidFill>
              </a:rPr>
              <a:t>对缺失信息敏感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CF895F7-A3AD-4D4F-A893-633794FAF914}"/>
              </a:ext>
            </a:extLst>
          </p:cNvPr>
          <p:cNvSpPr txBox="1"/>
          <p:nvPr/>
        </p:nvSpPr>
        <p:spPr>
          <a:xfrm>
            <a:off x="352043" y="5197767"/>
            <a:ext cx="50581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3.3.4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机器学习法（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SVM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、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NN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等）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D56C72F-281E-4CBD-9E5F-BDB613A21309}"/>
              </a:ext>
            </a:extLst>
          </p:cNvPr>
          <p:cNvSpPr txBox="1"/>
          <p:nvPr/>
        </p:nvSpPr>
        <p:spPr>
          <a:xfrm>
            <a:off x="737489" y="5646792"/>
            <a:ext cx="71450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离线阶段</a:t>
            </a:r>
            <a:r>
              <a:rPr lang="en-US" altLang="zh-CN" dirty="0"/>
              <a:t>RSS</a:t>
            </a:r>
            <a:r>
              <a:rPr lang="zh-CN" altLang="en-US" dirty="0"/>
              <a:t>向量作为训练集训练非线性模型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在现阶段使用模型预测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387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91639" cy="6858000"/>
          </a:xfrm>
          <a:custGeom>
            <a:avLst/>
            <a:gdLst/>
            <a:ahLst/>
            <a:cxnLst/>
            <a:rect l="l" t="t" r="r" b="b"/>
            <a:pathLst>
              <a:path w="1691639" h="6858000">
                <a:moveTo>
                  <a:pt x="1691639" y="6857998"/>
                </a:moveTo>
                <a:lnTo>
                  <a:pt x="1691639" y="0"/>
                </a:lnTo>
                <a:lnTo>
                  <a:pt x="0" y="0"/>
                </a:lnTo>
                <a:lnTo>
                  <a:pt x="0" y="6857998"/>
                </a:lnTo>
                <a:lnTo>
                  <a:pt x="1691639" y="6857998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500" y="2598546"/>
            <a:ext cx="15494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目录</a:t>
            </a:r>
            <a:endParaRPr kumimoji="0" sz="6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charset="-120"/>
              <a:ea typeface="+mn-ea"/>
              <a:cs typeface="Microsoft JhengHei" panose="020B0604030504040204" charset="-12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-65018" y="3573526"/>
            <a:ext cx="16897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0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TENTS</a:t>
            </a:r>
            <a:endParaRPr kumimoji="0" sz="4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8016" y="2577764"/>
            <a:ext cx="812800" cy="732252"/>
          </a:xfrm>
          <a:prstGeom prst="rect">
            <a:avLst/>
          </a:prstGeom>
          <a:ln w="12191">
            <a:solidFill>
              <a:srgbClr val="4471C4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60960" marR="0" lvl="0" indent="0" algn="l" defTabSz="914400" rtl="0" eaLnBrk="1" fontAlgn="auto" latinLnBrk="0" hangingPunct="1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400" b="1" i="0" u="none" strike="noStrike" kern="1200" cap="none" spc="85" normalizeH="0" baseline="0" noProof="0" dirty="0">
                <a:ln>
                  <a:noFill/>
                </a:ln>
                <a:solidFill>
                  <a:srgbClr val="4471C4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0</a:t>
            </a:r>
            <a:r>
              <a:rPr lang="en-US" sz="4400" b="1" spc="8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4</a:t>
            </a:r>
            <a:endParaRPr kumimoji="0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charset="-120"/>
              <a:ea typeface="+mn-ea"/>
              <a:cs typeface="Microsoft JhengHei" panose="020B0604030504040204" charset="-12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05200" y="2668377"/>
            <a:ext cx="44958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dirty="0">
                <a:solidFill>
                  <a:prstClr val="black"/>
                </a:solidFill>
                <a:latin typeface="等线" panose="02010600030101010101" charset="-122"/>
                <a:cs typeface="等线" panose="02010600030101010101" charset="-122"/>
              </a:rPr>
              <a:t>性能分析</a:t>
            </a:r>
            <a:endParaRPr kumimoji="0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+mn-ea"/>
              <a:cs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2895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 descr="文本&#10;&#10;描述已自动生成">
            <a:extLst>
              <a:ext uri="{FF2B5EF4-FFF2-40B4-BE49-F238E27FC236}">
                <a16:creationId xmlns:a16="http://schemas.microsoft.com/office/drawing/2014/main" id="{AA811BD0-484C-49C1-9B56-A4378F32E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621" y="5691286"/>
            <a:ext cx="2352381" cy="58095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71F7D62-9C79-4731-B01B-C8AAFD72CB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32" y="3631065"/>
            <a:ext cx="4558421" cy="1216556"/>
          </a:xfrm>
          <a:prstGeom prst="rect">
            <a:avLst/>
          </a:prstGeom>
        </p:spPr>
      </p:pic>
      <p:pic>
        <p:nvPicPr>
          <p:cNvPr id="16" name="图片 15" descr="图片包含 游戏机, 物体, 钟表&#10;&#10;描述已自动生成">
            <a:extLst>
              <a:ext uri="{FF2B5EF4-FFF2-40B4-BE49-F238E27FC236}">
                <a16:creationId xmlns:a16="http://schemas.microsoft.com/office/drawing/2014/main" id="{C36B965D-54D3-42AD-B179-28710DEAFF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920721"/>
            <a:ext cx="4657143" cy="828571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38912" y="214481"/>
            <a:ext cx="771641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4   </a:t>
            </a:r>
            <a:r>
              <a:rPr lang="zh-CN" altLang="en-US" spc="75" dirty="0"/>
              <a:t>性能分析</a:t>
            </a:r>
            <a:endParaRPr lang="zh-CN" altLang="en-US" sz="2000" spc="7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280E857-AB66-40A2-9763-9DFB5537DD1C}"/>
              </a:ext>
            </a:extLst>
          </p:cNvPr>
          <p:cNvSpPr txBox="1"/>
          <p:nvPr/>
        </p:nvSpPr>
        <p:spPr>
          <a:xfrm>
            <a:off x="293826" y="857623"/>
            <a:ext cx="45767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4.1 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定位误差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C69286F-77BF-4C7A-8952-0E94D5DE692E}"/>
              </a:ext>
            </a:extLst>
          </p:cNvPr>
          <p:cNvSpPr txBox="1"/>
          <p:nvPr/>
        </p:nvSpPr>
        <p:spPr>
          <a:xfrm>
            <a:off x="691007" y="1526251"/>
            <a:ext cx="7145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预测坐标和实际坐标的欧氏距离</a:t>
            </a:r>
            <a:endParaRPr lang="en-US" altLang="zh-CN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E6799D4-2536-406C-A5FD-A4987FA27495}"/>
              </a:ext>
            </a:extLst>
          </p:cNvPr>
          <p:cNvSpPr txBox="1"/>
          <p:nvPr/>
        </p:nvSpPr>
        <p:spPr>
          <a:xfrm>
            <a:off x="318864" y="2778927"/>
            <a:ext cx="45767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4.2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平均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定位误差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DF25CA9-D67B-4200-834F-C2A36F910045}"/>
              </a:ext>
            </a:extLst>
          </p:cNvPr>
          <p:cNvSpPr txBox="1"/>
          <p:nvPr/>
        </p:nvSpPr>
        <p:spPr>
          <a:xfrm>
            <a:off x="739902" y="3350560"/>
            <a:ext cx="7145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衡量定位算法精度的整体水平，计算所有测试点的定位误差求平均</a:t>
            </a:r>
            <a:endParaRPr lang="en-US" altLang="zh-CN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8A56AC2-EE83-4F21-9473-5C4F219CC371}"/>
              </a:ext>
            </a:extLst>
          </p:cNvPr>
          <p:cNvSpPr txBox="1"/>
          <p:nvPr/>
        </p:nvSpPr>
        <p:spPr>
          <a:xfrm>
            <a:off x="352552" y="4842406"/>
            <a:ext cx="45767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4.3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累计分布函数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DB6E4B5-3B08-4EEA-B23C-559E9879A733}"/>
              </a:ext>
            </a:extLst>
          </p:cNvPr>
          <p:cNvSpPr txBox="1"/>
          <p:nvPr/>
        </p:nvSpPr>
        <p:spPr>
          <a:xfrm>
            <a:off x="739902" y="5308976"/>
            <a:ext cx="71450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所有测试位置的定位误差低于某个值的概率分布，直观反应算法整体定位效果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00511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91639" cy="6858000"/>
          </a:xfrm>
          <a:custGeom>
            <a:avLst/>
            <a:gdLst/>
            <a:ahLst/>
            <a:cxnLst/>
            <a:rect l="l" t="t" r="r" b="b"/>
            <a:pathLst>
              <a:path w="1691639" h="6858000">
                <a:moveTo>
                  <a:pt x="1691639" y="6857998"/>
                </a:moveTo>
                <a:lnTo>
                  <a:pt x="1691639" y="0"/>
                </a:lnTo>
                <a:lnTo>
                  <a:pt x="0" y="0"/>
                </a:lnTo>
                <a:lnTo>
                  <a:pt x="0" y="6857998"/>
                </a:lnTo>
                <a:lnTo>
                  <a:pt x="1691639" y="6857998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3500" y="2598546"/>
            <a:ext cx="15494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solidFill>
                  <a:srgbClr val="FFFFFF"/>
                </a:solidFill>
                <a:latin typeface="Microsoft JhengHei" panose="020B0604030504040204" charset="-120"/>
                <a:cs typeface="Microsoft JhengHei" panose="020B0604030504040204" charset="-120"/>
              </a:rPr>
              <a:t>目录</a:t>
            </a:r>
            <a:endParaRPr sz="6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59152" y="228600"/>
            <a:ext cx="828040" cy="881380"/>
          </a:xfrm>
          <a:prstGeom prst="rect">
            <a:avLst/>
          </a:prstGeom>
          <a:ln w="12191">
            <a:solidFill>
              <a:srgbClr val="4471C4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715"/>
              </a:spcBef>
            </a:pPr>
            <a:r>
              <a:rPr sz="4000" b="1" spc="7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01</a:t>
            </a:r>
            <a:endParaRPr sz="40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59152" y="3504693"/>
            <a:ext cx="812800" cy="731520"/>
          </a:xfrm>
          <a:prstGeom prst="rect">
            <a:avLst/>
          </a:prstGeom>
          <a:ln w="12191">
            <a:solidFill>
              <a:srgbClr val="4471C4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430"/>
              </a:spcBef>
            </a:pPr>
            <a:r>
              <a:rPr sz="4400" b="1" spc="8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0</a:t>
            </a:r>
            <a:r>
              <a:rPr lang="en-US" sz="4400" b="1" spc="8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61945" y="1310767"/>
            <a:ext cx="828040" cy="828040"/>
          </a:xfrm>
          <a:prstGeom prst="rect">
            <a:avLst/>
          </a:prstGeom>
          <a:ln w="12191">
            <a:solidFill>
              <a:srgbClr val="4471C4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425"/>
              </a:spcBef>
            </a:pPr>
            <a:r>
              <a:rPr sz="4400" b="1" spc="8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02</a:t>
            </a:r>
            <a:endParaRPr sz="44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81400" y="457709"/>
            <a:ext cx="47244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2800" dirty="0">
                <a:latin typeface="等线" panose="02010600030101010101" charset="-122"/>
                <a:cs typeface="等线" panose="02010600030101010101" charset="-122"/>
              </a:rPr>
              <a:t>研究背景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573016" y="2598546"/>
            <a:ext cx="4173474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等线" panose="02010600030101010101" charset="-122"/>
                <a:cs typeface="等线" panose="02010600030101010101" charset="-122"/>
              </a:rPr>
              <a:t>WIFI</a:t>
            </a:r>
            <a:r>
              <a:rPr lang="zh-CN" altLang="en-US" sz="2800" spc="-5" dirty="0">
                <a:latin typeface="等线" panose="02010600030101010101" charset="-122"/>
                <a:cs typeface="等线" panose="02010600030101010101" charset="-122"/>
              </a:rPr>
              <a:t>室内定位方法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573016" y="3685160"/>
            <a:ext cx="366598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2800" spc="-5" dirty="0">
                <a:latin typeface="等线" panose="02010600030101010101" charset="-122"/>
                <a:cs typeface="等线" panose="02010600030101010101" charset="-122"/>
              </a:rPr>
              <a:t>性能分析</a:t>
            </a:r>
            <a:endParaRPr sz="2800" dirty="0">
              <a:latin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73017" y="4724401"/>
            <a:ext cx="39319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2800" spc="-5" dirty="0">
                <a:latin typeface="等线" panose="02010600030101010101" charset="-122"/>
                <a:cs typeface="等线" panose="02010600030101010101" charset="-122"/>
              </a:rPr>
              <a:t>常见网络模型</a:t>
            </a:r>
            <a:endParaRPr sz="2800" dirty="0">
              <a:latin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62327" y="4496054"/>
            <a:ext cx="828040" cy="761365"/>
          </a:xfrm>
          <a:prstGeom prst="rect">
            <a:avLst/>
          </a:prstGeom>
          <a:ln w="12191">
            <a:solidFill>
              <a:srgbClr val="4471C4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665"/>
              </a:spcBef>
            </a:pPr>
            <a:r>
              <a:rPr sz="4400" b="1" spc="8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0</a:t>
            </a:r>
            <a:r>
              <a:rPr lang="en-US" sz="4400" b="1" spc="8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5</a:t>
            </a:r>
          </a:p>
        </p:txBody>
      </p:sp>
      <p:sp>
        <p:nvSpPr>
          <p:cNvPr id="8" name="object 7"/>
          <p:cNvSpPr txBox="1"/>
          <p:nvPr/>
        </p:nvSpPr>
        <p:spPr>
          <a:xfrm>
            <a:off x="2361945" y="2456307"/>
            <a:ext cx="828040" cy="730885"/>
          </a:xfrm>
          <a:prstGeom prst="rect">
            <a:avLst/>
          </a:prstGeom>
          <a:ln w="12191">
            <a:solidFill>
              <a:srgbClr val="4471C4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425"/>
              </a:spcBef>
            </a:pPr>
            <a:r>
              <a:rPr sz="4400" b="1" spc="8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0</a:t>
            </a:r>
            <a:r>
              <a:rPr lang="en-US" sz="4400" b="1" spc="8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3</a:t>
            </a:r>
          </a:p>
        </p:txBody>
      </p:sp>
      <p:sp>
        <p:nvSpPr>
          <p:cNvPr id="13" name="object 10"/>
          <p:cNvSpPr txBox="1"/>
          <p:nvPr/>
        </p:nvSpPr>
        <p:spPr>
          <a:xfrm>
            <a:off x="3590925" y="1460181"/>
            <a:ext cx="4173474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solidFill>
                  <a:prstClr val="black"/>
                </a:solidFill>
                <a:latin typeface="等线" panose="02010600030101010101" charset="-122"/>
                <a:cs typeface="等线" panose="02010600030101010101" charset="-122"/>
              </a:rPr>
              <a:t>WIFI</a:t>
            </a:r>
            <a:r>
              <a:rPr lang="zh-CN" altLang="en-US" sz="2800" spc="-5" dirty="0">
                <a:solidFill>
                  <a:prstClr val="black"/>
                </a:solidFill>
                <a:latin typeface="等线" panose="02010600030101010101" charset="-122"/>
                <a:cs typeface="等线" panose="02010600030101010101" charset="-122"/>
              </a:rPr>
              <a:t>相关介绍</a:t>
            </a:r>
            <a:endParaRPr lang="zh-CN" altLang="en-US" sz="2800" spc="-5" dirty="0">
              <a:latin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B4C840D3-E0F7-487E-8F31-D422D1D1A972}"/>
              </a:ext>
            </a:extLst>
          </p:cNvPr>
          <p:cNvSpPr txBox="1"/>
          <p:nvPr/>
        </p:nvSpPr>
        <p:spPr>
          <a:xfrm>
            <a:off x="3573017" y="5715382"/>
            <a:ext cx="39319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2800" spc="-5" dirty="0">
                <a:latin typeface="等线" panose="02010600030101010101" charset="-122"/>
                <a:cs typeface="等线" panose="02010600030101010101" charset="-122"/>
              </a:rPr>
              <a:t>谢谢</a:t>
            </a:r>
            <a:endParaRPr sz="2800" dirty="0">
              <a:latin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F22561E1-AEDB-4995-AF31-CD80CD052904}"/>
              </a:ext>
            </a:extLst>
          </p:cNvPr>
          <p:cNvSpPr txBox="1"/>
          <p:nvPr/>
        </p:nvSpPr>
        <p:spPr>
          <a:xfrm>
            <a:off x="2362327" y="5487035"/>
            <a:ext cx="828040" cy="761365"/>
          </a:xfrm>
          <a:prstGeom prst="rect">
            <a:avLst/>
          </a:prstGeom>
          <a:ln w="12191">
            <a:solidFill>
              <a:srgbClr val="4471C4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665"/>
              </a:spcBef>
            </a:pPr>
            <a:r>
              <a:rPr sz="4400" b="1" spc="8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0</a:t>
            </a:r>
            <a:r>
              <a:rPr lang="en-US" sz="4400" b="1" spc="8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6</a:t>
            </a:r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360A8278-D5BA-46FB-B00F-24D40B45BA66}"/>
              </a:ext>
            </a:extLst>
          </p:cNvPr>
          <p:cNvSpPr txBox="1"/>
          <p:nvPr/>
        </p:nvSpPr>
        <p:spPr>
          <a:xfrm>
            <a:off x="-65018" y="3573526"/>
            <a:ext cx="219861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CON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TENTS</a:t>
            </a:r>
            <a:endParaRPr kumimoji="0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 descr="文本&#10;&#10;低可信度描述已自动生成">
            <a:extLst>
              <a:ext uri="{FF2B5EF4-FFF2-40B4-BE49-F238E27FC236}">
                <a16:creationId xmlns:a16="http://schemas.microsoft.com/office/drawing/2014/main" id="{259B316D-ECF8-4235-8AF2-FE0336197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1" y="1661456"/>
            <a:ext cx="1828800" cy="572568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38912" y="214481"/>
            <a:ext cx="771641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4   </a:t>
            </a:r>
            <a:r>
              <a:rPr lang="zh-CN" altLang="en-US" spc="75" dirty="0"/>
              <a:t>性能分析</a:t>
            </a:r>
            <a:endParaRPr lang="zh-CN" altLang="en-US" sz="2000" spc="7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280E857-AB66-40A2-9763-9DFB5537DD1C}"/>
              </a:ext>
            </a:extLst>
          </p:cNvPr>
          <p:cNvSpPr txBox="1"/>
          <p:nvPr/>
        </p:nvSpPr>
        <p:spPr>
          <a:xfrm>
            <a:off x="293826" y="857623"/>
            <a:ext cx="45767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4.4 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定位时间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39BF738-E190-4B99-8826-9F02A67EF553}"/>
              </a:ext>
            </a:extLst>
          </p:cNvPr>
          <p:cNvSpPr txBox="1"/>
          <p:nvPr/>
        </p:nvSpPr>
        <p:spPr>
          <a:xfrm>
            <a:off x="691007" y="1435000"/>
            <a:ext cx="7145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用户发送定位请求到收到定位结果的消耗时间</a:t>
            </a:r>
            <a:endParaRPr lang="en-US" altLang="zh-CN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53AE224-D43F-4867-A96C-F1511E0807B5}"/>
              </a:ext>
            </a:extLst>
          </p:cNvPr>
          <p:cNvSpPr txBox="1"/>
          <p:nvPr/>
        </p:nvSpPr>
        <p:spPr>
          <a:xfrm>
            <a:off x="129559" y="2495585"/>
            <a:ext cx="1828800" cy="36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代码实现链接：</a:t>
            </a:r>
          </a:p>
        </p:txBody>
      </p:sp>
      <p:pic>
        <p:nvPicPr>
          <p:cNvPr id="16" name="图片 15" descr="图形用户界面&#10;&#10;中度可信度描述已自动生成">
            <a:extLst>
              <a:ext uri="{FF2B5EF4-FFF2-40B4-BE49-F238E27FC236}">
                <a16:creationId xmlns:a16="http://schemas.microsoft.com/office/drawing/2014/main" id="{3A8B4E5A-19D0-4A74-AF26-A43686F8D8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82" y="3016381"/>
            <a:ext cx="8415836" cy="2911640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87AF948F-8983-4A47-AC26-31289431E10E}"/>
              </a:ext>
            </a:extLst>
          </p:cNvPr>
          <p:cNvSpPr txBox="1"/>
          <p:nvPr/>
        </p:nvSpPr>
        <p:spPr>
          <a:xfrm>
            <a:off x="-76200" y="6265212"/>
            <a:ext cx="87644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/>
              <a:t> </a:t>
            </a:r>
            <a:r>
              <a:rPr lang="zh-CN" altLang="en-US" sz="1600" b="1" dirty="0"/>
              <a:t>*数据集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来自</a:t>
            </a:r>
            <a:r>
              <a:rPr lang="en-US" altLang="zh-CN" sz="1600" b="1" dirty="0">
                <a:hlinkClick r:id="rId4"/>
              </a:rPr>
              <a:t>https://archive.ics.uci.edu/ml/datasets/ujiindoorloc</a:t>
            </a:r>
            <a:r>
              <a:rPr lang="zh-CN" altLang="en-US" sz="1600" b="1" dirty="0"/>
              <a:t>（无信号记为</a:t>
            </a:r>
            <a:r>
              <a:rPr lang="en-US" altLang="zh-CN" sz="1600" b="1" dirty="0"/>
              <a:t>100</a:t>
            </a:r>
            <a:r>
              <a:rPr lang="zh-CN" altLang="en-US" sz="1600" b="1" dirty="0"/>
              <a:t>导致效果不好）</a:t>
            </a:r>
            <a:endParaRPr lang="en-US" altLang="zh-CN" sz="1600" b="1" dirty="0"/>
          </a:p>
          <a:p>
            <a:r>
              <a:rPr lang="zh-CN" altLang="en-US" sz="1600" b="1" dirty="0"/>
              <a:t> *数据集</a:t>
            </a:r>
            <a:r>
              <a:rPr lang="en-US" altLang="zh-CN" sz="1600" b="1" dirty="0"/>
              <a:t>2</a:t>
            </a:r>
            <a:r>
              <a:rPr lang="zh-CN" altLang="en-US" sz="1600" b="1" dirty="0"/>
              <a:t>来自</a:t>
            </a:r>
            <a:r>
              <a:rPr lang="en-US" altLang="zh-CN" sz="1600" b="1" dirty="0">
                <a:hlinkClick r:id="rId5"/>
              </a:rPr>
              <a:t>https://github.com/jiangqideng/codeInBlogs/tree/master/</a:t>
            </a:r>
            <a:r>
              <a:rPr lang="zh-CN" altLang="en-US" sz="1600" b="1" dirty="0"/>
              <a:t>（信号传播模型生成）</a:t>
            </a:r>
            <a:endParaRPr lang="en-US" altLang="zh-CN" sz="1600" b="1" dirty="0"/>
          </a:p>
          <a:p>
            <a:endParaRPr lang="en-US" altLang="zh-CN" sz="1600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D8A7F8E-A80E-4A79-A98A-FF5A9418E083}"/>
              </a:ext>
            </a:extLst>
          </p:cNvPr>
          <p:cNvSpPr txBox="1"/>
          <p:nvPr/>
        </p:nvSpPr>
        <p:spPr>
          <a:xfrm>
            <a:off x="1752600" y="2381305"/>
            <a:ext cx="6477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6"/>
              </a:rPr>
              <a:t>https://gitee.com/jingwei1205/MyCourse/blob/master/%E5%8D%AB%E6%98%9F%E5%AE%9A%E4%BD%8D/locate.ipynb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96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91639" cy="6858000"/>
          </a:xfrm>
          <a:custGeom>
            <a:avLst/>
            <a:gdLst/>
            <a:ahLst/>
            <a:cxnLst/>
            <a:rect l="l" t="t" r="r" b="b"/>
            <a:pathLst>
              <a:path w="1691639" h="6858000">
                <a:moveTo>
                  <a:pt x="1691639" y="6857998"/>
                </a:moveTo>
                <a:lnTo>
                  <a:pt x="1691639" y="0"/>
                </a:lnTo>
                <a:lnTo>
                  <a:pt x="0" y="0"/>
                </a:lnTo>
                <a:lnTo>
                  <a:pt x="0" y="6857998"/>
                </a:lnTo>
                <a:lnTo>
                  <a:pt x="1691639" y="6857998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500" y="2598546"/>
            <a:ext cx="15494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目录</a:t>
            </a:r>
            <a:endParaRPr kumimoji="0" sz="6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charset="-120"/>
              <a:ea typeface="+mn-ea"/>
              <a:cs typeface="Microsoft JhengHei" panose="020B0604030504040204" charset="-12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-65018" y="3573526"/>
            <a:ext cx="219861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CON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TENTS</a:t>
            </a:r>
            <a:endParaRPr kumimoji="0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8016" y="2577764"/>
            <a:ext cx="812800" cy="732252"/>
          </a:xfrm>
          <a:prstGeom prst="rect">
            <a:avLst/>
          </a:prstGeom>
          <a:ln w="12191">
            <a:solidFill>
              <a:srgbClr val="4471C4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60960" marR="0" lvl="0" indent="0" algn="l" defTabSz="914400" rtl="0" eaLnBrk="1" fontAlgn="auto" latinLnBrk="0" hangingPunct="1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400" b="1" i="0" u="none" strike="noStrike" kern="1200" cap="none" spc="85" normalizeH="0" baseline="0" noProof="0" dirty="0">
                <a:ln>
                  <a:noFill/>
                </a:ln>
                <a:solidFill>
                  <a:srgbClr val="4471C4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0</a:t>
            </a:r>
            <a:r>
              <a:rPr kumimoji="0" lang="en-US" sz="4400" b="1" i="0" u="none" strike="noStrike" kern="1200" cap="none" spc="85" normalizeH="0" baseline="0" noProof="0" dirty="0">
                <a:ln>
                  <a:noFill/>
                </a:ln>
                <a:solidFill>
                  <a:srgbClr val="4471C4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5</a:t>
            </a:r>
            <a:endParaRPr kumimoji="0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charset="-120"/>
              <a:ea typeface="+mn-ea"/>
              <a:cs typeface="Microsoft JhengHei" panose="020B0604030504040204" charset="-12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05200" y="2668377"/>
            <a:ext cx="44958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等线" panose="02010600030101010101" charset="-122"/>
              </a:rPr>
              <a:t>应用场景</a:t>
            </a:r>
            <a:endParaRPr kumimoji="0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+mn-ea"/>
              <a:cs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5862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 descr="表格&#10;&#10;描述已自动生成">
            <a:extLst>
              <a:ext uri="{FF2B5EF4-FFF2-40B4-BE49-F238E27FC236}">
                <a16:creationId xmlns:a16="http://schemas.microsoft.com/office/drawing/2014/main" id="{AAF1F536-3953-421E-94F0-918E9A53E8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9"/>
          <a:stretch/>
        </p:blipFill>
        <p:spPr>
          <a:xfrm>
            <a:off x="5951718" y="629116"/>
            <a:ext cx="2857650" cy="5716882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38912" y="214481"/>
            <a:ext cx="7716419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5   </a:t>
            </a:r>
            <a:r>
              <a:rPr lang="zh-CN" altLang="en-US" spc="75" dirty="0"/>
              <a:t>应用场景</a:t>
            </a:r>
            <a:br>
              <a:rPr lang="zh-CN" altLang="en-US" spc="75" dirty="0"/>
            </a:br>
            <a:endParaRPr lang="zh-CN" altLang="en-US" sz="2000" spc="7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280E857-AB66-40A2-9763-9DFB5537DD1C}"/>
              </a:ext>
            </a:extLst>
          </p:cNvPr>
          <p:cNvSpPr txBox="1"/>
          <p:nvPr/>
        </p:nvSpPr>
        <p:spPr>
          <a:xfrm>
            <a:off x="293826" y="857623"/>
            <a:ext cx="4576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5.1</a:t>
            </a:r>
            <a:r>
              <a:rPr lang="zh-CN" altLang="en-US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适用场景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ACC5388-F1CC-4324-B7F4-C94704DFB63A}"/>
              </a:ext>
            </a:extLst>
          </p:cNvPr>
          <p:cNvSpPr txBox="1"/>
          <p:nvPr/>
        </p:nvSpPr>
        <p:spPr>
          <a:xfrm>
            <a:off x="352552" y="1536015"/>
            <a:ext cx="528624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effectLst/>
                <a:latin typeface="-apple-system"/>
              </a:rPr>
              <a:t>WIFI</a:t>
            </a:r>
            <a:r>
              <a:rPr lang="zh-CN" altLang="en-US" b="1" i="0" dirty="0">
                <a:effectLst/>
                <a:latin typeface="-apple-system"/>
              </a:rPr>
              <a:t>定位适用于在</a:t>
            </a:r>
            <a:r>
              <a:rPr lang="en-US" altLang="zh-CN" b="1" i="0" dirty="0" err="1">
                <a:effectLst/>
                <a:latin typeface="-apple-system"/>
              </a:rPr>
              <a:t>wifi</a:t>
            </a:r>
            <a:r>
              <a:rPr lang="zh-CN" altLang="en-US" b="1" i="0" dirty="0">
                <a:effectLst/>
                <a:latin typeface="-apple-system"/>
              </a:rPr>
              <a:t>热点较多的地方的定位位置获取，比如市区商场、医院等地方。</a:t>
            </a:r>
            <a:endParaRPr lang="en-US" altLang="zh-CN" b="1" i="0" dirty="0">
              <a:effectLst/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b="1" i="0" dirty="0">
              <a:effectLst/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effectLst/>
                <a:latin typeface="-apple-system"/>
              </a:rPr>
              <a:t>设备在开启</a:t>
            </a:r>
            <a:r>
              <a:rPr lang="en-US" altLang="zh-CN" b="1" i="0" dirty="0">
                <a:effectLst/>
                <a:latin typeface="-apple-system"/>
              </a:rPr>
              <a:t>Wi-Fi</a:t>
            </a:r>
            <a:r>
              <a:rPr lang="zh-CN" altLang="en-US" b="1" i="0" dirty="0">
                <a:effectLst/>
                <a:latin typeface="-apple-system"/>
              </a:rPr>
              <a:t>的情况下，即可扫描并收集周围的</a:t>
            </a:r>
            <a:r>
              <a:rPr lang="en-US" altLang="zh-CN" b="1" i="0" dirty="0">
                <a:effectLst/>
                <a:latin typeface="-apple-system"/>
              </a:rPr>
              <a:t>AP</a:t>
            </a:r>
            <a:r>
              <a:rPr lang="zh-CN" altLang="en-US" b="1" i="0" dirty="0">
                <a:effectLst/>
                <a:latin typeface="-apple-system"/>
              </a:rPr>
              <a:t>信号，无论是否加密</a:t>
            </a:r>
            <a:r>
              <a:rPr lang="en-US" altLang="zh-CN" b="1" i="0" dirty="0">
                <a:effectLst/>
                <a:latin typeface="-apple-system"/>
              </a:rPr>
              <a:t>,</a:t>
            </a:r>
            <a:r>
              <a:rPr lang="zh-CN" altLang="en-US" b="1" i="0" dirty="0">
                <a:effectLst/>
                <a:latin typeface="-apple-system"/>
              </a:rPr>
              <a:t>是否已连接。</a:t>
            </a:r>
            <a:endParaRPr lang="en-US" altLang="zh-CN" b="1" i="0" dirty="0">
              <a:effectLst/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b="1" i="0" dirty="0">
              <a:effectLst/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effectLst/>
                <a:latin typeface="-apple-system"/>
              </a:rPr>
              <a:t>设备将这些能够标示</a:t>
            </a:r>
            <a:r>
              <a:rPr lang="en-US" altLang="zh-CN" b="1" i="0" dirty="0">
                <a:effectLst/>
                <a:latin typeface="-apple-system"/>
              </a:rPr>
              <a:t>AP</a:t>
            </a:r>
            <a:r>
              <a:rPr lang="zh-CN" altLang="en-US" b="1" i="0" dirty="0">
                <a:effectLst/>
                <a:latin typeface="-apple-system"/>
              </a:rPr>
              <a:t>的数据发送到位置服务器</a:t>
            </a:r>
            <a:r>
              <a:rPr lang="en-US" altLang="zh-CN" b="1" i="0" dirty="0">
                <a:effectLst/>
                <a:latin typeface="-apple-system"/>
              </a:rPr>
              <a:t>,</a:t>
            </a:r>
            <a:r>
              <a:rPr lang="zh-CN" altLang="en-US" b="1" i="0" dirty="0">
                <a:effectLst/>
                <a:latin typeface="-apple-system"/>
              </a:rPr>
              <a:t>服务器检索出每一个</a:t>
            </a:r>
            <a:r>
              <a:rPr lang="en-US" altLang="zh-CN" b="1" i="0" dirty="0">
                <a:effectLst/>
                <a:latin typeface="-apple-system"/>
              </a:rPr>
              <a:t>AP</a:t>
            </a:r>
            <a:r>
              <a:rPr lang="zh-CN" altLang="en-US" b="1" i="0" dirty="0">
                <a:effectLst/>
                <a:latin typeface="-apple-system"/>
              </a:rPr>
              <a:t>的地理位置，并结合每个信号的强弱程度，计算出设备的地理位置并返回到用户设备。</a:t>
            </a:r>
          </a:p>
        </p:txBody>
      </p:sp>
    </p:spTree>
    <p:extLst>
      <p:ext uri="{BB962C8B-B14F-4D97-AF65-F5344CB8AC3E}">
        <p14:creationId xmlns:p14="http://schemas.microsoft.com/office/powerpoint/2010/main" val="1414582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549651"/>
            <a:ext cx="9144000" cy="1687195"/>
            <a:chOff x="0" y="2549651"/>
            <a:chExt cx="9144000" cy="1687195"/>
          </a:xfrm>
        </p:grpSpPr>
        <p:sp>
          <p:nvSpPr>
            <p:cNvPr id="3" name="object 3"/>
            <p:cNvSpPr/>
            <p:nvPr/>
          </p:nvSpPr>
          <p:spPr>
            <a:xfrm>
              <a:off x="0" y="3889247"/>
              <a:ext cx="9144000" cy="347980"/>
            </a:xfrm>
            <a:custGeom>
              <a:avLst/>
              <a:gdLst/>
              <a:ahLst/>
              <a:cxnLst/>
              <a:rect l="l" t="t" r="r" b="b"/>
              <a:pathLst>
                <a:path w="9144000" h="347979">
                  <a:moveTo>
                    <a:pt x="0" y="347471"/>
                  </a:moveTo>
                  <a:lnTo>
                    <a:pt x="9144000" y="347471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47471"/>
                  </a:lnTo>
                  <a:close/>
                </a:path>
              </a:pathLst>
            </a:custGeom>
            <a:solidFill>
              <a:srgbClr val="453C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549651"/>
              <a:ext cx="9144000" cy="1339850"/>
            </a:xfrm>
            <a:custGeom>
              <a:avLst/>
              <a:gdLst/>
              <a:ahLst/>
              <a:cxnLst/>
              <a:rect l="l" t="t" r="r" b="b"/>
              <a:pathLst>
                <a:path w="9144000" h="1339850">
                  <a:moveTo>
                    <a:pt x="9144000" y="0"/>
                  </a:moveTo>
                  <a:lnTo>
                    <a:pt x="0" y="0"/>
                  </a:lnTo>
                  <a:lnTo>
                    <a:pt x="0" y="1339596"/>
                  </a:lnTo>
                  <a:lnTo>
                    <a:pt x="9144000" y="133959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81000" y="2873401"/>
            <a:ext cx="91059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940435" algn="l"/>
              </a:tabLst>
            </a:pPr>
            <a:r>
              <a:rPr sz="4400" dirty="0">
                <a:solidFill>
                  <a:srgbClr val="FFFFFF"/>
                </a:solidFill>
                <a:latin typeface="等线" panose="02010600030101010101" charset="-122"/>
                <a:cs typeface="等线" panose="02010600030101010101" charset="-122"/>
              </a:rPr>
              <a:t>谢	谢！</a:t>
            </a:r>
            <a:endParaRPr lang="en-US" sz="4400" dirty="0">
              <a:solidFill>
                <a:srgbClr val="FFFFFF"/>
              </a:solidFill>
              <a:latin typeface="等线" panose="02010600030101010101" charset="-122"/>
              <a:cs typeface="等线" panose="02010600030101010101" charset="-122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179307" y="1627632"/>
            <a:ext cx="576580" cy="576580"/>
            <a:chOff x="8179307" y="1627632"/>
            <a:chExt cx="576580" cy="576580"/>
          </a:xfrm>
        </p:grpSpPr>
        <p:sp>
          <p:nvSpPr>
            <p:cNvPr id="7" name="object 7"/>
            <p:cNvSpPr/>
            <p:nvPr/>
          </p:nvSpPr>
          <p:spPr>
            <a:xfrm>
              <a:off x="8432291" y="1879092"/>
              <a:ext cx="323215" cy="325120"/>
            </a:xfrm>
            <a:custGeom>
              <a:avLst/>
              <a:gdLst/>
              <a:ahLst/>
              <a:cxnLst/>
              <a:rect l="l" t="t" r="r" b="b"/>
              <a:pathLst>
                <a:path w="323215" h="325119">
                  <a:moveTo>
                    <a:pt x="323088" y="0"/>
                  </a:moveTo>
                  <a:lnTo>
                    <a:pt x="0" y="0"/>
                  </a:lnTo>
                  <a:lnTo>
                    <a:pt x="0" y="324612"/>
                  </a:lnTo>
                  <a:lnTo>
                    <a:pt x="323088" y="324612"/>
                  </a:lnTo>
                  <a:lnTo>
                    <a:pt x="32308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79307" y="1627632"/>
              <a:ext cx="253365" cy="251460"/>
            </a:xfrm>
            <a:custGeom>
              <a:avLst/>
              <a:gdLst/>
              <a:ahLst/>
              <a:cxnLst/>
              <a:rect l="l" t="t" r="r" b="b"/>
              <a:pathLst>
                <a:path w="253365" h="251460">
                  <a:moveTo>
                    <a:pt x="252983" y="0"/>
                  </a:moveTo>
                  <a:lnTo>
                    <a:pt x="0" y="0"/>
                  </a:lnTo>
                  <a:lnTo>
                    <a:pt x="0" y="251460"/>
                  </a:lnTo>
                  <a:lnTo>
                    <a:pt x="252983" y="251460"/>
                  </a:lnTo>
                  <a:lnTo>
                    <a:pt x="252983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3712464" y="4011167"/>
            <a:ext cx="5018532" cy="28468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6011" y="91439"/>
            <a:ext cx="1121664" cy="12374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91639" cy="6858000"/>
          </a:xfrm>
          <a:custGeom>
            <a:avLst/>
            <a:gdLst/>
            <a:ahLst/>
            <a:cxnLst/>
            <a:rect l="l" t="t" r="r" b="b"/>
            <a:pathLst>
              <a:path w="1691639" h="6858000">
                <a:moveTo>
                  <a:pt x="1691639" y="6857998"/>
                </a:moveTo>
                <a:lnTo>
                  <a:pt x="1691639" y="0"/>
                </a:lnTo>
                <a:lnTo>
                  <a:pt x="0" y="0"/>
                </a:lnTo>
                <a:lnTo>
                  <a:pt x="0" y="6857998"/>
                </a:lnTo>
                <a:lnTo>
                  <a:pt x="1691639" y="6857998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500" y="2598546"/>
            <a:ext cx="15494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目录</a:t>
            </a:r>
            <a:endParaRPr kumimoji="0" sz="6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charset="-120"/>
              <a:ea typeface="+mn-ea"/>
              <a:cs typeface="Microsoft JhengHei" panose="020B0604030504040204" charset="-12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-65018" y="3573526"/>
            <a:ext cx="219861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CON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TENTS</a:t>
            </a:r>
            <a:endParaRPr kumimoji="0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8016" y="2577764"/>
            <a:ext cx="812800" cy="732252"/>
          </a:xfrm>
          <a:prstGeom prst="rect">
            <a:avLst/>
          </a:prstGeom>
          <a:ln w="12191">
            <a:solidFill>
              <a:srgbClr val="4471C4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60960" marR="0" lvl="0" indent="0" algn="l" defTabSz="914400" rtl="0" eaLnBrk="1" fontAlgn="auto" latinLnBrk="0" hangingPunct="1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400" b="1" i="0" u="none" strike="noStrike" kern="1200" cap="none" spc="85" normalizeH="0" baseline="0" noProof="0" dirty="0">
                <a:ln>
                  <a:noFill/>
                </a:ln>
                <a:solidFill>
                  <a:srgbClr val="4471C4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0</a:t>
            </a:r>
            <a:r>
              <a:rPr lang="en-US" sz="4400" b="1" spc="8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1</a:t>
            </a:r>
            <a:endParaRPr kumimoji="0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charset="-120"/>
              <a:ea typeface="+mn-ea"/>
              <a:cs typeface="Microsoft JhengHei" panose="020B0604030504040204" charset="-12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05200" y="2668377"/>
            <a:ext cx="41910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4400" dirty="0">
                <a:latin typeface="等线" panose="02010600030101010101" charset="-122"/>
                <a:cs typeface="等线" panose="02010600030101010101" charset="-122"/>
              </a:rPr>
              <a:t>研究背景</a:t>
            </a:r>
          </a:p>
        </p:txBody>
      </p:sp>
    </p:spTree>
    <p:extLst>
      <p:ext uri="{BB962C8B-B14F-4D97-AF65-F5344CB8AC3E}">
        <p14:creationId xmlns:p14="http://schemas.microsoft.com/office/powerpoint/2010/main" val="3014255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57301" y="199390"/>
            <a:ext cx="598678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2315845" algn="l"/>
              </a:tabLst>
            </a:pPr>
            <a:r>
              <a:rPr spc="75" dirty="0"/>
              <a:t>1</a:t>
            </a:r>
            <a:r>
              <a:rPr lang="zh-CN" altLang="en-US" spc="75" dirty="0"/>
              <a:t>	</a:t>
            </a:r>
            <a:r>
              <a:rPr lang="zh-CN" altLang="en-US" sz="3600" dirty="0">
                <a:latin typeface="等线" panose="02010600030101010101" charset="-122"/>
                <a:cs typeface="等线" panose="02010600030101010101" charset="-122"/>
              </a:rPr>
              <a:t>研究背景</a:t>
            </a:r>
            <a:br>
              <a:rPr lang="zh-CN" altLang="en-US" sz="3600" dirty="0">
                <a:latin typeface="等线" panose="02010600030101010101" charset="-122"/>
                <a:cs typeface="等线" panose="02010600030101010101" charset="-122"/>
              </a:rPr>
            </a:br>
            <a:endParaRPr spc="75" dirty="0"/>
          </a:p>
        </p:txBody>
      </p:sp>
      <p:sp>
        <p:nvSpPr>
          <p:cNvPr id="15" name="object 15"/>
          <p:cNvSpPr txBox="1"/>
          <p:nvPr/>
        </p:nvSpPr>
        <p:spPr>
          <a:xfrm>
            <a:off x="960221" y="1549252"/>
            <a:ext cx="4980940" cy="612347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95"/>
              </a:spcBef>
            </a:pPr>
            <a:r>
              <a:rPr lang="en-US" altLang="zh-CN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 </a:t>
            </a:r>
            <a:endParaRPr lang="en-US" altLang="zh-CN" sz="2400" b="1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D002D0C-3675-4AA2-8E92-0B59AEFF8BA6}"/>
              </a:ext>
            </a:extLst>
          </p:cNvPr>
          <p:cNvSpPr txBox="1"/>
          <p:nvPr/>
        </p:nvSpPr>
        <p:spPr>
          <a:xfrm>
            <a:off x="293826" y="857623"/>
            <a:ext cx="54973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1.1 </a:t>
            </a:r>
            <a:r>
              <a:rPr lang="en-US" altLang="zh-CN" sz="28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WIFI</a:t>
            </a:r>
            <a:r>
              <a:rPr lang="zh-CN" altLang="en-US" sz="28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室内定位的研究背景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C589751-7CFB-49C5-893F-E7A0F995B681}"/>
              </a:ext>
            </a:extLst>
          </p:cNvPr>
          <p:cNvSpPr txBox="1"/>
          <p:nvPr/>
        </p:nvSpPr>
        <p:spPr>
          <a:xfrm>
            <a:off x="469870" y="2772759"/>
            <a:ext cx="36957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1.1.2 </a:t>
            </a:r>
            <a:r>
              <a:rPr lang="zh-CN" altLang="en-US" sz="2400" dirty="0"/>
              <a:t>室内定位的挑战：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物体、墙壁遮挡信号</a:t>
            </a:r>
            <a:endParaRPr lang="en-US" altLang="zh-CN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室内环境复杂（走动、门窗开关）</a:t>
            </a:r>
            <a:endParaRPr lang="en-US" altLang="zh-CN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温度、湿度变化</a:t>
            </a:r>
            <a:endParaRPr lang="en-US" altLang="zh-CN" sz="20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4655189-81FE-434C-97EC-9F971F39C608}"/>
              </a:ext>
            </a:extLst>
          </p:cNvPr>
          <p:cNvSpPr txBox="1"/>
          <p:nvPr/>
        </p:nvSpPr>
        <p:spPr>
          <a:xfrm>
            <a:off x="457301" y="1524867"/>
            <a:ext cx="565608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1.1.1 GNSS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在室外环境中提供比较好的位置服务</a:t>
            </a:r>
            <a:endParaRPr lang="en-US" altLang="zh-CN" sz="2000" dirty="0"/>
          </a:p>
        </p:txBody>
      </p:sp>
      <p:pic>
        <p:nvPicPr>
          <p:cNvPr id="38" name="图片 37" descr="图示, 工程绘图&#10;&#10;描述已自动生成">
            <a:extLst>
              <a:ext uri="{FF2B5EF4-FFF2-40B4-BE49-F238E27FC236}">
                <a16:creationId xmlns:a16="http://schemas.microsoft.com/office/drawing/2014/main" id="{AE39AAE2-3B10-48FE-A7DD-A26699571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61" y="2236997"/>
            <a:ext cx="4328524" cy="2868403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12722FC6-0BD9-4FE0-91A6-5B77FB6C051F}"/>
              </a:ext>
            </a:extLst>
          </p:cNvPr>
          <p:cNvSpPr txBox="1"/>
          <p:nvPr/>
        </p:nvSpPr>
        <p:spPr>
          <a:xfrm>
            <a:off x="353338" y="5345587"/>
            <a:ext cx="78211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GNSS</a:t>
            </a:r>
            <a:r>
              <a:rPr lang="zh-CN" altLang="en-US" sz="2400" b="1" dirty="0">
                <a:solidFill>
                  <a:srgbClr val="FF0000"/>
                </a:solidFill>
              </a:rPr>
              <a:t>受到以上室内环境的干扰，定位精度急剧下降，如何在复杂室内提供高精度定位服务，已经成为研究热点。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B0A17EE-6317-49B4-8140-0FD12B716833}"/>
              </a:ext>
            </a:extLst>
          </p:cNvPr>
          <p:cNvSpPr txBox="1"/>
          <p:nvPr/>
        </p:nvSpPr>
        <p:spPr>
          <a:xfrm>
            <a:off x="89915" y="6388378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图片来自互联网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462A533-BF36-46B2-B373-17655A8C5EB4}"/>
              </a:ext>
            </a:extLst>
          </p:cNvPr>
          <p:cNvSpPr txBox="1"/>
          <p:nvPr/>
        </p:nvSpPr>
        <p:spPr>
          <a:xfrm>
            <a:off x="5523689" y="5100288"/>
            <a:ext cx="240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1-1 </a:t>
            </a:r>
            <a:r>
              <a:rPr lang="zh-CN" altLang="en-US" dirty="0"/>
              <a:t>室内环境示意图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object 2">
            <a:extLst>
              <a:ext uri="{FF2B5EF4-FFF2-40B4-BE49-F238E27FC236}">
                <a16:creationId xmlns:a16="http://schemas.microsoft.com/office/drawing/2014/main" id="{1F8A7DC2-58E0-418B-8324-F613B94DB6CA}"/>
              </a:ext>
            </a:extLst>
          </p:cNvPr>
          <p:cNvGrpSpPr>
            <a:grpSpLocks/>
          </p:cNvGrpSpPr>
          <p:nvPr/>
        </p:nvGrpSpPr>
        <p:grpSpPr bwMode="auto">
          <a:xfrm>
            <a:off x="90488" y="134938"/>
            <a:ext cx="261937" cy="577850"/>
            <a:chOff x="89915" y="135636"/>
            <a:chExt cx="262255" cy="576580"/>
          </a:xfrm>
        </p:grpSpPr>
        <p:sp>
          <p:nvSpPr>
            <p:cNvPr id="9233" name="object 3">
              <a:extLst>
                <a:ext uri="{FF2B5EF4-FFF2-40B4-BE49-F238E27FC236}">
                  <a16:creationId xmlns:a16="http://schemas.microsoft.com/office/drawing/2014/main" id="{3CD06832-29F3-4897-A12A-57C32576E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892" y="387095"/>
              <a:ext cx="73660" cy="325120"/>
            </a:xfrm>
            <a:custGeom>
              <a:avLst/>
              <a:gdLst>
                <a:gd name="T0" fmla="*/ 0 w 73660"/>
                <a:gd name="T1" fmla="*/ 324612 h 325120"/>
                <a:gd name="T2" fmla="*/ 73151 w 73660"/>
                <a:gd name="T3" fmla="*/ 324612 h 325120"/>
                <a:gd name="T4" fmla="*/ 73151 w 73660"/>
                <a:gd name="T5" fmla="*/ 0 h 325120"/>
                <a:gd name="T6" fmla="*/ 0 w 73660"/>
                <a:gd name="T7" fmla="*/ 0 h 325120"/>
                <a:gd name="T8" fmla="*/ 0 w 73660"/>
                <a:gd name="T9" fmla="*/ 324612 h 325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234" name="object 4">
              <a:extLst>
                <a:ext uri="{FF2B5EF4-FFF2-40B4-BE49-F238E27FC236}">
                  <a16:creationId xmlns:a16="http://schemas.microsoft.com/office/drawing/2014/main" id="{13A1A77A-9F5D-47BE-9370-012A3DC5CB1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15" y="135636"/>
              <a:ext cx="189230" cy="251460"/>
            </a:xfrm>
            <a:custGeom>
              <a:avLst/>
              <a:gdLst>
                <a:gd name="T0" fmla="*/ 188976 w 189229"/>
                <a:gd name="T1" fmla="*/ 0 h 251460"/>
                <a:gd name="T2" fmla="*/ 0 w 189229"/>
                <a:gd name="T3" fmla="*/ 0 h 251460"/>
                <a:gd name="T4" fmla="*/ 0 w 189229"/>
                <a:gd name="T5" fmla="*/ 251459 h 251460"/>
                <a:gd name="T6" fmla="*/ 188976 w 189229"/>
                <a:gd name="T7" fmla="*/ 251459 h 251460"/>
                <a:gd name="T8" fmla="*/ 188976 w 189229"/>
                <a:gd name="T9" fmla="*/ 0 h 25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9219" name="object 5">
            <a:extLst>
              <a:ext uri="{FF2B5EF4-FFF2-40B4-BE49-F238E27FC236}">
                <a16:creationId xmlns:a16="http://schemas.microsoft.com/office/drawing/2014/main" id="{4A18BCAE-EEB1-4E42-856A-1DA081EB6A01}"/>
              </a:ext>
            </a:extLst>
          </p:cNvPr>
          <p:cNvGrpSpPr>
            <a:grpSpLocks/>
          </p:cNvGrpSpPr>
          <p:nvPr/>
        </p:nvGrpSpPr>
        <p:grpSpPr bwMode="auto">
          <a:xfrm>
            <a:off x="0" y="6305550"/>
            <a:ext cx="9144000" cy="552450"/>
            <a:chOff x="0" y="6304788"/>
            <a:chExt cx="9144000" cy="553720"/>
          </a:xfrm>
        </p:grpSpPr>
        <p:sp>
          <p:nvSpPr>
            <p:cNvPr id="9231" name="object 6">
              <a:extLst>
                <a:ext uri="{FF2B5EF4-FFF2-40B4-BE49-F238E27FC236}">
                  <a16:creationId xmlns:a16="http://schemas.microsoft.com/office/drawing/2014/main" id="{444C85D3-903D-4067-B73F-B5EBFA4F1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0100" y="6318503"/>
              <a:ext cx="405765" cy="539750"/>
            </a:xfrm>
            <a:custGeom>
              <a:avLst/>
              <a:gdLst>
                <a:gd name="T0" fmla="*/ 405383 w 405765"/>
                <a:gd name="T1" fmla="*/ 0 h 539750"/>
                <a:gd name="T2" fmla="*/ 0 w 405765"/>
                <a:gd name="T3" fmla="*/ 0 h 539750"/>
                <a:gd name="T4" fmla="*/ 0 w 405765"/>
                <a:gd name="T5" fmla="*/ 539496 h 539750"/>
                <a:gd name="T6" fmla="*/ 405383 w 405765"/>
                <a:gd name="T7" fmla="*/ 539496 h 539750"/>
                <a:gd name="T8" fmla="*/ 405383 w 405765"/>
                <a:gd name="T9" fmla="*/ 0 h 539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232" name="object 7">
              <a:extLst>
                <a:ext uri="{FF2B5EF4-FFF2-40B4-BE49-F238E27FC236}">
                  <a16:creationId xmlns:a16="http://schemas.microsoft.com/office/drawing/2014/main" id="{1D670494-B749-4BC8-B480-015197A6B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307836"/>
              <a:ext cx="9144000" cy="0"/>
            </a:xfrm>
            <a:custGeom>
              <a:avLst/>
              <a:gdLst>
                <a:gd name="T0" fmla="*/ 0 w 9144000"/>
                <a:gd name="T1" fmla="*/ 9144000 w 914400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noFill/>
            <a:ln w="6096">
              <a:solidFill>
                <a:srgbClr val="4471C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9220" name="object 8">
            <a:extLst>
              <a:ext uri="{FF2B5EF4-FFF2-40B4-BE49-F238E27FC236}">
                <a16:creationId xmlns:a16="http://schemas.microsoft.com/office/drawing/2014/main" id="{C3518C13-62AC-4DC7-A60F-B7716DFC2EFD}"/>
              </a:ext>
            </a:extLst>
          </p:cNvPr>
          <p:cNvGrpSpPr>
            <a:grpSpLocks/>
          </p:cNvGrpSpPr>
          <p:nvPr/>
        </p:nvGrpSpPr>
        <p:grpSpPr bwMode="auto">
          <a:xfrm>
            <a:off x="349250" y="207963"/>
            <a:ext cx="7827963" cy="590550"/>
            <a:chOff x="348995" y="207263"/>
            <a:chExt cx="7827645" cy="591820"/>
          </a:xfrm>
        </p:grpSpPr>
        <p:sp>
          <p:nvSpPr>
            <p:cNvPr id="9226" name="object 9">
              <a:extLst>
                <a:ext uri="{FF2B5EF4-FFF2-40B4-BE49-F238E27FC236}">
                  <a16:creationId xmlns:a16="http://schemas.microsoft.com/office/drawing/2014/main" id="{29212BA0-8F7C-4C79-A276-2257AD3A93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902" y="483870"/>
              <a:ext cx="7047230" cy="0"/>
            </a:xfrm>
            <a:custGeom>
              <a:avLst/>
              <a:gdLst>
                <a:gd name="T0" fmla="*/ 0 w 7047230"/>
                <a:gd name="T1" fmla="*/ 7046976 w 704723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noFill/>
            <a:ln w="22860">
              <a:solidFill>
                <a:srgbClr val="006F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227" name="object 10">
              <a:extLst>
                <a:ext uri="{FF2B5EF4-FFF2-40B4-BE49-F238E27FC236}">
                  <a16:creationId xmlns:a16="http://schemas.microsoft.com/office/drawing/2014/main" id="{B6B01638-16C5-4320-B0FC-F01B74C0E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700" y="210311"/>
              <a:ext cx="7145020" cy="585470"/>
            </a:xfrm>
            <a:custGeom>
              <a:avLst/>
              <a:gdLst>
                <a:gd name="T0" fmla="*/ 7144511 w 7145020"/>
                <a:gd name="T1" fmla="*/ 0 h 585470"/>
                <a:gd name="T2" fmla="*/ 0 w 7145020"/>
                <a:gd name="T3" fmla="*/ 0 h 585470"/>
                <a:gd name="T4" fmla="*/ 0 w 7145020"/>
                <a:gd name="T5" fmla="*/ 585216 h 585470"/>
                <a:gd name="T6" fmla="*/ 7144511 w 7145020"/>
                <a:gd name="T7" fmla="*/ 585216 h 585470"/>
                <a:gd name="T8" fmla="*/ 7144511 w 7145020"/>
                <a:gd name="T9" fmla="*/ 0 h 585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228" name="object 11">
              <a:extLst>
                <a:ext uri="{FF2B5EF4-FFF2-40B4-BE49-F238E27FC236}">
                  <a16:creationId xmlns:a16="http://schemas.microsoft.com/office/drawing/2014/main" id="{EF69ED9D-3CF7-4440-B338-4DF70DDDD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700" y="210311"/>
              <a:ext cx="7145020" cy="585470"/>
            </a:xfrm>
            <a:custGeom>
              <a:avLst/>
              <a:gdLst>
                <a:gd name="T0" fmla="*/ 0 w 7145020"/>
                <a:gd name="T1" fmla="*/ 585216 h 585470"/>
                <a:gd name="T2" fmla="*/ 7144511 w 7145020"/>
                <a:gd name="T3" fmla="*/ 585216 h 585470"/>
                <a:gd name="T4" fmla="*/ 7144511 w 7145020"/>
                <a:gd name="T5" fmla="*/ 0 h 585470"/>
                <a:gd name="T6" fmla="*/ 0 w 7145020"/>
                <a:gd name="T7" fmla="*/ 0 h 585470"/>
                <a:gd name="T8" fmla="*/ 0 w 7145020"/>
                <a:gd name="T9" fmla="*/ 585216 h 585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noFill/>
            <a:ln w="6096">
              <a:solidFill>
                <a:srgbClr val="006F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229" name="object 12">
              <a:extLst>
                <a:ext uri="{FF2B5EF4-FFF2-40B4-BE49-F238E27FC236}">
                  <a16:creationId xmlns:a16="http://schemas.microsoft.com/office/drawing/2014/main" id="{985F6357-44AC-4FB6-8FFE-54AE14DF0C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043" y="210311"/>
              <a:ext cx="516890" cy="585470"/>
            </a:xfrm>
            <a:custGeom>
              <a:avLst/>
              <a:gdLst>
                <a:gd name="T0" fmla="*/ 516636 w 516890"/>
                <a:gd name="T1" fmla="*/ 0 h 585470"/>
                <a:gd name="T2" fmla="*/ 0 w 516890"/>
                <a:gd name="T3" fmla="*/ 0 h 585470"/>
                <a:gd name="T4" fmla="*/ 0 w 516890"/>
                <a:gd name="T5" fmla="*/ 585216 h 585470"/>
                <a:gd name="T6" fmla="*/ 516636 w 516890"/>
                <a:gd name="T7" fmla="*/ 585216 h 585470"/>
                <a:gd name="T8" fmla="*/ 516636 w 516890"/>
                <a:gd name="T9" fmla="*/ 0 h 585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230" name="object 13">
              <a:extLst>
                <a:ext uri="{FF2B5EF4-FFF2-40B4-BE49-F238E27FC236}">
                  <a16:creationId xmlns:a16="http://schemas.microsoft.com/office/drawing/2014/main" id="{D1A9FC73-788A-41C1-A3EA-4BC7BFDC5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043" y="210311"/>
              <a:ext cx="516890" cy="585470"/>
            </a:xfrm>
            <a:custGeom>
              <a:avLst/>
              <a:gdLst>
                <a:gd name="T0" fmla="*/ 0 w 516890"/>
                <a:gd name="T1" fmla="*/ 585216 h 585470"/>
                <a:gd name="T2" fmla="*/ 516636 w 516890"/>
                <a:gd name="T3" fmla="*/ 585216 h 585470"/>
                <a:gd name="T4" fmla="*/ 516636 w 516890"/>
                <a:gd name="T5" fmla="*/ 0 h 585470"/>
                <a:gd name="T6" fmla="*/ 0 w 516890"/>
                <a:gd name="T7" fmla="*/ 0 h 585470"/>
                <a:gd name="T8" fmla="*/ 0 w 516890"/>
                <a:gd name="T9" fmla="*/ 585216 h 585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noFill/>
            <a:ln w="6096">
              <a:solidFill>
                <a:srgbClr val="006F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sp>
        <p:nvSpPr>
          <p:cNvPr id="14" name="object 14">
            <a:extLst>
              <a:ext uri="{FF2B5EF4-FFF2-40B4-BE49-F238E27FC236}">
                <a16:creationId xmlns:a16="http://schemas.microsoft.com/office/drawing/2014/main" id="{04A112FA-C0AD-49EB-931B-316176E74F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0025"/>
            <a:ext cx="5986463" cy="1120775"/>
          </a:xfrm>
        </p:spPr>
        <p:txBody>
          <a:bodyPr tIns="12700"/>
          <a:lstStyle/>
          <a:p>
            <a:pPr marL="12700" eaLnBrk="1" hangingPunct="1">
              <a:spcBef>
                <a:spcPts val="100"/>
              </a:spcBef>
              <a:tabLst>
                <a:tab pos="2314575" algn="l"/>
              </a:tabLst>
            </a:pPr>
            <a:r>
              <a:rPr lang="zh-CN" altLang="zh-CN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zh-CN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研究背景</a:t>
            </a:r>
            <a:b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</a:br>
            <a:endParaRPr lang="zh-CN" altLang="zh-CN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222" name="object 15">
            <a:extLst>
              <a:ext uri="{FF2B5EF4-FFF2-40B4-BE49-F238E27FC236}">
                <a16:creationId xmlns:a16="http://schemas.microsoft.com/office/drawing/2014/main" id="{85BBDFA1-6CAB-4187-96EE-C12EC4ED6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438" y="1549400"/>
            <a:ext cx="49799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40665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900"/>
              </a:spcBef>
            </a:pPr>
            <a:r>
              <a:rPr lang="en-US" altLang="zh-CN" sz="2400" b="1">
                <a:solidFill>
                  <a:srgbClr val="202122"/>
                </a:solidFill>
                <a:latin typeface="Arial" panose="020B0604020202020204" pitchFamily="34" charset="0"/>
              </a:rPr>
              <a:t>  </a:t>
            </a:r>
          </a:p>
        </p:txBody>
      </p:sp>
      <p:sp>
        <p:nvSpPr>
          <p:cNvPr id="9223" name="object 17">
            <a:extLst>
              <a:ext uri="{FF2B5EF4-FFF2-40B4-BE49-F238E27FC236}">
                <a16:creationId xmlns:a16="http://schemas.microsoft.com/office/drawing/2014/main" id="{E3D3AD3E-DD3D-4D15-B616-DD53A5C90B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456613" y="6470650"/>
            <a:ext cx="334962" cy="28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38100" algn="l" rtl="0" eaLnBrk="1" fontAlgn="auto" hangingPunct="1">
              <a:lnSpc>
                <a:spcPts val="2005"/>
              </a:lnSpc>
              <a:spcBef>
                <a:spcPts val="0"/>
              </a:spcBef>
              <a:spcAft>
                <a:spcPts val="0"/>
              </a:spcAft>
              <a:defRPr sz="2000" b="1" i="0" kern="1200" dirty="0">
                <a:solidFill>
                  <a:schemeClr val="bg1"/>
                </a:solidFill>
                <a:latin typeface="Calibri" panose="020F0502020204030204"/>
                <a:ea typeface="+mn-ea"/>
                <a:cs typeface="Calibri" panose="020F0502020204030204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/>
            </a:pPr>
            <a:fld id="{AB859293-3515-4B7A-92FD-13C8063C1113}" type="slidenum">
              <a:rPr lang="en-US" altLang="zh-CN" smtClean="0"/>
              <a:pPr fontAlgn="base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zh-CN" altLang="zh-CN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3E3688F-9181-4C48-8D0E-A09697B3D771}"/>
              </a:ext>
            </a:extLst>
          </p:cNvPr>
          <p:cNvSpPr txBox="1"/>
          <p:nvPr/>
        </p:nvSpPr>
        <p:spPr>
          <a:xfrm>
            <a:off x="293688" y="857250"/>
            <a:ext cx="5497512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1.1.3 </a:t>
            </a:r>
            <a:r>
              <a:rPr lang="en-US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WIFI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室内定位的研究背景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pic>
        <p:nvPicPr>
          <p:cNvPr id="3" name="图片 2" descr="表格&#10;&#10;描述已自动生成">
            <a:extLst>
              <a:ext uri="{FF2B5EF4-FFF2-40B4-BE49-F238E27FC236}">
                <a16:creationId xmlns:a16="http://schemas.microsoft.com/office/drawing/2014/main" id="{E9A573FC-AA97-49CA-B6CA-760E99ED8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5" y="1305125"/>
            <a:ext cx="7772400" cy="499282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3539A40-FAAA-49A1-A307-5891AA4D58C9}"/>
              </a:ext>
            </a:extLst>
          </p:cNvPr>
          <p:cNvSpPr txBox="1"/>
          <p:nvPr/>
        </p:nvSpPr>
        <p:spPr>
          <a:xfrm>
            <a:off x="7696200" y="1676400"/>
            <a:ext cx="144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需要部署信号源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E889A456-3832-4552-8A96-A61127DC5499}"/>
              </a:ext>
            </a:extLst>
          </p:cNvPr>
          <p:cNvSpPr/>
          <p:nvPr/>
        </p:nvSpPr>
        <p:spPr>
          <a:xfrm>
            <a:off x="7315200" y="5834232"/>
            <a:ext cx="381000" cy="135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1F06925-DFFD-4DFB-B8EC-A208E114DEFE}"/>
              </a:ext>
            </a:extLst>
          </p:cNvPr>
          <p:cNvSpPr txBox="1"/>
          <p:nvPr/>
        </p:nvSpPr>
        <p:spPr>
          <a:xfrm>
            <a:off x="7717440" y="4768045"/>
            <a:ext cx="1447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广泛部署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发展成熟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多移动端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造价较低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9D7A899-FB74-4CD7-8791-27110BB7583A}"/>
              </a:ext>
            </a:extLst>
          </p:cNvPr>
          <p:cNvSpPr txBox="1"/>
          <p:nvPr/>
        </p:nvSpPr>
        <p:spPr>
          <a:xfrm>
            <a:off x="18624" y="6337705"/>
            <a:ext cx="7754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[1]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乔威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.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基于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WiFi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的室内定位算法研究及系统实现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[D].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西安科技大学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,2021.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91639" cy="6858000"/>
          </a:xfrm>
          <a:custGeom>
            <a:avLst/>
            <a:gdLst/>
            <a:ahLst/>
            <a:cxnLst/>
            <a:rect l="l" t="t" r="r" b="b"/>
            <a:pathLst>
              <a:path w="1691639" h="6858000">
                <a:moveTo>
                  <a:pt x="1691639" y="6857998"/>
                </a:moveTo>
                <a:lnTo>
                  <a:pt x="1691639" y="0"/>
                </a:lnTo>
                <a:lnTo>
                  <a:pt x="0" y="0"/>
                </a:lnTo>
                <a:lnTo>
                  <a:pt x="0" y="6857998"/>
                </a:lnTo>
                <a:lnTo>
                  <a:pt x="1691639" y="6857998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500" y="2598546"/>
            <a:ext cx="15494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目录</a:t>
            </a:r>
            <a:endParaRPr kumimoji="0" sz="6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charset="-120"/>
              <a:ea typeface="+mn-ea"/>
              <a:cs typeface="Microsoft JhengHei" panose="020B0604030504040204" charset="-12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8016" y="2577764"/>
            <a:ext cx="812800" cy="732252"/>
          </a:xfrm>
          <a:prstGeom prst="rect">
            <a:avLst/>
          </a:prstGeom>
          <a:ln w="12191">
            <a:solidFill>
              <a:srgbClr val="4471C4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60960" marR="0" lvl="0" indent="0" algn="l" defTabSz="914400" rtl="0" eaLnBrk="1" fontAlgn="auto" latinLnBrk="0" hangingPunct="1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400" b="1" i="0" u="none" strike="noStrike" kern="1200" cap="none" spc="85" normalizeH="0" baseline="0" noProof="0" dirty="0">
                <a:ln>
                  <a:noFill/>
                </a:ln>
                <a:solidFill>
                  <a:srgbClr val="4471C4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0</a:t>
            </a:r>
            <a:r>
              <a:rPr kumimoji="0" lang="en-US" sz="4400" b="1" i="0" u="none" strike="noStrike" kern="1200" cap="none" spc="85" normalizeH="0" baseline="0" noProof="0" dirty="0">
                <a:ln>
                  <a:noFill/>
                </a:ln>
                <a:solidFill>
                  <a:srgbClr val="4471C4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2</a:t>
            </a:r>
            <a:endParaRPr kumimoji="0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charset="-120"/>
              <a:ea typeface="+mn-ea"/>
              <a:cs typeface="Microsoft JhengHei" panose="020B0604030504040204" charset="-12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05200" y="2668377"/>
            <a:ext cx="44958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等线" panose="02010600030101010101" charset="-122"/>
              </a:rPr>
              <a:t>WIFI</a:t>
            </a:r>
            <a:r>
              <a:rPr lang="zh-CN" altLang="en-US" sz="4400" dirty="0">
                <a:solidFill>
                  <a:prstClr val="black"/>
                </a:solidFill>
                <a:latin typeface="等线" panose="02010600030101010101" charset="-122"/>
                <a:cs typeface="等线" panose="02010600030101010101" charset="-122"/>
              </a:rPr>
              <a:t>相关介绍</a:t>
            </a:r>
            <a:endParaRPr kumimoji="0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+mn-ea"/>
              <a:cs typeface="等线" panose="02010600030101010101" charset="-122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F02688B6-8BAC-4DBC-80C4-5D2496EDA257}"/>
              </a:ext>
            </a:extLst>
          </p:cNvPr>
          <p:cNvSpPr txBox="1"/>
          <p:nvPr/>
        </p:nvSpPr>
        <p:spPr>
          <a:xfrm>
            <a:off x="-65018" y="3573526"/>
            <a:ext cx="219861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CON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TENTS</a:t>
            </a:r>
            <a:endParaRPr kumimoji="0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880967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 descr="图表, 散点图&#10;&#10;描述已自动生成">
            <a:extLst>
              <a:ext uri="{FF2B5EF4-FFF2-40B4-BE49-F238E27FC236}">
                <a16:creationId xmlns:a16="http://schemas.microsoft.com/office/drawing/2014/main" id="{CE26DF79-597D-4D69-89EA-B8402356C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718" y="789837"/>
            <a:ext cx="5206682" cy="3485160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42732" y="214578"/>
            <a:ext cx="68578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2</a:t>
            </a:r>
            <a:r>
              <a:rPr lang="zh-CN" altLang="en-US" spc="75" dirty="0"/>
              <a:t>              </a:t>
            </a:r>
            <a:r>
              <a:rPr lang="en-US" altLang="zh-CN" spc="75" dirty="0"/>
              <a:t>WIFI</a:t>
            </a:r>
            <a:r>
              <a:rPr lang="zh-CN" altLang="en-US" spc="75" dirty="0"/>
              <a:t>相关介绍</a:t>
            </a:r>
            <a:endParaRPr spc="75" dirty="0"/>
          </a:p>
        </p:txBody>
      </p:sp>
      <p:sp>
        <p:nvSpPr>
          <p:cNvPr id="15" name="object 15"/>
          <p:cNvSpPr txBox="1"/>
          <p:nvPr/>
        </p:nvSpPr>
        <p:spPr>
          <a:xfrm>
            <a:off x="1024761" y="1549252"/>
            <a:ext cx="4980940" cy="612347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8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20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pPr marL="38100" marR="0" lvl="0" indent="0" algn="l" defTabSz="914400" rtl="0" eaLnBrk="1" fontAlgn="auto" latinLnBrk="0" hangingPunct="1">
                <a:lnSpc>
                  <a:spcPts val="20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A6B8185-8FBB-4DF4-A9ED-8792E7F8746A}"/>
              </a:ext>
            </a:extLst>
          </p:cNvPr>
          <p:cNvSpPr txBox="1"/>
          <p:nvPr/>
        </p:nvSpPr>
        <p:spPr>
          <a:xfrm>
            <a:off x="-862584" y="894799"/>
            <a:ext cx="8177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9BBF690-66E8-4748-B4D7-1C1D30695B24}"/>
              </a:ext>
            </a:extLst>
          </p:cNvPr>
          <p:cNvSpPr txBox="1"/>
          <p:nvPr/>
        </p:nvSpPr>
        <p:spPr>
          <a:xfrm>
            <a:off x="293826" y="857623"/>
            <a:ext cx="4576762" cy="966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2.1WIFI</a:t>
            </a:r>
            <a:r>
              <a:rPr lang="zh-CN" altLang="en-US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相关介绍</a:t>
            </a:r>
            <a:endParaRPr lang="en-US" altLang="zh-CN" sz="2800" spc="-5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43937EB-EE91-418B-97C7-B28FA039FD36}"/>
              </a:ext>
            </a:extLst>
          </p:cNvPr>
          <p:cNvSpPr txBox="1"/>
          <p:nvPr/>
        </p:nvSpPr>
        <p:spPr>
          <a:xfrm>
            <a:off x="352043" y="1474435"/>
            <a:ext cx="50103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2.1.1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优点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DE0554D-704C-45DB-9C97-BA5966C304F7}"/>
              </a:ext>
            </a:extLst>
          </p:cNvPr>
          <p:cNvSpPr txBox="1"/>
          <p:nvPr/>
        </p:nvSpPr>
        <p:spPr>
          <a:xfrm>
            <a:off x="114798" y="2001358"/>
            <a:ext cx="2102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成本低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实用性高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覆盖范围广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4035074-8727-45DE-B985-02A921C505EB}"/>
              </a:ext>
            </a:extLst>
          </p:cNvPr>
          <p:cNvSpPr txBox="1"/>
          <p:nvPr/>
        </p:nvSpPr>
        <p:spPr>
          <a:xfrm>
            <a:off x="64245" y="6381936"/>
            <a:ext cx="72701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RSS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：是指客户端接收的无线信号强度（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Received Signal Strength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）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27EA6C3-753D-4408-A069-6B1A0BD66335}"/>
              </a:ext>
            </a:extLst>
          </p:cNvPr>
          <p:cNvSpPr txBox="1"/>
          <p:nvPr/>
        </p:nvSpPr>
        <p:spPr>
          <a:xfrm>
            <a:off x="390259" y="2887638"/>
            <a:ext cx="50103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2.1.2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信号特征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D3E7BE3-6038-4836-95A2-B75BAE0D3195}"/>
              </a:ext>
            </a:extLst>
          </p:cNvPr>
          <p:cNvSpPr txBox="1"/>
          <p:nvPr/>
        </p:nvSpPr>
        <p:spPr>
          <a:xfrm>
            <a:off x="64245" y="3377878"/>
            <a:ext cx="43553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不确定性：</a:t>
            </a:r>
            <a:endParaRPr lang="en-US" altLang="zh-CN" dirty="0"/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dirty="0"/>
              <a:t>电磁设备干扰</a:t>
            </a:r>
            <a:endParaRPr lang="en-US" altLang="zh-CN" dirty="0"/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dirty="0"/>
              <a:t>多径效应：反射折射后收到的</a:t>
            </a:r>
            <a:r>
              <a:rPr lang="en-US" altLang="zh-CN" dirty="0"/>
              <a:t>RSS</a:t>
            </a:r>
            <a:r>
              <a:rPr lang="zh-CN" altLang="en-US" dirty="0"/>
              <a:t>可能来自不同的路径</a:t>
            </a:r>
            <a:endParaRPr lang="en-US" altLang="zh-CN" dirty="0"/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dirty="0"/>
              <a:t>路径损耗：</a:t>
            </a:r>
            <a:r>
              <a:rPr lang="en-US" altLang="zh-CN" dirty="0"/>
              <a:t>RSS</a:t>
            </a:r>
            <a:r>
              <a:rPr lang="zh-CN" altLang="en-US" dirty="0"/>
              <a:t>与传播距离成反比</a:t>
            </a:r>
            <a:endParaRPr lang="en-US" altLang="zh-CN" dirty="0"/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dirty="0"/>
              <a:t>室内障碍物</a:t>
            </a:r>
            <a:endParaRPr lang="en-US" altLang="zh-CN" dirty="0"/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dirty="0"/>
              <a:t>人体吸收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非线性</a:t>
            </a:r>
          </a:p>
        </p:txBody>
      </p:sp>
    </p:spTree>
    <p:extLst>
      <p:ext uri="{BB962C8B-B14F-4D97-AF65-F5344CB8AC3E}">
        <p14:creationId xmlns:p14="http://schemas.microsoft.com/office/powerpoint/2010/main" val="1179770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91639" cy="6858000"/>
          </a:xfrm>
          <a:custGeom>
            <a:avLst/>
            <a:gdLst/>
            <a:ahLst/>
            <a:cxnLst/>
            <a:rect l="l" t="t" r="r" b="b"/>
            <a:pathLst>
              <a:path w="1691639" h="6858000">
                <a:moveTo>
                  <a:pt x="1691639" y="6857998"/>
                </a:moveTo>
                <a:lnTo>
                  <a:pt x="1691639" y="0"/>
                </a:lnTo>
                <a:lnTo>
                  <a:pt x="0" y="0"/>
                </a:lnTo>
                <a:lnTo>
                  <a:pt x="0" y="6857998"/>
                </a:lnTo>
                <a:lnTo>
                  <a:pt x="1691639" y="6857998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500" y="2598546"/>
            <a:ext cx="15494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目录</a:t>
            </a:r>
            <a:endParaRPr kumimoji="0" sz="6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charset="-120"/>
              <a:ea typeface="+mn-ea"/>
              <a:cs typeface="Microsoft JhengHei" panose="020B0604030504040204" charset="-12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-65018" y="3573526"/>
            <a:ext cx="16897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0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TENTS</a:t>
            </a:r>
            <a:endParaRPr kumimoji="0" sz="4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8016" y="2577764"/>
            <a:ext cx="812800" cy="732252"/>
          </a:xfrm>
          <a:prstGeom prst="rect">
            <a:avLst/>
          </a:prstGeom>
          <a:ln w="12191">
            <a:solidFill>
              <a:srgbClr val="4471C4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60960" marR="0" lvl="0" indent="0" algn="l" defTabSz="914400" rtl="0" eaLnBrk="1" fontAlgn="auto" latinLnBrk="0" hangingPunct="1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400" b="1" i="0" u="none" strike="noStrike" kern="1200" cap="none" spc="85" normalizeH="0" baseline="0" noProof="0" dirty="0">
                <a:ln>
                  <a:noFill/>
                </a:ln>
                <a:solidFill>
                  <a:srgbClr val="4471C4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0</a:t>
            </a:r>
            <a:r>
              <a:rPr lang="en-US" sz="4400" b="1" spc="8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3</a:t>
            </a:r>
            <a:endParaRPr kumimoji="0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charset="-120"/>
              <a:ea typeface="+mn-ea"/>
              <a:cs typeface="Microsoft JhengHei" panose="020B0604030504040204" charset="-12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05200" y="2668377"/>
            <a:ext cx="44958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solidFill>
                  <a:prstClr val="black"/>
                </a:solidFill>
                <a:latin typeface="等线" panose="02010600030101010101" charset="-122"/>
                <a:cs typeface="等线" panose="02010600030101010101" charset="-122"/>
              </a:rPr>
              <a:t>WIFI</a:t>
            </a:r>
            <a:r>
              <a:rPr lang="zh-CN" altLang="en-US" sz="4400" dirty="0">
                <a:solidFill>
                  <a:prstClr val="black"/>
                </a:solidFill>
                <a:latin typeface="等线" panose="02010600030101010101" charset="-122"/>
                <a:cs typeface="等线" panose="02010600030101010101" charset="-122"/>
              </a:rPr>
              <a:t>室内定位方法</a:t>
            </a:r>
            <a:endParaRPr kumimoji="0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+mn-ea"/>
              <a:cs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7547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图示&#10;&#10;描述已自动生成">
            <a:extLst>
              <a:ext uri="{FF2B5EF4-FFF2-40B4-BE49-F238E27FC236}">
                <a16:creationId xmlns:a16="http://schemas.microsoft.com/office/drawing/2014/main" id="{A6DA5E54-6876-4FE5-AD23-FA67999E87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7" r="12250"/>
          <a:stretch/>
        </p:blipFill>
        <p:spPr>
          <a:xfrm>
            <a:off x="332126" y="2750269"/>
            <a:ext cx="3935073" cy="3179184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57300" y="199390"/>
            <a:ext cx="68578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3</a:t>
            </a:r>
            <a:r>
              <a:rPr lang="zh-CN" altLang="en-US" spc="75" dirty="0"/>
              <a:t>	</a:t>
            </a:r>
            <a:r>
              <a:rPr lang="en-US" altLang="zh-CN" spc="75" dirty="0"/>
              <a:t>WIFI</a:t>
            </a:r>
            <a:r>
              <a:rPr lang="zh-CN" altLang="en-US" spc="75"/>
              <a:t>室内定位方法</a:t>
            </a:r>
            <a:endParaRPr spc="75" dirty="0"/>
          </a:p>
        </p:txBody>
      </p:sp>
      <p:sp>
        <p:nvSpPr>
          <p:cNvPr id="15" name="object 15"/>
          <p:cNvSpPr txBox="1"/>
          <p:nvPr/>
        </p:nvSpPr>
        <p:spPr>
          <a:xfrm>
            <a:off x="960221" y="1549252"/>
            <a:ext cx="4980940" cy="612347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8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20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pPr marL="38100" marR="0" lvl="0" indent="0" algn="l" defTabSz="914400" rtl="0" eaLnBrk="1" fontAlgn="auto" latinLnBrk="0" hangingPunct="1">
                <a:lnSpc>
                  <a:spcPts val="20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A6B8185-8FBB-4DF4-A9ED-8792E7F8746A}"/>
              </a:ext>
            </a:extLst>
          </p:cNvPr>
          <p:cNvSpPr txBox="1"/>
          <p:nvPr/>
        </p:nvSpPr>
        <p:spPr>
          <a:xfrm>
            <a:off x="351972" y="1377600"/>
            <a:ext cx="8177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78FE6CF-9401-420A-8363-C1778D0E384A}"/>
              </a:ext>
            </a:extLst>
          </p:cNvPr>
          <p:cNvSpPr txBox="1"/>
          <p:nvPr/>
        </p:nvSpPr>
        <p:spPr>
          <a:xfrm>
            <a:off x="293826" y="857623"/>
            <a:ext cx="66403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3.1 </a:t>
            </a:r>
            <a:r>
              <a:rPr lang="zh-CN" altLang="en-US" sz="28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几何测量法</a:t>
            </a:r>
            <a:r>
              <a:rPr lang="en-US" altLang="zh-CN" sz="28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——</a:t>
            </a:r>
            <a:r>
              <a:rPr lang="zh-CN" altLang="en-US" sz="2800" b="1" i="0" dirty="0">
                <a:solidFill>
                  <a:srgbClr val="333333"/>
                </a:solidFill>
                <a:effectLst/>
                <a:latin typeface="PingFang SC"/>
              </a:rPr>
              <a:t>基于测距技术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1DEAF2F-69EA-4B8E-B1B9-46A29FFE92CB}"/>
              </a:ext>
            </a:extLst>
          </p:cNvPr>
          <p:cNvSpPr txBox="1"/>
          <p:nvPr/>
        </p:nvSpPr>
        <p:spPr>
          <a:xfrm>
            <a:off x="352043" y="1474435"/>
            <a:ext cx="50103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3.1.1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基于到达时间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TOA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定位方法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F97BB88-29C6-451A-9077-6DB4B70F28F9}"/>
              </a:ext>
            </a:extLst>
          </p:cNvPr>
          <p:cNvSpPr txBox="1"/>
          <p:nvPr/>
        </p:nvSpPr>
        <p:spPr>
          <a:xfrm>
            <a:off x="-68292" y="6288085"/>
            <a:ext cx="87865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[1]Wang H, Zhang D, Wang Y, et al. RT-Fall: A real-time and contactless fall detection system with commodity </a:t>
            </a:r>
            <a:r>
              <a:rPr lang="en-US" altLang="zh-CN" sz="1400" b="1" dirty="0" err="1"/>
              <a:t>WiFi</a:t>
            </a:r>
            <a:r>
              <a:rPr lang="en-US" altLang="zh-CN" sz="1400" b="1" dirty="0"/>
              <a:t> devices[J]. IEEE Transactions on Mobile Computing,2016,16(2):511</a:t>
            </a:r>
            <a:endParaRPr lang="zh-CN" altLang="en-US" sz="14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BE9941E-0560-487A-B80D-C0129FF2C43C}"/>
              </a:ext>
            </a:extLst>
          </p:cNvPr>
          <p:cNvSpPr txBox="1"/>
          <p:nvPr/>
        </p:nvSpPr>
        <p:spPr>
          <a:xfrm>
            <a:off x="457300" y="2005585"/>
            <a:ext cx="75010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TOA定位技术基本思想是通过信号传播速度与时间计算出待测位置与AP之间的距离</a:t>
            </a:r>
            <a:r>
              <a:rPr lang="en-US" altLang="zh-CN" baseline="30000" dirty="0"/>
              <a:t>[1]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2FD22A7-12A2-493A-867C-8CA6E5C36AFE}"/>
              </a:ext>
            </a:extLst>
          </p:cNvPr>
          <p:cNvSpPr txBox="1"/>
          <p:nvPr/>
        </p:nvSpPr>
        <p:spPr>
          <a:xfrm>
            <a:off x="868933" y="5828405"/>
            <a:ext cx="202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3-1 TOA</a:t>
            </a:r>
            <a:r>
              <a:rPr lang="zh-CN" altLang="en-US" dirty="0"/>
              <a:t>原理</a:t>
            </a:r>
          </a:p>
        </p:txBody>
      </p:sp>
      <p:pic>
        <p:nvPicPr>
          <p:cNvPr id="33" name="图片 32" descr="文本&#10;&#10;描述已自动生成">
            <a:extLst>
              <a:ext uri="{FF2B5EF4-FFF2-40B4-BE49-F238E27FC236}">
                <a16:creationId xmlns:a16="http://schemas.microsoft.com/office/drawing/2014/main" id="{83F5266C-0309-479F-90AF-335CE30E21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137" y="4155286"/>
            <a:ext cx="3546398" cy="19481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68AFD50-008E-4F03-903B-EDD2C17977BE}"/>
                  </a:ext>
                </a:extLst>
              </p:cNvPr>
              <p:cNvSpPr txBox="1"/>
              <p:nvPr/>
            </p:nvSpPr>
            <p:spPr>
              <a:xfrm>
                <a:off x="4708423" y="2462692"/>
                <a:ext cx="4009871" cy="1234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</a:rPr>
                  <a:t>已知：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则</m:t>
                    </m:r>
                  </m:oMath>
                </a14:m>
                <a:r>
                  <a:rPr lang="zh-CN" altLang="en-US" b="0" dirty="0"/>
                  <a:t>待测位置与</a:t>
                </a:r>
                <a:r>
                  <a:rPr lang="en-US" altLang="zh-CN" b="0" dirty="0"/>
                  <a:t>AP</a:t>
                </a:r>
                <a:r>
                  <a:rPr lang="zh-CN" altLang="en-US" b="0" dirty="0"/>
                  <a:t>之间的距离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b="0" dirty="0"/>
                  <a:t>：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en-US" altLang="zh-CN" b="1" dirty="0"/>
              </a:p>
              <a:p>
                <a:r>
                  <a:rPr lang="en-US" altLang="zh-CN" b="0" dirty="0">
                    <a:highlight>
                      <a:srgbClr val="FFFF00"/>
                    </a:highlight>
                  </a:rPr>
                  <a:t>(c</a:t>
                </a:r>
                <a:r>
                  <a:rPr lang="zh-CN" altLang="en-US" b="0" dirty="0">
                    <a:highlight>
                      <a:srgbClr val="FFFF00"/>
                    </a:highlight>
                  </a:rPr>
                  <a:t>表示</a:t>
                </a:r>
                <a:r>
                  <a:rPr lang="en-US" altLang="zh-CN" b="0" dirty="0">
                    <a:highlight>
                      <a:srgbClr val="FFFF00"/>
                    </a:highlight>
                  </a:rPr>
                  <a:t>WIFI</a:t>
                </a:r>
                <a:r>
                  <a:rPr lang="zh-CN" altLang="en-US" b="0" dirty="0">
                    <a:highlight>
                      <a:srgbClr val="FFFF00"/>
                    </a:highlight>
                  </a:rPr>
                  <a:t>信号在空气中的传播速度；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t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表示信号从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AP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到待测位置的时间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.</a:t>
                </a:r>
                <a:r>
                  <a:rPr lang="en-US" altLang="zh-CN" b="0" dirty="0">
                    <a:highlight>
                      <a:srgbClr val="FFFF00"/>
                    </a:highlight>
                  </a:rPr>
                  <a:t>)</a:t>
                </a: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68AFD50-008E-4F03-903B-EDD2C1797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423" y="2462692"/>
                <a:ext cx="4009871" cy="1234120"/>
              </a:xfrm>
              <a:prstGeom prst="rect">
                <a:avLst/>
              </a:prstGeom>
              <a:blipFill>
                <a:blip r:embed="rId4"/>
                <a:stretch>
                  <a:fillRect l="-1216" t="-4455" r="-912" b="-7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本框 34">
            <a:extLst>
              <a:ext uri="{FF2B5EF4-FFF2-40B4-BE49-F238E27FC236}">
                <a16:creationId xmlns:a16="http://schemas.microsoft.com/office/drawing/2014/main" id="{8D464CC5-877A-4089-BE48-FA270290DCA5}"/>
              </a:ext>
            </a:extLst>
          </p:cNvPr>
          <p:cNvSpPr txBox="1"/>
          <p:nvPr/>
        </p:nvSpPr>
        <p:spPr>
          <a:xfrm>
            <a:off x="6685926" y="1066486"/>
            <a:ext cx="3124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收发设备之间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800" dirty="0">
                <a:solidFill>
                  <a:srgbClr val="FF0000"/>
                </a:solidFill>
              </a:rPr>
              <a:t>严格时钟同步</a:t>
            </a:r>
          </a:p>
        </p:txBody>
      </p:sp>
    </p:spTree>
    <p:extLst>
      <p:ext uri="{BB962C8B-B14F-4D97-AF65-F5344CB8AC3E}">
        <p14:creationId xmlns:p14="http://schemas.microsoft.com/office/powerpoint/2010/main" val="152187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4214</TotalTime>
  <Pages>16</Pages>
  <Words>1578</Words>
  <Application>Microsoft Office PowerPoint</Application>
  <PresentationFormat>全屏显示(4:3)</PresentationFormat>
  <Paragraphs>209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-apple-system</vt:lpstr>
      <vt:lpstr>Microsoft JhengHei</vt:lpstr>
      <vt:lpstr>PingFang SC</vt:lpstr>
      <vt:lpstr>等线</vt:lpstr>
      <vt:lpstr>黑体</vt:lpstr>
      <vt:lpstr>Microsoft yahei</vt:lpstr>
      <vt:lpstr>Microsoft yahei</vt:lpstr>
      <vt:lpstr>Arial</vt:lpstr>
      <vt:lpstr>Calibri</vt:lpstr>
      <vt:lpstr>Cambria Math</vt:lpstr>
      <vt:lpstr>Times New Roman</vt:lpstr>
      <vt:lpstr>Office Theme</vt:lpstr>
      <vt:lpstr>PowerPoint 演示文稿</vt:lpstr>
      <vt:lpstr>PowerPoint 演示文稿</vt:lpstr>
      <vt:lpstr>PowerPoint 演示文稿</vt:lpstr>
      <vt:lpstr>1 研究背景 </vt:lpstr>
      <vt:lpstr>1 研究背景 </vt:lpstr>
      <vt:lpstr>PowerPoint 演示文稿</vt:lpstr>
      <vt:lpstr>2              WIFI相关介绍</vt:lpstr>
      <vt:lpstr>PowerPoint 演示文稿</vt:lpstr>
      <vt:lpstr>3 WIFI室内定位方法</vt:lpstr>
      <vt:lpstr>3 WIFI室内定位方法</vt:lpstr>
      <vt:lpstr>3 WIFI室内定位方法</vt:lpstr>
      <vt:lpstr>3 WIFI室内定位方法</vt:lpstr>
      <vt:lpstr>3 WIFI室内定位方法</vt:lpstr>
      <vt:lpstr>3 WIFI室内定位方法</vt:lpstr>
      <vt:lpstr>3 WIFI室内定位方法</vt:lpstr>
      <vt:lpstr>3 WIFI室内定位方法</vt:lpstr>
      <vt:lpstr>3 WIFI室内定位方法</vt:lpstr>
      <vt:lpstr>PowerPoint 演示文稿</vt:lpstr>
      <vt:lpstr>4   性能分析</vt:lpstr>
      <vt:lpstr>4   性能分析</vt:lpstr>
      <vt:lpstr>PowerPoint 演示文稿</vt:lpstr>
      <vt:lpstr>5   应用场景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DY</dc:creator>
  <cp:lastModifiedBy>经伟</cp:lastModifiedBy>
  <cp:revision>555</cp:revision>
  <dcterms:created xsi:type="dcterms:W3CDTF">2021-10-25T12:11:07Z</dcterms:created>
  <dcterms:modified xsi:type="dcterms:W3CDTF">2021-12-22T08:11:56Z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2021-10-13T00:00:00Z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2021-10-22T00:00:00Z</vt:filetime>
  </property>
  <property fmtid="{D5CDD505-2E9C-101B-9397-08002B2CF9AE}" pid="5" name="ICV">
    <vt:lpwstr>972214A574BA4E31BE7729ECDD19A123</vt:lpwstr>
  </property>
  <property fmtid="{D5CDD505-2E9C-101B-9397-08002B2CF9AE}" pid="6" name="KSOProductBuildVer">
    <vt:lpwstr>2052-11.1.0.11045</vt:lpwstr>
  </property>
</Properties>
</file>