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720" r:id="rId2"/>
    <p:sldId id="719" r:id="rId3"/>
    <p:sldId id="769" r:id="rId4"/>
    <p:sldId id="793" r:id="rId5"/>
    <p:sldId id="792" r:id="rId6"/>
    <p:sldId id="794" r:id="rId7"/>
    <p:sldId id="771" r:id="rId8"/>
    <p:sldId id="795" r:id="rId9"/>
    <p:sldId id="773" r:id="rId10"/>
    <p:sldId id="796" r:id="rId11"/>
    <p:sldId id="797" r:id="rId12"/>
    <p:sldId id="799" r:id="rId13"/>
    <p:sldId id="800" r:id="rId14"/>
    <p:sldId id="783" r:id="rId15"/>
    <p:sldId id="801" r:id="rId16"/>
    <p:sldId id="802" r:id="rId17"/>
    <p:sldId id="7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78757" autoAdjust="0"/>
  </p:normalViewPr>
  <p:slideViewPr>
    <p:cSldViewPr snapToGrid="0">
      <p:cViewPr varScale="1">
        <p:scale>
          <a:sx n="90" d="100"/>
          <a:sy n="90" d="100"/>
        </p:scale>
        <p:origin x="2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06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8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9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 runs for 300 seconds, inserting entries each of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1K. Both systems batch writes to improve throughput.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Snapshots are taken periodically during the updates.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reported are the average over five runs.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5(a) and (b) show the throughput on an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HDD for varying number of clients in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LogCabin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respectively. CLSTORE physically separates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identifier from the entry; this separation induces a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 on disks in the update path. However, the seek cost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amortized when more requests are batched; CTRL has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overhead of 8%-10% for 32 clients on disks. Figure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5(c) and (d) show throughput on an SSD; CTRL adds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minimal overhead on SSDs (4% in the worst case).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our workload performs only writes and therefore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CTRL’s overheads in the worst case; for more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realistic workloads that predominantly perform reads,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overheads should be even lower.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5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log can grow indefinitely and exhaust disk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periodically, a snapshot of the in-memory state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is written to disk and the log is garbage collected.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node restarts after a crash, it restores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state by reading the latest on-disk snapshot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log.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3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是一个没有中央权威的分布式对等系统。虽然权力下放可以防止各方的腐败行为，但是它必需要有一个可靠的共识协议来作出决策，让分散在世界各地的节点可以形成一致的意见。常见的共识算法有比特币采用的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fabric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，以及分布式系统一般采用的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9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 is checksummed and is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small; it can be atomically written and thus cannot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“corrupted” due to a crash.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Conversely, if pi is present, we can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conclude that the mismatch was caused due to a corruption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not due to a crash.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35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1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2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606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400801"/>
            <a:ext cx="741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6CBFC-24ED-4D67-8902-4295AF57D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2" y="1268619"/>
            <a:ext cx="11635409" cy="1470025"/>
          </a:xfrm>
        </p:spPr>
        <p:txBody>
          <a:bodyPr/>
          <a:lstStyle/>
          <a:p>
            <a:r>
              <a:rPr lang="en-US" altLang="zh-CN" sz="5400" dirty="0">
                <a:latin typeface="Calibri" panose="020F0502020204030204" pitchFamily="34" charset="0"/>
                <a:cs typeface="Calibri" panose="020F0502020204030204" pitchFamily="34" charset="0"/>
              </a:rPr>
              <a:t>Protocol-Aware Recovery for Consensus-Based Storage</a:t>
            </a:r>
            <a:endParaRPr lang="zh-CN" alt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411A73-1D39-4C87-AF18-337507346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000" y="3578005"/>
            <a:ext cx="9471991" cy="1752600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Ramnatthan Alagappan and Aishwarya Ganesan;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Eric Lee, University of Texas at Austin; Aws Albarghouthi, University of Wisconsin—Madison; Vijay Chidambaram, University of Texas at Austin; Andrea C. Arpaci-Dusseau and Remzi H. Arpaci-Dusseau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6CF52-03AF-47FA-BD89-391D815EF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6240-BC75-2549-92F4-515F28E4C9FE}"/>
              </a:ext>
            </a:extLst>
          </p:cNvPr>
          <p:cNvSpPr txBox="1"/>
          <p:nvPr/>
        </p:nvSpPr>
        <p:spPr>
          <a:xfrm>
            <a:off x="5193731" y="6169967"/>
            <a:ext cx="154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ATC 2019</a:t>
            </a:r>
          </a:p>
        </p:txBody>
      </p:sp>
    </p:spTree>
    <p:extLst>
      <p:ext uri="{BB962C8B-B14F-4D97-AF65-F5344CB8AC3E}">
        <p14:creationId xmlns:p14="http://schemas.microsoft.com/office/powerpoint/2010/main" val="392626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ED73B-CCD9-43ED-912B-9CB2C178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3.Identify Faulty </a:t>
            </a:r>
          </a:p>
          <a:p>
            <a:pPr lvl="1"/>
            <a:r>
              <a:rPr lang="en-US" altLang="zh-CN" dirty="0"/>
              <a:t>By redundantly storing an identifier</a:t>
            </a:r>
          </a:p>
          <a:p>
            <a:pPr lvl="1"/>
            <a:r>
              <a:rPr lang="en-US" altLang="zh-CN" dirty="0"/>
              <a:t>Physically separated from the original data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Contents of the identifier:</a:t>
            </a:r>
          </a:p>
          <a:p>
            <a:pPr lvl="2"/>
            <a:r>
              <a:rPr lang="en-US" altLang="zh-CN" dirty="0"/>
              <a:t>Log: timestamp and index</a:t>
            </a:r>
          </a:p>
          <a:p>
            <a:pPr lvl="2"/>
            <a:r>
              <a:rPr lang="en-US" altLang="zh-CN" dirty="0"/>
              <a:t>Snapshot: snap index and chunk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55702-0C5D-4B24-B2A1-DFC9373FA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BFAEC8F-AC29-4405-9BDE-884506C2528C}"/>
              </a:ext>
            </a:extLst>
          </p:cNvPr>
          <p:cNvSpPr txBox="1">
            <a:spLocks/>
          </p:cNvSpPr>
          <p:nvPr/>
        </p:nvSpPr>
        <p:spPr bwMode="auto">
          <a:xfrm>
            <a:off x="762000" y="324006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zh-CN" kern="0" dirty="0"/>
              <a:t>Design: Local storage layer</a:t>
            </a:r>
            <a:endParaRPr lang="zh-CN" altLang="en-US" kern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CE5C30-C8D6-4605-B023-A91517D4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70" y="2171674"/>
            <a:ext cx="1823043" cy="8472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89CA6F-4DF0-440A-B585-4BCB14D2C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070" y="3590420"/>
            <a:ext cx="4187740" cy="7525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0A2A4A-BA21-4A85-BFA7-AD32F984047E}"/>
              </a:ext>
            </a:extLst>
          </p:cNvPr>
          <p:cNvSpPr txBox="1"/>
          <p:nvPr/>
        </p:nvSpPr>
        <p:spPr>
          <a:xfrm>
            <a:off x="9193004" y="2171674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Typical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5546B6-8507-47A7-A53A-7412FF979130}"/>
              </a:ext>
            </a:extLst>
          </p:cNvPr>
          <p:cNvSpPr txBox="1"/>
          <p:nvPr/>
        </p:nvSpPr>
        <p:spPr>
          <a:xfrm>
            <a:off x="9360940" y="349385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Design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63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ED73B-CCD9-43ED-912B-9CB2C178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Modified leader election constraint:</a:t>
            </a:r>
          </a:p>
          <a:p>
            <a:pPr lvl="1"/>
            <a:r>
              <a:rPr lang="en-US" altLang="zh-CN" dirty="0"/>
              <a:t>Qualified: Nodes with more up-to-date data.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Follower log recovery: recover from leader</a:t>
            </a:r>
          </a:p>
          <a:p>
            <a:pPr lvl="1"/>
            <a:r>
              <a:rPr lang="en-US" altLang="zh-CN" dirty="0"/>
              <a:t>Leader log recovery: </a:t>
            </a:r>
          </a:p>
          <a:p>
            <a:pPr lvl="2"/>
            <a:r>
              <a:rPr lang="en-US" altLang="zh-CN" dirty="0"/>
              <a:t>Query Follower</a:t>
            </a:r>
          </a:p>
          <a:p>
            <a:pPr lvl="3"/>
            <a:r>
              <a:rPr lang="en-US" altLang="zh-CN" dirty="0"/>
              <a:t>One respond have: recover</a:t>
            </a:r>
          </a:p>
          <a:p>
            <a:pPr lvl="3"/>
            <a:r>
              <a:rPr lang="en-US" altLang="zh-CN" dirty="0"/>
              <a:t>The majority respond don’t have: discard</a:t>
            </a:r>
          </a:p>
          <a:p>
            <a:pPr lvl="3"/>
            <a:r>
              <a:rPr lang="en-US" altLang="zh-CN" dirty="0"/>
              <a:t>Respond have but faulty: wait for other response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55702-0C5D-4B24-B2A1-DFC9373FA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BFAEC8F-AC29-4405-9BDE-884506C2528C}"/>
              </a:ext>
            </a:extLst>
          </p:cNvPr>
          <p:cNvSpPr txBox="1">
            <a:spLocks/>
          </p:cNvSpPr>
          <p:nvPr/>
        </p:nvSpPr>
        <p:spPr bwMode="auto">
          <a:xfrm>
            <a:off x="762000" y="324006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zh-CN" kern="0" dirty="0"/>
              <a:t>Design: Distributed Recovery - Log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2E8C51-851A-438D-AED7-AAA11B5B3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94" r="54140"/>
          <a:stretch/>
        </p:blipFill>
        <p:spPr>
          <a:xfrm>
            <a:off x="9505507" y="1221197"/>
            <a:ext cx="1557688" cy="2476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C805F0-1E1B-432B-8EE7-A91D31CF3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16"/>
          <a:stretch/>
        </p:blipFill>
        <p:spPr>
          <a:xfrm>
            <a:off x="7617912" y="3697530"/>
            <a:ext cx="3964488" cy="2380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8F8750-8052-4AE3-8058-7D6E045FF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08" r="74994"/>
          <a:stretch/>
        </p:blipFill>
        <p:spPr>
          <a:xfrm>
            <a:off x="7503043" y="3221033"/>
            <a:ext cx="1931581" cy="4752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70497C-67AF-4F31-9533-ECE12B99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56" y="1325564"/>
            <a:ext cx="945618" cy="18562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79F914-E13E-4202-9C8F-CE1EF2079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045" y="1403489"/>
            <a:ext cx="158758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8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id="{B72C51B8-AAB9-410A-A709-BEEEDDD60F12}"/>
              </a:ext>
            </a:extLst>
          </p:cNvPr>
          <p:cNvSpPr/>
          <p:nvPr/>
        </p:nvSpPr>
        <p:spPr bwMode="auto">
          <a:xfrm rot="4154831">
            <a:off x="8152241" y="4600472"/>
            <a:ext cx="1635334" cy="2195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ED73B-CCD9-43ED-912B-9CB2C178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Challenge:</a:t>
            </a:r>
          </a:p>
          <a:p>
            <a:pPr lvl="1"/>
            <a:r>
              <a:rPr lang="en-US" altLang="zh-CN" dirty="0"/>
              <a:t>Snapshots are captured independently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Coordinating the identical snapshots</a:t>
            </a:r>
          </a:p>
          <a:p>
            <a:pPr lvl="1"/>
            <a:r>
              <a:rPr lang="en-US" altLang="zh-CN" dirty="0"/>
              <a:t>Leader initiate the snapshot</a:t>
            </a:r>
          </a:p>
          <a:p>
            <a:pPr lvl="1"/>
            <a:r>
              <a:rPr lang="en-US" altLang="zh-CN" dirty="0"/>
              <a:t>Inform followers at the index</a:t>
            </a:r>
          </a:p>
          <a:p>
            <a:pPr lvl="1"/>
            <a:r>
              <a:rPr lang="en-US" altLang="zh-CN" dirty="0"/>
              <a:t>Majority agreed</a:t>
            </a:r>
          </a:p>
          <a:p>
            <a:pPr lvl="1"/>
            <a:r>
              <a:rPr lang="en-US" altLang="zh-CN" dirty="0"/>
              <a:t>Leader delete the log</a:t>
            </a:r>
          </a:p>
          <a:p>
            <a:pPr lvl="1"/>
            <a:r>
              <a:rPr lang="en-US" altLang="zh-CN" dirty="0"/>
              <a:t>Inform follower to delete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55702-0C5D-4B24-B2A1-DFC9373FA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BFAEC8F-AC29-4405-9BDE-884506C2528C}"/>
              </a:ext>
            </a:extLst>
          </p:cNvPr>
          <p:cNvSpPr txBox="1">
            <a:spLocks/>
          </p:cNvSpPr>
          <p:nvPr/>
        </p:nvSpPr>
        <p:spPr bwMode="auto">
          <a:xfrm>
            <a:off x="762000" y="324006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zh-CN" kern="0" dirty="0"/>
              <a:t>Distributed Recovery – Snapshot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39511E-5CCD-4140-9FC3-D87FD615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71" y="1600201"/>
            <a:ext cx="1885139" cy="22890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C909B8-920A-4DB7-82B0-0F31EBDD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639" y="4113250"/>
            <a:ext cx="1885139" cy="22890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022A05-CA94-4A54-AD66-4F3D0729344A}"/>
              </a:ext>
            </a:extLst>
          </p:cNvPr>
          <p:cNvSpPr txBox="1"/>
          <p:nvPr/>
        </p:nvSpPr>
        <p:spPr>
          <a:xfrm>
            <a:off x="9271591" y="17416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leader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606BD8-E9BE-45E5-A3FC-4477B6FBFE67}"/>
              </a:ext>
            </a:extLst>
          </p:cNvPr>
          <p:cNvSpPr txBox="1"/>
          <p:nvPr/>
        </p:nvSpPr>
        <p:spPr>
          <a:xfrm>
            <a:off x="8502503" y="42402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374A51-BB5E-4C1E-8861-E78F6BDB3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19" y="3120435"/>
            <a:ext cx="832497" cy="542312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1D5D2FDE-87F3-4DAC-A70A-A6144123512B}"/>
              </a:ext>
            </a:extLst>
          </p:cNvPr>
          <p:cNvSpPr/>
          <p:nvPr/>
        </p:nvSpPr>
        <p:spPr bwMode="auto">
          <a:xfrm rot="20214529">
            <a:off x="9394504" y="2237412"/>
            <a:ext cx="262270" cy="18500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37E33B-87DC-4C9C-98AD-6271BF87CE4E}"/>
              </a:ext>
            </a:extLst>
          </p:cNvPr>
          <p:cNvSpPr txBox="1"/>
          <p:nvPr/>
        </p:nvSpPr>
        <p:spPr>
          <a:xfrm>
            <a:off x="9588353" y="274278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Snapshot at C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528471E-CE95-4A25-A280-3582CCECE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461" y="5672838"/>
            <a:ext cx="832497" cy="542312"/>
          </a:xfrm>
          <a:prstGeom prst="rect">
            <a:avLst/>
          </a:prstGeom>
        </p:spPr>
      </p:pic>
      <p:sp>
        <p:nvSpPr>
          <p:cNvPr id="21" name="箭头: 下 20">
            <a:extLst>
              <a:ext uri="{FF2B5EF4-FFF2-40B4-BE49-F238E27FC236}">
                <a16:creationId xmlns:a16="http://schemas.microsoft.com/office/drawing/2014/main" id="{0F126863-6DF0-4F31-90D4-F1ABBD88B81F}"/>
              </a:ext>
            </a:extLst>
          </p:cNvPr>
          <p:cNvSpPr/>
          <p:nvPr/>
        </p:nvSpPr>
        <p:spPr bwMode="auto">
          <a:xfrm rot="9255771">
            <a:off x="8271731" y="4098457"/>
            <a:ext cx="262270" cy="18500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54FE79-3772-406D-BA35-E9CEDB92AA41}"/>
              </a:ext>
            </a:extLst>
          </p:cNvPr>
          <p:cNvSpPr txBox="1"/>
          <p:nvPr/>
        </p:nvSpPr>
        <p:spPr>
          <a:xfrm>
            <a:off x="7490329" y="50731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AGREE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1B98FB1-9DBF-49A4-B9D7-158F323A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271" y="3112112"/>
            <a:ext cx="775516" cy="6518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329DF74-2829-4B31-BB41-E6DBF5832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205" y="5618087"/>
            <a:ext cx="775516" cy="651814"/>
          </a:xfrm>
          <a:prstGeom prst="rect">
            <a:avLst/>
          </a:prstGeom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1BA0AFE3-A187-473D-84D5-32C3D77A20E4}"/>
              </a:ext>
            </a:extLst>
          </p:cNvPr>
          <p:cNvSpPr txBox="1">
            <a:spLocks/>
          </p:cNvSpPr>
          <p:nvPr/>
        </p:nvSpPr>
        <p:spPr bwMode="auto">
          <a:xfrm>
            <a:off x="609600" y="3120435"/>
            <a:ext cx="5989674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/>
              <a:t>Snapshot Recovery:</a:t>
            </a:r>
          </a:p>
          <a:p>
            <a:pPr lvl="1"/>
            <a:r>
              <a:rPr lang="en-US" altLang="zh-CN" kern="0"/>
              <a:t>If logs are not deleted: recover</a:t>
            </a:r>
          </a:p>
          <a:p>
            <a:pPr lvl="1"/>
            <a:r>
              <a:rPr lang="en-US" altLang="zh-CN" kern="0"/>
              <a:t>If deleted, recover from other nodes</a:t>
            </a:r>
          </a:p>
          <a:p>
            <a:pPr lvl="2"/>
            <a:r>
              <a:rPr lang="en-US" altLang="zh-CN" kern="0"/>
              <a:t>Get a copy of snapshot from other nodes</a:t>
            </a:r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2530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/>
      <p:bldP spid="21" grpId="0" animBg="1"/>
      <p:bldP spid="2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7032-4B03-44B3-8C87-70108A49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E234F-B1FE-4030-B8B7-D3391BBE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Motivation and current problems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Design of the system</a:t>
            </a:r>
          </a:p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dirty="0"/>
              <a:t>Correctness </a:t>
            </a:r>
          </a:p>
          <a:p>
            <a:pPr lvl="1"/>
            <a:r>
              <a:rPr lang="en-US" altLang="zh-CN" dirty="0"/>
              <a:t>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84FF4-938F-4C16-A220-8608A86B6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51D99-F34F-426F-87EC-CE4B0F58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Correctness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C0DDE-D551-473A-887F-F1CEF3FF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CN" dirty="0"/>
              <a:t>Test environment:</a:t>
            </a:r>
          </a:p>
          <a:p>
            <a:pPr lvl="1"/>
            <a:r>
              <a:rPr lang="en-US" altLang="zh-CN" dirty="0" err="1"/>
              <a:t>LogCabin</a:t>
            </a:r>
            <a:r>
              <a:rPr lang="en-US" altLang="zh-CN" dirty="0"/>
              <a:t> based on RAFT</a:t>
            </a:r>
          </a:p>
          <a:p>
            <a:pPr lvl="1"/>
            <a:r>
              <a:rPr lang="en-US" altLang="zh-CN" dirty="0" err="1"/>
              <a:t>ZooKeeper</a:t>
            </a:r>
            <a:r>
              <a:rPr lang="en-US" altLang="zh-CN" dirty="0"/>
              <a:t> based on ZAB</a:t>
            </a:r>
          </a:p>
          <a:p>
            <a:pPr lvl="1"/>
            <a:r>
              <a:rPr lang="en-US" altLang="zh-CN" dirty="0"/>
              <a:t>40-core Intel Xeon CPU E5-2660 machine with 128 GB memory running Linux 3.13, with a 500-GB SSD and a 1-TB HDD managed by ext4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Four log entries, </a:t>
            </a:r>
          </a:p>
          <a:p>
            <a:pPr marL="0" indent="0">
              <a:buNone/>
            </a:pPr>
            <a:r>
              <a:rPr lang="en-US" altLang="zh-CN" dirty="0"/>
              <a:t>    3 nodes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81CF5-87BB-44CF-AC97-6CC685F39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93A2BD-CCC9-4541-A54E-480B4388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69" y="4330558"/>
            <a:ext cx="6527580" cy="18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51D99-F34F-426F-87EC-CE4B0F58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Correctness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C0DDE-D551-473A-887F-F1CEF3FF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CN" dirty="0"/>
              <a:t>Results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81CF5-87BB-44CF-AC97-6CC685F39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17DBC2-81A7-4192-86B2-630C7B53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65" y="2027267"/>
            <a:ext cx="10491609" cy="35446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3994C3-142A-454F-ADCE-1DD1BD27FA30}"/>
              </a:ext>
            </a:extLst>
          </p:cNvPr>
          <p:cNvSpPr txBox="1"/>
          <p:nvPr/>
        </p:nvSpPr>
        <p:spPr>
          <a:xfrm>
            <a:off x="613797" y="5756832"/>
            <a:ext cx="954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designed system remains the availability at the most possible, no unsafe case occurred.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16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51D99-F34F-426F-87EC-CE4B0F58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C0DDE-D551-473A-887F-F1CEF3FF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CN" dirty="0"/>
              <a:t>Results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81CF5-87BB-44CF-AC97-6CC685F39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4B5B06-2D18-4B87-8F52-175AE648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7" y="2255976"/>
            <a:ext cx="11805405" cy="29327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B59478-6CDF-41E9-BF8A-582D8C203F27}"/>
              </a:ext>
            </a:extLst>
          </p:cNvPr>
          <p:cNvSpPr txBox="1"/>
          <p:nvPr/>
        </p:nvSpPr>
        <p:spPr>
          <a:xfrm>
            <a:off x="2338079" y="5709485"/>
            <a:ext cx="751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performance is nearly not affected by the deployment of the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83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C557-F094-463A-A683-937A4353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9DF6A-DC89-4CC9-A717-0B114CFF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Introduced protocol-aware recovery (PAR), a new approach that exploits protocol-specific knowledge of the underlying distributed system to correctly recover from storage faults.</a:t>
            </a:r>
          </a:p>
          <a:p>
            <a:r>
              <a:rPr lang="en-US" altLang="zh-CN" dirty="0"/>
              <a:t>Design CTRL, a protocol-aware recovery approach for RSM systems. </a:t>
            </a:r>
          </a:p>
          <a:p>
            <a:r>
              <a:rPr lang="en-US" altLang="zh-CN" dirty="0"/>
              <a:t>Experimentally show that CTRL correctly recovers from a range of storage faults with little performance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1E983-3CDD-4C22-8051-B1F8549CAB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9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288-B2D6-5845-9CA1-A1AA6F77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9269"/>
            <a:ext cx="109728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6CBAF-0DA9-B74E-B6C9-1F8929498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64B0FC2-C3A5-4217-A9C7-FAE90343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00600"/>
          </a:xfrm>
        </p:spPr>
        <p:txBody>
          <a:bodyPr/>
          <a:lstStyle/>
          <a:p>
            <a:r>
              <a:rPr lang="en-US" altLang="zh-CN" b="1" dirty="0"/>
              <a:t>Distributed System</a:t>
            </a:r>
          </a:p>
          <a:p>
            <a:pPr lvl="1"/>
            <a:r>
              <a:rPr lang="en-US" altLang="zh-CN" b="1" dirty="0"/>
              <a:t>Reliability</a:t>
            </a:r>
          </a:p>
          <a:p>
            <a:pPr lvl="1"/>
            <a:r>
              <a:rPr lang="en-US" altLang="zh-CN" b="1" dirty="0"/>
              <a:t>Consistency</a:t>
            </a:r>
          </a:p>
          <a:p>
            <a:r>
              <a:rPr lang="en-US" altLang="zh-CN" b="1" dirty="0"/>
              <a:t>Specifically:</a:t>
            </a:r>
          </a:p>
          <a:p>
            <a:pPr lvl="1"/>
            <a:r>
              <a:rPr lang="en-US" altLang="zh-CN" b="1" dirty="0"/>
              <a:t>Using RSM</a:t>
            </a:r>
          </a:p>
          <a:p>
            <a:pPr lvl="1"/>
            <a:r>
              <a:rPr lang="en-US" altLang="zh-CN" b="1" dirty="0"/>
              <a:t>Using redundancy storage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59F7A7-F3FF-4981-8B92-35B8B099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915" y="1494090"/>
            <a:ext cx="5245370" cy="47627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31E439-89B1-452E-9E76-D9D1EC69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915" y="1475039"/>
            <a:ext cx="5264421" cy="47817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6B7DD1-AE1D-4985-90F8-20A884AFE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66" y="1494090"/>
            <a:ext cx="5258070" cy="4775445"/>
          </a:xfrm>
          <a:prstGeom prst="rect">
            <a:avLst/>
          </a:prstGeom>
        </p:spPr>
      </p:pic>
      <p:sp>
        <p:nvSpPr>
          <p:cNvPr id="10" name="内容占位符 8">
            <a:extLst>
              <a:ext uri="{FF2B5EF4-FFF2-40B4-BE49-F238E27FC236}">
                <a16:creationId xmlns:a16="http://schemas.microsoft.com/office/drawing/2014/main" id="{F292FD3C-0E15-4EC6-A005-2B08A1921CE6}"/>
              </a:ext>
            </a:extLst>
          </p:cNvPr>
          <p:cNvSpPr txBox="1">
            <a:spLocks/>
          </p:cNvSpPr>
          <p:nvPr/>
        </p:nvSpPr>
        <p:spPr bwMode="auto">
          <a:xfrm>
            <a:off x="609600" y="4592379"/>
            <a:ext cx="10972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kern="0" dirty="0"/>
              <a:t>Key idea:</a:t>
            </a:r>
          </a:p>
          <a:p>
            <a:pPr lvl="1"/>
            <a:r>
              <a:rPr lang="en-US" altLang="zh-CN" b="1" kern="0" dirty="0"/>
              <a:t>Maintain the consistence of the </a:t>
            </a:r>
          </a:p>
          <a:p>
            <a:pPr marL="457200" lvl="1" indent="0">
              <a:buNone/>
            </a:pPr>
            <a:r>
              <a:rPr lang="en-US" altLang="zh-CN" b="1" kern="0" dirty="0"/>
              <a:t>majority nodes</a:t>
            </a:r>
          </a:p>
          <a:p>
            <a:pPr marL="457200" lvl="1" indent="0">
              <a:buFontTx/>
              <a:buNone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7275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A2CC9-3B2D-438C-A24C-0E9BD754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RSM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F71BF-B017-435E-BFC2-854B8C28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Replication State Machine</a:t>
            </a:r>
          </a:p>
          <a:p>
            <a:pPr lvl="1"/>
            <a:r>
              <a:rPr lang="en-US" altLang="zh-CN" dirty="0"/>
              <a:t>Same initial states</a:t>
            </a:r>
          </a:p>
          <a:p>
            <a:pPr lvl="1"/>
            <a:r>
              <a:rPr lang="en-US" altLang="zh-CN" dirty="0"/>
              <a:t>Same </a:t>
            </a:r>
            <a:r>
              <a:rPr lang="en-US" altLang="zh-CN" b="1" u="sng" dirty="0"/>
              <a:t>sequence of inputs</a:t>
            </a:r>
          </a:p>
          <a:p>
            <a:r>
              <a:rPr lang="en-US" altLang="zh-CN" dirty="0"/>
              <a:t>Three key components</a:t>
            </a:r>
          </a:p>
          <a:p>
            <a:pPr lvl="1"/>
            <a:r>
              <a:rPr lang="en-US" altLang="zh-CN" dirty="0"/>
              <a:t>Log</a:t>
            </a:r>
          </a:p>
          <a:p>
            <a:pPr lvl="1"/>
            <a:r>
              <a:rPr lang="en-US" altLang="zh-CN" dirty="0"/>
              <a:t>Snapshot</a:t>
            </a:r>
          </a:p>
          <a:p>
            <a:pPr lvl="1"/>
            <a:r>
              <a:rPr lang="en-US" altLang="zh-CN" dirty="0"/>
              <a:t>Meta information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4CF15-F7BF-492B-941D-E6D750DEF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8E276C-4E54-43C2-B60F-265BD73C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70" y="2167278"/>
            <a:ext cx="4470630" cy="35053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5798A4-42EF-4967-95C9-AF0379CB6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370" y="2167278"/>
            <a:ext cx="4496031" cy="35307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B43E31-EB33-4C4A-B1A8-8A0024585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370" y="2167278"/>
            <a:ext cx="6255071" cy="34863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7C41AC-95C2-4227-9FEB-8E807ECEE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282" y="2738804"/>
            <a:ext cx="6020635" cy="21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5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A2CC9-3B2D-438C-A24C-0E9BD754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F71BF-B017-435E-BFC2-854B8C28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Running time</a:t>
            </a:r>
          </a:p>
          <a:p>
            <a:pPr lvl="1"/>
            <a:r>
              <a:rPr lang="en-US" altLang="zh-CN" dirty="0"/>
              <a:t>Election</a:t>
            </a:r>
          </a:p>
          <a:p>
            <a:pPr lvl="1"/>
            <a:r>
              <a:rPr lang="en-US" altLang="zh-CN" dirty="0"/>
              <a:t>Normal Operation</a:t>
            </a:r>
          </a:p>
          <a:p>
            <a:pPr marL="457200" lvl="1" indent="0">
              <a:buNone/>
            </a:pPr>
            <a:endParaRPr lang="en-US" altLang="zh-CN" b="1" u="sng" dirty="0"/>
          </a:p>
          <a:p>
            <a:r>
              <a:rPr lang="en-US" altLang="zh-CN" dirty="0"/>
              <a:t>Election procedure</a:t>
            </a:r>
          </a:p>
          <a:p>
            <a:pPr lvl="1"/>
            <a:r>
              <a:rPr lang="en-US" altLang="zh-CN" u="sng" dirty="0"/>
              <a:t>Followers</a:t>
            </a:r>
            <a:r>
              <a:rPr lang="en-US" altLang="zh-CN" dirty="0"/>
              <a:t> turns into </a:t>
            </a:r>
            <a:r>
              <a:rPr lang="en-US" altLang="zh-CN" u="sng" dirty="0"/>
              <a:t>Candidate</a:t>
            </a:r>
          </a:p>
          <a:p>
            <a:pPr lvl="1"/>
            <a:r>
              <a:rPr lang="en-US" altLang="zh-CN" dirty="0"/>
              <a:t>Candidate send vote request to other nodes</a:t>
            </a:r>
          </a:p>
          <a:p>
            <a:pPr lvl="1"/>
            <a:r>
              <a:rPr lang="en-US" altLang="zh-CN" dirty="0"/>
              <a:t>Get sufficient vote, become </a:t>
            </a:r>
            <a:r>
              <a:rPr lang="en-US" altLang="zh-CN" u="sng" dirty="0"/>
              <a:t>Leader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4CF15-F7BF-492B-941D-E6D750DEF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E993B6-62D4-4785-BFBF-EF8D2EF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08" y="1742173"/>
            <a:ext cx="5258070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A2CC9-3B2D-438C-A24C-0E9BD754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Synchronization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F71BF-B017-435E-BFC2-854B8C28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536405"/>
            <a:ext cx="4536558" cy="4525963"/>
          </a:xfrm>
        </p:spPr>
        <p:txBody>
          <a:bodyPr/>
          <a:lstStyle/>
          <a:p>
            <a:r>
              <a:rPr lang="en-US" altLang="zh-CN" dirty="0"/>
              <a:t>Client to leader</a:t>
            </a:r>
          </a:p>
          <a:p>
            <a:r>
              <a:rPr lang="en-US" altLang="zh-CN" dirty="0"/>
              <a:t>Leader update log</a:t>
            </a:r>
          </a:p>
          <a:p>
            <a:r>
              <a:rPr lang="en-US" altLang="zh-CN" dirty="0"/>
              <a:t>Leader interact with follower</a:t>
            </a:r>
          </a:p>
          <a:p>
            <a:r>
              <a:rPr lang="en-US" altLang="zh-CN" dirty="0"/>
              <a:t>Most follower ACK</a:t>
            </a:r>
          </a:p>
          <a:p>
            <a:r>
              <a:rPr lang="en-US" altLang="zh-CN" dirty="0"/>
              <a:t>Leader process and get results</a:t>
            </a:r>
          </a:p>
          <a:p>
            <a:r>
              <a:rPr lang="en-US" altLang="zh-CN" dirty="0"/>
              <a:t>Results return to client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4CF15-F7BF-492B-941D-E6D750DEF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D3AFE5-EA8B-4A1E-BEB2-3CD8B35FC01D}"/>
              </a:ext>
            </a:extLst>
          </p:cNvPr>
          <p:cNvSpPr txBox="1"/>
          <p:nvPr/>
        </p:nvSpPr>
        <p:spPr>
          <a:xfrm>
            <a:off x="6507127" y="1712972"/>
            <a:ext cx="38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D1AE90-3DF3-4EC2-890F-2D968BCF8C95}"/>
              </a:ext>
            </a:extLst>
          </p:cNvPr>
          <p:cNvSpPr txBox="1"/>
          <p:nvPr/>
        </p:nvSpPr>
        <p:spPr>
          <a:xfrm>
            <a:off x="5738371" y="3794407"/>
            <a:ext cx="38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A3FBB0-C8B5-4683-904A-AF3D2161C5E2}"/>
              </a:ext>
            </a:extLst>
          </p:cNvPr>
          <p:cNvSpPr txBox="1"/>
          <p:nvPr/>
        </p:nvSpPr>
        <p:spPr>
          <a:xfrm>
            <a:off x="9966252" y="3785538"/>
            <a:ext cx="38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2036068-394B-4A95-8871-2FA9F151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622" y="4248031"/>
            <a:ext cx="1636433" cy="199573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4947EF7-1FC5-4A54-A854-B95E25B1B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04" y="4212398"/>
            <a:ext cx="1636433" cy="19957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510C4CC-0C41-4FC2-8646-CB974564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038" y="1714378"/>
            <a:ext cx="1636433" cy="19957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E6DDE5B-C3C8-449C-A6CA-4A8495A5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38" y="1453116"/>
            <a:ext cx="174334" cy="25985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46B5A32-78DB-42C6-9255-7183D2DD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708" y="3070907"/>
            <a:ext cx="174334" cy="259856"/>
          </a:xfrm>
          <a:prstGeom prst="rect">
            <a:avLst/>
          </a:prstGeom>
        </p:spPr>
      </p:pic>
      <p:sp>
        <p:nvSpPr>
          <p:cNvPr id="25" name="箭头: 下 24">
            <a:extLst>
              <a:ext uri="{FF2B5EF4-FFF2-40B4-BE49-F238E27FC236}">
                <a16:creationId xmlns:a16="http://schemas.microsoft.com/office/drawing/2014/main" id="{239800BF-1A97-4AAC-A288-18848F2281E0}"/>
              </a:ext>
            </a:extLst>
          </p:cNvPr>
          <p:cNvSpPr/>
          <p:nvPr/>
        </p:nvSpPr>
        <p:spPr bwMode="auto">
          <a:xfrm rot="1687638">
            <a:off x="7464773" y="3777902"/>
            <a:ext cx="209947" cy="1117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3E9EC276-0F49-4EAB-83F2-A17051AF675A}"/>
              </a:ext>
            </a:extLst>
          </p:cNvPr>
          <p:cNvSpPr/>
          <p:nvPr/>
        </p:nvSpPr>
        <p:spPr bwMode="auto">
          <a:xfrm rot="19826823">
            <a:off x="9006759" y="3777902"/>
            <a:ext cx="209947" cy="1117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8712E37-DB12-4105-96A2-DE338AE9A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94" y="4058141"/>
            <a:ext cx="174334" cy="25985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3FD2EC3-B6DF-462F-9AAB-893354B7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495" y="4058141"/>
            <a:ext cx="174334" cy="2598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E4E9322-677B-4820-A337-78A952D0A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35" y="5538239"/>
            <a:ext cx="174334" cy="25985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D75A0B8-0185-4E63-8D0F-B27CA64BA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621" y="5603002"/>
            <a:ext cx="174334" cy="259856"/>
          </a:xfrm>
          <a:prstGeom prst="rect">
            <a:avLst/>
          </a:prstGeom>
        </p:spPr>
      </p:pic>
      <p:sp>
        <p:nvSpPr>
          <p:cNvPr id="31" name="箭头: 下 30">
            <a:extLst>
              <a:ext uri="{FF2B5EF4-FFF2-40B4-BE49-F238E27FC236}">
                <a16:creationId xmlns:a16="http://schemas.microsoft.com/office/drawing/2014/main" id="{F2A7D10D-E6CF-4217-8A5F-211FCD4DCFB5}"/>
              </a:ext>
            </a:extLst>
          </p:cNvPr>
          <p:cNvSpPr/>
          <p:nvPr/>
        </p:nvSpPr>
        <p:spPr bwMode="auto">
          <a:xfrm rot="12452249">
            <a:off x="7473083" y="3759197"/>
            <a:ext cx="209947" cy="1117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C8A5B648-368B-4C50-82C8-839F1DC8CC1B}"/>
              </a:ext>
            </a:extLst>
          </p:cNvPr>
          <p:cNvSpPr/>
          <p:nvPr/>
        </p:nvSpPr>
        <p:spPr bwMode="auto">
          <a:xfrm rot="8721516">
            <a:off x="9000613" y="3761679"/>
            <a:ext cx="209947" cy="1117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7FDD93E-7764-46A3-9B65-D7F9690E7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961" y="4315937"/>
            <a:ext cx="495326" cy="26671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DF49684-9341-4190-9B97-E04464419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511" y="4319633"/>
            <a:ext cx="495326" cy="26671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CC4C12D-608B-4210-B3F2-39915DF03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038" y="1708414"/>
            <a:ext cx="1641965" cy="2001701"/>
          </a:xfrm>
          <a:prstGeom prst="rect">
            <a:avLst/>
          </a:prstGeom>
        </p:spPr>
      </p:pic>
      <p:sp>
        <p:nvSpPr>
          <p:cNvPr id="36" name="箭头: 下 35">
            <a:extLst>
              <a:ext uri="{FF2B5EF4-FFF2-40B4-BE49-F238E27FC236}">
                <a16:creationId xmlns:a16="http://schemas.microsoft.com/office/drawing/2014/main" id="{115AAB1C-F66F-404C-93A3-E0EA9B3E94C4}"/>
              </a:ext>
            </a:extLst>
          </p:cNvPr>
          <p:cNvSpPr/>
          <p:nvPr/>
        </p:nvSpPr>
        <p:spPr bwMode="auto">
          <a:xfrm rot="1667367">
            <a:off x="7486607" y="3802075"/>
            <a:ext cx="209947" cy="1117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C0F6D6DF-531E-4362-8519-50A551A50A28}"/>
              </a:ext>
            </a:extLst>
          </p:cNvPr>
          <p:cNvSpPr/>
          <p:nvPr/>
        </p:nvSpPr>
        <p:spPr bwMode="auto">
          <a:xfrm rot="19700294">
            <a:off x="9016890" y="3802075"/>
            <a:ext cx="209947" cy="1117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FB838A63-7AC5-4FA9-9BAD-A28B2DF14158}"/>
              </a:ext>
            </a:extLst>
          </p:cNvPr>
          <p:cNvSpPr/>
          <p:nvPr/>
        </p:nvSpPr>
        <p:spPr bwMode="auto">
          <a:xfrm rot="16200000">
            <a:off x="9587685" y="1838046"/>
            <a:ext cx="209947" cy="1117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BDEC15-9E59-4090-9B10-5D5D84CD0624}"/>
              </a:ext>
            </a:extLst>
          </p:cNvPr>
          <p:cNvSpPr txBox="1"/>
          <p:nvPr/>
        </p:nvSpPr>
        <p:spPr>
          <a:xfrm>
            <a:off x="9091998" y="2009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Return results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B6540A4-A43D-4A58-8823-1CE052E19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572" y="4206434"/>
            <a:ext cx="1641965" cy="200170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46FDE84-7D04-4A70-9EC9-251913B84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5855" y="4242067"/>
            <a:ext cx="1641965" cy="200170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FC863EB-F05C-4680-BF36-BAFC94518F72}"/>
              </a:ext>
            </a:extLst>
          </p:cNvPr>
          <p:cNvSpPr txBox="1"/>
          <p:nvPr/>
        </p:nvSpPr>
        <p:spPr>
          <a:xfrm>
            <a:off x="7586368" y="54354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COMMITTED!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6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31" grpId="0" animBg="1"/>
      <p:bldP spid="31" grpId="1" animBg="1"/>
      <p:bldP spid="32" grpId="0" animBg="1"/>
      <p:bldP spid="32" grpId="1" animBg="1"/>
      <p:bldP spid="36" grpId="0" animBg="1"/>
      <p:bldP spid="37" grpId="0" animBg="1"/>
      <p:bldP spid="38" grpId="0" animBg="1"/>
      <p:bldP spid="39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7032-4B03-44B3-8C87-70108A49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E234F-B1FE-4030-B8B7-D3391BBE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 and current problems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Design of the system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84FF4-938F-4C16-A220-8608A86B6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2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7895-A27E-448A-8DF2-246553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8BBF5-0A35-483E-B3D8-812A411F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 ensure both Safety and Availability </a:t>
            </a:r>
          </a:p>
          <a:p>
            <a:r>
              <a:rPr lang="en-US" altLang="zh-CN" dirty="0"/>
              <a:t>Crash(LogCabin):</a:t>
            </a:r>
          </a:p>
          <a:p>
            <a:pPr lvl="1"/>
            <a:r>
              <a:rPr lang="en-US" altLang="zh-CN" dirty="0"/>
              <a:t>Crash the node upon detection</a:t>
            </a:r>
          </a:p>
          <a:p>
            <a:r>
              <a:rPr lang="en-US" altLang="zh-CN" dirty="0"/>
              <a:t>Truncate(Zookeeper):</a:t>
            </a:r>
          </a:p>
          <a:p>
            <a:pPr lvl="1"/>
            <a:r>
              <a:rPr lang="en-US" altLang="zh-CN" dirty="0"/>
              <a:t>Discard the faulty information</a:t>
            </a:r>
          </a:p>
          <a:p>
            <a:pPr lvl="1"/>
            <a:r>
              <a:rPr lang="en-US" altLang="zh-CN" dirty="0"/>
              <a:t>Lead to insecure and data loss</a:t>
            </a:r>
          </a:p>
          <a:p>
            <a:r>
              <a:rPr lang="en-US" altLang="zh-CN" dirty="0"/>
              <a:t>Byzantine FT</a:t>
            </a:r>
          </a:p>
          <a:p>
            <a:pPr lvl="1"/>
            <a:r>
              <a:rPr lang="en-US" altLang="zh-CN" dirty="0"/>
              <a:t>Expensive, 3f+1 for f nodes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670D61-0A55-4164-AD07-7F7BBC40B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D3B5BC-5C37-43FF-8E05-1C78226D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030" y="1831171"/>
            <a:ext cx="1524078" cy="2571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A90463-0982-4544-99C0-4CCF22C4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030" y="1831171"/>
            <a:ext cx="1524078" cy="2584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36CE58-7D26-4149-92B8-BC26EFD56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824" y="2246115"/>
            <a:ext cx="2209914" cy="3880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245031-5875-4A3D-9881-05CDF7982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64" y="2246115"/>
            <a:ext cx="2425825" cy="39054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E88146-F039-4901-A894-803F98C5C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1069" y="2157040"/>
            <a:ext cx="2127359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7032-4B03-44B3-8C87-70108A49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E234F-B1FE-4030-B8B7-D3391BBE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Motivation and current problems</a:t>
            </a:r>
          </a:p>
          <a:p>
            <a:r>
              <a:rPr lang="en-US" altLang="zh-CN" dirty="0"/>
              <a:t>Design of the system</a:t>
            </a:r>
          </a:p>
          <a:p>
            <a:pPr lvl="1"/>
            <a:r>
              <a:rPr lang="en-US" altLang="zh-CN" dirty="0"/>
              <a:t>Local storage layer</a:t>
            </a:r>
          </a:p>
          <a:p>
            <a:pPr lvl="1"/>
            <a:r>
              <a:rPr lang="en-US" altLang="zh-CN" dirty="0"/>
              <a:t>Distributed Recovery</a:t>
            </a:r>
          </a:p>
          <a:p>
            <a:pPr lvl="2"/>
            <a:r>
              <a:rPr lang="en-US" altLang="zh-CN" dirty="0"/>
              <a:t>Log</a:t>
            </a:r>
          </a:p>
          <a:p>
            <a:pPr lvl="2"/>
            <a:r>
              <a:rPr lang="en-US" altLang="zh-CN" dirty="0"/>
              <a:t>Snapshot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84FF4-938F-4C16-A220-8608A86B6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37972B-9085-419B-BFEF-12F2A32A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93" y="2211571"/>
            <a:ext cx="6722907" cy="34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9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ED73B-CCD9-43ED-912B-9CB2C178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1.Detecting faulty data</a:t>
            </a:r>
          </a:p>
          <a:p>
            <a:pPr lvl="1"/>
            <a:r>
              <a:rPr lang="en-US" altLang="zh-CN" dirty="0"/>
              <a:t>Checksum</a:t>
            </a:r>
          </a:p>
          <a:p>
            <a:r>
              <a:rPr lang="en-US" altLang="zh-CN" dirty="0"/>
              <a:t>2.Distinguish </a:t>
            </a:r>
            <a:r>
              <a:rPr lang="en-US" altLang="zh-CN" u="sng" dirty="0"/>
              <a:t>Crash</a:t>
            </a:r>
            <a:r>
              <a:rPr lang="en-US" altLang="zh-CN" dirty="0"/>
              <a:t> and </a:t>
            </a:r>
            <a:r>
              <a:rPr lang="en-US" altLang="zh-CN" u="sng" dirty="0"/>
              <a:t>Corruption</a:t>
            </a:r>
          </a:p>
          <a:p>
            <a:pPr lvl="1"/>
            <a:r>
              <a:rPr lang="en-US" altLang="zh-CN" dirty="0"/>
              <a:t>Crash can be discarded safely</a:t>
            </a:r>
          </a:p>
          <a:p>
            <a:pPr lvl="1"/>
            <a:r>
              <a:rPr lang="en-US" altLang="zh-CN" dirty="0"/>
              <a:t>Corruption cannot be </a:t>
            </a:r>
          </a:p>
          <a:p>
            <a:pPr marL="457200" lvl="1" indent="0">
              <a:buNone/>
            </a:pPr>
            <a:r>
              <a:rPr lang="en-US" altLang="zh-CN" dirty="0"/>
              <a:t>   discarded, may cause data loss</a:t>
            </a:r>
          </a:p>
          <a:p>
            <a:pPr lvl="1"/>
            <a:r>
              <a:rPr lang="en-US" altLang="zh-CN" dirty="0"/>
              <a:t>Solution: Add a commit record after the update of log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55702-0C5D-4B24-B2A1-DFC9373FA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BFAEC8F-AC29-4405-9BDE-884506C2528C}"/>
              </a:ext>
            </a:extLst>
          </p:cNvPr>
          <p:cNvSpPr txBox="1">
            <a:spLocks/>
          </p:cNvSpPr>
          <p:nvPr/>
        </p:nvSpPr>
        <p:spPr bwMode="auto">
          <a:xfrm>
            <a:off x="762000" y="324006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zh-CN" kern="0" dirty="0"/>
              <a:t>Design: Local storage layer</a:t>
            </a:r>
            <a:endParaRPr lang="zh-CN" altLang="en-US" kern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1EFF44-5DA2-4B74-B5BB-14CB6385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28" y="1895905"/>
            <a:ext cx="5905804" cy="5143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7BC54A-15A1-4140-81E5-CA2C35B9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228" y="1902255"/>
            <a:ext cx="5905804" cy="5080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9A89B4-79FD-4FFD-A8CA-B69F1219D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228" y="1908605"/>
            <a:ext cx="5905804" cy="5080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64B5A3-61C9-4D47-934A-2E9ECCAD8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228" y="3686241"/>
            <a:ext cx="5924854" cy="4953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EC99A9E-5826-4AFC-A7AC-62B50104D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228" y="3698941"/>
            <a:ext cx="5924854" cy="4826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76EF992-5F6A-4AF9-9F0B-FE8BB2D0378F}"/>
              </a:ext>
            </a:extLst>
          </p:cNvPr>
          <p:cNvSpPr/>
          <p:nvPr/>
        </p:nvSpPr>
        <p:spPr bwMode="auto">
          <a:xfrm>
            <a:off x="3454401" y="5257799"/>
            <a:ext cx="1616149" cy="453656"/>
          </a:xfrm>
          <a:prstGeom prst="rect">
            <a:avLst/>
          </a:prstGeom>
          <a:solidFill>
            <a:srgbClr val="BDD7EE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 update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46BA65-973F-4160-962D-8A522EC797D2}"/>
              </a:ext>
            </a:extLst>
          </p:cNvPr>
          <p:cNvSpPr/>
          <p:nvPr/>
        </p:nvSpPr>
        <p:spPr bwMode="auto">
          <a:xfrm>
            <a:off x="5559648" y="5257799"/>
            <a:ext cx="1729562" cy="453656"/>
          </a:xfrm>
          <a:prstGeom prst="rect">
            <a:avLst/>
          </a:prstGeom>
          <a:solidFill>
            <a:srgbClr val="BDD7EE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 record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36E056D-37C8-4F6D-8349-8207B502C92D}"/>
              </a:ext>
            </a:extLst>
          </p:cNvPr>
          <p:cNvCxnSpPr/>
          <p:nvPr/>
        </p:nvCxnSpPr>
        <p:spPr bwMode="auto">
          <a:xfrm flipV="1">
            <a:off x="5325730" y="5763886"/>
            <a:ext cx="0" cy="531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5F13BBC-545F-4E69-8D10-A37338F79D4A}"/>
              </a:ext>
            </a:extLst>
          </p:cNvPr>
          <p:cNvSpPr txBox="1"/>
          <p:nvPr/>
        </p:nvSpPr>
        <p:spPr>
          <a:xfrm>
            <a:off x="4598608" y="625276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Synchronize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CA93FD6-AA47-4E8B-BBAF-2EA803DA1EB0}"/>
              </a:ext>
            </a:extLst>
          </p:cNvPr>
          <p:cNvCxnSpPr/>
          <p:nvPr/>
        </p:nvCxnSpPr>
        <p:spPr bwMode="auto">
          <a:xfrm flipV="1">
            <a:off x="7459841" y="5763886"/>
            <a:ext cx="0" cy="531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08EF35B-7953-43A2-B226-8C01E1CF6357}"/>
              </a:ext>
            </a:extLst>
          </p:cNvPr>
          <p:cNvSpPr txBox="1"/>
          <p:nvPr/>
        </p:nvSpPr>
        <p:spPr>
          <a:xfrm>
            <a:off x="6732719" y="625276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Synchronize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0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/>
      <p:bldP spid="22" grpId="0"/>
    </p:bld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41239</TotalTime>
  <Words>958</Words>
  <Application>Microsoft Office PowerPoint</Application>
  <PresentationFormat>宽屏</PresentationFormat>
  <Paragraphs>202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Wingdings</vt:lpstr>
      <vt:lpstr>Default Design</vt:lpstr>
      <vt:lpstr>Protocol-Aware Recovery for Consensus-Based Storage</vt:lpstr>
      <vt:lpstr>Introduction</vt:lpstr>
      <vt:lpstr>Background: RSM</vt:lpstr>
      <vt:lpstr>Background: Election</vt:lpstr>
      <vt:lpstr>Background: Synchronization</vt:lpstr>
      <vt:lpstr>Outline</vt:lpstr>
      <vt:lpstr>Current Problems</vt:lpstr>
      <vt:lpstr>Outline</vt:lpstr>
      <vt:lpstr>PowerPoint 演示文稿</vt:lpstr>
      <vt:lpstr>PowerPoint 演示文稿</vt:lpstr>
      <vt:lpstr>PowerPoint 演示文稿</vt:lpstr>
      <vt:lpstr>PowerPoint 演示文稿</vt:lpstr>
      <vt:lpstr>Outline</vt:lpstr>
      <vt:lpstr>Evaluation: Correctness</vt:lpstr>
      <vt:lpstr>Evaluation: Correctness</vt:lpstr>
      <vt:lpstr>Evaluation: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POCache</dc:title>
  <dc:creator>Tinoryj;Xing PengZhi</dc:creator>
  <cp:lastModifiedBy>Xing PengZhi</cp:lastModifiedBy>
  <cp:revision>4023</cp:revision>
  <cp:lastPrinted>2019-05-08T03:53:22Z</cp:lastPrinted>
  <dcterms:created xsi:type="dcterms:W3CDTF">2016-06-13T18:10:06Z</dcterms:created>
  <dcterms:modified xsi:type="dcterms:W3CDTF">2020-03-27T11:23:31Z</dcterms:modified>
</cp:coreProperties>
</file>