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3"/>
    <p:sldId id="280" r:id="rId4"/>
    <p:sldId id="265" r:id="rId5"/>
    <p:sldId id="405" r:id="rId6"/>
    <p:sldId id="402" r:id="rId7"/>
    <p:sldId id="414" r:id="rId8"/>
    <p:sldId id="403" r:id="rId9"/>
    <p:sldId id="334" r:id="rId10"/>
    <p:sldId id="407" r:id="rId11"/>
    <p:sldId id="401" r:id="rId12"/>
    <p:sldId id="408" r:id="rId13"/>
    <p:sldId id="410" r:id="rId14"/>
    <p:sldId id="335" r:id="rId15"/>
    <p:sldId id="412" r:id="rId16"/>
    <p:sldId id="415" r:id="rId17"/>
    <p:sldId id="411" r:id="rId18"/>
    <p:sldId id="416" r:id="rId19"/>
    <p:sldId id="417" r:id="rId20"/>
    <p:sldId id="425" r:id="rId21"/>
    <p:sldId id="424" r:id="rId22"/>
    <p:sldId id="261" r:id="rId23"/>
    <p:sldId id="262" r:id="rId24"/>
    <p:sldId id="420" r:id="rId25"/>
    <p:sldId id="421" r:id="rId26"/>
    <p:sldId id="288" r:id="rId27"/>
    <p:sldId id="269" r:id="rId28"/>
    <p:sldId id="295" r:id="rId29"/>
    <p:sldId id="270" r:id="rId30"/>
    <p:sldId id="272" r:id="rId31"/>
    <p:sldId id="284" r:id="rId32"/>
    <p:sldId id="285" r:id="rId33"/>
    <p:sldId id="428" r:id="rId34"/>
    <p:sldId id="438" r:id="rId35"/>
    <p:sldId id="430" r:id="rId36"/>
    <p:sldId id="431" r:id="rId37"/>
    <p:sldId id="432" r:id="rId38"/>
    <p:sldId id="433" r:id="rId39"/>
    <p:sldId id="434" r:id="rId40"/>
    <p:sldId id="435" r:id="rId41"/>
    <p:sldId id="436" r:id="rId42"/>
    <p:sldId id="294" r:id="rId43"/>
    <p:sldId id="273" r:id="rId44"/>
    <p:sldId id="283" r:id="rId45"/>
    <p:sldId id="279" r:id="rId46"/>
    <p:sldId id="275" r:id="rId47"/>
    <p:sldId id="289" r:id="rId48"/>
    <p:sldId id="293" r:id="rId49"/>
    <p:sldId id="296" r:id="rId50"/>
    <p:sldId id="437" r:id="rId51"/>
    <p:sldId id="297" r:id="rId52"/>
    <p:sldId id="298" r:id="rId53"/>
    <p:sldId id="301" r:id="rId54"/>
    <p:sldId id="299" r:id="rId55"/>
    <p:sldId id="300" r:id="rId56"/>
    <p:sldId id="277" r:id="rId57"/>
    <p:sldId id="304" r:id="rId58"/>
    <p:sldId id="305" r:id="rId59"/>
    <p:sldId id="306" r:id="rId60"/>
    <p:sldId id="307" r:id="rId61"/>
    <p:sldId id="441" r:id="rId62"/>
    <p:sldId id="439" r:id="rId63"/>
    <p:sldId id="308" r:id="rId64"/>
    <p:sldId id="309" r:id="rId65"/>
    <p:sldId id="310" r:id="rId66"/>
    <p:sldId id="311" r:id="rId67"/>
    <p:sldId id="442" r:id="rId68"/>
    <p:sldId id="278" r:id="rId69"/>
    <p:sldId id="313" r:id="rId70"/>
    <p:sldId id="443" r:id="rId71"/>
    <p:sldId id="315" r:id="rId72"/>
    <p:sldId id="316" r:id="rId73"/>
    <p:sldId id="317" r:id="rId74"/>
    <p:sldId id="319" r:id="rId75"/>
    <p:sldId id="320" r:id="rId76"/>
    <p:sldId id="321" r:id="rId77"/>
    <p:sldId id="314" r:id="rId78"/>
    <p:sldId id="290" r:id="rId79"/>
    <p:sldId id="291" r:id="rId80"/>
    <p:sldId id="303" r:id="rId81"/>
    <p:sldId id="323" r:id="rId82"/>
    <p:sldId id="324" r:id="rId83"/>
    <p:sldId id="322" r:id="rId84"/>
    <p:sldId id="292" r:id="rId85"/>
    <p:sldId id="325" r:id="rId86"/>
    <p:sldId id="326" r:id="rId87"/>
    <p:sldId id="327" r:id="rId88"/>
    <p:sldId id="328" r:id="rId89"/>
    <p:sldId id="329" r:id="rId90"/>
    <p:sldId id="330" r:id="rId91"/>
    <p:sldId id="331" r:id="rId9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1" autoAdjust="0"/>
    <p:restoredTop sz="94635" autoAdjust="0"/>
  </p:normalViewPr>
  <p:slideViewPr>
    <p:cSldViewPr>
      <p:cViewPr varScale="1">
        <p:scale>
          <a:sx n="108" d="100"/>
          <a:sy n="108" d="100"/>
        </p:scale>
        <p:origin x="1710" y="102"/>
      </p:cViewPr>
      <p:guideLst>
        <p:guide orient="horz" pos="2160"/>
        <p:guide pos="2880"/>
      </p:guideLst>
    </p:cSldViewPr>
  </p:slideViewPr>
  <p:outlineViewPr>
    <p:cViewPr>
      <p:scale>
        <a:sx n="33" d="100"/>
        <a:sy n="33" d="100"/>
      </p:scale>
      <p:origin x="0" y="202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500174"/>
            <a:ext cx="8358246" cy="1357322"/>
          </a:xfrm>
        </p:spPr>
        <p:txBody>
          <a:bodyPr>
            <a:normAutofit/>
          </a:bodyPr>
          <a:lstStyle/>
          <a:p>
            <a:r>
              <a:rPr lang="en-US" altLang="zh-CN" dirty="0" smtClean="0"/>
              <a:t>An Introduction to Local Search</a:t>
            </a:r>
            <a:endParaRPr lang="zh-CN" altLang="en-US" dirty="0"/>
          </a:p>
        </p:txBody>
      </p:sp>
      <p:sp>
        <p:nvSpPr>
          <p:cNvPr id="3" name="内容占位符 2"/>
          <p:cNvSpPr>
            <a:spLocks noGrp="1"/>
          </p:cNvSpPr>
          <p:nvPr>
            <p:ph idx="1"/>
          </p:nvPr>
        </p:nvSpPr>
        <p:spPr>
          <a:xfrm>
            <a:off x="457200" y="2857497"/>
            <a:ext cx="8229600" cy="2857520"/>
          </a:xfrm>
        </p:spPr>
        <p:txBody>
          <a:bodyPr>
            <a:normAutofit/>
          </a:bodyPr>
          <a:lstStyle/>
          <a:p>
            <a:pPr algn="ctr">
              <a:buNone/>
            </a:pPr>
            <a:endParaRPr lang="en-US" altLang="zh-CN" dirty="0" smtClean="0"/>
          </a:p>
          <a:p>
            <a:pPr algn="ctr">
              <a:buNone/>
            </a:pPr>
            <a:r>
              <a:rPr lang="en-US" altLang="zh-CN" dirty="0" err="1" smtClean="0"/>
              <a:t>Shaowei</a:t>
            </a:r>
            <a:r>
              <a:rPr lang="en-US" altLang="zh-CN" dirty="0" smtClean="0"/>
              <a:t> Cai</a:t>
            </a:r>
            <a:endParaRPr lang="en-US" altLang="zh-CN" dirty="0" smtClean="0"/>
          </a:p>
          <a:p>
            <a:pPr algn="ctr">
              <a:buNone/>
            </a:pPr>
            <a:r>
              <a:rPr lang="en-US" altLang="zh-CN" sz="2400" dirty="0" smtClean="0"/>
              <a:t>Chinese Academy of Sciences</a:t>
            </a:r>
            <a:endParaRPr lang="en-US" altLang="zh-CN" sz="2400" dirty="0" smtClean="0"/>
          </a:p>
          <a:p>
            <a:pPr algn="ctr">
              <a:buNone/>
            </a:pPr>
            <a:endParaRPr lang="en-US" altLang="zh-CN" sz="2400" dirty="0"/>
          </a:p>
          <a:p>
            <a:pPr algn="ctr">
              <a:buNone/>
            </a:pPr>
            <a:r>
              <a:rPr lang="en-US" altLang="zh-CN" sz="2400" dirty="0" smtClean="0"/>
              <a:t>2016</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Combinatorial Optimization is </a:t>
            </a:r>
            <a:r>
              <a:rPr lang="en-US" altLang="zh-CN" dirty="0" smtClean="0">
                <a:sym typeface="+mn-ea"/>
              </a:rPr>
              <a:t>Hard</a:t>
            </a:r>
            <a:endParaRPr lang="zh-CN" altLang="en-US" dirty="0"/>
          </a:p>
        </p:txBody>
      </p:sp>
      <p:sp>
        <p:nvSpPr>
          <p:cNvPr id="3" name="内容占位符 2"/>
          <p:cNvSpPr>
            <a:spLocks noGrp="1"/>
          </p:cNvSpPr>
          <p:nvPr>
            <p:ph idx="1"/>
          </p:nvPr>
        </p:nvSpPr>
        <p:spPr>
          <a:xfrm>
            <a:off x="457200" y="1600200"/>
            <a:ext cx="8229600" cy="4971415"/>
          </a:xfrm>
        </p:spPr>
        <p:txBody>
          <a:bodyPr>
            <a:normAutofit lnSpcReduction="10000"/>
          </a:bodyPr>
          <a:lstStyle/>
          <a:p>
            <a:r>
              <a:rPr lang="en-US" altLang="zh-CN" sz="2000" dirty="0" smtClean="0">
                <a:solidFill>
                  <a:schemeClr val="tx1"/>
                </a:solidFill>
                <a:uFillTx/>
              </a:rPr>
              <a:t>Many Combinatorial Optimization problems usually have </a:t>
            </a:r>
            <a:r>
              <a:rPr lang="en-US" altLang="zh-CN" sz="2000" dirty="0">
                <a:solidFill>
                  <a:schemeClr val="tx1"/>
                </a:solidFill>
                <a:uFillTx/>
              </a:rPr>
              <a:t>high computational complexity (NP-hard)</a:t>
            </a:r>
            <a:endParaRPr lang="en-US" altLang="zh-CN" sz="2000" dirty="0">
              <a:solidFill>
                <a:schemeClr val="tx1"/>
              </a:solidFill>
              <a:uFillTx/>
            </a:endParaRPr>
          </a:p>
          <a:p>
            <a:endParaRPr lang="en-US" altLang="zh-CN" sz="2000" dirty="0">
              <a:solidFill>
                <a:schemeClr val="tx1"/>
              </a:solidFill>
              <a:uFillTx/>
            </a:endParaRPr>
          </a:p>
          <a:p>
            <a:r>
              <a:rPr lang="en-US" altLang="zh-CN" sz="2000" dirty="0"/>
              <a:t>Intuitively, NP is the set of all </a:t>
            </a:r>
            <a:r>
              <a:rPr lang="en-US" altLang="zh-CN" sz="2000" dirty="0">
                <a:solidFill>
                  <a:srgbClr val="FF0000"/>
                </a:solidFill>
              </a:rPr>
              <a:t>decision </a:t>
            </a:r>
            <a:r>
              <a:rPr lang="en-US" altLang="zh-CN" sz="2000" dirty="0"/>
              <a:t>problems for which the “yes”-instances have efficiently verifiable proofs. More precisely, these proofs have to be verifiable in polynomial time by a deterministic Turing machine. </a:t>
            </a:r>
            <a:endParaRPr lang="en-US" altLang="zh-CN" sz="2000" dirty="0"/>
          </a:p>
          <a:p>
            <a:r>
              <a:rPr lang="en-US" altLang="zh-CN" sz="2000" dirty="0"/>
              <a:t>In an equivalent formal definition, NP is the set of decision problems where the "yes"-instances can be accepted in polynomial time by a non-deterministic Turing machine. </a:t>
            </a:r>
            <a:endParaRPr lang="en-US" altLang="zh-CN" sz="2000" dirty="0"/>
          </a:p>
          <a:p>
            <a:r>
              <a:rPr lang="en-US" altLang="zh-CN" sz="2000" dirty="0"/>
              <a:t>The complexity class P is contained in NP; the hardest problems in NP are called </a:t>
            </a:r>
            <a:r>
              <a:rPr lang="en-US" altLang="zh-CN" sz="2000" dirty="0">
                <a:solidFill>
                  <a:srgbClr val="FF0000"/>
                </a:solidFill>
              </a:rPr>
              <a:t>NP-complete</a:t>
            </a:r>
            <a:r>
              <a:rPr lang="en-US" altLang="zh-CN" sz="2000" dirty="0"/>
              <a:t> problems.</a:t>
            </a:r>
            <a:endParaRPr lang="en-US" altLang="zh-CN" sz="2000" dirty="0"/>
          </a:p>
          <a:p>
            <a:r>
              <a:rPr lang="en-US" altLang="zh-CN" sz="2000" dirty="0"/>
              <a:t>P=?NP is the most important open question in computer science.</a:t>
            </a:r>
            <a:endParaRPr lang="en-US" altLang="zh-CN" sz="2000" dirty="0"/>
          </a:p>
          <a:p>
            <a:r>
              <a:rPr lang="en-US" altLang="zh-CN" sz="2000" dirty="0">
                <a:solidFill>
                  <a:srgbClr val="FF0000"/>
                </a:solidFill>
                <a:sym typeface="+mn-ea"/>
              </a:rPr>
              <a:t>NP-hardness</a:t>
            </a:r>
            <a:r>
              <a:rPr lang="en-US" altLang="zh-CN" sz="2000" dirty="0">
                <a:sym typeface="+mn-ea"/>
              </a:rPr>
              <a:t> is a class of problems that are, informally, "at least as hard as the hardest problems in NP".</a:t>
            </a:r>
            <a:endParaRPr lang="en-US" altLang="zh-CN" sz="2000" dirty="0"/>
          </a:p>
          <a:p>
            <a:endParaRPr lang="en-US" altLang="zh-CN" dirty="0"/>
          </a:p>
          <a:p>
            <a:pPr lvl="1"/>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Tackling Hard Combinatorial Optimization </a:t>
            </a:r>
            <a:endParaRPr lang="zh-CN" altLang="en-US" dirty="0"/>
          </a:p>
        </p:txBody>
      </p:sp>
      <p:sp>
        <p:nvSpPr>
          <p:cNvPr id="3" name="内容占位符 2"/>
          <p:cNvSpPr>
            <a:spLocks noGrp="1"/>
          </p:cNvSpPr>
          <p:nvPr>
            <p:ph idx="1"/>
          </p:nvPr>
        </p:nvSpPr>
        <p:spPr>
          <a:xfrm>
            <a:off x="457200" y="1600200"/>
            <a:ext cx="8229600" cy="4971415"/>
          </a:xfrm>
        </p:spPr>
        <p:txBody>
          <a:bodyPr>
            <a:normAutofit lnSpcReduction="10000"/>
          </a:bodyPr>
          <a:lstStyle/>
          <a:p>
            <a:r>
              <a:rPr lang="en-US" altLang="zh-CN" sz="2400" dirty="0" smtClean="0">
                <a:solidFill>
                  <a:schemeClr val="tx1"/>
                </a:solidFill>
                <a:uFillTx/>
              </a:rPr>
              <a:t>Computational complexity tells us that many combinatorial optimization problems are NP-hard.</a:t>
            </a:r>
            <a:endParaRPr lang="en-US" altLang="zh-CN" sz="2400" dirty="0" smtClean="0">
              <a:solidFill>
                <a:schemeClr val="tx1"/>
              </a:solidFill>
              <a:uFillTx/>
            </a:endParaRPr>
          </a:p>
          <a:p>
            <a:r>
              <a:rPr lang="en-US" altLang="zh-CN" sz="2400" dirty="0" smtClean="0">
                <a:solidFill>
                  <a:schemeClr val="tx1"/>
                </a:solidFill>
                <a:uFillTx/>
              </a:rPr>
              <a:t>This is established on the worst case complexity.</a:t>
            </a:r>
            <a:endParaRPr lang="en-US" altLang="zh-CN" sz="2400" dirty="0" smtClean="0">
              <a:solidFill>
                <a:schemeClr val="tx1"/>
              </a:solidFill>
              <a:uFillTx/>
            </a:endParaRPr>
          </a:p>
          <a:p>
            <a:endParaRPr lang="en-US" altLang="zh-CN" sz="2400" dirty="0" smtClean="0">
              <a:solidFill>
                <a:schemeClr val="tx1"/>
              </a:solidFill>
              <a:uFillTx/>
            </a:endParaRPr>
          </a:p>
          <a:p>
            <a:r>
              <a:rPr lang="en-US" altLang="zh-CN" sz="2400" dirty="0" smtClean="0">
                <a:solidFill>
                  <a:schemeClr val="tx1"/>
                </a:solidFill>
                <a:uFillTx/>
              </a:rPr>
              <a:t>Tackle hard combinatorial optimization problems</a:t>
            </a:r>
            <a:endParaRPr lang="en-US" altLang="zh-CN" sz="2400" dirty="0" smtClean="0">
              <a:solidFill>
                <a:schemeClr val="tx1"/>
              </a:solidFill>
              <a:uFillTx/>
            </a:endParaRPr>
          </a:p>
          <a:p>
            <a:pPr lvl="1"/>
            <a:r>
              <a:rPr lang="en-US" altLang="zh-CN" sz="2100" dirty="0"/>
              <a:t>Some subclasses of the problem can be easy</a:t>
            </a:r>
            <a:endParaRPr lang="en-US" altLang="zh-CN" sz="2100" dirty="0"/>
          </a:p>
          <a:p>
            <a:pPr lvl="1"/>
            <a:r>
              <a:rPr lang="en-US" altLang="zh-CN" sz="2100" dirty="0"/>
              <a:t>Approximation algorithms</a:t>
            </a:r>
            <a:endParaRPr lang="en-US" altLang="zh-CN" sz="2100" dirty="0"/>
          </a:p>
          <a:p>
            <a:pPr lvl="1"/>
            <a:r>
              <a:rPr lang="en-US" altLang="zh-CN" sz="2100" dirty="0"/>
              <a:t>Randomized (probabilistic) algorithms</a:t>
            </a:r>
            <a:endParaRPr lang="en-US" altLang="zh-CN" sz="2100" dirty="0"/>
          </a:p>
          <a:p>
            <a:pPr lvl="1"/>
            <a:r>
              <a:rPr lang="en-US" altLang="zh-CN" sz="2100" dirty="0"/>
              <a:t>Parameterized algorithms</a:t>
            </a:r>
            <a:endParaRPr lang="en-US" altLang="zh-CN" sz="2100" dirty="0"/>
          </a:p>
          <a:p>
            <a:pPr lvl="1"/>
            <a:r>
              <a:rPr lang="en-US" altLang="zh-CN" sz="2100" dirty="0"/>
              <a:t>Heuristic algorithms</a:t>
            </a:r>
            <a:endParaRPr lang="en-US" altLang="zh-CN" sz="2100" dirty="0"/>
          </a:p>
          <a:p>
            <a:pPr lvl="1"/>
            <a:endParaRPr lang="en-US" altLang="zh-CN" sz="2100" dirty="0"/>
          </a:p>
          <a:p>
            <a:pPr lvl="0"/>
            <a:r>
              <a:rPr lang="en-US" altLang="zh-CN" sz="2400" dirty="0"/>
              <a:t>In practice, hard combinatorial optimization problems are usually solved using heuristic search algorithms.</a:t>
            </a:r>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What is Heuristic? </a:t>
            </a:r>
            <a:endParaRPr lang="zh-CN" altLang="en-US" dirty="0"/>
          </a:p>
        </p:txBody>
      </p:sp>
      <p:sp>
        <p:nvSpPr>
          <p:cNvPr id="3" name="内容占位符 2"/>
          <p:cNvSpPr>
            <a:spLocks noGrp="1"/>
          </p:cNvSpPr>
          <p:nvPr>
            <p:ph idx="1"/>
          </p:nvPr>
        </p:nvSpPr>
        <p:spPr>
          <a:xfrm>
            <a:off x="457200" y="1600200"/>
            <a:ext cx="8229600" cy="4971415"/>
          </a:xfrm>
        </p:spPr>
        <p:txBody>
          <a:bodyPr>
            <a:noAutofit/>
          </a:bodyPr>
          <a:lstStyle/>
          <a:p>
            <a:r>
              <a:rPr lang="en-US" altLang="zh-CN" sz="2000" dirty="0" smtClean="0">
                <a:solidFill>
                  <a:schemeClr val="tx1"/>
                </a:solidFill>
                <a:uFillTx/>
              </a:rPr>
              <a:t>"The name heuristics applies to every rule, conclusion, evaluation, and principle that works in certain situations most of the time, but not always." </a:t>
            </a:r>
            <a:endParaRPr lang="en-US" altLang="zh-CN" sz="2000" dirty="0" smtClean="0">
              <a:solidFill>
                <a:schemeClr val="tx1"/>
              </a:solidFill>
              <a:uFillTx/>
            </a:endParaRPr>
          </a:p>
          <a:p>
            <a:r>
              <a:rPr lang="en-US" altLang="zh-CN" sz="2000" dirty="0" smtClean="0">
                <a:solidFill>
                  <a:schemeClr val="tx1"/>
                </a:solidFill>
                <a:uFillTx/>
              </a:rPr>
              <a:t>"The word comes from Archimedes' famous exclamation when in the bath it suddenly struck him how he could decide whether King Hieron's crown was made of real gold or not. Screaming "heureka" (I got it, I found it), Archimedes ran naked along the main street of Syracuse to make the test as soon as possible." </a:t>
            </a:r>
            <a:endParaRPr lang="en-US" altLang="zh-CN" sz="2000" dirty="0" smtClean="0">
              <a:solidFill>
                <a:schemeClr val="tx1"/>
              </a:solidFill>
              <a:uFillTx/>
            </a:endParaRPr>
          </a:p>
          <a:p>
            <a:r>
              <a:rPr lang="en-US" altLang="zh-CN" sz="2000" dirty="0" smtClean="0">
                <a:solidFill>
                  <a:schemeClr val="tx1"/>
                </a:solidFill>
                <a:uFillTx/>
              </a:rPr>
              <a:t>"At every moment man applies heuristic procedures in almost all his trains of thought, as this is the only way he can act appropriately within a reasonable time without thinking over the host of possibilities with all their consequences and all the possible consequences of the consequences. Artificial Intelligence also needs heuristics, because thinking over all the branches of the chains of reasoning is mostly impossible even by the fastest computers."  </a:t>
            </a:r>
            <a:endParaRPr lang="en-US" altLang="zh-CN" sz="2000" dirty="0" smtClean="0">
              <a:solidFill>
                <a:schemeClr val="tx1"/>
              </a:solidFill>
              <a:uFillTx/>
            </a:endParaRPr>
          </a:p>
          <a:p>
            <a:pPr marL="0" indent="0">
              <a:buNone/>
            </a:pPr>
            <a:r>
              <a:rPr lang="en-US" altLang="zh-CN" sz="2000" dirty="0" smtClean="0">
                <a:solidFill>
                  <a:schemeClr val="tx1"/>
                </a:solidFill>
                <a:uFillTx/>
              </a:rPr>
              <a:t>     ---from "Ways of Thinking: The Limits of Rational Thought and Artificial Intelligence" </a:t>
            </a:r>
            <a:endParaRPr lang="en-US" altLang="zh-CN" sz="2000" dirty="0" smtClean="0">
              <a:solidFill>
                <a:schemeClr val="tx1"/>
              </a:solidFill>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Search Methods</a:t>
            </a:r>
            <a:endParaRPr lang="zh-CN" altLang="en-US" dirty="0"/>
          </a:p>
        </p:txBody>
      </p:sp>
      <p:sp>
        <p:nvSpPr>
          <p:cNvPr id="3" name="内容占位符 2"/>
          <p:cNvSpPr>
            <a:spLocks noGrp="1"/>
          </p:cNvSpPr>
          <p:nvPr>
            <p:ph idx="1"/>
          </p:nvPr>
        </p:nvSpPr>
        <p:spPr/>
        <p:txBody>
          <a:bodyPr>
            <a:normAutofit/>
          </a:bodyPr>
          <a:lstStyle/>
          <a:p>
            <a:pPr algn="ctr">
              <a:buNone/>
            </a:pPr>
            <a:r>
              <a:rPr lang="en-US" altLang="zh-CN" b="1" dirty="0" smtClean="0"/>
              <a:t>   Types of search methods:</a:t>
            </a:r>
            <a:endParaRPr lang="en-US" altLang="zh-CN" b="1" dirty="0" smtClean="0"/>
          </a:p>
          <a:p>
            <a:pPr algn="ctr">
              <a:buNone/>
            </a:pPr>
            <a:endParaRPr lang="en-US" altLang="zh-CN" sz="2800" b="1" dirty="0" smtClean="0"/>
          </a:p>
          <a:p>
            <a:pPr algn="ctr">
              <a:buNone/>
            </a:pPr>
            <a:r>
              <a:rPr lang="en-US" altLang="zh-CN" sz="2800" dirty="0" smtClean="0"/>
              <a:t>systematic search ←→ local search</a:t>
            </a:r>
            <a:endParaRPr lang="en-US" altLang="zh-CN" sz="2800" dirty="0" smtClean="0"/>
          </a:p>
          <a:p>
            <a:pPr algn="ctr">
              <a:buNone/>
            </a:pPr>
            <a:r>
              <a:rPr lang="en-US" altLang="zh-CN" sz="2800" dirty="0" smtClean="0">
                <a:sym typeface="+mn-ea"/>
              </a:rPr>
              <a:t>Complete ←→ incomplete</a:t>
            </a:r>
            <a:endParaRPr lang="en-US" altLang="zh-CN" sz="2800" dirty="0" smtClean="0"/>
          </a:p>
          <a:p>
            <a:pPr algn="ctr">
              <a:buNone/>
            </a:pPr>
            <a:r>
              <a:rPr lang="en-US" altLang="zh-CN" sz="2800" dirty="0" smtClean="0"/>
              <a:t>deterministic ←→ stochastic</a:t>
            </a:r>
            <a:endParaRPr lang="en-US" altLang="zh-CN" sz="2800" dirty="0" smtClean="0"/>
          </a:p>
          <a:p>
            <a:pPr algn="ctr">
              <a:buNone/>
            </a:pPr>
            <a:r>
              <a:rPr lang="en-US" altLang="zh-CN" sz="2800" dirty="0" smtClean="0"/>
              <a:t>sequential ←→ parallel</a:t>
            </a: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Systematic Search</a:t>
            </a:r>
            <a:endParaRPr lang="en-US" altLang="zh-CN" dirty="0"/>
          </a:p>
        </p:txBody>
      </p:sp>
      <p:sp>
        <p:nvSpPr>
          <p:cNvPr id="3" name="内容占位符 2"/>
          <p:cNvSpPr>
            <a:spLocks noGrp="1"/>
          </p:cNvSpPr>
          <p:nvPr>
            <p:ph idx="1"/>
          </p:nvPr>
        </p:nvSpPr>
        <p:spPr/>
        <p:txBody>
          <a:bodyPr>
            <a:normAutofit/>
          </a:bodyPr>
          <a:lstStyle/>
          <a:p>
            <a:pPr algn="ctr">
              <a:buNone/>
            </a:pPr>
            <a:r>
              <a:rPr lang="en-US" altLang="zh-CN" b="1" dirty="0" smtClean="0"/>
              <a:t>   Types of search methods:</a:t>
            </a:r>
            <a:endParaRPr lang="en-US" altLang="zh-CN" b="1" dirty="0" smtClean="0"/>
          </a:p>
          <a:p>
            <a:pPr algn="ctr">
              <a:buNone/>
            </a:pPr>
            <a:endParaRPr lang="en-US" altLang="zh-CN" b="1" dirty="0" smtClean="0"/>
          </a:p>
          <a:p>
            <a:pPr algn="ctr">
              <a:buNone/>
            </a:pPr>
            <a:r>
              <a:rPr lang="en-US" altLang="zh-CN" sz="2800" dirty="0" smtClean="0"/>
              <a:t>Complete ←→ incomplete</a:t>
            </a:r>
            <a:endParaRPr lang="en-US" altLang="zh-CN" sz="2800" b="1" dirty="0" smtClean="0"/>
          </a:p>
          <a:p>
            <a:pPr algn="ctr">
              <a:buNone/>
            </a:pPr>
            <a:r>
              <a:rPr lang="en-US" altLang="zh-CN" sz="2800" dirty="0" smtClean="0"/>
              <a:t>systematic search ←→ local search</a:t>
            </a:r>
            <a:endParaRPr lang="en-US" altLang="zh-CN" sz="2800" dirty="0" smtClean="0"/>
          </a:p>
          <a:p>
            <a:pPr algn="ctr">
              <a:buNone/>
            </a:pPr>
            <a:r>
              <a:rPr lang="en-US" altLang="zh-CN" sz="2800" dirty="0" smtClean="0"/>
              <a:t>deterministic ←→ stochastic</a:t>
            </a:r>
            <a:endParaRPr lang="en-US" altLang="zh-CN" sz="2800" dirty="0" smtClean="0"/>
          </a:p>
          <a:p>
            <a:pPr algn="ctr">
              <a:buNone/>
            </a:pPr>
            <a:r>
              <a:rPr lang="en-US" altLang="zh-CN" sz="2800" dirty="0" smtClean="0"/>
              <a:t>sequential ←→ parallel</a:t>
            </a:r>
            <a:endParaRPr lang="en-US" altLang="zh-CN" sz="2400" dirty="0"/>
          </a:p>
        </p:txBody>
      </p:sp>
      <p:pic>
        <p:nvPicPr>
          <p:cNvPr id="5" name="图片 4" descr="dpll"/>
          <p:cNvPicPr>
            <a:picLocks noChangeAspect="1"/>
          </p:cNvPicPr>
          <p:nvPr/>
        </p:nvPicPr>
        <p:blipFill>
          <a:blip r:embed="rId1"/>
          <a:stretch>
            <a:fillRect/>
          </a:stretch>
        </p:blipFill>
        <p:spPr>
          <a:xfrm>
            <a:off x="1259840" y="1557020"/>
            <a:ext cx="6492240" cy="4511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571480"/>
            <a:ext cx="8229600" cy="1143000"/>
          </a:xfrm>
        </p:spPr>
        <p:txBody>
          <a:bodyPr>
            <a:normAutofit/>
          </a:bodyPr>
          <a:lstStyle/>
          <a:p>
            <a:r>
              <a:rPr lang="en-US" altLang="zh-CN" sz="3200" dirty="0" smtClean="0"/>
              <a:t>Local Search</a:t>
            </a:r>
            <a:endParaRPr lang="zh-CN" altLang="en-US" sz="3200" dirty="0"/>
          </a:p>
        </p:txBody>
      </p:sp>
      <p:sp>
        <p:nvSpPr>
          <p:cNvPr id="3" name="内容占位符 2"/>
          <p:cNvSpPr>
            <a:spLocks noGrp="1"/>
          </p:cNvSpPr>
          <p:nvPr>
            <p:ph idx="1"/>
          </p:nvPr>
        </p:nvSpPr>
        <p:spPr/>
        <p:txBody>
          <a:bodyPr/>
          <a:lstStyle/>
          <a:p>
            <a:endParaRPr lang="zh-CN" altLang="en-US" dirty="0" smtClean="0"/>
          </a:p>
          <a:p>
            <a:endParaRPr lang="zh-CN" altLang="en-US" dirty="0"/>
          </a:p>
        </p:txBody>
      </p:sp>
      <p:pic>
        <p:nvPicPr>
          <p:cNvPr id="4" name="图片 3" descr="LS.jpg"/>
          <p:cNvPicPr>
            <a:picLocks noChangeAspect="1"/>
          </p:cNvPicPr>
          <p:nvPr/>
        </p:nvPicPr>
        <p:blipFill>
          <a:blip r:embed="rId1"/>
          <a:stretch>
            <a:fillRect/>
          </a:stretch>
        </p:blipFill>
        <p:spPr>
          <a:xfrm>
            <a:off x="876300" y="1457325"/>
            <a:ext cx="7391400" cy="3943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Heuristic Search</a:t>
            </a:r>
            <a:endParaRPr lang="zh-CN" altLang="en-US" dirty="0"/>
          </a:p>
        </p:txBody>
      </p:sp>
      <p:sp>
        <p:nvSpPr>
          <p:cNvPr id="3" name="内容占位符 2"/>
          <p:cNvSpPr>
            <a:spLocks noGrp="1"/>
          </p:cNvSpPr>
          <p:nvPr>
            <p:ph idx="1"/>
          </p:nvPr>
        </p:nvSpPr>
        <p:spPr/>
        <p:txBody>
          <a:bodyPr>
            <a:normAutofit/>
          </a:bodyPr>
          <a:lstStyle/>
          <a:p>
            <a:pPr algn="l"/>
            <a:r>
              <a:rPr lang="en-US" altLang="zh-CN" sz="2400" dirty="0"/>
              <a:t>Most heuristic alorithms are local search, stochastic, and incomplete.</a:t>
            </a:r>
            <a:endParaRPr lang="en-US" altLang="zh-CN" sz="2400" dirty="0"/>
          </a:p>
          <a:p>
            <a:r>
              <a:rPr lang="en-US" altLang="zh-CN" sz="2400" dirty="0"/>
              <a:t>However, complete algorithms might use heuristics too. Can we say they are heuristic? Does it depend on how many heuristic techniques it uses?</a:t>
            </a:r>
            <a:endParaRPr lang="en-US" altLang="zh-CN" sz="2400" dirty="0"/>
          </a:p>
          <a:p>
            <a:r>
              <a:rPr lang="en-US" altLang="zh-CN" sz="2400" dirty="0"/>
              <a:t> It is hard to give a clear definition for heurisitc search.</a:t>
            </a:r>
            <a:endParaRPr lang="en-US" altLang="zh-CN" sz="2400" dirty="0"/>
          </a:p>
          <a:p>
            <a:r>
              <a:rPr lang="en-US" altLang="zh-CN" sz="2400" dirty="0">
                <a:solidFill>
                  <a:srgbClr val="FF0000"/>
                </a:solidFill>
                <a:sym typeface="+mn-ea"/>
              </a:rPr>
              <a:t>Personal viewpoint</a:t>
            </a:r>
            <a:r>
              <a:rPr lang="en-US" altLang="zh-CN" sz="2400" dirty="0">
                <a:sym typeface="+mn-ea"/>
              </a:rPr>
              <a:t>: Heuristic search algorithms are search algorithms that uses heuristics. Any kind of search algorithms can be heuristic. But one may not like to emphasize it for those using only slight heuristics.</a:t>
            </a:r>
            <a:endParaRPr lang="en-US"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643182"/>
            <a:ext cx="8229600" cy="1143000"/>
          </a:xfrm>
        </p:spPr>
        <p:txBody>
          <a:bodyPr>
            <a:normAutofit/>
          </a:bodyPr>
          <a:lstStyle/>
          <a:p>
            <a:r>
              <a:rPr lang="en-US" altLang="zh-CN" dirty="0" smtClean="0">
                <a:sym typeface="+mn-ea"/>
              </a:rPr>
              <a:t>Local Search</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smtClean="0">
                <a:sym typeface="+mn-ea"/>
              </a:rPr>
              <a:t>A Quick Glance at Local Search</a:t>
            </a:r>
            <a:endParaRPr lang="en-US" altLang="zh-CN"/>
          </a:p>
        </p:txBody>
      </p:sp>
      <p:sp>
        <p:nvSpPr>
          <p:cNvPr id="3" name="内容占位符 2"/>
          <p:cNvSpPr>
            <a:spLocks noGrp="1"/>
          </p:cNvSpPr>
          <p:nvPr>
            <p:ph idx="1"/>
          </p:nvPr>
        </p:nvSpPr>
        <p:spPr>
          <a:xfrm>
            <a:off x="457200" y="1600200"/>
            <a:ext cx="8272780" cy="4937760"/>
          </a:xfrm>
        </p:spPr>
        <p:txBody>
          <a:bodyPr>
            <a:normAutofit fontScale="90000" lnSpcReduction="10000"/>
          </a:bodyPr>
          <a:p>
            <a:pPr marL="0" lvl="1" indent="0">
              <a:buFont typeface="Wingdings" charset="0"/>
              <a:buNone/>
            </a:pPr>
            <a:r>
              <a:rPr lang="en-US" altLang="zh-CN" sz="2400" dirty="0">
                <a:ea typeface="宋体" pitchFamily="2" charset="-122"/>
                <a:sym typeface="+mn-ea"/>
              </a:rPr>
              <a:t>A SAT/MaxSAT instance</a:t>
            </a:r>
            <a:endParaRPr lang="en-US" altLang="zh-CN" sz="2400" dirty="0">
              <a:ea typeface="宋体" pitchFamily="2" charset="-122"/>
              <a:sym typeface="+mn-ea"/>
            </a:endParaRPr>
          </a:p>
          <a:p>
            <a:pPr marL="0" lvl="1" indent="0">
              <a:buNone/>
            </a:pPr>
            <a:r>
              <a:rPr lang="en-US" altLang="zh-CN" sz="2000" dirty="0">
                <a:ea typeface="宋体" pitchFamily="2" charset="-122"/>
                <a:sym typeface="+mn-ea"/>
              </a:rPr>
              <a:t> </a:t>
            </a:r>
            <a:r>
              <a:rPr lang="en-US" altLang="zh-CN" sz="2000" smtClean="0">
                <a:ln>
                  <a:noFill/>
                </a:ln>
                <a:solidFill>
                  <a:srgbClr val="000000"/>
                </a:solidFill>
                <a:latin typeface="Calibri" pitchFamily="34" charset="0"/>
                <a:ea typeface="宋体" pitchFamily="2" charset="-122"/>
                <a:sym typeface="+mn-ea"/>
              </a:rPr>
              <a:t>F=</a:t>
            </a:r>
            <a:r>
              <a:rPr lang="en-US" altLang="zh-CN" sz="2000" dirty="0">
                <a:ea typeface="宋体" pitchFamily="2" charset="-122"/>
                <a:sym typeface="+mn-ea"/>
              </a:rPr>
              <a:t>{x</a:t>
            </a:r>
            <a:r>
              <a:rPr lang="en-US" altLang="zh-CN" sz="2000" baseline="-25000" dirty="0">
                <a:ea typeface="宋体" pitchFamily="2" charset="-122"/>
                <a:sym typeface="+mn-ea"/>
              </a:rPr>
              <a:t>1 </a:t>
            </a:r>
            <a:r>
              <a:rPr lang="en-US" altLang="zh-CN" sz="2000" dirty="0">
                <a:ea typeface="宋体" pitchFamily="2" charset="-122"/>
                <a:sym typeface="+mn-ea"/>
              </a:rPr>
              <a:t>\/ ~x</a:t>
            </a:r>
            <a:r>
              <a:rPr lang="en-US" altLang="zh-CN" sz="2000" baseline="-25000" dirty="0">
                <a:ea typeface="宋体" pitchFamily="2" charset="-122"/>
                <a:sym typeface="+mn-ea"/>
              </a:rPr>
              <a:t>2</a:t>
            </a:r>
            <a:r>
              <a:rPr lang="en-US" altLang="zh-CN" sz="2000" dirty="0">
                <a:ea typeface="宋体" pitchFamily="2" charset="-122"/>
                <a:sym typeface="+mn-ea"/>
              </a:rPr>
              <a:t>,   x</a:t>
            </a:r>
            <a:r>
              <a:rPr lang="en-US" altLang="zh-CN" sz="2000" baseline="-25000" dirty="0">
                <a:ea typeface="宋体" pitchFamily="2" charset="-122"/>
                <a:sym typeface="+mn-ea"/>
              </a:rPr>
              <a:t>1 </a:t>
            </a:r>
            <a:r>
              <a:rPr lang="en-US" altLang="zh-CN" sz="2000" dirty="0">
                <a:ea typeface="宋体" pitchFamily="2" charset="-122"/>
                <a:sym typeface="+mn-ea"/>
              </a:rPr>
              <a:t>\/ x</a:t>
            </a:r>
            <a:r>
              <a:rPr lang="en-US" altLang="zh-CN" sz="2000" baseline="-25000" dirty="0">
                <a:ea typeface="宋体" pitchFamily="2" charset="-122"/>
                <a:sym typeface="+mn-ea"/>
              </a:rPr>
              <a:t>2</a:t>
            </a:r>
            <a:r>
              <a:rPr lang="en-US" altLang="zh-CN" sz="2000" dirty="0">
                <a:ea typeface="宋体" pitchFamily="2" charset="-122"/>
                <a:sym typeface="+mn-ea"/>
              </a:rPr>
              <a:t>,  x</a:t>
            </a:r>
            <a:r>
              <a:rPr lang="en-US" altLang="zh-CN" sz="2000" baseline="-25000" dirty="0">
                <a:ea typeface="宋体" pitchFamily="2" charset="-122"/>
                <a:sym typeface="+mn-ea"/>
              </a:rPr>
              <a:t>2</a:t>
            </a:r>
            <a:r>
              <a:rPr lang="en-US" altLang="zh-CN" sz="2000" dirty="0">
                <a:ea typeface="宋体" pitchFamily="2" charset="-122"/>
                <a:sym typeface="+mn-ea"/>
              </a:rPr>
              <a:t>,  ~x</a:t>
            </a:r>
            <a:r>
              <a:rPr lang="en-US" altLang="zh-CN" sz="2000" baseline="-25000" dirty="0">
                <a:ea typeface="宋体" pitchFamily="2" charset="-122"/>
                <a:sym typeface="+mn-ea"/>
              </a:rPr>
              <a:t>1 </a:t>
            </a:r>
            <a:r>
              <a:rPr lang="en-US" altLang="zh-CN" sz="2000" dirty="0">
                <a:ea typeface="宋体" pitchFamily="2" charset="-122"/>
                <a:sym typeface="+mn-ea"/>
              </a:rPr>
              <a:t>\/ x</a:t>
            </a:r>
            <a:r>
              <a:rPr lang="en-US" altLang="zh-CN" sz="2000" baseline="-25000" dirty="0">
                <a:ea typeface="宋体" pitchFamily="2" charset="-122"/>
                <a:sym typeface="+mn-ea"/>
              </a:rPr>
              <a:t>2</a:t>
            </a:r>
            <a:r>
              <a:rPr lang="en-US" altLang="zh-CN" sz="2000" dirty="0">
                <a:ea typeface="宋体" pitchFamily="2" charset="-122"/>
                <a:sym typeface="+mn-ea"/>
              </a:rPr>
              <a:t> \/~x</a:t>
            </a:r>
            <a:r>
              <a:rPr lang="en-US" altLang="zh-CN" sz="2000" baseline="-25000" dirty="0">
                <a:ea typeface="宋体" pitchFamily="2" charset="-122"/>
                <a:sym typeface="+mn-ea"/>
              </a:rPr>
              <a:t>3</a:t>
            </a:r>
            <a:r>
              <a:rPr lang="en-US" altLang="zh-CN" sz="2000" dirty="0">
                <a:ea typeface="宋体" pitchFamily="2" charset="-122"/>
                <a:sym typeface="+mn-ea"/>
              </a:rPr>
              <a:t>}</a:t>
            </a:r>
            <a:endParaRPr lang="en-US" altLang="zh-CN" sz="2000" dirty="0">
              <a:ea typeface="宋体" pitchFamily="2" charset="-122"/>
              <a:sym typeface="+mn-ea"/>
            </a:endParaRPr>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marL="0" indent="0">
              <a:buNone/>
            </a:pPr>
            <a:endParaRPr lang="zh-CN" altLang="en-US" sz="2000"/>
          </a:p>
          <a:p>
            <a:pPr algn="just"/>
            <a:endParaRPr lang="en-US" altLang="zh-CN" sz="2000" dirty="0" smtClean="0">
              <a:sym typeface="+mn-ea"/>
            </a:endParaRPr>
          </a:p>
          <a:p>
            <a:pPr algn="just"/>
            <a:endParaRPr lang="en-US" altLang="zh-CN" sz="2000" dirty="0" smtClean="0">
              <a:sym typeface="+mn-ea"/>
            </a:endParaRPr>
          </a:p>
          <a:p>
            <a:pPr algn="just"/>
            <a:r>
              <a:rPr lang="en-US" altLang="zh-CN" sz="2000" dirty="0" smtClean="0">
                <a:sym typeface="+mn-ea"/>
              </a:rPr>
              <a:t>Starting with a rough first guess, small changes are repeatedly performed on a given candidate solution with the goal of improving its quality or of getting closer to a solution.</a:t>
            </a:r>
            <a:endParaRPr lang="en-US" altLang="zh-CN" sz="2000" dirty="0" smtClean="0"/>
          </a:p>
          <a:p>
            <a:pPr algn="just"/>
            <a:r>
              <a:rPr lang="en-US" altLang="zh-CN" sz="2000" dirty="0" smtClean="0">
                <a:sym typeface="+mn-ea"/>
              </a:rPr>
              <a:t>From one candidate solution to another candidate solution. </a:t>
            </a:r>
            <a:endParaRPr lang="en-US" altLang="zh-CN" sz="2000" dirty="0" smtClean="0">
              <a:sym typeface="+mn-ea"/>
            </a:endParaRPr>
          </a:p>
          <a:p>
            <a:pPr algn="just"/>
            <a:r>
              <a:rPr lang="en-US" altLang="zh-CN" sz="2000"/>
              <a:t>Local search algorithms usually treat SAT as a MaxSAT problem</a:t>
            </a:r>
            <a:endParaRPr lang="en-US" altLang="zh-CN" sz="2000"/>
          </a:p>
        </p:txBody>
      </p:sp>
      <p:graphicFrame>
        <p:nvGraphicFramePr>
          <p:cNvPr id="10245" name="Group 5"/>
          <p:cNvGraphicFramePr>
            <a:graphicFrameLocks noGrp="1"/>
          </p:cNvGraphicFramePr>
          <p:nvPr/>
        </p:nvGraphicFramePr>
        <p:xfrm>
          <a:off x="1907540" y="2780665"/>
          <a:ext cx="5075555" cy="793750"/>
        </p:xfrm>
        <a:graphic>
          <a:graphicData uri="http://schemas.openxmlformats.org/drawingml/2006/table">
            <a:tbl>
              <a:tblPr/>
              <a:tblGrid>
                <a:gridCol w="768350"/>
                <a:gridCol w="1757680"/>
                <a:gridCol w="2549525"/>
              </a:tblGrid>
              <a:tr h="371475">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initial</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1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 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  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graphicFrame>
        <p:nvGraphicFramePr>
          <p:cNvPr id="4" name="Group 5"/>
          <p:cNvGraphicFramePr>
            <a:graphicFrameLocks noGrp="1"/>
          </p:cNvGraphicFramePr>
          <p:nvPr/>
        </p:nvGraphicFramePr>
        <p:xfrm>
          <a:off x="1907540" y="3572510"/>
          <a:ext cx="5077460" cy="411480"/>
        </p:xfrm>
        <a:graphic>
          <a:graphicData uri="http://schemas.openxmlformats.org/drawingml/2006/table">
            <a:tbl>
              <a:tblPr/>
              <a:tblGrid>
                <a:gridCol w="771525"/>
                <a:gridCol w="1754505"/>
                <a:gridCol w="2551430"/>
              </a:tblGrid>
              <a:tr h="411480">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Step 1</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FF0000"/>
                          </a:solidFill>
                          <a:effectLst/>
                          <a:latin typeface="Times New Roman" pitchFamily="18" charset="0"/>
                          <a:ea typeface="黑体" pitchFamily="49" charset="-122"/>
                        </a:rPr>
                        <a:t>1</a:t>
                      </a:r>
                      <a:r>
                        <a:rPr lang="en-US" altLang="zh-CN" sz="1800" b="0" smtClean="0">
                          <a:ln>
                            <a:noFill/>
                          </a:ln>
                          <a:solidFill>
                            <a:srgbClr val="000000"/>
                          </a:solidFill>
                          <a:sym typeface="+mn-ea"/>
                        </a:rPr>
                        <a:t>00</a:t>
                      </a:r>
                      <a:endParaRPr kumimoji="0" lang="en-US" altLang="zh-CN" sz="1800" b="0" i="0" u="none" strike="noStrike" cap="none" normalizeH="0" baseline="0" smtClean="0">
                        <a:ln>
                          <a:noFill/>
                        </a:ln>
                        <a:solidFill>
                          <a:srgbClr val="FF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graphicFrame>
        <p:nvGraphicFramePr>
          <p:cNvPr id="9" name="Group 5"/>
          <p:cNvGraphicFramePr>
            <a:graphicFrameLocks noGrp="1"/>
          </p:cNvGraphicFramePr>
          <p:nvPr/>
        </p:nvGraphicFramePr>
        <p:xfrm>
          <a:off x="1907540" y="4004945"/>
          <a:ext cx="5077460" cy="589280"/>
        </p:xfrm>
        <a:graphic>
          <a:graphicData uri="http://schemas.openxmlformats.org/drawingml/2006/table">
            <a:tbl>
              <a:tblPr/>
              <a:tblGrid>
                <a:gridCol w="771525"/>
                <a:gridCol w="1754505"/>
                <a:gridCol w="2551430"/>
              </a:tblGrid>
              <a:tr h="589280">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Step 2</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b="0" smtClean="0">
                          <a:ln>
                            <a:noFill/>
                          </a:ln>
                          <a:solidFill>
                            <a:srgbClr val="FF0000"/>
                          </a:solidFill>
                          <a:sym typeface="+mn-ea"/>
                        </a:rPr>
                        <a:t>11</a:t>
                      </a:r>
                      <a:r>
                        <a:rPr lang="en-US" altLang="zh-CN" sz="1800" b="0" smtClean="0">
                          <a:ln>
                            <a:noFill/>
                          </a:ln>
                          <a:solidFill>
                            <a:srgbClr val="000000"/>
                          </a:solidFill>
                          <a:sym typeface="+mn-ea"/>
                        </a:rPr>
                        <a:t>0</a:t>
                      </a:r>
                      <a:endParaRPr kumimoji="0" lang="en-US" altLang="zh-CN" sz="1800" b="0" i="0" u="none" strike="noStrike" cap="none" normalizeH="0" baseline="0" smtClean="0">
                        <a:ln>
                          <a:noFill/>
                        </a:ln>
                        <a:solidFill>
                          <a:srgbClr val="FF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Clr>
                          <a:srgbClr val="FF0000"/>
                        </a:buClr>
                        <a:buSzPct val="120000"/>
                        <a:buFont typeface="Wingdings" pitchFamily="2" charset="2"/>
                        <a:defRPr sz="2400" b="1">
                          <a:solidFill>
                            <a:srgbClr val="000066"/>
                          </a:solidFill>
                          <a:latin typeface="Times New Roman" pitchFamily="18" charset="0"/>
                          <a:ea typeface="黑体" pitchFamily="49" charset="-122"/>
                        </a:defRPr>
                      </a:lvl1pPr>
                      <a:lvl2pPr marL="742950" indent="-285750">
                        <a:spcBef>
                          <a:spcPct val="20000"/>
                        </a:spcBef>
                        <a:buClr>
                          <a:srgbClr val="000066"/>
                        </a:buClr>
                        <a:buSzPct val="70000"/>
                        <a:buFont typeface="Wingdings" pitchFamily="2" charset="2"/>
                        <a:defRPr sz="2000" b="1">
                          <a:solidFill>
                            <a:srgbClr val="0000FF"/>
                          </a:solidFill>
                          <a:latin typeface="Times New Roman" pitchFamily="18" charset="0"/>
                          <a:ea typeface="楷体_GB2312" pitchFamily="1" charset="-122"/>
                        </a:defRPr>
                      </a:lvl2pPr>
                      <a:lvl3pPr marL="1143000" indent="-228600">
                        <a:spcBef>
                          <a:spcPct val="20000"/>
                        </a:spcBef>
                        <a:buClr>
                          <a:srgbClr val="0000FF"/>
                        </a:buClr>
                        <a:buFont typeface="Wingdings" pitchFamily="2" charset="2"/>
                        <a:defRPr b="1">
                          <a:solidFill>
                            <a:srgbClr val="FF3399"/>
                          </a:solidFill>
                          <a:latin typeface="Times New Roman" pitchFamily="18" charset="0"/>
                          <a:ea typeface="楷体_GB2312" pitchFamily="1" charset="-122"/>
                        </a:defRPr>
                      </a:lvl3pPr>
                      <a:lvl4pPr marL="1600200" indent="-228600">
                        <a:spcBef>
                          <a:spcPct val="20000"/>
                        </a:spcBef>
                        <a:buClr>
                          <a:srgbClr val="0000FF"/>
                        </a:buClr>
                        <a:buFont typeface="Wingdings" pitchFamily="2" charset="2"/>
                        <a:defRPr b="1">
                          <a:solidFill>
                            <a:schemeClr val="tx1"/>
                          </a:solidFill>
                          <a:latin typeface="Times New Roman" pitchFamily="18" charset="0"/>
                          <a:ea typeface="楷体_GB2312" pitchFamily="1" charset="-122"/>
                        </a:defRPr>
                      </a:lvl4pPr>
                      <a:lvl5pPr marL="2057400" indent="-228600">
                        <a:spcBef>
                          <a:spcPct val="20000"/>
                        </a:spcBef>
                        <a:buClr>
                          <a:srgbClr val="0000FF"/>
                        </a:buClr>
                        <a:buFont typeface="Wingdings" pitchFamily="2" charset="2"/>
                        <a:defRPr sz="1400" b="1">
                          <a:solidFill>
                            <a:srgbClr val="660033"/>
                          </a:solidFill>
                          <a:latin typeface="Times New Roman" pitchFamily="18" charset="0"/>
                          <a:ea typeface="楷体_GB2312" pitchFamily="1" charset="-122"/>
                        </a:defRPr>
                      </a:lvl5pPr>
                      <a:lvl6pPr marL="25146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6pPr>
                      <a:lvl7pPr marL="29718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7pPr>
                      <a:lvl8pPr marL="34290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8pPr>
                      <a:lvl9pPr marL="3886200" indent="-228600" eaLnBrk="0" fontAlgn="base" hangingPunct="0">
                        <a:spcBef>
                          <a:spcPct val="20000"/>
                        </a:spcBef>
                        <a:spcAft>
                          <a:spcPct val="0"/>
                        </a:spcAft>
                        <a:buClr>
                          <a:srgbClr val="0000FF"/>
                        </a:buClr>
                        <a:buFont typeface="Wingdings" pitchFamily="2" charset="2"/>
                        <a:defRPr sz="1400" b="1">
                          <a:solidFill>
                            <a:srgbClr val="660033"/>
                          </a:solidFill>
                          <a:latin typeface="Times New Roman" pitchFamily="18" charset="0"/>
                          <a:ea typeface="楷体_GB2312" pitchFamily="1"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b="0" smtClean="0">
                          <a:ln>
                            <a:noFill/>
                          </a:ln>
                          <a:solidFill>
                            <a:srgbClr val="000000"/>
                          </a:solidFill>
                          <a:sym typeface="+mn-ea"/>
                        </a:rPr>
                        <a:t>None</a:t>
                      </a:r>
                      <a:r>
                        <a:rPr lang="zh-CN" altLang="zh-CN" sz="1800" b="0" smtClean="0">
                          <a:ln>
                            <a:noFill/>
                          </a:ln>
                          <a:solidFill>
                            <a:srgbClr val="000000"/>
                          </a:solidFill>
                          <a:sym typeface="+mn-ea"/>
                        </a:rPr>
                        <a:t> （</a:t>
                      </a:r>
                      <a:r>
                        <a:rPr lang="en-US" altLang="zh-CN" sz="1800" b="0" smtClean="0">
                          <a:ln>
                            <a:noFill/>
                          </a:ln>
                          <a:solidFill>
                            <a:srgbClr val="000000"/>
                          </a:solidFill>
                          <a:sym typeface="+mn-ea"/>
                        </a:rPr>
                        <a:t>optimal</a:t>
                      </a:r>
                      <a:r>
                        <a:rPr lang="zh-CN" altLang="zh-CN" sz="1800" b="0" smtClean="0">
                          <a:ln>
                            <a:noFill/>
                          </a:ln>
                          <a:solidFill>
                            <a:srgbClr val="000000"/>
                          </a:solidFill>
                          <a:sym typeface="+mn-ea"/>
                        </a:rPr>
                        <a:t>）</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Tx/>
                        <a:buNone/>
                      </a:pP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dissolve">
                                      <p:cBhvr>
                                        <p:cTn id="25" dur="500"/>
                                        <p:tgtEl>
                                          <p:spTgt spid="3">
                                            <p:txEl>
                                              <p:pRg st="11" end="1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dissolve">
                                      <p:cBhvr>
                                        <p:cTn id="28" dur="500"/>
                                        <p:tgtEl>
                                          <p:spTgt spid="3">
                                            <p:txEl>
                                              <p:pRg st="12" end="12"/>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dissolve">
                                      <p:cBhvr>
                                        <p:cTn id="3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smtClean="0">
                <a:sym typeface="+mn-ea"/>
              </a:rPr>
              <a:t>Example Problem: SAT/MaxSAT</a:t>
            </a:r>
            <a:endParaRPr lang="en-US" altLang="zh-CN"/>
          </a:p>
        </p:txBody>
      </p:sp>
      <p:sp>
        <p:nvSpPr>
          <p:cNvPr id="3" name="内容占位符 2"/>
          <p:cNvSpPr>
            <a:spLocks noGrp="1"/>
          </p:cNvSpPr>
          <p:nvPr>
            <p:ph idx="1"/>
          </p:nvPr>
        </p:nvSpPr>
        <p:spPr>
          <a:xfrm>
            <a:off x="457200" y="1600200"/>
            <a:ext cx="8229600" cy="4765040"/>
          </a:xfrm>
        </p:spPr>
        <p:txBody>
          <a:bodyPr>
            <a:normAutofit/>
          </a:bodyPr>
          <a:p>
            <a:pPr marL="457200" lvl="1" indent="-457200">
              <a:buFont typeface="Arial" charset="0"/>
              <a:buChar char="•"/>
            </a:pPr>
            <a:r>
              <a:rPr lang="en-US" altLang="zh-CN" dirty="0">
                <a:ea typeface="宋体" pitchFamily="2" charset="-122"/>
                <a:sym typeface="+mn-ea"/>
              </a:rPr>
              <a:t>Why choose SAT as example problem</a:t>
            </a:r>
            <a:endParaRPr lang="en-US" altLang="zh-CN" dirty="0">
              <a:ea typeface="宋体" pitchFamily="2" charset="-122"/>
              <a:sym typeface="+mn-ea"/>
            </a:endParaRPr>
          </a:p>
          <a:p>
            <a:pPr marL="914400" lvl="2" indent="-457200">
              <a:buFont typeface="Arial" charset="0"/>
              <a:buChar char="•"/>
            </a:pPr>
            <a:r>
              <a:rPr lang="en-US" altLang="zh-CN" sz="2400" dirty="0">
                <a:ea typeface="宋体" pitchFamily="2" charset="-122"/>
                <a:sym typeface="+mn-ea"/>
              </a:rPr>
              <a:t>The first NP-Complete problem [1971]</a:t>
            </a:r>
            <a:endParaRPr lang="en-US" altLang="zh-CN" sz="2400" dirty="0">
              <a:ea typeface="宋体" pitchFamily="2" charset="-122"/>
              <a:sym typeface="+mn-ea"/>
            </a:endParaRPr>
          </a:p>
          <a:p>
            <a:pPr marL="914400" lvl="2" indent="-457200">
              <a:buFont typeface="Arial" charset="0"/>
              <a:buChar char="•"/>
            </a:pPr>
            <a:r>
              <a:rPr lang="en-US" altLang="zh-CN" dirty="0">
                <a:ea typeface="宋体" pitchFamily="2" charset="-122"/>
                <a:sym typeface="+mn-ea"/>
              </a:rPr>
              <a:t>Conceptually simple and easy to describe</a:t>
            </a:r>
            <a:endParaRPr lang="en-US" altLang="zh-CN" dirty="0">
              <a:ea typeface="宋体" pitchFamily="2" charset="-122"/>
              <a:sym typeface="+mn-ea"/>
            </a:endParaRPr>
          </a:p>
          <a:p>
            <a:pPr marL="914400" lvl="2" indent="-457200">
              <a:buFont typeface="Arial" charset="0"/>
              <a:buChar char="•"/>
            </a:pPr>
            <a:r>
              <a:rPr lang="en-US" altLang="zh-CN" dirty="0">
                <a:ea typeface="宋体" pitchFamily="2" charset="-122"/>
                <a:sym typeface="+mn-ea"/>
              </a:rPr>
              <a:t>Many successful algorithmic techniques</a:t>
            </a:r>
            <a:endParaRPr lang="en-US" altLang="zh-CN" dirty="0">
              <a:ea typeface="宋体" pitchFamily="2" charset="-122"/>
              <a:sym typeface="+mn-ea"/>
            </a:endParaRPr>
          </a:p>
          <a:p>
            <a:pPr marL="914400" lvl="2" indent="-457200">
              <a:buFont typeface="Arial" charset="0"/>
              <a:buChar char="•"/>
            </a:pPr>
            <a:r>
              <a:rPr lang="en-US" altLang="zh-CN" dirty="0">
                <a:ea typeface="宋体" pitchFamily="2" charset="-122"/>
                <a:sym typeface="+mn-ea"/>
              </a:rPr>
              <a:t>Many theoretical results</a:t>
            </a:r>
            <a:endParaRPr lang="en-US" altLang="zh-CN" dirty="0">
              <a:ea typeface="宋体" pitchFamily="2" charset="-122"/>
              <a:sym typeface="+mn-ea"/>
            </a:endParaRPr>
          </a:p>
          <a:p>
            <a:pPr marL="914400" lvl="2" indent="-457200">
              <a:buFont typeface="Arial" charset="0"/>
              <a:buChar char="•"/>
            </a:pPr>
            <a:r>
              <a:rPr lang="en-US" altLang="zh-CN" dirty="0">
                <a:ea typeface="宋体" pitchFamily="2" charset="-122"/>
                <a:sym typeface="+mn-ea"/>
              </a:rPr>
              <a:t>Many important applications</a:t>
            </a:r>
            <a:endParaRPr lang="en-US" altLang="zh-CN" dirty="0">
              <a:ea typeface="宋体" pitchFamily="2" charset="-122"/>
              <a:sym typeface="+mn-ea"/>
            </a:endParaRPr>
          </a:p>
          <a:p>
            <a:pPr marL="914400" lvl="2" indent="-457200">
              <a:buFont typeface="Arial" charset="0"/>
              <a:buChar char="•"/>
            </a:pPr>
            <a:r>
              <a:rPr lang="en-US" altLang="zh-CN" dirty="0">
                <a:ea typeface="宋体" pitchFamily="2" charset="-122"/>
                <a:sym typeface="+mn-ea"/>
              </a:rPr>
              <a:t>The most studied problem in the field of algorithms</a:t>
            </a:r>
            <a:endParaRPr lang="en-US" altLang="zh-CN" dirty="0">
              <a:ea typeface="宋体" pitchFamily="2" charset="-122"/>
              <a:sym typeface="+mn-ea"/>
            </a:endParaRPr>
          </a:p>
          <a:p>
            <a:pPr marL="914400" lvl="2" indent="-457200">
              <a:buFont typeface="Arial" charset="0"/>
              <a:buChar char="•"/>
            </a:pPr>
            <a:r>
              <a:rPr lang="en-US" altLang="zh-CN" dirty="0">
                <a:ea typeface="宋体" pitchFamily="2" charset="-122"/>
                <a:sym typeface="+mn-ea"/>
              </a:rPr>
              <a:t>Open source benchmarks and solvers</a:t>
            </a:r>
            <a:endParaRPr lang="en-US" altLang="zh-CN" dirty="0">
              <a:ea typeface="宋体" pitchFamily="2" charset="-122"/>
              <a:sym typeface="+mn-ea"/>
            </a:endParaRPr>
          </a:p>
          <a:p>
            <a:pPr marL="914400" lvl="2" indent="-457200">
              <a:buFont typeface="Arial" charset="0"/>
              <a:buChar char="•"/>
            </a:pPr>
            <a:r>
              <a:rPr lang="en-US" altLang="zh-CN" dirty="0">
                <a:ea typeface="宋体" pitchFamily="2" charset="-122"/>
                <a:sym typeface="+mn-ea"/>
              </a:rPr>
              <a:t>Annual competition</a:t>
            </a:r>
            <a:endParaRPr lang="en-US" altLang="zh-CN" dirty="0">
              <a:ea typeface="宋体" pitchFamily="2" charset="-122"/>
              <a:sym typeface="+mn-ea"/>
            </a:endParaRPr>
          </a:p>
          <a:p>
            <a:pPr marL="914400" lvl="2" indent="-457200">
              <a:buFont typeface="Arial" charset="0"/>
              <a:buChar char="•"/>
            </a:pPr>
            <a:r>
              <a:rPr lang="en-US" altLang="zh-CN" dirty="0">
                <a:ea typeface="宋体" pitchFamily="2" charset="-122"/>
                <a:sym typeface="+mn-ea"/>
              </a:rPr>
              <a:t>...</a:t>
            </a:r>
            <a:endParaRPr lang="en-US" altLang="zh-CN" dirty="0">
              <a:ea typeface="宋体" pitchFamily="2" charset="-122"/>
              <a:sym typeface="+mn-ea"/>
            </a:endParaRPr>
          </a:p>
          <a:p>
            <a:pPr marL="914400" lvl="2" indent="-457200">
              <a:buFont typeface="Arial" charset="0"/>
              <a:buChar char="•"/>
            </a:pPr>
            <a:endParaRPr lang="en-US" altLang="zh-CN" dirty="0">
              <a:ea typeface="宋体" pitchFamily="2" charset="-122"/>
              <a:sym typeface="+mn-ea"/>
            </a:endParaRPr>
          </a:p>
          <a:p>
            <a:pPr marL="0" indent="0">
              <a:buNone/>
            </a:pPr>
            <a:endParaRPr lang="zh-CN"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736"/>
            <a:ext cx="8229600" cy="4697427"/>
          </a:xfrm>
        </p:spPr>
        <p:txBody>
          <a:bodyPr>
            <a:normAutofit fontScale="90000"/>
          </a:bodyPr>
          <a:lstStyle/>
          <a:p>
            <a:r>
              <a:rPr lang="en-US" altLang="zh-CN" dirty="0" smtClean="0"/>
              <a:t>Outline of this chapter</a:t>
            </a:r>
            <a:endParaRPr lang="en-US" altLang="zh-CN" dirty="0" smtClean="0"/>
          </a:p>
          <a:p>
            <a:pPr lvl="1"/>
            <a:r>
              <a:rPr lang="en-US" altLang="zh-CN" dirty="0" smtClean="0"/>
              <a:t>Combinatorial Optimization and Heuristic Search</a:t>
            </a:r>
            <a:endParaRPr lang="en-US" altLang="zh-CN" dirty="0" smtClean="0"/>
          </a:p>
          <a:p>
            <a:pPr lvl="1"/>
            <a:r>
              <a:rPr lang="en-US" altLang="zh-CN" dirty="0" smtClean="0"/>
              <a:t>Local Search Methods</a:t>
            </a:r>
            <a:endParaRPr lang="en-US" altLang="zh-CN" dirty="0" smtClean="0"/>
          </a:p>
          <a:p>
            <a:pPr lvl="1"/>
            <a:r>
              <a:rPr lang="en-US" altLang="zh-CN" dirty="0" smtClean="0"/>
              <a:t>Algorithmic Techniques</a:t>
            </a:r>
            <a:endParaRPr lang="en-US" altLang="zh-CN" dirty="0" smtClean="0"/>
          </a:p>
          <a:p>
            <a:pPr lvl="1"/>
            <a:r>
              <a:rPr lang="en-US" altLang="zh-CN" dirty="0" smtClean="0"/>
              <a:t>A Detailed Study: Configuration Checking</a:t>
            </a:r>
            <a:endParaRPr lang="en-US" altLang="zh-CN" dirty="0" smtClean="0"/>
          </a:p>
          <a:p>
            <a:endParaRPr lang="en-US" altLang="zh-CN" dirty="0" smtClean="0"/>
          </a:p>
          <a:p>
            <a:pPr>
              <a:buNone/>
            </a:pPr>
            <a:r>
              <a:rPr lang="en-US" altLang="zh-CN" sz="3200" dirty="0" smtClean="0">
                <a:solidFill>
                  <a:srgbClr val="3333CC"/>
                </a:solidFill>
                <a:sym typeface="+mn-ea"/>
              </a:rPr>
              <a:t>The Local Search Book</a:t>
            </a:r>
            <a:endParaRPr lang="en-US" altLang="zh-CN" sz="3200" dirty="0" smtClean="0">
              <a:solidFill>
                <a:srgbClr val="3333CC"/>
              </a:solidFill>
            </a:endParaRPr>
          </a:p>
          <a:p>
            <a:pPr lvl="1"/>
            <a:r>
              <a:rPr lang="en-US" altLang="zh-CN" sz="3200" dirty="0" smtClean="0">
                <a:sym typeface="+mn-ea"/>
              </a:rPr>
              <a:t>Stochastic Local Search: Foundation and Applications, 2004</a:t>
            </a:r>
            <a:endParaRPr lang="en-US" altLang="zh-CN"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Local Search (LS) Algorithms</a:t>
            </a:r>
            <a:endParaRPr lang="en-US" altLang="zh-CN" sz="3200" dirty="0" smtClean="0"/>
          </a:p>
        </p:txBody>
      </p:sp>
      <p:sp>
        <p:nvSpPr>
          <p:cNvPr id="3" name="内容占位符 2"/>
          <p:cNvSpPr>
            <a:spLocks noGrp="1"/>
          </p:cNvSpPr>
          <p:nvPr>
            <p:ph idx="1"/>
          </p:nvPr>
        </p:nvSpPr>
        <p:spPr>
          <a:xfrm>
            <a:off x="457200" y="1600200"/>
            <a:ext cx="8258204" cy="4900634"/>
          </a:xfrm>
        </p:spPr>
        <p:txBody>
          <a:bodyPr>
            <a:normAutofit fontScale="82500"/>
          </a:bodyPr>
          <a:lstStyle/>
          <a:p>
            <a:pPr>
              <a:buNone/>
            </a:pPr>
            <a:r>
              <a:rPr lang="en-US" altLang="zh-CN" b="1" dirty="0" smtClean="0"/>
              <a:t>search space S</a:t>
            </a:r>
            <a:endParaRPr lang="en-US" altLang="zh-CN" b="1" dirty="0" smtClean="0"/>
          </a:p>
          <a:p>
            <a:pPr lvl="1">
              <a:buNone/>
            </a:pPr>
            <a:r>
              <a:rPr lang="en-US" altLang="zh-CN" dirty="0" smtClean="0"/>
              <a:t>(SAT: set of all complete truth assignments to propositional variables)</a:t>
            </a:r>
            <a:endParaRPr lang="en-US" altLang="zh-CN" dirty="0" smtClean="0"/>
          </a:p>
          <a:p>
            <a:pPr>
              <a:buNone/>
            </a:pPr>
            <a:r>
              <a:rPr lang="en-US" altLang="zh-CN" b="1" dirty="0" smtClean="0"/>
              <a:t>solution set S′ ⊆ S</a:t>
            </a:r>
            <a:endParaRPr lang="en-US" altLang="zh-CN" b="1" dirty="0" smtClean="0"/>
          </a:p>
          <a:p>
            <a:pPr lvl="1">
              <a:buNone/>
            </a:pPr>
            <a:r>
              <a:rPr lang="en-US" altLang="zh-CN" dirty="0" smtClean="0"/>
              <a:t>(SAT: models of given formula)</a:t>
            </a:r>
            <a:endParaRPr lang="en-US" altLang="zh-CN" dirty="0" smtClean="0"/>
          </a:p>
          <a:p>
            <a:pPr>
              <a:buNone/>
            </a:pPr>
            <a:r>
              <a:rPr lang="en-US" altLang="zh-CN" b="1" dirty="0" smtClean="0">
                <a:solidFill>
                  <a:srgbClr val="FF0000"/>
                </a:solidFill>
              </a:rPr>
              <a:t>neighbourhood relation</a:t>
            </a:r>
            <a:r>
              <a:rPr lang="en-US" altLang="zh-CN" b="1" dirty="0" smtClean="0"/>
              <a:t> N ⊆ S × S</a:t>
            </a:r>
            <a:endParaRPr lang="en-US" altLang="zh-CN" b="1" dirty="0" smtClean="0"/>
          </a:p>
          <a:p>
            <a:pPr lvl="1">
              <a:buNone/>
            </a:pPr>
            <a:r>
              <a:rPr lang="en-US" altLang="zh-CN" dirty="0" smtClean="0"/>
              <a:t>(SAT: neighbouring variable assignments differ in the truth value of exactly one variable)</a:t>
            </a:r>
            <a:endParaRPr lang="en-US" altLang="zh-CN" b="1" baseline="30000" dirty="0" smtClean="0">
              <a:sym typeface="+mn-ea"/>
            </a:endParaRPr>
          </a:p>
          <a:p>
            <a:pPr>
              <a:buNone/>
            </a:pPr>
            <a:r>
              <a:rPr lang="en-US" altLang="zh-CN" b="1" dirty="0" smtClean="0">
                <a:solidFill>
                  <a:srgbClr val="FF0000"/>
                </a:solidFill>
              </a:rPr>
              <a:t>evaluation function g</a:t>
            </a:r>
            <a:r>
              <a:rPr lang="en-US" altLang="zh-CN" b="1" dirty="0" smtClean="0"/>
              <a:t> : S → R</a:t>
            </a:r>
            <a:r>
              <a:rPr lang="en-US" altLang="zh-CN" b="1" baseline="30000" dirty="0" smtClean="0"/>
              <a:t>+</a:t>
            </a:r>
            <a:endParaRPr lang="en-US" altLang="zh-CN" b="1" baseline="30000" dirty="0" smtClean="0"/>
          </a:p>
          <a:p>
            <a:pPr lvl="1">
              <a:buNone/>
            </a:pPr>
            <a:r>
              <a:rPr lang="en-US" altLang="zh-CN" dirty="0" smtClean="0"/>
              <a:t>(SAT: number of clauses unsatisfied under given assignment)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Local Search (LS) Algorithms</a:t>
            </a:r>
            <a:endParaRPr lang="en-US" altLang="zh-CN" sz="3200" dirty="0" smtClean="0"/>
          </a:p>
        </p:txBody>
      </p:sp>
      <p:sp>
        <p:nvSpPr>
          <p:cNvPr id="3" name="内容占位符 2"/>
          <p:cNvSpPr>
            <a:spLocks noGrp="1"/>
          </p:cNvSpPr>
          <p:nvPr>
            <p:ph idx="1"/>
          </p:nvPr>
        </p:nvSpPr>
        <p:spPr>
          <a:xfrm>
            <a:off x="457200" y="1600200"/>
            <a:ext cx="8258204" cy="4900634"/>
          </a:xfrm>
        </p:spPr>
        <p:txBody>
          <a:bodyPr>
            <a:normAutofit fontScale="72500"/>
          </a:bodyPr>
          <a:lstStyle/>
          <a:p>
            <a:pPr>
              <a:buNone/>
            </a:pPr>
            <a:r>
              <a:rPr lang="en-US" altLang="zh-CN" b="1" dirty="0" smtClean="0"/>
              <a:t>search space S</a:t>
            </a:r>
            <a:endParaRPr lang="en-US" altLang="zh-CN" b="1" dirty="0" smtClean="0"/>
          </a:p>
          <a:p>
            <a:pPr lvl="1">
              <a:buNone/>
            </a:pPr>
            <a:r>
              <a:rPr lang="en-US" altLang="zh-CN" dirty="0" smtClean="0"/>
              <a:t>(MaxSAT: set of all complete truth assignments to propositional variables)</a:t>
            </a:r>
            <a:endParaRPr lang="en-US" altLang="zh-CN" dirty="0" smtClean="0"/>
          </a:p>
          <a:p>
            <a:pPr>
              <a:buNone/>
            </a:pPr>
            <a:r>
              <a:rPr lang="en-US" altLang="zh-CN" b="1" dirty="0" smtClean="0"/>
              <a:t>solution set S′ ⊆ S</a:t>
            </a:r>
            <a:endParaRPr lang="en-US" altLang="zh-CN" b="1" dirty="0" smtClean="0"/>
          </a:p>
          <a:p>
            <a:pPr lvl="1">
              <a:buNone/>
            </a:pPr>
            <a:r>
              <a:rPr lang="en-US" altLang="zh-CN" dirty="0" smtClean="0"/>
              <a:t>(MaxSAT: S'=S)</a:t>
            </a:r>
            <a:endParaRPr lang="en-US" altLang="zh-CN" dirty="0" smtClean="0"/>
          </a:p>
          <a:p>
            <a:pPr>
              <a:buNone/>
            </a:pPr>
            <a:r>
              <a:rPr lang="en-US" altLang="zh-CN" b="1" dirty="0" smtClean="0">
                <a:solidFill>
                  <a:srgbClr val="FF0000"/>
                </a:solidFill>
              </a:rPr>
              <a:t>neighbourhood relation</a:t>
            </a:r>
            <a:r>
              <a:rPr lang="en-US" altLang="zh-CN" b="1" dirty="0" smtClean="0"/>
              <a:t> N ⊆ S × S</a:t>
            </a:r>
            <a:endParaRPr lang="en-US" altLang="zh-CN" b="1" dirty="0" smtClean="0"/>
          </a:p>
          <a:p>
            <a:pPr lvl="1">
              <a:buNone/>
            </a:pPr>
            <a:r>
              <a:rPr lang="en-US" altLang="zh-CN" dirty="0" smtClean="0"/>
              <a:t>(MaxSAT: neighbouring variable assignments differ in the truth value of exactly one variable)</a:t>
            </a:r>
            <a:endParaRPr lang="en-US" altLang="zh-CN" dirty="0" smtClean="0"/>
          </a:p>
          <a:p>
            <a:pPr lvl="0">
              <a:buNone/>
            </a:pPr>
            <a:r>
              <a:rPr lang="en-US" altLang="zh-CN" sz="2800" b="1" dirty="0" smtClean="0">
                <a:sym typeface="+mn-ea"/>
              </a:rPr>
              <a:t>objective function f : S → R</a:t>
            </a:r>
            <a:r>
              <a:rPr lang="en-US" altLang="zh-CN" sz="2800" b="1" baseline="30000" dirty="0" smtClean="0">
                <a:sym typeface="+mn-ea"/>
              </a:rPr>
              <a:t>+</a:t>
            </a:r>
            <a:endParaRPr lang="en-US" altLang="zh-CN" sz="2800" b="1" baseline="30000" dirty="0" smtClean="0">
              <a:sym typeface="+mn-ea"/>
            </a:endParaRPr>
          </a:p>
          <a:p>
            <a:pPr lvl="0">
              <a:buNone/>
            </a:pPr>
            <a:r>
              <a:rPr lang="en-US" altLang="zh-CN" sz="2800" b="1" baseline="30000" dirty="0" smtClean="0">
                <a:sym typeface="+mn-ea"/>
              </a:rPr>
              <a:t>	</a:t>
            </a:r>
            <a:r>
              <a:rPr lang="en-US" altLang="zh-CN" sz="2800" dirty="0" smtClean="0">
                <a:sym typeface="+mn-ea"/>
              </a:rPr>
              <a:t>(MaxSAT: number of clauses unsatisfied under given assignment)</a:t>
            </a:r>
            <a:endParaRPr lang="en-US" altLang="zh-CN" b="1" baseline="30000" dirty="0" smtClean="0">
              <a:sym typeface="+mn-ea"/>
            </a:endParaRPr>
          </a:p>
          <a:p>
            <a:pPr>
              <a:buNone/>
            </a:pPr>
            <a:r>
              <a:rPr lang="en-US" altLang="zh-CN" b="1" dirty="0" smtClean="0">
                <a:solidFill>
                  <a:srgbClr val="FF0000"/>
                </a:solidFill>
              </a:rPr>
              <a:t>evaluation function g</a:t>
            </a:r>
            <a:r>
              <a:rPr lang="en-US" altLang="zh-CN" b="1" dirty="0" smtClean="0"/>
              <a:t> : S → R</a:t>
            </a:r>
            <a:r>
              <a:rPr lang="en-US" altLang="zh-CN" b="1" baseline="30000" dirty="0" smtClean="0"/>
              <a:t>+</a:t>
            </a:r>
            <a:endParaRPr lang="en-US" altLang="zh-CN" b="1" baseline="30000" dirty="0" smtClean="0"/>
          </a:p>
          <a:p>
            <a:pPr lvl="1">
              <a:buNone/>
            </a:pPr>
            <a:r>
              <a:rPr lang="en-US" altLang="zh-CN" dirty="0" smtClean="0"/>
              <a:t>(MaxSAT: g1=number of clauses unsatisfied under given assignment;</a:t>
            </a:r>
            <a:endParaRPr lang="en-US" altLang="zh-CN" dirty="0" smtClean="0"/>
          </a:p>
          <a:p>
            <a:pPr lvl="1">
              <a:buNone/>
            </a:pPr>
            <a:r>
              <a:rPr lang="en-US" altLang="zh-CN" dirty="0" smtClean="0"/>
              <a:t> g2=total weight of clauses unsatisfied under given assignment,using clause weighting techniques.)</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186766" cy="4757758"/>
          </a:xfrm>
        </p:spPr>
        <p:txBody>
          <a:bodyPr>
            <a:normAutofit fontScale="80000"/>
          </a:bodyPr>
          <a:lstStyle/>
          <a:p>
            <a:r>
              <a:rPr lang="en-US" altLang="zh-CN" dirty="0" smtClean="0"/>
              <a:t>A geometrical veiwpoint of Local Search:</a:t>
            </a:r>
            <a:endParaRPr lang="en-US" altLang="zh-CN" dirty="0" smtClean="0"/>
          </a:p>
          <a:p>
            <a:pPr lvl="1"/>
            <a:r>
              <a:rPr lang="en-US" altLang="zh-CN" dirty="0" smtClean="0"/>
              <a:t>the whole search space forms a network</a:t>
            </a:r>
            <a:endParaRPr lang="en-US" altLang="zh-CN" dirty="0" smtClean="0"/>
          </a:p>
          <a:p>
            <a:pPr lvl="1"/>
            <a:r>
              <a:rPr lang="en-US" altLang="zh-CN" dirty="0" smtClean="0"/>
              <a:t>a local search algorithm starts from an initial position (corresponding to an initial candidate solution);</a:t>
            </a:r>
            <a:endParaRPr lang="en-US" altLang="zh-CN" dirty="0" smtClean="0"/>
          </a:p>
          <a:p>
            <a:pPr lvl="1"/>
            <a:r>
              <a:rPr lang="en-US" altLang="zh-CN" dirty="0" smtClean="0"/>
              <a:t>iteratively moves from the current position to neighbouring position</a:t>
            </a:r>
            <a:endParaRPr lang="en-US" altLang="zh-CN" dirty="0" smtClean="0"/>
          </a:p>
          <a:p>
            <a:pPr lvl="1"/>
            <a:r>
              <a:rPr lang="en-US" altLang="zh-CN" dirty="0" smtClean="0"/>
              <a:t>use evaluation function for guidance</a:t>
            </a:r>
            <a:endParaRPr lang="en-US" altLang="zh-CN" dirty="0" smtClean="0"/>
          </a:p>
          <a:p>
            <a:endParaRPr lang="en-US" altLang="zh-CN" dirty="0" smtClean="0"/>
          </a:p>
          <a:p>
            <a:r>
              <a:rPr lang="en-US" altLang="zh-CN" dirty="0" smtClean="0"/>
              <a:t>Two important factors in local search design</a:t>
            </a:r>
            <a:endParaRPr lang="en-US" altLang="zh-CN" dirty="0" smtClean="0"/>
          </a:p>
          <a:p>
            <a:pPr lvl="1"/>
            <a:r>
              <a:rPr lang="en-US" altLang="zh-CN" sz="2800" dirty="0" smtClean="0"/>
              <a:t>Neighbourhood relation</a:t>
            </a:r>
            <a:endParaRPr lang="en-US" altLang="zh-CN" sz="2800" dirty="0" smtClean="0"/>
          </a:p>
          <a:p>
            <a:pPr lvl="1"/>
            <a:r>
              <a:rPr lang="en-US" altLang="zh-CN" sz="2800" dirty="0" smtClean="0"/>
              <a:t>Evaluation function</a:t>
            </a:r>
            <a:endParaRPr lang="en-US" altLang="zh-CN" sz="2800" dirty="0" smtClean="0"/>
          </a:p>
          <a:p>
            <a:endParaRPr lang="en-US" altLang="zh-CN" dirty="0" smtClean="0"/>
          </a:p>
          <a:p>
            <a:pPr marL="0" indent="0">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Pros. and Cons. of Local Search</a:t>
            </a:r>
            <a:endParaRPr lang="zh-CN" altLang="en-US" dirty="0"/>
          </a:p>
        </p:txBody>
      </p:sp>
      <p:sp>
        <p:nvSpPr>
          <p:cNvPr id="3" name="内容占位符 2"/>
          <p:cNvSpPr>
            <a:spLocks noGrp="1"/>
          </p:cNvSpPr>
          <p:nvPr>
            <p:ph idx="1"/>
          </p:nvPr>
        </p:nvSpPr>
        <p:spPr/>
        <p:txBody>
          <a:bodyPr>
            <a:normAutofit lnSpcReduction="20000"/>
          </a:bodyPr>
          <a:lstStyle/>
          <a:p>
            <a:pPr algn="l"/>
            <a:r>
              <a:rPr lang="en-US" altLang="zh-CN" sz="2400" dirty="0"/>
              <a:t>Pros:</a:t>
            </a:r>
            <a:endParaRPr lang="en-US" altLang="zh-CN" sz="2400" dirty="0"/>
          </a:p>
          <a:p>
            <a:pPr lvl="1" algn="l"/>
            <a:r>
              <a:rPr lang="en-US" altLang="zh-CN" sz="2100" dirty="0"/>
              <a:t>Conceptually simple and esay to implement</a:t>
            </a:r>
            <a:endParaRPr lang="en-US" altLang="zh-CN" sz="2100" dirty="0"/>
          </a:p>
          <a:p>
            <a:pPr lvl="1" algn="l"/>
            <a:r>
              <a:rPr lang="en-US" altLang="zh-CN" sz="2100" dirty="0"/>
              <a:t>Generic purpose</a:t>
            </a:r>
            <a:endParaRPr lang="en-US" altLang="zh-CN" sz="2100" dirty="0"/>
          </a:p>
          <a:p>
            <a:pPr lvl="1" algn="l"/>
            <a:r>
              <a:rPr lang="en-US" altLang="zh-CN" sz="2100" dirty="0"/>
              <a:t>Scalability ( suitably efficient and practical when applied to large situations )</a:t>
            </a:r>
            <a:endParaRPr lang="en-US" altLang="zh-CN" sz="2100" dirty="0"/>
          </a:p>
          <a:p>
            <a:pPr lvl="1" algn="l"/>
            <a:r>
              <a:rPr lang="en-US" altLang="zh-CN" sz="2100" dirty="0" smtClean="0">
                <a:sym typeface="+mn-ea"/>
              </a:rPr>
              <a:t>for many combinatorial problems more efficient than systematic search</a:t>
            </a:r>
            <a:endParaRPr lang="en-US" altLang="zh-CN" sz="2100" dirty="0"/>
          </a:p>
          <a:p>
            <a:pPr lvl="1" algn="l"/>
            <a:r>
              <a:rPr lang="en-US" altLang="zh-CN" sz="2100" dirty="0"/>
              <a:t>Easy to </a:t>
            </a:r>
            <a:r>
              <a:rPr lang="en-US" altLang="zh-CN" sz="2100" dirty="0" smtClean="0">
                <a:sym typeface="+mn-ea"/>
              </a:rPr>
              <a:t>parallelize</a:t>
            </a:r>
            <a:endParaRPr lang="en-US" altLang="zh-CN" sz="2100" dirty="0" smtClean="0">
              <a:sym typeface="+mn-ea"/>
            </a:endParaRPr>
          </a:p>
          <a:p>
            <a:pPr lvl="1" algn="l"/>
            <a:endParaRPr lang="en-US" altLang="zh-CN" sz="2100" dirty="0"/>
          </a:p>
          <a:p>
            <a:pPr algn="l"/>
            <a:r>
              <a:rPr lang="en-US" altLang="zh-CN" sz="2400" dirty="0">
                <a:sym typeface="+mn-ea"/>
              </a:rPr>
              <a:t>Cons</a:t>
            </a:r>
            <a:endParaRPr lang="en-US" altLang="zh-CN" sz="2400" dirty="0"/>
          </a:p>
          <a:p>
            <a:pPr lvl="1" algn="l"/>
            <a:r>
              <a:rPr lang="en-US" altLang="zh-CN" sz="2400" dirty="0" smtClean="0">
                <a:sym typeface="+mn-ea"/>
              </a:rPr>
              <a:t>often incomplete (no guarantees for solution quality)</a:t>
            </a:r>
            <a:endParaRPr lang="en-US" altLang="zh-CN" sz="2400" dirty="0" smtClean="0"/>
          </a:p>
          <a:p>
            <a:pPr lvl="1" algn="l"/>
            <a:r>
              <a:rPr lang="en-US" altLang="zh-CN" sz="2400" dirty="0" smtClean="0">
                <a:sym typeface="+mn-ea"/>
              </a:rPr>
              <a:t>usually stochastic behaviour</a:t>
            </a:r>
            <a:endParaRPr lang="en-US" altLang="zh-CN" sz="2400" dirty="0" smtClean="0"/>
          </a:p>
          <a:p>
            <a:pPr lvl="1" algn="l"/>
            <a:r>
              <a:rPr lang="en-US" altLang="zh-CN" sz="2400" dirty="0" smtClean="0">
                <a:sym typeface="+mn-ea"/>
              </a:rPr>
              <a:t>often difficult to analyze theoretically</a:t>
            </a:r>
            <a:endParaRPr lang="en-US" altLang="zh-C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When to use Local Search</a:t>
            </a:r>
            <a:endParaRPr lang="zh-CN" altLang="en-US" dirty="0"/>
          </a:p>
        </p:txBody>
      </p:sp>
      <p:sp>
        <p:nvSpPr>
          <p:cNvPr id="3" name="内容占位符 2"/>
          <p:cNvSpPr>
            <a:spLocks noGrp="1"/>
          </p:cNvSpPr>
          <p:nvPr>
            <p:ph idx="1"/>
          </p:nvPr>
        </p:nvSpPr>
        <p:spPr/>
        <p:txBody>
          <a:bodyPr>
            <a:normAutofit lnSpcReduction="20000"/>
          </a:bodyPr>
          <a:lstStyle/>
          <a:p>
            <a:pPr marL="0" indent="0" algn="l">
              <a:buNone/>
            </a:pPr>
            <a:endParaRPr lang="en-US" altLang="zh-CN" sz="2100" dirty="0"/>
          </a:p>
          <a:p>
            <a:pPr algn="l"/>
            <a:r>
              <a:rPr lang="en-US" altLang="zh-CN" sz="2400" dirty="0">
                <a:sym typeface="+mn-ea"/>
              </a:rPr>
              <a:t>When you meet these scenarios, try local search</a:t>
            </a:r>
            <a:endParaRPr lang="en-US" altLang="zh-CN" sz="2400" dirty="0"/>
          </a:p>
          <a:p>
            <a:pPr lvl="1" algn="l"/>
            <a:r>
              <a:rPr lang="en-US" altLang="zh-CN" sz="2400" dirty="0"/>
              <a:t>Know little about the problem</a:t>
            </a:r>
            <a:endParaRPr lang="en-US" altLang="zh-CN" sz="2400" dirty="0"/>
          </a:p>
          <a:p>
            <a:pPr lvl="1" algn="l"/>
            <a:r>
              <a:rPr lang="en-US" altLang="zh-CN" sz="2400" dirty="0"/>
              <a:t>Approximate solutions are acceptable</a:t>
            </a:r>
            <a:endParaRPr lang="en-US" altLang="zh-CN" sz="2400" dirty="0"/>
          </a:p>
          <a:p>
            <a:pPr lvl="1" algn="l"/>
            <a:r>
              <a:rPr lang="en-US" altLang="zh-CN" sz="2400" dirty="0"/>
              <a:t>Time resource is limited or very valuable</a:t>
            </a:r>
            <a:endParaRPr lang="en-US" altLang="zh-CN" sz="2400" dirty="0"/>
          </a:p>
          <a:p>
            <a:pPr lvl="1" algn="l"/>
            <a:r>
              <a:rPr lang="en-US" altLang="zh-CN" sz="2400" dirty="0"/>
              <a:t>The instance is very large</a:t>
            </a:r>
            <a:endParaRPr lang="en-US" altLang="zh-C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b="1" dirty="0" smtClean="0"/>
              <a:t>Iterative Improvement (Greedy Search):</a:t>
            </a:r>
            <a:endParaRPr lang="en-US" altLang="zh-CN" b="1" dirty="0" smtClean="0"/>
          </a:p>
          <a:p>
            <a:pPr algn="just"/>
            <a:r>
              <a:rPr lang="en-US" altLang="zh-CN" dirty="0" smtClean="0"/>
              <a:t>initialize search at some point of search space</a:t>
            </a:r>
            <a:endParaRPr lang="en-US" altLang="zh-CN" dirty="0" smtClean="0"/>
          </a:p>
          <a:p>
            <a:pPr algn="just"/>
            <a:r>
              <a:rPr lang="en-US" altLang="zh-CN" dirty="0" smtClean="0"/>
              <a:t>in each step, move from the current search position to a neighbouring position with a better evaluation function value</a:t>
            </a:r>
            <a:endParaRPr lang="zh-CN" altLang="en-US" dirty="0"/>
          </a:p>
        </p:txBody>
      </p:sp>
      <p:sp>
        <p:nvSpPr>
          <p:cNvPr id="4" name="标题 3"/>
          <p:cNvSpPr>
            <a:spLocks noGrp="1"/>
          </p:cNvSpPr>
          <p:nvPr>
            <p:ph type="title"/>
          </p:nvPr>
        </p:nvSpPr>
        <p:spPr/>
        <p:txBody>
          <a:bodyPr/>
          <a:lstStyle/>
          <a:p>
            <a:r>
              <a:rPr lang="en-US" altLang="zh-CN" dirty="0" smtClean="0"/>
              <a:t>A Simple Local Search</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85860"/>
            <a:ext cx="8229600" cy="4525963"/>
          </a:xfrm>
        </p:spPr>
        <p:txBody>
          <a:bodyPr/>
          <a:lstStyle/>
          <a:p>
            <a:pPr>
              <a:buNone/>
            </a:pPr>
            <a:r>
              <a:rPr lang="en-US" altLang="zh-CN" b="1" dirty="0" smtClean="0"/>
              <a:t>Typical problems with local search:</a:t>
            </a:r>
            <a:endParaRPr lang="en-US" altLang="zh-CN" b="1" dirty="0" smtClean="0"/>
          </a:p>
          <a:p>
            <a:r>
              <a:rPr lang="en-US" altLang="zh-CN" sz="2800" dirty="0" smtClean="0"/>
              <a:t>getting stuck in local optima</a:t>
            </a:r>
            <a:endParaRPr lang="en-US" altLang="zh-CN" sz="2800" dirty="0" smtClean="0"/>
          </a:p>
          <a:p>
            <a:r>
              <a:rPr lang="en-US" altLang="zh-CN" sz="2800" dirty="0" smtClean="0"/>
              <a:t>being misguided by evaluation function</a:t>
            </a:r>
            <a:endParaRPr lang="zh-CN" altLang="en-US" sz="2800" dirty="0"/>
          </a:p>
        </p:txBody>
      </p:sp>
      <p:pic>
        <p:nvPicPr>
          <p:cNvPr id="4" name="图片 3" descr="greedy.jpg"/>
          <p:cNvPicPr>
            <a:picLocks noChangeAspect="1"/>
          </p:cNvPicPr>
          <p:nvPr/>
        </p:nvPicPr>
        <p:blipFill>
          <a:blip r:embed="rId1"/>
          <a:stretch>
            <a:fillRect/>
          </a:stretch>
        </p:blipFill>
        <p:spPr>
          <a:xfrm>
            <a:off x="1928794" y="3143248"/>
            <a:ext cx="4343400" cy="2743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normAutofit fontScale="77500" lnSpcReduction="20000"/>
          </a:bodyPr>
          <a:lstStyle/>
          <a:p>
            <a:pPr>
              <a:buNone/>
            </a:pPr>
            <a:r>
              <a:rPr lang="en-US" altLang="zh-CN" dirty="0" smtClean="0">
                <a:solidFill>
                  <a:srgbClr val="3333CC"/>
                </a:solidFill>
              </a:rPr>
              <a:t>Note:</a:t>
            </a:r>
            <a:endParaRPr lang="en-US" altLang="zh-CN" dirty="0" smtClean="0">
              <a:solidFill>
                <a:srgbClr val="3333CC"/>
              </a:solidFill>
            </a:endParaRPr>
          </a:p>
          <a:p>
            <a:r>
              <a:rPr lang="en-US" altLang="zh-CN" dirty="0" smtClean="0"/>
              <a:t>Local minima depend on g and neighbourhood relation, N.</a:t>
            </a:r>
            <a:endParaRPr lang="en-US" altLang="zh-CN" dirty="0" smtClean="0"/>
          </a:p>
          <a:p>
            <a:r>
              <a:rPr lang="en-US" altLang="zh-CN" dirty="0" smtClean="0"/>
              <a:t>Larger </a:t>
            </a:r>
            <a:r>
              <a:rPr lang="en-US" altLang="zh-CN" dirty="0" err="1" smtClean="0"/>
              <a:t>neighbourhoods</a:t>
            </a:r>
            <a:r>
              <a:rPr lang="en-US" altLang="zh-CN" dirty="0" smtClean="0"/>
              <a:t> N(s) </a:t>
            </a:r>
            <a:endParaRPr lang="en-US" altLang="zh-CN" dirty="0" smtClean="0"/>
          </a:p>
          <a:p>
            <a:pPr lvl="1"/>
            <a:r>
              <a:rPr lang="en-US" altLang="zh-CN" dirty="0" smtClean="0"/>
              <a:t>neighbhourhood graphs with smaller diameter, i.e. max</a:t>
            </a:r>
            <a:r>
              <a:rPr lang="en-US" altLang="zh-CN" baseline="-25000" dirty="0" smtClean="0">
                <a:solidFill>
                  <a:schemeClr val="tx1"/>
                </a:solidFill>
                <a:uFillTx/>
              </a:rPr>
              <a:t>u,v</a:t>
            </a:r>
            <a:r>
              <a:rPr lang="en-US" altLang="zh-CN" dirty="0" smtClean="0"/>
              <a:t>d(u,v);</a:t>
            </a:r>
            <a:endParaRPr lang="en-US" altLang="zh-CN" dirty="0" smtClean="0"/>
          </a:p>
          <a:p>
            <a:pPr lvl="1"/>
            <a:r>
              <a:rPr lang="en-US" altLang="zh-CN" dirty="0" smtClean="0"/>
              <a:t>fewer local minima.</a:t>
            </a:r>
            <a:endParaRPr lang="en-US" altLang="zh-CN" dirty="0" smtClean="0"/>
          </a:p>
          <a:p>
            <a:pPr lvl="1"/>
            <a:r>
              <a:rPr lang="en-US" altLang="zh-CN" dirty="0" smtClean="0"/>
              <a:t>more costly to be search.</a:t>
            </a:r>
            <a:endParaRPr lang="en-US" altLang="zh-CN" dirty="0" smtClean="0"/>
          </a:p>
          <a:p>
            <a:endParaRPr lang="en-US" altLang="zh-CN" dirty="0" smtClean="0"/>
          </a:p>
          <a:p>
            <a:pPr>
              <a:buNone/>
            </a:pPr>
            <a:r>
              <a:rPr lang="en-US" altLang="zh-CN" dirty="0" smtClean="0"/>
              <a:t>Exteme case: </a:t>
            </a:r>
            <a:r>
              <a:rPr lang="en-US" altLang="zh-CN" dirty="0" smtClean="0">
                <a:solidFill>
                  <a:srgbClr val="3333CC"/>
                </a:solidFill>
              </a:rPr>
              <a:t>exact </a:t>
            </a:r>
            <a:r>
              <a:rPr lang="en-US" altLang="zh-CN" dirty="0" err="1" smtClean="0">
                <a:solidFill>
                  <a:srgbClr val="3333CC"/>
                </a:solidFill>
              </a:rPr>
              <a:t>neighbourhood</a:t>
            </a:r>
            <a:endParaRPr lang="en-US" altLang="zh-CN" dirty="0" smtClean="0"/>
          </a:p>
          <a:p>
            <a:r>
              <a:rPr lang="en-US" altLang="zh-CN" dirty="0" smtClean="0"/>
              <a:t>for which any local optimum is also guaranteed to be a global optimum.</a:t>
            </a:r>
            <a:endParaRPr lang="en-US" altLang="zh-CN" dirty="0" smtClean="0"/>
          </a:p>
          <a:p>
            <a:r>
              <a:rPr lang="en-US" altLang="zh-CN" dirty="0" smtClean="0"/>
              <a:t>exact neighbourhoods are too large to be searched effectively (exponential in size of problem instance).</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10000"/>
          </a:bodyPr>
          <a:lstStyle/>
          <a:p>
            <a:pPr>
              <a:buNone/>
            </a:pPr>
            <a:r>
              <a:rPr lang="en-US" altLang="zh-CN" b="1" dirty="0" smtClean="0"/>
              <a:t>Stochastic Local Search:</a:t>
            </a:r>
            <a:endParaRPr lang="en-US" altLang="zh-CN" b="1" dirty="0" smtClean="0"/>
          </a:p>
          <a:p>
            <a:r>
              <a:rPr lang="en-US" altLang="zh-CN" dirty="0" smtClean="0"/>
              <a:t>randomize initialization step</a:t>
            </a:r>
            <a:endParaRPr lang="en-US" altLang="zh-CN" dirty="0" smtClean="0"/>
          </a:p>
          <a:p>
            <a:pPr lvl="1"/>
            <a:r>
              <a:rPr lang="en-US" altLang="zh-CN" dirty="0" smtClean="0"/>
              <a:t>random initial solutions</a:t>
            </a:r>
            <a:endParaRPr lang="en-US" altLang="zh-CN" dirty="0" smtClean="0"/>
          </a:p>
          <a:p>
            <a:pPr lvl="1"/>
            <a:r>
              <a:rPr lang="en-US" altLang="zh-CN" dirty="0" smtClean="0"/>
              <a:t>randomized construction heuristics</a:t>
            </a:r>
            <a:endParaRPr lang="en-US" altLang="zh-CN" dirty="0" smtClean="0"/>
          </a:p>
          <a:p>
            <a:r>
              <a:rPr lang="en-US" altLang="zh-CN" dirty="0" smtClean="0"/>
              <a:t>randomize search steps</a:t>
            </a:r>
            <a:endParaRPr lang="en-US" altLang="zh-CN" dirty="0" smtClean="0"/>
          </a:p>
          <a:p>
            <a:pPr lvl="1"/>
            <a:r>
              <a:rPr lang="en-US" altLang="zh-CN" dirty="0" smtClean="0"/>
              <a:t>such that suboptimal/worsening steps are allowed</a:t>
            </a:r>
            <a:endParaRPr lang="en-US" altLang="zh-CN" dirty="0" smtClean="0"/>
          </a:p>
          <a:p>
            <a:pPr lvl="1"/>
            <a:r>
              <a:rPr lang="en-US" altLang="zh-CN" dirty="0" smtClean="0"/>
              <a:t>improved performance &amp; robustness</a:t>
            </a:r>
            <a:endParaRPr lang="en-US" altLang="zh-CN" dirty="0" smtClean="0"/>
          </a:p>
          <a:p>
            <a:r>
              <a:rPr lang="en-US" altLang="zh-CN" dirty="0" smtClean="0"/>
              <a:t>typically, degree of randomization controlled by probability parameter</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Simple SLS methods</a:t>
            </a:r>
            <a:endParaRPr lang="zh-CN" altLang="en-US" dirty="0"/>
          </a:p>
        </p:txBody>
      </p:sp>
      <p:sp>
        <p:nvSpPr>
          <p:cNvPr id="3" name="内容占位符 2"/>
          <p:cNvSpPr>
            <a:spLocks noGrp="1"/>
          </p:cNvSpPr>
          <p:nvPr>
            <p:ph idx="1"/>
          </p:nvPr>
        </p:nvSpPr>
        <p:spPr/>
        <p:txBody>
          <a:bodyPr/>
          <a:lstStyle/>
          <a:p>
            <a:r>
              <a:rPr lang="en-US" altLang="zh-CN" b="1" dirty="0" smtClean="0"/>
              <a:t>Random Search (Blind Guessing):</a:t>
            </a:r>
            <a:endParaRPr lang="en-US" altLang="zh-CN" b="1" dirty="0" smtClean="0"/>
          </a:p>
          <a:p>
            <a:pPr>
              <a:buNone/>
            </a:pPr>
            <a:r>
              <a:rPr lang="en-US" altLang="zh-CN" i="1" dirty="0" smtClean="0"/>
              <a:t>	</a:t>
            </a:r>
            <a:r>
              <a:rPr lang="en-US" altLang="zh-CN" sz="2800" i="1" dirty="0" smtClean="0"/>
              <a:t>In each step, randomly select one element of the search space.</a:t>
            </a:r>
            <a:endParaRPr lang="en-US" altLang="zh-CN" sz="2800" i="1" dirty="0" smtClean="0"/>
          </a:p>
          <a:p>
            <a:pPr>
              <a:buNone/>
            </a:pPr>
            <a:endParaRPr lang="en-US" altLang="zh-CN" i="1" dirty="0" smtClean="0"/>
          </a:p>
          <a:p>
            <a:r>
              <a:rPr lang="en-US" altLang="zh-CN" b="1" dirty="0" smtClean="0"/>
              <a:t>(Uninformed) Random Walk:</a:t>
            </a:r>
            <a:endParaRPr lang="en-US" altLang="zh-CN" b="1" dirty="0" smtClean="0"/>
          </a:p>
          <a:p>
            <a:pPr>
              <a:buNone/>
            </a:pPr>
            <a:r>
              <a:rPr lang="en-US" altLang="zh-CN" i="1" dirty="0" smtClean="0"/>
              <a:t>	</a:t>
            </a:r>
            <a:r>
              <a:rPr lang="en-US" altLang="zh-CN" sz="2800" i="1" dirty="0" smtClean="0"/>
              <a:t>In each step, randomly select one of the neighbouring positions of the search space and move there.</a:t>
            </a:r>
            <a:endParaRPr lang="zh-CN"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643182"/>
            <a:ext cx="8229600" cy="1143000"/>
          </a:xfrm>
        </p:spPr>
        <p:txBody>
          <a:bodyPr>
            <a:normAutofit fontScale="90000"/>
          </a:bodyPr>
          <a:lstStyle/>
          <a:p>
            <a:r>
              <a:rPr lang="en-US" altLang="zh-CN" dirty="0" smtClean="0">
                <a:sym typeface="+mn-ea"/>
              </a:rPr>
              <a:t>Combinatorial Optimization and Heuristic Search</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II.jpg"/>
          <p:cNvPicPr>
            <a:picLocks noGrp="1" noChangeAspect="1"/>
          </p:cNvPicPr>
          <p:nvPr>
            <p:ph idx="1"/>
          </p:nvPr>
        </p:nvPicPr>
        <p:blipFill>
          <a:blip r:embed="rId1"/>
          <a:stretch>
            <a:fillRect/>
          </a:stretch>
        </p:blipFill>
        <p:spPr>
          <a:xfrm>
            <a:off x="1571604" y="1714488"/>
            <a:ext cx="5251633" cy="2643206"/>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286412"/>
          </a:xfrm>
        </p:spPr>
        <p:txBody>
          <a:bodyPr>
            <a:normAutofit fontScale="92500" lnSpcReduction="20000"/>
          </a:bodyPr>
          <a:lstStyle/>
          <a:p>
            <a:pPr>
              <a:buNone/>
            </a:pPr>
            <a:r>
              <a:rPr lang="en-US" altLang="zh-CN" b="1" dirty="0" smtClean="0"/>
              <a:t>Iterative Improvement for MaxSAT</a:t>
            </a:r>
            <a:endParaRPr lang="en-US" altLang="zh-CN" b="1" dirty="0" smtClean="0"/>
          </a:p>
          <a:p>
            <a:r>
              <a:rPr lang="en-US" altLang="zh-CN" sz="3000" dirty="0" smtClean="0"/>
              <a:t>initialization: randomly chosen complete truth assignment</a:t>
            </a:r>
            <a:endParaRPr lang="en-US" altLang="zh-CN" sz="3000" dirty="0" smtClean="0"/>
          </a:p>
          <a:p>
            <a:endParaRPr lang="en-US" altLang="zh-CN" sz="3000" dirty="0" smtClean="0"/>
          </a:p>
          <a:p>
            <a:r>
              <a:rPr lang="en-US" altLang="zh-CN" sz="3000" dirty="0" smtClean="0"/>
              <a:t>neighbourhood: variable assignments are neighbours </a:t>
            </a:r>
            <a:r>
              <a:rPr lang="en-US" altLang="zh-CN" sz="3000" dirty="0" err="1" smtClean="0"/>
              <a:t>iff</a:t>
            </a:r>
            <a:r>
              <a:rPr lang="en-US" altLang="zh-CN" sz="3000" dirty="0" smtClean="0"/>
              <a:t> they differ in truth value of one variable</a:t>
            </a:r>
            <a:endParaRPr lang="en-US" altLang="zh-CN" sz="3000" dirty="0" smtClean="0"/>
          </a:p>
          <a:p>
            <a:endParaRPr lang="en-US" altLang="zh-CN" sz="3000" dirty="0" smtClean="0"/>
          </a:p>
          <a:p>
            <a:r>
              <a:rPr lang="en-US" altLang="zh-CN" sz="3000" dirty="0" smtClean="0"/>
              <a:t>neighbourhood size: O(n) where n = number of variables</a:t>
            </a:r>
            <a:endParaRPr lang="en-US" altLang="zh-CN" sz="3000" dirty="0" smtClean="0"/>
          </a:p>
          <a:p>
            <a:endParaRPr lang="en-US" altLang="zh-CN" sz="3000" dirty="0" smtClean="0"/>
          </a:p>
          <a:p>
            <a:r>
              <a:rPr lang="en-US" altLang="zh-CN" sz="3000" dirty="0" smtClean="0"/>
              <a:t>evaluation function g: number of clauses unsatisfied under given assignment</a:t>
            </a:r>
            <a:endParaRPr lang="zh-CN" altLang="en-US" sz="3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a:bodyPr>
          <a:lstStyle/>
          <a:p>
            <a:pPr>
              <a:buNone/>
            </a:pPr>
            <a:r>
              <a:rPr lang="en-US" altLang="zh-CN" b="1" dirty="0" smtClean="0"/>
              <a:t>Iterative Improvement for MaxSAT</a:t>
            </a:r>
            <a:endParaRPr lang="en-US" altLang="zh-CN" b="1" dirty="0" smtClean="0"/>
          </a:p>
          <a:p>
            <a:r>
              <a:rPr lang="en-US" altLang="zh-CN" sz="2625" dirty="0" smtClean="0"/>
              <a:t>S := a random complete assignment;</a:t>
            </a:r>
            <a:endParaRPr lang="en-US" altLang="zh-CN" sz="2625" dirty="0" smtClean="0"/>
          </a:p>
          <a:p>
            <a:r>
              <a:rPr lang="en-US" altLang="zh-CN" sz="2625" dirty="0" smtClean="0"/>
              <a:t>while (1)</a:t>
            </a:r>
            <a:endParaRPr lang="en-US" altLang="zh-CN" sz="2625" dirty="0" smtClean="0"/>
          </a:p>
          <a:p>
            <a:pPr lvl="1"/>
            <a:r>
              <a:rPr lang="en-US" altLang="zh-CN" sz="2625" dirty="0" smtClean="0"/>
              <a:t>if (exist S'   N(S) s.t. </a:t>
            </a:r>
            <a:r>
              <a:rPr lang="en-US" altLang="zh-CN" sz="2625" dirty="0" smtClean="0">
                <a:sym typeface="+mn-ea"/>
              </a:rPr>
              <a:t>g(S')&lt;g(S)</a:t>
            </a:r>
            <a:r>
              <a:rPr lang="en-US" altLang="zh-CN" sz="2625" dirty="0" smtClean="0"/>
              <a:t> ) </a:t>
            </a:r>
            <a:endParaRPr lang="en-US" altLang="zh-CN" sz="2625" dirty="0" smtClean="0"/>
          </a:p>
          <a:p>
            <a:pPr lvl="2"/>
            <a:r>
              <a:rPr lang="en-US" altLang="zh-CN" sz="2625" dirty="0" smtClean="0"/>
              <a:t>S' = such an assignment;</a:t>
            </a:r>
            <a:endParaRPr lang="en-US" altLang="zh-CN" sz="2625" dirty="0" smtClean="0"/>
          </a:p>
          <a:p>
            <a:pPr lvl="2"/>
            <a:r>
              <a:rPr lang="en-US" altLang="zh-CN" sz="2625" dirty="0" smtClean="0"/>
              <a:t>S := S';</a:t>
            </a:r>
            <a:endParaRPr lang="en-US" altLang="zh-CN" sz="2625" dirty="0" smtClean="0"/>
          </a:p>
          <a:p>
            <a:pPr lvl="1"/>
            <a:r>
              <a:rPr lang="en-US" altLang="zh-CN" sz="2625" dirty="0" smtClean="0"/>
              <a:t>else </a:t>
            </a:r>
            <a:endParaRPr lang="en-US" altLang="zh-CN" sz="2625" dirty="0" smtClean="0"/>
          </a:p>
          <a:p>
            <a:pPr lvl="2"/>
            <a:r>
              <a:rPr lang="en-US" altLang="zh-CN" sz="2625" dirty="0" smtClean="0"/>
              <a:t>return S;</a:t>
            </a:r>
            <a:endParaRPr lang="en-US" altLang="zh-CN" sz="2625" dirty="0" smtClean="0"/>
          </a:p>
          <a:p>
            <a:pPr lvl="2"/>
            <a:endParaRPr lang="en-US" altLang="zh-CN" sz="2625" dirty="0" smtClean="0"/>
          </a:p>
          <a:p>
            <a:pPr marL="0" lvl="0" indent="0">
              <a:buNone/>
            </a:pPr>
            <a:r>
              <a:rPr lang="en-US" altLang="zh-CN" sz="2400" dirty="0">
                <a:solidFill>
                  <a:srgbClr val="3333CC"/>
                </a:solidFill>
                <a:sym typeface="+mn-ea"/>
              </a:rPr>
              <a:t>Note</a:t>
            </a:r>
            <a:r>
              <a:rPr lang="en-US" altLang="zh-CN" sz="2400" dirty="0">
                <a:sym typeface="+mn-ea"/>
              </a:rPr>
              <a:t>: here we assume evalution function g is the number of unsatisfied clauses under the assignment.</a:t>
            </a:r>
            <a:endParaRPr lang="en-US" altLang="zh-CN" sz="2400" dirty="0" smtClean="0"/>
          </a:p>
          <a:p>
            <a:endParaRPr lang="zh-CN" altLang="en-US" sz="3000" dirty="0"/>
          </a:p>
        </p:txBody>
      </p:sp>
      <p:graphicFrame>
        <p:nvGraphicFramePr>
          <p:cNvPr id="6" name="对象 5"/>
          <p:cNvGraphicFramePr/>
          <p:nvPr/>
        </p:nvGraphicFramePr>
        <p:xfrm>
          <a:off x="2555875" y="2708910"/>
          <a:ext cx="262255" cy="280670"/>
        </p:xfrm>
        <a:graphic>
          <a:graphicData uri="http://schemas.openxmlformats.org/presentationml/2006/ole">
            <mc:AlternateContent xmlns:mc="http://schemas.openxmlformats.org/markup-compatibility/2006">
              <mc:Choice xmlns:v="urn:schemas-microsoft-com:vml" Requires="v">
                <p:oleObj spid="_x0000_s7" name="" r:id="rId1" imgW="127000" imgH="127000" progId="Equation.KSEE3">
                  <p:embed/>
                </p:oleObj>
              </mc:Choice>
              <mc:Fallback>
                <p:oleObj name="" r:id="rId1" imgW="127000" imgH="127000" progId="Equation.KSEE3">
                  <p:embed/>
                  <p:pic>
                    <p:nvPicPr>
                      <p:cNvPr id="0" name="图片 4"/>
                      <p:cNvPicPr/>
                      <p:nvPr/>
                    </p:nvPicPr>
                    <p:blipFill>
                      <a:blip r:embed="rId2"/>
                      <a:stretch>
                        <a:fillRect/>
                      </a:stretch>
                    </p:blipFill>
                    <p:spPr>
                      <a:xfrm>
                        <a:off x="2555875" y="2708910"/>
                        <a:ext cx="262255" cy="28067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smtClean="0">
                <a:sym typeface="+mn-ea"/>
              </a:rPr>
              <a:t>run a small example</a:t>
            </a:r>
            <a:endParaRPr lang="en-US" altLang="zh-CN"/>
          </a:p>
        </p:txBody>
      </p:sp>
      <p:sp>
        <p:nvSpPr>
          <p:cNvPr id="3" name="内容占位符 2"/>
          <p:cNvSpPr>
            <a:spLocks noGrp="1"/>
          </p:cNvSpPr>
          <p:nvPr>
            <p:ph idx="1"/>
          </p:nvPr>
        </p:nvSpPr>
        <p:spPr>
          <a:xfrm>
            <a:off x="457200" y="1600200"/>
            <a:ext cx="8229600" cy="4765040"/>
          </a:xfrm>
        </p:spPr>
        <p:txBody>
          <a:bodyPr>
            <a:normAutofit lnSpcReduction="20000"/>
          </a:bodyPr>
          <a:p>
            <a:pPr marL="457200" lvl="1" indent="-457200">
              <a:buFont typeface="Arial" charset="0"/>
              <a:buChar char="•"/>
            </a:pPr>
            <a:r>
              <a:rPr lang="en-US" altLang="zh-CN" sz="2000"/>
              <a:t>Neighbourhood relation: two assignments are neighbors if and only if they differ in the truth value of exactly one variable</a:t>
            </a: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r>
              <a:rPr lang="en-US" altLang="zh-CN" sz="2000"/>
              <a:t>S=&lt;000&gt;, N(S)={S1,S2,S3}={&lt;100&gt;,&lt;010&gt;,&lt;001&gt;}</a:t>
            </a:r>
            <a:endParaRPr lang="en-US" altLang="zh-CN" sz="2000"/>
          </a:p>
          <a:p>
            <a:pPr marL="457200" lvl="1" indent="-457200">
              <a:buFont typeface="Arial" charset="0"/>
              <a:buChar char="•"/>
            </a:pPr>
            <a:r>
              <a:rPr lang="en-US" altLang="zh-CN" sz="2000"/>
              <a:t>g(S)=2</a:t>
            </a:r>
            <a:endParaRPr lang="en-US" altLang="zh-CN" sz="2000"/>
          </a:p>
          <a:p>
            <a:pPr marL="457200" lvl="1" indent="-457200">
              <a:buFont typeface="Arial" charset="0"/>
              <a:buChar char="•"/>
            </a:pPr>
            <a:r>
              <a:rPr lang="en-US" altLang="zh-CN" sz="2000"/>
              <a:t>g(S1) =1</a:t>
            </a:r>
            <a:endParaRPr lang="en-US" altLang="zh-CN" sz="2000"/>
          </a:p>
          <a:p>
            <a:pPr marL="457200" lvl="1" indent="-457200">
              <a:buFont typeface="Arial" charset="0"/>
              <a:buChar char="•"/>
            </a:pPr>
            <a:r>
              <a:rPr lang="en-US" altLang="zh-CN" sz="2000"/>
              <a:t>g(S2) =1</a:t>
            </a:r>
            <a:endParaRPr lang="en-US" altLang="zh-CN" sz="2000"/>
          </a:p>
          <a:p>
            <a:pPr marL="457200" lvl="1" indent="-457200">
              <a:buFont typeface="Arial" charset="0"/>
              <a:buChar char="•"/>
            </a:pPr>
            <a:r>
              <a:rPr lang="en-US" altLang="zh-CN" sz="2000"/>
              <a:t>g(S3) = 2</a:t>
            </a:r>
            <a:endParaRPr lang="en-US" altLang="zh-CN" sz="2000"/>
          </a:p>
          <a:p>
            <a:pPr marL="457200" lvl="1" indent="-457200">
              <a:buFont typeface="Arial" charset="0"/>
              <a:buChar char="•"/>
            </a:pPr>
            <a:endParaRPr lang="en-US" altLang="zh-CN" sz="2000"/>
          </a:p>
          <a:p>
            <a:pPr marL="457200" lvl="1" indent="-457200">
              <a:buFont typeface="Arial" charset="0"/>
              <a:buChar char="•"/>
            </a:pPr>
            <a:r>
              <a:rPr lang="en-US" altLang="zh-CN" sz="2000"/>
              <a:t>In iterated improvement, the algorithm moves from S to which assignment?</a:t>
            </a:r>
            <a:endParaRPr lang="en-US" altLang="zh-CN" sz="2000"/>
          </a:p>
        </p:txBody>
      </p:sp>
      <p:graphicFrame>
        <p:nvGraphicFramePr>
          <p:cNvPr id="10245" name="Group 5"/>
          <p:cNvGraphicFramePr>
            <a:graphicFrameLocks noGrp="1"/>
          </p:cNvGraphicFramePr>
          <p:nvPr/>
        </p:nvGraphicFramePr>
        <p:xfrm>
          <a:off x="1764030" y="2277110"/>
          <a:ext cx="5075555" cy="1165225"/>
        </p:xfrm>
        <a:graphic>
          <a:graphicData uri="http://schemas.openxmlformats.org/drawingml/2006/table">
            <a:tbl>
              <a:tblPr/>
              <a:tblGrid>
                <a:gridCol w="768350"/>
                <a:gridCol w="1757680"/>
                <a:gridCol w="2549525"/>
              </a:tblGrid>
              <a:tr h="414020">
                <a:tc gridSpan="3">
                  <a:txBody>
                    <a:bodyPr/>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371475">
                <a:tc>
                  <a:txBody>
                    <a:bodyPr/>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smtClean="0">
                <a:sym typeface="+mn-ea"/>
              </a:rPr>
              <a:t>Scoring Function</a:t>
            </a:r>
            <a:endParaRPr lang="en-US" altLang="zh-CN"/>
          </a:p>
        </p:txBody>
      </p:sp>
      <p:sp>
        <p:nvSpPr>
          <p:cNvPr id="3" name="内容占位符 2"/>
          <p:cNvSpPr>
            <a:spLocks noGrp="1"/>
          </p:cNvSpPr>
          <p:nvPr>
            <p:ph idx="1"/>
          </p:nvPr>
        </p:nvSpPr>
        <p:spPr>
          <a:xfrm>
            <a:off x="457200" y="1600200"/>
            <a:ext cx="8229600" cy="4765040"/>
          </a:xfrm>
        </p:spPr>
        <p:txBody>
          <a:bodyPr>
            <a:normAutofit lnSpcReduction="10000"/>
          </a:bodyPr>
          <a:p>
            <a:pPr marL="457200" lvl="1" indent="-457200">
              <a:buFont typeface="Arial" charset="0"/>
              <a:buChar char="•"/>
            </a:pPr>
            <a:r>
              <a:rPr lang="en-US" altLang="zh-CN" sz="2400" dirty="0">
                <a:ea typeface="宋体" pitchFamily="2" charset="-122"/>
                <a:sym typeface="+mn-ea"/>
              </a:rPr>
              <a:t>In SAT/MaxSAT, we can define a score for each variable.</a:t>
            </a:r>
            <a:endParaRPr lang="en-US" altLang="zh-CN" sz="2400" dirty="0">
              <a:ea typeface="宋体" pitchFamily="2" charset="-122"/>
              <a:sym typeface="+mn-ea"/>
            </a:endParaRPr>
          </a:p>
          <a:p>
            <a:pPr marL="457200" lvl="1" indent="-457200">
              <a:buFont typeface="Arial" charset="0"/>
              <a:buChar char="•"/>
            </a:pPr>
            <a:r>
              <a:rPr lang="en-US" altLang="zh-CN" sz="2400" dirty="0">
                <a:ea typeface="宋体" pitchFamily="2" charset="-122"/>
                <a:sym typeface="+mn-ea"/>
              </a:rPr>
              <a:t>Under assignment S, score(x) = g(S)-g(S'), where S' differs from S only in the value of x. </a:t>
            </a:r>
            <a:endParaRPr lang="en-US" altLang="zh-CN" sz="2400" dirty="0">
              <a:ea typeface="宋体" pitchFamily="2" charset="-122"/>
              <a:sym typeface="+mn-ea"/>
            </a:endParaRPr>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r>
              <a:rPr lang="en-US" altLang="zh-CN" sz="2000"/>
              <a:t>score(</a:t>
            </a:r>
            <a:r>
              <a:rPr lang="en-US" altLang="zh-CN" sz="2000" dirty="0">
                <a:ea typeface="宋体" pitchFamily="2" charset="-122"/>
                <a:sym typeface="+mn-ea"/>
              </a:rPr>
              <a:t>x</a:t>
            </a:r>
            <a:r>
              <a:rPr lang="en-US" altLang="zh-CN" sz="2000" baseline="-25000" dirty="0">
                <a:ea typeface="宋体" pitchFamily="2" charset="-122"/>
                <a:sym typeface="+mn-ea"/>
              </a:rPr>
              <a:t>1</a:t>
            </a:r>
            <a:r>
              <a:rPr lang="en-US" altLang="zh-CN" sz="2000"/>
              <a:t>)=g(000) - g(100)=2-1=1</a:t>
            </a:r>
            <a:endParaRPr lang="en-US" altLang="zh-CN" sz="2000"/>
          </a:p>
          <a:p>
            <a:pPr marL="457200" lvl="1" indent="-457200">
              <a:buFont typeface="Arial" charset="0"/>
              <a:buChar char="•"/>
            </a:pPr>
            <a:r>
              <a:rPr lang="en-US" altLang="zh-CN" sz="2000"/>
              <a:t>score(</a:t>
            </a:r>
            <a:r>
              <a:rPr lang="en-US" altLang="zh-CN" sz="2000" dirty="0">
                <a:ea typeface="宋体" pitchFamily="2" charset="-122"/>
                <a:sym typeface="+mn-ea"/>
              </a:rPr>
              <a:t>x</a:t>
            </a:r>
            <a:r>
              <a:rPr lang="en-US" altLang="zh-CN" sz="2000" baseline="-25000" dirty="0">
                <a:ea typeface="宋体" pitchFamily="2" charset="-122"/>
                <a:sym typeface="+mn-ea"/>
              </a:rPr>
              <a:t>2</a:t>
            </a:r>
            <a:r>
              <a:rPr lang="en-US" altLang="zh-CN" sz="2000"/>
              <a:t>)=g(000) - g(010) = 2-1=1</a:t>
            </a:r>
            <a:endParaRPr lang="en-US" altLang="zh-CN" sz="2000"/>
          </a:p>
          <a:p>
            <a:pPr marL="457200" lvl="1" indent="-457200">
              <a:buFont typeface="Arial" charset="0"/>
              <a:buChar char="•"/>
            </a:pPr>
            <a:r>
              <a:rPr lang="en-US" altLang="zh-CN" sz="2000"/>
              <a:t>score(</a:t>
            </a:r>
            <a:r>
              <a:rPr lang="en-US" altLang="zh-CN" sz="2000" dirty="0">
                <a:ea typeface="宋体" pitchFamily="2" charset="-122"/>
                <a:sym typeface="+mn-ea"/>
              </a:rPr>
              <a:t>x</a:t>
            </a:r>
            <a:r>
              <a:rPr lang="en-US" altLang="zh-CN" sz="2000" baseline="-25000" dirty="0">
                <a:ea typeface="宋体" pitchFamily="2" charset="-122"/>
                <a:sym typeface="+mn-ea"/>
              </a:rPr>
              <a:t>3</a:t>
            </a:r>
            <a:r>
              <a:rPr lang="en-US" altLang="zh-CN" sz="2000"/>
              <a:t>)=g(000) - g(001) = 2-2=0</a:t>
            </a:r>
            <a:endParaRPr lang="en-US" altLang="zh-CN" sz="2000"/>
          </a:p>
        </p:txBody>
      </p:sp>
      <p:graphicFrame>
        <p:nvGraphicFramePr>
          <p:cNvPr id="10245" name="Group 5"/>
          <p:cNvGraphicFramePr>
            <a:graphicFrameLocks noGrp="1"/>
          </p:cNvGraphicFramePr>
          <p:nvPr/>
        </p:nvGraphicFramePr>
        <p:xfrm>
          <a:off x="1764030" y="2997200"/>
          <a:ext cx="5075555" cy="1165225"/>
        </p:xfrm>
        <a:graphic>
          <a:graphicData uri="http://schemas.openxmlformats.org/drawingml/2006/table">
            <a:tbl>
              <a:tblPr/>
              <a:tblGrid>
                <a:gridCol w="768350"/>
                <a:gridCol w="1757680"/>
                <a:gridCol w="2549525"/>
              </a:tblGrid>
              <a:tr h="371475">
                <a:tc gridSpan="3">
                  <a:txBody>
                    <a:bodyPr/>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371475">
                <a:tc>
                  <a:txBody>
                    <a:bodyPr/>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dissolve">
                                      <p:cBhvr>
                                        <p:cTn id="13" dur="500"/>
                                        <p:tgtEl>
                                          <p:spTgt spid="3">
                                            <p:txEl>
                                              <p:pRg st="9" end="9"/>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dissolve">
                                      <p:cBhvr>
                                        <p:cTn id="16" dur="500"/>
                                        <p:tgtEl>
                                          <p:spTgt spid="3">
                                            <p:txEl>
                                              <p:pRg st="10" end="10"/>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dissolve">
                                      <p:cBhvr>
                                        <p:cTn id="1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smtClean="0">
                <a:sym typeface="+mn-ea"/>
              </a:rPr>
              <a:t>Scoring Function</a:t>
            </a:r>
            <a:endParaRPr lang="en-US" altLang="zh-CN"/>
          </a:p>
        </p:txBody>
      </p:sp>
      <p:sp>
        <p:nvSpPr>
          <p:cNvPr id="3" name="内容占位符 2"/>
          <p:cNvSpPr>
            <a:spLocks noGrp="1"/>
          </p:cNvSpPr>
          <p:nvPr>
            <p:ph idx="1"/>
          </p:nvPr>
        </p:nvSpPr>
        <p:spPr>
          <a:xfrm>
            <a:off x="457200" y="1600200"/>
            <a:ext cx="8229600" cy="4765040"/>
          </a:xfrm>
        </p:spPr>
        <p:txBody>
          <a:bodyPr>
            <a:normAutofit lnSpcReduction="10000"/>
          </a:bodyPr>
          <a:p>
            <a:pPr marL="457200" lvl="1" indent="-457200">
              <a:buFont typeface="Arial" charset="0"/>
              <a:buChar char="•"/>
            </a:pPr>
            <a:r>
              <a:rPr lang="en-US" altLang="zh-CN" sz="2400" dirty="0">
                <a:ea typeface="宋体" pitchFamily="2" charset="-122"/>
                <a:sym typeface="+mn-ea"/>
              </a:rPr>
              <a:t>In SAT/MaxSAT, we can define a score for each variable.</a:t>
            </a:r>
            <a:endParaRPr lang="en-US" altLang="zh-CN" sz="2400" dirty="0">
              <a:ea typeface="宋体" pitchFamily="2" charset="-122"/>
              <a:sym typeface="+mn-ea"/>
            </a:endParaRPr>
          </a:p>
          <a:p>
            <a:pPr marL="457200" lvl="1" indent="-457200">
              <a:buFont typeface="Arial" charset="0"/>
              <a:buChar char="•"/>
            </a:pPr>
            <a:r>
              <a:rPr lang="en-US" altLang="zh-CN" sz="2400" dirty="0">
                <a:ea typeface="宋体" pitchFamily="2" charset="-122"/>
                <a:sym typeface="+mn-ea"/>
              </a:rPr>
              <a:t>Under assignment S, score(x) = g(S)-g(S'), where S' differs from S only in the value of x.</a:t>
            </a:r>
            <a:endParaRPr lang="en-US" altLang="zh-CN" sz="2400" dirty="0">
              <a:ea typeface="宋体" pitchFamily="2" charset="-122"/>
              <a:sym typeface="+mn-ea"/>
            </a:endParaRPr>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r>
              <a:rPr lang="en-US" altLang="zh-CN" sz="2000"/>
              <a:t>score(</a:t>
            </a:r>
            <a:r>
              <a:rPr lang="en-US" altLang="zh-CN" sz="2000" dirty="0">
                <a:ea typeface="宋体" pitchFamily="2" charset="-122"/>
                <a:sym typeface="+mn-ea"/>
              </a:rPr>
              <a:t>x</a:t>
            </a:r>
            <a:r>
              <a:rPr lang="en-US" altLang="zh-CN" sz="2000" baseline="-25000" dirty="0">
                <a:ea typeface="宋体" pitchFamily="2" charset="-122"/>
                <a:sym typeface="+mn-ea"/>
              </a:rPr>
              <a:t>1</a:t>
            </a:r>
            <a:r>
              <a:rPr lang="en-US" altLang="zh-CN" sz="2000"/>
              <a:t>)=g(100) - g(000)=1-2=-1</a:t>
            </a:r>
            <a:endParaRPr lang="en-US" altLang="zh-CN" sz="2000"/>
          </a:p>
          <a:p>
            <a:pPr marL="457200" lvl="1" indent="-457200">
              <a:buFont typeface="Arial" charset="0"/>
              <a:buChar char="•"/>
            </a:pPr>
            <a:r>
              <a:rPr lang="en-US" altLang="zh-CN" sz="2000"/>
              <a:t>score(</a:t>
            </a:r>
            <a:r>
              <a:rPr lang="en-US" altLang="zh-CN" sz="2000" dirty="0">
                <a:ea typeface="宋体" pitchFamily="2" charset="-122"/>
                <a:sym typeface="+mn-ea"/>
              </a:rPr>
              <a:t>x</a:t>
            </a:r>
            <a:r>
              <a:rPr lang="en-US" altLang="zh-CN" sz="2000" baseline="-25000" dirty="0">
                <a:ea typeface="宋体" pitchFamily="2" charset="-122"/>
                <a:sym typeface="+mn-ea"/>
              </a:rPr>
              <a:t>2</a:t>
            </a:r>
            <a:r>
              <a:rPr lang="en-US" altLang="zh-CN" sz="2000"/>
              <a:t>)=g(100) - g(110) =1-0=1</a:t>
            </a:r>
            <a:endParaRPr lang="en-US" altLang="zh-CN" sz="2000"/>
          </a:p>
          <a:p>
            <a:pPr marL="457200" lvl="1" indent="-457200">
              <a:buFont typeface="Arial" charset="0"/>
              <a:buChar char="•"/>
            </a:pPr>
            <a:r>
              <a:rPr lang="en-US" altLang="zh-CN" sz="2000"/>
              <a:t>score(</a:t>
            </a:r>
            <a:r>
              <a:rPr lang="en-US" altLang="zh-CN" sz="2000" dirty="0">
                <a:ea typeface="宋体" pitchFamily="2" charset="-122"/>
                <a:sym typeface="+mn-ea"/>
              </a:rPr>
              <a:t>x</a:t>
            </a:r>
            <a:r>
              <a:rPr lang="en-US" altLang="zh-CN" sz="2000" baseline="-25000" dirty="0">
                <a:ea typeface="宋体" pitchFamily="2" charset="-122"/>
                <a:sym typeface="+mn-ea"/>
              </a:rPr>
              <a:t>3</a:t>
            </a:r>
            <a:r>
              <a:rPr lang="en-US" altLang="zh-CN" sz="2000"/>
              <a:t>)=g(100) - g(101) =1-2=-1</a:t>
            </a:r>
            <a:endParaRPr lang="en-US" altLang="zh-CN" sz="2000"/>
          </a:p>
        </p:txBody>
      </p:sp>
      <p:graphicFrame>
        <p:nvGraphicFramePr>
          <p:cNvPr id="10245" name="Group 5"/>
          <p:cNvGraphicFramePr>
            <a:graphicFrameLocks noGrp="1"/>
          </p:cNvGraphicFramePr>
          <p:nvPr/>
        </p:nvGraphicFramePr>
        <p:xfrm>
          <a:off x="1764030" y="2997200"/>
          <a:ext cx="5075555" cy="1630045"/>
        </p:xfrm>
        <a:graphic>
          <a:graphicData uri="http://schemas.openxmlformats.org/drawingml/2006/table">
            <a:tbl>
              <a:tblPr/>
              <a:tblGrid>
                <a:gridCol w="768350"/>
                <a:gridCol w="1757680"/>
                <a:gridCol w="2549525"/>
              </a:tblGrid>
              <a:tr h="371475">
                <a:tc gridSpan="3">
                  <a:txBody>
                    <a:bodyPr/>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371475">
                <a:tc>
                  <a:txBody>
                    <a:bodyPr/>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r h="422275">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100</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smtClean="0">
                          <a:ln>
                            <a:noFill/>
                          </a:ln>
                          <a:latin typeface="Times New Roman" pitchFamily="18" charset="0"/>
                          <a:ea typeface="宋体" pitchFamily="2" charset="-122"/>
                          <a:sym typeface="+mn-ea"/>
                        </a:rPr>
                        <a:t>x</a:t>
                      </a:r>
                      <a:r>
                        <a:rPr lang="en-US" altLang="zh-CN" sz="1800" baseline="-25000" smtClean="0">
                          <a:ln>
                            <a:noFill/>
                          </a:ln>
                          <a:latin typeface="Times New Roman" pitchFamily="18" charset="0"/>
                          <a:ea typeface="宋体" pitchFamily="2" charset="-122"/>
                          <a:sym typeface="+mn-ea"/>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smtClean="0">
                <a:sym typeface="+mn-ea"/>
              </a:rPr>
              <a:t>Scoring Function</a:t>
            </a:r>
            <a:endParaRPr lang="en-US" altLang="zh-CN"/>
          </a:p>
        </p:txBody>
      </p:sp>
      <p:sp>
        <p:nvSpPr>
          <p:cNvPr id="3" name="内容占位符 2"/>
          <p:cNvSpPr>
            <a:spLocks noGrp="1"/>
          </p:cNvSpPr>
          <p:nvPr>
            <p:ph idx="1"/>
          </p:nvPr>
        </p:nvSpPr>
        <p:spPr>
          <a:xfrm>
            <a:off x="457200" y="1600200"/>
            <a:ext cx="8229600" cy="4765040"/>
          </a:xfrm>
        </p:spPr>
        <p:txBody>
          <a:bodyPr>
            <a:normAutofit lnSpcReduction="10000"/>
          </a:bodyPr>
          <a:p>
            <a:pPr marL="457200" lvl="1" indent="-457200">
              <a:buFont typeface="Arial" charset="0"/>
              <a:buChar char="•"/>
            </a:pPr>
            <a:r>
              <a:rPr lang="en-US" altLang="zh-CN" sz="2400" dirty="0">
                <a:ea typeface="宋体" pitchFamily="2" charset="-122"/>
                <a:sym typeface="+mn-ea"/>
              </a:rPr>
              <a:t>In SAT/MaxSAT, we can define a score for each variable.</a:t>
            </a:r>
            <a:endParaRPr lang="en-US" altLang="zh-CN" sz="2400" dirty="0">
              <a:ea typeface="宋体" pitchFamily="2" charset="-122"/>
              <a:sym typeface="+mn-ea"/>
            </a:endParaRPr>
          </a:p>
          <a:p>
            <a:pPr marL="457200" lvl="1" indent="-457200">
              <a:buFont typeface="Arial" charset="0"/>
              <a:buChar char="•"/>
            </a:pPr>
            <a:r>
              <a:rPr lang="en-US" altLang="zh-CN" sz="2400" dirty="0">
                <a:ea typeface="宋体" pitchFamily="2" charset="-122"/>
                <a:sym typeface="+mn-ea"/>
              </a:rPr>
              <a:t>Under assignment S, score(x) = g(S)-g(S'), where S' differs from S only in the value of x.</a:t>
            </a:r>
            <a:endParaRPr lang="en-US" altLang="zh-CN" sz="2400" dirty="0">
              <a:ea typeface="宋体" pitchFamily="2" charset="-122"/>
              <a:sym typeface="+mn-ea"/>
            </a:endParaRPr>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a:p>
            <a:pPr marL="457200" lvl="1" indent="-457200">
              <a:buFont typeface="Arial" charset="0"/>
              <a:buChar char="•"/>
            </a:pPr>
            <a:endParaRPr lang="en-US" altLang="zh-CN" sz="2000"/>
          </a:p>
        </p:txBody>
      </p:sp>
      <p:graphicFrame>
        <p:nvGraphicFramePr>
          <p:cNvPr id="10245" name="Group 5"/>
          <p:cNvGraphicFramePr>
            <a:graphicFrameLocks noGrp="1"/>
          </p:cNvGraphicFramePr>
          <p:nvPr/>
        </p:nvGraphicFramePr>
        <p:xfrm>
          <a:off x="1764030" y="2997200"/>
          <a:ext cx="5075555" cy="2052320"/>
        </p:xfrm>
        <a:graphic>
          <a:graphicData uri="http://schemas.openxmlformats.org/drawingml/2006/table">
            <a:tbl>
              <a:tblPr/>
              <a:tblGrid>
                <a:gridCol w="768350"/>
                <a:gridCol w="1757680"/>
                <a:gridCol w="2549525"/>
              </a:tblGrid>
              <a:tr h="371475">
                <a:tc gridSpan="3">
                  <a:txBody>
                    <a:bodyPr/>
                    <a:p>
                      <a:pPr marL="0" marR="0" lvl="1"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Calibri" pitchFamily="34" charset="0"/>
                          <a:ea typeface="宋体" pitchFamily="2" charset="-122"/>
                        </a:rPr>
                        <a:t>F=</a:t>
                      </a: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a:t>
                      </a:r>
                      <a:r>
                        <a:rPr lang="en-US" altLang="zh-CN" sz="1800" dirty="0">
                          <a:ea typeface="宋体" pitchFamily="2" charset="-122"/>
                          <a:sym typeface="+mn-ea"/>
                        </a:rPr>
                        <a:t> \/~x</a:t>
                      </a:r>
                      <a:r>
                        <a:rPr lang="en-US" altLang="zh-CN" sz="1800" baseline="-25000" dirty="0">
                          <a:ea typeface="宋体" pitchFamily="2" charset="-122"/>
                          <a:sym typeface="+mn-ea"/>
                        </a:rPr>
                        <a:t>3</a:t>
                      </a:r>
                      <a:r>
                        <a:rPr lang="en-US" altLang="zh-CN" sz="1800" dirty="0">
                          <a:ea typeface="宋体" pitchFamily="2" charset="-122"/>
                          <a:sym typeface="+mn-ea"/>
                        </a:rPr>
                        <a:t>}</a:t>
                      </a:r>
                      <a:endParaRPr kumimoji="0" lang="en-US"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hMerge="1">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371475">
                <a:tc>
                  <a:txBody>
                    <a:bodyPr/>
                    <a:p>
                      <a:pPr marL="0" marR="0" lvl="0" indent="0" algn="l" defTabSz="914400" rtl="0" eaLnBrk="1" fontAlgn="base" latinLnBrk="0" hangingPunct="1">
                        <a:lnSpc>
                          <a:spcPct val="100000"/>
                        </a:lnSpc>
                        <a:spcBef>
                          <a:spcPct val="0"/>
                        </a:spcBef>
                        <a:spcAft>
                          <a:spcPct val="0"/>
                        </a:spcAft>
                        <a:buClrTx/>
                        <a:buSzPct val="100000"/>
                        <a:buFontTx/>
                        <a:buNone/>
                      </a:pPr>
                      <a:endParaRPr kumimoji="0" lang="zh-CN" altLang="zh-CN" sz="1800" b="0" i="0" u="none" strike="noStrike" cap="none" normalizeH="0" baseline="0" smtClean="0">
                        <a:ln>
                          <a:noFill/>
                        </a:ln>
                        <a:solidFill>
                          <a:srgbClr val="000000"/>
                        </a:solidFill>
                        <a:effectLst/>
                        <a:latin typeface="Calibri" pitchFamily="34"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assignment</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unsatisfied clauses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alpha val="99000"/>
                      </a:srgbClr>
                    </a:solidFill>
                  </a:tcPr>
                </a:tc>
              </a:tr>
              <a:tr h="422275">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000</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dirty="0">
                          <a:ea typeface="宋体" pitchFamily="2" charset="-122"/>
                          <a:sym typeface="+mn-ea"/>
                        </a:rPr>
                        <a:t>x</a:t>
                      </a:r>
                      <a:r>
                        <a:rPr lang="en-US" altLang="zh-CN" sz="1800" baseline="-25000" dirty="0">
                          <a:ea typeface="宋体" pitchFamily="2" charset="-122"/>
                          <a:sym typeface="+mn-ea"/>
                        </a:rPr>
                        <a:t>1 </a:t>
                      </a:r>
                      <a:r>
                        <a:rPr lang="en-US" altLang="zh-CN" sz="1800" dirty="0">
                          <a:ea typeface="宋体" pitchFamily="2" charset="-122"/>
                          <a:sym typeface="+mn-ea"/>
                        </a:rPr>
                        <a:t>\/ x</a:t>
                      </a:r>
                      <a:r>
                        <a:rPr lang="en-US" altLang="zh-CN" sz="1800" baseline="-25000" dirty="0">
                          <a:ea typeface="宋体" pitchFamily="2" charset="-122"/>
                          <a:sym typeface="+mn-ea"/>
                        </a:rPr>
                        <a:t>2,   </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x</a:t>
                      </a: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r h="422275">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100</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lang="en-US" altLang="zh-CN" sz="1800" smtClean="0">
                          <a:ln>
                            <a:noFill/>
                          </a:ln>
                          <a:latin typeface="Times New Roman" pitchFamily="18" charset="0"/>
                          <a:ea typeface="宋体" pitchFamily="2" charset="-122"/>
                          <a:sym typeface="+mn-ea"/>
                        </a:rPr>
                        <a:t>x</a:t>
                      </a:r>
                      <a:r>
                        <a:rPr lang="en-US" altLang="zh-CN" sz="1800" baseline="-25000" smtClean="0">
                          <a:ln>
                            <a:noFill/>
                          </a:ln>
                          <a:latin typeface="Times New Roman" pitchFamily="18" charset="0"/>
                          <a:ea typeface="宋体" pitchFamily="2" charset="-122"/>
                          <a:sym typeface="+mn-ea"/>
                        </a:rPr>
                        <a:t>2</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r h="422275">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S</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0" smtClean="0">
                          <a:ln>
                            <a:noFill/>
                          </a:ln>
                          <a:solidFill>
                            <a:srgbClr val="000000"/>
                          </a:solidFill>
                          <a:effectLst/>
                          <a:latin typeface="Times New Roman" pitchFamily="18" charset="0"/>
                          <a:ea typeface="黑体" pitchFamily="49" charset="-122"/>
                        </a:rPr>
                        <a:t>110</a:t>
                      </a:r>
                      <a:endParaRPr kumimoji="0" lang="en-US" altLang="zh-CN" sz="1800" b="0" i="0" u="none" strike="noStrike" cap="none" normalizeH="0" baseline="0" smtClean="0">
                        <a:ln>
                          <a:noFill/>
                        </a:ln>
                        <a:solidFill>
                          <a:srgbClr val="000000"/>
                        </a:solidFill>
                        <a:effectLst/>
                        <a:latin typeface="Times New Roman" pitchFamily="18" charset="0"/>
                        <a:ea typeface="黑体" pitchFamily="49"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c>
                  <a:txBody>
                    <a:bodyPr/>
                    <a:p>
                      <a:pPr marL="0" marR="0" lvl="0" indent="0" algn="l" defTabSz="914400" rtl="0" eaLnBrk="1" fontAlgn="base" latinLnBrk="0" hangingPunct="1">
                        <a:lnSpc>
                          <a:spcPct val="100000"/>
                        </a:lnSpc>
                        <a:spcBef>
                          <a:spcPct val="0"/>
                        </a:spcBef>
                        <a:spcAft>
                          <a:spcPct val="0"/>
                        </a:spcAft>
                        <a:buClrTx/>
                        <a:buSzPct val="100000"/>
                        <a:buFontTx/>
                        <a:buNone/>
                      </a:pPr>
                      <a:r>
                        <a:rPr kumimoji="0" lang="en-US" altLang="zh-CN" sz="1800" b="0" i="0" u="none" strike="noStrike" cap="none" normalizeH="0" baseline="-25000" smtClean="0">
                          <a:ln>
                            <a:noFill/>
                          </a:ln>
                          <a:solidFill>
                            <a:schemeClr val="tx1"/>
                          </a:solidFill>
                          <a:effectLst/>
                          <a:latin typeface="Times New Roman" pitchFamily="18" charset="0"/>
                          <a:ea typeface="宋体" pitchFamily="2" charset="-122"/>
                        </a:rPr>
                        <a:t>None</a:t>
                      </a:r>
                      <a:endParaRPr kumimoji="0" lang="en-US" altLang="zh-CN" sz="1800" b="0" i="0" u="none" strike="noStrike" cap="none" normalizeH="0" baseline="-25000" smtClean="0">
                        <a:ln>
                          <a:noFill/>
                        </a:ln>
                        <a:solidFill>
                          <a:schemeClr val="tx1"/>
                        </a:solidFill>
                        <a:effectLst/>
                        <a:latin typeface="Times New Roman" pitchFamily="18" charset="0"/>
                        <a:ea typeface="宋体" pitchFamily="2" charset="-122"/>
                      </a:endParaRPr>
                    </a:p>
                  </a:txBody>
                  <a:tcPr marL="91445" marR="91445"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alpha val="99000"/>
                      </a:srgbClr>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lnSpcReduction="20000"/>
          </a:bodyPr>
          <a:lstStyle/>
          <a:p>
            <a:pPr>
              <a:buNone/>
            </a:pPr>
            <a:r>
              <a:rPr lang="en-US" altLang="zh-CN" b="1" dirty="0" smtClean="0"/>
              <a:t>Iterative Improvement for MaxSAT</a:t>
            </a:r>
            <a:endParaRPr lang="en-US" altLang="zh-CN" b="1" dirty="0" smtClean="0"/>
          </a:p>
          <a:p>
            <a:r>
              <a:rPr lang="en-US" altLang="zh-CN" sz="2625" dirty="0" smtClean="0"/>
              <a:t>S := a random complete assignment;</a:t>
            </a:r>
            <a:endParaRPr lang="en-US" altLang="zh-CN" sz="2625" dirty="0" smtClean="0"/>
          </a:p>
          <a:p>
            <a:r>
              <a:rPr lang="en-US" altLang="zh-CN" sz="2625" dirty="0" smtClean="0"/>
              <a:t>while (1)</a:t>
            </a:r>
            <a:endParaRPr lang="en-US" altLang="zh-CN" sz="2625" dirty="0" smtClean="0"/>
          </a:p>
          <a:p>
            <a:pPr lvl="1"/>
            <a:r>
              <a:rPr lang="en-US" altLang="zh-CN" sz="2625" dirty="0" smtClean="0"/>
              <a:t>if (exist variables with positive score) </a:t>
            </a:r>
            <a:endParaRPr lang="en-US" altLang="zh-CN" sz="2625" dirty="0" smtClean="0"/>
          </a:p>
          <a:p>
            <a:pPr lvl="2"/>
            <a:r>
              <a:rPr lang="en-US" altLang="zh-CN" sz="2625" dirty="0" smtClean="0"/>
              <a:t>x := a variable with positive score;</a:t>
            </a:r>
            <a:endParaRPr lang="en-US" altLang="zh-CN" sz="2625" dirty="0" smtClean="0"/>
          </a:p>
          <a:p>
            <a:pPr lvl="2"/>
            <a:r>
              <a:rPr lang="en-US" altLang="zh-CN" sz="2625" dirty="0" smtClean="0"/>
              <a:t>S := S with x flipped;</a:t>
            </a:r>
            <a:endParaRPr lang="en-US" altLang="zh-CN" sz="2625" dirty="0" smtClean="0"/>
          </a:p>
          <a:p>
            <a:pPr lvl="1"/>
            <a:r>
              <a:rPr lang="en-US" altLang="zh-CN" sz="2625" dirty="0" smtClean="0"/>
              <a:t>else </a:t>
            </a:r>
            <a:endParaRPr lang="en-US" altLang="zh-CN" sz="2625" dirty="0" smtClean="0"/>
          </a:p>
          <a:p>
            <a:pPr lvl="2"/>
            <a:r>
              <a:rPr lang="en-US" altLang="zh-CN" sz="2625" dirty="0" smtClean="0"/>
              <a:t>return S;</a:t>
            </a:r>
            <a:endParaRPr lang="en-US" altLang="zh-CN" sz="2250" dirty="0" smtClean="0"/>
          </a:p>
          <a:p>
            <a:endParaRPr lang="zh-CN" altLang="en-US" sz="3000" dirty="0"/>
          </a:p>
          <a:p>
            <a:endParaRPr lang="en-US" altLang="zh-CN" sz="3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a:bodyPr>
          <a:lstStyle/>
          <a:p>
            <a:pPr>
              <a:buNone/>
            </a:pPr>
            <a:r>
              <a:rPr lang="en-US" altLang="zh-CN" b="1" dirty="0" smtClean="0"/>
              <a:t>Iterative Improvement for MaxSAT</a:t>
            </a:r>
            <a:endParaRPr lang="en-US" altLang="zh-CN" b="1" dirty="0" smtClean="0"/>
          </a:p>
          <a:p>
            <a:r>
              <a:rPr lang="en-US" altLang="zh-CN" sz="2625" dirty="0" smtClean="0"/>
              <a:t>S := a random complete assignment;</a:t>
            </a:r>
            <a:endParaRPr lang="en-US" altLang="zh-CN" sz="2625" dirty="0" smtClean="0"/>
          </a:p>
          <a:p>
            <a:r>
              <a:rPr lang="en-US" altLang="zh-CN" sz="2625" dirty="0" smtClean="0"/>
              <a:t>while (1)</a:t>
            </a:r>
            <a:endParaRPr lang="en-US" altLang="zh-CN" sz="2625" dirty="0" smtClean="0"/>
          </a:p>
          <a:p>
            <a:pPr lvl="1"/>
            <a:r>
              <a:rPr lang="en-US" altLang="zh-CN" sz="2625" dirty="0" smtClean="0"/>
              <a:t>if (exist </a:t>
            </a:r>
            <a:r>
              <a:rPr lang="en-US" altLang="zh-CN" sz="2625" dirty="0" smtClean="0">
                <a:sym typeface="+mn-ea"/>
              </a:rPr>
              <a:t>variables with positive score</a:t>
            </a:r>
            <a:r>
              <a:rPr lang="en-US" altLang="zh-CN" sz="2625" dirty="0" smtClean="0"/>
              <a:t>) </a:t>
            </a:r>
            <a:endParaRPr lang="en-US" altLang="zh-CN" sz="2625" dirty="0" smtClean="0"/>
          </a:p>
          <a:p>
            <a:pPr lvl="2"/>
            <a:r>
              <a:rPr lang="en-US" altLang="zh-CN" sz="2625" dirty="0" smtClean="0"/>
              <a:t>x := a </a:t>
            </a:r>
            <a:r>
              <a:rPr lang="en-US" altLang="zh-CN" sz="2625" dirty="0" smtClean="0">
                <a:solidFill>
                  <a:srgbClr val="FF0000"/>
                </a:solidFill>
              </a:rPr>
              <a:t>random</a:t>
            </a:r>
            <a:r>
              <a:rPr lang="en-US" altLang="zh-CN" sz="2625" dirty="0" smtClean="0"/>
              <a:t> variable with positive score;</a:t>
            </a:r>
            <a:endParaRPr lang="en-US" altLang="zh-CN" sz="2625" dirty="0" smtClean="0"/>
          </a:p>
          <a:p>
            <a:pPr lvl="2"/>
            <a:r>
              <a:rPr lang="en-US" altLang="zh-CN" sz="2625" dirty="0" smtClean="0"/>
              <a:t>S := S with x flipped;</a:t>
            </a:r>
            <a:endParaRPr lang="en-US" altLang="zh-CN" sz="2625" dirty="0" smtClean="0"/>
          </a:p>
          <a:p>
            <a:pPr lvl="1"/>
            <a:r>
              <a:rPr lang="en-US" altLang="zh-CN" sz="2625" dirty="0" smtClean="0"/>
              <a:t>else </a:t>
            </a:r>
            <a:endParaRPr lang="en-US" altLang="zh-CN" sz="2625" dirty="0" smtClean="0"/>
          </a:p>
          <a:p>
            <a:pPr lvl="2"/>
            <a:r>
              <a:rPr lang="en-US" altLang="zh-CN" sz="2625" dirty="0" smtClean="0"/>
              <a:t>return S;</a:t>
            </a:r>
            <a:endParaRPr lang="en-US" altLang="zh-CN" sz="2250" dirty="0" smtClean="0"/>
          </a:p>
          <a:p>
            <a:endParaRPr lang="zh-CN" altLang="en-US" sz="3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a:bodyPr>
          <a:lstStyle/>
          <a:p>
            <a:pPr>
              <a:buNone/>
            </a:pPr>
            <a:r>
              <a:rPr lang="en-US" altLang="zh-CN" b="1" dirty="0" smtClean="0"/>
              <a:t>Iterative Improvement for MaxSAT</a:t>
            </a:r>
            <a:endParaRPr lang="en-US" altLang="zh-CN" b="1" dirty="0" smtClean="0"/>
          </a:p>
          <a:p>
            <a:r>
              <a:rPr lang="en-US" altLang="zh-CN" sz="2625" dirty="0" smtClean="0"/>
              <a:t>S := a random complete assignment;</a:t>
            </a:r>
            <a:endParaRPr lang="en-US" altLang="zh-CN" sz="2625" dirty="0" smtClean="0"/>
          </a:p>
          <a:p>
            <a:r>
              <a:rPr lang="en-US" altLang="zh-CN" sz="2625" dirty="0" smtClean="0"/>
              <a:t>while (1)</a:t>
            </a:r>
            <a:endParaRPr lang="en-US" altLang="zh-CN" sz="2625" dirty="0" smtClean="0"/>
          </a:p>
          <a:p>
            <a:pPr lvl="1"/>
            <a:r>
              <a:rPr lang="en-US" altLang="zh-CN" sz="2625" dirty="0" smtClean="0"/>
              <a:t>if (exist </a:t>
            </a:r>
            <a:r>
              <a:rPr lang="en-US" altLang="zh-CN" sz="2625" dirty="0" smtClean="0">
                <a:sym typeface="+mn-ea"/>
              </a:rPr>
              <a:t>variables with positive score</a:t>
            </a:r>
            <a:r>
              <a:rPr lang="en-US" altLang="zh-CN" sz="2625" dirty="0" smtClean="0"/>
              <a:t>) </a:t>
            </a:r>
            <a:endParaRPr lang="en-US" altLang="zh-CN" sz="2625" dirty="0" smtClean="0"/>
          </a:p>
          <a:p>
            <a:pPr lvl="2"/>
            <a:r>
              <a:rPr lang="en-US" altLang="zh-CN" sz="2625" dirty="0" smtClean="0"/>
              <a:t>x := a variable </a:t>
            </a:r>
            <a:r>
              <a:rPr lang="en-US" altLang="zh-CN" sz="2625" dirty="0" smtClean="0">
                <a:solidFill>
                  <a:srgbClr val="FF0000"/>
                </a:solidFill>
              </a:rPr>
              <a:t>with the best positive score</a:t>
            </a:r>
            <a:r>
              <a:rPr lang="en-US" altLang="zh-CN" sz="2625" dirty="0" smtClean="0"/>
              <a:t>;</a:t>
            </a:r>
            <a:endParaRPr lang="en-US" altLang="zh-CN" sz="2625" dirty="0" smtClean="0"/>
          </a:p>
          <a:p>
            <a:pPr lvl="2"/>
            <a:r>
              <a:rPr lang="en-US" altLang="zh-CN" sz="2625" dirty="0" smtClean="0"/>
              <a:t>S := S with x flipped;</a:t>
            </a:r>
            <a:endParaRPr lang="en-US" altLang="zh-CN" sz="2625" dirty="0" smtClean="0"/>
          </a:p>
          <a:p>
            <a:pPr lvl="1"/>
            <a:r>
              <a:rPr lang="en-US" altLang="zh-CN" sz="2625" dirty="0" smtClean="0"/>
              <a:t>else </a:t>
            </a:r>
            <a:endParaRPr lang="en-US" altLang="zh-CN" sz="2625" dirty="0" smtClean="0"/>
          </a:p>
          <a:p>
            <a:pPr lvl="2"/>
            <a:r>
              <a:rPr lang="en-US" altLang="zh-CN" sz="2625" dirty="0" smtClean="0"/>
              <a:t>return S;</a:t>
            </a:r>
            <a:endParaRPr lang="en-US" altLang="zh-CN" sz="2250" dirty="0" smtClean="0"/>
          </a:p>
          <a:p>
            <a:endParaRPr lang="zh-CN" altLang="en-US" sz="3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Minimum Vertex Cover</a:t>
            </a:r>
            <a:endParaRPr lang="en-US" altLang="zh-CN" dirty="0"/>
          </a:p>
        </p:txBody>
      </p:sp>
      <p:sp>
        <p:nvSpPr>
          <p:cNvPr id="3" name="内容占位符 2"/>
          <p:cNvSpPr>
            <a:spLocks noGrp="1"/>
          </p:cNvSpPr>
          <p:nvPr>
            <p:ph idx="1"/>
          </p:nvPr>
        </p:nvSpPr>
        <p:spPr/>
        <p:txBody>
          <a:bodyPr>
            <a:normAutofit lnSpcReduction="10000"/>
          </a:bodyPr>
          <a:lstStyle/>
          <a:p>
            <a:r>
              <a:rPr lang="en-US" altLang="zh-CN" dirty="0"/>
              <a:t>Given a graph G=(V,E</a:t>
            </a:r>
            <a:r>
              <a:rPr lang="en-US" altLang="zh-CN" dirty="0" smtClean="0"/>
              <a:t>)</a:t>
            </a:r>
            <a:endParaRPr lang="en-US" altLang="zh-CN" dirty="0" smtClean="0"/>
          </a:p>
          <a:p>
            <a:pPr lvl="1"/>
            <a:r>
              <a:rPr lang="en-US" altLang="zh-CN" sz="2400" dirty="0"/>
              <a:t>A</a:t>
            </a:r>
            <a:r>
              <a:rPr lang="en-US" altLang="zh-CN" sz="2400" dirty="0" smtClean="0"/>
              <a:t> </a:t>
            </a:r>
            <a:r>
              <a:rPr lang="en-US" altLang="zh-CN" sz="2400" dirty="0">
                <a:ln w="22225">
                  <a:solidFill>
                    <a:schemeClr val="accent2"/>
                  </a:solidFill>
                  <a:prstDash val="solid"/>
                </a:ln>
                <a:solidFill>
                  <a:schemeClr val="accent2">
                    <a:lumMod val="40000"/>
                    <a:lumOff val="60000"/>
                  </a:schemeClr>
                </a:solidFill>
                <a:effectLst/>
              </a:rPr>
              <a:t>vertex cover</a:t>
            </a:r>
            <a:r>
              <a:rPr lang="en-US" altLang="zh-CN" sz="2400" dirty="0"/>
              <a:t> is a vertex subset C such that every edge in G has at least one vertex in C</a:t>
            </a:r>
            <a:r>
              <a:rPr lang="en-US" altLang="zh-CN" sz="2400" dirty="0" smtClean="0"/>
              <a:t>.</a:t>
            </a:r>
            <a:endParaRPr lang="en-US" altLang="zh-CN" sz="2400" dirty="0" smtClean="0"/>
          </a:p>
          <a:p>
            <a:pPr marL="457200" lvl="0" indent="-457200"/>
            <a:r>
              <a:rPr lang="en-US" dirty="0" smtClean="0">
                <a:sym typeface="+mn-ea"/>
              </a:rPr>
              <a:t>Problem: </a:t>
            </a:r>
            <a:r>
              <a:rPr lang="en-US" altLang="zh-CN" sz="2400" dirty="0">
                <a:sym typeface="+mn-ea"/>
              </a:rPr>
              <a:t>Find a vertex cover with the minimum size, i.e., cover all edges with the least vertices.</a:t>
            </a:r>
            <a:endParaRPr lang="en-US" altLang="zh-CN" sz="2400" dirty="0">
              <a:sym typeface="+mn-ea"/>
            </a:endParaRPr>
          </a:p>
          <a:p>
            <a:pPr marL="457200" lvl="0" indent="-457200"/>
            <a:r>
              <a:rPr lang="en-US" altLang="zh-CN" dirty="0">
                <a:sym typeface="+mn-ea"/>
              </a:rPr>
              <a:t>Applications: </a:t>
            </a:r>
            <a:r>
              <a:rPr lang="en-US" altLang="zh-CN" sz="2400" dirty="0">
                <a:sym typeface="+mn-ea"/>
              </a:rPr>
              <a:t>Monitoring link failures in network (at which nodes of the network to put the monitor, so that we can know all the status of the every linkage)</a:t>
            </a:r>
            <a:endParaRPr lang="en-US" altLang="zh-CN" sz="2400" dirty="0">
              <a:sym typeface="+mn-ea"/>
            </a:endParaRPr>
          </a:p>
          <a:p>
            <a:pPr lvl="1"/>
            <a:endParaRPr lang="en-US" altLang="zh-CN" dirty="0" smtClean="0"/>
          </a:p>
          <a:p>
            <a:pPr lvl="1"/>
            <a:endParaRPr lang="en-US" altLang="zh-CN" dirty="0"/>
          </a:p>
          <a:p>
            <a:endParaRPr lang="en-US" altLang="zh-CN" dirty="0"/>
          </a:p>
          <a:p>
            <a:endParaRPr lang="en-US" altLang="zh-CN" dirty="0"/>
          </a:p>
          <a:p>
            <a:endParaRPr lang="en-US" altLang="zh-CN" dirty="0">
              <a:sym typeface="+mn-ea"/>
            </a:endParaRPr>
          </a:p>
          <a:p>
            <a:endParaRPr lang="en-US" altLang="zh-CN" dirty="0">
              <a:sym typeface="+mn-ea"/>
            </a:endParaRPr>
          </a:p>
          <a:p>
            <a:pPr marL="0" indent="0">
              <a:buNone/>
            </a:pPr>
            <a:endParaRPr lang="en-US" altLang="zh-CN" dirty="0"/>
          </a:p>
        </p:txBody>
      </p:sp>
      <p:pic>
        <p:nvPicPr>
          <p:cNvPr id="6" name="图片 5" descr="KD]SW84QR8A{[9Q5RPIK~Y1"/>
          <p:cNvPicPr>
            <a:picLocks noChangeAspect="1"/>
          </p:cNvPicPr>
          <p:nvPr/>
        </p:nvPicPr>
        <p:blipFill>
          <a:blip r:embed="rId1"/>
          <a:stretch>
            <a:fillRect/>
          </a:stretch>
        </p:blipFill>
        <p:spPr>
          <a:xfrm>
            <a:off x="2484120" y="5157470"/>
            <a:ext cx="4123690" cy="117856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245"/>
            <a:ext cx="8294370" cy="5286375"/>
          </a:xfrm>
        </p:spPr>
        <p:txBody>
          <a:bodyPr>
            <a:normAutofit lnSpcReduction="10000"/>
          </a:bodyPr>
          <a:lstStyle/>
          <a:p>
            <a:pPr>
              <a:buNone/>
            </a:pPr>
            <a:r>
              <a:rPr lang="en-US" altLang="zh-CN" b="1" dirty="0" smtClean="0"/>
              <a:t>Invariant of Iterative Improvement for SAT</a:t>
            </a:r>
            <a:endParaRPr lang="en-US" altLang="zh-CN" b="1" dirty="0" smtClean="0"/>
          </a:p>
          <a:p>
            <a:pPr>
              <a:buNone/>
            </a:pPr>
            <a:r>
              <a:rPr lang="en-US" altLang="zh-CN" b="1" dirty="0" smtClean="0"/>
              <a:t>GSAT [Selman et al, AAAI 1992]</a:t>
            </a:r>
            <a:endParaRPr lang="en-US" altLang="zh-CN" b="1" dirty="0" smtClean="0"/>
          </a:p>
          <a:p>
            <a:pPr>
              <a:buNone/>
            </a:pPr>
            <a:endParaRPr lang="en-US" altLang="zh-CN" b="1" dirty="0" smtClean="0"/>
          </a:p>
          <a:p>
            <a:r>
              <a:rPr lang="en-US" altLang="zh-CN" sz="2625" dirty="0" smtClean="0"/>
              <a:t>S := a random complete assignment;</a:t>
            </a:r>
            <a:endParaRPr lang="en-US" altLang="zh-CN" sz="2625" dirty="0" smtClean="0"/>
          </a:p>
          <a:p>
            <a:r>
              <a:rPr lang="en-US" altLang="zh-CN" sz="2625" dirty="0" smtClean="0"/>
              <a:t>while (!termination condition)</a:t>
            </a:r>
            <a:endParaRPr lang="en-US" altLang="zh-CN" sz="2625" dirty="0" smtClean="0"/>
          </a:p>
          <a:p>
            <a:pPr lvl="2"/>
            <a:r>
              <a:rPr lang="en-US" altLang="zh-CN" sz="2625" dirty="0" smtClean="0"/>
              <a:t>if (S is a solution) return S;</a:t>
            </a:r>
            <a:endParaRPr lang="en-US" altLang="zh-CN" sz="2625" dirty="0" smtClean="0"/>
          </a:p>
          <a:p>
            <a:pPr lvl="2"/>
            <a:r>
              <a:rPr lang="en-US" altLang="zh-CN" sz="2625" dirty="0" smtClean="0"/>
              <a:t>x := a variable </a:t>
            </a:r>
            <a:r>
              <a:rPr lang="en-US" altLang="zh-CN" sz="2625" dirty="0" smtClean="0">
                <a:solidFill>
                  <a:srgbClr val="FF0000"/>
                </a:solidFill>
              </a:rPr>
              <a:t>with the best score</a:t>
            </a:r>
            <a:r>
              <a:rPr lang="en-US" altLang="zh-CN" sz="2625" dirty="0" smtClean="0"/>
              <a:t>;</a:t>
            </a:r>
            <a:endParaRPr lang="en-US" altLang="zh-CN" sz="2625" dirty="0" smtClean="0"/>
          </a:p>
          <a:p>
            <a:pPr lvl="2"/>
            <a:r>
              <a:rPr lang="en-US" altLang="zh-CN" sz="2625" dirty="0" smtClean="0"/>
              <a:t>S := S with x flipped;</a:t>
            </a:r>
            <a:endParaRPr lang="en-US" altLang="zh-CN" sz="2185" dirty="0" smtClean="0"/>
          </a:p>
          <a:p>
            <a:pPr marL="457200" lvl="0" indent="-457200"/>
            <a:r>
              <a:rPr lang="en-US" altLang="zh-CN" sz="3000" dirty="0" smtClean="0"/>
              <a:t>return S;</a:t>
            </a:r>
            <a:endParaRPr lang="en-US" altLang="zh-CN" sz="2570" dirty="0" smtClean="0"/>
          </a:p>
          <a:p>
            <a:endParaRPr lang="zh-CN" altLang="en-US" sz="3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71472" y="428604"/>
            <a:ext cx="7643866" cy="583565"/>
          </a:xfrm>
          <a:prstGeom prst="rect">
            <a:avLst/>
          </a:prstGeom>
          <a:noFill/>
        </p:spPr>
        <p:txBody>
          <a:bodyPr wrap="square" rtlCol="0">
            <a:spAutoFit/>
          </a:bodyPr>
          <a:lstStyle/>
          <a:p>
            <a:r>
              <a:rPr lang="en-US" altLang="zh-CN" sz="3200" dirty="0" smtClean="0"/>
              <a:t>GSAT, from paper </a:t>
            </a:r>
            <a:r>
              <a:rPr lang="en-US" altLang="zh-CN" sz="2800" dirty="0" smtClean="0"/>
              <a:t>[</a:t>
            </a:r>
            <a:r>
              <a:rPr lang="en-US" sz="2800" dirty="0" smtClean="0"/>
              <a:t>Selman, et al, 1992]</a:t>
            </a:r>
            <a:endParaRPr lang="zh-CN" altLang="en-US" sz="2800" dirty="0"/>
          </a:p>
        </p:txBody>
      </p:sp>
      <p:sp>
        <p:nvSpPr>
          <p:cNvPr id="2" name="内容占位符 1"/>
          <p:cNvSpPr/>
          <p:nvPr>
            <p:ph idx="1"/>
          </p:nvPr>
        </p:nvSpPr>
        <p:spPr/>
        <p:txBody>
          <a:bodyPr/>
          <a:p>
            <a:endParaRPr lang="zh-CN" altLang="en-US"/>
          </a:p>
        </p:txBody>
      </p:sp>
      <p:pic>
        <p:nvPicPr>
          <p:cNvPr id="3" name="图片 2" descr="~KWSO0F2@`IB6$YP{IK4(QK"/>
          <p:cNvPicPr>
            <a:picLocks noChangeAspect="1"/>
          </p:cNvPicPr>
          <p:nvPr/>
        </p:nvPicPr>
        <p:blipFill>
          <a:blip r:embed="rId1"/>
          <a:stretch>
            <a:fillRect/>
          </a:stretch>
        </p:blipFill>
        <p:spPr>
          <a:xfrm>
            <a:off x="459105" y="1337945"/>
            <a:ext cx="6531610" cy="461962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rii.jpg"/>
          <p:cNvPicPr>
            <a:picLocks noGrp="1" noChangeAspect="1"/>
          </p:cNvPicPr>
          <p:nvPr>
            <p:ph idx="1"/>
          </p:nvPr>
        </p:nvPicPr>
        <p:blipFill>
          <a:blip r:embed="rId1"/>
          <a:stretch>
            <a:fillRect/>
          </a:stretch>
        </p:blipFill>
        <p:spPr>
          <a:xfrm>
            <a:off x="1119674" y="1000109"/>
            <a:ext cx="5824051" cy="4829986"/>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smtClean="0"/>
              <a:t>search steps:</a:t>
            </a:r>
            <a:endParaRPr lang="en-US" altLang="zh-CN" dirty="0" smtClean="0"/>
          </a:p>
          <a:p>
            <a:pPr>
              <a:buNone/>
            </a:pPr>
            <a:r>
              <a:rPr lang="en-US" altLang="zh-CN" b="1" dirty="0" smtClean="0"/>
              <a:t>	   </a:t>
            </a:r>
            <a:r>
              <a:rPr lang="en-US" altLang="zh-CN" dirty="0" smtClean="0"/>
              <a:t>– </a:t>
            </a:r>
            <a:r>
              <a:rPr lang="en-US" altLang="zh-CN" sz="2800" dirty="0" smtClean="0"/>
              <a:t>with probability p, choose a variable appearing in  </a:t>
            </a:r>
            <a:endParaRPr lang="en-US" altLang="zh-CN" sz="2800" dirty="0" smtClean="0"/>
          </a:p>
          <a:p>
            <a:pPr>
              <a:buNone/>
            </a:pPr>
            <a:r>
              <a:rPr lang="en-US" altLang="zh-CN" sz="2800" dirty="0" smtClean="0"/>
              <a:t>            an unsatisfied clause randomly</a:t>
            </a:r>
            <a:endParaRPr lang="zh-CN" altLang="en-US" sz="2800" dirty="0" smtClean="0"/>
          </a:p>
          <a:p>
            <a:pPr>
              <a:buNone/>
            </a:pPr>
            <a:r>
              <a:rPr lang="en-US" altLang="zh-CN" sz="2800" dirty="0" smtClean="0"/>
              <a:t>	   –  otherwise, select a variable with the best score</a:t>
            </a:r>
            <a:endParaRPr lang="en-US" altLang="zh-CN" sz="2800" dirty="0" smtClean="0"/>
          </a:p>
        </p:txBody>
      </p:sp>
      <p:sp>
        <p:nvSpPr>
          <p:cNvPr id="7" name="TextBox 6"/>
          <p:cNvSpPr txBox="1"/>
          <p:nvPr/>
        </p:nvSpPr>
        <p:spPr>
          <a:xfrm>
            <a:off x="571472" y="428604"/>
            <a:ext cx="8143932" cy="584775"/>
          </a:xfrm>
          <a:prstGeom prst="rect">
            <a:avLst/>
          </a:prstGeom>
          <a:noFill/>
        </p:spPr>
        <p:txBody>
          <a:bodyPr wrap="square" rtlCol="0">
            <a:spAutoFit/>
          </a:bodyPr>
          <a:lstStyle/>
          <a:p>
            <a:r>
              <a:rPr lang="en-US" altLang="zh-CN" sz="3200" dirty="0" smtClean="0"/>
              <a:t>GWSAT </a:t>
            </a:r>
            <a:r>
              <a:rPr lang="en-US" altLang="zh-CN" sz="2800" dirty="0" smtClean="0"/>
              <a:t>[</a:t>
            </a:r>
            <a:r>
              <a:rPr lang="de-DE" sz="2800" dirty="0" smtClean="0"/>
              <a:t>Bart Selman and Henry Kautz</a:t>
            </a:r>
            <a:r>
              <a:rPr lang="en-US" sz="2800" dirty="0" smtClean="0"/>
              <a:t>, 1993]</a:t>
            </a:r>
            <a:endParaRPr lang="zh-CN"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571612"/>
            <a:ext cx="4714908" cy="5643602"/>
          </a:xfrm>
        </p:spPr>
        <p:txBody>
          <a:bodyPr>
            <a:noAutofit/>
          </a:bodyPr>
          <a:lstStyle/>
          <a:p>
            <a:r>
              <a:rPr lang="en-US" altLang="zh-CN" sz="2000" b="1" dirty="0" smtClean="0"/>
              <a:t>procedure </a:t>
            </a:r>
            <a:r>
              <a:rPr lang="en-US" altLang="zh-CN" sz="2000" b="1" i="1" dirty="0" smtClean="0"/>
              <a:t>SLS-Decision(</a:t>
            </a:r>
            <a:r>
              <a:rPr lang="el-GR" altLang="zh-CN" sz="2000" b="1" i="1" dirty="0" smtClean="0"/>
              <a:t>π)</a:t>
            </a:r>
            <a:endParaRPr lang="el-GR" altLang="zh-CN" sz="2000" b="1" i="1" dirty="0" smtClean="0"/>
          </a:p>
          <a:p>
            <a:pPr lvl="1"/>
            <a:r>
              <a:rPr lang="en-US" altLang="zh-CN" sz="2000" b="1" dirty="0" smtClean="0"/>
              <a:t>input: </a:t>
            </a:r>
            <a:r>
              <a:rPr lang="en-US" altLang="zh-CN" sz="2000" b="1" i="1" dirty="0" smtClean="0"/>
              <a:t>problem instance </a:t>
            </a:r>
            <a:r>
              <a:rPr lang="el-GR" altLang="zh-CN" sz="2000" b="1" i="1" dirty="0" smtClean="0"/>
              <a:t>π ∈ Π</a:t>
            </a:r>
            <a:endParaRPr lang="zh-CN" altLang="en-US" sz="2000" i="1" dirty="0" smtClean="0"/>
          </a:p>
          <a:p>
            <a:pPr lvl="1"/>
            <a:r>
              <a:rPr lang="en-US" altLang="zh-CN" sz="2000" b="1" dirty="0" smtClean="0"/>
              <a:t>output: </a:t>
            </a:r>
            <a:r>
              <a:rPr lang="en-US" altLang="zh-CN" sz="2000" b="1" i="1" dirty="0" smtClean="0"/>
              <a:t>solution s ∈ S(π) or ∅</a:t>
            </a:r>
            <a:endParaRPr lang="en-US" altLang="zh-CN" sz="2000" b="1" i="1" dirty="0" smtClean="0"/>
          </a:p>
          <a:p>
            <a:pPr>
              <a:buNone/>
            </a:pPr>
            <a:r>
              <a:rPr lang="en-US" altLang="zh-CN" sz="2000" dirty="0" smtClean="0"/>
              <a:t>		(</a:t>
            </a:r>
            <a:r>
              <a:rPr lang="en-US" altLang="zh-CN" sz="2000" i="1" dirty="0" smtClean="0"/>
              <a:t>s) := init(</a:t>
            </a:r>
            <a:r>
              <a:rPr lang="el-GR" altLang="zh-CN" sz="2000" i="1" dirty="0" smtClean="0"/>
              <a:t>π</a:t>
            </a:r>
            <a:r>
              <a:rPr lang="en-US" altLang="zh-CN" sz="2000" i="1" dirty="0" smtClean="0"/>
              <a:t>);</a:t>
            </a:r>
            <a:endParaRPr lang="en-US" altLang="zh-CN" sz="2000" i="1" dirty="0" smtClean="0"/>
          </a:p>
          <a:p>
            <a:pPr>
              <a:buNone/>
            </a:pPr>
            <a:r>
              <a:rPr lang="en-US" altLang="zh-CN" sz="2000" b="1" dirty="0" smtClean="0"/>
              <a:t>		while not </a:t>
            </a:r>
            <a:r>
              <a:rPr lang="en-US" altLang="zh-CN" sz="2000" i="1" dirty="0" smtClean="0"/>
              <a:t>terminate(π, s) </a:t>
            </a:r>
            <a:r>
              <a:rPr lang="en-US" altLang="zh-CN" sz="2000" b="1" i="1" dirty="0" smtClean="0"/>
              <a:t>do</a:t>
            </a:r>
            <a:endParaRPr lang="en-US" altLang="zh-CN" sz="2000" b="1" i="1" dirty="0" smtClean="0"/>
          </a:p>
          <a:p>
            <a:pPr>
              <a:buNone/>
            </a:pPr>
            <a:r>
              <a:rPr lang="en-US" altLang="zh-CN" sz="2000" dirty="0" smtClean="0"/>
              <a:t>		        s := step(</a:t>
            </a:r>
            <a:r>
              <a:rPr lang="el-GR" altLang="zh-CN" sz="2000" dirty="0" smtClean="0"/>
              <a:t>π, </a:t>
            </a:r>
            <a:r>
              <a:rPr lang="en-US" altLang="zh-CN" sz="2000" dirty="0" smtClean="0"/>
              <a:t>s);</a:t>
            </a:r>
            <a:endParaRPr lang="en-US" altLang="zh-CN" sz="2000" dirty="0" smtClean="0"/>
          </a:p>
          <a:p>
            <a:pPr>
              <a:buNone/>
            </a:pPr>
            <a:r>
              <a:rPr lang="en-US" altLang="zh-CN" sz="2000" dirty="0" smtClean="0"/>
              <a:t>		if s ∈ S(</a:t>
            </a:r>
            <a:r>
              <a:rPr lang="el-GR" altLang="zh-CN" sz="2000" dirty="0" smtClean="0"/>
              <a:t>π) </a:t>
            </a:r>
            <a:r>
              <a:rPr lang="en-US" altLang="zh-CN" sz="2000" dirty="0" smtClean="0"/>
              <a:t>then</a:t>
            </a:r>
            <a:endParaRPr lang="en-US" altLang="zh-CN" sz="2000" dirty="0" smtClean="0"/>
          </a:p>
          <a:p>
            <a:pPr>
              <a:buNone/>
            </a:pPr>
            <a:r>
              <a:rPr lang="en-US" altLang="zh-CN" sz="2000" dirty="0" smtClean="0"/>
              <a:t>		       return s</a:t>
            </a:r>
            <a:endParaRPr lang="en-US" altLang="zh-CN" sz="2000" dirty="0" smtClean="0"/>
          </a:p>
          <a:p>
            <a:pPr>
              <a:buNone/>
            </a:pPr>
            <a:r>
              <a:rPr lang="en-US" altLang="zh-CN" sz="2000" dirty="0" smtClean="0"/>
              <a:t>		else</a:t>
            </a:r>
            <a:endParaRPr lang="en-US" altLang="zh-CN" sz="2000" dirty="0" smtClean="0"/>
          </a:p>
          <a:p>
            <a:pPr>
              <a:buNone/>
            </a:pPr>
            <a:r>
              <a:rPr lang="en-US" altLang="zh-CN" sz="2000" dirty="0" smtClean="0"/>
              <a:t>		       return ∅</a:t>
            </a:r>
            <a:endParaRPr lang="en-US" altLang="zh-CN" sz="2000" dirty="0" smtClean="0"/>
          </a:p>
        </p:txBody>
      </p:sp>
      <p:sp>
        <p:nvSpPr>
          <p:cNvPr id="4" name="内容占位符 2"/>
          <p:cNvSpPr txBox="1"/>
          <p:nvPr/>
        </p:nvSpPr>
        <p:spPr>
          <a:xfrm>
            <a:off x="4429124" y="1500150"/>
            <a:ext cx="4357718" cy="535785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procedure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SLS-Minimization(</a:t>
            </a:r>
            <a:r>
              <a:rPr kumimoji="0" lang="el-GR" altLang="zh-CN" sz="2000" b="1" i="1" u="none" strike="noStrike" kern="1200" cap="none" spc="0" normalizeH="0" baseline="0" noProof="0" dirty="0" smtClean="0">
                <a:ln>
                  <a:noFill/>
                </a:ln>
                <a:solidFill>
                  <a:schemeClr val="tx1"/>
                </a:solidFill>
                <a:effectLst/>
                <a:uLnTx/>
                <a:uFillTx/>
                <a:latin typeface="+mn-lt"/>
                <a:ea typeface="+mn-ea"/>
                <a:cs typeface="+mn-cs"/>
              </a:rPr>
              <a:t>π)</a:t>
            </a:r>
            <a:endParaRPr kumimoji="0" lang="el-GR" altLang="zh-CN" sz="2000" b="1" i="1"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input: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problem instance </a:t>
            </a:r>
            <a:r>
              <a:rPr kumimoji="0" lang="el-GR" altLang="zh-CN" sz="2000" b="1" i="1" u="none" strike="noStrike" kern="1200" cap="none" spc="0" normalizeH="0" baseline="0" noProof="0" dirty="0" smtClean="0">
                <a:ln>
                  <a:noFill/>
                </a:ln>
                <a:solidFill>
                  <a:schemeClr val="tx1"/>
                </a:solidFill>
                <a:effectLst/>
                <a:uLnTx/>
                <a:uFillTx/>
                <a:latin typeface="+mn-lt"/>
                <a:ea typeface="+mn-ea"/>
                <a:cs typeface="+mn-cs"/>
              </a:rPr>
              <a:t>π ∈ Π</a:t>
            </a:r>
            <a:endParaRPr kumimoji="0" lang="zh-CN" altLang="en-US" sz="2000" b="0" i="1"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output: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solution s ∈ S(π) or ∅</a:t>
            </a:r>
            <a:endParaRPr kumimoji="0" lang="en-US" altLang="zh-CN" sz="2000" b="1"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s) := init(</a:t>
            </a:r>
            <a:r>
              <a:rPr kumimoji="0" lang="el-GR" altLang="zh-CN" sz="2000" b="0" i="1" u="none" strike="noStrike" kern="1200" cap="none" spc="0" normalizeH="0" baseline="0" noProof="0" dirty="0" smtClean="0">
                <a:ln>
                  <a:noFill/>
                </a:ln>
                <a:solidFill>
                  <a:schemeClr val="tx1"/>
                </a:solidFill>
                <a:effectLst/>
                <a:uLnTx/>
                <a:uFillTx/>
                <a:latin typeface="+mn-lt"/>
                <a:ea typeface="+mn-ea"/>
                <a:cs typeface="+mn-cs"/>
              </a:rPr>
              <a:t>π</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0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s* := s;</a:t>
            </a:r>
            <a:endParaRPr kumimoji="0" lang="en-US" altLang="zh-CN" sz="2000" b="0"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1" i="0" u="none" strike="noStrike" kern="1200" cap="none" spc="0" normalizeH="0" baseline="0" noProof="0" dirty="0" smtClean="0">
                <a:ln>
                  <a:noFill/>
                </a:ln>
                <a:solidFill>
                  <a:schemeClr val="tx1"/>
                </a:solidFill>
                <a:effectLst/>
                <a:uLnTx/>
                <a:uFillTx/>
                <a:latin typeface="+mn-lt"/>
                <a:ea typeface="+mn-ea"/>
                <a:cs typeface="+mn-cs"/>
              </a:rPr>
              <a:t>		while not </a:t>
            </a:r>
            <a:r>
              <a:rPr kumimoji="0" lang="en-US" altLang="zh-CN" sz="2000" b="0" i="1" u="none" strike="noStrike" kern="1200" cap="none" spc="0" normalizeH="0" baseline="0" noProof="0" dirty="0" smtClean="0">
                <a:ln>
                  <a:noFill/>
                </a:ln>
                <a:solidFill>
                  <a:schemeClr val="tx1"/>
                </a:solidFill>
                <a:effectLst/>
                <a:uLnTx/>
                <a:uFillTx/>
                <a:latin typeface="+mn-lt"/>
                <a:ea typeface="+mn-ea"/>
                <a:cs typeface="+mn-cs"/>
              </a:rPr>
              <a:t>terminate(π, s) </a:t>
            </a:r>
            <a:r>
              <a:rPr kumimoji="0" lang="en-US" altLang="zh-CN" sz="2000" b="1" i="1" u="none" strike="noStrike" kern="1200" cap="none" spc="0" normalizeH="0" baseline="0" noProof="0" dirty="0" smtClean="0">
                <a:ln>
                  <a:noFill/>
                </a:ln>
                <a:solidFill>
                  <a:schemeClr val="tx1"/>
                </a:solidFill>
                <a:effectLst/>
                <a:uLnTx/>
                <a:uFillTx/>
                <a:latin typeface="+mn-lt"/>
                <a:ea typeface="+mn-ea"/>
                <a:cs typeface="+mn-cs"/>
              </a:rPr>
              <a:t>do</a:t>
            </a:r>
            <a:endParaRPr kumimoji="0" lang="en-US" altLang="zh-CN" sz="2000" b="1"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s := step(</a:t>
            </a:r>
            <a:r>
              <a:rPr kumimoji="0" lang="el-GR" altLang="zh-CN" sz="2000" b="0" i="0" u="none" strike="noStrike" kern="1200" cap="none" spc="0" normalizeH="0" baseline="0" noProof="0" dirty="0" smtClean="0">
                <a:ln>
                  <a:noFill/>
                </a:ln>
                <a:solidFill>
                  <a:schemeClr val="tx1"/>
                </a:solidFill>
                <a:effectLst/>
                <a:uLnTx/>
                <a:uFillTx/>
                <a:latin typeface="+mn-lt"/>
                <a:ea typeface="+mn-ea"/>
                <a:cs typeface="+mn-cs"/>
              </a:rPr>
              <a:t>π,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if f(π, s) &lt; f(π, s*) </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s* := s;</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if s* ∈ S(</a:t>
            </a:r>
            <a:r>
              <a:rPr kumimoji="0" lang="el-GR" altLang="zh-CN" sz="2000" b="0" i="0" u="none" strike="noStrike" kern="1200" cap="none" spc="0" normalizeH="0" baseline="0" noProof="0" dirty="0" smtClean="0">
                <a:ln>
                  <a:noFill/>
                </a:ln>
                <a:solidFill>
                  <a:schemeClr val="tx1"/>
                </a:solidFill>
                <a:effectLst/>
                <a:uLnTx/>
                <a:uFillTx/>
                <a:latin typeface="+mn-lt"/>
                <a:ea typeface="+mn-ea"/>
                <a:cs typeface="+mn-cs"/>
              </a:rPr>
              <a:t>π)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then</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return s*</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else</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return ∅</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标题 1"/>
          <p:cNvSpPr>
            <a:spLocks noGrp="1"/>
          </p:cNvSpPr>
          <p:nvPr>
            <p:ph type="title"/>
          </p:nvPr>
        </p:nvSpPr>
        <p:spPr>
          <a:xfrm>
            <a:off x="500034" y="142852"/>
            <a:ext cx="8229600" cy="1143000"/>
          </a:xfrm>
        </p:spPr>
        <p:txBody>
          <a:bodyPr>
            <a:normAutofit/>
          </a:bodyPr>
          <a:lstStyle/>
          <a:p>
            <a:r>
              <a:rPr lang="en-US" altLang="zh-CN" dirty="0" smtClean="0"/>
              <a:t>General SLS Framework</a:t>
            </a:r>
            <a:endParaRPr lang="zh-CN" altLang="en-US" dirty="0"/>
          </a:p>
        </p:txBody>
      </p:sp>
      <p:sp>
        <p:nvSpPr>
          <p:cNvPr id="2" name="矩形 1"/>
          <p:cNvSpPr/>
          <p:nvPr/>
        </p:nvSpPr>
        <p:spPr>
          <a:xfrm>
            <a:off x="5652135" y="4149090"/>
            <a:ext cx="2376170" cy="648335"/>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标注 5"/>
          <p:cNvSpPr/>
          <p:nvPr/>
        </p:nvSpPr>
        <p:spPr>
          <a:xfrm>
            <a:off x="7164070" y="2708910"/>
            <a:ext cx="1659255" cy="611505"/>
          </a:xfrm>
          <a:prstGeom prst="wedgeRectCallout">
            <a:avLst>
              <a:gd name="adj1" fmla="val -23125"/>
              <a:gd name="adj2" fmla="val 177725"/>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why? when can be ommitted?</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736"/>
            <a:ext cx="8329642" cy="5214974"/>
          </a:xfrm>
        </p:spPr>
        <p:txBody>
          <a:bodyPr>
            <a:normAutofit/>
          </a:bodyPr>
          <a:lstStyle/>
          <a:p>
            <a:r>
              <a:rPr lang="en-US" altLang="zh-CN" dirty="0" smtClean="0"/>
              <a:t>Simple SLS Methods</a:t>
            </a:r>
            <a:endParaRPr lang="en-US" altLang="zh-CN" dirty="0" smtClean="0"/>
          </a:p>
          <a:p>
            <a:pPr lvl="1"/>
            <a:r>
              <a:rPr lang="en-US" altLang="zh-CN" dirty="0" smtClean="0"/>
              <a:t>Random Walk(RW) (recall)</a:t>
            </a:r>
            <a:endParaRPr lang="en-US" altLang="zh-CN" dirty="0" smtClean="0"/>
          </a:p>
          <a:p>
            <a:pPr lvl="1"/>
            <a:r>
              <a:rPr lang="en-US" altLang="zh-CN" dirty="0" smtClean="0"/>
              <a:t>Iterative Improvement(II) and Randomized Iterative Improvement(RII) (recall)</a:t>
            </a:r>
            <a:endParaRPr lang="en-US" altLang="zh-CN" dirty="0" smtClean="0"/>
          </a:p>
          <a:p>
            <a:pPr lvl="1"/>
            <a:r>
              <a:rPr lang="en-US" altLang="zh-CN" dirty="0" smtClean="0"/>
              <a:t>Variable Neighbourhood Descent (VND)</a:t>
            </a:r>
            <a:endParaRPr lang="en-US" altLang="zh-CN" dirty="0" smtClean="0"/>
          </a:p>
          <a:p>
            <a:pPr lvl="1"/>
            <a:r>
              <a:rPr lang="en-US" altLang="zh-CN" dirty="0" smtClean="0"/>
              <a:t>Simulated Annealing(SA)</a:t>
            </a:r>
            <a:endParaRPr lang="en-US" altLang="zh-CN" dirty="0" smtClean="0"/>
          </a:p>
        </p:txBody>
      </p:sp>
      <p:sp>
        <p:nvSpPr>
          <p:cNvPr id="4" name="标题 1"/>
          <p:cNvSpPr>
            <a:spLocks noGrp="1"/>
          </p:cNvSpPr>
          <p:nvPr>
            <p:ph type="title"/>
          </p:nvPr>
        </p:nvSpPr>
        <p:spPr>
          <a:xfrm>
            <a:off x="500034" y="142852"/>
            <a:ext cx="8229600" cy="1143000"/>
          </a:xfrm>
        </p:spPr>
        <p:txBody>
          <a:bodyPr>
            <a:normAutofit/>
          </a:bodyPr>
          <a:lstStyle/>
          <a:p>
            <a:r>
              <a:rPr lang="en-US" altLang="zh-CN" dirty="0" smtClean="0"/>
              <a:t>Simple SLS Methods</a:t>
            </a:r>
            <a:endParaRPr lang="en-US" altLang="zh-CN"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911741"/>
          </a:xfrm>
        </p:spPr>
        <p:txBody>
          <a:bodyPr>
            <a:normAutofit fontScale="92500"/>
          </a:bodyPr>
          <a:lstStyle/>
          <a:p>
            <a:pPr>
              <a:buNone/>
            </a:pPr>
            <a:r>
              <a:rPr lang="en-US" altLang="zh-CN" dirty="0" smtClean="0">
                <a:solidFill>
                  <a:srgbClr val="3333CC"/>
                </a:solidFill>
              </a:rPr>
              <a:t>An example trade-off:</a:t>
            </a:r>
            <a:endParaRPr lang="en-US" altLang="zh-CN" dirty="0" smtClean="0">
              <a:solidFill>
                <a:srgbClr val="3333CC"/>
              </a:solidFill>
            </a:endParaRPr>
          </a:p>
          <a:p>
            <a:r>
              <a:rPr lang="en-US" altLang="zh-CN" dirty="0" smtClean="0"/>
              <a:t>Using larger neighbourhoods can improve performance of II(and other SLS methods).</a:t>
            </a:r>
            <a:endParaRPr lang="en-US" altLang="zh-CN" dirty="0" smtClean="0"/>
          </a:p>
          <a:p>
            <a:r>
              <a:rPr lang="en-US" altLang="zh-CN" dirty="0" smtClean="0"/>
              <a:t>But: time required for determining improving search steps increases with neighbhourhood size.</a:t>
            </a:r>
            <a:endParaRPr lang="en-US" altLang="zh-CN" dirty="0" smtClean="0"/>
          </a:p>
          <a:p>
            <a:endParaRPr lang="en-US" altLang="zh-CN" dirty="0" smtClean="0"/>
          </a:p>
          <a:p>
            <a:pPr>
              <a:buNone/>
            </a:pPr>
            <a:r>
              <a:rPr lang="en-US" altLang="zh-CN" dirty="0" smtClean="0">
                <a:solidFill>
                  <a:srgbClr val="3333CC"/>
                </a:solidFill>
              </a:rPr>
              <a:t>More general trade-off:</a:t>
            </a:r>
            <a:endParaRPr lang="en-US" altLang="zh-CN" dirty="0" smtClean="0">
              <a:solidFill>
                <a:srgbClr val="3333CC"/>
              </a:solidFill>
            </a:endParaRPr>
          </a:p>
          <a:p>
            <a:r>
              <a:rPr lang="en-US" altLang="zh-CN" dirty="0" smtClean="0"/>
              <a:t>Effectiveness </a:t>
            </a:r>
            <a:r>
              <a:rPr lang="en-US" altLang="zh-CN" dirty="0" err="1" smtClean="0"/>
              <a:t>vs</a:t>
            </a:r>
            <a:r>
              <a:rPr lang="en-US" altLang="zh-CN" dirty="0" smtClean="0"/>
              <a:t> time complexity of search steps.</a:t>
            </a:r>
            <a:endParaRPr lang="zh-CN" altLang="en-US" dirty="0"/>
          </a:p>
        </p:txBody>
      </p:sp>
      <p:sp>
        <p:nvSpPr>
          <p:cNvPr id="4" name="标题 1"/>
          <p:cNvSpPr>
            <a:spLocks noGrp="1"/>
          </p:cNvSpPr>
          <p:nvPr>
            <p:ph type="title"/>
          </p:nvPr>
        </p:nvSpPr>
        <p:spPr>
          <a:xfrm>
            <a:off x="500034" y="142852"/>
            <a:ext cx="8229600" cy="1143000"/>
          </a:xfrm>
        </p:spPr>
        <p:txBody>
          <a:bodyPr>
            <a:normAutofit/>
          </a:bodyPr>
          <a:p>
            <a:r>
              <a:rPr lang="en-US" altLang="zh-CN" dirty="0" smtClean="0"/>
              <a:t>Trade-off in Local Search</a:t>
            </a:r>
            <a:endParaRPr lang="en-US" altLang="zh-CN"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58204" cy="5429288"/>
          </a:xfrm>
        </p:spPr>
        <p:txBody>
          <a:bodyPr>
            <a:normAutofit fontScale="85000" lnSpcReduction="20000"/>
          </a:bodyPr>
          <a:lstStyle/>
          <a:p>
            <a:pPr>
              <a:buNone/>
            </a:pPr>
            <a:r>
              <a:rPr lang="en-US" altLang="zh-CN" dirty="0" smtClean="0">
                <a:solidFill>
                  <a:srgbClr val="3333CC"/>
                </a:solidFill>
              </a:rPr>
              <a:t>Variable Neighbourhood Descent</a:t>
            </a:r>
            <a:endParaRPr lang="en-US" altLang="zh-CN" dirty="0" smtClean="0">
              <a:solidFill>
                <a:srgbClr val="3333CC"/>
              </a:solidFill>
            </a:endParaRPr>
          </a:p>
          <a:p>
            <a:pPr>
              <a:buNone/>
            </a:pPr>
            <a:endParaRPr lang="en-US" altLang="zh-CN" dirty="0" smtClean="0">
              <a:solidFill>
                <a:srgbClr val="3333CC"/>
              </a:solidFill>
            </a:endParaRPr>
          </a:p>
          <a:p>
            <a:r>
              <a:rPr lang="en-US" altLang="zh-CN" dirty="0" smtClean="0"/>
              <a:t>Recall: Local minima are relative to neighbourhood relation.</a:t>
            </a:r>
            <a:endParaRPr lang="en-US" altLang="zh-CN" dirty="0" smtClean="0"/>
          </a:p>
          <a:p>
            <a:endParaRPr lang="en-US" altLang="zh-CN" dirty="0" smtClean="0"/>
          </a:p>
          <a:p>
            <a:r>
              <a:rPr lang="en-US" altLang="zh-CN" dirty="0" smtClean="0"/>
              <a:t>Key idea: To escape from local minimum of given neighbourhood relation, switch to different neighbhourhood relation.</a:t>
            </a:r>
            <a:endParaRPr lang="en-US" altLang="zh-CN" dirty="0" smtClean="0"/>
          </a:p>
          <a:p>
            <a:endParaRPr lang="en-US" altLang="zh-CN" dirty="0" smtClean="0"/>
          </a:p>
          <a:p>
            <a:r>
              <a:rPr lang="en-US" altLang="zh-CN" dirty="0" smtClean="0"/>
              <a:t>Use k neighbourhood relations N</a:t>
            </a:r>
            <a:r>
              <a:rPr lang="en-US" altLang="zh-CN" baseline="-25000" dirty="0" smtClean="0">
                <a:solidFill>
                  <a:schemeClr val="tx1"/>
                </a:solidFill>
                <a:uFillTx/>
              </a:rPr>
              <a:t>1</a:t>
            </a:r>
            <a:r>
              <a:rPr lang="en-US" altLang="zh-CN" dirty="0" smtClean="0"/>
              <a:t>, . . . ,</a:t>
            </a:r>
            <a:r>
              <a:rPr lang="en-US" altLang="zh-CN" dirty="0" err="1" smtClean="0"/>
              <a:t>N</a:t>
            </a:r>
            <a:r>
              <a:rPr lang="en-US" altLang="zh-CN" baseline="-25000" dirty="0" err="1" smtClean="0">
                <a:solidFill>
                  <a:schemeClr val="tx1"/>
                </a:solidFill>
                <a:uFillTx/>
              </a:rPr>
              <a:t>k</a:t>
            </a:r>
            <a:r>
              <a:rPr lang="en-US" altLang="zh-CN" dirty="0" smtClean="0"/>
              <a:t> , (typically) ordered according to increasing neighbourhood size.</a:t>
            </a:r>
            <a:endParaRPr lang="en-US" altLang="zh-CN" dirty="0" smtClean="0"/>
          </a:p>
          <a:p>
            <a:endParaRPr lang="en-US" altLang="zh-CN" dirty="0" smtClean="0"/>
          </a:p>
          <a:p>
            <a:r>
              <a:rPr lang="en-US" altLang="zh-CN" dirty="0" smtClean="0"/>
              <a:t>Always use smallest neighbourhood that facilitates improving steps.</a:t>
            </a:r>
            <a:endParaRPr lang="en-US" altLang="zh-CN"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VND.jpg"/>
          <p:cNvPicPr>
            <a:picLocks noGrp="1" noChangeAspect="1"/>
          </p:cNvPicPr>
          <p:nvPr>
            <p:ph idx="1"/>
          </p:nvPr>
        </p:nvPicPr>
        <p:blipFill>
          <a:blip r:embed="rId1"/>
          <a:stretch>
            <a:fillRect/>
          </a:stretch>
        </p:blipFill>
        <p:spPr>
          <a:xfrm>
            <a:off x="928662" y="1285860"/>
            <a:ext cx="7193058" cy="3958444"/>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58204" cy="5429288"/>
          </a:xfrm>
        </p:spPr>
        <p:txBody>
          <a:bodyPr>
            <a:normAutofit/>
          </a:bodyPr>
          <a:lstStyle/>
          <a:p>
            <a:pPr>
              <a:buNone/>
            </a:pPr>
            <a:r>
              <a:rPr lang="en-US" altLang="zh-CN" dirty="0" smtClean="0">
                <a:solidFill>
                  <a:srgbClr val="3333CC"/>
                </a:solidFill>
              </a:rPr>
              <a:t>Think about it? How to design a VND for MaxSAT</a:t>
            </a:r>
            <a:endParaRPr lang="en-US" altLang="zh-CN" dirty="0" smtClean="0">
              <a:solidFill>
                <a:srgbClr val="3333CC"/>
              </a:solidFill>
            </a:endParaRPr>
          </a:p>
          <a:p>
            <a:pPr>
              <a:buNone/>
            </a:pPr>
            <a:endParaRPr lang="en-US" altLang="zh-CN" dirty="0" smtClean="0">
              <a:solidFill>
                <a:srgbClr val="3333CC"/>
              </a:solidFill>
            </a:endParaRPr>
          </a:p>
          <a:p>
            <a:r>
              <a:rPr lang="en-US" altLang="zh-CN" dirty="0" smtClean="0"/>
              <a:t>How to define neighbourhood relations N</a:t>
            </a:r>
            <a:r>
              <a:rPr lang="en-US" altLang="zh-CN" baseline="-25000" dirty="0" smtClean="0">
                <a:solidFill>
                  <a:schemeClr val="tx1"/>
                </a:solidFill>
                <a:uFillTx/>
              </a:rPr>
              <a:t>1</a:t>
            </a:r>
            <a:r>
              <a:rPr lang="en-US" altLang="zh-CN" dirty="0" smtClean="0"/>
              <a:t>, . . . ,</a:t>
            </a:r>
            <a:r>
              <a:rPr lang="en-US" altLang="zh-CN" dirty="0" err="1" smtClean="0"/>
              <a:t>N</a:t>
            </a:r>
            <a:r>
              <a:rPr lang="en-US" altLang="zh-CN" baseline="-25000" dirty="0" err="1" smtClean="0">
                <a:solidFill>
                  <a:schemeClr val="tx1"/>
                </a:solidFill>
                <a:uFillTx/>
              </a:rPr>
              <a:t>k</a:t>
            </a:r>
            <a:r>
              <a:rPr lang="en-US" altLang="zh-CN" dirty="0" smtClean="0"/>
              <a:t> ?</a:t>
            </a:r>
            <a:endParaRPr lang="en-US" altLang="zh-CN" dirty="0" smtClean="0"/>
          </a:p>
          <a:p>
            <a:endParaRPr lang="en-US" altLang="zh-CN" dirty="0" smtClean="0"/>
          </a:p>
          <a:p>
            <a:r>
              <a:rPr lang="en-US" altLang="zh-CN" dirty="0" smtClean="0"/>
              <a:t>When to use a larger neighbourhood?</a:t>
            </a: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Traveling Salesman Problem</a:t>
            </a:r>
            <a:endParaRPr lang="en-US" altLang="zh-CN" b="1" dirty="0"/>
          </a:p>
        </p:txBody>
      </p:sp>
      <p:sp>
        <p:nvSpPr>
          <p:cNvPr id="3" name="内容占位符 2"/>
          <p:cNvSpPr>
            <a:spLocks noGrp="1"/>
          </p:cNvSpPr>
          <p:nvPr>
            <p:ph idx="1"/>
          </p:nvPr>
        </p:nvSpPr>
        <p:spPr>
          <a:xfrm>
            <a:off x="539750" y="1628696"/>
            <a:ext cx="7886700" cy="3263504"/>
          </a:xfrm>
        </p:spPr>
        <p:txBody>
          <a:bodyPr>
            <a:normAutofit fontScale="90000" lnSpcReduction="20000"/>
          </a:bodyPr>
          <a:lstStyle/>
          <a:p>
            <a:pPr lvl="1"/>
            <a:r>
              <a:rPr lang="en-US" altLang="zh-CN" b="1" dirty="0" smtClean="0"/>
              <a:t>Input:</a:t>
            </a:r>
            <a:r>
              <a:rPr lang="en-US" altLang="zh-CN" dirty="0" smtClean="0"/>
              <a:t> </a:t>
            </a:r>
            <a:r>
              <a:rPr lang="en-US" altLang="zh-CN" dirty="0"/>
              <a:t>A weighted graph </a:t>
            </a:r>
            <a:r>
              <a:rPr lang="en-US" altLang="zh-CN" i="1" dirty="0"/>
              <a:t>G</a:t>
            </a:r>
            <a:r>
              <a:rPr lang="en-US" altLang="zh-CN" dirty="0"/>
              <a:t>.</a:t>
            </a:r>
            <a:endParaRPr lang="en-US" altLang="zh-CN" dirty="0"/>
          </a:p>
          <a:p>
            <a:pPr lvl="1"/>
            <a:r>
              <a:rPr lang="en-US" altLang="zh-CN" b="1" dirty="0"/>
              <a:t>Problem:</a:t>
            </a:r>
            <a:r>
              <a:rPr lang="en-US" altLang="zh-CN" dirty="0"/>
              <a:t> Find the cycle of minimum cost visiting all of the vertices of </a:t>
            </a:r>
            <a:r>
              <a:rPr lang="en-US" altLang="zh-CN" i="1" dirty="0"/>
              <a:t>G</a:t>
            </a:r>
            <a:r>
              <a:rPr lang="en-US" altLang="zh-CN" dirty="0"/>
              <a:t> exactly once</a:t>
            </a:r>
            <a:r>
              <a:rPr lang="en-US" altLang="zh-CN" dirty="0" smtClean="0"/>
              <a:t>.</a:t>
            </a:r>
            <a:endParaRPr lang="en-US" altLang="zh-CN" dirty="0" smtClean="0"/>
          </a:p>
          <a:p>
            <a:pPr lvl="1"/>
            <a:r>
              <a:rPr lang="en-US" altLang="zh-CN" dirty="0" smtClean="0"/>
              <a:t>Application: optimizing </a:t>
            </a:r>
            <a:r>
              <a:rPr lang="en-US" altLang="zh-CN" dirty="0"/>
              <a:t>the </a:t>
            </a:r>
            <a:r>
              <a:rPr lang="en-US" altLang="zh-CN" dirty="0" smtClean="0"/>
              <a:t>paths </a:t>
            </a:r>
            <a:r>
              <a:rPr lang="en-US" altLang="zh-CN" dirty="0"/>
              <a:t>for manufacturing equipment. For example, consider a robot arm assigned to solder all the connections on a printed circuit board. The shortest tour that visits each solder point exactly once defines the most efficient path for the robot.</a:t>
            </a:r>
            <a:endParaRPr lang="en-US" altLang="zh-CN" dirty="0" smtClean="0"/>
          </a:p>
          <a:p>
            <a:pPr lvl="1"/>
            <a:endParaRPr lang="en-US" altLang="zh-CN" dirty="0"/>
          </a:p>
          <a:p>
            <a:pPr lvl="1"/>
            <a:endParaRPr lang="en-US" altLang="zh-CN" dirty="0"/>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39899" y="4725308"/>
            <a:ext cx="3653396" cy="191391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a:buNone/>
            </a:pPr>
            <a:r>
              <a:rPr lang="en-US" altLang="zh-CN" dirty="0" smtClean="0">
                <a:solidFill>
                  <a:srgbClr val="3333CC"/>
                </a:solidFill>
              </a:rPr>
              <a:t>Note:</a:t>
            </a:r>
            <a:endParaRPr lang="en-US" altLang="zh-CN" dirty="0" smtClean="0">
              <a:solidFill>
                <a:srgbClr val="3333CC"/>
              </a:solidFill>
            </a:endParaRPr>
          </a:p>
          <a:p>
            <a:r>
              <a:rPr lang="en-US" altLang="zh-CN" dirty="0" smtClean="0"/>
              <a:t>VND often performs substantially better than simple II or II in large neighbourhoods [Hansen and </a:t>
            </a:r>
            <a:r>
              <a:rPr lang="en-US" altLang="zh-CN" dirty="0" err="1" smtClean="0"/>
              <a:t>Mladenovi´c</a:t>
            </a:r>
            <a:r>
              <a:rPr lang="en-US" altLang="zh-CN" dirty="0" smtClean="0"/>
              <a:t>, 1999]</a:t>
            </a:r>
            <a:endParaRPr lang="en-US" altLang="zh-CN" dirty="0" smtClean="0"/>
          </a:p>
          <a:p>
            <a:endParaRPr lang="en-US" altLang="zh-CN" dirty="0" smtClean="0"/>
          </a:p>
          <a:p>
            <a:r>
              <a:rPr lang="en-US" altLang="zh-CN" dirty="0" smtClean="0"/>
              <a:t>Many variants exist that switch between neighbhourhoods in different ways.</a:t>
            </a:r>
            <a:endParaRPr lang="en-US" altLang="zh-CN" dirty="0" smtClean="0"/>
          </a:p>
          <a:p>
            <a:endParaRPr lang="en-US" altLang="zh-CN" dirty="0" smtClean="0"/>
          </a:p>
          <a:p>
            <a:r>
              <a:rPr lang="en-US" altLang="zh-CN" dirty="0" smtClean="0"/>
              <a:t>More general framework for SLS algorithms that switch between multiple neighbourhoods: Variable Neighbourhood Search (VNS) [Mladenovi´c and Hansen, 1997].</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85860"/>
            <a:ext cx="8229600" cy="4840303"/>
          </a:xfrm>
        </p:spPr>
        <p:txBody>
          <a:bodyPr>
            <a:normAutofit fontScale="85000" lnSpcReduction="10000"/>
          </a:bodyPr>
          <a:lstStyle/>
          <a:p>
            <a:pPr>
              <a:buNone/>
            </a:pPr>
            <a:r>
              <a:rPr lang="en-US" altLang="zh-CN" b="1" dirty="0" smtClean="0">
                <a:solidFill>
                  <a:srgbClr val="3333CC"/>
                </a:solidFill>
              </a:rPr>
              <a:t>Simulated Annealing</a:t>
            </a:r>
            <a:endParaRPr lang="en-US" altLang="zh-CN" b="1" dirty="0" smtClean="0">
              <a:solidFill>
                <a:srgbClr val="3333CC"/>
              </a:solidFill>
            </a:endParaRPr>
          </a:p>
          <a:p>
            <a:pPr>
              <a:buNone/>
            </a:pPr>
            <a:r>
              <a:rPr lang="en-US" altLang="zh-CN" dirty="0" smtClean="0"/>
              <a:t>Combinatorial search technique inspired by the physical </a:t>
            </a:r>
            <a:endParaRPr lang="en-US" altLang="zh-CN" dirty="0" smtClean="0"/>
          </a:p>
          <a:p>
            <a:pPr>
              <a:buNone/>
            </a:pPr>
            <a:r>
              <a:rPr lang="en-US" altLang="zh-CN" dirty="0" smtClean="0"/>
              <a:t>process of annealing [Kirkpatrick et al. 1983, </a:t>
            </a:r>
            <a:r>
              <a:rPr lang="en-US" altLang="zh-CN" dirty="0" err="1" smtClean="0"/>
              <a:t>Cerny</a:t>
            </a:r>
            <a:r>
              <a:rPr lang="en-US" altLang="zh-CN" dirty="0" smtClean="0"/>
              <a:t> 1985]</a:t>
            </a:r>
            <a:endParaRPr lang="en-US" altLang="zh-CN" dirty="0" smtClean="0"/>
          </a:p>
          <a:p>
            <a:pPr>
              <a:buNone/>
            </a:pPr>
            <a:endParaRPr lang="en-US" altLang="zh-CN" dirty="0" smtClean="0"/>
          </a:p>
          <a:p>
            <a:pPr>
              <a:buNone/>
            </a:pPr>
            <a:endParaRPr lang="en-US" altLang="zh-CN" dirty="0" smtClean="0"/>
          </a:p>
          <a:p>
            <a:pPr>
              <a:buNone/>
            </a:pPr>
            <a:r>
              <a:rPr lang="en-US" altLang="zh-CN" b="1" dirty="0" smtClean="0">
                <a:solidFill>
                  <a:srgbClr val="3333CC"/>
                </a:solidFill>
              </a:rPr>
              <a:t>Outline</a:t>
            </a:r>
            <a:endParaRPr lang="en-US" altLang="zh-CN" b="1" dirty="0" smtClean="0">
              <a:solidFill>
                <a:srgbClr val="3333CC"/>
              </a:solidFill>
            </a:endParaRPr>
          </a:p>
          <a:p>
            <a:r>
              <a:rPr lang="en-US" altLang="zh-CN" dirty="0" smtClean="0"/>
              <a:t>generate a neighbour solution / state</a:t>
            </a:r>
            <a:endParaRPr lang="en-US" altLang="zh-CN" dirty="0" smtClean="0"/>
          </a:p>
          <a:p>
            <a:r>
              <a:rPr lang="en-US" altLang="zh-CN" dirty="0" smtClean="0"/>
              <a:t>probabilistically accept the solution / state</a:t>
            </a:r>
            <a:endParaRPr lang="en-US" altLang="zh-CN" dirty="0" smtClean="0"/>
          </a:p>
          <a:p>
            <a:pPr lvl="1"/>
            <a:r>
              <a:rPr lang="en-US" altLang="zh-CN" dirty="0" smtClean="0"/>
              <a:t>probability of acceptance depends on the objective function (energy function) difference and an additional parameter called temperature</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A.jpg"/>
          <p:cNvPicPr>
            <a:picLocks noGrp="1" noChangeAspect="1"/>
          </p:cNvPicPr>
          <p:nvPr>
            <p:ph idx="1"/>
          </p:nvPr>
        </p:nvPicPr>
        <p:blipFill>
          <a:blip r:embed="rId1"/>
          <a:stretch>
            <a:fillRect/>
          </a:stretch>
        </p:blipFill>
        <p:spPr>
          <a:xfrm>
            <a:off x="1428728" y="1142984"/>
            <a:ext cx="5662637" cy="4989107"/>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normAutofit fontScale="85000" lnSpcReduction="10000"/>
          </a:bodyPr>
          <a:lstStyle/>
          <a:p>
            <a:pPr>
              <a:buNone/>
            </a:pPr>
            <a:r>
              <a:rPr lang="en-US" altLang="zh-CN" b="1" dirty="0" smtClean="0"/>
              <a:t>Solution generation</a:t>
            </a:r>
            <a:endParaRPr lang="en-US" altLang="zh-CN" b="1" dirty="0" smtClean="0"/>
          </a:p>
          <a:p>
            <a:r>
              <a:rPr lang="en-US" altLang="zh-CN" dirty="0" smtClean="0"/>
              <a:t>typically returns a random neighbouring solution</a:t>
            </a:r>
            <a:endParaRPr lang="en-US" altLang="zh-CN" dirty="0" smtClean="0"/>
          </a:p>
          <a:p>
            <a:endParaRPr lang="en-US" altLang="zh-CN" dirty="0" smtClean="0"/>
          </a:p>
          <a:p>
            <a:pPr>
              <a:buNone/>
            </a:pPr>
            <a:r>
              <a:rPr lang="en-US" altLang="zh-CN" b="1" dirty="0" smtClean="0"/>
              <a:t>Acceptance criterion</a:t>
            </a:r>
            <a:endParaRPr lang="en-US" altLang="zh-CN" b="1" dirty="0" smtClean="0"/>
          </a:p>
          <a:p>
            <a:r>
              <a:rPr lang="en-US" altLang="zh-CN" dirty="0" smtClean="0"/>
              <a:t>Metropolis acceptance criterion</a:t>
            </a:r>
            <a:endParaRPr lang="en-US" altLang="zh-CN" dirty="0" smtClean="0"/>
          </a:p>
          <a:p>
            <a:pPr lvl="1"/>
            <a:r>
              <a:rPr lang="en-US" altLang="zh-CN" dirty="0" smtClean="0"/>
              <a:t>better solutions are always accepted</a:t>
            </a:r>
            <a:endParaRPr lang="en-US" altLang="zh-CN" dirty="0" smtClean="0"/>
          </a:p>
          <a:p>
            <a:pPr lvl="1"/>
            <a:r>
              <a:rPr lang="en-US" altLang="zh-CN" dirty="0" smtClean="0"/>
              <a:t>worse solutions are accepted with probability</a:t>
            </a:r>
            <a:endParaRPr lang="en-US" altLang="zh-CN" dirty="0" smtClean="0"/>
          </a:p>
          <a:p>
            <a:pPr>
              <a:buNone/>
            </a:pPr>
            <a:r>
              <a:rPr lang="en-US" altLang="zh-CN" dirty="0" smtClean="0"/>
              <a:t>			∼ exp{[g(s) − g(s′)]/T}</a:t>
            </a:r>
            <a:endParaRPr lang="en-US" altLang="zh-CN" dirty="0" smtClean="0"/>
          </a:p>
          <a:p>
            <a:pPr>
              <a:buNone/>
            </a:pPr>
            <a:endParaRPr lang="en-US" altLang="zh-CN" dirty="0" smtClean="0"/>
          </a:p>
          <a:p>
            <a:pPr>
              <a:buNone/>
            </a:pPr>
            <a:r>
              <a:rPr lang="en-US" altLang="zh-CN" b="1" dirty="0" smtClean="0"/>
              <a:t>Annealing</a:t>
            </a:r>
            <a:endParaRPr lang="en-US" altLang="zh-CN" b="1" dirty="0" smtClean="0"/>
          </a:p>
          <a:p>
            <a:r>
              <a:rPr lang="en-US" altLang="zh-CN" dirty="0" smtClean="0"/>
              <a:t>parameter T, called temperature, is slowly decreased</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329642" cy="5357850"/>
          </a:xfrm>
        </p:spPr>
        <p:txBody>
          <a:bodyPr>
            <a:normAutofit fontScale="85000" lnSpcReduction="20000"/>
          </a:bodyPr>
          <a:lstStyle/>
          <a:p>
            <a:pPr>
              <a:buNone/>
            </a:pPr>
            <a:r>
              <a:rPr lang="en-US" altLang="zh-CN" b="1" dirty="0" smtClean="0"/>
              <a:t>Generic choices for annealing schedule</a:t>
            </a:r>
            <a:endParaRPr lang="en-US" altLang="zh-CN" b="1" dirty="0" smtClean="0"/>
          </a:p>
          <a:p>
            <a:r>
              <a:rPr lang="en-US" altLang="zh-CN" dirty="0" smtClean="0"/>
              <a:t>initial temperature T</a:t>
            </a:r>
            <a:r>
              <a:rPr lang="en-US" altLang="zh-CN" sz="2800" baseline="-25000" dirty="0" smtClean="0"/>
              <a:t>0</a:t>
            </a:r>
            <a:endParaRPr lang="en-US" altLang="zh-CN" sz="2800" baseline="-25000" dirty="0" smtClean="0"/>
          </a:p>
          <a:p>
            <a:pPr lvl="1"/>
            <a:r>
              <a:rPr lang="en-US" altLang="zh-CN" dirty="0" smtClean="0"/>
              <a:t>(example: based on statistics of evaluation function)</a:t>
            </a:r>
            <a:endParaRPr lang="en-US" altLang="zh-CN" dirty="0" smtClean="0"/>
          </a:p>
          <a:p>
            <a:pPr lvl="1"/>
            <a:endParaRPr lang="en-US" altLang="zh-CN" dirty="0" smtClean="0"/>
          </a:p>
          <a:p>
            <a:r>
              <a:rPr lang="en-US" altLang="zh-CN" dirty="0" smtClean="0"/>
              <a:t>cooling schedule— how to change temperature over time</a:t>
            </a:r>
            <a:endParaRPr lang="en-US" altLang="zh-CN" dirty="0" smtClean="0"/>
          </a:p>
          <a:p>
            <a:pPr lvl="1"/>
            <a:r>
              <a:rPr lang="en-US" altLang="zh-CN" dirty="0" smtClean="0"/>
              <a:t>(example: geometric cooling, T</a:t>
            </a:r>
            <a:r>
              <a:rPr lang="en-US" altLang="zh-CN" baseline="-25000" dirty="0" smtClean="0"/>
              <a:t>n+1</a:t>
            </a:r>
            <a:r>
              <a:rPr lang="en-US" altLang="zh-CN" dirty="0" smtClean="0"/>
              <a:t> = a· </a:t>
            </a:r>
            <a:r>
              <a:rPr lang="en-US" altLang="zh-CN" dirty="0" err="1" smtClean="0"/>
              <a:t>T</a:t>
            </a:r>
            <a:r>
              <a:rPr lang="en-US" altLang="zh-CN" baseline="-25000" dirty="0" err="1" smtClean="0"/>
              <a:t>n</a:t>
            </a:r>
            <a:r>
              <a:rPr lang="en-US" altLang="zh-CN" dirty="0" smtClean="0"/>
              <a:t>, n = 0, 1, . . .)</a:t>
            </a:r>
            <a:endParaRPr lang="en-US" altLang="zh-CN" dirty="0" smtClean="0"/>
          </a:p>
          <a:p>
            <a:pPr lvl="1"/>
            <a:endParaRPr lang="en-US" altLang="zh-CN" dirty="0" smtClean="0"/>
          </a:p>
          <a:p>
            <a:r>
              <a:rPr lang="en-US" altLang="zh-CN" dirty="0" smtClean="0"/>
              <a:t>number of iterations at each temperature</a:t>
            </a:r>
            <a:endParaRPr lang="en-US" altLang="zh-CN" dirty="0" smtClean="0"/>
          </a:p>
          <a:p>
            <a:pPr lvl="1"/>
            <a:r>
              <a:rPr lang="en-US" altLang="zh-CN" dirty="0" smtClean="0"/>
              <a:t>(example: multiple of the neighbourhood size)</a:t>
            </a:r>
            <a:endParaRPr lang="en-US" altLang="zh-CN" dirty="0" smtClean="0"/>
          </a:p>
          <a:p>
            <a:pPr lvl="1"/>
            <a:endParaRPr lang="en-US" altLang="zh-CN" dirty="0" smtClean="0"/>
          </a:p>
          <a:p>
            <a:r>
              <a:rPr lang="en-US" altLang="zh-CN" dirty="0" smtClean="0"/>
              <a:t>stopping criterion</a:t>
            </a:r>
            <a:endParaRPr lang="en-US" altLang="zh-CN" dirty="0" smtClean="0"/>
          </a:p>
          <a:p>
            <a:pPr lvl="1"/>
            <a:r>
              <a:rPr lang="en-US" altLang="zh-CN" dirty="0" smtClean="0"/>
              <a:t>(example: no improved solution found for a number of temperature values; time limit.)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t>Hybrid SLS Methods</a:t>
            </a:r>
            <a:endParaRPr lang="en-US" altLang="zh-CN" b="1" dirty="0" smtClean="0"/>
          </a:p>
          <a:p>
            <a:pPr lvl="1"/>
            <a:r>
              <a:rPr lang="en-US" altLang="zh-CN" dirty="0" smtClean="0"/>
              <a:t>Iterated Local Search</a:t>
            </a:r>
            <a:endParaRPr lang="en-US" altLang="zh-CN" dirty="0" smtClean="0"/>
          </a:p>
          <a:p>
            <a:pPr lvl="1"/>
            <a:r>
              <a:rPr lang="en-US" altLang="zh-CN" dirty="0" smtClean="0"/>
              <a:t>Greedy Randomized Adaptive Search</a:t>
            </a:r>
            <a:endParaRPr lang="en-US" altLang="zh-CN" dirty="0" smtClean="0"/>
          </a:p>
          <a:p>
            <a:endParaRPr lang="zh-CN" altLang="en-US" dirty="0"/>
          </a:p>
        </p:txBody>
      </p:sp>
      <p:sp>
        <p:nvSpPr>
          <p:cNvPr id="5" name="标题 1"/>
          <p:cNvSpPr>
            <a:spLocks noGrp="1"/>
          </p:cNvSpPr>
          <p:nvPr>
            <p:ph type="title"/>
          </p:nvPr>
        </p:nvSpPr>
        <p:spPr>
          <a:xfrm>
            <a:off x="500034" y="142852"/>
            <a:ext cx="8229600" cy="1143000"/>
          </a:xfrm>
        </p:spPr>
        <p:txBody>
          <a:bodyPr>
            <a:normAutofit/>
          </a:bodyPr>
          <a:lstStyle/>
          <a:p>
            <a:r>
              <a:rPr lang="en-US" altLang="zh-CN" dirty="0" smtClean="0"/>
              <a:t>Hybrid SLS Methods</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186766" cy="4929222"/>
          </a:xfrm>
        </p:spPr>
        <p:txBody>
          <a:bodyPr>
            <a:normAutofit fontScale="85000" lnSpcReduction="20000"/>
          </a:bodyPr>
          <a:lstStyle/>
          <a:p>
            <a:pPr>
              <a:buNone/>
            </a:pPr>
            <a:r>
              <a:rPr lang="en-US" altLang="zh-CN" b="1" dirty="0" smtClean="0">
                <a:solidFill>
                  <a:srgbClr val="FF0000"/>
                </a:solidFill>
              </a:rPr>
              <a:t>Note: </a:t>
            </a:r>
            <a:r>
              <a:rPr lang="en-US" altLang="zh-CN" i="1" dirty="0" smtClean="0"/>
              <a:t>Many of the best-performing SLS algorithms</a:t>
            </a:r>
            <a:endParaRPr lang="en-US" altLang="zh-CN" i="1" dirty="0" smtClean="0"/>
          </a:p>
          <a:p>
            <a:pPr>
              <a:buNone/>
            </a:pPr>
            <a:r>
              <a:rPr lang="en-US" altLang="zh-CN" i="1" dirty="0" smtClean="0"/>
              <a:t> are combinations of various simple local search</a:t>
            </a:r>
            <a:endParaRPr lang="en-US" altLang="zh-CN" i="1" dirty="0" smtClean="0"/>
          </a:p>
          <a:p>
            <a:pPr>
              <a:buNone/>
            </a:pPr>
            <a:r>
              <a:rPr lang="en-US" altLang="zh-CN" i="1" dirty="0" smtClean="0"/>
              <a:t> strategies.</a:t>
            </a:r>
            <a:endParaRPr lang="en-US" altLang="zh-CN" i="1" dirty="0" smtClean="0"/>
          </a:p>
          <a:p>
            <a:pPr>
              <a:buNone/>
            </a:pPr>
            <a:endParaRPr lang="en-US" altLang="zh-CN" i="1" dirty="0" smtClean="0"/>
          </a:p>
          <a:p>
            <a:pPr>
              <a:buNone/>
            </a:pPr>
            <a:r>
              <a:rPr lang="en-US" altLang="zh-CN" dirty="0" smtClean="0">
                <a:solidFill>
                  <a:srgbClr val="3333CC"/>
                </a:solidFill>
              </a:rPr>
              <a:t>Simple examples:</a:t>
            </a:r>
            <a:endParaRPr lang="en-US" altLang="zh-CN" dirty="0" smtClean="0">
              <a:solidFill>
                <a:srgbClr val="3333CC"/>
              </a:solidFill>
            </a:endParaRPr>
          </a:p>
          <a:p>
            <a:r>
              <a:rPr lang="en-US" altLang="zh-CN" dirty="0" smtClean="0"/>
              <a:t>Commonly used restart mechanisms can be seen as hybridizations with Uninformed Random Picking</a:t>
            </a:r>
            <a:endParaRPr lang="en-US" altLang="zh-CN" dirty="0" smtClean="0"/>
          </a:p>
          <a:p>
            <a:r>
              <a:rPr lang="en-US" altLang="zh-CN" dirty="0" smtClean="0"/>
              <a:t>Iterative Improvement + Uninformed Random Walk = Randomized Iterative Improvement</a:t>
            </a:r>
            <a:endParaRPr lang="en-US" altLang="zh-CN" dirty="0" smtClean="0"/>
          </a:p>
          <a:p>
            <a:endParaRPr lang="en-US" altLang="zh-CN" i="1" dirty="0" smtClean="0"/>
          </a:p>
          <a:p>
            <a:pPr>
              <a:buNone/>
            </a:pPr>
            <a:r>
              <a:rPr lang="en-US" altLang="zh-CN" dirty="0" smtClean="0"/>
              <a:t>conceptual separation of simple search </a:t>
            </a:r>
            <a:endParaRPr lang="en-US" altLang="zh-CN" dirty="0" smtClean="0"/>
          </a:p>
          <a:p>
            <a:pPr>
              <a:buNone/>
            </a:pPr>
            <a:r>
              <a:rPr lang="en-US" altLang="zh-CN" dirty="0" smtClean="0"/>
              <a:t>strategies and (higher-level) search control</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smtClean="0">
                <a:solidFill>
                  <a:srgbClr val="3333CC"/>
                </a:solidFill>
              </a:rPr>
              <a:t>Iterated Local Search</a:t>
            </a:r>
            <a:endParaRPr lang="en-US" altLang="zh-CN" dirty="0" smtClean="0">
              <a:solidFill>
                <a:srgbClr val="3333CC"/>
              </a:solidFill>
            </a:endParaRPr>
          </a:p>
          <a:p>
            <a:r>
              <a:rPr lang="en-US" altLang="zh-CN" dirty="0" smtClean="0"/>
              <a:t>Key Idea: Use two types of search steps:</a:t>
            </a:r>
            <a:endParaRPr lang="en-US" altLang="zh-CN" dirty="0" smtClean="0"/>
          </a:p>
          <a:p>
            <a:pPr lvl="1"/>
            <a:r>
              <a:rPr lang="en-US" altLang="zh-CN" dirty="0" smtClean="0"/>
              <a:t>subsidiary local search steps for reaching local optima as efficiently as possible (intensification)</a:t>
            </a:r>
            <a:endParaRPr lang="en-US" altLang="zh-CN" dirty="0" smtClean="0"/>
          </a:p>
          <a:p>
            <a:pPr lvl="1"/>
            <a:r>
              <a:rPr lang="en-US" altLang="zh-CN" dirty="0" smtClean="0"/>
              <a:t>perturbation steps for effectively escaping from local optima (diversification).</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52"/>
            <a:ext cx="8229600" cy="1143000"/>
          </a:xfrm>
        </p:spPr>
        <p:txBody>
          <a:bodyPr>
            <a:normAutofit/>
          </a:bodyPr>
          <a:lstStyle/>
          <a:p>
            <a:r>
              <a:rPr lang="en-US" altLang="zh-CN" dirty="0" smtClean="0"/>
              <a:t>Iterated Local Search for SAT</a:t>
            </a:r>
            <a:endParaRPr lang="en-US" altLang="zh-CN" dirty="0" smtClean="0"/>
          </a:p>
        </p:txBody>
      </p:sp>
      <p:sp>
        <p:nvSpPr>
          <p:cNvPr id="3" name="内容占位符 2"/>
          <p:cNvSpPr/>
          <p:nvPr>
            <p:ph idx="1"/>
          </p:nvPr>
        </p:nvSpPr>
        <p:spPr/>
        <p:txBody>
          <a:bodyPr/>
          <a:p>
            <a:r>
              <a:rPr lang="en-US" altLang="zh-CN" dirty="0" smtClean="0">
                <a:sym typeface="+mn-ea"/>
              </a:rPr>
              <a:t>S := a random complete assignment</a:t>
            </a:r>
            <a:r>
              <a:rPr lang="en-US" altLang="zh-CN"/>
              <a:t>;</a:t>
            </a:r>
            <a:endParaRPr lang="en-US" altLang="zh-CN"/>
          </a:p>
          <a:p>
            <a:r>
              <a:rPr lang="en-US" altLang="zh-CN"/>
              <a:t>while (</a:t>
            </a:r>
            <a:r>
              <a:rPr lang="en-US" altLang="zh-CN" i="1"/>
              <a:t>!</a:t>
            </a:r>
            <a:r>
              <a:rPr lang="en-US" altLang="zh-CN" i="1"/>
              <a:t>termination condition</a:t>
            </a:r>
            <a:r>
              <a:rPr lang="en-US" altLang="zh-CN"/>
              <a:t>)</a:t>
            </a:r>
            <a:endParaRPr lang="en-US" altLang="zh-CN"/>
          </a:p>
          <a:p>
            <a:pPr lvl="1"/>
            <a:r>
              <a:rPr lang="en-US" altLang="zh-CN" sz="2800"/>
              <a:t>if (exsit variables with positive score)</a:t>
            </a:r>
            <a:endParaRPr lang="en-US" altLang="zh-CN" sz="2800"/>
          </a:p>
          <a:p>
            <a:pPr lvl="2"/>
            <a:r>
              <a:rPr lang="en-US" altLang="zh-CN" sz="2800"/>
              <a:t>x:= a variable with positive score;</a:t>
            </a:r>
            <a:endParaRPr lang="en-US" altLang="zh-CN" sz="2800"/>
          </a:p>
          <a:p>
            <a:pPr lvl="2"/>
            <a:r>
              <a:rPr lang="en-US" altLang="zh-CN" sz="2800"/>
              <a:t>S := S with x flipped.</a:t>
            </a:r>
            <a:endParaRPr lang="en-US" altLang="zh-CN" sz="2800"/>
          </a:p>
          <a:p>
            <a:pPr lvl="1" algn="l"/>
            <a:r>
              <a:rPr lang="en-US" altLang="zh-CN" sz="2800">
                <a:sym typeface="+mn-ea"/>
              </a:rPr>
              <a:t>else</a:t>
            </a:r>
            <a:endParaRPr lang="en-US" altLang="zh-CN" sz="2800"/>
          </a:p>
          <a:p>
            <a:pPr lvl="2" indent="-285750" algn="l"/>
            <a:r>
              <a:rPr lang="en-US" altLang="zh-CN" sz="2800">
                <a:sym typeface="+mn-ea"/>
              </a:rPr>
              <a:t>make changes on S randomly.</a:t>
            </a:r>
            <a:endParaRPr lang="en-US" altLang="zh-CN" sz="3265"/>
          </a:p>
          <a:p>
            <a:pPr lvl="1"/>
            <a:endParaRPr lang="en-US" altLang="zh-CN" sz="3265"/>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ILS-Figure.jpg"/>
          <p:cNvPicPr>
            <a:picLocks noGrp="1" noChangeAspect="1"/>
          </p:cNvPicPr>
          <p:nvPr>
            <p:ph idx="1"/>
          </p:nvPr>
        </p:nvPicPr>
        <p:blipFill>
          <a:blip r:embed="rId1"/>
          <a:stretch>
            <a:fillRect/>
          </a:stretch>
        </p:blipFill>
        <p:spPr>
          <a:xfrm>
            <a:off x="1500166" y="2214554"/>
            <a:ext cx="5214974" cy="3875995"/>
          </a:xfrm>
        </p:spPr>
      </p:pic>
      <p:sp>
        <p:nvSpPr>
          <p:cNvPr id="6" name="TextBox 5"/>
          <p:cNvSpPr txBox="1"/>
          <p:nvPr/>
        </p:nvSpPr>
        <p:spPr>
          <a:xfrm>
            <a:off x="1214414" y="6000768"/>
            <a:ext cx="6715172" cy="461665"/>
          </a:xfrm>
          <a:prstGeom prst="rect">
            <a:avLst/>
          </a:prstGeom>
          <a:noFill/>
        </p:spPr>
        <p:txBody>
          <a:bodyPr wrap="square" rtlCol="0">
            <a:spAutoFit/>
          </a:bodyPr>
          <a:lstStyle/>
          <a:p>
            <a:r>
              <a:rPr lang="en-US" altLang="zh-CN" sz="2400" dirty="0" smtClean="0"/>
              <a:t>Pictorial representation of iterated local search.</a:t>
            </a:r>
            <a:endParaRPr lang="zh-CN" altLang="en-US" sz="2400" dirty="0"/>
          </a:p>
        </p:txBody>
      </p:sp>
      <p:sp>
        <p:nvSpPr>
          <p:cNvPr id="8" name="TextBox 7"/>
          <p:cNvSpPr txBox="1"/>
          <p:nvPr/>
        </p:nvSpPr>
        <p:spPr>
          <a:xfrm>
            <a:off x="642910" y="500042"/>
            <a:ext cx="7715304" cy="1200329"/>
          </a:xfrm>
          <a:prstGeom prst="rect">
            <a:avLst/>
          </a:prstGeom>
          <a:noFill/>
        </p:spPr>
        <p:txBody>
          <a:bodyPr wrap="square" rtlCol="0">
            <a:spAutoFit/>
          </a:bodyPr>
          <a:lstStyle/>
          <a:p>
            <a:pPr>
              <a:buFont typeface="Arial" pitchFamily="34" charset="0"/>
              <a:buChar char="•"/>
            </a:pPr>
            <a:r>
              <a:rPr lang="en-US" altLang="zh-CN" sz="2400" dirty="0" smtClean="0"/>
              <a:t>    Subsidiary local search results in a local minimum.</a:t>
            </a:r>
            <a:endParaRPr lang="en-US" altLang="zh-CN" sz="2400" dirty="0" smtClean="0"/>
          </a:p>
          <a:p>
            <a:pPr>
              <a:buFont typeface="Arial" pitchFamily="34" charset="0"/>
              <a:buChar char="•"/>
            </a:pPr>
            <a:r>
              <a:rPr lang="en-US" altLang="zh-CN" sz="2400" dirty="0" smtClean="0"/>
              <a:t>    ILS trajectories can be seen as walks in the space of</a:t>
            </a:r>
            <a:endParaRPr lang="en-US" altLang="zh-CN" sz="2400" dirty="0" smtClean="0"/>
          </a:p>
          <a:p>
            <a:r>
              <a:rPr lang="en-US" altLang="zh-CN" sz="2400" dirty="0" smtClean="0"/>
              <a:t>      local minima of the given evaluation function.</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SAT and </a:t>
            </a:r>
            <a:r>
              <a:rPr lang="en-US" altLang="zh-CN" dirty="0" err="1" smtClean="0"/>
              <a:t>MaxSAT</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504" y="1340768"/>
            <a:ext cx="9006104" cy="475252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Another trade-off:</a:t>
            </a:r>
            <a:endParaRPr lang="en-US" altLang="zh-CN" dirty="0" smtClean="0">
              <a:solidFill>
                <a:srgbClr val="3333CC"/>
              </a:solidFill>
            </a:endParaRPr>
          </a:p>
          <a:p>
            <a:r>
              <a:rPr lang="en-US" altLang="zh-CN" sz="2800" dirty="0" smtClean="0"/>
              <a:t>trade off between intensification (greediness) and diversification (perburtation).</a:t>
            </a:r>
            <a:endParaRPr lang="en-US" altLang="zh-CN" sz="2800" dirty="0" smtClean="0"/>
          </a:p>
          <a:p>
            <a:r>
              <a:rPr lang="en-US" altLang="zh-CN" sz="2800" dirty="0" smtClean="0">
                <a:sym typeface="+mn-ea"/>
              </a:rPr>
              <a:t>what if the search is too intensified? </a:t>
            </a:r>
            <a:r>
              <a:rPr lang="en-US" altLang="zh-CN" sz="2800" dirty="0" smtClean="0"/>
              <a:t> </a:t>
            </a:r>
            <a:endParaRPr lang="en-US" altLang="zh-CN" sz="2800" dirty="0" smtClean="0"/>
          </a:p>
          <a:p>
            <a:pPr marL="457200" lvl="1" indent="0">
              <a:buNone/>
            </a:pPr>
            <a:endParaRPr lang="en-US" altLang="zh-CN" sz="2450" dirty="0" smtClean="0"/>
          </a:p>
          <a:p>
            <a:r>
              <a:rPr lang="en-US" altLang="zh-CN" sz="2800" dirty="0" smtClean="0">
                <a:sym typeface="+mn-ea"/>
              </a:rPr>
              <a:t>what if the search is too diversified? </a:t>
            </a:r>
            <a:r>
              <a:rPr lang="en-US" altLang="zh-CN" sz="2800" dirty="0" smtClean="0"/>
              <a:t> </a:t>
            </a:r>
            <a:endParaRPr lang="en-US" altLang="zh-CN" sz="2800" dirty="0" smtClean="0"/>
          </a:p>
          <a:p>
            <a:pPr marL="457200" lvl="1" indent="0">
              <a:buNone/>
            </a:pPr>
            <a:endParaRPr lang="en-US" altLang="zh-CN" sz="2450" dirty="0" smtClean="0"/>
          </a:p>
          <a:p>
            <a:endParaRPr lang="en-US" altLang="zh-CN" dirty="0" smtClean="0"/>
          </a:p>
          <a:p>
            <a:pPr>
              <a:buNone/>
            </a:pPr>
            <a:endParaRPr lang="en-US" altLang="zh-CN" dirty="0" smtClean="0">
              <a:solidFill>
                <a:srgbClr val="3333CC"/>
              </a:solidFill>
            </a:endParaRPr>
          </a:p>
          <a:p>
            <a:endParaRPr lang="zh-CN" altLang="en-US" dirty="0"/>
          </a:p>
        </p:txBody>
      </p:sp>
      <p:sp>
        <p:nvSpPr>
          <p:cNvPr id="4" name="标题 1"/>
          <p:cNvSpPr>
            <a:spLocks noGrp="1"/>
          </p:cNvSpPr>
          <p:nvPr>
            <p:ph type="title"/>
          </p:nvPr>
        </p:nvSpPr>
        <p:spPr>
          <a:xfrm>
            <a:off x="500034" y="142852"/>
            <a:ext cx="8229600" cy="1143000"/>
          </a:xfrm>
        </p:spPr>
        <p:txBody>
          <a:bodyPr>
            <a:normAutofit/>
          </a:bodyPr>
          <a:p>
            <a:r>
              <a:rPr lang="en-US" altLang="zh-CN" dirty="0" smtClean="0"/>
              <a:t>Trade-off in Local Search</a:t>
            </a:r>
            <a:endParaRPr lang="en-US" altLang="zh-CN"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911741"/>
          </a:xfrm>
        </p:spPr>
        <p:txBody>
          <a:bodyPr>
            <a:normAutofit/>
          </a:bodyPr>
          <a:lstStyle/>
          <a:p>
            <a:pPr>
              <a:buNone/>
            </a:pPr>
            <a:r>
              <a:rPr lang="en-US" altLang="zh-CN" dirty="0" smtClean="0">
                <a:solidFill>
                  <a:srgbClr val="3333CC"/>
                </a:solidFill>
              </a:rPr>
              <a:t>Another trade-off:</a:t>
            </a:r>
            <a:endParaRPr lang="en-US" altLang="zh-CN" dirty="0" smtClean="0">
              <a:solidFill>
                <a:srgbClr val="3333CC"/>
              </a:solidFill>
            </a:endParaRPr>
          </a:p>
          <a:p>
            <a:r>
              <a:rPr lang="en-US" altLang="zh-CN" sz="2800" dirty="0" smtClean="0"/>
              <a:t>trade off between intensification (greediness) and diversification (perburtation).</a:t>
            </a:r>
            <a:endParaRPr lang="en-US" altLang="zh-CN" sz="2800" dirty="0" smtClean="0"/>
          </a:p>
          <a:p>
            <a:r>
              <a:rPr lang="en-US" altLang="zh-CN" sz="2800" dirty="0" smtClean="0">
                <a:sym typeface="+mn-ea"/>
              </a:rPr>
              <a:t>what if the search is too intensified? </a:t>
            </a:r>
            <a:r>
              <a:rPr lang="en-US" altLang="zh-CN" sz="2800" dirty="0" smtClean="0"/>
              <a:t> </a:t>
            </a:r>
            <a:endParaRPr lang="en-US" altLang="zh-CN" sz="2800" dirty="0" smtClean="0"/>
          </a:p>
          <a:p>
            <a:pPr lvl="1"/>
            <a:r>
              <a:rPr lang="en-US" altLang="zh-CN" sz="2450" dirty="0" smtClean="0">
                <a:solidFill>
                  <a:srgbClr val="3333CC"/>
                </a:solidFill>
              </a:rPr>
              <a:t>easily get trapped in local optimum</a:t>
            </a:r>
            <a:endParaRPr lang="en-US" altLang="zh-CN" sz="2450" dirty="0" smtClean="0">
              <a:solidFill>
                <a:srgbClr val="3333CC"/>
              </a:solidFill>
            </a:endParaRPr>
          </a:p>
          <a:p>
            <a:r>
              <a:rPr lang="en-US" altLang="zh-CN" sz="2800" dirty="0" smtClean="0">
                <a:sym typeface="+mn-ea"/>
              </a:rPr>
              <a:t>what if the search is too diversified? </a:t>
            </a:r>
            <a:r>
              <a:rPr lang="en-US" altLang="zh-CN" sz="2800" dirty="0" smtClean="0"/>
              <a:t> </a:t>
            </a:r>
            <a:endParaRPr lang="en-US" altLang="zh-CN" sz="2800" dirty="0" smtClean="0"/>
          </a:p>
          <a:p>
            <a:pPr lvl="1"/>
            <a:r>
              <a:rPr lang="en-US" altLang="zh-CN" sz="2450" dirty="0" smtClean="0">
                <a:solidFill>
                  <a:srgbClr val="3333CC"/>
                </a:solidFill>
              </a:rPr>
              <a:t>too much guess, could not get to good local optimum</a:t>
            </a:r>
            <a:endParaRPr lang="en-US" altLang="zh-CN" sz="2450" dirty="0" smtClean="0">
              <a:solidFill>
                <a:srgbClr val="3333CC"/>
              </a:solidFill>
            </a:endParaRPr>
          </a:p>
          <a:p>
            <a:endParaRPr lang="en-US" altLang="zh-CN" dirty="0" smtClean="0"/>
          </a:p>
          <a:p>
            <a:pPr>
              <a:buNone/>
            </a:pPr>
            <a:r>
              <a:rPr lang="en-US" altLang="zh-CN" dirty="0" smtClean="0">
                <a:solidFill>
                  <a:srgbClr val="3333CC"/>
                </a:solidFill>
              </a:rPr>
              <a:t>This is an important trade-off in local search</a:t>
            </a:r>
            <a:endParaRPr lang="en-US" altLang="zh-CN" dirty="0" smtClean="0">
              <a:solidFill>
                <a:srgbClr val="3333CC"/>
              </a:solidFill>
            </a:endParaRPr>
          </a:p>
          <a:p>
            <a:endParaRPr lang="zh-CN" altLang="en-US" dirty="0"/>
          </a:p>
        </p:txBody>
      </p:sp>
      <p:sp>
        <p:nvSpPr>
          <p:cNvPr id="4" name="标题 1"/>
          <p:cNvSpPr>
            <a:spLocks noGrp="1"/>
          </p:cNvSpPr>
          <p:nvPr>
            <p:ph type="title"/>
          </p:nvPr>
        </p:nvSpPr>
        <p:spPr>
          <a:xfrm>
            <a:off x="500034" y="142852"/>
            <a:ext cx="8229600" cy="1143000"/>
          </a:xfrm>
        </p:spPr>
        <p:txBody>
          <a:bodyPr>
            <a:normAutofit/>
          </a:bodyPr>
          <a:p>
            <a:r>
              <a:rPr lang="en-US" altLang="zh-CN" dirty="0" smtClean="0"/>
              <a:t>Trade-off in Local Search</a:t>
            </a:r>
            <a:endParaRPr lang="en-US" altLang="zh-CN"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342900" lvl="1" indent="-342900">
              <a:buNone/>
            </a:pPr>
            <a:r>
              <a:rPr lang="en-US" altLang="zh-CN" dirty="0" smtClean="0">
                <a:solidFill>
                  <a:srgbClr val="3333CC"/>
                </a:solidFill>
              </a:rPr>
              <a:t>Greedy Randomized Adaptive Search</a:t>
            </a:r>
            <a:endParaRPr lang="en-US" altLang="zh-CN" dirty="0" smtClean="0">
              <a:solidFill>
                <a:srgbClr val="3333CC"/>
              </a:solidFill>
            </a:endParaRPr>
          </a:p>
          <a:p>
            <a:r>
              <a:rPr lang="en-US" altLang="zh-CN" dirty="0" smtClean="0"/>
              <a:t>Key Ideas:</a:t>
            </a:r>
            <a:endParaRPr lang="en-US" altLang="zh-CN" dirty="0" smtClean="0"/>
          </a:p>
          <a:p>
            <a:pPr lvl="1"/>
            <a:r>
              <a:rPr lang="en-US" altLang="zh-CN" dirty="0" smtClean="0"/>
              <a:t>Greedy construction search finds high-quality solutions, and then apply local search.</a:t>
            </a:r>
            <a:endParaRPr lang="en-US" altLang="zh-CN" dirty="0" smtClean="0"/>
          </a:p>
          <a:p>
            <a:pPr lvl="1"/>
            <a:r>
              <a:rPr lang="en-US" altLang="zh-CN" dirty="0" smtClean="0"/>
              <a:t>Unfortunately, greedy construction search only generates a very limited number of different candidate solutions.</a:t>
            </a:r>
            <a:endParaRPr lang="en-US" altLang="zh-CN" dirty="0" smtClean="0"/>
          </a:p>
          <a:p>
            <a:pPr lvl="1"/>
            <a:endParaRPr lang="en-US" altLang="zh-CN" dirty="0" smtClean="0"/>
          </a:p>
          <a:p>
            <a:pPr>
              <a:buNone/>
            </a:pPr>
            <a:r>
              <a:rPr lang="en-US" altLang="zh-CN" dirty="0" smtClean="0">
                <a:sym typeface="Wingdings" pitchFamily="2" charset="2"/>
              </a:rPr>
              <a:t>  GRASP </a:t>
            </a:r>
            <a:r>
              <a:rPr lang="en-US" altLang="zh-CN" dirty="0" smtClean="0"/>
              <a:t>try to avoid this disadvantage by randomizing the construction method</a:t>
            </a:r>
            <a:endParaRPr lang="en-US" altLang="zh-CN"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sz="2800" dirty="0" smtClean="0"/>
          </a:p>
          <a:p>
            <a:r>
              <a:rPr lang="en-US" altLang="zh-CN" sz="2800" dirty="0" smtClean="0"/>
              <a:t>the constructive search algorithm used in GRASP does not necessarily choose a variable with maximal heuristic value in each construction step, but rather selects randomly from a set of highly ranked solution components.</a:t>
            </a:r>
            <a:endParaRPr lang="zh-CN" altLang="en-US" sz="2800" dirty="0"/>
          </a:p>
        </p:txBody>
      </p:sp>
      <p:pic>
        <p:nvPicPr>
          <p:cNvPr id="5" name="图片 4" descr="GRASP.jpg"/>
          <p:cNvPicPr>
            <a:picLocks noChangeAspect="1"/>
          </p:cNvPicPr>
          <p:nvPr/>
        </p:nvPicPr>
        <p:blipFill>
          <a:blip r:embed="rId1"/>
          <a:stretch>
            <a:fillRect/>
          </a:stretch>
        </p:blipFill>
        <p:spPr>
          <a:xfrm>
            <a:off x="571472" y="1357298"/>
            <a:ext cx="8134350" cy="19716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572164"/>
          </a:xfrm>
        </p:spPr>
        <p:txBody>
          <a:bodyPr>
            <a:normAutofit fontScale="92500" lnSpcReduction="20000"/>
          </a:bodyPr>
          <a:lstStyle/>
          <a:p>
            <a:pPr>
              <a:buNone/>
            </a:pPr>
            <a:r>
              <a:rPr lang="en-US" altLang="zh-CN" sz="3400" dirty="0" smtClean="0">
                <a:solidFill>
                  <a:srgbClr val="3333CC"/>
                </a:solidFill>
              </a:rPr>
              <a:t>Restricted candidate lists (RCLs)</a:t>
            </a:r>
            <a:endParaRPr lang="en-US" altLang="zh-CN" sz="3400" dirty="0" smtClean="0">
              <a:solidFill>
                <a:srgbClr val="3333CC"/>
              </a:solidFill>
            </a:endParaRPr>
          </a:p>
          <a:p>
            <a:endParaRPr lang="en-US" altLang="zh-CN" sz="3400" dirty="0" smtClean="0"/>
          </a:p>
          <a:p>
            <a:r>
              <a:rPr lang="en-US" altLang="zh-CN" sz="3400" dirty="0" smtClean="0"/>
              <a:t>Each step of constructive search adds a solution component selected uniformly at random from a </a:t>
            </a:r>
            <a:r>
              <a:rPr lang="en-US" altLang="zh-CN" sz="3400" dirty="0" smtClean="0">
                <a:solidFill>
                  <a:srgbClr val="3333CC"/>
                </a:solidFill>
              </a:rPr>
              <a:t>restricted candidate list(RCL).</a:t>
            </a:r>
            <a:endParaRPr lang="en-US" altLang="zh-CN" sz="3400" dirty="0" smtClean="0">
              <a:solidFill>
                <a:srgbClr val="3333CC"/>
              </a:solidFill>
            </a:endParaRPr>
          </a:p>
          <a:p>
            <a:endParaRPr lang="en-US" altLang="zh-CN" sz="3400" dirty="0" smtClean="0"/>
          </a:p>
          <a:p>
            <a:r>
              <a:rPr lang="en-US" altLang="zh-CN" sz="3400" dirty="0" smtClean="0"/>
              <a:t>RCLs are constructed in each step using a heuristic function h.</a:t>
            </a:r>
            <a:endParaRPr lang="en-US" altLang="zh-CN" sz="3400" dirty="0" smtClean="0"/>
          </a:p>
          <a:p>
            <a:endParaRPr lang="en-US" altLang="zh-CN" sz="3400" dirty="0" smtClean="0"/>
          </a:p>
          <a:p>
            <a:r>
              <a:rPr lang="en-US" altLang="zh-CN" sz="3400" dirty="0" smtClean="0"/>
              <a:t>RCLs based on </a:t>
            </a:r>
            <a:r>
              <a:rPr lang="en-US" altLang="zh-CN" sz="3400" dirty="0" smtClean="0">
                <a:solidFill>
                  <a:srgbClr val="3333CC"/>
                </a:solidFill>
              </a:rPr>
              <a:t>cardinality restriction </a:t>
            </a:r>
            <a:r>
              <a:rPr lang="en-US" altLang="zh-CN" sz="3400" dirty="0" smtClean="0"/>
              <a:t>comprise the k best-ranked solution components. (k is a parameter of the algorithm.)</a:t>
            </a:r>
            <a:endParaRPr lang="en-US" altLang="zh-CN" sz="3400" dirty="0" smtClean="0"/>
          </a:p>
          <a:p>
            <a:pPr>
              <a:buNone/>
            </a:pPr>
            <a:endParaRPr lang="en-US" altLang="zh-CN" sz="34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5214974"/>
          </a:xfrm>
        </p:spPr>
        <p:txBody>
          <a:bodyPr>
            <a:normAutofit fontScale="85000" lnSpcReduction="20000"/>
          </a:bodyPr>
          <a:lstStyle/>
          <a:p>
            <a:pPr>
              <a:buNone/>
            </a:pPr>
            <a:r>
              <a:rPr lang="nn-NO" altLang="zh-CN" dirty="0" smtClean="0">
                <a:solidFill>
                  <a:srgbClr val="3333CC"/>
                </a:solidFill>
              </a:rPr>
              <a:t>GRASP for SAT [Resende and Feo, 1996]</a:t>
            </a:r>
            <a:endParaRPr lang="nn-NO" altLang="zh-CN" dirty="0" smtClean="0">
              <a:solidFill>
                <a:srgbClr val="3333CC"/>
              </a:solidFill>
            </a:endParaRPr>
          </a:p>
          <a:p>
            <a:r>
              <a:rPr lang="en-US" altLang="zh-CN" dirty="0" smtClean="0"/>
              <a:t>Subsidiary constructive search:</a:t>
            </a:r>
            <a:endParaRPr lang="en-US" altLang="zh-CN" dirty="0" smtClean="0"/>
          </a:p>
          <a:p>
            <a:pPr lvl="1"/>
            <a:r>
              <a:rPr lang="en-US" altLang="zh-CN" dirty="0" smtClean="0"/>
              <a:t>start from empty variable assignment</a:t>
            </a:r>
            <a:endParaRPr lang="en-US" altLang="zh-CN" dirty="0" smtClean="0"/>
          </a:p>
          <a:p>
            <a:pPr lvl="1"/>
            <a:r>
              <a:rPr lang="en-US" altLang="zh-CN" dirty="0" smtClean="0"/>
              <a:t>in each step, assign a currently unassigned variable</a:t>
            </a:r>
            <a:endParaRPr lang="en-US" altLang="zh-CN" dirty="0" smtClean="0"/>
          </a:p>
          <a:p>
            <a:pPr lvl="1"/>
            <a:r>
              <a:rPr lang="en-US" altLang="zh-CN" dirty="0" smtClean="0"/>
              <a:t>heuristic function h(</a:t>
            </a:r>
            <a:r>
              <a:rPr lang="en-US" altLang="zh-CN" dirty="0" err="1" smtClean="0"/>
              <a:t>i</a:t>
            </a:r>
            <a:r>
              <a:rPr lang="en-US" altLang="zh-CN" dirty="0" smtClean="0"/>
              <a:t> , v) := number of clauses that become satisfied by assigning x</a:t>
            </a:r>
            <a:r>
              <a:rPr lang="en-US" altLang="zh-CN" baseline="-25000" dirty="0" smtClean="0"/>
              <a:t>i </a:t>
            </a:r>
            <a:r>
              <a:rPr lang="en-US" altLang="zh-CN" dirty="0" smtClean="0"/>
              <a:t>:= v</a:t>
            </a:r>
            <a:endParaRPr lang="en-US" altLang="zh-CN" dirty="0" smtClean="0"/>
          </a:p>
          <a:p>
            <a:pPr lvl="1"/>
            <a:r>
              <a:rPr lang="en-US" altLang="zh-CN" dirty="0" smtClean="0"/>
              <a:t>RCLs based on cardinality restriction (contain fixed number k of atomic assignments with largest heuristic values)</a:t>
            </a:r>
            <a:endParaRPr lang="en-US" altLang="zh-CN" dirty="0" smtClean="0"/>
          </a:p>
          <a:p>
            <a:endParaRPr lang="en-US" altLang="zh-CN" dirty="0" smtClean="0"/>
          </a:p>
          <a:p>
            <a:r>
              <a:rPr lang="en-US" altLang="zh-CN" dirty="0" smtClean="0"/>
              <a:t>Subsidiary local search:</a:t>
            </a:r>
            <a:endParaRPr lang="en-US" altLang="zh-CN" dirty="0" smtClean="0"/>
          </a:p>
          <a:p>
            <a:pPr lvl="1"/>
            <a:r>
              <a:rPr lang="en-US" altLang="zh-CN" dirty="0" smtClean="0"/>
              <a:t>iterative best improvement using 1-flip neighbourhood</a:t>
            </a:r>
            <a:endParaRPr lang="en-US" altLang="zh-CN" dirty="0" smtClean="0"/>
          </a:p>
          <a:p>
            <a:pPr lvl="1"/>
            <a:r>
              <a:rPr lang="en-US" altLang="zh-CN" dirty="0" smtClean="0"/>
              <a:t>terminates when model has been found or given number of steps has been exceeded</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sym typeface="+mn-ea"/>
              </a:rPr>
              <a:t>SLS methods discussed so far manipulate one candidate solution of given problem instance in each search step.</a:t>
            </a:r>
            <a:endParaRPr lang="en-US" altLang="zh-CN" dirty="0" smtClean="0"/>
          </a:p>
          <a:p>
            <a:r>
              <a:rPr lang="en-US" altLang="zh-CN" dirty="0" smtClean="0">
                <a:sym typeface="+mn-ea"/>
              </a:rPr>
              <a:t>Straightforward extension: Use population (i.e., set) of candidate solutions instead.</a:t>
            </a:r>
            <a:endParaRPr lang="zh-CN" altLang="en-US" dirty="0"/>
          </a:p>
          <a:p>
            <a:endParaRPr lang="en-US" altLang="zh-CN" dirty="0" smtClean="0"/>
          </a:p>
          <a:p>
            <a:endParaRPr lang="zh-CN" altLang="en-US" dirty="0"/>
          </a:p>
        </p:txBody>
      </p:sp>
      <p:sp>
        <p:nvSpPr>
          <p:cNvPr id="5" name="标题 1"/>
          <p:cNvSpPr>
            <a:spLocks noGrp="1"/>
          </p:cNvSpPr>
          <p:nvPr>
            <p:ph type="title"/>
          </p:nvPr>
        </p:nvSpPr>
        <p:spPr>
          <a:xfrm>
            <a:off x="500034" y="142852"/>
            <a:ext cx="8229600" cy="1143000"/>
          </a:xfrm>
        </p:spPr>
        <p:txBody>
          <a:bodyPr>
            <a:normAutofit/>
          </a:bodyPr>
          <a:lstStyle/>
          <a:p>
            <a:r>
              <a:rPr lang="en-US" altLang="zh-CN" dirty="0" smtClean="0"/>
              <a:t>Population based SLS Methods</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buFont typeface="Arial" pitchFamily="34" charset="0"/>
              <a:buChar char="•"/>
            </a:pPr>
            <a:r>
              <a:rPr lang="en-US" altLang="zh-CN" sz="3200" dirty="0" smtClean="0"/>
              <a:t>Population-based SLS Methods</a:t>
            </a:r>
            <a:endParaRPr lang="en-US" altLang="zh-CN" sz="3200" dirty="0" smtClean="0"/>
          </a:p>
          <a:p>
            <a:pPr lvl="1"/>
            <a:r>
              <a:rPr lang="en-US" altLang="zh-CN" dirty="0" smtClean="0"/>
              <a:t>Evolutionary Algorithms</a:t>
            </a:r>
            <a:endParaRPr lang="en-US" altLang="zh-CN" dirty="0" smtClean="0"/>
          </a:p>
          <a:p>
            <a:pPr lvl="1"/>
            <a:r>
              <a:rPr lang="en-US" altLang="zh-CN" dirty="0" smtClean="0"/>
              <a:t>Ant Colony Optimization</a:t>
            </a:r>
            <a:endParaRPr lang="en-US" altLang="zh-CN" dirty="0" smtClean="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57298"/>
            <a:ext cx="8229600" cy="4768865"/>
          </a:xfrm>
        </p:spPr>
        <p:txBody>
          <a:bodyPr>
            <a:normAutofit fontScale="77500" lnSpcReduction="20000"/>
          </a:bodyPr>
          <a:lstStyle/>
          <a:p>
            <a:pPr marL="342900" lvl="1" indent="-342900">
              <a:buNone/>
            </a:pPr>
            <a:r>
              <a:rPr lang="en-US" altLang="zh-CN" sz="3600" dirty="0" smtClean="0">
                <a:solidFill>
                  <a:srgbClr val="3333CC"/>
                </a:solidFill>
              </a:rPr>
              <a:t>Evolutionary Algorithms</a:t>
            </a:r>
            <a:endParaRPr lang="en-US" altLang="zh-CN" sz="3600" dirty="0" smtClean="0">
              <a:solidFill>
                <a:srgbClr val="3333CC"/>
              </a:solidFill>
            </a:endParaRPr>
          </a:p>
          <a:p>
            <a:pPr>
              <a:buNone/>
            </a:pPr>
            <a:r>
              <a:rPr lang="en-US" altLang="zh-CN" b="1" dirty="0" smtClean="0"/>
              <a:t>Key idea</a:t>
            </a:r>
            <a:r>
              <a:rPr lang="en-US" altLang="zh-CN" dirty="0" smtClean="0"/>
              <a:t>: Iteratively apply genetic operators </a:t>
            </a:r>
            <a:r>
              <a:rPr lang="en-US" altLang="zh-CN" dirty="0" smtClean="0">
                <a:solidFill>
                  <a:srgbClr val="3333CC"/>
                </a:solidFill>
              </a:rPr>
              <a:t>mutation</a:t>
            </a:r>
            <a:r>
              <a:rPr lang="en-US" altLang="zh-CN" dirty="0" smtClean="0"/>
              <a:t>, </a:t>
            </a:r>
            <a:r>
              <a:rPr lang="en-US" altLang="zh-CN" dirty="0" smtClean="0">
                <a:solidFill>
                  <a:srgbClr val="3333CC"/>
                </a:solidFill>
              </a:rPr>
              <a:t>recombination</a:t>
            </a:r>
            <a:r>
              <a:rPr lang="en-US" altLang="zh-CN" dirty="0" smtClean="0"/>
              <a:t>, </a:t>
            </a:r>
            <a:r>
              <a:rPr lang="en-US" altLang="zh-CN" dirty="0" smtClean="0">
                <a:solidFill>
                  <a:srgbClr val="3333CC"/>
                </a:solidFill>
              </a:rPr>
              <a:t>selection</a:t>
            </a:r>
            <a:r>
              <a:rPr lang="en-US" altLang="zh-CN" dirty="0" smtClean="0"/>
              <a:t> to a population of candidate solutions.</a:t>
            </a:r>
            <a:endParaRPr lang="en-US" altLang="zh-CN" dirty="0" smtClean="0"/>
          </a:p>
          <a:p>
            <a:pPr>
              <a:buNone/>
            </a:pPr>
            <a:endParaRPr lang="en-US" altLang="zh-CN" dirty="0" smtClean="0"/>
          </a:p>
          <a:p>
            <a:pPr>
              <a:buNone/>
            </a:pPr>
            <a:r>
              <a:rPr lang="en-US" altLang="zh-CN" b="1" dirty="0" smtClean="0"/>
              <a:t>Inspired by simple model of biological evolution</a:t>
            </a:r>
            <a:r>
              <a:rPr lang="en-US" altLang="zh-CN" dirty="0" smtClean="0"/>
              <a:t>:</a:t>
            </a:r>
            <a:endParaRPr lang="en-US" altLang="zh-CN" dirty="0" smtClean="0"/>
          </a:p>
          <a:p>
            <a:r>
              <a:rPr lang="en-US" altLang="zh-CN" dirty="0" smtClean="0"/>
              <a:t>Mutation introduces random variation in the genetic material of individuals.</a:t>
            </a:r>
            <a:endParaRPr lang="en-US" altLang="zh-CN" dirty="0" smtClean="0"/>
          </a:p>
          <a:p>
            <a:r>
              <a:rPr lang="en-US" altLang="zh-CN" dirty="0" smtClean="0"/>
              <a:t>Recombination of genetic material during sexual reproduction produces offspring that combines features inherited from both parents.</a:t>
            </a:r>
            <a:endParaRPr lang="en-US" altLang="zh-CN" dirty="0" smtClean="0"/>
          </a:p>
          <a:p>
            <a:r>
              <a:rPr lang="en-US" altLang="zh-CN" dirty="0" smtClean="0"/>
              <a:t>Differences in evolutionary fitness lead selection of genetic traits (‘survival of the fittest’).</a:t>
            </a:r>
            <a:endParaRPr lang="en-US" altLang="zh-CN" dirty="0" smtClean="0"/>
          </a:p>
          <a:p>
            <a:pPr>
              <a:buNone/>
            </a:pPr>
            <a:endParaRPr lang="en-US" altLang="zh-CN" dirty="0" smtClean="0"/>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5054617"/>
          </a:xfrm>
        </p:spPr>
        <p:txBody>
          <a:bodyPr/>
          <a:lstStyle/>
          <a:p>
            <a:pPr>
              <a:buNone/>
            </a:pPr>
            <a:r>
              <a:rPr lang="en-US" altLang="zh-CN" dirty="0" smtClean="0">
                <a:solidFill>
                  <a:srgbClr val="3333CC"/>
                </a:solidFill>
              </a:rPr>
              <a:t>Recombination</a:t>
            </a:r>
            <a:endParaRPr lang="en-US" altLang="zh-CN" dirty="0" smtClean="0">
              <a:solidFill>
                <a:srgbClr val="3333CC"/>
              </a:solidFill>
            </a:endParaRPr>
          </a:p>
          <a:p>
            <a:endParaRPr lang="zh-CN" altLang="en-US" dirty="0"/>
          </a:p>
        </p:txBody>
      </p:sp>
      <p:pic>
        <p:nvPicPr>
          <p:cNvPr id="4" name="图片 3" descr="recombination.jpg"/>
          <p:cNvPicPr>
            <a:picLocks noChangeAspect="1"/>
          </p:cNvPicPr>
          <p:nvPr/>
        </p:nvPicPr>
        <p:blipFill>
          <a:blip r:embed="rId1"/>
          <a:stretch>
            <a:fillRect/>
          </a:stretch>
        </p:blipFill>
        <p:spPr>
          <a:xfrm>
            <a:off x="642910" y="1785926"/>
            <a:ext cx="7629525" cy="4676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 MaxSAT Instance</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65372" y="1600200"/>
            <a:ext cx="5641830" cy="4900613"/>
          </a:xfr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EA.jpg"/>
          <p:cNvPicPr>
            <a:picLocks noGrp="1" noChangeAspect="1"/>
          </p:cNvPicPr>
          <p:nvPr>
            <p:ph idx="1"/>
          </p:nvPr>
        </p:nvPicPr>
        <p:blipFill>
          <a:blip r:embed="rId1"/>
          <a:stretch>
            <a:fillRect/>
          </a:stretch>
        </p:blipFill>
        <p:spPr>
          <a:xfrm>
            <a:off x="1071538" y="928670"/>
            <a:ext cx="6870006" cy="5197493"/>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Problem: Pure evolutionary algorithms often lack capability of sufficient search intensification.</a:t>
            </a:r>
            <a:endParaRPr lang="en-US" altLang="zh-CN" dirty="0" smtClean="0"/>
          </a:p>
          <a:p>
            <a:endParaRPr lang="en-US" altLang="zh-CN" dirty="0" smtClean="0"/>
          </a:p>
          <a:p>
            <a:r>
              <a:rPr lang="en-US" altLang="zh-CN" dirty="0" smtClean="0"/>
              <a:t>Solution: Apply subsidiary local search after initialization, mutation and recombination.</a:t>
            </a:r>
            <a:endParaRPr lang="en-US" altLang="zh-CN" dirty="0" smtClean="0"/>
          </a:p>
          <a:p>
            <a:pPr>
              <a:buNone/>
            </a:pPr>
            <a:r>
              <a:rPr lang="en-US" altLang="zh-CN" dirty="0" smtClean="0"/>
              <a:t>    =&gt; </a:t>
            </a:r>
            <a:r>
              <a:rPr lang="en-US" altLang="zh-CN" dirty="0" smtClean="0">
                <a:solidFill>
                  <a:srgbClr val="3333CC"/>
                </a:solidFill>
              </a:rPr>
              <a:t>Memetic Algorithms</a:t>
            </a:r>
            <a:endParaRPr lang="zh-CN" altLang="en-US" dirty="0">
              <a:solidFill>
                <a:srgbClr val="3333CC"/>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Memetic.jpg"/>
          <p:cNvPicPr>
            <a:picLocks noGrp="1" noChangeAspect="1"/>
          </p:cNvPicPr>
          <p:nvPr>
            <p:ph idx="1"/>
          </p:nvPr>
        </p:nvPicPr>
        <p:blipFill>
          <a:blip r:embed="rId1"/>
          <a:stretch>
            <a:fillRect/>
          </a:stretch>
        </p:blipFill>
        <p:spPr>
          <a:xfrm>
            <a:off x="1428728" y="1214422"/>
            <a:ext cx="6605693" cy="5020327"/>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126055"/>
          </a:xfrm>
        </p:spPr>
        <p:txBody>
          <a:bodyPr>
            <a:normAutofit fontScale="82500"/>
          </a:bodyPr>
          <a:lstStyle/>
          <a:p>
            <a:pPr>
              <a:buNone/>
            </a:pPr>
            <a:r>
              <a:rPr lang="en-US" altLang="zh-CN" dirty="0" smtClean="0">
                <a:solidFill>
                  <a:srgbClr val="3333CC"/>
                </a:solidFill>
              </a:rPr>
              <a:t>Example: A </a:t>
            </a:r>
            <a:r>
              <a:rPr lang="en-US" altLang="zh-CN" dirty="0" err="1" smtClean="0">
                <a:solidFill>
                  <a:srgbClr val="3333CC"/>
                </a:solidFill>
              </a:rPr>
              <a:t>memetic</a:t>
            </a:r>
            <a:r>
              <a:rPr lang="en-US" altLang="zh-CN" dirty="0" smtClean="0">
                <a:solidFill>
                  <a:srgbClr val="3333CC"/>
                </a:solidFill>
              </a:rPr>
              <a:t> algorithm for SAT (1)</a:t>
            </a:r>
            <a:endParaRPr lang="en-US" altLang="zh-CN" dirty="0" smtClean="0">
              <a:solidFill>
                <a:srgbClr val="3333CC"/>
              </a:solidFill>
            </a:endParaRPr>
          </a:p>
          <a:p>
            <a:pPr>
              <a:buNone/>
            </a:pPr>
            <a:endParaRPr lang="en-US" altLang="zh-CN" dirty="0" smtClean="0"/>
          </a:p>
          <a:p>
            <a:r>
              <a:rPr lang="en-US" altLang="zh-CN" dirty="0" smtClean="0">
                <a:sym typeface="+mn-ea"/>
              </a:rPr>
              <a:t>Represent: truth assignments can be naturally represented as bit strings.</a:t>
            </a:r>
            <a:endParaRPr lang="en-US" altLang="zh-CN" dirty="0" smtClean="0">
              <a:sym typeface="+mn-ea"/>
            </a:endParaRPr>
          </a:p>
          <a:p>
            <a:endParaRPr lang="en-US" altLang="zh-CN" dirty="0" smtClean="0"/>
          </a:p>
          <a:p>
            <a:r>
              <a:rPr lang="en-US" altLang="zh-CN" dirty="0" smtClean="0"/>
              <a:t>Use 1-flip </a:t>
            </a:r>
            <a:r>
              <a:rPr lang="en-US" altLang="zh-CN" dirty="0" err="1" smtClean="0"/>
              <a:t>neighbourhood</a:t>
            </a:r>
            <a:r>
              <a:rPr lang="en-US" altLang="zh-CN" dirty="0" smtClean="0"/>
              <a:t> relation; </a:t>
            </a:r>
            <a:endParaRPr lang="en-US" altLang="zh-CN" dirty="0" smtClean="0"/>
          </a:p>
          <a:p>
            <a:r>
              <a:rPr lang="en-US" altLang="zh-CN" dirty="0" smtClean="0"/>
              <a:t>Evaluation function: number of unsatisfied clauses.</a:t>
            </a:r>
            <a:endParaRPr lang="en-US" altLang="zh-CN" dirty="0" smtClean="0"/>
          </a:p>
          <a:p>
            <a:r>
              <a:rPr lang="en-US" altLang="zh-CN" dirty="0" smtClean="0"/>
              <a:t>Use population of k truth assignments; </a:t>
            </a:r>
            <a:endParaRPr lang="en-US" altLang="zh-CN" dirty="0" smtClean="0"/>
          </a:p>
          <a:p>
            <a:r>
              <a:rPr lang="en-US" altLang="zh-CN" dirty="0" smtClean="0"/>
              <a:t>initialize by (independent) Uninformed Random Picking.</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197493"/>
          </a:xfrm>
        </p:spPr>
        <p:txBody>
          <a:bodyPr>
            <a:normAutofit fontScale="75000"/>
          </a:bodyPr>
          <a:lstStyle/>
          <a:p>
            <a:pPr>
              <a:buNone/>
            </a:pPr>
            <a:r>
              <a:rPr lang="en-US" altLang="zh-CN" sz="3300" dirty="0" smtClean="0">
                <a:solidFill>
                  <a:srgbClr val="3333CC"/>
                </a:solidFill>
              </a:rPr>
              <a:t>Example: A </a:t>
            </a:r>
            <a:r>
              <a:rPr lang="en-US" altLang="zh-CN" sz="3300" dirty="0" err="1" smtClean="0">
                <a:solidFill>
                  <a:srgbClr val="3333CC"/>
                </a:solidFill>
              </a:rPr>
              <a:t>memetic</a:t>
            </a:r>
            <a:r>
              <a:rPr lang="en-US" altLang="zh-CN" sz="3300" dirty="0" smtClean="0">
                <a:solidFill>
                  <a:srgbClr val="3333CC"/>
                </a:solidFill>
              </a:rPr>
              <a:t> algorithm for SAT (2)</a:t>
            </a:r>
            <a:endParaRPr lang="en-US" altLang="zh-CN" sz="3300" dirty="0" smtClean="0">
              <a:solidFill>
                <a:srgbClr val="3333CC"/>
              </a:solidFill>
            </a:endParaRPr>
          </a:p>
          <a:p>
            <a:pPr>
              <a:buNone/>
            </a:pPr>
            <a:endParaRPr lang="en-US" altLang="zh-CN" dirty="0" smtClean="0">
              <a:solidFill>
                <a:srgbClr val="3333CC"/>
              </a:solidFill>
            </a:endParaRPr>
          </a:p>
          <a:p>
            <a:r>
              <a:rPr lang="en-US" altLang="zh-CN" dirty="0" smtClean="0"/>
              <a:t>Recombination: Generate offspring by binary crossovers on pairs of randomly selected assignments; offsprings are added to current population.</a:t>
            </a:r>
            <a:endParaRPr lang="en-US" altLang="zh-CN" dirty="0" smtClean="0"/>
          </a:p>
          <a:p>
            <a:endParaRPr lang="en-US" altLang="zh-CN" dirty="0" smtClean="0"/>
          </a:p>
          <a:p>
            <a:r>
              <a:rPr lang="en-US" altLang="zh-CN" dirty="0" smtClean="0"/>
              <a:t>Mutation: Flip μ random bits of each assignment in current population; mutated individuals are added to current population.</a:t>
            </a:r>
            <a:endParaRPr lang="en-US" altLang="zh-CN" dirty="0" smtClean="0"/>
          </a:p>
          <a:p>
            <a:endParaRPr lang="en-US" altLang="zh-CN" dirty="0" smtClean="0"/>
          </a:p>
          <a:p>
            <a:r>
              <a:rPr lang="en-US" altLang="zh-CN" dirty="0" smtClean="0"/>
              <a:t>Selection: Selects the k best assignments from current population</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715040"/>
          </a:xfrm>
        </p:spPr>
        <p:txBody>
          <a:bodyPr>
            <a:normAutofit fontScale="70000" lnSpcReduction="20000"/>
          </a:bodyPr>
          <a:lstStyle/>
          <a:p>
            <a:pPr>
              <a:buNone/>
            </a:pPr>
            <a:r>
              <a:rPr lang="en-US" altLang="zh-CN" sz="4000" dirty="0" smtClean="0">
                <a:solidFill>
                  <a:srgbClr val="3333CC"/>
                </a:solidFill>
              </a:rPr>
              <a:t>Types of evolutionary algorithms</a:t>
            </a:r>
            <a:endParaRPr lang="en-US" altLang="zh-CN" sz="4000" dirty="0" smtClean="0">
              <a:solidFill>
                <a:srgbClr val="3333CC"/>
              </a:solidFill>
            </a:endParaRPr>
          </a:p>
          <a:p>
            <a:pPr>
              <a:buNone/>
            </a:pPr>
            <a:endParaRPr lang="en-US" altLang="zh-CN" dirty="0" smtClean="0"/>
          </a:p>
          <a:p>
            <a:r>
              <a:rPr lang="en-US" altLang="zh-CN" sz="3400" dirty="0" smtClean="0">
                <a:solidFill>
                  <a:srgbClr val="3333CC"/>
                </a:solidFill>
              </a:rPr>
              <a:t>Genetic Algorithms (GAs) [Holland, 1975; Goldberg, 1989]:</a:t>
            </a:r>
            <a:endParaRPr lang="en-US" altLang="zh-CN" sz="3400" dirty="0" smtClean="0">
              <a:solidFill>
                <a:srgbClr val="3333CC"/>
              </a:solidFill>
            </a:endParaRPr>
          </a:p>
          <a:p>
            <a:pPr lvl="1"/>
            <a:r>
              <a:rPr lang="en-US" altLang="zh-CN" sz="2900" dirty="0" smtClean="0"/>
              <a:t>often encode candidate solutions as bit strings of fixed length, which is now known to be </a:t>
            </a:r>
            <a:r>
              <a:rPr lang="en-US" altLang="zh-CN" sz="2900" dirty="0" err="1" smtClean="0"/>
              <a:t>disadvantagous</a:t>
            </a:r>
            <a:r>
              <a:rPr lang="en-US" altLang="zh-CN" sz="2900" dirty="0" smtClean="0"/>
              <a:t> for combinatorial problems such as the TSP.</a:t>
            </a:r>
            <a:endParaRPr lang="en-US" altLang="zh-CN" sz="2900" dirty="0" smtClean="0"/>
          </a:p>
          <a:p>
            <a:pPr lvl="1"/>
            <a:endParaRPr lang="en-US" altLang="zh-CN" sz="2900" dirty="0" smtClean="0"/>
          </a:p>
          <a:p>
            <a:r>
              <a:rPr lang="de-DE" altLang="zh-CN" sz="3400" dirty="0" smtClean="0">
                <a:solidFill>
                  <a:srgbClr val="3333CC"/>
                </a:solidFill>
              </a:rPr>
              <a:t>Evolution Strategies [Rechenberg, 1973; Schwefel, 1981]:</a:t>
            </a:r>
            <a:endParaRPr lang="de-DE" altLang="zh-CN" sz="3400" dirty="0" smtClean="0">
              <a:solidFill>
                <a:srgbClr val="3333CC"/>
              </a:solidFill>
            </a:endParaRPr>
          </a:p>
          <a:p>
            <a:pPr lvl="1"/>
            <a:r>
              <a:rPr lang="en-US" altLang="zh-CN" sz="2900" dirty="0" err="1" smtClean="0"/>
              <a:t>orginally</a:t>
            </a:r>
            <a:r>
              <a:rPr lang="en-US" altLang="zh-CN" sz="2900" dirty="0" smtClean="0"/>
              <a:t> developed for (continuous) numerical </a:t>
            </a:r>
            <a:r>
              <a:rPr lang="en-US" altLang="zh-CN" sz="2900" dirty="0" err="1" smtClean="0"/>
              <a:t>optimisation</a:t>
            </a:r>
            <a:r>
              <a:rPr lang="en-US" altLang="zh-CN" sz="2900" dirty="0" smtClean="0"/>
              <a:t> problems;</a:t>
            </a:r>
            <a:endParaRPr lang="en-US" altLang="zh-CN" sz="2900" dirty="0" smtClean="0"/>
          </a:p>
          <a:p>
            <a:pPr lvl="1"/>
            <a:r>
              <a:rPr lang="en-US" altLang="zh-CN" sz="2900" dirty="0" smtClean="0"/>
              <a:t>operate on more natural representations of candidate solutions;</a:t>
            </a:r>
            <a:endParaRPr lang="en-US" altLang="zh-CN" sz="2900" dirty="0" smtClean="0"/>
          </a:p>
          <a:p>
            <a:pPr lvl="1"/>
            <a:r>
              <a:rPr lang="en-US" altLang="zh-CN" sz="2900" dirty="0" smtClean="0"/>
              <a:t>use self-adaptation of perturbation strength achieved by mutation;</a:t>
            </a:r>
            <a:endParaRPr lang="en-US" altLang="zh-CN" sz="2900" dirty="0" smtClean="0"/>
          </a:p>
          <a:p>
            <a:pPr lvl="1"/>
            <a:endParaRPr lang="en-US" altLang="zh-CN" sz="2900" dirty="0" smtClean="0"/>
          </a:p>
          <a:p>
            <a:r>
              <a:rPr lang="en-US" altLang="zh-CN" sz="3400" dirty="0" smtClean="0">
                <a:solidFill>
                  <a:srgbClr val="3333CC"/>
                </a:solidFill>
              </a:rPr>
              <a:t>Evolutionary Programming [</a:t>
            </a:r>
            <a:r>
              <a:rPr lang="en-US" altLang="zh-CN" sz="3400" dirty="0" err="1" smtClean="0">
                <a:solidFill>
                  <a:srgbClr val="3333CC"/>
                </a:solidFill>
              </a:rPr>
              <a:t>Fogel</a:t>
            </a:r>
            <a:r>
              <a:rPr lang="en-US" altLang="zh-CN" sz="3400" dirty="0" smtClean="0">
                <a:solidFill>
                  <a:srgbClr val="3333CC"/>
                </a:solidFill>
              </a:rPr>
              <a:t> et al., 1966]:</a:t>
            </a:r>
            <a:endParaRPr lang="en-US" altLang="zh-CN" sz="3400" dirty="0" smtClean="0">
              <a:solidFill>
                <a:srgbClr val="3333CC"/>
              </a:solidFill>
            </a:endParaRPr>
          </a:p>
          <a:p>
            <a:pPr lvl="1"/>
            <a:r>
              <a:rPr lang="en-US" altLang="zh-CN" sz="2900" dirty="0" smtClean="0"/>
              <a:t>similar to Evolution Strategies (developed independently), but typically does not make use of recombination and uses stochastic selection based on tournament mechanisms.</a:t>
            </a:r>
            <a:endParaRPr lang="en-US" altLang="zh-CN" sz="2900"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Note:</a:t>
            </a:r>
            <a:endParaRPr lang="en-US" altLang="zh-CN" dirty="0" smtClean="0">
              <a:solidFill>
                <a:srgbClr val="3333CC"/>
              </a:solidFill>
            </a:endParaRPr>
          </a:p>
          <a:p>
            <a:r>
              <a:rPr lang="en-US" altLang="zh-CN" dirty="0" smtClean="0"/>
              <a:t>A general algorithmic framework for solving combinatorial problems using ACO techniques is provided by the ACO meta-heuristic [</a:t>
            </a:r>
            <a:r>
              <a:rPr lang="en-US" altLang="zh-CN" dirty="0" err="1" smtClean="0"/>
              <a:t>Dorigo</a:t>
            </a:r>
            <a:r>
              <a:rPr lang="en-US" altLang="zh-CN" dirty="0" smtClean="0"/>
              <a:t> and Di Caro, 1999; </a:t>
            </a:r>
            <a:r>
              <a:rPr lang="en-US" altLang="zh-CN" dirty="0" err="1" smtClean="0"/>
              <a:t>Dorigo</a:t>
            </a:r>
            <a:r>
              <a:rPr lang="en-US" altLang="zh-CN" dirty="0" smtClean="0"/>
              <a:t> et al., 1999].</a:t>
            </a:r>
            <a:endParaRPr lang="en-US" altLang="zh-CN" dirty="0" smtClean="0"/>
          </a:p>
          <a:p>
            <a:endParaRPr lang="en-US" altLang="zh-CN" dirty="0" smtClean="0"/>
          </a:p>
          <a:p>
            <a:r>
              <a:rPr lang="en-US" altLang="zh-CN" dirty="0" smtClean="0"/>
              <a:t>For further details on Ant Colony Optimization, see the book by </a:t>
            </a:r>
            <a:r>
              <a:rPr lang="en-US" altLang="zh-CN" dirty="0" err="1" smtClean="0"/>
              <a:t>Dorigo</a:t>
            </a:r>
            <a:r>
              <a:rPr lang="en-US" altLang="zh-CN" dirty="0" smtClean="0"/>
              <a:t> </a:t>
            </a:r>
            <a:r>
              <a:rPr lang="en-US" altLang="zh-CN" dirty="0" err="1" smtClean="0"/>
              <a:t>andStutzle</a:t>
            </a:r>
            <a:r>
              <a:rPr lang="en-US" altLang="zh-CN" dirty="0" smtClean="0"/>
              <a:t> [2004].</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714620"/>
            <a:ext cx="8229600" cy="1143000"/>
          </a:xfrm>
        </p:spPr>
        <p:txBody>
          <a:bodyPr>
            <a:normAutofit fontScale="90000"/>
          </a:bodyPr>
          <a:lstStyle/>
          <a:p>
            <a:r>
              <a:rPr lang="en-US" altLang="zh-CN" dirty="0" smtClean="0"/>
              <a:t>Algorithmic Techniques</a:t>
            </a:r>
            <a:br>
              <a:rPr lang="en-US" altLang="zh-CN" dirty="0" smtClean="0"/>
            </a:b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dirty="0" smtClean="0"/>
              <a:t>Pivoting Rules</a:t>
            </a:r>
            <a:endParaRPr lang="en-US" altLang="zh-CN" dirty="0" smtClean="0"/>
          </a:p>
          <a:p>
            <a:endParaRPr lang="en-US" altLang="zh-CN" dirty="0" smtClean="0"/>
          </a:p>
          <a:p>
            <a:r>
              <a:rPr lang="en-US" altLang="zh-CN" dirty="0" smtClean="0"/>
              <a:t>Conflict-directed Random Walk</a:t>
            </a:r>
            <a:endParaRPr lang="en-US" altLang="zh-CN" dirty="0" smtClean="0"/>
          </a:p>
          <a:p>
            <a:endParaRPr lang="en-US" altLang="zh-CN" dirty="0" smtClean="0"/>
          </a:p>
          <a:p>
            <a:r>
              <a:rPr lang="en-US" altLang="zh-CN" dirty="0" smtClean="0"/>
              <a:t>Tabu Mechanism</a:t>
            </a:r>
            <a:endParaRPr lang="en-US" altLang="zh-CN" dirty="0" smtClean="0"/>
          </a:p>
          <a:p>
            <a:endParaRPr lang="en-US" altLang="zh-CN" dirty="0" smtClean="0"/>
          </a:p>
          <a:p>
            <a:r>
              <a:rPr lang="en-US" altLang="zh-CN" dirty="0" smtClean="0"/>
              <a:t>Adaptive Parameter</a:t>
            </a:r>
            <a:endParaRPr lang="en-US" altLang="zh-CN" dirty="0" smtClean="0"/>
          </a:p>
          <a:p>
            <a:endParaRPr lang="en-US" altLang="zh-CN" dirty="0" smtClean="0"/>
          </a:p>
          <a:p>
            <a:r>
              <a:rPr lang="en-US" altLang="zh-CN" dirty="0" smtClean="0"/>
              <a:t>Constraint Weighting &amp; Component Weighting</a:t>
            </a:r>
            <a:endParaRPr lang="en-US" altLang="zh-CN" dirty="0"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smtClean="0">
                <a:solidFill>
                  <a:srgbClr val="3333CC"/>
                </a:solidFill>
              </a:rPr>
              <a:t>Pivoting Rule: </a:t>
            </a:r>
            <a:r>
              <a:rPr lang="en-US" altLang="zh-CN" dirty="0" smtClean="0"/>
              <a:t>the rule to select a neighbor in the case that a solution has multiple neighbors with a better cost.</a:t>
            </a:r>
            <a:endParaRPr lang="en-US" altLang="zh-CN" dirty="0" smtClean="0"/>
          </a:p>
          <a:p>
            <a:endParaRPr lang="en-US" altLang="zh-CN" dirty="0" smtClean="0"/>
          </a:p>
          <a:p>
            <a:r>
              <a:rPr lang="en-US" altLang="zh-CN" dirty="0" smtClean="0">
                <a:solidFill>
                  <a:srgbClr val="3333CC"/>
                </a:solidFill>
              </a:rPr>
              <a:t>Well-known pivoting rules</a:t>
            </a:r>
            <a:endParaRPr lang="en-US" altLang="zh-CN" dirty="0" smtClean="0">
              <a:solidFill>
                <a:srgbClr val="3333CC"/>
              </a:solidFill>
            </a:endParaRPr>
          </a:p>
          <a:p>
            <a:pPr lvl="1"/>
            <a:r>
              <a:rPr lang="en-US" altLang="zh-CN" dirty="0" smtClean="0"/>
              <a:t>First improvement with lexicographic generation</a:t>
            </a:r>
            <a:endParaRPr lang="en-US" altLang="zh-CN" dirty="0" smtClean="0"/>
          </a:p>
          <a:p>
            <a:pPr lvl="1"/>
            <a:r>
              <a:rPr lang="en-US" altLang="zh-CN" dirty="0" smtClean="0"/>
              <a:t>First improvement with random generation</a:t>
            </a:r>
            <a:endParaRPr lang="en-US" altLang="zh-CN" dirty="0" smtClean="0"/>
          </a:p>
          <a:p>
            <a:pPr lvl="1"/>
            <a:r>
              <a:rPr lang="en-US" altLang="zh-CN" dirty="0" smtClean="0"/>
              <a:t>Best improvement</a:t>
            </a:r>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Combinatorial Problems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Combinatorics is a branch of mathematics concerning the study </a:t>
            </a:r>
            <a:r>
              <a:rPr lang="en-US" altLang="zh-CN" dirty="0" smtClean="0"/>
              <a:t>of finite </a:t>
            </a:r>
            <a:r>
              <a:rPr lang="en-US" altLang="zh-CN" dirty="0"/>
              <a:t>or countable discrete structures</a:t>
            </a:r>
            <a:r>
              <a:rPr lang="en-US" altLang="zh-CN" dirty="0" smtClean="0"/>
              <a:t>.</a:t>
            </a:r>
            <a:endParaRPr lang="en-US" altLang="zh-CN" dirty="0" smtClean="0"/>
          </a:p>
          <a:p>
            <a:endParaRPr lang="en-US" altLang="zh-CN" dirty="0" smtClean="0"/>
          </a:p>
          <a:p>
            <a:r>
              <a:rPr lang="en-US" altLang="zh-CN" dirty="0" smtClean="0"/>
              <a:t>Combinatorial problems…</a:t>
            </a:r>
            <a:endParaRPr lang="en-US" altLang="zh-CN" dirty="0" smtClean="0"/>
          </a:p>
          <a:p>
            <a:pPr lvl="1"/>
            <a:r>
              <a:rPr lang="en-US" altLang="zh-CN" dirty="0" smtClean="0"/>
              <a:t>involve </a:t>
            </a:r>
            <a:r>
              <a:rPr lang="en-US" altLang="zh-CN" dirty="0"/>
              <a:t>finding a solution (can be subset, ordering, or assignment etc.) for </a:t>
            </a:r>
            <a:r>
              <a:rPr lang="en-US" altLang="zh-CN" dirty="0" smtClean="0"/>
              <a:t>a </a:t>
            </a:r>
            <a:r>
              <a:rPr lang="en-US" altLang="zh-CN" dirty="0"/>
              <a:t>set of </a:t>
            </a:r>
            <a:r>
              <a:rPr lang="en-US" altLang="zh-CN" dirty="0" smtClean="0">
                <a:sym typeface="+mn-ea"/>
              </a:rPr>
              <a:t>discrete </a:t>
            </a:r>
            <a:r>
              <a:rPr lang="en-US" altLang="zh-CN" dirty="0"/>
              <a:t>objects which satisfies certain constraints</a:t>
            </a:r>
            <a:endParaRPr lang="en-US" altLang="zh-CN" dirty="0"/>
          </a:p>
          <a:p>
            <a:pPr lvl="1"/>
            <a:r>
              <a:rPr lang="en-US" altLang="zh-CN" dirty="0" smtClean="0"/>
              <a:t>arise </a:t>
            </a:r>
            <a:r>
              <a:rPr lang="en-US" altLang="zh-CN" dirty="0"/>
              <a:t>in many domains of computer </a:t>
            </a:r>
            <a:r>
              <a:rPr lang="en-US" altLang="zh-CN" dirty="0" smtClean="0"/>
              <a:t>science and </a:t>
            </a:r>
            <a:r>
              <a:rPr lang="en-US" altLang="zh-CN" dirty="0"/>
              <a:t>various application areas</a:t>
            </a:r>
            <a:endParaRPr lang="en-US" altLang="zh-CN" dirty="0" smtClean="0"/>
          </a:p>
          <a:p>
            <a:pPr lvl="1"/>
            <a:endParaRPr lang="en-US" altLang="zh-CN" dirty="0" smtClean="0"/>
          </a:p>
          <a:p>
            <a:r>
              <a:rPr lang="en-US" altLang="zh-CN" dirty="0"/>
              <a:t>Combinatorial </a:t>
            </a:r>
            <a:r>
              <a:rPr lang="en-US" altLang="zh-CN" dirty="0" smtClean="0"/>
              <a:t>problems</a:t>
            </a:r>
            <a:endParaRPr lang="en-US" altLang="zh-CN" dirty="0"/>
          </a:p>
          <a:p>
            <a:pPr lvl="1"/>
            <a:r>
              <a:rPr lang="en-US" altLang="zh-CN" dirty="0" smtClean="0"/>
              <a:t>Combinatorial decision problems</a:t>
            </a:r>
            <a:endParaRPr lang="en-US" altLang="zh-CN" dirty="0"/>
          </a:p>
          <a:p>
            <a:pPr lvl="1"/>
            <a:r>
              <a:rPr lang="en-US" altLang="zh-CN" dirty="0" smtClean="0"/>
              <a:t>Combinatorial optimization problems</a:t>
            </a:r>
            <a:endParaRPr lang="en-US" altLang="zh-CN" dirty="0" smtClean="0"/>
          </a:p>
          <a:p>
            <a:pPr lvl="1"/>
            <a:r>
              <a:rPr lang="en-US" altLang="zh-CN" dirty="0" smtClean="0"/>
              <a:t>The decision and optimization versions of the same combinatorial problem can be easily transfered to each other. Combinatorial optimization is more often mentioned and studied.</a:t>
            </a:r>
            <a:endParaRPr lang="en-US" altLang="zh-CN" dirty="0" smtClean="0"/>
          </a:p>
          <a:p>
            <a:pPr lvl="1"/>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en-US" altLang="zh-CN" dirty="0" smtClean="0">
                <a:solidFill>
                  <a:srgbClr val="3333CC"/>
                </a:solidFill>
              </a:rPr>
              <a:t>Conflict-directed Random Walk (CSP)</a:t>
            </a:r>
            <a:endParaRPr lang="en-US" altLang="zh-CN" dirty="0" smtClean="0"/>
          </a:p>
          <a:p>
            <a:r>
              <a:rPr lang="en-US" altLang="zh-CN" dirty="0" smtClean="0"/>
              <a:t>In this type of random walk step, first a currently unsatisfied constraint </a:t>
            </a:r>
            <a:r>
              <a:rPr lang="en-US" altLang="zh-CN" i="1" dirty="0" smtClean="0"/>
              <a:t>c is selected uniformly at random. Then, one of the </a:t>
            </a:r>
            <a:r>
              <a:rPr lang="en-US" altLang="zh-CN" dirty="0" smtClean="0"/>
              <a:t>variable appearing in </a:t>
            </a:r>
            <a:r>
              <a:rPr lang="en-US" altLang="zh-CN" i="1" dirty="0" smtClean="0"/>
              <a:t>c is randomly selected and change its value to force c to become satisfied.</a:t>
            </a:r>
            <a:endParaRPr lang="en-US" altLang="zh-CN" i="1" dirty="0" smtClean="0"/>
          </a:p>
          <a:p>
            <a:endParaRPr lang="en-US" altLang="zh-CN" i="1" dirty="0" smtClean="0"/>
          </a:p>
          <a:p>
            <a:pPr>
              <a:buNone/>
            </a:pPr>
            <a:endParaRPr lang="en-US" altLang="zh-CN" dirty="0" smtClean="0"/>
          </a:p>
          <a:p>
            <a:endParaRPr lang="en-US" altLang="zh-CN" dirty="0" smtClean="0"/>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WSAT.jpg"/>
          <p:cNvPicPr>
            <a:picLocks noGrp="1" noChangeAspect="1"/>
          </p:cNvPicPr>
          <p:nvPr>
            <p:ph idx="1"/>
          </p:nvPr>
        </p:nvPicPr>
        <p:blipFill>
          <a:blip r:embed="rId1"/>
          <a:stretch>
            <a:fillRect/>
          </a:stretch>
        </p:blipFill>
        <p:spPr>
          <a:xfrm>
            <a:off x="428596" y="1071546"/>
            <a:ext cx="8286605" cy="5054617"/>
          </a:xfrm>
        </p:spPr>
      </p:pic>
      <p:sp>
        <p:nvSpPr>
          <p:cNvPr id="6" name="圆角矩形 5"/>
          <p:cNvSpPr/>
          <p:nvPr/>
        </p:nvSpPr>
        <p:spPr>
          <a:xfrm>
            <a:off x="1714480" y="3857628"/>
            <a:ext cx="6929486" cy="571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dirty="0" err="1" smtClean="0">
                <a:solidFill>
                  <a:srgbClr val="3333CC"/>
                </a:solidFill>
              </a:rPr>
              <a:t>Tabu</a:t>
            </a:r>
            <a:endParaRPr lang="en-US" altLang="zh-CN" dirty="0" smtClean="0">
              <a:solidFill>
                <a:srgbClr val="3333CC"/>
              </a:solidFill>
            </a:endParaRPr>
          </a:p>
          <a:p>
            <a:r>
              <a:rPr lang="en-US" altLang="zh-CN" dirty="0" smtClean="0"/>
              <a:t>Associate </a:t>
            </a:r>
            <a:r>
              <a:rPr lang="en-US" altLang="zh-CN" dirty="0" err="1" smtClean="0"/>
              <a:t>tabu</a:t>
            </a:r>
            <a:r>
              <a:rPr lang="en-US" altLang="zh-CN" dirty="0" smtClean="0"/>
              <a:t> attributes with solution components. </a:t>
            </a:r>
            <a:endParaRPr lang="en-US" altLang="zh-CN" dirty="0" smtClean="0"/>
          </a:p>
          <a:p>
            <a:r>
              <a:rPr lang="en-US" altLang="zh-CN" dirty="0" smtClean="0"/>
              <a:t>The solution component that change state (assignment) recently are labeled ‘</a:t>
            </a:r>
            <a:r>
              <a:rPr lang="en-US" altLang="zh-CN" dirty="0" err="1" smtClean="0"/>
              <a:t>tabu</a:t>
            </a:r>
            <a:r>
              <a:rPr lang="en-US" altLang="zh-CN" dirty="0" smtClean="0"/>
              <a:t>’.</a:t>
            </a:r>
            <a:endParaRPr lang="en-US" altLang="zh-CN" dirty="0" smtClean="0"/>
          </a:p>
          <a:p>
            <a:r>
              <a:rPr lang="en-US" altLang="zh-CN" dirty="0" smtClean="0"/>
              <a:t>Forbids reversing the recent changes, by </a:t>
            </a:r>
            <a:r>
              <a:rPr lang="en-US" altLang="zh-CN" dirty="0" err="1" smtClean="0"/>
              <a:t>forbding</a:t>
            </a:r>
            <a:r>
              <a:rPr lang="en-US" altLang="zh-CN" dirty="0" smtClean="0"/>
              <a:t> changing the state (assignment) of the solution components labeled ‘</a:t>
            </a:r>
            <a:r>
              <a:rPr lang="en-US" altLang="zh-CN" dirty="0" err="1" smtClean="0"/>
              <a:t>tabu</a:t>
            </a:r>
            <a:r>
              <a:rPr lang="en-US" altLang="zh-CN" dirty="0" smtClean="0"/>
              <a:t>’.</a:t>
            </a:r>
            <a:endParaRPr lang="en-US" altLang="zh-CN" dirty="0" smtClean="0"/>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58204" cy="5572164"/>
          </a:xfrm>
        </p:spPr>
        <p:txBody>
          <a:bodyPr>
            <a:normAutofit fontScale="85000" lnSpcReduction="10000"/>
          </a:bodyPr>
          <a:lstStyle/>
          <a:p>
            <a:pPr>
              <a:buNone/>
            </a:pPr>
            <a:r>
              <a:rPr lang="en-US" altLang="zh-CN" dirty="0" smtClean="0">
                <a:solidFill>
                  <a:srgbClr val="FF0000"/>
                </a:solidFill>
              </a:rPr>
              <a:t>Note: </a:t>
            </a:r>
            <a:r>
              <a:rPr lang="en-US" altLang="zh-CN" dirty="0" smtClean="0"/>
              <a:t>Cycles of length at most m can be prevented by</a:t>
            </a:r>
            <a:endParaRPr lang="en-US" altLang="zh-CN" dirty="0" smtClean="0"/>
          </a:p>
          <a:p>
            <a:pPr>
              <a:buNone/>
            </a:pPr>
            <a:r>
              <a:rPr lang="en-US" altLang="zh-CN" dirty="0" smtClean="0"/>
              <a:t> tabu mechanism with tabu tenure </a:t>
            </a:r>
            <a:r>
              <a:rPr lang="en-US" altLang="zh-CN" dirty="0" err="1" smtClean="0"/>
              <a:t>tt</a:t>
            </a:r>
            <a:r>
              <a:rPr lang="en-US" altLang="zh-CN" dirty="0" smtClean="0"/>
              <a:t>=m.</a:t>
            </a:r>
            <a:endParaRPr lang="en-US" altLang="zh-CN" dirty="0" smtClean="0"/>
          </a:p>
          <a:p>
            <a:pPr>
              <a:buNone/>
            </a:pPr>
            <a:endParaRPr lang="en-US" altLang="zh-CN" dirty="0" smtClean="0"/>
          </a:p>
          <a:p>
            <a:pPr>
              <a:buNone/>
            </a:pPr>
            <a:r>
              <a:rPr lang="en-US" altLang="zh-CN" dirty="0" smtClean="0">
                <a:solidFill>
                  <a:srgbClr val="3333CC"/>
                </a:solidFill>
              </a:rPr>
              <a:t>Trade-off of choosing </a:t>
            </a:r>
            <a:r>
              <a:rPr lang="en-US" altLang="zh-CN" dirty="0" err="1" smtClean="0">
                <a:solidFill>
                  <a:srgbClr val="3333CC"/>
                </a:solidFill>
              </a:rPr>
              <a:t>tt</a:t>
            </a:r>
            <a:r>
              <a:rPr lang="en-US" altLang="zh-CN" dirty="0" smtClean="0">
                <a:solidFill>
                  <a:srgbClr val="3333CC"/>
                </a:solidFill>
              </a:rPr>
              <a:t>:</a:t>
            </a:r>
            <a:endParaRPr lang="en-US" altLang="zh-CN" dirty="0" smtClean="0">
              <a:solidFill>
                <a:srgbClr val="3333CC"/>
              </a:solidFill>
            </a:endParaRPr>
          </a:p>
          <a:p>
            <a:r>
              <a:rPr lang="en-US" altLang="zh-CN" dirty="0" smtClean="0"/>
              <a:t>tt too low -&gt; fail to prevent cycling</a:t>
            </a:r>
            <a:endParaRPr lang="en-US" altLang="zh-CN" dirty="0" smtClean="0"/>
          </a:p>
          <a:p>
            <a:r>
              <a:rPr lang="en-US" altLang="zh-CN" dirty="0" smtClean="0"/>
              <a:t>tt too high -&gt; an excessive restriction of neighborhoods</a:t>
            </a:r>
            <a:endParaRPr lang="en-US" altLang="zh-CN" dirty="0" smtClean="0"/>
          </a:p>
          <a:p>
            <a:endParaRPr lang="en-US" altLang="zh-CN" dirty="0" smtClean="0"/>
          </a:p>
          <a:p>
            <a:pPr>
              <a:buNone/>
            </a:pPr>
            <a:r>
              <a:rPr lang="en-US" altLang="zh-CN" dirty="0" smtClean="0">
                <a:solidFill>
                  <a:srgbClr val="3333CC"/>
                </a:solidFill>
              </a:rPr>
              <a:t>Advanced TS methods:</a:t>
            </a:r>
            <a:endParaRPr lang="en-US" altLang="zh-CN" dirty="0" smtClean="0">
              <a:solidFill>
                <a:srgbClr val="3333CC"/>
              </a:solidFill>
            </a:endParaRPr>
          </a:p>
          <a:p>
            <a:r>
              <a:rPr lang="en-US" altLang="zh-CN" b="1" dirty="0" smtClean="0"/>
              <a:t>Robust Tabu Search </a:t>
            </a:r>
            <a:r>
              <a:rPr lang="en-US" altLang="zh-CN" dirty="0" smtClean="0"/>
              <a:t>[</a:t>
            </a:r>
            <a:r>
              <a:rPr lang="en-US" altLang="zh-CN" dirty="0" err="1" smtClean="0"/>
              <a:t>Taillard</a:t>
            </a:r>
            <a:r>
              <a:rPr lang="en-US" altLang="zh-CN" dirty="0" smtClean="0"/>
              <a:t>, 1991]:</a:t>
            </a:r>
            <a:endParaRPr lang="en-US" altLang="zh-CN" dirty="0" smtClean="0"/>
          </a:p>
          <a:p>
            <a:pPr>
              <a:buNone/>
            </a:pPr>
            <a:r>
              <a:rPr lang="en-US" altLang="zh-CN" dirty="0" smtClean="0"/>
              <a:t>	</a:t>
            </a:r>
            <a:r>
              <a:rPr lang="en-US" altLang="zh-CN" sz="3000" dirty="0" smtClean="0"/>
              <a:t>repeatedly choose tt from given interval;</a:t>
            </a:r>
            <a:endParaRPr lang="en-US" altLang="zh-CN" sz="3000" dirty="0" smtClean="0"/>
          </a:p>
          <a:p>
            <a:r>
              <a:rPr lang="en-US" altLang="zh-CN" b="1" dirty="0" smtClean="0"/>
              <a:t>Reactive Tabu Search </a:t>
            </a:r>
            <a:r>
              <a:rPr lang="en-US" altLang="zh-CN" dirty="0" smtClean="0"/>
              <a:t>[</a:t>
            </a:r>
            <a:r>
              <a:rPr lang="en-US" altLang="zh-CN" dirty="0" err="1" smtClean="0"/>
              <a:t>Battiti</a:t>
            </a:r>
            <a:r>
              <a:rPr lang="en-US" altLang="zh-CN" dirty="0" smtClean="0"/>
              <a:t> and </a:t>
            </a:r>
            <a:r>
              <a:rPr lang="en-US" altLang="zh-CN" dirty="0" err="1" smtClean="0"/>
              <a:t>Tecchiolli</a:t>
            </a:r>
            <a:r>
              <a:rPr lang="en-US" altLang="zh-CN" dirty="0" smtClean="0"/>
              <a:t>, 1994]:</a:t>
            </a:r>
            <a:endParaRPr lang="en-US" altLang="zh-CN" dirty="0" smtClean="0"/>
          </a:p>
          <a:p>
            <a:pPr>
              <a:buNone/>
            </a:pPr>
            <a:r>
              <a:rPr lang="en-US" altLang="zh-CN" dirty="0" smtClean="0"/>
              <a:t>    </a:t>
            </a:r>
            <a:r>
              <a:rPr lang="en-US" altLang="zh-CN" sz="3000" dirty="0" smtClean="0"/>
              <a:t>dynamically adjust tt during search;</a:t>
            </a:r>
            <a:endParaRPr lang="en-US" altLang="zh-CN" sz="30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smtClean="0">
                <a:solidFill>
                  <a:srgbClr val="3333CC"/>
                </a:solidFill>
              </a:rPr>
              <a:t>Adaptive Parameter</a:t>
            </a:r>
            <a:endParaRPr lang="en-US" altLang="zh-CN" dirty="0" smtClean="0">
              <a:solidFill>
                <a:srgbClr val="3333CC"/>
              </a:solidFill>
            </a:endParaRPr>
          </a:p>
          <a:p>
            <a:pPr>
              <a:buNone/>
            </a:pPr>
            <a:endParaRPr lang="en-US" altLang="zh-CN" dirty="0" smtClean="0"/>
          </a:p>
          <a:p>
            <a:r>
              <a:rPr lang="en-US" altLang="zh-CN" dirty="0" smtClean="0"/>
              <a:t>Typically, there are parameters control the diversification of local search, e.g., </a:t>
            </a:r>
            <a:r>
              <a:rPr lang="en-US" altLang="zh-CN" dirty="0" err="1" smtClean="0"/>
              <a:t>tabu</a:t>
            </a:r>
            <a:r>
              <a:rPr lang="en-US" altLang="zh-CN" dirty="0" smtClean="0"/>
              <a:t> tenure, random walk parameter.</a:t>
            </a:r>
            <a:endParaRPr lang="en-US" altLang="zh-CN" dirty="0" smtClean="0"/>
          </a:p>
          <a:p>
            <a:endParaRPr lang="en-US" altLang="zh-CN" dirty="0" smtClean="0"/>
          </a:p>
          <a:p>
            <a:r>
              <a:rPr lang="en-US" altLang="zh-CN" dirty="0" smtClean="0"/>
              <a:t>To make the algorithms with parameters robust, we need adaptive parameter.</a:t>
            </a:r>
            <a:endParaRPr lang="en-US" altLang="zh-CN" dirty="0" smtClean="0"/>
          </a:p>
          <a:p>
            <a:pPr>
              <a:buNone/>
            </a:pPr>
            <a:endParaRPr lang="en-US" altLang="zh-CN" dirty="0" smtClean="0"/>
          </a:p>
          <a:p>
            <a:pPr>
              <a:buNone/>
            </a:pPr>
            <a:endParaRPr lang="en-US" altLang="zh-CN" dirty="0" smtClean="0"/>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None/>
            </a:pPr>
            <a:r>
              <a:rPr lang="en-US" altLang="zh-CN" sz="2800" dirty="0" smtClean="0">
                <a:solidFill>
                  <a:srgbClr val="3333CC"/>
                </a:solidFill>
              </a:rPr>
              <a:t>Reactive </a:t>
            </a:r>
            <a:r>
              <a:rPr lang="en-US" altLang="zh-CN" sz="2800" dirty="0" err="1" smtClean="0">
                <a:solidFill>
                  <a:srgbClr val="3333CC"/>
                </a:solidFill>
              </a:rPr>
              <a:t>Tabu</a:t>
            </a:r>
            <a:r>
              <a:rPr lang="en-US" altLang="zh-CN" sz="2800" dirty="0" smtClean="0">
                <a:solidFill>
                  <a:srgbClr val="3333CC"/>
                </a:solidFill>
              </a:rPr>
              <a:t> Search for </a:t>
            </a:r>
            <a:r>
              <a:rPr lang="en-US" altLang="zh-CN" sz="2800" dirty="0" err="1" smtClean="0">
                <a:solidFill>
                  <a:srgbClr val="3333CC"/>
                </a:solidFill>
              </a:rPr>
              <a:t>MaxClique</a:t>
            </a:r>
            <a:r>
              <a:rPr lang="en-US" altLang="zh-CN" sz="2800" dirty="0" smtClean="0">
                <a:solidFill>
                  <a:srgbClr val="3333CC"/>
                </a:solidFill>
              </a:rPr>
              <a:t> [</a:t>
            </a:r>
            <a:r>
              <a:rPr lang="en-US" altLang="zh-CN" sz="2800" dirty="0" err="1" smtClean="0">
                <a:solidFill>
                  <a:srgbClr val="3333CC"/>
                </a:solidFill>
              </a:rPr>
              <a:t>Battiti</a:t>
            </a:r>
            <a:r>
              <a:rPr lang="en-US" altLang="zh-CN" sz="2800" dirty="0" smtClean="0">
                <a:solidFill>
                  <a:srgbClr val="3333CC"/>
                </a:solidFill>
              </a:rPr>
              <a:t> and </a:t>
            </a:r>
            <a:r>
              <a:rPr lang="en-US" altLang="zh-CN" sz="2800" dirty="0" err="1" smtClean="0">
                <a:solidFill>
                  <a:srgbClr val="3333CC"/>
                </a:solidFill>
              </a:rPr>
              <a:t>Tecchiolli</a:t>
            </a:r>
            <a:r>
              <a:rPr lang="en-US" altLang="zh-CN" sz="2800" dirty="0" smtClean="0">
                <a:solidFill>
                  <a:srgbClr val="3333CC"/>
                </a:solidFill>
              </a:rPr>
              <a:t>, 1994]:</a:t>
            </a:r>
            <a:endParaRPr lang="en-US" altLang="zh-CN" sz="2800" dirty="0" smtClean="0">
              <a:solidFill>
                <a:srgbClr val="3333CC"/>
              </a:solidFill>
            </a:endParaRPr>
          </a:p>
          <a:p>
            <a:pPr>
              <a:buNone/>
            </a:pPr>
            <a:endParaRPr lang="en-US" altLang="zh-CN" sz="2800" dirty="0" smtClean="0">
              <a:solidFill>
                <a:srgbClr val="3333CC"/>
              </a:solidFill>
            </a:endParaRPr>
          </a:p>
          <a:p>
            <a:r>
              <a:rPr lang="en-US" altLang="zh-CN" sz="2800" dirty="0" smtClean="0"/>
              <a:t>Record all found cliques by hash table.</a:t>
            </a:r>
            <a:endParaRPr lang="en-US" altLang="zh-CN" sz="2800" dirty="0" smtClean="0"/>
          </a:p>
          <a:p>
            <a:endParaRPr lang="en-US" altLang="zh-CN" sz="2800" dirty="0" smtClean="0"/>
          </a:p>
          <a:p>
            <a:r>
              <a:rPr lang="en-US" altLang="zh-CN" sz="2800" dirty="0" smtClean="0"/>
              <a:t>If a clique is revisited during a short period, increase </a:t>
            </a:r>
            <a:r>
              <a:rPr lang="en-US" altLang="zh-CN" sz="2800" dirty="0" err="1" smtClean="0"/>
              <a:t>tabu</a:t>
            </a:r>
            <a:r>
              <a:rPr lang="en-US" altLang="zh-CN" sz="2800" dirty="0" smtClean="0"/>
              <a:t> tenure </a:t>
            </a:r>
            <a:r>
              <a:rPr lang="en-US" altLang="zh-CN" sz="2800" dirty="0" smtClean="0">
                <a:sym typeface="Wingdings" pitchFamily="2" charset="2"/>
              </a:rPr>
              <a:t> enhance diversification</a:t>
            </a:r>
            <a:endParaRPr lang="en-US" altLang="zh-CN" sz="2800" dirty="0" smtClean="0">
              <a:sym typeface="Wingdings" pitchFamily="2" charset="2"/>
            </a:endParaRPr>
          </a:p>
          <a:p>
            <a:endParaRPr lang="en-US" altLang="zh-CN" sz="2800" dirty="0" smtClean="0"/>
          </a:p>
          <a:p>
            <a:r>
              <a:rPr lang="en-US" altLang="zh-CN" sz="2800" dirty="0" smtClean="0"/>
              <a:t>If no clique is revisited during a long period, </a:t>
            </a:r>
            <a:r>
              <a:rPr lang="en-US" altLang="zh-CN" sz="2800" dirty="0" err="1" smtClean="0"/>
              <a:t>decrese</a:t>
            </a:r>
            <a:r>
              <a:rPr lang="en-US" altLang="zh-CN" sz="2800" dirty="0" smtClean="0"/>
              <a:t> </a:t>
            </a:r>
            <a:r>
              <a:rPr lang="en-US" altLang="zh-CN" sz="2800" dirty="0" err="1" smtClean="0"/>
              <a:t>tabu</a:t>
            </a:r>
            <a:r>
              <a:rPr lang="en-US" altLang="zh-CN" sz="2800" dirty="0" smtClean="0"/>
              <a:t> tenure </a:t>
            </a:r>
            <a:r>
              <a:rPr lang="en-US" altLang="zh-CN" sz="2800" dirty="0" smtClean="0">
                <a:sym typeface="Wingdings" pitchFamily="2" charset="2"/>
              </a:rPr>
              <a:t> enhance intensification</a:t>
            </a:r>
            <a:endParaRPr lang="en-US" altLang="zh-CN" sz="2800" dirty="0" smtClean="0"/>
          </a:p>
          <a:p>
            <a:endParaRPr lang="en-US" altLang="zh-CN" sz="2800" dirty="0" smtClean="0"/>
          </a:p>
          <a:p>
            <a:endParaRPr lang="en-US" altLang="zh-CN" sz="2800" dirty="0" smtClean="0"/>
          </a:p>
          <a:p>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a:buNone/>
            </a:pPr>
            <a:r>
              <a:rPr lang="en-US" altLang="zh-CN" dirty="0" smtClean="0">
                <a:solidFill>
                  <a:srgbClr val="3333CC"/>
                </a:solidFill>
              </a:rPr>
              <a:t>Adaptive Noise for SAT (</a:t>
            </a:r>
            <a:r>
              <a:rPr lang="en-US" altLang="zh-CN" dirty="0" err="1" smtClean="0">
                <a:solidFill>
                  <a:srgbClr val="3333CC"/>
                </a:solidFill>
              </a:rPr>
              <a:t>Hoos</a:t>
            </a:r>
            <a:r>
              <a:rPr lang="en-US" altLang="zh-CN" dirty="0" smtClean="0">
                <a:solidFill>
                  <a:srgbClr val="3333CC"/>
                </a:solidFill>
              </a:rPr>
              <a:t> 02)</a:t>
            </a:r>
            <a:endParaRPr lang="en-US" altLang="zh-CN" dirty="0" smtClean="0">
              <a:solidFill>
                <a:srgbClr val="3333CC"/>
              </a:solidFill>
            </a:endParaRPr>
          </a:p>
          <a:p>
            <a:pPr>
              <a:buNone/>
            </a:pPr>
            <a:endParaRPr lang="en-US" altLang="zh-CN" dirty="0" smtClean="0">
              <a:solidFill>
                <a:srgbClr val="3333CC"/>
              </a:solidFill>
            </a:endParaRPr>
          </a:p>
          <a:p>
            <a:r>
              <a:rPr lang="en-US" altLang="zh-CN" dirty="0" smtClean="0"/>
              <a:t>The probability of performing a random step is controlled by a noise parameter </a:t>
            </a:r>
            <a:r>
              <a:rPr lang="en-US" altLang="zh-CN" dirty="0" err="1" smtClean="0"/>
              <a:t>wp</a:t>
            </a:r>
            <a:r>
              <a:rPr lang="en-US" altLang="zh-CN" dirty="0" smtClean="0"/>
              <a:t> (walking probability), which is adjusted during the search.</a:t>
            </a:r>
            <a:endParaRPr lang="en-US" altLang="zh-CN" dirty="0" smtClean="0"/>
          </a:p>
          <a:p>
            <a:endParaRPr lang="en-US" altLang="zh-CN" dirty="0" smtClean="0"/>
          </a:p>
          <a:p>
            <a:r>
              <a:rPr lang="en-US" altLang="zh-CN" dirty="0" smtClean="0"/>
              <a:t>If no improvement is observed during a long period, increase </a:t>
            </a:r>
            <a:r>
              <a:rPr lang="en-US" altLang="zh-CN" dirty="0" err="1" smtClean="0"/>
              <a:t>wp</a:t>
            </a:r>
            <a:r>
              <a:rPr lang="en-US" altLang="zh-CN" dirty="0" smtClean="0"/>
              <a:t> </a:t>
            </a:r>
            <a:r>
              <a:rPr lang="en-US" altLang="zh-CN" dirty="0" smtClean="0">
                <a:sym typeface="Wingdings" pitchFamily="2" charset="2"/>
              </a:rPr>
              <a:t> enhance diversification</a:t>
            </a:r>
            <a:endParaRPr lang="en-US" altLang="zh-CN" dirty="0" smtClean="0">
              <a:sym typeface="Wingdings" pitchFamily="2" charset="2"/>
            </a:endParaRPr>
          </a:p>
          <a:p>
            <a:endParaRPr lang="en-US" altLang="zh-CN" dirty="0" smtClean="0"/>
          </a:p>
          <a:p>
            <a:r>
              <a:rPr lang="en-US" altLang="zh-CN" dirty="0" smtClean="0"/>
              <a:t>If an improvement is observed, decrease </a:t>
            </a:r>
            <a:r>
              <a:rPr lang="en-US" altLang="zh-CN" dirty="0" err="1" smtClean="0"/>
              <a:t>wp</a:t>
            </a:r>
            <a:r>
              <a:rPr lang="en-US" altLang="zh-CN" dirty="0" smtClean="0"/>
              <a:t> </a:t>
            </a:r>
            <a:r>
              <a:rPr lang="en-US" altLang="zh-CN" dirty="0" smtClean="0">
                <a:sym typeface="Wingdings" pitchFamily="2" charset="2"/>
              </a:rPr>
              <a:t>enhance intensification</a:t>
            </a:r>
            <a:endParaRPr lang="en-US" altLang="zh-CN" dirty="0" smtClean="0"/>
          </a:p>
          <a:p>
            <a:endParaRPr lang="en-US" altLang="zh-CN" dirty="0" smtClean="0">
              <a:solidFill>
                <a:srgbClr val="3333CC"/>
              </a:solidFill>
            </a:endParaRPr>
          </a:p>
          <a:p>
            <a:endParaRPr lang="en-US" altLang="zh-CN" dirty="0" smtClean="0">
              <a:solidFill>
                <a:srgbClr val="3333CC"/>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643602"/>
          </a:xfrm>
        </p:spPr>
        <p:txBody>
          <a:bodyPr>
            <a:normAutofit fontScale="77500" lnSpcReduction="20000"/>
          </a:bodyPr>
          <a:lstStyle/>
          <a:p>
            <a:pPr>
              <a:buNone/>
            </a:pPr>
            <a:r>
              <a:rPr lang="en-US" altLang="zh-CN" dirty="0" smtClean="0">
                <a:solidFill>
                  <a:srgbClr val="3333CC"/>
                </a:solidFill>
              </a:rPr>
              <a:t>Constraint Weighting (CSP)</a:t>
            </a:r>
            <a:endParaRPr lang="en-US" altLang="zh-CN" dirty="0" smtClean="0"/>
          </a:p>
          <a:p>
            <a:r>
              <a:rPr lang="en-US" altLang="zh-CN" dirty="0" smtClean="0"/>
              <a:t>Associate a number as the weight of each constraint, measuring the cost of violating this constraint. The objective function is changed to the weighted version.</a:t>
            </a:r>
            <a:endParaRPr lang="en-US" altLang="zh-CN" dirty="0" smtClean="0"/>
          </a:p>
          <a:p>
            <a:endParaRPr lang="en-US" altLang="zh-CN" dirty="0" smtClean="0"/>
          </a:p>
          <a:p>
            <a:r>
              <a:rPr lang="en-US" altLang="zh-CN" dirty="0" smtClean="0"/>
              <a:t>Constraint weighting in Iterative Improvement</a:t>
            </a:r>
            <a:endParaRPr lang="en-US" altLang="zh-CN" dirty="0" smtClean="0"/>
          </a:p>
          <a:p>
            <a:pPr lvl="1"/>
            <a:r>
              <a:rPr lang="en-US" altLang="zh-CN" dirty="0" smtClean="0"/>
              <a:t>When a constraint is violated, increase its weight by 1 .</a:t>
            </a:r>
            <a:endParaRPr lang="en-US" altLang="zh-CN" dirty="0" smtClean="0"/>
          </a:p>
          <a:p>
            <a:pPr lvl="1"/>
            <a:r>
              <a:rPr lang="en-US" altLang="zh-CN" dirty="0" smtClean="0"/>
              <a:t>The constraints with larger weight should be satisfied.</a:t>
            </a:r>
            <a:endParaRPr lang="en-US" altLang="zh-CN" dirty="0" smtClean="0"/>
          </a:p>
          <a:p>
            <a:pPr lvl="1"/>
            <a:endParaRPr lang="en-US" altLang="zh-CN" dirty="0" smtClean="0"/>
          </a:p>
          <a:p>
            <a:r>
              <a:rPr lang="en-US" altLang="zh-CN" dirty="0" smtClean="0"/>
              <a:t>Constraint weighting in Iterated Local Search</a:t>
            </a:r>
            <a:endParaRPr lang="en-US" altLang="zh-CN" dirty="0" smtClean="0"/>
          </a:p>
          <a:p>
            <a:pPr lvl="1"/>
            <a:r>
              <a:rPr lang="en-US" altLang="zh-CN" dirty="0" smtClean="0"/>
              <a:t>At local optima, increase weights of all violated constraints by 1</a:t>
            </a:r>
            <a:endParaRPr lang="en-US" altLang="zh-CN" dirty="0" smtClean="0"/>
          </a:p>
          <a:p>
            <a:pPr lvl="1"/>
            <a:r>
              <a:rPr lang="en-US" altLang="zh-CN" dirty="0" smtClean="0"/>
              <a:t>Making a local optimum no longer a local optimum during a period of time.</a:t>
            </a:r>
            <a:endParaRPr lang="en-US" altLang="zh-CN" dirty="0" smtClean="0"/>
          </a:p>
          <a:p>
            <a:endParaRPr lang="en-US" altLang="zh-CN" dirty="0" smtClean="0"/>
          </a:p>
          <a:p>
            <a:r>
              <a:rPr lang="en-US" altLang="zh-CN" dirty="0" smtClean="0"/>
              <a:t>Applications in SAT.</a:t>
            </a:r>
            <a:endParaRPr lang="en-US" altLang="zh-CN" dirty="0" smtClean="0"/>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00634"/>
          </a:xfrm>
        </p:spPr>
        <p:txBody>
          <a:bodyPr>
            <a:normAutofit fontScale="77500" lnSpcReduction="20000"/>
          </a:bodyPr>
          <a:lstStyle/>
          <a:p>
            <a:pPr>
              <a:buNone/>
            </a:pPr>
            <a:r>
              <a:rPr lang="en-US" altLang="zh-CN" sz="3600" dirty="0" smtClean="0">
                <a:solidFill>
                  <a:srgbClr val="3333CC"/>
                </a:solidFill>
              </a:rPr>
              <a:t>Component Weighting</a:t>
            </a:r>
            <a:endParaRPr lang="en-US" altLang="zh-CN" sz="3600" dirty="0" smtClean="0">
              <a:solidFill>
                <a:srgbClr val="3333CC"/>
              </a:solidFill>
            </a:endParaRPr>
          </a:p>
          <a:p>
            <a:r>
              <a:rPr lang="en-US" altLang="zh-CN" dirty="0" smtClean="0"/>
              <a:t>Associate a number as the weight of each solution component, measuring the frequency of a solution component being selected. The objective function is changed to the component weighted version.</a:t>
            </a:r>
            <a:endParaRPr lang="en-US" altLang="zh-CN" dirty="0" smtClean="0"/>
          </a:p>
          <a:p>
            <a:endParaRPr lang="en-US" altLang="zh-CN" dirty="0" smtClean="0"/>
          </a:p>
          <a:p>
            <a:pPr>
              <a:buNone/>
            </a:pPr>
            <a:r>
              <a:rPr lang="en-US" altLang="zh-CN" dirty="0" smtClean="0">
                <a:solidFill>
                  <a:srgbClr val="3333CC"/>
                </a:solidFill>
              </a:rPr>
              <a:t>Vertex Weighting for </a:t>
            </a:r>
            <a:r>
              <a:rPr lang="en-US" altLang="zh-CN" dirty="0" err="1" smtClean="0">
                <a:solidFill>
                  <a:srgbClr val="3333CC"/>
                </a:solidFill>
              </a:rPr>
              <a:t>MaxClique</a:t>
            </a:r>
            <a:r>
              <a:rPr lang="en-US" altLang="zh-CN" dirty="0" smtClean="0">
                <a:solidFill>
                  <a:srgbClr val="3333CC"/>
                </a:solidFill>
              </a:rPr>
              <a:t> (</a:t>
            </a:r>
            <a:r>
              <a:rPr lang="en-US" altLang="zh-CN" dirty="0" err="1" smtClean="0">
                <a:solidFill>
                  <a:srgbClr val="3333CC"/>
                </a:solidFill>
              </a:rPr>
              <a:t>Pullan</a:t>
            </a:r>
            <a:r>
              <a:rPr lang="en-US" altLang="zh-CN" dirty="0" smtClean="0">
                <a:solidFill>
                  <a:srgbClr val="3333CC"/>
                </a:solidFill>
              </a:rPr>
              <a:t> 06)</a:t>
            </a:r>
            <a:endParaRPr lang="en-US" altLang="zh-CN" dirty="0" smtClean="0">
              <a:solidFill>
                <a:srgbClr val="3333CC"/>
              </a:solidFill>
            </a:endParaRPr>
          </a:p>
          <a:p>
            <a:r>
              <a:rPr lang="en-US" altLang="zh-CN" dirty="0" smtClean="0"/>
              <a:t>A GRASP framework: construction + local search</a:t>
            </a:r>
            <a:endParaRPr lang="en-US" altLang="zh-CN" dirty="0" smtClean="0"/>
          </a:p>
          <a:p>
            <a:r>
              <a:rPr lang="en-US" altLang="zh-CN" dirty="0" smtClean="0"/>
              <a:t>At the end of each local search phase, increase the penalty values of all vertices in the current clique, by one.</a:t>
            </a:r>
            <a:endParaRPr lang="en-US" altLang="zh-CN" dirty="0" smtClean="0"/>
          </a:p>
          <a:p>
            <a:r>
              <a:rPr lang="en-US" altLang="zh-CN" dirty="0" smtClean="0"/>
              <a:t>In the constructive phase, when selecting a vertex to add into the candidate solution, prefer vertices with lower penalty.</a:t>
            </a:r>
            <a:endParaRPr lang="en-US" altLang="zh-CN" dirty="0" smtClean="0"/>
          </a:p>
          <a:p>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643182"/>
            <a:ext cx="8229600" cy="1143000"/>
          </a:xfrm>
        </p:spPr>
        <p:txBody>
          <a:bodyPr/>
          <a:lstStyle/>
          <a:p>
            <a:r>
              <a:rPr lang="en-US" altLang="zh-CN" dirty="0" smtClean="0"/>
              <a:t>Further on SLS</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Combinatorial Problems</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b="1" dirty="0"/>
              <a:t>More combinatorial problems:</a:t>
            </a:r>
            <a:endParaRPr lang="en-US" altLang="zh-CN" b="1" dirty="0"/>
          </a:p>
          <a:p>
            <a:r>
              <a:rPr lang="en-US" altLang="zh-CN" dirty="0" smtClean="0"/>
              <a:t>maximum clique</a:t>
            </a:r>
            <a:endParaRPr lang="en-US" altLang="zh-CN" dirty="0" smtClean="0"/>
          </a:p>
          <a:p>
            <a:r>
              <a:rPr lang="en-US" altLang="zh-CN" dirty="0" smtClean="0"/>
              <a:t>vertex coloring </a:t>
            </a:r>
            <a:endParaRPr lang="en-US" altLang="zh-CN" dirty="0" smtClean="0"/>
          </a:p>
          <a:p>
            <a:r>
              <a:rPr lang="en-US" altLang="zh-CN" dirty="0" smtClean="0"/>
              <a:t>planning</a:t>
            </a:r>
            <a:r>
              <a:rPr lang="en-US" altLang="zh-CN" dirty="0"/>
              <a:t>, scheduling, time-tabling</a:t>
            </a:r>
            <a:endParaRPr lang="en-US" altLang="zh-CN" dirty="0"/>
          </a:p>
          <a:p>
            <a:r>
              <a:rPr lang="en-US" altLang="zh-CN" dirty="0" smtClean="0"/>
              <a:t>resource </a:t>
            </a:r>
            <a:r>
              <a:rPr lang="en-US" altLang="zh-CN" dirty="0"/>
              <a:t>allocation</a:t>
            </a:r>
            <a:endParaRPr lang="en-US" altLang="zh-CN" dirty="0"/>
          </a:p>
          <a:p>
            <a:r>
              <a:rPr lang="en-US" altLang="zh-CN" dirty="0" smtClean="0"/>
              <a:t>protein </a:t>
            </a:r>
            <a:r>
              <a:rPr lang="en-US" altLang="zh-CN" dirty="0"/>
              <a:t>structure prediction</a:t>
            </a:r>
            <a:endParaRPr lang="en-US" altLang="zh-CN" dirty="0"/>
          </a:p>
          <a:p>
            <a:r>
              <a:rPr lang="en-US" altLang="zh-CN" dirty="0" smtClean="0"/>
              <a:t>genome </a:t>
            </a:r>
            <a:r>
              <a:rPr lang="en-US" altLang="zh-CN" dirty="0"/>
              <a:t>sequence assembly</a:t>
            </a:r>
            <a:endParaRPr lang="en-US" altLang="zh-CN" dirty="0"/>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229600" cy="5411807"/>
          </a:xfrm>
        </p:spPr>
        <p:txBody>
          <a:bodyPr>
            <a:normAutofit fontScale="75000" lnSpcReduction="10000"/>
          </a:bodyPr>
          <a:lstStyle/>
          <a:p>
            <a:pPr>
              <a:buNone/>
            </a:pPr>
            <a:r>
              <a:rPr lang="en-US" altLang="zh-CN" dirty="0" smtClean="0">
                <a:solidFill>
                  <a:srgbClr val="3333CC"/>
                </a:solidFill>
              </a:rPr>
              <a:t>The Local Search Book</a:t>
            </a:r>
            <a:endParaRPr lang="en-US" altLang="zh-CN" dirty="0" smtClean="0">
              <a:solidFill>
                <a:srgbClr val="3333CC"/>
              </a:solidFill>
            </a:endParaRPr>
          </a:p>
          <a:p>
            <a:pPr lvl="1"/>
            <a:r>
              <a:rPr lang="en-US" altLang="zh-CN" dirty="0" smtClean="0"/>
              <a:t>&lt;&lt;Stochastic Local Search: Foundation and Applications&gt;&gt; 2004</a:t>
            </a:r>
            <a:endParaRPr lang="en-US" altLang="zh-CN" dirty="0" smtClean="0"/>
          </a:p>
          <a:p>
            <a:pPr lvl="1"/>
            <a:endParaRPr lang="en-US" altLang="zh-CN" dirty="0" smtClean="0"/>
          </a:p>
          <a:p>
            <a:pPr>
              <a:buNone/>
            </a:pPr>
            <a:r>
              <a:rPr lang="en-US" altLang="zh-CN" dirty="0" smtClean="0">
                <a:solidFill>
                  <a:srgbClr val="3333CC"/>
                </a:solidFill>
              </a:rPr>
              <a:t>Theoretical Aspect</a:t>
            </a:r>
            <a:endParaRPr lang="en-US" altLang="zh-CN" dirty="0" smtClean="0">
              <a:solidFill>
                <a:srgbClr val="3333CC"/>
              </a:solidFill>
            </a:endParaRPr>
          </a:p>
          <a:p>
            <a:pPr lvl="1"/>
            <a:r>
              <a:rPr lang="en-US" altLang="zh-CN" dirty="0" smtClean="0"/>
              <a:t>Most works are about simple SLS methods like random walk</a:t>
            </a:r>
            <a:endParaRPr lang="en-US" altLang="zh-CN" dirty="0" smtClean="0"/>
          </a:p>
          <a:p>
            <a:pPr lvl="1"/>
            <a:r>
              <a:rPr lang="en-US" altLang="zh-CN" dirty="0" smtClean="0"/>
              <a:t>&lt;&lt;Randomized Algorithms&gt;&gt; 1995</a:t>
            </a:r>
            <a:endParaRPr lang="en-US" altLang="zh-CN" dirty="0" smtClean="0"/>
          </a:p>
          <a:p>
            <a:pPr lvl="1"/>
            <a:r>
              <a:rPr lang="en-US" altLang="zh-CN" dirty="0" smtClean="0"/>
              <a:t>&lt;&lt;Theoretical Aspects of Local Search&gt;&gt; 2007</a:t>
            </a:r>
            <a:endParaRPr lang="en-US" altLang="zh-CN" dirty="0" smtClean="0"/>
          </a:p>
          <a:p>
            <a:pPr lvl="1">
              <a:buNone/>
            </a:pPr>
            <a:endParaRPr lang="en-US" altLang="zh-CN" dirty="0" smtClean="0"/>
          </a:p>
          <a:p>
            <a:r>
              <a:rPr lang="en-US" altLang="zh-CN" dirty="0" smtClean="0">
                <a:solidFill>
                  <a:srgbClr val="3333CC"/>
                </a:solidFill>
              </a:rPr>
              <a:t>Practice</a:t>
            </a:r>
            <a:endParaRPr lang="en-US" altLang="zh-CN" dirty="0" smtClean="0">
              <a:solidFill>
                <a:srgbClr val="3333CC"/>
              </a:solidFill>
            </a:endParaRPr>
          </a:p>
          <a:p>
            <a:pPr lvl="1"/>
            <a:r>
              <a:rPr lang="en-US" altLang="zh-CN" dirty="0" smtClean="0"/>
              <a:t>Implementation is very important</a:t>
            </a:r>
            <a:endParaRPr lang="en-US" altLang="zh-CN" dirty="0" smtClean="0"/>
          </a:p>
          <a:p>
            <a:pPr lvl="1"/>
            <a:r>
              <a:rPr lang="en-US" altLang="zh-CN" dirty="0" smtClean="0"/>
              <a:t>Read codes, and write codes, and you usually find something that you cannot expect to find in papers</a:t>
            </a:r>
            <a:endParaRPr lang="en-US" altLang="zh-CN" dirty="0" smtClean="0"/>
          </a:p>
          <a:p>
            <a:pPr lvl="1"/>
            <a:r>
              <a:rPr lang="en-US" altLang="zh-CN" dirty="0"/>
              <a:t>Iterated Local Search is usually a good starting</a:t>
            </a:r>
            <a:endParaRPr lang="en-US" altLang="zh-CN" dirty="0"/>
          </a:p>
          <a:p>
            <a:pPr lvl="1"/>
            <a:r>
              <a:rPr lang="en-US" altLang="zh-CN" dirty="0"/>
              <a:t>regression test</a:t>
            </a: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24810</Words>
  <Application>WPS 演示</Application>
  <PresentationFormat>全屏显示(4:3)</PresentationFormat>
  <Paragraphs>880</Paragraphs>
  <Slides>90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90</vt:i4>
      </vt:variant>
    </vt:vector>
  </HeadingPairs>
  <TitlesOfParts>
    <vt:vector size="92" baseType="lpstr">
      <vt:lpstr>Office 主题</vt:lpstr>
      <vt:lpstr>Equation.KSEE3</vt:lpstr>
      <vt:lpstr>Overview of Stochastic Local Search</vt:lpstr>
      <vt:lpstr>PowerPoint 演示文稿</vt:lpstr>
      <vt:lpstr>Introduction</vt:lpstr>
      <vt:lpstr>Vertex Cover, Clique, Independent Set</vt:lpstr>
      <vt:lpstr>Traveling Salesman Problem</vt:lpstr>
      <vt:lpstr>Definition of MaxSAT and SAT</vt:lpstr>
      <vt:lpstr>An Example Problem: MaxSAT</vt:lpstr>
      <vt:lpstr>Combinatorial Problems</vt:lpstr>
      <vt:lpstr>Combinatorial Problems</vt:lpstr>
      <vt:lpstr>Combinatorial Problems</vt:lpstr>
      <vt:lpstr>Hard Combinatorial Optimization </vt:lpstr>
      <vt:lpstr>Tackling Hard Combinatorial Optimization </vt:lpstr>
      <vt:lpstr>Search Methods</vt:lpstr>
      <vt:lpstr>Search Methods</vt:lpstr>
      <vt:lpstr>Local Search</vt:lpstr>
      <vt:lpstr>Search Methods</vt:lpstr>
      <vt:lpstr>Combinatorial Optimization and Heuristic Search</vt:lpstr>
      <vt:lpstr>PowerPoint 演示文稿</vt:lpstr>
      <vt:lpstr>A Quick Glance at Local Search</vt:lpstr>
      <vt:lpstr>Local Search (LS) Algorithms</vt:lpstr>
      <vt:lpstr>Local Search (LS) Algorithms</vt:lpstr>
      <vt:lpstr>PowerPoint 演示文稿</vt:lpstr>
      <vt:lpstr>Why Local Search</vt:lpstr>
      <vt:lpstr>Why Local Search</vt:lpstr>
      <vt:lpstr>A Simple Local Search</vt:lpstr>
      <vt:lpstr>PowerPoint 演示文稿</vt:lpstr>
      <vt:lpstr>PowerPoint 演示文稿</vt:lpstr>
      <vt:lpstr>PowerPoint 演示文稿</vt:lpstr>
      <vt:lpstr>Simple SLS methods</vt:lpstr>
      <vt:lpstr>PowerPoint 演示文稿</vt:lpstr>
      <vt:lpstr>PowerPoint 演示文稿</vt:lpstr>
      <vt:lpstr>PowerPoint 演示文稿</vt:lpstr>
      <vt:lpstr>Scoring Function</vt:lpstr>
      <vt:lpstr>Example Problem: SAT/MaxSAT</vt:lpstr>
      <vt:lpstr>Scoring Function</vt:lpstr>
      <vt:lpstr>Scoring Function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General SLS Framework</vt:lpstr>
      <vt:lpstr>Simple SLS Methods</vt:lpstr>
      <vt:lpstr>Simple SLS Methods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Hybrid SLS Methods</vt:lpstr>
      <vt:lpstr>PowerPoint 演示文稿</vt:lpstr>
      <vt:lpstr>PowerPoint 演示文稿</vt:lpstr>
      <vt:lpstr>Simple SLS Methods</vt:lpstr>
      <vt:lpstr>PowerPoint 演示文稿</vt:lpstr>
      <vt:lpstr>Trade-off in Local Search</vt:lpstr>
      <vt:lpstr>Trade-off in Local Search</vt:lpstr>
      <vt:lpstr>PowerPoint 演示文稿</vt:lpstr>
      <vt:lpstr>PowerPoint 演示文稿</vt:lpstr>
      <vt:lpstr>PowerPoint 演示文稿</vt:lpstr>
      <vt:lpstr>PowerPoint 演示文稿</vt:lpstr>
      <vt:lpstr>Hybrid SLS Methods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Algorithmic Techniques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Further on SLS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to Local Search</dc:title>
  <dc:creator>cai</dc:creator>
  <cp:lastModifiedBy>cai</cp:lastModifiedBy>
  <cp:revision>171</cp:revision>
  <cp:lastPrinted>2016-05-03T09:16:00Z</cp:lastPrinted>
  <dcterms:created xsi:type="dcterms:W3CDTF">2011-04-07T12:41:00Z</dcterms:created>
  <dcterms:modified xsi:type="dcterms:W3CDTF">2016-06-05T05:07:55Z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