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95" r:id="rId22"/>
    <p:sldId id="297" r:id="rId23"/>
    <p:sldId id="298" r:id="rId24"/>
    <p:sldId id="301" r:id="rId25"/>
    <p:sldId id="302" r:id="rId26"/>
    <p:sldId id="307" r:id="rId27"/>
    <p:sldId id="308" r:id="rId28"/>
    <p:sldId id="309" r:id="rId29"/>
    <p:sldId id="310" r:id="rId30"/>
    <p:sldId id="311" r:id="rId31"/>
    <p:sldId id="312" r:id="rId32"/>
    <p:sldId id="314" r:id="rId33"/>
    <p:sldId id="315" r:id="rId34"/>
    <p:sldId id="316" r:id="rId35"/>
    <p:sldId id="320" r:id="rId36"/>
    <p:sldId id="319" r:id="rId37"/>
    <p:sldId id="41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30" r:id="rId46"/>
    <p:sldId id="331" r:id="rId47"/>
    <p:sldId id="332" r:id="rId48"/>
    <p:sldId id="334" r:id="rId49"/>
    <p:sldId id="335" r:id="rId50"/>
    <p:sldId id="337" r:id="rId51"/>
    <p:sldId id="338" r:id="rId52"/>
    <p:sldId id="339" r:id="rId53"/>
    <p:sldId id="340" r:id="rId54"/>
    <p:sldId id="373" r:id="rId55"/>
    <p:sldId id="374" r:id="rId56"/>
    <p:sldId id="375" r:id="rId57"/>
    <p:sldId id="376" r:id="rId58"/>
    <p:sldId id="377" r:id="rId59"/>
    <p:sldId id="378" r:id="rId60"/>
    <p:sldId id="380" r:id="rId61"/>
    <p:sldId id="381" r:id="rId62"/>
    <p:sldId id="383" r:id="rId63"/>
    <p:sldId id="384" r:id="rId64"/>
    <p:sldId id="386" r:id="rId65"/>
    <p:sldId id="394" r:id="rId66"/>
    <p:sldId id="395" r:id="rId67"/>
    <p:sldId id="396" r:id="rId68"/>
    <p:sldId id="397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3629F-A5BD-489B-8474-AF827728D9BA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90ABD-A389-4084-9773-15F8B404DC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99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n.wikipedia.org/wiki/Image:John_Venn.jpg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n.wikipedia.org/wiki/Image:Thomasbayes.jpg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4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4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6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6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7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7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概率论基础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9910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G. Casella “Statistical Inference”</a:t>
            </a:r>
          </a:p>
          <a:p>
            <a:r>
              <a:rPr lang="en-US" altLang="zh-CN" dirty="0" smtClean="0"/>
              <a:t>Chapter 1-3</a:t>
            </a:r>
          </a:p>
          <a:p>
            <a:r>
              <a:rPr lang="zh-CN" altLang="en-US" sz="2600" dirty="0" smtClean="0"/>
              <a:t>感谢清华大学自动化系江瑞</a:t>
            </a:r>
            <a:r>
              <a:rPr lang="zh-CN" altLang="en-US" sz="2600" dirty="0"/>
              <a:t>教授提供</a:t>
            </a:r>
            <a:r>
              <a:rPr lang="en-US" altLang="zh-CN" sz="2600" dirty="0" smtClean="0"/>
              <a:t>PPT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生物信息中的统计模型 </a:t>
            </a:r>
            <a:r>
              <a:rPr lang="en-US" altLang="zh-CN" sz="3200" b="1" smtClean="0"/>
              <a:t>(</a:t>
            </a:r>
            <a:r>
              <a:rPr lang="en-US" altLang="zh-CN" sz="3200" b="1" smtClean="0"/>
              <a:t>2016</a:t>
            </a:r>
            <a:r>
              <a:rPr lang="zh-CN" altLang="en-US" sz="3200" b="1" smtClean="0"/>
              <a:t>年</a:t>
            </a:r>
            <a:r>
              <a:rPr lang="zh-CN" altLang="en-US" sz="3200" b="1" dirty="0" smtClean="0"/>
              <a:t>春</a:t>
            </a:r>
            <a:r>
              <a:rPr lang="en-US" altLang="zh-CN" sz="3200" b="1" dirty="0" smtClean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733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包含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Containment</a:t>
            </a:r>
          </a:p>
          <a:p>
            <a:pPr>
              <a:spcBef>
                <a:spcPts val="0"/>
              </a:spcBef>
            </a:pP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合集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Union</a:t>
            </a:r>
          </a:p>
          <a:p>
            <a:pPr>
              <a:spcBef>
                <a:spcPts val="0"/>
              </a:spcBef>
            </a:pP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交集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Intersection</a:t>
            </a:r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补集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Complementation</a:t>
            </a:r>
          </a:p>
          <a:p>
            <a:pPr>
              <a:spcBef>
                <a:spcPts val="0"/>
              </a:spcBef>
            </a:pPr>
            <a:endParaRPr lang="en-US" altLang="zh-CN" sz="1200" dirty="0" smtClean="0"/>
          </a:p>
          <a:p>
            <a:pPr>
              <a:spcBef>
                <a:spcPts val="0"/>
              </a:spcBef>
            </a:pPr>
            <a:r>
              <a:rPr lang="zh-CN" altLang="en-US" sz="2400" dirty="0" smtClean="0"/>
              <a:t>差集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T</a:t>
            </a:r>
            <a:r>
              <a:rPr lang="en-US" sz="2400" dirty="0" smtClean="0"/>
              <a:t>heoretic difference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3191023"/>
              </p:ext>
            </p:extLst>
          </p:nvPr>
        </p:nvGraphicFramePr>
        <p:xfrm>
          <a:off x="3923928" y="1484784"/>
          <a:ext cx="3429000" cy="622300"/>
        </p:xfrm>
        <a:graphic>
          <a:graphicData uri="http://schemas.openxmlformats.org/presentationml/2006/ole">
            <p:oleObj spid="_x0000_s4208" name="Equation" r:id="rId3" imgW="3429000" imgH="622300" progId="Equation.DSMT4">
              <p:embed/>
            </p:oleObj>
          </a:graphicData>
        </a:graphic>
      </p:graphicFrame>
      <p:graphicFrame>
        <p:nvGraphicFramePr>
          <p:cNvPr id="81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6341295"/>
              </p:ext>
            </p:extLst>
          </p:nvPr>
        </p:nvGraphicFramePr>
        <p:xfrm>
          <a:off x="3995936" y="4437112"/>
          <a:ext cx="1993900" cy="342900"/>
        </p:xfrm>
        <a:graphic>
          <a:graphicData uri="http://schemas.openxmlformats.org/presentationml/2006/ole">
            <p:oleObj spid="_x0000_s4209" name="Equation" r:id="rId4" imgW="1993900" imgH="342900" progId="Equation.DSMT4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7851323"/>
              </p:ext>
            </p:extLst>
          </p:nvPr>
        </p:nvGraphicFramePr>
        <p:xfrm>
          <a:off x="3923928" y="2475384"/>
          <a:ext cx="3530600" cy="342900"/>
        </p:xfrm>
        <a:graphic>
          <a:graphicData uri="http://schemas.openxmlformats.org/presentationml/2006/ole">
            <p:oleObj spid="_x0000_s4210" name="Equation" r:id="rId5" imgW="3530600" imgH="342900" progId="Equation.DSMT4">
              <p:embed/>
            </p:oleObj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2698844"/>
              </p:ext>
            </p:extLst>
          </p:nvPr>
        </p:nvGraphicFramePr>
        <p:xfrm>
          <a:off x="3923928" y="3389784"/>
          <a:ext cx="3733800" cy="342900"/>
        </p:xfrm>
        <a:graphic>
          <a:graphicData uri="http://schemas.openxmlformats.org/presentationml/2006/ole">
            <p:oleObj spid="_x0000_s4211" name="Equation" r:id="rId6" imgW="3733800" imgH="342900" progId="Equation.DSMT4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2045194"/>
              </p:ext>
            </p:extLst>
          </p:nvPr>
        </p:nvGraphicFramePr>
        <p:xfrm>
          <a:off x="3995936" y="5517232"/>
          <a:ext cx="3759200" cy="342900"/>
        </p:xfrm>
        <a:graphic>
          <a:graphicData uri="http://schemas.openxmlformats.org/presentationml/2006/ole">
            <p:oleObj spid="_x0000_s4212" name="Equation" r:id="rId7" imgW="3759200" imgH="342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80168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3035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Extension of Event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Countable infinite collection of sets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3600" dirty="0" smtClean="0"/>
          </a:p>
          <a:p>
            <a:pPr>
              <a:buNone/>
            </a:pPr>
            <a:r>
              <a:rPr lang="en-US" altLang="zh-CN" dirty="0" smtClean="0"/>
              <a:t>Uncountable infinite collection of sets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1067448"/>
              </p:ext>
            </p:extLst>
          </p:nvPr>
        </p:nvGraphicFramePr>
        <p:xfrm>
          <a:off x="2411760" y="1916832"/>
          <a:ext cx="4178300" cy="1612900"/>
        </p:xfrm>
        <a:graphic>
          <a:graphicData uri="http://schemas.openxmlformats.org/presentationml/2006/ole">
            <p:oleObj spid="_x0000_s7233" name="Equation" r:id="rId3" imgW="4178300" imgH="16129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3937800"/>
              </p:ext>
            </p:extLst>
          </p:nvPr>
        </p:nvGraphicFramePr>
        <p:xfrm>
          <a:off x="2267744" y="4509120"/>
          <a:ext cx="4330700" cy="1384300"/>
        </p:xfrm>
        <a:graphic>
          <a:graphicData uri="http://schemas.openxmlformats.org/presentationml/2006/ole">
            <p:oleObj spid="_x0000_s7234" name="Equation" r:id="rId4" imgW="4330700" imgH="1384300" progId="Equation.DSMT4">
              <p:embed/>
            </p:oleObj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0754915"/>
              </p:ext>
            </p:extLst>
          </p:nvPr>
        </p:nvGraphicFramePr>
        <p:xfrm>
          <a:off x="4283968" y="6027420"/>
          <a:ext cx="4152900" cy="419100"/>
        </p:xfrm>
        <a:graphic>
          <a:graphicData uri="http://schemas.openxmlformats.org/presentationml/2006/ole">
            <p:oleObj spid="_x0000_s7235" name="Equation" r:id="rId5" imgW="4152900" imgH="419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4830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Sigma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711505"/>
            <a:ext cx="8229600" cy="475488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2192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sigma</a:t>
            </a: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algebra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i="1" dirty="0" err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Borel</a:t>
            </a: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field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9572116"/>
              </p:ext>
            </p:extLst>
          </p:nvPr>
        </p:nvGraphicFramePr>
        <p:xfrm>
          <a:off x="806450" y="1993900"/>
          <a:ext cx="7569200" cy="3340100"/>
        </p:xfrm>
        <a:graphic>
          <a:graphicData uri="http://schemas.openxmlformats.org/presentationml/2006/ole">
            <p:oleObj spid="_x0000_s11288" name="Equation" r:id="rId3" imgW="7569200" imgH="3340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6183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Sigma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Algebra-I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Euclid Math One" pitchFamily="18" charset="2"/>
              </a:rPr>
              <a:t>B</a:t>
            </a:r>
            <a:r>
              <a:rPr lang="en-US" altLang="zh-CN" baseline="-25000" dirty="0" smtClean="0">
                <a:latin typeface="Euclid" pitchFamily="18" charset="0"/>
              </a:rPr>
              <a:t>1 </a:t>
            </a:r>
            <a:r>
              <a:rPr lang="en-US" altLang="zh-CN" dirty="0" smtClean="0">
                <a:latin typeface="Euclid" pitchFamily="18" charset="0"/>
              </a:rPr>
              <a:t>= {  , 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en-US" altLang="zh-CN" dirty="0" smtClean="0">
                <a:latin typeface="Euclid" pitchFamily="18" charset="0"/>
              </a:rPr>
              <a:t>} (the trivial sigma algebra)</a:t>
            </a:r>
            <a:endParaRPr lang="en-US" altLang="zh-CN" dirty="0" smtClean="0">
              <a:latin typeface="Constantia" pitchFamily="18" charset="0"/>
            </a:endParaRPr>
          </a:p>
          <a:p>
            <a:pPr lvl="1"/>
            <a:r>
              <a:rPr lang="en-US" altLang="zh-CN" dirty="0" smtClean="0">
                <a:latin typeface="Euclid" pitchFamily="18" charset="0"/>
              </a:rPr>
              <a:t>   </a:t>
            </a:r>
            <a:r>
              <a:rPr lang="en-US" altLang="zh-CN" dirty="0" smtClean="0">
                <a:latin typeface="cmsy7"/>
                <a:sym typeface="Euclid Symbol"/>
              </a:rPr>
              <a:t></a:t>
            </a:r>
            <a:r>
              <a:rPr lang="en-US" altLang="zh-CN" dirty="0" smtClean="0">
                <a:latin typeface="Euclid Math One" pitchFamily="18" charset="2"/>
              </a:rPr>
              <a:t> B</a:t>
            </a:r>
            <a:r>
              <a:rPr lang="en-US" altLang="zh-CN" baseline="-25000" dirty="0" smtClean="0">
                <a:latin typeface="Euclid" pitchFamily="18" charset="0"/>
              </a:rPr>
              <a:t>1</a:t>
            </a:r>
            <a:r>
              <a:rPr lang="en-US" altLang="zh-CN" dirty="0" smtClean="0">
                <a:latin typeface="cmsy7"/>
                <a:sym typeface="Euclid Symbol"/>
              </a:rPr>
              <a:t>    </a:t>
            </a:r>
          </a:p>
          <a:p>
            <a:pPr lvl="1"/>
            <a:r>
              <a:rPr lang="en-US" altLang="zh-CN" dirty="0" smtClean="0">
                <a:latin typeface="Euclid Math One" pitchFamily="18" charset="2"/>
              </a:rPr>
              <a:t>B</a:t>
            </a:r>
            <a:r>
              <a:rPr lang="en-US" altLang="zh-CN" baseline="-25000" dirty="0" smtClean="0">
                <a:latin typeface="Euclid" pitchFamily="18" charset="0"/>
              </a:rPr>
              <a:t>1</a:t>
            </a:r>
            <a:r>
              <a:rPr lang="en-US" altLang="zh-CN" dirty="0" smtClean="0">
                <a:latin typeface="Euclid" pitchFamily="18" charset="0"/>
              </a:rPr>
              <a:t> is closed under complementation</a:t>
            </a:r>
          </a:p>
          <a:p>
            <a:pPr lvl="1"/>
            <a:r>
              <a:rPr lang="en-US" altLang="zh-CN" dirty="0" smtClean="0">
                <a:latin typeface="Euclid Math One" pitchFamily="18" charset="2"/>
              </a:rPr>
              <a:t>B</a:t>
            </a:r>
            <a:r>
              <a:rPr lang="en-US" altLang="zh-CN" baseline="-25000" dirty="0" smtClean="0">
                <a:latin typeface="Euclid" pitchFamily="18" charset="0"/>
              </a:rPr>
              <a:t>1</a:t>
            </a:r>
            <a:r>
              <a:rPr lang="en-US" altLang="zh-CN" dirty="0" smtClean="0">
                <a:latin typeface="Euclid" pitchFamily="18" charset="0"/>
              </a:rPr>
              <a:t> is closed under countable unions</a:t>
            </a:r>
          </a:p>
          <a:p>
            <a:endParaRPr lang="en-US" i="1" dirty="0">
              <a:latin typeface="Constantia" pitchFamily="18" charset="0"/>
            </a:endParaRPr>
          </a:p>
        </p:txBody>
      </p:sp>
      <p:graphicFrame>
        <p:nvGraphicFramePr>
          <p:cNvPr id="2918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9362558"/>
              </p:ext>
            </p:extLst>
          </p:nvPr>
        </p:nvGraphicFramePr>
        <p:xfrm>
          <a:off x="2051720" y="1700808"/>
          <a:ext cx="177800" cy="342900"/>
        </p:xfrm>
        <a:graphic>
          <a:graphicData uri="http://schemas.openxmlformats.org/presentationml/2006/ole">
            <p:oleObj spid="_x0000_s12334" name="Equation" r:id="rId3" imgW="177646" imgH="342603" progId="Equation.DSMT4">
              <p:embed/>
            </p:oleObj>
          </a:graphicData>
        </a:graphic>
      </p:graphicFrame>
      <p:graphicFrame>
        <p:nvGraphicFramePr>
          <p:cNvPr id="291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6949912"/>
              </p:ext>
            </p:extLst>
          </p:nvPr>
        </p:nvGraphicFramePr>
        <p:xfrm>
          <a:off x="1331640" y="2276872"/>
          <a:ext cx="177800" cy="342900"/>
        </p:xfrm>
        <a:graphic>
          <a:graphicData uri="http://schemas.openxmlformats.org/presentationml/2006/ole">
            <p:oleObj spid="_x0000_s12335" name="Equation" r:id="rId4" imgW="177646" imgH="342603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25085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sigma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Euclid Math One" pitchFamily="18" charset="2"/>
              </a:rPr>
              <a:t>B</a:t>
            </a:r>
            <a:r>
              <a:rPr lang="en-US" altLang="zh-CN" baseline="-25000" dirty="0" smtClean="0">
                <a:latin typeface="Euclid" pitchFamily="18" charset="0"/>
              </a:rPr>
              <a:t>2 </a:t>
            </a:r>
            <a:r>
              <a:rPr lang="en-US" altLang="zh-CN" dirty="0" smtClean="0">
                <a:latin typeface="Euclid" pitchFamily="18" charset="0"/>
              </a:rPr>
              <a:t>= {all subsets of 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en-US" altLang="zh-CN" dirty="0" smtClean="0">
                <a:latin typeface="Euclid" pitchFamily="18" charset="0"/>
              </a:rPr>
              <a:t>, including 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en-US" altLang="zh-CN" dirty="0" smtClean="0">
                <a:latin typeface="Euclid" pitchFamily="18" charset="0"/>
              </a:rPr>
              <a:t> itself}</a:t>
            </a:r>
            <a:r>
              <a:rPr lang="en-US" altLang="zh-CN" dirty="0" smtClean="0">
                <a:latin typeface="cmsy7"/>
              </a:rPr>
              <a:t> </a:t>
            </a:r>
            <a:r>
              <a:rPr lang="en-US" altLang="zh-CN" dirty="0" smtClean="0">
                <a:latin typeface="Constantia" pitchFamily="18" charset="0"/>
              </a:rPr>
              <a:t> </a:t>
            </a:r>
          </a:p>
          <a:p>
            <a:pPr lvl="1"/>
            <a:r>
              <a:rPr lang="en-US" altLang="zh-CN" dirty="0" smtClean="0">
                <a:latin typeface="cmsy7"/>
                <a:sym typeface="Euclid Symbol"/>
              </a:rPr>
              <a:t>   </a:t>
            </a:r>
            <a:r>
              <a:rPr lang="en-US" altLang="zh-CN" dirty="0" smtClean="0">
                <a:latin typeface="Euclid Math One" pitchFamily="18" charset="2"/>
              </a:rPr>
              <a:t> B</a:t>
            </a:r>
            <a:r>
              <a:rPr lang="en-US" altLang="zh-CN" baseline="-25000" dirty="0" smtClean="0">
                <a:latin typeface="Euclid" pitchFamily="18" charset="0"/>
              </a:rPr>
              <a:t>2</a:t>
            </a:r>
            <a:r>
              <a:rPr lang="en-US" altLang="zh-CN" dirty="0" smtClean="0">
                <a:latin typeface="cmsy7"/>
                <a:sym typeface="Euclid Symbol"/>
              </a:rPr>
              <a:t>    </a:t>
            </a:r>
          </a:p>
          <a:p>
            <a:pPr lvl="1"/>
            <a:r>
              <a:rPr lang="en-US" altLang="zh-CN" dirty="0" smtClean="0">
                <a:latin typeface="Euclid Math One" pitchFamily="18" charset="2"/>
              </a:rPr>
              <a:t>B</a:t>
            </a:r>
            <a:r>
              <a:rPr lang="en-US" altLang="zh-CN" baseline="-25000" dirty="0" smtClean="0">
                <a:latin typeface="Euclid" pitchFamily="18" charset="0"/>
              </a:rPr>
              <a:t>2</a:t>
            </a:r>
            <a:r>
              <a:rPr lang="en-US" altLang="zh-CN" dirty="0" smtClean="0">
                <a:latin typeface="Euclid" pitchFamily="18" charset="0"/>
              </a:rPr>
              <a:t> is closed under complementation</a:t>
            </a:r>
          </a:p>
          <a:p>
            <a:pPr lvl="1"/>
            <a:r>
              <a:rPr lang="en-US" altLang="zh-CN" dirty="0" smtClean="0">
                <a:latin typeface="Euclid Math One" pitchFamily="18" charset="2"/>
              </a:rPr>
              <a:t>B</a:t>
            </a:r>
            <a:r>
              <a:rPr lang="en-US" altLang="zh-CN" baseline="-25000" dirty="0" smtClean="0">
                <a:latin typeface="Euclid" pitchFamily="18" charset="0"/>
              </a:rPr>
              <a:t>2</a:t>
            </a:r>
            <a:r>
              <a:rPr lang="en-US" altLang="zh-CN" dirty="0" smtClean="0">
                <a:latin typeface="Euclid" pitchFamily="18" charset="0"/>
              </a:rPr>
              <a:t> is closed under countable unions</a:t>
            </a:r>
          </a:p>
          <a:p>
            <a:r>
              <a:rPr lang="en-US" dirty="0" smtClean="0">
                <a:latin typeface="Constantia" pitchFamily="18" charset="0"/>
              </a:rPr>
              <a:t>Example</a:t>
            </a:r>
          </a:p>
          <a:p>
            <a:pPr lvl="1"/>
            <a:r>
              <a:rPr lang="en-US" altLang="zh-CN" dirty="0" smtClean="0">
                <a:latin typeface="Euclid Math One" pitchFamily="18" charset="2"/>
              </a:rPr>
              <a:t>B</a:t>
            </a:r>
            <a:r>
              <a:rPr lang="en-US" altLang="zh-CN" dirty="0" smtClean="0">
                <a:latin typeface="Euclid" pitchFamily="18" charset="0"/>
              </a:rPr>
              <a:t> = </a:t>
            </a:r>
            <a:r>
              <a:rPr lang="en-US" altLang="zh-CN" sz="2400" dirty="0" smtClean="0">
                <a:latin typeface="Euclid" pitchFamily="18" charset="0"/>
              </a:rPr>
              <a:t>{</a:t>
            </a:r>
            <a:r>
              <a:rPr lang="en-US" altLang="zh-CN" sz="2400" dirty="0" smtClean="0">
                <a:latin typeface="cmsy7"/>
              </a:rPr>
              <a:t>  </a:t>
            </a:r>
            <a:r>
              <a:rPr lang="en-US" altLang="zh-CN" sz="2400" dirty="0" smtClean="0">
                <a:latin typeface="Euclid" pitchFamily="18" charset="0"/>
              </a:rPr>
              <a:t>, {1}, {2}, {3}, {1,2}, {1,3}, {2,3}, {1,2,3}}</a:t>
            </a:r>
            <a:br>
              <a:rPr lang="en-US" altLang="zh-CN" sz="2400" dirty="0" smtClean="0">
                <a:latin typeface="Euclid" pitchFamily="18" charset="0"/>
              </a:rPr>
            </a:br>
            <a:r>
              <a:rPr lang="en-US" altLang="zh-CN" dirty="0" smtClean="0">
                <a:latin typeface="Euclid" pitchFamily="18" charset="0"/>
              </a:rPr>
              <a:t>for 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en-US" altLang="zh-CN" dirty="0" smtClean="0">
                <a:latin typeface="Euclid" pitchFamily="18" charset="0"/>
              </a:rPr>
              <a:t> = {1,2,3} </a:t>
            </a:r>
            <a:endParaRPr lang="en-US" dirty="0" smtClean="0">
              <a:latin typeface="Euclid" pitchFamily="18" charset="0"/>
            </a:endParaRPr>
          </a:p>
          <a:p>
            <a:endParaRPr lang="en-US" dirty="0"/>
          </a:p>
        </p:txBody>
      </p:sp>
      <p:graphicFrame>
        <p:nvGraphicFramePr>
          <p:cNvPr id="290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7230709"/>
              </p:ext>
            </p:extLst>
          </p:nvPr>
        </p:nvGraphicFramePr>
        <p:xfrm>
          <a:off x="1403648" y="2276872"/>
          <a:ext cx="177800" cy="342900"/>
        </p:xfrm>
        <a:graphic>
          <a:graphicData uri="http://schemas.openxmlformats.org/presentationml/2006/ole">
            <p:oleObj spid="_x0000_s13356" name="Equation" r:id="rId3" imgW="177646" imgH="342603" progId="Equation.DSMT4">
              <p:embed/>
            </p:oleObj>
          </a:graphicData>
        </a:graphic>
      </p:graphicFrame>
      <p:graphicFrame>
        <p:nvGraphicFramePr>
          <p:cNvPr id="290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1339909"/>
              </p:ext>
            </p:extLst>
          </p:nvPr>
        </p:nvGraphicFramePr>
        <p:xfrm>
          <a:off x="2339752" y="4365104"/>
          <a:ext cx="177800" cy="342900"/>
        </p:xfrm>
        <a:graphic>
          <a:graphicData uri="http://schemas.openxmlformats.org/presentationml/2006/ole">
            <p:oleObj spid="_x0000_s13357" name="Equation" r:id="rId4" imgW="177646" imgH="342603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316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a sigma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msy7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Euclid" pitchFamily="18" charset="0"/>
              </a:rPr>
              <a:t>is always in a sigma algebra</a:t>
            </a:r>
          </a:p>
          <a:p>
            <a:pPr lvl="1"/>
            <a:r>
              <a:rPr lang="en-US" dirty="0" smtClean="0">
                <a:latin typeface="Euclid" pitchFamily="18" charset="0"/>
              </a:rPr>
              <a:t>By definition (1)</a:t>
            </a:r>
          </a:p>
          <a:p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en-US" dirty="0" smtClean="0">
                <a:latin typeface="Euclid" pitchFamily="18" charset="0"/>
              </a:rPr>
              <a:t> is always in a sigma algebra</a:t>
            </a:r>
          </a:p>
          <a:p>
            <a:pPr lvl="1"/>
            <a:r>
              <a:rPr lang="en-US" dirty="0" smtClean="0">
                <a:latin typeface="Euclid" pitchFamily="18" charset="0"/>
              </a:rPr>
              <a:t>By definitions (1) and (2)</a:t>
            </a:r>
          </a:p>
          <a:p>
            <a:r>
              <a:rPr lang="en-US" dirty="0" smtClean="0">
                <a:latin typeface="Euclid" pitchFamily="18" charset="0"/>
              </a:rPr>
              <a:t>A sigma algebra is also closed under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dirty="0" smtClean="0">
                <a:latin typeface="Euclid" pitchFamily="18" charset="0"/>
              </a:rPr>
              <a:t>countable intersections</a:t>
            </a:r>
          </a:p>
          <a:p>
            <a:pPr lvl="1"/>
            <a:r>
              <a:rPr lang="en-US" dirty="0" smtClean="0">
                <a:latin typeface="Euclid" pitchFamily="18" charset="0"/>
              </a:rPr>
              <a:t>By definition (2), (3), and the </a:t>
            </a:r>
            <a:r>
              <a:rPr lang="en-US" dirty="0" err="1" smtClean="0">
                <a:latin typeface="Euclid" pitchFamily="18" charset="0"/>
              </a:rPr>
              <a:t>DeMorgan’s</a:t>
            </a:r>
            <a:r>
              <a:rPr lang="en-US" dirty="0" smtClean="0">
                <a:latin typeface="Euclid" pitchFamily="18" charset="0"/>
              </a:rPr>
              <a:t> law</a:t>
            </a:r>
          </a:p>
        </p:txBody>
      </p:sp>
      <p:graphicFrame>
        <p:nvGraphicFramePr>
          <p:cNvPr id="288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3962501"/>
              </p:ext>
            </p:extLst>
          </p:nvPr>
        </p:nvGraphicFramePr>
        <p:xfrm>
          <a:off x="899592" y="1700808"/>
          <a:ext cx="177800" cy="342900"/>
        </p:xfrm>
        <a:graphic>
          <a:graphicData uri="http://schemas.openxmlformats.org/presentationml/2006/ole">
            <p:oleObj spid="_x0000_s14359" name="Equation" r:id="rId3" imgW="177646" imgH="342603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1521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Kolmogorov Axioms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844824"/>
            <a:ext cx="8229600" cy="475488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2192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err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Kolmogorov</a:t>
            </a: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 axioms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3589140"/>
              </p:ext>
            </p:extLst>
          </p:nvPr>
        </p:nvGraphicFramePr>
        <p:xfrm>
          <a:off x="977900" y="2132856"/>
          <a:ext cx="7188200" cy="3543300"/>
        </p:xfrm>
        <a:graphic>
          <a:graphicData uri="http://schemas.openxmlformats.org/presentationml/2006/ole">
            <p:oleObj spid="_x0000_s15385" name="Equation" r:id="rId3" imgW="7188200" imgH="35433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6136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可列可加性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9359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Defining Probability Functions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097280"/>
            <a:ext cx="8229600" cy="53035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6329047"/>
              </p:ext>
            </p:extLst>
          </p:nvPr>
        </p:nvGraphicFramePr>
        <p:xfrm>
          <a:off x="552450" y="1447800"/>
          <a:ext cx="8102600" cy="2984500"/>
        </p:xfrm>
        <a:graphic>
          <a:graphicData uri="http://schemas.openxmlformats.org/presentationml/2006/ole">
            <p:oleObj spid="_x0000_s17432" name="Equation" r:id="rId3" imgW="8102520" imgH="2984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6957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Satisfaction of the Kolmogorov Axioms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3035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2153973"/>
              </p:ext>
            </p:extLst>
          </p:nvPr>
        </p:nvGraphicFramePr>
        <p:xfrm>
          <a:off x="1136650" y="1438275"/>
          <a:ext cx="6870700" cy="4559300"/>
        </p:xfrm>
        <a:graphic>
          <a:graphicData uri="http://schemas.openxmlformats.org/presentationml/2006/ole">
            <p:oleObj spid="_x0000_s18456" name="Equation" r:id="rId3" imgW="6870600" imgH="4559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30859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Classical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altLang="zh-CN" dirty="0" smtClean="0"/>
              <a:t>Sample space</a:t>
            </a:r>
            <a:r>
              <a:rPr lang="en-US" altLang="zh-CN" dirty="0" smtClean="0">
                <a:latin typeface="Euclid" pitchFamily="18" charset="0"/>
              </a:rPr>
              <a:t/>
            </a:r>
            <a:br>
              <a:rPr lang="en-US" altLang="zh-CN" dirty="0" smtClean="0">
                <a:latin typeface="Euclid" pitchFamily="18" charset="0"/>
              </a:rPr>
            </a:b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sz="2800" dirty="0" smtClean="0">
                <a:latin typeface="Euclid Math One" pitchFamily="18" charset="2"/>
              </a:rPr>
              <a:t>S</a:t>
            </a:r>
            <a:r>
              <a:rPr lang="en-US" sz="2800" dirty="0" smtClean="0">
                <a:latin typeface="Euclid" pitchFamily="18" charset="0"/>
              </a:rPr>
              <a:t> = {</a:t>
            </a:r>
            <a:r>
              <a:rPr lang="en-US" sz="2800" i="1" dirty="0" smtClean="0">
                <a:latin typeface="Euclid" pitchFamily="18" charset="0"/>
              </a:rPr>
              <a:t>s</a:t>
            </a:r>
            <a:r>
              <a:rPr lang="en-US" sz="2800" baseline="-25000" dirty="0" smtClean="0">
                <a:latin typeface="Euclid" pitchFamily="18" charset="0"/>
              </a:rPr>
              <a:t>1</a:t>
            </a:r>
            <a:r>
              <a:rPr lang="en-US" sz="2800" dirty="0" smtClean="0">
                <a:latin typeface="Euclid" pitchFamily="18" charset="0"/>
              </a:rPr>
              <a:t>,</a:t>
            </a:r>
            <a:r>
              <a:rPr lang="en-US" sz="2800" i="1" dirty="0" smtClean="0">
                <a:latin typeface="Euclid" pitchFamily="18" charset="0"/>
              </a:rPr>
              <a:t>s</a:t>
            </a:r>
            <a:r>
              <a:rPr lang="en-US" sz="2800" baseline="-25000" dirty="0" smtClean="0">
                <a:latin typeface="Euclid" pitchFamily="18" charset="0"/>
              </a:rPr>
              <a:t>2</a:t>
            </a:r>
            <a:r>
              <a:rPr lang="en-US" sz="2800" dirty="0" smtClean="0">
                <a:latin typeface="Euclid" pitchFamily="18" charset="0"/>
              </a:rPr>
              <a:t>, …,</a:t>
            </a:r>
            <a:r>
              <a:rPr lang="en-US" sz="2800" i="1" dirty="0" err="1" smtClean="0">
                <a:latin typeface="Euclid" pitchFamily="18" charset="0"/>
              </a:rPr>
              <a:t>s</a:t>
            </a:r>
            <a:r>
              <a:rPr lang="en-US" sz="2800" i="1" baseline="-25000" dirty="0" err="1" smtClean="0">
                <a:latin typeface="Euclid" pitchFamily="18" charset="0"/>
              </a:rPr>
              <a:t>n</a:t>
            </a:r>
            <a:r>
              <a:rPr lang="en-US" sz="2800" dirty="0" smtClean="0">
                <a:latin typeface="Euclid" pitchFamily="18" charset="0"/>
              </a:rPr>
              <a:t>}   </a:t>
            </a:r>
            <a:r>
              <a:rPr lang="en-US" altLang="zh-CN" sz="2600" dirty="0"/>
              <a:t>A finite countable sample space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Define probability</a:t>
            </a:r>
            <a:br>
              <a:rPr lang="en-US" altLang="zh-CN" dirty="0" smtClean="0"/>
            </a:br>
            <a:r>
              <a:rPr lang="en-US" altLang="zh-CN" dirty="0" smtClean="0">
                <a:latin typeface="Euclid" pitchFamily="18" charset="0"/>
              </a:rPr>
              <a:t>	</a:t>
            </a:r>
            <a:r>
              <a:rPr lang="en-US" altLang="zh-CN" sz="2600" i="1" dirty="0" smtClean="0">
                <a:latin typeface="Euclid" pitchFamily="18" charset="0"/>
              </a:rPr>
              <a:t>P</a:t>
            </a:r>
            <a:r>
              <a:rPr lang="en-US" altLang="zh-CN" sz="2600" dirty="0" smtClean="0">
                <a:latin typeface="Euclid" pitchFamily="18" charset="0"/>
              </a:rPr>
              <a:t>(</a:t>
            </a:r>
            <a:r>
              <a:rPr lang="en-US" sz="2600" i="1" dirty="0" err="1" smtClean="0">
                <a:latin typeface="Euclid" pitchFamily="18" charset="0"/>
              </a:rPr>
              <a:t>s</a:t>
            </a:r>
            <a:r>
              <a:rPr lang="en-US" sz="2600" i="1" baseline="-25000" dirty="0" err="1" smtClean="0">
                <a:latin typeface="Euclid" pitchFamily="18" charset="0"/>
              </a:rPr>
              <a:t>i</a:t>
            </a:r>
            <a:r>
              <a:rPr lang="en-US" altLang="zh-CN" sz="2600" dirty="0" smtClean="0">
                <a:latin typeface="Euclid" pitchFamily="18" charset="0"/>
              </a:rPr>
              <a:t>) = </a:t>
            </a:r>
            <a:r>
              <a:rPr lang="en-US" sz="2600" i="1" dirty="0" smtClean="0">
                <a:latin typeface="Euclid" pitchFamily="18" charset="0"/>
              </a:rPr>
              <a:t>p</a:t>
            </a:r>
            <a:r>
              <a:rPr lang="en-US" sz="2600" i="1" baseline="-25000" dirty="0" smtClean="0">
                <a:latin typeface="Euclid" pitchFamily="18" charset="0"/>
              </a:rPr>
              <a:t>i</a:t>
            </a:r>
            <a:r>
              <a:rPr lang="en-US" altLang="zh-CN" sz="2600" dirty="0" smtClean="0">
                <a:latin typeface="Euclid" pitchFamily="18" charset="0"/>
              </a:rPr>
              <a:t> = 1/</a:t>
            </a:r>
            <a:r>
              <a:rPr lang="en-US" altLang="zh-CN" sz="2600" i="1" dirty="0" smtClean="0">
                <a:latin typeface="Euclid" pitchFamily="18" charset="0"/>
              </a:rPr>
              <a:t>n    </a:t>
            </a:r>
            <a:r>
              <a:rPr lang="en-US" altLang="zh-CN" sz="2600" dirty="0" smtClean="0"/>
              <a:t>Equal probability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Probability function</a:t>
            </a:r>
            <a:br>
              <a:rPr lang="en-US" altLang="zh-CN" dirty="0" smtClean="0"/>
            </a:br>
            <a:r>
              <a:rPr lang="en-US" altLang="zh-CN" dirty="0" smtClean="0">
                <a:latin typeface="Euclid" pitchFamily="18" charset="0"/>
              </a:rPr>
              <a:t/>
            </a:r>
            <a:br>
              <a:rPr lang="en-US" altLang="zh-CN" dirty="0" smtClean="0">
                <a:latin typeface="Euclid" pitchFamily="18" charset="0"/>
              </a:rPr>
            </a:br>
            <a:r>
              <a:rPr lang="en-US" altLang="zh-CN" dirty="0" smtClean="0">
                <a:latin typeface="Euclid" pitchFamily="18" charset="0"/>
              </a:rPr>
              <a:t/>
            </a:r>
            <a:br>
              <a:rPr lang="en-US" altLang="zh-CN" dirty="0" smtClean="0">
                <a:latin typeface="Euclid" pitchFamily="18" charset="0"/>
              </a:rPr>
            </a:br>
            <a:r>
              <a:rPr lang="en-US" altLang="zh-CN" dirty="0" smtClean="0">
                <a:latin typeface="Euclid" pitchFamily="18" charset="0"/>
              </a:rPr>
              <a:t/>
            </a:r>
            <a:br>
              <a:rPr lang="en-US" altLang="zh-CN" dirty="0" smtClean="0">
                <a:latin typeface="Euclid" pitchFamily="18" charset="0"/>
              </a:rPr>
            </a:br>
            <a:r>
              <a:rPr lang="en-US" altLang="zh-CN" dirty="0" smtClean="0">
                <a:latin typeface="Euclid" pitchFamily="18" charset="0"/>
              </a:rPr>
              <a:t>where </a:t>
            </a:r>
            <a:r>
              <a:rPr lang="en-US" altLang="zh-CN" sz="2600" i="1" dirty="0" smtClean="0">
                <a:latin typeface="Euclid" pitchFamily="18" charset="0"/>
              </a:rPr>
              <a:t>A </a:t>
            </a:r>
            <a:r>
              <a:rPr lang="en-US" altLang="zh-CN" sz="2600" dirty="0" smtClean="0">
                <a:latin typeface="Euclid" pitchFamily="18" charset="0"/>
                <a:sym typeface="Euclid Symbol"/>
              </a:rPr>
              <a:t> </a:t>
            </a:r>
            <a:r>
              <a:rPr lang="en-US" sz="2600" dirty="0" smtClean="0">
                <a:latin typeface="Euclid Math One" pitchFamily="18" charset="2"/>
              </a:rPr>
              <a:t>B</a:t>
            </a:r>
            <a:r>
              <a:rPr lang="en-US" sz="2600" dirty="0" smtClean="0">
                <a:latin typeface="Euclid" pitchFamily="18" charset="0"/>
              </a:rPr>
              <a:t> = {</a:t>
            </a:r>
            <a:r>
              <a:rPr lang="en-US" altLang="zh-CN" sz="2600" dirty="0" smtClean="0">
                <a:latin typeface="Euclid" pitchFamily="18" charset="0"/>
              </a:rPr>
              <a:t>all subsets of </a:t>
            </a:r>
            <a:r>
              <a:rPr lang="en-US" altLang="zh-CN" sz="2600" dirty="0" smtClean="0">
                <a:latin typeface="Euclid Math One" pitchFamily="18" charset="2"/>
              </a:rPr>
              <a:t>S</a:t>
            </a:r>
            <a:r>
              <a:rPr lang="en-US" altLang="zh-CN" sz="2600" dirty="0" smtClean="0">
                <a:latin typeface="Euclid" pitchFamily="18" charset="0"/>
              </a:rPr>
              <a:t>, including </a:t>
            </a:r>
            <a:r>
              <a:rPr lang="en-US" altLang="zh-CN" sz="2600" dirty="0" smtClean="0">
                <a:latin typeface="Euclid Math One" pitchFamily="18" charset="2"/>
              </a:rPr>
              <a:t>S</a:t>
            </a:r>
            <a:r>
              <a:rPr lang="en-US" altLang="zh-CN" sz="2600" dirty="0" smtClean="0">
                <a:latin typeface="Euclid" pitchFamily="18" charset="0"/>
              </a:rPr>
              <a:t> itself</a:t>
            </a:r>
            <a:r>
              <a:rPr lang="en-US" sz="2600" dirty="0" smtClean="0">
                <a:latin typeface="Euclid" pitchFamily="18" charset="0"/>
              </a:rPr>
              <a:t>}</a:t>
            </a:r>
          </a:p>
          <a:p>
            <a:pPr lvl="1"/>
            <a:endParaRPr lang="en-US" dirty="0">
              <a:latin typeface="Euclid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8137048"/>
              </p:ext>
            </p:extLst>
          </p:nvPr>
        </p:nvGraphicFramePr>
        <p:xfrm>
          <a:off x="1691680" y="4293096"/>
          <a:ext cx="5778500" cy="762000"/>
        </p:xfrm>
        <a:graphic>
          <a:graphicData uri="http://schemas.openxmlformats.org/presentationml/2006/ole">
            <p:oleObj spid="_x0000_s19480" name="Equation" r:id="rId3" imgW="5778500" imgH="7620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38425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upload.wikimedia.org/wikipedia/commons/6/6d/Sixsided_Dice_inJap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6160" y="5029200"/>
            <a:ext cx="2011680" cy="15087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Classical Probabilities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6668" y="152400"/>
            <a:ext cx="1488732" cy="18288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086600" y="19812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  <a:cs typeface="Times New Roman" pitchFamily="18" charset="0"/>
              </a:rPr>
              <a:t>Pierre-Simon Laplace</a:t>
            </a:r>
            <a:endParaRPr lang="en-US" sz="1400" dirty="0"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550223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http://en.wikipedia.org/wiki/Classical_definition_of_probability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914400" y="2882849"/>
            <a:ext cx="7315200" cy="201168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latin typeface="Garamond" pitchFamily="18" charset="0"/>
              </a:rPr>
              <a:t>The probability of an event is </a:t>
            </a:r>
            <a:r>
              <a:rPr lang="en-US" sz="2400" b="1" dirty="0" smtClean="0">
                <a:latin typeface="Garamond" pitchFamily="18" charset="0"/>
              </a:rPr>
              <a:t>the ratio of the number of cases favorable to it, to the number of all cases possible</a:t>
            </a:r>
            <a:r>
              <a:rPr lang="en-US" sz="2400" dirty="0" smtClean="0">
                <a:latin typeface="Garamond" pitchFamily="18" charset="0"/>
              </a:rPr>
              <a:t> when nothing leads us to expect that any one of these cases should occur more than any other, which renders them, for us, </a:t>
            </a:r>
            <a:r>
              <a:rPr lang="en-US" sz="2400" b="1" dirty="0" smtClean="0">
                <a:solidFill>
                  <a:srgbClr val="FF0000"/>
                </a:solidFill>
                <a:latin typeface="Garamond" pitchFamily="18" charset="0"/>
              </a:rPr>
              <a:t>equally possible</a:t>
            </a:r>
            <a:r>
              <a:rPr lang="en-US" sz="2400" dirty="0" smtClean="0">
                <a:latin typeface="Garamond" pitchFamily="18" charset="0"/>
              </a:rPr>
              <a:t>.</a:t>
            </a:r>
            <a:endParaRPr lang="en-US" altLang="en-US" sz="2400" dirty="0" smtClean="0">
              <a:latin typeface="Garamond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26627"/>
          <p:cNvSpPr txBox="1">
            <a:spLocks noChangeArrowheads="1"/>
          </p:cNvSpPr>
          <p:nvPr/>
        </p:nvSpPr>
        <p:spPr bwMode="auto">
          <a:xfrm>
            <a:off x="914400" y="2406539"/>
            <a:ext cx="73152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Théorie</a:t>
            </a: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analytique</a:t>
            </a: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0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probabilités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459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Sample space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br>
              <a:rPr lang="en-US" altLang="zh-CN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sz="2800" dirty="0" smtClean="0">
                <a:latin typeface="Euclid Math One" pitchFamily="18" charset="2"/>
              </a:rPr>
              <a:t>S</a:t>
            </a:r>
            <a:r>
              <a:rPr lang="en-US" sz="2800" dirty="0" smtClean="0">
                <a:latin typeface="Euclid" pitchFamily="18" charset="0"/>
              </a:rPr>
              <a:t> = {</a:t>
            </a:r>
            <a:r>
              <a:rPr lang="en-US" altLang="zh-CN" sz="2800" dirty="0" smtClean="0">
                <a:latin typeface="Euclid" pitchFamily="18" charset="0"/>
              </a:rPr>
              <a:t>1</a:t>
            </a:r>
            <a:r>
              <a:rPr lang="en-US" sz="2800" dirty="0" smtClean="0">
                <a:latin typeface="Euclid" pitchFamily="18" charset="0"/>
              </a:rPr>
              <a:t>, </a:t>
            </a:r>
            <a:r>
              <a:rPr lang="en-US" altLang="zh-CN" sz="2800" dirty="0" smtClean="0">
                <a:latin typeface="Euclid" pitchFamily="18" charset="0"/>
              </a:rPr>
              <a:t>2</a:t>
            </a:r>
            <a:r>
              <a:rPr lang="en-US" sz="2800" dirty="0" smtClean="0">
                <a:latin typeface="Euclid" pitchFamily="18" charset="0"/>
              </a:rPr>
              <a:t>, </a:t>
            </a:r>
            <a:r>
              <a:rPr lang="en-US" altLang="zh-CN" sz="2800" dirty="0" smtClean="0">
                <a:latin typeface="Euclid" pitchFamily="18" charset="0"/>
              </a:rPr>
              <a:t>3, 4, 5, 6}</a:t>
            </a:r>
            <a:endParaRPr lang="en-US" sz="2800" dirty="0" smtClean="0">
              <a:latin typeface="Euclid" pitchFamily="18" charset="0"/>
            </a:endParaRPr>
          </a:p>
          <a:p>
            <a:r>
              <a:rPr lang="en-US" altLang="zh-CN" dirty="0" smtClean="0"/>
              <a:t>Define probability</a:t>
            </a:r>
            <a:r>
              <a:rPr lang="en-US" altLang="zh-CN" dirty="0" smtClean="0">
                <a:latin typeface="Euclid" pitchFamily="18" charset="0"/>
              </a:rPr>
              <a:t>	</a:t>
            </a:r>
            <a:br>
              <a:rPr lang="en-US" altLang="zh-CN" dirty="0" smtClean="0">
                <a:latin typeface="Euclid" pitchFamily="18" charset="0"/>
              </a:rPr>
            </a:br>
            <a:r>
              <a:rPr lang="en-US" altLang="zh-CN" dirty="0" smtClean="0">
                <a:latin typeface="Euclid" pitchFamily="18" charset="0"/>
              </a:rPr>
              <a:t>	</a:t>
            </a:r>
            <a:r>
              <a:rPr lang="en-US" altLang="zh-CN" sz="2800" i="1" dirty="0" smtClean="0">
                <a:latin typeface="Euclid" pitchFamily="18" charset="0"/>
              </a:rPr>
              <a:t>P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sz="2800" i="1" dirty="0" err="1" smtClean="0">
                <a:latin typeface="Euclid" pitchFamily="18" charset="0"/>
              </a:rPr>
              <a:t>s</a:t>
            </a:r>
            <a:r>
              <a:rPr lang="en-US" sz="2800" i="1" baseline="-25000" dirty="0" err="1" smtClean="0">
                <a:latin typeface="Euclid" pitchFamily="18" charset="0"/>
              </a:rPr>
              <a:t>i</a:t>
            </a:r>
            <a:r>
              <a:rPr lang="en-US" altLang="zh-CN" sz="2800" dirty="0" smtClean="0">
                <a:latin typeface="Euclid" pitchFamily="18" charset="0"/>
              </a:rPr>
              <a:t>) = 1/6</a:t>
            </a:r>
            <a:endParaRPr lang="en-US" sz="2800" i="1" dirty="0" smtClean="0">
              <a:latin typeface="Euclid" pitchFamily="18" charset="0"/>
            </a:endParaRPr>
          </a:p>
          <a:p>
            <a:r>
              <a:rPr lang="en-US" altLang="zh-CN" dirty="0" smtClean="0"/>
              <a:t>Probability function</a:t>
            </a:r>
          </a:p>
          <a:p>
            <a:endParaRPr lang="en-US" altLang="zh-CN" dirty="0" smtClean="0">
              <a:latin typeface="Euclid" pitchFamily="18" charset="0"/>
            </a:endParaRPr>
          </a:p>
          <a:p>
            <a:endParaRPr lang="en-US" altLang="zh-CN" dirty="0" smtClean="0">
              <a:latin typeface="Euclid" pitchFamily="18" charset="0"/>
            </a:endParaRPr>
          </a:p>
          <a:p>
            <a:r>
              <a:rPr lang="en-US" altLang="zh-CN" dirty="0" smtClean="0"/>
              <a:t>Calculation</a:t>
            </a:r>
          </a:p>
          <a:p>
            <a:pPr lvl="1"/>
            <a:r>
              <a:rPr lang="en-US" altLang="zh-CN" i="1" dirty="0" smtClean="0">
                <a:latin typeface="Euclid" pitchFamily="18" charset="0"/>
              </a:rPr>
              <a:t>P</a:t>
            </a:r>
            <a:r>
              <a:rPr lang="en-US" altLang="zh-CN" dirty="0" smtClean="0">
                <a:latin typeface="Euclid" pitchFamily="18" charset="0"/>
              </a:rPr>
              <a:t>(</a:t>
            </a:r>
            <a:r>
              <a:rPr lang="zh-CN" altLang="en-US" dirty="0" smtClean="0">
                <a:latin typeface="Euclid" pitchFamily="18" charset="0"/>
              </a:rPr>
              <a:t>观测到 </a:t>
            </a:r>
            <a:r>
              <a:rPr lang="en-US" altLang="zh-CN" dirty="0" smtClean="0">
                <a:latin typeface="Euclid" pitchFamily="18" charset="0"/>
              </a:rPr>
              <a:t>3 </a:t>
            </a:r>
            <a:r>
              <a:rPr lang="zh-CN" altLang="en-US" dirty="0" smtClean="0">
                <a:latin typeface="Euclid" pitchFamily="18" charset="0"/>
              </a:rPr>
              <a:t>的概率</a:t>
            </a:r>
            <a:r>
              <a:rPr lang="en-US" altLang="zh-CN" dirty="0" smtClean="0">
                <a:latin typeface="Euclid" pitchFamily="18" charset="0"/>
              </a:rPr>
              <a:t>) 	</a:t>
            </a:r>
            <a:r>
              <a:rPr lang="zh-CN" altLang="en-US" dirty="0" smtClean="0">
                <a:latin typeface="Euclid" pitchFamily="18" charset="0"/>
              </a:rPr>
              <a:t>    </a:t>
            </a:r>
            <a:r>
              <a:rPr lang="en-US" altLang="zh-CN" dirty="0" smtClean="0">
                <a:latin typeface="Euclid" pitchFamily="18" charset="0"/>
              </a:rPr>
              <a:t>	   = 1/6</a:t>
            </a:r>
          </a:p>
          <a:p>
            <a:pPr lvl="1"/>
            <a:r>
              <a:rPr lang="en-US" altLang="zh-CN" i="1" dirty="0" smtClean="0">
                <a:latin typeface="Euclid" pitchFamily="18" charset="0"/>
              </a:rPr>
              <a:t>P</a:t>
            </a:r>
            <a:r>
              <a:rPr lang="en-US" altLang="zh-CN" dirty="0" smtClean="0">
                <a:latin typeface="Euclid" pitchFamily="18" charset="0"/>
              </a:rPr>
              <a:t>(</a:t>
            </a:r>
            <a:r>
              <a:rPr lang="zh-CN" altLang="en-US" dirty="0" smtClean="0">
                <a:latin typeface="Euclid" pitchFamily="18" charset="0"/>
              </a:rPr>
              <a:t>观测到奇数点的概率</a:t>
            </a:r>
            <a:r>
              <a:rPr lang="en-US" altLang="zh-CN" dirty="0" smtClean="0">
                <a:latin typeface="Euclid" pitchFamily="18" charset="0"/>
              </a:rPr>
              <a:t>)	   = 3/6 = 1/2</a:t>
            </a:r>
          </a:p>
          <a:p>
            <a:pPr lvl="1"/>
            <a:r>
              <a:rPr lang="en-US" altLang="zh-CN" i="1" dirty="0" smtClean="0">
                <a:latin typeface="Euclid" pitchFamily="18" charset="0"/>
              </a:rPr>
              <a:t>P</a:t>
            </a:r>
            <a:r>
              <a:rPr lang="en-US" altLang="zh-CN" dirty="0" smtClean="0">
                <a:latin typeface="Euclid" pitchFamily="18" charset="0"/>
              </a:rPr>
              <a:t>(</a:t>
            </a:r>
            <a:r>
              <a:rPr lang="zh-CN" altLang="en-US" dirty="0" smtClean="0">
                <a:latin typeface="Euclid" pitchFamily="18" charset="0"/>
              </a:rPr>
              <a:t>观测到大于等于 </a:t>
            </a:r>
            <a:r>
              <a:rPr lang="en-US" altLang="zh-CN" dirty="0" smtClean="0">
                <a:latin typeface="Euclid" pitchFamily="18" charset="0"/>
              </a:rPr>
              <a:t>3</a:t>
            </a:r>
            <a:r>
              <a:rPr lang="zh-CN" altLang="en-US" dirty="0" smtClean="0">
                <a:latin typeface="Euclid" pitchFamily="18" charset="0"/>
              </a:rPr>
              <a:t> 的概率</a:t>
            </a:r>
            <a:r>
              <a:rPr lang="en-US" altLang="zh-CN" dirty="0" smtClean="0">
                <a:latin typeface="Euclid" pitchFamily="18" charset="0"/>
              </a:rPr>
              <a:t>)   = 4/6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2/3 </a:t>
            </a:r>
            <a:endParaRPr lang="en-US" dirty="0">
              <a:latin typeface="Euclid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3292742"/>
              </p:ext>
            </p:extLst>
          </p:nvPr>
        </p:nvGraphicFramePr>
        <p:xfrm>
          <a:off x="1475656" y="3501008"/>
          <a:ext cx="5778500" cy="762000"/>
        </p:xfrm>
        <a:graphic>
          <a:graphicData uri="http://schemas.openxmlformats.org/presentationml/2006/ole">
            <p:oleObj spid="_x0000_s20504" name="Equation" r:id="rId3" imgW="5778500" imgH="762000" progId="Equation.DSMT4">
              <p:embed/>
            </p:oleObj>
          </a:graphicData>
        </a:graphic>
      </p:graphicFrame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260648"/>
            <a:ext cx="91899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3187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Calculus of Probabilities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48463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For two events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4025669"/>
              </p:ext>
            </p:extLst>
          </p:nvPr>
        </p:nvGraphicFramePr>
        <p:xfrm>
          <a:off x="869950" y="1905000"/>
          <a:ext cx="7366000" cy="3276600"/>
        </p:xfrm>
        <a:graphic>
          <a:graphicData uri="http://schemas.openxmlformats.org/presentationml/2006/ole">
            <p:oleObj spid="_x0000_s30744" name="Equation" r:id="rId3" imgW="7366000" imgH="3276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9662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calculus of probabilities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48463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For countable events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0078696"/>
              </p:ext>
            </p:extLst>
          </p:nvPr>
        </p:nvGraphicFramePr>
        <p:xfrm>
          <a:off x="1174750" y="1981200"/>
          <a:ext cx="6858000" cy="2044700"/>
        </p:xfrm>
        <a:graphic>
          <a:graphicData uri="http://schemas.openxmlformats.org/presentationml/2006/ole">
            <p:oleObj spid="_x0000_s32791" name="Equation" r:id="rId3" imgW="6858000" imgH="20447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4085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样本空间由 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变为 </a:t>
            </a:r>
            <a:r>
              <a:rPr lang="en-US" altLang="zh-CN" i="1" dirty="0" smtClean="0">
                <a:latin typeface="Euclid" pitchFamily="18" charset="0"/>
              </a:rPr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Euclid Math One" pitchFamily="18" charset="2"/>
            </a:endParaRPr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914400" y="2194072"/>
            <a:ext cx="7315200" cy="237744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914400" y="1717495"/>
            <a:ext cx="73152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Conditional probability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06500" y="2349500"/>
          <a:ext cx="6731000" cy="1993900"/>
        </p:xfrm>
        <a:graphic>
          <a:graphicData uri="http://schemas.openxmlformats.org/presentationml/2006/ole">
            <p:oleObj spid="_x0000_s33816" name="Equation" r:id="rId3" imgW="6731000" imgH="1993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1770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Satisfaction of the Axioms 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3035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6784701"/>
              </p:ext>
            </p:extLst>
          </p:nvPr>
        </p:nvGraphicFramePr>
        <p:xfrm>
          <a:off x="613857" y="1374022"/>
          <a:ext cx="7916285" cy="4841476"/>
        </p:xfrm>
        <a:graphic>
          <a:graphicData uri="http://schemas.openxmlformats.org/presentationml/2006/ole">
            <p:oleObj spid="_x0000_s34840" name="Equation" r:id="rId3" imgW="7454900" imgH="45593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8415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Statistically Independent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201168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Statistically independent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6729574"/>
              </p:ext>
            </p:extLst>
          </p:nvPr>
        </p:nvGraphicFramePr>
        <p:xfrm>
          <a:off x="1574800" y="1949450"/>
          <a:ext cx="5981700" cy="1168400"/>
        </p:xfrm>
        <a:graphic>
          <a:graphicData uri="http://schemas.openxmlformats.org/presentationml/2006/ole">
            <p:oleObj spid="_x0000_s35886" name="Equation" r:id="rId3" imgW="5981400" imgH="1168200" progId="Equation.DSMT4">
              <p:embed/>
            </p:oleObj>
          </a:graphicData>
        </a:graphic>
      </p:graphicFrame>
      <p:sp>
        <p:nvSpPr>
          <p:cNvPr id="8" name="TextBox 26626"/>
          <p:cNvSpPr txBox="1">
            <a:spLocks noChangeArrowheads="1"/>
          </p:cNvSpPr>
          <p:nvPr/>
        </p:nvSpPr>
        <p:spPr bwMode="auto">
          <a:xfrm>
            <a:off x="457200" y="3733800"/>
            <a:ext cx="8229600" cy="27432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1465007"/>
              </p:ext>
            </p:extLst>
          </p:nvPr>
        </p:nvGraphicFramePr>
        <p:xfrm>
          <a:off x="1625600" y="4114800"/>
          <a:ext cx="5880100" cy="1841500"/>
        </p:xfrm>
        <a:graphic>
          <a:graphicData uri="http://schemas.openxmlformats.org/presentationml/2006/ole">
            <p:oleObj spid="_x0000_s35887" name="Equation" r:id="rId4" imgW="5879880" imgH="1841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1681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Multiplication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Euclid Math One" pitchFamily="18" charset="2"/>
            </a:endParaRPr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48463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Multiplication rule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843305"/>
              </p:ext>
            </p:extLst>
          </p:nvPr>
        </p:nvGraphicFramePr>
        <p:xfrm>
          <a:off x="971600" y="2060848"/>
          <a:ext cx="7393806" cy="3430116"/>
        </p:xfrm>
        <a:graphic>
          <a:graphicData uri="http://schemas.openxmlformats.org/presentationml/2006/ole">
            <p:oleObj spid="_x0000_s40984" name="Equation" r:id="rId4" imgW="6159240" imgH="28573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3677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Multiplication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Euclid Math One" pitchFamily="18" charset="2"/>
            </a:endParaRPr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48463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Multiplication rule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3867536"/>
              </p:ext>
            </p:extLst>
          </p:nvPr>
        </p:nvGraphicFramePr>
        <p:xfrm>
          <a:off x="1181577" y="2132856"/>
          <a:ext cx="6780846" cy="2743944"/>
        </p:xfrm>
        <a:graphic>
          <a:graphicData uri="http://schemas.openxmlformats.org/presentationml/2006/ole">
            <p:oleObj spid="_x0000_s42008" name="Equation" r:id="rId3" imgW="5994360" imgH="24256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07238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Euclid Math One" pitchFamily="18" charset="2"/>
            </a:endParaRPr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48463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Chain rule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1964928"/>
              </p:ext>
            </p:extLst>
          </p:nvPr>
        </p:nvGraphicFramePr>
        <p:xfrm>
          <a:off x="698500" y="1739900"/>
          <a:ext cx="7810500" cy="4432300"/>
        </p:xfrm>
        <a:graphic>
          <a:graphicData uri="http://schemas.openxmlformats.org/presentationml/2006/ole">
            <p:oleObj spid="_x0000_s43032" name="Equation" r:id="rId3" imgW="7810500" imgH="44323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1783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Law of Total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Euclid Math One" pitchFamily="18" charset="2"/>
            </a:endParaRPr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237744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Law of total probability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0202651"/>
              </p:ext>
            </p:extLst>
          </p:nvPr>
        </p:nvGraphicFramePr>
        <p:xfrm>
          <a:off x="1536700" y="1879600"/>
          <a:ext cx="6083300" cy="1625600"/>
        </p:xfrm>
        <a:graphic>
          <a:graphicData uri="http://schemas.openxmlformats.org/presentationml/2006/ole">
            <p:oleObj spid="_x0000_s44078" name="Equation" r:id="rId3" imgW="6083300" imgH="1625600" progId="Equation.DSMT4">
              <p:embed/>
            </p:oleObj>
          </a:graphicData>
        </a:graphic>
      </p:graphicFrame>
      <p:sp>
        <p:nvSpPr>
          <p:cNvPr id="8" name="TextBox 26626"/>
          <p:cNvSpPr txBox="1">
            <a:spLocks noChangeArrowheads="1"/>
          </p:cNvSpPr>
          <p:nvPr/>
        </p:nvSpPr>
        <p:spPr bwMode="auto">
          <a:xfrm>
            <a:off x="457200" y="4099560"/>
            <a:ext cx="8229600" cy="237744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C00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9306174"/>
              </p:ext>
            </p:extLst>
          </p:nvPr>
        </p:nvGraphicFramePr>
        <p:xfrm>
          <a:off x="1619672" y="4437112"/>
          <a:ext cx="6512028" cy="720080"/>
        </p:xfrm>
        <a:graphic>
          <a:graphicData uri="http://schemas.openxmlformats.org/presentationml/2006/ole">
            <p:oleObj spid="_x0000_s44079" name="Equation" r:id="rId4" imgW="5283200" imgH="584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3196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Probabilities</a:t>
            </a:r>
            <a:endParaRPr lang="en-US" dirty="0"/>
          </a:p>
        </p:txBody>
      </p:sp>
      <p:pic>
        <p:nvPicPr>
          <p:cNvPr id="64514" name="Picture 2" descr="John Venn">
            <a:hlinkClick r:id="rId2" tooltip="John Ven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228600"/>
            <a:ext cx="1682943" cy="18288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39000" y="21336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  <a:cs typeface="Times New Roman" pitchFamily="18" charset="0"/>
              </a:rPr>
              <a:t>John Venn</a:t>
            </a:r>
            <a:endParaRPr lang="en-US" sz="1400" dirty="0"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550223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http://en.wikipedia.org/wiki/Frequency_probability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914400" y="3032760"/>
            <a:ext cx="7315200" cy="30175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r>
              <a:rPr lang="en-US" sz="2400" dirty="0" smtClean="0">
                <a:latin typeface="Garamond" pitchFamily="18" charset="0"/>
              </a:rPr>
              <a:t>Probabilities are related to well-defined </a:t>
            </a:r>
            <a:r>
              <a:rPr lang="en-US" sz="2400" b="1" dirty="0" smtClean="0">
                <a:latin typeface="Garamond" pitchFamily="18" charset="0"/>
              </a:rPr>
              <a:t>random experiments</a:t>
            </a:r>
            <a:r>
              <a:rPr lang="en-US" sz="2400" dirty="0" smtClean="0">
                <a:latin typeface="Garamond" pitchFamily="18" charset="0"/>
              </a:rPr>
              <a:t>. The set of all possible outcomes of a random experiment is called the </a:t>
            </a:r>
            <a:r>
              <a:rPr lang="en-US" sz="2400" b="1" dirty="0" smtClean="0">
                <a:latin typeface="Garamond" pitchFamily="18" charset="0"/>
              </a:rPr>
              <a:t>sample space</a:t>
            </a:r>
            <a:r>
              <a:rPr lang="en-US" sz="2400" dirty="0" smtClean="0">
                <a:latin typeface="Garamond" pitchFamily="18" charset="0"/>
              </a:rPr>
              <a:t> of the experiment. An </a:t>
            </a:r>
            <a:r>
              <a:rPr lang="en-US" sz="2400" b="1" dirty="0" smtClean="0">
                <a:latin typeface="Garamond" pitchFamily="18" charset="0"/>
              </a:rPr>
              <a:t>event</a:t>
            </a:r>
            <a:r>
              <a:rPr lang="en-US" sz="2400" dirty="0" smtClean="0">
                <a:latin typeface="Garamond" pitchFamily="18" charset="0"/>
              </a:rPr>
              <a:t> is defined as a particular subset of the sample space. The relative frequency of occurrence of an event, in a number of repetitions of the experiment, is a measure of the </a:t>
            </a:r>
            <a:r>
              <a:rPr lang="en-US" sz="2400" b="1" dirty="0" smtClean="0">
                <a:latin typeface="Garamond" pitchFamily="18" charset="0"/>
              </a:rPr>
              <a:t>probability</a:t>
            </a:r>
            <a:r>
              <a:rPr lang="en-US" sz="2400" dirty="0" smtClean="0">
                <a:latin typeface="Garamond" pitchFamily="18" charset="0"/>
              </a:rPr>
              <a:t> of that event.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8" name="TextBox 26627"/>
          <p:cNvSpPr txBox="1">
            <a:spLocks noChangeArrowheads="1"/>
          </p:cNvSpPr>
          <p:nvPr/>
        </p:nvSpPr>
        <p:spPr bwMode="auto">
          <a:xfrm>
            <a:off x="914400" y="2556183"/>
            <a:ext cx="73152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Frequency probabilities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393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Bayes</a:t>
            </a:r>
            <a:r>
              <a:rPr lang="en-US" altLang="zh-CN" dirty="0" smtClean="0"/>
              <a:t>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Euclid Math One" pitchFamily="18" charset="2"/>
            </a:endParaRPr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27432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err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Bayes</a:t>
            </a: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’ rule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202888"/>
              </p:ext>
            </p:extLst>
          </p:nvPr>
        </p:nvGraphicFramePr>
        <p:xfrm>
          <a:off x="1250950" y="1841500"/>
          <a:ext cx="6629400" cy="1816100"/>
        </p:xfrm>
        <a:graphic>
          <a:graphicData uri="http://schemas.openxmlformats.org/presentationml/2006/ole">
            <p:oleObj spid="_x0000_s45100" name="Equation" r:id="rId3" imgW="6629400" imgH="1816100" progId="Equation.DSMT4">
              <p:embed/>
            </p:oleObj>
          </a:graphicData>
        </a:graphic>
      </p:graphicFrame>
      <p:sp>
        <p:nvSpPr>
          <p:cNvPr id="8" name="TextBox 26626"/>
          <p:cNvSpPr txBox="1">
            <a:spLocks noChangeArrowheads="1"/>
          </p:cNvSpPr>
          <p:nvPr/>
        </p:nvSpPr>
        <p:spPr bwMode="auto">
          <a:xfrm>
            <a:off x="457200" y="4465320"/>
            <a:ext cx="8229600" cy="201168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C00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3112239"/>
              </p:ext>
            </p:extLst>
          </p:nvPr>
        </p:nvGraphicFramePr>
        <p:xfrm>
          <a:off x="2990850" y="4648200"/>
          <a:ext cx="3200400" cy="1612900"/>
        </p:xfrm>
        <a:graphic>
          <a:graphicData uri="http://schemas.openxmlformats.org/presentationml/2006/ole">
            <p:oleObj spid="_x0000_s45101" name="Equation" r:id="rId4" imgW="3200400" imgH="1612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4024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37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Tossing 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0295" y="126433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扔一枚硬币，观察到正面的概率</a:t>
            </a:r>
            <a:endParaRPr lang="en-US" altLang="zh-CN" dirty="0" smtClean="0"/>
          </a:p>
          <a:p>
            <a:pPr lvl="1"/>
            <a:r>
              <a:rPr lang="en-US" i="1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dirty="0" smtClean="0"/>
              <a:t>=</a:t>
            </a:r>
            <a:r>
              <a:rPr lang="zh-CN" altLang="en-US" dirty="0" smtClean="0"/>
              <a:t> </a:t>
            </a:r>
            <a:r>
              <a:rPr lang="en-US" dirty="0" smtClean="0"/>
              <a:t>{H, T} 	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zh-CN" altLang="en-US" dirty="0" smtClean="0"/>
              <a:t>正面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({H}) = 1/2</a:t>
            </a:r>
          </a:p>
          <a:p>
            <a:r>
              <a:rPr lang="zh-CN" altLang="en-US" dirty="0" smtClean="0"/>
              <a:t>扔一枚硬币三次，观察到两次正面的概率</a:t>
            </a:r>
            <a:endParaRPr lang="en-US" altLang="zh-CN" dirty="0" smtClean="0"/>
          </a:p>
          <a:p>
            <a:pPr lvl="1"/>
            <a:r>
              <a:rPr lang="en-US" i="1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dirty="0" smtClean="0"/>
              <a:t>=</a:t>
            </a:r>
            <a:r>
              <a:rPr lang="zh-CN" altLang="en-US" dirty="0" smtClean="0"/>
              <a:t> </a:t>
            </a:r>
            <a:r>
              <a:rPr lang="en-US" dirty="0" smtClean="0"/>
              <a:t>{HHH, HHT, HTH, THH, TTH, THT, HTT, TTT}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zh-CN" altLang="en-US" dirty="0" smtClean="0"/>
              <a:t>两次正面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({HHT, HTH, THH}) = </a:t>
            </a:r>
            <a:r>
              <a:rPr lang="en-US" altLang="zh-CN" dirty="0" smtClean="0"/>
              <a:t>3</a:t>
            </a:r>
            <a:r>
              <a:rPr lang="en-US" dirty="0" smtClean="0"/>
              <a:t>/8</a:t>
            </a:r>
          </a:p>
          <a:p>
            <a:r>
              <a:rPr lang="zh-CN" altLang="en-US" dirty="0" smtClean="0"/>
              <a:t>扔一枚硬币一百次，观察到十次正面的概率</a:t>
            </a:r>
            <a:endParaRPr lang="en-US" altLang="zh-CN" dirty="0" smtClean="0"/>
          </a:p>
          <a:p>
            <a:pPr lvl="1"/>
            <a:r>
              <a:rPr lang="en-US" i="1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dirty="0" smtClean="0"/>
              <a:t>=</a:t>
            </a:r>
            <a:r>
              <a:rPr lang="zh-CN" altLang="en-US" dirty="0" smtClean="0"/>
              <a:t> </a:t>
            </a:r>
            <a:r>
              <a:rPr lang="en-US" dirty="0" smtClean="0"/>
              <a:t>{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100</a:t>
            </a:r>
            <a:r>
              <a:rPr lang="en-US" dirty="0" smtClean="0"/>
              <a:t> elements}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zh-CN" altLang="en-US" dirty="0" smtClean="0"/>
              <a:t>十次正面</a:t>
            </a:r>
            <a:r>
              <a:rPr lang="en-US" dirty="0" smtClean="0"/>
              <a:t>) = </a:t>
            </a:r>
            <a:r>
              <a:rPr lang="en-US" altLang="zh-CN" dirty="0" smtClean="0"/>
              <a:t>Unable to count!</a:t>
            </a:r>
            <a:endParaRPr lang="en-US" dirty="0" smtClean="0"/>
          </a:p>
          <a:p>
            <a:r>
              <a:rPr lang="zh-CN" altLang="en-US" dirty="0" smtClean="0"/>
              <a:t>实际上正面出现的次数仅有</a:t>
            </a:r>
            <a:r>
              <a:rPr lang="en-US" altLang="zh-CN" dirty="0" smtClean="0"/>
              <a:t>101</a:t>
            </a:r>
            <a:r>
              <a:rPr lang="zh-CN" altLang="en-US" dirty="0" smtClean="0"/>
              <a:t>种可能</a:t>
            </a:r>
            <a:endParaRPr lang="en-US" dirty="0"/>
          </a:p>
        </p:txBody>
      </p:sp>
      <p:sp>
        <p:nvSpPr>
          <p:cNvPr id="6" name="TextBox 26626"/>
          <p:cNvSpPr txBox="1">
            <a:spLocks noChangeArrowheads="1"/>
          </p:cNvSpPr>
          <p:nvPr/>
        </p:nvSpPr>
        <p:spPr bwMode="auto">
          <a:xfrm>
            <a:off x="755576" y="5805264"/>
            <a:ext cx="8064896" cy="9201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anchor="ctr" anchorCtr="0">
            <a:noAutofit/>
          </a:bodyPr>
          <a:lstStyle/>
          <a:p>
            <a:pPr algn="ctr"/>
            <a:r>
              <a:rPr lang="en-US" altLang="en-US" sz="2400" i="1" dirty="0" smtClean="0">
                <a:latin typeface="+mj-lt"/>
                <a:ea typeface="LiSu" pitchFamily="49" charset="-122"/>
                <a:cs typeface="Times New Roman" pitchFamily="18" charset="0"/>
              </a:rPr>
              <a:t>It is much easier to deal with a </a:t>
            </a:r>
            <a:r>
              <a:rPr lang="en-US" altLang="en-US" sz="2400" i="1" dirty="0" smtClean="0">
                <a:solidFill>
                  <a:srgbClr val="C00000"/>
                </a:solidFill>
                <a:latin typeface="+mj-lt"/>
                <a:ea typeface="LiSu" pitchFamily="49" charset="-122"/>
                <a:cs typeface="Times New Roman" pitchFamily="18" charset="0"/>
              </a:rPr>
              <a:t>summary variable </a:t>
            </a:r>
            <a:r>
              <a:rPr lang="en-US" altLang="en-US" sz="2400" i="1" dirty="0" smtClean="0">
                <a:latin typeface="+mj-lt"/>
                <a:ea typeface="LiSu" pitchFamily="49" charset="-122"/>
                <a:cs typeface="Times New Roman" pitchFamily="18" charset="0"/>
              </a:rPr>
              <a:t>than with the original probability structure.</a:t>
            </a:r>
          </a:p>
        </p:txBody>
      </p:sp>
    </p:spTree>
    <p:extLst>
      <p:ext uri="{BB962C8B-B14F-4D97-AF65-F5344CB8AC3E}">
        <p14:creationId xmlns:p14="http://schemas.microsoft.com/office/powerpoint/2010/main" xmlns="" val="4140679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Reduce the Sample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定义计数函数</a:t>
            </a:r>
            <a:endParaRPr lang="en-US" altLang="zh-CN" dirty="0" smtClean="0"/>
          </a:p>
          <a:p>
            <a:pPr lvl="1"/>
            <a:r>
              <a:rPr lang="en-US" i="1" dirty="0" smtClean="0">
                <a:latin typeface="Euclid" pitchFamily="18" charset="0"/>
              </a:rPr>
              <a:t>X</a:t>
            </a:r>
            <a:r>
              <a:rPr lang="en-US" dirty="0" smtClean="0">
                <a:latin typeface="Euclid" pitchFamily="18" charset="0"/>
              </a:rPr>
              <a:t>(</a:t>
            </a:r>
            <a:r>
              <a:rPr lang="en-US" i="1" dirty="0" smtClean="0">
                <a:latin typeface="Euclid" pitchFamily="18" charset="0"/>
              </a:rPr>
              <a:t>s</a:t>
            </a:r>
            <a:r>
              <a:rPr lang="en-US" dirty="0" smtClean="0">
                <a:latin typeface="Euclid" pitchFamily="18" charset="0"/>
              </a:rPr>
              <a:t>) = #{H}</a:t>
            </a:r>
          </a:p>
          <a:p>
            <a:pPr lvl="1"/>
            <a:r>
              <a:rPr lang="zh-CN" altLang="en-US" dirty="0" smtClean="0">
                <a:latin typeface="Euclid" pitchFamily="18" charset="0"/>
              </a:rPr>
              <a:t>定义域 </a:t>
            </a:r>
            <a:r>
              <a:rPr lang="en-US" dirty="0" smtClean="0">
                <a:latin typeface="Euclid Math One" pitchFamily="18" charset="2"/>
              </a:rPr>
              <a:t>S 		</a:t>
            </a:r>
            <a:r>
              <a:rPr lang="zh-CN" altLang="en-US" dirty="0" smtClean="0">
                <a:latin typeface="Euclid Math One" pitchFamily="18" charset="2"/>
              </a:rPr>
              <a:t>包含 </a:t>
            </a:r>
            <a:r>
              <a:rPr lang="en-US" altLang="zh-CN" dirty="0" smtClean="0">
                <a:latin typeface="Euclid" pitchFamily="18" charset="0"/>
              </a:rPr>
              <a:t>2</a:t>
            </a:r>
            <a:r>
              <a:rPr lang="en-US" altLang="zh-CN" baseline="30000" dirty="0" smtClean="0">
                <a:latin typeface="Euclid" pitchFamily="18" charset="0"/>
              </a:rPr>
              <a:t>100</a:t>
            </a:r>
            <a:r>
              <a:rPr lang="zh-CN" altLang="en-US" dirty="0" smtClean="0">
                <a:latin typeface="Euclid" pitchFamily="18" charset="0"/>
              </a:rPr>
              <a:t> 个元素</a:t>
            </a:r>
            <a:endParaRPr lang="en-US" altLang="zh-CN" dirty="0" smtClean="0">
              <a:latin typeface="Euclid" pitchFamily="18" charset="0"/>
            </a:endParaRPr>
          </a:p>
          <a:p>
            <a:pPr lvl="1"/>
            <a:r>
              <a:rPr lang="zh-CN" altLang="en-US" dirty="0" smtClean="0">
                <a:latin typeface="Euclid" pitchFamily="18" charset="0"/>
              </a:rPr>
              <a:t>值域 </a:t>
            </a:r>
            <a:r>
              <a:rPr lang="en-US" altLang="zh-CN" dirty="0" smtClean="0">
                <a:latin typeface="Euclid" pitchFamily="18" charset="0"/>
              </a:rPr>
              <a:t>[0, 100]	</a:t>
            </a:r>
            <a:r>
              <a:rPr lang="zh-CN" altLang="en-US" dirty="0" smtClean="0">
                <a:latin typeface="Euclid Math One" pitchFamily="18" charset="2"/>
              </a:rPr>
              <a:t>包含 </a:t>
            </a:r>
            <a:r>
              <a:rPr lang="en-US" altLang="zh-CN" dirty="0" smtClean="0">
                <a:latin typeface="Euclid" pitchFamily="18" charset="0"/>
              </a:rPr>
              <a:t>101</a:t>
            </a:r>
            <a:r>
              <a:rPr lang="zh-CN" altLang="en-US" dirty="0" smtClean="0">
                <a:latin typeface="Euclid" pitchFamily="18" charset="0"/>
              </a:rPr>
              <a:t> 个元素</a:t>
            </a:r>
            <a:endParaRPr lang="en-US" dirty="0" smtClean="0">
              <a:latin typeface="Euclid" pitchFamily="18" charset="0"/>
            </a:endParaRPr>
          </a:p>
          <a:p>
            <a:r>
              <a:rPr lang="zh-CN" altLang="en-US" dirty="0" smtClean="0"/>
              <a:t>观察到十次正面的次数</a:t>
            </a:r>
            <a:endParaRPr lang="en-US" altLang="zh-CN" dirty="0" smtClean="0"/>
          </a:p>
          <a:p>
            <a:pPr lvl="1"/>
            <a:r>
              <a:rPr lang="en-US" i="1" dirty="0" smtClean="0">
                <a:latin typeface="Euclid" pitchFamily="18" charset="0"/>
              </a:rPr>
              <a:t>P</a:t>
            </a:r>
            <a:r>
              <a:rPr lang="en-US" dirty="0" smtClean="0">
                <a:latin typeface="Euclid" pitchFamily="18" charset="0"/>
              </a:rPr>
              <a:t>(#{H}=10)=</a:t>
            </a:r>
            <a:r>
              <a:rPr lang="en-US" i="1" dirty="0" smtClean="0">
                <a:latin typeface="Euclid" pitchFamily="18" charset="0"/>
              </a:rPr>
              <a:t>P</a:t>
            </a:r>
            <a:r>
              <a:rPr lang="en-US" dirty="0" smtClean="0">
                <a:latin typeface="Euclid" pitchFamily="18" charset="0"/>
              </a:rPr>
              <a:t>(</a:t>
            </a:r>
            <a:r>
              <a:rPr lang="en-US" i="1" dirty="0" smtClean="0">
                <a:latin typeface="Euclid" pitchFamily="18" charset="0"/>
              </a:rPr>
              <a:t>X</a:t>
            </a:r>
            <a:r>
              <a:rPr lang="en-US" dirty="0" smtClean="0">
                <a:latin typeface="Euclid" pitchFamily="18" charset="0"/>
              </a:rPr>
              <a:t>=10)=C(100,10)</a:t>
            </a:r>
            <a:r>
              <a:rPr lang="en-US" dirty="0" smtClean="0">
                <a:latin typeface="Euclid" pitchFamily="18" charset="0"/>
                <a:sym typeface="Euclid Symbol"/>
              </a:rPr>
              <a:t>0.5</a:t>
            </a:r>
            <a:r>
              <a:rPr lang="en-US" baseline="30000" dirty="0" smtClean="0">
                <a:latin typeface="Euclid" pitchFamily="18" charset="0"/>
                <a:sym typeface="Euclid Symbol"/>
              </a:rPr>
              <a:t>10</a:t>
            </a:r>
            <a:r>
              <a:rPr lang="en-US" dirty="0" smtClean="0">
                <a:latin typeface="Euclid" pitchFamily="18" charset="0"/>
                <a:sym typeface="Euclid Symbol"/>
              </a:rPr>
              <a:t>0.5</a:t>
            </a:r>
            <a:r>
              <a:rPr lang="en-US" altLang="zh-CN" baseline="30000" dirty="0" smtClean="0">
                <a:latin typeface="Euclid" pitchFamily="18" charset="0"/>
                <a:sym typeface="Euclid Symbol"/>
              </a:rPr>
              <a:t>90</a:t>
            </a:r>
            <a:r>
              <a:rPr lang="en-US" altLang="zh-CN" dirty="0" smtClean="0">
                <a:latin typeface="Euclid" pitchFamily="18" charset="0"/>
                <a:sym typeface="Euclid Symbol"/>
              </a:rPr>
              <a:t>1.</a:t>
            </a:r>
            <a:r>
              <a:rPr lang="en-US" altLang="zh-CN" dirty="0" smtClean="0">
                <a:latin typeface="Euclid" pitchFamily="18" charset="0"/>
              </a:rPr>
              <a:t>37</a:t>
            </a:r>
            <a:r>
              <a:rPr lang="en-US" dirty="0" smtClean="0">
                <a:latin typeface="Euclid" pitchFamily="18" charset="0"/>
                <a:sym typeface="Euclid Symbol"/>
              </a:rPr>
              <a:t></a:t>
            </a:r>
            <a:r>
              <a:rPr lang="en-US" altLang="zh-CN" dirty="0" smtClean="0">
                <a:latin typeface="Euclid" pitchFamily="18" charset="0"/>
                <a:sym typeface="Euclid Symbol"/>
              </a:rPr>
              <a:t>10</a:t>
            </a:r>
            <a:r>
              <a:rPr lang="en-US" altLang="zh-CN" baseline="30000" dirty="0" smtClean="0">
                <a:latin typeface="Euclid" pitchFamily="18" charset="0"/>
                <a:sym typeface="Euclid Symbol"/>
              </a:rPr>
              <a:t>-17</a:t>
            </a:r>
            <a:endParaRPr lang="en-US" dirty="0" smtClean="0">
              <a:latin typeface="Euclid" pitchFamily="18" charset="0"/>
            </a:endParaRPr>
          </a:p>
          <a:p>
            <a:r>
              <a:rPr lang="zh-CN" altLang="en-US" dirty="0" smtClean="0"/>
              <a:t>扔任意硬币 </a:t>
            </a:r>
            <a:r>
              <a:rPr lang="en-US" altLang="zh-CN" i="1" dirty="0" smtClean="0">
                <a:latin typeface="Euclid" pitchFamily="18" charset="0"/>
              </a:rPr>
              <a:t>n</a:t>
            </a:r>
            <a:r>
              <a:rPr lang="zh-CN" altLang="en-US" i="1" dirty="0" smtClean="0">
                <a:latin typeface="Euclid" pitchFamily="18" charset="0"/>
              </a:rPr>
              <a:t> </a:t>
            </a:r>
            <a:r>
              <a:rPr lang="zh-CN" altLang="en-US" dirty="0" smtClean="0">
                <a:latin typeface="Euclid" pitchFamily="18" charset="0"/>
              </a:rPr>
              <a:t>次</a:t>
            </a:r>
            <a:r>
              <a:rPr lang="zh-CN" altLang="en-US" dirty="0" smtClean="0"/>
              <a:t>，观察到 </a:t>
            </a:r>
            <a:r>
              <a:rPr lang="en-US" i="1" dirty="0" smtClean="0">
                <a:latin typeface="Euclid" pitchFamily="18" charset="0"/>
              </a:rPr>
              <a:t>x</a:t>
            </a:r>
            <a:r>
              <a:rPr lang="en-US" altLang="zh-CN" i="1" dirty="0" smtClean="0">
                <a:latin typeface="Euclid" pitchFamily="18" charset="0"/>
              </a:rPr>
              <a:t> </a:t>
            </a:r>
            <a:r>
              <a:rPr lang="zh-CN" altLang="en-US" dirty="0" smtClean="0"/>
              <a:t>次正面的次数</a:t>
            </a:r>
            <a:endParaRPr lang="en-US" altLang="zh-CN" dirty="0" smtClean="0"/>
          </a:p>
          <a:p>
            <a:pPr lvl="1"/>
            <a:r>
              <a:rPr lang="en-US" i="1" dirty="0" smtClean="0">
                <a:latin typeface="Euclid" pitchFamily="18" charset="0"/>
              </a:rPr>
              <a:t>P</a:t>
            </a:r>
            <a:r>
              <a:rPr lang="en-US" dirty="0" smtClean="0">
                <a:latin typeface="Euclid" pitchFamily="18" charset="0"/>
              </a:rPr>
              <a:t>(</a:t>
            </a:r>
            <a:r>
              <a:rPr lang="en-US" i="1" dirty="0" smtClean="0">
                <a:latin typeface="Euclid" pitchFamily="18" charset="0"/>
              </a:rPr>
              <a:t>X</a:t>
            </a:r>
            <a:r>
              <a:rPr lang="en-US" dirty="0" smtClean="0">
                <a:latin typeface="Euclid" pitchFamily="18" charset="0"/>
              </a:rPr>
              <a:t>=</a:t>
            </a:r>
            <a:r>
              <a:rPr lang="en-US" i="1" dirty="0" smtClean="0">
                <a:latin typeface="Euclid" pitchFamily="18" charset="0"/>
              </a:rPr>
              <a:t>x | n</a:t>
            </a:r>
            <a:r>
              <a:rPr lang="en-US" dirty="0" smtClean="0">
                <a:latin typeface="Euclid" pitchFamily="18" charset="0"/>
              </a:rPr>
              <a:t>, </a:t>
            </a:r>
            <a:r>
              <a:rPr lang="en-US" i="1" dirty="0" smtClean="0">
                <a:latin typeface="Euclid" pitchFamily="18" charset="0"/>
              </a:rPr>
              <a:t>p</a:t>
            </a:r>
            <a:r>
              <a:rPr lang="en-US" dirty="0" smtClean="0">
                <a:latin typeface="Euclid" pitchFamily="18" charset="0"/>
              </a:rPr>
              <a:t>) = C(</a:t>
            </a:r>
            <a:r>
              <a:rPr lang="en-US" i="1" dirty="0" smtClean="0">
                <a:latin typeface="Euclid" pitchFamily="18" charset="0"/>
              </a:rPr>
              <a:t>n</a:t>
            </a:r>
            <a:r>
              <a:rPr lang="en-US" dirty="0" smtClean="0">
                <a:latin typeface="Euclid" pitchFamily="18" charset="0"/>
              </a:rPr>
              <a:t>, </a:t>
            </a:r>
            <a:r>
              <a:rPr lang="en-US" i="1" dirty="0" smtClean="0">
                <a:latin typeface="Euclid" pitchFamily="18" charset="0"/>
              </a:rPr>
              <a:t>k</a:t>
            </a:r>
            <a:r>
              <a:rPr lang="en-US" dirty="0" smtClean="0">
                <a:latin typeface="Euclid" pitchFamily="18" charset="0"/>
              </a:rPr>
              <a:t>) </a:t>
            </a:r>
            <a:r>
              <a:rPr lang="en-US" dirty="0" smtClean="0">
                <a:latin typeface="Euclid" pitchFamily="18" charset="0"/>
                <a:sym typeface="Euclid Symbol"/>
              </a:rPr>
              <a:t> </a:t>
            </a:r>
            <a:r>
              <a:rPr lang="en-US" i="1" dirty="0" err="1" smtClean="0">
                <a:latin typeface="Euclid" pitchFamily="18" charset="0"/>
                <a:sym typeface="Euclid Symbol"/>
              </a:rPr>
              <a:t>p</a:t>
            </a:r>
            <a:r>
              <a:rPr lang="en-US" i="1" baseline="30000" dirty="0" err="1" smtClean="0">
                <a:latin typeface="Euclid" pitchFamily="18" charset="0"/>
                <a:sym typeface="Euclid Symbol"/>
              </a:rPr>
              <a:t>k</a:t>
            </a:r>
            <a:r>
              <a:rPr lang="en-US" dirty="0" smtClean="0">
                <a:latin typeface="Euclid" pitchFamily="18" charset="0"/>
              </a:rPr>
              <a:t> </a:t>
            </a:r>
            <a:r>
              <a:rPr lang="en-US" dirty="0" smtClean="0">
                <a:latin typeface="Euclid" pitchFamily="18" charset="0"/>
                <a:sym typeface="Euclid Symbol"/>
              </a:rPr>
              <a:t> (1</a:t>
            </a:r>
            <a:r>
              <a:rPr lang="en-US" altLang="zh-CN" i="1" dirty="0" smtClean="0">
                <a:latin typeface="Euclid" pitchFamily="18" charset="0"/>
                <a:sym typeface="Euclid Symbol"/>
              </a:rPr>
              <a:t></a:t>
            </a:r>
            <a:r>
              <a:rPr lang="en-US" i="1" dirty="0" smtClean="0">
                <a:latin typeface="Euclid" pitchFamily="18" charset="0"/>
                <a:sym typeface="Euclid Symbol"/>
              </a:rPr>
              <a:t>p</a:t>
            </a:r>
            <a:r>
              <a:rPr lang="en-US" dirty="0" smtClean="0">
                <a:latin typeface="Euclid" pitchFamily="18" charset="0"/>
                <a:sym typeface="Euclid Symbol"/>
              </a:rPr>
              <a:t>)</a:t>
            </a:r>
            <a:r>
              <a:rPr lang="en-US" altLang="zh-CN" i="1" baseline="30000" dirty="0" err="1" smtClean="0">
                <a:latin typeface="Euclid" pitchFamily="18" charset="0"/>
                <a:sym typeface="Euclid Symbol"/>
              </a:rPr>
              <a:t>nk</a:t>
            </a:r>
            <a:endParaRPr lang="en-US" dirty="0">
              <a:latin typeface="Eucli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55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600" dirty="0" smtClean="0"/>
              <a:t>随机变量是定义在样本空间上的实值函数</a:t>
            </a:r>
            <a:endParaRPr lang="en-US" altLang="zh-CN" sz="2600" dirty="0" smtClean="0"/>
          </a:p>
          <a:p>
            <a:r>
              <a:rPr lang="zh-CN" altLang="en-US" sz="2600" dirty="0" smtClean="0"/>
              <a:t>随机变量用大写字母表示，例如</a:t>
            </a:r>
            <a:r>
              <a:rPr lang="en-US" altLang="zh-CN" sz="2600" i="1" dirty="0" smtClean="0">
                <a:latin typeface="Euclid" pitchFamily="18" charset="0"/>
              </a:rPr>
              <a:t>X</a:t>
            </a:r>
            <a:r>
              <a:rPr lang="en-US" altLang="zh-CN" sz="2600" dirty="0" smtClean="0">
                <a:latin typeface="Euclid" pitchFamily="18" charset="0"/>
              </a:rPr>
              <a:t>,</a:t>
            </a:r>
            <a:r>
              <a:rPr lang="zh-CN" altLang="en-US" sz="2600" dirty="0" smtClean="0">
                <a:latin typeface="Euclid" pitchFamily="18" charset="0"/>
              </a:rPr>
              <a:t> </a:t>
            </a:r>
            <a:r>
              <a:rPr lang="en-US" altLang="zh-CN" sz="2600" i="1" dirty="0" smtClean="0">
                <a:latin typeface="Euclid" pitchFamily="18" charset="0"/>
              </a:rPr>
              <a:t>Y</a:t>
            </a:r>
            <a:r>
              <a:rPr lang="en-US" altLang="zh-CN" sz="2600" dirty="0" smtClean="0">
                <a:latin typeface="Euclid" pitchFamily="18" charset="0"/>
              </a:rPr>
              <a:t>,</a:t>
            </a:r>
            <a:r>
              <a:rPr lang="zh-CN" altLang="en-US" sz="2600" dirty="0" smtClean="0">
                <a:latin typeface="Euclid" pitchFamily="18" charset="0"/>
              </a:rPr>
              <a:t> </a:t>
            </a:r>
            <a:r>
              <a:rPr lang="en-US" altLang="zh-CN" sz="2600" i="1" dirty="0" smtClean="0">
                <a:latin typeface="Euclid" pitchFamily="18" charset="0"/>
              </a:rPr>
              <a:t>Z</a:t>
            </a:r>
            <a:endParaRPr lang="en-US" altLang="zh-CN" sz="2600" dirty="0" smtClean="0"/>
          </a:p>
          <a:p>
            <a:r>
              <a:rPr lang="zh-CN" altLang="en-US" sz="2600" dirty="0" smtClean="0"/>
              <a:t>随机变量的取值用对应的小写字母表示，例如</a:t>
            </a:r>
            <a:r>
              <a:rPr lang="en-US" altLang="zh-CN" sz="2600" i="1" dirty="0" smtClean="0">
                <a:latin typeface="Euclid" pitchFamily="18" charset="0"/>
              </a:rPr>
              <a:t>x</a:t>
            </a:r>
            <a:r>
              <a:rPr lang="en-US" altLang="zh-CN" sz="2600" dirty="0" smtClean="0">
                <a:latin typeface="Euclid" pitchFamily="18" charset="0"/>
              </a:rPr>
              <a:t>,</a:t>
            </a:r>
            <a:r>
              <a:rPr lang="zh-CN" altLang="en-US" sz="2600" dirty="0" smtClean="0">
                <a:latin typeface="Euclid" pitchFamily="18" charset="0"/>
              </a:rPr>
              <a:t> </a:t>
            </a:r>
            <a:r>
              <a:rPr lang="en-US" altLang="zh-CN" sz="2600" i="1" dirty="0" smtClean="0">
                <a:latin typeface="Euclid" pitchFamily="18" charset="0"/>
              </a:rPr>
              <a:t>y</a:t>
            </a:r>
            <a:r>
              <a:rPr lang="en-US" altLang="zh-CN" sz="2600" dirty="0" smtClean="0">
                <a:latin typeface="Euclid" pitchFamily="18" charset="0"/>
              </a:rPr>
              <a:t>,</a:t>
            </a:r>
            <a:r>
              <a:rPr lang="zh-CN" altLang="en-US" sz="2600" dirty="0" smtClean="0">
                <a:latin typeface="Euclid" pitchFamily="18" charset="0"/>
              </a:rPr>
              <a:t> </a:t>
            </a:r>
            <a:r>
              <a:rPr lang="en-US" altLang="zh-CN" sz="2600" i="1" dirty="0" smtClean="0">
                <a:latin typeface="Euclid" pitchFamily="18" charset="0"/>
              </a:rPr>
              <a:t>z</a:t>
            </a:r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771977"/>
            <a:ext cx="8229600" cy="109728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2954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Random variable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5246620"/>
              </p:ext>
            </p:extLst>
          </p:nvPr>
        </p:nvGraphicFramePr>
        <p:xfrm>
          <a:off x="917575" y="1981200"/>
          <a:ext cx="7404100" cy="673100"/>
        </p:xfrm>
        <a:graphic>
          <a:graphicData uri="http://schemas.openxmlformats.org/presentationml/2006/ole">
            <p:oleObj spid="_x0000_s49158" name="Equation" r:id="rId3" imgW="7404100" imgH="673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81748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 of the 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样本空间的转换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在随机变量的定义域上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Euclid Math One" pitchFamily="18" charset="2"/>
              </a:rPr>
              <a:t>S </a:t>
            </a:r>
            <a:r>
              <a:rPr lang="en-US" altLang="zh-CN" dirty="0" smtClean="0">
                <a:latin typeface="Euclid" pitchFamily="18" charset="0"/>
              </a:rPr>
              <a:t>= {</a:t>
            </a:r>
            <a:r>
              <a:rPr lang="en-US" altLang="zh-CN" i="1" dirty="0" smtClean="0">
                <a:latin typeface="Euclid" pitchFamily="18" charset="0"/>
              </a:rPr>
              <a:t>s</a:t>
            </a:r>
            <a:r>
              <a:rPr lang="en-US" altLang="zh-CN" baseline="-25000" dirty="0" smtClean="0">
                <a:latin typeface="Euclid" pitchFamily="18" charset="0"/>
              </a:rPr>
              <a:t>1</a:t>
            </a:r>
            <a:r>
              <a:rPr lang="en-US" altLang="zh-CN" dirty="0" smtClean="0">
                <a:latin typeface="Euclid" pitchFamily="18" charset="0"/>
              </a:rPr>
              <a:t>, </a:t>
            </a:r>
            <a:r>
              <a:rPr lang="en-US" altLang="zh-CN" i="1" dirty="0" smtClean="0">
                <a:latin typeface="Euclid" pitchFamily="18" charset="0"/>
              </a:rPr>
              <a:t>s</a:t>
            </a:r>
            <a:r>
              <a:rPr lang="en-US" altLang="zh-CN" baseline="-25000" dirty="0" smtClean="0">
                <a:latin typeface="Euclid" pitchFamily="18" charset="0"/>
              </a:rPr>
              <a:t>2</a:t>
            </a:r>
            <a:r>
              <a:rPr lang="en-US" altLang="zh-CN" dirty="0" smtClean="0">
                <a:latin typeface="Euclid" pitchFamily="18" charset="0"/>
              </a:rPr>
              <a:t>, …, </a:t>
            </a:r>
            <a:r>
              <a:rPr lang="en-US" altLang="zh-CN" i="1" dirty="0" err="1" smtClean="0">
                <a:latin typeface="Euclid" pitchFamily="18" charset="0"/>
              </a:rPr>
              <a:t>s</a:t>
            </a:r>
            <a:r>
              <a:rPr lang="en-US" altLang="zh-CN" i="1" baseline="-25000" dirty="0" err="1" smtClean="0">
                <a:latin typeface="Euclid" pitchFamily="18" charset="0"/>
              </a:rPr>
              <a:t>n</a:t>
            </a:r>
            <a:r>
              <a:rPr lang="en-US" altLang="zh-CN" dirty="0" smtClean="0">
                <a:latin typeface="Euclid" pitchFamily="18" charset="0"/>
              </a:rPr>
              <a:t>}</a:t>
            </a:r>
          </a:p>
          <a:p>
            <a:pPr lvl="1"/>
            <a:r>
              <a:rPr lang="zh-CN" altLang="en-US" dirty="0" smtClean="0"/>
              <a:t>在随机变量的值域上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Euclid Math One" pitchFamily="18" charset="2"/>
              </a:rPr>
              <a:t>X </a:t>
            </a:r>
            <a:r>
              <a:rPr lang="en-US" altLang="zh-CN" dirty="0" smtClean="0">
                <a:latin typeface="Euclid" pitchFamily="18" charset="0"/>
              </a:rPr>
              <a:t>= {</a:t>
            </a:r>
            <a:r>
              <a:rPr lang="en-US" altLang="zh-CN" i="1" dirty="0" smtClean="0">
                <a:latin typeface="Euclid" pitchFamily="18" charset="0"/>
              </a:rPr>
              <a:t>x</a:t>
            </a:r>
            <a:r>
              <a:rPr lang="en-US" altLang="zh-CN" baseline="-25000" dirty="0" smtClean="0">
                <a:latin typeface="Euclid" pitchFamily="18" charset="0"/>
              </a:rPr>
              <a:t>1</a:t>
            </a:r>
            <a:r>
              <a:rPr lang="en-US" altLang="zh-CN" dirty="0" smtClean="0">
                <a:latin typeface="Euclid" pitchFamily="18" charset="0"/>
              </a:rPr>
              <a:t>, </a:t>
            </a:r>
            <a:r>
              <a:rPr lang="en-US" altLang="zh-CN" i="1" dirty="0" smtClean="0">
                <a:latin typeface="Euclid" pitchFamily="18" charset="0"/>
              </a:rPr>
              <a:t>x</a:t>
            </a:r>
            <a:r>
              <a:rPr lang="en-US" altLang="zh-CN" baseline="-25000" dirty="0" smtClean="0">
                <a:latin typeface="Euclid" pitchFamily="18" charset="0"/>
              </a:rPr>
              <a:t>2</a:t>
            </a:r>
            <a:r>
              <a:rPr lang="en-US" altLang="zh-CN" dirty="0" smtClean="0">
                <a:latin typeface="Euclid" pitchFamily="18" charset="0"/>
              </a:rPr>
              <a:t>, …, </a:t>
            </a:r>
            <a:r>
              <a:rPr lang="en-US" altLang="zh-CN" i="1" dirty="0" err="1" smtClean="0">
                <a:latin typeface="Euclid" pitchFamily="18" charset="0"/>
              </a:rPr>
              <a:t>x</a:t>
            </a:r>
            <a:r>
              <a:rPr lang="en-US" altLang="zh-CN" i="1" baseline="-25000" dirty="0" err="1" smtClean="0">
                <a:latin typeface="Euclid" pitchFamily="18" charset="0"/>
              </a:rPr>
              <a:t>m</a:t>
            </a:r>
            <a:r>
              <a:rPr lang="en-US" altLang="zh-CN" dirty="0" smtClean="0">
                <a:latin typeface="Euclid" pitchFamily="18" charset="0"/>
              </a:rPr>
              <a:t>}</a:t>
            </a:r>
          </a:p>
          <a:p>
            <a:pPr lvl="1"/>
            <a:r>
              <a:rPr lang="zh-CN" altLang="en-US" dirty="0" smtClean="0">
                <a:latin typeface="Euclid" pitchFamily="18" charset="0"/>
              </a:rPr>
              <a:t>随机变量建立的映射</a:t>
            </a:r>
            <a:r>
              <a:rPr lang="en-US" altLang="zh-CN" dirty="0" smtClean="0">
                <a:latin typeface="Euclid" pitchFamily="18" charset="0"/>
              </a:rPr>
              <a:t>	</a:t>
            </a:r>
            <a:r>
              <a:rPr lang="en-US" altLang="zh-CN" i="1" dirty="0" smtClean="0">
                <a:latin typeface="Euclid" pitchFamily="18" charset="0"/>
              </a:rPr>
              <a:t>X</a:t>
            </a:r>
            <a:r>
              <a:rPr lang="en-US" altLang="zh-CN" dirty="0" smtClean="0">
                <a:latin typeface="Euclid" pitchFamily="18" charset="0"/>
              </a:rPr>
              <a:t>: 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en-US" altLang="zh-CN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  <a:sym typeface="Euclid Extra"/>
              </a:rPr>
              <a:t> </a:t>
            </a:r>
            <a:r>
              <a:rPr lang="en-US" altLang="zh-CN" dirty="0" smtClean="0">
                <a:latin typeface="Euclid Math One" pitchFamily="18" charset="2"/>
              </a:rPr>
              <a:t>X</a:t>
            </a:r>
            <a:endParaRPr lang="en-US" altLang="zh-CN" dirty="0" smtClean="0">
              <a:latin typeface="Euclid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Euclid" pitchFamily="18" charset="0"/>
              </a:rPr>
              <a:t>定义在随机变量定义域上的概率函数</a:t>
            </a:r>
            <a:endParaRPr lang="en-US" altLang="zh-CN" dirty="0" smtClean="0">
              <a:latin typeface="Euclid" pitchFamily="18" charset="0"/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altLang="zh-CN" dirty="0" smtClean="0">
                <a:latin typeface="Euclid" pitchFamily="18" charset="0"/>
              </a:rPr>
              <a:t>			</a:t>
            </a:r>
            <a:r>
              <a:rPr lang="en-US" altLang="zh-CN" i="1" dirty="0" smtClean="0">
                <a:latin typeface="Euclid" pitchFamily="18" charset="0"/>
              </a:rPr>
              <a:t>P</a:t>
            </a:r>
            <a:r>
              <a:rPr lang="en-US" altLang="zh-CN" dirty="0" smtClean="0">
                <a:latin typeface="Euclid" pitchFamily="18" charset="0"/>
              </a:rPr>
              <a:t>(</a:t>
            </a:r>
            <a:r>
              <a:rPr lang="en-US" altLang="zh-CN" i="1" dirty="0" err="1" smtClean="0">
                <a:latin typeface="Euclid" pitchFamily="18" charset="0"/>
              </a:rPr>
              <a:t>s</a:t>
            </a:r>
            <a:r>
              <a:rPr lang="en-US" altLang="zh-CN" i="1" baseline="-25000" dirty="0" err="1" smtClean="0">
                <a:latin typeface="Euclid" pitchFamily="18" charset="0"/>
              </a:rPr>
              <a:t>j</a:t>
            </a:r>
            <a:r>
              <a:rPr lang="en-US" altLang="zh-CN" dirty="0" smtClean="0">
                <a:latin typeface="Euclid" pitchFamily="18" charset="0"/>
              </a:rPr>
              <a:t>)</a:t>
            </a:r>
            <a:r>
              <a:rPr lang="en-US" altLang="zh-CN" dirty="0">
                <a:latin typeface="Euclid" pitchFamily="18" charset="0"/>
              </a:rPr>
              <a:t>	</a:t>
            </a:r>
            <a:r>
              <a:rPr lang="en-US" altLang="zh-CN" dirty="0" smtClean="0">
                <a:latin typeface="Euclid" pitchFamily="18" charset="0"/>
              </a:rPr>
              <a:t>=  </a:t>
            </a:r>
            <a:r>
              <a:rPr lang="en-US" altLang="zh-CN" i="1" dirty="0" err="1" smtClean="0">
                <a:latin typeface="Euclid" pitchFamily="18" charset="0"/>
              </a:rPr>
              <a:t>p</a:t>
            </a:r>
            <a:r>
              <a:rPr lang="en-US" altLang="zh-CN" i="1" baseline="-25000" dirty="0" err="1" smtClean="0">
                <a:latin typeface="Euclid" pitchFamily="18" charset="0"/>
              </a:rPr>
              <a:t>j</a:t>
            </a:r>
            <a:endParaRPr lang="en-US" altLang="zh-CN" i="1" baseline="-25000" dirty="0" smtClean="0">
              <a:latin typeface="Euclid" pitchFamily="18" charset="0"/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altLang="zh-CN" dirty="0">
                <a:latin typeface="Euclid" pitchFamily="18" charset="0"/>
              </a:rPr>
              <a:t>			</a:t>
            </a:r>
            <a:r>
              <a:rPr lang="en-US" altLang="zh-CN" i="1" dirty="0" smtClean="0">
                <a:latin typeface="Euclid" pitchFamily="18" charset="0"/>
              </a:rPr>
              <a:t>P</a:t>
            </a:r>
            <a:r>
              <a:rPr lang="en-US" altLang="zh-CN" dirty="0" smtClean="0">
                <a:latin typeface="Euclid" pitchFamily="18" charset="0"/>
              </a:rPr>
              <a:t>(</a:t>
            </a:r>
            <a:r>
              <a:rPr lang="en-US" altLang="zh-CN" i="1" dirty="0" smtClean="0">
                <a:latin typeface="Euclid" pitchFamily="18" charset="0"/>
              </a:rPr>
              <a:t>A</a:t>
            </a:r>
            <a:r>
              <a:rPr lang="en-US" altLang="zh-CN" dirty="0" smtClean="0">
                <a:latin typeface="Euclid" pitchFamily="18" charset="0"/>
              </a:rPr>
              <a:t>)</a:t>
            </a:r>
            <a:r>
              <a:rPr lang="en-US" altLang="zh-CN" dirty="0">
                <a:latin typeface="Euclid" pitchFamily="18" charset="0"/>
              </a:rPr>
              <a:t>	</a:t>
            </a:r>
            <a:r>
              <a:rPr lang="en-US" altLang="zh-CN" dirty="0" smtClean="0">
                <a:latin typeface="Euclid" pitchFamily="18" charset="0"/>
              </a:rPr>
              <a:t>=  </a:t>
            </a:r>
            <a:r>
              <a:rPr lang="en-US" dirty="0" smtClean="0">
                <a:latin typeface="Euclid" pitchFamily="18" charset="0"/>
                <a:sym typeface="Euclid Symbol"/>
              </a:rPr>
              <a:t></a:t>
            </a:r>
            <a:r>
              <a:rPr lang="en-US" i="1" baseline="-25000" dirty="0" err="1" smtClean="0">
                <a:latin typeface="Euclid" pitchFamily="18" charset="0"/>
                <a:sym typeface="Euclid Symbol"/>
              </a:rPr>
              <a:t>s</a:t>
            </a:r>
            <a:r>
              <a:rPr lang="en-US" sz="1100" i="1" baseline="-50000" dirty="0" err="1" smtClean="0">
                <a:latin typeface="Euclid" pitchFamily="18" charset="0"/>
                <a:sym typeface="Euclid Symbol"/>
              </a:rPr>
              <a:t>j</a:t>
            </a:r>
            <a:r>
              <a:rPr lang="en-US" baseline="-25000" dirty="0" err="1" smtClean="0">
                <a:latin typeface="Euclid" pitchFamily="18" charset="0"/>
                <a:sym typeface="Euclid Symbol"/>
              </a:rPr>
              <a:t></a:t>
            </a:r>
            <a:r>
              <a:rPr lang="en-US" i="1" baseline="-25000" dirty="0" err="1" smtClean="0">
                <a:latin typeface="Euclid" pitchFamily="18" charset="0"/>
                <a:sym typeface="Euclid Symbol"/>
              </a:rPr>
              <a:t>A</a:t>
            </a:r>
            <a:r>
              <a:rPr lang="en-US" i="1" baseline="-25000" dirty="0" smtClean="0">
                <a:latin typeface="Euclid" pitchFamily="18" charset="0"/>
                <a:sym typeface="Euclid Symbol"/>
              </a:rPr>
              <a:t> </a:t>
            </a:r>
            <a:r>
              <a:rPr lang="en-US" altLang="zh-CN" i="1" dirty="0" err="1" smtClean="0">
                <a:latin typeface="Euclid" pitchFamily="18" charset="0"/>
              </a:rPr>
              <a:t>p</a:t>
            </a:r>
            <a:r>
              <a:rPr lang="en-US" altLang="zh-CN" i="1" baseline="-25000" dirty="0" err="1" smtClean="0">
                <a:latin typeface="Euclid" pitchFamily="18" charset="0"/>
              </a:rPr>
              <a:t>j</a:t>
            </a:r>
            <a:endParaRPr lang="en-US" altLang="zh-CN" dirty="0" smtClean="0">
              <a:latin typeface="Euclid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Euclid" pitchFamily="18" charset="0"/>
              </a:rPr>
              <a:t>定义在随机变量值域上的概率函数</a:t>
            </a:r>
            <a:endParaRPr lang="en-US" altLang="zh-CN" dirty="0" smtClean="0">
              <a:latin typeface="Euclid" pitchFamily="18" charset="0"/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altLang="zh-CN" dirty="0" smtClean="0">
                <a:latin typeface="Euclid" pitchFamily="18" charset="0"/>
              </a:rPr>
              <a:t>			</a:t>
            </a:r>
            <a:r>
              <a:rPr lang="en-US" altLang="zh-CN" i="1" dirty="0" smtClean="0">
                <a:latin typeface="Euclid" pitchFamily="18" charset="0"/>
              </a:rPr>
              <a:t>P</a:t>
            </a:r>
            <a:r>
              <a:rPr lang="en-US" altLang="zh-CN" i="1" baseline="-25000" dirty="0" smtClean="0">
                <a:latin typeface="Euclid" pitchFamily="18" charset="0"/>
              </a:rPr>
              <a:t>X</a:t>
            </a:r>
            <a:r>
              <a:rPr lang="en-US" altLang="zh-CN" dirty="0" smtClean="0">
                <a:latin typeface="Euclid" pitchFamily="18" charset="0"/>
              </a:rPr>
              <a:t>(</a:t>
            </a:r>
            <a:r>
              <a:rPr lang="en-US" altLang="zh-CN" i="1" dirty="0" smtClean="0">
                <a:latin typeface="Euclid" pitchFamily="18" charset="0"/>
              </a:rPr>
              <a:t>X </a:t>
            </a:r>
            <a:r>
              <a:rPr lang="en-US" altLang="zh-CN" dirty="0" smtClean="0">
                <a:latin typeface="Euclid" pitchFamily="18" charset="0"/>
              </a:rPr>
              <a:t>= </a:t>
            </a:r>
            <a:r>
              <a:rPr lang="en-US" altLang="zh-CN" i="1" dirty="0" smtClean="0">
                <a:latin typeface="Euclid" pitchFamily="18" charset="0"/>
              </a:rPr>
              <a:t>x</a:t>
            </a:r>
            <a:r>
              <a:rPr lang="en-US" altLang="zh-CN" i="1" baseline="-25000" dirty="0" smtClean="0">
                <a:latin typeface="Euclid" pitchFamily="18" charset="0"/>
              </a:rPr>
              <a:t>i</a:t>
            </a:r>
            <a:r>
              <a:rPr lang="en-US" altLang="zh-CN" dirty="0" smtClean="0">
                <a:latin typeface="Euclid" pitchFamily="18" charset="0"/>
              </a:rPr>
              <a:t>)	= </a:t>
            </a:r>
            <a:r>
              <a:rPr lang="en-US" altLang="zh-CN" i="1" dirty="0" smtClean="0">
                <a:latin typeface="Euclid" pitchFamily="18" charset="0"/>
              </a:rPr>
              <a:t>P</a:t>
            </a:r>
            <a:r>
              <a:rPr lang="en-US" altLang="zh-CN" dirty="0" smtClean="0">
                <a:latin typeface="Euclid" pitchFamily="18" charset="0"/>
              </a:rPr>
              <a:t>({</a:t>
            </a:r>
            <a:r>
              <a:rPr lang="en-US" altLang="zh-CN" i="1" dirty="0" err="1" smtClean="0">
                <a:latin typeface="Euclid" pitchFamily="18" charset="0"/>
              </a:rPr>
              <a:t>s</a:t>
            </a:r>
            <a:r>
              <a:rPr lang="en-US" altLang="zh-CN" i="1" baseline="-25000" dirty="0" err="1" smtClean="0">
                <a:latin typeface="Euclid" pitchFamily="18" charset="0"/>
              </a:rPr>
              <a:t>j</a:t>
            </a:r>
            <a:r>
              <a:rPr lang="en-US" altLang="zh-CN" i="1" baseline="-25000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  <a:sym typeface="Euclid Symbol"/>
              </a:rPr>
              <a:t></a:t>
            </a:r>
            <a:r>
              <a:rPr lang="en-US" altLang="zh-CN" dirty="0" smtClean="0">
                <a:latin typeface="Euclid Math One" pitchFamily="18" charset="2"/>
              </a:rPr>
              <a:t> S</a:t>
            </a:r>
            <a:r>
              <a:rPr lang="en-US" altLang="zh-CN" dirty="0" smtClean="0">
                <a:latin typeface="Euclid" pitchFamily="18" charset="0"/>
              </a:rPr>
              <a:t>:</a:t>
            </a:r>
            <a:r>
              <a:rPr lang="en-US" altLang="zh-CN" dirty="0" smtClean="0">
                <a:latin typeface="Euclid Math One" pitchFamily="18" charset="2"/>
              </a:rPr>
              <a:t> </a:t>
            </a:r>
            <a:r>
              <a:rPr lang="en-US" altLang="zh-CN" i="1" dirty="0" smtClean="0">
                <a:latin typeface="Euclid" pitchFamily="18" charset="0"/>
              </a:rPr>
              <a:t>X</a:t>
            </a:r>
            <a:r>
              <a:rPr lang="en-US" altLang="zh-CN" dirty="0" smtClean="0">
                <a:latin typeface="Euclid" pitchFamily="18" charset="0"/>
              </a:rPr>
              <a:t>(</a:t>
            </a:r>
            <a:r>
              <a:rPr lang="en-US" altLang="zh-CN" i="1" dirty="0" err="1" smtClean="0">
                <a:latin typeface="Euclid" pitchFamily="18" charset="0"/>
              </a:rPr>
              <a:t>s</a:t>
            </a:r>
            <a:r>
              <a:rPr lang="en-US" altLang="zh-CN" i="1" baseline="-25000" dirty="0" err="1" smtClean="0">
                <a:latin typeface="Euclid" pitchFamily="18" charset="0"/>
              </a:rPr>
              <a:t>j</a:t>
            </a:r>
            <a:r>
              <a:rPr lang="en-US" altLang="zh-CN" dirty="0" smtClean="0">
                <a:latin typeface="Euclid" pitchFamily="18" charset="0"/>
              </a:rPr>
              <a:t>)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i="1" dirty="0" smtClean="0">
                <a:latin typeface="Euclid" pitchFamily="18" charset="0"/>
              </a:rPr>
              <a:t>x</a:t>
            </a:r>
            <a:r>
              <a:rPr lang="en-US" altLang="zh-CN" i="1" baseline="-25000" dirty="0" smtClean="0">
                <a:latin typeface="Euclid" pitchFamily="18" charset="0"/>
              </a:rPr>
              <a:t>i</a:t>
            </a:r>
            <a:r>
              <a:rPr lang="en-US" altLang="zh-CN" dirty="0" smtClean="0">
                <a:latin typeface="Euclid" pitchFamily="18" charset="0"/>
              </a:rPr>
              <a:t>})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18992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Induce a Probability on the Range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3035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1327673"/>
              </p:ext>
            </p:extLst>
          </p:nvPr>
        </p:nvGraphicFramePr>
        <p:xfrm>
          <a:off x="1104900" y="1295400"/>
          <a:ext cx="6997700" cy="5016500"/>
        </p:xfrm>
        <a:graphic>
          <a:graphicData uri="http://schemas.openxmlformats.org/presentationml/2006/ole">
            <p:oleObj spid="_x0000_s51206" name="Equation" r:id="rId3" imgW="6997680" imgH="50162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32128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4" name="TextBox 26626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anchor="ctr" anchorCtr="0">
            <a:noAutofit/>
          </a:bodyPr>
          <a:lstStyle/>
          <a:p>
            <a:r>
              <a:rPr lang="zh-CN" altLang="en-US" sz="3600" dirty="0" smtClean="0">
                <a:latin typeface="LiSu" pitchFamily="49" charset="-122"/>
                <a:ea typeface="LiSu" pitchFamily="49" charset="-122"/>
                <a:cs typeface="Times New Roman" pitchFamily="18" charset="0"/>
              </a:rPr>
              <a:t>随机变量的引入简化了研究的问题，</a:t>
            </a:r>
            <a:r>
              <a:rPr lang="en-US" altLang="zh-CN" sz="3600" dirty="0" smtClean="0">
                <a:latin typeface="LiSu" pitchFamily="49" charset="-122"/>
                <a:ea typeface="LiSu" pitchFamily="49" charset="-122"/>
                <a:cs typeface="Times New Roman" pitchFamily="18" charset="0"/>
              </a:rPr>
              <a:t/>
            </a:r>
            <a:br>
              <a:rPr lang="en-US" altLang="zh-CN" sz="3600" dirty="0" smtClean="0">
                <a:latin typeface="LiSu" pitchFamily="49" charset="-122"/>
                <a:ea typeface="LiSu" pitchFamily="49" charset="-122"/>
                <a:cs typeface="Times New Roman" pitchFamily="18" charset="0"/>
              </a:rPr>
            </a:br>
            <a:r>
              <a:rPr lang="zh-CN" altLang="en-US" sz="3600" dirty="0" smtClean="0">
                <a:latin typeface="LiSu" pitchFamily="49" charset="-122"/>
                <a:ea typeface="LiSu" pitchFamily="49" charset="-122"/>
                <a:cs typeface="Times New Roman" pitchFamily="18" charset="0"/>
              </a:rPr>
              <a:t>体现了统计学中</a:t>
            </a:r>
            <a:r>
              <a:rPr lang="zh-CN" altLang="en-US" sz="3600" b="1" dirty="0" smtClean="0">
                <a:solidFill>
                  <a:srgbClr val="C00000"/>
                </a:solidFill>
                <a:latin typeface="LiSu" pitchFamily="49" charset="-122"/>
                <a:ea typeface="LiSu" pitchFamily="49" charset="-122"/>
                <a:cs typeface="Times New Roman" pitchFamily="18" charset="0"/>
              </a:rPr>
              <a:t>数据简约</a:t>
            </a:r>
            <a:r>
              <a:rPr lang="zh-CN" altLang="en-US" sz="3600" dirty="0" smtClean="0">
                <a:latin typeface="LiSu" pitchFamily="49" charset="-122"/>
                <a:ea typeface="LiSu" pitchFamily="49" charset="-122"/>
                <a:cs typeface="Times New Roman" pitchFamily="18" charset="0"/>
              </a:rPr>
              <a:t>的思想</a:t>
            </a:r>
            <a:endParaRPr lang="en-US" altLang="zh-CN" sz="3600" dirty="0" smtClean="0">
              <a:latin typeface="LiSu" pitchFamily="49" charset="-122"/>
              <a:ea typeface="LiSu" pitchFamily="49" charset="-122"/>
              <a:cs typeface="Times New Roman" pitchFamily="18" charset="0"/>
            </a:endParaRPr>
          </a:p>
          <a:p>
            <a:r>
              <a:rPr lang="zh-CN" altLang="en-US" sz="3600" dirty="0">
                <a:latin typeface="LiSu" pitchFamily="49" charset="-122"/>
                <a:ea typeface="LiSu" pitchFamily="49" charset="-122"/>
              </a:rPr>
              <a:t>随机变量的取值很重要</a:t>
            </a:r>
            <a:r>
              <a:rPr lang="zh-CN" altLang="en-US" sz="3600" dirty="0" smtClean="0">
                <a:latin typeface="LiSu" pitchFamily="49" charset="-122"/>
                <a:ea typeface="LiSu" pitchFamily="49" charset="-122"/>
              </a:rPr>
              <a:t>，</a:t>
            </a:r>
            <a:r>
              <a:rPr lang="en-US" altLang="zh-CN" sz="3600" dirty="0" smtClean="0">
                <a:latin typeface="LiSu" pitchFamily="49" charset="-122"/>
                <a:ea typeface="LiSu" pitchFamily="49" charset="-122"/>
              </a:rPr>
              <a:t/>
            </a:r>
            <a:br>
              <a:rPr lang="en-US" altLang="zh-CN" sz="3600" dirty="0" smtClean="0">
                <a:latin typeface="LiSu" pitchFamily="49" charset="-122"/>
                <a:ea typeface="LiSu" pitchFamily="49" charset="-122"/>
              </a:rPr>
            </a:br>
            <a:r>
              <a:rPr lang="zh-CN" altLang="en-US" sz="3600" dirty="0" smtClean="0">
                <a:latin typeface="LiSu" pitchFamily="49" charset="-122"/>
                <a:ea typeface="LiSu" pitchFamily="49" charset="-122"/>
              </a:rPr>
              <a:t>但</a:t>
            </a:r>
            <a:r>
              <a:rPr lang="zh-CN" altLang="en-US" sz="3600" dirty="0">
                <a:latin typeface="LiSu" pitchFamily="49" charset="-122"/>
                <a:ea typeface="LiSu" pitchFamily="49" charset="-122"/>
              </a:rPr>
              <a:t>随机变量以什么概率取得这些值更重</a:t>
            </a:r>
            <a:r>
              <a:rPr lang="zh-CN" altLang="en-US" sz="3600" dirty="0" smtClean="0">
                <a:latin typeface="LiSu" pitchFamily="49" charset="-122"/>
                <a:ea typeface="LiSu" pitchFamily="49" charset="-122"/>
              </a:rPr>
              <a:t>要</a:t>
            </a:r>
            <a:endParaRPr lang="en-US" altLang="en-US" sz="3600" dirty="0" smtClean="0">
              <a:latin typeface="LiSu" pitchFamily="49" charset="-122"/>
              <a:ea typeface="LiSu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7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Distributions of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随机变量的所有可能取值及取得每一个值的概率</a:t>
            </a:r>
            <a:endParaRPr lang="en-US" altLang="zh-CN" dirty="0" smtClean="0"/>
          </a:p>
          <a:p>
            <a:r>
              <a:rPr lang="zh-CN" altLang="en-US" dirty="0" smtClean="0"/>
              <a:t>扔一枚硬币三次，观察出现正面的次数</a:t>
            </a:r>
            <a:endParaRPr lang="en-US" altLang="zh-CN" dirty="0" smtClean="0"/>
          </a:p>
          <a:p>
            <a:pPr lvl="1"/>
            <a:r>
              <a:rPr lang="en-US" dirty="0" smtClean="0">
                <a:latin typeface="Euclid Math One" pitchFamily="18" charset="2"/>
              </a:rPr>
              <a:t>S</a:t>
            </a:r>
            <a:r>
              <a:rPr lang="zh-CN" altLang="en-US" dirty="0" smtClean="0">
                <a:latin typeface="Euclid Math One" pitchFamily="18" charset="2"/>
              </a:rPr>
              <a:t> </a:t>
            </a:r>
            <a:r>
              <a:rPr lang="en-US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dirty="0" smtClean="0">
                <a:latin typeface="Euclid" pitchFamily="18" charset="0"/>
              </a:rPr>
              <a:t>{</a:t>
            </a:r>
            <a:r>
              <a:rPr lang="en-US" sz="2400" dirty="0" smtClean="0">
                <a:latin typeface="Euclid" pitchFamily="18" charset="0"/>
              </a:rPr>
              <a:t>HHH, HHT, HTH, THH, TTH, THT, HTT, TTT</a:t>
            </a:r>
            <a:r>
              <a:rPr lang="en-US" dirty="0" smtClean="0">
                <a:latin typeface="Euclid" pitchFamily="18" charset="0"/>
              </a:rPr>
              <a:t>}</a:t>
            </a:r>
          </a:p>
          <a:p>
            <a:pPr lvl="1"/>
            <a:r>
              <a:rPr lang="en-US" dirty="0" smtClean="0">
                <a:latin typeface="Euclid Math One" pitchFamily="18" charset="2"/>
              </a:rPr>
              <a:t>X</a:t>
            </a:r>
            <a:r>
              <a:rPr lang="zh-CN" altLang="en-US" dirty="0" smtClean="0">
                <a:latin typeface="Euclid Math One" pitchFamily="18" charset="2"/>
              </a:rPr>
              <a:t> </a:t>
            </a:r>
            <a:r>
              <a:rPr lang="en-US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dirty="0" smtClean="0">
                <a:latin typeface="Euclid" pitchFamily="18" charset="0"/>
              </a:rPr>
              <a:t>{0, 1, 2, 3}</a:t>
            </a:r>
          </a:p>
          <a:p>
            <a:pPr lvl="1"/>
            <a:r>
              <a:rPr lang="en-US" altLang="zh-CN" i="1" dirty="0" smtClean="0">
                <a:latin typeface="Euclid" pitchFamily="18" charset="0"/>
              </a:rPr>
              <a:t>X</a:t>
            </a:r>
            <a:r>
              <a:rPr lang="en-US" altLang="zh-CN" dirty="0" smtClean="0">
                <a:latin typeface="Euclid" pitchFamily="18" charset="0"/>
              </a:rPr>
              <a:t>: 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en-US" altLang="zh-CN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  <a:sym typeface="Euclid Extra"/>
              </a:rPr>
              <a:t> </a:t>
            </a:r>
            <a:r>
              <a:rPr lang="en-US" altLang="zh-CN" dirty="0" smtClean="0">
                <a:latin typeface="Euclid Math One" pitchFamily="18" charset="2"/>
              </a:rPr>
              <a:t>X </a:t>
            </a:r>
            <a:r>
              <a:rPr lang="en-US" i="1" dirty="0" smtClean="0">
                <a:latin typeface="Euclid" pitchFamily="18" charset="0"/>
              </a:rPr>
              <a:t/>
            </a:r>
            <a:br>
              <a:rPr lang="en-US" i="1" dirty="0" smtClean="0">
                <a:latin typeface="Euclid" pitchFamily="18" charset="0"/>
              </a:rPr>
            </a:br>
            <a:r>
              <a:rPr lang="en-US" sz="2600" i="1" dirty="0" smtClean="0">
                <a:latin typeface="Euclid" pitchFamily="18" charset="0"/>
              </a:rPr>
              <a:t>X</a:t>
            </a:r>
            <a:r>
              <a:rPr lang="en-US" sz="2600" dirty="0" smtClean="0">
                <a:latin typeface="Euclid" pitchFamily="18" charset="0"/>
              </a:rPr>
              <a:t>(HHH)=3   </a:t>
            </a:r>
            <a:r>
              <a:rPr lang="en-US" sz="2600" i="1" dirty="0" smtClean="0">
                <a:latin typeface="Euclid" pitchFamily="18" charset="0"/>
              </a:rPr>
              <a:t>X</a:t>
            </a:r>
            <a:r>
              <a:rPr lang="en-US" sz="2600" dirty="0" smtClean="0">
                <a:latin typeface="Euclid" pitchFamily="18" charset="0"/>
              </a:rPr>
              <a:t>(HHT)=2  </a:t>
            </a:r>
            <a:r>
              <a:rPr lang="en-US" sz="2600" i="1" dirty="0" smtClean="0">
                <a:latin typeface="Euclid" pitchFamily="18" charset="0"/>
              </a:rPr>
              <a:t>X</a:t>
            </a:r>
            <a:r>
              <a:rPr lang="en-US" sz="2600" dirty="0" smtClean="0">
                <a:latin typeface="Euclid" pitchFamily="18" charset="0"/>
              </a:rPr>
              <a:t>(HTH)=2   </a:t>
            </a:r>
            <a:r>
              <a:rPr lang="en-US" sz="2600" i="1" dirty="0" smtClean="0">
                <a:latin typeface="Euclid" pitchFamily="18" charset="0"/>
              </a:rPr>
              <a:t>X</a:t>
            </a:r>
            <a:r>
              <a:rPr lang="en-US" sz="2600" dirty="0" smtClean="0">
                <a:latin typeface="Euclid" pitchFamily="18" charset="0"/>
              </a:rPr>
              <a:t>(THH)=2</a:t>
            </a:r>
            <a:br>
              <a:rPr lang="en-US" sz="2600" dirty="0" smtClean="0">
                <a:latin typeface="Euclid" pitchFamily="18" charset="0"/>
              </a:rPr>
            </a:br>
            <a:r>
              <a:rPr lang="en-US" sz="2600" i="1" dirty="0" smtClean="0">
                <a:latin typeface="Euclid" pitchFamily="18" charset="0"/>
              </a:rPr>
              <a:t>X</a:t>
            </a:r>
            <a:r>
              <a:rPr lang="en-US" sz="2600" dirty="0" smtClean="0">
                <a:latin typeface="Euclid" pitchFamily="18" charset="0"/>
              </a:rPr>
              <a:t>(TTH)=1   </a:t>
            </a:r>
            <a:r>
              <a:rPr lang="en-US" sz="2600" i="1" dirty="0" smtClean="0">
                <a:latin typeface="Euclid" pitchFamily="18" charset="0"/>
              </a:rPr>
              <a:t>X</a:t>
            </a:r>
            <a:r>
              <a:rPr lang="en-US" sz="2600" dirty="0" smtClean="0">
                <a:latin typeface="Euclid" pitchFamily="18" charset="0"/>
              </a:rPr>
              <a:t>(THT)=1  </a:t>
            </a:r>
            <a:r>
              <a:rPr lang="en-US" sz="2600" i="1" dirty="0" smtClean="0">
                <a:latin typeface="Euclid" pitchFamily="18" charset="0"/>
              </a:rPr>
              <a:t>X</a:t>
            </a:r>
            <a:r>
              <a:rPr lang="en-US" sz="2600" dirty="0" smtClean="0">
                <a:latin typeface="Euclid" pitchFamily="18" charset="0"/>
              </a:rPr>
              <a:t>(HTT)=1   </a:t>
            </a:r>
            <a:r>
              <a:rPr lang="en-US" sz="2600" i="1" dirty="0" smtClean="0">
                <a:latin typeface="Euclid" pitchFamily="18" charset="0"/>
              </a:rPr>
              <a:t>X</a:t>
            </a:r>
            <a:r>
              <a:rPr lang="en-US" sz="2600" dirty="0" smtClean="0">
                <a:latin typeface="Euclid" pitchFamily="18" charset="0"/>
              </a:rPr>
              <a:t>(TTT)=0</a:t>
            </a:r>
          </a:p>
          <a:p>
            <a:pPr lvl="1"/>
            <a:r>
              <a:rPr lang="en-US" i="1" dirty="0" smtClean="0">
                <a:latin typeface="Euclid" pitchFamily="18" charset="0"/>
              </a:rPr>
              <a:t>P</a:t>
            </a:r>
            <a:r>
              <a:rPr lang="en-US" dirty="0" smtClean="0">
                <a:latin typeface="Euclid" pitchFamily="18" charset="0"/>
              </a:rPr>
              <a:t>(</a:t>
            </a:r>
            <a:r>
              <a:rPr lang="en-US" i="1" dirty="0" smtClean="0">
                <a:latin typeface="Euclid" pitchFamily="18" charset="0"/>
              </a:rPr>
              <a:t>X </a:t>
            </a:r>
            <a:r>
              <a:rPr lang="en-US" dirty="0" smtClean="0">
                <a:latin typeface="Euclid" pitchFamily="18" charset="0"/>
              </a:rPr>
              <a:t>= 0) = 1/8		</a:t>
            </a:r>
            <a:r>
              <a:rPr lang="en-US" i="1" dirty="0" smtClean="0">
                <a:latin typeface="Euclid" pitchFamily="18" charset="0"/>
              </a:rPr>
              <a:t>P</a:t>
            </a:r>
            <a:r>
              <a:rPr lang="en-US" dirty="0" smtClean="0">
                <a:latin typeface="Euclid" pitchFamily="18" charset="0"/>
              </a:rPr>
              <a:t>(</a:t>
            </a:r>
            <a:r>
              <a:rPr lang="en-US" i="1" dirty="0" smtClean="0">
                <a:latin typeface="Euclid" pitchFamily="18" charset="0"/>
              </a:rPr>
              <a:t>X </a:t>
            </a:r>
            <a:r>
              <a:rPr lang="en-US" dirty="0" smtClean="0">
                <a:latin typeface="Euclid" pitchFamily="18" charset="0"/>
              </a:rPr>
              <a:t>= </a:t>
            </a:r>
            <a:r>
              <a:rPr lang="en-US" altLang="zh-CN" dirty="0" smtClean="0">
                <a:latin typeface="Euclid" pitchFamily="18" charset="0"/>
              </a:rPr>
              <a:t>1</a:t>
            </a:r>
            <a:r>
              <a:rPr lang="en-US" dirty="0" smtClean="0">
                <a:latin typeface="Euclid" pitchFamily="18" charset="0"/>
              </a:rPr>
              <a:t>) = </a:t>
            </a:r>
            <a:r>
              <a:rPr lang="en-US" altLang="zh-CN" dirty="0" smtClean="0">
                <a:latin typeface="Euclid" pitchFamily="18" charset="0"/>
              </a:rPr>
              <a:t>3</a:t>
            </a:r>
            <a:r>
              <a:rPr lang="en-US" dirty="0" smtClean="0">
                <a:latin typeface="Euclid" pitchFamily="18" charset="0"/>
              </a:rPr>
              <a:t>/8</a:t>
            </a:r>
            <a:br>
              <a:rPr lang="en-US" dirty="0" smtClean="0">
                <a:latin typeface="Euclid" pitchFamily="18" charset="0"/>
              </a:rPr>
            </a:br>
            <a:r>
              <a:rPr lang="en-US" i="1" dirty="0" smtClean="0">
                <a:latin typeface="Euclid" pitchFamily="18" charset="0"/>
              </a:rPr>
              <a:t>P</a:t>
            </a:r>
            <a:r>
              <a:rPr lang="en-US" dirty="0" smtClean="0">
                <a:latin typeface="Euclid" pitchFamily="18" charset="0"/>
              </a:rPr>
              <a:t>(</a:t>
            </a:r>
            <a:r>
              <a:rPr lang="en-US" i="1" dirty="0" smtClean="0">
                <a:latin typeface="Euclid" pitchFamily="18" charset="0"/>
              </a:rPr>
              <a:t>X </a:t>
            </a:r>
            <a:r>
              <a:rPr lang="en-US" dirty="0" smtClean="0">
                <a:latin typeface="Euclid" pitchFamily="18" charset="0"/>
              </a:rPr>
              <a:t>= </a:t>
            </a:r>
            <a:r>
              <a:rPr lang="en-US" altLang="zh-CN" dirty="0" smtClean="0">
                <a:latin typeface="Euclid" pitchFamily="18" charset="0"/>
              </a:rPr>
              <a:t>2</a:t>
            </a:r>
            <a:r>
              <a:rPr lang="en-US" dirty="0" smtClean="0">
                <a:latin typeface="Euclid" pitchFamily="18" charset="0"/>
              </a:rPr>
              <a:t>) = </a:t>
            </a:r>
            <a:r>
              <a:rPr lang="en-US" altLang="zh-CN" dirty="0" smtClean="0">
                <a:latin typeface="Euclid" pitchFamily="18" charset="0"/>
              </a:rPr>
              <a:t>3</a:t>
            </a:r>
            <a:r>
              <a:rPr lang="en-US" dirty="0" smtClean="0">
                <a:latin typeface="Euclid" pitchFamily="18" charset="0"/>
              </a:rPr>
              <a:t>/8		</a:t>
            </a:r>
            <a:r>
              <a:rPr lang="en-US" i="1" dirty="0" smtClean="0">
                <a:latin typeface="Euclid" pitchFamily="18" charset="0"/>
              </a:rPr>
              <a:t>P</a:t>
            </a:r>
            <a:r>
              <a:rPr lang="en-US" dirty="0" smtClean="0">
                <a:latin typeface="Euclid" pitchFamily="18" charset="0"/>
              </a:rPr>
              <a:t>(</a:t>
            </a:r>
            <a:r>
              <a:rPr lang="en-US" i="1" dirty="0" smtClean="0">
                <a:latin typeface="Euclid" pitchFamily="18" charset="0"/>
              </a:rPr>
              <a:t>X </a:t>
            </a:r>
            <a:r>
              <a:rPr lang="en-US" dirty="0" smtClean="0">
                <a:latin typeface="Euclid" pitchFamily="18" charset="0"/>
              </a:rPr>
              <a:t>= </a:t>
            </a:r>
            <a:r>
              <a:rPr lang="en-US" altLang="zh-CN" dirty="0" smtClean="0">
                <a:latin typeface="Euclid" pitchFamily="18" charset="0"/>
              </a:rPr>
              <a:t>3</a:t>
            </a:r>
            <a:r>
              <a:rPr lang="en-US" dirty="0" smtClean="0">
                <a:latin typeface="Euclid" pitchFamily="18" charset="0"/>
              </a:rPr>
              <a:t>) = </a:t>
            </a:r>
            <a:r>
              <a:rPr lang="en-US" altLang="zh-CN" dirty="0" smtClean="0">
                <a:latin typeface="Euclid" pitchFamily="18" charset="0"/>
              </a:rPr>
              <a:t>1</a:t>
            </a:r>
            <a:r>
              <a:rPr lang="en-US" dirty="0" smtClean="0">
                <a:latin typeface="Euclid" pitchFamily="18" charset="0"/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xmlns="" val="21234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Cumulative distribution 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cdf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988840"/>
            <a:ext cx="8229600" cy="324036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484784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Distribution function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0416131"/>
              </p:ext>
            </p:extLst>
          </p:nvPr>
        </p:nvGraphicFramePr>
        <p:xfrm>
          <a:off x="799425" y="2506613"/>
          <a:ext cx="7545150" cy="1628750"/>
        </p:xfrm>
        <a:graphic>
          <a:graphicData uri="http://schemas.openxmlformats.org/presentationml/2006/ole">
            <p:oleObj spid="_x0000_s52230" name="Equation" r:id="rId3" imgW="6883200" imgH="14857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68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Probabilities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2057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nstantia" pitchFamily="18" charset="0"/>
              </a:rPr>
              <a:t>Thomas </a:t>
            </a:r>
            <a:r>
              <a:rPr lang="en-US" sz="1400" dirty="0" err="1" smtClean="0">
                <a:latin typeface="Constantia" pitchFamily="18" charset="0"/>
              </a:rPr>
              <a:t>Bayes</a:t>
            </a:r>
            <a:endParaRPr lang="en-US" sz="1400" dirty="0">
              <a:latin typeface="Constantia" pitchFamily="18" charset="0"/>
              <a:cs typeface="Times New Roman" pitchFamily="18" charset="0"/>
            </a:endParaRPr>
          </a:p>
        </p:txBody>
      </p:sp>
      <p:pic>
        <p:nvPicPr>
          <p:cNvPr id="63490" name="Picture 2" descr="Thomas Bayes. (The correct identification of this portrait has been questioned.)">
            <a:hlinkClick r:id="rId2" tooltip="Thomas Bayes. (The correct identification of this portrait has been questioned.)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228600"/>
            <a:ext cx="1705617" cy="18288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" y="6550223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http://en.wikipedia.org/wiki/Bayesian_probability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1005840" y="2991177"/>
            <a:ext cx="7132320" cy="128016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dirty="0" smtClean="0">
                <a:latin typeface="Garamond" pitchFamily="18" charset="0"/>
              </a:rPr>
              <a:t>Probability is the degree to which a person (or community) believes that a proposition is true, </a:t>
            </a:r>
            <a:r>
              <a:rPr lang="en-US" sz="2400" b="1" dirty="0" smtClean="0">
                <a:latin typeface="Garamond" pitchFamily="18" charset="0"/>
              </a:rPr>
              <a:t>the degree of belief</a:t>
            </a:r>
            <a:r>
              <a:rPr lang="en-US" sz="2400" dirty="0" smtClean="0">
                <a:latin typeface="Garamond" pitchFamily="18" charset="0"/>
              </a:rPr>
              <a:t>.</a:t>
            </a:r>
            <a:endParaRPr lang="en-US" altLang="en-US" sz="2400" dirty="0" smtClean="0">
              <a:latin typeface="Garamond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26627"/>
          <p:cNvSpPr txBox="1">
            <a:spLocks noChangeArrowheads="1"/>
          </p:cNvSpPr>
          <p:nvPr/>
        </p:nvSpPr>
        <p:spPr bwMode="auto">
          <a:xfrm>
            <a:off x="1005840" y="2514600"/>
            <a:ext cx="713232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Bayesian probability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114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848472"/>
            <a:ext cx="3009528" cy="300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累积分布函数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扔一枚硬币三次，观察出现正面的次数</a:t>
            </a:r>
            <a:endParaRPr lang="en-US" altLang="zh-CN" dirty="0" smtClean="0"/>
          </a:p>
          <a:p>
            <a:pPr lvl="1"/>
            <a:r>
              <a:rPr lang="en-US" dirty="0" smtClean="0">
                <a:latin typeface="Euclid Math One" pitchFamily="18" charset="2"/>
              </a:rPr>
              <a:t>X</a:t>
            </a:r>
            <a:r>
              <a:rPr lang="zh-CN" altLang="en-US" dirty="0" smtClean="0">
                <a:latin typeface="Euclid Math One" pitchFamily="18" charset="2"/>
              </a:rPr>
              <a:t> </a:t>
            </a:r>
            <a:r>
              <a:rPr lang="en-US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dirty="0" smtClean="0">
                <a:latin typeface="Euclid" pitchFamily="18" charset="0"/>
              </a:rPr>
              <a:t>{0, 1, 2, 3}</a:t>
            </a:r>
            <a:endParaRPr lang="en-US" i="1" dirty="0" smtClean="0">
              <a:latin typeface="Euclid" pitchFamily="18" charset="0"/>
            </a:endParaRPr>
          </a:p>
          <a:p>
            <a:pPr lvl="1"/>
            <a:r>
              <a:rPr lang="en-US" sz="2400" i="1" dirty="0" smtClean="0">
                <a:latin typeface="Euclid" pitchFamily="18" charset="0"/>
              </a:rPr>
              <a:t>P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i="1" dirty="0" smtClean="0">
                <a:latin typeface="Euclid" pitchFamily="18" charset="0"/>
              </a:rPr>
              <a:t>X </a:t>
            </a:r>
            <a:r>
              <a:rPr lang="en-US" sz="2400" dirty="0" smtClean="0">
                <a:latin typeface="Euclid" pitchFamily="18" charset="0"/>
              </a:rPr>
              <a:t>= 0) = 1/8		</a:t>
            </a:r>
            <a:r>
              <a:rPr lang="en-US" sz="2400" i="1" dirty="0" smtClean="0">
                <a:latin typeface="Euclid" pitchFamily="18" charset="0"/>
              </a:rPr>
              <a:t>P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i="1" dirty="0" smtClean="0">
                <a:latin typeface="Euclid" pitchFamily="18" charset="0"/>
              </a:rPr>
              <a:t>X </a:t>
            </a:r>
            <a:r>
              <a:rPr lang="en-US" sz="2400" dirty="0" smtClean="0">
                <a:latin typeface="Euclid" pitchFamily="18" charset="0"/>
              </a:rPr>
              <a:t>= </a:t>
            </a:r>
            <a:r>
              <a:rPr lang="en-US" altLang="zh-CN" sz="2400" dirty="0" smtClean="0">
                <a:latin typeface="Euclid" pitchFamily="18" charset="0"/>
              </a:rPr>
              <a:t>1</a:t>
            </a:r>
            <a:r>
              <a:rPr lang="en-US" sz="2400" dirty="0" smtClean="0">
                <a:latin typeface="Euclid" pitchFamily="18" charset="0"/>
              </a:rPr>
              <a:t>) = </a:t>
            </a:r>
            <a:r>
              <a:rPr lang="en-US" altLang="zh-CN" sz="2400" dirty="0" smtClean="0">
                <a:latin typeface="Euclid" pitchFamily="18" charset="0"/>
              </a:rPr>
              <a:t>3</a:t>
            </a:r>
            <a:r>
              <a:rPr lang="en-US" sz="2400" dirty="0" smtClean="0">
                <a:latin typeface="Euclid" pitchFamily="18" charset="0"/>
              </a:rPr>
              <a:t>/8</a:t>
            </a:r>
            <a:br>
              <a:rPr lang="en-US" sz="2400" dirty="0" smtClean="0">
                <a:latin typeface="Euclid" pitchFamily="18" charset="0"/>
              </a:rPr>
            </a:br>
            <a:r>
              <a:rPr lang="en-US" sz="2400" i="1" dirty="0" smtClean="0">
                <a:latin typeface="Euclid" pitchFamily="18" charset="0"/>
              </a:rPr>
              <a:t>P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i="1" dirty="0" smtClean="0">
                <a:latin typeface="Euclid" pitchFamily="18" charset="0"/>
              </a:rPr>
              <a:t>X </a:t>
            </a:r>
            <a:r>
              <a:rPr lang="en-US" sz="2400" dirty="0" smtClean="0">
                <a:latin typeface="Euclid" pitchFamily="18" charset="0"/>
              </a:rPr>
              <a:t>= </a:t>
            </a:r>
            <a:r>
              <a:rPr lang="en-US" altLang="zh-CN" sz="2400" dirty="0" smtClean="0">
                <a:latin typeface="Euclid" pitchFamily="18" charset="0"/>
              </a:rPr>
              <a:t>2</a:t>
            </a:r>
            <a:r>
              <a:rPr lang="en-US" sz="2400" dirty="0" smtClean="0">
                <a:latin typeface="Euclid" pitchFamily="18" charset="0"/>
              </a:rPr>
              <a:t>) = </a:t>
            </a:r>
            <a:r>
              <a:rPr lang="en-US" altLang="zh-CN" sz="2400" dirty="0" smtClean="0">
                <a:latin typeface="Euclid" pitchFamily="18" charset="0"/>
              </a:rPr>
              <a:t>3</a:t>
            </a:r>
            <a:r>
              <a:rPr lang="en-US" sz="2400" dirty="0" smtClean="0">
                <a:latin typeface="Euclid" pitchFamily="18" charset="0"/>
              </a:rPr>
              <a:t>/8		</a:t>
            </a:r>
            <a:r>
              <a:rPr lang="en-US" sz="2400" i="1" dirty="0" smtClean="0">
                <a:latin typeface="Euclid" pitchFamily="18" charset="0"/>
              </a:rPr>
              <a:t>P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i="1" dirty="0" smtClean="0">
                <a:latin typeface="Euclid" pitchFamily="18" charset="0"/>
              </a:rPr>
              <a:t>X </a:t>
            </a:r>
            <a:r>
              <a:rPr lang="en-US" sz="2400" dirty="0" smtClean="0">
                <a:latin typeface="Euclid" pitchFamily="18" charset="0"/>
              </a:rPr>
              <a:t>= </a:t>
            </a:r>
            <a:r>
              <a:rPr lang="en-US" altLang="zh-CN" sz="2400" dirty="0" smtClean="0">
                <a:latin typeface="Euclid" pitchFamily="18" charset="0"/>
              </a:rPr>
              <a:t>3</a:t>
            </a:r>
            <a:r>
              <a:rPr lang="en-US" sz="2400" dirty="0" smtClean="0">
                <a:latin typeface="Euclid" pitchFamily="18" charset="0"/>
              </a:rPr>
              <a:t>) = </a:t>
            </a:r>
            <a:r>
              <a:rPr lang="en-US" altLang="zh-CN" sz="2400" dirty="0" smtClean="0">
                <a:latin typeface="Euclid" pitchFamily="18" charset="0"/>
              </a:rPr>
              <a:t>1</a:t>
            </a:r>
            <a:r>
              <a:rPr lang="en-US" sz="2400" dirty="0" smtClean="0">
                <a:latin typeface="Euclid" pitchFamily="18" charset="0"/>
              </a:rPr>
              <a:t>/8</a:t>
            </a:r>
          </a:p>
          <a:p>
            <a:pPr lvl="1"/>
            <a:r>
              <a:rPr lang="zh-CN" altLang="en-US" dirty="0" smtClean="0">
                <a:latin typeface="Euclid" pitchFamily="18" charset="0"/>
              </a:rPr>
              <a:t>分布函数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7066630"/>
              </p:ext>
            </p:extLst>
          </p:nvPr>
        </p:nvGraphicFramePr>
        <p:xfrm>
          <a:off x="971600" y="4077072"/>
          <a:ext cx="3797300" cy="2324100"/>
        </p:xfrm>
        <a:graphic>
          <a:graphicData uri="http://schemas.openxmlformats.org/presentationml/2006/ole">
            <p:oleObj spid="_x0000_s53254" name="Equation" r:id="rId4" imgW="3797300" imgH="2324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948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50292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48463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Necessary and sufficient condition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6561065"/>
              </p:ext>
            </p:extLst>
          </p:nvPr>
        </p:nvGraphicFramePr>
        <p:xfrm>
          <a:off x="1219200" y="1930400"/>
          <a:ext cx="6680200" cy="2832100"/>
        </p:xfrm>
        <a:graphic>
          <a:graphicData uri="http://schemas.openxmlformats.org/presentationml/2006/ole">
            <p:oleObj spid="_x0000_s54278" name="Equation" r:id="rId3" imgW="6680160" imgH="28317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66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Logistic </a:t>
            </a:r>
            <a:r>
              <a:rPr lang="en-US" altLang="zh-CN" dirty="0" err="1" smtClean="0"/>
              <a:t>cdf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distribution</a:t>
            </a:r>
          </a:p>
          <a:p>
            <a:pPr lvl="1"/>
            <a:endParaRPr lang="en-US" i="1" dirty="0" smtClean="0">
              <a:latin typeface="Euclid" pitchFamily="18" charset="0"/>
            </a:endParaRPr>
          </a:p>
          <a:p>
            <a:endParaRPr lang="en-US" altLang="zh-CN" i="1" dirty="0" smtClean="0"/>
          </a:p>
          <a:p>
            <a:r>
              <a:rPr lang="zh-CN" altLang="en-US" dirty="0" smtClean="0">
                <a:latin typeface="Euclid" pitchFamily="18" charset="0"/>
              </a:rPr>
              <a:t>充要条件的满足性</a:t>
            </a:r>
            <a:endParaRPr lang="en-US" altLang="zh-CN" baseline="30000" dirty="0" smtClean="0">
              <a:latin typeface="Euclid" pitchFamily="18" charset="0"/>
            </a:endParaRPr>
          </a:p>
          <a:p>
            <a:pPr lvl="1"/>
            <a:r>
              <a:rPr lang="zh-CN" altLang="en-US" dirty="0" smtClean="0">
                <a:latin typeface="Euclid" pitchFamily="18" charset="0"/>
              </a:rPr>
              <a:t>负无穷时为</a:t>
            </a:r>
            <a:r>
              <a:rPr lang="en-US" altLang="zh-CN" dirty="0" smtClean="0">
                <a:latin typeface="Euclid" pitchFamily="18" charset="0"/>
              </a:rPr>
              <a:t>0</a:t>
            </a:r>
          </a:p>
          <a:p>
            <a:pPr lvl="1"/>
            <a:r>
              <a:rPr lang="zh-CN" altLang="en-US" dirty="0" smtClean="0">
                <a:latin typeface="Euclid" pitchFamily="18" charset="0"/>
              </a:rPr>
              <a:t>正无穷时为</a:t>
            </a:r>
            <a:r>
              <a:rPr lang="en-US" altLang="zh-CN" dirty="0" smtClean="0">
                <a:latin typeface="Euclid" pitchFamily="18" charset="0"/>
              </a:rPr>
              <a:t>1</a:t>
            </a:r>
          </a:p>
          <a:p>
            <a:pPr lvl="1"/>
            <a:r>
              <a:rPr lang="zh-CN" altLang="en-US" dirty="0" smtClean="0">
                <a:latin typeface="Euclid" pitchFamily="18" charset="0"/>
              </a:rPr>
              <a:t>不减</a:t>
            </a:r>
            <a:endParaRPr lang="en-US" altLang="zh-CN" dirty="0" smtClean="0">
              <a:latin typeface="Euclid" pitchFamily="18" charset="0"/>
            </a:endParaRPr>
          </a:p>
          <a:p>
            <a:pPr lvl="1"/>
            <a:r>
              <a:rPr lang="zh-CN" altLang="en-US" dirty="0" smtClean="0">
                <a:latin typeface="Euclid" pitchFamily="18" charset="0"/>
              </a:rPr>
              <a:t>右连续</a:t>
            </a:r>
            <a:endParaRPr lang="en-US" dirty="0">
              <a:latin typeface="Euclid" pitchFamily="18" charset="0"/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2004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20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2831407"/>
              </p:ext>
            </p:extLst>
          </p:nvPr>
        </p:nvGraphicFramePr>
        <p:xfrm>
          <a:off x="3635896" y="2348880"/>
          <a:ext cx="1917700" cy="660400"/>
        </p:xfrm>
        <a:graphic>
          <a:graphicData uri="http://schemas.openxmlformats.org/presentationml/2006/ole">
            <p:oleObj spid="_x0000_s55302" name="Equation" r:id="rId4" imgW="1917700" imgH="660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0490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Discrete random variables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2068068"/>
            <a:ext cx="8229600" cy="109728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484784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Discrete random variables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8104996"/>
              </p:ext>
            </p:extLst>
          </p:nvPr>
        </p:nvGraphicFramePr>
        <p:xfrm>
          <a:off x="641350" y="2348880"/>
          <a:ext cx="7861300" cy="419100"/>
        </p:xfrm>
        <a:graphic>
          <a:graphicData uri="http://schemas.openxmlformats.org/presentationml/2006/ole">
            <p:oleObj spid="_x0000_s56326" name="Equation" r:id="rId3" imgW="7861300" imgH="419100" progId="Equation.DSMT4">
              <p:embed/>
            </p:oleObj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2004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7835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Continuous random variables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924377"/>
            <a:ext cx="8229600" cy="109728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4478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Continuous random variables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95350" y="1993900"/>
          <a:ext cx="7353300" cy="749300"/>
        </p:xfrm>
        <a:graphic>
          <a:graphicData uri="http://schemas.openxmlformats.org/presentationml/2006/ole">
            <p:oleObj spid="_x0000_s57350" name="Equation" r:id="rId3" imgW="7353300" imgH="749300" progId="Equation.DSMT4">
              <p:embed/>
            </p:oleObj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2004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21927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Probability mass functions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16459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Probability mass function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0378844"/>
              </p:ext>
            </p:extLst>
          </p:nvPr>
        </p:nvGraphicFramePr>
        <p:xfrm>
          <a:off x="1004888" y="1714500"/>
          <a:ext cx="7134225" cy="1409700"/>
        </p:xfrm>
        <a:graphic>
          <a:graphicData uri="http://schemas.openxmlformats.org/presentationml/2006/ole">
            <p:oleObj spid="_x0000_s60422" name="Equation" r:id="rId3" imgW="7137360" imgH="1409400" progId="Equation.DSMT4">
              <p:embed/>
            </p:oleObj>
          </a:graphicData>
        </a:graphic>
      </p:graphicFrame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40480"/>
            <a:ext cx="301752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7240" y="3840480"/>
            <a:ext cx="301752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26626"/>
          <p:cNvSpPr txBox="1">
            <a:spLocks noChangeArrowheads="1"/>
          </p:cNvSpPr>
          <p:nvPr/>
        </p:nvSpPr>
        <p:spPr bwMode="auto">
          <a:xfrm>
            <a:off x="457200" y="3352800"/>
            <a:ext cx="8229600" cy="4572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45720" rIns="182880" bIns="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b="1" dirty="0" smtClean="0">
                <a:latin typeface="+mj-lt"/>
                <a:ea typeface="楷体" pitchFamily="49" charset="-122"/>
                <a:cs typeface="Times New Roman" pitchFamily="18" charset="0"/>
              </a:rPr>
              <a:t>Exact</a:t>
            </a:r>
            <a:endParaRPr lang="en-US" altLang="en-US" b="1" i="1" dirty="0" smtClean="0">
              <a:latin typeface="+mj-lt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380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Bernoulli distribution</a:t>
            </a:r>
            <a:endParaRPr lang="en-US" sz="54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127250" y="1524000"/>
          <a:ext cx="4889500" cy="876300"/>
        </p:xfrm>
        <a:graphic>
          <a:graphicData uri="http://schemas.openxmlformats.org/presentationml/2006/ole">
            <p:oleObj spid="_x0000_s61446" name="Equation" r:id="rId3" imgW="4889500" imgH="876300" progId="Equation.DSMT4">
              <p:embed/>
            </p:oleObj>
          </a:graphicData>
        </a:graphic>
      </p:graphicFrame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2004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43053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Binomial distribution</a:t>
            </a:r>
            <a:endParaRPr lang="en-US" sz="5400" dirty="0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8809109"/>
              </p:ext>
            </p:extLst>
          </p:nvPr>
        </p:nvGraphicFramePr>
        <p:xfrm>
          <a:off x="1619672" y="1916832"/>
          <a:ext cx="5588000" cy="723900"/>
        </p:xfrm>
        <a:graphic>
          <a:graphicData uri="http://schemas.openxmlformats.org/presentationml/2006/ole">
            <p:oleObj spid="_x0000_s62470" name="Equation" r:id="rId3" imgW="5588000" imgH="723900" progId="Equation.DSMT4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0" y="3429000"/>
            <a:ext cx="9144000" cy="3017520"/>
            <a:chOff x="0" y="3840480"/>
            <a:chExt cx="9144000" cy="3017520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3840480"/>
              <a:ext cx="3017520" cy="3017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029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63240" y="3840480"/>
              <a:ext cx="3017520" cy="3017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0291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26480" y="3840480"/>
              <a:ext cx="3017520" cy="3017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3968777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a Continuous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Euclid" pitchFamily="18" charset="0"/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latin typeface="Euclid" pitchFamily="18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Euclid" pitchFamily="18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Euclid" pitchFamily="18" charset="0"/>
              </a:rPr>
              <a:t>=</a:t>
            </a:r>
            <a:r>
              <a:rPr lang="en-US" sz="2400" b="1" i="1" dirty="0" smtClean="0">
                <a:solidFill>
                  <a:srgbClr val="FF0000"/>
                </a:solidFill>
                <a:latin typeface="Euclid" pitchFamily="18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Euclid" pitchFamily="18" charset="0"/>
              </a:rPr>
              <a:t>) = ?</a:t>
            </a:r>
            <a:endParaRPr lang="en-US" dirty="0" smtClean="0">
              <a:latin typeface="Euclid" pitchFamily="18" charset="0"/>
            </a:endParaRPr>
          </a:p>
          <a:p>
            <a:pPr lvl="1"/>
            <a:r>
              <a:rPr lang="en-US" sz="2400" dirty="0" smtClean="0">
                <a:latin typeface="Euclid" pitchFamily="18" charset="0"/>
              </a:rPr>
              <a:t>{</a:t>
            </a:r>
            <a:r>
              <a:rPr lang="en-US" sz="2400" i="1" dirty="0" smtClean="0">
                <a:latin typeface="Euclid" pitchFamily="18" charset="0"/>
              </a:rPr>
              <a:t>X </a:t>
            </a:r>
            <a:r>
              <a:rPr lang="en-US" sz="2400" dirty="0" smtClean="0">
                <a:latin typeface="Euclid" pitchFamily="18" charset="0"/>
              </a:rPr>
              <a:t>= </a:t>
            </a:r>
            <a:r>
              <a:rPr lang="en-US" sz="2400" i="1" dirty="0" smtClean="0">
                <a:latin typeface="Euclid" pitchFamily="18" charset="0"/>
              </a:rPr>
              <a:t>x</a:t>
            </a:r>
            <a:r>
              <a:rPr lang="en-US" sz="2400" dirty="0" smtClean="0">
                <a:latin typeface="Euclid" pitchFamily="18" charset="0"/>
              </a:rPr>
              <a:t>} 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 {</a:t>
            </a:r>
            <a:r>
              <a:rPr lang="en-US" sz="2400" i="1" dirty="0" smtClean="0">
                <a:latin typeface="Euclid" pitchFamily="18" charset="0"/>
              </a:rPr>
              <a:t>x</a:t>
            </a:r>
            <a:r>
              <a:rPr lang="en-US" sz="2400" i="1" dirty="0" smtClean="0">
                <a:latin typeface="Euclid Symbol" pitchFamily="18" charset="2"/>
              </a:rPr>
              <a:t>-e </a:t>
            </a:r>
            <a:r>
              <a:rPr lang="en-US" sz="2400" dirty="0" smtClean="0">
                <a:latin typeface="Euclid" pitchFamily="18" charset="0"/>
                <a:sym typeface="Euclid Symbol"/>
              </a:rPr>
              <a:t>&lt;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 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} for any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 and </a:t>
            </a:r>
            <a:r>
              <a:rPr lang="en-US" sz="2400" i="1" dirty="0" smtClean="0">
                <a:latin typeface="Euclid Symbol" pitchFamily="18" charset="2"/>
              </a:rPr>
              <a:t>e</a:t>
            </a:r>
            <a:endParaRPr lang="en-US" sz="700" dirty="0" smtClean="0">
              <a:latin typeface="Euclid" pitchFamily="18" charset="0"/>
              <a:sym typeface="Euclid Symbol"/>
            </a:endParaRPr>
          </a:p>
          <a:p>
            <a:pPr lvl="1"/>
            <a:r>
              <a:rPr lang="en-US" sz="2400" i="1" dirty="0" smtClean="0">
                <a:latin typeface="Euclid" pitchFamily="18" charset="0"/>
              </a:rPr>
              <a:t>P</a:t>
            </a:r>
            <a:r>
              <a:rPr lang="en-US" sz="2400" dirty="0" smtClean="0">
                <a:latin typeface="Euclid" pitchFamily="18" charset="0"/>
              </a:rPr>
              <a:t>{</a:t>
            </a:r>
            <a:r>
              <a:rPr lang="en-US" sz="2400" i="1" dirty="0" smtClean="0">
                <a:latin typeface="Euclid" pitchFamily="18" charset="0"/>
              </a:rPr>
              <a:t>X </a:t>
            </a:r>
            <a:r>
              <a:rPr lang="en-US" sz="2400" dirty="0" smtClean="0">
                <a:latin typeface="Euclid" pitchFamily="18" charset="0"/>
              </a:rPr>
              <a:t>= </a:t>
            </a:r>
            <a:r>
              <a:rPr lang="en-US" sz="2400" i="1" dirty="0" smtClean="0">
                <a:latin typeface="Euclid" pitchFamily="18" charset="0"/>
              </a:rPr>
              <a:t>x</a:t>
            </a:r>
            <a:r>
              <a:rPr lang="en-US" sz="2400" dirty="0" smtClean="0">
                <a:latin typeface="Euclid" pitchFamily="18" charset="0"/>
              </a:rPr>
              <a:t>}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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P</a:t>
            </a:r>
            <a:r>
              <a:rPr lang="en-US" sz="2400" dirty="0" smtClean="0">
                <a:latin typeface="Euclid" pitchFamily="18" charset="0"/>
                <a:sym typeface="Euclid Symbol"/>
              </a:rPr>
              <a:t>{</a:t>
            </a:r>
            <a:r>
              <a:rPr lang="en-US" sz="2400" i="1" dirty="0" smtClean="0">
                <a:latin typeface="Euclid" pitchFamily="18" charset="0"/>
              </a:rPr>
              <a:t>x</a:t>
            </a:r>
            <a:r>
              <a:rPr lang="en-US" sz="2400" i="1" dirty="0" smtClean="0">
                <a:latin typeface="Euclid Symbol" pitchFamily="18" charset="2"/>
              </a:rPr>
              <a:t>-e </a:t>
            </a:r>
            <a:r>
              <a:rPr lang="en-US" sz="2400" dirty="0" smtClean="0">
                <a:latin typeface="Euclid" pitchFamily="18" charset="0"/>
                <a:sym typeface="Euclid Symbol"/>
              </a:rPr>
              <a:t>&lt;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 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}</a:t>
            </a:r>
            <a:br>
              <a:rPr lang="en-US" sz="2400" dirty="0" smtClean="0">
                <a:latin typeface="Euclid" pitchFamily="18" charset="0"/>
                <a:sym typeface="Euclid Symbol"/>
              </a:rPr>
            </a:br>
            <a:r>
              <a:rPr lang="en-US" sz="2400" dirty="0" smtClean="0">
                <a:latin typeface="Euclid" pitchFamily="18" charset="0"/>
                <a:sym typeface="Euclid Symbol"/>
              </a:rPr>
              <a:t>		=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P</a:t>
            </a:r>
            <a:r>
              <a:rPr lang="en-US" sz="2400" dirty="0" smtClean="0">
                <a:latin typeface="Euclid" pitchFamily="18" charset="0"/>
                <a:sym typeface="Euclid Symbol"/>
              </a:rPr>
              <a:t>{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 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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 </a:t>
            </a:r>
            <a:r>
              <a:rPr lang="en-US" sz="2400" dirty="0" smtClean="0">
                <a:latin typeface="Euclid" pitchFamily="18" charset="0"/>
                <a:sym typeface="Euclid Symbol"/>
              </a:rPr>
              <a:t>&gt; </a:t>
            </a:r>
            <a:r>
              <a:rPr lang="en-US" sz="2400" i="1" dirty="0" smtClean="0">
                <a:latin typeface="Euclid" pitchFamily="18" charset="0"/>
              </a:rPr>
              <a:t>x</a:t>
            </a:r>
            <a:r>
              <a:rPr lang="en-US" sz="2400" i="1" dirty="0" smtClean="0">
                <a:latin typeface="Euclid Symbol" pitchFamily="18" charset="2"/>
              </a:rPr>
              <a:t>-e</a:t>
            </a:r>
            <a:r>
              <a:rPr lang="en-US" sz="2400" dirty="0" smtClean="0">
                <a:latin typeface="Euclid" pitchFamily="18" charset="0"/>
                <a:sym typeface="Euclid Symbol"/>
              </a:rPr>
              <a:t>}</a:t>
            </a:r>
            <a:br>
              <a:rPr lang="en-US" sz="2400" dirty="0" smtClean="0">
                <a:latin typeface="Euclid" pitchFamily="18" charset="0"/>
                <a:sym typeface="Euclid Symbol"/>
              </a:rPr>
            </a:br>
            <a:r>
              <a:rPr lang="en-US" sz="2400" dirty="0" smtClean="0">
                <a:latin typeface="Euclid" pitchFamily="18" charset="0"/>
                <a:sym typeface="Euclid Symbol"/>
              </a:rPr>
              <a:t>		=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P</a:t>
            </a:r>
            <a:r>
              <a:rPr lang="en-US" sz="2400" dirty="0" smtClean="0">
                <a:latin typeface="Euclid" pitchFamily="18" charset="0"/>
                <a:sym typeface="Euclid Symbol"/>
              </a:rPr>
              <a:t>{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 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 (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 </a:t>
            </a:r>
            <a:r>
              <a:rPr lang="en-US" sz="2400" i="1" dirty="0" smtClean="0">
                <a:latin typeface="Euclid" pitchFamily="18" charset="0"/>
              </a:rPr>
              <a:t>x</a:t>
            </a:r>
            <a:r>
              <a:rPr lang="en-US" sz="2400" i="1" dirty="0" smtClean="0">
                <a:latin typeface="Euclid Symbol" pitchFamily="18" charset="2"/>
              </a:rPr>
              <a:t>-e</a:t>
            </a:r>
            <a:r>
              <a:rPr lang="en-US" sz="2400" dirty="0" smtClean="0">
                <a:latin typeface="Euclid Symbol" pitchFamily="18" charset="2"/>
              </a:rPr>
              <a:t>)</a:t>
            </a:r>
            <a:r>
              <a:rPr lang="en-US" sz="2400" baseline="30000" dirty="0" smtClean="0">
                <a:latin typeface="Euclid" pitchFamily="18" charset="0"/>
              </a:rPr>
              <a:t>c</a:t>
            </a:r>
            <a:r>
              <a:rPr lang="en-US" sz="2400" dirty="0" smtClean="0">
                <a:latin typeface="Euclid" pitchFamily="18" charset="0"/>
                <a:sym typeface="Euclid Symbol"/>
              </a:rPr>
              <a:t>}</a:t>
            </a:r>
            <a:br>
              <a:rPr lang="en-US" sz="2400" dirty="0" smtClean="0">
                <a:latin typeface="Euclid" pitchFamily="18" charset="0"/>
                <a:sym typeface="Euclid Symbol"/>
              </a:rPr>
            </a:br>
            <a:r>
              <a:rPr lang="en-US" sz="2400" dirty="0" smtClean="0">
                <a:latin typeface="Euclid" pitchFamily="18" charset="0"/>
                <a:sym typeface="Euclid Symbol"/>
              </a:rPr>
              <a:t>		=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P</a:t>
            </a:r>
            <a:r>
              <a:rPr lang="en-US" sz="2400" dirty="0" smtClean="0">
                <a:latin typeface="Euclid" pitchFamily="18" charset="0"/>
                <a:sym typeface="Euclid Symbol"/>
              </a:rPr>
              <a:t>{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 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altLang="zh-CN" sz="2400" dirty="0" smtClean="0">
                <a:latin typeface="Euclid" pitchFamily="18" charset="0"/>
                <a:sym typeface="Euclid Symbol"/>
              </a:rPr>
              <a:t>}</a:t>
            </a:r>
            <a:r>
              <a:rPr lang="zh-CN" altLang="en-US" sz="2400" dirty="0" smtClean="0">
                <a:latin typeface="Euclid" pitchFamily="18" charset="0"/>
                <a:sym typeface="Euclid Symbol"/>
              </a:rPr>
              <a:t> </a:t>
            </a:r>
            <a:r>
              <a:rPr lang="en-US" sz="2400" i="1" dirty="0" smtClean="0">
                <a:latin typeface="Euclid Symbol" pitchFamily="18" charset="2"/>
              </a:rPr>
              <a:t>-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 P</a:t>
            </a:r>
            <a:r>
              <a:rPr lang="en-US" sz="2400" dirty="0" smtClean="0">
                <a:latin typeface="Euclid" pitchFamily="18" charset="0"/>
                <a:sym typeface="Euclid Symbol"/>
              </a:rPr>
              <a:t>(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 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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 </a:t>
            </a:r>
            <a:r>
              <a:rPr lang="en-US" sz="2400" i="1" dirty="0" smtClean="0">
                <a:latin typeface="Euclid" pitchFamily="18" charset="0"/>
              </a:rPr>
              <a:t>x</a:t>
            </a:r>
            <a:r>
              <a:rPr lang="en-US" sz="2400" i="1" dirty="0" smtClean="0">
                <a:latin typeface="Euclid Symbol" pitchFamily="18" charset="2"/>
              </a:rPr>
              <a:t>-e</a:t>
            </a:r>
            <a:r>
              <a:rPr lang="en-US" sz="2400" dirty="0" smtClean="0">
                <a:latin typeface="Euclid" pitchFamily="18" charset="0"/>
                <a:sym typeface="Euclid Symbol"/>
              </a:rPr>
              <a:t>}</a:t>
            </a:r>
            <a:br>
              <a:rPr lang="en-US" sz="2400" dirty="0" smtClean="0">
                <a:latin typeface="Euclid" pitchFamily="18" charset="0"/>
                <a:sym typeface="Euclid Symbol"/>
              </a:rPr>
            </a:br>
            <a:r>
              <a:rPr lang="en-US" sz="2400" dirty="0" smtClean="0">
                <a:latin typeface="Euclid" pitchFamily="18" charset="0"/>
                <a:sym typeface="Euclid Symbol"/>
              </a:rPr>
              <a:t>		= 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F</a:t>
            </a:r>
            <a:r>
              <a:rPr lang="en-US" sz="2400" i="1" baseline="-25000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(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altLang="zh-CN" sz="2400" dirty="0" smtClean="0">
                <a:latin typeface="Euclid" pitchFamily="18" charset="0"/>
                <a:sym typeface="Euclid Symbol"/>
              </a:rPr>
              <a:t>)</a:t>
            </a:r>
            <a:r>
              <a:rPr lang="zh-CN" altLang="en-US" sz="2400" dirty="0" smtClean="0">
                <a:latin typeface="Euclid" pitchFamily="18" charset="0"/>
                <a:sym typeface="Euclid Symbol"/>
              </a:rPr>
              <a:t> </a:t>
            </a:r>
            <a:r>
              <a:rPr lang="en-US" sz="2400" i="1" dirty="0" smtClean="0">
                <a:latin typeface="Euclid Symbol" pitchFamily="18" charset="2"/>
              </a:rPr>
              <a:t>-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 F</a:t>
            </a:r>
            <a:r>
              <a:rPr lang="en-US" sz="2400" i="1" baseline="-25000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(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i="1" dirty="0" smtClean="0">
                <a:latin typeface="Euclid Symbol" pitchFamily="18" charset="2"/>
              </a:rPr>
              <a:t>-e</a:t>
            </a:r>
            <a:r>
              <a:rPr lang="en-US" sz="2400" dirty="0" smtClean="0">
                <a:latin typeface="Euclid" pitchFamily="18" charset="0"/>
                <a:sym typeface="Euclid Symbol"/>
              </a:rPr>
              <a:t>)</a:t>
            </a:r>
          </a:p>
          <a:p>
            <a:pPr lvl="1"/>
            <a:endParaRPr lang="en-US" sz="700" dirty="0" smtClean="0">
              <a:latin typeface="Euclid" pitchFamily="18" charset="0"/>
            </a:endParaRPr>
          </a:p>
          <a:p>
            <a:pPr lvl="1"/>
            <a:r>
              <a:rPr lang="en-US" sz="2400" dirty="0" smtClean="0">
                <a:latin typeface="Euclid" pitchFamily="18" charset="0"/>
              </a:rPr>
              <a:t>0</a:t>
            </a:r>
            <a:r>
              <a:rPr lang="en-US" sz="2400" dirty="0" smtClean="0">
                <a:latin typeface="Euclid" pitchFamily="18" charset="0"/>
                <a:sym typeface="Euclid Symbol"/>
              </a:rPr>
              <a:t>  </a:t>
            </a:r>
            <a:r>
              <a:rPr lang="en-US" sz="2400" i="1" dirty="0" smtClean="0">
                <a:latin typeface="Euclid" pitchFamily="18" charset="0"/>
              </a:rPr>
              <a:t>P</a:t>
            </a:r>
            <a:r>
              <a:rPr lang="en-US" sz="2400" dirty="0" smtClean="0">
                <a:latin typeface="Euclid" pitchFamily="18" charset="0"/>
              </a:rPr>
              <a:t>{</a:t>
            </a:r>
            <a:r>
              <a:rPr lang="en-US" sz="2400" i="1" dirty="0" smtClean="0">
                <a:latin typeface="Euclid" pitchFamily="18" charset="0"/>
              </a:rPr>
              <a:t>X </a:t>
            </a:r>
            <a:r>
              <a:rPr lang="en-US" sz="2400" dirty="0" smtClean="0">
                <a:latin typeface="Euclid" pitchFamily="18" charset="0"/>
              </a:rPr>
              <a:t>= </a:t>
            </a:r>
            <a:r>
              <a:rPr lang="en-US" sz="2400" i="1" dirty="0" smtClean="0">
                <a:latin typeface="Euclid" pitchFamily="18" charset="0"/>
              </a:rPr>
              <a:t>x</a:t>
            </a:r>
            <a:r>
              <a:rPr lang="en-US" sz="2400" dirty="0" smtClean="0">
                <a:latin typeface="Euclid" pitchFamily="18" charset="0"/>
              </a:rPr>
              <a:t>}</a:t>
            </a:r>
            <a:r>
              <a:rPr lang="en-US" sz="2400" dirty="0" smtClean="0">
                <a:latin typeface="Euclid" pitchFamily="18" charset="0"/>
                <a:sym typeface="Euclid Symbol"/>
              </a:rPr>
              <a:t>  lim</a:t>
            </a:r>
            <a:r>
              <a:rPr lang="en-US" sz="2400" i="1" baseline="-25000" dirty="0" smtClean="0">
                <a:latin typeface="Euclid Symbol" pitchFamily="18" charset="2"/>
              </a:rPr>
              <a:t>e</a:t>
            </a:r>
            <a:r>
              <a:rPr lang="en-US" sz="2400" baseline="-25000" dirty="0" smtClean="0">
                <a:latin typeface="Euclid Symbol" pitchFamily="18" charset="2"/>
                <a:sym typeface="Euclid Symbol"/>
              </a:rPr>
              <a:t>0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 </a:t>
            </a:r>
            <a:r>
              <a:rPr lang="en-US" sz="2400" dirty="0" smtClean="0">
                <a:latin typeface="Euclid" pitchFamily="18" charset="0"/>
                <a:sym typeface="Euclid Symbol"/>
              </a:rPr>
              <a:t>[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F</a:t>
            </a:r>
            <a:r>
              <a:rPr lang="en-US" sz="2400" i="1" baseline="-25000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(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altLang="zh-CN" sz="2400" dirty="0" smtClean="0">
                <a:latin typeface="Euclid" pitchFamily="18" charset="0"/>
                <a:sym typeface="Euclid Symbol"/>
              </a:rPr>
              <a:t>)</a:t>
            </a:r>
            <a:r>
              <a:rPr lang="zh-CN" altLang="en-US" sz="2400" dirty="0" smtClean="0">
                <a:latin typeface="Euclid" pitchFamily="18" charset="0"/>
                <a:sym typeface="Euclid Symbol"/>
              </a:rPr>
              <a:t> </a:t>
            </a:r>
            <a:r>
              <a:rPr lang="en-US" sz="2400" i="1" dirty="0" smtClean="0">
                <a:latin typeface="Euclid Symbol" pitchFamily="18" charset="2"/>
              </a:rPr>
              <a:t>-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 F</a:t>
            </a:r>
            <a:r>
              <a:rPr lang="en-US" sz="2400" i="1" baseline="-25000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dirty="0" smtClean="0">
                <a:latin typeface="Euclid" pitchFamily="18" charset="0"/>
                <a:sym typeface="Euclid Symbol"/>
              </a:rPr>
              <a:t>(</a:t>
            </a:r>
            <a:r>
              <a:rPr lang="en-US" sz="2400" i="1" dirty="0" smtClean="0">
                <a:latin typeface="Euclid" pitchFamily="18" charset="0"/>
                <a:sym typeface="Euclid Symbol"/>
              </a:rPr>
              <a:t>x</a:t>
            </a:r>
            <a:r>
              <a:rPr lang="en-US" sz="2400" i="1" dirty="0" smtClean="0">
                <a:latin typeface="Euclid Symbol" pitchFamily="18" charset="2"/>
              </a:rPr>
              <a:t>-e</a:t>
            </a:r>
            <a:r>
              <a:rPr lang="en-US" sz="2400" dirty="0" smtClean="0">
                <a:latin typeface="Euclid" pitchFamily="18" charset="0"/>
                <a:sym typeface="Euclid Symbol"/>
              </a:rPr>
              <a:t>)] = 0</a:t>
            </a:r>
            <a:endParaRPr lang="en-US" sz="2400" baseline="-25000" dirty="0">
              <a:latin typeface="Euclid" pitchFamily="18" charset="0"/>
            </a:endParaRPr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5373216"/>
            <a:ext cx="8229600" cy="118872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i="1" dirty="0" smtClean="0">
                <a:latin typeface="Euclid" pitchFamily="18" charset="0"/>
              </a:rPr>
              <a:t>P</a:t>
            </a:r>
            <a:r>
              <a:rPr lang="en-US" sz="2200" b="1" dirty="0" smtClean="0">
                <a:latin typeface="Euclid" pitchFamily="18" charset="0"/>
              </a:rPr>
              <a:t>{</a:t>
            </a:r>
            <a:r>
              <a:rPr lang="en-US" sz="2200" b="1" i="1" dirty="0" smtClean="0">
                <a:latin typeface="Euclid" pitchFamily="18" charset="0"/>
              </a:rPr>
              <a:t>X</a:t>
            </a:r>
            <a:r>
              <a:rPr lang="en-US" sz="2200" b="1" dirty="0" smtClean="0">
                <a:latin typeface="Euclid" pitchFamily="18" charset="0"/>
              </a:rPr>
              <a:t>=</a:t>
            </a:r>
            <a:r>
              <a:rPr lang="en-US" sz="2200" b="1" i="1" dirty="0" smtClean="0">
                <a:latin typeface="Euclid" pitchFamily="18" charset="0"/>
              </a:rPr>
              <a:t>x</a:t>
            </a:r>
            <a:r>
              <a:rPr lang="en-US" sz="2200" b="1" dirty="0" smtClean="0">
                <a:latin typeface="Euclid" pitchFamily="18" charset="0"/>
              </a:rPr>
              <a:t>} = 0 for any </a:t>
            </a:r>
            <a:r>
              <a:rPr lang="en-US" sz="2200" b="1" i="1" dirty="0" smtClean="0">
                <a:latin typeface="Euclid" pitchFamily="18" charset="0"/>
              </a:rPr>
              <a:t>x</a:t>
            </a:r>
          </a:p>
          <a:p>
            <a:pPr algn="ctr">
              <a:lnSpc>
                <a:spcPct val="85000"/>
              </a:lnSpc>
              <a:spcBef>
                <a:spcPts val="1800"/>
              </a:spcBef>
            </a:pPr>
            <a:r>
              <a:rPr lang="en-US" sz="2200" i="1" dirty="0" smtClean="0">
                <a:latin typeface="Euclid" pitchFamily="18" charset="0"/>
              </a:rPr>
              <a:t>P</a:t>
            </a:r>
            <a:r>
              <a:rPr lang="en-US" sz="2200" dirty="0" smtClean="0">
                <a:latin typeface="Euclid" pitchFamily="18" charset="0"/>
              </a:rPr>
              <a:t>{</a:t>
            </a:r>
            <a:r>
              <a:rPr lang="en-US" sz="2200" i="1" dirty="0" smtClean="0">
                <a:latin typeface="Euclid" pitchFamily="18" charset="0"/>
              </a:rPr>
              <a:t>a</a:t>
            </a:r>
            <a:r>
              <a:rPr lang="en-US" sz="2200" dirty="0" smtClean="0">
                <a:latin typeface="Euclid" pitchFamily="18" charset="0"/>
              </a:rPr>
              <a:t>&lt;</a:t>
            </a:r>
            <a:r>
              <a:rPr lang="en-US" sz="2200" i="1" dirty="0" smtClean="0">
                <a:latin typeface="Euclid" pitchFamily="18" charset="0"/>
              </a:rPr>
              <a:t>X</a:t>
            </a:r>
            <a:r>
              <a:rPr lang="en-US" sz="2200" dirty="0" smtClean="0">
                <a:latin typeface="Euclid" pitchFamily="18" charset="0"/>
              </a:rPr>
              <a:t>&lt;</a:t>
            </a:r>
            <a:r>
              <a:rPr lang="en-US" sz="2200" i="1" dirty="0" smtClean="0">
                <a:latin typeface="Euclid" pitchFamily="18" charset="0"/>
              </a:rPr>
              <a:t>b</a:t>
            </a:r>
            <a:r>
              <a:rPr lang="en-US" sz="2200" dirty="0" smtClean="0">
                <a:latin typeface="Euclid" pitchFamily="18" charset="0"/>
              </a:rPr>
              <a:t>}=</a:t>
            </a:r>
            <a:r>
              <a:rPr lang="en-US" sz="2200" i="1" dirty="0" smtClean="0">
                <a:latin typeface="Euclid" pitchFamily="18" charset="0"/>
              </a:rPr>
              <a:t>P</a:t>
            </a:r>
            <a:r>
              <a:rPr lang="en-US" sz="2200" dirty="0" smtClean="0">
                <a:latin typeface="Euclid" pitchFamily="18" charset="0"/>
              </a:rPr>
              <a:t>{</a:t>
            </a:r>
            <a:r>
              <a:rPr lang="en-US" sz="2200" i="1" dirty="0" smtClean="0">
                <a:latin typeface="Euclid" pitchFamily="18" charset="0"/>
              </a:rPr>
              <a:t>a</a:t>
            </a:r>
            <a:r>
              <a:rPr lang="en-US" sz="2200" dirty="0" smtClean="0">
                <a:latin typeface="Euclid" pitchFamily="18" charset="0"/>
              </a:rPr>
              <a:t>&lt;</a:t>
            </a:r>
            <a:r>
              <a:rPr lang="en-US" sz="2200" i="1" dirty="0" smtClean="0">
                <a:latin typeface="Euclid" pitchFamily="18" charset="0"/>
              </a:rPr>
              <a:t>X</a:t>
            </a:r>
            <a:r>
              <a:rPr lang="en-US" sz="2200" dirty="0" smtClean="0">
                <a:latin typeface="Euclid" pitchFamily="18" charset="0"/>
                <a:sym typeface="Euclid Symbol"/>
              </a:rPr>
              <a:t> </a:t>
            </a:r>
            <a:r>
              <a:rPr lang="en-US" sz="2200" i="1" dirty="0" smtClean="0">
                <a:latin typeface="Euclid" pitchFamily="18" charset="0"/>
              </a:rPr>
              <a:t>b</a:t>
            </a:r>
            <a:r>
              <a:rPr lang="en-US" sz="2200" dirty="0" smtClean="0">
                <a:latin typeface="Euclid" pitchFamily="18" charset="0"/>
              </a:rPr>
              <a:t>}=</a:t>
            </a:r>
            <a:r>
              <a:rPr lang="en-US" sz="2200" i="1" dirty="0" smtClean="0">
                <a:latin typeface="Euclid" pitchFamily="18" charset="0"/>
              </a:rPr>
              <a:t>P</a:t>
            </a:r>
            <a:r>
              <a:rPr lang="en-US" sz="2200" dirty="0" smtClean="0">
                <a:latin typeface="Euclid" pitchFamily="18" charset="0"/>
              </a:rPr>
              <a:t>{</a:t>
            </a:r>
            <a:r>
              <a:rPr lang="en-US" sz="2200" i="1" dirty="0" err="1" smtClean="0">
                <a:latin typeface="Euclid" pitchFamily="18" charset="0"/>
              </a:rPr>
              <a:t>a</a:t>
            </a:r>
            <a:r>
              <a:rPr lang="en-US" sz="2200" dirty="0" err="1" smtClean="0">
                <a:latin typeface="Euclid" pitchFamily="18" charset="0"/>
                <a:sym typeface="Euclid Symbol"/>
              </a:rPr>
              <a:t></a:t>
            </a:r>
            <a:r>
              <a:rPr lang="en-US" sz="2200" i="1" dirty="0" err="1" smtClean="0">
                <a:latin typeface="Euclid" pitchFamily="18" charset="0"/>
              </a:rPr>
              <a:t>X</a:t>
            </a:r>
            <a:r>
              <a:rPr lang="en-US" sz="2200" dirty="0" smtClean="0">
                <a:latin typeface="Euclid" pitchFamily="18" charset="0"/>
                <a:sym typeface="Euclid Symbol"/>
              </a:rPr>
              <a:t>&lt;</a:t>
            </a:r>
            <a:r>
              <a:rPr lang="en-US" sz="2200" i="1" dirty="0" smtClean="0">
                <a:latin typeface="Euclid" pitchFamily="18" charset="0"/>
                <a:sym typeface="Euclid Symbol"/>
              </a:rPr>
              <a:t>b</a:t>
            </a:r>
            <a:r>
              <a:rPr lang="en-US" sz="2200" dirty="0" smtClean="0">
                <a:latin typeface="Euclid" pitchFamily="18" charset="0"/>
              </a:rPr>
              <a:t>}=</a:t>
            </a:r>
            <a:r>
              <a:rPr lang="en-US" sz="2200" i="1" dirty="0" smtClean="0">
                <a:latin typeface="Euclid" pitchFamily="18" charset="0"/>
              </a:rPr>
              <a:t>P</a:t>
            </a:r>
            <a:r>
              <a:rPr lang="en-US" sz="2200" dirty="0" smtClean="0">
                <a:latin typeface="Euclid" pitchFamily="18" charset="0"/>
              </a:rPr>
              <a:t>{</a:t>
            </a:r>
            <a:r>
              <a:rPr lang="en-US" sz="2200" i="1" dirty="0" err="1" smtClean="0">
                <a:latin typeface="Euclid" pitchFamily="18" charset="0"/>
              </a:rPr>
              <a:t>a</a:t>
            </a:r>
            <a:r>
              <a:rPr lang="en-US" sz="2200" dirty="0" err="1" smtClean="0">
                <a:latin typeface="Euclid" pitchFamily="18" charset="0"/>
                <a:sym typeface="Euclid Symbol"/>
              </a:rPr>
              <a:t></a:t>
            </a:r>
            <a:r>
              <a:rPr lang="en-US" sz="2200" i="1" dirty="0" err="1" smtClean="0">
                <a:latin typeface="Euclid" pitchFamily="18" charset="0"/>
              </a:rPr>
              <a:t>X</a:t>
            </a:r>
            <a:r>
              <a:rPr lang="en-US" sz="2200" dirty="0" err="1" smtClean="0">
                <a:latin typeface="Euclid" pitchFamily="18" charset="0"/>
                <a:sym typeface="Euclid Symbol"/>
              </a:rPr>
              <a:t></a:t>
            </a:r>
            <a:r>
              <a:rPr lang="en-US" sz="2200" i="1" dirty="0" err="1" smtClean="0">
                <a:latin typeface="Euclid" pitchFamily="18" charset="0"/>
                <a:sym typeface="Euclid Symbol"/>
              </a:rPr>
              <a:t>b</a:t>
            </a:r>
            <a:r>
              <a:rPr lang="en-US" sz="2200" dirty="0" smtClean="0">
                <a:latin typeface="Euclid" pitchFamily="18" charset="0"/>
              </a:rPr>
              <a:t>} for any </a:t>
            </a:r>
            <a:r>
              <a:rPr lang="en-US" sz="2200" i="1" dirty="0" smtClean="0">
                <a:latin typeface="Euclid" pitchFamily="18" charset="0"/>
              </a:rPr>
              <a:t>x</a:t>
            </a:r>
            <a:endParaRPr lang="en-US" altLang="en-US" sz="2200" i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>
              <a:lnSpc>
                <a:spcPct val="85000"/>
              </a:lnSpc>
            </a:pPr>
            <a:endParaRPr lang="en-US" altLang="en-US" sz="2200" b="1" i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044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Probability Density Functions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95776"/>
            <a:ext cx="8229600" cy="2669328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2192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Probability density function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8335954"/>
              </p:ext>
            </p:extLst>
          </p:nvPr>
        </p:nvGraphicFramePr>
        <p:xfrm>
          <a:off x="787400" y="2060848"/>
          <a:ext cx="7569200" cy="1739900"/>
        </p:xfrm>
        <a:graphic>
          <a:graphicData uri="http://schemas.openxmlformats.org/presentationml/2006/ole">
            <p:oleObj spid="_x0000_s64524" name="Equation" r:id="rId3" imgW="7569000" imgH="1739880" progId="Equation.DSMT4">
              <p:embed/>
            </p:oleObj>
          </a:graphicData>
        </a:graphic>
      </p:graphicFrame>
      <p:sp>
        <p:nvSpPr>
          <p:cNvPr id="10" name="TextBox 26626"/>
          <p:cNvSpPr txBox="1">
            <a:spLocks noChangeArrowheads="1"/>
          </p:cNvSpPr>
          <p:nvPr/>
        </p:nvSpPr>
        <p:spPr bwMode="auto">
          <a:xfrm>
            <a:off x="445233" y="4450780"/>
            <a:ext cx="8229600" cy="113846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 algn="ctr">
              <a:lnSpc>
                <a:spcPct val="85000"/>
              </a:lnSpc>
            </a:pPr>
            <a:endParaRPr lang="en-US" altLang="en-US" sz="2200" i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8723702"/>
              </p:ext>
            </p:extLst>
          </p:nvPr>
        </p:nvGraphicFramePr>
        <p:xfrm>
          <a:off x="3419872" y="4603093"/>
          <a:ext cx="2032000" cy="660400"/>
        </p:xfrm>
        <a:graphic>
          <a:graphicData uri="http://schemas.openxmlformats.org/presentationml/2006/ole">
            <p:oleObj spid="_x0000_s64525" name="Equation" r:id="rId4" imgW="2032000" imgH="660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79724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Axiomatic Definition</a:t>
            </a:r>
            <a:endParaRPr lang="en-US" altLang="en-US" sz="2800" dirty="0"/>
          </a:p>
        </p:txBody>
      </p:sp>
      <p:pic>
        <p:nvPicPr>
          <p:cNvPr id="4" name="Picture 2" descr="http://www.phys.psu.edu/~lammert/419/Images/kolmogor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6739"/>
            <a:ext cx="1440160" cy="17801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79188" y="2107396"/>
            <a:ext cx="126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Kolmogorov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307" y="6165304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  <a:ea typeface="黑体" pitchFamily="49" charset="-122"/>
              </a:rPr>
              <a:t>http://en.wikipedia.org/wiki/Kolmogorov_axioms</a:t>
            </a:r>
            <a:endParaRPr lang="en-US" sz="1400" dirty="0">
              <a:latin typeface="+mj-lt"/>
              <a:ea typeface="黑体" pitchFamily="49" charset="-122"/>
            </a:endParaRPr>
          </a:p>
        </p:txBody>
      </p:sp>
      <p:sp>
        <p:nvSpPr>
          <p:cNvPr id="8" name="TextBox 26627"/>
          <p:cNvSpPr txBox="1">
            <a:spLocks noChangeArrowheads="1"/>
          </p:cNvSpPr>
          <p:nvPr/>
        </p:nvSpPr>
        <p:spPr bwMode="auto">
          <a:xfrm>
            <a:off x="683568" y="1907341"/>
            <a:ext cx="73152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Probability axioms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9292394"/>
              </p:ext>
            </p:extLst>
          </p:nvPr>
        </p:nvGraphicFramePr>
        <p:xfrm>
          <a:off x="827584" y="2348880"/>
          <a:ext cx="7188200" cy="3543300"/>
        </p:xfrm>
        <a:graphic>
          <a:graphicData uri="http://schemas.openxmlformats.org/presentationml/2006/ole">
            <p:oleObj spid="_x0000_s47115" name="Equation" r:id="rId4" imgW="7188200" imgH="35433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34785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Uniform distribution</a:t>
            </a:r>
            <a:endParaRPr lang="en-US" sz="6000" dirty="0"/>
          </a:p>
        </p:txBody>
      </p:sp>
      <p:graphicFrame>
        <p:nvGraphicFramePr>
          <p:cNvPr id="1372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4297229"/>
              </p:ext>
            </p:extLst>
          </p:nvPr>
        </p:nvGraphicFramePr>
        <p:xfrm>
          <a:off x="2559050" y="1320800"/>
          <a:ext cx="3797300" cy="2019300"/>
        </p:xfrm>
        <a:graphic>
          <a:graphicData uri="http://schemas.openxmlformats.org/presentationml/2006/ole">
            <p:oleObj spid="_x0000_s66566" name="Equation" r:id="rId3" imgW="3797280" imgH="2019240" progId="Equation.DSMT4">
              <p:embed/>
            </p:oleObj>
          </a:graphicData>
        </a:graphic>
      </p:graphicFrame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040" y="3840480"/>
            <a:ext cx="301752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40480"/>
            <a:ext cx="301752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17520" y="3840480"/>
            <a:ext cx="301752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454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of </a:t>
            </a:r>
            <a:r>
              <a:rPr lang="en-US" altLang="zh-CN" dirty="0" err="1" smtClean="0"/>
              <a:t>cdfs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pdfs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21922" name="Object 2"/>
          <p:cNvGraphicFramePr>
            <a:graphicFrameLocks noChangeAspect="1"/>
          </p:cNvGraphicFramePr>
          <p:nvPr/>
        </p:nvGraphicFramePr>
        <p:xfrm>
          <a:off x="2235200" y="2133600"/>
          <a:ext cx="4673600" cy="2755900"/>
        </p:xfrm>
        <a:graphic>
          <a:graphicData uri="http://schemas.openxmlformats.org/presentationml/2006/ole">
            <p:oleObj spid="_x0000_s67590" name="Equation" r:id="rId3" imgW="4673600" imgH="2755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5565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Necessary and sufficient condition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924377"/>
            <a:ext cx="8229600" cy="420624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4478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Necessary and sufficient condition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47750" y="2146300"/>
          <a:ext cx="7035800" cy="2578100"/>
        </p:xfrm>
        <a:graphic>
          <a:graphicData uri="http://schemas.openxmlformats.org/presentationml/2006/ole">
            <p:oleObj spid="_x0000_s68614" name="Equation" r:id="rId3" imgW="7035800" imgH="2578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6420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Standard Normal Distribution</a:t>
            </a:r>
            <a:endParaRPr lang="en-US" sz="6000" dirty="0"/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2006813"/>
              </p:ext>
            </p:extLst>
          </p:nvPr>
        </p:nvGraphicFramePr>
        <p:xfrm>
          <a:off x="3491880" y="1556792"/>
          <a:ext cx="1930400" cy="876300"/>
        </p:xfrm>
        <a:graphic>
          <a:graphicData uri="http://schemas.openxmlformats.org/presentationml/2006/ole">
            <p:oleObj spid="_x0000_s69644" name="Equation" r:id="rId3" imgW="1930400" imgH="876300" progId="Equation.DSMT4">
              <p:embed/>
            </p:oleObj>
          </a:graphicData>
        </a:graphic>
      </p:graphicFrame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8180" y="270892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7073081"/>
              </p:ext>
            </p:extLst>
          </p:nvPr>
        </p:nvGraphicFramePr>
        <p:xfrm>
          <a:off x="6660232" y="3356992"/>
          <a:ext cx="1739900" cy="2489200"/>
        </p:xfrm>
        <a:graphic>
          <a:graphicData uri="http://schemas.openxmlformats.org/presentationml/2006/ole">
            <p:oleObj spid="_x0000_s69645" name="Equation" r:id="rId5" imgW="1739900" imgH="2489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56791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50292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Mode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106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4086738"/>
              </p:ext>
            </p:extLst>
          </p:nvPr>
        </p:nvGraphicFramePr>
        <p:xfrm>
          <a:off x="1022350" y="1898650"/>
          <a:ext cx="7150100" cy="1155700"/>
        </p:xfrm>
        <a:graphic>
          <a:graphicData uri="http://schemas.openxmlformats.org/presentationml/2006/ole">
            <p:oleObj spid="_x0000_s97286" name="Equation" r:id="rId3" imgW="7150100" imgH="11557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33219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50292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Median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106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1003307"/>
              </p:ext>
            </p:extLst>
          </p:nvPr>
        </p:nvGraphicFramePr>
        <p:xfrm>
          <a:off x="869950" y="1955800"/>
          <a:ext cx="7454900" cy="2578100"/>
        </p:xfrm>
        <a:graphic>
          <a:graphicData uri="http://schemas.openxmlformats.org/presentationml/2006/ole">
            <p:oleObj spid="_x0000_s98310" name="Equation" r:id="rId3" imgW="7454880" imgH="25779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68376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Expectations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50292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Expected value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5304401"/>
              </p:ext>
            </p:extLst>
          </p:nvPr>
        </p:nvGraphicFramePr>
        <p:xfrm>
          <a:off x="1149350" y="1959937"/>
          <a:ext cx="6934200" cy="3086100"/>
        </p:xfrm>
        <a:graphic>
          <a:graphicData uri="http://schemas.openxmlformats.org/presentationml/2006/ole">
            <p:oleObj spid="_x0000_s99334" name="Equation" r:id="rId3" imgW="6934200" imgH="3086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0566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 Mode</a:t>
            </a:r>
            <a:endParaRPr lang="en-US" dirty="0"/>
          </a:p>
        </p:txBody>
      </p:sp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239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2694775"/>
              </p:ext>
            </p:extLst>
          </p:nvPr>
        </p:nvGraphicFramePr>
        <p:xfrm>
          <a:off x="608095" y="1628800"/>
          <a:ext cx="7927810" cy="3528392"/>
        </p:xfrm>
        <a:graphic>
          <a:graphicData uri="http://schemas.openxmlformats.org/presentationml/2006/ole">
            <p:oleObj spid="_x0000_s100359" name="Equation" r:id="rId3" imgW="6819900" imgH="30353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8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 Median</a:t>
            </a:r>
            <a:endParaRPr lang="en-US" dirty="0"/>
          </a:p>
        </p:txBody>
      </p:sp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239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5968340"/>
              </p:ext>
            </p:extLst>
          </p:nvPr>
        </p:nvGraphicFramePr>
        <p:xfrm>
          <a:off x="1060450" y="1498600"/>
          <a:ext cx="7023100" cy="4051300"/>
        </p:xfrm>
        <a:graphic>
          <a:graphicData uri="http://schemas.openxmlformats.org/presentationml/2006/ole">
            <p:oleObj spid="_x0000_s101383" name="Equation" r:id="rId3" imgW="7023100" imgH="40513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85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Standard Normal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Suppose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that is</a:t>
            </a:r>
            <a:r>
              <a:rPr lang="en-US" altLang="zh-CN" sz="2600" dirty="0" smtClean="0"/>
              <a:t>,</a:t>
            </a:r>
            <a:r>
              <a:rPr lang="en-US" sz="2600" dirty="0" smtClean="0"/>
              <a:t> </a:t>
            </a:r>
            <a:r>
              <a:rPr lang="en-US" sz="2600" i="1" dirty="0" smtClean="0"/>
              <a:t>X  </a:t>
            </a:r>
            <a:r>
              <a:rPr lang="en-US" sz="2600" dirty="0" smtClean="0"/>
              <a:t>has an </a:t>
            </a:r>
            <a:r>
              <a:rPr lang="en-US" altLang="zh-CN" sz="2600" b="1" dirty="0" smtClean="0"/>
              <a:t>standard normal distribution </a:t>
            </a:r>
            <a:r>
              <a:rPr lang="en-US" altLang="zh-CN" sz="2600" i="1" dirty="0" smtClean="0"/>
              <a:t>N</a:t>
            </a:r>
            <a:r>
              <a:rPr lang="en-US" altLang="zh-CN" sz="2600" dirty="0" smtClean="0"/>
              <a:t>(0,1)</a:t>
            </a:r>
            <a:r>
              <a:rPr lang="en-US" sz="2600" dirty="0" smtClean="0"/>
              <a:t>. Then,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2631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9954699"/>
              </p:ext>
            </p:extLst>
          </p:nvPr>
        </p:nvGraphicFramePr>
        <p:xfrm>
          <a:off x="2730500" y="1676400"/>
          <a:ext cx="3683000" cy="876300"/>
        </p:xfrm>
        <a:graphic>
          <a:graphicData uri="http://schemas.openxmlformats.org/presentationml/2006/ole">
            <p:oleObj spid="_x0000_s102412" name="Equation" r:id="rId3" imgW="3683000" imgH="876300" progId="Equation.DSMT4">
              <p:embed/>
            </p:oleObj>
          </a:graphicData>
        </a:graphic>
      </p:graphicFrame>
      <p:graphicFrame>
        <p:nvGraphicFramePr>
          <p:cNvPr id="263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4394536"/>
              </p:ext>
            </p:extLst>
          </p:nvPr>
        </p:nvGraphicFramePr>
        <p:xfrm>
          <a:off x="3238500" y="3479800"/>
          <a:ext cx="2667000" cy="2463800"/>
        </p:xfrm>
        <a:graphic>
          <a:graphicData uri="http://schemas.openxmlformats.org/presentationml/2006/ole">
            <p:oleObj spid="_x0000_s102413" name="Equation" r:id="rId4" imgW="2667000" imgH="2463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91301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Experiments</a:t>
            </a:r>
            <a:r>
              <a:rPr lang="zh-CN" altLang="en-US" dirty="0"/>
              <a:t>（随机试验）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随机试验在相同的条件下可以重复进行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随机试验的所有可能结果能够事先明确地指出来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某一次随机试验的结果不能在试验进行之前预料到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26626"/>
          <p:cNvSpPr txBox="1">
            <a:spLocks noChangeArrowheads="1"/>
          </p:cNvSpPr>
          <p:nvPr/>
        </p:nvSpPr>
        <p:spPr bwMode="auto">
          <a:xfrm>
            <a:off x="914400" y="2000577"/>
            <a:ext cx="7315200" cy="173736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26627"/>
          <p:cNvSpPr txBox="1">
            <a:spLocks noChangeArrowheads="1"/>
          </p:cNvSpPr>
          <p:nvPr/>
        </p:nvSpPr>
        <p:spPr bwMode="auto">
          <a:xfrm>
            <a:off x="914400" y="1524000"/>
            <a:ext cx="73152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Random experiments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8424153"/>
              </p:ext>
            </p:extLst>
          </p:nvPr>
        </p:nvGraphicFramePr>
        <p:xfrm>
          <a:off x="1485900" y="2146300"/>
          <a:ext cx="6210300" cy="1435100"/>
        </p:xfrm>
        <a:graphic>
          <a:graphicData uri="http://schemas.openxmlformats.org/presentationml/2006/ole">
            <p:oleObj spid="_x0000_s1048" name="Equation" r:id="rId3" imgW="6210300" imgH="1435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5478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Expectation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61160"/>
            <a:ext cx="8229600" cy="493776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84583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Properties of expectation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5978113"/>
              </p:ext>
            </p:extLst>
          </p:nvPr>
        </p:nvGraphicFramePr>
        <p:xfrm>
          <a:off x="831850" y="1981200"/>
          <a:ext cx="7480300" cy="2870200"/>
        </p:xfrm>
        <a:graphic>
          <a:graphicData uri="http://schemas.openxmlformats.org/presentationml/2006/ole">
            <p:oleObj spid="_x0000_s104454" name="Equation" r:id="rId3" imgW="7480300" imgH="2870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57875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Moments of random variables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420624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Moment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4941538"/>
              </p:ext>
            </p:extLst>
          </p:nvPr>
        </p:nvGraphicFramePr>
        <p:xfrm>
          <a:off x="819150" y="1917700"/>
          <a:ext cx="7505700" cy="2959100"/>
        </p:xfrm>
        <a:graphic>
          <a:graphicData uri="http://schemas.openxmlformats.org/presentationml/2006/ole">
            <p:oleObj spid="_x0000_s105478" name="Equation" r:id="rId3" imgW="7505700" imgH="2959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4173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Mean and Variance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19577"/>
            <a:ext cx="8229600" cy="420624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1430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Variance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9083327"/>
              </p:ext>
            </p:extLst>
          </p:nvPr>
        </p:nvGraphicFramePr>
        <p:xfrm>
          <a:off x="1473200" y="3501008"/>
          <a:ext cx="6197600" cy="1943100"/>
        </p:xfrm>
        <a:graphic>
          <a:graphicData uri="http://schemas.openxmlformats.org/presentationml/2006/ole">
            <p:oleObj spid="_x0000_s107528" name="Equation" r:id="rId3" imgW="6197600" imgH="19431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6357593"/>
              </p:ext>
            </p:extLst>
          </p:nvPr>
        </p:nvGraphicFramePr>
        <p:xfrm>
          <a:off x="1263650" y="2009775"/>
          <a:ext cx="6591300" cy="673100"/>
        </p:xfrm>
        <a:graphic>
          <a:graphicData uri="http://schemas.openxmlformats.org/presentationml/2006/ole">
            <p:oleObj spid="_x0000_s107529" name="Equation" r:id="rId4" imgW="6591300" imgH="6731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17687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Variance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95775"/>
            <a:ext cx="8229600" cy="2571424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219199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Properties of variances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1885356"/>
              </p:ext>
            </p:extLst>
          </p:nvPr>
        </p:nvGraphicFramePr>
        <p:xfrm>
          <a:off x="908050" y="1828799"/>
          <a:ext cx="7327900" cy="1041400"/>
        </p:xfrm>
        <a:graphic>
          <a:graphicData uri="http://schemas.openxmlformats.org/presentationml/2006/ole">
            <p:oleObj spid="_x0000_s108562" name="Equation" r:id="rId3" imgW="7327900" imgH="1041400" progId="Equation.DSMT4">
              <p:embed/>
            </p:oleObj>
          </a:graphicData>
        </a:graphic>
      </p:graphicFrame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457200" y="4419600"/>
            <a:ext cx="8229600" cy="19050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8469855"/>
              </p:ext>
            </p:extLst>
          </p:nvPr>
        </p:nvGraphicFramePr>
        <p:xfrm>
          <a:off x="3257550" y="4546599"/>
          <a:ext cx="2628900" cy="406400"/>
        </p:xfrm>
        <a:graphic>
          <a:graphicData uri="http://schemas.openxmlformats.org/presentationml/2006/ole">
            <p:oleObj spid="_x0000_s108563" name="Equation" r:id="rId4" imgW="2628720" imgH="40608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6264159"/>
              </p:ext>
            </p:extLst>
          </p:nvPr>
        </p:nvGraphicFramePr>
        <p:xfrm>
          <a:off x="2724150" y="5029199"/>
          <a:ext cx="3746500" cy="1231900"/>
        </p:xfrm>
        <a:graphic>
          <a:graphicData uri="http://schemas.openxmlformats.org/presentationml/2006/ole">
            <p:oleObj spid="_x0000_s108564" name="Equation" r:id="rId5" imgW="3746160" imgH="12315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6320464"/>
              </p:ext>
            </p:extLst>
          </p:nvPr>
        </p:nvGraphicFramePr>
        <p:xfrm>
          <a:off x="2482850" y="2933699"/>
          <a:ext cx="4533900" cy="1257300"/>
        </p:xfrm>
        <a:graphic>
          <a:graphicData uri="http://schemas.openxmlformats.org/presentationml/2006/ole">
            <p:oleObj spid="_x0000_s108565" name="Equation" r:id="rId6" imgW="4533840" imgH="12571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4585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 Normal Variance</a:t>
            </a:r>
            <a:endParaRPr lang="en-US" dirty="0"/>
          </a:p>
        </p:txBody>
      </p:sp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9131638"/>
              </p:ext>
            </p:extLst>
          </p:nvPr>
        </p:nvGraphicFramePr>
        <p:xfrm>
          <a:off x="889000" y="1219200"/>
          <a:ext cx="7366000" cy="4965700"/>
        </p:xfrm>
        <a:graphic>
          <a:graphicData uri="http://schemas.openxmlformats.org/presentationml/2006/ole">
            <p:oleObj spid="_x0000_s110604" name="Equation" r:id="rId3" imgW="7365960" imgH="496548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1570555"/>
              </p:ext>
            </p:extLst>
          </p:nvPr>
        </p:nvGraphicFramePr>
        <p:xfrm>
          <a:off x="4953000" y="5791200"/>
          <a:ext cx="3683000" cy="685800"/>
        </p:xfrm>
        <a:graphic>
          <a:graphicData uri="http://schemas.openxmlformats.org/presentationml/2006/ole">
            <p:oleObj spid="_x0000_s110605" name="Equation" r:id="rId4" imgW="3682800" imgH="685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2033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 Generating Function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95777"/>
            <a:ext cx="8229600" cy="2266623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219200"/>
            <a:ext cx="82296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Moment generating function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8701967"/>
              </p:ext>
            </p:extLst>
          </p:nvPr>
        </p:nvGraphicFramePr>
        <p:xfrm>
          <a:off x="1504950" y="1819438"/>
          <a:ext cx="6134100" cy="2019300"/>
        </p:xfrm>
        <a:graphic>
          <a:graphicData uri="http://schemas.openxmlformats.org/presentationml/2006/ole">
            <p:oleObj spid="_x0000_s116748" name="Equation" r:id="rId3" imgW="6134100" imgH="2019300" progId="Equation.DSMT4">
              <p:embed/>
            </p:oleObj>
          </a:graphicData>
        </a:graphic>
      </p:graphicFrame>
      <p:sp>
        <p:nvSpPr>
          <p:cNvPr id="7" name="TextBox 26626"/>
          <p:cNvSpPr txBox="1">
            <a:spLocks noChangeArrowheads="1"/>
          </p:cNvSpPr>
          <p:nvPr/>
        </p:nvSpPr>
        <p:spPr bwMode="auto">
          <a:xfrm>
            <a:off x="457200" y="4114799"/>
            <a:ext cx="8229600" cy="18288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47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8990090"/>
              </p:ext>
            </p:extLst>
          </p:nvPr>
        </p:nvGraphicFramePr>
        <p:xfrm>
          <a:off x="3041650" y="4336723"/>
          <a:ext cx="3098800" cy="1358900"/>
        </p:xfrm>
        <a:graphic>
          <a:graphicData uri="http://schemas.openxmlformats.org/presentationml/2006/ole">
            <p:oleObj spid="_x0000_s116749" name="Equation" r:id="rId4" imgW="3098800" imgH="1358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13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</a:t>
            </a:r>
            <a:r>
              <a:rPr lang="en-US" altLang="zh-CN" dirty="0" smtClean="0"/>
              <a:t>M</a:t>
            </a:r>
            <a:r>
              <a:rPr lang="en-US" dirty="0" smtClean="0"/>
              <a:t>oment </a:t>
            </a:r>
            <a:r>
              <a:rPr lang="en-US" altLang="zh-CN" dirty="0" smtClean="0"/>
              <a:t>G</a:t>
            </a:r>
            <a:r>
              <a:rPr lang="en-US" dirty="0" smtClean="0"/>
              <a:t>eneration </a:t>
            </a:r>
            <a:r>
              <a:rPr lang="en-US" altLang="zh-CN" dirty="0" smtClean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sp>
        <p:nvSpPr>
          <p:cNvPr id="3" name="TextBox 26626"/>
          <p:cNvSpPr txBox="1">
            <a:spLocks noChangeArrowheads="1"/>
          </p:cNvSpPr>
          <p:nvPr/>
        </p:nvSpPr>
        <p:spPr bwMode="auto">
          <a:xfrm>
            <a:off x="457200" y="1484784"/>
            <a:ext cx="8147248" cy="5144616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4910410"/>
              </p:ext>
            </p:extLst>
          </p:nvPr>
        </p:nvGraphicFramePr>
        <p:xfrm>
          <a:off x="869950" y="1700808"/>
          <a:ext cx="7404100" cy="4584700"/>
        </p:xfrm>
        <a:graphic>
          <a:graphicData uri="http://schemas.openxmlformats.org/presentationml/2006/ole">
            <p:oleObj spid="_x0000_s117767" name="Equation" r:id="rId3" imgW="7403760" imgH="4584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51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Deriving moments from </a:t>
            </a:r>
            <a:r>
              <a:rPr lang="en-US" altLang="zh-CN" dirty="0" err="1" smtClean="0"/>
              <a:t>mgf</a:t>
            </a:r>
            <a:endParaRPr lang="en-US" dirty="0"/>
          </a:p>
        </p:txBody>
      </p:sp>
      <p:sp>
        <p:nvSpPr>
          <p:cNvPr id="4" name="TextBox 26626"/>
          <p:cNvSpPr txBox="1">
            <a:spLocks noChangeArrowheads="1"/>
          </p:cNvSpPr>
          <p:nvPr/>
        </p:nvSpPr>
        <p:spPr bwMode="auto">
          <a:xfrm>
            <a:off x="457200" y="1695775"/>
            <a:ext cx="8229600" cy="493776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26627"/>
          <p:cNvSpPr txBox="1">
            <a:spLocks noChangeArrowheads="1"/>
          </p:cNvSpPr>
          <p:nvPr/>
        </p:nvSpPr>
        <p:spPr bwMode="auto">
          <a:xfrm>
            <a:off x="457200" y="1219200"/>
            <a:ext cx="8229600" cy="400110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Deriving moments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9927687"/>
              </p:ext>
            </p:extLst>
          </p:nvPr>
        </p:nvGraphicFramePr>
        <p:xfrm>
          <a:off x="992993" y="2060848"/>
          <a:ext cx="7158014" cy="2642220"/>
        </p:xfrm>
        <a:graphic>
          <a:graphicData uri="http://schemas.openxmlformats.org/presentationml/2006/ole">
            <p:oleObj spid="_x0000_s118791" name="Equation" r:id="rId3" imgW="5676900" imgH="20955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14677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Normal </a:t>
            </a:r>
            <a:r>
              <a:rPr lang="en-US" altLang="zh-CN" dirty="0" smtClean="0"/>
              <a:t>M</a:t>
            </a:r>
            <a:r>
              <a:rPr lang="en-US" dirty="0" smtClean="0"/>
              <a:t>oments</a:t>
            </a:r>
            <a:endParaRPr lang="en-US" dirty="0"/>
          </a:p>
        </p:txBody>
      </p:sp>
      <p:sp>
        <p:nvSpPr>
          <p:cNvPr id="3" name="TextBox 26626"/>
          <p:cNvSpPr txBox="1"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907965"/>
              </p:ext>
            </p:extLst>
          </p:nvPr>
        </p:nvGraphicFramePr>
        <p:xfrm>
          <a:off x="1301750" y="1677670"/>
          <a:ext cx="6540500" cy="3759200"/>
        </p:xfrm>
        <a:graphic>
          <a:graphicData uri="http://schemas.openxmlformats.org/presentationml/2006/ole">
            <p:oleObj spid="_x0000_s119814" name="Equation" r:id="rId3" imgW="6540500" imgH="3759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27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Space</a:t>
            </a:r>
            <a:r>
              <a:rPr lang="zh-CN" altLang="en-US" dirty="0" smtClean="0"/>
              <a:t>（样本空间）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有限可列</a:t>
            </a:r>
            <a:r>
              <a:rPr lang="en-US" altLang="zh-CN" dirty="0" smtClean="0"/>
              <a:t>		(Finite countable)</a:t>
            </a:r>
          </a:p>
          <a:p>
            <a:pPr lvl="1"/>
            <a:r>
              <a:rPr lang="zh-CN" altLang="en-US" dirty="0" smtClean="0"/>
              <a:t>无限可列</a:t>
            </a:r>
            <a:r>
              <a:rPr lang="en-US" altLang="zh-CN" dirty="0" smtClean="0"/>
              <a:t>		(Infinite countable)</a:t>
            </a:r>
          </a:p>
          <a:p>
            <a:pPr lvl="1"/>
            <a:r>
              <a:rPr lang="zh-CN" altLang="en-US" dirty="0" smtClean="0"/>
              <a:t>无限不可列</a:t>
            </a:r>
            <a:r>
              <a:rPr lang="en-US" altLang="zh-CN" dirty="0" smtClean="0"/>
              <a:t>		(Infinite uncountable)</a:t>
            </a:r>
          </a:p>
        </p:txBody>
      </p:sp>
      <p:sp>
        <p:nvSpPr>
          <p:cNvPr id="6" name="TextBox 26626"/>
          <p:cNvSpPr txBox="1">
            <a:spLocks noChangeArrowheads="1"/>
          </p:cNvSpPr>
          <p:nvPr/>
        </p:nvSpPr>
        <p:spPr bwMode="auto">
          <a:xfrm>
            <a:off x="914400" y="2000577"/>
            <a:ext cx="7315200" cy="1311128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26627"/>
          <p:cNvSpPr txBox="1">
            <a:spLocks noChangeArrowheads="1"/>
          </p:cNvSpPr>
          <p:nvPr/>
        </p:nvSpPr>
        <p:spPr bwMode="auto">
          <a:xfrm>
            <a:off x="914400" y="1524000"/>
            <a:ext cx="73152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Sample space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9014798"/>
              </p:ext>
            </p:extLst>
          </p:nvPr>
        </p:nvGraphicFramePr>
        <p:xfrm>
          <a:off x="1511300" y="2168705"/>
          <a:ext cx="6184900" cy="977900"/>
        </p:xfrm>
        <a:graphic>
          <a:graphicData uri="http://schemas.openxmlformats.org/presentationml/2006/ole">
            <p:oleObj spid="_x0000_s2071" name="Equation" r:id="rId3" imgW="6184900" imgH="977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6653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random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随机试验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掷一只骰子，观察朝上一面的点数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在一批产品中，任取一件，观察是正品还是次品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射击一目标，直到击中为止，记录射击的次数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从一批灯泡中，任取一只，测其寿命</a:t>
            </a:r>
            <a:endParaRPr lang="en-US" altLang="zh-CN" dirty="0" smtClean="0"/>
          </a:p>
          <a:p>
            <a:endParaRPr lang="en-US" altLang="zh-CN" sz="1600" dirty="0" smtClean="0"/>
          </a:p>
          <a:p>
            <a:r>
              <a:rPr lang="zh-CN" altLang="en-US" dirty="0" smtClean="0"/>
              <a:t>样本空间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掷骰子试验（有限可列）：</a:t>
            </a:r>
            <a:r>
              <a:rPr lang="en-US" altLang="zh-CN" dirty="0" smtClean="0"/>
              <a:t>		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zh-CN" altLang="en-US" dirty="0" smtClean="0">
                <a:latin typeface="Euclid Math One" pitchFamily="18" charset="2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{1,2,3,4,5,6}</a:t>
            </a:r>
          </a:p>
          <a:p>
            <a:pPr lvl="1"/>
            <a:r>
              <a:rPr lang="zh-CN" altLang="en-US" dirty="0" smtClean="0"/>
              <a:t>取一件产品（有限可列）：</a:t>
            </a:r>
            <a:r>
              <a:rPr lang="en-US" altLang="zh-CN" dirty="0" smtClean="0"/>
              <a:t> 	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zh-CN" altLang="en-US" dirty="0" smtClean="0">
                <a:latin typeface="Euclid Math One" pitchFamily="18" charset="2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{</a:t>
            </a:r>
            <a:r>
              <a:rPr lang="zh-CN" altLang="en-US" dirty="0" smtClean="0">
                <a:latin typeface="Euclid" pitchFamily="18" charset="0"/>
              </a:rPr>
              <a:t>正品，次品</a:t>
            </a:r>
            <a:r>
              <a:rPr lang="en-US" altLang="zh-CN" dirty="0" smtClean="0">
                <a:latin typeface="Euclid" pitchFamily="18" charset="0"/>
              </a:rPr>
              <a:t>}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射击目标试验（无限可列）：</a:t>
            </a:r>
            <a:r>
              <a:rPr lang="en-US" altLang="zh-CN" dirty="0" smtClean="0"/>
              <a:t> 	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zh-CN" altLang="en-US" dirty="0" smtClean="0">
                <a:latin typeface="Euclid Math One" pitchFamily="18" charset="2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{1,2,3,…}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灯泡寿命试验（无限不可列）：</a:t>
            </a:r>
            <a:r>
              <a:rPr lang="en-US" altLang="zh-CN" dirty="0" smtClean="0"/>
              <a:t> 	</a:t>
            </a:r>
            <a:r>
              <a:rPr lang="en-US" altLang="zh-CN" dirty="0" smtClean="0">
                <a:latin typeface="Euclid Math One" pitchFamily="18" charset="2"/>
              </a:rPr>
              <a:t>S</a:t>
            </a:r>
            <a:r>
              <a:rPr lang="zh-CN" altLang="en-US" dirty="0" smtClean="0">
                <a:latin typeface="Euclid Math One" pitchFamily="18" charset="2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=</a:t>
            </a:r>
            <a:r>
              <a:rPr lang="zh-CN" altLang="en-US" dirty="0" smtClean="0">
                <a:latin typeface="Euclid" pitchFamily="18" charset="0"/>
              </a:rPr>
              <a:t> </a:t>
            </a:r>
            <a:r>
              <a:rPr lang="en-US" altLang="zh-CN" dirty="0" smtClean="0">
                <a:latin typeface="Euclid" pitchFamily="18" charset="0"/>
              </a:rPr>
              <a:t>{</a:t>
            </a:r>
            <a:r>
              <a:rPr lang="en-US" altLang="zh-CN" i="1" dirty="0" smtClean="0">
                <a:latin typeface="Euclid" pitchFamily="18" charset="0"/>
              </a:rPr>
              <a:t>t</a:t>
            </a:r>
            <a:r>
              <a:rPr lang="en-US" altLang="zh-CN" dirty="0" smtClean="0">
                <a:latin typeface="Euclid" pitchFamily="18" charset="0"/>
              </a:rPr>
              <a:t>|</a:t>
            </a:r>
            <a:r>
              <a:rPr lang="en-US" altLang="zh-CN" i="1" dirty="0" smtClean="0">
                <a:latin typeface="Euclid" pitchFamily="18" charset="0"/>
              </a:rPr>
              <a:t>t</a:t>
            </a:r>
            <a:r>
              <a:rPr lang="en-US" altLang="zh-CN" dirty="0" smtClean="0">
                <a:latin typeface="Euclid" pitchFamily="18" charset="0"/>
                <a:sym typeface="Euclid Symbol"/>
              </a:rPr>
              <a:t>0</a:t>
            </a:r>
            <a:r>
              <a:rPr lang="en-US" altLang="zh-CN" dirty="0" smtClean="0">
                <a:latin typeface="Euclid" pitchFamily="18" charset="0"/>
              </a:rPr>
              <a:t>}</a:t>
            </a:r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89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Event</a:t>
            </a:r>
            <a:r>
              <a:rPr lang="zh-CN" altLang="en-US" dirty="0" smtClean="0"/>
              <a:t> （随机事件）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基本事件 </a:t>
            </a:r>
            <a:r>
              <a:rPr lang="en-US" altLang="zh-CN" dirty="0" smtClean="0">
                <a:sym typeface="Euclid Symbol"/>
              </a:rPr>
              <a:t>vs.</a:t>
            </a:r>
            <a:r>
              <a:rPr lang="zh-CN" altLang="en-US" dirty="0" smtClean="0">
                <a:sym typeface="Euclid Symbol"/>
              </a:rPr>
              <a:t> </a:t>
            </a:r>
            <a:r>
              <a:rPr lang="zh-CN" altLang="en-US" dirty="0" smtClean="0"/>
              <a:t>复合事件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必然事件 </a:t>
            </a:r>
            <a:r>
              <a:rPr lang="en-US" altLang="zh-CN" dirty="0" smtClean="0">
                <a:sym typeface="Euclid Symbol"/>
              </a:rPr>
              <a:t>vs. </a:t>
            </a:r>
            <a:r>
              <a:rPr lang="zh-CN" altLang="en-US" dirty="0" smtClean="0"/>
              <a:t>不可能事件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26626"/>
          <p:cNvSpPr txBox="1">
            <a:spLocks noChangeArrowheads="1"/>
          </p:cNvSpPr>
          <p:nvPr/>
        </p:nvSpPr>
        <p:spPr bwMode="auto">
          <a:xfrm>
            <a:off x="914400" y="2152977"/>
            <a:ext cx="7315200" cy="1311128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>
            <a:noAutofit/>
          </a:bodyPr>
          <a:lstStyle/>
          <a:p>
            <a:pPr>
              <a:lnSpc>
                <a:spcPct val="85000"/>
              </a:lnSpc>
            </a:pPr>
            <a:endParaRPr lang="en-US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26627"/>
          <p:cNvSpPr txBox="1">
            <a:spLocks noChangeArrowheads="1"/>
          </p:cNvSpPr>
          <p:nvPr/>
        </p:nvSpPr>
        <p:spPr bwMode="auto">
          <a:xfrm>
            <a:off x="914400" y="1676400"/>
            <a:ext cx="7315200" cy="40011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rgbClr val="3366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Event</a:t>
            </a:r>
            <a:endParaRPr lang="en-US" sz="2000" b="1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0035043"/>
              </p:ext>
            </p:extLst>
          </p:nvPr>
        </p:nvGraphicFramePr>
        <p:xfrm>
          <a:off x="1524000" y="2276655"/>
          <a:ext cx="6108700" cy="1028700"/>
        </p:xfrm>
        <a:graphic>
          <a:graphicData uri="http://schemas.openxmlformats.org/presentationml/2006/ole">
            <p:oleObj spid="_x0000_s3095" name="Equation" r:id="rId3" imgW="6108700" imgH="10287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51618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1013</Words>
  <Application>Microsoft Office PowerPoint</Application>
  <PresentationFormat>全屏显示(4:3)</PresentationFormat>
  <Paragraphs>336</Paragraphs>
  <Slides>68</Slides>
  <Notes>1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0" baseType="lpstr">
      <vt:lpstr>Office 主题</vt:lpstr>
      <vt:lpstr>Equation</vt:lpstr>
      <vt:lpstr>第1章 概率论基础</vt:lpstr>
      <vt:lpstr>Classical Probabilities</vt:lpstr>
      <vt:lpstr>Frequency Probabilities</vt:lpstr>
      <vt:lpstr>Subjective Probabilities</vt:lpstr>
      <vt:lpstr>Axiomatic Definition</vt:lpstr>
      <vt:lpstr>Random Experiments（随机试验）</vt:lpstr>
      <vt:lpstr>Sample Space（样本空间）</vt:lpstr>
      <vt:lpstr>Examples of random experiments</vt:lpstr>
      <vt:lpstr>Random Event （随机事件）</vt:lpstr>
      <vt:lpstr>Event Operations</vt:lpstr>
      <vt:lpstr>Extension of Event Operations</vt:lpstr>
      <vt:lpstr>Sigma Algebra</vt:lpstr>
      <vt:lpstr>Examples of Sigma Algebra-I</vt:lpstr>
      <vt:lpstr>Examples of sigma algebra-II</vt:lpstr>
      <vt:lpstr>Properties of a sigma algebra</vt:lpstr>
      <vt:lpstr>Kolmogorov Axioms</vt:lpstr>
      <vt:lpstr>Defining Probability Functions</vt:lpstr>
      <vt:lpstr>Satisfaction of the Kolmogorov Axioms</vt:lpstr>
      <vt:lpstr>Classical Probabilities</vt:lpstr>
      <vt:lpstr>Dice</vt:lpstr>
      <vt:lpstr>The Calculus of Probabilities</vt:lpstr>
      <vt:lpstr>The calculus of probabilities</vt:lpstr>
      <vt:lpstr>Conditional Probability</vt:lpstr>
      <vt:lpstr>Satisfaction of the Axioms </vt:lpstr>
      <vt:lpstr>Statistically Independent</vt:lpstr>
      <vt:lpstr>Multiplication Rule</vt:lpstr>
      <vt:lpstr>Multiplication Rule</vt:lpstr>
      <vt:lpstr>Chain Rule</vt:lpstr>
      <vt:lpstr>Law of Total Probability</vt:lpstr>
      <vt:lpstr>Bayes’ Rule</vt:lpstr>
      <vt:lpstr>随机变量</vt:lpstr>
      <vt:lpstr>Tossing coins</vt:lpstr>
      <vt:lpstr>How to Reduce the Sample Space?</vt:lpstr>
      <vt:lpstr>Random Variables</vt:lpstr>
      <vt:lpstr>Change of the Sample Space</vt:lpstr>
      <vt:lpstr>Induce a Probability on the Range</vt:lpstr>
      <vt:lpstr>随机变量</vt:lpstr>
      <vt:lpstr>Distributions of Random Variables</vt:lpstr>
      <vt:lpstr>Cumulative distribution function (cdf)</vt:lpstr>
      <vt:lpstr>累积分布函数</vt:lpstr>
      <vt:lpstr>Necessary and sufficient condition</vt:lpstr>
      <vt:lpstr>Logistic cdf</vt:lpstr>
      <vt:lpstr>Discrete random variables</vt:lpstr>
      <vt:lpstr>Continuous random variables</vt:lpstr>
      <vt:lpstr>Probability mass functions</vt:lpstr>
      <vt:lpstr>Bernoulli distribution</vt:lpstr>
      <vt:lpstr>Binomial distribution</vt:lpstr>
      <vt:lpstr>For a Continuous Random Variable</vt:lpstr>
      <vt:lpstr>Probability Density Functions</vt:lpstr>
      <vt:lpstr>Uniform distribution</vt:lpstr>
      <vt:lpstr>Relation of cdfs and pdfs</vt:lpstr>
      <vt:lpstr>Necessary and sufficient condition</vt:lpstr>
      <vt:lpstr>Standard Normal Distribution</vt:lpstr>
      <vt:lpstr>Mode</vt:lpstr>
      <vt:lpstr>Median</vt:lpstr>
      <vt:lpstr>Expectations</vt:lpstr>
      <vt:lpstr>Normal Mode</vt:lpstr>
      <vt:lpstr>Normal Median</vt:lpstr>
      <vt:lpstr>Standard Normal Expectation</vt:lpstr>
      <vt:lpstr>Properties of Expectation</vt:lpstr>
      <vt:lpstr>Moments of random variables</vt:lpstr>
      <vt:lpstr>Mean and Variance</vt:lpstr>
      <vt:lpstr>Properties of Variance</vt:lpstr>
      <vt:lpstr>Standard Normal Variance</vt:lpstr>
      <vt:lpstr>Moment Generating Function</vt:lpstr>
      <vt:lpstr>Normal Moment Generation Function</vt:lpstr>
      <vt:lpstr>Deriving moments from mgf</vt:lpstr>
      <vt:lpstr>Standard Normal Moments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概率论基础</dc:title>
  <dc:creator>Minghua Deng</dc:creator>
  <cp:lastModifiedBy>zkd</cp:lastModifiedBy>
  <cp:revision>27</cp:revision>
  <cp:lastPrinted>2015-03-05T15:34:11Z</cp:lastPrinted>
  <dcterms:created xsi:type="dcterms:W3CDTF">2014-09-17T00:52:13Z</dcterms:created>
  <dcterms:modified xsi:type="dcterms:W3CDTF">2016-03-11T07:57:20Z</dcterms:modified>
</cp:coreProperties>
</file>