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7.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8.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9" r:id="rId3"/>
    <p:sldMasterId id="2147483702" r:id="rId4"/>
    <p:sldMasterId id="2147483717" r:id="rId5"/>
    <p:sldMasterId id="2147483732" r:id="rId6"/>
    <p:sldMasterId id="2147483747" r:id="rId7"/>
    <p:sldMasterId id="2147483762" r:id="rId8"/>
    <p:sldMasterId id="2147483777" r:id="rId9"/>
  </p:sldMasterIdLst>
  <p:notesMasterIdLst>
    <p:notesMasterId r:id="rId89"/>
  </p:notesMasterIdLst>
  <p:sldIdLst>
    <p:sldId id="257" r:id="rId10"/>
    <p:sldId id="294" r:id="rId11"/>
    <p:sldId id="259" r:id="rId12"/>
    <p:sldId id="261" r:id="rId13"/>
    <p:sldId id="262" r:id="rId14"/>
    <p:sldId id="263" r:id="rId15"/>
    <p:sldId id="355" r:id="rId16"/>
    <p:sldId id="365" r:id="rId17"/>
    <p:sldId id="357" r:id="rId18"/>
    <p:sldId id="356" r:id="rId19"/>
    <p:sldId id="358" r:id="rId20"/>
    <p:sldId id="359" r:id="rId21"/>
    <p:sldId id="360" r:id="rId22"/>
    <p:sldId id="361" r:id="rId23"/>
    <p:sldId id="362" r:id="rId24"/>
    <p:sldId id="363" r:id="rId25"/>
    <p:sldId id="364" r:id="rId26"/>
    <p:sldId id="371" r:id="rId27"/>
    <p:sldId id="372" r:id="rId28"/>
    <p:sldId id="366" r:id="rId29"/>
    <p:sldId id="367" r:id="rId30"/>
    <p:sldId id="368" r:id="rId31"/>
    <p:sldId id="369" r:id="rId32"/>
    <p:sldId id="370" r:id="rId33"/>
    <p:sldId id="267" r:id="rId34"/>
    <p:sldId id="268" r:id="rId35"/>
    <p:sldId id="269" r:id="rId36"/>
    <p:sldId id="270" r:id="rId37"/>
    <p:sldId id="271" r:id="rId38"/>
    <p:sldId id="272" r:id="rId39"/>
    <p:sldId id="273" r:id="rId40"/>
    <p:sldId id="274" r:id="rId41"/>
    <p:sldId id="275" r:id="rId42"/>
    <p:sldId id="276" r:id="rId43"/>
    <p:sldId id="277" r:id="rId44"/>
    <p:sldId id="279" r:id="rId45"/>
    <p:sldId id="278" r:id="rId46"/>
    <p:sldId id="280" r:id="rId47"/>
    <p:sldId id="281" r:id="rId48"/>
    <p:sldId id="282" r:id="rId49"/>
    <p:sldId id="373" r:id="rId50"/>
    <p:sldId id="283" r:id="rId51"/>
    <p:sldId id="284" r:id="rId52"/>
    <p:sldId id="285" r:id="rId53"/>
    <p:sldId id="286" r:id="rId54"/>
    <p:sldId id="287" r:id="rId55"/>
    <p:sldId id="288" r:id="rId56"/>
    <p:sldId id="289" r:id="rId57"/>
    <p:sldId id="290" r:id="rId58"/>
    <p:sldId id="291" r:id="rId59"/>
    <p:sldId id="292" r:id="rId60"/>
    <p:sldId id="293" r:id="rId61"/>
    <p:sldId id="296" r:id="rId62"/>
    <p:sldId id="301" r:id="rId63"/>
    <p:sldId id="302" r:id="rId64"/>
    <p:sldId id="303" r:id="rId65"/>
    <p:sldId id="304" r:id="rId66"/>
    <p:sldId id="305" r:id="rId67"/>
    <p:sldId id="306" r:id="rId68"/>
    <p:sldId id="307" r:id="rId69"/>
    <p:sldId id="380" r:id="rId70"/>
    <p:sldId id="308" r:id="rId71"/>
    <p:sldId id="309" r:id="rId72"/>
    <p:sldId id="310" r:id="rId73"/>
    <p:sldId id="379" r:id="rId74"/>
    <p:sldId id="312" r:id="rId75"/>
    <p:sldId id="313" r:id="rId76"/>
    <p:sldId id="381" r:id="rId77"/>
    <p:sldId id="314" r:id="rId78"/>
    <p:sldId id="375" r:id="rId79"/>
    <p:sldId id="376" r:id="rId80"/>
    <p:sldId id="377" r:id="rId81"/>
    <p:sldId id="319" r:id="rId82"/>
    <p:sldId id="327" r:id="rId83"/>
    <p:sldId id="378" r:id="rId84"/>
    <p:sldId id="329" r:id="rId85"/>
    <p:sldId id="331" r:id="rId86"/>
    <p:sldId id="332" r:id="rId87"/>
    <p:sldId id="374"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20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presProps" Target="pres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5.png"/></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5.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0358D-8322-45FB-B3AC-F6CDB1BED20A}" type="datetimeFigureOut">
              <a:rPr lang="zh-CN" altLang="en-US" smtClean="0"/>
              <a:pPr/>
              <a:t>2015/3/24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7B757-758E-43FD-8D7B-A0E0841062D6}" type="slidenum">
              <a:rPr lang="zh-CN" altLang="en-US" smtClean="0"/>
              <a:pPr/>
              <a:t>‹#›</a:t>
            </a:fld>
            <a:endParaRPr lang="zh-CN" altLang="en-US"/>
          </a:p>
        </p:txBody>
      </p:sp>
    </p:spTree>
    <p:extLst>
      <p:ext uri="{BB962C8B-B14F-4D97-AF65-F5344CB8AC3E}">
        <p14:creationId xmlns:p14="http://schemas.microsoft.com/office/powerpoint/2010/main" val="317321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373C3C8-8695-47F6-9577-BEC78D795E09}" type="slidenum">
              <a:rPr lang="zh-CN" altLang="en-US">
                <a:solidFill>
                  <a:prstClr val="black"/>
                </a:solidFill>
              </a:rPr>
              <a:pPr>
                <a:defRPr/>
              </a:pPr>
              <a:t>2</a:t>
            </a:fld>
            <a:endParaRPr lang="en-US" altLang="zh-CN">
              <a:solidFill>
                <a:prstClr val="black"/>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C90A018-A34E-4AA9-AF20-3B7500B988BE}" type="slidenum">
              <a:rPr lang="zh-CN" altLang="en-US">
                <a:solidFill>
                  <a:prstClr val="black"/>
                </a:solidFill>
              </a:rPr>
              <a:pPr>
                <a:defRPr/>
              </a:pPr>
              <a:t>16</a:t>
            </a:fld>
            <a:endParaRPr lang="en-US" altLang="zh-CN">
              <a:solidFill>
                <a:prstClr val="black"/>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6492E1-28B4-4AFE-9711-5B76CC99ACCC}" type="slidenum">
              <a:rPr lang="zh-CN" altLang="en-US">
                <a:solidFill>
                  <a:prstClr val="black"/>
                </a:solidFill>
              </a:rPr>
              <a:pPr>
                <a:defRPr/>
              </a:pPr>
              <a:t>17</a:t>
            </a:fld>
            <a:endParaRPr lang="en-US" altLang="zh-CN">
              <a:solidFill>
                <a:prstClr val="black"/>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DE3378-F7B2-4990-8CFB-ECA0B9D6D20D}" type="slidenum">
              <a:rPr lang="zh-CN" altLang="en-US">
                <a:solidFill>
                  <a:prstClr val="black"/>
                </a:solidFill>
              </a:rPr>
              <a:pPr>
                <a:defRPr/>
              </a:pPr>
              <a:t>20</a:t>
            </a:fld>
            <a:endParaRPr lang="en-US" altLang="zh-CN">
              <a:solidFill>
                <a:prstClr val="black"/>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AFB5676-13BA-4F19-8345-D2DD8DB30A8C}" type="slidenum">
              <a:rPr lang="zh-CN" altLang="en-US">
                <a:solidFill>
                  <a:prstClr val="black"/>
                </a:solidFill>
              </a:rPr>
              <a:pPr>
                <a:defRPr/>
              </a:pPr>
              <a:t>21</a:t>
            </a:fld>
            <a:endParaRPr lang="en-US" altLang="zh-CN">
              <a:solidFill>
                <a:prstClr val="black"/>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744918-7DC1-405F-B1CD-424F724CD7D4}" type="slidenum">
              <a:rPr lang="zh-CN" altLang="en-US">
                <a:solidFill>
                  <a:prstClr val="black"/>
                </a:solidFill>
              </a:rPr>
              <a:pPr>
                <a:defRPr/>
              </a:pPr>
              <a:t>22</a:t>
            </a:fld>
            <a:endParaRPr lang="en-US" altLang="zh-CN">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ED327B3-DF74-4169-B002-33E693630D7E}" type="slidenum">
              <a:rPr lang="zh-CN" altLang="en-US">
                <a:solidFill>
                  <a:prstClr val="black"/>
                </a:solidFill>
              </a:rPr>
              <a:pPr>
                <a:defRPr/>
              </a:pPr>
              <a:t>23</a:t>
            </a:fld>
            <a:endParaRPr lang="en-US" altLang="zh-CN">
              <a:solidFill>
                <a:prstClr val="black"/>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3281C8-BD1C-4413-AFC1-0213959781BC}" type="slidenum">
              <a:rPr lang="zh-CN" altLang="en-US">
                <a:solidFill>
                  <a:prstClr val="black"/>
                </a:solidFill>
              </a:rPr>
              <a:pPr>
                <a:defRPr/>
              </a:pPr>
              <a:t>24</a:t>
            </a:fld>
            <a:endParaRPr lang="en-US" altLang="zh-CN">
              <a:solidFill>
                <a:prstClr val="black"/>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1FA901-74CC-41F2-AD4A-A92B16211AAA}" type="slidenum">
              <a:rPr lang="en-US" altLang="zh-CN">
                <a:solidFill>
                  <a:prstClr val="black"/>
                </a:solidFill>
              </a:rPr>
              <a:pPr/>
              <a:t>25</a:t>
            </a:fld>
            <a:endParaRPr lang="en-US" altLang="zh-CN">
              <a:solidFill>
                <a:prstClr val="black"/>
              </a:solidFill>
            </a:endParaRPr>
          </a:p>
        </p:txBody>
      </p:sp>
      <p:sp>
        <p:nvSpPr>
          <p:cNvPr id="70658" name="Rectangle 2"/>
          <p:cNvSpPr>
            <a:spLocks noGrp="1" noRot="1" noChangeAspect="1" noChangeArrowheads="1" noTextEdit="1"/>
          </p:cNvSpPr>
          <p:nvPr>
            <p:ph type="sldImg"/>
          </p:nvPr>
        </p:nvSpPr>
        <p:spPr>
          <a:xfrm>
            <a:off x="1147763" y="703263"/>
            <a:ext cx="4597400" cy="3448050"/>
          </a:xfrm>
          <a:ln/>
        </p:spPr>
      </p:sp>
      <p:sp>
        <p:nvSpPr>
          <p:cNvPr id="70659"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BDFEA-62B4-483D-B8C6-FA3812FEAB7B}" type="slidenum">
              <a:rPr lang="en-US" altLang="zh-CN">
                <a:solidFill>
                  <a:prstClr val="black"/>
                </a:solidFill>
              </a:rPr>
              <a:pPr/>
              <a:t>26</a:t>
            </a:fld>
            <a:endParaRPr lang="en-US" altLang="zh-CN">
              <a:solidFill>
                <a:prstClr val="black"/>
              </a:solidFill>
            </a:endParaRPr>
          </a:p>
        </p:txBody>
      </p:sp>
      <p:sp>
        <p:nvSpPr>
          <p:cNvPr id="9218" name="Rectangle 2"/>
          <p:cNvSpPr>
            <a:spLocks noGrp="1" noRot="1" noChangeAspect="1" noChangeArrowheads="1" noTextEdit="1"/>
          </p:cNvSpPr>
          <p:nvPr>
            <p:ph type="sldImg"/>
          </p:nvPr>
        </p:nvSpPr>
        <p:spPr>
          <a:xfrm>
            <a:off x="1147763" y="703263"/>
            <a:ext cx="4597400" cy="3448050"/>
          </a:xfrm>
          <a:ln/>
        </p:spPr>
      </p:sp>
      <p:sp>
        <p:nvSpPr>
          <p:cNvPr id="9219"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F5DE8-B6EA-4A42-86D5-D1D1BA26C7FC}" type="slidenum">
              <a:rPr lang="en-US" altLang="zh-CN">
                <a:solidFill>
                  <a:prstClr val="black"/>
                </a:solidFill>
              </a:rPr>
              <a:pPr/>
              <a:t>28</a:t>
            </a:fld>
            <a:endParaRPr lang="en-US" altLang="zh-CN">
              <a:solidFill>
                <a:prstClr val="black"/>
              </a:solidFill>
            </a:endParaRPr>
          </a:p>
        </p:txBody>
      </p:sp>
      <p:sp>
        <p:nvSpPr>
          <p:cNvPr id="7170" name="Rectangle 2"/>
          <p:cNvSpPr>
            <a:spLocks noGrp="1" noRot="1" noChangeAspect="1" noChangeArrowheads="1" noTextEdit="1"/>
          </p:cNvSpPr>
          <p:nvPr>
            <p:ph type="sldImg"/>
          </p:nvPr>
        </p:nvSpPr>
        <p:spPr>
          <a:xfrm>
            <a:off x="1147763" y="703263"/>
            <a:ext cx="4597400" cy="3448050"/>
          </a:xfrm>
          <a:ln/>
        </p:spPr>
      </p:sp>
      <p:sp>
        <p:nvSpPr>
          <p:cNvPr id="7171"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520F02-B9FC-4C5B-8EA9-AC2C5771C81F}" type="slidenum">
              <a:rPr lang="zh-CN" altLang="en-US">
                <a:solidFill>
                  <a:prstClr val="black"/>
                </a:solidFill>
              </a:rPr>
              <a:pPr>
                <a:defRPr/>
              </a:pPr>
              <a:t>8</a:t>
            </a:fld>
            <a:endParaRPr lang="en-US" altLang="zh-CN">
              <a:solidFill>
                <a:prstClr val="black"/>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5C8C4-CF6D-4478-BCB2-F8E3E171C4A6}" type="slidenum">
              <a:rPr lang="en-US" altLang="zh-CN">
                <a:solidFill>
                  <a:prstClr val="black"/>
                </a:solidFill>
              </a:rPr>
              <a:pPr/>
              <a:t>29</a:t>
            </a:fld>
            <a:endParaRPr lang="en-US" altLang="zh-CN">
              <a:solidFill>
                <a:prstClr val="black"/>
              </a:solidFill>
            </a:endParaRPr>
          </a:p>
        </p:txBody>
      </p:sp>
      <p:sp>
        <p:nvSpPr>
          <p:cNvPr id="13314" name="Rectangle 2"/>
          <p:cNvSpPr>
            <a:spLocks noGrp="1" noRot="1" noChangeAspect="1" noChangeArrowheads="1" noTextEdit="1"/>
          </p:cNvSpPr>
          <p:nvPr>
            <p:ph type="sldImg"/>
          </p:nvPr>
        </p:nvSpPr>
        <p:spPr>
          <a:xfrm>
            <a:off x="1147763" y="703263"/>
            <a:ext cx="4597400" cy="3448050"/>
          </a:xfrm>
          <a:ln/>
        </p:spPr>
      </p:sp>
      <p:sp>
        <p:nvSpPr>
          <p:cNvPr id="13315"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C6F03-58FA-409F-A0D2-BC91BCAA94A0}" type="slidenum">
              <a:rPr lang="en-US" altLang="zh-CN">
                <a:solidFill>
                  <a:prstClr val="black"/>
                </a:solidFill>
              </a:rPr>
              <a:pPr/>
              <a:t>30</a:t>
            </a:fld>
            <a:endParaRPr lang="en-US" altLang="zh-CN">
              <a:solidFill>
                <a:prstClr val="black"/>
              </a:solidFill>
            </a:endParaRPr>
          </a:p>
        </p:txBody>
      </p:sp>
      <p:sp>
        <p:nvSpPr>
          <p:cNvPr id="15362" name="Rectangle 2"/>
          <p:cNvSpPr>
            <a:spLocks noGrp="1" noRot="1" noChangeAspect="1" noChangeArrowheads="1" noTextEdit="1"/>
          </p:cNvSpPr>
          <p:nvPr>
            <p:ph type="sldImg"/>
          </p:nvPr>
        </p:nvSpPr>
        <p:spPr>
          <a:xfrm>
            <a:off x="1147763" y="703263"/>
            <a:ext cx="4597400" cy="3448050"/>
          </a:xfrm>
          <a:ln/>
        </p:spPr>
      </p:sp>
      <p:sp>
        <p:nvSpPr>
          <p:cNvPr id="15363"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4B0C2-DE37-443A-8BBC-7870D496A651}" type="slidenum">
              <a:rPr lang="en-US" altLang="zh-CN">
                <a:solidFill>
                  <a:prstClr val="black"/>
                </a:solidFill>
              </a:rPr>
              <a:pPr/>
              <a:t>31</a:t>
            </a:fld>
            <a:endParaRPr lang="en-US" altLang="zh-CN">
              <a:solidFill>
                <a:prstClr val="black"/>
              </a:solidFill>
            </a:endParaRPr>
          </a:p>
        </p:txBody>
      </p:sp>
      <p:sp>
        <p:nvSpPr>
          <p:cNvPr id="17410" name="Rectangle 2"/>
          <p:cNvSpPr>
            <a:spLocks noGrp="1" noRot="1" noChangeAspect="1" noChangeArrowheads="1" noTextEdit="1"/>
          </p:cNvSpPr>
          <p:nvPr>
            <p:ph type="sldImg"/>
          </p:nvPr>
        </p:nvSpPr>
        <p:spPr>
          <a:xfrm>
            <a:off x="1147763" y="703263"/>
            <a:ext cx="4597400" cy="3448050"/>
          </a:xfrm>
          <a:ln/>
        </p:spPr>
      </p:sp>
      <p:sp>
        <p:nvSpPr>
          <p:cNvPr id="17411"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C2082-3F5B-4539-919C-2AAFF543EDB1}" type="slidenum">
              <a:rPr lang="en-US" altLang="zh-CN">
                <a:solidFill>
                  <a:prstClr val="black"/>
                </a:solidFill>
              </a:rPr>
              <a:pPr/>
              <a:t>32</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1147763" y="703263"/>
            <a:ext cx="4597400" cy="3448050"/>
          </a:xfrm>
          <a:ln/>
        </p:spPr>
      </p:sp>
      <p:sp>
        <p:nvSpPr>
          <p:cNvPr id="19459"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96224-D70A-4000-9B51-EF5F0C8090E4}" type="slidenum">
              <a:rPr lang="en-US" altLang="zh-CN">
                <a:solidFill>
                  <a:prstClr val="black"/>
                </a:solidFill>
              </a:rPr>
              <a:pPr/>
              <a:t>33</a:t>
            </a:fld>
            <a:endParaRPr lang="en-US" altLang="zh-CN">
              <a:solidFill>
                <a:prstClr val="black"/>
              </a:solidFill>
            </a:endParaRPr>
          </a:p>
        </p:txBody>
      </p:sp>
      <p:sp>
        <p:nvSpPr>
          <p:cNvPr id="21506" name="Rectangle 2"/>
          <p:cNvSpPr>
            <a:spLocks noGrp="1" noRot="1" noChangeAspect="1" noChangeArrowheads="1" noTextEdit="1"/>
          </p:cNvSpPr>
          <p:nvPr>
            <p:ph type="sldImg"/>
          </p:nvPr>
        </p:nvSpPr>
        <p:spPr>
          <a:xfrm>
            <a:off x="1147763" y="703263"/>
            <a:ext cx="4597400" cy="3448050"/>
          </a:xfrm>
          <a:ln/>
        </p:spPr>
      </p:sp>
      <p:sp>
        <p:nvSpPr>
          <p:cNvPr id="21507"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665204-E18A-42C4-A729-B6FE02194029}" type="slidenum">
              <a:rPr lang="en-US" altLang="zh-CN">
                <a:solidFill>
                  <a:prstClr val="black"/>
                </a:solidFill>
              </a:rPr>
              <a:pPr/>
              <a:t>34</a:t>
            </a:fld>
            <a:endParaRPr lang="en-US" altLang="zh-CN">
              <a:solidFill>
                <a:prstClr val="black"/>
              </a:solidFill>
            </a:endParaRPr>
          </a:p>
        </p:txBody>
      </p:sp>
      <p:sp>
        <p:nvSpPr>
          <p:cNvPr id="72706" name="Rectangle 2"/>
          <p:cNvSpPr>
            <a:spLocks noGrp="1" noRot="1" noChangeAspect="1" noChangeArrowheads="1" noTextEdit="1"/>
          </p:cNvSpPr>
          <p:nvPr>
            <p:ph type="sldImg"/>
          </p:nvPr>
        </p:nvSpPr>
        <p:spPr>
          <a:xfrm>
            <a:off x="1147763" y="703263"/>
            <a:ext cx="4597400" cy="3448050"/>
          </a:xfrm>
          <a:ln/>
        </p:spPr>
      </p:sp>
      <p:sp>
        <p:nvSpPr>
          <p:cNvPr id="72707"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9A577-BB2D-4BB6-BCAE-D1B300F79067}" type="slidenum">
              <a:rPr lang="en-US" altLang="zh-CN">
                <a:solidFill>
                  <a:prstClr val="black"/>
                </a:solidFill>
              </a:rPr>
              <a:pPr/>
              <a:t>35</a:t>
            </a:fld>
            <a:endParaRPr lang="en-US" altLang="zh-CN">
              <a:solidFill>
                <a:prstClr val="black"/>
              </a:solidFill>
            </a:endParaRPr>
          </a:p>
        </p:txBody>
      </p:sp>
      <p:sp>
        <p:nvSpPr>
          <p:cNvPr id="23554" name="Rectangle 2"/>
          <p:cNvSpPr>
            <a:spLocks noGrp="1" noRot="1" noChangeAspect="1" noChangeArrowheads="1" noTextEdit="1"/>
          </p:cNvSpPr>
          <p:nvPr>
            <p:ph type="sldImg"/>
          </p:nvPr>
        </p:nvSpPr>
        <p:spPr>
          <a:xfrm>
            <a:off x="1147763" y="703263"/>
            <a:ext cx="4597400" cy="3448050"/>
          </a:xfrm>
          <a:ln/>
        </p:spPr>
      </p:sp>
      <p:sp>
        <p:nvSpPr>
          <p:cNvPr id="23555"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68969-0CBB-4087-A49F-24931A7358D6}" type="slidenum">
              <a:rPr lang="en-US" altLang="zh-CN">
                <a:solidFill>
                  <a:prstClr val="black"/>
                </a:solidFill>
              </a:rPr>
              <a:pPr/>
              <a:t>36</a:t>
            </a:fld>
            <a:endParaRPr lang="en-US" altLang="zh-CN">
              <a:solidFill>
                <a:prstClr val="black"/>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DE6F1-E43C-4E44-A375-386214DBD11C}" type="slidenum">
              <a:rPr lang="en-US" altLang="zh-CN">
                <a:solidFill>
                  <a:prstClr val="black"/>
                </a:solidFill>
              </a:rPr>
              <a:pPr/>
              <a:t>37</a:t>
            </a:fld>
            <a:endParaRPr lang="en-US" altLang="zh-CN">
              <a:solidFill>
                <a:prstClr val="black"/>
              </a:solidFill>
            </a:endParaRPr>
          </a:p>
        </p:txBody>
      </p:sp>
      <p:sp>
        <p:nvSpPr>
          <p:cNvPr id="25602" name="Rectangle 2"/>
          <p:cNvSpPr>
            <a:spLocks noGrp="1" noRot="1" noChangeAspect="1" noChangeArrowheads="1" noTextEdit="1"/>
          </p:cNvSpPr>
          <p:nvPr>
            <p:ph type="sldImg"/>
          </p:nvPr>
        </p:nvSpPr>
        <p:spPr>
          <a:xfrm>
            <a:off x="1147763" y="703263"/>
            <a:ext cx="4597400" cy="3448050"/>
          </a:xfrm>
          <a:ln/>
        </p:spPr>
      </p:sp>
      <p:sp>
        <p:nvSpPr>
          <p:cNvPr id="25603"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56F10-E92D-4A86-ACF8-A2D0026BACEE}" type="slidenum">
              <a:rPr lang="en-US" altLang="zh-CN">
                <a:solidFill>
                  <a:prstClr val="black"/>
                </a:solidFill>
              </a:rPr>
              <a:pPr/>
              <a:t>38</a:t>
            </a:fld>
            <a:endParaRPr lang="en-US" altLang="zh-CN">
              <a:solidFill>
                <a:prstClr val="black"/>
              </a:solidFill>
            </a:endParaRPr>
          </a:p>
        </p:txBody>
      </p:sp>
      <p:sp>
        <p:nvSpPr>
          <p:cNvPr id="27650" name="Rectangle 2"/>
          <p:cNvSpPr>
            <a:spLocks noGrp="1" noRot="1" noChangeAspect="1" noChangeArrowheads="1" noTextEdit="1"/>
          </p:cNvSpPr>
          <p:nvPr>
            <p:ph type="sldImg"/>
          </p:nvPr>
        </p:nvSpPr>
        <p:spPr>
          <a:xfrm>
            <a:off x="1147763" y="703263"/>
            <a:ext cx="4597400" cy="3448050"/>
          </a:xfrm>
          <a:ln/>
        </p:spPr>
      </p:sp>
      <p:sp>
        <p:nvSpPr>
          <p:cNvPr id="27651"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9C1329-D3C2-4487-8FB8-89C306FFF8BF}" type="slidenum">
              <a:rPr lang="zh-CN" altLang="en-US">
                <a:solidFill>
                  <a:prstClr val="black"/>
                </a:solidFill>
              </a:rPr>
              <a:pPr>
                <a:defRPr/>
              </a:pPr>
              <a:t>9</a:t>
            </a:fld>
            <a:endParaRPr lang="en-US" altLang="zh-CN">
              <a:solidFill>
                <a:prstClr val="black"/>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02D97C-2F97-413A-A2E6-E5ACBF898014}" type="slidenum">
              <a:rPr lang="en-US" altLang="zh-CN">
                <a:solidFill>
                  <a:prstClr val="black"/>
                </a:solidFill>
              </a:rPr>
              <a:pPr/>
              <a:t>39</a:t>
            </a:fld>
            <a:endParaRPr lang="en-US" altLang="zh-CN">
              <a:solidFill>
                <a:prstClr val="black"/>
              </a:solidFill>
            </a:endParaRPr>
          </a:p>
        </p:txBody>
      </p:sp>
      <p:sp>
        <p:nvSpPr>
          <p:cNvPr id="29698" name="Rectangle 2"/>
          <p:cNvSpPr>
            <a:spLocks noGrp="1" noRot="1" noChangeAspect="1" noChangeArrowheads="1" noTextEdit="1"/>
          </p:cNvSpPr>
          <p:nvPr>
            <p:ph type="sldImg"/>
          </p:nvPr>
        </p:nvSpPr>
        <p:spPr>
          <a:xfrm>
            <a:off x="1147763" y="703263"/>
            <a:ext cx="4597400" cy="3448050"/>
          </a:xfrm>
          <a:ln/>
        </p:spPr>
      </p:sp>
      <p:sp>
        <p:nvSpPr>
          <p:cNvPr id="29699"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03FC8F-55CD-4AB2-82B4-9CCDBCBD66B0}" type="slidenum">
              <a:rPr lang="en-US" altLang="zh-CN">
                <a:solidFill>
                  <a:prstClr val="black"/>
                </a:solidFill>
              </a:rPr>
              <a:pPr/>
              <a:t>40</a:t>
            </a:fld>
            <a:endParaRPr lang="en-US" altLang="zh-CN">
              <a:solidFill>
                <a:prstClr val="black"/>
              </a:solidFill>
            </a:endParaRPr>
          </a:p>
        </p:txBody>
      </p:sp>
      <p:sp>
        <p:nvSpPr>
          <p:cNvPr id="31746" name="Rectangle 2"/>
          <p:cNvSpPr>
            <a:spLocks noGrp="1" noRot="1" noChangeAspect="1" noChangeArrowheads="1" noTextEdit="1"/>
          </p:cNvSpPr>
          <p:nvPr>
            <p:ph type="sldImg"/>
          </p:nvPr>
        </p:nvSpPr>
        <p:spPr>
          <a:xfrm>
            <a:off x="1147763" y="703263"/>
            <a:ext cx="4597400" cy="3448050"/>
          </a:xfrm>
          <a:ln/>
        </p:spPr>
      </p:sp>
      <p:sp>
        <p:nvSpPr>
          <p:cNvPr id="31747" name="Rectangle 3"/>
          <p:cNvSpPr>
            <a:spLocks noGrp="1" noChangeArrowheads="1"/>
          </p:cNvSpPr>
          <p:nvPr>
            <p:ph type="body" idx="1"/>
          </p:nvPr>
        </p:nvSpPr>
        <p:spPr>
          <a:xfrm>
            <a:off x="930275" y="4360863"/>
            <a:ext cx="5035550" cy="4079875"/>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10780E-5E85-491A-B01E-10A960EA4D58}" type="slidenum">
              <a:rPr lang="en-US" altLang="zh-CN">
                <a:solidFill>
                  <a:prstClr val="black"/>
                </a:solidFill>
              </a:rPr>
              <a:pPr/>
              <a:t>42</a:t>
            </a:fld>
            <a:endParaRPr lang="en-US" altLang="zh-CN">
              <a:solidFill>
                <a:prstClr val="black"/>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AA751-0C16-4F34-BAD5-B311A93E8CF6}" type="slidenum">
              <a:rPr lang="en-US" altLang="zh-CN">
                <a:solidFill>
                  <a:prstClr val="black"/>
                </a:solidFill>
              </a:rPr>
              <a:pPr/>
              <a:t>43</a:t>
            </a:fld>
            <a:endParaRPr lang="en-US" altLang="zh-CN">
              <a:solidFill>
                <a:prstClr val="black"/>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120D4-C64B-46A0-8D90-55B528612F14}" type="slidenum">
              <a:rPr lang="en-US" altLang="zh-CN">
                <a:solidFill>
                  <a:prstClr val="black"/>
                </a:solidFill>
              </a:rPr>
              <a:pPr/>
              <a:t>44</a:t>
            </a:fld>
            <a:endParaRPr lang="en-US" altLang="zh-CN">
              <a:solidFill>
                <a:prstClr val="black"/>
              </a:solidFill>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8C074-36FF-427C-AC7E-83BA1F530EFD}" type="slidenum">
              <a:rPr lang="en-US" altLang="zh-CN">
                <a:solidFill>
                  <a:prstClr val="black"/>
                </a:solidFill>
              </a:rPr>
              <a:pPr/>
              <a:t>45</a:t>
            </a:fld>
            <a:endParaRPr lang="en-US" altLang="zh-CN">
              <a:solidFill>
                <a:prstClr val="black"/>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C8021-45CA-4961-89A3-B17F3055C48C}" type="slidenum">
              <a:rPr lang="en-US" altLang="zh-CN">
                <a:solidFill>
                  <a:prstClr val="black"/>
                </a:solidFill>
              </a:rPr>
              <a:pPr/>
              <a:t>46</a:t>
            </a:fld>
            <a:endParaRPr lang="en-US" altLang="zh-CN">
              <a:solidFill>
                <a:prstClr val="black"/>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6E022-0346-4E30-8102-8336D0ADE706}" type="slidenum">
              <a:rPr lang="en-US" altLang="zh-CN">
                <a:solidFill>
                  <a:prstClr val="black"/>
                </a:solidFill>
              </a:rPr>
              <a:pPr/>
              <a:t>47</a:t>
            </a:fld>
            <a:endParaRPr lang="en-US" altLang="zh-CN">
              <a:solidFill>
                <a:prstClr val="black"/>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33310-27C8-4DFB-9191-11E2B03E2816}" type="slidenum">
              <a:rPr lang="en-US" altLang="zh-CN">
                <a:solidFill>
                  <a:prstClr val="black"/>
                </a:solidFill>
              </a:rPr>
              <a:pPr/>
              <a:t>48</a:t>
            </a:fld>
            <a:endParaRPr lang="en-US" altLang="zh-CN">
              <a:solidFill>
                <a:prstClr val="black"/>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2437D-C219-4F54-89DB-2CD697B9C485}" type="slidenum">
              <a:rPr lang="en-US" altLang="zh-CN">
                <a:solidFill>
                  <a:prstClr val="black"/>
                </a:solidFill>
              </a:rPr>
              <a:pPr/>
              <a:t>49</a:t>
            </a:fld>
            <a:endParaRPr lang="en-US" altLang="zh-CN">
              <a:solidFill>
                <a:prstClr val="black"/>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4AA13A2-B475-4CE8-ABBB-FA9640A868D9}" type="slidenum">
              <a:rPr lang="zh-CN" altLang="en-US">
                <a:solidFill>
                  <a:prstClr val="black"/>
                </a:solidFill>
              </a:rPr>
              <a:pPr>
                <a:defRPr/>
              </a:pPr>
              <a:t>10</a:t>
            </a:fld>
            <a:endParaRPr lang="en-US" altLang="zh-CN">
              <a:solidFill>
                <a:prstClr val="black"/>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F591A-7ED7-43D6-91CD-8FD925598C7A}" type="slidenum">
              <a:rPr lang="en-US" altLang="zh-CN">
                <a:solidFill>
                  <a:prstClr val="black"/>
                </a:solidFill>
              </a:rPr>
              <a:pPr/>
              <a:t>50</a:t>
            </a:fld>
            <a:endParaRPr lang="en-US" altLang="zh-CN">
              <a:solidFill>
                <a:prstClr val="black"/>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DC272-41CC-4D8A-9312-46C7CC190939}" type="slidenum">
              <a:rPr lang="en-US" altLang="zh-CN">
                <a:solidFill>
                  <a:prstClr val="black"/>
                </a:solidFill>
              </a:rPr>
              <a:pPr/>
              <a:t>51</a:t>
            </a:fld>
            <a:endParaRPr lang="en-US" altLang="zh-CN">
              <a:solidFill>
                <a:prstClr val="black"/>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66F96-B054-4F77-9BD5-74199CB2D762}" type="slidenum">
              <a:rPr lang="en-US" altLang="zh-CN">
                <a:solidFill>
                  <a:prstClr val="black"/>
                </a:solidFill>
              </a:rPr>
              <a:pPr/>
              <a:t>52</a:t>
            </a:fld>
            <a:endParaRPr lang="en-US" altLang="zh-CN">
              <a:solidFill>
                <a:prstClr val="black"/>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28ACC-8D64-4B17-803E-9E36246DFA4D}" type="slidenum">
              <a:rPr lang="en-US" altLang="zh-CN">
                <a:solidFill>
                  <a:prstClr val="black"/>
                </a:solidFill>
              </a:rPr>
              <a:pPr/>
              <a:t>54</a:t>
            </a:fld>
            <a:endParaRPr lang="en-US" altLang="zh-CN">
              <a:solidFill>
                <a:prstClr val="black"/>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BEAA2-37EC-4649-87FE-B46B0B2D01FE}" type="slidenum">
              <a:rPr lang="en-US" altLang="zh-CN">
                <a:solidFill>
                  <a:prstClr val="black"/>
                </a:solidFill>
              </a:rPr>
              <a:pPr/>
              <a:t>55</a:t>
            </a:fld>
            <a:endParaRPr lang="en-US" altLang="zh-CN">
              <a:solidFill>
                <a:prstClr val="black"/>
              </a:solidFill>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1FE78D-D172-4361-B8BC-5B9AA7A9CC9B}" type="slidenum">
              <a:rPr lang="en-US" altLang="zh-CN"/>
              <a:pPr/>
              <a:t>75</a:t>
            </a:fld>
            <a:endParaRPr lang="en-US" altLang="zh-CN"/>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ltLang="zh-CN"/>
              <a:t>Mention NULL model assumes equal chance of each nucleotide in a model of the same length.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17B757-758E-43FD-8D7B-A0E0841062D6}" type="slidenum">
              <a:rPr lang="zh-CN" altLang="en-US" smtClean="0"/>
              <a:pPr/>
              <a:t>76</a:t>
            </a:fld>
            <a:endParaRPr lang="zh-CN" altLang="en-US"/>
          </a:p>
        </p:txBody>
      </p:sp>
    </p:spTree>
    <p:extLst>
      <p:ext uri="{BB962C8B-B14F-4D97-AF65-F5344CB8AC3E}">
        <p14:creationId xmlns:p14="http://schemas.microsoft.com/office/powerpoint/2010/main" val="32119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2B607F9-78C5-4BB7-9D56-31958D33D14D}" type="slidenum">
              <a:rPr lang="zh-CN" altLang="en-US">
                <a:solidFill>
                  <a:prstClr val="black"/>
                </a:solidFill>
              </a:rPr>
              <a:pPr>
                <a:defRPr/>
              </a:pPr>
              <a:t>11</a:t>
            </a:fld>
            <a:endParaRPr lang="en-US" altLang="zh-CN">
              <a:solidFill>
                <a:prstClr val="black"/>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145CD75-1C55-49E5-B64B-DD2C38057EBE}" type="slidenum">
              <a:rPr lang="zh-CN" altLang="en-US">
                <a:solidFill>
                  <a:prstClr val="black"/>
                </a:solidFill>
              </a:rPr>
              <a:pPr>
                <a:defRPr/>
              </a:pPr>
              <a:t>12</a:t>
            </a:fld>
            <a:endParaRPr lang="en-US" altLang="zh-CN">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4EC494C-1346-4BDC-BC28-C8FBC4CCCA83}" type="slidenum">
              <a:rPr lang="zh-CN" altLang="en-US">
                <a:solidFill>
                  <a:prstClr val="black"/>
                </a:solidFill>
              </a:rPr>
              <a:pPr>
                <a:defRPr/>
              </a:pPr>
              <a:t>13</a:t>
            </a:fld>
            <a:endParaRPr lang="en-US" altLang="zh-CN">
              <a:solidFill>
                <a:prstClr val="black"/>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72008B5-FF17-41E3-BCFB-5504DBF514DC}" type="slidenum">
              <a:rPr lang="zh-CN" altLang="en-US">
                <a:solidFill>
                  <a:prstClr val="black"/>
                </a:solidFill>
              </a:rPr>
              <a:pPr>
                <a:defRPr/>
              </a:pPr>
              <a:t>14</a:t>
            </a:fld>
            <a:endParaRPr lang="en-US" altLang="zh-CN">
              <a:solidFill>
                <a:prstClr val="black"/>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5344808-6B8C-4991-BEB5-4DFACDADCBEA}" type="slidenum">
              <a:rPr lang="zh-CN" altLang="en-US">
                <a:solidFill>
                  <a:prstClr val="black"/>
                </a:solidFill>
              </a:rPr>
              <a:pPr>
                <a:defRPr/>
              </a:pPr>
              <a:t>15</a:t>
            </a:fld>
            <a:endParaRPr lang="en-US" altLang="zh-CN">
              <a:solidFill>
                <a:prstClr val="black"/>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5D5CD1B-677D-4A2F-983F-812D7F4A2CF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4652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96E19B9-82AD-4BBC-8045-B56BE16FCD4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1337864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4EF6BC-4456-4300-9A10-0602B50049C0}"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207433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D22C85-5D5E-45A7-A8DE-976CA34D99B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510117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9621A7-803C-4393-9FF8-A57D383F07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646349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482C5B2-CD8C-4993-ACDC-08C73ECF9DD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422546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2878974-026C-425D-AB89-2553CDC977D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55055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80D5125-33A2-4CF3-A98A-AED40160AB5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195850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4BCBDA3-CDE2-4F23-BE22-0503663A493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722947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C829789-3A02-4F2B-8ABD-F107E3EB77C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744738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EDDBC3D-3F20-42D6-BFB7-9B35A89186B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8075571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6007FF-3294-4874-A7F0-0C8C249B6A2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8538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A9247A7-3EDA-4E66-836A-59B3A238821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3280215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18ACD5A-59ED-45FC-ADE4-ADB1AF94625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3386092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C0EB657-8A80-43D5-A87F-6F1B618B9EB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3698491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5022D0A5-AB07-4C07-B3A0-53059FDA2B1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965135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DC64DB-D1B0-452E-A480-C0A7F7EA769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803183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4EF6BC-4456-4300-9A10-0602B50049C0}"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50572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D22C85-5D5E-45A7-A8DE-976CA34D99B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403546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9621A7-803C-4393-9FF8-A57D383F07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7851022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482C5B2-CD8C-4993-ACDC-08C73ECF9DD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2809884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2878974-026C-425D-AB89-2553CDC977D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16091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80D5125-33A2-4CF3-A98A-AED40160AB5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5671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C3E23CE2-06BD-4E34-9FC1-A54F82F8D5F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4223768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4BCBDA3-CDE2-4F23-BE22-0503663A493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7610269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C829789-3A02-4F2B-8ABD-F107E3EB77C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197864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EDDBC3D-3F20-42D6-BFB7-9B35A89186B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741128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6007FF-3294-4874-A7F0-0C8C249B6A2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35931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18ACD5A-59ED-45FC-ADE4-ADB1AF94625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0908553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C0EB657-8A80-43D5-A87F-6F1B618B9EB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913983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5022D0A5-AB07-4C07-B3A0-53059FDA2B1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7287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383BE19C-1A36-4634-8918-2404A9DE9DA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7838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D194949-70DF-48E2-AAFC-E6BA1FF687D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1754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DB8C23-A48D-4842-B25D-5B668B4A041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1149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09FB915-0C09-46E3-AD59-92AA8C0AA92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1229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DD20348-A4F9-4769-A029-83E33066269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85186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CEC1501-994C-45C5-8752-7A73545D2DC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85397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6CBC0B9-E76D-4F6F-9A5D-CD926A8AF24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3896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D4E19C4-59FD-49C4-9AA5-2C3A3C8B040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1315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33886DE-D209-4F94-8266-24F492ADF18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36578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03FC130-EEA1-47E5-82E2-BA2720124EC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22565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1F0AC-44C1-470E-841F-B5D59ACD33B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69912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83EEFE3-9E45-435B-BC7C-09CB5194A67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23082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52BFD2D-6A23-44E0-861B-85982682A10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20329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F706BDA8-F879-42D7-87AD-59AB1CB3C4B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447210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C503223-F299-4B15-8626-23D8C41E6B7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56619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152FB1A9-925F-489B-A142-08340085648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9956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E8AFFED-8F6D-491F-95B4-90A57472727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82743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04B28D3-6A20-4E5B-84AF-8E64B676541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5305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BEB1DC5-0A81-4F93-B56C-0C315714A9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321973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BEF9B7E-EC21-4995-A4A3-EF86A99145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04909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A355AFF-B4FA-4C9B-B437-3DCD1044FE1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59602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489943B1-B7DF-4FF8-A65C-EDFC318FFFA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43657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8704CF94-EE8F-4F65-A299-8140F928F5B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635956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9BA67C9-3EE4-4BD5-B6F1-446E7A13627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067129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4A1663E-F575-4A67-9F59-8CEA765BB33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703569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B5CFF20-C805-4E09-BA92-40714A5D5DF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68354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AC43289-D95A-40FD-ACEB-6ADD34612C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139358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220B763-71D6-4431-B0BF-ECB8FE9D297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757088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A0C04CA-61CD-4D0D-861F-2C90D5AE6C8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5043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7ECCFB0-416F-4792-A762-9767868F4E1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256266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F70D6AD9-CB3D-4631-8013-409375ABF272}" type="slidenum">
              <a:rPr lang="en-US" altLang="en-US"/>
              <a:pPr/>
              <a:t>‹#›</a:t>
            </a:fld>
            <a:endParaRPr lang="en-US"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5A22A433-9112-404F-9B11-4DC2B68E8E22}" type="slidenum">
              <a:rPr lang="en-US" altLang="en-US"/>
              <a:pPr/>
              <a:t>‹#›</a:t>
            </a:fld>
            <a:endParaRPr lang="en-US"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D7656A38-8A6D-4850-9ACB-DC47FAC812F2}" type="slidenum">
              <a:rPr lang="en-US" altLang="en-US"/>
              <a:pPr/>
              <a:t>‹#›</a:t>
            </a:fld>
            <a:endParaRPr lang="en-US"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DC64DB-D1B0-452E-A480-C0A7F7EA769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955029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4EF6BC-4456-4300-9A10-0602B50049C0}"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00152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D22C85-5D5E-45A7-A8DE-976CA34D99B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671626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9621A7-803C-4393-9FF8-A57D383F07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860363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482C5B2-CD8C-4993-ACDC-08C73ECF9DD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14569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2878974-026C-425D-AB89-2553CDC977D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935917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80D5125-33A2-4CF3-A98A-AED40160AB5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3616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E145DFDF-726A-41DE-8017-1C0A73B9675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533425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4BCBDA3-CDE2-4F23-BE22-0503663A493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79751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C829789-3A02-4F2B-8ABD-F107E3EB77C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74286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EDDBC3D-3F20-42D6-BFB7-9B35A89186B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536835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6007FF-3294-4874-A7F0-0C8C249B6A2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573885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18ACD5A-59ED-45FC-ADE4-ADB1AF94625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949234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C0EB657-8A80-43D5-A87F-6F1B618B9EB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25302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5022D0A5-AB07-4C07-B3A0-53059FDA2B1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185013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DC64DB-D1B0-452E-A480-C0A7F7EA769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203101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4EF6BC-4456-4300-9A10-0602B50049C0}"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518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D22C85-5D5E-45A7-A8DE-976CA34D99B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9181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0C345EF5-48A9-409A-A21C-F96F76E82F0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571161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9621A7-803C-4393-9FF8-A57D383F07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16677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482C5B2-CD8C-4993-ACDC-08C73ECF9DD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393612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2878974-026C-425D-AB89-2553CDC977D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445752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80D5125-33A2-4CF3-A98A-AED40160AB5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707750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4BCBDA3-CDE2-4F23-BE22-0503663A493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936086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C829789-3A02-4F2B-8ABD-F107E3EB77C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812888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EDDBC3D-3F20-42D6-BFB7-9B35A89186B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547577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6007FF-3294-4874-A7F0-0C8C249B6A2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632869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18ACD5A-59ED-45FC-ADE4-ADB1AF94625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680517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C0EB657-8A80-43D5-A87F-6F1B618B9EB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288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172B7E22-621C-45F8-BE82-678160B8E39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933878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5022D0A5-AB07-4C07-B3A0-53059FDA2B1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93671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DC64DB-D1B0-452E-A480-C0A7F7EA769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92113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4EF6BC-4456-4300-9A10-0602B50049C0}"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0048625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D22C85-5D5E-45A7-A8DE-976CA34D99B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766293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9621A7-803C-4393-9FF8-A57D383F07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2659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482C5B2-CD8C-4993-ACDC-08C73ECF9DD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663552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2878974-026C-425D-AB89-2553CDC977D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125195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80D5125-33A2-4CF3-A98A-AED40160AB5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33871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4BCBDA3-CDE2-4F23-BE22-0503663A493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616344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C829789-3A02-4F2B-8ABD-F107E3EB77C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6256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0711E90-6BB9-48F5-9062-054E409E81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715214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EDDBC3D-3F20-42D6-BFB7-9B35A89186B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8997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6007FF-3294-4874-A7F0-0C8C249B6A2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234110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18ACD5A-59ED-45FC-ADE4-ADB1AF94625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20165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C0EB657-8A80-43D5-A87F-6F1B618B9EB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0527245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5022D0A5-AB07-4C07-B3A0-53059FDA2B1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804505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DC64DB-D1B0-452E-A480-C0A7F7EA769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412156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4EF6BC-4456-4300-9A10-0602B50049C0}"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88939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D22C85-5D5E-45A7-A8DE-976CA34D99B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31808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9621A7-803C-4393-9FF8-A57D383F07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021907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482C5B2-CD8C-4993-ACDC-08C73ECF9DD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965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126C0EB-DDDB-4CC1-B9DA-BEBE1E90E8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67826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2878974-026C-425D-AB89-2553CDC977D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69785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80D5125-33A2-4CF3-A98A-AED40160AB5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161394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4BCBDA3-CDE2-4F23-BE22-0503663A493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959049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C829789-3A02-4F2B-8ABD-F107E3EB77C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2654102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EDDBC3D-3F20-42D6-BFB7-9B35A89186B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2742230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6007FF-3294-4874-A7F0-0C8C249B6A2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600850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718ACD5A-59ED-45FC-ADE4-ADB1AF94625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1237669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C0EB657-8A80-43D5-A87F-6F1B618B9EB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74925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5022D0A5-AB07-4C07-B3A0-53059FDA2B1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227975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DC64DB-D1B0-452E-A480-C0A7F7EA769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173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theme" Target="../theme/theme6.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theme" Target="../theme/theme7.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5" Type="http://schemas.openxmlformats.org/officeDocument/2006/relationships/theme" Target="../theme/theme8.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5" Type="http://schemas.openxmlformats.org/officeDocument/2006/relationships/theme" Target="../theme/theme9.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fontAlgn="base">
              <a:spcBef>
                <a:spcPct val="0"/>
              </a:spcBef>
              <a:spcAft>
                <a:spcPct val="0"/>
              </a:spcAft>
            </a:pPr>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fontAlgn="base">
              <a:spcBef>
                <a:spcPct val="0"/>
              </a:spcBef>
              <a:spcAft>
                <a:spcPct val="0"/>
              </a:spcAft>
            </a:pPr>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fontAlgn="base">
              <a:spcBef>
                <a:spcPct val="0"/>
              </a:spcBef>
              <a:spcAft>
                <a:spcPct val="0"/>
              </a:spcAft>
            </a:pPr>
            <a:fld id="{017AB86F-0AF0-45DA-8986-76D62623026F}" type="slidenum">
              <a:rPr lang="en-US" altLang="zh-CN" smtClean="0">
                <a:solidFill>
                  <a:srgbClr val="000000"/>
                </a:solidFill>
              </a:rPr>
              <a:pPr fontAlgn="base">
                <a:spcBef>
                  <a:spcPct val="0"/>
                </a:spcBef>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val="2141373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25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5A2EB9E2-F444-4526-9EF4-431970891B1D}"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6355759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fontAlgn="base">
              <a:spcBef>
                <a:spcPct val="0"/>
              </a:spcBef>
              <a:spcAft>
                <a:spcPct val="0"/>
              </a:spcAft>
            </a:pPr>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fontAlgn="base">
              <a:spcBef>
                <a:spcPct val="0"/>
              </a:spcBef>
              <a:spcAft>
                <a:spcPct val="0"/>
              </a:spcAft>
            </a:pPr>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fontAlgn="base">
              <a:spcBef>
                <a:spcPct val="0"/>
              </a:spcBef>
              <a:spcAft>
                <a:spcPct val="0"/>
              </a:spcAft>
            </a:pPr>
            <a:fld id="{0AA5953A-85F7-4F39-8D81-063F5AD8CF6A}" type="slidenum">
              <a:rPr lang="en-US" altLang="zh-CN" smtClean="0">
                <a:solidFill>
                  <a:srgbClr val="000000"/>
                </a:solidFill>
              </a:rPr>
              <a:pPr fontAlgn="base">
                <a:spcBef>
                  <a:spcPct val="0"/>
                </a:spcBef>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val="27335686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92" r:id="rId13"/>
    <p:sldLayoutId id="2147483793" r:id="rId14"/>
    <p:sldLayoutId id="2147483794" r:id="rId15"/>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25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70B85271-C4ED-41EE-A369-B5C2FD103D7F}"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1234770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25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70B85271-C4ED-41EE-A369-B5C2FD103D7F}"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5769828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25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70B85271-C4ED-41EE-A369-B5C2FD103D7F}"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48455065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25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70B85271-C4ED-41EE-A369-B5C2FD103D7F}"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09926776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25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70B85271-C4ED-41EE-A369-B5C2FD103D7F}"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1407821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25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225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70B85271-C4ED-41EE-A369-B5C2FD103D7F}"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03388294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4.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6.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6.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4.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1.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9.xml"/><Relationship Id="rId1" Type="http://schemas.openxmlformats.org/officeDocument/2006/relationships/vmlDrawing" Target="../drawings/vmlDrawing14.vml"/><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9.xml"/><Relationship Id="rId1" Type="http://schemas.openxmlformats.org/officeDocument/2006/relationships/vmlDrawing" Target="../drawings/vmlDrawing15.vml"/><Relationship Id="rId4" Type="http://schemas.openxmlformats.org/officeDocument/2006/relationships/image" Target="../media/image2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9.xml"/><Relationship Id="rId1" Type="http://schemas.openxmlformats.org/officeDocument/2006/relationships/vmlDrawing" Target="../drawings/vmlDrawing16.v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9.xml"/><Relationship Id="rId1" Type="http://schemas.openxmlformats.org/officeDocument/2006/relationships/vmlDrawing" Target="../drawings/vmlDrawing17.vml"/><Relationship Id="rId4" Type="http://schemas.openxmlformats.org/officeDocument/2006/relationships/image" Target="../media/image2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9.xml"/><Relationship Id="rId1" Type="http://schemas.openxmlformats.org/officeDocument/2006/relationships/vmlDrawing" Target="../drawings/vmlDrawing18.vml"/><Relationship Id="rId4" Type="http://schemas.openxmlformats.org/officeDocument/2006/relationships/image" Target="../media/image28.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9.xml"/><Relationship Id="rId1" Type="http://schemas.openxmlformats.org/officeDocument/2006/relationships/vmlDrawing" Target="../drawings/vmlDrawing19.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9.xml"/><Relationship Id="rId1" Type="http://schemas.openxmlformats.org/officeDocument/2006/relationships/vmlDrawing" Target="../drawings/vmlDrawing20.vml"/><Relationship Id="rId4" Type="http://schemas.openxmlformats.org/officeDocument/2006/relationships/image" Target="../media/image31.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9.xml"/><Relationship Id="rId1" Type="http://schemas.openxmlformats.org/officeDocument/2006/relationships/vmlDrawing" Target="../drawings/vmlDrawing21.vml"/><Relationship Id="rId4" Type="http://schemas.openxmlformats.org/officeDocument/2006/relationships/image" Target="../media/image32.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9.xml"/><Relationship Id="rId1" Type="http://schemas.openxmlformats.org/officeDocument/2006/relationships/vmlDrawing" Target="../drawings/vmlDrawing22.vml"/><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0.xml"/><Relationship Id="rId1" Type="http://schemas.openxmlformats.org/officeDocument/2006/relationships/vmlDrawing" Target="../drawings/vmlDrawing23.v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1.xml"/><Relationship Id="rId1" Type="http://schemas.openxmlformats.org/officeDocument/2006/relationships/vmlDrawing" Target="../drawings/vmlDrawing24.vml"/><Relationship Id="rId6" Type="http://schemas.openxmlformats.org/officeDocument/2006/relationships/image" Target="../media/image34.png"/><Relationship Id="rId5" Type="http://schemas.openxmlformats.org/officeDocument/2006/relationships/oleObject" Target="../embeddings/oleObject30.bin"/><Relationship Id="rId4" Type="http://schemas.openxmlformats.org/officeDocument/2006/relationships/image" Target="../media/image35.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1.xml"/><Relationship Id="rId1" Type="http://schemas.openxmlformats.org/officeDocument/2006/relationships/vmlDrawing" Target="../drawings/vmlDrawing25.vml"/><Relationship Id="rId6" Type="http://schemas.openxmlformats.org/officeDocument/2006/relationships/image" Target="../media/image34.png"/><Relationship Id="rId5" Type="http://schemas.openxmlformats.org/officeDocument/2006/relationships/oleObject" Target="../embeddings/oleObject32.bin"/><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2.xml"/><Relationship Id="rId1" Type="http://schemas.openxmlformats.org/officeDocument/2006/relationships/vmlDrawing" Target="../drawings/vmlDrawing26.vml"/><Relationship Id="rId5" Type="http://schemas.openxmlformats.org/officeDocument/2006/relationships/image" Target="../media/image35.png"/><Relationship Id="rId4" Type="http://schemas.openxmlformats.org/officeDocument/2006/relationships/oleObject" Target="../embeddings/oleObject33.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9.xml"/><Relationship Id="rId1" Type="http://schemas.openxmlformats.org/officeDocument/2006/relationships/vmlDrawing" Target="../drawings/vmlDrawing27.vml"/><Relationship Id="rId5" Type="http://schemas.openxmlformats.org/officeDocument/2006/relationships/image" Target="../media/image36.png"/><Relationship Id="rId4" Type="http://schemas.openxmlformats.org/officeDocument/2006/relationships/oleObject" Target="../embeddings/oleObject34.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8.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z="4000" dirty="0" smtClean="0">
                <a:ea typeface="宋体" charset="-122"/>
              </a:rPr>
              <a:t>第</a:t>
            </a:r>
            <a:r>
              <a:rPr lang="en-US" altLang="zh-CN" sz="4000" dirty="0" smtClean="0">
                <a:ea typeface="宋体" charset="-122"/>
              </a:rPr>
              <a:t>3</a:t>
            </a:r>
            <a:r>
              <a:rPr lang="zh-CN" altLang="en-US" sz="4000" dirty="0" smtClean="0">
                <a:ea typeface="宋体" charset="-122"/>
              </a:rPr>
              <a:t>章：序列比对</a:t>
            </a:r>
            <a:r>
              <a:rPr lang="en-US" altLang="zh-CN" sz="4000" dirty="0" smtClean="0">
                <a:ea typeface="宋体" charset="-122"/>
              </a:rPr>
              <a:t>(Alignment)</a:t>
            </a:r>
            <a:endParaRPr lang="en-US" altLang="zh-CN" sz="4000" dirty="0">
              <a:ea typeface="宋体" charset="-122"/>
            </a:endParaRPr>
          </a:p>
        </p:txBody>
      </p:sp>
      <p:sp>
        <p:nvSpPr>
          <p:cNvPr id="63491" name="Rectangle 3"/>
          <p:cNvSpPr>
            <a:spLocks noGrp="1" noChangeArrowheads="1"/>
          </p:cNvSpPr>
          <p:nvPr>
            <p:ph type="body" idx="1"/>
          </p:nvPr>
        </p:nvSpPr>
        <p:spPr/>
        <p:txBody>
          <a:bodyPr/>
          <a:lstStyle/>
          <a:p>
            <a:pPr>
              <a:lnSpc>
                <a:spcPct val="90000"/>
              </a:lnSpc>
            </a:pPr>
            <a:r>
              <a:rPr lang="zh-CN" altLang="en-US" dirty="0"/>
              <a:t>比对的数学问题</a:t>
            </a:r>
            <a:endParaRPr lang="en-US" altLang="zh-CN" dirty="0"/>
          </a:p>
          <a:p>
            <a:pPr>
              <a:lnSpc>
                <a:spcPct val="90000"/>
              </a:lnSpc>
            </a:pPr>
            <a:r>
              <a:rPr lang="en-US" altLang="zh-CN" dirty="0"/>
              <a:t>Pairwise</a:t>
            </a:r>
            <a:r>
              <a:rPr lang="zh-CN" altLang="en-US" dirty="0"/>
              <a:t>比对</a:t>
            </a:r>
            <a:endParaRPr lang="en-US" altLang="zh-CN" dirty="0"/>
          </a:p>
          <a:p>
            <a:pPr>
              <a:lnSpc>
                <a:spcPct val="90000"/>
              </a:lnSpc>
            </a:pPr>
            <a:r>
              <a:rPr lang="en-US" altLang="zh-CN" dirty="0"/>
              <a:t>Multiple</a:t>
            </a:r>
            <a:r>
              <a:rPr lang="zh-CN" altLang="en-US" dirty="0"/>
              <a:t>比对</a:t>
            </a:r>
            <a:endParaRPr lang="en-US" altLang="zh-CN" dirty="0"/>
          </a:p>
        </p:txBody>
      </p:sp>
      <p:sp>
        <p:nvSpPr>
          <p:cNvPr id="2" name="TextBox 1"/>
          <p:cNvSpPr txBox="1"/>
          <p:nvPr/>
        </p:nvSpPr>
        <p:spPr>
          <a:xfrm>
            <a:off x="1043608" y="4581128"/>
            <a:ext cx="6912768" cy="1384995"/>
          </a:xfrm>
          <a:prstGeom prst="rect">
            <a:avLst/>
          </a:prstGeom>
          <a:noFill/>
        </p:spPr>
        <p:txBody>
          <a:bodyPr wrap="square" rtlCol="0">
            <a:spAutoFit/>
          </a:bodyPr>
          <a:lstStyle/>
          <a:p>
            <a:r>
              <a:rPr lang="zh-CN" altLang="en-US" sz="2800" dirty="0" smtClean="0"/>
              <a:t>部分</a:t>
            </a:r>
            <a:r>
              <a:rPr lang="en-US" altLang="zh-CN" sz="2800" dirty="0" smtClean="0"/>
              <a:t>Slides</a:t>
            </a:r>
            <a:r>
              <a:rPr lang="zh-CN" altLang="en-US" sz="2800" dirty="0" smtClean="0"/>
              <a:t>修改自</a:t>
            </a:r>
            <a:r>
              <a:rPr lang="en-US" altLang="zh-CN" sz="2800" dirty="0" smtClean="0"/>
              <a:t>Indiana University</a:t>
            </a:r>
            <a:r>
              <a:rPr lang="zh-CN" altLang="en-US" sz="2800" dirty="0" smtClean="0"/>
              <a:t>汤海旭</a:t>
            </a:r>
            <a:r>
              <a:rPr lang="en-US" altLang="zh-CN" sz="2800" dirty="0" smtClean="0"/>
              <a:t>(</a:t>
            </a:r>
            <a:r>
              <a:rPr lang="en-US" altLang="zh-CN" sz="2800" dirty="0" err="1" smtClean="0"/>
              <a:t>Haixu</a:t>
            </a:r>
            <a:r>
              <a:rPr lang="en-US" altLang="zh-CN" sz="2800" dirty="0" smtClean="0"/>
              <a:t> Tang)2007</a:t>
            </a:r>
            <a:r>
              <a:rPr lang="zh-CN" altLang="en-US" sz="2800" dirty="0" smtClean="0"/>
              <a:t>年课程 “</a:t>
            </a:r>
            <a:r>
              <a:rPr lang="en-US" altLang="zh-CN" sz="2800" dirty="0" smtClean="0"/>
              <a:t>Biological sequence analysis</a:t>
            </a:r>
            <a:r>
              <a:rPr lang="zh-CN" altLang="en-US" sz="2800" smtClean="0"/>
              <a:t>”课件。</a:t>
            </a:r>
            <a:endParaRPr lang="zh-CN" altLang="en-US" sz="2800" dirty="0"/>
          </a:p>
        </p:txBody>
      </p:sp>
    </p:spTree>
    <p:extLst>
      <p:ext uri="{BB962C8B-B14F-4D97-AF65-F5344CB8AC3E}">
        <p14:creationId xmlns:p14="http://schemas.microsoft.com/office/powerpoint/2010/main" val="243607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dirty="0" smtClean="0">
                <a:solidFill>
                  <a:schemeClr val="tx1"/>
                </a:solidFill>
              </a:rPr>
              <a:t>递推算法</a:t>
            </a:r>
            <a:endParaRPr lang="en-US" altLang="zh-CN" dirty="0" smtClean="0">
              <a:solidFill>
                <a:schemeClr val="tx1"/>
              </a:solidFill>
            </a:endParaRPr>
          </a:p>
        </p:txBody>
      </p:sp>
      <p:sp>
        <p:nvSpPr>
          <p:cNvPr id="14340" name="Rectangle 3"/>
          <p:cNvSpPr>
            <a:spLocks noGrp="1" noChangeArrowheads="1"/>
          </p:cNvSpPr>
          <p:nvPr>
            <p:ph type="body" idx="1"/>
          </p:nvPr>
        </p:nvSpPr>
        <p:spPr>
          <a:xfrm>
            <a:off x="246063" y="1317625"/>
            <a:ext cx="8440737" cy="2470150"/>
          </a:xfrm>
        </p:spPr>
        <p:txBody>
          <a:bodyPr/>
          <a:lstStyle/>
          <a:p>
            <a:pPr eaLnBrk="1" hangingPunct="1"/>
            <a:r>
              <a:rPr lang="zh-CN" altLang="en-US" sz="2800" dirty="0" smtClean="0">
                <a:latin typeface="宋体" charset="-122"/>
              </a:rPr>
              <a:t>我们可以根据 </a:t>
            </a:r>
            <a:r>
              <a:rPr lang="en-US" altLang="zh-CN" sz="2800" dirty="0" smtClean="0">
                <a:latin typeface="宋体" charset="-122"/>
              </a:rPr>
              <a:t>F(i-1,j),F(i-1,j-1),F(i,j-1)</a:t>
            </a:r>
            <a:r>
              <a:rPr lang="zh-CN" altLang="en-US" sz="2800" dirty="0" smtClean="0">
                <a:latin typeface="宋体" charset="-122"/>
              </a:rPr>
              <a:t>算出 </a:t>
            </a:r>
            <a:r>
              <a:rPr lang="en-US" altLang="zh-CN" sz="2800" dirty="0" smtClean="0">
                <a:latin typeface="宋体" charset="-122"/>
              </a:rPr>
              <a:t>F(</a:t>
            </a:r>
            <a:r>
              <a:rPr lang="en-US" altLang="zh-CN" sz="2800" dirty="0" err="1" smtClean="0">
                <a:latin typeface="宋体" charset="-122"/>
              </a:rPr>
              <a:t>i,j</a:t>
            </a:r>
            <a:r>
              <a:rPr lang="en-US" altLang="zh-CN" sz="2800" dirty="0" smtClean="0">
                <a:latin typeface="宋体" charset="-122"/>
              </a:rPr>
              <a:t>)</a:t>
            </a:r>
            <a:r>
              <a:rPr lang="zh-CN" altLang="en-US" sz="2800" dirty="0" smtClean="0">
                <a:latin typeface="宋体" charset="-122"/>
              </a:rPr>
              <a:t>。因为到达</a:t>
            </a:r>
            <a:r>
              <a:rPr lang="en-US" altLang="zh-CN" sz="2800" dirty="0" smtClean="0">
                <a:latin typeface="宋体" charset="-122"/>
              </a:rPr>
              <a:t>(</a:t>
            </a:r>
            <a:r>
              <a:rPr lang="en-US" altLang="zh-CN" sz="2800" dirty="0" err="1" smtClean="0">
                <a:latin typeface="宋体" charset="-122"/>
              </a:rPr>
              <a:t>i,j</a:t>
            </a:r>
            <a:r>
              <a:rPr lang="en-US" altLang="zh-CN" sz="2800" dirty="0" smtClean="0">
                <a:latin typeface="宋体" charset="-122"/>
              </a:rPr>
              <a:t>)</a:t>
            </a:r>
            <a:r>
              <a:rPr lang="zh-CN" altLang="en-US" sz="2800" dirty="0" smtClean="0">
                <a:latin typeface="宋体" charset="-122"/>
              </a:rPr>
              <a:t>的路径必经</a:t>
            </a:r>
            <a:r>
              <a:rPr lang="en-US" altLang="zh-CN" sz="2800" dirty="0" smtClean="0">
                <a:latin typeface="宋体" charset="-122"/>
              </a:rPr>
              <a:t>(i-1,j-1),(i,j-1),(i-1,j)</a:t>
            </a:r>
            <a:r>
              <a:rPr lang="zh-CN" altLang="en-US" sz="2800" dirty="0" smtClean="0">
                <a:latin typeface="宋体" charset="-122"/>
              </a:rPr>
              <a:t>三者之一，因而到达</a:t>
            </a:r>
            <a:r>
              <a:rPr lang="en-US" altLang="zh-CN" sz="2800" dirty="0" smtClean="0">
                <a:latin typeface="宋体" charset="-122"/>
              </a:rPr>
              <a:t>(</a:t>
            </a:r>
            <a:r>
              <a:rPr lang="en-US" altLang="zh-CN" sz="2800" dirty="0" err="1" smtClean="0">
                <a:latin typeface="宋体" charset="-122"/>
              </a:rPr>
              <a:t>i,j</a:t>
            </a:r>
            <a:r>
              <a:rPr lang="en-US" altLang="zh-CN" sz="2800" dirty="0" smtClean="0">
                <a:latin typeface="宋体" charset="-122"/>
              </a:rPr>
              <a:t>)</a:t>
            </a:r>
            <a:r>
              <a:rPr lang="zh-CN" altLang="en-US" sz="2800" dirty="0" smtClean="0">
                <a:latin typeface="宋体" charset="-122"/>
              </a:rPr>
              <a:t>的最佳路径必为到达它们三者之一的最佳路径再加上最后一步的分值中最优的路径</a:t>
            </a:r>
            <a:r>
              <a:rPr lang="en-US" altLang="zh-CN" sz="2800" dirty="0" smtClean="0">
                <a:latin typeface="宋体" charset="-122"/>
              </a:rPr>
              <a:t>.</a:t>
            </a:r>
            <a:endParaRPr lang="en-US" altLang="zh-CN" dirty="0" smtClean="0">
              <a:latin typeface="宋体" charset="-122"/>
            </a:endParaRPr>
          </a:p>
        </p:txBody>
      </p:sp>
      <p:graphicFrame>
        <p:nvGraphicFramePr>
          <p:cNvPr id="14338" name="Object 11"/>
          <p:cNvGraphicFramePr>
            <a:graphicFrameLocks noChangeAspect="1"/>
          </p:cNvGraphicFramePr>
          <p:nvPr>
            <p:extLst>
              <p:ext uri="{D42A27DB-BD31-4B8C-83A1-F6EECF244321}">
                <p14:modId xmlns:p14="http://schemas.microsoft.com/office/powerpoint/2010/main" val="2639289571"/>
              </p:ext>
            </p:extLst>
          </p:nvPr>
        </p:nvGraphicFramePr>
        <p:xfrm>
          <a:off x="1828800" y="3786188"/>
          <a:ext cx="5732463" cy="2189162"/>
        </p:xfrm>
        <a:graphic>
          <a:graphicData uri="http://schemas.openxmlformats.org/presentationml/2006/ole">
            <mc:AlternateContent xmlns:mc="http://schemas.openxmlformats.org/markup-compatibility/2006">
              <mc:Choice xmlns:v="urn:schemas-microsoft-com:vml" Requires="v">
                <p:oleObj spid="_x0000_s24623" name="Formula" r:id="rId4" imgW="2593440" imgH="990720" progId="Equation.Ribbit">
                  <p:embed/>
                </p:oleObj>
              </mc:Choice>
              <mc:Fallback>
                <p:oleObj name="Formula" r:id="rId4" imgW="2593440" imgH="990720" progId="Equation.Ribbit">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786188"/>
                        <a:ext cx="5732463" cy="218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3993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solidFill>
                  <a:schemeClr val="tx1"/>
                </a:solidFill>
              </a:rPr>
              <a:t>递推演示</a:t>
            </a:r>
          </a:p>
        </p:txBody>
      </p:sp>
      <p:graphicFrame>
        <p:nvGraphicFramePr>
          <p:cNvPr id="247953" name="Group 1169"/>
          <p:cNvGraphicFramePr>
            <a:graphicFrameLocks noGrp="1"/>
          </p:cNvGraphicFramePr>
          <p:nvPr>
            <p:ph type="body" idx="1"/>
          </p:nvPr>
        </p:nvGraphicFramePr>
        <p:xfrm>
          <a:off x="195263" y="1600200"/>
          <a:ext cx="8686800" cy="4814888"/>
        </p:xfrm>
        <a:graphic>
          <a:graphicData uri="http://schemas.openxmlformats.org/drawingml/2006/table">
            <a:tbl>
              <a:tblPr/>
              <a:tblGrid>
                <a:gridCol w="965200"/>
                <a:gridCol w="965200"/>
                <a:gridCol w="965200"/>
                <a:gridCol w="965200"/>
                <a:gridCol w="965200"/>
                <a:gridCol w="965200"/>
                <a:gridCol w="965200"/>
                <a:gridCol w="965200"/>
                <a:gridCol w="965200"/>
              </a:tblGrid>
              <a:tr h="688975">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5800">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8975">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73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8975">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5800">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8975">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6711" name="Group 90"/>
          <p:cNvGrpSpPr>
            <a:grpSpLocks/>
          </p:cNvGrpSpPr>
          <p:nvPr/>
        </p:nvGrpSpPr>
        <p:grpSpPr bwMode="auto">
          <a:xfrm>
            <a:off x="2770188" y="2608263"/>
            <a:ext cx="479425" cy="731837"/>
            <a:chOff x="1645" y="1563"/>
            <a:chExt cx="302" cy="461"/>
          </a:xfrm>
        </p:grpSpPr>
        <p:sp>
          <p:nvSpPr>
            <p:cNvPr id="26729" name="Line 88"/>
            <p:cNvSpPr>
              <a:spLocks noChangeShapeType="1"/>
            </p:cNvSpPr>
            <p:nvPr/>
          </p:nvSpPr>
          <p:spPr bwMode="auto">
            <a:xfrm flipH="1">
              <a:off x="1792" y="1563"/>
              <a:ext cx="9" cy="2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30" name="Text Box 89"/>
            <p:cNvSpPr txBox="1">
              <a:spLocks noChangeArrowheads="1"/>
            </p:cNvSpPr>
            <p:nvPr/>
          </p:nvSpPr>
          <p:spPr bwMode="auto">
            <a:xfrm>
              <a:off x="1645" y="1793"/>
              <a:ext cx="3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50000"/>
                </a:spcBef>
                <a:spcAft>
                  <a:spcPct val="0"/>
                </a:spcAft>
              </a:pPr>
              <a:r>
                <a:rPr lang="zh-CN" altLang="en-US" smtClean="0">
                  <a:solidFill>
                    <a:srgbClr val="000000"/>
                  </a:solidFill>
                  <a:latin typeface="Times New Roman" pitchFamily="18" charset="0"/>
                  <a:ea typeface="楷体_GB2312" pitchFamily="49" charset="-122"/>
                </a:rPr>
                <a:t>-2</a:t>
              </a:r>
            </a:p>
          </p:txBody>
        </p:sp>
      </p:grpSp>
      <p:sp>
        <p:nvSpPr>
          <p:cNvPr id="26712" name="Line 91"/>
          <p:cNvSpPr>
            <a:spLocks noChangeShapeType="1"/>
          </p:cNvSpPr>
          <p:nvPr/>
        </p:nvSpPr>
        <p:spPr bwMode="auto">
          <a:xfrm>
            <a:off x="2297113" y="2730500"/>
            <a:ext cx="250825" cy="328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13" name="Text Box 92"/>
          <p:cNvSpPr txBox="1">
            <a:spLocks noChangeArrowheads="1"/>
          </p:cNvSpPr>
          <p:nvPr/>
        </p:nvSpPr>
        <p:spPr bwMode="auto">
          <a:xfrm>
            <a:off x="2481263" y="3059113"/>
            <a:ext cx="522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50000"/>
              </a:spcBef>
              <a:spcAft>
                <a:spcPct val="0"/>
              </a:spcAft>
            </a:pPr>
            <a:r>
              <a:rPr lang="zh-CN" altLang="en-US" smtClean="0">
                <a:solidFill>
                  <a:srgbClr val="000000"/>
                </a:solidFill>
                <a:latin typeface="Times New Roman" pitchFamily="18" charset="0"/>
                <a:ea typeface="楷体_GB2312" pitchFamily="49" charset="-122"/>
              </a:rPr>
              <a:t>1</a:t>
            </a:r>
          </a:p>
        </p:txBody>
      </p:sp>
      <p:grpSp>
        <p:nvGrpSpPr>
          <p:cNvPr id="26714" name="Group 96"/>
          <p:cNvGrpSpPr>
            <a:grpSpLocks/>
          </p:cNvGrpSpPr>
          <p:nvPr/>
        </p:nvGrpSpPr>
        <p:grpSpPr bwMode="auto">
          <a:xfrm>
            <a:off x="1757363" y="3243263"/>
            <a:ext cx="1019175" cy="366712"/>
            <a:chOff x="1421" y="2261"/>
            <a:chExt cx="643" cy="231"/>
          </a:xfrm>
        </p:grpSpPr>
        <p:sp>
          <p:nvSpPr>
            <p:cNvPr id="26727" name="Line 94"/>
            <p:cNvSpPr>
              <a:spLocks noChangeShapeType="1"/>
            </p:cNvSpPr>
            <p:nvPr/>
          </p:nvSpPr>
          <p:spPr bwMode="auto">
            <a:xfrm>
              <a:off x="1421" y="2377"/>
              <a:ext cx="34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28" name="Text Box 95"/>
            <p:cNvSpPr txBox="1">
              <a:spLocks noChangeArrowheads="1"/>
            </p:cNvSpPr>
            <p:nvPr/>
          </p:nvSpPr>
          <p:spPr bwMode="auto">
            <a:xfrm>
              <a:off x="1706" y="2261"/>
              <a:ext cx="3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50000"/>
                </a:spcBef>
                <a:spcAft>
                  <a:spcPct val="0"/>
                </a:spcAft>
              </a:pPr>
              <a:r>
                <a:rPr lang="zh-CN" altLang="en-US" smtClean="0">
                  <a:solidFill>
                    <a:srgbClr val="000000"/>
                  </a:solidFill>
                  <a:latin typeface="Times New Roman" pitchFamily="18" charset="0"/>
                  <a:ea typeface="楷体_GB2312" pitchFamily="49" charset="-122"/>
                </a:rPr>
                <a:t>-2</a:t>
              </a:r>
            </a:p>
          </p:txBody>
        </p:sp>
      </p:grpSp>
      <p:sp>
        <p:nvSpPr>
          <p:cNvPr id="26715" name="Line 1155"/>
          <p:cNvSpPr>
            <a:spLocks noChangeShapeType="1"/>
          </p:cNvSpPr>
          <p:nvPr/>
        </p:nvSpPr>
        <p:spPr bwMode="auto">
          <a:xfrm flipH="1">
            <a:off x="1757363" y="2608263"/>
            <a:ext cx="368300" cy="0"/>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16" name="Line 1156"/>
          <p:cNvSpPr>
            <a:spLocks noChangeShapeType="1"/>
          </p:cNvSpPr>
          <p:nvPr/>
        </p:nvSpPr>
        <p:spPr bwMode="auto">
          <a:xfrm flipH="1">
            <a:off x="2770188" y="2608263"/>
            <a:ext cx="320675" cy="0"/>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17" name="Line 1157"/>
          <p:cNvSpPr>
            <a:spLocks noChangeShapeType="1"/>
          </p:cNvSpPr>
          <p:nvPr/>
        </p:nvSpPr>
        <p:spPr bwMode="auto">
          <a:xfrm flipH="1">
            <a:off x="3671888" y="2608263"/>
            <a:ext cx="384175" cy="0"/>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18" name="Line 1158"/>
          <p:cNvSpPr>
            <a:spLocks noChangeShapeType="1"/>
          </p:cNvSpPr>
          <p:nvPr/>
        </p:nvSpPr>
        <p:spPr bwMode="auto">
          <a:xfrm flipH="1">
            <a:off x="4702175" y="2608263"/>
            <a:ext cx="319088" cy="0"/>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19" name="Line 1159"/>
          <p:cNvSpPr>
            <a:spLocks noChangeShapeType="1"/>
          </p:cNvSpPr>
          <p:nvPr/>
        </p:nvSpPr>
        <p:spPr bwMode="auto">
          <a:xfrm flipH="1">
            <a:off x="5703888" y="2608263"/>
            <a:ext cx="282575" cy="0"/>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20" name="Line 1160"/>
          <p:cNvSpPr>
            <a:spLocks noChangeShapeType="1"/>
          </p:cNvSpPr>
          <p:nvPr/>
        </p:nvSpPr>
        <p:spPr bwMode="auto">
          <a:xfrm flipH="1">
            <a:off x="6561138" y="2608263"/>
            <a:ext cx="390525" cy="0"/>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21" name="Line 1161"/>
          <p:cNvSpPr>
            <a:spLocks noChangeShapeType="1"/>
          </p:cNvSpPr>
          <p:nvPr/>
        </p:nvSpPr>
        <p:spPr bwMode="auto">
          <a:xfrm flipH="1">
            <a:off x="7605713" y="2608263"/>
            <a:ext cx="311150" cy="0"/>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22" name="Line 1162"/>
          <p:cNvSpPr>
            <a:spLocks noChangeShapeType="1"/>
          </p:cNvSpPr>
          <p:nvPr/>
        </p:nvSpPr>
        <p:spPr bwMode="auto">
          <a:xfrm flipV="1">
            <a:off x="1393825" y="2730500"/>
            <a:ext cx="14288" cy="328613"/>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23" name="Line 1163"/>
          <p:cNvSpPr>
            <a:spLocks noChangeShapeType="1"/>
          </p:cNvSpPr>
          <p:nvPr/>
        </p:nvSpPr>
        <p:spPr bwMode="auto">
          <a:xfrm flipV="1">
            <a:off x="1393825" y="3427413"/>
            <a:ext cx="0" cy="236537"/>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24" name="Line 1164"/>
          <p:cNvSpPr>
            <a:spLocks noChangeShapeType="1"/>
          </p:cNvSpPr>
          <p:nvPr/>
        </p:nvSpPr>
        <p:spPr bwMode="auto">
          <a:xfrm flipV="1">
            <a:off x="1393825" y="4165600"/>
            <a:ext cx="0" cy="185738"/>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25" name="Line 1166"/>
          <p:cNvSpPr>
            <a:spLocks noChangeShapeType="1"/>
          </p:cNvSpPr>
          <p:nvPr/>
        </p:nvSpPr>
        <p:spPr bwMode="auto">
          <a:xfrm flipV="1">
            <a:off x="1393825" y="4833938"/>
            <a:ext cx="14288" cy="206375"/>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6726" name="Line 1168"/>
          <p:cNvSpPr>
            <a:spLocks noChangeShapeType="1"/>
          </p:cNvSpPr>
          <p:nvPr/>
        </p:nvSpPr>
        <p:spPr bwMode="auto">
          <a:xfrm flipV="1">
            <a:off x="1408113" y="5545138"/>
            <a:ext cx="0" cy="180975"/>
          </a:xfrm>
          <a:prstGeom prst="line">
            <a:avLst/>
          </a:prstGeom>
          <a:noFill/>
          <a:ln w="9525">
            <a:solidFill>
              <a:srgbClr val="00005C"/>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Tree>
    <p:extLst>
      <p:ext uri="{BB962C8B-B14F-4D97-AF65-F5344CB8AC3E}">
        <p14:creationId xmlns:p14="http://schemas.microsoft.com/office/powerpoint/2010/main" val="1166148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solidFill>
                  <a:schemeClr val="tx1"/>
                </a:solidFill>
              </a:rPr>
              <a:t>递推演示</a:t>
            </a:r>
          </a:p>
        </p:txBody>
      </p:sp>
      <p:grpSp>
        <p:nvGrpSpPr>
          <p:cNvPr id="27651" name="Group 4"/>
          <p:cNvGrpSpPr>
            <a:grpSpLocks/>
          </p:cNvGrpSpPr>
          <p:nvPr/>
        </p:nvGrpSpPr>
        <p:grpSpPr bwMode="auto">
          <a:xfrm>
            <a:off x="685800" y="1417638"/>
            <a:ext cx="7772400" cy="4673600"/>
            <a:chOff x="4880" y="1202"/>
            <a:chExt cx="4896" cy="2944"/>
          </a:xfrm>
        </p:grpSpPr>
        <p:sp>
          <p:nvSpPr>
            <p:cNvPr id="27652" name="Rectangle 5"/>
            <p:cNvSpPr>
              <a:spLocks noChangeArrowheads="1"/>
            </p:cNvSpPr>
            <p:nvPr/>
          </p:nvSpPr>
          <p:spPr bwMode="auto">
            <a:xfrm>
              <a:off x="9232"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53" name="Rectangle 6"/>
            <p:cNvSpPr>
              <a:spLocks noChangeArrowheads="1"/>
            </p:cNvSpPr>
            <p:nvPr/>
          </p:nvSpPr>
          <p:spPr bwMode="auto">
            <a:xfrm>
              <a:off x="8688"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54" name="Rectangle 7"/>
            <p:cNvSpPr>
              <a:spLocks noChangeArrowheads="1"/>
            </p:cNvSpPr>
            <p:nvPr/>
          </p:nvSpPr>
          <p:spPr bwMode="auto">
            <a:xfrm>
              <a:off x="8144"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55" name="Rectangle 8"/>
            <p:cNvSpPr>
              <a:spLocks noChangeArrowheads="1"/>
            </p:cNvSpPr>
            <p:nvPr/>
          </p:nvSpPr>
          <p:spPr bwMode="auto">
            <a:xfrm>
              <a:off x="7600"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56" name="Rectangle 9"/>
            <p:cNvSpPr>
              <a:spLocks noChangeArrowheads="1"/>
            </p:cNvSpPr>
            <p:nvPr/>
          </p:nvSpPr>
          <p:spPr bwMode="auto">
            <a:xfrm>
              <a:off x="7056"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57" name="Rectangle 10"/>
            <p:cNvSpPr>
              <a:spLocks noChangeArrowheads="1"/>
            </p:cNvSpPr>
            <p:nvPr/>
          </p:nvSpPr>
          <p:spPr bwMode="auto">
            <a:xfrm>
              <a:off x="6512"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58" name="Rectangle 11"/>
            <p:cNvSpPr>
              <a:spLocks noChangeArrowheads="1"/>
            </p:cNvSpPr>
            <p:nvPr/>
          </p:nvSpPr>
          <p:spPr bwMode="auto">
            <a:xfrm>
              <a:off x="5968"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59" name="Rectangle 12"/>
            <p:cNvSpPr>
              <a:spLocks noChangeArrowheads="1"/>
            </p:cNvSpPr>
            <p:nvPr/>
          </p:nvSpPr>
          <p:spPr bwMode="auto">
            <a:xfrm>
              <a:off x="5424"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27660" name="Rectangle 13"/>
            <p:cNvSpPr>
              <a:spLocks noChangeArrowheads="1"/>
            </p:cNvSpPr>
            <p:nvPr/>
          </p:nvSpPr>
          <p:spPr bwMode="auto">
            <a:xfrm>
              <a:off x="4880"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7661" name="Rectangle 14"/>
            <p:cNvSpPr>
              <a:spLocks noChangeArrowheads="1"/>
            </p:cNvSpPr>
            <p:nvPr/>
          </p:nvSpPr>
          <p:spPr bwMode="auto">
            <a:xfrm>
              <a:off x="9232"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62" name="Rectangle 15"/>
            <p:cNvSpPr>
              <a:spLocks noChangeArrowheads="1"/>
            </p:cNvSpPr>
            <p:nvPr/>
          </p:nvSpPr>
          <p:spPr bwMode="auto">
            <a:xfrm>
              <a:off x="8688"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63" name="Rectangle 16"/>
            <p:cNvSpPr>
              <a:spLocks noChangeArrowheads="1"/>
            </p:cNvSpPr>
            <p:nvPr/>
          </p:nvSpPr>
          <p:spPr bwMode="auto">
            <a:xfrm>
              <a:off x="8144"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64" name="Rectangle 17"/>
            <p:cNvSpPr>
              <a:spLocks noChangeArrowheads="1"/>
            </p:cNvSpPr>
            <p:nvPr/>
          </p:nvSpPr>
          <p:spPr bwMode="auto">
            <a:xfrm>
              <a:off x="7600"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65" name="Rectangle 18"/>
            <p:cNvSpPr>
              <a:spLocks noChangeArrowheads="1"/>
            </p:cNvSpPr>
            <p:nvPr/>
          </p:nvSpPr>
          <p:spPr bwMode="auto">
            <a:xfrm>
              <a:off x="7056"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66" name="Rectangle 19"/>
            <p:cNvSpPr>
              <a:spLocks noChangeArrowheads="1"/>
            </p:cNvSpPr>
            <p:nvPr/>
          </p:nvSpPr>
          <p:spPr bwMode="auto">
            <a:xfrm>
              <a:off x="6512"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67" name="Rectangle 20"/>
            <p:cNvSpPr>
              <a:spLocks noChangeArrowheads="1"/>
            </p:cNvSpPr>
            <p:nvPr/>
          </p:nvSpPr>
          <p:spPr bwMode="auto">
            <a:xfrm>
              <a:off x="5968"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68" name="Rectangle 21"/>
            <p:cNvSpPr>
              <a:spLocks noChangeArrowheads="1"/>
            </p:cNvSpPr>
            <p:nvPr/>
          </p:nvSpPr>
          <p:spPr bwMode="auto">
            <a:xfrm>
              <a:off x="5424"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27669" name="Rectangle 22"/>
            <p:cNvSpPr>
              <a:spLocks noChangeArrowheads="1"/>
            </p:cNvSpPr>
            <p:nvPr/>
          </p:nvSpPr>
          <p:spPr bwMode="auto">
            <a:xfrm>
              <a:off x="4880"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7670" name="Rectangle 23"/>
            <p:cNvSpPr>
              <a:spLocks noChangeArrowheads="1"/>
            </p:cNvSpPr>
            <p:nvPr/>
          </p:nvSpPr>
          <p:spPr bwMode="auto">
            <a:xfrm>
              <a:off x="9232"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71" name="Rectangle 24"/>
            <p:cNvSpPr>
              <a:spLocks noChangeArrowheads="1"/>
            </p:cNvSpPr>
            <p:nvPr/>
          </p:nvSpPr>
          <p:spPr bwMode="auto">
            <a:xfrm>
              <a:off x="8688"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72" name="Rectangle 25"/>
            <p:cNvSpPr>
              <a:spLocks noChangeArrowheads="1"/>
            </p:cNvSpPr>
            <p:nvPr/>
          </p:nvSpPr>
          <p:spPr bwMode="auto">
            <a:xfrm>
              <a:off x="8144"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73" name="Rectangle 26"/>
            <p:cNvSpPr>
              <a:spLocks noChangeArrowheads="1"/>
            </p:cNvSpPr>
            <p:nvPr/>
          </p:nvSpPr>
          <p:spPr bwMode="auto">
            <a:xfrm>
              <a:off x="7600"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74" name="Rectangle 27"/>
            <p:cNvSpPr>
              <a:spLocks noChangeArrowheads="1"/>
            </p:cNvSpPr>
            <p:nvPr/>
          </p:nvSpPr>
          <p:spPr bwMode="auto">
            <a:xfrm>
              <a:off x="7056"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75" name="Rectangle 28"/>
            <p:cNvSpPr>
              <a:spLocks noChangeArrowheads="1"/>
            </p:cNvSpPr>
            <p:nvPr/>
          </p:nvSpPr>
          <p:spPr bwMode="auto">
            <a:xfrm>
              <a:off x="6512"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76" name="Rectangle 29"/>
            <p:cNvSpPr>
              <a:spLocks noChangeArrowheads="1"/>
            </p:cNvSpPr>
            <p:nvPr/>
          </p:nvSpPr>
          <p:spPr bwMode="auto">
            <a:xfrm>
              <a:off x="5968"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77" name="Rectangle 30"/>
            <p:cNvSpPr>
              <a:spLocks noChangeArrowheads="1"/>
            </p:cNvSpPr>
            <p:nvPr/>
          </p:nvSpPr>
          <p:spPr bwMode="auto">
            <a:xfrm>
              <a:off x="5424"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27678" name="Rectangle 31"/>
            <p:cNvSpPr>
              <a:spLocks noChangeArrowheads="1"/>
            </p:cNvSpPr>
            <p:nvPr/>
          </p:nvSpPr>
          <p:spPr bwMode="auto">
            <a:xfrm>
              <a:off x="4880"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27679" name="Rectangle 32"/>
            <p:cNvSpPr>
              <a:spLocks noChangeArrowheads="1"/>
            </p:cNvSpPr>
            <p:nvPr/>
          </p:nvSpPr>
          <p:spPr bwMode="auto">
            <a:xfrm>
              <a:off x="9232"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80" name="Rectangle 33"/>
            <p:cNvSpPr>
              <a:spLocks noChangeArrowheads="1"/>
            </p:cNvSpPr>
            <p:nvPr/>
          </p:nvSpPr>
          <p:spPr bwMode="auto">
            <a:xfrm>
              <a:off x="8688"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81" name="Rectangle 34"/>
            <p:cNvSpPr>
              <a:spLocks noChangeArrowheads="1"/>
            </p:cNvSpPr>
            <p:nvPr/>
          </p:nvSpPr>
          <p:spPr bwMode="auto">
            <a:xfrm>
              <a:off x="8144"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82" name="Rectangle 35"/>
            <p:cNvSpPr>
              <a:spLocks noChangeArrowheads="1"/>
            </p:cNvSpPr>
            <p:nvPr/>
          </p:nvSpPr>
          <p:spPr bwMode="auto">
            <a:xfrm>
              <a:off x="7600"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83" name="Rectangle 36"/>
            <p:cNvSpPr>
              <a:spLocks noChangeArrowheads="1"/>
            </p:cNvSpPr>
            <p:nvPr/>
          </p:nvSpPr>
          <p:spPr bwMode="auto">
            <a:xfrm>
              <a:off x="7056"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84" name="Rectangle 37"/>
            <p:cNvSpPr>
              <a:spLocks noChangeArrowheads="1"/>
            </p:cNvSpPr>
            <p:nvPr/>
          </p:nvSpPr>
          <p:spPr bwMode="auto">
            <a:xfrm>
              <a:off x="6512"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85" name="Rectangle 38"/>
            <p:cNvSpPr>
              <a:spLocks noChangeArrowheads="1"/>
            </p:cNvSpPr>
            <p:nvPr/>
          </p:nvSpPr>
          <p:spPr bwMode="auto">
            <a:xfrm>
              <a:off x="5968"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86" name="Rectangle 39"/>
            <p:cNvSpPr>
              <a:spLocks noChangeArrowheads="1"/>
            </p:cNvSpPr>
            <p:nvPr/>
          </p:nvSpPr>
          <p:spPr bwMode="auto">
            <a:xfrm>
              <a:off x="5424"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27687" name="Rectangle 40"/>
            <p:cNvSpPr>
              <a:spLocks noChangeArrowheads="1"/>
            </p:cNvSpPr>
            <p:nvPr/>
          </p:nvSpPr>
          <p:spPr bwMode="auto">
            <a:xfrm>
              <a:off x="4880"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27688" name="Rectangle 41"/>
            <p:cNvSpPr>
              <a:spLocks noChangeArrowheads="1"/>
            </p:cNvSpPr>
            <p:nvPr/>
          </p:nvSpPr>
          <p:spPr bwMode="auto">
            <a:xfrm>
              <a:off x="9232"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89" name="Rectangle 42"/>
            <p:cNvSpPr>
              <a:spLocks noChangeArrowheads="1"/>
            </p:cNvSpPr>
            <p:nvPr/>
          </p:nvSpPr>
          <p:spPr bwMode="auto">
            <a:xfrm>
              <a:off x="8688"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90" name="Rectangle 43"/>
            <p:cNvSpPr>
              <a:spLocks noChangeArrowheads="1"/>
            </p:cNvSpPr>
            <p:nvPr/>
          </p:nvSpPr>
          <p:spPr bwMode="auto">
            <a:xfrm>
              <a:off x="8144"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91" name="Rectangle 44"/>
            <p:cNvSpPr>
              <a:spLocks noChangeArrowheads="1"/>
            </p:cNvSpPr>
            <p:nvPr/>
          </p:nvSpPr>
          <p:spPr bwMode="auto">
            <a:xfrm>
              <a:off x="7600"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92" name="Rectangle 45"/>
            <p:cNvSpPr>
              <a:spLocks noChangeArrowheads="1"/>
            </p:cNvSpPr>
            <p:nvPr/>
          </p:nvSpPr>
          <p:spPr bwMode="auto">
            <a:xfrm>
              <a:off x="7056"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93" name="Rectangle 46"/>
            <p:cNvSpPr>
              <a:spLocks noChangeArrowheads="1"/>
            </p:cNvSpPr>
            <p:nvPr/>
          </p:nvSpPr>
          <p:spPr bwMode="auto">
            <a:xfrm>
              <a:off x="6512"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7694" name="Rectangle 47"/>
            <p:cNvSpPr>
              <a:spLocks noChangeArrowheads="1"/>
            </p:cNvSpPr>
            <p:nvPr/>
          </p:nvSpPr>
          <p:spPr bwMode="auto">
            <a:xfrm>
              <a:off x="5968"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27695" name="Rectangle 48"/>
            <p:cNvSpPr>
              <a:spLocks noChangeArrowheads="1"/>
            </p:cNvSpPr>
            <p:nvPr/>
          </p:nvSpPr>
          <p:spPr bwMode="auto">
            <a:xfrm>
              <a:off x="5424"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27696" name="Rectangle 49"/>
            <p:cNvSpPr>
              <a:spLocks noChangeArrowheads="1"/>
            </p:cNvSpPr>
            <p:nvPr/>
          </p:nvSpPr>
          <p:spPr bwMode="auto">
            <a:xfrm>
              <a:off x="4880"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7697" name="Rectangle 50"/>
            <p:cNvSpPr>
              <a:spLocks noChangeArrowheads="1"/>
            </p:cNvSpPr>
            <p:nvPr/>
          </p:nvSpPr>
          <p:spPr bwMode="auto">
            <a:xfrm>
              <a:off x="9232"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-7</a:t>
              </a:r>
            </a:p>
          </p:txBody>
        </p:sp>
        <p:sp>
          <p:nvSpPr>
            <p:cNvPr id="27698" name="Rectangle 51"/>
            <p:cNvSpPr>
              <a:spLocks noChangeArrowheads="1"/>
            </p:cNvSpPr>
            <p:nvPr/>
          </p:nvSpPr>
          <p:spPr bwMode="auto">
            <a:xfrm>
              <a:off x="8688"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-6</a:t>
              </a:r>
            </a:p>
          </p:txBody>
        </p:sp>
        <p:sp>
          <p:nvSpPr>
            <p:cNvPr id="27699" name="Rectangle 52"/>
            <p:cNvSpPr>
              <a:spLocks noChangeArrowheads="1"/>
            </p:cNvSpPr>
            <p:nvPr/>
          </p:nvSpPr>
          <p:spPr bwMode="auto">
            <a:xfrm>
              <a:off x="8144"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27700" name="Rectangle 53"/>
            <p:cNvSpPr>
              <a:spLocks noChangeArrowheads="1"/>
            </p:cNvSpPr>
            <p:nvPr/>
          </p:nvSpPr>
          <p:spPr bwMode="auto">
            <a:xfrm>
              <a:off x="7600"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27701" name="Rectangle 54"/>
            <p:cNvSpPr>
              <a:spLocks noChangeArrowheads="1"/>
            </p:cNvSpPr>
            <p:nvPr/>
          </p:nvSpPr>
          <p:spPr bwMode="auto">
            <a:xfrm>
              <a:off x="7056"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27702" name="Rectangle 55"/>
            <p:cNvSpPr>
              <a:spLocks noChangeArrowheads="1"/>
            </p:cNvSpPr>
            <p:nvPr/>
          </p:nvSpPr>
          <p:spPr bwMode="auto">
            <a:xfrm>
              <a:off x="6512"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27703" name="Rectangle 56"/>
            <p:cNvSpPr>
              <a:spLocks noChangeArrowheads="1"/>
            </p:cNvSpPr>
            <p:nvPr/>
          </p:nvSpPr>
          <p:spPr bwMode="auto">
            <a:xfrm>
              <a:off x="5968"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27704" name="Rectangle 57"/>
            <p:cNvSpPr>
              <a:spLocks noChangeArrowheads="1"/>
            </p:cNvSpPr>
            <p:nvPr/>
          </p:nvSpPr>
          <p:spPr bwMode="auto">
            <a:xfrm>
              <a:off x="5424"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0</a:t>
              </a:r>
            </a:p>
          </p:txBody>
        </p:sp>
        <p:sp>
          <p:nvSpPr>
            <p:cNvPr id="27705" name="Rectangle 58"/>
            <p:cNvSpPr>
              <a:spLocks noChangeArrowheads="1"/>
            </p:cNvSpPr>
            <p:nvPr/>
          </p:nvSpPr>
          <p:spPr bwMode="auto">
            <a:xfrm>
              <a:off x="4880"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X</a:t>
              </a:r>
            </a:p>
          </p:txBody>
        </p:sp>
        <p:sp>
          <p:nvSpPr>
            <p:cNvPr id="27706" name="Rectangle 59"/>
            <p:cNvSpPr>
              <a:spLocks noChangeArrowheads="1"/>
            </p:cNvSpPr>
            <p:nvPr/>
          </p:nvSpPr>
          <p:spPr bwMode="auto">
            <a:xfrm>
              <a:off x="9232"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27707" name="Rectangle 60"/>
            <p:cNvSpPr>
              <a:spLocks noChangeArrowheads="1"/>
            </p:cNvSpPr>
            <p:nvPr/>
          </p:nvSpPr>
          <p:spPr bwMode="auto">
            <a:xfrm>
              <a:off x="8688"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7708" name="Rectangle 61"/>
            <p:cNvSpPr>
              <a:spLocks noChangeArrowheads="1"/>
            </p:cNvSpPr>
            <p:nvPr/>
          </p:nvSpPr>
          <p:spPr bwMode="auto">
            <a:xfrm>
              <a:off x="8144"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27709" name="Rectangle 62"/>
            <p:cNvSpPr>
              <a:spLocks noChangeArrowheads="1"/>
            </p:cNvSpPr>
            <p:nvPr/>
          </p:nvSpPr>
          <p:spPr bwMode="auto">
            <a:xfrm>
              <a:off x="7600"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7710" name="Rectangle 63"/>
            <p:cNvSpPr>
              <a:spLocks noChangeArrowheads="1"/>
            </p:cNvSpPr>
            <p:nvPr/>
          </p:nvSpPr>
          <p:spPr bwMode="auto">
            <a:xfrm>
              <a:off x="7056"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27711" name="Rectangle 64"/>
            <p:cNvSpPr>
              <a:spLocks noChangeArrowheads="1"/>
            </p:cNvSpPr>
            <p:nvPr/>
          </p:nvSpPr>
          <p:spPr bwMode="auto">
            <a:xfrm>
              <a:off x="6512"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7712" name="Rectangle 65"/>
            <p:cNvSpPr>
              <a:spLocks noChangeArrowheads="1"/>
            </p:cNvSpPr>
            <p:nvPr/>
          </p:nvSpPr>
          <p:spPr bwMode="auto">
            <a:xfrm>
              <a:off x="5968"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7713" name="Rectangle 66"/>
            <p:cNvSpPr>
              <a:spLocks noChangeArrowheads="1"/>
            </p:cNvSpPr>
            <p:nvPr/>
          </p:nvSpPr>
          <p:spPr bwMode="auto">
            <a:xfrm>
              <a:off x="5424"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Y</a:t>
              </a:r>
            </a:p>
          </p:txBody>
        </p:sp>
        <p:sp>
          <p:nvSpPr>
            <p:cNvPr id="27714" name="Rectangle 67"/>
            <p:cNvSpPr>
              <a:spLocks noChangeArrowheads="1"/>
            </p:cNvSpPr>
            <p:nvPr/>
          </p:nvSpPr>
          <p:spPr bwMode="auto">
            <a:xfrm>
              <a:off x="4880"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en-US" altLang="zh-CN" sz="2800" smtClean="0">
                <a:solidFill>
                  <a:srgbClr val="000000"/>
                </a:solidFill>
              </a:endParaRPr>
            </a:p>
          </p:txBody>
        </p:sp>
        <p:sp>
          <p:nvSpPr>
            <p:cNvPr id="27715" name="Line 68"/>
            <p:cNvSpPr>
              <a:spLocks noChangeShapeType="1"/>
            </p:cNvSpPr>
            <p:nvPr/>
          </p:nvSpPr>
          <p:spPr bwMode="auto">
            <a:xfrm>
              <a:off x="4880" y="1202"/>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16" name="Line 69"/>
            <p:cNvSpPr>
              <a:spLocks noChangeShapeType="1"/>
            </p:cNvSpPr>
            <p:nvPr/>
          </p:nvSpPr>
          <p:spPr bwMode="auto">
            <a:xfrm>
              <a:off x="4880" y="162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17" name="Line 70"/>
            <p:cNvSpPr>
              <a:spLocks noChangeShapeType="1"/>
            </p:cNvSpPr>
            <p:nvPr/>
          </p:nvSpPr>
          <p:spPr bwMode="auto">
            <a:xfrm>
              <a:off x="4880" y="204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18" name="Line 71"/>
            <p:cNvSpPr>
              <a:spLocks noChangeShapeType="1"/>
            </p:cNvSpPr>
            <p:nvPr/>
          </p:nvSpPr>
          <p:spPr bwMode="auto">
            <a:xfrm>
              <a:off x="4880" y="246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19" name="Line 72"/>
            <p:cNvSpPr>
              <a:spLocks noChangeShapeType="1"/>
            </p:cNvSpPr>
            <p:nvPr/>
          </p:nvSpPr>
          <p:spPr bwMode="auto">
            <a:xfrm>
              <a:off x="4880" y="288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0" name="Line 73"/>
            <p:cNvSpPr>
              <a:spLocks noChangeShapeType="1"/>
            </p:cNvSpPr>
            <p:nvPr/>
          </p:nvSpPr>
          <p:spPr bwMode="auto">
            <a:xfrm>
              <a:off x="4880" y="330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1" name="Line 74"/>
            <p:cNvSpPr>
              <a:spLocks noChangeShapeType="1"/>
            </p:cNvSpPr>
            <p:nvPr/>
          </p:nvSpPr>
          <p:spPr bwMode="auto">
            <a:xfrm>
              <a:off x="4880" y="372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2" name="Line 75"/>
            <p:cNvSpPr>
              <a:spLocks noChangeShapeType="1"/>
            </p:cNvSpPr>
            <p:nvPr/>
          </p:nvSpPr>
          <p:spPr bwMode="auto">
            <a:xfrm>
              <a:off x="4880" y="4146"/>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3" name="Line 76"/>
            <p:cNvSpPr>
              <a:spLocks noChangeShapeType="1"/>
            </p:cNvSpPr>
            <p:nvPr/>
          </p:nvSpPr>
          <p:spPr bwMode="auto">
            <a:xfrm>
              <a:off x="5424"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4" name="Line 77"/>
            <p:cNvSpPr>
              <a:spLocks noChangeShapeType="1"/>
            </p:cNvSpPr>
            <p:nvPr/>
          </p:nvSpPr>
          <p:spPr bwMode="auto">
            <a:xfrm>
              <a:off x="5968"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5" name="Line 78"/>
            <p:cNvSpPr>
              <a:spLocks noChangeShapeType="1"/>
            </p:cNvSpPr>
            <p:nvPr/>
          </p:nvSpPr>
          <p:spPr bwMode="auto">
            <a:xfrm>
              <a:off x="6512"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6" name="Line 79"/>
            <p:cNvSpPr>
              <a:spLocks noChangeShapeType="1"/>
            </p:cNvSpPr>
            <p:nvPr/>
          </p:nvSpPr>
          <p:spPr bwMode="auto">
            <a:xfrm>
              <a:off x="7056"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7" name="Line 80"/>
            <p:cNvSpPr>
              <a:spLocks noChangeShapeType="1"/>
            </p:cNvSpPr>
            <p:nvPr/>
          </p:nvSpPr>
          <p:spPr bwMode="auto">
            <a:xfrm>
              <a:off x="7600"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8" name="Line 81"/>
            <p:cNvSpPr>
              <a:spLocks noChangeShapeType="1"/>
            </p:cNvSpPr>
            <p:nvPr/>
          </p:nvSpPr>
          <p:spPr bwMode="auto">
            <a:xfrm>
              <a:off x="8144"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29" name="Line 82"/>
            <p:cNvSpPr>
              <a:spLocks noChangeShapeType="1"/>
            </p:cNvSpPr>
            <p:nvPr/>
          </p:nvSpPr>
          <p:spPr bwMode="auto">
            <a:xfrm>
              <a:off x="8688"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0" name="Line 83"/>
            <p:cNvSpPr>
              <a:spLocks noChangeShapeType="1"/>
            </p:cNvSpPr>
            <p:nvPr/>
          </p:nvSpPr>
          <p:spPr bwMode="auto">
            <a:xfrm>
              <a:off x="9232"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1" name="Line 84"/>
            <p:cNvSpPr>
              <a:spLocks noChangeShapeType="1"/>
            </p:cNvSpPr>
            <p:nvPr/>
          </p:nvSpPr>
          <p:spPr bwMode="auto">
            <a:xfrm>
              <a:off x="9776" y="1202"/>
              <a:ext cx="0" cy="29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2" name="Line 85"/>
            <p:cNvSpPr>
              <a:spLocks noChangeShapeType="1"/>
            </p:cNvSpPr>
            <p:nvPr/>
          </p:nvSpPr>
          <p:spPr bwMode="auto">
            <a:xfrm>
              <a:off x="4880" y="2043"/>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3" name="Line 86"/>
            <p:cNvSpPr>
              <a:spLocks noChangeShapeType="1"/>
            </p:cNvSpPr>
            <p:nvPr/>
          </p:nvSpPr>
          <p:spPr bwMode="auto">
            <a:xfrm>
              <a:off x="4880" y="1202"/>
              <a:ext cx="0" cy="84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4" name="Line 87"/>
            <p:cNvSpPr>
              <a:spLocks noChangeShapeType="1"/>
            </p:cNvSpPr>
            <p:nvPr/>
          </p:nvSpPr>
          <p:spPr bwMode="auto">
            <a:xfrm>
              <a:off x="4880" y="2464"/>
              <a:ext cx="0" cy="168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5" name="Line 88"/>
            <p:cNvSpPr>
              <a:spLocks noChangeShapeType="1"/>
            </p:cNvSpPr>
            <p:nvPr/>
          </p:nvSpPr>
          <p:spPr bwMode="auto">
            <a:xfrm flipH="1" flipV="1">
              <a:off x="5824" y="1945"/>
              <a:ext cx="177"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6" name="Line 89"/>
            <p:cNvSpPr>
              <a:spLocks noChangeShapeType="1"/>
            </p:cNvSpPr>
            <p:nvPr/>
          </p:nvSpPr>
          <p:spPr bwMode="auto">
            <a:xfrm flipH="1">
              <a:off x="5814" y="183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7" name="Line 90"/>
            <p:cNvSpPr>
              <a:spLocks noChangeShapeType="1"/>
            </p:cNvSpPr>
            <p:nvPr/>
          </p:nvSpPr>
          <p:spPr bwMode="auto">
            <a:xfrm flipH="1">
              <a:off x="6368" y="18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8" name="Line 91"/>
            <p:cNvSpPr>
              <a:spLocks noChangeShapeType="1"/>
            </p:cNvSpPr>
            <p:nvPr/>
          </p:nvSpPr>
          <p:spPr bwMode="auto">
            <a:xfrm flipH="1">
              <a:off x="6912" y="185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39" name="Line 92"/>
            <p:cNvSpPr>
              <a:spLocks noChangeShapeType="1"/>
            </p:cNvSpPr>
            <p:nvPr/>
          </p:nvSpPr>
          <p:spPr bwMode="auto">
            <a:xfrm flipH="1">
              <a:off x="7456" y="186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40" name="Line 93"/>
            <p:cNvSpPr>
              <a:spLocks noChangeShapeType="1"/>
            </p:cNvSpPr>
            <p:nvPr/>
          </p:nvSpPr>
          <p:spPr bwMode="auto">
            <a:xfrm flipH="1">
              <a:off x="7976" y="187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41" name="Line 94"/>
            <p:cNvSpPr>
              <a:spLocks noChangeShapeType="1"/>
            </p:cNvSpPr>
            <p:nvPr/>
          </p:nvSpPr>
          <p:spPr bwMode="auto">
            <a:xfrm flipH="1">
              <a:off x="8544" y="18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42" name="Line 95"/>
            <p:cNvSpPr>
              <a:spLocks noChangeShapeType="1"/>
            </p:cNvSpPr>
            <p:nvPr/>
          </p:nvSpPr>
          <p:spPr bwMode="auto">
            <a:xfrm flipH="1">
              <a:off x="9055" y="1860"/>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43" name="Line 96"/>
            <p:cNvSpPr>
              <a:spLocks noChangeShapeType="1"/>
            </p:cNvSpPr>
            <p:nvPr/>
          </p:nvSpPr>
          <p:spPr bwMode="auto">
            <a:xfrm flipV="1">
              <a:off x="5654" y="1926"/>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44" name="Line 97"/>
            <p:cNvSpPr>
              <a:spLocks noChangeShapeType="1"/>
            </p:cNvSpPr>
            <p:nvPr/>
          </p:nvSpPr>
          <p:spPr bwMode="auto">
            <a:xfrm flipV="1">
              <a:off x="5667" y="2351"/>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45" name="Line 98"/>
            <p:cNvSpPr>
              <a:spLocks noChangeShapeType="1"/>
            </p:cNvSpPr>
            <p:nvPr/>
          </p:nvSpPr>
          <p:spPr bwMode="auto">
            <a:xfrm flipV="1">
              <a:off x="5671" y="2769"/>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46" name="Line 99"/>
            <p:cNvSpPr>
              <a:spLocks noChangeShapeType="1"/>
            </p:cNvSpPr>
            <p:nvPr/>
          </p:nvSpPr>
          <p:spPr bwMode="auto">
            <a:xfrm flipV="1">
              <a:off x="5684" y="3190"/>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7747" name="Line 100"/>
            <p:cNvSpPr>
              <a:spLocks noChangeShapeType="1"/>
            </p:cNvSpPr>
            <p:nvPr/>
          </p:nvSpPr>
          <p:spPr bwMode="auto">
            <a:xfrm flipV="1">
              <a:off x="5678" y="3627"/>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3787124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solidFill>
                  <a:schemeClr val="tx1"/>
                </a:solidFill>
              </a:rPr>
              <a:t>递推演示</a:t>
            </a:r>
          </a:p>
        </p:txBody>
      </p:sp>
      <p:grpSp>
        <p:nvGrpSpPr>
          <p:cNvPr id="28675" name="Group 4"/>
          <p:cNvGrpSpPr>
            <a:grpSpLocks/>
          </p:cNvGrpSpPr>
          <p:nvPr/>
        </p:nvGrpSpPr>
        <p:grpSpPr bwMode="auto">
          <a:xfrm>
            <a:off x="685800" y="1431925"/>
            <a:ext cx="7772400" cy="4673600"/>
            <a:chOff x="6943" y="2019"/>
            <a:chExt cx="4896" cy="2944"/>
          </a:xfrm>
        </p:grpSpPr>
        <p:grpSp>
          <p:nvGrpSpPr>
            <p:cNvPr id="28676" name="Group 5"/>
            <p:cNvGrpSpPr>
              <a:grpSpLocks/>
            </p:cNvGrpSpPr>
            <p:nvPr/>
          </p:nvGrpSpPr>
          <p:grpSpPr bwMode="auto">
            <a:xfrm>
              <a:off x="6943" y="2019"/>
              <a:ext cx="4896" cy="2944"/>
              <a:chOff x="4880" y="1202"/>
              <a:chExt cx="4896" cy="2944"/>
            </a:xfrm>
          </p:grpSpPr>
          <p:sp>
            <p:nvSpPr>
              <p:cNvPr id="28680" name="Rectangle 6"/>
              <p:cNvSpPr>
                <a:spLocks noChangeArrowheads="1"/>
              </p:cNvSpPr>
              <p:nvPr/>
            </p:nvSpPr>
            <p:spPr bwMode="auto">
              <a:xfrm>
                <a:off x="9232"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81" name="Rectangle 7"/>
              <p:cNvSpPr>
                <a:spLocks noChangeArrowheads="1"/>
              </p:cNvSpPr>
              <p:nvPr/>
            </p:nvSpPr>
            <p:spPr bwMode="auto">
              <a:xfrm>
                <a:off x="8688"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82" name="Rectangle 8"/>
              <p:cNvSpPr>
                <a:spLocks noChangeArrowheads="1"/>
              </p:cNvSpPr>
              <p:nvPr/>
            </p:nvSpPr>
            <p:spPr bwMode="auto">
              <a:xfrm>
                <a:off x="8144"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83" name="Rectangle 9"/>
              <p:cNvSpPr>
                <a:spLocks noChangeArrowheads="1"/>
              </p:cNvSpPr>
              <p:nvPr/>
            </p:nvSpPr>
            <p:spPr bwMode="auto">
              <a:xfrm>
                <a:off x="7600"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84" name="Rectangle 10"/>
              <p:cNvSpPr>
                <a:spLocks noChangeArrowheads="1"/>
              </p:cNvSpPr>
              <p:nvPr/>
            </p:nvSpPr>
            <p:spPr bwMode="auto">
              <a:xfrm>
                <a:off x="7056"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85" name="Rectangle 11"/>
              <p:cNvSpPr>
                <a:spLocks noChangeArrowheads="1"/>
              </p:cNvSpPr>
              <p:nvPr/>
            </p:nvSpPr>
            <p:spPr bwMode="auto">
              <a:xfrm>
                <a:off x="6512"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86" name="Rectangle 12"/>
              <p:cNvSpPr>
                <a:spLocks noChangeArrowheads="1"/>
              </p:cNvSpPr>
              <p:nvPr/>
            </p:nvSpPr>
            <p:spPr bwMode="auto">
              <a:xfrm>
                <a:off x="5968"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87" name="Rectangle 13"/>
              <p:cNvSpPr>
                <a:spLocks noChangeArrowheads="1"/>
              </p:cNvSpPr>
              <p:nvPr/>
            </p:nvSpPr>
            <p:spPr bwMode="auto">
              <a:xfrm>
                <a:off x="5424"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28688" name="Rectangle 14"/>
              <p:cNvSpPr>
                <a:spLocks noChangeArrowheads="1"/>
              </p:cNvSpPr>
              <p:nvPr/>
            </p:nvSpPr>
            <p:spPr bwMode="auto">
              <a:xfrm>
                <a:off x="4880"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50"/>
                    </a:solidFill>
                  </a:rPr>
                  <a:t>A</a:t>
                </a:r>
              </a:p>
            </p:txBody>
          </p:sp>
          <p:sp>
            <p:nvSpPr>
              <p:cNvPr id="28689" name="Rectangle 15"/>
              <p:cNvSpPr>
                <a:spLocks noChangeArrowheads="1"/>
              </p:cNvSpPr>
              <p:nvPr/>
            </p:nvSpPr>
            <p:spPr bwMode="auto">
              <a:xfrm>
                <a:off x="9232"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90" name="Rectangle 16"/>
              <p:cNvSpPr>
                <a:spLocks noChangeArrowheads="1"/>
              </p:cNvSpPr>
              <p:nvPr/>
            </p:nvSpPr>
            <p:spPr bwMode="auto">
              <a:xfrm>
                <a:off x="8688"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91" name="Rectangle 17"/>
              <p:cNvSpPr>
                <a:spLocks noChangeArrowheads="1"/>
              </p:cNvSpPr>
              <p:nvPr/>
            </p:nvSpPr>
            <p:spPr bwMode="auto">
              <a:xfrm>
                <a:off x="8144"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92" name="Rectangle 18"/>
              <p:cNvSpPr>
                <a:spLocks noChangeArrowheads="1"/>
              </p:cNvSpPr>
              <p:nvPr/>
            </p:nvSpPr>
            <p:spPr bwMode="auto">
              <a:xfrm>
                <a:off x="7600"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93" name="Rectangle 19"/>
              <p:cNvSpPr>
                <a:spLocks noChangeArrowheads="1"/>
              </p:cNvSpPr>
              <p:nvPr/>
            </p:nvSpPr>
            <p:spPr bwMode="auto">
              <a:xfrm>
                <a:off x="7056"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94" name="Rectangle 20"/>
              <p:cNvSpPr>
                <a:spLocks noChangeArrowheads="1"/>
              </p:cNvSpPr>
              <p:nvPr/>
            </p:nvSpPr>
            <p:spPr bwMode="auto">
              <a:xfrm>
                <a:off x="6512"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95" name="Rectangle 21"/>
              <p:cNvSpPr>
                <a:spLocks noChangeArrowheads="1"/>
              </p:cNvSpPr>
              <p:nvPr/>
            </p:nvSpPr>
            <p:spPr bwMode="auto">
              <a:xfrm>
                <a:off x="5968"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96" name="Rectangle 22"/>
              <p:cNvSpPr>
                <a:spLocks noChangeArrowheads="1"/>
              </p:cNvSpPr>
              <p:nvPr/>
            </p:nvSpPr>
            <p:spPr bwMode="auto">
              <a:xfrm>
                <a:off x="5424"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28697" name="Rectangle 23"/>
              <p:cNvSpPr>
                <a:spLocks noChangeArrowheads="1"/>
              </p:cNvSpPr>
              <p:nvPr/>
            </p:nvSpPr>
            <p:spPr bwMode="auto">
              <a:xfrm>
                <a:off x="4880"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50"/>
                    </a:solidFill>
                  </a:rPr>
                  <a:t>A</a:t>
                </a:r>
              </a:p>
            </p:txBody>
          </p:sp>
          <p:sp>
            <p:nvSpPr>
              <p:cNvPr id="28698" name="Rectangle 24"/>
              <p:cNvSpPr>
                <a:spLocks noChangeArrowheads="1"/>
              </p:cNvSpPr>
              <p:nvPr/>
            </p:nvSpPr>
            <p:spPr bwMode="auto">
              <a:xfrm>
                <a:off x="9232"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699" name="Rectangle 25"/>
              <p:cNvSpPr>
                <a:spLocks noChangeArrowheads="1"/>
              </p:cNvSpPr>
              <p:nvPr/>
            </p:nvSpPr>
            <p:spPr bwMode="auto">
              <a:xfrm>
                <a:off x="8688"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00" name="Rectangle 26"/>
              <p:cNvSpPr>
                <a:spLocks noChangeArrowheads="1"/>
              </p:cNvSpPr>
              <p:nvPr/>
            </p:nvSpPr>
            <p:spPr bwMode="auto">
              <a:xfrm>
                <a:off x="8144"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01" name="Rectangle 27"/>
              <p:cNvSpPr>
                <a:spLocks noChangeArrowheads="1"/>
              </p:cNvSpPr>
              <p:nvPr/>
            </p:nvSpPr>
            <p:spPr bwMode="auto">
              <a:xfrm>
                <a:off x="7600"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02" name="Rectangle 28"/>
              <p:cNvSpPr>
                <a:spLocks noChangeArrowheads="1"/>
              </p:cNvSpPr>
              <p:nvPr/>
            </p:nvSpPr>
            <p:spPr bwMode="auto">
              <a:xfrm>
                <a:off x="7056"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03" name="Rectangle 29"/>
              <p:cNvSpPr>
                <a:spLocks noChangeArrowheads="1"/>
              </p:cNvSpPr>
              <p:nvPr/>
            </p:nvSpPr>
            <p:spPr bwMode="auto">
              <a:xfrm>
                <a:off x="6512"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04" name="Rectangle 30"/>
              <p:cNvSpPr>
                <a:spLocks noChangeArrowheads="1"/>
              </p:cNvSpPr>
              <p:nvPr/>
            </p:nvSpPr>
            <p:spPr bwMode="auto">
              <a:xfrm>
                <a:off x="5968"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05" name="Rectangle 31"/>
              <p:cNvSpPr>
                <a:spLocks noChangeArrowheads="1"/>
              </p:cNvSpPr>
              <p:nvPr/>
            </p:nvSpPr>
            <p:spPr bwMode="auto">
              <a:xfrm>
                <a:off x="5424"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28706" name="Rectangle 32"/>
              <p:cNvSpPr>
                <a:spLocks noChangeArrowheads="1"/>
              </p:cNvSpPr>
              <p:nvPr/>
            </p:nvSpPr>
            <p:spPr bwMode="auto">
              <a:xfrm>
                <a:off x="4880"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50"/>
                    </a:solidFill>
                  </a:rPr>
                  <a:t>G</a:t>
                </a:r>
              </a:p>
            </p:txBody>
          </p:sp>
          <p:sp>
            <p:nvSpPr>
              <p:cNvPr id="28707" name="Rectangle 33"/>
              <p:cNvSpPr>
                <a:spLocks noChangeArrowheads="1"/>
              </p:cNvSpPr>
              <p:nvPr/>
            </p:nvSpPr>
            <p:spPr bwMode="auto">
              <a:xfrm>
                <a:off x="9232"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08" name="Rectangle 34"/>
              <p:cNvSpPr>
                <a:spLocks noChangeArrowheads="1"/>
              </p:cNvSpPr>
              <p:nvPr/>
            </p:nvSpPr>
            <p:spPr bwMode="auto">
              <a:xfrm>
                <a:off x="8688"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09" name="Rectangle 35"/>
              <p:cNvSpPr>
                <a:spLocks noChangeArrowheads="1"/>
              </p:cNvSpPr>
              <p:nvPr/>
            </p:nvSpPr>
            <p:spPr bwMode="auto">
              <a:xfrm>
                <a:off x="8144"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10" name="Rectangle 36"/>
              <p:cNvSpPr>
                <a:spLocks noChangeArrowheads="1"/>
              </p:cNvSpPr>
              <p:nvPr/>
            </p:nvSpPr>
            <p:spPr bwMode="auto">
              <a:xfrm>
                <a:off x="7600"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11" name="Rectangle 37"/>
              <p:cNvSpPr>
                <a:spLocks noChangeArrowheads="1"/>
              </p:cNvSpPr>
              <p:nvPr/>
            </p:nvSpPr>
            <p:spPr bwMode="auto">
              <a:xfrm>
                <a:off x="7056"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12" name="Rectangle 38"/>
              <p:cNvSpPr>
                <a:spLocks noChangeArrowheads="1"/>
              </p:cNvSpPr>
              <p:nvPr/>
            </p:nvSpPr>
            <p:spPr bwMode="auto">
              <a:xfrm>
                <a:off x="6512"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13" name="Rectangle 39"/>
              <p:cNvSpPr>
                <a:spLocks noChangeArrowheads="1"/>
              </p:cNvSpPr>
              <p:nvPr/>
            </p:nvSpPr>
            <p:spPr bwMode="auto">
              <a:xfrm>
                <a:off x="5968"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28714" name="Rectangle 40"/>
              <p:cNvSpPr>
                <a:spLocks noChangeArrowheads="1"/>
              </p:cNvSpPr>
              <p:nvPr/>
            </p:nvSpPr>
            <p:spPr bwMode="auto">
              <a:xfrm>
                <a:off x="5424"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28715" name="Rectangle 41"/>
              <p:cNvSpPr>
                <a:spLocks noChangeArrowheads="1"/>
              </p:cNvSpPr>
              <p:nvPr/>
            </p:nvSpPr>
            <p:spPr bwMode="auto">
              <a:xfrm>
                <a:off x="4880"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50"/>
                    </a:solidFill>
                  </a:rPr>
                  <a:t>C</a:t>
                </a:r>
              </a:p>
            </p:txBody>
          </p:sp>
          <p:sp>
            <p:nvSpPr>
              <p:cNvPr id="28716" name="Rectangle 42"/>
              <p:cNvSpPr>
                <a:spLocks noChangeArrowheads="1"/>
              </p:cNvSpPr>
              <p:nvPr/>
            </p:nvSpPr>
            <p:spPr bwMode="auto">
              <a:xfrm>
                <a:off x="9232"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17" name="Rectangle 43"/>
              <p:cNvSpPr>
                <a:spLocks noChangeArrowheads="1"/>
              </p:cNvSpPr>
              <p:nvPr/>
            </p:nvSpPr>
            <p:spPr bwMode="auto">
              <a:xfrm>
                <a:off x="8688"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18" name="Rectangle 44"/>
              <p:cNvSpPr>
                <a:spLocks noChangeArrowheads="1"/>
              </p:cNvSpPr>
              <p:nvPr/>
            </p:nvSpPr>
            <p:spPr bwMode="auto">
              <a:xfrm>
                <a:off x="8144"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19" name="Rectangle 45"/>
              <p:cNvSpPr>
                <a:spLocks noChangeArrowheads="1"/>
              </p:cNvSpPr>
              <p:nvPr/>
            </p:nvSpPr>
            <p:spPr bwMode="auto">
              <a:xfrm>
                <a:off x="7600"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20" name="Rectangle 46"/>
              <p:cNvSpPr>
                <a:spLocks noChangeArrowheads="1"/>
              </p:cNvSpPr>
              <p:nvPr/>
            </p:nvSpPr>
            <p:spPr bwMode="auto">
              <a:xfrm>
                <a:off x="7056"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8721" name="Rectangle 47"/>
              <p:cNvSpPr>
                <a:spLocks noChangeArrowheads="1"/>
              </p:cNvSpPr>
              <p:nvPr/>
            </p:nvSpPr>
            <p:spPr bwMode="auto">
              <a:xfrm>
                <a:off x="6512"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28722" name="Rectangle 48"/>
              <p:cNvSpPr>
                <a:spLocks noChangeArrowheads="1"/>
              </p:cNvSpPr>
              <p:nvPr/>
            </p:nvSpPr>
            <p:spPr bwMode="auto">
              <a:xfrm>
                <a:off x="5968"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28723" name="Rectangle 49"/>
              <p:cNvSpPr>
                <a:spLocks noChangeArrowheads="1"/>
              </p:cNvSpPr>
              <p:nvPr/>
            </p:nvSpPr>
            <p:spPr bwMode="auto">
              <a:xfrm>
                <a:off x="5424"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28724" name="Rectangle 50"/>
              <p:cNvSpPr>
                <a:spLocks noChangeArrowheads="1"/>
              </p:cNvSpPr>
              <p:nvPr/>
            </p:nvSpPr>
            <p:spPr bwMode="auto">
              <a:xfrm>
                <a:off x="4880" y="2043"/>
                <a:ext cx="544" cy="421"/>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50"/>
                    </a:solidFill>
                  </a:rPr>
                  <a:t>A</a:t>
                </a:r>
              </a:p>
            </p:txBody>
          </p:sp>
          <p:sp>
            <p:nvSpPr>
              <p:cNvPr id="28725" name="Rectangle 51"/>
              <p:cNvSpPr>
                <a:spLocks noChangeArrowheads="1"/>
              </p:cNvSpPr>
              <p:nvPr/>
            </p:nvSpPr>
            <p:spPr bwMode="auto">
              <a:xfrm>
                <a:off x="9232"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-7</a:t>
                </a:r>
              </a:p>
            </p:txBody>
          </p:sp>
          <p:sp>
            <p:nvSpPr>
              <p:cNvPr id="28726" name="Rectangle 52"/>
              <p:cNvSpPr>
                <a:spLocks noChangeArrowheads="1"/>
              </p:cNvSpPr>
              <p:nvPr/>
            </p:nvSpPr>
            <p:spPr bwMode="auto">
              <a:xfrm>
                <a:off x="8688"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-6</a:t>
                </a:r>
              </a:p>
            </p:txBody>
          </p:sp>
          <p:sp>
            <p:nvSpPr>
              <p:cNvPr id="28727" name="Rectangle 53"/>
              <p:cNvSpPr>
                <a:spLocks noChangeArrowheads="1"/>
              </p:cNvSpPr>
              <p:nvPr/>
            </p:nvSpPr>
            <p:spPr bwMode="auto">
              <a:xfrm>
                <a:off x="8144"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28728" name="Rectangle 54"/>
              <p:cNvSpPr>
                <a:spLocks noChangeArrowheads="1"/>
              </p:cNvSpPr>
              <p:nvPr/>
            </p:nvSpPr>
            <p:spPr bwMode="auto">
              <a:xfrm>
                <a:off x="7600"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28729" name="Rectangle 55"/>
              <p:cNvSpPr>
                <a:spLocks noChangeArrowheads="1"/>
              </p:cNvSpPr>
              <p:nvPr/>
            </p:nvSpPr>
            <p:spPr bwMode="auto">
              <a:xfrm>
                <a:off x="7056"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28730" name="Rectangle 56"/>
              <p:cNvSpPr>
                <a:spLocks noChangeArrowheads="1"/>
              </p:cNvSpPr>
              <p:nvPr/>
            </p:nvSpPr>
            <p:spPr bwMode="auto">
              <a:xfrm>
                <a:off x="6512"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28731" name="Rectangle 57"/>
              <p:cNvSpPr>
                <a:spLocks noChangeArrowheads="1"/>
              </p:cNvSpPr>
              <p:nvPr/>
            </p:nvSpPr>
            <p:spPr bwMode="auto">
              <a:xfrm>
                <a:off x="5968"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28732" name="Rectangle 58"/>
              <p:cNvSpPr>
                <a:spLocks noChangeArrowheads="1"/>
              </p:cNvSpPr>
              <p:nvPr/>
            </p:nvSpPr>
            <p:spPr bwMode="auto">
              <a:xfrm>
                <a:off x="5424"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50"/>
                    </a:solidFill>
                  </a:rPr>
                  <a:t>0</a:t>
                </a:r>
              </a:p>
            </p:txBody>
          </p:sp>
          <p:sp>
            <p:nvSpPr>
              <p:cNvPr id="28733" name="Rectangle 59"/>
              <p:cNvSpPr>
                <a:spLocks noChangeArrowheads="1"/>
              </p:cNvSpPr>
              <p:nvPr/>
            </p:nvSpPr>
            <p:spPr bwMode="auto">
              <a:xfrm>
                <a:off x="4880"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X</a:t>
                </a:r>
              </a:p>
            </p:txBody>
          </p:sp>
          <p:sp>
            <p:nvSpPr>
              <p:cNvPr id="28734" name="Rectangle 60"/>
              <p:cNvSpPr>
                <a:spLocks noChangeArrowheads="1"/>
              </p:cNvSpPr>
              <p:nvPr/>
            </p:nvSpPr>
            <p:spPr bwMode="auto">
              <a:xfrm>
                <a:off x="9232"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28735" name="Rectangle 61"/>
              <p:cNvSpPr>
                <a:spLocks noChangeArrowheads="1"/>
              </p:cNvSpPr>
              <p:nvPr/>
            </p:nvSpPr>
            <p:spPr bwMode="auto">
              <a:xfrm>
                <a:off x="8688"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8736" name="Rectangle 62"/>
              <p:cNvSpPr>
                <a:spLocks noChangeArrowheads="1"/>
              </p:cNvSpPr>
              <p:nvPr/>
            </p:nvSpPr>
            <p:spPr bwMode="auto">
              <a:xfrm>
                <a:off x="8144"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28737" name="Rectangle 63"/>
              <p:cNvSpPr>
                <a:spLocks noChangeArrowheads="1"/>
              </p:cNvSpPr>
              <p:nvPr/>
            </p:nvSpPr>
            <p:spPr bwMode="auto">
              <a:xfrm>
                <a:off x="7600"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8738" name="Rectangle 64"/>
              <p:cNvSpPr>
                <a:spLocks noChangeArrowheads="1"/>
              </p:cNvSpPr>
              <p:nvPr/>
            </p:nvSpPr>
            <p:spPr bwMode="auto">
              <a:xfrm>
                <a:off x="7056"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28739" name="Rectangle 65"/>
              <p:cNvSpPr>
                <a:spLocks noChangeArrowheads="1"/>
              </p:cNvSpPr>
              <p:nvPr/>
            </p:nvSpPr>
            <p:spPr bwMode="auto">
              <a:xfrm>
                <a:off x="6512"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8740" name="Rectangle 66"/>
              <p:cNvSpPr>
                <a:spLocks noChangeArrowheads="1"/>
              </p:cNvSpPr>
              <p:nvPr/>
            </p:nvSpPr>
            <p:spPr bwMode="auto">
              <a:xfrm>
                <a:off x="5968"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8741" name="Rectangle 67"/>
              <p:cNvSpPr>
                <a:spLocks noChangeArrowheads="1"/>
              </p:cNvSpPr>
              <p:nvPr/>
            </p:nvSpPr>
            <p:spPr bwMode="auto">
              <a:xfrm>
                <a:off x="5424"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Y</a:t>
                </a:r>
              </a:p>
            </p:txBody>
          </p:sp>
          <p:sp>
            <p:nvSpPr>
              <p:cNvPr id="28742" name="Rectangle 68"/>
              <p:cNvSpPr>
                <a:spLocks noChangeArrowheads="1"/>
              </p:cNvSpPr>
              <p:nvPr/>
            </p:nvSpPr>
            <p:spPr bwMode="auto">
              <a:xfrm>
                <a:off x="4880"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en-US" altLang="zh-CN" sz="2800" smtClean="0">
                  <a:solidFill>
                    <a:srgbClr val="000000"/>
                  </a:solidFill>
                </a:endParaRPr>
              </a:p>
            </p:txBody>
          </p:sp>
          <p:sp>
            <p:nvSpPr>
              <p:cNvPr id="28743" name="Line 69"/>
              <p:cNvSpPr>
                <a:spLocks noChangeShapeType="1"/>
              </p:cNvSpPr>
              <p:nvPr/>
            </p:nvSpPr>
            <p:spPr bwMode="auto">
              <a:xfrm>
                <a:off x="4880" y="1202"/>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44" name="Line 70"/>
              <p:cNvSpPr>
                <a:spLocks noChangeShapeType="1"/>
              </p:cNvSpPr>
              <p:nvPr/>
            </p:nvSpPr>
            <p:spPr bwMode="auto">
              <a:xfrm>
                <a:off x="4880" y="162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45" name="Line 71"/>
              <p:cNvSpPr>
                <a:spLocks noChangeShapeType="1"/>
              </p:cNvSpPr>
              <p:nvPr/>
            </p:nvSpPr>
            <p:spPr bwMode="auto">
              <a:xfrm>
                <a:off x="4880" y="204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46" name="Line 72"/>
              <p:cNvSpPr>
                <a:spLocks noChangeShapeType="1"/>
              </p:cNvSpPr>
              <p:nvPr/>
            </p:nvSpPr>
            <p:spPr bwMode="auto">
              <a:xfrm>
                <a:off x="4880" y="246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47" name="Line 73"/>
              <p:cNvSpPr>
                <a:spLocks noChangeShapeType="1"/>
              </p:cNvSpPr>
              <p:nvPr/>
            </p:nvSpPr>
            <p:spPr bwMode="auto">
              <a:xfrm>
                <a:off x="4880" y="288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48" name="Line 74"/>
              <p:cNvSpPr>
                <a:spLocks noChangeShapeType="1"/>
              </p:cNvSpPr>
              <p:nvPr/>
            </p:nvSpPr>
            <p:spPr bwMode="auto">
              <a:xfrm>
                <a:off x="4880" y="330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49" name="Line 75"/>
              <p:cNvSpPr>
                <a:spLocks noChangeShapeType="1"/>
              </p:cNvSpPr>
              <p:nvPr/>
            </p:nvSpPr>
            <p:spPr bwMode="auto">
              <a:xfrm>
                <a:off x="4880" y="372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0" name="Line 76"/>
              <p:cNvSpPr>
                <a:spLocks noChangeShapeType="1"/>
              </p:cNvSpPr>
              <p:nvPr/>
            </p:nvSpPr>
            <p:spPr bwMode="auto">
              <a:xfrm>
                <a:off x="4880" y="4146"/>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1" name="Line 77"/>
              <p:cNvSpPr>
                <a:spLocks noChangeShapeType="1"/>
              </p:cNvSpPr>
              <p:nvPr/>
            </p:nvSpPr>
            <p:spPr bwMode="auto">
              <a:xfrm>
                <a:off x="5424"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2" name="Line 78"/>
              <p:cNvSpPr>
                <a:spLocks noChangeShapeType="1"/>
              </p:cNvSpPr>
              <p:nvPr/>
            </p:nvSpPr>
            <p:spPr bwMode="auto">
              <a:xfrm>
                <a:off x="5968"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3" name="Line 79"/>
              <p:cNvSpPr>
                <a:spLocks noChangeShapeType="1"/>
              </p:cNvSpPr>
              <p:nvPr/>
            </p:nvSpPr>
            <p:spPr bwMode="auto">
              <a:xfrm>
                <a:off x="6512"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4" name="Line 80"/>
              <p:cNvSpPr>
                <a:spLocks noChangeShapeType="1"/>
              </p:cNvSpPr>
              <p:nvPr/>
            </p:nvSpPr>
            <p:spPr bwMode="auto">
              <a:xfrm>
                <a:off x="7056"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5" name="Line 81"/>
              <p:cNvSpPr>
                <a:spLocks noChangeShapeType="1"/>
              </p:cNvSpPr>
              <p:nvPr/>
            </p:nvSpPr>
            <p:spPr bwMode="auto">
              <a:xfrm>
                <a:off x="7600"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6" name="Line 82"/>
              <p:cNvSpPr>
                <a:spLocks noChangeShapeType="1"/>
              </p:cNvSpPr>
              <p:nvPr/>
            </p:nvSpPr>
            <p:spPr bwMode="auto">
              <a:xfrm>
                <a:off x="8144"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7" name="Line 83"/>
              <p:cNvSpPr>
                <a:spLocks noChangeShapeType="1"/>
              </p:cNvSpPr>
              <p:nvPr/>
            </p:nvSpPr>
            <p:spPr bwMode="auto">
              <a:xfrm>
                <a:off x="8688"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8" name="Line 84"/>
              <p:cNvSpPr>
                <a:spLocks noChangeShapeType="1"/>
              </p:cNvSpPr>
              <p:nvPr/>
            </p:nvSpPr>
            <p:spPr bwMode="auto">
              <a:xfrm>
                <a:off x="9232"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59" name="Line 85"/>
              <p:cNvSpPr>
                <a:spLocks noChangeShapeType="1"/>
              </p:cNvSpPr>
              <p:nvPr/>
            </p:nvSpPr>
            <p:spPr bwMode="auto">
              <a:xfrm>
                <a:off x="9776" y="1202"/>
                <a:ext cx="0" cy="29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0" name="Line 86"/>
              <p:cNvSpPr>
                <a:spLocks noChangeShapeType="1"/>
              </p:cNvSpPr>
              <p:nvPr/>
            </p:nvSpPr>
            <p:spPr bwMode="auto">
              <a:xfrm>
                <a:off x="4880" y="2043"/>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1" name="Line 87"/>
              <p:cNvSpPr>
                <a:spLocks noChangeShapeType="1"/>
              </p:cNvSpPr>
              <p:nvPr/>
            </p:nvSpPr>
            <p:spPr bwMode="auto">
              <a:xfrm>
                <a:off x="4880" y="1202"/>
                <a:ext cx="0" cy="84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2" name="Line 88"/>
              <p:cNvSpPr>
                <a:spLocks noChangeShapeType="1"/>
              </p:cNvSpPr>
              <p:nvPr/>
            </p:nvSpPr>
            <p:spPr bwMode="auto">
              <a:xfrm>
                <a:off x="4880" y="2464"/>
                <a:ext cx="0" cy="168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3" name="Line 89"/>
              <p:cNvSpPr>
                <a:spLocks noChangeShapeType="1"/>
              </p:cNvSpPr>
              <p:nvPr/>
            </p:nvSpPr>
            <p:spPr bwMode="auto">
              <a:xfrm flipH="1" flipV="1">
                <a:off x="5824" y="1945"/>
                <a:ext cx="177"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4" name="Line 90"/>
              <p:cNvSpPr>
                <a:spLocks noChangeShapeType="1"/>
              </p:cNvSpPr>
              <p:nvPr/>
            </p:nvSpPr>
            <p:spPr bwMode="auto">
              <a:xfrm flipH="1">
                <a:off x="5814" y="183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5" name="Line 91"/>
              <p:cNvSpPr>
                <a:spLocks noChangeShapeType="1"/>
              </p:cNvSpPr>
              <p:nvPr/>
            </p:nvSpPr>
            <p:spPr bwMode="auto">
              <a:xfrm flipH="1">
                <a:off x="6368" y="18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6" name="Line 92"/>
              <p:cNvSpPr>
                <a:spLocks noChangeShapeType="1"/>
              </p:cNvSpPr>
              <p:nvPr/>
            </p:nvSpPr>
            <p:spPr bwMode="auto">
              <a:xfrm flipH="1">
                <a:off x="6912" y="185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7" name="Line 93"/>
              <p:cNvSpPr>
                <a:spLocks noChangeShapeType="1"/>
              </p:cNvSpPr>
              <p:nvPr/>
            </p:nvSpPr>
            <p:spPr bwMode="auto">
              <a:xfrm flipH="1">
                <a:off x="7456" y="186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8" name="Line 94"/>
              <p:cNvSpPr>
                <a:spLocks noChangeShapeType="1"/>
              </p:cNvSpPr>
              <p:nvPr/>
            </p:nvSpPr>
            <p:spPr bwMode="auto">
              <a:xfrm flipH="1">
                <a:off x="7976" y="187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69" name="Line 95"/>
              <p:cNvSpPr>
                <a:spLocks noChangeShapeType="1"/>
              </p:cNvSpPr>
              <p:nvPr/>
            </p:nvSpPr>
            <p:spPr bwMode="auto">
              <a:xfrm flipH="1">
                <a:off x="8544" y="18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70" name="Line 96"/>
              <p:cNvSpPr>
                <a:spLocks noChangeShapeType="1"/>
              </p:cNvSpPr>
              <p:nvPr/>
            </p:nvSpPr>
            <p:spPr bwMode="auto">
              <a:xfrm flipH="1">
                <a:off x="9055" y="1860"/>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71" name="Line 97"/>
              <p:cNvSpPr>
                <a:spLocks noChangeShapeType="1"/>
              </p:cNvSpPr>
              <p:nvPr/>
            </p:nvSpPr>
            <p:spPr bwMode="auto">
              <a:xfrm flipV="1">
                <a:off x="5654" y="1926"/>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72" name="Line 98"/>
              <p:cNvSpPr>
                <a:spLocks noChangeShapeType="1"/>
              </p:cNvSpPr>
              <p:nvPr/>
            </p:nvSpPr>
            <p:spPr bwMode="auto">
              <a:xfrm flipV="1">
                <a:off x="5667" y="2351"/>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73" name="Line 99"/>
              <p:cNvSpPr>
                <a:spLocks noChangeShapeType="1"/>
              </p:cNvSpPr>
              <p:nvPr/>
            </p:nvSpPr>
            <p:spPr bwMode="auto">
              <a:xfrm flipV="1">
                <a:off x="5671" y="2769"/>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74" name="Line 100"/>
              <p:cNvSpPr>
                <a:spLocks noChangeShapeType="1"/>
              </p:cNvSpPr>
              <p:nvPr/>
            </p:nvSpPr>
            <p:spPr bwMode="auto">
              <a:xfrm flipV="1">
                <a:off x="5684" y="3190"/>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775" name="Line 101"/>
              <p:cNvSpPr>
                <a:spLocks noChangeShapeType="1"/>
              </p:cNvSpPr>
              <p:nvPr/>
            </p:nvSpPr>
            <p:spPr bwMode="auto">
              <a:xfrm flipV="1">
                <a:off x="5678" y="3627"/>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
          <p:nvSpPr>
            <p:cNvPr id="28677" name="Line 102"/>
            <p:cNvSpPr>
              <a:spLocks noChangeShapeType="1"/>
            </p:cNvSpPr>
            <p:nvPr/>
          </p:nvSpPr>
          <p:spPr bwMode="auto">
            <a:xfrm flipH="1">
              <a:off x="8443" y="301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678" name="Line 103"/>
            <p:cNvSpPr>
              <a:spLocks noChangeShapeType="1"/>
            </p:cNvSpPr>
            <p:nvPr/>
          </p:nvSpPr>
          <p:spPr bwMode="auto">
            <a:xfrm flipH="1" flipV="1">
              <a:off x="8486" y="281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8679" name="Line 104"/>
            <p:cNvSpPr>
              <a:spLocks noChangeShapeType="1"/>
            </p:cNvSpPr>
            <p:nvPr/>
          </p:nvSpPr>
          <p:spPr bwMode="auto">
            <a:xfrm flipV="1">
              <a:off x="8265" y="3168"/>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3501033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solidFill>
                  <a:schemeClr val="tx1"/>
                </a:solidFill>
              </a:rPr>
              <a:t>递推演示</a:t>
            </a:r>
          </a:p>
        </p:txBody>
      </p:sp>
      <p:grpSp>
        <p:nvGrpSpPr>
          <p:cNvPr id="29699" name="Group 4"/>
          <p:cNvGrpSpPr>
            <a:grpSpLocks/>
          </p:cNvGrpSpPr>
          <p:nvPr/>
        </p:nvGrpSpPr>
        <p:grpSpPr bwMode="auto">
          <a:xfrm>
            <a:off x="685800" y="1447800"/>
            <a:ext cx="7772400" cy="4673600"/>
            <a:chOff x="6461" y="2156"/>
            <a:chExt cx="4896" cy="2944"/>
          </a:xfrm>
        </p:grpSpPr>
        <p:grpSp>
          <p:nvGrpSpPr>
            <p:cNvPr id="29700" name="Group 5"/>
            <p:cNvGrpSpPr>
              <a:grpSpLocks/>
            </p:cNvGrpSpPr>
            <p:nvPr/>
          </p:nvGrpSpPr>
          <p:grpSpPr bwMode="auto">
            <a:xfrm>
              <a:off x="6461" y="2156"/>
              <a:ext cx="4896" cy="2944"/>
              <a:chOff x="6943" y="2019"/>
              <a:chExt cx="4896" cy="2944"/>
            </a:xfrm>
          </p:grpSpPr>
          <p:grpSp>
            <p:nvGrpSpPr>
              <p:cNvPr id="29704" name="Group 6"/>
              <p:cNvGrpSpPr>
                <a:grpSpLocks/>
              </p:cNvGrpSpPr>
              <p:nvPr/>
            </p:nvGrpSpPr>
            <p:grpSpPr bwMode="auto">
              <a:xfrm>
                <a:off x="6943" y="2019"/>
                <a:ext cx="4896" cy="2944"/>
                <a:chOff x="4880" y="1202"/>
                <a:chExt cx="4896" cy="2944"/>
              </a:xfrm>
            </p:grpSpPr>
            <p:sp>
              <p:nvSpPr>
                <p:cNvPr id="29708" name="Rectangle 7"/>
                <p:cNvSpPr>
                  <a:spLocks noChangeArrowheads="1"/>
                </p:cNvSpPr>
                <p:nvPr/>
              </p:nvSpPr>
              <p:spPr bwMode="auto">
                <a:xfrm>
                  <a:off x="9232"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09" name="Rectangle 8"/>
                <p:cNvSpPr>
                  <a:spLocks noChangeArrowheads="1"/>
                </p:cNvSpPr>
                <p:nvPr/>
              </p:nvSpPr>
              <p:spPr bwMode="auto">
                <a:xfrm>
                  <a:off x="8688"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10" name="Rectangle 9"/>
                <p:cNvSpPr>
                  <a:spLocks noChangeArrowheads="1"/>
                </p:cNvSpPr>
                <p:nvPr/>
              </p:nvSpPr>
              <p:spPr bwMode="auto">
                <a:xfrm>
                  <a:off x="8144"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11" name="Rectangle 10"/>
                <p:cNvSpPr>
                  <a:spLocks noChangeArrowheads="1"/>
                </p:cNvSpPr>
                <p:nvPr/>
              </p:nvSpPr>
              <p:spPr bwMode="auto">
                <a:xfrm>
                  <a:off x="7600"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12" name="Rectangle 11"/>
                <p:cNvSpPr>
                  <a:spLocks noChangeArrowheads="1"/>
                </p:cNvSpPr>
                <p:nvPr/>
              </p:nvSpPr>
              <p:spPr bwMode="auto">
                <a:xfrm>
                  <a:off x="7056"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13" name="Rectangle 12"/>
                <p:cNvSpPr>
                  <a:spLocks noChangeArrowheads="1"/>
                </p:cNvSpPr>
                <p:nvPr/>
              </p:nvSpPr>
              <p:spPr bwMode="auto">
                <a:xfrm>
                  <a:off x="6512"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14" name="Rectangle 13"/>
                <p:cNvSpPr>
                  <a:spLocks noChangeArrowheads="1"/>
                </p:cNvSpPr>
                <p:nvPr/>
              </p:nvSpPr>
              <p:spPr bwMode="auto">
                <a:xfrm>
                  <a:off x="5968"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15" name="Rectangle 14"/>
                <p:cNvSpPr>
                  <a:spLocks noChangeArrowheads="1"/>
                </p:cNvSpPr>
                <p:nvPr/>
              </p:nvSpPr>
              <p:spPr bwMode="auto">
                <a:xfrm>
                  <a:off x="5424"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29716" name="Rectangle 15"/>
                <p:cNvSpPr>
                  <a:spLocks noChangeArrowheads="1"/>
                </p:cNvSpPr>
                <p:nvPr/>
              </p:nvSpPr>
              <p:spPr bwMode="auto">
                <a:xfrm>
                  <a:off x="4880"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9717" name="Rectangle 16"/>
                <p:cNvSpPr>
                  <a:spLocks noChangeArrowheads="1"/>
                </p:cNvSpPr>
                <p:nvPr/>
              </p:nvSpPr>
              <p:spPr bwMode="auto">
                <a:xfrm>
                  <a:off x="9232"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18" name="Rectangle 17"/>
                <p:cNvSpPr>
                  <a:spLocks noChangeArrowheads="1"/>
                </p:cNvSpPr>
                <p:nvPr/>
              </p:nvSpPr>
              <p:spPr bwMode="auto">
                <a:xfrm>
                  <a:off x="8688"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19" name="Rectangle 18"/>
                <p:cNvSpPr>
                  <a:spLocks noChangeArrowheads="1"/>
                </p:cNvSpPr>
                <p:nvPr/>
              </p:nvSpPr>
              <p:spPr bwMode="auto">
                <a:xfrm>
                  <a:off x="8144"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20" name="Rectangle 19"/>
                <p:cNvSpPr>
                  <a:spLocks noChangeArrowheads="1"/>
                </p:cNvSpPr>
                <p:nvPr/>
              </p:nvSpPr>
              <p:spPr bwMode="auto">
                <a:xfrm>
                  <a:off x="7600"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21" name="Rectangle 20"/>
                <p:cNvSpPr>
                  <a:spLocks noChangeArrowheads="1"/>
                </p:cNvSpPr>
                <p:nvPr/>
              </p:nvSpPr>
              <p:spPr bwMode="auto">
                <a:xfrm>
                  <a:off x="7056"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22" name="Rectangle 21"/>
                <p:cNvSpPr>
                  <a:spLocks noChangeArrowheads="1"/>
                </p:cNvSpPr>
                <p:nvPr/>
              </p:nvSpPr>
              <p:spPr bwMode="auto">
                <a:xfrm>
                  <a:off x="6512"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23" name="Rectangle 22"/>
                <p:cNvSpPr>
                  <a:spLocks noChangeArrowheads="1"/>
                </p:cNvSpPr>
                <p:nvPr/>
              </p:nvSpPr>
              <p:spPr bwMode="auto">
                <a:xfrm>
                  <a:off x="5968"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24" name="Rectangle 23"/>
                <p:cNvSpPr>
                  <a:spLocks noChangeArrowheads="1"/>
                </p:cNvSpPr>
                <p:nvPr/>
              </p:nvSpPr>
              <p:spPr bwMode="auto">
                <a:xfrm>
                  <a:off x="5424"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29725" name="Rectangle 24"/>
                <p:cNvSpPr>
                  <a:spLocks noChangeArrowheads="1"/>
                </p:cNvSpPr>
                <p:nvPr/>
              </p:nvSpPr>
              <p:spPr bwMode="auto">
                <a:xfrm>
                  <a:off x="4880"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9726" name="Rectangle 25"/>
                <p:cNvSpPr>
                  <a:spLocks noChangeArrowheads="1"/>
                </p:cNvSpPr>
                <p:nvPr/>
              </p:nvSpPr>
              <p:spPr bwMode="auto">
                <a:xfrm>
                  <a:off x="9232"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27" name="Rectangle 26"/>
                <p:cNvSpPr>
                  <a:spLocks noChangeArrowheads="1"/>
                </p:cNvSpPr>
                <p:nvPr/>
              </p:nvSpPr>
              <p:spPr bwMode="auto">
                <a:xfrm>
                  <a:off x="8688"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28" name="Rectangle 27"/>
                <p:cNvSpPr>
                  <a:spLocks noChangeArrowheads="1"/>
                </p:cNvSpPr>
                <p:nvPr/>
              </p:nvSpPr>
              <p:spPr bwMode="auto">
                <a:xfrm>
                  <a:off x="8144"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29" name="Rectangle 28"/>
                <p:cNvSpPr>
                  <a:spLocks noChangeArrowheads="1"/>
                </p:cNvSpPr>
                <p:nvPr/>
              </p:nvSpPr>
              <p:spPr bwMode="auto">
                <a:xfrm>
                  <a:off x="7600"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30" name="Rectangle 29"/>
                <p:cNvSpPr>
                  <a:spLocks noChangeArrowheads="1"/>
                </p:cNvSpPr>
                <p:nvPr/>
              </p:nvSpPr>
              <p:spPr bwMode="auto">
                <a:xfrm>
                  <a:off x="7056"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31" name="Rectangle 30"/>
                <p:cNvSpPr>
                  <a:spLocks noChangeArrowheads="1"/>
                </p:cNvSpPr>
                <p:nvPr/>
              </p:nvSpPr>
              <p:spPr bwMode="auto">
                <a:xfrm>
                  <a:off x="6512"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32" name="Rectangle 31"/>
                <p:cNvSpPr>
                  <a:spLocks noChangeArrowheads="1"/>
                </p:cNvSpPr>
                <p:nvPr/>
              </p:nvSpPr>
              <p:spPr bwMode="auto">
                <a:xfrm>
                  <a:off x="5968"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29733" name="Rectangle 32"/>
                <p:cNvSpPr>
                  <a:spLocks noChangeArrowheads="1"/>
                </p:cNvSpPr>
                <p:nvPr/>
              </p:nvSpPr>
              <p:spPr bwMode="auto">
                <a:xfrm>
                  <a:off x="5424"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29734" name="Rectangle 33"/>
                <p:cNvSpPr>
                  <a:spLocks noChangeArrowheads="1"/>
                </p:cNvSpPr>
                <p:nvPr/>
              </p:nvSpPr>
              <p:spPr bwMode="auto">
                <a:xfrm>
                  <a:off x="4880"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29735" name="Rectangle 34"/>
                <p:cNvSpPr>
                  <a:spLocks noChangeArrowheads="1"/>
                </p:cNvSpPr>
                <p:nvPr/>
              </p:nvSpPr>
              <p:spPr bwMode="auto">
                <a:xfrm>
                  <a:off x="9232"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36" name="Rectangle 35"/>
                <p:cNvSpPr>
                  <a:spLocks noChangeArrowheads="1"/>
                </p:cNvSpPr>
                <p:nvPr/>
              </p:nvSpPr>
              <p:spPr bwMode="auto">
                <a:xfrm>
                  <a:off x="8688"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37" name="Rectangle 36"/>
                <p:cNvSpPr>
                  <a:spLocks noChangeArrowheads="1"/>
                </p:cNvSpPr>
                <p:nvPr/>
              </p:nvSpPr>
              <p:spPr bwMode="auto">
                <a:xfrm>
                  <a:off x="8144"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38" name="Rectangle 37"/>
                <p:cNvSpPr>
                  <a:spLocks noChangeArrowheads="1"/>
                </p:cNvSpPr>
                <p:nvPr/>
              </p:nvSpPr>
              <p:spPr bwMode="auto">
                <a:xfrm>
                  <a:off x="7600"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39" name="Rectangle 38"/>
                <p:cNvSpPr>
                  <a:spLocks noChangeArrowheads="1"/>
                </p:cNvSpPr>
                <p:nvPr/>
              </p:nvSpPr>
              <p:spPr bwMode="auto">
                <a:xfrm>
                  <a:off x="7056"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40" name="Rectangle 39"/>
                <p:cNvSpPr>
                  <a:spLocks noChangeArrowheads="1"/>
                </p:cNvSpPr>
                <p:nvPr/>
              </p:nvSpPr>
              <p:spPr bwMode="auto">
                <a:xfrm>
                  <a:off x="6512"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29741" name="Rectangle 40"/>
                <p:cNvSpPr>
                  <a:spLocks noChangeArrowheads="1"/>
                </p:cNvSpPr>
                <p:nvPr/>
              </p:nvSpPr>
              <p:spPr bwMode="auto">
                <a:xfrm>
                  <a:off x="5968"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29742" name="Rectangle 41"/>
                <p:cNvSpPr>
                  <a:spLocks noChangeArrowheads="1"/>
                </p:cNvSpPr>
                <p:nvPr/>
              </p:nvSpPr>
              <p:spPr bwMode="auto">
                <a:xfrm>
                  <a:off x="5424"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29743" name="Rectangle 42"/>
                <p:cNvSpPr>
                  <a:spLocks noChangeArrowheads="1"/>
                </p:cNvSpPr>
                <p:nvPr/>
              </p:nvSpPr>
              <p:spPr bwMode="auto">
                <a:xfrm>
                  <a:off x="4880"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29744" name="Rectangle 43"/>
                <p:cNvSpPr>
                  <a:spLocks noChangeArrowheads="1"/>
                </p:cNvSpPr>
                <p:nvPr/>
              </p:nvSpPr>
              <p:spPr bwMode="auto">
                <a:xfrm>
                  <a:off x="9232"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45" name="Rectangle 44"/>
                <p:cNvSpPr>
                  <a:spLocks noChangeArrowheads="1"/>
                </p:cNvSpPr>
                <p:nvPr/>
              </p:nvSpPr>
              <p:spPr bwMode="auto">
                <a:xfrm>
                  <a:off x="8688"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46" name="Rectangle 45"/>
                <p:cNvSpPr>
                  <a:spLocks noChangeArrowheads="1"/>
                </p:cNvSpPr>
                <p:nvPr/>
              </p:nvSpPr>
              <p:spPr bwMode="auto">
                <a:xfrm>
                  <a:off x="8144"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47" name="Rectangle 46"/>
                <p:cNvSpPr>
                  <a:spLocks noChangeArrowheads="1"/>
                </p:cNvSpPr>
                <p:nvPr/>
              </p:nvSpPr>
              <p:spPr bwMode="auto">
                <a:xfrm>
                  <a:off x="7600"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29748" name="Rectangle 47"/>
                <p:cNvSpPr>
                  <a:spLocks noChangeArrowheads="1"/>
                </p:cNvSpPr>
                <p:nvPr/>
              </p:nvSpPr>
              <p:spPr bwMode="auto">
                <a:xfrm>
                  <a:off x="7056"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1</a:t>
                  </a:r>
                </a:p>
              </p:txBody>
            </p:sp>
            <p:sp>
              <p:nvSpPr>
                <p:cNvPr id="29749" name="Rectangle 48"/>
                <p:cNvSpPr>
                  <a:spLocks noChangeArrowheads="1"/>
                </p:cNvSpPr>
                <p:nvPr/>
              </p:nvSpPr>
              <p:spPr bwMode="auto">
                <a:xfrm>
                  <a:off x="6512"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29750" name="Rectangle 49"/>
                <p:cNvSpPr>
                  <a:spLocks noChangeArrowheads="1"/>
                </p:cNvSpPr>
                <p:nvPr/>
              </p:nvSpPr>
              <p:spPr bwMode="auto">
                <a:xfrm>
                  <a:off x="5968"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29751" name="Rectangle 50"/>
                <p:cNvSpPr>
                  <a:spLocks noChangeArrowheads="1"/>
                </p:cNvSpPr>
                <p:nvPr/>
              </p:nvSpPr>
              <p:spPr bwMode="auto">
                <a:xfrm>
                  <a:off x="5424"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29752" name="Rectangle 51"/>
                <p:cNvSpPr>
                  <a:spLocks noChangeArrowheads="1"/>
                </p:cNvSpPr>
                <p:nvPr/>
              </p:nvSpPr>
              <p:spPr bwMode="auto">
                <a:xfrm>
                  <a:off x="4880"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9753" name="Rectangle 52"/>
                <p:cNvSpPr>
                  <a:spLocks noChangeArrowheads="1"/>
                </p:cNvSpPr>
                <p:nvPr/>
              </p:nvSpPr>
              <p:spPr bwMode="auto">
                <a:xfrm>
                  <a:off x="9232"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-7</a:t>
                  </a:r>
                </a:p>
              </p:txBody>
            </p:sp>
            <p:sp>
              <p:nvSpPr>
                <p:cNvPr id="29754" name="Rectangle 53"/>
                <p:cNvSpPr>
                  <a:spLocks noChangeArrowheads="1"/>
                </p:cNvSpPr>
                <p:nvPr/>
              </p:nvSpPr>
              <p:spPr bwMode="auto">
                <a:xfrm>
                  <a:off x="8688"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-6</a:t>
                  </a:r>
                </a:p>
              </p:txBody>
            </p:sp>
            <p:sp>
              <p:nvSpPr>
                <p:cNvPr id="29755" name="Rectangle 54"/>
                <p:cNvSpPr>
                  <a:spLocks noChangeArrowheads="1"/>
                </p:cNvSpPr>
                <p:nvPr/>
              </p:nvSpPr>
              <p:spPr bwMode="auto">
                <a:xfrm>
                  <a:off x="8144"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29756" name="Rectangle 55"/>
                <p:cNvSpPr>
                  <a:spLocks noChangeArrowheads="1"/>
                </p:cNvSpPr>
                <p:nvPr/>
              </p:nvSpPr>
              <p:spPr bwMode="auto">
                <a:xfrm>
                  <a:off x="7600"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29757" name="Rectangle 56"/>
                <p:cNvSpPr>
                  <a:spLocks noChangeArrowheads="1"/>
                </p:cNvSpPr>
                <p:nvPr/>
              </p:nvSpPr>
              <p:spPr bwMode="auto">
                <a:xfrm>
                  <a:off x="7056"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29758" name="Rectangle 57"/>
                <p:cNvSpPr>
                  <a:spLocks noChangeArrowheads="1"/>
                </p:cNvSpPr>
                <p:nvPr/>
              </p:nvSpPr>
              <p:spPr bwMode="auto">
                <a:xfrm>
                  <a:off x="6512"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29759" name="Rectangle 58"/>
                <p:cNvSpPr>
                  <a:spLocks noChangeArrowheads="1"/>
                </p:cNvSpPr>
                <p:nvPr/>
              </p:nvSpPr>
              <p:spPr bwMode="auto">
                <a:xfrm>
                  <a:off x="5968"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29760" name="Rectangle 59"/>
                <p:cNvSpPr>
                  <a:spLocks noChangeArrowheads="1"/>
                </p:cNvSpPr>
                <p:nvPr/>
              </p:nvSpPr>
              <p:spPr bwMode="auto">
                <a:xfrm>
                  <a:off x="5424"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0</a:t>
                  </a:r>
                </a:p>
              </p:txBody>
            </p:sp>
            <p:sp>
              <p:nvSpPr>
                <p:cNvPr id="29761" name="Rectangle 60"/>
                <p:cNvSpPr>
                  <a:spLocks noChangeArrowheads="1"/>
                </p:cNvSpPr>
                <p:nvPr/>
              </p:nvSpPr>
              <p:spPr bwMode="auto">
                <a:xfrm>
                  <a:off x="4880"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X</a:t>
                  </a:r>
                </a:p>
              </p:txBody>
            </p:sp>
            <p:sp>
              <p:nvSpPr>
                <p:cNvPr id="29762" name="Rectangle 61"/>
                <p:cNvSpPr>
                  <a:spLocks noChangeArrowheads="1"/>
                </p:cNvSpPr>
                <p:nvPr/>
              </p:nvSpPr>
              <p:spPr bwMode="auto">
                <a:xfrm>
                  <a:off x="9232"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29763" name="Rectangle 62"/>
                <p:cNvSpPr>
                  <a:spLocks noChangeArrowheads="1"/>
                </p:cNvSpPr>
                <p:nvPr/>
              </p:nvSpPr>
              <p:spPr bwMode="auto">
                <a:xfrm>
                  <a:off x="8688"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9764" name="Rectangle 63"/>
                <p:cNvSpPr>
                  <a:spLocks noChangeArrowheads="1"/>
                </p:cNvSpPr>
                <p:nvPr/>
              </p:nvSpPr>
              <p:spPr bwMode="auto">
                <a:xfrm>
                  <a:off x="8144"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29765" name="Rectangle 64"/>
                <p:cNvSpPr>
                  <a:spLocks noChangeArrowheads="1"/>
                </p:cNvSpPr>
                <p:nvPr/>
              </p:nvSpPr>
              <p:spPr bwMode="auto">
                <a:xfrm>
                  <a:off x="7600"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9766" name="Rectangle 65"/>
                <p:cNvSpPr>
                  <a:spLocks noChangeArrowheads="1"/>
                </p:cNvSpPr>
                <p:nvPr/>
              </p:nvSpPr>
              <p:spPr bwMode="auto">
                <a:xfrm>
                  <a:off x="7056"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29767" name="Rectangle 66"/>
                <p:cNvSpPr>
                  <a:spLocks noChangeArrowheads="1"/>
                </p:cNvSpPr>
                <p:nvPr/>
              </p:nvSpPr>
              <p:spPr bwMode="auto">
                <a:xfrm>
                  <a:off x="6512"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9768" name="Rectangle 67"/>
                <p:cNvSpPr>
                  <a:spLocks noChangeArrowheads="1"/>
                </p:cNvSpPr>
                <p:nvPr/>
              </p:nvSpPr>
              <p:spPr bwMode="auto">
                <a:xfrm>
                  <a:off x="5968"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29769" name="Rectangle 68"/>
                <p:cNvSpPr>
                  <a:spLocks noChangeArrowheads="1"/>
                </p:cNvSpPr>
                <p:nvPr/>
              </p:nvSpPr>
              <p:spPr bwMode="auto">
                <a:xfrm>
                  <a:off x="5424"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Y</a:t>
                  </a:r>
                </a:p>
              </p:txBody>
            </p:sp>
            <p:sp>
              <p:nvSpPr>
                <p:cNvPr id="29770" name="Rectangle 69"/>
                <p:cNvSpPr>
                  <a:spLocks noChangeArrowheads="1"/>
                </p:cNvSpPr>
                <p:nvPr/>
              </p:nvSpPr>
              <p:spPr bwMode="auto">
                <a:xfrm>
                  <a:off x="4880"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en-US" altLang="zh-CN" sz="2800" smtClean="0">
                    <a:solidFill>
                      <a:srgbClr val="000000"/>
                    </a:solidFill>
                  </a:endParaRPr>
                </a:p>
              </p:txBody>
            </p:sp>
            <p:sp>
              <p:nvSpPr>
                <p:cNvPr id="29771" name="Line 70"/>
                <p:cNvSpPr>
                  <a:spLocks noChangeShapeType="1"/>
                </p:cNvSpPr>
                <p:nvPr/>
              </p:nvSpPr>
              <p:spPr bwMode="auto">
                <a:xfrm>
                  <a:off x="4880" y="1202"/>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72" name="Line 71"/>
                <p:cNvSpPr>
                  <a:spLocks noChangeShapeType="1"/>
                </p:cNvSpPr>
                <p:nvPr/>
              </p:nvSpPr>
              <p:spPr bwMode="auto">
                <a:xfrm>
                  <a:off x="4880" y="162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73" name="Line 72"/>
                <p:cNvSpPr>
                  <a:spLocks noChangeShapeType="1"/>
                </p:cNvSpPr>
                <p:nvPr/>
              </p:nvSpPr>
              <p:spPr bwMode="auto">
                <a:xfrm>
                  <a:off x="4880" y="204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74" name="Line 73"/>
                <p:cNvSpPr>
                  <a:spLocks noChangeShapeType="1"/>
                </p:cNvSpPr>
                <p:nvPr/>
              </p:nvSpPr>
              <p:spPr bwMode="auto">
                <a:xfrm>
                  <a:off x="4880" y="246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75" name="Line 74"/>
                <p:cNvSpPr>
                  <a:spLocks noChangeShapeType="1"/>
                </p:cNvSpPr>
                <p:nvPr/>
              </p:nvSpPr>
              <p:spPr bwMode="auto">
                <a:xfrm>
                  <a:off x="4880" y="288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76" name="Line 75"/>
                <p:cNvSpPr>
                  <a:spLocks noChangeShapeType="1"/>
                </p:cNvSpPr>
                <p:nvPr/>
              </p:nvSpPr>
              <p:spPr bwMode="auto">
                <a:xfrm>
                  <a:off x="4880" y="330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77" name="Line 76"/>
                <p:cNvSpPr>
                  <a:spLocks noChangeShapeType="1"/>
                </p:cNvSpPr>
                <p:nvPr/>
              </p:nvSpPr>
              <p:spPr bwMode="auto">
                <a:xfrm>
                  <a:off x="4880" y="372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78" name="Line 77"/>
                <p:cNvSpPr>
                  <a:spLocks noChangeShapeType="1"/>
                </p:cNvSpPr>
                <p:nvPr/>
              </p:nvSpPr>
              <p:spPr bwMode="auto">
                <a:xfrm>
                  <a:off x="4880" y="4146"/>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79" name="Line 78"/>
                <p:cNvSpPr>
                  <a:spLocks noChangeShapeType="1"/>
                </p:cNvSpPr>
                <p:nvPr/>
              </p:nvSpPr>
              <p:spPr bwMode="auto">
                <a:xfrm>
                  <a:off x="5424"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0" name="Line 79"/>
                <p:cNvSpPr>
                  <a:spLocks noChangeShapeType="1"/>
                </p:cNvSpPr>
                <p:nvPr/>
              </p:nvSpPr>
              <p:spPr bwMode="auto">
                <a:xfrm>
                  <a:off x="5968"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1" name="Line 80"/>
                <p:cNvSpPr>
                  <a:spLocks noChangeShapeType="1"/>
                </p:cNvSpPr>
                <p:nvPr/>
              </p:nvSpPr>
              <p:spPr bwMode="auto">
                <a:xfrm>
                  <a:off x="6512"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2" name="Line 81"/>
                <p:cNvSpPr>
                  <a:spLocks noChangeShapeType="1"/>
                </p:cNvSpPr>
                <p:nvPr/>
              </p:nvSpPr>
              <p:spPr bwMode="auto">
                <a:xfrm>
                  <a:off x="7056"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3" name="Line 82"/>
                <p:cNvSpPr>
                  <a:spLocks noChangeShapeType="1"/>
                </p:cNvSpPr>
                <p:nvPr/>
              </p:nvSpPr>
              <p:spPr bwMode="auto">
                <a:xfrm>
                  <a:off x="7600"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4" name="Line 83"/>
                <p:cNvSpPr>
                  <a:spLocks noChangeShapeType="1"/>
                </p:cNvSpPr>
                <p:nvPr/>
              </p:nvSpPr>
              <p:spPr bwMode="auto">
                <a:xfrm>
                  <a:off x="8144"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5" name="Line 84"/>
                <p:cNvSpPr>
                  <a:spLocks noChangeShapeType="1"/>
                </p:cNvSpPr>
                <p:nvPr/>
              </p:nvSpPr>
              <p:spPr bwMode="auto">
                <a:xfrm>
                  <a:off x="8688"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6" name="Line 85"/>
                <p:cNvSpPr>
                  <a:spLocks noChangeShapeType="1"/>
                </p:cNvSpPr>
                <p:nvPr/>
              </p:nvSpPr>
              <p:spPr bwMode="auto">
                <a:xfrm>
                  <a:off x="9232"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7" name="Line 86"/>
                <p:cNvSpPr>
                  <a:spLocks noChangeShapeType="1"/>
                </p:cNvSpPr>
                <p:nvPr/>
              </p:nvSpPr>
              <p:spPr bwMode="auto">
                <a:xfrm>
                  <a:off x="9776" y="1202"/>
                  <a:ext cx="0" cy="29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8" name="Line 87"/>
                <p:cNvSpPr>
                  <a:spLocks noChangeShapeType="1"/>
                </p:cNvSpPr>
                <p:nvPr/>
              </p:nvSpPr>
              <p:spPr bwMode="auto">
                <a:xfrm>
                  <a:off x="4880" y="2043"/>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89" name="Line 88"/>
                <p:cNvSpPr>
                  <a:spLocks noChangeShapeType="1"/>
                </p:cNvSpPr>
                <p:nvPr/>
              </p:nvSpPr>
              <p:spPr bwMode="auto">
                <a:xfrm>
                  <a:off x="4880" y="1202"/>
                  <a:ext cx="0" cy="84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0" name="Line 89"/>
                <p:cNvSpPr>
                  <a:spLocks noChangeShapeType="1"/>
                </p:cNvSpPr>
                <p:nvPr/>
              </p:nvSpPr>
              <p:spPr bwMode="auto">
                <a:xfrm>
                  <a:off x="4880" y="2464"/>
                  <a:ext cx="0" cy="168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1" name="Line 90"/>
                <p:cNvSpPr>
                  <a:spLocks noChangeShapeType="1"/>
                </p:cNvSpPr>
                <p:nvPr/>
              </p:nvSpPr>
              <p:spPr bwMode="auto">
                <a:xfrm flipH="1" flipV="1">
                  <a:off x="5824" y="1945"/>
                  <a:ext cx="177"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2" name="Line 91"/>
                <p:cNvSpPr>
                  <a:spLocks noChangeShapeType="1"/>
                </p:cNvSpPr>
                <p:nvPr/>
              </p:nvSpPr>
              <p:spPr bwMode="auto">
                <a:xfrm flipH="1">
                  <a:off x="5814" y="183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3" name="Line 92"/>
                <p:cNvSpPr>
                  <a:spLocks noChangeShapeType="1"/>
                </p:cNvSpPr>
                <p:nvPr/>
              </p:nvSpPr>
              <p:spPr bwMode="auto">
                <a:xfrm flipH="1">
                  <a:off x="6368" y="18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4" name="Line 93"/>
                <p:cNvSpPr>
                  <a:spLocks noChangeShapeType="1"/>
                </p:cNvSpPr>
                <p:nvPr/>
              </p:nvSpPr>
              <p:spPr bwMode="auto">
                <a:xfrm flipH="1">
                  <a:off x="6912" y="185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5" name="Line 94"/>
                <p:cNvSpPr>
                  <a:spLocks noChangeShapeType="1"/>
                </p:cNvSpPr>
                <p:nvPr/>
              </p:nvSpPr>
              <p:spPr bwMode="auto">
                <a:xfrm flipH="1">
                  <a:off x="7456" y="186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6" name="Line 95"/>
                <p:cNvSpPr>
                  <a:spLocks noChangeShapeType="1"/>
                </p:cNvSpPr>
                <p:nvPr/>
              </p:nvSpPr>
              <p:spPr bwMode="auto">
                <a:xfrm flipH="1">
                  <a:off x="7976" y="187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7" name="Line 96"/>
                <p:cNvSpPr>
                  <a:spLocks noChangeShapeType="1"/>
                </p:cNvSpPr>
                <p:nvPr/>
              </p:nvSpPr>
              <p:spPr bwMode="auto">
                <a:xfrm flipH="1">
                  <a:off x="8544" y="18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8" name="Line 97"/>
                <p:cNvSpPr>
                  <a:spLocks noChangeShapeType="1"/>
                </p:cNvSpPr>
                <p:nvPr/>
              </p:nvSpPr>
              <p:spPr bwMode="auto">
                <a:xfrm flipH="1">
                  <a:off x="9055" y="1860"/>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99" name="Line 98"/>
                <p:cNvSpPr>
                  <a:spLocks noChangeShapeType="1"/>
                </p:cNvSpPr>
                <p:nvPr/>
              </p:nvSpPr>
              <p:spPr bwMode="auto">
                <a:xfrm flipV="1">
                  <a:off x="5654" y="1926"/>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800" name="Line 99"/>
                <p:cNvSpPr>
                  <a:spLocks noChangeShapeType="1"/>
                </p:cNvSpPr>
                <p:nvPr/>
              </p:nvSpPr>
              <p:spPr bwMode="auto">
                <a:xfrm flipV="1">
                  <a:off x="5667" y="2351"/>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801" name="Line 100"/>
                <p:cNvSpPr>
                  <a:spLocks noChangeShapeType="1"/>
                </p:cNvSpPr>
                <p:nvPr/>
              </p:nvSpPr>
              <p:spPr bwMode="auto">
                <a:xfrm flipV="1">
                  <a:off x="5671" y="2769"/>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802" name="Line 101"/>
                <p:cNvSpPr>
                  <a:spLocks noChangeShapeType="1"/>
                </p:cNvSpPr>
                <p:nvPr/>
              </p:nvSpPr>
              <p:spPr bwMode="auto">
                <a:xfrm flipV="1">
                  <a:off x="5684" y="3190"/>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803" name="Line 102"/>
                <p:cNvSpPr>
                  <a:spLocks noChangeShapeType="1"/>
                </p:cNvSpPr>
                <p:nvPr/>
              </p:nvSpPr>
              <p:spPr bwMode="auto">
                <a:xfrm flipV="1">
                  <a:off x="5678" y="3627"/>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
            <p:nvSpPr>
              <p:cNvPr id="29705" name="Line 103"/>
              <p:cNvSpPr>
                <a:spLocks noChangeShapeType="1"/>
              </p:cNvSpPr>
              <p:nvPr/>
            </p:nvSpPr>
            <p:spPr bwMode="auto">
              <a:xfrm flipH="1">
                <a:off x="8443" y="301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06" name="Line 104"/>
              <p:cNvSpPr>
                <a:spLocks noChangeShapeType="1"/>
              </p:cNvSpPr>
              <p:nvPr/>
            </p:nvSpPr>
            <p:spPr bwMode="auto">
              <a:xfrm flipH="1" flipV="1">
                <a:off x="8486" y="281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07" name="Line 105"/>
              <p:cNvSpPr>
                <a:spLocks noChangeShapeType="1"/>
              </p:cNvSpPr>
              <p:nvPr/>
            </p:nvSpPr>
            <p:spPr bwMode="auto">
              <a:xfrm flipV="1">
                <a:off x="8265" y="3168"/>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
          <p:nvSpPr>
            <p:cNvPr id="29701" name="Line 106"/>
            <p:cNvSpPr>
              <a:spLocks noChangeShapeType="1"/>
            </p:cNvSpPr>
            <p:nvPr/>
          </p:nvSpPr>
          <p:spPr bwMode="auto">
            <a:xfrm flipH="1">
              <a:off x="8522" y="3159"/>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02" name="Line 107"/>
            <p:cNvSpPr>
              <a:spLocks noChangeShapeType="1"/>
            </p:cNvSpPr>
            <p:nvPr/>
          </p:nvSpPr>
          <p:spPr bwMode="auto">
            <a:xfrm flipH="1" flipV="1">
              <a:off x="8004" y="3349"/>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29703" name="Line 108"/>
            <p:cNvSpPr>
              <a:spLocks noChangeShapeType="1"/>
            </p:cNvSpPr>
            <p:nvPr/>
          </p:nvSpPr>
          <p:spPr bwMode="auto">
            <a:xfrm flipV="1">
              <a:off x="7783" y="3752"/>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98420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solidFill>
                  <a:schemeClr val="tx1"/>
                </a:solidFill>
              </a:rPr>
              <a:t>递推演示</a:t>
            </a:r>
          </a:p>
        </p:txBody>
      </p:sp>
      <p:grpSp>
        <p:nvGrpSpPr>
          <p:cNvPr id="30723" name="Group 428"/>
          <p:cNvGrpSpPr>
            <a:grpSpLocks/>
          </p:cNvGrpSpPr>
          <p:nvPr/>
        </p:nvGrpSpPr>
        <p:grpSpPr bwMode="auto">
          <a:xfrm>
            <a:off x="685800" y="1298576"/>
            <a:ext cx="7772400" cy="4673600"/>
            <a:chOff x="432" y="912"/>
            <a:chExt cx="4896" cy="2944"/>
          </a:xfrm>
        </p:grpSpPr>
        <p:grpSp>
          <p:nvGrpSpPr>
            <p:cNvPr id="30724" name="Group 4"/>
            <p:cNvGrpSpPr>
              <a:grpSpLocks/>
            </p:cNvGrpSpPr>
            <p:nvPr/>
          </p:nvGrpSpPr>
          <p:grpSpPr bwMode="auto">
            <a:xfrm>
              <a:off x="432" y="912"/>
              <a:ext cx="4896" cy="2944"/>
              <a:chOff x="6943" y="2019"/>
              <a:chExt cx="4896" cy="2944"/>
            </a:xfrm>
          </p:grpSpPr>
          <p:grpSp>
            <p:nvGrpSpPr>
              <p:cNvPr id="30735" name="Group 5"/>
              <p:cNvGrpSpPr>
                <a:grpSpLocks/>
              </p:cNvGrpSpPr>
              <p:nvPr/>
            </p:nvGrpSpPr>
            <p:grpSpPr bwMode="auto">
              <a:xfrm>
                <a:off x="6943" y="2019"/>
                <a:ext cx="4896" cy="2944"/>
                <a:chOff x="4880" y="1202"/>
                <a:chExt cx="4896" cy="2944"/>
              </a:xfrm>
            </p:grpSpPr>
            <p:sp>
              <p:nvSpPr>
                <p:cNvPr id="30739" name="Rectangle 6"/>
                <p:cNvSpPr>
                  <a:spLocks noChangeArrowheads="1"/>
                </p:cNvSpPr>
                <p:nvPr/>
              </p:nvSpPr>
              <p:spPr bwMode="auto">
                <a:xfrm>
                  <a:off x="9232"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40" name="Rectangle 7"/>
                <p:cNvSpPr>
                  <a:spLocks noChangeArrowheads="1"/>
                </p:cNvSpPr>
                <p:nvPr/>
              </p:nvSpPr>
              <p:spPr bwMode="auto">
                <a:xfrm>
                  <a:off x="8688"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41" name="Rectangle 8"/>
                <p:cNvSpPr>
                  <a:spLocks noChangeArrowheads="1"/>
                </p:cNvSpPr>
                <p:nvPr/>
              </p:nvSpPr>
              <p:spPr bwMode="auto">
                <a:xfrm>
                  <a:off x="8144"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42" name="Rectangle 9"/>
                <p:cNvSpPr>
                  <a:spLocks noChangeArrowheads="1"/>
                </p:cNvSpPr>
                <p:nvPr/>
              </p:nvSpPr>
              <p:spPr bwMode="auto">
                <a:xfrm>
                  <a:off x="7600"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43" name="Rectangle 10"/>
                <p:cNvSpPr>
                  <a:spLocks noChangeArrowheads="1"/>
                </p:cNvSpPr>
                <p:nvPr/>
              </p:nvSpPr>
              <p:spPr bwMode="auto">
                <a:xfrm>
                  <a:off x="7056"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44" name="Rectangle 11"/>
                <p:cNvSpPr>
                  <a:spLocks noChangeArrowheads="1"/>
                </p:cNvSpPr>
                <p:nvPr/>
              </p:nvSpPr>
              <p:spPr bwMode="auto">
                <a:xfrm>
                  <a:off x="6512"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45" name="Rectangle 12"/>
                <p:cNvSpPr>
                  <a:spLocks noChangeArrowheads="1"/>
                </p:cNvSpPr>
                <p:nvPr/>
              </p:nvSpPr>
              <p:spPr bwMode="auto">
                <a:xfrm>
                  <a:off x="5968"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46" name="Rectangle 13"/>
                <p:cNvSpPr>
                  <a:spLocks noChangeArrowheads="1"/>
                </p:cNvSpPr>
                <p:nvPr/>
              </p:nvSpPr>
              <p:spPr bwMode="auto">
                <a:xfrm>
                  <a:off x="5424"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-5</a:t>
                  </a:r>
                </a:p>
              </p:txBody>
            </p:sp>
            <p:sp>
              <p:nvSpPr>
                <p:cNvPr id="30747" name="Rectangle 14"/>
                <p:cNvSpPr>
                  <a:spLocks noChangeArrowheads="1"/>
                </p:cNvSpPr>
                <p:nvPr/>
              </p:nvSpPr>
              <p:spPr bwMode="auto">
                <a:xfrm>
                  <a:off x="4880" y="372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0748" name="Rectangle 15"/>
                <p:cNvSpPr>
                  <a:spLocks noChangeArrowheads="1"/>
                </p:cNvSpPr>
                <p:nvPr/>
              </p:nvSpPr>
              <p:spPr bwMode="auto">
                <a:xfrm>
                  <a:off x="9232"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49" name="Rectangle 16"/>
                <p:cNvSpPr>
                  <a:spLocks noChangeArrowheads="1"/>
                </p:cNvSpPr>
                <p:nvPr/>
              </p:nvSpPr>
              <p:spPr bwMode="auto">
                <a:xfrm>
                  <a:off x="8688"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50" name="Rectangle 17"/>
                <p:cNvSpPr>
                  <a:spLocks noChangeArrowheads="1"/>
                </p:cNvSpPr>
                <p:nvPr/>
              </p:nvSpPr>
              <p:spPr bwMode="auto">
                <a:xfrm>
                  <a:off x="8144"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51" name="Rectangle 18"/>
                <p:cNvSpPr>
                  <a:spLocks noChangeArrowheads="1"/>
                </p:cNvSpPr>
                <p:nvPr/>
              </p:nvSpPr>
              <p:spPr bwMode="auto">
                <a:xfrm>
                  <a:off x="7600"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52" name="Rectangle 19"/>
                <p:cNvSpPr>
                  <a:spLocks noChangeArrowheads="1"/>
                </p:cNvSpPr>
                <p:nvPr/>
              </p:nvSpPr>
              <p:spPr bwMode="auto">
                <a:xfrm>
                  <a:off x="7056"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53" name="Rectangle 20"/>
                <p:cNvSpPr>
                  <a:spLocks noChangeArrowheads="1"/>
                </p:cNvSpPr>
                <p:nvPr/>
              </p:nvSpPr>
              <p:spPr bwMode="auto">
                <a:xfrm>
                  <a:off x="6512"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54" name="Rectangle 21"/>
                <p:cNvSpPr>
                  <a:spLocks noChangeArrowheads="1"/>
                </p:cNvSpPr>
                <p:nvPr/>
              </p:nvSpPr>
              <p:spPr bwMode="auto">
                <a:xfrm>
                  <a:off x="5968"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en-US" altLang="zh-CN" sz="2800" smtClean="0">
                      <a:solidFill>
                        <a:srgbClr val="000000"/>
                      </a:solidFill>
                    </a:rPr>
                    <a:t>-2</a:t>
                  </a:r>
                </a:p>
              </p:txBody>
            </p:sp>
            <p:sp>
              <p:nvSpPr>
                <p:cNvPr id="30755" name="Rectangle 22"/>
                <p:cNvSpPr>
                  <a:spLocks noChangeArrowheads="1"/>
                </p:cNvSpPr>
                <p:nvPr/>
              </p:nvSpPr>
              <p:spPr bwMode="auto">
                <a:xfrm>
                  <a:off x="5424"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-4</a:t>
                  </a:r>
                </a:p>
              </p:txBody>
            </p:sp>
            <p:sp>
              <p:nvSpPr>
                <p:cNvPr id="30756" name="Rectangle 23"/>
                <p:cNvSpPr>
                  <a:spLocks noChangeArrowheads="1"/>
                </p:cNvSpPr>
                <p:nvPr/>
              </p:nvSpPr>
              <p:spPr bwMode="auto">
                <a:xfrm>
                  <a:off x="4880" y="3305"/>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0757" name="Rectangle 24"/>
                <p:cNvSpPr>
                  <a:spLocks noChangeArrowheads="1"/>
                </p:cNvSpPr>
                <p:nvPr/>
              </p:nvSpPr>
              <p:spPr bwMode="auto">
                <a:xfrm>
                  <a:off x="9232"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58" name="Rectangle 25"/>
                <p:cNvSpPr>
                  <a:spLocks noChangeArrowheads="1"/>
                </p:cNvSpPr>
                <p:nvPr/>
              </p:nvSpPr>
              <p:spPr bwMode="auto">
                <a:xfrm>
                  <a:off x="8688"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59" name="Rectangle 26"/>
                <p:cNvSpPr>
                  <a:spLocks noChangeArrowheads="1"/>
                </p:cNvSpPr>
                <p:nvPr/>
              </p:nvSpPr>
              <p:spPr bwMode="auto">
                <a:xfrm>
                  <a:off x="8144"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60" name="Rectangle 27"/>
                <p:cNvSpPr>
                  <a:spLocks noChangeArrowheads="1"/>
                </p:cNvSpPr>
                <p:nvPr/>
              </p:nvSpPr>
              <p:spPr bwMode="auto">
                <a:xfrm>
                  <a:off x="7600"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61" name="Rectangle 28"/>
                <p:cNvSpPr>
                  <a:spLocks noChangeArrowheads="1"/>
                </p:cNvSpPr>
                <p:nvPr/>
              </p:nvSpPr>
              <p:spPr bwMode="auto">
                <a:xfrm>
                  <a:off x="7056"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62" name="Rectangle 29"/>
                <p:cNvSpPr>
                  <a:spLocks noChangeArrowheads="1"/>
                </p:cNvSpPr>
                <p:nvPr/>
              </p:nvSpPr>
              <p:spPr bwMode="auto">
                <a:xfrm>
                  <a:off x="6512"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en-US" altLang="zh-CN" sz="2800" smtClean="0">
                      <a:solidFill>
                        <a:srgbClr val="000000"/>
                      </a:solidFill>
                    </a:rPr>
                    <a:t>-1</a:t>
                  </a:r>
                </a:p>
              </p:txBody>
            </p:sp>
            <p:sp>
              <p:nvSpPr>
                <p:cNvPr id="30763" name="Rectangle 30"/>
                <p:cNvSpPr>
                  <a:spLocks noChangeArrowheads="1"/>
                </p:cNvSpPr>
                <p:nvPr/>
              </p:nvSpPr>
              <p:spPr bwMode="auto">
                <a:xfrm>
                  <a:off x="5968"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 -1</a:t>
                  </a:r>
                </a:p>
              </p:txBody>
            </p:sp>
            <p:sp>
              <p:nvSpPr>
                <p:cNvPr id="30764" name="Rectangle 31"/>
                <p:cNvSpPr>
                  <a:spLocks noChangeArrowheads="1"/>
                </p:cNvSpPr>
                <p:nvPr/>
              </p:nvSpPr>
              <p:spPr bwMode="auto">
                <a:xfrm>
                  <a:off x="5424"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dirty="0" smtClean="0">
                      <a:solidFill>
                        <a:srgbClr val="000000"/>
                      </a:solidFill>
                    </a:rPr>
                    <a:t>-3</a:t>
                  </a:r>
                </a:p>
              </p:txBody>
            </p:sp>
            <p:sp>
              <p:nvSpPr>
                <p:cNvPr id="30765" name="Rectangle 32"/>
                <p:cNvSpPr>
                  <a:spLocks noChangeArrowheads="1"/>
                </p:cNvSpPr>
                <p:nvPr/>
              </p:nvSpPr>
              <p:spPr bwMode="auto">
                <a:xfrm>
                  <a:off x="4880" y="2884"/>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30766" name="Rectangle 33"/>
                <p:cNvSpPr>
                  <a:spLocks noChangeArrowheads="1"/>
                </p:cNvSpPr>
                <p:nvPr/>
              </p:nvSpPr>
              <p:spPr bwMode="auto">
                <a:xfrm>
                  <a:off x="9232"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67" name="Rectangle 34"/>
                <p:cNvSpPr>
                  <a:spLocks noChangeArrowheads="1"/>
                </p:cNvSpPr>
                <p:nvPr/>
              </p:nvSpPr>
              <p:spPr bwMode="auto">
                <a:xfrm>
                  <a:off x="8688"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68" name="Rectangle 35"/>
                <p:cNvSpPr>
                  <a:spLocks noChangeArrowheads="1"/>
                </p:cNvSpPr>
                <p:nvPr/>
              </p:nvSpPr>
              <p:spPr bwMode="auto">
                <a:xfrm>
                  <a:off x="8144"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69" name="Rectangle 36"/>
                <p:cNvSpPr>
                  <a:spLocks noChangeArrowheads="1"/>
                </p:cNvSpPr>
                <p:nvPr/>
              </p:nvSpPr>
              <p:spPr bwMode="auto">
                <a:xfrm>
                  <a:off x="7600"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70" name="Rectangle 37"/>
                <p:cNvSpPr>
                  <a:spLocks noChangeArrowheads="1"/>
                </p:cNvSpPr>
                <p:nvPr/>
              </p:nvSpPr>
              <p:spPr bwMode="auto">
                <a:xfrm>
                  <a:off x="7056"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en-US" altLang="zh-CN" sz="2800" smtClean="0">
                      <a:solidFill>
                        <a:srgbClr val="000000"/>
                      </a:solidFill>
                    </a:rPr>
                    <a:t>1</a:t>
                  </a:r>
                </a:p>
              </p:txBody>
            </p:sp>
            <p:sp>
              <p:nvSpPr>
                <p:cNvPr id="30771" name="Rectangle 38"/>
                <p:cNvSpPr>
                  <a:spLocks noChangeArrowheads="1"/>
                </p:cNvSpPr>
                <p:nvPr/>
              </p:nvSpPr>
              <p:spPr bwMode="auto">
                <a:xfrm>
                  <a:off x="6512"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0</a:t>
                  </a:r>
                </a:p>
              </p:txBody>
            </p:sp>
            <p:sp>
              <p:nvSpPr>
                <p:cNvPr id="30772" name="Rectangle 39"/>
                <p:cNvSpPr>
                  <a:spLocks noChangeArrowheads="1"/>
                </p:cNvSpPr>
                <p:nvPr/>
              </p:nvSpPr>
              <p:spPr bwMode="auto">
                <a:xfrm>
                  <a:off x="5968"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0</a:t>
                  </a:r>
                </a:p>
              </p:txBody>
            </p:sp>
            <p:sp>
              <p:nvSpPr>
                <p:cNvPr id="30773" name="Rectangle 40"/>
                <p:cNvSpPr>
                  <a:spLocks noChangeArrowheads="1"/>
                </p:cNvSpPr>
                <p:nvPr/>
              </p:nvSpPr>
              <p:spPr bwMode="auto">
                <a:xfrm>
                  <a:off x="5424"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-2</a:t>
                  </a:r>
                </a:p>
              </p:txBody>
            </p:sp>
            <p:sp>
              <p:nvSpPr>
                <p:cNvPr id="30774" name="Rectangle 41"/>
                <p:cNvSpPr>
                  <a:spLocks noChangeArrowheads="1"/>
                </p:cNvSpPr>
                <p:nvPr/>
              </p:nvSpPr>
              <p:spPr bwMode="auto">
                <a:xfrm>
                  <a:off x="4880" y="2464"/>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0775" name="Rectangle 42"/>
                <p:cNvSpPr>
                  <a:spLocks noChangeArrowheads="1"/>
                </p:cNvSpPr>
                <p:nvPr/>
              </p:nvSpPr>
              <p:spPr bwMode="auto">
                <a:xfrm>
                  <a:off x="9232"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76" name="Rectangle 43"/>
                <p:cNvSpPr>
                  <a:spLocks noChangeArrowheads="1"/>
                </p:cNvSpPr>
                <p:nvPr/>
              </p:nvSpPr>
              <p:spPr bwMode="auto">
                <a:xfrm>
                  <a:off x="8688"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77" name="Rectangle 44"/>
                <p:cNvSpPr>
                  <a:spLocks noChangeArrowheads="1"/>
                </p:cNvSpPr>
                <p:nvPr/>
              </p:nvSpPr>
              <p:spPr bwMode="auto">
                <a:xfrm>
                  <a:off x="8144"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zh-CN" altLang="en-US" sz="2800" smtClean="0">
                    <a:solidFill>
                      <a:srgbClr val="000000"/>
                    </a:solidFill>
                  </a:endParaRPr>
                </a:p>
              </p:txBody>
            </p:sp>
            <p:sp>
              <p:nvSpPr>
                <p:cNvPr id="30778" name="Rectangle 45"/>
                <p:cNvSpPr>
                  <a:spLocks noChangeArrowheads="1"/>
                </p:cNvSpPr>
                <p:nvPr/>
              </p:nvSpPr>
              <p:spPr bwMode="auto">
                <a:xfrm>
                  <a:off x="7600"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en-US" altLang="zh-CN" sz="2800" smtClean="0">
                      <a:solidFill>
                        <a:srgbClr val="000000"/>
                      </a:solidFill>
                    </a:rPr>
                    <a:t>-2</a:t>
                  </a:r>
                </a:p>
              </p:txBody>
            </p:sp>
            <p:sp>
              <p:nvSpPr>
                <p:cNvPr id="30779" name="Rectangle 46"/>
                <p:cNvSpPr>
                  <a:spLocks noChangeArrowheads="1"/>
                </p:cNvSpPr>
                <p:nvPr/>
              </p:nvSpPr>
              <p:spPr bwMode="auto">
                <a:xfrm>
                  <a:off x="7056"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1</a:t>
                  </a:r>
                </a:p>
              </p:txBody>
            </p:sp>
            <p:sp>
              <p:nvSpPr>
                <p:cNvPr id="30780" name="Rectangle 47"/>
                <p:cNvSpPr>
                  <a:spLocks noChangeArrowheads="1"/>
                </p:cNvSpPr>
                <p:nvPr/>
              </p:nvSpPr>
              <p:spPr bwMode="auto">
                <a:xfrm>
                  <a:off x="6512"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  0</a:t>
                  </a:r>
                </a:p>
              </p:txBody>
            </p:sp>
            <p:sp>
              <p:nvSpPr>
                <p:cNvPr id="30781" name="Rectangle 48"/>
                <p:cNvSpPr>
                  <a:spLocks noChangeArrowheads="1"/>
                </p:cNvSpPr>
                <p:nvPr/>
              </p:nvSpPr>
              <p:spPr bwMode="auto">
                <a:xfrm>
                  <a:off x="5968"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1</a:t>
                  </a:r>
                </a:p>
              </p:txBody>
            </p:sp>
            <p:sp>
              <p:nvSpPr>
                <p:cNvPr id="30782" name="Rectangle 49"/>
                <p:cNvSpPr>
                  <a:spLocks noChangeArrowheads="1"/>
                </p:cNvSpPr>
                <p:nvPr/>
              </p:nvSpPr>
              <p:spPr bwMode="auto">
                <a:xfrm>
                  <a:off x="5424"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-1</a:t>
                  </a:r>
                </a:p>
              </p:txBody>
            </p:sp>
            <p:sp>
              <p:nvSpPr>
                <p:cNvPr id="30783" name="Rectangle 50"/>
                <p:cNvSpPr>
                  <a:spLocks noChangeArrowheads="1"/>
                </p:cNvSpPr>
                <p:nvPr/>
              </p:nvSpPr>
              <p:spPr bwMode="auto">
                <a:xfrm>
                  <a:off x="4880" y="2043"/>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0784" name="Rectangle 51"/>
                <p:cNvSpPr>
                  <a:spLocks noChangeArrowheads="1"/>
                </p:cNvSpPr>
                <p:nvPr/>
              </p:nvSpPr>
              <p:spPr bwMode="auto">
                <a:xfrm>
                  <a:off x="9232"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-7</a:t>
                  </a:r>
                </a:p>
              </p:txBody>
            </p:sp>
            <p:sp>
              <p:nvSpPr>
                <p:cNvPr id="30785" name="Rectangle 52"/>
                <p:cNvSpPr>
                  <a:spLocks noChangeArrowheads="1"/>
                </p:cNvSpPr>
                <p:nvPr/>
              </p:nvSpPr>
              <p:spPr bwMode="auto">
                <a:xfrm>
                  <a:off x="8688"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-6</a:t>
                  </a:r>
                </a:p>
              </p:txBody>
            </p:sp>
            <p:sp>
              <p:nvSpPr>
                <p:cNvPr id="30786" name="Rectangle 53"/>
                <p:cNvSpPr>
                  <a:spLocks noChangeArrowheads="1"/>
                </p:cNvSpPr>
                <p:nvPr/>
              </p:nvSpPr>
              <p:spPr bwMode="auto">
                <a:xfrm>
                  <a:off x="8144"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-5</a:t>
                  </a:r>
                </a:p>
              </p:txBody>
            </p:sp>
            <p:sp>
              <p:nvSpPr>
                <p:cNvPr id="30787" name="Rectangle 54"/>
                <p:cNvSpPr>
                  <a:spLocks noChangeArrowheads="1"/>
                </p:cNvSpPr>
                <p:nvPr/>
              </p:nvSpPr>
              <p:spPr bwMode="auto">
                <a:xfrm>
                  <a:off x="7600"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-4</a:t>
                  </a:r>
                </a:p>
              </p:txBody>
            </p:sp>
            <p:sp>
              <p:nvSpPr>
                <p:cNvPr id="30788" name="Rectangle 55"/>
                <p:cNvSpPr>
                  <a:spLocks noChangeArrowheads="1"/>
                </p:cNvSpPr>
                <p:nvPr/>
              </p:nvSpPr>
              <p:spPr bwMode="auto">
                <a:xfrm>
                  <a:off x="7056"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-3</a:t>
                  </a:r>
                </a:p>
              </p:txBody>
            </p:sp>
            <p:sp>
              <p:nvSpPr>
                <p:cNvPr id="30789" name="Rectangle 56"/>
                <p:cNvSpPr>
                  <a:spLocks noChangeArrowheads="1"/>
                </p:cNvSpPr>
                <p:nvPr/>
              </p:nvSpPr>
              <p:spPr bwMode="auto">
                <a:xfrm>
                  <a:off x="6512"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-2</a:t>
                  </a:r>
                </a:p>
              </p:txBody>
            </p:sp>
            <p:sp>
              <p:nvSpPr>
                <p:cNvPr id="30790" name="Rectangle 57"/>
                <p:cNvSpPr>
                  <a:spLocks noChangeArrowheads="1"/>
                </p:cNvSpPr>
                <p:nvPr/>
              </p:nvSpPr>
              <p:spPr bwMode="auto">
                <a:xfrm>
                  <a:off x="5968"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-1</a:t>
                  </a:r>
                </a:p>
              </p:txBody>
            </p:sp>
            <p:sp>
              <p:nvSpPr>
                <p:cNvPr id="30791" name="Rectangle 58"/>
                <p:cNvSpPr>
                  <a:spLocks noChangeArrowheads="1"/>
                </p:cNvSpPr>
                <p:nvPr/>
              </p:nvSpPr>
              <p:spPr bwMode="auto">
                <a:xfrm>
                  <a:off x="5424"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20000"/>
                    </a:spcBef>
                    <a:spcAft>
                      <a:spcPct val="0"/>
                    </a:spcAft>
                  </a:pPr>
                  <a:r>
                    <a:rPr lang="zh-CN" altLang="en-US" sz="2800" smtClean="0">
                      <a:solidFill>
                        <a:srgbClr val="000000"/>
                      </a:solidFill>
                    </a:rPr>
                    <a:t>0</a:t>
                  </a:r>
                </a:p>
              </p:txBody>
            </p:sp>
            <p:sp>
              <p:nvSpPr>
                <p:cNvPr id="30792" name="Rectangle 59"/>
                <p:cNvSpPr>
                  <a:spLocks noChangeArrowheads="1"/>
                </p:cNvSpPr>
                <p:nvPr/>
              </p:nvSpPr>
              <p:spPr bwMode="auto">
                <a:xfrm>
                  <a:off x="4880" y="1623"/>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X</a:t>
                  </a:r>
                </a:p>
              </p:txBody>
            </p:sp>
            <p:sp>
              <p:nvSpPr>
                <p:cNvPr id="30793" name="Rectangle 60"/>
                <p:cNvSpPr>
                  <a:spLocks noChangeArrowheads="1"/>
                </p:cNvSpPr>
                <p:nvPr/>
              </p:nvSpPr>
              <p:spPr bwMode="auto">
                <a:xfrm>
                  <a:off x="9232"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0794" name="Rectangle 61"/>
                <p:cNvSpPr>
                  <a:spLocks noChangeArrowheads="1"/>
                </p:cNvSpPr>
                <p:nvPr/>
              </p:nvSpPr>
              <p:spPr bwMode="auto">
                <a:xfrm>
                  <a:off x="8688"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0795" name="Rectangle 62"/>
                <p:cNvSpPr>
                  <a:spLocks noChangeArrowheads="1"/>
                </p:cNvSpPr>
                <p:nvPr/>
              </p:nvSpPr>
              <p:spPr bwMode="auto">
                <a:xfrm>
                  <a:off x="8144"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30796" name="Rectangle 63"/>
                <p:cNvSpPr>
                  <a:spLocks noChangeArrowheads="1"/>
                </p:cNvSpPr>
                <p:nvPr/>
              </p:nvSpPr>
              <p:spPr bwMode="auto">
                <a:xfrm>
                  <a:off x="7600"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0797" name="Rectangle 64"/>
                <p:cNvSpPr>
                  <a:spLocks noChangeArrowheads="1"/>
                </p:cNvSpPr>
                <p:nvPr/>
              </p:nvSpPr>
              <p:spPr bwMode="auto">
                <a:xfrm>
                  <a:off x="7056"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0798" name="Rectangle 65"/>
                <p:cNvSpPr>
                  <a:spLocks noChangeArrowheads="1"/>
                </p:cNvSpPr>
                <p:nvPr/>
              </p:nvSpPr>
              <p:spPr bwMode="auto">
                <a:xfrm>
                  <a:off x="6512"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0799" name="Rectangle 66"/>
                <p:cNvSpPr>
                  <a:spLocks noChangeArrowheads="1"/>
                </p:cNvSpPr>
                <p:nvPr/>
              </p:nvSpPr>
              <p:spPr bwMode="auto">
                <a:xfrm>
                  <a:off x="5968"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0800" name="Rectangle 67"/>
                <p:cNvSpPr>
                  <a:spLocks noChangeArrowheads="1"/>
                </p:cNvSpPr>
                <p:nvPr/>
              </p:nvSpPr>
              <p:spPr bwMode="auto">
                <a:xfrm>
                  <a:off x="5424"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Y</a:t>
                  </a:r>
                </a:p>
              </p:txBody>
            </p:sp>
            <p:sp>
              <p:nvSpPr>
                <p:cNvPr id="30801" name="Rectangle 68"/>
                <p:cNvSpPr>
                  <a:spLocks noChangeArrowheads="1"/>
                </p:cNvSpPr>
                <p:nvPr/>
              </p:nvSpPr>
              <p:spPr bwMode="auto">
                <a:xfrm>
                  <a:off x="4880" y="1202"/>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en-US" altLang="zh-CN" sz="2800" smtClean="0">
                    <a:solidFill>
                      <a:srgbClr val="000000"/>
                    </a:solidFill>
                  </a:endParaRPr>
                </a:p>
              </p:txBody>
            </p:sp>
            <p:sp>
              <p:nvSpPr>
                <p:cNvPr id="30802" name="Line 69"/>
                <p:cNvSpPr>
                  <a:spLocks noChangeShapeType="1"/>
                </p:cNvSpPr>
                <p:nvPr/>
              </p:nvSpPr>
              <p:spPr bwMode="auto">
                <a:xfrm>
                  <a:off x="4880" y="1202"/>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03" name="Line 70"/>
                <p:cNvSpPr>
                  <a:spLocks noChangeShapeType="1"/>
                </p:cNvSpPr>
                <p:nvPr/>
              </p:nvSpPr>
              <p:spPr bwMode="auto">
                <a:xfrm>
                  <a:off x="4880" y="162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04" name="Line 71"/>
                <p:cNvSpPr>
                  <a:spLocks noChangeShapeType="1"/>
                </p:cNvSpPr>
                <p:nvPr/>
              </p:nvSpPr>
              <p:spPr bwMode="auto">
                <a:xfrm>
                  <a:off x="4880" y="2043"/>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05" name="Line 72"/>
                <p:cNvSpPr>
                  <a:spLocks noChangeShapeType="1"/>
                </p:cNvSpPr>
                <p:nvPr/>
              </p:nvSpPr>
              <p:spPr bwMode="auto">
                <a:xfrm>
                  <a:off x="4880" y="246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06" name="Line 73"/>
                <p:cNvSpPr>
                  <a:spLocks noChangeShapeType="1"/>
                </p:cNvSpPr>
                <p:nvPr/>
              </p:nvSpPr>
              <p:spPr bwMode="auto">
                <a:xfrm>
                  <a:off x="4880" y="288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07" name="Line 74"/>
                <p:cNvSpPr>
                  <a:spLocks noChangeShapeType="1"/>
                </p:cNvSpPr>
                <p:nvPr/>
              </p:nvSpPr>
              <p:spPr bwMode="auto">
                <a:xfrm>
                  <a:off x="4880" y="330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08" name="Line 75"/>
                <p:cNvSpPr>
                  <a:spLocks noChangeShapeType="1"/>
                </p:cNvSpPr>
                <p:nvPr/>
              </p:nvSpPr>
              <p:spPr bwMode="auto">
                <a:xfrm>
                  <a:off x="4880" y="3725"/>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09" name="Line 76"/>
                <p:cNvSpPr>
                  <a:spLocks noChangeShapeType="1"/>
                </p:cNvSpPr>
                <p:nvPr/>
              </p:nvSpPr>
              <p:spPr bwMode="auto">
                <a:xfrm>
                  <a:off x="4880" y="4146"/>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0" name="Line 77"/>
                <p:cNvSpPr>
                  <a:spLocks noChangeShapeType="1"/>
                </p:cNvSpPr>
                <p:nvPr/>
              </p:nvSpPr>
              <p:spPr bwMode="auto">
                <a:xfrm>
                  <a:off x="5424"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1" name="Line 78"/>
                <p:cNvSpPr>
                  <a:spLocks noChangeShapeType="1"/>
                </p:cNvSpPr>
                <p:nvPr/>
              </p:nvSpPr>
              <p:spPr bwMode="auto">
                <a:xfrm>
                  <a:off x="5968"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2" name="Line 79"/>
                <p:cNvSpPr>
                  <a:spLocks noChangeShapeType="1"/>
                </p:cNvSpPr>
                <p:nvPr/>
              </p:nvSpPr>
              <p:spPr bwMode="auto">
                <a:xfrm>
                  <a:off x="6512"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3" name="Line 80"/>
                <p:cNvSpPr>
                  <a:spLocks noChangeShapeType="1"/>
                </p:cNvSpPr>
                <p:nvPr/>
              </p:nvSpPr>
              <p:spPr bwMode="auto">
                <a:xfrm>
                  <a:off x="7056"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4" name="Line 81"/>
                <p:cNvSpPr>
                  <a:spLocks noChangeShapeType="1"/>
                </p:cNvSpPr>
                <p:nvPr/>
              </p:nvSpPr>
              <p:spPr bwMode="auto">
                <a:xfrm>
                  <a:off x="7600"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5" name="Line 82"/>
                <p:cNvSpPr>
                  <a:spLocks noChangeShapeType="1"/>
                </p:cNvSpPr>
                <p:nvPr/>
              </p:nvSpPr>
              <p:spPr bwMode="auto">
                <a:xfrm>
                  <a:off x="8144"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6" name="Line 83"/>
                <p:cNvSpPr>
                  <a:spLocks noChangeShapeType="1"/>
                </p:cNvSpPr>
                <p:nvPr/>
              </p:nvSpPr>
              <p:spPr bwMode="auto">
                <a:xfrm>
                  <a:off x="8688"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7" name="Line 84"/>
                <p:cNvSpPr>
                  <a:spLocks noChangeShapeType="1"/>
                </p:cNvSpPr>
                <p:nvPr/>
              </p:nvSpPr>
              <p:spPr bwMode="auto">
                <a:xfrm>
                  <a:off x="9232" y="1202"/>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8" name="Line 85"/>
                <p:cNvSpPr>
                  <a:spLocks noChangeShapeType="1"/>
                </p:cNvSpPr>
                <p:nvPr/>
              </p:nvSpPr>
              <p:spPr bwMode="auto">
                <a:xfrm>
                  <a:off x="9776" y="1202"/>
                  <a:ext cx="0" cy="29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19" name="Line 86"/>
                <p:cNvSpPr>
                  <a:spLocks noChangeShapeType="1"/>
                </p:cNvSpPr>
                <p:nvPr/>
              </p:nvSpPr>
              <p:spPr bwMode="auto">
                <a:xfrm>
                  <a:off x="4880" y="2043"/>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0" name="Line 87"/>
                <p:cNvSpPr>
                  <a:spLocks noChangeShapeType="1"/>
                </p:cNvSpPr>
                <p:nvPr/>
              </p:nvSpPr>
              <p:spPr bwMode="auto">
                <a:xfrm>
                  <a:off x="4880" y="1202"/>
                  <a:ext cx="0" cy="84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1" name="Line 88"/>
                <p:cNvSpPr>
                  <a:spLocks noChangeShapeType="1"/>
                </p:cNvSpPr>
                <p:nvPr/>
              </p:nvSpPr>
              <p:spPr bwMode="auto">
                <a:xfrm>
                  <a:off x="4880" y="2464"/>
                  <a:ext cx="0" cy="168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2" name="Line 89"/>
                <p:cNvSpPr>
                  <a:spLocks noChangeShapeType="1"/>
                </p:cNvSpPr>
                <p:nvPr/>
              </p:nvSpPr>
              <p:spPr bwMode="auto">
                <a:xfrm flipH="1" flipV="1">
                  <a:off x="5824" y="1945"/>
                  <a:ext cx="177"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3" name="Line 90"/>
                <p:cNvSpPr>
                  <a:spLocks noChangeShapeType="1"/>
                </p:cNvSpPr>
                <p:nvPr/>
              </p:nvSpPr>
              <p:spPr bwMode="auto">
                <a:xfrm flipH="1">
                  <a:off x="5814" y="183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4" name="Line 91"/>
                <p:cNvSpPr>
                  <a:spLocks noChangeShapeType="1"/>
                </p:cNvSpPr>
                <p:nvPr/>
              </p:nvSpPr>
              <p:spPr bwMode="auto">
                <a:xfrm flipH="1">
                  <a:off x="6368" y="18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5" name="Line 92"/>
                <p:cNvSpPr>
                  <a:spLocks noChangeShapeType="1"/>
                </p:cNvSpPr>
                <p:nvPr/>
              </p:nvSpPr>
              <p:spPr bwMode="auto">
                <a:xfrm flipH="1">
                  <a:off x="6912" y="185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6" name="Line 93"/>
                <p:cNvSpPr>
                  <a:spLocks noChangeShapeType="1"/>
                </p:cNvSpPr>
                <p:nvPr/>
              </p:nvSpPr>
              <p:spPr bwMode="auto">
                <a:xfrm flipH="1">
                  <a:off x="7456" y="186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7" name="Line 94"/>
                <p:cNvSpPr>
                  <a:spLocks noChangeShapeType="1"/>
                </p:cNvSpPr>
                <p:nvPr/>
              </p:nvSpPr>
              <p:spPr bwMode="auto">
                <a:xfrm flipH="1">
                  <a:off x="7976" y="187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8" name="Line 95"/>
                <p:cNvSpPr>
                  <a:spLocks noChangeShapeType="1"/>
                </p:cNvSpPr>
                <p:nvPr/>
              </p:nvSpPr>
              <p:spPr bwMode="auto">
                <a:xfrm flipH="1">
                  <a:off x="8544" y="18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29" name="Line 96"/>
                <p:cNvSpPr>
                  <a:spLocks noChangeShapeType="1"/>
                </p:cNvSpPr>
                <p:nvPr/>
              </p:nvSpPr>
              <p:spPr bwMode="auto">
                <a:xfrm flipH="1">
                  <a:off x="9055" y="1860"/>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30" name="Line 97"/>
                <p:cNvSpPr>
                  <a:spLocks noChangeShapeType="1"/>
                </p:cNvSpPr>
                <p:nvPr/>
              </p:nvSpPr>
              <p:spPr bwMode="auto">
                <a:xfrm flipV="1">
                  <a:off x="5654" y="1926"/>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31" name="Line 98"/>
                <p:cNvSpPr>
                  <a:spLocks noChangeShapeType="1"/>
                </p:cNvSpPr>
                <p:nvPr/>
              </p:nvSpPr>
              <p:spPr bwMode="auto">
                <a:xfrm flipV="1">
                  <a:off x="5667" y="2351"/>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32" name="Line 99"/>
                <p:cNvSpPr>
                  <a:spLocks noChangeShapeType="1"/>
                </p:cNvSpPr>
                <p:nvPr/>
              </p:nvSpPr>
              <p:spPr bwMode="auto">
                <a:xfrm flipV="1">
                  <a:off x="5671" y="2769"/>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33" name="Line 100"/>
                <p:cNvSpPr>
                  <a:spLocks noChangeShapeType="1"/>
                </p:cNvSpPr>
                <p:nvPr/>
              </p:nvSpPr>
              <p:spPr bwMode="auto">
                <a:xfrm flipV="1">
                  <a:off x="5684" y="3190"/>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834" name="Line 101"/>
                <p:cNvSpPr>
                  <a:spLocks noChangeShapeType="1"/>
                </p:cNvSpPr>
                <p:nvPr/>
              </p:nvSpPr>
              <p:spPr bwMode="auto">
                <a:xfrm flipV="1">
                  <a:off x="5678" y="3627"/>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
            <p:nvSpPr>
              <p:cNvPr id="30736" name="Line 102"/>
              <p:cNvSpPr>
                <a:spLocks noChangeShapeType="1"/>
              </p:cNvSpPr>
              <p:nvPr/>
            </p:nvSpPr>
            <p:spPr bwMode="auto">
              <a:xfrm flipH="1">
                <a:off x="8443" y="301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37" name="Line 103"/>
              <p:cNvSpPr>
                <a:spLocks noChangeShapeType="1"/>
              </p:cNvSpPr>
              <p:nvPr/>
            </p:nvSpPr>
            <p:spPr bwMode="auto">
              <a:xfrm flipH="1" flipV="1">
                <a:off x="8486" y="281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38" name="Line 104"/>
              <p:cNvSpPr>
                <a:spLocks noChangeShapeType="1"/>
              </p:cNvSpPr>
              <p:nvPr/>
            </p:nvSpPr>
            <p:spPr bwMode="auto">
              <a:xfrm flipV="1">
                <a:off x="8265" y="3168"/>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
          <p:nvSpPr>
            <p:cNvPr id="30725" name="Line 105"/>
            <p:cNvSpPr>
              <a:spLocks noChangeShapeType="1"/>
            </p:cNvSpPr>
            <p:nvPr/>
          </p:nvSpPr>
          <p:spPr bwMode="auto">
            <a:xfrm flipH="1">
              <a:off x="2493" y="1915"/>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26" name="Line 106"/>
            <p:cNvSpPr>
              <a:spLocks noChangeShapeType="1"/>
            </p:cNvSpPr>
            <p:nvPr/>
          </p:nvSpPr>
          <p:spPr bwMode="auto">
            <a:xfrm flipH="1" flipV="1">
              <a:off x="1975" y="2105"/>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27" name="Line 107"/>
            <p:cNvSpPr>
              <a:spLocks noChangeShapeType="1"/>
            </p:cNvSpPr>
            <p:nvPr/>
          </p:nvSpPr>
          <p:spPr bwMode="auto">
            <a:xfrm flipV="1">
              <a:off x="1754" y="2508"/>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28" name="Line 419"/>
            <p:cNvSpPr>
              <a:spLocks noChangeShapeType="1"/>
            </p:cNvSpPr>
            <p:nvPr/>
          </p:nvSpPr>
          <p:spPr bwMode="auto">
            <a:xfrm flipV="1">
              <a:off x="3008" y="1915"/>
              <a:ext cx="177"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29" name="Line 420"/>
            <p:cNvSpPr>
              <a:spLocks noChangeShapeType="1"/>
            </p:cNvSpPr>
            <p:nvPr/>
          </p:nvSpPr>
          <p:spPr bwMode="auto">
            <a:xfrm flipH="1" flipV="1">
              <a:off x="3008" y="1636"/>
              <a:ext cx="177" cy="2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30" name="Line 421"/>
            <p:cNvSpPr>
              <a:spLocks noChangeShapeType="1"/>
            </p:cNvSpPr>
            <p:nvPr/>
          </p:nvSpPr>
          <p:spPr bwMode="auto">
            <a:xfrm flipH="1" flipV="1">
              <a:off x="2464" y="2061"/>
              <a:ext cx="206"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31" name="Line 423"/>
            <p:cNvSpPr>
              <a:spLocks noChangeShapeType="1"/>
            </p:cNvSpPr>
            <p:nvPr/>
          </p:nvSpPr>
          <p:spPr bwMode="auto">
            <a:xfrm flipH="1" flipV="1">
              <a:off x="1932" y="2479"/>
              <a:ext cx="22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32" name="Line 424"/>
            <p:cNvSpPr>
              <a:spLocks noChangeShapeType="1"/>
            </p:cNvSpPr>
            <p:nvPr/>
          </p:nvSpPr>
          <p:spPr bwMode="auto">
            <a:xfrm flipV="1">
              <a:off x="2286" y="2479"/>
              <a:ext cx="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33" name="Line 426"/>
            <p:cNvSpPr>
              <a:spLocks noChangeShapeType="1"/>
            </p:cNvSpPr>
            <p:nvPr/>
          </p:nvSpPr>
          <p:spPr bwMode="auto">
            <a:xfrm flipV="1">
              <a:off x="1754" y="2900"/>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0734" name="Line 427"/>
            <p:cNvSpPr>
              <a:spLocks noChangeShapeType="1"/>
            </p:cNvSpPr>
            <p:nvPr/>
          </p:nvSpPr>
          <p:spPr bwMode="auto">
            <a:xfrm flipH="1" flipV="1">
              <a:off x="1376" y="2900"/>
              <a:ext cx="177"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2213759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solidFill>
                  <a:schemeClr val="tx1"/>
                </a:solidFill>
              </a:rPr>
              <a:t>递推演示</a:t>
            </a:r>
          </a:p>
        </p:txBody>
      </p:sp>
      <p:grpSp>
        <p:nvGrpSpPr>
          <p:cNvPr id="31747" name="Group 456"/>
          <p:cNvGrpSpPr>
            <a:grpSpLocks/>
          </p:cNvGrpSpPr>
          <p:nvPr/>
        </p:nvGrpSpPr>
        <p:grpSpPr bwMode="auto">
          <a:xfrm>
            <a:off x="685800" y="1452563"/>
            <a:ext cx="7772400" cy="4673600"/>
            <a:chOff x="432" y="915"/>
            <a:chExt cx="4896" cy="2944"/>
          </a:xfrm>
        </p:grpSpPr>
        <p:sp>
          <p:nvSpPr>
            <p:cNvPr id="31748" name="Rectangle 14"/>
            <p:cNvSpPr>
              <a:spLocks noChangeArrowheads="1"/>
            </p:cNvSpPr>
            <p:nvPr/>
          </p:nvSpPr>
          <p:spPr bwMode="auto">
            <a:xfrm>
              <a:off x="4784"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31749" name="Rectangle 15"/>
            <p:cNvSpPr>
              <a:spLocks noChangeArrowheads="1"/>
            </p:cNvSpPr>
            <p:nvPr/>
          </p:nvSpPr>
          <p:spPr bwMode="auto">
            <a:xfrm>
              <a:off x="4240"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50" name="Rectangle 16"/>
            <p:cNvSpPr>
              <a:spLocks noChangeArrowheads="1"/>
            </p:cNvSpPr>
            <p:nvPr/>
          </p:nvSpPr>
          <p:spPr bwMode="auto">
            <a:xfrm>
              <a:off x="3696"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51" name="Rectangle 17"/>
            <p:cNvSpPr>
              <a:spLocks noChangeArrowheads="1"/>
            </p:cNvSpPr>
            <p:nvPr/>
          </p:nvSpPr>
          <p:spPr bwMode="auto">
            <a:xfrm>
              <a:off x="3152"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52" name="Rectangle 18"/>
            <p:cNvSpPr>
              <a:spLocks noChangeArrowheads="1"/>
            </p:cNvSpPr>
            <p:nvPr/>
          </p:nvSpPr>
          <p:spPr bwMode="auto">
            <a:xfrm>
              <a:off x="2608"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53" name="Rectangle 19"/>
            <p:cNvSpPr>
              <a:spLocks noChangeArrowheads="1"/>
            </p:cNvSpPr>
            <p:nvPr/>
          </p:nvSpPr>
          <p:spPr bwMode="auto">
            <a:xfrm>
              <a:off x="2064"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54" name="Rectangle 20"/>
            <p:cNvSpPr>
              <a:spLocks noChangeArrowheads="1"/>
            </p:cNvSpPr>
            <p:nvPr/>
          </p:nvSpPr>
          <p:spPr bwMode="auto">
            <a:xfrm>
              <a:off x="1520"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-3</a:t>
              </a:r>
            </a:p>
          </p:txBody>
        </p:sp>
        <p:sp>
          <p:nvSpPr>
            <p:cNvPr id="31755" name="Rectangle 21"/>
            <p:cNvSpPr>
              <a:spLocks noChangeArrowheads="1"/>
            </p:cNvSpPr>
            <p:nvPr/>
          </p:nvSpPr>
          <p:spPr bwMode="auto">
            <a:xfrm>
              <a:off x="976"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31756" name="Rectangle 22"/>
            <p:cNvSpPr>
              <a:spLocks noChangeArrowheads="1"/>
            </p:cNvSpPr>
            <p:nvPr/>
          </p:nvSpPr>
          <p:spPr bwMode="auto">
            <a:xfrm>
              <a:off x="432" y="343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1757" name="Rectangle 23"/>
            <p:cNvSpPr>
              <a:spLocks noChangeArrowheads="1"/>
            </p:cNvSpPr>
            <p:nvPr/>
          </p:nvSpPr>
          <p:spPr bwMode="auto">
            <a:xfrm>
              <a:off x="4784"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58" name="Rectangle 24"/>
            <p:cNvSpPr>
              <a:spLocks noChangeArrowheads="1"/>
            </p:cNvSpPr>
            <p:nvPr/>
          </p:nvSpPr>
          <p:spPr bwMode="auto">
            <a:xfrm>
              <a:off x="4240"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1759" name="Rectangle 25"/>
            <p:cNvSpPr>
              <a:spLocks noChangeArrowheads="1"/>
            </p:cNvSpPr>
            <p:nvPr/>
          </p:nvSpPr>
          <p:spPr bwMode="auto">
            <a:xfrm>
              <a:off x="3696"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60" name="Rectangle 26"/>
            <p:cNvSpPr>
              <a:spLocks noChangeArrowheads="1"/>
            </p:cNvSpPr>
            <p:nvPr/>
          </p:nvSpPr>
          <p:spPr bwMode="auto">
            <a:xfrm>
              <a:off x="3152"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61" name="Rectangle 27"/>
            <p:cNvSpPr>
              <a:spLocks noChangeArrowheads="1"/>
            </p:cNvSpPr>
            <p:nvPr/>
          </p:nvSpPr>
          <p:spPr bwMode="auto">
            <a:xfrm>
              <a:off x="2608"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62" name="Rectangle 28"/>
            <p:cNvSpPr>
              <a:spLocks noChangeArrowheads="1"/>
            </p:cNvSpPr>
            <p:nvPr/>
          </p:nvSpPr>
          <p:spPr bwMode="auto">
            <a:xfrm>
              <a:off x="2064"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63" name="Rectangle 29"/>
            <p:cNvSpPr>
              <a:spLocks noChangeArrowheads="1"/>
            </p:cNvSpPr>
            <p:nvPr/>
          </p:nvSpPr>
          <p:spPr bwMode="auto">
            <a:xfrm>
              <a:off x="1520"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1764" name="Rectangle 30"/>
            <p:cNvSpPr>
              <a:spLocks noChangeArrowheads="1"/>
            </p:cNvSpPr>
            <p:nvPr/>
          </p:nvSpPr>
          <p:spPr bwMode="auto">
            <a:xfrm>
              <a:off x="976"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31765" name="Rectangle 31"/>
            <p:cNvSpPr>
              <a:spLocks noChangeArrowheads="1"/>
            </p:cNvSpPr>
            <p:nvPr/>
          </p:nvSpPr>
          <p:spPr bwMode="auto">
            <a:xfrm>
              <a:off x="432" y="301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1766" name="Rectangle 32"/>
            <p:cNvSpPr>
              <a:spLocks noChangeArrowheads="1"/>
            </p:cNvSpPr>
            <p:nvPr/>
          </p:nvSpPr>
          <p:spPr bwMode="auto">
            <a:xfrm>
              <a:off x="4784"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67" name="Rectangle 33"/>
            <p:cNvSpPr>
              <a:spLocks noChangeArrowheads="1"/>
            </p:cNvSpPr>
            <p:nvPr/>
          </p:nvSpPr>
          <p:spPr bwMode="auto">
            <a:xfrm>
              <a:off x="4240"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68" name="Rectangle 34"/>
            <p:cNvSpPr>
              <a:spLocks noChangeArrowheads="1"/>
            </p:cNvSpPr>
            <p:nvPr/>
          </p:nvSpPr>
          <p:spPr bwMode="auto">
            <a:xfrm>
              <a:off x="3696"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69" name="Rectangle 35"/>
            <p:cNvSpPr>
              <a:spLocks noChangeArrowheads="1"/>
            </p:cNvSpPr>
            <p:nvPr/>
          </p:nvSpPr>
          <p:spPr bwMode="auto">
            <a:xfrm>
              <a:off x="3152"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70" name="Rectangle 36"/>
            <p:cNvSpPr>
              <a:spLocks noChangeArrowheads="1"/>
            </p:cNvSpPr>
            <p:nvPr/>
          </p:nvSpPr>
          <p:spPr bwMode="auto">
            <a:xfrm>
              <a:off x="2608"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71" name="Rectangle 37"/>
            <p:cNvSpPr>
              <a:spLocks noChangeArrowheads="1"/>
            </p:cNvSpPr>
            <p:nvPr/>
          </p:nvSpPr>
          <p:spPr bwMode="auto">
            <a:xfrm>
              <a:off x="2064"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72" name="Rectangle 38"/>
            <p:cNvSpPr>
              <a:spLocks noChangeArrowheads="1"/>
            </p:cNvSpPr>
            <p:nvPr/>
          </p:nvSpPr>
          <p:spPr bwMode="auto">
            <a:xfrm>
              <a:off x="1520"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73" name="Rectangle 39"/>
            <p:cNvSpPr>
              <a:spLocks noChangeArrowheads="1"/>
            </p:cNvSpPr>
            <p:nvPr/>
          </p:nvSpPr>
          <p:spPr bwMode="auto">
            <a:xfrm>
              <a:off x="976"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31774" name="Rectangle 40"/>
            <p:cNvSpPr>
              <a:spLocks noChangeArrowheads="1"/>
            </p:cNvSpPr>
            <p:nvPr/>
          </p:nvSpPr>
          <p:spPr bwMode="auto">
            <a:xfrm>
              <a:off x="432" y="259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31775" name="Rectangle 41"/>
            <p:cNvSpPr>
              <a:spLocks noChangeArrowheads="1"/>
            </p:cNvSpPr>
            <p:nvPr/>
          </p:nvSpPr>
          <p:spPr bwMode="auto">
            <a:xfrm>
              <a:off x="4784"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3</a:t>
              </a:r>
            </a:p>
          </p:txBody>
        </p:sp>
        <p:sp>
          <p:nvSpPr>
            <p:cNvPr id="31776" name="Rectangle 42"/>
            <p:cNvSpPr>
              <a:spLocks noChangeArrowheads="1"/>
            </p:cNvSpPr>
            <p:nvPr/>
          </p:nvSpPr>
          <p:spPr bwMode="auto">
            <a:xfrm>
              <a:off x="4240"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1777" name="Rectangle 43"/>
            <p:cNvSpPr>
              <a:spLocks noChangeArrowheads="1"/>
            </p:cNvSpPr>
            <p:nvPr/>
          </p:nvSpPr>
          <p:spPr bwMode="auto">
            <a:xfrm>
              <a:off x="3696"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78" name="Rectangle 44"/>
            <p:cNvSpPr>
              <a:spLocks noChangeArrowheads="1"/>
            </p:cNvSpPr>
            <p:nvPr/>
          </p:nvSpPr>
          <p:spPr bwMode="auto">
            <a:xfrm>
              <a:off x="3152"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79" name="Rectangle 45"/>
            <p:cNvSpPr>
              <a:spLocks noChangeArrowheads="1"/>
            </p:cNvSpPr>
            <p:nvPr/>
          </p:nvSpPr>
          <p:spPr bwMode="auto">
            <a:xfrm>
              <a:off x="2608"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80" name="Rectangle 46"/>
            <p:cNvSpPr>
              <a:spLocks noChangeArrowheads="1"/>
            </p:cNvSpPr>
            <p:nvPr/>
          </p:nvSpPr>
          <p:spPr bwMode="auto">
            <a:xfrm>
              <a:off x="2064"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81" name="Rectangle 47"/>
            <p:cNvSpPr>
              <a:spLocks noChangeArrowheads="1"/>
            </p:cNvSpPr>
            <p:nvPr/>
          </p:nvSpPr>
          <p:spPr bwMode="auto">
            <a:xfrm>
              <a:off x="1520"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82" name="Rectangle 48"/>
            <p:cNvSpPr>
              <a:spLocks noChangeArrowheads="1"/>
            </p:cNvSpPr>
            <p:nvPr/>
          </p:nvSpPr>
          <p:spPr bwMode="auto">
            <a:xfrm>
              <a:off x="976"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31783" name="Rectangle 49"/>
            <p:cNvSpPr>
              <a:spLocks noChangeArrowheads="1"/>
            </p:cNvSpPr>
            <p:nvPr/>
          </p:nvSpPr>
          <p:spPr bwMode="auto">
            <a:xfrm>
              <a:off x="432" y="217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1784" name="Rectangle 50"/>
            <p:cNvSpPr>
              <a:spLocks noChangeArrowheads="1"/>
            </p:cNvSpPr>
            <p:nvPr/>
          </p:nvSpPr>
          <p:spPr bwMode="auto">
            <a:xfrm>
              <a:off x="4784"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5</a:t>
              </a:r>
            </a:p>
          </p:txBody>
        </p:sp>
        <p:sp>
          <p:nvSpPr>
            <p:cNvPr id="31785" name="Rectangle 51"/>
            <p:cNvSpPr>
              <a:spLocks noChangeArrowheads="1"/>
            </p:cNvSpPr>
            <p:nvPr/>
          </p:nvSpPr>
          <p:spPr bwMode="auto">
            <a:xfrm>
              <a:off x="4240"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4</a:t>
              </a:r>
            </a:p>
          </p:txBody>
        </p:sp>
        <p:sp>
          <p:nvSpPr>
            <p:cNvPr id="31786" name="Rectangle 52"/>
            <p:cNvSpPr>
              <a:spLocks noChangeArrowheads="1"/>
            </p:cNvSpPr>
            <p:nvPr/>
          </p:nvSpPr>
          <p:spPr bwMode="auto">
            <a:xfrm>
              <a:off x="3696"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3</a:t>
              </a:r>
            </a:p>
          </p:txBody>
        </p:sp>
        <p:sp>
          <p:nvSpPr>
            <p:cNvPr id="31787" name="Rectangle 53"/>
            <p:cNvSpPr>
              <a:spLocks noChangeArrowheads="1"/>
            </p:cNvSpPr>
            <p:nvPr/>
          </p:nvSpPr>
          <p:spPr bwMode="auto">
            <a:xfrm>
              <a:off x="3152"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-2</a:t>
              </a:r>
            </a:p>
          </p:txBody>
        </p:sp>
        <p:sp>
          <p:nvSpPr>
            <p:cNvPr id="31788" name="Rectangle 54"/>
            <p:cNvSpPr>
              <a:spLocks noChangeArrowheads="1"/>
            </p:cNvSpPr>
            <p:nvPr/>
          </p:nvSpPr>
          <p:spPr bwMode="auto">
            <a:xfrm>
              <a:off x="2608"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89" name="Rectangle 55"/>
            <p:cNvSpPr>
              <a:spLocks noChangeArrowheads="1"/>
            </p:cNvSpPr>
            <p:nvPr/>
          </p:nvSpPr>
          <p:spPr bwMode="auto">
            <a:xfrm>
              <a:off x="2064"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1790" name="Rectangle 56"/>
            <p:cNvSpPr>
              <a:spLocks noChangeArrowheads="1"/>
            </p:cNvSpPr>
            <p:nvPr/>
          </p:nvSpPr>
          <p:spPr bwMode="auto">
            <a:xfrm>
              <a:off x="1520"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1791" name="Rectangle 57"/>
            <p:cNvSpPr>
              <a:spLocks noChangeArrowheads="1"/>
            </p:cNvSpPr>
            <p:nvPr/>
          </p:nvSpPr>
          <p:spPr bwMode="auto">
            <a:xfrm>
              <a:off x="976"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31792" name="Rectangle 58"/>
            <p:cNvSpPr>
              <a:spLocks noChangeArrowheads="1"/>
            </p:cNvSpPr>
            <p:nvPr/>
          </p:nvSpPr>
          <p:spPr bwMode="auto">
            <a:xfrm>
              <a:off x="432" y="175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1793" name="Rectangle 59"/>
            <p:cNvSpPr>
              <a:spLocks noChangeArrowheads="1"/>
            </p:cNvSpPr>
            <p:nvPr/>
          </p:nvSpPr>
          <p:spPr bwMode="auto">
            <a:xfrm>
              <a:off x="4784" y="1336"/>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-7</a:t>
              </a:r>
            </a:p>
          </p:txBody>
        </p:sp>
        <p:sp>
          <p:nvSpPr>
            <p:cNvPr id="31794" name="Rectangle 60"/>
            <p:cNvSpPr>
              <a:spLocks noChangeArrowheads="1"/>
            </p:cNvSpPr>
            <p:nvPr/>
          </p:nvSpPr>
          <p:spPr bwMode="auto">
            <a:xfrm>
              <a:off x="4240" y="1336"/>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-6</a:t>
              </a:r>
            </a:p>
          </p:txBody>
        </p:sp>
        <p:sp>
          <p:nvSpPr>
            <p:cNvPr id="31795" name="Rectangle 61"/>
            <p:cNvSpPr>
              <a:spLocks noChangeArrowheads="1"/>
            </p:cNvSpPr>
            <p:nvPr/>
          </p:nvSpPr>
          <p:spPr bwMode="auto">
            <a:xfrm>
              <a:off x="3696" y="1336"/>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31796" name="Rectangle 62"/>
            <p:cNvSpPr>
              <a:spLocks noChangeArrowheads="1"/>
            </p:cNvSpPr>
            <p:nvPr/>
          </p:nvSpPr>
          <p:spPr bwMode="auto">
            <a:xfrm>
              <a:off x="3152" y="1336"/>
              <a:ext cx="544" cy="42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31797" name="Rectangle 63"/>
            <p:cNvSpPr>
              <a:spLocks noChangeArrowheads="1"/>
            </p:cNvSpPr>
            <p:nvPr/>
          </p:nvSpPr>
          <p:spPr bwMode="auto">
            <a:xfrm>
              <a:off x="2608" y="1336"/>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31798" name="Rectangle 64"/>
            <p:cNvSpPr>
              <a:spLocks noChangeArrowheads="1"/>
            </p:cNvSpPr>
            <p:nvPr/>
          </p:nvSpPr>
          <p:spPr bwMode="auto">
            <a:xfrm>
              <a:off x="2064" y="1336"/>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31799" name="Rectangle 65"/>
            <p:cNvSpPr>
              <a:spLocks noChangeArrowheads="1"/>
            </p:cNvSpPr>
            <p:nvPr/>
          </p:nvSpPr>
          <p:spPr bwMode="auto">
            <a:xfrm>
              <a:off x="1520" y="1336"/>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31800" name="Rectangle 66"/>
            <p:cNvSpPr>
              <a:spLocks noChangeArrowheads="1"/>
            </p:cNvSpPr>
            <p:nvPr/>
          </p:nvSpPr>
          <p:spPr bwMode="auto">
            <a:xfrm>
              <a:off x="976" y="1336"/>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0</a:t>
              </a:r>
            </a:p>
          </p:txBody>
        </p:sp>
        <p:sp>
          <p:nvSpPr>
            <p:cNvPr id="31801" name="Rectangle 67"/>
            <p:cNvSpPr>
              <a:spLocks noChangeArrowheads="1"/>
            </p:cNvSpPr>
            <p:nvPr/>
          </p:nvSpPr>
          <p:spPr bwMode="auto">
            <a:xfrm>
              <a:off x="432" y="1336"/>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X</a:t>
              </a:r>
            </a:p>
          </p:txBody>
        </p:sp>
        <p:sp>
          <p:nvSpPr>
            <p:cNvPr id="31802" name="Rectangle 68"/>
            <p:cNvSpPr>
              <a:spLocks noChangeArrowheads="1"/>
            </p:cNvSpPr>
            <p:nvPr/>
          </p:nvSpPr>
          <p:spPr bwMode="auto">
            <a:xfrm>
              <a:off x="4784"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1803" name="Rectangle 69"/>
            <p:cNvSpPr>
              <a:spLocks noChangeArrowheads="1"/>
            </p:cNvSpPr>
            <p:nvPr/>
          </p:nvSpPr>
          <p:spPr bwMode="auto">
            <a:xfrm>
              <a:off x="4240"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1804" name="Rectangle 70"/>
            <p:cNvSpPr>
              <a:spLocks noChangeArrowheads="1"/>
            </p:cNvSpPr>
            <p:nvPr/>
          </p:nvSpPr>
          <p:spPr bwMode="auto">
            <a:xfrm>
              <a:off x="3696"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31805" name="Rectangle 71"/>
            <p:cNvSpPr>
              <a:spLocks noChangeArrowheads="1"/>
            </p:cNvSpPr>
            <p:nvPr/>
          </p:nvSpPr>
          <p:spPr bwMode="auto">
            <a:xfrm>
              <a:off x="3152"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1806" name="Rectangle 72"/>
            <p:cNvSpPr>
              <a:spLocks noChangeArrowheads="1"/>
            </p:cNvSpPr>
            <p:nvPr/>
          </p:nvSpPr>
          <p:spPr bwMode="auto">
            <a:xfrm>
              <a:off x="2608"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1807" name="Rectangle 73"/>
            <p:cNvSpPr>
              <a:spLocks noChangeArrowheads="1"/>
            </p:cNvSpPr>
            <p:nvPr/>
          </p:nvSpPr>
          <p:spPr bwMode="auto">
            <a:xfrm>
              <a:off x="2064"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1808" name="Rectangle 74"/>
            <p:cNvSpPr>
              <a:spLocks noChangeArrowheads="1"/>
            </p:cNvSpPr>
            <p:nvPr/>
          </p:nvSpPr>
          <p:spPr bwMode="auto">
            <a:xfrm>
              <a:off x="1520"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1809" name="Rectangle 75"/>
            <p:cNvSpPr>
              <a:spLocks noChangeArrowheads="1"/>
            </p:cNvSpPr>
            <p:nvPr/>
          </p:nvSpPr>
          <p:spPr bwMode="auto">
            <a:xfrm>
              <a:off x="976"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Y</a:t>
              </a:r>
            </a:p>
          </p:txBody>
        </p:sp>
        <p:sp>
          <p:nvSpPr>
            <p:cNvPr id="31810" name="Rectangle 76"/>
            <p:cNvSpPr>
              <a:spLocks noChangeArrowheads="1"/>
            </p:cNvSpPr>
            <p:nvPr/>
          </p:nvSpPr>
          <p:spPr bwMode="auto">
            <a:xfrm>
              <a:off x="432" y="915"/>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en-US" altLang="zh-CN" sz="2800" smtClean="0">
                <a:solidFill>
                  <a:srgbClr val="000000"/>
                </a:solidFill>
              </a:endParaRPr>
            </a:p>
          </p:txBody>
        </p:sp>
        <p:sp>
          <p:nvSpPr>
            <p:cNvPr id="31811" name="Line 77"/>
            <p:cNvSpPr>
              <a:spLocks noChangeShapeType="1"/>
            </p:cNvSpPr>
            <p:nvPr/>
          </p:nvSpPr>
          <p:spPr bwMode="auto">
            <a:xfrm>
              <a:off x="432" y="915"/>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12" name="Line 78"/>
            <p:cNvSpPr>
              <a:spLocks noChangeShapeType="1"/>
            </p:cNvSpPr>
            <p:nvPr/>
          </p:nvSpPr>
          <p:spPr bwMode="auto">
            <a:xfrm>
              <a:off x="432" y="1336"/>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13" name="Line 79"/>
            <p:cNvSpPr>
              <a:spLocks noChangeShapeType="1"/>
            </p:cNvSpPr>
            <p:nvPr/>
          </p:nvSpPr>
          <p:spPr bwMode="auto">
            <a:xfrm>
              <a:off x="432" y="1756"/>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14" name="Line 80"/>
            <p:cNvSpPr>
              <a:spLocks noChangeShapeType="1"/>
            </p:cNvSpPr>
            <p:nvPr/>
          </p:nvSpPr>
          <p:spPr bwMode="auto">
            <a:xfrm>
              <a:off x="432" y="2177"/>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15" name="Line 81"/>
            <p:cNvSpPr>
              <a:spLocks noChangeShapeType="1"/>
            </p:cNvSpPr>
            <p:nvPr/>
          </p:nvSpPr>
          <p:spPr bwMode="auto">
            <a:xfrm>
              <a:off x="432" y="2597"/>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16" name="Line 82"/>
            <p:cNvSpPr>
              <a:spLocks noChangeShapeType="1"/>
            </p:cNvSpPr>
            <p:nvPr/>
          </p:nvSpPr>
          <p:spPr bwMode="auto">
            <a:xfrm>
              <a:off x="432" y="3018"/>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17" name="Line 83"/>
            <p:cNvSpPr>
              <a:spLocks noChangeShapeType="1"/>
            </p:cNvSpPr>
            <p:nvPr/>
          </p:nvSpPr>
          <p:spPr bwMode="auto">
            <a:xfrm>
              <a:off x="432" y="3438"/>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18" name="Line 84"/>
            <p:cNvSpPr>
              <a:spLocks noChangeShapeType="1"/>
            </p:cNvSpPr>
            <p:nvPr/>
          </p:nvSpPr>
          <p:spPr bwMode="auto">
            <a:xfrm>
              <a:off x="432" y="3859"/>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19" name="Line 85"/>
            <p:cNvSpPr>
              <a:spLocks noChangeShapeType="1"/>
            </p:cNvSpPr>
            <p:nvPr/>
          </p:nvSpPr>
          <p:spPr bwMode="auto">
            <a:xfrm>
              <a:off x="976" y="915"/>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0" name="Line 86"/>
            <p:cNvSpPr>
              <a:spLocks noChangeShapeType="1"/>
            </p:cNvSpPr>
            <p:nvPr/>
          </p:nvSpPr>
          <p:spPr bwMode="auto">
            <a:xfrm>
              <a:off x="1520" y="915"/>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1" name="Line 87"/>
            <p:cNvSpPr>
              <a:spLocks noChangeShapeType="1"/>
            </p:cNvSpPr>
            <p:nvPr/>
          </p:nvSpPr>
          <p:spPr bwMode="auto">
            <a:xfrm>
              <a:off x="2064" y="915"/>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2" name="Line 88"/>
            <p:cNvSpPr>
              <a:spLocks noChangeShapeType="1"/>
            </p:cNvSpPr>
            <p:nvPr/>
          </p:nvSpPr>
          <p:spPr bwMode="auto">
            <a:xfrm>
              <a:off x="2608" y="915"/>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3" name="Line 89"/>
            <p:cNvSpPr>
              <a:spLocks noChangeShapeType="1"/>
            </p:cNvSpPr>
            <p:nvPr/>
          </p:nvSpPr>
          <p:spPr bwMode="auto">
            <a:xfrm>
              <a:off x="3152" y="915"/>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4" name="Line 90"/>
            <p:cNvSpPr>
              <a:spLocks noChangeShapeType="1"/>
            </p:cNvSpPr>
            <p:nvPr/>
          </p:nvSpPr>
          <p:spPr bwMode="auto">
            <a:xfrm>
              <a:off x="3696" y="915"/>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5" name="Line 91"/>
            <p:cNvSpPr>
              <a:spLocks noChangeShapeType="1"/>
            </p:cNvSpPr>
            <p:nvPr/>
          </p:nvSpPr>
          <p:spPr bwMode="auto">
            <a:xfrm>
              <a:off x="4240" y="915"/>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6" name="Line 92"/>
            <p:cNvSpPr>
              <a:spLocks noChangeShapeType="1"/>
            </p:cNvSpPr>
            <p:nvPr/>
          </p:nvSpPr>
          <p:spPr bwMode="auto">
            <a:xfrm>
              <a:off x="4784" y="915"/>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7" name="Line 93"/>
            <p:cNvSpPr>
              <a:spLocks noChangeShapeType="1"/>
            </p:cNvSpPr>
            <p:nvPr/>
          </p:nvSpPr>
          <p:spPr bwMode="auto">
            <a:xfrm>
              <a:off x="5328" y="915"/>
              <a:ext cx="0" cy="29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8" name="Line 94"/>
            <p:cNvSpPr>
              <a:spLocks noChangeShapeType="1"/>
            </p:cNvSpPr>
            <p:nvPr/>
          </p:nvSpPr>
          <p:spPr bwMode="auto">
            <a:xfrm>
              <a:off x="432" y="1756"/>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29" name="Line 95"/>
            <p:cNvSpPr>
              <a:spLocks noChangeShapeType="1"/>
            </p:cNvSpPr>
            <p:nvPr/>
          </p:nvSpPr>
          <p:spPr bwMode="auto">
            <a:xfrm>
              <a:off x="432" y="915"/>
              <a:ext cx="0" cy="84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0" name="Line 96"/>
            <p:cNvSpPr>
              <a:spLocks noChangeShapeType="1"/>
            </p:cNvSpPr>
            <p:nvPr/>
          </p:nvSpPr>
          <p:spPr bwMode="auto">
            <a:xfrm>
              <a:off x="432" y="2177"/>
              <a:ext cx="0" cy="168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1" name="Line 97"/>
            <p:cNvSpPr>
              <a:spLocks noChangeShapeType="1"/>
            </p:cNvSpPr>
            <p:nvPr/>
          </p:nvSpPr>
          <p:spPr bwMode="auto">
            <a:xfrm flipH="1" flipV="1">
              <a:off x="1376" y="1658"/>
              <a:ext cx="177"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2" name="Line 98"/>
            <p:cNvSpPr>
              <a:spLocks noChangeShapeType="1"/>
            </p:cNvSpPr>
            <p:nvPr/>
          </p:nvSpPr>
          <p:spPr bwMode="auto">
            <a:xfrm flipH="1">
              <a:off x="1366" y="154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3" name="Line 99"/>
            <p:cNvSpPr>
              <a:spLocks noChangeShapeType="1"/>
            </p:cNvSpPr>
            <p:nvPr/>
          </p:nvSpPr>
          <p:spPr bwMode="auto">
            <a:xfrm flipH="1">
              <a:off x="1920" y="155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4" name="Line 100"/>
            <p:cNvSpPr>
              <a:spLocks noChangeShapeType="1"/>
            </p:cNvSpPr>
            <p:nvPr/>
          </p:nvSpPr>
          <p:spPr bwMode="auto">
            <a:xfrm flipH="1">
              <a:off x="2464" y="1565"/>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5" name="Line 101"/>
            <p:cNvSpPr>
              <a:spLocks noChangeShapeType="1"/>
            </p:cNvSpPr>
            <p:nvPr/>
          </p:nvSpPr>
          <p:spPr bwMode="auto">
            <a:xfrm flipH="1">
              <a:off x="3008" y="1575"/>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6" name="Line 102"/>
            <p:cNvSpPr>
              <a:spLocks noChangeShapeType="1"/>
            </p:cNvSpPr>
            <p:nvPr/>
          </p:nvSpPr>
          <p:spPr bwMode="auto">
            <a:xfrm flipH="1">
              <a:off x="3528" y="1590"/>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7" name="Line 103"/>
            <p:cNvSpPr>
              <a:spLocks noChangeShapeType="1"/>
            </p:cNvSpPr>
            <p:nvPr/>
          </p:nvSpPr>
          <p:spPr bwMode="auto">
            <a:xfrm flipH="1">
              <a:off x="4096" y="155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8" name="Line 104"/>
            <p:cNvSpPr>
              <a:spLocks noChangeShapeType="1"/>
            </p:cNvSpPr>
            <p:nvPr/>
          </p:nvSpPr>
          <p:spPr bwMode="auto">
            <a:xfrm flipH="1">
              <a:off x="4607" y="1573"/>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39" name="Line 105"/>
            <p:cNvSpPr>
              <a:spLocks noChangeShapeType="1"/>
            </p:cNvSpPr>
            <p:nvPr/>
          </p:nvSpPr>
          <p:spPr bwMode="auto">
            <a:xfrm flipV="1">
              <a:off x="1206" y="1639"/>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0" name="Line 106"/>
            <p:cNvSpPr>
              <a:spLocks noChangeShapeType="1"/>
            </p:cNvSpPr>
            <p:nvPr/>
          </p:nvSpPr>
          <p:spPr bwMode="auto">
            <a:xfrm flipV="1">
              <a:off x="1219" y="2064"/>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1" name="Line 107"/>
            <p:cNvSpPr>
              <a:spLocks noChangeShapeType="1"/>
            </p:cNvSpPr>
            <p:nvPr/>
          </p:nvSpPr>
          <p:spPr bwMode="auto">
            <a:xfrm flipV="1">
              <a:off x="1223" y="2482"/>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2" name="Line 108"/>
            <p:cNvSpPr>
              <a:spLocks noChangeShapeType="1"/>
            </p:cNvSpPr>
            <p:nvPr/>
          </p:nvSpPr>
          <p:spPr bwMode="auto">
            <a:xfrm flipV="1">
              <a:off x="1236" y="2903"/>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3" name="Line 109"/>
            <p:cNvSpPr>
              <a:spLocks noChangeShapeType="1"/>
            </p:cNvSpPr>
            <p:nvPr/>
          </p:nvSpPr>
          <p:spPr bwMode="auto">
            <a:xfrm flipV="1">
              <a:off x="1230" y="3340"/>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4" name="Line 110"/>
            <p:cNvSpPr>
              <a:spLocks noChangeShapeType="1"/>
            </p:cNvSpPr>
            <p:nvPr/>
          </p:nvSpPr>
          <p:spPr bwMode="auto">
            <a:xfrm flipH="1">
              <a:off x="1932" y="1913"/>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5" name="Line 111"/>
            <p:cNvSpPr>
              <a:spLocks noChangeShapeType="1"/>
            </p:cNvSpPr>
            <p:nvPr/>
          </p:nvSpPr>
          <p:spPr bwMode="auto">
            <a:xfrm flipH="1" flipV="1">
              <a:off x="1975" y="1708"/>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6" name="Line 112"/>
            <p:cNvSpPr>
              <a:spLocks noChangeShapeType="1"/>
            </p:cNvSpPr>
            <p:nvPr/>
          </p:nvSpPr>
          <p:spPr bwMode="auto">
            <a:xfrm flipV="1">
              <a:off x="1754" y="2064"/>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7" name="Line 113"/>
            <p:cNvSpPr>
              <a:spLocks noChangeShapeType="1"/>
            </p:cNvSpPr>
            <p:nvPr/>
          </p:nvSpPr>
          <p:spPr bwMode="auto">
            <a:xfrm flipH="1">
              <a:off x="2493" y="1918"/>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8" name="Line 114"/>
            <p:cNvSpPr>
              <a:spLocks noChangeShapeType="1"/>
            </p:cNvSpPr>
            <p:nvPr/>
          </p:nvSpPr>
          <p:spPr bwMode="auto">
            <a:xfrm flipH="1" flipV="1">
              <a:off x="1975" y="2108"/>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49" name="Line 115"/>
            <p:cNvSpPr>
              <a:spLocks noChangeShapeType="1"/>
            </p:cNvSpPr>
            <p:nvPr/>
          </p:nvSpPr>
          <p:spPr bwMode="auto">
            <a:xfrm flipV="1">
              <a:off x="1754" y="2511"/>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0" name="Line 116"/>
            <p:cNvSpPr>
              <a:spLocks noChangeShapeType="1"/>
            </p:cNvSpPr>
            <p:nvPr/>
          </p:nvSpPr>
          <p:spPr bwMode="auto">
            <a:xfrm flipH="1">
              <a:off x="3055" y="1918"/>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1" name="Line 117"/>
            <p:cNvSpPr>
              <a:spLocks noChangeShapeType="1"/>
            </p:cNvSpPr>
            <p:nvPr/>
          </p:nvSpPr>
          <p:spPr bwMode="auto">
            <a:xfrm flipH="1" flipV="1">
              <a:off x="2493" y="2076"/>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2" name="Line 118"/>
            <p:cNvSpPr>
              <a:spLocks noChangeShapeType="1"/>
            </p:cNvSpPr>
            <p:nvPr/>
          </p:nvSpPr>
          <p:spPr bwMode="auto">
            <a:xfrm flipH="1" flipV="1">
              <a:off x="1975" y="2527"/>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3" name="Line 119"/>
            <p:cNvSpPr>
              <a:spLocks noChangeShapeType="1"/>
            </p:cNvSpPr>
            <p:nvPr/>
          </p:nvSpPr>
          <p:spPr bwMode="auto">
            <a:xfrm flipV="1">
              <a:off x="2284" y="2511"/>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4" name="Line 120"/>
            <p:cNvSpPr>
              <a:spLocks noChangeShapeType="1"/>
            </p:cNvSpPr>
            <p:nvPr/>
          </p:nvSpPr>
          <p:spPr bwMode="auto">
            <a:xfrm flipH="1" flipV="1">
              <a:off x="1431" y="2948"/>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5" name="Line 121"/>
            <p:cNvSpPr>
              <a:spLocks noChangeShapeType="1"/>
            </p:cNvSpPr>
            <p:nvPr/>
          </p:nvSpPr>
          <p:spPr bwMode="auto">
            <a:xfrm flipV="1">
              <a:off x="1754" y="2932"/>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6" name="Line 122"/>
            <p:cNvSpPr>
              <a:spLocks noChangeShapeType="1"/>
            </p:cNvSpPr>
            <p:nvPr/>
          </p:nvSpPr>
          <p:spPr bwMode="auto">
            <a:xfrm flipV="1">
              <a:off x="1767" y="3340"/>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7" name="Line 123"/>
            <p:cNvSpPr>
              <a:spLocks noChangeShapeType="1"/>
            </p:cNvSpPr>
            <p:nvPr/>
          </p:nvSpPr>
          <p:spPr bwMode="auto">
            <a:xfrm flipH="1" flipV="1">
              <a:off x="1431" y="335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8" name="Line 124"/>
            <p:cNvSpPr>
              <a:spLocks noChangeShapeType="1"/>
            </p:cNvSpPr>
            <p:nvPr/>
          </p:nvSpPr>
          <p:spPr bwMode="auto">
            <a:xfrm flipH="1" flipV="1">
              <a:off x="1983" y="2948"/>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59" name="Line 125"/>
            <p:cNvSpPr>
              <a:spLocks noChangeShapeType="1"/>
            </p:cNvSpPr>
            <p:nvPr/>
          </p:nvSpPr>
          <p:spPr bwMode="auto">
            <a:xfrm flipV="1">
              <a:off x="2771" y="2506"/>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0" name="Line 126"/>
            <p:cNvSpPr>
              <a:spLocks noChangeShapeType="1"/>
            </p:cNvSpPr>
            <p:nvPr/>
          </p:nvSpPr>
          <p:spPr bwMode="auto">
            <a:xfrm flipH="1">
              <a:off x="3055" y="2293"/>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1" name="Line 127"/>
            <p:cNvSpPr>
              <a:spLocks noChangeShapeType="1"/>
            </p:cNvSpPr>
            <p:nvPr/>
          </p:nvSpPr>
          <p:spPr bwMode="auto">
            <a:xfrm flipH="1">
              <a:off x="3590" y="1936"/>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2" name="Line 128"/>
            <p:cNvSpPr>
              <a:spLocks noChangeShapeType="1"/>
            </p:cNvSpPr>
            <p:nvPr/>
          </p:nvSpPr>
          <p:spPr bwMode="auto">
            <a:xfrm flipH="1" flipV="1">
              <a:off x="1932" y="335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3" name="Line 129"/>
            <p:cNvSpPr>
              <a:spLocks noChangeShapeType="1"/>
            </p:cNvSpPr>
            <p:nvPr/>
          </p:nvSpPr>
          <p:spPr bwMode="auto">
            <a:xfrm flipV="1">
              <a:off x="2288" y="3362"/>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4" name="Line 130"/>
            <p:cNvSpPr>
              <a:spLocks noChangeShapeType="1"/>
            </p:cNvSpPr>
            <p:nvPr/>
          </p:nvSpPr>
          <p:spPr bwMode="auto">
            <a:xfrm flipV="1">
              <a:off x="2784" y="2936"/>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5" name="Line 131"/>
            <p:cNvSpPr>
              <a:spLocks noChangeShapeType="1"/>
            </p:cNvSpPr>
            <p:nvPr/>
          </p:nvSpPr>
          <p:spPr bwMode="auto">
            <a:xfrm flipH="1">
              <a:off x="2493" y="313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6" name="Line 132"/>
            <p:cNvSpPr>
              <a:spLocks noChangeShapeType="1"/>
            </p:cNvSpPr>
            <p:nvPr/>
          </p:nvSpPr>
          <p:spPr bwMode="auto">
            <a:xfrm flipH="1" flipV="1">
              <a:off x="3055" y="2527"/>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7" name="Line 133"/>
            <p:cNvSpPr>
              <a:spLocks noChangeShapeType="1"/>
            </p:cNvSpPr>
            <p:nvPr/>
          </p:nvSpPr>
          <p:spPr bwMode="auto">
            <a:xfrm flipH="1" flipV="1">
              <a:off x="3590" y="2076"/>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8" name="Line 134"/>
            <p:cNvSpPr>
              <a:spLocks noChangeShapeType="1"/>
            </p:cNvSpPr>
            <p:nvPr/>
          </p:nvSpPr>
          <p:spPr bwMode="auto">
            <a:xfrm flipH="1">
              <a:off x="3590" y="230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69" name="Line 135"/>
            <p:cNvSpPr>
              <a:spLocks noChangeShapeType="1"/>
            </p:cNvSpPr>
            <p:nvPr/>
          </p:nvSpPr>
          <p:spPr bwMode="auto">
            <a:xfrm flipH="1">
              <a:off x="4151" y="1936"/>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0" name="Line 136"/>
            <p:cNvSpPr>
              <a:spLocks noChangeShapeType="1"/>
            </p:cNvSpPr>
            <p:nvPr/>
          </p:nvSpPr>
          <p:spPr bwMode="auto">
            <a:xfrm flipH="1">
              <a:off x="4695" y="194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1" name="Line 137"/>
            <p:cNvSpPr>
              <a:spLocks noChangeShapeType="1"/>
            </p:cNvSpPr>
            <p:nvPr/>
          </p:nvSpPr>
          <p:spPr bwMode="auto">
            <a:xfrm flipH="1">
              <a:off x="4152" y="232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2" name="Line 138"/>
            <p:cNvSpPr>
              <a:spLocks noChangeShapeType="1"/>
            </p:cNvSpPr>
            <p:nvPr/>
          </p:nvSpPr>
          <p:spPr bwMode="auto">
            <a:xfrm flipH="1" flipV="1">
              <a:off x="4151" y="2076"/>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3" name="Line 139"/>
            <p:cNvSpPr>
              <a:spLocks noChangeShapeType="1"/>
            </p:cNvSpPr>
            <p:nvPr/>
          </p:nvSpPr>
          <p:spPr bwMode="auto">
            <a:xfrm flipH="1" flipV="1">
              <a:off x="3607" y="2527"/>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4" name="Line 140"/>
            <p:cNvSpPr>
              <a:spLocks noChangeShapeType="1"/>
            </p:cNvSpPr>
            <p:nvPr/>
          </p:nvSpPr>
          <p:spPr bwMode="auto">
            <a:xfrm flipH="1" flipV="1">
              <a:off x="3055" y="293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5" name="Line 141"/>
            <p:cNvSpPr>
              <a:spLocks noChangeShapeType="1"/>
            </p:cNvSpPr>
            <p:nvPr/>
          </p:nvSpPr>
          <p:spPr bwMode="auto">
            <a:xfrm flipH="1" flipV="1">
              <a:off x="2493" y="3374"/>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6" name="Line 142"/>
            <p:cNvSpPr>
              <a:spLocks noChangeShapeType="1"/>
            </p:cNvSpPr>
            <p:nvPr/>
          </p:nvSpPr>
          <p:spPr bwMode="auto">
            <a:xfrm flipH="1" flipV="1">
              <a:off x="3055" y="336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7" name="Line 143"/>
            <p:cNvSpPr>
              <a:spLocks noChangeShapeType="1"/>
            </p:cNvSpPr>
            <p:nvPr/>
          </p:nvSpPr>
          <p:spPr bwMode="auto">
            <a:xfrm flipV="1">
              <a:off x="3371" y="3340"/>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8" name="Line 144"/>
            <p:cNvSpPr>
              <a:spLocks noChangeShapeType="1"/>
            </p:cNvSpPr>
            <p:nvPr/>
          </p:nvSpPr>
          <p:spPr bwMode="auto">
            <a:xfrm flipV="1">
              <a:off x="3934" y="2932"/>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79" name="Line 145"/>
            <p:cNvSpPr>
              <a:spLocks noChangeShapeType="1"/>
            </p:cNvSpPr>
            <p:nvPr/>
          </p:nvSpPr>
          <p:spPr bwMode="auto">
            <a:xfrm flipH="1">
              <a:off x="3590" y="313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0" name="Line 146"/>
            <p:cNvSpPr>
              <a:spLocks noChangeShapeType="1"/>
            </p:cNvSpPr>
            <p:nvPr/>
          </p:nvSpPr>
          <p:spPr bwMode="auto">
            <a:xfrm flipH="1">
              <a:off x="4139" y="2745"/>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1" name="Line 147"/>
            <p:cNvSpPr>
              <a:spLocks noChangeShapeType="1"/>
            </p:cNvSpPr>
            <p:nvPr/>
          </p:nvSpPr>
          <p:spPr bwMode="auto">
            <a:xfrm flipH="1" flipV="1">
              <a:off x="4695" y="2076"/>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2" name="Line 148"/>
            <p:cNvSpPr>
              <a:spLocks noChangeShapeType="1"/>
            </p:cNvSpPr>
            <p:nvPr/>
          </p:nvSpPr>
          <p:spPr bwMode="auto">
            <a:xfrm flipH="1" flipV="1">
              <a:off x="3590" y="3340"/>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3" name="Line 149"/>
            <p:cNvSpPr>
              <a:spLocks noChangeShapeType="1"/>
            </p:cNvSpPr>
            <p:nvPr/>
          </p:nvSpPr>
          <p:spPr bwMode="auto">
            <a:xfrm flipH="1" flipV="1">
              <a:off x="4139" y="2903"/>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4" name="Line 150"/>
            <p:cNvSpPr>
              <a:spLocks noChangeShapeType="1"/>
            </p:cNvSpPr>
            <p:nvPr/>
          </p:nvSpPr>
          <p:spPr bwMode="auto">
            <a:xfrm flipH="1">
              <a:off x="4695" y="2768"/>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5" name="Line 151"/>
            <p:cNvSpPr>
              <a:spLocks noChangeShapeType="1"/>
            </p:cNvSpPr>
            <p:nvPr/>
          </p:nvSpPr>
          <p:spPr bwMode="auto">
            <a:xfrm flipH="1" flipV="1">
              <a:off x="4139" y="335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6" name="Line 152"/>
            <p:cNvSpPr>
              <a:spLocks noChangeShapeType="1"/>
            </p:cNvSpPr>
            <p:nvPr/>
          </p:nvSpPr>
          <p:spPr bwMode="auto">
            <a:xfrm flipV="1">
              <a:off x="4491" y="3362"/>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7" name="Line 153"/>
            <p:cNvSpPr>
              <a:spLocks noChangeShapeType="1"/>
            </p:cNvSpPr>
            <p:nvPr/>
          </p:nvSpPr>
          <p:spPr bwMode="auto">
            <a:xfrm flipH="1">
              <a:off x="4714" y="314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8" name="Line 154"/>
            <p:cNvSpPr>
              <a:spLocks noChangeShapeType="1"/>
            </p:cNvSpPr>
            <p:nvPr/>
          </p:nvSpPr>
          <p:spPr bwMode="auto">
            <a:xfrm flipH="1" flipV="1">
              <a:off x="4695" y="3362"/>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1889" name="Line 455"/>
            <p:cNvSpPr>
              <a:spLocks noChangeShapeType="1"/>
            </p:cNvSpPr>
            <p:nvPr/>
          </p:nvSpPr>
          <p:spPr bwMode="auto">
            <a:xfrm flipH="1">
              <a:off x="4683" y="232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114447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616" name="Group 400"/>
          <p:cNvGraphicFramePr>
            <a:graphicFrameLocks noGrp="1"/>
          </p:cNvGraphicFramePr>
          <p:nvPr>
            <p:ph sz="half" idx="1"/>
          </p:nvPr>
        </p:nvGraphicFramePr>
        <p:xfrm>
          <a:off x="430213" y="5381625"/>
          <a:ext cx="4038600" cy="1158876"/>
        </p:xfrm>
        <a:graphic>
          <a:graphicData uri="http://schemas.openxmlformats.org/drawingml/2006/table">
            <a:tbl>
              <a:tblPr/>
              <a:tblGrid>
                <a:gridCol w="504825"/>
                <a:gridCol w="504825"/>
                <a:gridCol w="504825"/>
                <a:gridCol w="504825"/>
                <a:gridCol w="504825"/>
                <a:gridCol w="504825"/>
                <a:gridCol w="504825"/>
                <a:gridCol w="504825"/>
              </a:tblGrid>
              <a:tr h="5476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11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3823" name="Group 322"/>
          <p:cNvGrpSpPr>
            <a:grpSpLocks/>
          </p:cNvGrpSpPr>
          <p:nvPr/>
        </p:nvGrpSpPr>
        <p:grpSpPr bwMode="auto">
          <a:xfrm>
            <a:off x="685800" y="374650"/>
            <a:ext cx="7772400" cy="4673600"/>
            <a:chOff x="432" y="236"/>
            <a:chExt cx="4896" cy="2944"/>
          </a:xfrm>
        </p:grpSpPr>
        <p:sp>
          <p:nvSpPr>
            <p:cNvPr id="33853" name="Rectangle 168"/>
            <p:cNvSpPr>
              <a:spLocks noChangeArrowheads="1"/>
            </p:cNvSpPr>
            <p:nvPr/>
          </p:nvSpPr>
          <p:spPr bwMode="auto">
            <a:xfrm>
              <a:off x="4784"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33854" name="Rectangle 169"/>
            <p:cNvSpPr>
              <a:spLocks noChangeArrowheads="1"/>
            </p:cNvSpPr>
            <p:nvPr/>
          </p:nvSpPr>
          <p:spPr bwMode="auto">
            <a:xfrm>
              <a:off x="4240"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55" name="Rectangle 170"/>
            <p:cNvSpPr>
              <a:spLocks noChangeArrowheads="1"/>
            </p:cNvSpPr>
            <p:nvPr/>
          </p:nvSpPr>
          <p:spPr bwMode="auto">
            <a:xfrm>
              <a:off x="3696"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56" name="Rectangle 171"/>
            <p:cNvSpPr>
              <a:spLocks noChangeArrowheads="1"/>
            </p:cNvSpPr>
            <p:nvPr/>
          </p:nvSpPr>
          <p:spPr bwMode="auto">
            <a:xfrm>
              <a:off x="3152"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57" name="Rectangle 172"/>
            <p:cNvSpPr>
              <a:spLocks noChangeArrowheads="1"/>
            </p:cNvSpPr>
            <p:nvPr/>
          </p:nvSpPr>
          <p:spPr bwMode="auto">
            <a:xfrm>
              <a:off x="2608"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58" name="Rectangle 173"/>
            <p:cNvSpPr>
              <a:spLocks noChangeArrowheads="1"/>
            </p:cNvSpPr>
            <p:nvPr/>
          </p:nvSpPr>
          <p:spPr bwMode="auto">
            <a:xfrm>
              <a:off x="2064"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59" name="Rectangle 174"/>
            <p:cNvSpPr>
              <a:spLocks noChangeArrowheads="1"/>
            </p:cNvSpPr>
            <p:nvPr/>
          </p:nvSpPr>
          <p:spPr bwMode="auto">
            <a:xfrm>
              <a:off x="1520"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-3</a:t>
              </a:r>
            </a:p>
          </p:txBody>
        </p:sp>
        <p:sp>
          <p:nvSpPr>
            <p:cNvPr id="33860" name="Rectangle 175"/>
            <p:cNvSpPr>
              <a:spLocks noChangeArrowheads="1"/>
            </p:cNvSpPr>
            <p:nvPr/>
          </p:nvSpPr>
          <p:spPr bwMode="auto">
            <a:xfrm>
              <a:off x="976"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33861" name="Rectangle 176"/>
            <p:cNvSpPr>
              <a:spLocks noChangeArrowheads="1"/>
            </p:cNvSpPr>
            <p:nvPr/>
          </p:nvSpPr>
          <p:spPr bwMode="auto">
            <a:xfrm>
              <a:off x="432" y="2759"/>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3862" name="Rectangle 177"/>
            <p:cNvSpPr>
              <a:spLocks noChangeArrowheads="1"/>
            </p:cNvSpPr>
            <p:nvPr/>
          </p:nvSpPr>
          <p:spPr bwMode="auto">
            <a:xfrm>
              <a:off x="4784"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63" name="Rectangle 178"/>
            <p:cNvSpPr>
              <a:spLocks noChangeArrowheads="1"/>
            </p:cNvSpPr>
            <p:nvPr/>
          </p:nvSpPr>
          <p:spPr bwMode="auto">
            <a:xfrm>
              <a:off x="4240"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3864" name="Rectangle 179"/>
            <p:cNvSpPr>
              <a:spLocks noChangeArrowheads="1"/>
            </p:cNvSpPr>
            <p:nvPr/>
          </p:nvSpPr>
          <p:spPr bwMode="auto">
            <a:xfrm>
              <a:off x="3696"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65" name="Rectangle 180"/>
            <p:cNvSpPr>
              <a:spLocks noChangeArrowheads="1"/>
            </p:cNvSpPr>
            <p:nvPr/>
          </p:nvSpPr>
          <p:spPr bwMode="auto">
            <a:xfrm>
              <a:off x="3152"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66" name="Rectangle 181"/>
            <p:cNvSpPr>
              <a:spLocks noChangeArrowheads="1"/>
            </p:cNvSpPr>
            <p:nvPr/>
          </p:nvSpPr>
          <p:spPr bwMode="auto">
            <a:xfrm>
              <a:off x="2608"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67" name="Rectangle 182"/>
            <p:cNvSpPr>
              <a:spLocks noChangeArrowheads="1"/>
            </p:cNvSpPr>
            <p:nvPr/>
          </p:nvSpPr>
          <p:spPr bwMode="auto">
            <a:xfrm>
              <a:off x="2064"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68" name="Rectangle 183"/>
            <p:cNvSpPr>
              <a:spLocks noChangeArrowheads="1"/>
            </p:cNvSpPr>
            <p:nvPr/>
          </p:nvSpPr>
          <p:spPr bwMode="auto">
            <a:xfrm>
              <a:off x="1520"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3869" name="Rectangle 184"/>
            <p:cNvSpPr>
              <a:spLocks noChangeArrowheads="1"/>
            </p:cNvSpPr>
            <p:nvPr/>
          </p:nvSpPr>
          <p:spPr bwMode="auto">
            <a:xfrm>
              <a:off x="976"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33870" name="Rectangle 185"/>
            <p:cNvSpPr>
              <a:spLocks noChangeArrowheads="1"/>
            </p:cNvSpPr>
            <p:nvPr/>
          </p:nvSpPr>
          <p:spPr bwMode="auto">
            <a:xfrm>
              <a:off x="432" y="2339"/>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3871" name="Rectangle 186"/>
            <p:cNvSpPr>
              <a:spLocks noChangeArrowheads="1"/>
            </p:cNvSpPr>
            <p:nvPr/>
          </p:nvSpPr>
          <p:spPr bwMode="auto">
            <a:xfrm>
              <a:off x="4784"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72" name="Rectangle 187"/>
            <p:cNvSpPr>
              <a:spLocks noChangeArrowheads="1"/>
            </p:cNvSpPr>
            <p:nvPr/>
          </p:nvSpPr>
          <p:spPr bwMode="auto">
            <a:xfrm>
              <a:off x="4240"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73" name="Rectangle 188"/>
            <p:cNvSpPr>
              <a:spLocks noChangeArrowheads="1"/>
            </p:cNvSpPr>
            <p:nvPr/>
          </p:nvSpPr>
          <p:spPr bwMode="auto">
            <a:xfrm>
              <a:off x="3696"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74" name="Rectangle 189"/>
            <p:cNvSpPr>
              <a:spLocks noChangeArrowheads="1"/>
            </p:cNvSpPr>
            <p:nvPr/>
          </p:nvSpPr>
          <p:spPr bwMode="auto">
            <a:xfrm>
              <a:off x="3152"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75" name="Rectangle 190"/>
            <p:cNvSpPr>
              <a:spLocks noChangeArrowheads="1"/>
            </p:cNvSpPr>
            <p:nvPr/>
          </p:nvSpPr>
          <p:spPr bwMode="auto">
            <a:xfrm>
              <a:off x="2608"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76" name="Rectangle 191"/>
            <p:cNvSpPr>
              <a:spLocks noChangeArrowheads="1"/>
            </p:cNvSpPr>
            <p:nvPr/>
          </p:nvSpPr>
          <p:spPr bwMode="auto">
            <a:xfrm>
              <a:off x="2064"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77" name="Rectangle 192"/>
            <p:cNvSpPr>
              <a:spLocks noChangeArrowheads="1"/>
            </p:cNvSpPr>
            <p:nvPr/>
          </p:nvSpPr>
          <p:spPr bwMode="auto">
            <a:xfrm>
              <a:off x="1520"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78" name="Rectangle 193"/>
            <p:cNvSpPr>
              <a:spLocks noChangeArrowheads="1"/>
            </p:cNvSpPr>
            <p:nvPr/>
          </p:nvSpPr>
          <p:spPr bwMode="auto">
            <a:xfrm>
              <a:off x="976"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33879" name="Rectangle 194"/>
            <p:cNvSpPr>
              <a:spLocks noChangeArrowheads="1"/>
            </p:cNvSpPr>
            <p:nvPr/>
          </p:nvSpPr>
          <p:spPr bwMode="auto">
            <a:xfrm>
              <a:off x="432" y="1918"/>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33880" name="Rectangle 195"/>
            <p:cNvSpPr>
              <a:spLocks noChangeArrowheads="1"/>
            </p:cNvSpPr>
            <p:nvPr/>
          </p:nvSpPr>
          <p:spPr bwMode="auto">
            <a:xfrm>
              <a:off x="4784"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3</a:t>
              </a:r>
            </a:p>
          </p:txBody>
        </p:sp>
        <p:sp>
          <p:nvSpPr>
            <p:cNvPr id="33881" name="Rectangle 196"/>
            <p:cNvSpPr>
              <a:spLocks noChangeArrowheads="1"/>
            </p:cNvSpPr>
            <p:nvPr/>
          </p:nvSpPr>
          <p:spPr bwMode="auto">
            <a:xfrm>
              <a:off x="4240"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3882" name="Rectangle 197"/>
            <p:cNvSpPr>
              <a:spLocks noChangeArrowheads="1"/>
            </p:cNvSpPr>
            <p:nvPr/>
          </p:nvSpPr>
          <p:spPr bwMode="auto">
            <a:xfrm>
              <a:off x="3696"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83" name="Rectangle 198"/>
            <p:cNvSpPr>
              <a:spLocks noChangeArrowheads="1"/>
            </p:cNvSpPr>
            <p:nvPr/>
          </p:nvSpPr>
          <p:spPr bwMode="auto">
            <a:xfrm>
              <a:off x="3152"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84" name="Rectangle 199"/>
            <p:cNvSpPr>
              <a:spLocks noChangeArrowheads="1"/>
            </p:cNvSpPr>
            <p:nvPr/>
          </p:nvSpPr>
          <p:spPr bwMode="auto">
            <a:xfrm>
              <a:off x="2608"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85" name="Rectangle 200"/>
            <p:cNvSpPr>
              <a:spLocks noChangeArrowheads="1"/>
            </p:cNvSpPr>
            <p:nvPr/>
          </p:nvSpPr>
          <p:spPr bwMode="auto">
            <a:xfrm>
              <a:off x="2064"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86" name="Rectangle 201"/>
            <p:cNvSpPr>
              <a:spLocks noChangeArrowheads="1"/>
            </p:cNvSpPr>
            <p:nvPr/>
          </p:nvSpPr>
          <p:spPr bwMode="auto">
            <a:xfrm>
              <a:off x="1520"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87" name="Rectangle 202"/>
            <p:cNvSpPr>
              <a:spLocks noChangeArrowheads="1"/>
            </p:cNvSpPr>
            <p:nvPr/>
          </p:nvSpPr>
          <p:spPr bwMode="auto">
            <a:xfrm>
              <a:off x="976"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33888" name="Rectangle 203"/>
            <p:cNvSpPr>
              <a:spLocks noChangeArrowheads="1"/>
            </p:cNvSpPr>
            <p:nvPr/>
          </p:nvSpPr>
          <p:spPr bwMode="auto">
            <a:xfrm>
              <a:off x="432" y="1498"/>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3889" name="Rectangle 204"/>
            <p:cNvSpPr>
              <a:spLocks noChangeArrowheads="1"/>
            </p:cNvSpPr>
            <p:nvPr/>
          </p:nvSpPr>
          <p:spPr bwMode="auto">
            <a:xfrm>
              <a:off x="4784"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5</a:t>
              </a:r>
            </a:p>
          </p:txBody>
        </p:sp>
        <p:sp>
          <p:nvSpPr>
            <p:cNvPr id="33890" name="Rectangle 205"/>
            <p:cNvSpPr>
              <a:spLocks noChangeArrowheads="1"/>
            </p:cNvSpPr>
            <p:nvPr/>
          </p:nvSpPr>
          <p:spPr bwMode="auto">
            <a:xfrm>
              <a:off x="4240"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4</a:t>
              </a:r>
            </a:p>
          </p:txBody>
        </p:sp>
        <p:sp>
          <p:nvSpPr>
            <p:cNvPr id="33891" name="Rectangle 206"/>
            <p:cNvSpPr>
              <a:spLocks noChangeArrowheads="1"/>
            </p:cNvSpPr>
            <p:nvPr/>
          </p:nvSpPr>
          <p:spPr bwMode="auto">
            <a:xfrm>
              <a:off x="3696"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3</a:t>
              </a:r>
            </a:p>
          </p:txBody>
        </p:sp>
        <p:sp>
          <p:nvSpPr>
            <p:cNvPr id="33892" name="Rectangle 207"/>
            <p:cNvSpPr>
              <a:spLocks noChangeArrowheads="1"/>
            </p:cNvSpPr>
            <p:nvPr/>
          </p:nvSpPr>
          <p:spPr bwMode="auto">
            <a:xfrm>
              <a:off x="3152"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a:t>
              </a:r>
              <a:r>
                <a:rPr lang="en-US" altLang="zh-CN" sz="2800" smtClean="0">
                  <a:solidFill>
                    <a:srgbClr val="000000"/>
                  </a:solidFill>
                </a:rPr>
                <a:t>-2</a:t>
              </a:r>
            </a:p>
          </p:txBody>
        </p:sp>
        <p:sp>
          <p:nvSpPr>
            <p:cNvPr id="33893" name="Rectangle 208"/>
            <p:cNvSpPr>
              <a:spLocks noChangeArrowheads="1"/>
            </p:cNvSpPr>
            <p:nvPr/>
          </p:nvSpPr>
          <p:spPr bwMode="auto">
            <a:xfrm>
              <a:off x="2608"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94" name="Rectangle 209"/>
            <p:cNvSpPr>
              <a:spLocks noChangeArrowheads="1"/>
            </p:cNvSpPr>
            <p:nvPr/>
          </p:nvSpPr>
          <p:spPr bwMode="auto">
            <a:xfrm>
              <a:off x="2064"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3895" name="Rectangle 210"/>
            <p:cNvSpPr>
              <a:spLocks noChangeArrowheads="1"/>
            </p:cNvSpPr>
            <p:nvPr/>
          </p:nvSpPr>
          <p:spPr bwMode="auto">
            <a:xfrm>
              <a:off x="1520"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3896" name="Rectangle 211"/>
            <p:cNvSpPr>
              <a:spLocks noChangeArrowheads="1"/>
            </p:cNvSpPr>
            <p:nvPr/>
          </p:nvSpPr>
          <p:spPr bwMode="auto">
            <a:xfrm>
              <a:off x="976"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33897" name="Rectangle 212"/>
            <p:cNvSpPr>
              <a:spLocks noChangeArrowheads="1"/>
            </p:cNvSpPr>
            <p:nvPr/>
          </p:nvSpPr>
          <p:spPr bwMode="auto">
            <a:xfrm>
              <a:off x="432" y="1077"/>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3898" name="Rectangle 213"/>
            <p:cNvSpPr>
              <a:spLocks noChangeArrowheads="1"/>
            </p:cNvSpPr>
            <p:nvPr/>
          </p:nvSpPr>
          <p:spPr bwMode="auto">
            <a:xfrm>
              <a:off x="4784" y="65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-7</a:t>
              </a:r>
            </a:p>
          </p:txBody>
        </p:sp>
        <p:sp>
          <p:nvSpPr>
            <p:cNvPr id="33899" name="Rectangle 214"/>
            <p:cNvSpPr>
              <a:spLocks noChangeArrowheads="1"/>
            </p:cNvSpPr>
            <p:nvPr/>
          </p:nvSpPr>
          <p:spPr bwMode="auto">
            <a:xfrm>
              <a:off x="4240" y="65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-6</a:t>
              </a:r>
            </a:p>
          </p:txBody>
        </p:sp>
        <p:sp>
          <p:nvSpPr>
            <p:cNvPr id="33900" name="Rectangle 215"/>
            <p:cNvSpPr>
              <a:spLocks noChangeArrowheads="1"/>
            </p:cNvSpPr>
            <p:nvPr/>
          </p:nvSpPr>
          <p:spPr bwMode="auto">
            <a:xfrm>
              <a:off x="3696" y="65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-5</a:t>
              </a:r>
            </a:p>
          </p:txBody>
        </p:sp>
        <p:sp>
          <p:nvSpPr>
            <p:cNvPr id="33901" name="Rectangle 216"/>
            <p:cNvSpPr>
              <a:spLocks noChangeArrowheads="1"/>
            </p:cNvSpPr>
            <p:nvPr/>
          </p:nvSpPr>
          <p:spPr bwMode="auto">
            <a:xfrm>
              <a:off x="3152" y="657"/>
              <a:ext cx="544" cy="42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-4</a:t>
              </a:r>
            </a:p>
          </p:txBody>
        </p:sp>
        <p:sp>
          <p:nvSpPr>
            <p:cNvPr id="33902" name="Rectangle 217"/>
            <p:cNvSpPr>
              <a:spLocks noChangeArrowheads="1"/>
            </p:cNvSpPr>
            <p:nvPr/>
          </p:nvSpPr>
          <p:spPr bwMode="auto">
            <a:xfrm>
              <a:off x="2608" y="65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-3</a:t>
              </a:r>
            </a:p>
          </p:txBody>
        </p:sp>
        <p:sp>
          <p:nvSpPr>
            <p:cNvPr id="33903" name="Rectangle 218"/>
            <p:cNvSpPr>
              <a:spLocks noChangeArrowheads="1"/>
            </p:cNvSpPr>
            <p:nvPr/>
          </p:nvSpPr>
          <p:spPr bwMode="auto">
            <a:xfrm>
              <a:off x="2064" y="65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-2</a:t>
              </a:r>
            </a:p>
          </p:txBody>
        </p:sp>
        <p:sp>
          <p:nvSpPr>
            <p:cNvPr id="33904" name="Rectangle 219"/>
            <p:cNvSpPr>
              <a:spLocks noChangeArrowheads="1"/>
            </p:cNvSpPr>
            <p:nvPr/>
          </p:nvSpPr>
          <p:spPr bwMode="auto">
            <a:xfrm>
              <a:off x="1520" y="65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-1</a:t>
              </a:r>
            </a:p>
          </p:txBody>
        </p:sp>
        <p:sp>
          <p:nvSpPr>
            <p:cNvPr id="33905" name="Rectangle 220"/>
            <p:cNvSpPr>
              <a:spLocks noChangeArrowheads="1"/>
            </p:cNvSpPr>
            <p:nvPr/>
          </p:nvSpPr>
          <p:spPr bwMode="auto">
            <a:xfrm>
              <a:off x="976" y="65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0</a:t>
              </a:r>
            </a:p>
          </p:txBody>
        </p:sp>
        <p:sp>
          <p:nvSpPr>
            <p:cNvPr id="33906" name="Rectangle 221"/>
            <p:cNvSpPr>
              <a:spLocks noChangeArrowheads="1"/>
            </p:cNvSpPr>
            <p:nvPr/>
          </p:nvSpPr>
          <p:spPr bwMode="auto">
            <a:xfrm>
              <a:off x="432" y="657"/>
              <a:ext cx="544" cy="4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X</a:t>
              </a:r>
            </a:p>
          </p:txBody>
        </p:sp>
        <p:sp>
          <p:nvSpPr>
            <p:cNvPr id="33907" name="Rectangle 222"/>
            <p:cNvSpPr>
              <a:spLocks noChangeArrowheads="1"/>
            </p:cNvSpPr>
            <p:nvPr/>
          </p:nvSpPr>
          <p:spPr bwMode="auto">
            <a:xfrm>
              <a:off x="4784"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3908" name="Rectangle 223"/>
            <p:cNvSpPr>
              <a:spLocks noChangeArrowheads="1"/>
            </p:cNvSpPr>
            <p:nvPr/>
          </p:nvSpPr>
          <p:spPr bwMode="auto">
            <a:xfrm>
              <a:off x="4240"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3909" name="Rectangle 224"/>
            <p:cNvSpPr>
              <a:spLocks noChangeArrowheads="1"/>
            </p:cNvSpPr>
            <p:nvPr/>
          </p:nvSpPr>
          <p:spPr bwMode="auto">
            <a:xfrm>
              <a:off x="3696"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33910" name="Rectangle 225"/>
            <p:cNvSpPr>
              <a:spLocks noChangeArrowheads="1"/>
            </p:cNvSpPr>
            <p:nvPr/>
          </p:nvSpPr>
          <p:spPr bwMode="auto">
            <a:xfrm>
              <a:off x="3152"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3911" name="Rectangle 226"/>
            <p:cNvSpPr>
              <a:spLocks noChangeArrowheads="1"/>
            </p:cNvSpPr>
            <p:nvPr/>
          </p:nvSpPr>
          <p:spPr bwMode="auto">
            <a:xfrm>
              <a:off x="2608"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3912" name="Rectangle 227"/>
            <p:cNvSpPr>
              <a:spLocks noChangeArrowheads="1"/>
            </p:cNvSpPr>
            <p:nvPr/>
          </p:nvSpPr>
          <p:spPr bwMode="auto">
            <a:xfrm>
              <a:off x="2064"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3913" name="Rectangle 228"/>
            <p:cNvSpPr>
              <a:spLocks noChangeArrowheads="1"/>
            </p:cNvSpPr>
            <p:nvPr/>
          </p:nvSpPr>
          <p:spPr bwMode="auto">
            <a:xfrm>
              <a:off x="1520"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3914" name="Rectangle 229"/>
            <p:cNvSpPr>
              <a:spLocks noChangeArrowheads="1"/>
            </p:cNvSpPr>
            <p:nvPr/>
          </p:nvSpPr>
          <p:spPr bwMode="auto">
            <a:xfrm>
              <a:off x="976"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Y</a:t>
              </a:r>
            </a:p>
          </p:txBody>
        </p:sp>
        <p:sp>
          <p:nvSpPr>
            <p:cNvPr id="33915" name="Rectangle 230"/>
            <p:cNvSpPr>
              <a:spLocks noChangeArrowheads="1"/>
            </p:cNvSpPr>
            <p:nvPr/>
          </p:nvSpPr>
          <p:spPr bwMode="auto">
            <a:xfrm>
              <a:off x="432" y="236"/>
              <a:ext cx="544"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en-US" altLang="zh-CN" sz="2800" smtClean="0">
                <a:solidFill>
                  <a:srgbClr val="000000"/>
                </a:solidFill>
              </a:endParaRPr>
            </a:p>
          </p:txBody>
        </p:sp>
        <p:sp>
          <p:nvSpPr>
            <p:cNvPr id="33916" name="Line 231"/>
            <p:cNvSpPr>
              <a:spLocks noChangeShapeType="1"/>
            </p:cNvSpPr>
            <p:nvPr/>
          </p:nvSpPr>
          <p:spPr bwMode="auto">
            <a:xfrm>
              <a:off x="432" y="236"/>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17" name="Line 232"/>
            <p:cNvSpPr>
              <a:spLocks noChangeShapeType="1"/>
            </p:cNvSpPr>
            <p:nvPr/>
          </p:nvSpPr>
          <p:spPr bwMode="auto">
            <a:xfrm>
              <a:off x="432" y="657"/>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18" name="Line 233"/>
            <p:cNvSpPr>
              <a:spLocks noChangeShapeType="1"/>
            </p:cNvSpPr>
            <p:nvPr/>
          </p:nvSpPr>
          <p:spPr bwMode="auto">
            <a:xfrm>
              <a:off x="432" y="1077"/>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19" name="Line 234"/>
            <p:cNvSpPr>
              <a:spLocks noChangeShapeType="1"/>
            </p:cNvSpPr>
            <p:nvPr/>
          </p:nvSpPr>
          <p:spPr bwMode="auto">
            <a:xfrm>
              <a:off x="432" y="1498"/>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0" name="Line 235"/>
            <p:cNvSpPr>
              <a:spLocks noChangeShapeType="1"/>
            </p:cNvSpPr>
            <p:nvPr/>
          </p:nvSpPr>
          <p:spPr bwMode="auto">
            <a:xfrm>
              <a:off x="432" y="1918"/>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1" name="Line 236"/>
            <p:cNvSpPr>
              <a:spLocks noChangeShapeType="1"/>
            </p:cNvSpPr>
            <p:nvPr/>
          </p:nvSpPr>
          <p:spPr bwMode="auto">
            <a:xfrm>
              <a:off x="432" y="2339"/>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2" name="Line 237"/>
            <p:cNvSpPr>
              <a:spLocks noChangeShapeType="1"/>
            </p:cNvSpPr>
            <p:nvPr/>
          </p:nvSpPr>
          <p:spPr bwMode="auto">
            <a:xfrm>
              <a:off x="432" y="2759"/>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3" name="Line 238"/>
            <p:cNvSpPr>
              <a:spLocks noChangeShapeType="1"/>
            </p:cNvSpPr>
            <p:nvPr/>
          </p:nvSpPr>
          <p:spPr bwMode="auto">
            <a:xfrm>
              <a:off x="432" y="3180"/>
              <a:ext cx="48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4" name="Line 239"/>
            <p:cNvSpPr>
              <a:spLocks noChangeShapeType="1"/>
            </p:cNvSpPr>
            <p:nvPr/>
          </p:nvSpPr>
          <p:spPr bwMode="auto">
            <a:xfrm>
              <a:off x="976" y="236"/>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5" name="Line 240"/>
            <p:cNvSpPr>
              <a:spLocks noChangeShapeType="1"/>
            </p:cNvSpPr>
            <p:nvPr/>
          </p:nvSpPr>
          <p:spPr bwMode="auto">
            <a:xfrm>
              <a:off x="1520" y="236"/>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6" name="Line 241"/>
            <p:cNvSpPr>
              <a:spLocks noChangeShapeType="1"/>
            </p:cNvSpPr>
            <p:nvPr/>
          </p:nvSpPr>
          <p:spPr bwMode="auto">
            <a:xfrm>
              <a:off x="2064" y="236"/>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7" name="Line 242"/>
            <p:cNvSpPr>
              <a:spLocks noChangeShapeType="1"/>
            </p:cNvSpPr>
            <p:nvPr/>
          </p:nvSpPr>
          <p:spPr bwMode="auto">
            <a:xfrm>
              <a:off x="2608" y="236"/>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8" name="Line 243"/>
            <p:cNvSpPr>
              <a:spLocks noChangeShapeType="1"/>
            </p:cNvSpPr>
            <p:nvPr/>
          </p:nvSpPr>
          <p:spPr bwMode="auto">
            <a:xfrm>
              <a:off x="3152" y="236"/>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29" name="Line 244"/>
            <p:cNvSpPr>
              <a:spLocks noChangeShapeType="1"/>
            </p:cNvSpPr>
            <p:nvPr/>
          </p:nvSpPr>
          <p:spPr bwMode="auto">
            <a:xfrm>
              <a:off x="3696" y="236"/>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0" name="Line 245"/>
            <p:cNvSpPr>
              <a:spLocks noChangeShapeType="1"/>
            </p:cNvSpPr>
            <p:nvPr/>
          </p:nvSpPr>
          <p:spPr bwMode="auto">
            <a:xfrm>
              <a:off x="4240" y="236"/>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1" name="Line 246"/>
            <p:cNvSpPr>
              <a:spLocks noChangeShapeType="1"/>
            </p:cNvSpPr>
            <p:nvPr/>
          </p:nvSpPr>
          <p:spPr bwMode="auto">
            <a:xfrm>
              <a:off x="4784" y="236"/>
              <a:ext cx="0" cy="29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2" name="Line 247"/>
            <p:cNvSpPr>
              <a:spLocks noChangeShapeType="1"/>
            </p:cNvSpPr>
            <p:nvPr/>
          </p:nvSpPr>
          <p:spPr bwMode="auto">
            <a:xfrm>
              <a:off x="5328" y="236"/>
              <a:ext cx="0" cy="29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3" name="Line 248"/>
            <p:cNvSpPr>
              <a:spLocks noChangeShapeType="1"/>
            </p:cNvSpPr>
            <p:nvPr/>
          </p:nvSpPr>
          <p:spPr bwMode="auto">
            <a:xfrm>
              <a:off x="432" y="1077"/>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4" name="Line 249"/>
            <p:cNvSpPr>
              <a:spLocks noChangeShapeType="1"/>
            </p:cNvSpPr>
            <p:nvPr/>
          </p:nvSpPr>
          <p:spPr bwMode="auto">
            <a:xfrm>
              <a:off x="432" y="236"/>
              <a:ext cx="0" cy="84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5" name="Line 250"/>
            <p:cNvSpPr>
              <a:spLocks noChangeShapeType="1"/>
            </p:cNvSpPr>
            <p:nvPr/>
          </p:nvSpPr>
          <p:spPr bwMode="auto">
            <a:xfrm>
              <a:off x="432" y="1498"/>
              <a:ext cx="0" cy="168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6" name="Line 251"/>
            <p:cNvSpPr>
              <a:spLocks noChangeShapeType="1"/>
            </p:cNvSpPr>
            <p:nvPr/>
          </p:nvSpPr>
          <p:spPr bwMode="auto">
            <a:xfrm flipH="1" flipV="1">
              <a:off x="1376" y="979"/>
              <a:ext cx="177"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7" name="Line 252"/>
            <p:cNvSpPr>
              <a:spLocks noChangeShapeType="1"/>
            </p:cNvSpPr>
            <p:nvPr/>
          </p:nvSpPr>
          <p:spPr bwMode="auto">
            <a:xfrm flipH="1">
              <a:off x="1366" y="91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8" name="Line 253"/>
            <p:cNvSpPr>
              <a:spLocks noChangeShapeType="1"/>
            </p:cNvSpPr>
            <p:nvPr/>
          </p:nvSpPr>
          <p:spPr bwMode="auto">
            <a:xfrm flipH="1">
              <a:off x="1920" y="875"/>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39" name="Line 254"/>
            <p:cNvSpPr>
              <a:spLocks noChangeShapeType="1"/>
            </p:cNvSpPr>
            <p:nvPr/>
          </p:nvSpPr>
          <p:spPr bwMode="auto">
            <a:xfrm flipH="1">
              <a:off x="2464" y="886"/>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0" name="Line 255"/>
            <p:cNvSpPr>
              <a:spLocks noChangeShapeType="1"/>
            </p:cNvSpPr>
            <p:nvPr/>
          </p:nvSpPr>
          <p:spPr bwMode="auto">
            <a:xfrm flipH="1">
              <a:off x="3008" y="896"/>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1" name="Line 256"/>
            <p:cNvSpPr>
              <a:spLocks noChangeShapeType="1"/>
            </p:cNvSpPr>
            <p:nvPr/>
          </p:nvSpPr>
          <p:spPr bwMode="auto">
            <a:xfrm flipH="1">
              <a:off x="3528" y="911"/>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2" name="Line 257"/>
            <p:cNvSpPr>
              <a:spLocks noChangeShapeType="1"/>
            </p:cNvSpPr>
            <p:nvPr/>
          </p:nvSpPr>
          <p:spPr bwMode="auto">
            <a:xfrm flipH="1">
              <a:off x="4096" y="875"/>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3" name="Line 258"/>
            <p:cNvSpPr>
              <a:spLocks noChangeShapeType="1"/>
            </p:cNvSpPr>
            <p:nvPr/>
          </p:nvSpPr>
          <p:spPr bwMode="auto">
            <a:xfrm flipH="1">
              <a:off x="4607" y="89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4" name="Line 259"/>
            <p:cNvSpPr>
              <a:spLocks noChangeShapeType="1"/>
            </p:cNvSpPr>
            <p:nvPr/>
          </p:nvSpPr>
          <p:spPr bwMode="auto">
            <a:xfrm flipV="1">
              <a:off x="1206" y="960"/>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5" name="Line 260"/>
            <p:cNvSpPr>
              <a:spLocks noChangeShapeType="1"/>
            </p:cNvSpPr>
            <p:nvPr/>
          </p:nvSpPr>
          <p:spPr bwMode="auto">
            <a:xfrm flipV="1">
              <a:off x="1219" y="1385"/>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6" name="Line 261"/>
            <p:cNvSpPr>
              <a:spLocks noChangeShapeType="1"/>
            </p:cNvSpPr>
            <p:nvPr/>
          </p:nvSpPr>
          <p:spPr bwMode="auto">
            <a:xfrm flipV="1">
              <a:off x="1223" y="1803"/>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7" name="Line 262"/>
            <p:cNvSpPr>
              <a:spLocks noChangeShapeType="1"/>
            </p:cNvSpPr>
            <p:nvPr/>
          </p:nvSpPr>
          <p:spPr bwMode="auto">
            <a:xfrm flipV="1">
              <a:off x="1236" y="2224"/>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8" name="Line 263"/>
            <p:cNvSpPr>
              <a:spLocks noChangeShapeType="1"/>
            </p:cNvSpPr>
            <p:nvPr/>
          </p:nvSpPr>
          <p:spPr bwMode="auto">
            <a:xfrm flipV="1">
              <a:off x="1230" y="2661"/>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49" name="Line 264"/>
            <p:cNvSpPr>
              <a:spLocks noChangeShapeType="1"/>
            </p:cNvSpPr>
            <p:nvPr/>
          </p:nvSpPr>
          <p:spPr bwMode="auto">
            <a:xfrm flipH="1">
              <a:off x="1932" y="123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0" name="Line 265"/>
            <p:cNvSpPr>
              <a:spLocks noChangeShapeType="1"/>
            </p:cNvSpPr>
            <p:nvPr/>
          </p:nvSpPr>
          <p:spPr bwMode="auto">
            <a:xfrm flipH="1" flipV="1">
              <a:off x="1975" y="1029"/>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1" name="Line 266"/>
            <p:cNvSpPr>
              <a:spLocks noChangeShapeType="1"/>
            </p:cNvSpPr>
            <p:nvPr/>
          </p:nvSpPr>
          <p:spPr bwMode="auto">
            <a:xfrm flipV="1">
              <a:off x="1754" y="1385"/>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2" name="Line 267"/>
            <p:cNvSpPr>
              <a:spLocks noChangeShapeType="1"/>
            </p:cNvSpPr>
            <p:nvPr/>
          </p:nvSpPr>
          <p:spPr bwMode="auto">
            <a:xfrm flipH="1">
              <a:off x="2493" y="1239"/>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3" name="Line 268"/>
            <p:cNvSpPr>
              <a:spLocks noChangeShapeType="1"/>
            </p:cNvSpPr>
            <p:nvPr/>
          </p:nvSpPr>
          <p:spPr bwMode="auto">
            <a:xfrm flipH="1" flipV="1">
              <a:off x="1975" y="1429"/>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4" name="Line 269"/>
            <p:cNvSpPr>
              <a:spLocks noChangeShapeType="1"/>
            </p:cNvSpPr>
            <p:nvPr/>
          </p:nvSpPr>
          <p:spPr bwMode="auto">
            <a:xfrm flipV="1">
              <a:off x="1754" y="1832"/>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5" name="Line 270"/>
            <p:cNvSpPr>
              <a:spLocks noChangeShapeType="1"/>
            </p:cNvSpPr>
            <p:nvPr/>
          </p:nvSpPr>
          <p:spPr bwMode="auto">
            <a:xfrm flipH="1">
              <a:off x="3055" y="1239"/>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6" name="Line 271"/>
            <p:cNvSpPr>
              <a:spLocks noChangeShapeType="1"/>
            </p:cNvSpPr>
            <p:nvPr/>
          </p:nvSpPr>
          <p:spPr bwMode="auto">
            <a:xfrm flipH="1" flipV="1">
              <a:off x="2493" y="1397"/>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7" name="Line 272"/>
            <p:cNvSpPr>
              <a:spLocks noChangeShapeType="1"/>
            </p:cNvSpPr>
            <p:nvPr/>
          </p:nvSpPr>
          <p:spPr bwMode="auto">
            <a:xfrm flipH="1" flipV="1">
              <a:off x="1975" y="1848"/>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8" name="Line 273"/>
            <p:cNvSpPr>
              <a:spLocks noChangeShapeType="1"/>
            </p:cNvSpPr>
            <p:nvPr/>
          </p:nvSpPr>
          <p:spPr bwMode="auto">
            <a:xfrm flipV="1">
              <a:off x="2284" y="1832"/>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59" name="Line 274"/>
            <p:cNvSpPr>
              <a:spLocks noChangeShapeType="1"/>
            </p:cNvSpPr>
            <p:nvPr/>
          </p:nvSpPr>
          <p:spPr bwMode="auto">
            <a:xfrm flipH="1" flipV="1">
              <a:off x="1431" y="2269"/>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0" name="Line 275"/>
            <p:cNvSpPr>
              <a:spLocks noChangeShapeType="1"/>
            </p:cNvSpPr>
            <p:nvPr/>
          </p:nvSpPr>
          <p:spPr bwMode="auto">
            <a:xfrm flipV="1">
              <a:off x="1754" y="2253"/>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1" name="Line 276"/>
            <p:cNvSpPr>
              <a:spLocks noChangeShapeType="1"/>
            </p:cNvSpPr>
            <p:nvPr/>
          </p:nvSpPr>
          <p:spPr bwMode="auto">
            <a:xfrm flipV="1">
              <a:off x="1767" y="2661"/>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2" name="Line 277"/>
            <p:cNvSpPr>
              <a:spLocks noChangeShapeType="1"/>
            </p:cNvSpPr>
            <p:nvPr/>
          </p:nvSpPr>
          <p:spPr bwMode="auto">
            <a:xfrm flipH="1" flipV="1">
              <a:off x="1431" y="2673"/>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3" name="Line 278"/>
            <p:cNvSpPr>
              <a:spLocks noChangeShapeType="1"/>
            </p:cNvSpPr>
            <p:nvPr/>
          </p:nvSpPr>
          <p:spPr bwMode="auto">
            <a:xfrm flipH="1" flipV="1">
              <a:off x="1983" y="2269"/>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4" name="Line 279"/>
            <p:cNvSpPr>
              <a:spLocks noChangeShapeType="1"/>
            </p:cNvSpPr>
            <p:nvPr/>
          </p:nvSpPr>
          <p:spPr bwMode="auto">
            <a:xfrm flipV="1">
              <a:off x="2771" y="1827"/>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5" name="Line 280"/>
            <p:cNvSpPr>
              <a:spLocks noChangeShapeType="1"/>
            </p:cNvSpPr>
            <p:nvPr/>
          </p:nvSpPr>
          <p:spPr bwMode="auto">
            <a:xfrm flipH="1">
              <a:off x="3055" y="1614"/>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6" name="Line 281"/>
            <p:cNvSpPr>
              <a:spLocks noChangeShapeType="1"/>
            </p:cNvSpPr>
            <p:nvPr/>
          </p:nvSpPr>
          <p:spPr bwMode="auto">
            <a:xfrm flipH="1">
              <a:off x="3590" y="125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7" name="Line 282"/>
            <p:cNvSpPr>
              <a:spLocks noChangeShapeType="1"/>
            </p:cNvSpPr>
            <p:nvPr/>
          </p:nvSpPr>
          <p:spPr bwMode="auto">
            <a:xfrm flipH="1" flipV="1">
              <a:off x="1932" y="2673"/>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8" name="Line 283"/>
            <p:cNvSpPr>
              <a:spLocks noChangeShapeType="1"/>
            </p:cNvSpPr>
            <p:nvPr/>
          </p:nvSpPr>
          <p:spPr bwMode="auto">
            <a:xfrm flipV="1">
              <a:off x="2288" y="2683"/>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69" name="Line 284"/>
            <p:cNvSpPr>
              <a:spLocks noChangeShapeType="1"/>
            </p:cNvSpPr>
            <p:nvPr/>
          </p:nvSpPr>
          <p:spPr bwMode="auto">
            <a:xfrm flipV="1">
              <a:off x="2784" y="2257"/>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0" name="Line 285"/>
            <p:cNvSpPr>
              <a:spLocks noChangeShapeType="1"/>
            </p:cNvSpPr>
            <p:nvPr/>
          </p:nvSpPr>
          <p:spPr bwMode="auto">
            <a:xfrm flipH="1">
              <a:off x="2493" y="2453"/>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1" name="Line 286"/>
            <p:cNvSpPr>
              <a:spLocks noChangeShapeType="1"/>
            </p:cNvSpPr>
            <p:nvPr/>
          </p:nvSpPr>
          <p:spPr bwMode="auto">
            <a:xfrm flipH="1" flipV="1">
              <a:off x="3055" y="1848"/>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2" name="Line 287"/>
            <p:cNvSpPr>
              <a:spLocks noChangeShapeType="1"/>
            </p:cNvSpPr>
            <p:nvPr/>
          </p:nvSpPr>
          <p:spPr bwMode="auto">
            <a:xfrm flipH="1" flipV="1">
              <a:off x="3590" y="1397"/>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3" name="Line 288"/>
            <p:cNvSpPr>
              <a:spLocks noChangeShapeType="1"/>
            </p:cNvSpPr>
            <p:nvPr/>
          </p:nvSpPr>
          <p:spPr bwMode="auto">
            <a:xfrm flipH="1">
              <a:off x="3590" y="1628"/>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4" name="Line 289"/>
            <p:cNvSpPr>
              <a:spLocks noChangeShapeType="1"/>
            </p:cNvSpPr>
            <p:nvPr/>
          </p:nvSpPr>
          <p:spPr bwMode="auto">
            <a:xfrm flipH="1">
              <a:off x="4151" y="1257"/>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5" name="Line 290"/>
            <p:cNvSpPr>
              <a:spLocks noChangeShapeType="1"/>
            </p:cNvSpPr>
            <p:nvPr/>
          </p:nvSpPr>
          <p:spPr bwMode="auto">
            <a:xfrm flipH="1">
              <a:off x="4695" y="126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6" name="Line 291"/>
            <p:cNvSpPr>
              <a:spLocks noChangeShapeType="1"/>
            </p:cNvSpPr>
            <p:nvPr/>
          </p:nvSpPr>
          <p:spPr bwMode="auto">
            <a:xfrm flipH="1">
              <a:off x="4152" y="164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7" name="Line 292"/>
            <p:cNvSpPr>
              <a:spLocks noChangeShapeType="1"/>
            </p:cNvSpPr>
            <p:nvPr/>
          </p:nvSpPr>
          <p:spPr bwMode="auto">
            <a:xfrm flipH="1" flipV="1">
              <a:off x="4151" y="1397"/>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8" name="Line 293"/>
            <p:cNvSpPr>
              <a:spLocks noChangeShapeType="1"/>
            </p:cNvSpPr>
            <p:nvPr/>
          </p:nvSpPr>
          <p:spPr bwMode="auto">
            <a:xfrm flipH="1" flipV="1">
              <a:off x="3607" y="1848"/>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79" name="Line 294"/>
            <p:cNvSpPr>
              <a:spLocks noChangeShapeType="1"/>
            </p:cNvSpPr>
            <p:nvPr/>
          </p:nvSpPr>
          <p:spPr bwMode="auto">
            <a:xfrm flipH="1" flipV="1">
              <a:off x="3055" y="2253"/>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0" name="Line 295"/>
            <p:cNvSpPr>
              <a:spLocks noChangeShapeType="1"/>
            </p:cNvSpPr>
            <p:nvPr/>
          </p:nvSpPr>
          <p:spPr bwMode="auto">
            <a:xfrm flipH="1" flipV="1">
              <a:off x="2493" y="2695"/>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1" name="Line 296"/>
            <p:cNvSpPr>
              <a:spLocks noChangeShapeType="1"/>
            </p:cNvSpPr>
            <p:nvPr/>
          </p:nvSpPr>
          <p:spPr bwMode="auto">
            <a:xfrm flipH="1" flipV="1">
              <a:off x="3055" y="2683"/>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2" name="Line 297"/>
            <p:cNvSpPr>
              <a:spLocks noChangeShapeType="1"/>
            </p:cNvSpPr>
            <p:nvPr/>
          </p:nvSpPr>
          <p:spPr bwMode="auto">
            <a:xfrm flipV="1">
              <a:off x="3371" y="2661"/>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3" name="Line 298"/>
            <p:cNvSpPr>
              <a:spLocks noChangeShapeType="1"/>
            </p:cNvSpPr>
            <p:nvPr/>
          </p:nvSpPr>
          <p:spPr bwMode="auto">
            <a:xfrm flipV="1">
              <a:off x="3934" y="2253"/>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4" name="Line 299"/>
            <p:cNvSpPr>
              <a:spLocks noChangeShapeType="1"/>
            </p:cNvSpPr>
            <p:nvPr/>
          </p:nvSpPr>
          <p:spPr bwMode="auto">
            <a:xfrm flipH="1">
              <a:off x="3590" y="2458"/>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5" name="Line 300"/>
            <p:cNvSpPr>
              <a:spLocks noChangeShapeType="1"/>
            </p:cNvSpPr>
            <p:nvPr/>
          </p:nvSpPr>
          <p:spPr bwMode="auto">
            <a:xfrm flipH="1">
              <a:off x="4139" y="2066"/>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6" name="Line 301"/>
            <p:cNvSpPr>
              <a:spLocks noChangeShapeType="1"/>
            </p:cNvSpPr>
            <p:nvPr/>
          </p:nvSpPr>
          <p:spPr bwMode="auto">
            <a:xfrm flipH="1" flipV="1">
              <a:off x="4695" y="1397"/>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7" name="Line 302"/>
            <p:cNvSpPr>
              <a:spLocks noChangeShapeType="1"/>
            </p:cNvSpPr>
            <p:nvPr/>
          </p:nvSpPr>
          <p:spPr bwMode="auto">
            <a:xfrm flipH="1" flipV="1">
              <a:off x="3590" y="2661"/>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8" name="Line 303"/>
            <p:cNvSpPr>
              <a:spLocks noChangeShapeType="1"/>
            </p:cNvSpPr>
            <p:nvPr/>
          </p:nvSpPr>
          <p:spPr bwMode="auto">
            <a:xfrm flipH="1" flipV="1">
              <a:off x="4139" y="2224"/>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89" name="Line 304"/>
            <p:cNvSpPr>
              <a:spLocks noChangeShapeType="1"/>
            </p:cNvSpPr>
            <p:nvPr/>
          </p:nvSpPr>
          <p:spPr bwMode="auto">
            <a:xfrm flipH="1">
              <a:off x="4695" y="2089"/>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0" name="Line 305"/>
            <p:cNvSpPr>
              <a:spLocks noChangeShapeType="1"/>
            </p:cNvSpPr>
            <p:nvPr/>
          </p:nvSpPr>
          <p:spPr bwMode="auto">
            <a:xfrm flipH="1" flipV="1">
              <a:off x="4139" y="2673"/>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1" name="Line 306"/>
            <p:cNvSpPr>
              <a:spLocks noChangeShapeType="1"/>
            </p:cNvSpPr>
            <p:nvPr/>
          </p:nvSpPr>
          <p:spPr bwMode="auto">
            <a:xfrm flipV="1">
              <a:off x="4491" y="2683"/>
              <a:ext cx="0"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2" name="Line 307"/>
            <p:cNvSpPr>
              <a:spLocks noChangeShapeType="1"/>
            </p:cNvSpPr>
            <p:nvPr/>
          </p:nvSpPr>
          <p:spPr bwMode="auto">
            <a:xfrm flipH="1">
              <a:off x="4714" y="2463"/>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3" name="Line 308"/>
            <p:cNvSpPr>
              <a:spLocks noChangeShapeType="1"/>
            </p:cNvSpPr>
            <p:nvPr/>
          </p:nvSpPr>
          <p:spPr bwMode="auto">
            <a:xfrm flipH="1" flipV="1">
              <a:off x="4695" y="2683"/>
              <a:ext cx="177"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4" name="Line 309"/>
            <p:cNvSpPr>
              <a:spLocks noChangeShapeType="1"/>
            </p:cNvSpPr>
            <p:nvPr/>
          </p:nvSpPr>
          <p:spPr bwMode="auto">
            <a:xfrm flipH="1">
              <a:off x="4683" y="1642"/>
              <a:ext cx="17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5" name="Line 310"/>
            <p:cNvSpPr>
              <a:spLocks noChangeShapeType="1"/>
            </p:cNvSpPr>
            <p:nvPr/>
          </p:nvSpPr>
          <p:spPr bwMode="auto">
            <a:xfrm flipH="1" flipV="1">
              <a:off x="4491" y="2693"/>
              <a:ext cx="333" cy="25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6" name="Line 311"/>
            <p:cNvSpPr>
              <a:spLocks noChangeShapeType="1"/>
            </p:cNvSpPr>
            <p:nvPr/>
          </p:nvSpPr>
          <p:spPr bwMode="auto">
            <a:xfrm flipH="1" flipV="1">
              <a:off x="3971" y="2269"/>
              <a:ext cx="335" cy="239"/>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7" name="Line 312"/>
            <p:cNvSpPr>
              <a:spLocks noChangeShapeType="1"/>
            </p:cNvSpPr>
            <p:nvPr/>
          </p:nvSpPr>
          <p:spPr bwMode="auto">
            <a:xfrm flipH="1" flipV="1">
              <a:off x="3420" y="1827"/>
              <a:ext cx="307" cy="286"/>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8" name="Line 314"/>
            <p:cNvSpPr>
              <a:spLocks noChangeShapeType="1"/>
            </p:cNvSpPr>
            <p:nvPr/>
          </p:nvSpPr>
          <p:spPr bwMode="auto">
            <a:xfrm flipH="1">
              <a:off x="2998" y="1785"/>
              <a:ext cx="305"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3999" name="Line 315"/>
            <p:cNvSpPr>
              <a:spLocks noChangeShapeType="1"/>
            </p:cNvSpPr>
            <p:nvPr/>
          </p:nvSpPr>
          <p:spPr bwMode="auto">
            <a:xfrm flipH="1" flipV="1">
              <a:off x="2393" y="1429"/>
              <a:ext cx="277" cy="2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4000" name="Line 316"/>
            <p:cNvSpPr>
              <a:spLocks noChangeShapeType="1"/>
            </p:cNvSpPr>
            <p:nvPr/>
          </p:nvSpPr>
          <p:spPr bwMode="auto">
            <a:xfrm flipH="1">
              <a:off x="1920" y="1385"/>
              <a:ext cx="24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4001" name="Line 317"/>
            <p:cNvSpPr>
              <a:spLocks noChangeShapeType="1"/>
            </p:cNvSpPr>
            <p:nvPr/>
          </p:nvSpPr>
          <p:spPr bwMode="auto">
            <a:xfrm flipH="1" flipV="1">
              <a:off x="1932" y="886"/>
              <a:ext cx="228" cy="191"/>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4002" name="Line 320"/>
            <p:cNvSpPr>
              <a:spLocks noChangeShapeType="1"/>
            </p:cNvSpPr>
            <p:nvPr/>
          </p:nvSpPr>
          <p:spPr bwMode="auto">
            <a:xfrm flipH="1">
              <a:off x="1376" y="875"/>
              <a:ext cx="216"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4003" name="Line 321"/>
            <p:cNvSpPr>
              <a:spLocks noChangeShapeType="1"/>
            </p:cNvSpPr>
            <p:nvPr/>
          </p:nvSpPr>
          <p:spPr bwMode="auto">
            <a:xfrm flipH="1" flipV="1">
              <a:off x="1236" y="979"/>
              <a:ext cx="372" cy="406"/>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graphicFrame>
        <p:nvGraphicFramePr>
          <p:cNvPr id="265617" name="Group 401"/>
          <p:cNvGraphicFramePr>
            <a:graphicFrameLocks noGrp="1"/>
          </p:cNvGraphicFramePr>
          <p:nvPr>
            <p:ph sz="quarter" idx="2"/>
          </p:nvPr>
        </p:nvGraphicFramePr>
        <p:xfrm>
          <a:off x="4759325" y="5381625"/>
          <a:ext cx="4111625" cy="1147763"/>
        </p:xfrm>
        <a:graphic>
          <a:graphicData uri="http://schemas.openxmlformats.org/drawingml/2006/table">
            <a:tbl>
              <a:tblPr/>
              <a:tblGrid>
                <a:gridCol w="514350"/>
                <a:gridCol w="514350"/>
                <a:gridCol w="512763"/>
                <a:gridCol w="514350"/>
                <a:gridCol w="514350"/>
                <a:gridCol w="514350"/>
                <a:gridCol w="512762"/>
                <a:gridCol w="514350"/>
              </a:tblGrid>
              <a:tr h="561975">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57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910674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仿射罚分下的比对</a:t>
            </a:r>
            <a:endParaRPr lang="zh-CN" altLang="en-US" dirty="0"/>
          </a:p>
        </p:txBody>
      </p:sp>
      <p:sp>
        <p:nvSpPr>
          <p:cNvPr id="7" name="内容占位符 6"/>
          <p:cNvSpPr>
            <a:spLocks noGrp="1"/>
          </p:cNvSpPr>
          <p:nvPr>
            <p:ph idx="1"/>
          </p:nvPr>
        </p:nvSpPr>
        <p:spPr/>
        <p:txBody>
          <a:bodyPr/>
          <a:lstStyle/>
          <a:p>
            <a:r>
              <a:rPr lang="zh-CN" altLang="en-US" dirty="0" smtClean="0"/>
              <a:t>罚分函数</a:t>
            </a:r>
            <a:r>
              <a:rPr lang="en-US" altLang="zh-CN" dirty="0" smtClean="0"/>
              <a:t>:</a:t>
            </a:r>
          </a:p>
          <a:p>
            <a:endParaRPr lang="en-US" altLang="zh-CN" dirty="0" smtClean="0"/>
          </a:p>
          <a:p>
            <a:r>
              <a:rPr lang="zh-CN" altLang="en-US" dirty="0" smtClean="0"/>
              <a:t>仍然可以采用动态规划算法，其核心是：只要记住最后的位置是否有过空格，就可以决定如何打分</a:t>
            </a:r>
            <a:endParaRPr lang="en-US" altLang="zh-CN" dirty="0" smtClean="0"/>
          </a:p>
          <a:p>
            <a:pPr marL="0" indent="0">
              <a:buNone/>
            </a:pPr>
            <a:r>
              <a:rPr lang="en-US" altLang="zh-CN" dirty="0" smtClean="0"/>
              <a:t> </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689042590"/>
              </p:ext>
            </p:extLst>
          </p:nvPr>
        </p:nvGraphicFramePr>
        <p:xfrm>
          <a:off x="2915816" y="1772816"/>
          <a:ext cx="3613150" cy="349250"/>
        </p:xfrm>
        <a:graphic>
          <a:graphicData uri="http://schemas.openxmlformats.org/presentationml/2006/ole">
            <mc:AlternateContent xmlns:mc="http://schemas.openxmlformats.org/markup-compatibility/2006">
              <mc:Choice xmlns:v="urn:schemas-microsoft-com:vml" Requires="v">
                <p:oleObj spid="_x0000_s26661" name="Formula" r:id="rId3" imgW="1822450" imgH="176530" progId="Equation.Ribbit">
                  <p:embed/>
                </p:oleObj>
              </mc:Choice>
              <mc:Fallback>
                <p:oleObj name="Formula" r:id="rId3" imgW="1822450" imgH="176530" progId="Equation.Ribbit">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772816"/>
                        <a:ext cx="361315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39740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仿射罚分下的比对</a:t>
            </a:r>
          </a:p>
        </p:txBody>
      </p:sp>
      <p:sp>
        <p:nvSpPr>
          <p:cNvPr id="3" name="内容占位符 2"/>
          <p:cNvSpPr>
            <a:spLocks noGrp="1"/>
          </p:cNvSpPr>
          <p:nvPr>
            <p:ph idx="1"/>
          </p:nvPr>
        </p:nvSpPr>
        <p:spPr/>
        <p:txBody>
          <a:bodyPr/>
          <a:lstStyle/>
          <a:p>
            <a:r>
              <a:rPr lang="zh-CN" altLang="en-US" dirty="0" smtClean="0"/>
              <a:t>迭代算法</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03480399"/>
              </p:ext>
            </p:extLst>
          </p:nvPr>
        </p:nvGraphicFramePr>
        <p:xfrm>
          <a:off x="1475656" y="2492896"/>
          <a:ext cx="6316542" cy="3096344"/>
        </p:xfrm>
        <a:graphic>
          <a:graphicData uri="http://schemas.openxmlformats.org/presentationml/2006/ole">
            <mc:AlternateContent xmlns:mc="http://schemas.openxmlformats.org/markup-compatibility/2006">
              <mc:Choice xmlns:v="urn:schemas-microsoft-com:vml" Requires="v">
                <p:oleObj spid="_x0000_s27683" name="Formula" r:id="rId3" imgW="2858770" imgH="1400810" progId="Equation.Ribbit">
                  <p:embed/>
                </p:oleObj>
              </mc:Choice>
              <mc:Fallback>
                <p:oleObj name="Formula" r:id="rId3" imgW="2858770" imgH="1400810" progId="Equation.Ribbit">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492896"/>
                        <a:ext cx="6316542" cy="3096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3313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zh-CN" altLang="en-US" dirty="0" smtClean="0"/>
              <a:t>比对的数学模型</a:t>
            </a:r>
          </a:p>
        </p:txBody>
      </p:sp>
      <p:sp>
        <p:nvSpPr>
          <p:cNvPr id="21507" name="Rectangle 3"/>
          <p:cNvSpPr>
            <a:spLocks noGrp="1" noChangeArrowheads="1"/>
          </p:cNvSpPr>
          <p:nvPr>
            <p:ph type="body" idx="1"/>
          </p:nvPr>
        </p:nvSpPr>
        <p:spPr>
          <a:xfrm>
            <a:off x="334963" y="1317625"/>
            <a:ext cx="8489950" cy="4953000"/>
          </a:xfrm>
        </p:spPr>
        <p:txBody>
          <a:bodyPr/>
          <a:lstStyle/>
          <a:p>
            <a:pPr eaLnBrk="1" hangingPunct="1"/>
            <a:r>
              <a:rPr lang="zh-CN" altLang="en-US" sz="2800" dirty="0" smtClean="0"/>
              <a:t>设有序列</a:t>
            </a:r>
            <a:r>
              <a:rPr lang="en-US" altLang="zh-CN" sz="2800" dirty="0" smtClean="0"/>
              <a:t>: X=(x</a:t>
            </a:r>
            <a:r>
              <a:rPr lang="en-US" altLang="zh-CN" sz="2800" baseline="-25000" dirty="0" smtClean="0"/>
              <a:t>1</a:t>
            </a:r>
            <a:r>
              <a:rPr lang="en-US" altLang="zh-CN" sz="2800" dirty="0" smtClean="0"/>
              <a:t>,x</a:t>
            </a:r>
            <a:r>
              <a:rPr lang="en-US" altLang="zh-CN" sz="2800" baseline="-25000" dirty="0" smtClean="0"/>
              <a:t>2</a:t>
            </a:r>
            <a:r>
              <a:rPr lang="en-US" altLang="zh-CN" sz="2800" dirty="0" smtClean="0"/>
              <a:t>,</a:t>
            </a:r>
            <a:r>
              <a:rPr lang="en-US" altLang="zh-CN" sz="2800" dirty="0" smtClean="0">
                <a:latin typeface="MT Extra" pitchFamily="18" charset="2"/>
                <a:sym typeface="MT Extra" pitchFamily="18" charset="2"/>
              </a:rPr>
              <a:t></a:t>
            </a:r>
            <a:r>
              <a:rPr lang="en-US" altLang="zh-CN" sz="2800" dirty="0" smtClean="0"/>
              <a:t>,x</a:t>
            </a:r>
            <a:r>
              <a:rPr lang="en-US" altLang="zh-CN" sz="2800" baseline="-25000" dirty="0" smtClean="0"/>
              <a:t>m</a:t>
            </a:r>
            <a:r>
              <a:rPr lang="en-US" altLang="zh-CN" sz="2800" dirty="0" smtClean="0"/>
              <a:t>)</a:t>
            </a:r>
            <a:r>
              <a:rPr lang="zh-CN" altLang="en-US" sz="2800" dirty="0" smtClean="0"/>
              <a:t>与</a:t>
            </a:r>
            <a:r>
              <a:rPr lang="en-US" altLang="zh-CN" sz="2800" dirty="0" smtClean="0"/>
              <a:t>Y=(y</a:t>
            </a:r>
            <a:r>
              <a:rPr lang="en-US" altLang="zh-CN" sz="2800" baseline="-25000" dirty="0" smtClean="0"/>
              <a:t>1</a:t>
            </a:r>
            <a:r>
              <a:rPr lang="en-US" altLang="zh-CN" sz="2800" dirty="0" smtClean="0"/>
              <a:t>,y</a:t>
            </a:r>
            <a:r>
              <a:rPr lang="en-US" altLang="zh-CN" sz="2800" baseline="-25000" dirty="0" smtClean="0"/>
              <a:t>2</a:t>
            </a:r>
            <a:r>
              <a:rPr lang="en-US" altLang="zh-CN" sz="2800" dirty="0" smtClean="0"/>
              <a:t>,</a:t>
            </a:r>
            <a:r>
              <a:rPr lang="en-US" altLang="zh-CN" sz="2800" dirty="0" smtClean="0">
                <a:latin typeface="MT Extra" pitchFamily="18" charset="2"/>
                <a:sym typeface="MT Extra" pitchFamily="18" charset="2"/>
              </a:rPr>
              <a:t></a:t>
            </a:r>
            <a:r>
              <a:rPr lang="en-US" altLang="zh-CN" sz="2800" dirty="0" smtClean="0"/>
              <a:t>,y</a:t>
            </a:r>
            <a:r>
              <a:rPr lang="en-US" altLang="zh-CN" sz="2800" baseline="-25000" dirty="0" smtClean="0">
                <a:latin typeface="Times New Roman" pitchFamily="18" charset="0"/>
              </a:rPr>
              <a:t>n</a:t>
            </a:r>
            <a:r>
              <a:rPr lang="en-US" altLang="zh-CN" sz="2800" dirty="0" smtClean="0"/>
              <a:t>), </a:t>
            </a:r>
            <a:r>
              <a:rPr lang="zh-CN" altLang="en-US" sz="2800" dirty="0" smtClean="0"/>
              <a:t>长度分别为 </a:t>
            </a:r>
            <a:r>
              <a:rPr lang="en-US" altLang="zh-CN" sz="2800" i="1" dirty="0" smtClean="0"/>
              <a:t>m </a:t>
            </a:r>
            <a:r>
              <a:rPr lang="zh-CN" altLang="en-US" sz="2800" dirty="0" smtClean="0"/>
              <a:t>和 </a:t>
            </a:r>
            <a:r>
              <a:rPr lang="en-US" altLang="zh-CN" sz="2800" i="1" dirty="0" smtClean="0"/>
              <a:t>n</a:t>
            </a:r>
            <a:r>
              <a:rPr lang="en-US" altLang="zh-CN" sz="2800" dirty="0" smtClean="0"/>
              <a:t>.  </a:t>
            </a:r>
            <a:r>
              <a:rPr lang="zh-CN" altLang="en-US" sz="2800" dirty="0" smtClean="0"/>
              <a:t>现在要找出最优的全局比对方案，即在 </a:t>
            </a:r>
            <a:r>
              <a:rPr lang="en-US" altLang="zh-CN" sz="2800" dirty="0" smtClean="0"/>
              <a:t>X </a:t>
            </a:r>
            <a:r>
              <a:rPr lang="zh-CN" altLang="en-US" sz="2800" dirty="0" smtClean="0"/>
              <a:t>与 </a:t>
            </a:r>
            <a:r>
              <a:rPr lang="en-US" altLang="zh-CN" sz="2800" dirty="0" smtClean="0"/>
              <a:t>Y </a:t>
            </a:r>
            <a:r>
              <a:rPr lang="zh-CN" altLang="en-US" sz="2800" dirty="0" smtClean="0"/>
              <a:t>中分别加入若干插入</a:t>
            </a:r>
            <a:r>
              <a:rPr lang="en-US" altLang="zh-CN" sz="2800" dirty="0" smtClean="0"/>
              <a:t>, </a:t>
            </a:r>
            <a:r>
              <a:rPr lang="zh-CN" altLang="en-US" sz="2800" dirty="0" smtClean="0"/>
              <a:t>使得符合得最好。</a:t>
            </a:r>
          </a:p>
          <a:p>
            <a:pPr eaLnBrk="1" hangingPunct="1"/>
            <a:r>
              <a:rPr lang="zh-CN" altLang="en-US" dirty="0" smtClean="0"/>
              <a:t>问题：好的度量</a:t>
            </a:r>
            <a:r>
              <a:rPr lang="en-US" altLang="zh-CN" dirty="0" smtClean="0"/>
              <a:t>(</a:t>
            </a:r>
            <a:r>
              <a:rPr lang="zh-CN" altLang="en-US" dirty="0" smtClean="0"/>
              <a:t>比对好的标准</a:t>
            </a:r>
            <a:r>
              <a:rPr lang="en-US" altLang="zh-CN" dirty="0" smtClean="0"/>
              <a:t>)</a:t>
            </a:r>
            <a:r>
              <a:rPr lang="zh-CN" altLang="en-US" dirty="0" smtClean="0"/>
              <a:t>与表达式；好的算法。</a:t>
            </a:r>
            <a:endParaRPr lang="en-US" altLang="zh-CN" dirty="0" smtClean="0"/>
          </a:p>
          <a:p>
            <a:pPr marL="0" indent="0" eaLnBrk="1" hangingPunct="1">
              <a:buNone/>
            </a:pPr>
            <a:r>
              <a:rPr lang="en-US" altLang="zh-CN" dirty="0" smtClean="0"/>
              <a:t>      </a:t>
            </a:r>
          </a:p>
          <a:p>
            <a:pPr marL="0" indent="0" eaLnBrk="1" hangingPunct="1">
              <a:buNone/>
            </a:pPr>
            <a:r>
              <a:rPr lang="en-US" altLang="zh-CN" dirty="0"/>
              <a:t> </a:t>
            </a:r>
            <a:r>
              <a:rPr lang="en-US" altLang="zh-CN" dirty="0" smtClean="0"/>
              <a:t>  X=</a:t>
            </a:r>
            <a:r>
              <a:rPr lang="en-US" altLang="zh-CN" dirty="0" smtClean="0">
                <a:solidFill>
                  <a:srgbClr val="000000"/>
                </a:solidFill>
                <a:latin typeface="Courier New" pitchFamily="49" charset="0"/>
                <a:ea typeface="宋体" charset="-122"/>
                <a:cs typeface="Arial" charset="0"/>
              </a:rPr>
              <a:t>ATGTTAT, Y=ATCGTAC</a:t>
            </a:r>
          </a:p>
          <a:p>
            <a:pPr marL="0" indent="0" eaLnBrk="1" hangingPunct="1">
              <a:buNone/>
            </a:pPr>
            <a:endParaRPr lang="zh-CN" altLang="en-US" dirty="0" smtClean="0"/>
          </a:p>
        </p:txBody>
      </p:sp>
      <p:sp>
        <p:nvSpPr>
          <p:cNvPr id="4" name="Rectangle 28"/>
          <p:cNvSpPr>
            <a:spLocks noChangeArrowheads="1"/>
          </p:cNvSpPr>
          <p:nvPr/>
        </p:nvSpPr>
        <p:spPr bwMode="auto">
          <a:xfrm>
            <a:off x="2843808" y="5157192"/>
            <a:ext cx="375124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sz="2800" b="1" dirty="0" smtClean="0">
                <a:solidFill>
                  <a:srgbClr val="000000"/>
                </a:solidFill>
                <a:latin typeface="Courier New" pitchFamily="49" charset="0"/>
              </a:rPr>
              <a:t>A T - G T </a:t>
            </a:r>
            <a:r>
              <a:rPr lang="en-US" altLang="zh-CN" sz="2800" b="1" dirty="0" err="1" smtClean="0">
                <a:solidFill>
                  <a:srgbClr val="000000"/>
                </a:solidFill>
                <a:latin typeface="Courier New" pitchFamily="49" charset="0"/>
              </a:rPr>
              <a:t>T</a:t>
            </a:r>
            <a:r>
              <a:rPr lang="en-US" altLang="zh-CN" sz="2800" b="1" dirty="0" smtClean="0">
                <a:solidFill>
                  <a:srgbClr val="000000"/>
                </a:solidFill>
                <a:latin typeface="Courier New" pitchFamily="49" charset="0"/>
              </a:rPr>
              <a:t> A T</a:t>
            </a:r>
          </a:p>
          <a:p>
            <a:pPr fontAlgn="base">
              <a:spcBef>
                <a:spcPct val="0"/>
              </a:spcBef>
              <a:spcAft>
                <a:spcPct val="0"/>
              </a:spcAft>
            </a:pPr>
            <a:r>
              <a:rPr lang="en-US" altLang="zh-CN" sz="2800" b="1" dirty="0" smtClean="0">
                <a:solidFill>
                  <a:srgbClr val="000000"/>
                </a:solidFill>
                <a:latin typeface="Courier New" pitchFamily="49" charset="0"/>
              </a:rPr>
              <a:t>A T C G T - A C</a:t>
            </a:r>
          </a:p>
        </p:txBody>
      </p:sp>
    </p:spTree>
    <p:extLst>
      <p:ext uri="{BB962C8B-B14F-4D97-AF65-F5344CB8AC3E}">
        <p14:creationId xmlns:p14="http://schemas.microsoft.com/office/powerpoint/2010/main" val="1113804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t>局部比对</a:t>
            </a:r>
            <a:r>
              <a:rPr lang="en-US" altLang="zh-CN" dirty="0" smtClean="0"/>
              <a:t>(Local Alignment)</a:t>
            </a:r>
            <a:endParaRPr lang="zh-CN" altLang="en-US" dirty="0" smtClean="0"/>
          </a:p>
        </p:txBody>
      </p:sp>
      <p:sp>
        <p:nvSpPr>
          <p:cNvPr id="34819" name="Rectangle 3"/>
          <p:cNvSpPr>
            <a:spLocks noGrp="1" noChangeArrowheads="1"/>
          </p:cNvSpPr>
          <p:nvPr>
            <p:ph type="body" idx="1"/>
          </p:nvPr>
        </p:nvSpPr>
        <p:spPr>
          <a:xfrm>
            <a:off x="457200" y="1417638"/>
            <a:ext cx="8229600" cy="4954587"/>
          </a:xfrm>
        </p:spPr>
        <p:txBody>
          <a:bodyPr/>
          <a:lstStyle/>
          <a:p>
            <a:pPr eaLnBrk="1" hangingPunct="1"/>
            <a:r>
              <a:rPr lang="zh-CN" altLang="en-US" dirty="0" smtClean="0"/>
              <a:t>两个序列的局部比对，是指在两个序列中分别找出一段子序列，使得它们的全局比对符合度最高。</a:t>
            </a:r>
            <a:endParaRPr lang="zh-CN" altLang="en-US" sz="1200" dirty="0" smtClean="0"/>
          </a:p>
          <a:p>
            <a:pPr eaLnBrk="1" hangingPunct="1"/>
            <a:r>
              <a:rPr lang="zh-CN" altLang="en-US" dirty="0" smtClean="0"/>
              <a:t>局部比对的算法与全局比对有两点不同：</a:t>
            </a:r>
            <a:endParaRPr lang="zh-CN" altLang="en-US" sz="1200" dirty="0" smtClean="0"/>
          </a:p>
          <a:p>
            <a:pPr eaLnBrk="1" hangingPunct="1">
              <a:buFontTx/>
              <a:buNone/>
            </a:pPr>
            <a:r>
              <a:rPr lang="zh-CN" altLang="en-US" dirty="0" smtClean="0"/>
              <a:t>   局部比对比全局比对又增加了两个选择参数</a:t>
            </a:r>
            <a:r>
              <a:rPr lang="en-US" altLang="zh-CN" dirty="0" smtClean="0"/>
              <a:t>:</a:t>
            </a:r>
            <a:r>
              <a:rPr lang="zh-CN" altLang="en-US" dirty="0" smtClean="0"/>
              <a:t>序列的位置和长度</a:t>
            </a:r>
            <a:r>
              <a:rPr lang="en-US" altLang="zh-CN" dirty="0" smtClean="0"/>
              <a:t>,</a:t>
            </a:r>
            <a:r>
              <a:rPr lang="zh-CN" altLang="en-US" dirty="0" smtClean="0"/>
              <a:t>因而</a:t>
            </a:r>
          </a:p>
          <a:p>
            <a:pPr eaLnBrk="1" hangingPunct="1">
              <a:buFontTx/>
              <a:buNone/>
            </a:pPr>
            <a:r>
              <a:rPr lang="en-US" altLang="zh-CN" dirty="0" smtClean="0"/>
              <a:t>     - F(</a:t>
            </a:r>
            <a:r>
              <a:rPr lang="en-US" altLang="zh-CN" dirty="0" err="1" smtClean="0"/>
              <a:t>i,j</a:t>
            </a:r>
            <a:r>
              <a:rPr lang="en-US" altLang="zh-CN" dirty="0" smtClean="0"/>
              <a:t>)</a:t>
            </a:r>
            <a:r>
              <a:rPr lang="zh-CN" altLang="en-US" dirty="0" smtClean="0"/>
              <a:t>的初始化和递推公式不同</a:t>
            </a:r>
            <a:r>
              <a:rPr lang="en-US" altLang="zh-CN" dirty="0" smtClean="0"/>
              <a:t>;</a:t>
            </a:r>
          </a:p>
          <a:p>
            <a:pPr eaLnBrk="1" hangingPunct="1">
              <a:buFontTx/>
              <a:buNone/>
            </a:pPr>
            <a:r>
              <a:rPr lang="zh-CN" altLang="en-US" dirty="0" smtClean="0"/>
              <a:t>     </a:t>
            </a:r>
            <a:r>
              <a:rPr lang="en-US" altLang="zh-CN" dirty="0" smtClean="0"/>
              <a:t>-  </a:t>
            </a:r>
            <a:r>
              <a:rPr lang="zh-CN" altLang="en-US" dirty="0" smtClean="0"/>
              <a:t>回溯开始位置不同。</a:t>
            </a:r>
            <a:endParaRPr lang="en-US" altLang="zh-CN" dirty="0" smtClean="0"/>
          </a:p>
        </p:txBody>
      </p:sp>
    </p:spTree>
    <p:extLst>
      <p:ext uri="{BB962C8B-B14F-4D97-AF65-F5344CB8AC3E}">
        <p14:creationId xmlns:p14="http://schemas.microsoft.com/office/powerpoint/2010/main" val="2598380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smtClean="0">
                <a:solidFill>
                  <a:schemeClr val="tx1"/>
                </a:solidFill>
              </a:rPr>
              <a:t>Smith-Waterman 算法</a:t>
            </a:r>
            <a:endParaRPr lang="zh-CN" altLang="en-US" smtClean="0">
              <a:solidFill>
                <a:schemeClr val="tx1"/>
              </a:solidFill>
            </a:endParaRPr>
          </a:p>
        </p:txBody>
      </p:sp>
      <p:sp>
        <p:nvSpPr>
          <p:cNvPr id="16388" name="Rectangle 3"/>
          <p:cNvSpPr>
            <a:spLocks noGrp="1" noChangeArrowheads="1"/>
          </p:cNvSpPr>
          <p:nvPr>
            <p:ph type="body" sz="half" idx="1"/>
          </p:nvPr>
        </p:nvSpPr>
        <p:spPr>
          <a:xfrm>
            <a:off x="457200" y="1431925"/>
            <a:ext cx="8456613" cy="3836988"/>
          </a:xfrm>
        </p:spPr>
        <p:txBody>
          <a:bodyPr/>
          <a:lstStyle/>
          <a:p>
            <a:pPr eaLnBrk="1" hangingPunct="1"/>
            <a:r>
              <a:rPr lang="zh-CN" altLang="en-US" smtClean="0"/>
              <a:t>初始化：</a:t>
            </a:r>
            <a:r>
              <a:rPr lang="en-US" altLang="zh-CN" smtClean="0"/>
              <a:t>F(i, 0) </a:t>
            </a:r>
            <a:r>
              <a:rPr lang="zh-CN" altLang="en-US" smtClean="0"/>
              <a:t>和</a:t>
            </a:r>
            <a:r>
              <a:rPr lang="en-US" altLang="zh-CN" smtClean="0"/>
              <a:t>F(0, j) </a:t>
            </a:r>
            <a:r>
              <a:rPr lang="zh-CN" altLang="en-US" smtClean="0"/>
              <a:t>均为零</a:t>
            </a:r>
          </a:p>
          <a:p>
            <a:pPr eaLnBrk="1" hangingPunct="1"/>
            <a:r>
              <a:rPr lang="zh-CN" altLang="en-US" smtClean="0"/>
              <a:t>递推公式：</a:t>
            </a:r>
            <a:endParaRPr lang="en-US" altLang="zh-CN" smtClean="0"/>
          </a:p>
          <a:p>
            <a:pPr eaLnBrk="1" hangingPunct="1"/>
            <a:endParaRPr lang="en-US" altLang="zh-CN" smtClean="0"/>
          </a:p>
          <a:p>
            <a:pPr eaLnBrk="1" hangingPunct="1"/>
            <a:endParaRPr lang="en-US" altLang="zh-CN" smtClean="0"/>
          </a:p>
          <a:p>
            <a:pPr eaLnBrk="1" hangingPunct="1"/>
            <a:endParaRPr lang="en-US" altLang="zh-CN" sz="2800" smtClean="0"/>
          </a:p>
          <a:p>
            <a:pPr eaLnBrk="1" hangingPunct="1">
              <a:buFontTx/>
              <a:buNone/>
            </a:pPr>
            <a:r>
              <a:rPr lang="en-US" altLang="zh-CN" sz="2800" smtClean="0"/>
              <a:t>  </a:t>
            </a:r>
          </a:p>
          <a:p>
            <a:pPr eaLnBrk="1" hangingPunct="1"/>
            <a:endParaRPr lang="zh-CN" altLang="en-US" sz="2800" smtClean="0"/>
          </a:p>
        </p:txBody>
      </p:sp>
      <p:graphicFrame>
        <p:nvGraphicFramePr>
          <p:cNvPr id="16386" name="Object 56"/>
          <p:cNvGraphicFramePr>
            <a:graphicFrameLocks noChangeAspect="1"/>
          </p:cNvGraphicFramePr>
          <p:nvPr/>
        </p:nvGraphicFramePr>
        <p:xfrm>
          <a:off x="1651000" y="2935288"/>
          <a:ext cx="6264275" cy="2827337"/>
        </p:xfrm>
        <a:graphic>
          <a:graphicData uri="http://schemas.openxmlformats.org/presentationml/2006/ole">
            <mc:AlternateContent xmlns:mc="http://schemas.openxmlformats.org/markup-compatibility/2006">
              <mc:Choice xmlns:v="urn:schemas-microsoft-com:vml" Requires="v">
                <p:oleObj spid="_x0000_s25645" name="Formula" r:id="rId4" imgW="2592070" imgH="1169670" progId="Equation.Ribbit">
                  <p:embed/>
                </p:oleObj>
              </mc:Choice>
              <mc:Fallback>
                <p:oleObj name="Formula" r:id="rId4" imgW="2592070" imgH="1169670" progId="Equation.Ribbit">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0" y="2935288"/>
                        <a:ext cx="6264275" cy="282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525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Smith-Waterman </a:t>
            </a:r>
            <a:r>
              <a:rPr lang="zh-CN" altLang="en-US" smtClean="0"/>
              <a:t>算法（</a:t>
            </a:r>
            <a:r>
              <a:rPr lang="en-US" altLang="zh-CN" smtClean="0"/>
              <a:t>II</a:t>
            </a:r>
            <a:r>
              <a:rPr lang="zh-CN" altLang="en-US" smtClean="0"/>
              <a:t>）</a:t>
            </a:r>
          </a:p>
        </p:txBody>
      </p:sp>
      <p:sp>
        <p:nvSpPr>
          <p:cNvPr id="35843" name="Rectangle 3"/>
          <p:cNvSpPr>
            <a:spLocks noGrp="1" noChangeArrowheads="1"/>
          </p:cNvSpPr>
          <p:nvPr>
            <p:ph type="body" sz="half" idx="1"/>
          </p:nvPr>
        </p:nvSpPr>
        <p:spPr>
          <a:xfrm>
            <a:off x="684213" y="1889125"/>
            <a:ext cx="8002587" cy="2333625"/>
          </a:xfrm>
        </p:spPr>
        <p:txBody>
          <a:bodyPr/>
          <a:lstStyle/>
          <a:p>
            <a:pPr eaLnBrk="1" hangingPunct="1"/>
            <a:r>
              <a:rPr lang="zh-CN" altLang="en-US" smtClean="0"/>
              <a:t>四者之间的最大者，多了一个取零的可能。取零意味着从当前位置开始一个新的比对,也就是说若比对到某处分数为负，那就索性从头开始新的比对</a:t>
            </a:r>
            <a:r>
              <a:rPr lang="en-US" altLang="zh-CN" smtClean="0"/>
              <a:t>.</a:t>
            </a:r>
          </a:p>
          <a:p>
            <a:pPr eaLnBrk="1" hangingPunct="1"/>
            <a:endParaRPr lang="zh-CN" altLang="en-US" smtClean="0"/>
          </a:p>
        </p:txBody>
      </p:sp>
      <p:graphicFrame>
        <p:nvGraphicFramePr>
          <p:cNvPr id="290919" name="Group 103"/>
          <p:cNvGraphicFramePr>
            <a:graphicFrameLocks noGrp="1"/>
          </p:cNvGraphicFramePr>
          <p:nvPr>
            <p:ph sz="quarter" idx="2"/>
            <p:extLst>
              <p:ext uri="{D42A27DB-BD31-4B8C-83A1-F6EECF244321}">
                <p14:modId xmlns:p14="http://schemas.microsoft.com/office/powerpoint/2010/main" val="4267304067"/>
              </p:ext>
            </p:extLst>
          </p:nvPr>
        </p:nvGraphicFramePr>
        <p:xfrm>
          <a:off x="2703513" y="4532313"/>
          <a:ext cx="4111625" cy="1147763"/>
        </p:xfrm>
        <a:graphic>
          <a:graphicData uri="http://schemas.openxmlformats.org/drawingml/2006/table">
            <a:tbl>
              <a:tblPr/>
              <a:tblGrid>
                <a:gridCol w="514350"/>
                <a:gridCol w="514350"/>
                <a:gridCol w="512762"/>
                <a:gridCol w="514350"/>
                <a:gridCol w="514350"/>
                <a:gridCol w="514350"/>
                <a:gridCol w="512763"/>
                <a:gridCol w="514350"/>
              </a:tblGrid>
              <a:tr h="561975">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57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071064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457200" y="274638"/>
            <a:ext cx="8229600" cy="706437"/>
          </a:xfrm>
        </p:spPr>
        <p:txBody>
          <a:bodyPr/>
          <a:lstStyle/>
          <a:p>
            <a:pPr eaLnBrk="1" hangingPunct="1"/>
            <a:r>
              <a:rPr lang="zh-CN" altLang="en-US" sz="4000" smtClean="0">
                <a:solidFill>
                  <a:schemeClr val="tx1"/>
                </a:solidFill>
              </a:rPr>
              <a:t>回溯</a:t>
            </a:r>
          </a:p>
        </p:txBody>
      </p:sp>
      <p:sp>
        <p:nvSpPr>
          <p:cNvPr id="36867" name="Rectangle 1027"/>
          <p:cNvSpPr>
            <a:spLocks noGrp="1" noChangeArrowheads="1"/>
          </p:cNvSpPr>
          <p:nvPr>
            <p:ph type="body" idx="1"/>
          </p:nvPr>
        </p:nvSpPr>
        <p:spPr>
          <a:xfrm>
            <a:off x="457200" y="5434013"/>
            <a:ext cx="8229600" cy="1182687"/>
          </a:xfrm>
        </p:spPr>
        <p:txBody>
          <a:bodyPr/>
          <a:lstStyle/>
          <a:p>
            <a:pPr eaLnBrk="1" hangingPunct="1">
              <a:lnSpc>
                <a:spcPct val="80000"/>
              </a:lnSpc>
            </a:pPr>
            <a:r>
              <a:rPr lang="zh-CN" altLang="en-US" sz="2800" smtClean="0"/>
              <a:t>回溯时</a:t>
            </a:r>
            <a:r>
              <a:rPr lang="en-US" altLang="zh-CN" sz="2800" smtClean="0"/>
              <a:t>,</a:t>
            </a:r>
            <a:r>
              <a:rPr lang="zh-CN" altLang="en-US" sz="2800" smtClean="0"/>
              <a:t>由于局部比对可能到任何位置结束，我们从整个矩阵中找到最大值，从整个矩阵中最大值处开始回溯到0为止。</a:t>
            </a:r>
          </a:p>
        </p:txBody>
      </p:sp>
      <p:grpSp>
        <p:nvGrpSpPr>
          <p:cNvPr id="36868" name="Group 1029"/>
          <p:cNvGrpSpPr>
            <a:grpSpLocks/>
          </p:cNvGrpSpPr>
          <p:nvPr/>
        </p:nvGrpSpPr>
        <p:grpSpPr bwMode="auto">
          <a:xfrm>
            <a:off x="1238250" y="1017588"/>
            <a:ext cx="6643688" cy="4121150"/>
            <a:chOff x="534" y="896"/>
            <a:chExt cx="3840" cy="2560"/>
          </a:xfrm>
        </p:grpSpPr>
        <p:sp>
          <p:nvSpPr>
            <p:cNvPr id="36869" name="Rectangle 1030"/>
            <p:cNvSpPr>
              <a:spLocks noChangeArrowheads="1"/>
            </p:cNvSpPr>
            <p:nvPr/>
          </p:nvSpPr>
          <p:spPr bwMode="auto">
            <a:xfrm>
              <a:off x="3947" y="3090"/>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6870" name="Rectangle 1031"/>
            <p:cNvSpPr>
              <a:spLocks noChangeArrowheads="1"/>
            </p:cNvSpPr>
            <p:nvPr/>
          </p:nvSpPr>
          <p:spPr bwMode="auto">
            <a:xfrm>
              <a:off x="3521" y="3090"/>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6871" name="Rectangle 1032"/>
            <p:cNvSpPr>
              <a:spLocks noChangeArrowheads="1"/>
            </p:cNvSpPr>
            <p:nvPr/>
          </p:nvSpPr>
          <p:spPr bwMode="auto">
            <a:xfrm>
              <a:off x="3094" y="3090"/>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72" name="Rectangle 1033"/>
            <p:cNvSpPr>
              <a:spLocks noChangeArrowheads="1"/>
            </p:cNvSpPr>
            <p:nvPr/>
          </p:nvSpPr>
          <p:spPr bwMode="auto">
            <a:xfrm>
              <a:off x="2667" y="3090"/>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73" name="Rectangle 1034"/>
            <p:cNvSpPr>
              <a:spLocks noChangeArrowheads="1"/>
            </p:cNvSpPr>
            <p:nvPr/>
          </p:nvSpPr>
          <p:spPr bwMode="auto">
            <a:xfrm>
              <a:off x="2241" y="3090"/>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74" name="Rectangle 1035"/>
            <p:cNvSpPr>
              <a:spLocks noChangeArrowheads="1"/>
            </p:cNvSpPr>
            <p:nvPr/>
          </p:nvSpPr>
          <p:spPr bwMode="auto">
            <a:xfrm>
              <a:off x="1814" y="3090"/>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6875" name="Rectangle 1036"/>
            <p:cNvSpPr>
              <a:spLocks noChangeArrowheads="1"/>
            </p:cNvSpPr>
            <p:nvPr/>
          </p:nvSpPr>
          <p:spPr bwMode="auto">
            <a:xfrm>
              <a:off x="1387" y="3090"/>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76" name="Rectangle 1037"/>
            <p:cNvSpPr>
              <a:spLocks noChangeArrowheads="1"/>
            </p:cNvSpPr>
            <p:nvPr/>
          </p:nvSpPr>
          <p:spPr bwMode="auto">
            <a:xfrm>
              <a:off x="961" y="3090"/>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877" name="Rectangle 1038"/>
            <p:cNvSpPr>
              <a:spLocks noChangeArrowheads="1"/>
            </p:cNvSpPr>
            <p:nvPr/>
          </p:nvSpPr>
          <p:spPr bwMode="auto">
            <a:xfrm>
              <a:off x="534" y="3090"/>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6878" name="Rectangle 1039"/>
            <p:cNvSpPr>
              <a:spLocks noChangeArrowheads="1"/>
            </p:cNvSpPr>
            <p:nvPr/>
          </p:nvSpPr>
          <p:spPr bwMode="auto">
            <a:xfrm>
              <a:off x="3947" y="2725"/>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6879" name="Rectangle 1040"/>
            <p:cNvSpPr>
              <a:spLocks noChangeArrowheads="1"/>
            </p:cNvSpPr>
            <p:nvPr/>
          </p:nvSpPr>
          <p:spPr bwMode="auto">
            <a:xfrm>
              <a:off x="3521" y="2725"/>
              <a:ext cx="426"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3200" b="1" smtClean="0">
                  <a:solidFill>
                    <a:srgbClr val="808080"/>
                  </a:solidFill>
                </a:rPr>
                <a:t>  </a:t>
              </a:r>
              <a:r>
                <a:rPr lang="zh-CN" altLang="en-US" sz="3600" b="1" smtClean="0">
                  <a:solidFill>
                    <a:srgbClr val="000000"/>
                  </a:solidFill>
                </a:rPr>
                <a:t>3</a:t>
              </a:r>
            </a:p>
          </p:txBody>
        </p:sp>
        <p:sp>
          <p:nvSpPr>
            <p:cNvPr id="36880" name="Rectangle 1041"/>
            <p:cNvSpPr>
              <a:spLocks noChangeArrowheads="1"/>
            </p:cNvSpPr>
            <p:nvPr/>
          </p:nvSpPr>
          <p:spPr bwMode="auto">
            <a:xfrm>
              <a:off x="3094" y="2725"/>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81" name="Rectangle 1042"/>
            <p:cNvSpPr>
              <a:spLocks noChangeArrowheads="1"/>
            </p:cNvSpPr>
            <p:nvPr/>
          </p:nvSpPr>
          <p:spPr bwMode="auto">
            <a:xfrm>
              <a:off x="2667" y="2725"/>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6882" name="Rectangle 1043"/>
            <p:cNvSpPr>
              <a:spLocks noChangeArrowheads="1"/>
            </p:cNvSpPr>
            <p:nvPr/>
          </p:nvSpPr>
          <p:spPr bwMode="auto">
            <a:xfrm>
              <a:off x="2241" y="2725"/>
              <a:ext cx="426"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883" name="Rectangle 1044"/>
            <p:cNvSpPr>
              <a:spLocks noChangeArrowheads="1"/>
            </p:cNvSpPr>
            <p:nvPr/>
          </p:nvSpPr>
          <p:spPr bwMode="auto">
            <a:xfrm>
              <a:off x="1814" y="2725"/>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84" name="Rectangle 1045"/>
            <p:cNvSpPr>
              <a:spLocks noChangeArrowheads="1"/>
            </p:cNvSpPr>
            <p:nvPr/>
          </p:nvSpPr>
          <p:spPr bwMode="auto">
            <a:xfrm>
              <a:off x="1387" y="2725"/>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85" name="Rectangle 1046"/>
            <p:cNvSpPr>
              <a:spLocks noChangeArrowheads="1"/>
            </p:cNvSpPr>
            <p:nvPr/>
          </p:nvSpPr>
          <p:spPr bwMode="auto">
            <a:xfrm>
              <a:off x="961" y="2725"/>
              <a:ext cx="426"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886" name="Rectangle 1047"/>
            <p:cNvSpPr>
              <a:spLocks noChangeArrowheads="1"/>
            </p:cNvSpPr>
            <p:nvPr/>
          </p:nvSpPr>
          <p:spPr bwMode="auto">
            <a:xfrm>
              <a:off x="534" y="2725"/>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6887" name="Rectangle 1048"/>
            <p:cNvSpPr>
              <a:spLocks noChangeArrowheads="1"/>
            </p:cNvSpPr>
            <p:nvPr/>
          </p:nvSpPr>
          <p:spPr bwMode="auto">
            <a:xfrm>
              <a:off x="3947" y="2359"/>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88" name="Rectangle 1049"/>
            <p:cNvSpPr>
              <a:spLocks noChangeArrowheads="1"/>
            </p:cNvSpPr>
            <p:nvPr/>
          </p:nvSpPr>
          <p:spPr bwMode="auto">
            <a:xfrm>
              <a:off x="3521" y="2359"/>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89" name="Rectangle 1050"/>
            <p:cNvSpPr>
              <a:spLocks noChangeArrowheads="1"/>
            </p:cNvSpPr>
            <p:nvPr/>
          </p:nvSpPr>
          <p:spPr bwMode="auto">
            <a:xfrm>
              <a:off x="3094" y="2359"/>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6890" name="Rectangle 1051"/>
            <p:cNvSpPr>
              <a:spLocks noChangeArrowheads="1"/>
            </p:cNvSpPr>
            <p:nvPr/>
          </p:nvSpPr>
          <p:spPr bwMode="auto">
            <a:xfrm>
              <a:off x="2667" y="2359"/>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91" name="Rectangle 1052"/>
            <p:cNvSpPr>
              <a:spLocks noChangeArrowheads="1"/>
            </p:cNvSpPr>
            <p:nvPr/>
          </p:nvSpPr>
          <p:spPr bwMode="auto">
            <a:xfrm>
              <a:off x="2241" y="2359"/>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892" name="Rectangle 1053"/>
            <p:cNvSpPr>
              <a:spLocks noChangeArrowheads="1"/>
            </p:cNvSpPr>
            <p:nvPr/>
          </p:nvSpPr>
          <p:spPr bwMode="auto">
            <a:xfrm>
              <a:off x="1814" y="2359"/>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893" name="Rectangle 1054"/>
            <p:cNvSpPr>
              <a:spLocks noChangeArrowheads="1"/>
            </p:cNvSpPr>
            <p:nvPr/>
          </p:nvSpPr>
          <p:spPr bwMode="auto">
            <a:xfrm>
              <a:off x="1387" y="2359"/>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894" name="Rectangle 1055"/>
            <p:cNvSpPr>
              <a:spLocks noChangeArrowheads="1"/>
            </p:cNvSpPr>
            <p:nvPr/>
          </p:nvSpPr>
          <p:spPr bwMode="auto">
            <a:xfrm>
              <a:off x="961" y="2359"/>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895" name="Rectangle 1056"/>
            <p:cNvSpPr>
              <a:spLocks noChangeArrowheads="1"/>
            </p:cNvSpPr>
            <p:nvPr/>
          </p:nvSpPr>
          <p:spPr bwMode="auto">
            <a:xfrm>
              <a:off x="534" y="2359"/>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36896" name="Rectangle 1057"/>
            <p:cNvSpPr>
              <a:spLocks noChangeArrowheads="1"/>
            </p:cNvSpPr>
            <p:nvPr/>
          </p:nvSpPr>
          <p:spPr bwMode="auto">
            <a:xfrm>
              <a:off x="3947" y="1993"/>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6897" name="Rectangle 1058"/>
            <p:cNvSpPr>
              <a:spLocks noChangeArrowheads="1"/>
            </p:cNvSpPr>
            <p:nvPr/>
          </p:nvSpPr>
          <p:spPr bwMode="auto">
            <a:xfrm>
              <a:off x="3521" y="1993"/>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898" name="Rectangle 1059"/>
            <p:cNvSpPr>
              <a:spLocks noChangeArrowheads="1"/>
            </p:cNvSpPr>
            <p:nvPr/>
          </p:nvSpPr>
          <p:spPr bwMode="auto">
            <a:xfrm>
              <a:off x="3094" y="1993"/>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899" name="Rectangle 1060"/>
            <p:cNvSpPr>
              <a:spLocks noChangeArrowheads="1"/>
            </p:cNvSpPr>
            <p:nvPr/>
          </p:nvSpPr>
          <p:spPr bwMode="auto">
            <a:xfrm>
              <a:off x="2667" y="1993"/>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900" name="Rectangle 1061"/>
            <p:cNvSpPr>
              <a:spLocks noChangeArrowheads="1"/>
            </p:cNvSpPr>
            <p:nvPr/>
          </p:nvSpPr>
          <p:spPr bwMode="auto">
            <a:xfrm>
              <a:off x="2241" y="1993"/>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2</a:t>
              </a:r>
            </a:p>
          </p:txBody>
        </p:sp>
        <p:sp>
          <p:nvSpPr>
            <p:cNvPr id="36901" name="Rectangle 1062"/>
            <p:cNvSpPr>
              <a:spLocks noChangeArrowheads="1"/>
            </p:cNvSpPr>
            <p:nvPr/>
          </p:nvSpPr>
          <p:spPr bwMode="auto">
            <a:xfrm>
              <a:off x="1814" y="1993"/>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02" name="Rectangle 1063"/>
            <p:cNvSpPr>
              <a:spLocks noChangeArrowheads="1"/>
            </p:cNvSpPr>
            <p:nvPr/>
          </p:nvSpPr>
          <p:spPr bwMode="auto">
            <a:xfrm>
              <a:off x="1387" y="1993"/>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03" name="Rectangle 1064"/>
            <p:cNvSpPr>
              <a:spLocks noChangeArrowheads="1"/>
            </p:cNvSpPr>
            <p:nvPr/>
          </p:nvSpPr>
          <p:spPr bwMode="auto">
            <a:xfrm>
              <a:off x="961" y="1993"/>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04" name="Rectangle 1065"/>
            <p:cNvSpPr>
              <a:spLocks noChangeArrowheads="1"/>
            </p:cNvSpPr>
            <p:nvPr/>
          </p:nvSpPr>
          <p:spPr bwMode="auto">
            <a:xfrm>
              <a:off x="534" y="1993"/>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6905" name="Rectangle 1066"/>
            <p:cNvSpPr>
              <a:spLocks noChangeArrowheads="1"/>
            </p:cNvSpPr>
            <p:nvPr/>
          </p:nvSpPr>
          <p:spPr bwMode="auto">
            <a:xfrm>
              <a:off x="3947" y="1627"/>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06" name="Rectangle 1067"/>
            <p:cNvSpPr>
              <a:spLocks noChangeArrowheads="1"/>
            </p:cNvSpPr>
            <p:nvPr/>
          </p:nvSpPr>
          <p:spPr bwMode="auto">
            <a:xfrm>
              <a:off x="3521" y="1627"/>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907" name="Rectangle 1068"/>
            <p:cNvSpPr>
              <a:spLocks noChangeArrowheads="1"/>
            </p:cNvSpPr>
            <p:nvPr/>
          </p:nvSpPr>
          <p:spPr bwMode="auto">
            <a:xfrm>
              <a:off x="3094" y="1627"/>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08" name="Rectangle 1069"/>
            <p:cNvSpPr>
              <a:spLocks noChangeArrowheads="1"/>
            </p:cNvSpPr>
            <p:nvPr/>
          </p:nvSpPr>
          <p:spPr bwMode="auto">
            <a:xfrm>
              <a:off x="2667" y="1627"/>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909" name="Rectangle 1070"/>
            <p:cNvSpPr>
              <a:spLocks noChangeArrowheads="1"/>
            </p:cNvSpPr>
            <p:nvPr/>
          </p:nvSpPr>
          <p:spPr bwMode="auto">
            <a:xfrm>
              <a:off x="2241" y="1627"/>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10" name="Rectangle 1071"/>
            <p:cNvSpPr>
              <a:spLocks noChangeArrowheads="1"/>
            </p:cNvSpPr>
            <p:nvPr/>
          </p:nvSpPr>
          <p:spPr bwMode="auto">
            <a:xfrm>
              <a:off x="1814" y="1627"/>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911" name="Rectangle 1072"/>
            <p:cNvSpPr>
              <a:spLocks noChangeArrowheads="1"/>
            </p:cNvSpPr>
            <p:nvPr/>
          </p:nvSpPr>
          <p:spPr bwMode="auto">
            <a:xfrm>
              <a:off x="1387" y="1627"/>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1</a:t>
              </a:r>
            </a:p>
          </p:txBody>
        </p:sp>
        <p:sp>
          <p:nvSpPr>
            <p:cNvPr id="36912" name="Rectangle 1073"/>
            <p:cNvSpPr>
              <a:spLocks noChangeArrowheads="1"/>
            </p:cNvSpPr>
            <p:nvPr/>
          </p:nvSpPr>
          <p:spPr bwMode="auto">
            <a:xfrm>
              <a:off x="961" y="1627"/>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13" name="Rectangle 1074"/>
            <p:cNvSpPr>
              <a:spLocks noChangeArrowheads="1"/>
            </p:cNvSpPr>
            <p:nvPr/>
          </p:nvSpPr>
          <p:spPr bwMode="auto">
            <a:xfrm>
              <a:off x="534" y="1627"/>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6914" name="Rectangle 1075"/>
            <p:cNvSpPr>
              <a:spLocks noChangeArrowheads="1"/>
            </p:cNvSpPr>
            <p:nvPr/>
          </p:nvSpPr>
          <p:spPr bwMode="auto">
            <a:xfrm>
              <a:off x="3947" y="1262"/>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15" name="Rectangle 1076"/>
            <p:cNvSpPr>
              <a:spLocks noChangeArrowheads="1"/>
            </p:cNvSpPr>
            <p:nvPr/>
          </p:nvSpPr>
          <p:spPr bwMode="auto">
            <a:xfrm>
              <a:off x="3521" y="1262"/>
              <a:ext cx="426"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16" name="Rectangle 1077"/>
            <p:cNvSpPr>
              <a:spLocks noChangeArrowheads="1"/>
            </p:cNvSpPr>
            <p:nvPr/>
          </p:nvSpPr>
          <p:spPr bwMode="auto">
            <a:xfrm>
              <a:off x="3094" y="1262"/>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17" name="Rectangle 1078"/>
            <p:cNvSpPr>
              <a:spLocks noChangeArrowheads="1"/>
            </p:cNvSpPr>
            <p:nvPr/>
          </p:nvSpPr>
          <p:spPr bwMode="auto">
            <a:xfrm>
              <a:off x="2667" y="1262"/>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18" name="Rectangle 1079"/>
            <p:cNvSpPr>
              <a:spLocks noChangeArrowheads="1"/>
            </p:cNvSpPr>
            <p:nvPr/>
          </p:nvSpPr>
          <p:spPr bwMode="auto">
            <a:xfrm>
              <a:off x="2241" y="1262"/>
              <a:ext cx="426"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19" name="Rectangle 1080"/>
            <p:cNvSpPr>
              <a:spLocks noChangeArrowheads="1"/>
            </p:cNvSpPr>
            <p:nvPr/>
          </p:nvSpPr>
          <p:spPr bwMode="auto">
            <a:xfrm>
              <a:off x="1814" y="1262"/>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20" name="Rectangle 1081"/>
            <p:cNvSpPr>
              <a:spLocks noChangeArrowheads="1"/>
            </p:cNvSpPr>
            <p:nvPr/>
          </p:nvSpPr>
          <p:spPr bwMode="auto">
            <a:xfrm>
              <a:off x="1387" y="1262"/>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21" name="Rectangle 1082"/>
            <p:cNvSpPr>
              <a:spLocks noChangeArrowheads="1"/>
            </p:cNvSpPr>
            <p:nvPr/>
          </p:nvSpPr>
          <p:spPr bwMode="auto">
            <a:xfrm>
              <a:off x="961" y="1262"/>
              <a:ext cx="426"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zh-CN" altLang="en-US" sz="2800" smtClean="0">
                  <a:solidFill>
                    <a:srgbClr val="000000"/>
                  </a:solidFill>
                </a:rPr>
                <a:t> 0</a:t>
              </a:r>
            </a:p>
          </p:txBody>
        </p:sp>
        <p:sp>
          <p:nvSpPr>
            <p:cNvPr id="36922" name="Rectangle 1083"/>
            <p:cNvSpPr>
              <a:spLocks noChangeArrowheads="1"/>
            </p:cNvSpPr>
            <p:nvPr/>
          </p:nvSpPr>
          <p:spPr bwMode="auto">
            <a:xfrm>
              <a:off x="534" y="1262"/>
              <a:ext cx="427"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X</a:t>
              </a:r>
            </a:p>
          </p:txBody>
        </p:sp>
        <p:sp>
          <p:nvSpPr>
            <p:cNvPr id="36923" name="Rectangle 1084"/>
            <p:cNvSpPr>
              <a:spLocks noChangeArrowheads="1"/>
            </p:cNvSpPr>
            <p:nvPr/>
          </p:nvSpPr>
          <p:spPr bwMode="auto">
            <a:xfrm>
              <a:off x="3947" y="896"/>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6924" name="Rectangle 1085"/>
            <p:cNvSpPr>
              <a:spLocks noChangeArrowheads="1"/>
            </p:cNvSpPr>
            <p:nvPr/>
          </p:nvSpPr>
          <p:spPr bwMode="auto">
            <a:xfrm>
              <a:off x="3521" y="896"/>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6925" name="Rectangle 1086"/>
            <p:cNvSpPr>
              <a:spLocks noChangeArrowheads="1"/>
            </p:cNvSpPr>
            <p:nvPr/>
          </p:nvSpPr>
          <p:spPr bwMode="auto">
            <a:xfrm>
              <a:off x="3094" y="896"/>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G</a:t>
              </a:r>
            </a:p>
          </p:txBody>
        </p:sp>
        <p:sp>
          <p:nvSpPr>
            <p:cNvPr id="36926" name="Rectangle 1087"/>
            <p:cNvSpPr>
              <a:spLocks noChangeArrowheads="1"/>
            </p:cNvSpPr>
            <p:nvPr/>
          </p:nvSpPr>
          <p:spPr bwMode="auto">
            <a:xfrm>
              <a:off x="2667" y="896"/>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6927" name="Rectangle 1088"/>
            <p:cNvSpPr>
              <a:spLocks noChangeArrowheads="1"/>
            </p:cNvSpPr>
            <p:nvPr/>
          </p:nvSpPr>
          <p:spPr bwMode="auto">
            <a:xfrm>
              <a:off x="2241" y="896"/>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C</a:t>
              </a:r>
            </a:p>
          </p:txBody>
        </p:sp>
        <p:sp>
          <p:nvSpPr>
            <p:cNvPr id="36928" name="Rectangle 1089"/>
            <p:cNvSpPr>
              <a:spLocks noChangeArrowheads="1"/>
            </p:cNvSpPr>
            <p:nvPr/>
          </p:nvSpPr>
          <p:spPr bwMode="auto">
            <a:xfrm>
              <a:off x="1814" y="896"/>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6929" name="Rectangle 1090"/>
            <p:cNvSpPr>
              <a:spLocks noChangeArrowheads="1"/>
            </p:cNvSpPr>
            <p:nvPr/>
          </p:nvSpPr>
          <p:spPr bwMode="auto">
            <a:xfrm>
              <a:off x="1387" y="896"/>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smtClean="0">
                  <a:solidFill>
                    <a:srgbClr val="000000"/>
                  </a:solidFill>
                </a:rPr>
                <a:t>A</a:t>
              </a:r>
            </a:p>
          </p:txBody>
        </p:sp>
        <p:sp>
          <p:nvSpPr>
            <p:cNvPr id="36930" name="Rectangle 1091"/>
            <p:cNvSpPr>
              <a:spLocks noChangeArrowheads="1"/>
            </p:cNvSpPr>
            <p:nvPr/>
          </p:nvSpPr>
          <p:spPr bwMode="auto">
            <a:xfrm>
              <a:off x="961" y="896"/>
              <a:ext cx="42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r>
                <a:rPr lang="en-US" altLang="zh-CN" sz="2800" b="1" smtClean="0">
                  <a:solidFill>
                    <a:srgbClr val="000000"/>
                  </a:solidFill>
                </a:rPr>
                <a:t>Y</a:t>
              </a:r>
            </a:p>
          </p:txBody>
        </p:sp>
        <p:sp>
          <p:nvSpPr>
            <p:cNvPr id="36931" name="Rectangle 1092"/>
            <p:cNvSpPr>
              <a:spLocks noChangeArrowheads="1"/>
            </p:cNvSpPr>
            <p:nvPr/>
          </p:nvSpPr>
          <p:spPr bwMode="auto">
            <a:xfrm>
              <a:off x="534" y="896"/>
              <a:ext cx="427"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20000"/>
                </a:spcBef>
                <a:spcAft>
                  <a:spcPct val="0"/>
                </a:spcAft>
              </a:pPr>
              <a:endParaRPr lang="en-US" altLang="zh-CN" sz="2800" smtClean="0">
                <a:solidFill>
                  <a:srgbClr val="000000"/>
                </a:solidFill>
              </a:endParaRPr>
            </a:p>
          </p:txBody>
        </p:sp>
        <p:sp>
          <p:nvSpPr>
            <p:cNvPr id="36932" name="Line 1093"/>
            <p:cNvSpPr>
              <a:spLocks noChangeShapeType="1"/>
            </p:cNvSpPr>
            <p:nvPr/>
          </p:nvSpPr>
          <p:spPr bwMode="auto">
            <a:xfrm>
              <a:off x="534" y="896"/>
              <a:ext cx="38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33" name="Line 1094"/>
            <p:cNvSpPr>
              <a:spLocks noChangeShapeType="1"/>
            </p:cNvSpPr>
            <p:nvPr/>
          </p:nvSpPr>
          <p:spPr bwMode="auto">
            <a:xfrm>
              <a:off x="534" y="1262"/>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34" name="Line 1095"/>
            <p:cNvSpPr>
              <a:spLocks noChangeShapeType="1"/>
            </p:cNvSpPr>
            <p:nvPr/>
          </p:nvSpPr>
          <p:spPr bwMode="auto">
            <a:xfrm>
              <a:off x="534" y="1627"/>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35" name="Line 1096"/>
            <p:cNvSpPr>
              <a:spLocks noChangeShapeType="1"/>
            </p:cNvSpPr>
            <p:nvPr/>
          </p:nvSpPr>
          <p:spPr bwMode="auto">
            <a:xfrm>
              <a:off x="534" y="1993"/>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36" name="Line 1097"/>
            <p:cNvSpPr>
              <a:spLocks noChangeShapeType="1"/>
            </p:cNvSpPr>
            <p:nvPr/>
          </p:nvSpPr>
          <p:spPr bwMode="auto">
            <a:xfrm>
              <a:off x="534" y="2359"/>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37" name="Line 1098"/>
            <p:cNvSpPr>
              <a:spLocks noChangeShapeType="1"/>
            </p:cNvSpPr>
            <p:nvPr/>
          </p:nvSpPr>
          <p:spPr bwMode="auto">
            <a:xfrm>
              <a:off x="534" y="2725"/>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38" name="Line 1099"/>
            <p:cNvSpPr>
              <a:spLocks noChangeShapeType="1"/>
            </p:cNvSpPr>
            <p:nvPr/>
          </p:nvSpPr>
          <p:spPr bwMode="auto">
            <a:xfrm>
              <a:off x="534" y="3090"/>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39" name="Line 1100"/>
            <p:cNvSpPr>
              <a:spLocks noChangeShapeType="1"/>
            </p:cNvSpPr>
            <p:nvPr/>
          </p:nvSpPr>
          <p:spPr bwMode="auto">
            <a:xfrm>
              <a:off x="534" y="3456"/>
              <a:ext cx="38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0" name="Line 1101"/>
            <p:cNvSpPr>
              <a:spLocks noChangeShapeType="1"/>
            </p:cNvSpPr>
            <p:nvPr/>
          </p:nvSpPr>
          <p:spPr bwMode="auto">
            <a:xfrm>
              <a:off x="961" y="896"/>
              <a:ext cx="0" cy="2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1" name="Line 1102"/>
            <p:cNvSpPr>
              <a:spLocks noChangeShapeType="1"/>
            </p:cNvSpPr>
            <p:nvPr/>
          </p:nvSpPr>
          <p:spPr bwMode="auto">
            <a:xfrm>
              <a:off x="1387" y="896"/>
              <a:ext cx="0" cy="2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2" name="Line 1103"/>
            <p:cNvSpPr>
              <a:spLocks noChangeShapeType="1"/>
            </p:cNvSpPr>
            <p:nvPr/>
          </p:nvSpPr>
          <p:spPr bwMode="auto">
            <a:xfrm>
              <a:off x="1814" y="896"/>
              <a:ext cx="0" cy="2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3" name="Line 1104"/>
            <p:cNvSpPr>
              <a:spLocks noChangeShapeType="1"/>
            </p:cNvSpPr>
            <p:nvPr/>
          </p:nvSpPr>
          <p:spPr bwMode="auto">
            <a:xfrm>
              <a:off x="2241" y="896"/>
              <a:ext cx="0" cy="2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4" name="Line 1105"/>
            <p:cNvSpPr>
              <a:spLocks noChangeShapeType="1"/>
            </p:cNvSpPr>
            <p:nvPr/>
          </p:nvSpPr>
          <p:spPr bwMode="auto">
            <a:xfrm>
              <a:off x="2667" y="896"/>
              <a:ext cx="0" cy="2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5" name="Line 1106"/>
            <p:cNvSpPr>
              <a:spLocks noChangeShapeType="1"/>
            </p:cNvSpPr>
            <p:nvPr/>
          </p:nvSpPr>
          <p:spPr bwMode="auto">
            <a:xfrm>
              <a:off x="3094" y="896"/>
              <a:ext cx="0" cy="2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6" name="Line 1107"/>
            <p:cNvSpPr>
              <a:spLocks noChangeShapeType="1"/>
            </p:cNvSpPr>
            <p:nvPr/>
          </p:nvSpPr>
          <p:spPr bwMode="auto">
            <a:xfrm>
              <a:off x="3521" y="896"/>
              <a:ext cx="0" cy="2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7" name="Line 1108"/>
            <p:cNvSpPr>
              <a:spLocks noChangeShapeType="1"/>
            </p:cNvSpPr>
            <p:nvPr/>
          </p:nvSpPr>
          <p:spPr bwMode="auto">
            <a:xfrm>
              <a:off x="3947" y="896"/>
              <a:ext cx="0" cy="2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8" name="Line 1109"/>
            <p:cNvSpPr>
              <a:spLocks noChangeShapeType="1"/>
            </p:cNvSpPr>
            <p:nvPr/>
          </p:nvSpPr>
          <p:spPr bwMode="auto">
            <a:xfrm>
              <a:off x="4374" y="896"/>
              <a:ext cx="0" cy="25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49" name="Line 1110"/>
            <p:cNvSpPr>
              <a:spLocks noChangeShapeType="1"/>
            </p:cNvSpPr>
            <p:nvPr/>
          </p:nvSpPr>
          <p:spPr bwMode="auto">
            <a:xfrm>
              <a:off x="534" y="1627"/>
              <a:ext cx="0" cy="3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0" name="Line 1111"/>
            <p:cNvSpPr>
              <a:spLocks noChangeShapeType="1"/>
            </p:cNvSpPr>
            <p:nvPr/>
          </p:nvSpPr>
          <p:spPr bwMode="auto">
            <a:xfrm>
              <a:off x="534" y="896"/>
              <a:ext cx="0" cy="7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1" name="Line 1112"/>
            <p:cNvSpPr>
              <a:spLocks noChangeShapeType="1"/>
            </p:cNvSpPr>
            <p:nvPr/>
          </p:nvSpPr>
          <p:spPr bwMode="auto">
            <a:xfrm>
              <a:off x="534" y="1993"/>
              <a:ext cx="0" cy="14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2" name="Line 1113"/>
            <p:cNvSpPr>
              <a:spLocks noChangeShapeType="1"/>
            </p:cNvSpPr>
            <p:nvPr/>
          </p:nvSpPr>
          <p:spPr bwMode="auto">
            <a:xfrm flipH="1" flipV="1">
              <a:off x="1317" y="1574"/>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3" name="Line 1114"/>
            <p:cNvSpPr>
              <a:spLocks noChangeShapeType="1"/>
            </p:cNvSpPr>
            <p:nvPr/>
          </p:nvSpPr>
          <p:spPr bwMode="auto">
            <a:xfrm flipH="1" flipV="1">
              <a:off x="1744" y="1574"/>
              <a:ext cx="140" cy="105"/>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4" name="Line 1115"/>
            <p:cNvSpPr>
              <a:spLocks noChangeShapeType="1"/>
            </p:cNvSpPr>
            <p:nvPr/>
          </p:nvSpPr>
          <p:spPr bwMode="auto">
            <a:xfrm flipH="1" flipV="1">
              <a:off x="1317" y="2672"/>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5" name="Line 1116"/>
            <p:cNvSpPr>
              <a:spLocks noChangeShapeType="1"/>
            </p:cNvSpPr>
            <p:nvPr/>
          </p:nvSpPr>
          <p:spPr bwMode="auto">
            <a:xfrm flipH="1" flipV="1">
              <a:off x="1317" y="3037"/>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6" name="Line 1117"/>
            <p:cNvSpPr>
              <a:spLocks noChangeShapeType="1"/>
            </p:cNvSpPr>
            <p:nvPr/>
          </p:nvSpPr>
          <p:spPr bwMode="auto">
            <a:xfrm flipH="1" flipV="1">
              <a:off x="2171" y="1940"/>
              <a:ext cx="140" cy="105"/>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7" name="Line 1118"/>
            <p:cNvSpPr>
              <a:spLocks noChangeShapeType="1"/>
            </p:cNvSpPr>
            <p:nvPr/>
          </p:nvSpPr>
          <p:spPr bwMode="auto">
            <a:xfrm flipH="1" flipV="1">
              <a:off x="1744" y="2672"/>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8" name="Line 1119"/>
            <p:cNvSpPr>
              <a:spLocks noChangeShapeType="1"/>
            </p:cNvSpPr>
            <p:nvPr/>
          </p:nvSpPr>
          <p:spPr bwMode="auto">
            <a:xfrm flipH="1" flipV="1">
              <a:off x="1744" y="3037"/>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59" name="Line 1120"/>
            <p:cNvSpPr>
              <a:spLocks noChangeShapeType="1"/>
            </p:cNvSpPr>
            <p:nvPr/>
          </p:nvSpPr>
          <p:spPr bwMode="auto">
            <a:xfrm flipH="1" flipV="1">
              <a:off x="2597" y="1574"/>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0" name="Line 1121"/>
            <p:cNvSpPr>
              <a:spLocks noChangeShapeType="1"/>
            </p:cNvSpPr>
            <p:nvPr/>
          </p:nvSpPr>
          <p:spPr bwMode="auto">
            <a:xfrm flipV="1">
              <a:off x="2428" y="2271"/>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1" name="Line 1122"/>
            <p:cNvSpPr>
              <a:spLocks noChangeShapeType="1"/>
            </p:cNvSpPr>
            <p:nvPr/>
          </p:nvSpPr>
          <p:spPr bwMode="auto">
            <a:xfrm flipH="1">
              <a:off x="2156" y="3271"/>
              <a:ext cx="169"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2" name="Line 1123"/>
            <p:cNvSpPr>
              <a:spLocks noChangeShapeType="1"/>
            </p:cNvSpPr>
            <p:nvPr/>
          </p:nvSpPr>
          <p:spPr bwMode="auto">
            <a:xfrm flipH="1">
              <a:off x="2597" y="2156"/>
              <a:ext cx="169" cy="2"/>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3" name="Line 1124"/>
            <p:cNvSpPr>
              <a:spLocks noChangeShapeType="1"/>
            </p:cNvSpPr>
            <p:nvPr/>
          </p:nvSpPr>
          <p:spPr bwMode="auto">
            <a:xfrm flipH="1" flipV="1">
              <a:off x="2597" y="2306"/>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4" name="Line 1125"/>
            <p:cNvSpPr>
              <a:spLocks noChangeShapeType="1"/>
            </p:cNvSpPr>
            <p:nvPr/>
          </p:nvSpPr>
          <p:spPr bwMode="auto">
            <a:xfrm flipH="1" flipV="1">
              <a:off x="2597" y="2672"/>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5" name="Line 1126"/>
            <p:cNvSpPr>
              <a:spLocks noChangeShapeType="1"/>
            </p:cNvSpPr>
            <p:nvPr/>
          </p:nvSpPr>
          <p:spPr bwMode="auto">
            <a:xfrm flipV="1">
              <a:off x="2885" y="2982"/>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6" name="Line 1127"/>
            <p:cNvSpPr>
              <a:spLocks noChangeShapeType="1"/>
            </p:cNvSpPr>
            <p:nvPr/>
          </p:nvSpPr>
          <p:spPr bwMode="auto">
            <a:xfrm flipH="1" flipV="1">
              <a:off x="2597" y="3037"/>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7" name="Line 1128"/>
            <p:cNvSpPr>
              <a:spLocks noChangeShapeType="1"/>
            </p:cNvSpPr>
            <p:nvPr/>
          </p:nvSpPr>
          <p:spPr bwMode="auto">
            <a:xfrm flipH="1" flipV="1">
              <a:off x="3024" y="2306"/>
              <a:ext cx="140" cy="105"/>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8" name="Line 1129"/>
            <p:cNvSpPr>
              <a:spLocks noChangeShapeType="1"/>
            </p:cNvSpPr>
            <p:nvPr/>
          </p:nvSpPr>
          <p:spPr bwMode="auto">
            <a:xfrm flipH="1">
              <a:off x="3009" y="2980"/>
              <a:ext cx="169"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69" name="Line 1130"/>
            <p:cNvSpPr>
              <a:spLocks noChangeShapeType="1"/>
            </p:cNvSpPr>
            <p:nvPr/>
          </p:nvSpPr>
          <p:spPr bwMode="auto">
            <a:xfrm flipV="1">
              <a:off x="3315" y="2600"/>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0" name="Line 1131"/>
            <p:cNvSpPr>
              <a:spLocks noChangeShapeType="1"/>
            </p:cNvSpPr>
            <p:nvPr/>
          </p:nvSpPr>
          <p:spPr bwMode="auto">
            <a:xfrm flipH="1" flipV="1">
              <a:off x="3038" y="3037"/>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1" name="Line 1132"/>
            <p:cNvSpPr>
              <a:spLocks noChangeShapeType="1"/>
            </p:cNvSpPr>
            <p:nvPr/>
          </p:nvSpPr>
          <p:spPr bwMode="auto">
            <a:xfrm flipH="1" flipV="1">
              <a:off x="3451" y="1574"/>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2" name="Line 1133"/>
            <p:cNvSpPr>
              <a:spLocks noChangeShapeType="1"/>
            </p:cNvSpPr>
            <p:nvPr/>
          </p:nvSpPr>
          <p:spPr bwMode="auto">
            <a:xfrm flipH="1">
              <a:off x="3422" y="2598"/>
              <a:ext cx="169"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3" name="Line 1134"/>
            <p:cNvSpPr>
              <a:spLocks noChangeShapeType="1"/>
            </p:cNvSpPr>
            <p:nvPr/>
          </p:nvSpPr>
          <p:spPr bwMode="auto">
            <a:xfrm flipH="1" flipV="1">
              <a:off x="3451" y="2672"/>
              <a:ext cx="140" cy="105"/>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4" name="Line 1135"/>
            <p:cNvSpPr>
              <a:spLocks noChangeShapeType="1"/>
            </p:cNvSpPr>
            <p:nvPr/>
          </p:nvSpPr>
          <p:spPr bwMode="auto">
            <a:xfrm flipV="1">
              <a:off x="3726" y="2939"/>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5" name="Line 1136"/>
            <p:cNvSpPr>
              <a:spLocks noChangeShapeType="1"/>
            </p:cNvSpPr>
            <p:nvPr/>
          </p:nvSpPr>
          <p:spPr bwMode="auto">
            <a:xfrm flipH="1" flipV="1">
              <a:off x="3451" y="3049"/>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6" name="Line 1137"/>
            <p:cNvSpPr>
              <a:spLocks noChangeShapeType="1"/>
            </p:cNvSpPr>
            <p:nvPr/>
          </p:nvSpPr>
          <p:spPr bwMode="auto">
            <a:xfrm flipH="1" flipV="1">
              <a:off x="3877" y="3049"/>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7" name="Line 1138"/>
            <p:cNvSpPr>
              <a:spLocks noChangeShapeType="1"/>
            </p:cNvSpPr>
            <p:nvPr/>
          </p:nvSpPr>
          <p:spPr bwMode="auto">
            <a:xfrm flipH="1" flipV="1">
              <a:off x="3877" y="1992"/>
              <a:ext cx="140" cy="1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8" name="Line 1139"/>
            <p:cNvSpPr>
              <a:spLocks noChangeShapeType="1"/>
            </p:cNvSpPr>
            <p:nvPr/>
          </p:nvSpPr>
          <p:spPr bwMode="auto">
            <a:xfrm flipV="1">
              <a:off x="4147" y="2252"/>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36979" name="Line 1140"/>
            <p:cNvSpPr>
              <a:spLocks noChangeShapeType="1"/>
            </p:cNvSpPr>
            <p:nvPr/>
          </p:nvSpPr>
          <p:spPr bwMode="auto">
            <a:xfrm flipH="1">
              <a:off x="3877" y="2937"/>
              <a:ext cx="169"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1904315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solidFill>
                  <a:schemeClr val="bg1"/>
                </a:solidFill>
              </a:rPr>
              <a:t>局部比对演示</a:t>
            </a:r>
          </a:p>
        </p:txBody>
      </p:sp>
      <p:sp>
        <p:nvSpPr>
          <p:cNvPr id="37891" name="Text Box 127"/>
          <p:cNvSpPr txBox="1">
            <a:spLocks noChangeArrowheads="1"/>
          </p:cNvSpPr>
          <p:nvPr/>
        </p:nvSpPr>
        <p:spPr bwMode="auto">
          <a:xfrm>
            <a:off x="693738" y="1470025"/>
            <a:ext cx="6346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zh-CN" altLang="en-US" sz="3200" smtClean="0">
                <a:solidFill>
                  <a:srgbClr val="000000"/>
                </a:solidFill>
                <a:latin typeface="Times New Roman" pitchFamily="18" charset="0"/>
              </a:rPr>
              <a:t>于是得到最佳局部比对</a:t>
            </a:r>
          </a:p>
        </p:txBody>
      </p:sp>
      <p:graphicFrame>
        <p:nvGraphicFramePr>
          <p:cNvPr id="259330" name="Group 258"/>
          <p:cNvGraphicFramePr>
            <a:graphicFrameLocks noGrp="1"/>
          </p:cNvGraphicFramePr>
          <p:nvPr>
            <p:ph sz="half" idx="1"/>
          </p:nvPr>
        </p:nvGraphicFramePr>
        <p:xfrm>
          <a:off x="1266825" y="3211513"/>
          <a:ext cx="7151688" cy="1296988"/>
        </p:xfrm>
        <a:graphic>
          <a:graphicData uri="http://schemas.openxmlformats.org/drawingml/2006/table">
            <a:tbl>
              <a:tblPr/>
              <a:tblGrid>
                <a:gridCol w="931863"/>
                <a:gridCol w="847725"/>
                <a:gridCol w="876300"/>
                <a:gridCol w="877887"/>
                <a:gridCol w="906463"/>
                <a:gridCol w="876300"/>
                <a:gridCol w="863600"/>
                <a:gridCol w="971550"/>
              </a:tblGrid>
              <a:tr h="6492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7700">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6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D1C9"/>
                    </a:solidFill>
                  </a:tcPr>
                </a:tc>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951240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dirty="0">
                <a:ea typeface="宋体" charset="-122"/>
              </a:rPr>
              <a:t>Representing </a:t>
            </a:r>
            <a:r>
              <a:rPr lang="en-US" altLang="zh-CN" dirty="0" smtClean="0">
                <a:ea typeface="宋体" charset="-122"/>
              </a:rPr>
              <a:t>Sequence Alignment Using Pair </a:t>
            </a:r>
            <a:r>
              <a:rPr lang="en-US" altLang="zh-CN" dirty="0">
                <a:ea typeface="宋体" charset="-122"/>
              </a:rPr>
              <a:t>HMM</a:t>
            </a:r>
          </a:p>
        </p:txBody>
      </p:sp>
      <p:sp>
        <p:nvSpPr>
          <p:cNvPr id="69635" name="Rectangle 3"/>
          <p:cNvSpPr>
            <a:spLocks noGrp="1" noChangeArrowheads="1"/>
          </p:cNvSpPr>
          <p:nvPr>
            <p:ph type="body" idx="1"/>
          </p:nvPr>
        </p:nvSpPr>
        <p:spPr/>
        <p:txBody>
          <a:bodyPr/>
          <a:lstStyle/>
          <a:p>
            <a:pPr algn="ctr">
              <a:buFontTx/>
              <a:buNone/>
            </a:pPr>
            <a:r>
              <a:rPr lang="en-US" altLang="zh-CN" u="sng" dirty="0" smtClean="0">
                <a:ea typeface="宋体" charset="-122"/>
              </a:rPr>
              <a:t>“</a:t>
            </a:r>
            <a:r>
              <a:rPr lang="en-US" altLang="zh-CN" u="sng" dirty="0">
                <a:ea typeface="宋体" charset="-122"/>
              </a:rPr>
              <a:t>Hidden” States</a:t>
            </a:r>
          </a:p>
          <a:p>
            <a:r>
              <a:rPr lang="en-US" altLang="zh-CN" sz="2400" dirty="0">
                <a:ea typeface="宋体" charset="-122"/>
              </a:rPr>
              <a:t>Match (M)</a:t>
            </a:r>
          </a:p>
          <a:p>
            <a:r>
              <a:rPr lang="en-US" altLang="zh-CN" sz="2400" dirty="0">
                <a:ea typeface="宋体" charset="-122"/>
              </a:rPr>
              <a:t>Insertion in </a:t>
            </a:r>
            <a:r>
              <a:rPr lang="en-US" altLang="zh-CN" sz="2400" i="1" dirty="0">
                <a:ea typeface="宋体" charset="-122"/>
              </a:rPr>
              <a:t>x </a:t>
            </a:r>
            <a:r>
              <a:rPr lang="en-US" altLang="zh-CN" sz="2400" dirty="0">
                <a:ea typeface="宋体" charset="-122"/>
              </a:rPr>
              <a:t>(X)</a:t>
            </a:r>
          </a:p>
          <a:p>
            <a:r>
              <a:rPr lang="en-US" altLang="zh-CN" sz="2400" dirty="0">
                <a:ea typeface="宋体" charset="-122"/>
              </a:rPr>
              <a:t>insertion in </a:t>
            </a:r>
            <a:r>
              <a:rPr lang="en-US" altLang="zh-CN" sz="2400" i="1" dirty="0">
                <a:ea typeface="宋体" charset="-122"/>
              </a:rPr>
              <a:t>y</a:t>
            </a:r>
            <a:r>
              <a:rPr lang="en-US" altLang="zh-CN" sz="2400" dirty="0">
                <a:ea typeface="宋体" charset="-122"/>
              </a:rPr>
              <a:t> (Y</a:t>
            </a:r>
            <a:r>
              <a:rPr lang="en-US" altLang="zh-CN" sz="2400" dirty="0" smtClean="0">
                <a:ea typeface="宋体" charset="-122"/>
              </a:rPr>
              <a:t>)</a:t>
            </a:r>
          </a:p>
          <a:p>
            <a:endParaRPr lang="en-US" altLang="zh-CN" sz="2400" dirty="0">
              <a:ea typeface="宋体" charset="-122"/>
            </a:endParaRPr>
          </a:p>
          <a:p>
            <a:pPr algn="ctr">
              <a:buFontTx/>
              <a:buNone/>
            </a:pPr>
            <a:r>
              <a:rPr lang="en-US" altLang="zh-CN" u="sng" dirty="0">
                <a:ea typeface="宋体" charset="-122"/>
              </a:rPr>
              <a:t>Observation Symbols</a:t>
            </a:r>
            <a:endParaRPr lang="en-US" altLang="zh-CN" dirty="0">
              <a:ea typeface="宋体" charset="-122"/>
            </a:endParaRPr>
          </a:p>
          <a:p>
            <a:r>
              <a:rPr lang="en-US" altLang="zh-CN" sz="2400" dirty="0">
                <a:ea typeface="宋体" charset="-122"/>
              </a:rPr>
              <a:t>Match (M): {(</a:t>
            </a:r>
            <a:r>
              <a:rPr lang="en-US" altLang="zh-CN" sz="2400" i="1" dirty="0" err="1">
                <a:ea typeface="宋体" charset="-122"/>
              </a:rPr>
              <a:t>a,b</a:t>
            </a:r>
            <a:r>
              <a:rPr lang="en-US" altLang="zh-CN" sz="2400" dirty="0">
                <a:ea typeface="宋体" charset="-122"/>
              </a:rPr>
              <a:t>)| </a:t>
            </a:r>
            <a:r>
              <a:rPr lang="en-US" altLang="zh-CN" sz="2400" i="1" dirty="0" err="1">
                <a:ea typeface="宋体" charset="-122"/>
              </a:rPr>
              <a:t>a,b</a:t>
            </a:r>
            <a:r>
              <a:rPr lang="en-US" altLang="zh-CN" sz="2400" i="1" dirty="0">
                <a:ea typeface="宋体" charset="-122"/>
              </a:rPr>
              <a:t> </a:t>
            </a:r>
            <a:r>
              <a:rPr lang="en-US" altLang="zh-CN" sz="2400" dirty="0">
                <a:ea typeface="宋体" charset="-122"/>
              </a:rPr>
              <a:t>in</a:t>
            </a:r>
            <a:r>
              <a:rPr lang="en-US" altLang="zh-CN" sz="2400" i="1" dirty="0">
                <a:ea typeface="宋体" charset="-122"/>
              </a:rPr>
              <a:t> </a:t>
            </a:r>
            <a:r>
              <a:rPr lang="en-US" altLang="zh-CN" sz="2400" i="1" dirty="0">
                <a:ea typeface="宋体" charset="-122"/>
                <a:cs typeface="Arial" charset="0"/>
              </a:rPr>
              <a:t>∑ </a:t>
            </a:r>
            <a:r>
              <a:rPr lang="en-US" altLang="zh-CN" sz="2400" dirty="0">
                <a:ea typeface="宋体" charset="-122"/>
                <a:cs typeface="Arial" charset="0"/>
              </a:rPr>
              <a:t>}.</a:t>
            </a:r>
          </a:p>
          <a:p>
            <a:r>
              <a:rPr lang="en-US" altLang="zh-CN" sz="2400" dirty="0">
                <a:ea typeface="宋体" charset="-122"/>
              </a:rPr>
              <a:t>Insertion in </a:t>
            </a:r>
            <a:r>
              <a:rPr lang="en-US" altLang="zh-CN" sz="2400" i="1" dirty="0">
                <a:ea typeface="宋体" charset="-122"/>
              </a:rPr>
              <a:t>x </a:t>
            </a:r>
            <a:r>
              <a:rPr lang="en-US" altLang="zh-CN" sz="2400" dirty="0">
                <a:ea typeface="宋体" charset="-122"/>
              </a:rPr>
              <a:t>(X): {(</a:t>
            </a:r>
            <a:r>
              <a:rPr lang="en-US" altLang="zh-CN" sz="2400" i="1" dirty="0">
                <a:ea typeface="宋体" charset="-122"/>
              </a:rPr>
              <a:t>a,-</a:t>
            </a:r>
            <a:r>
              <a:rPr lang="en-US" altLang="zh-CN" sz="2400" dirty="0">
                <a:ea typeface="宋体" charset="-122"/>
              </a:rPr>
              <a:t>)| </a:t>
            </a:r>
            <a:r>
              <a:rPr lang="en-US" altLang="zh-CN" sz="2400" i="1" dirty="0">
                <a:ea typeface="宋体" charset="-122"/>
              </a:rPr>
              <a:t>a</a:t>
            </a:r>
            <a:r>
              <a:rPr lang="en-US" altLang="zh-CN" sz="2400" dirty="0">
                <a:ea typeface="宋体" charset="-122"/>
              </a:rPr>
              <a:t> in </a:t>
            </a:r>
            <a:r>
              <a:rPr lang="en-US" altLang="zh-CN" sz="2400" i="1" dirty="0">
                <a:ea typeface="宋体" charset="-122"/>
                <a:cs typeface="Arial" charset="0"/>
              </a:rPr>
              <a:t>∑ </a:t>
            </a:r>
            <a:r>
              <a:rPr lang="en-US" altLang="zh-CN" sz="2400" dirty="0">
                <a:ea typeface="宋体" charset="-122"/>
                <a:cs typeface="Arial" charset="0"/>
              </a:rPr>
              <a:t>}</a:t>
            </a:r>
            <a:r>
              <a:rPr lang="en-US" altLang="zh-CN" sz="2400" dirty="0">
                <a:ea typeface="宋体" charset="-122"/>
              </a:rPr>
              <a:t>.</a:t>
            </a:r>
          </a:p>
          <a:p>
            <a:r>
              <a:rPr lang="en-US" altLang="zh-CN" sz="2400" dirty="0">
                <a:ea typeface="宋体" charset="-122"/>
              </a:rPr>
              <a:t>Insertion in </a:t>
            </a:r>
            <a:r>
              <a:rPr lang="en-US" altLang="zh-CN" sz="2400" i="1" dirty="0">
                <a:ea typeface="宋体" charset="-122"/>
              </a:rPr>
              <a:t>y </a:t>
            </a:r>
            <a:r>
              <a:rPr lang="en-US" altLang="zh-CN" sz="2400" dirty="0">
                <a:ea typeface="宋体" charset="-122"/>
              </a:rPr>
              <a:t>(Y): {(</a:t>
            </a:r>
            <a:r>
              <a:rPr lang="en-US" altLang="zh-CN" sz="2400" i="1" dirty="0">
                <a:ea typeface="宋体" charset="-122"/>
              </a:rPr>
              <a:t>-,a</a:t>
            </a:r>
            <a:r>
              <a:rPr lang="en-US" altLang="zh-CN" sz="2400" dirty="0">
                <a:ea typeface="宋体" charset="-122"/>
              </a:rPr>
              <a:t>)| </a:t>
            </a:r>
            <a:r>
              <a:rPr lang="en-US" altLang="zh-CN" sz="2400" i="1" dirty="0">
                <a:ea typeface="宋体" charset="-122"/>
              </a:rPr>
              <a:t>a</a:t>
            </a:r>
            <a:r>
              <a:rPr lang="en-US" altLang="zh-CN" sz="2400" dirty="0">
                <a:ea typeface="宋体" charset="-122"/>
              </a:rPr>
              <a:t> in </a:t>
            </a:r>
            <a:r>
              <a:rPr lang="en-US" altLang="zh-CN" sz="2400" i="1" dirty="0">
                <a:ea typeface="宋体" charset="-122"/>
                <a:cs typeface="Arial" charset="0"/>
              </a:rPr>
              <a:t>∑ </a:t>
            </a:r>
            <a:r>
              <a:rPr lang="en-US" altLang="zh-CN" sz="2400" dirty="0">
                <a:ea typeface="宋体" charset="-122"/>
                <a:cs typeface="Arial" charset="0"/>
              </a:rPr>
              <a:t>}</a:t>
            </a:r>
            <a:r>
              <a:rPr lang="en-US" altLang="zh-CN" sz="2400" dirty="0">
                <a:ea typeface="宋体" charset="-122"/>
              </a:rPr>
              <a:t>.</a:t>
            </a:r>
            <a:endParaRPr lang="en-US" altLang="zh-CN" dirty="0">
              <a:ea typeface="宋体" charset="-122"/>
            </a:endParaRPr>
          </a:p>
        </p:txBody>
      </p:sp>
    </p:spTree>
    <p:extLst>
      <p:ext uri="{BB962C8B-B14F-4D97-AF65-F5344CB8AC3E}">
        <p14:creationId xmlns:p14="http://schemas.microsoft.com/office/powerpoint/2010/main" val="293900865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ea typeface="宋体" charset="-122"/>
              </a:rPr>
              <a:t>Representing </a:t>
            </a:r>
            <a:r>
              <a:rPr lang="en-US" altLang="zh-CN" dirty="0" smtClean="0">
                <a:ea typeface="宋体" charset="-122"/>
              </a:rPr>
              <a:t>Sequence Alignment Using </a:t>
            </a:r>
            <a:r>
              <a:rPr lang="en-US" altLang="zh-CN" dirty="0">
                <a:ea typeface="宋体" charset="-122"/>
              </a:rPr>
              <a:t>P</a:t>
            </a:r>
            <a:r>
              <a:rPr lang="en-US" altLang="zh-CN" dirty="0" smtClean="0">
                <a:ea typeface="宋体" charset="-122"/>
              </a:rPr>
              <a:t>air </a:t>
            </a:r>
            <a:r>
              <a:rPr lang="en-US" altLang="zh-CN" dirty="0">
                <a:ea typeface="宋体" charset="-122"/>
              </a:rPr>
              <a:t>HMM</a:t>
            </a:r>
          </a:p>
        </p:txBody>
      </p:sp>
      <p:sp>
        <p:nvSpPr>
          <p:cNvPr id="8197" name="Oval 5"/>
          <p:cNvSpPr>
            <a:spLocks noChangeArrowheads="1"/>
          </p:cNvSpPr>
          <p:nvPr/>
        </p:nvSpPr>
        <p:spPr bwMode="auto">
          <a:xfrm>
            <a:off x="2165350" y="338455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198" name="Text Box 6"/>
          <p:cNvSpPr txBox="1">
            <a:spLocks noChangeArrowheads="1"/>
          </p:cNvSpPr>
          <p:nvPr/>
        </p:nvSpPr>
        <p:spPr bwMode="auto">
          <a:xfrm>
            <a:off x="2225675" y="3444875"/>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000" dirty="0" smtClean="0">
                <a:solidFill>
                  <a:srgbClr val="000000"/>
                </a:solidFill>
                <a:ea typeface="宋体" charset="-122"/>
              </a:rPr>
              <a:t>M</a:t>
            </a:r>
          </a:p>
        </p:txBody>
      </p:sp>
      <p:sp>
        <p:nvSpPr>
          <p:cNvPr id="8199" name="Oval 7"/>
          <p:cNvSpPr>
            <a:spLocks noChangeArrowheads="1"/>
          </p:cNvSpPr>
          <p:nvPr/>
        </p:nvSpPr>
        <p:spPr bwMode="auto">
          <a:xfrm>
            <a:off x="3368675" y="2606675"/>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200" name="Text Box 8"/>
          <p:cNvSpPr txBox="1">
            <a:spLocks noChangeArrowheads="1"/>
          </p:cNvSpPr>
          <p:nvPr/>
        </p:nvSpPr>
        <p:spPr bwMode="auto">
          <a:xfrm>
            <a:off x="3429000" y="2667000"/>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000" smtClean="0">
                <a:solidFill>
                  <a:srgbClr val="000000"/>
                </a:solidFill>
                <a:ea typeface="宋体" charset="-122"/>
              </a:rPr>
              <a:t>X</a:t>
            </a:r>
          </a:p>
        </p:txBody>
      </p:sp>
      <p:sp>
        <p:nvSpPr>
          <p:cNvPr id="8201" name="Oval 9"/>
          <p:cNvSpPr>
            <a:spLocks noChangeArrowheads="1"/>
          </p:cNvSpPr>
          <p:nvPr/>
        </p:nvSpPr>
        <p:spPr bwMode="auto">
          <a:xfrm>
            <a:off x="3384550" y="407035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202" name="Text Box 10"/>
          <p:cNvSpPr txBox="1">
            <a:spLocks noChangeArrowheads="1"/>
          </p:cNvSpPr>
          <p:nvPr/>
        </p:nvSpPr>
        <p:spPr bwMode="auto">
          <a:xfrm>
            <a:off x="3444875" y="4130675"/>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000" smtClean="0">
                <a:solidFill>
                  <a:srgbClr val="000000"/>
                </a:solidFill>
                <a:ea typeface="宋体" charset="-122"/>
              </a:rPr>
              <a:t>Y</a:t>
            </a:r>
          </a:p>
        </p:txBody>
      </p:sp>
      <p:sp>
        <p:nvSpPr>
          <p:cNvPr id="8203" name="Freeform 11"/>
          <p:cNvSpPr>
            <a:spLocks/>
          </p:cNvSpPr>
          <p:nvPr/>
        </p:nvSpPr>
        <p:spPr bwMode="auto">
          <a:xfrm>
            <a:off x="3810000" y="2463800"/>
            <a:ext cx="508000" cy="584200"/>
          </a:xfrm>
          <a:custGeom>
            <a:avLst/>
            <a:gdLst>
              <a:gd name="T0" fmla="*/ 0 w 320"/>
              <a:gd name="T1" fmla="*/ 128 h 368"/>
              <a:gd name="T2" fmla="*/ 240 w 320"/>
              <a:gd name="T3" fmla="*/ 32 h 368"/>
              <a:gd name="T4" fmla="*/ 288 w 320"/>
              <a:gd name="T5" fmla="*/ 320 h 368"/>
              <a:gd name="T6" fmla="*/ 48 w 320"/>
              <a:gd name="T7" fmla="*/ 320 h 368"/>
            </a:gdLst>
            <a:ahLst/>
            <a:cxnLst>
              <a:cxn ang="0">
                <a:pos x="T0" y="T1"/>
              </a:cxn>
              <a:cxn ang="0">
                <a:pos x="T2" y="T3"/>
              </a:cxn>
              <a:cxn ang="0">
                <a:pos x="T4" y="T5"/>
              </a:cxn>
              <a:cxn ang="0">
                <a:pos x="T6" y="T7"/>
              </a:cxn>
            </a:cxnLst>
            <a:rect l="0" t="0" r="r" b="b"/>
            <a:pathLst>
              <a:path w="320" h="368">
                <a:moveTo>
                  <a:pt x="0" y="128"/>
                </a:moveTo>
                <a:cubicBezTo>
                  <a:pt x="96" y="64"/>
                  <a:pt x="192" y="0"/>
                  <a:pt x="240" y="32"/>
                </a:cubicBezTo>
                <a:cubicBezTo>
                  <a:pt x="288" y="64"/>
                  <a:pt x="320" y="272"/>
                  <a:pt x="288" y="320"/>
                </a:cubicBezTo>
                <a:cubicBezTo>
                  <a:pt x="256" y="368"/>
                  <a:pt x="152" y="344"/>
                  <a:pt x="48" y="32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04" name="Text Box 12"/>
          <p:cNvSpPr txBox="1">
            <a:spLocks noChangeArrowheads="1"/>
          </p:cNvSpPr>
          <p:nvPr/>
        </p:nvSpPr>
        <p:spPr bwMode="auto">
          <a:xfrm>
            <a:off x="4267200" y="2422525"/>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8205" name="Freeform 13"/>
          <p:cNvSpPr>
            <a:spLocks/>
          </p:cNvSpPr>
          <p:nvPr/>
        </p:nvSpPr>
        <p:spPr bwMode="auto">
          <a:xfrm>
            <a:off x="3810000" y="3962400"/>
            <a:ext cx="508000" cy="584200"/>
          </a:xfrm>
          <a:custGeom>
            <a:avLst/>
            <a:gdLst>
              <a:gd name="T0" fmla="*/ 0 w 320"/>
              <a:gd name="T1" fmla="*/ 128 h 368"/>
              <a:gd name="T2" fmla="*/ 240 w 320"/>
              <a:gd name="T3" fmla="*/ 32 h 368"/>
              <a:gd name="T4" fmla="*/ 288 w 320"/>
              <a:gd name="T5" fmla="*/ 320 h 368"/>
              <a:gd name="T6" fmla="*/ 48 w 320"/>
              <a:gd name="T7" fmla="*/ 320 h 368"/>
            </a:gdLst>
            <a:ahLst/>
            <a:cxnLst>
              <a:cxn ang="0">
                <a:pos x="T0" y="T1"/>
              </a:cxn>
              <a:cxn ang="0">
                <a:pos x="T2" y="T3"/>
              </a:cxn>
              <a:cxn ang="0">
                <a:pos x="T4" y="T5"/>
              </a:cxn>
              <a:cxn ang="0">
                <a:pos x="T6" y="T7"/>
              </a:cxn>
            </a:cxnLst>
            <a:rect l="0" t="0" r="r" b="b"/>
            <a:pathLst>
              <a:path w="320" h="368">
                <a:moveTo>
                  <a:pt x="0" y="128"/>
                </a:moveTo>
                <a:cubicBezTo>
                  <a:pt x="96" y="64"/>
                  <a:pt x="192" y="0"/>
                  <a:pt x="240" y="32"/>
                </a:cubicBezTo>
                <a:cubicBezTo>
                  <a:pt x="288" y="64"/>
                  <a:pt x="320" y="272"/>
                  <a:pt x="288" y="320"/>
                </a:cubicBezTo>
                <a:cubicBezTo>
                  <a:pt x="256" y="368"/>
                  <a:pt x="152" y="344"/>
                  <a:pt x="48" y="32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06" name="Text Box 14"/>
          <p:cNvSpPr txBox="1">
            <a:spLocks noChangeArrowheads="1"/>
          </p:cNvSpPr>
          <p:nvPr/>
        </p:nvSpPr>
        <p:spPr bwMode="auto">
          <a:xfrm>
            <a:off x="4267200" y="3962400"/>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8208" name="Freeform 16"/>
          <p:cNvSpPr>
            <a:spLocks/>
          </p:cNvSpPr>
          <p:nvPr/>
        </p:nvSpPr>
        <p:spPr bwMode="auto">
          <a:xfrm>
            <a:off x="2667000" y="3124200"/>
            <a:ext cx="914400" cy="546100"/>
          </a:xfrm>
          <a:custGeom>
            <a:avLst/>
            <a:gdLst>
              <a:gd name="T0" fmla="*/ 0 w 576"/>
              <a:gd name="T1" fmla="*/ 336 h 344"/>
              <a:gd name="T2" fmla="*/ 384 w 576"/>
              <a:gd name="T3" fmla="*/ 288 h 344"/>
              <a:gd name="T4" fmla="*/ 576 w 576"/>
              <a:gd name="T5" fmla="*/ 0 h 344"/>
            </a:gdLst>
            <a:ahLst/>
            <a:cxnLst>
              <a:cxn ang="0">
                <a:pos x="T0" y="T1"/>
              </a:cxn>
              <a:cxn ang="0">
                <a:pos x="T2" y="T3"/>
              </a:cxn>
              <a:cxn ang="0">
                <a:pos x="T4" y="T5"/>
              </a:cxn>
            </a:cxnLst>
            <a:rect l="0" t="0" r="r" b="b"/>
            <a:pathLst>
              <a:path w="576" h="344">
                <a:moveTo>
                  <a:pt x="0" y="336"/>
                </a:moveTo>
                <a:cubicBezTo>
                  <a:pt x="144" y="340"/>
                  <a:pt x="288" y="344"/>
                  <a:pt x="384" y="288"/>
                </a:cubicBezTo>
                <a:cubicBezTo>
                  <a:pt x="480" y="232"/>
                  <a:pt x="544" y="48"/>
                  <a:pt x="576" y="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09" name="Freeform 17"/>
          <p:cNvSpPr>
            <a:spLocks/>
          </p:cNvSpPr>
          <p:nvPr/>
        </p:nvSpPr>
        <p:spPr bwMode="auto">
          <a:xfrm>
            <a:off x="2438400" y="2908300"/>
            <a:ext cx="914400" cy="444500"/>
          </a:xfrm>
          <a:custGeom>
            <a:avLst/>
            <a:gdLst>
              <a:gd name="T0" fmla="*/ 576 w 576"/>
              <a:gd name="T1" fmla="*/ 40 h 280"/>
              <a:gd name="T2" fmla="*/ 240 w 576"/>
              <a:gd name="T3" fmla="*/ 40 h 280"/>
              <a:gd name="T4" fmla="*/ 0 w 576"/>
              <a:gd name="T5" fmla="*/ 280 h 280"/>
            </a:gdLst>
            <a:ahLst/>
            <a:cxnLst>
              <a:cxn ang="0">
                <a:pos x="T0" y="T1"/>
              </a:cxn>
              <a:cxn ang="0">
                <a:pos x="T2" y="T3"/>
              </a:cxn>
              <a:cxn ang="0">
                <a:pos x="T4" y="T5"/>
              </a:cxn>
            </a:cxnLst>
            <a:rect l="0" t="0" r="r" b="b"/>
            <a:pathLst>
              <a:path w="576" h="280">
                <a:moveTo>
                  <a:pt x="576" y="40"/>
                </a:moveTo>
                <a:cubicBezTo>
                  <a:pt x="456" y="20"/>
                  <a:pt x="336" y="0"/>
                  <a:pt x="240" y="40"/>
                </a:cubicBezTo>
                <a:cubicBezTo>
                  <a:pt x="144" y="80"/>
                  <a:pt x="40" y="240"/>
                  <a:pt x="0" y="28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10" name="Text Box 18"/>
          <p:cNvSpPr txBox="1">
            <a:spLocks noChangeArrowheads="1"/>
          </p:cNvSpPr>
          <p:nvPr/>
        </p:nvSpPr>
        <p:spPr bwMode="auto">
          <a:xfrm>
            <a:off x="2971800" y="31242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8211" name="Freeform 19"/>
          <p:cNvSpPr>
            <a:spLocks/>
          </p:cNvSpPr>
          <p:nvPr/>
        </p:nvSpPr>
        <p:spPr bwMode="auto">
          <a:xfrm>
            <a:off x="2667000" y="3810000"/>
            <a:ext cx="762000" cy="304800"/>
          </a:xfrm>
          <a:custGeom>
            <a:avLst/>
            <a:gdLst>
              <a:gd name="T0" fmla="*/ 0 w 480"/>
              <a:gd name="T1" fmla="*/ 0 h 192"/>
              <a:gd name="T2" fmla="*/ 288 w 480"/>
              <a:gd name="T3" fmla="*/ 48 h 192"/>
              <a:gd name="T4" fmla="*/ 480 w 480"/>
              <a:gd name="T5" fmla="*/ 192 h 192"/>
            </a:gdLst>
            <a:ahLst/>
            <a:cxnLst>
              <a:cxn ang="0">
                <a:pos x="T0" y="T1"/>
              </a:cxn>
              <a:cxn ang="0">
                <a:pos x="T2" y="T3"/>
              </a:cxn>
              <a:cxn ang="0">
                <a:pos x="T4" y="T5"/>
              </a:cxn>
            </a:cxnLst>
            <a:rect l="0" t="0" r="r" b="b"/>
            <a:pathLst>
              <a:path w="480" h="192">
                <a:moveTo>
                  <a:pt x="0" y="0"/>
                </a:moveTo>
                <a:cubicBezTo>
                  <a:pt x="104" y="8"/>
                  <a:pt x="208" y="16"/>
                  <a:pt x="288" y="48"/>
                </a:cubicBezTo>
                <a:cubicBezTo>
                  <a:pt x="368" y="80"/>
                  <a:pt x="424" y="136"/>
                  <a:pt x="480" y="192"/>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12" name="Freeform 20"/>
          <p:cNvSpPr>
            <a:spLocks/>
          </p:cNvSpPr>
          <p:nvPr/>
        </p:nvSpPr>
        <p:spPr bwMode="auto">
          <a:xfrm>
            <a:off x="2438400" y="3962400"/>
            <a:ext cx="990600" cy="533400"/>
          </a:xfrm>
          <a:custGeom>
            <a:avLst/>
            <a:gdLst>
              <a:gd name="T0" fmla="*/ 624 w 624"/>
              <a:gd name="T1" fmla="*/ 288 h 336"/>
              <a:gd name="T2" fmla="*/ 288 w 624"/>
              <a:gd name="T3" fmla="*/ 288 h 336"/>
              <a:gd name="T4" fmla="*/ 0 w 624"/>
              <a:gd name="T5" fmla="*/ 0 h 336"/>
            </a:gdLst>
            <a:ahLst/>
            <a:cxnLst>
              <a:cxn ang="0">
                <a:pos x="T0" y="T1"/>
              </a:cxn>
              <a:cxn ang="0">
                <a:pos x="T2" y="T3"/>
              </a:cxn>
              <a:cxn ang="0">
                <a:pos x="T4" y="T5"/>
              </a:cxn>
            </a:cxnLst>
            <a:rect l="0" t="0" r="r" b="b"/>
            <a:pathLst>
              <a:path w="624" h="336">
                <a:moveTo>
                  <a:pt x="624" y="288"/>
                </a:moveTo>
                <a:cubicBezTo>
                  <a:pt x="508" y="312"/>
                  <a:pt x="392" y="336"/>
                  <a:pt x="288" y="288"/>
                </a:cubicBezTo>
                <a:cubicBezTo>
                  <a:pt x="184" y="240"/>
                  <a:pt x="48" y="48"/>
                  <a:pt x="0" y="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13" name="Text Box 21"/>
          <p:cNvSpPr txBox="1">
            <a:spLocks noChangeArrowheads="1"/>
          </p:cNvSpPr>
          <p:nvPr/>
        </p:nvSpPr>
        <p:spPr bwMode="auto">
          <a:xfrm>
            <a:off x="2895600" y="38100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8214" name="Text Box 22"/>
          <p:cNvSpPr txBox="1">
            <a:spLocks noChangeArrowheads="1"/>
          </p:cNvSpPr>
          <p:nvPr/>
        </p:nvSpPr>
        <p:spPr bwMode="auto">
          <a:xfrm>
            <a:off x="2438400" y="2514600"/>
            <a:ext cx="657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1-</a:t>
            </a:r>
          </a:p>
        </p:txBody>
      </p:sp>
      <p:sp>
        <p:nvSpPr>
          <p:cNvPr id="8215" name="Text Box 23"/>
          <p:cNvSpPr txBox="1">
            <a:spLocks noChangeArrowheads="1"/>
          </p:cNvSpPr>
          <p:nvPr/>
        </p:nvSpPr>
        <p:spPr bwMode="auto">
          <a:xfrm>
            <a:off x="2590800" y="4343400"/>
            <a:ext cx="657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1-</a:t>
            </a:r>
          </a:p>
        </p:txBody>
      </p:sp>
      <p:sp>
        <p:nvSpPr>
          <p:cNvPr id="8216" name="Freeform 24"/>
          <p:cNvSpPr>
            <a:spLocks/>
          </p:cNvSpPr>
          <p:nvPr/>
        </p:nvSpPr>
        <p:spPr bwMode="auto">
          <a:xfrm>
            <a:off x="1778000" y="3213100"/>
            <a:ext cx="431800" cy="685800"/>
          </a:xfrm>
          <a:custGeom>
            <a:avLst/>
            <a:gdLst>
              <a:gd name="T0" fmla="*/ 272 w 272"/>
              <a:gd name="T1" fmla="*/ 136 h 432"/>
              <a:gd name="T2" fmla="*/ 80 w 272"/>
              <a:gd name="T3" fmla="*/ 40 h 432"/>
              <a:gd name="T4" fmla="*/ 32 w 272"/>
              <a:gd name="T5" fmla="*/ 376 h 432"/>
              <a:gd name="T6" fmla="*/ 272 w 272"/>
              <a:gd name="T7" fmla="*/ 376 h 432"/>
            </a:gdLst>
            <a:ahLst/>
            <a:cxnLst>
              <a:cxn ang="0">
                <a:pos x="T0" y="T1"/>
              </a:cxn>
              <a:cxn ang="0">
                <a:pos x="T2" y="T3"/>
              </a:cxn>
              <a:cxn ang="0">
                <a:pos x="T4" y="T5"/>
              </a:cxn>
              <a:cxn ang="0">
                <a:pos x="T6" y="T7"/>
              </a:cxn>
            </a:cxnLst>
            <a:rect l="0" t="0" r="r" b="b"/>
            <a:pathLst>
              <a:path w="272" h="432">
                <a:moveTo>
                  <a:pt x="272" y="136"/>
                </a:moveTo>
                <a:cubicBezTo>
                  <a:pt x="196" y="68"/>
                  <a:pt x="120" y="0"/>
                  <a:pt x="80" y="40"/>
                </a:cubicBezTo>
                <a:cubicBezTo>
                  <a:pt x="40" y="80"/>
                  <a:pt x="0" y="320"/>
                  <a:pt x="32" y="376"/>
                </a:cubicBezTo>
                <a:cubicBezTo>
                  <a:pt x="64" y="432"/>
                  <a:pt x="232" y="376"/>
                  <a:pt x="272" y="376"/>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17" name="Text Box 25"/>
          <p:cNvSpPr txBox="1">
            <a:spLocks noChangeArrowheads="1"/>
          </p:cNvSpPr>
          <p:nvPr/>
        </p:nvSpPr>
        <p:spPr bwMode="auto">
          <a:xfrm>
            <a:off x="990600" y="335280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1-2</a:t>
            </a:r>
          </a:p>
        </p:txBody>
      </p:sp>
      <p:sp>
        <p:nvSpPr>
          <p:cNvPr id="8240" name="Text Box 48"/>
          <p:cNvSpPr txBox="1">
            <a:spLocks noChangeArrowheads="1"/>
          </p:cNvSpPr>
          <p:nvPr/>
        </p:nvSpPr>
        <p:spPr bwMode="auto">
          <a:xfrm>
            <a:off x="5486400" y="2438400"/>
            <a:ext cx="325121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400" u="sng" dirty="0" smtClean="0">
                <a:solidFill>
                  <a:srgbClr val="000000"/>
                </a:solidFill>
                <a:ea typeface="宋体" charset="-122"/>
              </a:rPr>
              <a:t>Emission probabilities:</a:t>
            </a:r>
          </a:p>
          <a:p>
            <a:pPr fontAlgn="base">
              <a:spcBef>
                <a:spcPct val="0"/>
              </a:spcBef>
              <a:spcAft>
                <a:spcPct val="0"/>
              </a:spcAft>
            </a:pPr>
            <a:endParaRPr lang="en-US" altLang="zh-CN" sz="2400" u="sng" dirty="0" smtClean="0">
              <a:solidFill>
                <a:srgbClr val="000000"/>
              </a:solidFill>
              <a:ea typeface="宋体" charset="-122"/>
            </a:endParaRPr>
          </a:p>
          <a:p>
            <a:pPr fontAlgn="base">
              <a:spcBef>
                <a:spcPct val="0"/>
              </a:spcBef>
              <a:spcAft>
                <a:spcPct val="0"/>
              </a:spcAft>
            </a:pPr>
            <a:r>
              <a:rPr lang="en-US" altLang="zh-CN" sz="2400" dirty="0" smtClean="0">
                <a:solidFill>
                  <a:srgbClr val="000000"/>
                </a:solidFill>
                <a:ea typeface="宋体" charset="-122"/>
              </a:rPr>
              <a:t>M: </a:t>
            </a:r>
            <a:r>
              <a:rPr lang="en-US" altLang="zh-CN" sz="2400" dirty="0" err="1" smtClean="0">
                <a:solidFill>
                  <a:srgbClr val="000000"/>
                </a:solidFill>
                <a:ea typeface="宋体" charset="-122"/>
              </a:rPr>
              <a:t>P</a:t>
            </a:r>
            <a:r>
              <a:rPr lang="en-US" altLang="zh-CN" sz="2400" baseline="-25000" dirty="0" err="1" smtClean="0">
                <a:solidFill>
                  <a:srgbClr val="000000"/>
                </a:solidFill>
                <a:ea typeface="宋体" charset="-122"/>
              </a:rPr>
              <a:t>xi,yj</a:t>
            </a:r>
            <a:endParaRPr lang="en-US" altLang="zh-CN" sz="2400" baseline="-25000" dirty="0" smtClean="0">
              <a:solidFill>
                <a:srgbClr val="000000"/>
              </a:solidFill>
              <a:ea typeface="宋体" charset="-122"/>
            </a:endParaRPr>
          </a:p>
          <a:p>
            <a:pPr fontAlgn="base">
              <a:spcBef>
                <a:spcPct val="0"/>
              </a:spcBef>
              <a:spcAft>
                <a:spcPct val="0"/>
              </a:spcAft>
            </a:pPr>
            <a:r>
              <a:rPr lang="en-US" altLang="zh-CN" sz="2400" smtClean="0">
                <a:solidFill>
                  <a:srgbClr val="000000"/>
                </a:solidFill>
                <a:ea typeface="宋体" charset="-122"/>
              </a:rPr>
              <a:t>X: </a:t>
            </a:r>
            <a:r>
              <a:rPr lang="en-US" altLang="zh-CN" sz="2400" dirty="0" err="1" smtClean="0">
                <a:solidFill>
                  <a:srgbClr val="000000"/>
                </a:solidFill>
                <a:ea typeface="宋体" charset="-122"/>
              </a:rPr>
              <a:t>q</a:t>
            </a:r>
            <a:r>
              <a:rPr lang="en-US" altLang="zh-CN" sz="2400" baseline="-25000" dirty="0" err="1" smtClean="0">
                <a:solidFill>
                  <a:srgbClr val="000000"/>
                </a:solidFill>
                <a:ea typeface="宋体" charset="-122"/>
              </a:rPr>
              <a:t>xi</a:t>
            </a:r>
            <a:endParaRPr lang="en-US" altLang="zh-CN" sz="2400" baseline="-25000" dirty="0" smtClean="0">
              <a:solidFill>
                <a:srgbClr val="000000"/>
              </a:solidFill>
              <a:ea typeface="宋体" charset="-122"/>
            </a:endParaRPr>
          </a:p>
          <a:p>
            <a:pPr fontAlgn="base">
              <a:spcBef>
                <a:spcPct val="0"/>
              </a:spcBef>
              <a:spcAft>
                <a:spcPct val="0"/>
              </a:spcAft>
            </a:pPr>
            <a:r>
              <a:rPr lang="en-US" altLang="zh-CN" sz="2400" dirty="0" smtClean="0">
                <a:solidFill>
                  <a:srgbClr val="000000"/>
                </a:solidFill>
                <a:ea typeface="宋体" charset="-122"/>
              </a:rPr>
              <a:t>Y: </a:t>
            </a:r>
            <a:r>
              <a:rPr lang="en-US" altLang="zh-CN" sz="2400" dirty="0" err="1" smtClean="0">
                <a:solidFill>
                  <a:srgbClr val="000000"/>
                </a:solidFill>
                <a:ea typeface="宋体" charset="-122"/>
              </a:rPr>
              <a:t>q</a:t>
            </a:r>
            <a:r>
              <a:rPr lang="en-US" altLang="zh-CN" sz="2400" baseline="-25000" dirty="0" err="1" smtClean="0">
                <a:solidFill>
                  <a:srgbClr val="000000"/>
                </a:solidFill>
                <a:ea typeface="宋体" charset="-122"/>
              </a:rPr>
              <a:t>yj</a:t>
            </a:r>
            <a:endParaRPr lang="en-US" altLang="zh-CN" sz="2400" u="sng" dirty="0" smtClean="0">
              <a:solidFill>
                <a:srgbClr val="000000"/>
              </a:solidFill>
              <a:ea typeface="宋体" charset="-122"/>
            </a:endParaRPr>
          </a:p>
        </p:txBody>
      </p:sp>
    </p:spTree>
    <p:extLst>
      <p:ext uri="{BB962C8B-B14F-4D97-AF65-F5344CB8AC3E}">
        <p14:creationId xmlns:p14="http://schemas.microsoft.com/office/powerpoint/2010/main" val="41456380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457200"/>
            <a:ext cx="9144000" cy="884238"/>
          </a:xfrm>
        </p:spPr>
        <p:txBody>
          <a:bodyPr/>
          <a:lstStyle/>
          <a:p>
            <a:r>
              <a:rPr lang="en-US" altLang="zh-CN" sz="4000" dirty="0" smtClean="0">
                <a:ea typeface="宋体" charset="-122"/>
              </a:rPr>
              <a:t>Alignment</a:t>
            </a:r>
            <a:endParaRPr lang="en-US" altLang="zh-CN" sz="2500" dirty="0">
              <a:ea typeface="宋体" charset="-122"/>
            </a:endParaRPr>
          </a:p>
        </p:txBody>
      </p:sp>
      <p:sp>
        <p:nvSpPr>
          <p:cNvPr id="67587" name="Line 3"/>
          <p:cNvSpPr>
            <a:spLocks noChangeShapeType="1"/>
          </p:cNvSpPr>
          <p:nvPr/>
        </p:nvSpPr>
        <p:spPr bwMode="auto">
          <a:xfrm>
            <a:off x="762000" y="6096000"/>
            <a:ext cx="365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89" name="Text Box 5"/>
          <p:cNvSpPr txBox="1">
            <a:spLocks noChangeArrowheads="1"/>
          </p:cNvSpPr>
          <p:nvPr/>
        </p:nvSpPr>
        <p:spPr bwMode="auto">
          <a:xfrm>
            <a:off x="5029200" y="2438400"/>
            <a:ext cx="3429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600" smtClean="0">
                <a:solidFill>
                  <a:srgbClr val="000000"/>
                </a:solidFill>
                <a:latin typeface="Lucida Console" pitchFamily="49" charset="0"/>
                <a:ea typeface="宋体" charset="-122"/>
                <a:cs typeface="Arial" charset="0"/>
              </a:rPr>
              <a:t>A T - G T T A T</a:t>
            </a:r>
          </a:p>
          <a:p>
            <a:pPr eaLnBrk="0" fontAlgn="base" hangingPunct="0">
              <a:spcBef>
                <a:spcPct val="0"/>
              </a:spcBef>
              <a:spcAft>
                <a:spcPct val="0"/>
              </a:spcAft>
            </a:pPr>
            <a:r>
              <a:rPr lang="en-US" altLang="zh-CN" sz="2600" smtClean="0">
                <a:solidFill>
                  <a:srgbClr val="000000"/>
                </a:solidFill>
                <a:latin typeface="Lucida Console" pitchFamily="49" charset="0"/>
                <a:ea typeface="宋体" charset="-122"/>
                <a:cs typeface="Arial" charset="0"/>
              </a:rPr>
              <a:t>A T C G T - A C</a:t>
            </a:r>
          </a:p>
          <a:p>
            <a:pPr eaLnBrk="0" fontAlgn="base" hangingPunct="0">
              <a:spcBef>
                <a:spcPct val="0"/>
              </a:spcBef>
              <a:spcAft>
                <a:spcPct val="0"/>
              </a:spcAft>
            </a:pPr>
            <a:endParaRPr lang="en-US" altLang="zh-CN" sz="2600" smtClean="0">
              <a:solidFill>
                <a:srgbClr val="000000"/>
              </a:solidFill>
              <a:latin typeface="Lucida Console" pitchFamily="49" charset="0"/>
              <a:ea typeface="宋体" charset="-122"/>
              <a:cs typeface="Arial" charset="0"/>
              <a:sym typeface="Symbol" pitchFamily="18" charset="2"/>
            </a:endParaRPr>
          </a:p>
          <a:p>
            <a:pPr eaLnBrk="0" fontAlgn="base" hangingPunct="0">
              <a:spcBef>
                <a:spcPct val="0"/>
              </a:spcBef>
              <a:spcAft>
                <a:spcPct val="0"/>
              </a:spcAft>
            </a:pPr>
            <a:r>
              <a:rPr lang="en-US" altLang="zh-CN" sz="2600" smtClean="0">
                <a:solidFill>
                  <a:srgbClr val="000000"/>
                </a:solidFill>
                <a:latin typeface="Lucida Console" pitchFamily="49" charset="0"/>
                <a:ea typeface="宋体" charset="-122"/>
                <a:cs typeface="Arial" charset="0"/>
              </a:rPr>
              <a:t>M M Y M M X M M</a:t>
            </a:r>
          </a:p>
        </p:txBody>
      </p:sp>
      <p:sp>
        <p:nvSpPr>
          <p:cNvPr id="67590" name="Line 6"/>
          <p:cNvSpPr>
            <a:spLocks noChangeShapeType="1"/>
          </p:cNvSpPr>
          <p:nvPr/>
        </p:nvSpPr>
        <p:spPr bwMode="auto">
          <a:xfrm>
            <a:off x="990600" y="26670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67591" name="Group 7"/>
          <p:cNvGrpSpPr>
            <a:grpSpLocks/>
          </p:cNvGrpSpPr>
          <p:nvPr/>
        </p:nvGrpSpPr>
        <p:grpSpPr bwMode="auto">
          <a:xfrm>
            <a:off x="304800" y="1771650"/>
            <a:ext cx="4114800" cy="4324350"/>
            <a:chOff x="144" y="1116"/>
            <a:chExt cx="2592" cy="2724"/>
          </a:xfrm>
        </p:grpSpPr>
        <p:grpSp>
          <p:nvGrpSpPr>
            <p:cNvPr id="67592" name="Group 8"/>
            <p:cNvGrpSpPr>
              <a:grpSpLocks/>
            </p:cNvGrpSpPr>
            <p:nvPr/>
          </p:nvGrpSpPr>
          <p:grpSpPr bwMode="auto">
            <a:xfrm>
              <a:off x="432" y="1536"/>
              <a:ext cx="2304" cy="2304"/>
              <a:chOff x="432" y="1536"/>
              <a:chExt cx="2304" cy="2304"/>
            </a:xfrm>
          </p:grpSpPr>
          <p:sp>
            <p:nvSpPr>
              <p:cNvPr id="67593" name="Line 9"/>
              <p:cNvSpPr>
                <a:spLocks noChangeShapeType="1"/>
              </p:cNvSpPr>
              <p:nvPr/>
            </p:nvSpPr>
            <p:spPr bwMode="auto">
              <a:xfrm flipH="1">
                <a:off x="432"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4" name="Line 10"/>
              <p:cNvSpPr>
                <a:spLocks noChangeShapeType="1"/>
              </p:cNvSpPr>
              <p:nvPr/>
            </p:nvSpPr>
            <p:spPr bwMode="auto">
              <a:xfrm flipH="1">
                <a:off x="720"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5" name="Line 11"/>
              <p:cNvSpPr>
                <a:spLocks noChangeShapeType="1"/>
              </p:cNvSpPr>
              <p:nvPr/>
            </p:nvSpPr>
            <p:spPr bwMode="auto">
              <a:xfrm flipH="1">
                <a:off x="1008"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6" name="Line 12"/>
              <p:cNvSpPr>
                <a:spLocks noChangeShapeType="1"/>
              </p:cNvSpPr>
              <p:nvPr/>
            </p:nvSpPr>
            <p:spPr bwMode="auto">
              <a:xfrm flipH="1">
                <a:off x="1296"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7" name="Line 13"/>
              <p:cNvSpPr>
                <a:spLocks noChangeShapeType="1"/>
              </p:cNvSpPr>
              <p:nvPr/>
            </p:nvSpPr>
            <p:spPr bwMode="auto">
              <a:xfrm flipH="1">
                <a:off x="1584"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8" name="Line 14"/>
              <p:cNvSpPr>
                <a:spLocks noChangeShapeType="1"/>
              </p:cNvSpPr>
              <p:nvPr/>
            </p:nvSpPr>
            <p:spPr bwMode="auto">
              <a:xfrm flipH="1">
                <a:off x="1872"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9" name="Line 15"/>
              <p:cNvSpPr>
                <a:spLocks noChangeShapeType="1"/>
              </p:cNvSpPr>
              <p:nvPr/>
            </p:nvSpPr>
            <p:spPr bwMode="auto">
              <a:xfrm flipH="1">
                <a:off x="2160"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0" name="Line 16"/>
              <p:cNvSpPr>
                <a:spLocks noChangeShapeType="1"/>
              </p:cNvSpPr>
              <p:nvPr/>
            </p:nvSpPr>
            <p:spPr bwMode="auto">
              <a:xfrm flipH="1">
                <a:off x="2448"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1" name="Line 17"/>
              <p:cNvSpPr>
                <a:spLocks noChangeShapeType="1"/>
              </p:cNvSpPr>
              <p:nvPr/>
            </p:nvSpPr>
            <p:spPr bwMode="auto">
              <a:xfrm>
                <a:off x="432" y="1824"/>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2" name="Line 18"/>
              <p:cNvSpPr>
                <a:spLocks noChangeShapeType="1"/>
              </p:cNvSpPr>
              <p:nvPr/>
            </p:nvSpPr>
            <p:spPr bwMode="auto">
              <a:xfrm>
                <a:off x="432" y="1536"/>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3" name="Line 19"/>
              <p:cNvSpPr>
                <a:spLocks noChangeShapeType="1"/>
              </p:cNvSpPr>
              <p:nvPr/>
            </p:nvSpPr>
            <p:spPr bwMode="auto">
              <a:xfrm>
                <a:off x="432" y="2112"/>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4" name="Line 20"/>
              <p:cNvSpPr>
                <a:spLocks noChangeShapeType="1"/>
              </p:cNvSpPr>
              <p:nvPr/>
            </p:nvSpPr>
            <p:spPr bwMode="auto">
              <a:xfrm>
                <a:off x="432" y="240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5" name="Line 21"/>
              <p:cNvSpPr>
                <a:spLocks noChangeShapeType="1"/>
              </p:cNvSpPr>
              <p:nvPr/>
            </p:nvSpPr>
            <p:spPr bwMode="auto">
              <a:xfrm>
                <a:off x="432" y="2688"/>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6" name="Line 22"/>
              <p:cNvSpPr>
                <a:spLocks noChangeShapeType="1"/>
              </p:cNvSpPr>
              <p:nvPr/>
            </p:nvSpPr>
            <p:spPr bwMode="auto">
              <a:xfrm>
                <a:off x="432" y="2976"/>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7" name="Line 23"/>
              <p:cNvSpPr>
                <a:spLocks noChangeShapeType="1"/>
              </p:cNvSpPr>
              <p:nvPr/>
            </p:nvSpPr>
            <p:spPr bwMode="auto">
              <a:xfrm>
                <a:off x="432" y="3264"/>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8" name="Line 24"/>
              <p:cNvSpPr>
                <a:spLocks noChangeShapeType="1"/>
              </p:cNvSpPr>
              <p:nvPr/>
            </p:nvSpPr>
            <p:spPr bwMode="auto">
              <a:xfrm>
                <a:off x="432" y="3552"/>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9" name="Line 25"/>
              <p:cNvSpPr>
                <a:spLocks noChangeShapeType="1"/>
              </p:cNvSpPr>
              <p:nvPr/>
            </p:nvSpPr>
            <p:spPr bwMode="auto">
              <a:xfrm flipH="1">
                <a:off x="2736" y="1536"/>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grpSp>
          <p:nvGrpSpPr>
            <p:cNvPr id="67610" name="Group 26"/>
            <p:cNvGrpSpPr>
              <a:grpSpLocks/>
            </p:cNvGrpSpPr>
            <p:nvPr/>
          </p:nvGrpSpPr>
          <p:grpSpPr bwMode="auto">
            <a:xfrm>
              <a:off x="144" y="1116"/>
              <a:ext cx="2496" cy="2670"/>
              <a:chOff x="144" y="1116"/>
              <a:chExt cx="2496" cy="2670"/>
            </a:xfrm>
          </p:grpSpPr>
          <p:sp>
            <p:nvSpPr>
              <p:cNvPr id="67611" name="WordArt 27"/>
              <p:cNvSpPr>
                <a:spLocks noChangeArrowheads="1" noChangeShapeType="1" noTextEdit="1"/>
              </p:cNvSpPr>
              <p:nvPr/>
            </p:nvSpPr>
            <p:spPr bwMode="auto">
              <a:xfrm>
                <a:off x="336" y="196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1</a:t>
                </a:r>
                <a:endParaRPr lang="zh-CN" altLang="en-US" sz="800" kern="10" smtClean="0">
                  <a:ln w="9525">
                    <a:solidFill>
                      <a:srgbClr val="000000"/>
                    </a:solidFill>
                    <a:round/>
                    <a:headEnd/>
                    <a:tailEnd/>
                  </a:ln>
                  <a:solidFill>
                    <a:srgbClr val="FFFFFF"/>
                  </a:solidFill>
                  <a:latin typeface="Arial Black"/>
                </a:endParaRPr>
              </a:p>
            </p:txBody>
          </p:sp>
          <p:sp>
            <p:nvSpPr>
              <p:cNvPr id="67612" name="WordArt 28"/>
              <p:cNvSpPr>
                <a:spLocks noChangeArrowheads="1" noChangeShapeType="1" noTextEdit="1"/>
              </p:cNvSpPr>
              <p:nvPr/>
            </p:nvSpPr>
            <p:spPr bwMode="auto">
              <a:xfrm>
                <a:off x="342" y="163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0</a:t>
                </a:r>
                <a:endParaRPr lang="zh-CN" altLang="en-US" sz="800" kern="10" smtClean="0">
                  <a:ln w="9525">
                    <a:solidFill>
                      <a:srgbClr val="000000"/>
                    </a:solidFill>
                    <a:round/>
                    <a:headEnd/>
                    <a:tailEnd/>
                  </a:ln>
                  <a:solidFill>
                    <a:srgbClr val="FFFFFF"/>
                  </a:solidFill>
                  <a:latin typeface="Arial Black"/>
                </a:endParaRPr>
              </a:p>
            </p:txBody>
          </p:sp>
          <p:sp>
            <p:nvSpPr>
              <p:cNvPr id="67613" name="WordArt 29"/>
              <p:cNvSpPr>
                <a:spLocks noChangeArrowheads="1" noChangeShapeType="1" noTextEdit="1"/>
              </p:cNvSpPr>
              <p:nvPr/>
            </p:nvSpPr>
            <p:spPr bwMode="auto">
              <a:xfrm>
                <a:off x="336" y="2208"/>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2</a:t>
                </a:r>
                <a:endParaRPr lang="zh-CN" altLang="en-US" sz="800" kern="10" smtClean="0">
                  <a:ln w="9525">
                    <a:solidFill>
                      <a:srgbClr val="000000"/>
                    </a:solidFill>
                    <a:round/>
                    <a:headEnd/>
                    <a:tailEnd/>
                  </a:ln>
                  <a:solidFill>
                    <a:srgbClr val="FFFFFF"/>
                  </a:solidFill>
                  <a:latin typeface="Arial Black"/>
                </a:endParaRPr>
              </a:p>
            </p:txBody>
          </p:sp>
          <p:sp>
            <p:nvSpPr>
              <p:cNvPr id="67614" name="WordArt 30"/>
              <p:cNvSpPr>
                <a:spLocks noChangeArrowheads="1" noChangeShapeType="1" noTextEdit="1"/>
              </p:cNvSpPr>
              <p:nvPr/>
            </p:nvSpPr>
            <p:spPr bwMode="auto">
              <a:xfrm>
                <a:off x="336" y="2496"/>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3</a:t>
                </a:r>
                <a:endParaRPr lang="zh-CN" altLang="en-US" sz="800" kern="10" smtClean="0">
                  <a:ln w="9525">
                    <a:solidFill>
                      <a:srgbClr val="000000"/>
                    </a:solidFill>
                    <a:round/>
                    <a:headEnd/>
                    <a:tailEnd/>
                  </a:ln>
                  <a:solidFill>
                    <a:srgbClr val="FFFFFF"/>
                  </a:solidFill>
                  <a:latin typeface="Arial Black"/>
                </a:endParaRPr>
              </a:p>
            </p:txBody>
          </p:sp>
          <p:sp>
            <p:nvSpPr>
              <p:cNvPr id="67615" name="WordArt 31"/>
              <p:cNvSpPr>
                <a:spLocks noChangeArrowheads="1" noChangeShapeType="1" noTextEdit="1"/>
              </p:cNvSpPr>
              <p:nvPr/>
            </p:nvSpPr>
            <p:spPr bwMode="auto">
              <a:xfrm>
                <a:off x="336" y="2784"/>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4</a:t>
                </a:r>
                <a:endParaRPr lang="zh-CN" altLang="en-US" sz="800" kern="10" smtClean="0">
                  <a:ln w="9525">
                    <a:solidFill>
                      <a:srgbClr val="000000"/>
                    </a:solidFill>
                    <a:round/>
                    <a:headEnd/>
                    <a:tailEnd/>
                  </a:ln>
                  <a:solidFill>
                    <a:srgbClr val="FFFFFF"/>
                  </a:solidFill>
                  <a:latin typeface="Arial Black"/>
                </a:endParaRPr>
              </a:p>
            </p:txBody>
          </p:sp>
          <p:sp>
            <p:nvSpPr>
              <p:cNvPr id="67616" name="WordArt 32"/>
              <p:cNvSpPr>
                <a:spLocks noChangeArrowheads="1" noChangeShapeType="1" noTextEdit="1"/>
              </p:cNvSpPr>
              <p:nvPr/>
            </p:nvSpPr>
            <p:spPr bwMode="auto">
              <a:xfrm>
                <a:off x="336" y="307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5</a:t>
                </a:r>
                <a:endParaRPr lang="zh-CN" altLang="en-US" sz="800" kern="10" smtClean="0">
                  <a:ln w="9525">
                    <a:solidFill>
                      <a:srgbClr val="000000"/>
                    </a:solidFill>
                    <a:round/>
                    <a:headEnd/>
                    <a:tailEnd/>
                  </a:ln>
                  <a:solidFill>
                    <a:srgbClr val="FFFFFF"/>
                  </a:solidFill>
                  <a:latin typeface="Arial Black"/>
                </a:endParaRPr>
              </a:p>
            </p:txBody>
          </p:sp>
          <p:sp>
            <p:nvSpPr>
              <p:cNvPr id="67617" name="WordArt 33"/>
              <p:cNvSpPr>
                <a:spLocks noChangeArrowheads="1" noChangeShapeType="1" noTextEdit="1"/>
              </p:cNvSpPr>
              <p:nvPr/>
            </p:nvSpPr>
            <p:spPr bwMode="auto">
              <a:xfrm>
                <a:off x="336" y="3408"/>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6</a:t>
                </a:r>
                <a:endParaRPr lang="zh-CN" altLang="en-US" sz="800" kern="10" smtClean="0">
                  <a:ln w="9525">
                    <a:solidFill>
                      <a:srgbClr val="000000"/>
                    </a:solidFill>
                    <a:round/>
                    <a:headEnd/>
                    <a:tailEnd/>
                  </a:ln>
                  <a:solidFill>
                    <a:srgbClr val="FFFFFF"/>
                  </a:solidFill>
                  <a:latin typeface="Arial Black"/>
                </a:endParaRPr>
              </a:p>
            </p:txBody>
          </p:sp>
          <p:sp>
            <p:nvSpPr>
              <p:cNvPr id="67618" name="WordArt 34"/>
              <p:cNvSpPr>
                <a:spLocks noChangeArrowheads="1" noChangeShapeType="1" noTextEdit="1"/>
              </p:cNvSpPr>
              <p:nvPr/>
            </p:nvSpPr>
            <p:spPr bwMode="auto">
              <a:xfrm>
                <a:off x="336" y="3696"/>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7</a:t>
                </a:r>
                <a:endParaRPr lang="zh-CN" altLang="en-US" sz="800" kern="10" smtClean="0">
                  <a:ln w="9525">
                    <a:solidFill>
                      <a:srgbClr val="000000"/>
                    </a:solidFill>
                    <a:round/>
                    <a:headEnd/>
                    <a:tailEnd/>
                  </a:ln>
                  <a:solidFill>
                    <a:srgbClr val="FFFFFF"/>
                  </a:solidFill>
                  <a:latin typeface="Arial Black"/>
                </a:endParaRPr>
              </a:p>
            </p:txBody>
          </p:sp>
          <p:sp>
            <p:nvSpPr>
              <p:cNvPr id="67619" name="WordArt 35"/>
              <p:cNvSpPr>
                <a:spLocks noChangeArrowheads="1" noChangeShapeType="1" noTextEdit="1"/>
              </p:cNvSpPr>
              <p:nvPr/>
            </p:nvSpPr>
            <p:spPr bwMode="auto">
              <a:xfrm>
                <a:off x="822" y="139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1</a:t>
                </a:r>
                <a:endParaRPr lang="zh-CN" altLang="en-US" sz="800" kern="10" smtClean="0">
                  <a:ln w="9525">
                    <a:solidFill>
                      <a:srgbClr val="000000"/>
                    </a:solidFill>
                    <a:round/>
                    <a:headEnd/>
                    <a:tailEnd/>
                  </a:ln>
                  <a:solidFill>
                    <a:srgbClr val="FFFFFF"/>
                  </a:solidFill>
                  <a:latin typeface="Arial Black"/>
                </a:endParaRPr>
              </a:p>
            </p:txBody>
          </p:sp>
          <p:sp>
            <p:nvSpPr>
              <p:cNvPr id="67620" name="WordArt 36"/>
              <p:cNvSpPr>
                <a:spLocks noChangeArrowheads="1" noChangeShapeType="1" noTextEdit="1"/>
              </p:cNvSpPr>
              <p:nvPr/>
            </p:nvSpPr>
            <p:spPr bwMode="auto">
              <a:xfrm>
                <a:off x="528" y="1398"/>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0</a:t>
                </a:r>
                <a:endParaRPr lang="zh-CN" altLang="en-US" sz="800" kern="10" smtClean="0">
                  <a:ln w="9525">
                    <a:solidFill>
                      <a:srgbClr val="000000"/>
                    </a:solidFill>
                    <a:round/>
                    <a:headEnd/>
                    <a:tailEnd/>
                  </a:ln>
                  <a:solidFill>
                    <a:srgbClr val="FFFFFF"/>
                  </a:solidFill>
                  <a:latin typeface="Arial Black"/>
                </a:endParaRPr>
              </a:p>
            </p:txBody>
          </p:sp>
          <p:sp>
            <p:nvSpPr>
              <p:cNvPr id="67621" name="WordArt 37"/>
              <p:cNvSpPr>
                <a:spLocks noChangeArrowheads="1" noChangeShapeType="1" noTextEdit="1"/>
              </p:cNvSpPr>
              <p:nvPr/>
            </p:nvSpPr>
            <p:spPr bwMode="auto">
              <a:xfrm>
                <a:off x="1104" y="139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2</a:t>
                </a:r>
                <a:endParaRPr lang="zh-CN" altLang="en-US" sz="800" kern="10" smtClean="0">
                  <a:ln w="9525">
                    <a:solidFill>
                      <a:srgbClr val="000000"/>
                    </a:solidFill>
                    <a:round/>
                    <a:headEnd/>
                    <a:tailEnd/>
                  </a:ln>
                  <a:solidFill>
                    <a:srgbClr val="FFFFFF"/>
                  </a:solidFill>
                  <a:latin typeface="Arial Black"/>
                </a:endParaRPr>
              </a:p>
            </p:txBody>
          </p:sp>
          <p:sp>
            <p:nvSpPr>
              <p:cNvPr id="67622" name="WordArt 38"/>
              <p:cNvSpPr>
                <a:spLocks noChangeArrowheads="1" noChangeShapeType="1" noTextEdit="1"/>
              </p:cNvSpPr>
              <p:nvPr/>
            </p:nvSpPr>
            <p:spPr bwMode="auto">
              <a:xfrm>
                <a:off x="1398" y="139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3</a:t>
                </a:r>
                <a:endParaRPr lang="zh-CN" altLang="en-US" sz="800" kern="10" smtClean="0">
                  <a:ln w="9525">
                    <a:solidFill>
                      <a:srgbClr val="000000"/>
                    </a:solidFill>
                    <a:round/>
                    <a:headEnd/>
                    <a:tailEnd/>
                  </a:ln>
                  <a:solidFill>
                    <a:srgbClr val="FFFFFF"/>
                  </a:solidFill>
                  <a:latin typeface="Arial Black"/>
                </a:endParaRPr>
              </a:p>
            </p:txBody>
          </p:sp>
          <p:sp>
            <p:nvSpPr>
              <p:cNvPr id="67623" name="WordArt 39"/>
              <p:cNvSpPr>
                <a:spLocks noChangeArrowheads="1" noChangeShapeType="1" noTextEdit="1"/>
              </p:cNvSpPr>
              <p:nvPr/>
            </p:nvSpPr>
            <p:spPr bwMode="auto">
              <a:xfrm>
                <a:off x="1686" y="139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4</a:t>
                </a:r>
                <a:endParaRPr lang="zh-CN" altLang="en-US" sz="800" kern="10" smtClean="0">
                  <a:ln w="9525">
                    <a:solidFill>
                      <a:srgbClr val="000000"/>
                    </a:solidFill>
                    <a:round/>
                    <a:headEnd/>
                    <a:tailEnd/>
                  </a:ln>
                  <a:solidFill>
                    <a:srgbClr val="FFFFFF"/>
                  </a:solidFill>
                  <a:latin typeface="Arial Black"/>
                </a:endParaRPr>
              </a:p>
            </p:txBody>
          </p:sp>
          <p:sp>
            <p:nvSpPr>
              <p:cNvPr id="67624" name="WordArt 40"/>
              <p:cNvSpPr>
                <a:spLocks noChangeArrowheads="1" noChangeShapeType="1" noTextEdit="1"/>
              </p:cNvSpPr>
              <p:nvPr/>
            </p:nvSpPr>
            <p:spPr bwMode="auto">
              <a:xfrm>
                <a:off x="2022" y="139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5</a:t>
                </a:r>
                <a:endParaRPr lang="zh-CN" altLang="en-US" sz="800" kern="10" smtClean="0">
                  <a:ln w="9525">
                    <a:solidFill>
                      <a:srgbClr val="000000"/>
                    </a:solidFill>
                    <a:round/>
                    <a:headEnd/>
                    <a:tailEnd/>
                  </a:ln>
                  <a:solidFill>
                    <a:srgbClr val="FFFFFF"/>
                  </a:solidFill>
                  <a:latin typeface="Arial Black"/>
                </a:endParaRPr>
              </a:p>
            </p:txBody>
          </p:sp>
          <p:sp>
            <p:nvSpPr>
              <p:cNvPr id="67625" name="WordArt 41"/>
              <p:cNvSpPr>
                <a:spLocks noChangeArrowheads="1" noChangeShapeType="1" noTextEdit="1"/>
              </p:cNvSpPr>
              <p:nvPr/>
            </p:nvSpPr>
            <p:spPr bwMode="auto">
              <a:xfrm>
                <a:off x="2310" y="139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6</a:t>
                </a:r>
                <a:endParaRPr lang="zh-CN" altLang="en-US" sz="800" kern="10" smtClean="0">
                  <a:ln w="9525">
                    <a:solidFill>
                      <a:srgbClr val="000000"/>
                    </a:solidFill>
                    <a:round/>
                    <a:headEnd/>
                    <a:tailEnd/>
                  </a:ln>
                  <a:solidFill>
                    <a:srgbClr val="FFFFFF"/>
                  </a:solidFill>
                  <a:latin typeface="Arial Black"/>
                </a:endParaRPr>
              </a:p>
            </p:txBody>
          </p:sp>
          <p:sp>
            <p:nvSpPr>
              <p:cNvPr id="67626" name="WordArt 42"/>
              <p:cNvSpPr>
                <a:spLocks noChangeArrowheads="1" noChangeShapeType="1" noTextEdit="1"/>
              </p:cNvSpPr>
              <p:nvPr/>
            </p:nvSpPr>
            <p:spPr bwMode="auto">
              <a:xfrm>
                <a:off x="2598" y="1392"/>
                <a:ext cx="42" cy="9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800" kern="10" smtClean="0">
                    <a:ln w="9525">
                      <a:solidFill>
                        <a:srgbClr val="000000"/>
                      </a:solidFill>
                      <a:round/>
                      <a:headEnd/>
                      <a:tailEnd/>
                    </a:ln>
                    <a:solidFill>
                      <a:srgbClr val="FFFFFF"/>
                    </a:solidFill>
                    <a:latin typeface="Arial Black"/>
                  </a:rPr>
                  <a:t>7</a:t>
                </a:r>
                <a:endParaRPr lang="zh-CN" altLang="en-US" sz="800" kern="10" smtClean="0">
                  <a:ln w="9525">
                    <a:solidFill>
                      <a:srgbClr val="000000"/>
                    </a:solidFill>
                    <a:round/>
                    <a:headEnd/>
                    <a:tailEnd/>
                  </a:ln>
                  <a:solidFill>
                    <a:srgbClr val="FFFFFF"/>
                  </a:solidFill>
                  <a:latin typeface="Arial Black"/>
                </a:endParaRPr>
              </a:p>
            </p:txBody>
          </p:sp>
          <p:grpSp>
            <p:nvGrpSpPr>
              <p:cNvPr id="67627" name="Group 43"/>
              <p:cNvGrpSpPr>
                <a:grpSpLocks/>
              </p:cNvGrpSpPr>
              <p:nvPr/>
            </p:nvGrpSpPr>
            <p:grpSpPr bwMode="auto">
              <a:xfrm>
                <a:off x="402" y="1116"/>
                <a:ext cx="2142" cy="228"/>
                <a:chOff x="498" y="1296"/>
                <a:chExt cx="2142" cy="228"/>
              </a:xfrm>
            </p:grpSpPr>
            <p:sp>
              <p:nvSpPr>
                <p:cNvPr id="67628" name="WordArt 44"/>
                <p:cNvSpPr>
                  <a:spLocks noChangeArrowheads="1" noChangeShapeType="1" noTextEdit="1"/>
                </p:cNvSpPr>
                <p:nvPr/>
              </p:nvSpPr>
              <p:spPr bwMode="auto">
                <a:xfrm>
                  <a:off x="1620" y="1296"/>
                  <a:ext cx="126" cy="228"/>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G</a:t>
                  </a:r>
                  <a:endParaRPr lang="zh-CN" altLang="en-US" sz="2000" kern="10" smtClean="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endParaRPr>
                </a:p>
              </p:txBody>
            </p:sp>
            <p:sp>
              <p:nvSpPr>
                <p:cNvPr id="67629" name="WordArt 45"/>
                <p:cNvSpPr>
                  <a:spLocks noChangeArrowheads="1" noChangeShapeType="1" noTextEdit="1"/>
                </p:cNvSpPr>
                <p:nvPr/>
              </p:nvSpPr>
              <p:spPr bwMode="auto">
                <a:xfrm>
                  <a:off x="738" y="1296"/>
                  <a:ext cx="120"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A</a:t>
                  </a:r>
                  <a:endParaRPr lang="zh-CN" altLang="en-US" sz="2000" kern="10" smtClean="0">
                    <a:ln w="9525">
                      <a:solidFill>
                        <a:srgbClr val="000000"/>
                      </a:solidFill>
                      <a:round/>
                      <a:headEnd/>
                      <a:tailEnd/>
                    </a:ln>
                    <a:solidFill>
                      <a:srgbClr val="FFFFFF"/>
                    </a:solidFill>
                    <a:latin typeface="Arial Black"/>
                  </a:endParaRPr>
                </a:p>
              </p:txBody>
            </p:sp>
            <p:sp>
              <p:nvSpPr>
                <p:cNvPr id="67630" name="WordArt 46"/>
                <p:cNvSpPr>
                  <a:spLocks noChangeArrowheads="1" noChangeShapeType="1" noTextEdit="1"/>
                </p:cNvSpPr>
                <p:nvPr/>
              </p:nvSpPr>
              <p:spPr bwMode="auto">
                <a:xfrm>
                  <a:off x="1026" y="1296"/>
                  <a:ext cx="132"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T</a:t>
                  </a:r>
                  <a:endParaRPr lang="zh-CN" altLang="en-US" sz="2000" kern="10" smtClean="0">
                    <a:ln w="9525">
                      <a:solidFill>
                        <a:srgbClr val="000000"/>
                      </a:solidFill>
                      <a:round/>
                      <a:headEnd/>
                      <a:tailEnd/>
                    </a:ln>
                    <a:solidFill>
                      <a:srgbClr val="FFFFFF"/>
                    </a:solidFill>
                    <a:latin typeface="Arial Black"/>
                  </a:endParaRPr>
                </a:p>
              </p:txBody>
            </p:sp>
            <p:sp>
              <p:nvSpPr>
                <p:cNvPr id="67631" name="WordArt 47"/>
                <p:cNvSpPr>
                  <a:spLocks noChangeArrowheads="1" noChangeShapeType="1" noTextEdit="1"/>
                </p:cNvSpPr>
                <p:nvPr/>
              </p:nvSpPr>
              <p:spPr bwMode="auto">
                <a:xfrm>
                  <a:off x="1332" y="1296"/>
                  <a:ext cx="126"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C</a:t>
                  </a:r>
                  <a:endParaRPr lang="zh-CN" altLang="en-US" sz="2000" kern="10" smtClean="0">
                    <a:ln w="9525">
                      <a:solidFill>
                        <a:srgbClr val="000000"/>
                      </a:solidFill>
                      <a:round/>
                      <a:headEnd/>
                      <a:tailEnd/>
                    </a:ln>
                    <a:solidFill>
                      <a:srgbClr val="FFFFFF"/>
                    </a:solidFill>
                    <a:latin typeface="Arial Black"/>
                  </a:endParaRPr>
                </a:p>
              </p:txBody>
            </p:sp>
            <p:sp>
              <p:nvSpPr>
                <p:cNvPr id="67632" name="WordArt 48"/>
                <p:cNvSpPr>
                  <a:spLocks noChangeArrowheads="1" noChangeShapeType="1" noTextEdit="1"/>
                </p:cNvSpPr>
                <p:nvPr/>
              </p:nvSpPr>
              <p:spPr bwMode="auto">
                <a:xfrm>
                  <a:off x="2226" y="1296"/>
                  <a:ext cx="126" cy="228"/>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A</a:t>
                  </a:r>
                  <a:endParaRPr lang="zh-CN" altLang="en-US" sz="2000" kern="10" smtClean="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endParaRPr>
                </a:p>
              </p:txBody>
            </p:sp>
            <p:sp>
              <p:nvSpPr>
                <p:cNvPr id="67633" name="WordArt 49"/>
                <p:cNvSpPr>
                  <a:spLocks noChangeArrowheads="1" noChangeShapeType="1" noTextEdit="1"/>
                </p:cNvSpPr>
                <p:nvPr/>
              </p:nvSpPr>
              <p:spPr bwMode="auto">
                <a:xfrm>
                  <a:off x="1938" y="1296"/>
                  <a:ext cx="120"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T</a:t>
                  </a:r>
                  <a:endParaRPr lang="zh-CN" altLang="en-US" sz="2000" kern="10" smtClean="0">
                    <a:ln w="9525">
                      <a:solidFill>
                        <a:srgbClr val="000000"/>
                      </a:solidFill>
                      <a:round/>
                      <a:headEnd/>
                      <a:tailEnd/>
                    </a:ln>
                    <a:solidFill>
                      <a:srgbClr val="FFFFFF"/>
                    </a:solidFill>
                    <a:latin typeface="Arial Black"/>
                  </a:endParaRPr>
                </a:p>
              </p:txBody>
            </p:sp>
            <p:sp>
              <p:nvSpPr>
                <p:cNvPr id="67634" name="WordArt 50"/>
                <p:cNvSpPr>
                  <a:spLocks noChangeArrowheads="1" noChangeShapeType="1" noTextEdit="1"/>
                </p:cNvSpPr>
                <p:nvPr/>
              </p:nvSpPr>
              <p:spPr bwMode="auto">
                <a:xfrm>
                  <a:off x="2514" y="1296"/>
                  <a:ext cx="126"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C</a:t>
                  </a:r>
                  <a:endParaRPr lang="zh-CN" altLang="en-US" sz="2000" kern="10" smtClean="0">
                    <a:ln w="9525">
                      <a:solidFill>
                        <a:srgbClr val="000000"/>
                      </a:solidFill>
                      <a:round/>
                      <a:headEnd/>
                      <a:tailEnd/>
                    </a:ln>
                    <a:solidFill>
                      <a:srgbClr val="FFFFFF"/>
                    </a:solidFill>
                    <a:latin typeface="Arial Black"/>
                  </a:endParaRPr>
                </a:p>
              </p:txBody>
            </p:sp>
            <p:sp>
              <p:nvSpPr>
                <p:cNvPr id="67635" name="WordArt 51"/>
                <p:cNvSpPr>
                  <a:spLocks noChangeArrowheads="1" noChangeShapeType="1" noTextEdit="1"/>
                </p:cNvSpPr>
                <p:nvPr/>
              </p:nvSpPr>
              <p:spPr bwMode="auto">
                <a:xfrm>
                  <a:off x="498" y="1344"/>
                  <a:ext cx="96" cy="69"/>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kern="10" dirty="0" smtClean="0">
                      <a:ln w="9525">
                        <a:solidFill>
                          <a:srgbClr val="000000"/>
                        </a:solidFill>
                        <a:round/>
                        <a:headEnd/>
                        <a:tailEnd/>
                      </a:ln>
                      <a:solidFill>
                        <a:srgbClr val="000000"/>
                      </a:solidFill>
                      <a:latin typeface="Arial Black"/>
                    </a:rPr>
                    <a:t>w</a:t>
                  </a:r>
                  <a:endParaRPr lang="zh-CN" altLang="en-US" sz="3600" kern="10" dirty="0" smtClean="0">
                    <a:ln w="9525">
                      <a:solidFill>
                        <a:srgbClr val="000000"/>
                      </a:solidFill>
                      <a:round/>
                      <a:headEnd/>
                      <a:tailEnd/>
                    </a:ln>
                    <a:solidFill>
                      <a:srgbClr val="000000"/>
                    </a:solidFill>
                    <a:latin typeface="Arial Black"/>
                  </a:endParaRPr>
                </a:p>
              </p:txBody>
            </p:sp>
          </p:grpSp>
          <p:grpSp>
            <p:nvGrpSpPr>
              <p:cNvPr id="67636" name="Group 52"/>
              <p:cNvGrpSpPr>
                <a:grpSpLocks/>
              </p:cNvGrpSpPr>
              <p:nvPr/>
            </p:nvGrpSpPr>
            <p:grpSpPr bwMode="auto">
              <a:xfrm>
                <a:off x="144" y="1440"/>
                <a:ext cx="144" cy="2304"/>
                <a:chOff x="240" y="1680"/>
                <a:chExt cx="132" cy="2160"/>
              </a:xfrm>
            </p:grpSpPr>
            <p:sp>
              <p:nvSpPr>
                <p:cNvPr id="67637" name="WordArt 53"/>
                <p:cNvSpPr>
                  <a:spLocks noChangeArrowheads="1" noChangeShapeType="1" noTextEdit="1"/>
                </p:cNvSpPr>
                <p:nvPr/>
              </p:nvSpPr>
              <p:spPr bwMode="auto">
                <a:xfrm>
                  <a:off x="240" y="1884"/>
                  <a:ext cx="126" cy="228"/>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A</a:t>
                  </a:r>
                  <a:endParaRPr lang="zh-CN" altLang="en-US" sz="2000" kern="10" smtClean="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endParaRPr>
                </a:p>
              </p:txBody>
            </p:sp>
            <p:sp>
              <p:nvSpPr>
                <p:cNvPr id="67638" name="WordArt 54"/>
                <p:cNvSpPr>
                  <a:spLocks noChangeArrowheads="1" noChangeShapeType="1" noTextEdit="1"/>
                </p:cNvSpPr>
                <p:nvPr/>
              </p:nvSpPr>
              <p:spPr bwMode="auto">
                <a:xfrm>
                  <a:off x="240" y="2172"/>
                  <a:ext cx="120"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T</a:t>
                  </a:r>
                  <a:endParaRPr lang="zh-CN" altLang="en-US" sz="2000" kern="10" smtClean="0">
                    <a:ln w="9525">
                      <a:solidFill>
                        <a:srgbClr val="000000"/>
                      </a:solidFill>
                      <a:round/>
                      <a:headEnd/>
                      <a:tailEnd/>
                    </a:ln>
                    <a:solidFill>
                      <a:srgbClr val="FFFFFF"/>
                    </a:solidFill>
                    <a:latin typeface="Arial Black"/>
                  </a:endParaRPr>
                </a:p>
              </p:txBody>
            </p:sp>
            <p:sp>
              <p:nvSpPr>
                <p:cNvPr id="67639" name="WordArt 55"/>
                <p:cNvSpPr>
                  <a:spLocks noChangeArrowheads="1" noChangeShapeType="1" noTextEdit="1"/>
                </p:cNvSpPr>
                <p:nvPr/>
              </p:nvSpPr>
              <p:spPr bwMode="auto">
                <a:xfrm>
                  <a:off x="240" y="3024"/>
                  <a:ext cx="132"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T</a:t>
                  </a:r>
                  <a:endParaRPr lang="zh-CN" altLang="en-US" sz="2000" kern="10" smtClean="0">
                    <a:ln w="9525">
                      <a:solidFill>
                        <a:srgbClr val="000000"/>
                      </a:solidFill>
                      <a:round/>
                      <a:headEnd/>
                      <a:tailEnd/>
                    </a:ln>
                    <a:solidFill>
                      <a:srgbClr val="FFFFFF"/>
                    </a:solidFill>
                    <a:latin typeface="Arial Black"/>
                  </a:endParaRPr>
                </a:p>
              </p:txBody>
            </p:sp>
            <p:sp>
              <p:nvSpPr>
                <p:cNvPr id="67640" name="WordArt 56"/>
                <p:cNvSpPr>
                  <a:spLocks noChangeArrowheads="1" noChangeShapeType="1" noTextEdit="1"/>
                </p:cNvSpPr>
                <p:nvPr/>
              </p:nvSpPr>
              <p:spPr bwMode="auto">
                <a:xfrm>
                  <a:off x="240" y="2448"/>
                  <a:ext cx="126"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G</a:t>
                  </a:r>
                  <a:endParaRPr lang="zh-CN" altLang="en-US" sz="2000" kern="10" smtClean="0">
                    <a:ln w="9525">
                      <a:solidFill>
                        <a:srgbClr val="000000"/>
                      </a:solidFill>
                      <a:round/>
                      <a:headEnd/>
                      <a:tailEnd/>
                    </a:ln>
                    <a:solidFill>
                      <a:srgbClr val="FFFFFF"/>
                    </a:solidFill>
                    <a:latin typeface="Arial Black"/>
                  </a:endParaRPr>
                </a:p>
              </p:txBody>
            </p:sp>
            <p:sp>
              <p:nvSpPr>
                <p:cNvPr id="67641" name="WordArt 57"/>
                <p:cNvSpPr>
                  <a:spLocks noChangeArrowheads="1" noChangeShapeType="1" noTextEdit="1"/>
                </p:cNvSpPr>
                <p:nvPr/>
              </p:nvSpPr>
              <p:spPr bwMode="auto">
                <a:xfrm>
                  <a:off x="240" y="2748"/>
                  <a:ext cx="120"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T</a:t>
                  </a:r>
                  <a:endParaRPr lang="zh-CN" altLang="en-US" sz="2000" kern="10" smtClean="0">
                    <a:ln w="9525">
                      <a:solidFill>
                        <a:srgbClr val="000000"/>
                      </a:solidFill>
                      <a:round/>
                      <a:headEnd/>
                      <a:tailEnd/>
                    </a:ln>
                    <a:solidFill>
                      <a:srgbClr val="FFFFFF"/>
                    </a:solidFill>
                    <a:latin typeface="Arial Black"/>
                  </a:endParaRPr>
                </a:p>
              </p:txBody>
            </p:sp>
            <p:sp>
              <p:nvSpPr>
                <p:cNvPr id="67642" name="WordArt 58"/>
                <p:cNvSpPr>
                  <a:spLocks noChangeArrowheads="1" noChangeShapeType="1" noTextEdit="1"/>
                </p:cNvSpPr>
                <p:nvPr/>
              </p:nvSpPr>
              <p:spPr bwMode="auto">
                <a:xfrm>
                  <a:off x="240" y="3324"/>
                  <a:ext cx="126" cy="228"/>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A</a:t>
                  </a:r>
                  <a:endParaRPr lang="zh-CN" altLang="en-US" sz="2000" kern="10" smtClean="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endParaRPr>
                </a:p>
              </p:txBody>
            </p:sp>
            <p:sp>
              <p:nvSpPr>
                <p:cNvPr id="67643" name="WordArt 59"/>
                <p:cNvSpPr>
                  <a:spLocks noChangeArrowheads="1" noChangeShapeType="1" noTextEdit="1"/>
                </p:cNvSpPr>
                <p:nvPr/>
              </p:nvSpPr>
              <p:spPr bwMode="auto">
                <a:xfrm>
                  <a:off x="240" y="3612"/>
                  <a:ext cx="120" cy="22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2000" kern="10" smtClean="0">
                      <a:ln w="9525">
                        <a:solidFill>
                          <a:srgbClr val="000000"/>
                        </a:solidFill>
                        <a:round/>
                        <a:headEnd/>
                        <a:tailEnd/>
                      </a:ln>
                      <a:solidFill>
                        <a:srgbClr val="FFFFFF"/>
                      </a:solidFill>
                      <a:latin typeface="Arial Black"/>
                    </a:rPr>
                    <a:t>T</a:t>
                  </a:r>
                  <a:endParaRPr lang="zh-CN" altLang="en-US" sz="2000" kern="10" smtClean="0">
                    <a:ln w="9525">
                      <a:solidFill>
                        <a:srgbClr val="000000"/>
                      </a:solidFill>
                      <a:round/>
                      <a:headEnd/>
                      <a:tailEnd/>
                    </a:ln>
                    <a:solidFill>
                      <a:srgbClr val="FFFFFF"/>
                    </a:solidFill>
                    <a:latin typeface="Arial Black"/>
                  </a:endParaRPr>
                </a:p>
              </p:txBody>
            </p:sp>
            <p:sp>
              <p:nvSpPr>
                <p:cNvPr id="67644" name="WordArt 60"/>
                <p:cNvSpPr>
                  <a:spLocks noChangeArrowheads="1" noChangeShapeType="1" noTextEdit="1"/>
                </p:cNvSpPr>
                <p:nvPr/>
              </p:nvSpPr>
              <p:spPr bwMode="auto">
                <a:xfrm>
                  <a:off x="240" y="1680"/>
                  <a:ext cx="96" cy="69"/>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kern="10" dirty="0" smtClean="0">
                      <a:ln w="9525">
                        <a:solidFill>
                          <a:srgbClr val="000000"/>
                        </a:solidFill>
                        <a:round/>
                        <a:headEnd/>
                        <a:tailEnd/>
                      </a:ln>
                      <a:solidFill>
                        <a:srgbClr val="000000"/>
                      </a:solidFill>
                      <a:latin typeface="Arial Black"/>
                    </a:rPr>
                    <a:t>v</a:t>
                  </a:r>
                  <a:endParaRPr lang="zh-CN" altLang="en-US" sz="3600" kern="10" dirty="0" smtClean="0">
                    <a:ln w="9525">
                      <a:solidFill>
                        <a:srgbClr val="000000"/>
                      </a:solidFill>
                      <a:round/>
                      <a:headEnd/>
                      <a:tailEnd/>
                    </a:ln>
                    <a:solidFill>
                      <a:srgbClr val="000000"/>
                    </a:solidFill>
                    <a:latin typeface="Arial Black"/>
                  </a:endParaRPr>
                </a:p>
              </p:txBody>
            </p:sp>
          </p:grpSp>
        </p:grpSp>
      </p:grpSp>
      <p:grpSp>
        <p:nvGrpSpPr>
          <p:cNvPr id="67646" name="Group 62"/>
          <p:cNvGrpSpPr>
            <a:grpSpLocks/>
          </p:cNvGrpSpPr>
          <p:nvPr/>
        </p:nvGrpSpPr>
        <p:grpSpPr bwMode="auto">
          <a:xfrm>
            <a:off x="990600" y="2667000"/>
            <a:ext cx="3200400" cy="3200400"/>
            <a:chOff x="624" y="1680"/>
            <a:chExt cx="2016" cy="2016"/>
          </a:xfrm>
        </p:grpSpPr>
        <p:sp>
          <p:nvSpPr>
            <p:cNvPr id="67647" name="Line 63"/>
            <p:cNvSpPr>
              <a:spLocks noChangeShapeType="1"/>
            </p:cNvSpPr>
            <p:nvPr/>
          </p:nvSpPr>
          <p:spPr bwMode="auto">
            <a:xfrm>
              <a:off x="624" y="1680"/>
              <a:ext cx="288" cy="2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48" name="Line 64"/>
            <p:cNvSpPr>
              <a:spLocks noChangeShapeType="1"/>
            </p:cNvSpPr>
            <p:nvPr/>
          </p:nvSpPr>
          <p:spPr bwMode="auto">
            <a:xfrm>
              <a:off x="960" y="2016"/>
              <a:ext cx="240" cy="24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49" name="Line 65"/>
            <p:cNvSpPr>
              <a:spLocks noChangeShapeType="1"/>
            </p:cNvSpPr>
            <p:nvPr/>
          </p:nvSpPr>
          <p:spPr bwMode="auto">
            <a:xfrm>
              <a:off x="1248" y="2256"/>
              <a:ext cx="24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50" name="Line 66"/>
            <p:cNvSpPr>
              <a:spLocks noChangeShapeType="1"/>
            </p:cNvSpPr>
            <p:nvPr/>
          </p:nvSpPr>
          <p:spPr bwMode="auto">
            <a:xfrm>
              <a:off x="1536" y="2304"/>
              <a:ext cx="240" cy="19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51" name="Line 67"/>
            <p:cNvSpPr>
              <a:spLocks noChangeShapeType="1"/>
            </p:cNvSpPr>
            <p:nvPr/>
          </p:nvSpPr>
          <p:spPr bwMode="auto">
            <a:xfrm>
              <a:off x="1776" y="2544"/>
              <a:ext cx="240" cy="24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52" name="Line 68"/>
            <p:cNvSpPr>
              <a:spLocks noChangeShapeType="1"/>
            </p:cNvSpPr>
            <p:nvPr/>
          </p:nvSpPr>
          <p:spPr bwMode="auto">
            <a:xfrm>
              <a:off x="2064" y="2832"/>
              <a:ext cx="0" cy="2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53" name="Line 69"/>
            <p:cNvSpPr>
              <a:spLocks noChangeShapeType="1"/>
            </p:cNvSpPr>
            <p:nvPr/>
          </p:nvSpPr>
          <p:spPr bwMode="auto">
            <a:xfrm>
              <a:off x="2112" y="3168"/>
              <a:ext cx="240" cy="24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54" name="Line 70"/>
            <p:cNvSpPr>
              <a:spLocks noChangeShapeType="1"/>
            </p:cNvSpPr>
            <p:nvPr/>
          </p:nvSpPr>
          <p:spPr bwMode="auto">
            <a:xfrm>
              <a:off x="2400" y="3456"/>
              <a:ext cx="240" cy="24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2" name="TextBox 1"/>
          <p:cNvSpPr txBox="1"/>
          <p:nvPr/>
        </p:nvSpPr>
        <p:spPr>
          <a:xfrm>
            <a:off x="5029629" y="5181600"/>
            <a:ext cx="3503240" cy="369332"/>
          </a:xfrm>
          <a:prstGeom prst="rect">
            <a:avLst/>
          </a:prstGeom>
          <a:noFill/>
        </p:spPr>
        <p:txBody>
          <a:bodyPr wrap="square" rtlCol="0">
            <a:spAutoFit/>
          </a:bodyPr>
          <a:lstStyle/>
          <a:p>
            <a:r>
              <a:rPr lang="en-US" altLang="zh-CN" dirty="0" smtClean="0">
                <a:ea typeface="宋体" charset="-122"/>
              </a:rPr>
              <a:t>Path= </a:t>
            </a:r>
            <a:r>
              <a:rPr lang="en-US" altLang="zh-CN" dirty="0" smtClean="0">
                <a:ea typeface="宋体" charset="-122"/>
                <a:sym typeface="Wingdings" pitchFamily="2" charset="2"/>
              </a:rPr>
              <a:t>hidden </a:t>
            </a:r>
            <a:r>
              <a:rPr lang="en-US" altLang="zh-CN" dirty="0">
                <a:ea typeface="宋体" charset="-122"/>
                <a:sym typeface="Wingdings" pitchFamily="2" charset="2"/>
              </a:rPr>
              <a:t>state sequence</a:t>
            </a:r>
            <a:endParaRPr lang="zh-CN" altLang="en-US" dirty="0"/>
          </a:p>
        </p:txBody>
      </p:sp>
    </p:spTree>
    <p:extLst>
      <p:ext uri="{BB962C8B-B14F-4D97-AF65-F5344CB8AC3E}">
        <p14:creationId xmlns:p14="http://schemas.microsoft.com/office/powerpoint/2010/main" val="1542903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274638"/>
            <a:ext cx="8915400" cy="1143000"/>
          </a:xfrm>
        </p:spPr>
        <p:txBody>
          <a:bodyPr/>
          <a:lstStyle/>
          <a:p>
            <a:r>
              <a:rPr lang="en-US" altLang="zh-CN" sz="4000" dirty="0">
                <a:ea typeface="宋体" charset="-122"/>
              </a:rPr>
              <a:t>Sequence </a:t>
            </a:r>
            <a:r>
              <a:rPr lang="en-US" altLang="zh-CN" sz="4000" dirty="0" smtClean="0">
                <a:ea typeface="宋体" charset="-122"/>
              </a:rPr>
              <a:t>Alignment </a:t>
            </a:r>
            <a:r>
              <a:rPr lang="en-US" altLang="zh-CN" sz="4000" dirty="0">
                <a:ea typeface="宋体" charset="-122"/>
              </a:rPr>
              <a:t>U</a:t>
            </a:r>
            <a:r>
              <a:rPr lang="en-US" altLang="zh-CN" sz="4000" dirty="0" smtClean="0">
                <a:ea typeface="宋体" charset="-122"/>
              </a:rPr>
              <a:t>sing </a:t>
            </a:r>
            <a:r>
              <a:rPr lang="en-US" altLang="zh-CN" sz="4000" dirty="0">
                <a:ea typeface="宋体" charset="-122"/>
              </a:rPr>
              <a:t>P</a:t>
            </a:r>
            <a:r>
              <a:rPr lang="en-US" altLang="zh-CN" sz="4000" dirty="0" smtClean="0">
                <a:ea typeface="宋体" charset="-122"/>
              </a:rPr>
              <a:t>air </a:t>
            </a:r>
            <a:r>
              <a:rPr lang="en-US" altLang="zh-CN" sz="4000" dirty="0">
                <a:ea typeface="宋体" charset="-122"/>
              </a:rPr>
              <a:t>HMM</a:t>
            </a:r>
          </a:p>
        </p:txBody>
      </p:sp>
      <p:sp>
        <p:nvSpPr>
          <p:cNvPr id="6147" name="Rectangle 3"/>
          <p:cNvSpPr>
            <a:spLocks noGrp="1" noChangeArrowheads="1"/>
          </p:cNvSpPr>
          <p:nvPr>
            <p:ph type="body" idx="1"/>
          </p:nvPr>
        </p:nvSpPr>
        <p:spPr/>
        <p:txBody>
          <a:bodyPr/>
          <a:lstStyle/>
          <a:p>
            <a:pPr>
              <a:buFontTx/>
              <a:buNone/>
            </a:pPr>
            <a:endParaRPr lang="en-US" altLang="zh-CN">
              <a:ea typeface="宋体" charset="-122"/>
            </a:endParaRPr>
          </a:p>
          <a:p>
            <a:pPr>
              <a:buFontTx/>
              <a:buNone/>
            </a:pPr>
            <a:endParaRPr lang="en-US" altLang="zh-CN">
              <a:ea typeface="宋体" charset="-122"/>
            </a:endParaRPr>
          </a:p>
        </p:txBody>
      </p:sp>
      <p:sp>
        <p:nvSpPr>
          <p:cNvPr id="6148" name="Text Box 4"/>
          <p:cNvSpPr txBox="1">
            <a:spLocks noChangeArrowheads="1"/>
          </p:cNvSpPr>
          <p:nvPr/>
        </p:nvSpPr>
        <p:spPr bwMode="auto">
          <a:xfrm>
            <a:off x="992188" y="1762125"/>
            <a:ext cx="180975" cy="4572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fontAlgn="base" hangingPunct="0">
              <a:spcBef>
                <a:spcPct val="0"/>
              </a:spcBef>
              <a:spcAft>
                <a:spcPct val="0"/>
              </a:spcAft>
            </a:pPr>
            <a:endParaRPr lang="zh-CN" altLang="zh-CN" sz="2400" smtClean="0">
              <a:solidFill>
                <a:srgbClr val="000000"/>
              </a:solidFill>
              <a:latin typeface="Times New Roman" pitchFamily="18" charset="0"/>
            </a:endParaRPr>
          </a:p>
        </p:txBody>
      </p:sp>
      <p:sp>
        <p:nvSpPr>
          <p:cNvPr id="6149" name="Text Box 5"/>
          <p:cNvSpPr txBox="1">
            <a:spLocks noChangeArrowheads="1"/>
          </p:cNvSpPr>
          <p:nvPr/>
        </p:nvSpPr>
        <p:spPr bwMode="auto">
          <a:xfrm>
            <a:off x="109538" y="1447800"/>
            <a:ext cx="8601075" cy="47894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eaLnBrk="0" fontAlgn="base" hangingPunct="0">
              <a:spcBef>
                <a:spcPct val="0"/>
              </a:spcBef>
              <a:spcAft>
                <a:spcPct val="0"/>
              </a:spcAft>
              <a:buFontTx/>
              <a:buChar char="•"/>
            </a:pPr>
            <a:r>
              <a:rPr lang="en-US" altLang="zh-CN" sz="2800" smtClean="0">
                <a:solidFill>
                  <a:srgbClr val="000000"/>
                </a:solidFill>
                <a:latin typeface="Times New Roman" pitchFamily="18" charset="0"/>
                <a:ea typeface="宋体" charset="-122"/>
              </a:rPr>
              <a:t>Based on the HMM, each alignment of two DNA/protein sequences can be assigned with a probability score;</a:t>
            </a:r>
          </a:p>
          <a:p>
            <a:pPr eaLnBrk="0" fontAlgn="base" hangingPunct="0">
              <a:spcBef>
                <a:spcPct val="0"/>
              </a:spcBef>
              <a:spcAft>
                <a:spcPct val="0"/>
              </a:spcAft>
              <a:buFontTx/>
              <a:buChar char="•"/>
            </a:pPr>
            <a:r>
              <a:rPr lang="en-US" altLang="zh-CN" sz="2800" smtClean="0">
                <a:solidFill>
                  <a:srgbClr val="000000"/>
                </a:solidFill>
                <a:latin typeface="Times New Roman" pitchFamily="18" charset="0"/>
                <a:ea typeface="宋体" charset="-122"/>
              </a:rPr>
              <a:t>Each “observation symbol” of the HMM is an aligned pair of two letters, or of a letter and a gap.</a:t>
            </a:r>
          </a:p>
          <a:p>
            <a:pPr eaLnBrk="0" fontAlgn="base" hangingPunct="0">
              <a:spcBef>
                <a:spcPct val="0"/>
              </a:spcBef>
              <a:spcAft>
                <a:spcPct val="0"/>
              </a:spcAft>
              <a:buFontTx/>
              <a:buChar char="•"/>
            </a:pPr>
            <a:r>
              <a:rPr lang="en-US" altLang="zh-CN" sz="2800" smtClean="0">
                <a:solidFill>
                  <a:srgbClr val="000000"/>
                </a:solidFill>
                <a:latin typeface="Times New Roman" pitchFamily="18" charset="0"/>
                <a:ea typeface="宋体" charset="-122"/>
              </a:rPr>
              <a:t>The Markov chain of hidden states should represent a scoring scheme reflecting an evolutionary model.</a:t>
            </a:r>
          </a:p>
          <a:p>
            <a:pPr eaLnBrk="0" fontAlgn="base" hangingPunct="0">
              <a:spcBef>
                <a:spcPct val="0"/>
              </a:spcBef>
              <a:spcAft>
                <a:spcPct val="0"/>
              </a:spcAft>
              <a:buFontTx/>
              <a:buChar char="•"/>
            </a:pPr>
            <a:r>
              <a:rPr lang="en-US" altLang="zh-CN" sz="2800" smtClean="0">
                <a:solidFill>
                  <a:srgbClr val="000000"/>
                </a:solidFill>
                <a:latin typeface="Times New Roman" pitchFamily="18" charset="0"/>
                <a:ea typeface="宋体" charset="-122"/>
              </a:rPr>
              <a:t>Transition and emission probabilities define the probability of each aligned pair of sequences. </a:t>
            </a:r>
          </a:p>
          <a:p>
            <a:pPr eaLnBrk="0" fontAlgn="base" hangingPunct="0">
              <a:spcBef>
                <a:spcPct val="0"/>
              </a:spcBef>
              <a:spcAft>
                <a:spcPct val="0"/>
              </a:spcAft>
              <a:buFontTx/>
              <a:buChar char="•"/>
            </a:pPr>
            <a:r>
              <a:rPr lang="en-US" altLang="zh-CN" sz="2800" smtClean="0">
                <a:solidFill>
                  <a:srgbClr val="000000"/>
                </a:solidFill>
                <a:latin typeface="Times New Roman" pitchFamily="18" charset="0"/>
                <a:ea typeface="宋体" charset="-122"/>
              </a:rPr>
              <a:t>Given two input sequences, we look for an alignment of these two sequences of maximum probability.</a:t>
            </a:r>
          </a:p>
        </p:txBody>
      </p:sp>
    </p:spTree>
    <p:extLst>
      <p:ext uri="{BB962C8B-B14F-4D97-AF65-F5344CB8AC3E}">
        <p14:creationId xmlns:p14="http://schemas.microsoft.com/office/powerpoint/2010/main" val="124115686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76200"/>
            <a:ext cx="8763000" cy="1143000"/>
          </a:xfrm>
        </p:spPr>
        <p:txBody>
          <a:bodyPr/>
          <a:lstStyle/>
          <a:p>
            <a:r>
              <a:rPr lang="en-US" altLang="zh-CN" sz="3600">
                <a:ea typeface="宋体" charset="-122"/>
              </a:rPr>
              <a:t>Transitions and Emission Probabilities</a:t>
            </a:r>
          </a:p>
        </p:txBody>
      </p:sp>
      <p:grpSp>
        <p:nvGrpSpPr>
          <p:cNvPr id="12291" name="Group 3"/>
          <p:cNvGrpSpPr>
            <a:grpSpLocks/>
          </p:cNvGrpSpPr>
          <p:nvPr/>
        </p:nvGrpSpPr>
        <p:grpSpPr bwMode="auto">
          <a:xfrm>
            <a:off x="4813300" y="1150938"/>
            <a:ext cx="3802063" cy="3186112"/>
            <a:chOff x="2059" y="1595"/>
            <a:chExt cx="2395" cy="2007"/>
          </a:xfrm>
        </p:grpSpPr>
        <p:sp>
          <p:nvSpPr>
            <p:cNvPr id="12292" name="Rectangle 4"/>
            <p:cNvSpPr>
              <a:spLocks noChangeArrowheads="1"/>
            </p:cNvSpPr>
            <p:nvPr/>
          </p:nvSpPr>
          <p:spPr bwMode="auto">
            <a:xfrm>
              <a:off x="3711" y="3020"/>
              <a:ext cx="730" cy="5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l-GR" altLang="zh-CN" smtClean="0">
                  <a:solidFill>
                    <a:srgbClr val="000000"/>
                  </a:solidFill>
                  <a:cs typeface="Arial" charset="0"/>
                </a:rPr>
                <a:t>ε</a:t>
              </a:r>
            </a:p>
            <a:p>
              <a:pPr algn="ctr" fontAlgn="base">
                <a:spcAft>
                  <a:spcPct val="0"/>
                </a:spcAft>
                <a:buFontTx/>
                <a:buNone/>
              </a:pPr>
              <a:endParaRPr lang="en-US" altLang="zh-CN" smtClean="0">
                <a:solidFill>
                  <a:srgbClr val="000000"/>
                </a:solidFill>
                <a:ea typeface="宋体" charset="-122"/>
              </a:endParaRPr>
            </a:p>
          </p:txBody>
        </p:sp>
        <p:sp>
          <p:nvSpPr>
            <p:cNvPr id="12293" name="Rectangle 5"/>
            <p:cNvSpPr>
              <a:spLocks noChangeArrowheads="1"/>
            </p:cNvSpPr>
            <p:nvPr/>
          </p:nvSpPr>
          <p:spPr bwMode="auto">
            <a:xfrm>
              <a:off x="2981" y="3020"/>
              <a:ext cx="730" cy="5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n-US" altLang="zh-CN" smtClean="0">
                  <a:solidFill>
                    <a:srgbClr val="000000"/>
                  </a:solidFill>
                  <a:ea typeface="宋体" charset="-122"/>
                </a:rPr>
                <a:t>0</a:t>
              </a:r>
            </a:p>
          </p:txBody>
        </p:sp>
        <p:sp>
          <p:nvSpPr>
            <p:cNvPr id="12294" name="Rectangle 6"/>
            <p:cNvSpPr>
              <a:spLocks noChangeArrowheads="1"/>
            </p:cNvSpPr>
            <p:nvPr/>
          </p:nvSpPr>
          <p:spPr bwMode="auto">
            <a:xfrm>
              <a:off x="2355" y="3020"/>
              <a:ext cx="626" cy="5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n-US" altLang="zh-CN" smtClean="0">
                  <a:solidFill>
                    <a:srgbClr val="000000"/>
                  </a:solidFill>
                  <a:ea typeface="宋体" charset="-122"/>
                </a:rPr>
                <a:t>1- </a:t>
              </a:r>
              <a:r>
                <a:rPr lang="el-GR" altLang="zh-CN" smtClean="0">
                  <a:solidFill>
                    <a:srgbClr val="000000"/>
                  </a:solidFill>
                  <a:cs typeface="Arial" charset="0"/>
                </a:rPr>
                <a:t>ε</a:t>
              </a:r>
              <a:endParaRPr lang="en-US" altLang="zh-CN" smtClean="0">
                <a:solidFill>
                  <a:srgbClr val="000000"/>
                </a:solidFill>
                <a:cs typeface="Arial" charset="0"/>
              </a:endParaRPr>
            </a:p>
          </p:txBody>
        </p:sp>
        <p:sp>
          <p:nvSpPr>
            <p:cNvPr id="12295" name="Rectangle 7"/>
            <p:cNvSpPr>
              <a:spLocks noChangeArrowheads="1"/>
            </p:cNvSpPr>
            <p:nvPr/>
          </p:nvSpPr>
          <p:spPr bwMode="auto">
            <a:xfrm>
              <a:off x="3711" y="2458"/>
              <a:ext cx="730" cy="5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n-US" altLang="zh-CN" smtClean="0">
                  <a:solidFill>
                    <a:srgbClr val="000000"/>
                  </a:solidFill>
                  <a:ea typeface="宋体" charset="-122"/>
                </a:rPr>
                <a:t>0</a:t>
              </a:r>
            </a:p>
          </p:txBody>
        </p:sp>
        <p:sp>
          <p:nvSpPr>
            <p:cNvPr id="12296" name="Rectangle 8"/>
            <p:cNvSpPr>
              <a:spLocks noChangeArrowheads="1"/>
            </p:cNvSpPr>
            <p:nvPr/>
          </p:nvSpPr>
          <p:spPr bwMode="auto">
            <a:xfrm>
              <a:off x="2981" y="2458"/>
              <a:ext cx="730" cy="5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l-GR" altLang="zh-CN" smtClean="0">
                  <a:solidFill>
                    <a:srgbClr val="000000"/>
                  </a:solidFill>
                  <a:cs typeface="Arial" charset="0"/>
                </a:rPr>
                <a:t>ε</a:t>
              </a:r>
            </a:p>
          </p:txBody>
        </p:sp>
        <p:sp>
          <p:nvSpPr>
            <p:cNvPr id="12297" name="Rectangle 9"/>
            <p:cNvSpPr>
              <a:spLocks noChangeArrowheads="1"/>
            </p:cNvSpPr>
            <p:nvPr/>
          </p:nvSpPr>
          <p:spPr bwMode="auto">
            <a:xfrm>
              <a:off x="2355" y="2458"/>
              <a:ext cx="626" cy="5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n-US" altLang="zh-CN" smtClean="0">
                  <a:solidFill>
                    <a:srgbClr val="000000"/>
                  </a:solidFill>
                  <a:ea typeface="宋体" charset="-122"/>
                </a:rPr>
                <a:t>1- </a:t>
              </a:r>
              <a:r>
                <a:rPr lang="el-GR" altLang="zh-CN" smtClean="0">
                  <a:solidFill>
                    <a:srgbClr val="000000"/>
                  </a:solidFill>
                  <a:cs typeface="Arial" charset="0"/>
                </a:rPr>
                <a:t>ε</a:t>
              </a:r>
              <a:endParaRPr lang="en-US" altLang="zh-CN" smtClean="0">
                <a:solidFill>
                  <a:srgbClr val="000000"/>
                </a:solidFill>
                <a:cs typeface="Arial" charset="0"/>
              </a:endParaRPr>
            </a:p>
          </p:txBody>
        </p:sp>
        <p:sp>
          <p:nvSpPr>
            <p:cNvPr id="12298" name="Rectangle 10"/>
            <p:cNvSpPr>
              <a:spLocks noChangeArrowheads="1"/>
            </p:cNvSpPr>
            <p:nvPr/>
          </p:nvSpPr>
          <p:spPr bwMode="auto">
            <a:xfrm>
              <a:off x="3711" y="1927"/>
              <a:ext cx="730" cy="5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l-GR" altLang="zh-CN" smtClean="0">
                  <a:solidFill>
                    <a:srgbClr val="000000"/>
                  </a:solidFill>
                  <a:latin typeface="Times New Roman" pitchFamily="18" charset="0"/>
                  <a:cs typeface="Times New Roman" pitchFamily="18" charset="0"/>
                </a:rPr>
                <a:t>δ</a:t>
              </a:r>
              <a:endParaRPr lang="en-US" altLang="zh-CN" smtClean="0">
                <a:solidFill>
                  <a:srgbClr val="000000"/>
                </a:solidFill>
                <a:latin typeface="Times New Roman" pitchFamily="18" charset="0"/>
                <a:cs typeface="Times New Roman" pitchFamily="18" charset="0"/>
              </a:endParaRPr>
            </a:p>
          </p:txBody>
        </p:sp>
        <p:sp>
          <p:nvSpPr>
            <p:cNvPr id="12299" name="Rectangle 11"/>
            <p:cNvSpPr>
              <a:spLocks noChangeArrowheads="1"/>
            </p:cNvSpPr>
            <p:nvPr/>
          </p:nvSpPr>
          <p:spPr bwMode="auto">
            <a:xfrm>
              <a:off x="2981" y="1927"/>
              <a:ext cx="730" cy="5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l-GR" altLang="zh-CN" smtClean="0">
                  <a:solidFill>
                    <a:srgbClr val="000000"/>
                  </a:solidFill>
                  <a:latin typeface="Times New Roman" pitchFamily="18" charset="0"/>
                  <a:cs typeface="Times New Roman" pitchFamily="18" charset="0"/>
                </a:rPr>
                <a:t>δ</a:t>
              </a:r>
              <a:endParaRPr lang="en-US" altLang="zh-CN" smtClean="0">
                <a:solidFill>
                  <a:srgbClr val="000000"/>
                </a:solidFill>
                <a:latin typeface="Times New Roman" pitchFamily="18" charset="0"/>
                <a:cs typeface="Times New Roman" pitchFamily="18" charset="0"/>
              </a:endParaRPr>
            </a:p>
          </p:txBody>
        </p:sp>
        <p:sp>
          <p:nvSpPr>
            <p:cNvPr id="12300" name="Rectangle 12"/>
            <p:cNvSpPr>
              <a:spLocks noChangeArrowheads="1"/>
            </p:cNvSpPr>
            <p:nvPr/>
          </p:nvSpPr>
          <p:spPr bwMode="auto">
            <a:xfrm>
              <a:off x="2355" y="1927"/>
              <a:ext cx="626" cy="5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charset="0"/>
                </a:defRPr>
              </a:lvl1pPr>
              <a:lvl2pPr marL="476250">
                <a:spcBef>
                  <a:spcPct val="20000"/>
                </a:spcBef>
                <a:buChar char="–"/>
                <a:defRPr sz="2400">
                  <a:solidFill>
                    <a:schemeClr val="tx1"/>
                  </a:solidFill>
                  <a:latin typeface="Arial" charset="0"/>
                </a:defRPr>
              </a:lvl2pPr>
              <a:lvl3pPr marL="952500">
                <a:spcBef>
                  <a:spcPct val="20000"/>
                </a:spcBef>
                <a:buChar char="•"/>
                <a:defRPr sz="2000">
                  <a:solidFill>
                    <a:schemeClr val="tx1"/>
                  </a:solidFill>
                  <a:latin typeface="Arial" charset="0"/>
                </a:defRPr>
              </a:lvl3pPr>
              <a:lvl4pPr marL="1333500">
                <a:spcBef>
                  <a:spcPct val="20000"/>
                </a:spcBef>
                <a:buChar char="–"/>
                <a:defRPr>
                  <a:solidFill>
                    <a:schemeClr val="tx1"/>
                  </a:solidFill>
                  <a:latin typeface="Arial" charset="0"/>
                </a:defRPr>
              </a:lvl4pPr>
              <a:lvl5pPr marL="1714500">
                <a:spcBef>
                  <a:spcPct val="20000"/>
                </a:spcBef>
                <a:buChar char="»"/>
                <a:defRPr>
                  <a:solidFill>
                    <a:schemeClr val="tx1"/>
                  </a:solidFill>
                  <a:latin typeface="Arial" charset="0"/>
                </a:defRPr>
              </a:lvl5pPr>
              <a:lvl6pPr marL="2171700" fontAlgn="base">
                <a:spcBef>
                  <a:spcPct val="20000"/>
                </a:spcBef>
                <a:spcAft>
                  <a:spcPct val="0"/>
                </a:spcAft>
                <a:buChar char="»"/>
                <a:defRPr>
                  <a:solidFill>
                    <a:schemeClr val="tx1"/>
                  </a:solidFill>
                  <a:latin typeface="Arial" charset="0"/>
                </a:defRPr>
              </a:lvl6pPr>
              <a:lvl7pPr marL="2628900" fontAlgn="base">
                <a:spcBef>
                  <a:spcPct val="20000"/>
                </a:spcBef>
                <a:spcAft>
                  <a:spcPct val="0"/>
                </a:spcAft>
                <a:buChar char="»"/>
                <a:defRPr>
                  <a:solidFill>
                    <a:schemeClr val="tx1"/>
                  </a:solidFill>
                  <a:latin typeface="Arial" charset="0"/>
                </a:defRPr>
              </a:lvl7pPr>
              <a:lvl8pPr marL="3086100" fontAlgn="base">
                <a:spcBef>
                  <a:spcPct val="20000"/>
                </a:spcBef>
                <a:spcAft>
                  <a:spcPct val="0"/>
                </a:spcAft>
                <a:buChar char="»"/>
                <a:defRPr>
                  <a:solidFill>
                    <a:schemeClr val="tx1"/>
                  </a:solidFill>
                  <a:latin typeface="Arial" charset="0"/>
                </a:defRPr>
              </a:lvl8pPr>
              <a:lvl9pPr marL="3543300" fontAlgn="base">
                <a:spcBef>
                  <a:spcPct val="20000"/>
                </a:spcBef>
                <a:spcAft>
                  <a:spcPct val="0"/>
                </a:spcAft>
                <a:buChar char="»"/>
                <a:defRPr>
                  <a:solidFill>
                    <a:schemeClr val="tx1"/>
                  </a:solidFill>
                  <a:latin typeface="Arial" charset="0"/>
                </a:defRPr>
              </a:lvl9pPr>
            </a:lstStyle>
            <a:p>
              <a:pPr algn="ctr" fontAlgn="base">
                <a:spcAft>
                  <a:spcPct val="0"/>
                </a:spcAft>
                <a:buFontTx/>
                <a:buNone/>
              </a:pPr>
              <a:r>
                <a:rPr lang="en-US" altLang="zh-CN" smtClean="0">
                  <a:solidFill>
                    <a:srgbClr val="000000"/>
                  </a:solidFill>
                  <a:ea typeface="宋体" charset="-122"/>
                </a:rPr>
                <a:t>1-2</a:t>
              </a:r>
              <a:r>
                <a:rPr lang="el-GR" altLang="zh-CN" smtClean="0">
                  <a:solidFill>
                    <a:srgbClr val="000000"/>
                  </a:solidFill>
                  <a:latin typeface="Times New Roman" pitchFamily="18" charset="0"/>
                  <a:cs typeface="Times New Roman" pitchFamily="18" charset="0"/>
                </a:rPr>
                <a:t>δ</a:t>
              </a:r>
            </a:p>
          </p:txBody>
        </p:sp>
        <p:sp>
          <p:nvSpPr>
            <p:cNvPr id="12301" name="Line 13"/>
            <p:cNvSpPr>
              <a:spLocks noChangeShapeType="1"/>
            </p:cNvSpPr>
            <p:nvPr/>
          </p:nvSpPr>
          <p:spPr bwMode="auto">
            <a:xfrm>
              <a:off x="2366" y="1938"/>
              <a:ext cx="2065" cy="1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mtClean="0">
                <a:solidFill>
                  <a:srgbClr val="000000"/>
                </a:solidFill>
              </a:endParaRPr>
            </a:p>
          </p:txBody>
        </p:sp>
        <p:sp>
          <p:nvSpPr>
            <p:cNvPr id="12302" name="Line 14"/>
            <p:cNvSpPr>
              <a:spLocks noChangeShapeType="1"/>
            </p:cNvSpPr>
            <p:nvPr/>
          </p:nvSpPr>
          <p:spPr bwMode="auto">
            <a:xfrm>
              <a:off x="2355" y="2458"/>
              <a:ext cx="2099"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mtClean="0">
                <a:solidFill>
                  <a:srgbClr val="000000"/>
                </a:solidFill>
              </a:endParaRPr>
            </a:p>
          </p:txBody>
        </p:sp>
        <p:sp>
          <p:nvSpPr>
            <p:cNvPr id="12303" name="Line 15"/>
            <p:cNvSpPr>
              <a:spLocks noChangeShapeType="1"/>
            </p:cNvSpPr>
            <p:nvPr/>
          </p:nvSpPr>
          <p:spPr bwMode="auto">
            <a:xfrm>
              <a:off x="2355" y="3020"/>
              <a:ext cx="2088"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mtClean="0">
                <a:solidFill>
                  <a:srgbClr val="000000"/>
                </a:solidFill>
              </a:endParaRPr>
            </a:p>
          </p:txBody>
        </p:sp>
        <p:sp>
          <p:nvSpPr>
            <p:cNvPr id="12304" name="Line 16"/>
            <p:cNvSpPr>
              <a:spLocks noChangeShapeType="1"/>
            </p:cNvSpPr>
            <p:nvPr/>
          </p:nvSpPr>
          <p:spPr bwMode="auto">
            <a:xfrm flipV="1">
              <a:off x="2355" y="3569"/>
              <a:ext cx="2087" cy="11"/>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mtClean="0">
                <a:solidFill>
                  <a:srgbClr val="000000"/>
                </a:solidFill>
              </a:endParaRPr>
            </a:p>
          </p:txBody>
        </p:sp>
        <p:sp>
          <p:nvSpPr>
            <p:cNvPr id="12305" name="Line 17"/>
            <p:cNvSpPr>
              <a:spLocks noChangeShapeType="1"/>
            </p:cNvSpPr>
            <p:nvPr/>
          </p:nvSpPr>
          <p:spPr bwMode="auto">
            <a:xfrm>
              <a:off x="2355" y="1927"/>
              <a:ext cx="12" cy="1675"/>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mtClean="0">
                <a:solidFill>
                  <a:srgbClr val="000000"/>
                </a:solidFill>
              </a:endParaRPr>
            </a:p>
          </p:txBody>
        </p:sp>
        <p:sp>
          <p:nvSpPr>
            <p:cNvPr id="12306" name="Line 18"/>
            <p:cNvSpPr>
              <a:spLocks noChangeShapeType="1"/>
            </p:cNvSpPr>
            <p:nvPr/>
          </p:nvSpPr>
          <p:spPr bwMode="auto">
            <a:xfrm>
              <a:off x="2981" y="1927"/>
              <a:ext cx="0" cy="1655"/>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mtClean="0">
                <a:solidFill>
                  <a:srgbClr val="000000"/>
                </a:solidFill>
              </a:endParaRPr>
            </a:p>
          </p:txBody>
        </p:sp>
        <p:sp>
          <p:nvSpPr>
            <p:cNvPr id="12307" name="Line 19"/>
            <p:cNvSpPr>
              <a:spLocks noChangeShapeType="1"/>
            </p:cNvSpPr>
            <p:nvPr/>
          </p:nvSpPr>
          <p:spPr bwMode="auto">
            <a:xfrm>
              <a:off x="3711" y="1927"/>
              <a:ext cx="0" cy="1645"/>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mtClean="0">
                <a:solidFill>
                  <a:srgbClr val="000000"/>
                </a:solidFill>
              </a:endParaRPr>
            </a:p>
          </p:txBody>
        </p:sp>
        <p:sp>
          <p:nvSpPr>
            <p:cNvPr id="12308" name="Line 20"/>
            <p:cNvSpPr>
              <a:spLocks noChangeShapeType="1"/>
            </p:cNvSpPr>
            <p:nvPr/>
          </p:nvSpPr>
          <p:spPr bwMode="auto">
            <a:xfrm>
              <a:off x="4441" y="1927"/>
              <a:ext cx="0" cy="1625"/>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mtClean="0">
                <a:solidFill>
                  <a:srgbClr val="000000"/>
                </a:solidFill>
              </a:endParaRPr>
            </a:p>
          </p:txBody>
        </p:sp>
        <p:sp>
          <p:nvSpPr>
            <p:cNvPr id="12309" name="Text Box 21"/>
            <p:cNvSpPr txBox="1">
              <a:spLocks noChangeArrowheads="1"/>
            </p:cNvSpPr>
            <p:nvPr/>
          </p:nvSpPr>
          <p:spPr bwMode="auto">
            <a:xfrm>
              <a:off x="2441" y="1595"/>
              <a:ext cx="287"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000000"/>
                  </a:solidFill>
                  <a:latin typeface="Times New Roman" pitchFamily="18" charset="0"/>
                  <a:ea typeface="宋体" charset="-122"/>
                </a:rPr>
                <a:t>M</a:t>
              </a:r>
              <a:endParaRPr lang="en-US" altLang="zh-CN" sz="2400" smtClean="0">
                <a:solidFill>
                  <a:srgbClr val="000000"/>
                </a:solidFill>
                <a:latin typeface="Times New Roman" pitchFamily="18" charset="0"/>
              </a:endParaRPr>
            </a:p>
          </p:txBody>
        </p:sp>
        <p:sp>
          <p:nvSpPr>
            <p:cNvPr id="12310" name="Text Box 22"/>
            <p:cNvSpPr txBox="1">
              <a:spLocks noChangeArrowheads="1"/>
            </p:cNvSpPr>
            <p:nvPr/>
          </p:nvSpPr>
          <p:spPr bwMode="auto">
            <a:xfrm>
              <a:off x="3170" y="1595"/>
              <a:ext cx="254"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000000"/>
                  </a:solidFill>
                  <a:latin typeface="Times New Roman" pitchFamily="18" charset="0"/>
                  <a:ea typeface="宋体" charset="-122"/>
                </a:rPr>
                <a:t>X</a:t>
              </a:r>
              <a:endParaRPr lang="en-US" altLang="zh-CN" sz="2400" smtClean="0">
                <a:solidFill>
                  <a:srgbClr val="000000"/>
                </a:solidFill>
                <a:latin typeface="Times New Roman" pitchFamily="18" charset="0"/>
              </a:endParaRPr>
            </a:p>
          </p:txBody>
        </p:sp>
        <p:sp>
          <p:nvSpPr>
            <p:cNvPr id="12311" name="Text Box 23"/>
            <p:cNvSpPr txBox="1">
              <a:spLocks noChangeArrowheads="1"/>
            </p:cNvSpPr>
            <p:nvPr/>
          </p:nvSpPr>
          <p:spPr bwMode="auto">
            <a:xfrm>
              <a:off x="2081" y="2548"/>
              <a:ext cx="255"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zh-CN" sz="2400" smtClean="0">
                  <a:solidFill>
                    <a:srgbClr val="000000"/>
                  </a:solidFill>
                  <a:latin typeface="Times New Roman" pitchFamily="18" charset="0"/>
                  <a:ea typeface="宋体" charset="-122"/>
                </a:rPr>
                <a:t>X</a:t>
              </a:r>
              <a:endParaRPr lang="en-US" altLang="zh-CN" sz="2400" smtClean="0">
                <a:solidFill>
                  <a:srgbClr val="000000"/>
                </a:solidFill>
                <a:latin typeface="Times New Roman" pitchFamily="18" charset="0"/>
              </a:endParaRPr>
            </a:p>
          </p:txBody>
        </p:sp>
        <p:sp>
          <p:nvSpPr>
            <p:cNvPr id="12312" name="Text Box 24"/>
            <p:cNvSpPr txBox="1">
              <a:spLocks noChangeArrowheads="1"/>
            </p:cNvSpPr>
            <p:nvPr/>
          </p:nvSpPr>
          <p:spPr bwMode="auto">
            <a:xfrm>
              <a:off x="2059" y="2070"/>
              <a:ext cx="287"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zh-CN" sz="2400" smtClean="0">
                  <a:solidFill>
                    <a:srgbClr val="000000"/>
                  </a:solidFill>
                  <a:latin typeface="Times New Roman" pitchFamily="18" charset="0"/>
                  <a:ea typeface="宋体" charset="-122"/>
                </a:rPr>
                <a:t>M</a:t>
              </a:r>
              <a:endParaRPr lang="en-US" altLang="zh-CN" sz="2400" smtClean="0">
                <a:solidFill>
                  <a:srgbClr val="000000"/>
                </a:solidFill>
                <a:latin typeface="Times New Roman" pitchFamily="18" charset="0"/>
              </a:endParaRPr>
            </a:p>
          </p:txBody>
        </p:sp>
        <p:sp>
          <p:nvSpPr>
            <p:cNvPr id="12313" name="Text Box 25"/>
            <p:cNvSpPr txBox="1">
              <a:spLocks noChangeArrowheads="1"/>
            </p:cNvSpPr>
            <p:nvPr/>
          </p:nvSpPr>
          <p:spPr bwMode="auto">
            <a:xfrm>
              <a:off x="2069" y="3145"/>
              <a:ext cx="255"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zh-CN" sz="2400" smtClean="0">
                  <a:solidFill>
                    <a:srgbClr val="000000"/>
                  </a:solidFill>
                  <a:latin typeface="Times New Roman" pitchFamily="18" charset="0"/>
                  <a:ea typeface="宋体" charset="-122"/>
                </a:rPr>
                <a:t>Y</a:t>
              </a:r>
              <a:endParaRPr lang="en-US" altLang="zh-CN" sz="2400" smtClean="0">
                <a:solidFill>
                  <a:srgbClr val="000000"/>
                </a:solidFill>
                <a:latin typeface="Times New Roman" pitchFamily="18" charset="0"/>
              </a:endParaRPr>
            </a:p>
          </p:txBody>
        </p:sp>
        <p:sp>
          <p:nvSpPr>
            <p:cNvPr id="12314" name="Text Box 26"/>
            <p:cNvSpPr txBox="1">
              <a:spLocks noChangeArrowheads="1"/>
            </p:cNvSpPr>
            <p:nvPr/>
          </p:nvSpPr>
          <p:spPr bwMode="auto">
            <a:xfrm>
              <a:off x="3994" y="1606"/>
              <a:ext cx="255"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smtClean="0">
                  <a:solidFill>
                    <a:srgbClr val="000000"/>
                  </a:solidFill>
                  <a:latin typeface="Times New Roman" pitchFamily="18" charset="0"/>
                  <a:ea typeface="宋体" charset="-122"/>
                </a:rPr>
                <a:t>Y</a:t>
              </a:r>
              <a:endParaRPr lang="en-US" altLang="zh-CN" sz="2400" smtClean="0">
                <a:solidFill>
                  <a:srgbClr val="000000"/>
                </a:solidFill>
                <a:latin typeface="Times New Roman" pitchFamily="18" charset="0"/>
              </a:endParaRPr>
            </a:p>
          </p:txBody>
        </p:sp>
      </p:grpSp>
      <p:sp>
        <p:nvSpPr>
          <p:cNvPr id="12315" name="Rectangle 27"/>
          <p:cNvSpPr>
            <a:spLocks noGrp="1" noChangeArrowheads="1"/>
          </p:cNvSpPr>
          <p:nvPr>
            <p:ph type="body" idx="1"/>
          </p:nvPr>
        </p:nvSpPr>
        <p:spPr>
          <a:xfrm>
            <a:off x="246063" y="4175125"/>
            <a:ext cx="8745537" cy="241935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buFontTx/>
              <a:buNone/>
            </a:pPr>
            <a:r>
              <a:rPr lang="en-US" altLang="zh-CN" sz="2800" u="sng">
                <a:latin typeface="Times New Roman" pitchFamily="18" charset="0"/>
                <a:ea typeface="宋体" charset="-122"/>
                <a:cs typeface="Times New Roman" pitchFamily="18" charset="0"/>
              </a:rPr>
              <a:t>Emission Probabilities</a:t>
            </a:r>
            <a:endParaRPr lang="en-US" altLang="zh-CN" sz="2800">
              <a:latin typeface="Times New Roman" pitchFamily="18" charset="0"/>
              <a:ea typeface="宋体" charset="-122"/>
              <a:cs typeface="Times New Roman" pitchFamily="18" charset="0"/>
            </a:endParaRPr>
          </a:p>
          <a:p>
            <a:r>
              <a:rPr lang="en-US" altLang="zh-CN" sz="2800">
                <a:latin typeface="Times New Roman" pitchFamily="18" charset="0"/>
                <a:ea typeface="宋体" charset="-122"/>
                <a:cs typeface="Times New Roman" pitchFamily="18" charset="0"/>
              </a:rPr>
              <a:t>Match: (</a:t>
            </a:r>
            <a:r>
              <a:rPr lang="en-US" altLang="zh-CN" sz="2800" i="1">
                <a:latin typeface="Times New Roman" pitchFamily="18" charset="0"/>
                <a:ea typeface="宋体" charset="-122"/>
                <a:cs typeface="Times New Roman" pitchFamily="18" charset="0"/>
              </a:rPr>
              <a:t>a,b</a:t>
            </a:r>
            <a:r>
              <a:rPr lang="en-US" altLang="zh-CN" sz="2800">
                <a:latin typeface="Times New Roman" pitchFamily="18" charset="0"/>
                <a:ea typeface="宋体" charset="-122"/>
                <a:cs typeface="Times New Roman" pitchFamily="18" charset="0"/>
              </a:rPr>
              <a:t>) with </a:t>
            </a:r>
            <a:r>
              <a:rPr lang="en-US" altLang="zh-CN" sz="2800" i="1">
                <a:latin typeface="Times New Roman" pitchFamily="18" charset="0"/>
                <a:ea typeface="宋体" charset="-122"/>
                <a:cs typeface="Times New Roman" pitchFamily="18" charset="0"/>
              </a:rPr>
              <a:t>p</a:t>
            </a:r>
            <a:r>
              <a:rPr lang="en-US" altLang="zh-CN" sz="2800" i="1" baseline="-25000">
                <a:latin typeface="Times New Roman" pitchFamily="18" charset="0"/>
                <a:ea typeface="宋体" charset="-122"/>
                <a:cs typeface="Times New Roman" pitchFamily="18" charset="0"/>
              </a:rPr>
              <a:t>ab</a:t>
            </a:r>
            <a:r>
              <a:rPr lang="en-US" altLang="zh-CN" sz="2800" i="1">
                <a:latin typeface="Times New Roman" pitchFamily="18" charset="0"/>
                <a:ea typeface="宋体" charset="-122"/>
                <a:cs typeface="Times New Roman" pitchFamily="18" charset="0"/>
              </a:rPr>
              <a:t> – </a:t>
            </a:r>
            <a:r>
              <a:rPr lang="en-US" altLang="zh-CN" sz="2800">
                <a:latin typeface="Times New Roman" pitchFamily="18" charset="0"/>
                <a:ea typeface="宋体" charset="-122"/>
                <a:cs typeface="Times New Roman" pitchFamily="18" charset="0"/>
              </a:rPr>
              <a:t>only from M states</a:t>
            </a:r>
          </a:p>
          <a:p>
            <a:r>
              <a:rPr lang="en-US" altLang="zh-CN" sz="2800">
                <a:latin typeface="Times New Roman" pitchFamily="18" charset="0"/>
                <a:ea typeface="宋体" charset="-122"/>
                <a:cs typeface="Times New Roman" pitchFamily="18" charset="0"/>
              </a:rPr>
              <a:t>Insertion in </a:t>
            </a:r>
            <a:r>
              <a:rPr lang="en-US" altLang="zh-CN" sz="2800" i="1">
                <a:latin typeface="Times New Roman" pitchFamily="18" charset="0"/>
                <a:ea typeface="宋体" charset="-122"/>
                <a:cs typeface="Times New Roman" pitchFamily="18" charset="0"/>
              </a:rPr>
              <a:t>x</a:t>
            </a:r>
            <a:r>
              <a:rPr lang="en-US" altLang="zh-CN" sz="2800">
                <a:latin typeface="Times New Roman" pitchFamily="18" charset="0"/>
                <a:ea typeface="宋体" charset="-122"/>
                <a:cs typeface="Times New Roman" pitchFamily="18" charset="0"/>
              </a:rPr>
              <a:t>: (</a:t>
            </a:r>
            <a:r>
              <a:rPr lang="en-US" altLang="zh-CN" sz="2800" i="1">
                <a:latin typeface="Times New Roman" pitchFamily="18" charset="0"/>
                <a:ea typeface="宋体" charset="-122"/>
                <a:cs typeface="Times New Roman" pitchFamily="18" charset="0"/>
              </a:rPr>
              <a:t>a,-</a:t>
            </a:r>
            <a:r>
              <a:rPr lang="en-US" altLang="zh-CN" sz="2800">
                <a:latin typeface="Times New Roman" pitchFamily="18" charset="0"/>
                <a:ea typeface="宋体" charset="-122"/>
                <a:cs typeface="Times New Roman" pitchFamily="18" charset="0"/>
              </a:rPr>
              <a:t>) with </a:t>
            </a:r>
            <a:r>
              <a:rPr lang="en-US" altLang="zh-CN" sz="2800" i="1">
                <a:latin typeface="Times New Roman" pitchFamily="18" charset="0"/>
                <a:ea typeface="宋体" charset="-122"/>
                <a:cs typeface="Times New Roman" pitchFamily="18" charset="0"/>
              </a:rPr>
              <a:t>q</a:t>
            </a:r>
            <a:r>
              <a:rPr lang="en-US" altLang="zh-CN" sz="2800" i="1" baseline="-25000">
                <a:latin typeface="Times New Roman" pitchFamily="18" charset="0"/>
                <a:ea typeface="宋体" charset="-122"/>
                <a:cs typeface="Times New Roman" pitchFamily="18" charset="0"/>
              </a:rPr>
              <a:t>a</a:t>
            </a:r>
            <a:r>
              <a:rPr lang="en-US" altLang="zh-CN" sz="2800" i="1">
                <a:latin typeface="Times New Roman" pitchFamily="18" charset="0"/>
                <a:ea typeface="宋体" charset="-122"/>
                <a:cs typeface="Times New Roman" pitchFamily="18" charset="0"/>
              </a:rPr>
              <a:t> – </a:t>
            </a:r>
            <a:r>
              <a:rPr lang="en-US" altLang="zh-CN" sz="2800">
                <a:latin typeface="Times New Roman" pitchFamily="18" charset="0"/>
                <a:ea typeface="宋体" charset="-122"/>
                <a:cs typeface="Times New Roman" pitchFamily="18" charset="0"/>
              </a:rPr>
              <a:t>only from X state</a:t>
            </a:r>
          </a:p>
          <a:p>
            <a:r>
              <a:rPr lang="en-US" altLang="zh-CN" sz="2800">
                <a:latin typeface="Times New Roman" pitchFamily="18" charset="0"/>
                <a:ea typeface="宋体" charset="-122"/>
                <a:cs typeface="Times New Roman" pitchFamily="18" charset="0"/>
              </a:rPr>
              <a:t>Insertion in </a:t>
            </a:r>
            <a:r>
              <a:rPr lang="en-US" altLang="zh-CN" sz="2800" i="1">
                <a:latin typeface="Times New Roman" pitchFamily="18" charset="0"/>
                <a:ea typeface="宋体" charset="-122"/>
                <a:cs typeface="Times New Roman" pitchFamily="18" charset="0"/>
              </a:rPr>
              <a:t>y</a:t>
            </a:r>
            <a:r>
              <a:rPr lang="en-US" altLang="zh-CN" sz="2800">
                <a:latin typeface="Times New Roman" pitchFamily="18" charset="0"/>
                <a:ea typeface="宋体" charset="-122"/>
                <a:cs typeface="Times New Roman" pitchFamily="18" charset="0"/>
              </a:rPr>
              <a:t>: (</a:t>
            </a:r>
            <a:r>
              <a:rPr lang="en-US" altLang="zh-CN" sz="2800" i="1">
                <a:latin typeface="Times New Roman" pitchFamily="18" charset="0"/>
                <a:ea typeface="宋体" charset="-122"/>
                <a:cs typeface="Times New Roman" pitchFamily="18" charset="0"/>
              </a:rPr>
              <a:t>-,a</a:t>
            </a:r>
            <a:r>
              <a:rPr lang="en-US" altLang="zh-CN" sz="2800">
                <a:latin typeface="Times New Roman" pitchFamily="18" charset="0"/>
                <a:ea typeface="宋体" charset="-122"/>
                <a:cs typeface="Times New Roman" pitchFamily="18" charset="0"/>
              </a:rPr>
              <a:t>).with </a:t>
            </a:r>
            <a:r>
              <a:rPr lang="en-US" altLang="zh-CN" sz="2800" i="1">
                <a:latin typeface="Times New Roman" pitchFamily="18" charset="0"/>
                <a:ea typeface="宋体" charset="-122"/>
                <a:cs typeface="Times New Roman" pitchFamily="18" charset="0"/>
              </a:rPr>
              <a:t>q</a:t>
            </a:r>
            <a:r>
              <a:rPr lang="en-US" altLang="zh-CN" sz="2800" i="1" baseline="-25000">
                <a:latin typeface="Times New Roman" pitchFamily="18" charset="0"/>
                <a:ea typeface="宋体" charset="-122"/>
                <a:cs typeface="Times New Roman" pitchFamily="18" charset="0"/>
              </a:rPr>
              <a:t>a</a:t>
            </a:r>
            <a:r>
              <a:rPr lang="en-US" altLang="zh-CN" sz="2800" i="1">
                <a:latin typeface="Times New Roman" pitchFamily="18" charset="0"/>
                <a:ea typeface="宋体" charset="-122"/>
                <a:cs typeface="Times New Roman" pitchFamily="18" charset="0"/>
              </a:rPr>
              <a:t> - </a:t>
            </a:r>
            <a:r>
              <a:rPr lang="en-US" altLang="zh-CN" sz="2800">
                <a:latin typeface="Times New Roman" pitchFamily="18" charset="0"/>
                <a:ea typeface="宋体" charset="-122"/>
                <a:cs typeface="Times New Roman" pitchFamily="18" charset="0"/>
              </a:rPr>
              <a:t> only from Y state.</a:t>
            </a:r>
          </a:p>
        </p:txBody>
      </p:sp>
      <p:sp>
        <p:nvSpPr>
          <p:cNvPr id="12316" name="Text Box 28"/>
          <p:cNvSpPr txBox="1">
            <a:spLocks noChangeArrowheads="1"/>
          </p:cNvSpPr>
          <p:nvPr/>
        </p:nvSpPr>
        <p:spPr bwMode="auto">
          <a:xfrm>
            <a:off x="463550" y="1617663"/>
            <a:ext cx="4173538" cy="19177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fontAlgn="base" hangingPunct="0">
              <a:spcBef>
                <a:spcPct val="0"/>
              </a:spcBef>
              <a:spcAft>
                <a:spcPct val="0"/>
              </a:spcAft>
            </a:pPr>
            <a:r>
              <a:rPr lang="en-US" altLang="zh-CN" sz="2400" u="sng" smtClean="0">
                <a:solidFill>
                  <a:srgbClr val="000000"/>
                </a:solidFill>
                <a:latin typeface="Times New Roman" pitchFamily="18" charset="0"/>
                <a:ea typeface="宋体" charset="-122"/>
                <a:cs typeface="Times New Roman" pitchFamily="18" charset="0"/>
              </a:rPr>
              <a:t>Transitions probabilities</a:t>
            </a:r>
          </a:p>
          <a:p>
            <a:pPr eaLnBrk="0" fontAlgn="base" hangingPunct="0">
              <a:spcBef>
                <a:spcPct val="0"/>
              </a:spcBef>
              <a:spcAft>
                <a:spcPct val="0"/>
              </a:spcAft>
            </a:pPr>
            <a:r>
              <a:rPr lang="en-US" altLang="zh-CN" sz="2400" smtClean="0">
                <a:solidFill>
                  <a:srgbClr val="000000"/>
                </a:solidFill>
                <a:latin typeface="Times New Roman" pitchFamily="18" charset="0"/>
                <a:ea typeface="宋体" charset="-122"/>
                <a:cs typeface="Times New Roman" pitchFamily="18" charset="0"/>
              </a:rPr>
              <a:t>(note the forbidden ones).</a:t>
            </a:r>
          </a:p>
          <a:p>
            <a:pPr eaLnBrk="0" fontAlgn="base" hangingPunct="0">
              <a:spcBef>
                <a:spcPct val="0"/>
              </a:spcBef>
              <a:spcAft>
                <a:spcPct val="0"/>
              </a:spcAft>
              <a:buFont typeface="Symbol" pitchFamily="18" charset="2"/>
              <a:buChar char="¨"/>
            </a:pPr>
            <a:r>
              <a:rPr lang="el-GR" altLang="zh-CN" sz="2400" smtClean="0">
                <a:solidFill>
                  <a:srgbClr val="000000"/>
                </a:solidFill>
                <a:latin typeface="Times New Roman" pitchFamily="18" charset="0"/>
                <a:cs typeface="Times New Roman" pitchFamily="18" charset="0"/>
              </a:rPr>
              <a:t>δ</a:t>
            </a:r>
            <a:r>
              <a:rPr lang="en-US" altLang="zh-CN" sz="2400" smtClean="0">
                <a:solidFill>
                  <a:srgbClr val="000000"/>
                </a:solidFill>
                <a:latin typeface="Times New Roman" pitchFamily="18" charset="0"/>
                <a:ea typeface="宋体" charset="-122"/>
                <a:cs typeface="Times New Roman" pitchFamily="18" charset="0"/>
              </a:rPr>
              <a:t> </a:t>
            </a:r>
            <a:r>
              <a:rPr lang="he-IL" altLang="zh-CN" sz="2400" smtClean="0">
                <a:solidFill>
                  <a:srgbClr val="000000"/>
                </a:solidFill>
                <a:latin typeface="Times New Roman" pitchFamily="18" charset="0"/>
                <a:cs typeface="Times New Roman" pitchFamily="18" charset="0"/>
              </a:rPr>
              <a:t>=</a:t>
            </a:r>
            <a:r>
              <a:rPr lang="en-US" altLang="zh-CN" sz="2400" smtClean="0">
                <a:solidFill>
                  <a:srgbClr val="000000"/>
                </a:solidFill>
                <a:latin typeface="Times New Roman" pitchFamily="18" charset="0"/>
                <a:ea typeface="宋体" charset="-122"/>
                <a:cs typeface="Times New Roman" pitchFamily="18" charset="0"/>
              </a:rPr>
              <a:t> probability for 1</a:t>
            </a:r>
            <a:r>
              <a:rPr lang="en-US" altLang="zh-CN" sz="2400" baseline="30000" smtClean="0">
                <a:solidFill>
                  <a:srgbClr val="000000"/>
                </a:solidFill>
                <a:latin typeface="Times New Roman" pitchFamily="18" charset="0"/>
                <a:ea typeface="宋体" charset="-122"/>
                <a:cs typeface="Times New Roman" pitchFamily="18" charset="0"/>
              </a:rPr>
              <a:t>st</a:t>
            </a:r>
            <a:r>
              <a:rPr lang="en-US" altLang="zh-CN" sz="2400" smtClean="0">
                <a:solidFill>
                  <a:srgbClr val="000000"/>
                </a:solidFill>
                <a:latin typeface="Times New Roman" pitchFamily="18" charset="0"/>
                <a:ea typeface="宋体" charset="-122"/>
                <a:cs typeface="Times New Roman" pitchFamily="18" charset="0"/>
              </a:rPr>
              <a:t> gap</a:t>
            </a:r>
          </a:p>
          <a:p>
            <a:pPr eaLnBrk="0" fontAlgn="base" hangingPunct="0">
              <a:spcBef>
                <a:spcPct val="0"/>
              </a:spcBef>
              <a:spcAft>
                <a:spcPct val="0"/>
              </a:spcAft>
              <a:buFont typeface="Symbol" pitchFamily="18" charset="2"/>
              <a:buChar char="¨"/>
            </a:pPr>
            <a:r>
              <a:rPr lang="el-GR" altLang="zh-CN" sz="2400" smtClean="0">
                <a:solidFill>
                  <a:srgbClr val="000000"/>
                </a:solidFill>
                <a:latin typeface="Times New Roman" pitchFamily="18" charset="0"/>
                <a:cs typeface="Times New Roman" pitchFamily="18" charset="0"/>
              </a:rPr>
              <a:t>ε</a:t>
            </a:r>
            <a:r>
              <a:rPr lang="en-US" altLang="zh-CN" sz="2400" smtClean="0">
                <a:solidFill>
                  <a:srgbClr val="000000"/>
                </a:solidFill>
                <a:latin typeface="Times New Roman" pitchFamily="18" charset="0"/>
                <a:ea typeface="宋体" charset="-122"/>
                <a:cs typeface="Times New Roman" pitchFamily="18" charset="0"/>
              </a:rPr>
              <a:t> = probability for extending gap.</a:t>
            </a:r>
            <a:endParaRPr lang="en-US" altLang="zh-CN" sz="2400" smtClean="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9778059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dirty="0">
                <a:ea typeface="宋体" charset="-122"/>
              </a:rPr>
              <a:t>Scoring a </a:t>
            </a:r>
            <a:r>
              <a:rPr lang="en-US" altLang="zh-CN" dirty="0" smtClean="0">
                <a:ea typeface="宋体" charset="-122"/>
              </a:rPr>
              <a:t>Pairwise Alignment</a:t>
            </a:r>
            <a:endParaRPr lang="en-US" altLang="zh-CN" dirty="0">
              <a:ea typeface="宋体" charset="-122"/>
            </a:endParaRPr>
          </a:p>
        </p:txBody>
      </p:sp>
      <p:sp>
        <p:nvSpPr>
          <p:cNvPr id="60419" name="Rectangle 3"/>
          <p:cNvSpPr>
            <a:spLocks noGrp="1" noChangeArrowheads="1"/>
          </p:cNvSpPr>
          <p:nvPr>
            <p:ph type="body" idx="1"/>
          </p:nvPr>
        </p:nvSpPr>
        <p:spPr>
          <a:xfrm>
            <a:off x="457200" y="1600200"/>
            <a:ext cx="8229600" cy="2895600"/>
          </a:xfrm>
        </p:spPr>
        <p:txBody>
          <a:bodyPr/>
          <a:lstStyle/>
          <a:p>
            <a:r>
              <a:rPr lang="en-US" altLang="zh-CN" dirty="0">
                <a:ea typeface="宋体" charset="-122"/>
              </a:rPr>
              <a:t>Mismatches are penalized by </a:t>
            </a:r>
            <a:r>
              <a:rPr lang="en-US" altLang="zh-CN" i="1" dirty="0">
                <a:ea typeface="宋体" charset="-122"/>
              </a:rPr>
              <a:t>–</a:t>
            </a:r>
            <a:r>
              <a:rPr lang="el-GR" altLang="zh-CN" i="1" dirty="0"/>
              <a:t>μ</a:t>
            </a:r>
            <a:r>
              <a:rPr lang="en-US" altLang="zh-CN" dirty="0">
                <a:ea typeface="宋体" charset="-122"/>
              </a:rPr>
              <a:t>, </a:t>
            </a:r>
            <a:r>
              <a:rPr lang="en-US" altLang="zh-CN" dirty="0" err="1">
                <a:ea typeface="宋体" charset="-122"/>
              </a:rPr>
              <a:t>indels</a:t>
            </a:r>
            <a:r>
              <a:rPr lang="en-US" altLang="zh-CN" dirty="0">
                <a:ea typeface="宋体" charset="-122"/>
              </a:rPr>
              <a:t> are penalized by </a:t>
            </a:r>
            <a:r>
              <a:rPr lang="en-US" altLang="zh-CN" i="1" dirty="0">
                <a:ea typeface="宋体" charset="-122"/>
              </a:rPr>
              <a:t>–</a:t>
            </a:r>
            <a:r>
              <a:rPr lang="el-GR" altLang="zh-CN" i="1" dirty="0"/>
              <a:t>σ</a:t>
            </a:r>
            <a:r>
              <a:rPr lang="en-US" altLang="zh-CN" dirty="0">
                <a:ea typeface="宋体" charset="-122"/>
              </a:rPr>
              <a:t>, and matches are rewarded with </a:t>
            </a:r>
            <a:r>
              <a:rPr lang="en-US" altLang="zh-CN" i="1" dirty="0">
                <a:ea typeface="宋体" charset="-122"/>
              </a:rPr>
              <a:t>+1</a:t>
            </a:r>
            <a:r>
              <a:rPr lang="en-US" altLang="zh-CN" dirty="0">
                <a:ea typeface="宋体" charset="-122"/>
              </a:rPr>
              <a:t>, the resulting score is:</a:t>
            </a:r>
          </a:p>
          <a:p>
            <a:endParaRPr lang="en-US" altLang="zh-CN" dirty="0">
              <a:ea typeface="宋体" charset="-122"/>
            </a:endParaRPr>
          </a:p>
          <a:p>
            <a:pPr>
              <a:buFontTx/>
              <a:buNone/>
            </a:pPr>
            <a:r>
              <a:rPr lang="en-US" altLang="zh-CN" dirty="0">
                <a:ea typeface="宋体" charset="-122"/>
              </a:rPr>
              <a:t>     </a:t>
            </a:r>
            <a:r>
              <a:rPr lang="en-US" altLang="zh-CN" i="1" dirty="0">
                <a:ea typeface="宋体" charset="-122"/>
              </a:rPr>
              <a:t>#matches – </a:t>
            </a:r>
            <a:r>
              <a:rPr lang="el-GR" altLang="zh-CN" i="1" dirty="0"/>
              <a:t>μ</a:t>
            </a:r>
            <a:r>
              <a:rPr lang="en-US" altLang="zh-CN" dirty="0">
                <a:ea typeface="宋体" charset="-122"/>
              </a:rPr>
              <a:t>(</a:t>
            </a:r>
            <a:r>
              <a:rPr lang="en-US" altLang="zh-CN" i="1" dirty="0">
                <a:ea typeface="宋体" charset="-122"/>
              </a:rPr>
              <a:t>#mismatches) – </a:t>
            </a:r>
            <a:r>
              <a:rPr lang="el-GR" altLang="zh-CN" dirty="0"/>
              <a:t>σ</a:t>
            </a:r>
            <a:r>
              <a:rPr lang="en-US" altLang="zh-CN" dirty="0">
                <a:ea typeface="宋体" charset="-122"/>
              </a:rPr>
              <a:t> (</a:t>
            </a:r>
            <a:r>
              <a:rPr lang="en-US" altLang="zh-CN" i="1" dirty="0">
                <a:ea typeface="宋体" charset="-122"/>
              </a:rPr>
              <a:t>#</a:t>
            </a:r>
            <a:r>
              <a:rPr lang="en-US" altLang="zh-CN" i="1" dirty="0" err="1">
                <a:ea typeface="宋体" charset="-122"/>
              </a:rPr>
              <a:t>indels</a:t>
            </a:r>
            <a:r>
              <a:rPr lang="en-US" altLang="zh-CN" i="1" dirty="0">
                <a:ea typeface="宋体" charset="-122"/>
              </a:rPr>
              <a:t>)</a:t>
            </a:r>
            <a:endParaRPr lang="en-US" altLang="zh-CN" dirty="0">
              <a:ea typeface="宋体" charset="-122"/>
            </a:endParaRPr>
          </a:p>
        </p:txBody>
      </p:sp>
      <p:sp>
        <p:nvSpPr>
          <p:cNvPr id="60421" name="Rectangle 5"/>
          <p:cNvSpPr>
            <a:spLocks noChangeArrowheads="1"/>
          </p:cNvSpPr>
          <p:nvPr/>
        </p:nvSpPr>
        <p:spPr bwMode="auto">
          <a:xfrm>
            <a:off x="2057400" y="4800600"/>
            <a:ext cx="457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b="1" smtClean="0">
                <a:solidFill>
                  <a:srgbClr val="000000"/>
                </a:solidFill>
                <a:latin typeface="Courier New" pitchFamily="49" charset="0"/>
                <a:ea typeface="宋体" charset="-122"/>
              </a:rPr>
              <a:t>A T - G T T A T</a:t>
            </a:r>
          </a:p>
          <a:p>
            <a:pPr fontAlgn="base">
              <a:spcBef>
                <a:spcPct val="0"/>
              </a:spcBef>
              <a:spcAft>
                <a:spcPct val="0"/>
              </a:spcAft>
            </a:pPr>
            <a:r>
              <a:rPr lang="en-US" altLang="zh-CN" sz="2800" b="1" smtClean="0">
                <a:solidFill>
                  <a:srgbClr val="000000"/>
                </a:solidFill>
                <a:latin typeface="Courier New" pitchFamily="49" charset="0"/>
                <a:ea typeface="宋体" charset="-122"/>
              </a:rPr>
              <a:t>A T C G T - A C</a:t>
            </a:r>
          </a:p>
        </p:txBody>
      </p:sp>
      <p:sp>
        <p:nvSpPr>
          <p:cNvPr id="60423" name="Text Box 7"/>
          <p:cNvSpPr txBox="1">
            <a:spLocks noChangeArrowheads="1"/>
          </p:cNvSpPr>
          <p:nvPr/>
        </p:nvSpPr>
        <p:spPr bwMode="auto">
          <a:xfrm>
            <a:off x="6629400" y="4953000"/>
            <a:ext cx="2225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smtClean="0">
                <a:solidFill>
                  <a:srgbClr val="000000"/>
                </a:solidFill>
                <a:ea typeface="宋体" charset="-122"/>
              </a:rPr>
              <a:t>5- </a:t>
            </a:r>
            <a:r>
              <a:rPr lang="el-GR" altLang="zh-CN" sz="2800" i="1" smtClean="0">
                <a:solidFill>
                  <a:srgbClr val="000000"/>
                </a:solidFill>
              </a:rPr>
              <a:t>μ</a:t>
            </a:r>
            <a:r>
              <a:rPr lang="en-US" altLang="zh-CN" sz="2800" smtClean="0">
                <a:solidFill>
                  <a:srgbClr val="000000"/>
                </a:solidFill>
                <a:ea typeface="宋体" charset="-122"/>
              </a:rPr>
              <a:t> -2</a:t>
            </a:r>
            <a:r>
              <a:rPr lang="el-GR" altLang="zh-CN" sz="2800" smtClean="0">
                <a:solidFill>
                  <a:srgbClr val="000000"/>
                </a:solidFill>
              </a:rPr>
              <a:t>σ</a:t>
            </a:r>
            <a:endParaRPr lang="en-US" altLang="zh-CN" sz="2800" smtClean="0">
              <a:solidFill>
                <a:srgbClr val="000000"/>
              </a:solidFill>
              <a:ea typeface="宋体" charset="-122"/>
            </a:endParaRPr>
          </a:p>
        </p:txBody>
      </p:sp>
    </p:spTree>
    <p:extLst>
      <p:ext uri="{BB962C8B-B14F-4D97-AF65-F5344CB8AC3E}">
        <p14:creationId xmlns:p14="http://schemas.microsoft.com/office/powerpoint/2010/main" val="1340552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a:ea typeface="宋体" charset="-122"/>
              </a:rPr>
              <a:t>Scoring </a:t>
            </a:r>
            <a:r>
              <a:rPr lang="en-US" altLang="zh-CN" dirty="0" smtClean="0">
                <a:ea typeface="宋体" charset="-122"/>
              </a:rPr>
              <a:t>Alignments</a:t>
            </a:r>
            <a:endParaRPr lang="en-US" altLang="zh-CN" dirty="0">
              <a:ea typeface="宋体" charset="-122"/>
            </a:endParaRPr>
          </a:p>
        </p:txBody>
      </p:sp>
      <p:sp>
        <p:nvSpPr>
          <p:cNvPr id="14339" name="Text Box 3"/>
          <p:cNvSpPr txBox="1">
            <a:spLocks noChangeArrowheads="1"/>
          </p:cNvSpPr>
          <p:nvPr/>
        </p:nvSpPr>
        <p:spPr bwMode="auto">
          <a:xfrm>
            <a:off x="463550" y="1570038"/>
            <a:ext cx="8210550" cy="393541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fontAlgn="base" hangingPunct="0">
              <a:spcBef>
                <a:spcPct val="0"/>
              </a:spcBef>
              <a:spcAft>
                <a:spcPct val="0"/>
              </a:spcAft>
              <a:buFontTx/>
              <a:buChar char="•"/>
            </a:pPr>
            <a:r>
              <a:rPr lang="en-US" altLang="zh-CN" sz="2800" dirty="0" smtClean="0">
                <a:solidFill>
                  <a:srgbClr val="000000"/>
                </a:solidFill>
                <a:latin typeface="Times New Roman" pitchFamily="18" charset="0"/>
                <a:ea typeface="宋体" charset="-122"/>
                <a:cs typeface="Times New Roman" pitchFamily="18" charset="0"/>
              </a:rPr>
              <a:t> For each pair of sequences </a:t>
            </a:r>
            <a:r>
              <a:rPr lang="en-US" altLang="zh-CN" sz="2800" i="1" dirty="0" smtClean="0">
                <a:solidFill>
                  <a:srgbClr val="000000"/>
                </a:solidFill>
                <a:latin typeface="Times New Roman" pitchFamily="18" charset="0"/>
                <a:ea typeface="宋体" charset="-122"/>
                <a:cs typeface="Times New Roman" pitchFamily="18" charset="0"/>
              </a:rPr>
              <a:t>x </a:t>
            </a:r>
            <a:r>
              <a:rPr lang="en-US" altLang="zh-CN" sz="2800" dirty="0" smtClean="0">
                <a:solidFill>
                  <a:srgbClr val="000000"/>
                </a:solidFill>
                <a:latin typeface="Times New Roman" pitchFamily="18" charset="0"/>
                <a:ea typeface="宋体" charset="-122"/>
                <a:cs typeface="Times New Roman" pitchFamily="18" charset="0"/>
              </a:rPr>
              <a:t> (of length </a:t>
            </a:r>
            <a:r>
              <a:rPr lang="en-US" altLang="zh-CN" sz="2800" i="1" dirty="0" smtClean="0">
                <a:solidFill>
                  <a:srgbClr val="000000"/>
                </a:solidFill>
                <a:latin typeface="Times New Roman" pitchFamily="18" charset="0"/>
                <a:ea typeface="宋体" charset="-122"/>
                <a:cs typeface="Times New Roman" pitchFamily="18" charset="0"/>
              </a:rPr>
              <a:t>m</a:t>
            </a:r>
            <a:r>
              <a:rPr lang="en-US" altLang="zh-CN" sz="2800" dirty="0" smtClean="0">
                <a:solidFill>
                  <a:srgbClr val="000000"/>
                </a:solidFill>
                <a:latin typeface="Times New Roman" pitchFamily="18" charset="0"/>
                <a:ea typeface="宋体" charset="-122"/>
                <a:cs typeface="Times New Roman" pitchFamily="18" charset="0"/>
              </a:rPr>
              <a:t>)</a:t>
            </a:r>
            <a:r>
              <a:rPr lang="en-US" altLang="zh-CN" sz="2800" i="1" dirty="0" smtClean="0">
                <a:solidFill>
                  <a:srgbClr val="000000"/>
                </a:solidFill>
                <a:latin typeface="Times New Roman" pitchFamily="18" charset="0"/>
                <a:ea typeface="宋体" charset="-122"/>
                <a:cs typeface="Times New Roman" pitchFamily="18" charset="0"/>
              </a:rPr>
              <a:t> </a:t>
            </a:r>
            <a:r>
              <a:rPr lang="en-US" altLang="zh-CN" sz="2800" dirty="0" smtClean="0">
                <a:solidFill>
                  <a:srgbClr val="000000"/>
                </a:solidFill>
                <a:latin typeface="Times New Roman" pitchFamily="18" charset="0"/>
                <a:ea typeface="宋体" charset="-122"/>
                <a:cs typeface="Times New Roman" pitchFamily="18" charset="0"/>
              </a:rPr>
              <a:t>and</a:t>
            </a:r>
            <a:r>
              <a:rPr lang="en-US" altLang="zh-CN" sz="2800" i="1" dirty="0" smtClean="0">
                <a:solidFill>
                  <a:srgbClr val="000000"/>
                </a:solidFill>
                <a:latin typeface="Times New Roman" pitchFamily="18" charset="0"/>
                <a:ea typeface="宋体" charset="-122"/>
                <a:cs typeface="Times New Roman" pitchFamily="18" charset="0"/>
              </a:rPr>
              <a:t> y (</a:t>
            </a:r>
            <a:r>
              <a:rPr lang="en-US" altLang="zh-CN" sz="2800" dirty="0" smtClean="0">
                <a:solidFill>
                  <a:srgbClr val="000000"/>
                </a:solidFill>
                <a:latin typeface="Times New Roman" pitchFamily="18" charset="0"/>
                <a:ea typeface="宋体" charset="-122"/>
                <a:cs typeface="Times New Roman" pitchFamily="18" charset="0"/>
              </a:rPr>
              <a:t>of length </a:t>
            </a:r>
            <a:r>
              <a:rPr lang="en-US" altLang="zh-CN" sz="2800" i="1" dirty="0" smtClean="0">
                <a:solidFill>
                  <a:srgbClr val="000000"/>
                </a:solidFill>
                <a:latin typeface="Times New Roman" pitchFamily="18" charset="0"/>
                <a:ea typeface="宋体" charset="-122"/>
                <a:cs typeface="Times New Roman" pitchFamily="18" charset="0"/>
              </a:rPr>
              <a:t>n</a:t>
            </a:r>
            <a:r>
              <a:rPr lang="en-US" altLang="zh-CN" sz="2800" dirty="0" smtClean="0">
                <a:solidFill>
                  <a:srgbClr val="000000"/>
                </a:solidFill>
                <a:latin typeface="Times New Roman" pitchFamily="18" charset="0"/>
                <a:ea typeface="宋体" charset="-122"/>
                <a:cs typeface="Times New Roman" pitchFamily="18" charset="0"/>
              </a:rPr>
              <a:t>), there are many alignments of </a:t>
            </a:r>
            <a:r>
              <a:rPr lang="en-US" altLang="zh-CN" sz="2800" i="1" dirty="0" smtClean="0">
                <a:solidFill>
                  <a:srgbClr val="000000"/>
                </a:solidFill>
                <a:latin typeface="Times New Roman" pitchFamily="18" charset="0"/>
                <a:ea typeface="宋体" charset="-122"/>
                <a:cs typeface="Times New Roman" pitchFamily="18" charset="0"/>
              </a:rPr>
              <a:t>x</a:t>
            </a:r>
            <a:r>
              <a:rPr lang="en-US" altLang="zh-CN" sz="2800" dirty="0" smtClean="0">
                <a:solidFill>
                  <a:srgbClr val="000000"/>
                </a:solidFill>
                <a:latin typeface="Times New Roman" pitchFamily="18" charset="0"/>
                <a:ea typeface="宋体" charset="-122"/>
                <a:cs typeface="Times New Roman" pitchFamily="18" charset="0"/>
              </a:rPr>
              <a:t> and </a:t>
            </a:r>
            <a:r>
              <a:rPr lang="en-US" altLang="zh-CN" sz="2800" i="1" dirty="0" smtClean="0">
                <a:solidFill>
                  <a:srgbClr val="000000"/>
                </a:solidFill>
                <a:latin typeface="Times New Roman" pitchFamily="18" charset="0"/>
                <a:ea typeface="宋体" charset="-122"/>
                <a:cs typeface="Times New Roman" pitchFamily="18" charset="0"/>
              </a:rPr>
              <a:t>y</a:t>
            </a:r>
            <a:r>
              <a:rPr lang="en-US" altLang="zh-CN" sz="2800" dirty="0" smtClean="0">
                <a:solidFill>
                  <a:srgbClr val="000000"/>
                </a:solidFill>
                <a:latin typeface="Times New Roman" pitchFamily="18" charset="0"/>
                <a:ea typeface="宋体" charset="-122"/>
                <a:cs typeface="Times New Roman" pitchFamily="18" charset="0"/>
              </a:rPr>
              <a:t>, each corresponds to a different state sequence (with the length between max{</a:t>
            </a:r>
            <a:r>
              <a:rPr lang="en-US" altLang="zh-CN" sz="2800" i="1" dirty="0" err="1" smtClean="0">
                <a:solidFill>
                  <a:srgbClr val="000000"/>
                </a:solidFill>
                <a:latin typeface="Times New Roman" pitchFamily="18" charset="0"/>
                <a:ea typeface="宋体" charset="-122"/>
                <a:cs typeface="Times New Roman" pitchFamily="18" charset="0"/>
              </a:rPr>
              <a:t>m,n</a:t>
            </a:r>
            <a:r>
              <a:rPr lang="en-US" altLang="zh-CN" sz="2800" dirty="0" smtClean="0">
                <a:solidFill>
                  <a:srgbClr val="000000"/>
                </a:solidFill>
                <a:latin typeface="Times New Roman" pitchFamily="18" charset="0"/>
                <a:ea typeface="宋体" charset="-122"/>
                <a:cs typeface="Times New Roman" pitchFamily="18" charset="0"/>
              </a:rPr>
              <a:t>} and </a:t>
            </a:r>
            <a:r>
              <a:rPr lang="en-US" altLang="zh-CN" sz="2800" i="1" dirty="0" err="1" smtClean="0">
                <a:solidFill>
                  <a:srgbClr val="000000"/>
                </a:solidFill>
                <a:latin typeface="Times New Roman" pitchFamily="18" charset="0"/>
                <a:ea typeface="宋体" charset="-122"/>
                <a:cs typeface="Times New Roman" pitchFamily="18" charset="0"/>
              </a:rPr>
              <a:t>m+n</a:t>
            </a:r>
            <a:r>
              <a:rPr lang="en-US" altLang="zh-CN" sz="2800" dirty="0" smtClean="0">
                <a:solidFill>
                  <a:srgbClr val="000000"/>
                </a:solidFill>
                <a:latin typeface="Times New Roman" pitchFamily="18" charset="0"/>
                <a:ea typeface="宋体" charset="-122"/>
                <a:cs typeface="Times New Roman" pitchFamily="18" charset="0"/>
              </a:rPr>
              <a:t>)</a:t>
            </a:r>
            <a:r>
              <a:rPr lang="en-US" altLang="zh-CN" sz="2800" i="1" dirty="0" smtClean="0">
                <a:solidFill>
                  <a:srgbClr val="000000"/>
                </a:solidFill>
                <a:latin typeface="Times New Roman" pitchFamily="18" charset="0"/>
                <a:ea typeface="宋体" charset="-122"/>
                <a:cs typeface="Times New Roman" pitchFamily="18" charset="0"/>
              </a:rPr>
              <a:t>.</a:t>
            </a:r>
          </a:p>
          <a:p>
            <a:pPr eaLnBrk="0" fontAlgn="base" hangingPunct="0">
              <a:spcBef>
                <a:spcPct val="0"/>
              </a:spcBef>
              <a:spcAft>
                <a:spcPct val="0"/>
              </a:spcAft>
              <a:buFontTx/>
              <a:buChar char="•"/>
            </a:pPr>
            <a:r>
              <a:rPr lang="en-US" altLang="zh-CN" sz="2800" dirty="0" smtClean="0">
                <a:solidFill>
                  <a:srgbClr val="000000"/>
                </a:solidFill>
                <a:latin typeface="Times New Roman" pitchFamily="18" charset="0"/>
                <a:ea typeface="宋体" charset="-122"/>
                <a:cs typeface="Times New Roman" pitchFamily="18" charset="0"/>
              </a:rPr>
              <a:t> Given the transmission and emission probabilities, each alignment has a defined score – the product of the corresponding probabilities.</a:t>
            </a:r>
          </a:p>
          <a:p>
            <a:pPr eaLnBrk="0" fontAlgn="base" hangingPunct="0">
              <a:spcBef>
                <a:spcPct val="0"/>
              </a:spcBef>
              <a:spcAft>
                <a:spcPct val="0"/>
              </a:spcAft>
              <a:buFontTx/>
              <a:buChar char="•"/>
            </a:pPr>
            <a:r>
              <a:rPr lang="en-US" altLang="zh-CN" sz="2800" dirty="0" smtClean="0">
                <a:solidFill>
                  <a:srgbClr val="000000"/>
                </a:solidFill>
                <a:latin typeface="Times New Roman" pitchFamily="18" charset="0"/>
                <a:ea typeface="宋体" charset="-122"/>
                <a:cs typeface="Times New Roman" pitchFamily="18" charset="0"/>
              </a:rPr>
              <a:t> An alignment is “most probable”, if it maximizes this score. </a:t>
            </a:r>
          </a:p>
        </p:txBody>
      </p:sp>
    </p:spTree>
    <p:extLst>
      <p:ext uri="{BB962C8B-B14F-4D97-AF65-F5344CB8AC3E}">
        <p14:creationId xmlns:p14="http://schemas.microsoft.com/office/powerpoint/2010/main" val="66113981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274638"/>
            <a:ext cx="8839200" cy="1143000"/>
          </a:xfrm>
        </p:spPr>
        <p:txBody>
          <a:bodyPr/>
          <a:lstStyle/>
          <a:p>
            <a:r>
              <a:rPr lang="en-US" altLang="zh-CN" dirty="0">
                <a:ea typeface="宋体" charset="-122"/>
              </a:rPr>
              <a:t>Finding the </a:t>
            </a:r>
            <a:r>
              <a:rPr lang="en-US" altLang="zh-CN" dirty="0" smtClean="0">
                <a:ea typeface="宋体" charset="-122"/>
              </a:rPr>
              <a:t>Most </a:t>
            </a:r>
            <a:r>
              <a:rPr lang="en-US" altLang="zh-CN" dirty="0">
                <a:ea typeface="宋体" charset="-122"/>
              </a:rPr>
              <a:t>P</a:t>
            </a:r>
            <a:r>
              <a:rPr lang="en-US" altLang="zh-CN" dirty="0" smtClean="0">
                <a:ea typeface="宋体" charset="-122"/>
              </a:rPr>
              <a:t>robable Alignment-Viterbi Algorithm</a:t>
            </a:r>
            <a:endParaRPr lang="en-US" altLang="zh-CN" dirty="0">
              <a:ea typeface="宋体" charset="-122"/>
            </a:endParaRPr>
          </a:p>
        </p:txBody>
      </p:sp>
      <p:sp>
        <p:nvSpPr>
          <p:cNvPr id="16387" name="Rectangle 3"/>
          <p:cNvSpPr>
            <a:spLocks noGrp="1" noChangeArrowheads="1"/>
          </p:cNvSpPr>
          <p:nvPr>
            <p:ph type="body" idx="1"/>
          </p:nvPr>
        </p:nvSpPr>
        <p:spPr>
          <a:xfrm>
            <a:off x="152400" y="1600200"/>
            <a:ext cx="8839200" cy="2316163"/>
          </a:xfrm>
        </p:spPr>
        <p:txBody>
          <a:bodyPr/>
          <a:lstStyle/>
          <a:p>
            <a:pPr>
              <a:lnSpc>
                <a:spcPct val="90000"/>
              </a:lnSpc>
              <a:buFontTx/>
              <a:buNone/>
            </a:pPr>
            <a:r>
              <a:rPr lang="en-US" altLang="zh-CN">
                <a:latin typeface="Times New Roman" pitchFamily="18" charset="0"/>
                <a:ea typeface="宋体" charset="-122"/>
                <a:cs typeface="Times New Roman" pitchFamily="18" charset="0"/>
              </a:rPr>
              <a:t>Let </a:t>
            </a:r>
            <a:r>
              <a:rPr lang="en-US" altLang="zh-CN" i="1">
                <a:latin typeface="Times New Roman" pitchFamily="18" charset="0"/>
                <a:ea typeface="宋体" charset="-122"/>
                <a:cs typeface="Times New Roman" pitchFamily="18" charset="0"/>
              </a:rPr>
              <a:t>v</a:t>
            </a:r>
            <a:r>
              <a:rPr lang="en-US" altLang="zh-CN" i="1" baseline="30000">
                <a:latin typeface="Times New Roman" pitchFamily="18" charset="0"/>
                <a:ea typeface="宋体" charset="-122"/>
                <a:cs typeface="Times New Roman" pitchFamily="18" charset="0"/>
              </a:rPr>
              <a:t>M</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i</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j</a:t>
            </a:r>
            <a:r>
              <a:rPr lang="en-US" altLang="zh-CN">
                <a:latin typeface="Times New Roman" pitchFamily="18" charset="0"/>
                <a:ea typeface="宋体" charset="-122"/>
                <a:cs typeface="Times New Roman" pitchFamily="18" charset="0"/>
              </a:rPr>
              <a:t>) be the probability of the most probable alignment of </a:t>
            </a:r>
            <a:r>
              <a:rPr lang="en-US" altLang="zh-CN" i="1">
                <a:latin typeface="Times New Roman" pitchFamily="18" charset="0"/>
                <a:ea typeface="宋体" charset="-122"/>
                <a:cs typeface="Times New Roman" pitchFamily="18" charset="0"/>
              </a:rPr>
              <a:t>x</a:t>
            </a:r>
            <a:r>
              <a:rPr lang="en-US" altLang="zh-CN">
                <a:latin typeface="Times New Roman" pitchFamily="18" charset="0"/>
                <a:ea typeface="宋体" charset="-122"/>
                <a:cs typeface="Times New Roman" pitchFamily="18" charset="0"/>
              </a:rPr>
              <a:t>(1</a:t>
            </a:r>
            <a:r>
              <a:rPr lang="en-US" altLang="zh-CN" i="1">
                <a:latin typeface="Times New Roman" pitchFamily="18" charset="0"/>
                <a:ea typeface="宋体" charset="-122"/>
                <a:cs typeface="Times New Roman" pitchFamily="18" charset="0"/>
              </a:rPr>
              <a:t>..i</a:t>
            </a:r>
            <a:r>
              <a:rPr lang="en-US" altLang="zh-CN">
                <a:latin typeface="Times New Roman" pitchFamily="18" charset="0"/>
                <a:ea typeface="宋体" charset="-122"/>
                <a:cs typeface="Times New Roman" pitchFamily="18" charset="0"/>
              </a:rPr>
              <a:t>) and </a:t>
            </a:r>
            <a:r>
              <a:rPr lang="en-US" altLang="zh-CN" i="1">
                <a:latin typeface="Times New Roman" pitchFamily="18" charset="0"/>
                <a:ea typeface="宋体" charset="-122"/>
                <a:cs typeface="Times New Roman" pitchFamily="18" charset="0"/>
              </a:rPr>
              <a:t>y</a:t>
            </a:r>
            <a:r>
              <a:rPr lang="en-US" altLang="zh-CN">
                <a:latin typeface="Times New Roman" pitchFamily="18" charset="0"/>
                <a:ea typeface="宋体" charset="-122"/>
                <a:cs typeface="Times New Roman" pitchFamily="18" charset="0"/>
              </a:rPr>
              <a:t>(1</a:t>
            </a:r>
            <a:r>
              <a:rPr lang="en-US" altLang="zh-CN" i="1">
                <a:latin typeface="Times New Roman" pitchFamily="18" charset="0"/>
                <a:ea typeface="宋体" charset="-122"/>
                <a:cs typeface="Times New Roman" pitchFamily="18" charset="0"/>
              </a:rPr>
              <a:t>..j</a:t>
            </a:r>
            <a:r>
              <a:rPr lang="en-US" altLang="zh-CN">
                <a:latin typeface="Times New Roman" pitchFamily="18" charset="0"/>
                <a:ea typeface="宋体" charset="-122"/>
                <a:cs typeface="Times New Roman" pitchFamily="18" charset="0"/>
              </a:rPr>
              <a:t>), which ends with a match (state M). Similarly, </a:t>
            </a:r>
            <a:r>
              <a:rPr lang="en-US" altLang="zh-CN" i="1">
                <a:latin typeface="Times New Roman" pitchFamily="18" charset="0"/>
                <a:ea typeface="宋体" charset="-122"/>
                <a:cs typeface="Times New Roman" pitchFamily="18" charset="0"/>
              </a:rPr>
              <a:t>v</a:t>
            </a:r>
            <a:r>
              <a:rPr lang="en-US" altLang="zh-CN" i="1" baseline="30000">
                <a:latin typeface="Times New Roman" pitchFamily="18" charset="0"/>
                <a:ea typeface="宋体" charset="-122"/>
                <a:cs typeface="Times New Roman" pitchFamily="18" charset="0"/>
              </a:rPr>
              <a:t>X</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i</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j</a:t>
            </a:r>
            <a:r>
              <a:rPr lang="en-US" altLang="zh-CN">
                <a:latin typeface="Times New Roman" pitchFamily="18" charset="0"/>
                <a:ea typeface="宋体" charset="-122"/>
                <a:cs typeface="Times New Roman" pitchFamily="18" charset="0"/>
              </a:rPr>
              <a:t>) and </a:t>
            </a:r>
            <a:r>
              <a:rPr lang="en-US" altLang="zh-CN" i="1">
                <a:latin typeface="Times New Roman" pitchFamily="18" charset="0"/>
                <a:ea typeface="宋体" charset="-122"/>
                <a:cs typeface="Times New Roman" pitchFamily="18" charset="0"/>
              </a:rPr>
              <a:t>v</a:t>
            </a:r>
            <a:r>
              <a:rPr lang="en-US" altLang="zh-CN" i="1" baseline="30000">
                <a:latin typeface="Times New Roman" pitchFamily="18" charset="0"/>
                <a:ea typeface="宋体" charset="-122"/>
                <a:cs typeface="Times New Roman" pitchFamily="18" charset="0"/>
              </a:rPr>
              <a:t>Y</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i</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j</a:t>
            </a:r>
            <a:r>
              <a:rPr lang="en-US" altLang="zh-CN">
                <a:latin typeface="Times New Roman" pitchFamily="18" charset="0"/>
                <a:ea typeface="宋体" charset="-122"/>
                <a:cs typeface="Times New Roman" pitchFamily="18" charset="0"/>
              </a:rPr>
              <a:t>), the probabilities of the most probable alignment of </a:t>
            </a:r>
            <a:r>
              <a:rPr lang="en-US" altLang="zh-CN" i="1">
                <a:latin typeface="Times New Roman" pitchFamily="18" charset="0"/>
                <a:ea typeface="宋体" charset="-122"/>
                <a:cs typeface="Times New Roman" pitchFamily="18" charset="0"/>
              </a:rPr>
              <a:t>x</a:t>
            </a:r>
            <a:r>
              <a:rPr lang="en-US" altLang="zh-CN">
                <a:latin typeface="Times New Roman" pitchFamily="18" charset="0"/>
                <a:ea typeface="宋体" charset="-122"/>
                <a:cs typeface="Times New Roman" pitchFamily="18" charset="0"/>
              </a:rPr>
              <a:t>(1</a:t>
            </a:r>
            <a:r>
              <a:rPr lang="en-US" altLang="zh-CN" i="1">
                <a:latin typeface="Times New Roman" pitchFamily="18" charset="0"/>
                <a:ea typeface="宋体" charset="-122"/>
                <a:cs typeface="Times New Roman" pitchFamily="18" charset="0"/>
              </a:rPr>
              <a:t>..i</a:t>
            </a:r>
            <a:r>
              <a:rPr lang="en-US" altLang="zh-CN">
                <a:latin typeface="Times New Roman" pitchFamily="18" charset="0"/>
                <a:ea typeface="宋体" charset="-122"/>
                <a:cs typeface="Times New Roman" pitchFamily="18" charset="0"/>
              </a:rPr>
              <a:t>) and </a:t>
            </a:r>
            <a:r>
              <a:rPr lang="en-US" altLang="zh-CN" i="1">
                <a:latin typeface="Times New Roman" pitchFamily="18" charset="0"/>
                <a:ea typeface="宋体" charset="-122"/>
                <a:cs typeface="Times New Roman" pitchFamily="18" charset="0"/>
              </a:rPr>
              <a:t>y</a:t>
            </a:r>
            <a:r>
              <a:rPr lang="en-US" altLang="zh-CN">
                <a:latin typeface="Times New Roman" pitchFamily="18" charset="0"/>
                <a:ea typeface="宋体" charset="-122"/>
                <a:cs typeface="Times New Roman" pitchFamily="18" charset="0"/>
              </a:rPr>
              <a:t>(1</a:t>
            </a:r>
            <a:r>
              <a:rPr lang="en-US" altLang="zh-CN" i="1">
                <a:latin typeface="Times New Roman" pitchFamily="18" charset="0"/>
                <a:ea typeface="宋体" charset="-122"/>
                <a:cs typeface="Times New Roman" pitchFamily="18" charset="0"/>
              </a:rPr>
              <a:t>..j</a:t>
            </a:r>
            <a:r>
              <a:rPr lang="en-US" altLang="zh-CN">
                <a:latin typeface="Times New Roman" pitchFamily="18" charset="0"/>
                <a:ea typeface="宋体" charset="-122"/>
                <a:cs typeface="Times New Roman" pitchFamily="18" charset="0"/>
              </a:rPr>
              <a:t>), which ends with states X or Y, respectively.</a:t>
            </a:r>
          </a:p>
        </p:txBody>
      </p:sp>
      <p:graphicFrame>
        <p:nvGraphicFramePr>
          <p:cNvPr id="16388" name="Object 4"/>
          <p:cNvGraphicFramePr>
            <a:graphicFrameLocks noChangeAspect="1"/>
          </p:cNvGraphicFramePr>
          <p:nvPr/>
        </p:nvGraphicFramePr>
        <p:xfrm>
          <a:off x="1219200" y="4572000"/>
          <a:ext cx="5494338" cy="1681163"/>
        </p:xfrm>
        <a:graphic>
          <a:graphicData uri="http://schemas.openxmlformats.org/presentationml/2006/ole">
            <mc:AlternateContent xmlns:mc="http://schemas.openxmlformats.org/markup-compatibility/2006">
              <mc:Choice xmlns:v="urn:schemas-microsoft-com:vml" Requires="v">
                <p:oleObj spid="_x0000_s1105" name="Equation" r:id="rId4" imgW="2286000" imgH="698500" progId="">
                  <p:embed/>
                </p:oleObj>
              </mc:Choice>
              <mc:Fallback>
                <p:oleObj name="Equation" r:id="rId4" imgW="2286000" imgH="698500"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572000"/>
                        <a:ext cx="5494338" cy="168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389" name="AutoShape 5"/>
          <p:cNvCxnSpPr>
            <a:cxnSpLocks noChangeShapeType="1"/>
          </p:cNvCxnSpPr>
          <p:nvPr/>
        </p:nvCxnSpPr>
        <p:spPr bwMode="auto">
          <a:xfrm>
            <a:off x="3332163" y="5611813"/>
            <a:ext cx="1587" cy="854075"/>
          </a:xfrm>
          <a:prstGeom prst="bentConnector4">
            <a:avLst>
              <a:gd name="adj1" fmla="val 14400000"/>
              <a:gd name="adj2" fmla="val 5948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666760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ea typeface="宋体" charset="-122"/>
              </a:rPr>
              <a:t>Most </a:t>
            </a:r>
            <a:r>
              <a:rPr lang="en-US" altLang="zh-CN" dirty="0" smtClean="0">
                <a:ea typeface="宋体" charset="-122"/>
              </a:rPr>
              <a:t>Probable </a:t>
            </a:r>
            <a:r>
              <a:rPr lang="en-US" altLang="zh-CN" dirty="0">
                <a:ea typeface="宋体" charset="-122"/>
              </a:rPr>
              <a:t>A</a:t>
            </a:r>
            <a:r>
              <a:rPr lang="en-US" altLang="zh-CN" dirty="0" smtClean="0">
                <a:ea typeface="宋体" charset="-122"/>
              </a:rPr>
              <a:t>lignment</a:t>
            </a:r>
            <a:endParaRPr lang="en-US" altLang="zh-CN" dirty="0">
              <a:ea typeface="宋体" charset="-122"/>
            </a:endParaRPr>
          </a:p>
        </p:txBody>
      </p:sp>
      <p:sp>
        <p:nvSpPr>
          <p:cNvPr id="18435" name="Rectangle 3"/>
          <p:cNvSpPr>
            <a:spLocks noGrp="1" noChangeArrowheads="1"/>
          </p:cNvSpPr>
          <p:nvPr>
            <p:ph type="body" idx="1"/>
          </p:nvPr>
        </p:nvSpPr>
        <p:spPr>
          <a:xfrm>
            <a:off x="457200" y="1600200"/>
            <a:ext cx="8382000" cy="1685925"/>
          </a:xfrm>
        </p:spPr>
        <p:txBody>
          <a:bodyPr/>
          <a:lstStyle/>
          <a:p>
            <a:pPr>
              <a:buFontTx/>
              <a:buNone/>
            </a:pPr>
            <a:r>
              <a:rPr lang="en-US" altLang="zh-CN">
                <a:latin typeface="Times New Roman" pitchFamily="18" charset="0"/>
                <a:ea typeface="宋体" charset="-122"/>
                <a:cs typeface="Times New Roman" pitchFamily="18" charset="0"/>
              </a:rPr>
              <a:t>Similar argument for </a:t>
            </a:r>
            <a:r>
              <a:rPr lang="en-US" altLang="zh-CN" i="1">
                <a:latin typeface="Times New Roman" pitchFamily="18" charset="0"/>
                <a:ea typeface="宋体" charset="-122"/>
                <a:cs typeface="Times New Roman" pitchFamily="18" charset="0"/>
              </a:rPr>
              <a:t>v</a:t>
            </a:r>
            <a:r>
              <a:rPr lang="en-US" altLang="zh-CN" i="1" baseline="30000">
                <a:latin typeface="Times New Roman" pitchFamily="18" charset="0"/>
                <a:ea typeface="宋体" charset="-122"/>
                <a:cs typeface="Times New Roman" pitchFamily="18" charset="0"/>
              </a:rPr>
              <a:t>X</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i</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j</a:t>
            </a:r>
            <a:r>
              <a:rPr lang="en-US" altLang="zh-CN">
                <a:latin typeface="Times New Roman" pitchFamily="18" charset="0"/>
                <a:ea typeface="宋体" charset="-122"/>
                <a:cs typeface="Times New Roman" pitchFamily="18" charset="0"/>
              </a:rPr>
              <a:t>) and   </a:t>
            </a:r>
            <a:r>
              <a:rPr lang="en-US" altLang="zh-CN" i="1">
                <a:latin typeface="Times New Roman" pitchFamily="18" charset="0"/>
                <a:ea typeface="宋体" charset="-122"/>
                <a:cs typeface="Times New Roman" pitchFamily="18" charset="0"/>
              </a:rPr>
              <a:t>v</a:t>
            </a:r>
            <a:r>
              <a:rPr lang="en-US" altLang="zh-CN" i="1" baseline="30000">
                <a:latin typeface="Times New Roman" pitchFamily="18" charset="0"/>
                <a:ea typeface="宋体" charset="-122"/>
                <a:cs typeface="Times New Roman" pitchFamily="18" charset="0"/>
              </a:rPr>
              <a:t>Y</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i</a:t>
            </a:r>
            <a:r>
              <a:rPr lang="en-US" altLang="zh-CN">
                <a:latin typeface="Times New Roman" pitchFamily="18" charset="0"/>
                <a:ea typeface="宋体" charset="-122"/>
                <a:cs typeface="Times New Roman" pitchFamily="18" charset="0"/>
              </a:rPr>
              <a:t>,</a:t>
            </a:r>
            <a:r>
              <a:rPr lang="en-US" altLang="zh-CN" i="1">
                <a:latin typeface="Times New Roman" pitchFamily="18" charset="0"/>
                <a:ea typeface="宋体" charset="-122"/>
                <a:cs typeface="Times New Roman" pitchFamily="18" charset="0"/>
              </a:rPr>
              <a:t>j</a:t>
            </a:r>
            <a:r>
              <a:rPr lang="en-US" altLang="zh-CN">
                <a:latin typeface="Times New Roman" pitchFamily="18" charset="0"/>
                <a:ea typeface="宋体" charset="-122"/>
                <a:cs typeface="Times New Roman" pitchFamily="18" charset="0"/>
              </a:rPr>
              <a:t>), the probabilities of the most probable alignment of </a:t>
            </a:r>
            <a:r>
              <a:rPr lang="en-US" altLang="zh-CN" i="1">
                <a:latin typeface="Times New Roman" pitchFamily="18" charset="0"/>
                <a:ea typeface="宋体" charset="-122"/>
                <a:cs typeface="Times New Roman" pitchFamily="18" charset="0"/>
              </a:rPr>
              <a:t>x</a:t>
            </a:r>
            <a:r>
              <a:rPr lang="en-US" altLang="zh-CN">
                <a:latin typeface="Times New Roman" pitchFamily="18" charset="0"/>
                <a:ea typeface="宋体" charset="-122"/>
                <a:cs typeface="Times New Roman" pitchFamily="18" charset="0"/>
              </a:rPr>
              <a:t>(1</a:t>
            </a:r>
            <a:r>
              <a:rPr lang="en-US" altLang="zh-CN" i="1">
                <a:latin typeface="Times New Roman" pitchFamily="18" charset="0"/>
                <a:ea typeface="宋体" charset="-122"/>
                <a:cs typeface="Times New Roman" pitchFamily="18" charset="0"/>
              </a:rPr>
              <a:t>..i</a:t>
            </a:r>
            <a:r>
              <a:rPr lang="en-US" altLang="zh-CN">
                <a:latin typeface="Times New Roman" pitchFamily="18" charset="0"/>
                <a:ea typeface="宋体" charset="-122"/>
                <a:cs typeface="Times New Roman" pitchFamily="18" charset="0"/>
              </a:rPr>
              <a:t>) and </a:t>
            </a:r>
            <a:r>
              <a:rPr lang="en-US" altLang="zh-CN" i="1">
                <a:latin typeface="Times New Roman" pitchFamily="18" charset="0"/>
                <a:ea typeface="宋体" charset="-122"/>
                <a:cs typeface="Times New Roman" pitchFamily="18" charset="0"/>
              </a:rPr>
              <a:t>y</a:t>
            </a:r>
            <a:r>
              <a:rPr lang="en-US" altLang="zh-CN">
                <a:latin typeface="Times New Roman" pitchFamily="18" charset="0"/>
                <a:ea typeface="宋体" charset="-122"/>
                <a:cs typeface="Times New Roman" pitchFamily="18" charset="0"/>
              </a:rPr>
              <a:t>(1</a:t>
            </a:r>
            <a:r>
              <a:rPr lang="en-US" altLang="zh-CN" i="1">
                <a:latin typeface="Times New Roman" pitchFamily="18" charset="0"/>
                <a:ea typeface="宋体" charset="-122"/>
                <a:cs typeface="Times New Roman" pitchFamily="18" charset="0"/>
              </a:rPr>
              <a:t>..j</a:t>
            </a:r>
            <a:r>
              <a:rPr lang="en-US" altLang="zh-CN">
                <a:latin typeface="Times New Roman" pitchFamily="18" charset="0"/>
                <a:ea typeface="宋体" charset="-122"/>
                <a:cs typeface="Times New Roman" pitchFamily="18" charset="0"/>
              </a:rPr>
              <a:t>), which ends with an insertion to </a:t>
            </a:r>
            <a:r>
              <a:rPr lang="en-US" altLang="zh-CN" i="1">
                <a:latin typeface="Times New Roman" pitchFamily="18" charset="0"/>
                <a:ea typeface="宋体" charset="-122"/>
                <a:cs typeface="Times New Roman" pitchFamily="18" charset="0"/>
              </a:rPr>
              <a:t>x</a:t>
            </a:r>
            <a:r>
              <a:rPr lang="en-US" altLang="zh-CN">
                <a:latin typeface="Times New Roman" pitchFamily="18" charset="0"/>
                <a:ea typeface="宋体" charset="-122"/>
                <a:cs typeface="Times New Roman" pitchFamily="18" charset="0"/>
              </a:rPr>
              <a:t> or </a:t>
            </a:r>
            <a:r>
              <a:rPr lang="en-US" altLang="zh-CN" i="1">
                <a:latin typeface="Times New Roman" pitchFamily="18" charset="0"/>
                <a:ea typeface="宋体" charset="-122"/>
                <a:cs typeface="Times New Roman" pitchFamily="18" charset="0"/>
              </a:rPr>
              <a:t>y, </a:t>
            </a:r>
            <a:r>
              <a:rPr lang="en-US" altLang="zh-CN">
                <a:latin typeface="Times New Roman" pitchFamily="18" charset="0"/>
                <a:ea typeface="宋体" charset="-122"/>
                <a:cs typeface="Times New Roman" pitchFamily="18" charset="0"/>
              </a:rPr>
              <a:t>are:</a:t>
            </a:r>
          </a:p>
        </p:txBody>
      </p:sp>
      <p:graphicFrame>
        <p:nvGraphicFramePr>
          <p:cNvPr id="18436" name="Object 4"/>
          <p:cNvGraphicFramePr>
            <a:graphicFrameLocks noChangeAspect="1"/>
          </p:cNvGraphicFramePr>
          <p:nvPr/>
        </p:nvGraphicFramePr>
        <p:xfrm>
          <a:off x="1811338" y="3700463"/>
          <a:ext cx="4121150" cy="1069975"/>
        </p:xfrm>
        <a:graphic>
          <a:graphicData uri="http://schemas.openxmlformats.org/presentationml/2006/ole">
            <mc:AlternateContent xmlns:mc="http://schemas.openxmlformats.org/markup-compatibility/2006">
              <mc:Choice xmlns:v="urn:schemas-microsoft-com:vml" Requires="v">
                <p:oleObj spid="_x0000_s2208" name="Equation" r:id="rId4" imgW="1714500" imgH="444500" progId="">
                  <p:embed/>
                </p:oleObj>
              </mc:Choice>
              <mc:Fallback>
                <p:oleObj name="Equation" r:id="rId4" imgW="1714500" imgH="444500" progId="">
                  <p:embed/>
                  <p:pic>
                    <p:nvPicPr>
                      <p:cNvPr id="0" name="Picture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1338" y="3700463"/>
                        <a:ext cx="412115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437" name="AutoShape 5"/>
          <p:cNvCxnSpPr>
            <a:cxnSpLocks noChangeShapeType="1"/>
          </p:cNvCxnSpPr>
          <p:nvPr/>
        </p:nvCxnSpPr>
        <p:spPr bwMode="auto">
          <a:xfrm>
            <a:off x="3332163" y="5611813"/>
            <a:ext cx="1587" cy="854075"/>
          </a:xfrm>
          <a:prstGeom prst="bentConnector4">
            <a:avLst>
              <a:gd name="adj1" fmla="val 14400000"/>
              <a:gd name="adj2" fmla="val 5948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8438" name="Object 6"/>
          <p:cNvGraphicFramePr>
            <a:graphicFrameLocks noChangeAspect="1"/>
          </p:cNvGraphicFramePr>
          <p:nvPr/>
        </p:nvGraphicFramePr>
        <p:xfrm>
          <a:off x="1735138" y="5178425"/>
          <a:ext cx="4121150" cy="1069975"/>
        </p:xfrm>
        <a:graphic>
          <a:graphicData uri="http://schemas.openxmlformats.org/presentationml/2006/ole">
            <mc:AlternateContent xmlns:mc="http://schemas.openxmlformats.org/markup-compatibility/2006">
              <mc:Choice xmlns:v="urn:schemas-microsoft-com:vml" Requires="v">
                <p:oleObj spid="_x0000_s2209" name="Equation" r:id="rId6" imgW="1714500" imgH="444500" progId="">
                  <p:embed/>
                </p:oleObj>
              </mc:Choice>
              <mc:Fallback>
                <p:oleObj name="Equation" r:id="rId6" imgW="1714500" imgH="444500" progId="">
                  <p:embed/>
                  <p:pic>
                    <p:nvPicPr>
                      <p:cNvPr id="0" name="Picture 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5138" y="5178425"/>
                        <a:ext cx="412115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526783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552" y="404664"/>
            <a:ext cx="8229600" cy="1143000"/>
          </a:xfrm>
        </p:spPr>
        <p:txBody>
          <a:bodyPr/>
          <a:lstStyle/>
          <a:p>
            <a:r>
              <a:rPr lang="en-US" altLang="zh-CN" dirty="0">
                <a:ea typeface="宋体" charset="-122"/>
              </a:rPr>
              <a:t>Adding </a:t>
            </a:r>
            <a:r>
              <a:rPr lang="en-US" altLang="zh-CN" dirty="0" smtClean="0">
                <a:ea typeface="宋体" charset="-122"/>
              </a:rPr>
              <a:t>Termination Probabilities</a:t>
            </a:r>
            <a:endParaRPr lang="en-US" altLang="zh-CN" dirty="0">
              <a:ea typeface="宋体" charset="-122"/>
            </a:endParaRPr>
          </a:p>
        </p:txBody>
      </p:sp>
      <p:cxnSp>
        <p:nvCxnSpPr>
          <p:cNvPr id="20483" name="AutoShape 3"/>
          <p:cNvCxnSpPr>
            <a:cxnSpLocks noChangeShapeType="1"/>
          </p:cNvCxnSpPr>
          <p:nvPr/>
        </p:nvCxnSpPr>
        <p:spPr bwMode="auto">
          <a:xfrm>
            <a:off x="3332163" y="5611813"/>
            <a:ext cx="1587" cy="854075"/>
          </a:xfrm>
          <a:prstGeom prst="bentConnector4">
            <a:avLst>
              <a:gd name="adj1" fmla="val 14400000"/>
              <a:gd name="adj2" fmla="val 5948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4" name="Text Box 4"/>
          <p:cNvSpPr txBox="1">
            <a:spLocks noChangeArrowheads="1"/>
          </p:cNvSpPr>
          <p:nvPr/>
        </p:nvSpPr>
        <p:spPr bwMode="auto">
          <a:xfrm>
            <a:off x="109538" y="4412344"/>
            <a:ext cx="4087812" cy="19177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fontAlgn="base" hangingPunct="0">
              <a:spcBef>
                <a:spcPct val="0"/>
              </a:spcBef>
              <a:spcAft>
                <a:spcPct val="0"/>
              </a:spcAft>
            </a:pPr>
            <a:r>
              <a:rPr lang="en-US" altLang="zh-CN" sz="2400" dirty="0" smtClean="0">
                <a:solidFill>
                  <a:srgbClr val="000000"/>
                </a:solidFill>
                <a:latin typeface="Times New Roman" pitchFamily="18" charset="0"/>
                <a:ea typeface="宋体" charset="-122"/>
              </a:rPr>
              <a:t>For this, an END state is added, with  transition probability </a:t>
            </a:r>
            <a:r>
              <a:rPr lang="el-GR" altLang="zh-CN" sz="2400" dirty="0" smtClean="0">
                <a:solidFill>
                  <a:srgbClr val="000000"/>
                </a:solidFill>
                <a:latin typeface="Times New Roman" pitchFamily="18" charset="0"/>
                <a:cs typeface="Times New Roman" pitchFamily="18" charset="0"/>
              </a:rPr>
              <a:t>τ</a:t>
            </a:r>
            <a:r>
              <a:rPr lang="en-US" altLang="zh-CN" sz="2400" dirty="0" smtClean="0">
                <a:solidFill>
                  <a:srgbClr val="000000"/>
                </a:solidFill>
                <a:latin typeface="Times New Roman" pitchFamily="18" charset="0"/>
                <a:ea typeface="宋体" charset="-122"/>
                <a:cs typeface="Times New Roman" pitchFamily="18" charset="0"/>
              </a:rPr>
              <a:t> from any other state to END. This assumes expected sequence length of 1/ </a:t>
            </a:r>
            <a:r>
              <a:rPr lang="el-GR" altLang="zh-CN" sz="2400" dirty="0" smtClean="0">
                <a:solidFill>
                  <a:srgbClr val="000000"/>
                </a:solidFill>
                <a:latin typeface="Times New Roman" pitchFamily="18" charset="0"/>
              </a:rPr>
              <a:t>τ</a:t>
            </a:r>
            <a:r>
              <a:rPr lang="en-US" altLang="zh-CN" sz="2400" dirty="0" smtClean="0">
                <a:solidFill>
                  <a:srgbClr val="000000"/>
                </a:solidFill>
                <a:latin typeface="Times New Roman" pitchFamily="18" charset="0"/>
                <a:ea typeface="宋体" charset="-122"/>
              </a:rPr>
              <a:t>.</a:t>
            </a:r>
            <a:endParaRPr lang="el-GR" altLang="zh-CN" sz="2400" dirty="0" smtClean="0">
              <a:solidFill>
                <a:srgbClr val="000000"/>
              </a:solidFill>
              <a:latin typeface="Times New Roman" pitchFamily="18" charset="0"/>
            </a:endParaRPr>
          </a:p>
        </p:txBody>
      </p:sp>
      <p:graphicFrame>
        <p:nvGraphicFramePr>
          <p:cNvPr id="20527" name="Group 47"/>
          <p:cNvGraphicFramePr>
            <a:graphicFrameLocks noGrp="1"/>
          </p:cNvGraphicFramePr>
          <p:nvPr/>
        </p:nvGraphicFramePr>
        <p:xfrm>
          <a:off x="4205288" y="2601913"/>
          <a:ext cx="4668837" cy="4213037"/>
        </p:xfrm>
        <a:graphic>
          <a:graphicData uri="http://schemas.openxmlformats.org/drawingml/2006/table">
            <a:tbl>
              <a:tblPr/>
              <a:tblGrid>
                <a:gridCol w="749300"/>
                <a:gridCol w="1036637"/>
                <a:gridCol w="979488"/>
                <a:gridCol w="938212"/>
                <a:gridCol w="965200"/>
              </a:tblGrid>
              <a:tr h="568325">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M</a:t>
                      </a:r>
                      <a:endParaRPr kumimoji="0" lang="en-US" altLang="zh-CN" sz="2800" b="0" i="0" u="none" strike="noStrike" cap="none" normalizeH="0" baseline="0" smtClean="0">
                        <a:ln>
                          <a:noFill/>
                        </a:ln>
                        <a:solidFill>
                          <a:schemeClr val="tx1"/>
                        </a:solidFill>
                        <a:effectLst/>
                        <a:latin typeface="Arial" charset="0"/>
                      </a:endParaRPr>
                    </a:p>
                  </a:txBody>
                  <a:tcPr marL="90000" marR="90000" marT="46800" marB="4680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X</a:t>
                      </a:r>
                      <a:endParaRPr kumimoji="0" lang="en-US" altLang="zh-CN" sz="2800" b="0" i="0" u="none" strike="noStrike" cap="none" normalizeH="0" baseline="0" smtClean="0">
                        <a:ln>
                          <a:noFill/>
                        </a:ln>
                        <a:solidFill>
                          <a:schemeClr val="tx1"/>
                        </a:solidFill>
                        <a:effectLst/>
                        <a:latin typeface="Arial" charset="0"/>
                      </a:endParaRPr>
                    </a:p>
                  </a:txBody>
                  <a:tcPr marL="90000" marR="90000" marT="46800" marB="4680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Y</a:t>
                      </a:r>
                      <a:endParaRPr kumimoji="0" lang="en-US" altLang="zh-CN" sz="2800" b="0" i="0" u="none" strike="noStrike" cap="none" normalizeH="0" baseline="0" smtClean="0">
                        <a:ln>
                          <a:noFill/>
                        </a:ln>
                        <a:solidFill>
                          <a:schemeClr val="tx1"/>
                        </a:solidFill>
                        <a:effectLst/>
                        <a:latin typeface="Arial" charset="0"/>
                      </a:endParaRPr>
                    </a:p>
                  </a:txBody>
                  <a:tcPr marL="90000" marR="90000" marT="46800" marB="4680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charset="-122"/>
                        </a:rPr>
                        <a:t>END</a:t>
                      </a:r>
                      <a:endParaRPr kumimoji="0" lang="en-US" altLang="zh-CN" sz="2400" b="0" i="0" u="none" strike="noStrike" cap="none" normalizeH="0" baseline="0" smtClean="0">
                        <a:ln>
                          <a:noFill/>
                        </a:ln>
                        <a:solidFill>
                          <a:schemeClr val="tx1"/>
                        </a:solidFill>
                        <a:effectLst/>
                        <a:latin typeface="Arial" charset="0"/>
                      </a:endParaRPr>
                    </a:p>
                  </a:txBody>
                  <a:tcPr marL="90000" marR="90000" marT="46800" marB="4680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725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M</a:t>
                      </a:r>
                      <a:endParaRPr kumimoji="0" lang="en-US" altLang="zh-CN" sz="28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r>
                        <a:rPr kumimoji="0" lang="el-GR" altLang="zh-CN" sz="2800" b="0" i="0" u="none" strike="noStrike" cap="none" normalizeH="0" baseline="0" smtClean="0">
                          <a:ln>
                            <a:noFill/>
                          </a:ln>
                          <a:solidFill>
                            <a:schemeClr val="tx1"/>
                          </a:solidFill>
                          <a:effectLst/>
                          <a:latin typeface="Times New Roman" pitchFamily="18" charset="0"/>
                          <a:cs typeface="Times New Roman" pitchFamily="18" charset="0"/>
                        </a:rPr>
                        <a:t>δ</a:t>
                      </a: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l-GR" altLang="zh-CN" sz="2800" b="0" i="0" u="none" strike="noStrike" cap="none" normalizeH="0" baseline="0" smtClean="0">
                          <a:ln>
                            <a:noFill/>
                          </a:ln>
                          <a:solidFill>
                            <a:schemeClr val="tx1"/>
                          </a:solidFill>
                          <a:effectLst/>
                          <a:latin typeface="Times New Roman" pitchFamily="18" charset="0"/>
                          <a:cs typeface="Times New Roman" pitchFamily="18" charset="0"/>
                        </a:rPr>
                        <a:t>τ</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3200" b="0" i="0" u="none" strike="noStrike" cap="none" normalizeH="0" baseline="0" smtClean="0">
                          <a:ln>
                            <a:noFill/>
                          </a:ln>
                          <a:solidFill>
                            <a:schemeClr val="tx1"/>
                          </a:solidFill>
                          <a:effectLst/>
                          <a:latin typeface="Times New Roman" pitchFamily="18" charset="0"/>
                          <a:cs typeface="Times New Roman" pitchFamily="18" charset="0"/>
                        </a:rPr>
                        <a:t>δ</a:t>
                      </a:r>
                      <a:endParaRPr kumimoji="0" lang="en-US" altLang="zh-CN" sz="3200" b="0" i="0"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3200" b="0" i="0" u="none" strike="noStrike" cap="none" normalizeH="0" baseline="0" smtClean="0">
                          <a:ln>
                            <a:noFill/>
                          </a:ln>
                          <a:solidFill>
                            <a:schemeClr val="tx1"/>
                          </a:solidFill>
                          <a:effectLst/>
                          <a:latin typeface="Times New Roman" pitchFamily="18" charset="0"/>
                          <a:cs typeface="Times New Roman" pitchFamily="18" charset="0"/>
                        </a:rPr>
                        <a:t>δ</a:t>
                      </a:r>
                      <a:endParaRPr kumimoji="0" lang="en-US" altLang="zh-CN" sz="3200" b="0" i="0"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3200" b="0" i="0"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3200" b="0" i="0"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X</a:t>
                      </a:r>
                      <a:endParaRPr kumimoji="0" lang="en-US" altLang="zh-CN" sz="28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el-GR" altLang="zh-CN" sz="2800" b="0" i="0" u="none" strike="noStrike" cap="none" normalizeH="0" baseline="0" smtClean="0">
                          <a:ln>
                            <a:noFill/>
                          </a:ln>
                          <a:solidFill>
                            <a:schemeClr val="tx1"/>
                          </a:solidFill>
                          <a:effectLst/>
                          <a:latin typeface="Times New Roman" pitchFamily="18" charset="0"/>
                          <a:cs typeface="Times New Roman" pitchFamily="18" charset="0"/>
                        </a:rPr>
                        <a:t>ε</a:t>
                      </a: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l-GR" altLang="zh-CN" sz="2800" b="0" i="0"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2800" b="0" i="0"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3200" b="0" i="0" u="none" strike="noStrike" cap="none" normalizeH="0" baseline="0" smtClean="0">
                          <a:ln>
                            <a:noFill/>
                          </a:ln>
                          <a:solidFill>
                            <a:schemeClr val="tx1"/>
                          </a:solidFill>
                          <a:effectLst/>
                          <a:latin typeface="Times New Roman" pitchFamily="18" charset="0"/>
                          <a:cs typeface="Times New Roman" pitchFamily="18" charset="0"/>
                        </a:rPr>
                        <a:t>ε</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Arial" charset="0"/>
                          <a:ea typeface="宋体" charset="-122"/>
                          <a:cs typeface="Arial" charset="0"/>
                        </a:rPr>
                        <a:t> </a:t>
                      </a:r>
                      <a:endParaRPr kumimoji="0" lang="en-US" altLang="zh-CN" sz="3200" b="0" i="0" u="none" strike="noStrike" cap="none" normalizeH="0" baseline="0" smtClean="0">
                        <a:ln>
                          <a:noFill/>
                        </a:ln>
                        <a:solidFill>
                          <a:schemeClr val="tx1"/>
                        </a:solidFill>
                        <a:effectLst/>
                        <a:latin typeface="Arial" charset="0"/>
                        <a:cs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3200" b="0" i="0"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3200" b="0" i="0"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6775">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Y</a:t>
                      </a:r>
                      <a:endParaRPr kumimoji="0" lang="en-US" altLang="zh-CN" sz="28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el-GR" altLang="zh-CN" sz="2800" b="0" i="0" u="none" strike="noStrike" cap="none" normalizeH="0" baseline="0" smtClean="0">
                          <a:ln>
                            <a:noFill/>
                          </a:ln>
                          <a:solidFill>
                            <a:schemeClr val="tx1"/>
                          </a:solidFill>
                          <a:effectLst/>
                          <a:latin typeface="Times New Roman" pitchFamily="18" charset="0"/>
                          <a:cs typeface="Times New Roman" pitchFamily="18" charset="0"/>
                        </a:rPr>
                        <a:t>ε</a:t>
                      </a: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l-GR" altLang="zh-CN" sz="2800" b="0" i="0"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28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smtClean="0">
                        <a:ln>
                          <a:noFill/>
                        </a:ln>
                        <a:solidFill>
                          <a:schemeClr val="tx1"/>
                        </a:solidFill>
                        <a:effectLst/>
                        <a:latin typeface="Arial" charset="0"/>
                        <a:ea typeface="宋体"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3200" b="0" i="0" u="none" strike="noStrike" cap="none" normalizeH="0" baseline="0" smtClean="0">
                          <a:ln>
                            <a:noFill/>
                          </a:ln>
                          <a:solidFill>
                            <a:schemeClr val="tx1"/>
                          </a:solidFill>
                          <a:effectLst/>
                          <a:latin typeface="Times New Roman" pitchFamily="18" charset="0"/>
                          <a:cs typeface="Times New Roman" pitchFamily="18" charset="0"/>
                        </a:rPr>
                        <a:t>ε</a:t>
                      </a:r>
                      <a:endParaRPr kumimoji="0" lang="en-US" altLang="zh-CN" sz="3200" b="0" i="0"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3200" b="0" i="0"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3200" b="0" i="0"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45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END</a:t>
                      </a:r>
                      <a:endParaRPr kumimoji="0" lang="en-US" altLang="zh-CN" sz="20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altLang="zh-CN" sz="3200" b="0" i="0" u="none" strike="noStrike" cap="none" normalizeH="0" baseline="0" smtClean="0">
                          <a:ln>
                            <a:noFill/>
                          </a:ln>
                          <a:solidFill>
                            <a:schemeClr val="tx1"/>
                          </a:solidFill>
                          <a:effectLst/>
                          <a:latin typeface="Arial" charset="0"/>
                          <a:cs typeface="Arial" charset="0"/>
                        </a:rPr>
                        <a:t>1</a:t>
                      </a:r>
                      <a:endParaRPr kumimoji="0" lang="zh-CN" altLang="zh-CN" sz="3200" b="0" i="0" u="none" strike="noStrike" cap="none" normalizeH="0" baseline="0" smtClean="0">
                        <a:ln>
                          <a:noFill/>
                        </a:ln>
                        <a:solidFill>
                          <a:schemeClr val="tx1"/>
                        </a:solidFill>
                        <a:effectLst/>
                        <a:latin typeface="Arial" charset="0"/>
                        <a:cs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26" name="Text Box 46"/>
          <p:cNvSpPr txBox="1">
            <a:spLocks noChangeArrowheads="1"/>
          </p:cNvSpPr>
          <p:nvPr/>
        </p:nvSpPr>
        <p:spPr bwMode="auto">
          <a:xfrm>
            <a:off x="225387" y="2469470"/>
            <a:ext cx="3846512" cy="11874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fontAlgn="base" hangingPunct="0">
              <a:spcBef>
                <a:spcPct val="0"/>
              </a:spcBef>
              <a:spcAft>
                <a:spcPct val="0"/>
              </a:spcAft>
            </a:pPr>
            <a:r>
              <a:rPr lang="en-US" altLang="zh-CN" sz="2400" dirty="0" smtClean="0">
                <a:solidFill>
                  <a:srgbClr val="000000"/>
                </a:solidFill>
                <a:latin typeface="Times New Roman" pitchFamily="18" charset="0"/>
                <a:ea typeface="宋体" charset="-122"/>
              </a:rPr>
              <a:t>The last transition in each alignment is to the END state, with probability </a:t>
            </a:r>
            <a:r>
              <a:rPr lang="el-GR" altLang="zh-CN" sz="2400" i="1" dirty="0" smtClean="0">
                <a:solidFill>
                  <a:srgbClr val="000000"/>
                </a:solidFill>
                <a:latin typeface="Times New Roman" pitchFamily="18" charset="0"/>
                <a:cs typeface="Times New Roman" pitchFamily="18" charset="0"/>
              </a:rPr>
              <a:t>τ</a:t>
            </a:r>
            <a:endParaRPr lang="el-GR" altLang="zh-CN" sz="2400" dirty="0" smtClean="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9821459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smtClean="0">
                <a:ea typeface="宋体" charset="-122"/>
              </a:rPr>
              <a:t>Full Pair HMM Model</a:t>
            </a:r>
            <a:endParaRPr lang="en-US" altLang="zh-CN" dirty="0">
              <a:ea typeface="宋体" charset="-122"/>
            </a:endParaRPr>
          </a:p>
        </p:txBody>
      </p:sp>
      <p:grpSp>
        <p:nvGrpSpPr>
          <p:cNvPr id="3" name="组合 2"/>
          <p:cNvGrpSpPr/>
          <p:nvPr/>
        </p:nvGrpSpPr>
        <p:grpSpPr>
          <a:xfrm>
            <a:off x="809625" y="2348706"/>
            <a:ext cx="7677150" cy="3440112"/>
            <a:chOff x="0" y="1690688"/>
            <a:chExt cx="7677150" cy="3440112"/>
          </a:xfrm>
        </p:grpSpPr>
        <p:sp>
          <p:nvSpPr>
            <p:cNvPr id="71683" name="Oval 3"/>
            <p:cNvSpPr>
              <a:spLocks noChangeArrowheads="1"/>
            </p:cNvSpPr>
            <p:nvPr/>
          </p:nvSpPr>
          <p:spPr bwMode="auto">
            <a:xfrm>
              <a:off x="3460750" y="3324225"/>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1684" name="Text Box 4"/>
            <p:cNvSpPr txBox="1">
              <a:spLocks noChangeArrowheads="1"/>
            </p:cNvSpPr>
            <p:nvPr/>
          </p:nvSpPr>
          <p:spPr bwMode="auto">
            <a:xfrm>
              <a:off x="3521075" y="3384550"/>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000" smtClean="0">
                  <a:solidFill>
                    <a:srgbClr val="000000"/>
                  </a:solidFill>
                  <a:ea typeface="宋体" charset="-122"/>
                </a:rPr>
                <a:t>M</a:t>
              </a:r>
            </a:p>
          </p:txBody>
        </p:sp>
        <p:sp>
          <p:nvSpPr>
            <p:cNvPr id="71685" name="Oval 5"/>
            <p:cNvSpPr>
              <a:spLocks noChangeArrowheads="1"/>
            </p:cNvSpPr>
            <p:nvPr/>
          </p:nvSpPr>
          <p:spPr bwMode="auto">
            <a:xfrm>
              <a:off x="4664075" y="2546350"/>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1686" name="Text Box 6"/>
            <p:cNvSpPr txBox="1">
              <a:spLocks noChangeArrowheads="1"/>
            </p:cNvSpPr>
            <p:nvPr/>
          </p:nvSpPr>
          <p:spPr bwMode="auto">
            <a:xfrm>
              <a:off x="4724400" y="2606675"/>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000" smtClean="0">
                  <a:solidFill>
                    <a:srgbClr val="000000"/>
                  </a:solidFill>
                  <a:ea typeface="宋体" charset="-122"/>
                </a:rPr>
                <a:t>X</a:t>
              </a:r>
            </a:p>
          </p:txBody>
        </p:sp>
        <p:sp>
          <p:nvSpPr>
            <p:cNvPr id="71687" name="Oval 7"/>
            <p:cNvSpPr>
              <a:spLocks noChangeArrowheads="1"/>
            </p:cNvSpPr>
            <p:nvPr/>
          </p:nvSpPr>
          <p:spPr bwMode="auto">
            <a:xfrm>
              <a:off x="4679950" y="4010025"/>
              <a:ext cx="533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1688" name="Text Box 8"/>
            <p:cNvSpPr txBox="1">
              <a:spLocks noChangeArrowheads="1"/>
            </p:cNvSpPr>
            <p:nvPr/>
          </p:nvSpPr>
          <p:spPr bwMode="auto">
            <a:xfrm>
              <a:off x="4740275" y="4070350"/>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000" smtClean="0">
                  <a:solidFill>
                    <a:srgbClr val="000000"/>
                  </a:solidFill>
                  <a:ea typeface="宋体" charset="-122"/>
                </a:rPr>
                <a:t>Y</a:t>
              </a:r>
            </a:p>
          </p:txBody>
        </p:sp>
        <p:sp>
          <p:nvSpPr>
            <p:cNvPr id="71689" name="Freeform 9"/>
            <p:cNvSpPr>
              <a:spLocks/>
            </p:cNvSpPr>
            <p:nvPr/>
          </p:nvSpPr>
          <p:spPr bwMode="auto">
            <a:xfrm>
              <a:off x="5105400" y="2403475"/>
              <a:ext cx="508000" cy="584200"/>
            </a:xfrm>
            <a:custGeom>
              <a:avLst/>
              <a:gdLst>
                <a:gd name="T0" fmla="*/ 0 w 320"/>
                <a:gd name="T1" fmla="*/ 128 h 368"/>
                <a:gd name="T2" fmla="*/ 240 w 320"/>
                <a:gd name="T3" fmla="*/ 32 h 368"/>
                <a:gd name="T4" fmla="*/ 288 w 320"/>
                <a:gd name="T5" fmla="*/ 320 h 368"/>
                <a:gd name="T6" fmla="*/ 48 w 320"/>
                <a:gd name="T7" fmla="*/ 320 h 368"/>
              </a:gdLst>
              <a:ahLst/>
              <a:cxnLst>
                <a:cxn ang="0">
                  <a:pos x="T0" y="T1"/>
                </a:cxn>
                <a:cxn ang="0">
                  <a:pos x="T2" y="T3"/>
                </a:cxn>
                <a:cxn ang="0">
                  <a:pos x="T4" y="T5"/>
                </a:cxn>
                <a:cxn ang="0">
                  <a:pos x="T6" y="T7"/>
                </a:cxn>
              </a:cxnLst>
              <a:rect l="0" t="0" r="r" b="b"/>
              <a:pathLst>
                <a:path w="320" h="368">
                  <a:moveTo>
                    <a:pt x="0" y="128"/>
                  </a:moveTo>
                  <a:cubicBezTo>
                    <a:pt x="96" y="64"/>
                    <a:pt x="192" y="0"/>
                    <a:pt x="240" y="32"/>
                  </a:cubicBezTo>
                  <a:cubicBezTo>
                    <a:pt x="288" y="64"/>
                    <a:pt x="320" y="272"/>
                    <a:pt x="288" y="320"/>
                  </a:cubicBezTo>
                  <a:cubicBezTo>
                    <a:pt x="256" y="368"/>
                    <a:pt x="152" y="344"/>
                    <a:pt x="48" y="32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690" name="Text Box 10"/>
            <p:cNvSpPr txBox="1">
              <a:spLocks noChangeArrowheads="1"/>
            </p:cNvSpPr>
            <p:nvPr/>
          </p:nvSpPr>
          <p:spPr bwMode="auto">
            <a:xfrm>
              <a:off x="5562600" y="2362200"/>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71691" name="Freeform 11"/>
            <p:cNvSpPr>
              <a:spLocks/>
            </p:cNvSpPr>
            <p:nvPr/>
          </p:nvSpPr>
          <p:spPr bwMode="auto">
            <a:xfrm>
              <a:off x="5105400" y="3902075"/>
              <a:ext cx="508000" cy="584200"/>
            </a:xfrm>
            <a:custGeom>
              <a:avLst/>
              <a:gdLst>
                <a:gd name="T0" fmla="*/ 0 w 320"/>
                <a:gd name="T1" fmla="*/ 128 h 368"/>
                <a:gd name="T2" fmla="*/ 240 w 320"/>
                <a:gd name="T3" fmla="*/ 32 h 368"/>
                <a:gd name="T4" fmla="*/ 288 w 320"/>
                <a:gd name="T5" fmla="*/ 320 h 368"/>
                <a:gd name="T6" fmla="*/ 48 w 320"/>
                <a:gd name="T7" fmla="*/ 320 h 368"/>
              </a:gdLst>
              <a:ahLst/>
              <a:cxnLst>
                <a:cxn ang="0">
                  <a:pos x="T0" y="T1"/>
                </a:cxn>
                <a:cxn ang="0">
                  <a:pos x="T2" y="T3"/>
                </a:cxn>
                <a:cxn ang="0">
                  <a:pos x="T4" y="T5"/>
                </a:cxn>
                <a:cxn ang="0">
                  <a:pos x="T6" y="T7"/>
                </a:cxn>
              </a:cxnLst>
              <a:rect l="0" t="0" r="r" b="b"/>
              <a:pathLst>
                <a:path w="320" h="368">
                  <a:moveTo>
                    <a:pt x="0" y="128"/>
                  </a:moveTo>
                  <a:cubicBezTo>
                    <a:pt x="96" y="64"/>
                    <a:pt x="192" y="0"/>
                    <a:pt x="240" y="32"/>
                  </a:cubicBezTo>
                  <a:cubicBezTo>
                    <a:pt x="288" y="64"/>
                    <a:pt x="320" y="272"/>
                    <a:pt x="288" y="320"/>
                  </a:cubicBezTo>
                  <a:cubicBezTo>
                    <a:pt x="256" y="368"/>
                    <a:pt x="152" y="344"/>
                    <a:pt x="48" y="32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692" name="Text Box 12"/>
            <p:cNvSpPr txBox="1">
              <a:spLocks noChangeArrowheads="1"/>
            </p:cNvSpPr>
            <p:nvPr/>
          </p:nvSpPr>
          <p:spPr bwMode="auto">
            <a:xfrm>
              <a:off x="5562600" y="3902075"/>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71693" name="Freeform 13"/>
            <p:cNvSpPr>
              <a:spLocks/>
            </p:cNvSpPr>
            <p:nvPr/>
          </p:nvSpPr>
          <p:spPr bwMode="auto">
            <a:xfrm>
              <a:off x="3962400" y="3063875"/>
              <a:ext cx="914400" cy="546100"/>
            </a:xfrm>
            <a:custGeom>
              <a:avLst/>
              <a:gdLst>
                <a:gd name="T0" fmla="*/ 0 w 576"/>
                <a:gd name="T1" fmla="*/ 336 h 344"/>
                <a:gd name="T2" fmla="*/ 384 w 576"/>
                <a:gd name="T3" fmla="*/ 288 h 344"/>
                <a:gd name="T4" fmla="*/ 576 w 576"/>
                <a:gd name="T5" fmla="*/ 0 h 344"/>
              </a:gdLst>
              <a:ahLst/>
              <a:cxnLst>
                <a:cxn ang="0">
                  <a:pos x="T0" y="T1"/>
                </a:cxn>
                <a:cxn ang="0">
                  <a:pos x="T2" y="T3"/>
                </a:cxn>
                <a:cxn ang="0">
                  <a:pos x="T4" y="T5"/>
                </a:cxn>
              </a:cxnLst>
              <a:rect l="0" t="0" r="r" b="b"/>
              <a:pathLst>
                <a:path w="576" h="344">
                  <a:moveTo>
                    <a:pt x="0" y="336"/>
                  </a:moveTo>
                  <a:cubicBezTo>
                    <a:pt x="144" y="340"/>
                    <a:pt x="288" y="344"/>
                    <a:pt x="384" y="288"/>
                  </a:cubicBezTo>
                  <a:cubicBezTo>
                    <a:pt x="480" y="232"/>
                    <a:pt x="544" y="48"/>
                    <a:pt x="576" y="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694" name="Freeform 14"/>
            <p:cNvSpPr>
              <a:spLocks/>
            </p:cNvSpPr>
            <p:nvPr/>
          </p:nvSpPr>
          <p:spPr bwMode="auto">
            <a:xfrm>
              <a:off x="3733800" y="2847975"/>
              <a:ext cx="914400" cy="444500"/>
            </a:xfrm>
            <a:custGeom>
              <a:avLst/>
              <a:gdLst>
                <a:gd name="T0" fmla="*/ 576 w 576"/>
                <a:gd name="T1" fmla="*/ 40 h 280"/>
                <a:gd name="T2" fmla="*/ 240 w 576"/>
                <a:gd name="T3" fmla="*/ 40 h 280"/>
                <a:gd name="T4" fmla="*/ 0 w 576"/>
                <a:gd name="T5" fmla="*/ 280 h 280"/>
              </a:gdLst>
              <a:ahLst/>
              <a:cxnLst>
                <a:cxn ang="0">
                  <a:pos x="T0" y="T1"/>
                </a:cxn>
                <a:cxn ang="0">
                  <a:pos x="T2" y="T3"/>
                </a:cxn>
                <a:cxn ang="0">
                  <a:pos x="T4" y="T5"/>
                </a:cxn>
              </a:cxnLst>
              <a:rect l="0" t="0" r="r" b="b"/>
              <a:pathLst>
                <a:path w="576" h="280">
                  <a:moveTo>
                    <a:pt x="576" y="40"/>
                  </a:moveTo>
                  <a:cubicBezTo>
                    <a:pt x="456" y="20"/>
                    <a:pt x="336" y="0"/>
                    <a:pt x="240" y="40"/>
                  </a:cubicBezTo>
                  <a:cubicBezTo>
                    <a:pt x="144" y="80"/>
                    <a:pt x="40" y="240"/>
                    <a:pt x="0" y="28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695" name="Text Box 15"/>
            <p:cNvSpPr txBox="1">
              <a:spLocks noChangeArrowheads="1"/>
            </p:cNvSpPr>
            <p:nvPr/>
          </p:nvSpPr>
          <p:spPr bwMode="auto">
            <a:xfrm>
              <a:off x="4267200" y="30638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71696" name="Freeform 16"/>
            <p:cNvSpPr>
              <a:spLocks/>
            </p:cNvSpPr>
            <p:nvPr/>
          </p:nvSpPr>
          <p:spPr bwMode="auto">
            <a:xfrm>
              <a:off x="3962400" y="3749675"/>
              <a:ext cx="762000" cy="304800"/>
            </a:xfrm>
            <a:custGeom>
              <a:avLst/>
              <a:gdLst>
                <a:gd name="T0" fmla="*/ 0 w 480"/>
                <a:gd name="T1" fmla="*/ 0 h 192"/>
                <a:gd name="T2" fmla="*/ 288 w 480"/>
                <a:gd name="T3" fmla="*/ 48 h 192"/>
                <a:gd name="T4" fmla="*/ 480 w 480"/>
                <a:gd name="T5" fmla="*/ 192 h 192"/>
              </a:gdLst>
              <a:ahLst/>
              <a:cxnLst>
                <a:cxn ang="0">
                  <a:pos x="T0" y="T1"/>
                </a:cxn>
                <a:cxn ang="0">
                  <a:pos x="T2" y="T3"/>
                </a:cxn>
                <a:cxn ang="0">
                  <a:pos x="T4" y="T5"/>
                </a:cxn>
              </a:cxnLst>
              <a:rect l="0" t="0" r="r" b="b"/>
              <a:pathLst>
                <a:path w="480" h="192">
                  <a:moveTo>
                    <a:pt x="0" y="0"/>
                  </a:moveTo>
                  <a:cubicBezTo>
                    <a:pt x="104" y="8"/>
                    <a:pt x="208" y="16"/>
                    <a:pt x="288" y="48"/>
                  </a:cubicBezTo>
                  <a:cubicBezTo>
                    <a:pt x="368" y="80"/>
                    <a:pt x="424" y="136"/>
                    <a:pt x="480" y="192"/>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697" name="Freeform 17"/>
            <p:cNvSpPr>
              <a:spLocks/>
            </p:cNvSpPr>
            <p:nvPr/>
          </p:nvSpPr>
          <p:spPr bwMode="auto">
            <a:xfrm>
              <a:off x="3733800" y="3902075"/>
              <a:ext cx="990600" cy="533400"/>
            </a:xfrm>
            <a:custGeom>
              <a:avLst/>
              <a:gdLst>
                <a:gd name="T0" fmla="*/ 624 w 624"/>
                <a:gd name="T1" fmla="*/ 288 h 336"/>
                <a:gd name="T2" fmla="*/ 288 w 624"/>
                <a:gd name="T3" fmla="*/ 288 h 336"/>
                <a:gd name="T4" fmla="*/ 0 w 624"/>
                <a:gd name="T5" fmla="*/ 0 h 336"/>
              </a:gdLst>
              <a:ahLst/>
              <a:cxnLst>
                <a:cxn ang="0">
                  <a:pos x="T0" y="T1"/>
                </a:cxn>
                <a:cxn ang="0">
                  <a:pos x="T2" y="T3"/>
                </a:cxn>
                <a:cxn ang="0">
                  <a:pos x="T4" y="T5"/>
                </a:cxn>
              </a:cxnLst>
              <a:rect l="0" t="0" r="r" b="b"/>
              <a:pathLst>
                <a:path w="624" h="336">
                  <a:moveTo>
                    <a:pt x="624" y="288"/>
                  </a:moveTo>
                  <a:cubicBezTo>
                    <a:pt x="508" y="312"/>
                    <a:pt x="392" y="336"/>
                    <a:pt x="288" y="288"/>
                  </a:cubicBezTo>
                  <a:cubicBezTo>
                    <a:pt x="184" y="240"/>
                    <a:pt x="48" y="48"/>
                    <a:pt x="0" y="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698" name="Text Box 18"/>
            <p:cNvSpPr txBox="1">
              <a:spLocks noChangeArrowheads="1"/>
            </p:cNvSpPr>
            <p:nvPr/>
          </p:nvSpPr>
          <p:spPr bwMode="auto">
            <a:xfrm>
              <a:off x="4191000" y="37496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71699" name="Text Box 19"/>
            <p:cNvSpPr txBox="1">
              <a:spLocks noChangeArrowheads="1"/>
            </p:cNvSpPr>
            <p:nvPr/>
          </p:nvSpPr>
          <p:spPr bwMode="auto">
            <a:xfrm>
              <a:off x="3733800" y="2454275"/>
              <a:ext cx="657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1-</a:t>
              </a:r>
            </a:p>
          </p:txBody>
        </p:sp>
        <p:sp>
          <p:nvSpPr>
            <p:cNvPr id="71700" name="Text Box 20"/>
            <p:cNvSpPr txBox="1">
              <a:spLocks noChangeArrowheads="1"/>
            </p:cNvSpPr>
            <p:nvPr/>
          </p:nvSpPr>
          <p:spPr bwMode="auto">
            <a:xfrm>
              <a:off x="3886200" y="4283075"/>
              <a:ext cx="657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1-</a:t>
              </a:r>
            </a:p>
          </p:txBody>
        </p:sp>
        <p:sp>
          <p:nvSpPr>
            <p:cNvPr id="71701" name="Freeform 21"/>
            <p:cNvSpPr>
              <a:spLocks/>
            </p:cNvSpPr>
            <p:nvPr/>
          </p:nvSpPr>
          <p:spPr bwMode="auto">
            <a:xfrm>
              <a:off x="3073400" y="3152775"/>
              <a:ext cx="431800" cy="685800"/>
            </a:xfrm>
            <a:custGeom>
              <a:avLst/>
              <a:gdLst>
                <a:gd name="T0" fmla="*/ 272 w 272"/>
                <a:gd name="T1" fmla="*/ 136 h 432"/>
                <a:gd name="T2" fmla="*/ 80 w 272"/>
                <a:gd name="T3" fmla="*/ 40 h 432"/>
                <a:gd name="T4" fmla="*/ 32 w 272"/>
                <a:gd name="T5" fmla="*/ 376 h 432"/>
                <a:gd name="T6" fmla="*/ 272 w 272"/>
                <a:gd name="T7" fmla="*/ 376 h 432"/>
              </a:gdLst>
              <a:ahLst/>
              <a:cxnLst>
                <a:cxn ang="0">
                  <a:pos x="T0" y="T1"/>
                </a:cxn>
                <a:cxn ang="0">
                  <a:pos x="T2" y="T3"/>
                </a:cxn>
                <a:cxn ang="0">
                  <a:pos x="T4" y="T5"/>
                </a:cxn>
                <a:cxn ang="0">
                  <a:pos x="T6" y="T7"/>
                </a:cxn>
              </a:cxnLst>
              <a:rect l="0" t="0" r="r" b="b"/>
              <a:pathLst>
                <a:path w="272" h="432">
                  <a:moveTo>
                    <a:pt x="272" y="136"/>
                  </a:moveTo>
                  <a:cubicBezTo>
                    <a:pt x="196" y="68"/>
                    <a:pt x="120" y="0"/>
                    <a:pt x="80" y="40"/>
                  </a:cubicBezTo>
                  <a:cubicBezTo>
                    <a:pt x="40" y="80"/>
                    <a:pt x="0" y="320"/>
                    <a:pt x="32" y="376"/>
                  </a:cubicBezTo>
                  <a:cubicBezTo>
                    <a:pt x="64" y="432"/>
                    <a:pt x="232" y="376"/>
                    <a:pt x="272" y="376"/>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702" name="Text Box 22"/>
            <p:cNvSpPr txBox="1">
              <a:spLocks noChangeArrowheads="1"/>
            </p:cNvSpPr>
            <p:nvPr/>
          </p:nvSpPr>
          <p:spPr bwMode="auto">
            <a:xfrm>
              <a:off x="2286000" y="3292475"/>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1-2</a:t>
              </a:r>
            </a:p>
          </p:txBody>
        </p:sp>
        <p:grpSp>
          <p:nvGrpSpPr>
            <p:cNvPr id="71703" name="Group 23"/>
            <p:cNvGrpSpPr>
              <a:grpSpLocks/>
            </p:cNvGrpSpPr>
            <p:nvPr/>
          </p:nvGrpSpPr>
          <p:grpSpPr bwMode="auto">
            <a:xfrm>
              <a:off x="755650" y="3392488"/>
              <a:ext cx="6921500" cy="798512"/>
              <a:chOff x="476" y="2137"/>
              <a:chExt cx="4360" cy="503"/>
            </a:xfrm>
          </p:grpSpPr>
          <p:sp>
            <p:nvSpPr>
              <p:cNvPr id="71704" name="Oval 24"/>
              <p:cNvSpPr>
                <a:spLocks noChangeArrowheads="1"/>
              </p:cNvSpPr>
              <p:nvPr/>
            </p:nvSpPr>
            <p:spPr bwMode="auto">
              <a:xfrm>
                <a:off x="624" y="2208"/>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1705" name="Text Box 25"/>
              <p:cNvSpPr txBox="1">
                <a:spLocks noChangeArrowheads="1"/>
              </p:cNvSpPr>
              <p:nvPr/>
            </p:nvSpPr>
            <p:spPr bwMode="auto">
              <a:xfrm>
                <a:off x="476" y="2409"/>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mtClean="0">
                    <a:solidFill>
                      <a:srgbClr val="000000"/>
                    </a:solidFill>
                    <a:ea typeface="宋体" charset="-122"/>
                  </a:rPr>
                  <a:t>Begin</a:t>
                </a:r>
              </a:p>
            </p:txBody>
          </p:sp>
          <p:sp>
            <p:nvSpPr>
              <p:cNvPr id="71706" name="Oval 26"/>
              <p:cNvSpPr>
                <a:spLocks noChangeArrowheads="1"/>
              </p:cNvSpPr>
              <p:nvPr/>
            </p:nvSpPr>
            <p:spPr bwMode="auto">
              <a:xfrm>
                <a:off x="4570" y="2137"/>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1707" name="Text Box 27"/>
              <p:cNvSpPr txBox="1">
                <a:spLocks noChangeArrowheads="1"/>
              </p:cNvSpPr>
              <p:nvPr/>
            </p:nvSpPr>
            <p:spPr bwMode="auto">
              <a:xfrm>
                <a:off x="4464" y="2304"/>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mtClean="0">
                    <a:solidFill>
                      <a:srgbClr val="000000"/>
                    </a:solidFill>
                    <a:ea typeface="宋体" charset="-122"/>
                  </a:rPr>
                  <a:t>End</a:t>
                </a:r>
              </a:p>
            </p:txBody>
          </p:sp>
        </p:grpSp>
        <p:grpSp>
          <p:nvGrpSpPr>
            <p:cNvPr id="71708" name="Group 28"/>
            <p:cNvGrpSpPr>
              <a:grpSpLocks/>
            </p:cNvGrpSpPr>
            <p:nvPr/>
          </p:nvGrpSpPr>
          <p:grpSpPr bwMode="auto">
            <a:xfrm>
              <a:off x="1143000" y="1854200"/>
              <a:ext cx="6261100" cy="3276600"/>
              <a:chOff x="720" y="1168"/>
              <a:chExt cx="3944" cy="2064"/>
            </a:xfrm>
          </p:grpSpPr>
          <p:sp>
            <p:nvSpPr>
              <p:cNvPr id="71709" name="Freeform 29"/>
              <p:cNvSpPr>
                <a:spLocks/>
              </p:cNvSpPr>
              <p:nvPr/>
            </p:nvSpPr>
            <p:spPr bwMode="auto">
              <a:xfrm>
                <a:off x="768" y="1384"/>
                <a:ext cx="2256" cy="872"/>
              </a:xfrm>
              <a:custGeom>
                <a:avLst/>
                <a:gdLst>
                  <a:gd name="T0" fmla="*/ 0 w 2256"/>
                  <a:gd name="T1" fmla="*/ 872 h 872"/>
                  <a:gd name="T2" fmla="*/ 1008 w 2256"/>
                  <a:gd name="T3" fmla="*/ 104 h 872"/>
                  <a:gd name="T4" fmla="*/ 2256 w 2256"/>
                  <a:gd name="T5" fmla="*/ 248 h 872"/>
                </a:gdLst>
                <a:ahLst/>
                <a:cxnLst>
                  <a:cxn ang="0">
                    <a:pos x="T0" y="T1"/>
                  </a:cxn>
                  <a:cxn ang="0">
                    <a:pos x="T2" y="T3"/>
                  </a:cxn>
                  <a:cxn ang="0">
                    <a:pos x="T4" y="T5"/>
                  </a:cxn>
                </a:cxnLst>
                <a:rect l="0" t="0" r="r" b="b"/>
                <a:pathLst>
                  <a:path w="2256" h="872">
                    <a:moveTo>
                      <a:pt x="0" y="872"/>
                    </a:moveTo>
                    <a:cubicBezTo>
                      <a:pt x="316" y="540"/>
                      <a:pt x="632" y="208"/>
                      <a:pt x="1008" y="104"/>
                    </a:cubicBezTo>
                    <a:cubicBezTo>
                      <a:pt x="1384" y="0"/>
                      <a:pt x="2048" y="224"/>
                      <a:pt x="2256" y="248"/>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710" name="Freeform 30"/>
              <p:cNvSpPr>
                <a:spLocks/>
              </p:cNvSpPr>
              <p:nvPr/>
            </p:nvSpPr>
            <p:spPr bwMode="auto">
              <a:xfrm>
                <a:off x="768" y="2304"/>
                <a:ext cx="2304" cy="928"/>
              </a:xfrm>
              <a:custGeom>
                <a:avLst/>
                <a:gdLst>
                  <a:gd name="T0" fmla="*/ 0 w 2304"/>
                  <a:gd name="T1" fmla="*/ 0 h 928"/>
                  <a:gd name="T2" fmla="*/ 816 w 2304"/>
                  <a:gd name="T3" fmla="*/ 672 h 928"/>
                  <a:gd name="T4" fmla="*/ 1776 w 2304"/>
                  <a:gd name="T5" fmla="*/ 912 h 928"/>
                  <a:gd name="T6" fmla="*/ 2304 w 2304"/>
                  <a:gd name="T7" fmla="*/ 576 h 928"/>
                </a:gdLst>
                <a:ahLst/>
                <a:cxnLst>
                  <a:cxn ang="0">
                    <a:pos x="T0" y="T1"/>
                  </a:cxn>
                  <a:cxn ang="0">
                    <a:pos x="T2" y="T3"/>
                  </a:cxn>
                  <a:cxn ang="0">
                    <a:pos x="T4" y="T5"/>
                  </a:cxn>
                  <a:cxn ang="0">
                    <a:pos x="T6" y="T7"/>
                  </a:cxn>
                </a:cxnLst>
                <a:rect l="0" t="0" r="r" b="b"/>
                <a:pathLst>
                  <a:path w="2304" h="928">
                    <a:moveTo>
                      <a:pt x="0" y="0"/>
                    </a:moveTo>
                    <a:cubicBezTo>
                      <a:pt x="260" y="260"/>
                      <a:pt x="520" y="520"/>
                      <a:pt x="816" y="672"/>
                    </a:cubicBezTo>
                    <a:cubicBezTo>
                      <a:pt x="1112" y="824"/>
                      <a:pt x="1528" y="928"/>
                      <a:pt x="1776" y="912"/>
                    </a:cubicBezTo>
                    <a:cubicBezTo>
                      <a:pt x="2024" y="896"/>
                      <a:pt x="2216" y="632"/>
                      <a:pt x="2304" y="576"/>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711" name="Freeform 31"/>
              <p:cNvSpPr>
                <a:spLocks/>
              </p:cNvSpPr>
              <p:nvPr/>
            </p:nvSpPr>
            <p:spPr bwMode="auto">
              <a:xfrm>
                <a:off x="720" y="1168"/>
                <a:ext cx="3944" cy="1040"/>
              </a:xfrm>
              <a:custGeom>
                <a:avLst/>
                <a:gdLst>
                  <a:gd name="T0" fmla="*/ 0 w 3944"/>
                  <a:gd name="T1" fmla="*/ 1040 h 1040"/>
                  <a:gd name="T2" fmla="*/ 384 w 3944"/>
                  <a:gd name="T3" fmla="*/ 176 h 1040"/>
                  <a:gd name="T4" fmla="*/ 1824 w 3944"/>
                  <a:gd name="T5" fmla="*/ 32 h 1040"/>
                  <a:gd name="T6" fmla="*/ 3600 w 3944"/>
                  <a:gd name="T7" fmla="*/ 368 h 1040"/>
                  <a:gd name="T8" fmla="*/ 3888 w 3944"/>
                  <a:gd name="T9" fmla="*/ 944 h 1040"/>
                </a:gdLst>
                <a:ahLst/>
                <a:cxnLst>
                  <a:cxn ang="0">
                    <a:pos x="T0" y="T1"/>
                  </a:cxn>
                  <a:cxn ang="0">
                    <a:pos x="T2" y="T3"/>
                  </a:cxn>
                  <a:cxn ang="0">
                    <a:pos x="T4" y="T5"/>
                  </a:cxn>
                  <a:cxn ang="0">
                    <a:pos x="T6" y="T7"/>
                  </a:cxn>
                  <a:cxn ang="0">
                    <a:pos x="T8" y="T9"/>
                  </a:cxn>
                </a:cxnLst>
                <a:rect l="0" t="0" r="r" b="b"/>
                <a:pathLst>
                  <a:path w="3944" h="1040">
                    <a:moveTo>
                      <a:pt x="0" y="1040"/>
                    </a:moveTo>
                    <a:cubicBezTo>
                      <a:pt x="40" y="692"/>
                      <a:pt x="80" y="344"/>
                      <a:pt x="384" y="176"/>
                    </a:cubicBezTo>
                    <a:cubicBezTo>
                      <a:pt x="688" y="8"/>
                      <a:pt x="1288" y="0"/>
                      <a:pt x="1824" y="32"/>
                    </a:cubicBezTo>
                    <a:cubicBezTo>
                      <a:pt x="2360" y="64"/>
                      <a:pt x="3256" y="216"/>
                      <a:pt x="3600" y="368"/>
                    </a:cubicBezTo>
                    <a:cubicBezTo>
                      <a:pt x="3944" y="520"/>
                      <a:pt x="3840" y="848"/>
                      <a:pt x="3888" y="944"/>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grpSp>
          <p:nvGrpSpPr>
            <p:cNvPr id="71712" name="Group 32"/>
            <p:cNvGrpSpPr>
              <a:grpSpLocks/>
            </p:cNvGrpSpPr>
            <p:nvPr/>
          </p:nvGrpSpPr>
          <p:grpSpPr bwMode="auto">
            <a:xfrm>
              <a:off x="4876800" y="3048000"/>
              <a:ext cx="2362200" cy="914400"/>
              <a:chOff x="3072" y="1920"/>
              <a:chExt cx="1488" cy="576"/>
            </a:xfrm>
          </p:grpSpPr>
          <p:sp>
            <p:nvSpPr>
              <p:cNvPr id="71713" name="Freeform 33"/>
              <p:cNvSpPr>
                <a:spLocks/>
              </p:cNvSpPr>
              <p:nvPr/>
            </p:nvSpPr>
            <p:spPr bwMode="auto">
              <a:xfrm>
                <a:off x="3168" y="1920"/>
                <a:ext cx="1344" cy="288"/>
              </a:xfrm>
              <a:custGeom>
                <a:avLst/>
                <a:gdLst>
                  <a:gd name="T0" fmla="*/ 0 w 1344"/>
                  <a:gd name="T1" fmla="*/ 0 h 288"/>
                  <a:gd name="T2" fmla="*/ 480 w 1344"/>
                  <a:gd name="T3" fmla="*/ 240 h 288"/>
                  <a:gd name="T4" fmla="*/ 1344 w 1344"/>
                  <a:gd name="T5" fmla="*/ 288 h 288"/>
                </a:gdLst>
                <a:ahLst/>
                <a:cxnLst>
                  <a:cxn ang="0">
                    <a:pos x="T0" y="T1"/>
                  </a:cxn>
                  <a:cxn ang="0">
                    <a:pos x="T2" y="T3"/>
                  </a:cxn>
                  <a:cxn ang="0">
                    <a:pos x="T4" y="T5"/>
                  </a:cxn>
                </a:cxnLst>
                <a:rect l="0" t="0" r="r" b="b"/>
                <a:pathLst>
                  <a:path w="1344" h="288">
                    <a:moveTo>
                      <a:pt x="0" y="0"/>
                    </a:moveTo>
                    <a:cubicBezTo>
                      <a:pt x="128" y="96"/>
                      <a:pt x="256" y="192"/>
                      <a:pt x="480" y="240"/>
                    </a:cubicBezTo>
                    <a:cubicBezTo>
                      <a:pt x="704" y="288"/>
                      <a:pt x="1200" y="280"/>
                      <a:pt x="1344" y="288"/>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714" name="Freeform 34"/>
              <p:cNvSpPr>
                <a:spLocks/>
              </p:cNvSpPr>
              <p:nvPr/>
            </p:nvSpPr>
            <p:spPr bwMode="auto">
              <a:xfrm>
                <a:off x="3072" y="2256"/>
                <a:ext cx="1488" cy="240"/>
              </a:xfrm>
              <a:custGeom>
                <a:avLst/>
                <a:gdLst>
                  <a:gd name="T0" fmla="*/ 48 w 1488"/>
                  <a:gd name="T1" fmla="*/ 240 h 240"/>
                  <a:gd name="T2" fmla="*/ 240 w 1488"/>
                  <a:gd name="T3" fmla="*/ 48 h 240"/>
                  <a:gd name="T4" fmla="*/ 1488 w 1488"/>
                  <a:gd name="T5" fmla="*/ 0 h 240"/>
                </a:gdLst>
                <a:ahLst/>
                <a:cxnLst>
                  <a:cxn ang="0">
                    <a:pos x="T0" y="T1"/>
                  </a:cxn>
                  <a:cxn ang="0">
                    <a:pos x="T2" y="T3"/>
                  </a:cxn>
                  <a:cxn ang="0">
                    <a:pos x="T4" y="T5"/>
                  </a:cxn>
                </a:cxnLst>
                <a:rect l="0" t="0" r="r" b="b"/>
                <a:pathLst>
                  <a:path w="1488" h="240">
                    <a:moveTo>
                      <a:pt x="48" y="240"/>
                    </a:moveTo>
                    <a:cubicBezTo>
                      <a:pt x="24" y="164"/>
                      <a:pt x="0" y="88"/>
                      <a:pt x="240" y="48"/>
                    </a:cubicBezTo>
                    <a:cubicBezTo>
                      <a:pt x="480" y="8"/>
                      <a:pt x="1280" y="8"/>
                      <a:pt x="1488" y="0"/>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71715" name="Text Box 35"/>
            <p:cNvSpPr txBox="1">
              <a:spLocks noChangeArrowheads="1"/>
            </p:cNvSpPr>
            <p:nvPr/>
          </p:nvSpPr>
          <p:spPr bwMode="auto">
            <a:xfrm>
              <a:off x="4876800" y="16906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grpSp>
          <p:nvGrpSpPr>
            <p:cNvPr id="71716" name="Group 36"/>
            <p:cNvGrpSpPr>
              <a:grpSpLocks/>
            </p:cNvGrpSpPr>
            <p:nvPr/>
          </p:nvGrpSpPr>
          <p:grpSpPr bwMode="auto">
            <a:xfrm>
              <a:off x="2514600" y="2209800"/>
              <a:ext cx="4017963" cy="2728913"/>
              <a:chOff x="1584" y="1392"/>
              <a:chExt cx="2531" cy="1719"/>
            </a:xfrm>
          </p:grpSpPr>
          <p:grpSp>
            <p:nvGrpSpPr>
              <p:cNvPr id="71717" name="Group 37"/>
              <p:cNvGrpSpPr>
                <a:grpSpLocks/>
              </p:cNvGrpSpPr>
              <p:nvPr/>
            </p:nvGrpSpPr>
            <p:grpSpPr bwMode="auto">
              <a:xfrm>
                <a:off x="1584" y="1392"/>
                <a:ext cx="323" cy="1719"/>
                <a:chOff x="1584" y="1392"/>
                <a:chExt cx="323" cy="1719"/>
              </a:xfrm>
            </p:grpSpPr>
            <p:sp>
              <p:nvSpPr>
                <p:cNvPr id="71718" name="Text Box 38"/>
                <p:cNvSpPr txBox="1">
                  <a:spLocks noChangeArrowheads="1"/>
                </p:cNvSpPr>
                <p:nvPr/>
              </p:nvSpPr>
              <p:spPr bwMode="auto">
                <a:xfrm>
                  <a:off x="1680" y="1392"/>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71719" name="Text Box 39"/>
                <p:cNvSpPr txBox="1">
                  <a:spLocks noChangeArrowheads="1"/>
                </p:cNvSpPr>
                <p:nvPr/>
              </p:nvSpPr>
              <p:spPr bwMode="auto">
                <a:xfrm>
                  <a:off x="1584" y="278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grpSp>
          <p:sp>
            <p:nvSpPr>
              <p:cNvPr id="71720" name="Text Box 40"/>
              <p:cNvSpPr txBox="1">
                <a:spLocks noChangeArrowheads="1"/>
              </p:cNvSpPr>
              <p:nvPr/>
            </p:nvSpPr>
            <p:spPr bwMode="auto">
              <a:xfrm>
                <a:off x="3744" y="196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sp>
            <p:nvSpPr>
              <p:cNvPr id="71721" name="Text Box 41"/>
              <p:cNvSpPr txBox="1">
                <a:spLocks noChangeArrowheads="1"/>
              </p:cNvSpPr>
              <p:nvPr/>
            </p:nvSpPr>
            <p:spPr bwMode="auto">
              <a:xfrm>
                <a:off x="3888" y="220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a:t>
                </a:r>
              </a:p>
            </p:txBody>
          </p:sp>
        </p:grpSp>
        <p:sp>
          <p:nvSpPr>
            <p:cNvPr id="71722" name="Freeform 42"/>
            <p:cNvSpPr>
              <a:spLocks/>
            </p:cNvSpPr>
            <p:nvPr/>
          </p:nvSpPr>
          <p:spPr bwMode="auto">
            <a:xfrm>
              <a:off x="558800" y="3276600"/>
              <a:ext cx="431800" cy="533400"/>
            </a:xfrm>
            <a:custGeom>
              <a:avLst/>
              <a:gdLst>
                <a:gd name="T0" fmla="*/ 272 w 272"/>
                <a:gd name="T1" fmla="*/ 136 h 432"/>
                <a:gd name="T2" fmla="*/ 80 w 272"/>
                <a:gd name="T3" fmla="*/ 40 h 432"/>
                <a:gd name="T4" fmla="*/ 32 w 272"/>
                <a:gd name="T5" fmla="*/ 376 h 432"/>
                <a:gd name="T6" fmla="*/ 272 w 272"/>
                <a:gd name="T7" fmla="*/ 376 h 432"/>
              </a:gdLst>
              <a:ahLst/>
              <a:cxnLst>
                <a:cxn ang="0">
                  <a:pos x="T0" y="T1"/>
                </a:cxn>
                <a:cxn ang="0">
                  <a:pos x="T2" y="T3"/>
                </a:cxn>
                <a:cxn ang="0">
                  <a:pos x="T4" y="T5"/>
                </a:cxn>
                <a:cxn ang="0">
                  <a:pos x="T6" y="T7"/>
                </a:cxn>
              </a:cxnLst>
              <a:rect l="0" t="0" r="r" b="b"/>
              <a:pathLst>
                <a:path w="272" h="432">
                  <a:moveTo>
                    <a:pt x="272" y="136"/>
                  </a:moveTo>
                  <a:cubicBezTo>
                    <a:pt x="196" y="68"/>
                    <a:pt x="120" y="0"/>
                    <a:pt x="80" y="40"/>
                  </a:cubicBezTo>
                  <a:cubicBezTo>
                    <a:pt x="40" y="80"/>
                    <a:pt x="0" y="320"/>
                    <a:pt x="32" y="376"/>
                  </a:cubicBezTo>
                  <a:cubicBezTo>
                    <a:pt x="64" y="432"/>
                    <a:pt x="232" y="376"/>
                    <a:pt x="272" y="376"/>
                  </a:cubicBezTo>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71723" name="Text Box 43"/>
            <p:cNvSpPr txBox="1">
              <a:spLocks noChangeArrowheads="1"/>
            </p:cNvSpPr>
            <p:nvPr/>
          </p:nvSpPr>
          <p:spPr bwMode="auto">
            <a:xfrm>
              <a:off x="0" y="2819400"/>
              <a:ext cx="1150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solidFill>
                    <a:srgbClr val="000000"/>
                  </a:solidFill>
                  <a:ea typeface="宋体" charset="-122"/>
                  <a:sym typeface="Symbol" pitchFamily="18" charset="2"/>
                </a:rPr>
                <a:t>1--2</a:t>
              </a:r>
            </a:p>
          </p:txBody>
        </p:sp>
      </p:grpSp>
    </p:spTree>
    <p:extLst>
      <p:ext uri="{BB962C8B-B14F-4D97-AF65-F5344CB8AC3E}">
        <p14:creationId xmlns:p14="http://schemas.microsoft.com/office/powerpoint/2010/main" val="6453962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ea typeface="宋体" charset="-122"/>
              </a:rPr>
              <a:t>The log-odds </a:t>
            </a:r>
            <a:r>
              <a:rPr lang="en-US" altLang="zh-CN" dirty="0" smtClean="0">
                <a:ea typeface="宋体" charset="-122"/>
              </a:rPr>
              <a:t>Scoring Function</a:t>
            </a:r>
            <a:endParaRPr lang="en-US" altLang="zh-CN" dirty="0"/>
          </a:p>
        </p:txBody>
      </p:sp>
      <p:sp>
        <p:nvSpPr>
          <p:cNvPr id="22531" name="Rectangle 3"/>
          <p:cNvSpPr>
            <a:spLocks noGrp="1" noChangeArrowheads="1"/>
          </p:cNvSpPr>
          <p:nvPr>
            <p:ph type="body" sz="half" idx="1"/>
          </p:nvPr>
        </p:nvSpPr>
        <p:spPr>
          <a:xfrm>
            <a:off x="457200" y="1600200"/>
            <a:ext cx="8410575" cy="4191000"/>
          </a:xfrm>
        </p:spPr>
        <p:txBody>
          <a:bodyPr/>
          <a:lstStyle/>
          <a:p>
            <a:r>
              <a:rPr lang="en-US" altLang="zh-CN" sz="2800">
                <a:latin typeface="Times New Roman" pitchFamily="18" charset="0"/>
                <a:ea typeface="宋体" charset="-122"/>
                <a:cs typeface="Times New Roman" pitchFamily="18" charset="0"/>
              </a:rPr>
              <a:t>We wish to know if the alignment score is above or below the score of random alignment of sequences with the same length. </a:t>
            </a:r>
          </a:p>
          <a:p>
            <a:pPr lvl="1"/>
            <a:r>
              <a:rPr lang="en-US" altLang="zh-CN" sz="2400">
                <a:latin typeface="Times New Roman" pitchFamily="18" charset="0"/>
                <a:ea typeface="宋体" charset="-122"/>
                <a:cs typeface="Times New Roman" pitchFamily="18" charset="0"/>
              </a:rPr>
              <a:t>Model comparison</a:t>
            </a:r>
          </a:p>
          <a:p>
            <a:pPr lvl="1"/>
            <a:endParaRPr lang="en-US" altLang="zh-CN" sz="2400">
              <a:latin typeface="Times New Roman" pitchFamily="18" charset="0"/>
              <a:ea typeface="宋体" charset="-122"/>
              <a:cs typeface="Times New Roman" pitchFamily="18" charset="0"/>
            </a:endParaRPr>
          </a:p>
          <a:p>
            <a:r>
              <a:rPr lang="en-US" altLang="zh-CN" sz="2800">
                <a:latin typeface="Times New Roman" pitchFamily="18" charset="0"/>
                <a:ea typeface="宋体" charset="-122"/>
                <a:cs typeface="Times New Roman" pitchFamily="18" charset="0"/>
              </a:rPr>
              <a:t>We need to model random sequence alignment by HMM, with end state. This model assigns probability to each pair of sequences </a:t>
            </a:r>
            <a:r>
              <a:rPr lang="en-US" altLang="zh-CN" sz="2800" i="1">
                <a:latin typeface="Times New Roman" pitchFamily="18" charset="0"/>
                <a:ea typeface="宋体" charset="-122"/>
                <a:cs typeface="Times New Roman" pitchFamily="18" charset="0"/>
              </a:rPr>
              <a:t>x</a:t>
            </a:r>
            <a:r>
              <a:rPr lang="en-US" altLang="zh-CN" sz="2800">
                <a:latin typeface="Times New Roman" pitchFamily="18" charset="0"/>
                <a:ea typeface="宋体" charset="-122"/>
                <a:cs typeface="Times New Roman" pitchFamily="18" charset="0"/>
              </a:rPr>
              <a:t> and </a:t>
            </a:r>
            <a:r>
              <a:rPr lang="en-US" altLang="zh-CN" sz="2800" i="1">
                <a:latin typeface="Times New Roman" pitchFamily="18" charset="0"/>
                <a:ea typeface="宋体" charset="-122"/>
                <a:cs typeface="Times New Roman" pitchFamily="18" charset="0"/>
              </a:rPr>
              <a:t>y</a:t>
            </a:r>
            <a:r>
              <a:rPr lang="en-US" altLang="zh-CN" sz="2800">
                <a:latin typeface="Times New Roman" pitchFamily="18" charset="0"/>
                <a:ea typeface="宋体" charset="-122"/>
                <a:cs typeface="Times New Roman" pitchFamily="18" charset="0"/>
              </a:rPr>
              <a:t> of arbitrary lengths </a:t>
            </a:r>
            <a:r>
              <a:rPr lang="en-US" altLang="zh-CN" sz="2800" i="1">
                <a:latin typeface="Times New Roman" pitchFamily="18" charset="0"/>
                <a:ea typeface="宋体" charset="-122"/>
                <a:cs typeface="Times New Roman" pitchFamily="18" charset="0"/>
              </a:rPr>
              <a:t>m</a:t>
            </a:r>
            <a:r>
              <a:rPr lang="en-US" altLang="zh-CN" sz="2800">
                <a:latin typeface="Times New Roman" pitchFamily="18" charset="0"/>
                <a:ea typeface="宋体" charset="-122"/>
                <a:cs typeface="Times New Roman" pitchFamily="18" charset="0"/>
              </a:rPr>
              <a:t> and </a:t>
            </a:r>
            <a:r>
              <a:rPr lang="en-US" altLang="zh-CN" sz="2800" i="1">
                <a:latin typeface="Times New Roman" pitchFamily="18" charset="0"/>
                <a:ea typeface="宋体" charset="-122"/>
                <a:cs typeface="Times New Roman" pitchFamily="18" charset="0"/>
              </a:rPr>
              <a:t>n.</a:t>
            </a:r>
            <a:endParaRPr lang="en-US" altLang="zh-CN" sz="2800">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12150409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z="4000" dirty="0">
                <a:ea typeface="宋体" charset="-122"/>
              </a:rPr>
              <a:t>HMM for </a:t>
            </a:r>
            <a:r>
              <a:rPr lang="en-US" altLang="zh-CN" sz="4000" dirty="0" smtClean="0">
                <a:ea typeface="宋体" charset="-122"/>
              </a:rPr>
              <a:t>Random Sequence Alignment</a:t>
            </a:r>
            <a:endParaRPr lang="en-US" altLang="zh-CN" dirty="0">
              <a:ea typeface="宋体" charset="-122"/>
            </a:endParaRPr>
          </a:p>
        </p:txBody>
      </p:sp>
      <p:pic>
        <p:nvPicPr>
          <p:cNvPr id="7475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514600"/>
            <a:ext cx="64135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60268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274638"/>
            <a:ext cx="8763000" cy="1143000"/>
          </a:xfrm>
        </p:spPr>
        <p:txBody>
          <a:bodyPr/>
          <a:lstStyle/>
          <a:p>
            <a:r>
              <a:rPr lang="en-US" altLang="zh-CN" sz="4000" dirty="0">
                <a:latin typeface="Times New Roman" pitchFamily="18" charset="0"/>
                <a:ea typeface="宋体" charset="-122"/>
              </a:rPr>
              <a:t>HMM for a </a:t>
            </a:r>
            <a:r>
              <a:rPr lang="en-US" altLang="zh-CN" sz="4000" dirty="0" smtClean="0">
                <a:latin typeface="Times New Roman" pitchFamily="18" charset="0"/>
                <a:ea typeface="宋体" charset="-122"/>
              </a:rPr>
              <a:t>Random Sequence Alignment</a:t>
            </a:r>
            <a:endParaRPr lang="en-US" altLang="zh-CN" sz="4000" dirty="0">
              <a:latin typeface="Times New Roman" pitchFamily="18" charset="0"/>
            </a:endParaRPr>
          </a:p>
        </p:txBody>
      </p:sp>
      <p:graphicFrame>
        <p:nvGraphicFramePr>
          <p:cNvPr id="24631" name="Group 55"/>
          <p:cNvGraphicFramePr>
            <a:graphicFrameLocks noGrp="1"/>
          </p:cNvGraphicFramePr>
          <p:nvPr>
            <p:ph sz="quarter" idx="2"/>
          </p:nvPr>
        </p:nvGraphicFramePr>
        <p:xfrm>
          <a:off x="5257800" y="1524000"/>
          <a:ext cx="2971800" cy="2438400"/>
        </p:xfrm>
        <a:graphic>
          <a:graphicData uri="http://schemas.openxmlformats.org/drawingml/2006/table">
            <a:tbl>
              <a:tblPr/>
              <a:tblGrid>
                <a:gridCol w="773113"/>
                <a:gridCol w="179387"/>
                <a:gridCol w="515938"/>
                <a:gridCol w="717550"/>
                <a:gridCol w="785812"/>
              </a:tblGrid>
              <a:tr h="641350">
                <a:tc gridSpan="2">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1" u="none" strike="noStrike" cap="none" normalizeH="0" baseline="0" dirty="0" smtClean="0">
                        <a:ln>
                          <a:noFill/>
                        </a:ln>
                        <a:solidFill>
                          <a:schemeClr val="tx1"/>
                        </a:solidFill>
                        <a:effectLst/>
                        <a:latin typeface="Times New Roman" pitchFamily="18" charset="0"/>
                        <a:cs typeface="Times New Roman" pitchFamily="18" charset="0"/>
                      </a:endParaRPr>
                    </a:p>
                  </a:txBody>
                  <a:tcPr marL="90000" marR="90000" marT="46800" marB="46800"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charset="-122"/>
                          <a:cs typeface="Times New Roman" pitchFamily="18" charset="0"/>
                        </a:rPr>
                        <a:t>X</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charset="-122"/>
                          <a:cs typeface="Times New Roman" pitchFamily="18" charset="0"/>
                        </a:rPr>
                        <a:t>Y</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END</a:t>
                      </a:r>
                      <a:endParaRPr kumimoji="0" lang="en-US" altLang="zh-CN" sz="2000" b="0" i="1" u="none" strike="noStrike" cap="none" normalizeH="0" baseline="0" dirty="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charset="-122"/>
                          <a:cs typeface="Times New Roman" pitchFamily="18" charset="0"/>
                        </a:rPr>
                        <a:t>X</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charset="-122"/>
                          <a:cs typeface="Times New Roman" pitchFamily="18" charset="0"/>
                        </a:rPr>
                        <a:t>1- </a:t>
                      </a:r>
                      <a:r>
                        <a:rPr kumimoji="0" lang="el-GR" altLang="zh-CN" sz="2000" b="0" i="1" u="none" strike="noStrike" cap="none" normalizeH="0" baseline="0" smtClean="0">
                          <a:ln>
                            <a:noFill/>
                          </a:ln>
                          <a:solidFill>
                            <a:schemeClr val="tx1"/>
                          </a:solidFill>
                          <a:effectLst/>
                          <a:latin typeface="Times New Roman" pitchFamily="18" charset="0"/>
                          <a:cs typeface="Times New Roman" pitchFamily="18" charset="0"/>
                        </a:rPr>
                        <a:t>η</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000" b="0" i="1" u="none" strike="noStrike" cap="none" normalizeH="0" baseline="0" smtClean="0">
                          <a:ln>
                            <a:noFill/>
                          </a:ln>
                          <a:solidFill>
                            <a:schemeClr val="tx1"/>
                          </a:solidFill>
                          <a:effectLst/>
                          <a:latin typeface="Times New Roman" pitchFamily="18" charset="0"/>
                          <a:cs typeface="Times New Roman" pitchFamily="18" charset="0"/>
                        </a:rPr>
                        <a:t>η</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charset="-122"/>
                          <a:cs typeface="Times New Roman" pitchFamily="18" charset="0"/>
                        </a:rPr>
                        <a:t>Y</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charset="-122"/>
                          <a:cs typeface="Times New Roman" pitchFamily="18" charset="0"/>
                        </a:rPr>
                        <a:t>1- </a:t>
                      </a:r>
                      <a:r>
                        <a:rPr kumimoji="0" lang="el-GR" altLang="zh-CN" sz="2000" b="0" i="1" u="none" strike="noStrike" cap="none" normalizeH="0" baseline="0" smtClean="0">
                          <a:ln>
                            <a:noFill/>
                          </a:ln>
                          <a:solidFill>
                            <a:schemeClr val="tx1"/>
                          </a:solidFill>
                          <a:effectLst/>
                          <a:latin typeface="Times New Roman" pitchFamily="18" charset="0"/>
                          <a:cs typeface="Times New Roman" pitchFamily="18" charset="0"/>
                        </a:rPr>
                        <a:t>η</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000" b="0" i="1" u="none" strike="noStrike" cap="none" normalizeH="0" baseline="0" smtClean="0">
                          <a:ln>
                            <a:noFill/>
                          </a:ln>
                          <a:solidFill>
                            <a:schemeClr val="tx1"/>
                          </a:solidFill>
                          <a:effectLst/>
                          <a:latin typeface="Times New Roman" pitchFamily="18" charset="0"/>
                          <a:cs typeface="Times New Roman" pitchFamily="18" charset="0"/>
                        </a:rPr>
                        <a:t>η</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charset="-122"/>
                          <a:cs typeface="Times New Roman" pitchFamily="18" charset="0"/>
                        </a:rPr>
                        <a:t>END</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gridSpan="2">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altLang="zh-CN" sz="2000" b="0" i="1" u="none" strike="noStrike" cap="none" normalizeH="0" baseline="0" smtClean="0">
                          <a:ln>
                            <a:noFill/>
                          </a:ln>
                          <a:solidFill>
                            <a:schemeClr val="tx1"/>
                          </a:solidFill>
                          <a:effectLst/>
                          <a:latin typeface="Times New Roman" pitchFamily="18" charset="0"/>
                          <a:cs typeface="Times New Roman" pitchFamily="18" charset="0"/>
                        </a:rPr>
                        <a:t>1</a:t>
                      </a:r>
                      <a:endParaRPr kumimoji="0" lang="zh-CN"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4609" name="Text Box 33"/>
          <p:cNvSpPr txBox="1">
            <a:spLocks noChangeArrowheads="1"/>
          </p:cNvSpPr>
          <p:nvPr/>
        </p:nvSpPr>
        <p:spPr bwMode="auto">
          <a:xfrm>
            <a:off x="109538" y="1512888"/>
            <a:ext cx="4595812" cy="16256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fontAlgn="base" hangingPunct="0">
              <a:spcBef>
                <a:spcPct val="20000"/>
              </a:spcBef>
              <a:spcAft>
                <a:spcPct val="0"/>
              </a:spcAft>
              <a:buClr>
                <a:srgbClr val="474747"/>
              </a:buClr>
              <a:buSzPct val="70000"/>
              <a:buFont typeface="Monotype Sorts" pitchFamily="2" charset="2"/>
              <a:buNone/>
            </a:pPr>
            <a:r>
              <a:rPr lang="en-US" altLang="zh-CN" sz="2400" smtClean="0">
                <a:solidFill>
                  <a:srgbClr val="000000"/>
                </a:solidFill>
                <a:latin typeface="Times New Roman" pitchFamily="18" charset="0"/>
                <a:ea typeface="宋体" charset="-122"/>
              </a:rPr>
              <a:t> The transition probabilities for the random model, with termination probability </a:t>
            </a:r>
            <a:r>
              <a:rPr lang="el-GR" altLang="zh-CN" sz="2400" smtClean="0">
                <a:solidFill>
                  <a:srgbClr val="000000"/>
                </a:solidFill>
                <a:latin typeface="Times New Roman" pitchFamily="18" charset="0"/>
                <a:cs typeface="Times New Roman" pitchFamily="18" charset="0"/>
              </a:rPr>
              <a:t>η</a:t>
            </a:r>
            <a:r>
              <a:rPr lang="en-US" altLang="zh-CN" sz="2400" smtClean="0">
                <a:solidFill>
                  <a:srgbClr val="000000"/>
                </a:solidFill>
                <a:latin typeface="Times New Roman" pitchFamily="18" charset="0"/>
                <a:ea typeface="宋体" charset="-122"/>
              </a:rPr>
              <a:t>:</a:t>
            </a:r>
          </a:p>
          <a:p>
            <a:pPr eaLnBrk="0" fontAlgn="base" hangingPunct="0">
              <a:spcBef>
                <a:spcPct val="20000"/>
              </a:spcBef>
              <a:spcAft>
                <a:spcPct val="0"/>
              </a:spcAft>
              <a:buClr>
                <a:srgbClr val="474747"/>
              </a:buClr>
              <a:buSzPct val="70000"/>
              <a:buFont typeface="Monotype Sorts" pitchFamily="2" charset="2"/>
              <a:buNone/>
            </a:pPr>
            <a:r>
              <a:rPr lang="en-US" altLang="zh-CN" sz="2400" smtClean="0">
                <a:solidFill>
                  <a:srgbClr val="000000"/>
                </a:solidFill>
                <a:latin typeface="Times New Roman" pitchFamily="18" charset="0"/>
                <a:ea typeface="宋体" charset="-122"/>
              </a:rPr>
              <a:t>(x is the start state)</a:t>
            </a:r>
          </a:p>
        </p:txBody>
      </p:sp>
      <p:graphicFrame>
        <p:nvGraphicFramePr>
          <p:cNvPr id="24610" name="Object 34"/>
          <p:cNvGraphicFramePr>
            <a:graphicFrameLocks noGrp="1" noChangeAspect="1"/>
          </p:cNvGraphicFramePr>
          <p:nvPr>
            <p:ph sz="quarter" idx="3"/>
          </p:nvPr>
        </p:nvGraphicFramePr>
        <p:xfrm>
          <a:off x="890588" y="4351338"/>
          <a:ext cx="5859462" cy="977900"/>
        </p:xfrm>
        <a:graphic>
          <a:graphicData uri="http://schemas.openxmlformats.org/presentationml/2006/ole">
            <mc:AlternateContent xmlns:mc="http://schemas.openxmlformats.org/markup-compatibility/2006">
              <mc:Choice xmlns:v="urn:schemas-microsoft-com:vml" Requires="v">
                <p:oleObj spid="_x0000_s3232" name="Equation" r:id="rId4" imgW="2336800" imgH="419100" progId="">
                  <p:embed/>
                </p:oleObj>
              </mc:Choice>
              <mc:Fallback>
                <p:oleObj name="Equation" r:id="rId4" imgW="2336800" imgH="419100" progId="">
                  <p:embed/>
                  <p:pic>
                    <p:nvPicPr>
                      <p:cNvPr id="0" name="Picture 15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588" y="4351338"/>
                        <a:ext cx="5859462"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11" name="Text Box 35"/>
          <p:cNvSpPr txBox="1">
            <a:spLocks noChangeArrowheads="1"/>
          </p:cNvSpPr>
          <p:nvPr/>
        </p:nvSpPr>
        <p:spPr bwMode="auto">
          <a:xfrm>
            <a:off x="0" y="3340100"/>
            <a:ext cx="5137150" cy="11874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fontAlgn="base" hangingPunct="0">
              <a:spcBef>
                <a:spcPct val="20000"/>
              </a:spcBef>
              <a:spcAft>
                <a:spcPct val="0"/>
              </a:spcAft>
              <a:buClr>
                <a:srgbClr val="474747"/>
              </a:buClr>
              <a:buSzPct val="70000"/>
              <a:buFont typeface="Monotype Sorts" pitchFamily="2" charset="2"/>
              <a:buNone/>
            </a:pPr>
            <a:r>
              <a:rPr lang="en-US" altLang="zh-CN" sz="2400" smtClean="0">
                <a:solidFill>
                  <a:srgbClr val="000000"/>
                </a:solidFill>
                <a:latin typeface="Times New Roman" pitchFamily="18" charset="0"/>
                <a:ea typeface="宋体" charset="-122"/>
              </a:rPr>
              <a:t>The emission probability for </a:t>
            </a:r>
            <a:r>
              <a:rPr lang="en-US" altLang="zh-CN" sz="2400" i="1" smtClean="0">
                <a:solidFill>
                  <a:srgbClr val="000000"/>
                </a:solidFill>
                <a:latin typeface="Times New Roman" pitchFamily="18" charset="0"/>
                <a:ea typeface="宋体" charset="-122"/>
              </a:rPr>
              <a:t>a</a:t>
            </a:r>
            <a:r>
              <a:rPr lang="en-US" altLang="zh-CN" sz="2400" smtClean="0">
                <a:solidFill>
                  <a:srgbClr val="000000"/>
                </a:solidFill>
                <a:latin typeface="Times New Roman" pitchFamily="18" charset="0"/>
                <a:ea typeface="宋体" charset="-122"/>
              </a:rPr>
              <a:t> is </a:t>
            </a:r>
            <a:r>
              <a:rPr lang="en-US" altLang="zh-CN" sz="2400" i="1" smtClean="0">
                <a:solidFill>
                  <a:srgbClr val="000000"/>
                </a:solidFill>
                <a:latin typeface="Times New Roman" pitchFamily="18" charset="0"/>
                <a:ea typeface="宋体" charset="-122"/>
              </a:rPr>
              <a:t>q</a:t>
            </a:r>
            <a:r>
              <a:rPr lang="en-US" altLang="zh-CN" sz="2400" i="1" baseline="-25000" smtClean="0">
                <a:solidFill>
                  <a:srgbClr val="000000"/>
                </a:solidFill>
                <a:latin typeface="Times New Roman" pitchFamily="18" charset="0"/>
                <a:ea typeface="宋体" charset="-122"/>
              </a:rPr>
              <a:t>a. </a:t>
            </a:r>
            <a:r>
              <a:rPr lang="en-US" altLang="zh-CN" sz="2400" smtClean="0">
                <a:solidFill>
                  <a:srgbClr val="000000"/>
                </a:solidFill>
                <a:latin typeface="Times New Roman" pitchFamily="18" charset="0"/>
                <a:ea typeface="宋体" charset="-122"/>
              </a:rPr>
              <a:t>Thus the probability of </a:t>
            </a:r>
            <a:r>
              <a:rPr lang="en-US" altLang="zh-CN" sz="2400" i="1" smtClean="0">
                <a:solidFill>
                  <a:srgbClr val="000000"/>
                </a:solidFill>
                <a:latin typeface="Times New Roman" pitchFamily="18" charset="0"/>
                <a:ea typeface="宋体" charset="-122"/>
              </a:rPr>
              <a:t>x </a:t>
            </a:r>
            <a:r>
              <a:rPr lang="en-US" altLang="zh-CN" sz="2400" smtClean="0">
                <a:solidFill>
                  <a:srgbClr val="000000"/>
                </a:solidFill>
                <a:latin typeface="Times New Roman" pitchFamily="18" charset="0"/>
                <a:ea typeface="宋体" charset="-122"/>
              </a:rPr>
              <a:t>(of length </a:t>
            </a:r>
            <a:r>
              <a:rPr lang="en-US" altLang="zh-CN" sz="2400" i="1" smtClean="0">
                <a:solidFill>
                  <a:srgbClr val="000000"/>
                </a:solidFill>
                <a:latin typeface="Times New Roman" pitchFamily="18" charset="0"/>
                <a:ea typeface="宋体" charset="-122"/>
              </a:rPr>
              <a:t>n</a:t>
            </a:r>
            <a:r>
              <a:rPr lang="en-US" altLang="zh-CN" sz="2400" smtClean="0">
                <a:solidFill>
                  <a:srgbClr val="000000"/>
                </a:solidFill>
                <a:latin typeface="Times New Roman" pitchFamily="18" charset="0"/>
                <a:ea typeface="宋体" charset="-122"/>
              </a:rPr>
              <a:t>) and </a:t>
            </a:r>
            <a:r>
              <a:rPr lang="en-US" altLang="zh-CN" sz="2400" i="1" smtClean="0">
                <a:solidFill>
                  <a:srgbClr val="000000"/>
                </a:solidFill>
                <a:latin typeface="Times New Roman" pitchFamily="18" charset="0"/>
                <a:ea typeface="宋体" charset="-122"/>
              </a:rPr>
              <a:t>y</a:t>
            </a:r>
            <a:r>
              <a:rPr lang="en-US" altLang="zh-CN" sz="2400" smtClean="0">
                <a:solidFill>
                  <a:srgbClr val="000000"/>
                </a:solidFill>
                <a:latin typeface="Times New Roman" pitchFamily="18" charset="0"/>
                <a:ea typeface="宋体" charset="-122"/>
              </a:rPr>
              <a:t> (of length </a:t>
            </a:r>
            <a:r>
              <a:rPr lang="en-US" altLang="zh-CN" sz="2400" i="1" smtClean="0">
                <a:solidFill>
                  <a:srgbClr val="000000"/>
                </a:solidFill>
                <a:latin typeface="Times New Roman" pitchFamily="18" charset="0"/>
                <a:ea typeface="宋体" charset="-122"/>
              </a:rPr>
              <a:t>m</a:t>
            </a:r>
            <a:r>
              <a:rPr lang="en-US" altLang="zh-CN" sz="2400" smtClean="0">
                <a:solidFill>
                  <a:srgbClr val="000000"/>
                </a:solidFill>
                <a:latin typeface="Times New Roman" pitchFamily="18" charset="0"/>
                <a:ea typeface="宋体" charset="-122"/>
              </a:rPr>
              <a:t>) being random is:</a:t>
            </a:r>
            <a:endParaRPr lang="en-US" altLang="zh-CN" sz="2400" i="1" smtClean="0">
              <a:solidFill>
                <a:srgbClr val="000000"/>
              </a:solidFill>
              <a:latin typeface="Times New Roman" pitchFamily="18" charset="0"/>
            </a:endParaRPr>
          </a:p>
        </p:txBody>
      </p:sp>
      <p:sp>
        <p:nvSpPr>
          <p:cNvPr id="24612" name="Text Box 36"/>
          <p:cNvSpPr txBox="1">
            <a:spLocks noChangeArrowheads="1"/>
          </p:cNvSpPr>
          <p:nvPr/>
        </p:nvSpPr>
        <p:spPr bwMode="auto">
          <a:xfrm>
            <a:off x="625475" y="5357813"/>
            <a:ext cx="4056063" cy="4572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fontAlgn="base" hangingPunct="0">
              <a:spcBef>
                <a:spcPct val="0"/>
              </a:spcBef>
              <a:spcAft>
                <a:spcPct val="0"/>
              </a:spcAft>
            </a:pPr>
            <a:r>
              <a:rPr lang="en-US" altLang="zh-CN" sz="2400" smtClean="0">
                <a:solidFill>
                  <a:srgbClr val="000000"/>
                </a:solidFill>
                <a:latin typeface="Times New Roman" pitchFamily="18" charset="0"/>
                <a:ea typeface="宋体" charset="-122"/>
              </a:rPr>
              <a:t>And the corresponding score is:</a:t>
            </a:r>
          </a:p>
        </p:txBody>
      </p:sp>
      <p:graphicFrame>
        <p:nvGraphicFramePr>
          <p:cNvPr id="24613" name="Object 37"/>
          <p:cNvGraphicFramePr>
            <a:graphicFrameLocks noChangeAspect="1"/>
          </p:cNvGraphicFramePr>
          <p:nvPr/>
        </p:nvGraphicFramePr>
        <p:xfrm>
          <a:off x="836613" y="5751513"/>
          <a:ext cx="7986712" cy="947737"/>
        </p:xfrm>
        <a:graphic>
          <a:graphicData uri="http://schemas.openxmlformats.org/presentationml/2006/ole">
            <mc:AlternateContent xmlns:mc="http://schemas.openxmlformats.org/markup-compatibility/2006">
              <mc:Choice xmlns:v="urn:schemas-microsoft-com:vml" Requires="v">
                <p:oleObj spid="_x0000_s3233" name="משוואה" r:id="rId6" imgW="3746500" imgH="444500" progId="Equation.3">
                  <p:embed/>
                </p:oleObj>
              </mc:Choice>
              <mc:Fallback>
                <p:oleObj name="משוואה" r:id="rId6" imgW="3746500" imgH="444500" progId="Equation.3">
                  <p:embed/>
                  <p:pic>
                    <p:nvPicPr>
                      <p:cNvPr id="0" name="Picture 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6613" y="5751513"/>
                        <a:ext cx="7986712"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531842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4000">
                <a:ea typeface="宋体" charset="-122"/>
              </a:rPr>
              <a:t>Markov Chains for “Random” and “Model”</a:t>
            </a:r>
            <a:endParaRPr lang="en-US" altLang="zh-CN" sz="4000"/>
          </a:p>
        </p:txBody>
      </p:sp>
      <p:graphicFrame>
        <p:nvGraphicFramePr>
          <p:cNvPr id="26725" name="Group 101"/>
          <p:cNvGraphicFramePr>
            <a:graphicFrameLocks noGrp="1"/>
          </p:cNvGraphicFramePr>
          <p:nvPr>
            <p:ph sz="quarter" idx="3"/>
          </p:nvPr>
        </p:nvGraphicFramePr>
        <p:xfrm>
          <a:off x="5037138" y="4017963"/>
          <a:ext cx="3906837" cy="2690433"/>
        </p:xfrm>
        <a:graphic>
          <a:graphicData uri="http://schemas.openxmlformats.org/drawingml/2006/table">
            <a:tbl>
              <a:tblPr/>
              <a:tblGrid>
                <a:gridCol w="769937"/>
                <a:gridCol w="990600"/>
                <a:gridCol w="1025525"/>
                <a:gridCol w="1120775"/>
              </a:tblGrid>
              <a:tr h="55880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X</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Y</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END</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58813">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X</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1- </a:t>
                      </a:r>
                      <a:r>
                        <a:rPr kumimoji="0" lang="el-GR" altLang="zh-CN" sz="2800" b="0" i="1" u="none" strike="noStrike" cap="none" normalizeH="0" baseline="0" smtClean="0">
                          <a:ln>
                            <a:noFill/>
                          </a:ln>
                          <a:solidFill>
                            <a:schemeClr val="tx1"/>
                          </a:solidFill>
                          <a:effectLst/>
                          <a:latin typeface="Times New Roman" pitchFamily="18" charset="0"/>
                          <a:cs typeface="Times New Roman" pitchFamily="18" charset="0"/>
                        </a:rPr>
                        <a:t>η</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800" b="0" i="1" u="none" strike="noStrike" cap="none" normalizeH="0" baseline="0" smtClean="0">
                          <a:ln>
                            <a:noFill/>
                          </a:ln>
                          <a:solidFill>
                            <a:schemeClr val="tx1"/>
                          </a:solidFill>
                          <a:effectLst/>
                          <a:latin typeface="Times New Roman" pitchFamily="18" charset="0"/>
                          <a:cs typeface="Times New Roman" pitchFamily="18" charset="0"/>
                        </a:rPr>
                        <a:t>η</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Y</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1- </a:t>
                      </a:r>
                      <a:r>
                        <a:rPr kumimoji="0" lang="el-GR" altLang="zh-CN" sz="2800" b="0" i="1" u="none" strike="noStrike" cap="none" normalizeH="0" baseline="0" smtClean="0">
                          <a:ln>
                            <a:noFill/>
                          </a:ln>
                          <a:solidFill>
                            <a:schemeClr val="tx1"/>
                          </a:solidFill>
                          <a:effectLst/>
                          <a:latin typeface="Times New Roman" pitchFamily="18" charset="0"/>
                          <a:cs typeface="Times New Roman" pitchFamily="18" charset="0"/>
                        </a:rPr>
                        <a:t>η</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800" b="0" i="1" u="none" strike="noStrike" cap="none" normalizeH="0" baseline="0" smtClean="0">
                          <a:ln>
                            <a:noFill/>
                          </a:ln>
                          <a:solidFill>
                            <a:schemeClr val="tx1"/>
                          </a:solidFill>
                          <a:effectLst/>
                          <a:latin typeface="Times New Roman" pitchFamily="18" charset="0"/>
                          <a:cs typeface="Times New Roman" pitchFamily="18" charset="0"/>
                        </a:rPr>
                        <a:t>η</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END</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altLang="zh-CN" sz="2800" b="0" i="1" u="none" strike="noStrike" cap="none" normalizeH="0" baseline="0" smtClean="0">
                          <a:ln>
                            <a:noFill/>
                          </a:ln>
                          <a:solidFill>
                            <a:schemeClr val="tx1"/>
                          </a:solidFill>
                          <a:effectLst/>
                          <a:latin typeface="Times New Roman" pitchFamily="18" charset="0"/>
                          <a:cs typeface="Times New Roman" pitchFamily="18" charset="0"/>
                        </a:rPr>
                        <a:t>1</a:t>
                      </a:r>
                      <a:endParaRPr kumimoji="0" lang="zh-CN"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26726" name="Group 102"/>
          <p:cNvGraphicFramePr>
            <a:graphicFrameLocks noGrp="1"/>
          </p:cNvGraphicFramePr>
          <p:nvPr>
            <p:ph sz="half" idx="1"/>
          </p:nvPr>
        </p:nvGraphicFramePr>
        <p:xfrm>
          <a:off x="246063" y="1316038"/>
          <a:ext cx="4668837" cy="3989135"/>
        </p:xfrm>
        <a:graphic>
          <a:graphicData uri="http://schemas.openxmlformats.org/drawingml/2006/table">
            <a:tbl>
              <a:tblPr/>
              <a:tblGrid>
                <a:gridCol w="749300"/>
                <a:gridCol w="1036637"/>
                <a:gridCol w="979488"/>
                <a:gridCol w="938212"/>
                <a:gridCol w="965200"/>
              </a:tblGrid>
              <a:tr h="568325">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M</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X</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Y</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END</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725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M</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δ</a:t>
                      </a: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τ</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δ</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δ</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X</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ε</a:t>
                      </a: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ε</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 </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6775">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Y</a:t>
                      </a:r>
                      <a:endParaRPr kumimoji="0" lang="en-US" altLang="zh-CN"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1-</a:t>
                      </a: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ε</a:t>
                      </a: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ε</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zh-CN" sz="2400" b="0" i="1" u="none" strike="noStrike" cap="none" normalizeH="0" baseline="0" smtClean="0">
                          <a:ln>
                            <a:noFill/>
                          </a:ln>
                          <a:solidFill>
                            <a:schemeClr val="tx1"/>
                          </a:solidFill>
                          <a:effectLst/>
                          <a:latin typeface="Times New Roman" pitchFamily="18" charset="0"/>
                          <a:cs typeface="Times New Roman" pitchFamily="18" charset="0"/>
                        </a:rPr>
                        <a:t>τ</a:t>
                      </a:r>
                      <a:endParaRPr kumimoji="0" lang="en-US"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450">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charset="-122"/>
                          <a:cs typeface="Times New Roman" pitchFamily="18" charset="0"/>
                        </a:rPr>
                        <a:t>END</a:t>
                      </a:r>
                      <a:endParaRPr kumimoji="0" lang="en-US" altLang="zh-CN" sz="20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chemeClr val="tx1"/>
                          </a:solidFill>
                          <a:latin typeface="Arial" charset="0"/>
                        </a:defRPr>
                      </a:lvl1pPr>
                      <a:lvl2pPr marL="476250">
                        <a:spcBef>
                          <a:spcPct val="20000"/>
                        </a:spcBef>
                        <a:defRPr sz="2400">
                          <a:solidFill>
                            <a:schemeClr val="tx1"/>
                          </a:solidFill>
                          <a:latin typeface="Arial" charset="0"/>
                        </a:defRPr>
                      </a:lvl2pPr>
                      <a:lvl3pPr marL="952500">
                        <a:spcBef>
                          <a:spcPct val="20000"/>
                        </a:spcBef>
                        <a:defRPr sz="2000">
                          <a:solidFill>
                            <a:schemeClr val="tx1"/>
                          </a:solidFill>
                          <a:latin typeface="Arial" charset="0"/>
                        </a:defRPr>
                      </a:lvl3pPr>
                      <a:lvl4pPr marL="1333500">
                        <a:spcBef>
                          <a:spcPct val="20000"/>
                        </a:spcBef>
                        <a:defRPr>
                          <a:solidFill>
                            <a:schemeClr val="tx1"/>
                          </a:solidFill>
                          <a:latin typeface="Arial" charset="0"/>
                        </a:defRPr>
                      </a:lvl4pPr>
                      <a:lvl5pPr marL="1714500">
                        <a:spcBef>
                          <a:spcPct val="20000"/>
                        </a:spcBef>
                        <a:defRPr>
                          <a:solidFill>
                            <a:schemeClr val="tx1"/>
                          </a:solidFill>
                          <a:latin typeface="Arial" charset="0"/>
                        </a:defRPr>
                      </a:lvl5pPr>
                      <a:lvl6pPr marL="2171700" fontAlgn="base">
                        <a:spcBef>
                          <a:spcPct val="20000"/>
                        </a:spcBef>
                        <a:spcAft>
                          <a:spcPct val="0"/>
                        </a:spcAft>
                        <a:defRPr>
                          <a:solidFill>
                            <a:schemeClr val="tx1"/>
                          </a:solidFill>
                          <a:latin typeface="Arial" charset="0"/>
                        </a:defRPr>
                      </a:lvl6pPr>
                      <a:lvl7pPr marL="2628900" fontAlgn="base">
                        <a:spcBef>
                          <a:spcPct val="20000"/>
                        </a:spcBef>
                        <a:spcAft>
                          <a:spcPct val="0"/>
                        </a:spcAft>
                        <a:defRPr>
                          <a:solidFill>
                            <a:schemeClr val="tx1"/>
                          </a:solidFill>
                          <a:latin typeface="Arial" charset="0"/>
                        </a:defRPr>
                      </a:lvl7pPr>
                      <a:lvl8pPr marL="3086100" fontAlgn="base">
                        <a:spcBef>
                          <a:spcPct val="20000"/>
                        </a:spcBef>
                        <a:spcAft>
                          <a:spcPct val="0"/>
                        </a:spcAft>
                        <a:defRPr>
                          <a:solidFill>
                            <a:schemeClr val="tx1"/>
                          </a:solidFill>
                          <a:latin typeface="Arial" charset="0"/>
                        </a:defRPr>
                      </a:lvl8pPr>
                      <a:lvl9pPr marL="3543300"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altLang="zh-CN" sz="2400" b="0" i="1" u="none" strike="noStrike" cap="none" normalizeH="0" baseline="0" smtClean="0">
                          <a:ln>
                            <a:noFill/>
                          </a:ln>
                          <a:solidFill>
                            <a:schemeClr val="tx1"/>
                          </a:solidFill>
                          <a:effectLst/>
                          <a:latin typeface="Times New Roman" pitchFamily="18" charset="0"/>
                          <a:cs typeface="Times New Roman" pitchFamily="18" charset="0"/>
                        </a:rPr>
                        <a:t>1</a:t>
                      </a:r>
                      <a:endParaRPr kumimoji="0" lang="zh-CN" altLang="zh-CN" sz="2400" b="0" i="1" u="none" strike="noStrike" cap="none" normalizeH="0" baseline="0" smtClean="0">
                        <a:ln>
                          <a:noFill/>
                        </a:ln>
                        <a:solidFill>
                          <a:schemeClr val="tx1"/>
                        </a:solidFill>
                        <a:effectLst/>
                        <a:latin typeface="Times New Roman" pitchFamily="18" charset="0"/>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6696" name="Text Box 72"/>
          <p:cNvSpPr txBox="1">
            <a:spLocks noChangeArrowheads="1"/>
          </p:cNvSpPr>
          <p:nvPr/>
        </p:nvSpPr>
        <p:spPr bwMode="auto">
          <a:xfrm>
            <a:off x="1112838" y="5430838"/>
            <a:ext cx="1422400" cy="51911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fontAlgn="base" hangingPunct="0">
              <a:spcBef>
                <a:spcPct val="0"/>
              </a:spcBef>
              <a:spcAft>
                <a:spcPct val="0"/>
              </a:spcAft>
            </a:pPr>
            <a:r>
              <a:rPr lang="en-US" altLang="zh-CN" sz="2800" smtClean="0">
                <a:solidFill>
                  <a:srgbClr val="000000"/>
                </a:solidFill>
                <a:latin typeface="Times New Roman" pitchFamily="18" charset="0"/>
                <a:ea typeface="宋体" charset="-122"/>
              </a:rPr>
              <a:t>“Model”</a:t>
            </a:r>
            <a:endParaRPr lang="en-US" altLang="zh-CN" sz="2800" smtClean="0">
              <a:solidFill>
                <a:srgbClr val="000000"/>
              </a:solidFill>
              <a:latin typeface="Times New Roman" pitchFamily="18" charset="0"/>
            </a:endParaRPr>
          </a:p>
        </p:txBody>
      </p:sp>
      <p:sp>
        <p:nvSpPr>
          <p:cNvPr id="26697" name="Text Box 73"/>
          <p:cNvSpPr txBox="1">
            <a:spLocks noChangeArrowheads="1"/>
          </p:cNvSpPr>
          <p:nvPr/>
        </p:nvSpPr>
        <p:spPr bwMode="auto">
          <a:xfrm>
            <a:off x="6569075" y="3403600"/>
            <a:ext cx="1698625" cy="51911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fontAlgn="base" hangingPunct="0">
              <a:spcBef>
                <a:spcPct val="0"/>
              </a:spcBef>
              <a:spcAft>
                <a:spcPct val="0"/>
              </a:spcAft>
            </a:pPr>
            <a:r>
              <a:rPr lang="en-US" altLang="zh-CN" sz="2800" smtClean="0">
                <a:solidFill>
                  <a:srgbClr val="000000"/>
                </a:solidFill>
                <a:latin typeface="Times New Roman" pitchFamily="18" charset="0"/>
                <a:ea typeface="宋体" charset="-122"/>
              </a:rPr>
              <a:t>“Random”</a:t>
            </a:r>
            <a:endParaRPr lang="en-US" altLang="zh-CN" sz="2800" smtClean="0">
              <a:solidFill>
                <a:srgbClr val="000000"/>
              </a:solidFill>
              <a:latin typeface="Times New Roman" pitchFamily="18" charset="0"/>
            </a:endParaRPr>
          </a:p>
        </p:txBody>
      </p:sp>
    </p:spTree>
    <p:extLst>
      <p:ext uri="{BB962C8B-B14F-4D97-AF65-F5344CB8AC3E}">
        <p14:creationId xmlns:p14="http://schemas.microsoft.com/office/powerpoint/2010/main" val="427898804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4000" dirty="0">
                <a:ea typeface="宋体" charset="-122"/>
              </a:rPr>
              <a:t>Combining </a:t>
            </a:r>
            <a:r>
              <a:rPr lang="en-US" altLang="zh-CN" sz="4000" dirty="0" smtClean="0">
                <a:ea typeface="宋体" charset="-122"/>
              </a:rPr>
              <a:t>Models </a:t>
            </a:r>
            <a:r>
              <a:rPr lang="en-US" altLang="zh-CN" sz="4000" dirty="0">
                <a:ea typeface="宋体" charset="-122"/>
              </a:rPr>
              <a:t>in the </a:t>
            </a:r>
            <a:r>
              <a:rPr lang="en-US" altLang="zh-CN" sz="4000" dirty="0" smtClean="0">
                <a:ea typeface="宋体" charset="-122"/>
              </a:rPr>
              <a:t>Log-odds Scoring Function</a:t>
            </a:r>
            <a:endParaRPr lang="en-US" altLang="zh-CN" sz="4000" dirty="0"/>
          </a:p>
        </p:txBody>
      </p:sp>
      <p:sp>
        <p:nvSpPr>
          <p:cNvPr id="28675" name="Rectangle 3"/>
          <p:cNvSpPr>
            <a:spLocks noGrp="1" noChangeArrowheads="1"/>
          </p:cNvSpPr>
          <p:nvPr>
            <p:ph type="body" sz="half" idx="1"/>
          </p:nvPr>
        </p:nvSpPr>
        <p:spPr>
          <a:xfrm>
            <a:off x="109538" y="1714500"/>
            <a:ext cx="9034462" cy="4556125"/>
          </a:xfrm>
        </p:spPr>
        <p:txBody>
          <a:bodyPr/>
          <a:lstStyle/>
          <a:p>
            <a:pPr marL="381000" indent="-381000">
              <a:buFontTx/>
              <a:buNone/>
            </a:pPr>
            <a:r>
              <a:rPr lang="en-US" altLang="zh-CN" sz="2800">
                <a:latin typeface="Times New Roman" pitchFamily="18" charset="0"/>
                <a:ea typeface="宋体" charset="-122"/>
                <a:cs typeface="Times New Roman" pitchFamily="18" charset="0"/>
              </a:rPr>
              <a:t>In order to compare the M score to the R score of sequences </a:t>
            </a:r>
            <a:r>
              <a:rPr lang="en-US" altLang="zh-CN" sz="2800" i="1">
                <a:latin typeface="Times New Roman" pitchFamily="18" charset="0"/>
                <a:ea typeface="宋体" charset="-122"/>
                <a:cs typeface="Times New Roman" pitchFamily="18" charset="0"/>
              </a:rPr>
              <a:t>x</a:t>
            </a:r>
            <a:r>
              <a:rPr lang="en-US" altLang="zh-CN" sz="2800">
                <a:latin typeface="Times New Roman" pitchFamily="18" charset="0"/>
                <a:ea typeface="宋体" charset="-122"/>
                <a:cs typeface="Times New Roman" pitchFamily="18" charset="0"/>
              </a:rPr>
              <a:t> and </a:t>
            </a:r>
            <a:r>
              <a:rPr lang="en-US" altLang="zh-CN" sz="2800" i="1">
                <a:latin typeface="Times New Roman" pitchFamily="18" charset="0"/>
                <a:ea typeface="宋体" charset="-122"/>
                <a:cs typeface="Times New Roman" pitchFamily="18" charset="0"/>
              </a:rPr>
              <a:t>y</a:t>
            </a:r>
            <a:r>
              <a:rPr lang="en-US" altLang="zh-CN" sz="2800">
                <a:latin typeface="Times New Roman" pitchFamily="18" charset="0"/>
                <a:ea typeface="宋体" charset="-122"/>
                <a:cs typeface="Times New Roman" pitchFamily="18" charset="0"/>
              </a:rPr>
              <a:t>, we can find an optimal </a:t>
            </a:r>
            <a:r>
              <a:rPr lang="en-US" altLang="zh-CN" sz="2800" i="1">
                <a:latin typeface="Times New Roman" pitchFamily="18" charset="0"/>
                <a:ea typeface="宋体" charset="-122"/>
                <a:cs typeface="Times New Roman" pitchFamily="18" charset="0"/>
              </a:rPr>
              <a:t>M</a:t>
            </a:r>
            <a:r>
              <a:rPr lang="en-US" altLang="zh-CN" sz="2800">
                <a:latin typeface="Times New Roman" pitchFamily="18" charset="0"/>
                <a:ea typeface="宋体" charset="-122"/>
                <a:cs typeface="Times New Roman" pitchFamily="18" charset="0"/>
              </a:rPr>
              <a:t> score, and then subtract from it the </a:t>
            </a:r>
            <a:r>
              <a:rPr lang="en-US" altLang="zh-CN" sz="2800" i="1">
                <a:latin typeface="Times New Roman" pitchFamily="18" charset="0"/>
                <a:ea typeface="宋体" charset="-122"/>
                <a:cs typeface="Times New Roman" pitchFamily="18" charset="0"/>
              </a:rPr>
              <a:t>R</a:t>
            </a:r>
            <a:r>
              <a:rPr lang="en-US" altLang="zh-CN" sz="2800">
                <a:latin typeface="Times New Roman" pitchFamily="18" charset="0"/>
                <a:ea typeface="宋体" charset="-122"/>
                <a:cs typeface="Times New Roman" pitchFamily="18" charset="0"/>
              </a:rPr>
              <a:t> score.</a:t>
            </a:r>
          </a:p>
          <a:p>
            <a:pPr marL="381000" indent="-381000">
              <a:buFontTx/>
              <a:buNone/>
            </a:pPr>
            <a:r>
              <a:rPr lang="en-US" altLang="zh-CN" sz="2800">
                <a:latin typeface="Times New Roman" pitchFamily="18" charset="0"/>
                <a:ea typeface="宋体" charset="-122"/>
                <a:cs typeface="Times New Roman" pitchFamily="18" charset="0"/>
              </a:rPr>
              <a:t> This is insufficient when we look for local alignments, where the optimal substrings in the alignment are not known in advance. A better way: </a:t>
            </a:r>
          </a:p>
          <a:p>
            <a:pPr marL="381000" indent="-381000">
              <a:buFont typeface="Monotype Sorts" pitchFamily="2" charset="2"/>
              <a:buAutoNum type="arabicPeriod"/>
            </a:pPr>
            <a:r>
              <a:rPr lang="en-US" altLang="zh-CN" sz="2800">
                <a:latin typeface="Times New Roman" pitchFamily="18" charset="0"/>
                <a:ea typeface="宋体" charset="-122"/>
                <a:cs typeface="Times New Roman" pitchFamily="18" charset="0"/>
              </a:rPr>
              <a:t>Define a log-odds scoring function which keeps track of the difference Match-Random scores of the partial strings during the alignment. </a:t>
            </a:r>
            <a:endParaRPr lang="en-US" altLang="zh-CN" sz="2800">
              <a:latin typeface="Times New Roman" pitchFamily="18" charset="0"/>
              <a:ea typeface="宋体" charset="-122"/>
            </a:endParaRPr>
          </a:p>
          <a:p>
            <a:pPr marL="381000" indent="-381000">
              <a:buFont typeface="Monotype Sorts" pitchFamily="2" charset="2"/>
              <a:buAutoNum type="arabicPeriod"/>
            </a:pPr>
            <a:r>
              <a:rPr lang="en-US" altLang="zh-CN" sz="2800">
                <a:latin typeface="Times New Roman" pitchFamily="18" charset="0"/>
                <a:ea typeface="宋体" charset="-122"/>
              </a:rPr>
              <a:t>At the end add to the score (log</a:t>
            </a:r>
            <a:r>
              <a:rPr lang="el-GR" altLang="zh-CN" sz="2800">
                <a:latin typeface="Times New Roman" pitchFamily="18" charset="0"/>
                <a:cs typeface="Times New Roman" pitchFamily="18" charset="0"/>
              </a:rPr>
              <a:t>τ</a:t>
            </a:r>
            <a:r>
              <a:rPr lang="en-US" altLang="zh-CN" sz="2800">
                <a:latin typeface="Times New Roman" pitchFamily="18" charset="0"/>
                <a:ea typeface="宋体" charset="-122"/>
                <a:cs typeface="Times New Roman" pitchFamily="18" charset="0"/>
              </a:rPr>
              <a:t> – 2log</a:t>
            </a:r>
            <a:r>
              <a:rPr lang="el-GR" altLang="zh-CN" sz="2800">
                <a:latin typeface="Times New Roman" pitchFamily="18" charset="0"/>
                <a:cs typeface="Times New Roman" pitchFamily="18" charset="0"/>
              </a:rPr>
              <a:t>η</a:t>
            </a:r>
            <a:r>
              <a:rPr lang="en-US" altLang="zh-CN" sz="2800">
                <a:latin typeface="Times New Roman" pitchFamily="18" charset="0"/>
                <a:ea typeface="宋体" charset="-122"/>
                <a:cs typeface="Times New Roman" pitchFamily="18" charset="0"/>
              </a:rPr>
              <a:t>) to compensate for the end transitions in both models.</a:t>
            </a:r>
            <a:endParaRPr lang="el-GR" altLang="zh-CN" sz="2800">
              <a:latin typeface="Times New Roman" pitchFamily="18" charset="0"/>
              <a:cs typeface="Times New Roman" pitchFamily="18" charset="0"/>
            </a:endParaRPr>
          </a:p>
        </p:txBody>
      </p:sp>
    </p:spTree>
    <p:extLst>
      <p:ext uri="{BB962C8B-B14F-4D97-AF65-F5344CB8AC3E}">
        <p14:creationId xmlns:p14="http://schemas.microsoft.com/office/powerpoint/2010/main" val="5818109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a:ea typeface="宋体" charset="-122"/>
              </a:rPr>
              <a:t>Scoring </a:t>
            </a:r>
            <a:r>
              <a:rPr lang="en-US" altLang="zh-CN" dirty="0" smtClean="0">
                <a:ea typeface="宋体" charset="-122"/>
              </a:rPr>
              <a:t>Matrices</a:t>
            </a:r>
            <a:endParaRPr lang="en-US" altLang="zh-CN" dirty="0">
              <a:ea typeface="宋体" charset="-122"/>
            </a:endParaRPr>
          </a:p>
        </p:txBody>
      </p:sp>
      <p:sp>
        <p:nvSpPr>
          <p:cNvPr id="65539" name="Rectangle 3"/>
          <p:cNvSpPr>
            <a:spLocks noGrp="1" noChangeArrowheads="1"/>
          </p:cNvSpPr>
          <p:nvPr>
            <p:ph type="body" idx="1"/>
          </p:nvPr>
        </p:nvSpPr>
        <p:spPr/>
        <p:txBody>
          <a:bodyPr/>
          <a:lstStyle/>
          <a:p>
            <a:pPr>
              <a:lnSpc>
                <a:spcPct val="90000"/>
              </a:lnSpc>
            </a:pPr>
            <a:r>
              <a:rPr lang="en-US" altLang="zh-CN" dirty="0">
                <a:ea typeface="宋体" charset="-122"/>
              </a:rPr>
              <a:t>Amino acid substitution matrices</a:t>
            </a:r>
          </a:p>
          <a:p>
            <a:pPr lvl="1">
              <a:lnSpc>
                <a:spcPct val="90000"/>
              </a:lnSpc>
            </a:pPr>
            <a:r>
              <a:rPr lang="en-US" altLang="zh-CN" sz="3200" dirty="0">
                <a:ea typeface="宋体" charset="-122"/>
              </a:rPr>
              <a:t>PAM</a:t>
            </a:r>
            <a:endParaRPr lang="en-US" altLang="zh-CN" sz="3500" dirty="0">
              <a:ea typeface="宋体" charset="-122"/>
            </a:endParaRPr>
          </a:p>
          <a:p>
            <a:pPr lvl="1">
              <a:lnSpc>
                <a:spcPct val="90000"/>
              </a:lnSpc>
            </a:pPr>
            <a:r>
              <a:rPr lang="en-US" altLang="zh-CN" sz="3200" dirty="0">
                <a:ea typeface="宋体" charset="-122"/>
              </a:rPr>
              <a:t>BLOSUM</a:t>
            </a:r>
          </a:p>
          <a:p>
            <a:pPr lvl="2">
              <a:lnSpc>
                <a:spcPct val="90000"/>
              </a:lnSpc>
              <a:buFontTx/>
              <a:buNone/>
            </a:pPr>
            <a:endParaRPr lang="en-US" altLang="zh-CN" sz="3100" dirty="0">
              <a:ea typeface="宋体" charset="-122"/>
            </a:endParaRPr>
          </a:p>
          <a:p>
            <a:pPr>
              <a:lnSpc>
                <a:spcPct val="90000"/>
              </a:lnSpc>
            </a:pPr>
            <a:r>
              <a:rPr lang="en-US" altLang="zh-CN" dirty="0">
                <a:ea typeface="宋体" charset="-122"/>
              </a:rPr>
              <a:t>DNA substitution matrices</a:t>
            </a:r>
          </a:p>
          <a:p>
            <a:pPr lvl="1">
              <a:lnSpc>
                <a:spcPct val="90000"/>
              </a:lnSpc>
            </a:pPr>
            <a:r>
              <a:rPr lang="en-US" altLang="zh-CN" sz="3200" dirty="0">
                <a:ea typeface="宋体" charset="-122"/>
              </a:rPr>
              <a:t>DNA is less conserved than protein sequences</a:t>
            </a:r>
          </a:p>
          <a:p>
            <a:pPr lvl="1">
              <a:lnSpc>
                <a:spcPct val="90000"/>
              </a:lnSpc>
            </a:pPr>
            <a:r>
              <a:rPr lang="en-US" altLang="zh-CN" sz="3200" dirty="0">
                <a:ea typeface="宋体" charset="-122"/>
              </a:rPr>
              <a:t>Less effective to compare coding regions at nucleotide level</a:t>
            </a:r>
          </a:p>
        </p:txBody>
      </p:sp>
    </p:spTree>
    <p:extLst>
      <p:ext uri="{BB962C8B-B14F-4D97-AF65-F5344CB8AC3E}">
        <p14:creationId xmlns:p14="http://schemas.microsoft.com/office/powerpoint/2010/main" val="12497565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a:ea typeface="宋体" charset="-122"/>
              </a:rPr>
              <a:t>The </a:t>
            </a:r>
            <a:r>
              <a:rPr lang="en-US" altLang="zh-CN" dirty="0" smtClean="0">
                <a:ea typeface="宋体" charset="-122"/>
              </a:rPr>
              <a:t>Log-odds Scoring Function</a:t>
            </a:r>
            <a:endParaRPr lang="en-US" altLang="zh-CN" dirty="0"/>
          </a:p>
        </p:txBody>
      </p:sp>
      <p:sp>
        <p:nvSpPr>
          <p:cNvPr id="30724" name="Text Box 4"/>
          <p:cNvSpPr txBox="1">
            <a:spLocks noChangeArrowheads="1"/>
          </p:cNvSpPr>
          <p:nvPr/>
        </p:nvSpPr>
        <p:spPr bwMode="auto">
          <a:xfrm>
            <a:off x="436946" y="5085184"/>
            <a:ext cx="5919787" cy="4572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fontAlgn="base" hangingPunct="0">
              <a:spcBef>
                <a:spcPct val="50000"/>
              </a:spcBef>
              <a:spcAft>
                <a:spcPct val="0"/>
              </a:spcAft>
            </a:pPr>
            <a:r>
              <a:rPr lang="en-US" altLang="zh-CN" sz="2400" dirty="0" smtClean="0">
                <a:solidFill>
                  <a:srgbClr val="000000"/>
                </a:solidFill>
                <a:latin typeface="Times New Roman" pitchFamily="18" charset="0"/>
                <a:ea typeface="宋体" charset="-122"/>
              </a:rPr>
              <a:t>And at the end add to the score (log</a:t>
            </a:r>
            <a:r>
              <a:rPr lang="el-GR" altLang="zh-CN" sz="2400" dirty="0" smtClean="0">
                <a:solidFill>
                  <a:srgbClr val="000000"/>
                </a:solidFill>
                <a:latin typeface="Times New Roman" pitchFamily="18" charset="0"/>
                <a:cs typeface="Times New Roman" pitchFamily="18" charset="0"/>
              </a:rPr>
              <a:t>τ</a:t>
            </a:r>
            <a:r>
              <a:rPr lang="en-US" altLang="zh-CN" sz="2400" dirty="0" smtClean="0">
                <a:solidFill>
                  <a:srgbClr val="000000"/>
                </a:solidFill>
                <a:latin typeface="Times New Roman" pitchFamily="18" charset="0"/>
                <a:ea typeface="宋体" charset="-122"/>
                <a:cs typeface="Times New Roman" pitchFamily="18" charset="0"/>
              </a:rPr>
              <a:t> – 2log</a:t>
            </a:r>
            <a:r>
              <a:rPr lang="el-GR" altLang="zh-CN" sz="2400" dirty="0" smtClean="0">
                <a:solidFill>
                  <a:srgbClr val="000000"/>
                </a:solidFill>
                <a:latin typeface="Times New Roman" pitchFamily="18" charset="0"/>
                <a:cs typeface="Times New Roman" pitchFamily="18" charset="0"/>
              </a:rPr>
              <a:t>η</a:t>
            </a:r>
            <a:r>
              <a:rPr lang="en-US" altLang="zh-CN" sz="2400" dirty="0" smtClean="0">
                <a:solidFill>
                  <a:srgbClr val="000000"/>
                </a:solidFill>
                <a:latin typeface="Times New Roman" pitchFamily="18" charset="0"/>
                <a:ea typeface="宋体" charset="-122"/>
                <a:cs typeface="Times New Roman" pitchFamily="18" charset="0"/>
              </a:rPr>
              <a:t>).</a:t>
            </a:r>
            <a:endParaRPr lang="el-GR" altLang="zh-CN" sz="2400" dirty="0" smtClean="0">
              <a:solidFill>
                <a:srgbClr val="000000"/>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18237033"/>
              </p:ext>
            </p:extLst>
          </p:nvPr>
        </p:nvGraphicFramePr>
        <p:xfrm>
          <a:off x="408774" y="2060848"/>
          <a:ext cx="8433351" cy="2232248"/>
        </p:xfrm>
        <a:graphic>
          <a:graphicData uri="http://schemas.openxmlformats.org/presentationml/2006/ole">
            <mc:AlternateContent xmlns:mc="http://schemas.openxmlformats.org/markup-compatibility/2006">
              <mc:Choice xmlns:v="urn:schemas-microsoft-com:vml" Requires="v">
                <p:oleObj spid="_x0000_s4274" name="Formula" r:id="rId4" imgW="5299710" imgH="1402080" progId="Equation.Ribbit">
                  <p:embed/>
                </p:oleObj>
              </mc:Choice>
              <mc:Fallback>
                <p:oleObj name="Formula" r:id="rId4" imgW="5299710" imgH="1402080" progId="Equation.Ribbit">
                  <p:embed/>
                  <p:pic>
                    <p:nvPicPr>
                      <p:cNvPr id="0" name="Picture 1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774" y="2060848"/>
                        <a:ext cx="8433351"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849955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对应关系</a:t>
            </a:r>
            <a:endParaRPr lang="zh-CN" altLang="en-US" dirty="0"/>
          </a:p>
        </p:txBody>
      </p:sp>
      <p:sp>
        <p:nvSpPr>
          <p:cNvPr id="7" name="内容占位符 6"/>
          <p:cNvSpPr>
            <a:spLocks noGrp="1"/>
          </p:cNvSpPr>
          <p:nvPr>
            <p:ph idx="1"/>
          </p:nvPr>
        </p:nvSpPr>
        <p:spPr/>
        <p:txBody>
          <a:bodyPr/>
          <a:lstStyle/>
          <a:p>
            <a:r>
              <a:rPr lang="zh-CN" altLang="en-US" dirty="0" smtClean="0"/>
              <a:t>对比前面的仿射罚分下的动态规划算法，令</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950564569"/>
              </p:ext>
            </p:extLst>
          </p:nvPr>
        </p:nvGraphicFramePr>
        <p:xfrm>
          <a:off x="1475656" y="2924944"/>
          <a:ext cx="5828950" cy="2808312"/>
        </p:xfrm>
        <a:graphic>
          <a:graphicData uri="http://schemas.openxmlformats.org/presentationml/2006/ole">
            <mc:AlternateContent xmlns:mc="http://schemas.openxmlformats.org/markup-compatibility/2006">
              <mc:Choice xmlns:v="urn:schemas-microsoft-com:vml" Requires="v">
                <p:oleObj spid="_x0000_s28705" name="Formula" r:id="rId3" imgW="2330450" imgH="1121410" progId="Equation.Ribbit">
                  <p:embed/>
                </p:oleObj>
              </mc:Choice>
              <mc:Fallback>
                <p:oleObj name="Formula" r:id="rId3" imgW="2330450" imgH="1121410" progId="Equation.Ribbit">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924944"/>
                        <a:ext cx="5828950"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015911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z="4000">
                <a:ea typeface="宋体" charset="-122"/>
              </a:rPr>
              <a:t>A Pair HMM For Local Alignment</a:t>
            </a:r>
            <a:endParaRPr lang="en-US" altLang="zh-CN">
              <a:ea typeface="宋体" charset="-122"/>
            </a:endParaRPr>
          </a:p>
        </p:txBody>
      </p:sp>
      <p:pic>
        <p:nvPicPr>
          <p:cNvPr id="768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0"/>
            <a:ext cx="83058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6804" name="Oval 4"/>
          <p:cNvSpPr>
            <a:spLocks noChangeArrowheads="1"/>
          </p:cNvSpPr>
          <p:nvPr/>
        </p:nvSpPr>
        <p:spPr bwMode="auto">
          <a:xfrm rot="-914258">
            <a:off x="381000" y="2135188"/>
            <a:ext cx="2209800" cy="4340225"/>
          </a:xfrm>
          <a:prstGeom prst="ellipse">
            <a:avLst/>
          </a:prstGeom>
          <a:solidFill>
            <a:schemeClr val="accent1">
              <a:alpha val="35001"/>
            </a:schemeClr>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76805" name="Oval 5"/>
          <p:cNvSpPr>
            <a:spLocks noChangeArrowheads="1"/>
          </p:cNvSpPr>
          <p:nvPr/>
        </p:nvSpPr>
        <p:spPr bwMode="auto">
          <a:xfrm rot="-914258">
            <a:off x="6400800" y="1981200"/>
            <a:ext cx="2209800" cy="4340225"/>
          </a:xfrm>
          <a:prstGeom prst="ellipse">
            <a:avLst/>
          </a:prstGeom>
          <a:solidFill>
            <a:schemeClr val="accent1">
              <a:alpha val="35001"/>
            </a:schemeClr>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Tree>
    <p:extLst>
      <p:ext uri="{BB962C8B-B14F-4D97-AF65-F5344CB8AC3E}">
        <p14:creationId xmlns:p14="http://schemas.microsoft.com/office/powerpoint/2010/main" val="3793907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sz="3600">
                <a:ea typeface="宋体" charset="-122"/>
              </a:rPr>
              <a:t>Full Probability Of The Two Sequences</a:t>
            </a:r>
          </a:p>
        </p:txBody>
      </p:sp>
      <p:sp>
        <p:nvSpPr>
          <p:cNvPr id="80899" name="Rectangle 3"/>
          <p:cNvSpPr>
            <a:spLocks noGrp="1" noChangeArrowheads="1"/>
          </p:cNvSpPr>
          <p:nvPr>
            <p:ph type="body" idx="1"/>
          </p:nvPr>
        </p:nvSpPr>
        <p:spPr>
          <a:xfrm>
            <a:off x="0" y="1600200"/>
            <a:ext cx="8955088" cy="4840288"/>
          </a:xfrm>
        </p:spPr>
        <p:txBody>
          <a:bodyPr/>
          <a:lstStyle/>
          <a:p>
            <a:r>
              <a:rPr lang="en-US" altLang="zh-CN">
                <a:ea typeface="宋体" charset="-122"/>
              </a:rPr>
              <a:t>HMMs allow for calculating the probability that a given pair of sequences are related according to the HMM by </a:t>
            </a:r>
            <a:r>
              <a:rPr lang="en-US" altLang="zh-CN" b="1" u="sng">
                <a:ea typeface="宋体" charset="-122"/>
              </a:rPr>
              <a:t>any</a:t>
            </a:r>
            <a:r>
              <a:rPr lang="en-US" altLang="zh-CN">
                <a:ea typeface="宋体" charset="-122"/>
              </a:rPr>
              <a:t> alignment</a:t>
            </a:r>
          </a:p>
          <a:p>
            <a:r>
              <a:rPr lang="en-US" altLang="zh-CN">
                <a:ea typeface="宋体" charset="-122"/>
              </a:rPr>
              <a:t>This is achieved by summing over all alignments</a:t>
            </a:r>
          </a:p>
        </p:txBody>
      </p:sp>
      <p:graphicFrame>
        <p:nvGraphicFramePr>
          <p:cNvPr id="80900" name="Object 4"/>
          <p:cNvGraphicFramePr>
            <a:graphicFrameLocks noChangeAspect="1"/>
          </p:cNvGraphicFramePr>
          <p:nvPr/>
        </p:nvGraphicFramePr>
        <p:xfrm>
          <a:off x="2438400" y="4419600"/>
          <a:ext cx="3733800" cy="933450"/>
        </p:xfrm>
        <a:graphic>
          <a:graphicData uri="http://schemas.openxmlformats.org/presentationml/2006/ole">
            <mc:AlternateContent xmlns:mc="http://schemas.openxmlformats.org/markup-compatibility/2006">
              <mc:Choice xmlns:v="urn:schemas-microsoft-com:vml" Requires="v">
                <p:oleObj spid="_x0000_s5201" name="Equation" r:id="rId4" imgW="1473200" imgH="368300" progId="Equation.3">
                  <p:embed/>
                </p:oleObj>
              </mc:Choice>
              <mc:Fallback>
                <p:oleObj name="Equation" r:id="rId4" imgW="1473200" imgH="368300" progId="Equation.3">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419600"/>
                        <a:ext cx="3733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48461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z="3600">
                <a:ea typeface="宋体" charset="-122"/>
              </a:rPr>
              <a:t>Full Probability Of The Two Sequences</a:t>
            </a:r>
          </a:p>
        </p:txBody>
      </p:sp>
      <p:sp>
        <p:nvSpPr>
          <p:cNvPr id="82947" name="Rectangle 3"/>
          <p:cNvSpPr>
            <a:spLocks noGrp="1" noChangeArrowheads="1"/>
          </p:cNvSpPr>
          <p:nvPr>
            <p:ph type="body" idx="1"/>
          </p:nvPr>
        </p:nvSpPr>
        <p:spPr/>
        <p:txBody>
          <a:bodyPr/>
          <a:lstStyle/>
          <a:p>
            <a:r>
              <a:rPr lang="en-US" altLang="zh-CN">
                <a:ea typeface="宋体" charset="-122"/>
              </a:rPr>
              <a:t>The way to calculate the sum is by using the </a:t>
            </a:r>
            <a:r>
              <a:rPr lang="en-US" altLang="zh-CN" u="sng">
                <a:ea typeface="宋体" charset="-122"/>
              </a:rPr>
              <a:t>forward algorithm</a:t>
            </a:r>
          </a:p>
          <a:p>
            <a:r>
              <a:rPr lang="en-US" altLang="zh-CN" i="1">
                <a:ea typeface="宋体" charset="-122"/>
              </a:rPr>
              <a:t>f</a:t>
            </a:r>
            <a:r>
              <a:rPr lang="en-US" altLang="zh-CN" i="1" baseline="30000">
                <a:ea typeface="宋体" charset="-122"/>
              </a:rPr>
              <a:t>k</a:t>
            </a:r>
            <a:r>
              <a:rPr lang="en-US" altLang="zh-CN" i="1">
                <a:ea typeface="宋体" charset="-122"/>
              </a:rPr>
              <a:t>(i,j) </a:t>
            </a:r>
            <a:r>
              <a:rPr lang="en-US" altLang="zh-CN">
                <a:ea typeface="宋体" charset="-122"/>
              </a:rPr>
              <a:t>: the combined probability of all alignments up to </a:t>
            </a:r>
            <a:r>
              <a:rPr lang="en-US" altLang="zh-CN" i="1">
                <a:ea typeface="宋体" charset="-122"/>
              </a:rPr>
              <a:t>(i,j)</a:t>
            </a:r>
            <a:r>
              <a:rPr lang="en-US" altLang="zh-CN">
                <a:ea typeface="宋体" charset="-122"/>
              </a:rPr>
              <a:t> that end in state </a:t>
            </a:r>
            <a:r>
              <a:rPr lang="en-US" altLang="zh-CN" i="1">
                <a:ea typeface="宋体" charset="-122"/>
              </a:rPr>
              <a:t>k</a:t>
            </a:r>
            <a:endParaRPr lang="en-US" altLang="zh-CN" u="sng">
              <a:ea typeface="宋体" charset="-122"/>
            </a:endParaRPr>
          </a:p>
        </p:txBody>
      </p:sp>
    </p:spTree>
    <p:extLst>
      <p:ext uri="{BB962C8B-B14F-4D97-AF65-F5344CB8AC3E}">
        <p14:creationId xmlns:p14="http://schemas.microsoft.com/office/powerpoint/2010/main" val="2993831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z="3600">
                <a:ea typeface="宋体" charset="-122"/>
              </a:rPr>
              <a:t>Forward Algorithm For Pair HMMs</a:t>
            </a:r>
            <a:endParaRPr lang="en-US" altLang="zh-CN">
              <a:ea typeface="宋体" charset="-122"/>
            </a:endParaRPr>
          </a:p>
        </p:txBody>
      </p:sp>
      <p:pic>
        <p:nvPicPr>
          <p:cNvPr id="849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371600"/>
            <a:ext cx="6683375" cy="45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6" name="Text Box 4"/>
          <p:cNvSpPr txBox="1">
            <a:spLocks noChangeArrowheads="1"/>
          </p:cNvSpPr>
          <p:nvPr/>
        </p:nvSpPr>
        <p:spPr bwMode="auto">
          <a:xfrm>
            <a:off x="152400" y="5181600"/>
            <a:ext cx="979488" cy="4572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smtClean="0">
                <a:solidFill>
                  <a:srgbClr val="000000"/>
                </a:solidFill>
                <a:ea typeface="MS PGothic" pitchFamily="34" charset="-128"/>
              </a:rPr>
              <a:t>P(x,y)</a:t>
            </a:r>
          </a:p>
        </p:txBody>
      </p:sp>
      <p:sp>
        <p:nvSpPr>
          <p:cNvPr id="84997" name="Line 5"/>
          <p:cNvSpPr>
            <a:spLocks noChangeShapeType="1"/>
          </p:cNvSpPr>
          <p:nvPr/>
        </p:nvSpPr>
        <p:spPr bwMode="auto">
          <a:xfrm>
            <a:off x="1143000" y="5410200"/>
            <a:ext cx="685800" cy="76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Tree>
    <p:extLst>
      <p:ext uri="{BB962C8B-B14F-4D97-AF65-F5344CB8AC3E}">
        <p14:creationId xmlns:p14="http://schemas.microsoft.com/office/powerpoint/2010/main" val="21814753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z="3600" dirty="0">
                <a:ea typeface="宋体" charset="-122"/>
              </a:rPr>
              <a:t>Full Probability Of The Two Sequences</a:t>
            </a:r>
          </a:p>
        </p:txBody>
      </p:sp>
      <p:sp>
        <p:nvSpPr>
          <p:cNvPr id="87043" name="Rectangle 3"/>
          <p:cNvSpPr>
            <a:spLocks noGrp="1" noChangeArrowheads="1"/>
          </p:cNvSpPr>
          <p:nvPr>
            <p:ph idx="1"/>
          </p:nvPr>
        </p:nvSpPr>
        <p:spPr/>
        <p:txBody>
          <a:bodyPr/>
          <a:lstStyle/>
          <a:p>
            <a:r>
              <a:rPr lang="en-US" altLang="zh-CN" i="1" dirty="0">
                <a:ea typeface="宋体" charset="-122"/>
              </a:rPr>
              <a:t>P(</a:t>
            </a:r>
            <a:r>
              <a:rPr lang="en-US" altLang="zh-CN" i="1" dirty="0" err="1">
                <a:ea typeface="宋体" charset="-122"/>
              </a:rPr>
              <a:t>x,y</a:t>
            </a:r>
            <a:r>
              <a:rPr lang="en-US" altLang="zh-CN" i="1" dirty="0">
                <a:ea typeface="宋体" charset="-122"/>
              </a:rPr>
              <a:t>)</a:t>
            </a:r>
            <a:r>
              <a:rPr lang="en-US" altLang="zh-CN" dirty="0">
                <a:ea typeface="宋体" charset="-122"/>
              </a:rPr>
              <a:t> gives the likelihood that </a:t>
            </a:r>
            <a:r>
              <a:rPr lang="en-US" altLang="zh-CN" i="1" dirty="0">
                <a:ea typeface="宋体" charset="-122"/>
              </a:rPr>
              <a:t>x </a:t>
            </a:r>
            <a:r>
              <a:rPr lang="en-US" altLang="zh-CN" dirty="0">
                <a:ea typeface="宋体" charset="-122"/>
              </a:rPr>
              <a:t>and </a:t>
            </a:r>
            <a:r>
              <a:rPr lang="en-US" altLang="zh-CN" i="1" dirty="0">
                <a:ea typeface="宋体" charset="-122"/>
              </a:rPr>
              <a:t>y</a:t>
            </a:r>
            <a:r>
              <a:rPr lang="en-US" altLang="zh-CN" dirty="0">
                <a:ea typeface="宋体" charset="-122"/>
              </a:rPr>
              <a:t> are related by some unspecified alignment, as opposed to being unrelated</a:t>
            </a:r>
          </a:p>
          <a:p>
            <a:r>
              <a:rPr lang="en-US" altLang="zh-CN" dirty="0">
                <a:ea typeface="宋体" charset="-122"/>
              </a:rPr>
              <a:t>If there is an unambiguous best alignment, </a:t>
            </a:r>
            <a:r>
              <a:rPr lang="en-US" altLang="zh-CN" i="1" dirty="0">
                <a:ea typeface="宋体" charset="-122"/>
              </a:rPr>
              <a:t>P(</a:t>
            </a:r>
            <a:r>
              <a:rPr lang="en-US" altLang="zh-CN" i="1" dirty="0" err="1">
                <a:ea typeface="宋体" charset="-122"/>
              </a:rPr>
              <a:t>x,y</a:t>
            </a:r>
            <a:r>
              <a:rPr lang="en-US" altLang="zh-CN" i="1" dirty="0">
                <a:ea typeface="宋体" charset="-122"/>
              </a:rPr>
              <a:t>)</a:t>
            </a:r>
            <a:r>
              <a:rPr lang="en-US" altLang="zh-CN" dirty="0">
                <a:ea typeface="宋体" charset="-122"/>
              </a:rPr>
              <a:t> will be “dominated” by the single hidden state </a:t>
            </a:r>
            <a:r>
              <a:rPr lang="en-US" altLang="zh-CN" dirty="0" err="1">
                <a:ea typeface="宋体" charset="-122"/>
              </a:rPr>
              <a:t>seuence</a:t>
            </a:r>
            <a:r>
              <a:rPr lang="en-US" altLang="zh-CN" dirty="0">
                <a:ea typeface="宋体" charset="-122"/>
              </a:rPr>
              <a:t> corresponding to that alignment </a:t>
            </a:r>
          </a:p>
        </p:txBody>
      </p:sp>
    </p:spTree>
    <p:extLst>
      <p:ext uri="{BB962C8B-B14F-4D97-AF65-F5344CB8AC3E}">
        <p14:creationId xmlns:p14="http://schemas.microsoft.com/office/powerpoint/2010/main" val="25979523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ea typeface="宋体" charset="-122"/>
              </a:rPr>
              <a:t>How </a:t>
            </a:r>
            <a:r>
              <a:rPr lang="en-US" altLang="zh-CN" dirty="0" smtClean="0">
                <a:ea typeface="宋体" charset="-122"/>
              </a:rPr>
              <a:t>Correct </a:t>
            </a:r>
            <a:r>
              <a:rPr lang="en-US" altLang="zh-CN" dirty="0">
                <a:ea typeface="宋体" charset="-122"/>
              </a:rPr>
              <a:t>is the </a:t>
            </a:r>
            <a:r>
              <a:rPr lang="en-US" altLang="zh-CN" dirty="0" smtClean="0">
                <a:ea typeface="宋体" charset="-122"/>
              </a:rPr>
              <a:t>Alignment</a:t>
            </a:r>
            <a:endParaRPr lang="en-US" altLang="zh-CN" dirty="0">
              <a:ea typeface="宋体" charset="-122"/>
            </a:endParaRPr>
          </a:p>
        </p:txBody>
      </p:sp>
      <p:sp>
        <p:nvSpPr>
          <p:cNvPr id="89091" name="Rectangle 3"/>
          <p:cNvSpPr>
            <a:spLocks noGrp="1" noChangeArrowheads="1"/>
          </p:cNvSpPr>
          <p:nvPr>
            <p:ph type="body" idx="1"/>
          </p:nvPr>
        </p:nvSpPr>
        <p:spPr>
          <a:xfrm>
            <a:off x="0" y="2017713"/>
            <a:ext cx="8955088" cy="4840287"/>
          </a:xfrm>
        </p:spPr>
        <p:txBody>
          <a:bodyPr/>
          <a:lstStyle/>
          <a:p>
            <a:r>
              <a:rPr lang="en-US" altLang="zh-CN" dirty="0">
                <a:ea typeface="宋体" charset="-122"/>
              </a:rPr>
              <a:t>Define a posterior distribution </a:t>
            </a:r>
            <a:r>
              <a:rPr lang="en-US" altLang="zh-CN" i="1" dirty="0">
                <a:ea typeface="宋体" charset="-122"/>
              </a:rPr>
              <a:t>P(</a:t>
            </a:r>
            <a:r>
              <a:rPr lang="en-US" altLang="zh-CN" i="1" dirty="0" err="1">
                <a:ea typeface="宋体" charset="-122"/>
                <a:sym typeface="Symbol" pitchFamily="18" charset="2"/>
              </a:rPr>
              <a:t>s|x,y</a:t>
            </a:r>
            <a:r>
              <a:rPr lang="en-US" altLang="zh-CN" i="1" dirty="0">
                <a:ea typeface="宋体" charset="-122"/>
                <a:sym typeface="Symbol" pitchFamily="18" charset="2"/>
              </a:rPr>
              <a:t>)</a:t>
            </a:r>
            <a:r>
              <a:rPr lang="en-US" altLang="zh-CN" dirty="0">
                <a:ea typeface="宋体" charset="-122"/>
                <a:sym typeface="Symbol" pitchFamily="18" charset="2"/>
              </a:rPr>
              <a:t> over all alignments given a pair of sequences </a:t>
            </a:r>
            <a:r>
              <a:rPr lang="en-US" altLang="zh-CN" i="1" dirty="0">
                <a:ea typeface="宋体" charset="-122"/>
                <a:sym typeface="Symbol" pitchFamily="18" charset="2"/>
              </a:rPr>
              <a:t>x</a:t>
            </a:r>
            <a:r>
              <a:rPr lang="en-US" altLang="zh-CN" dirty="0">
                <a:ea typeface="宋体" charset="-122"/>
                <a:sym typeface="Symbol" pitchFamily="18" charset="2"/>
              </a:rPr>
              <a:t> and </a:t>
            </a:r>
            <a:r>
              <a:rPr lang="en-US" altLang="zh-CN" i="1" dirty="0">
                <a:ea typeface="宋体" charset="-122"/>
                <a:sym typeface="Symbol" pitchFamily="18" charset="2"/>
              </a:rPr>
              <a:t>y</a:t>
            </a:r>
            <a:r>
              <a:rPr lang="en-US" altLang="zh-CN" dirty="0">
                <a:ea typeface="宋体" charset="-122"/>
              </a:rPr>
              <a:t> </a:t>
            </a:r>
          </a:p>
        </p:txBody>
      </p:sp>
      <p:graphicFrame>
        <p:nvGraphicFramePr>
          <p:cNvPr id="89092" name="Object 4"/>
          <p:cNvGraphicFramePr>
            <a:graphicFrameLocks noChangeAspect="1"/>
          </p:cNvGraphicFramePr>
          <p:nvPr/>
        </p:nvGraphicFramePr>
        <p:xfrm>
          <a:off x="2378075" y="3167063"/>
          <a:ext cx="3548063" cy="1095375"/>
        </p:xfrm>
        <a:graphic>
          <a:graphicData uri="http://schemas.openxmlformats.org/presentationml/2006/ole">
            <mc:AlternateContent xmlns:mc="http://schemas.openxmlformats.org/markup-compatibility/2006">
              <mc:Choice xmlns:v="urn:schemas-microsoft-com:vml" Requires="v">
                <p:oleObj spid="_x0000_s6304" name="Equation" r:id="rId4" imgW="1358900" imgH="419100" progId="Equation.3">
                  <p:embed/>
                </p:oleObj>
              </mc:Choice>
              <mc:Fallback>
                <p:oleObj name="Equation" r:id="rId4" imgW="1358900" imgH="419100" progId="Equation.3">
                  <p:embed/>
                  <p:pic>
                    <p:nvPicPr>
                      <p:cNvPr id="0" name="Picture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075" y="3167063"/>
                        <a:ext cx="3548063"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9093" name="Text Box 5"/>
          <p:cNvSpPr txBox="1">
            <a:spLocks noChangeArrowheads="1"/>
          </p:cNvSpPr>
          <p:nvPr/>
        </p:nvSpPr>
        <p:spPr bwMode="auto">
          <a:xfrm>
            <a:off x="669925" y="4611688"/>
            <a:ext cx="76549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smtClean="0">
                <a:solidFill>
                  <a:srgbClr val="000000"/>
                </a:solidFill>
                <a:ea typeface="MS PGothic" pitchFamily="34" charset="-128"/>
              </a:rPr>
              <a:t>Probability that the optimal scoring alignment is correct:</a:t>
            </a:r>
          </a:p>
        </p:txBody>
      </p:sp>
      <p:graphicFrame>
        <p:nvGraphicFramePr>
          <p:cNvPr id="89094" name="Object 6"/>
          <p:cNvGraphicFramePr>
            <a:graphicFrameLocks noChangeAspect="1"/>
          </p:cNvGraphicFramePr>
          <p:nvPr/>
        </p:nvGraphicFramePr>
        <p:xfrm>
          <a:off x="228600" y="5486400"/>
          <a:ext cx="4724400" cy="901700"/>
        </p:xfrm>
        <a:graphic>
          <a:graphicData uri="http://schemas.openxmlformats.org/presentationml/2006/ole">
            <mc:AlternateContent xmlns:mc="http://schemas.openxmlformats.org/markup-compatibility/2006">
              <mc:Choice xmlns:v="urn:schemas-microsoft-com:vml" Requires="v">
                <p:oleObj spid="_x0000_s6305" name="Equation" r:id="rId6" imgW="2197100" imgH="419100" progId="Equation.3">
                  <p:embed/>
                </p:oleObj>
              </mc:Choice>
              <mc:Fallback>
                <p:oleObj name="Equation" r:id="rId6" imgW="2197100" imgH="419100" progId="Equation.3">
                  <p:embed/>
                  <p:pic>
                    <p:nvPicPr>
                      <p:cNvPr id="0" name="Picture 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486400"/>
                        <a:ext cx="47244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89095" name="Group 7"/>
          <p:cNvGrpSpPr>
            <a:grpSpLocks/>
          </p:cNvGrpSpPr>
          <p:nvPr/>
        </p:nvGrpSpPr>
        <p:grpSpPr bwMode="auto">
          <a:xfrm>
            <a:off x="4876800" y="5181600"/>
            <a:ext cx="3452813" cy="533400"/>
            <a:chOff x="3072" y="3264"/>
            <a:chExt cx="2175" cy="336"/>
          </a:xfrm>
        </p:grpSpPr>
        <p:sp>
          <p:nvSpPr>
            <p:cNvPr id="89096" name="Text Box 8"/>
            <p:cNvSpPr txBox="1">
              <a:spLocks noChangeArrowheads="1"/>
            </p:cNvSpPr>
            <p:nvPr/>
          </p:nvSpPr>
          <p:spPr bwMode="auto">
            <a:xfrm>
              <a:off x="3744" y="3264"/>
              <a:ext cx="150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smtClean="0">
                  <a:solidFill>
                    <a:srgbClr val="000000"/>
                  </a:solidFill>
                  <a:ea typeface="MS PGothic" pitchFamily="34" charset="-128"/>
                </a:rPr>
                <a:t>Viterbi algorithm</a:t>
              </a:r>
            </a:p>
          </p:txBody>
        </p:sp>
        <p:sp>
          <p:nvSpPr>
            <p:cNvPr id="89097" name="Line 9"/>
            <p:cNvSpPr>
              <a:spLocks noChangeShapeType="1"/>
            </p:cNvSpPr>
            <p:nvPr/>
          </p:nvSpPr>
          <p:spPr bwMode="auto">
            <a:xfrm flipH="1">
              <a:off x="3072" y="3408"/>
              <a:ext cx="72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pSp>
      <p:grpSp>
        <p:nvGrpSpPr>
          <p:cNvPr id="89098" name="Group 10"/>
          <p:cNvGrpSpPr>
            <a:grpSpLocks/>
          </p:cNvGrpSpPr>
          <p:nvPr/>
        </p:nvGrpSpPr>
        <p:grpSpPr bwMode="auto">
          <a:xfrm>
            <a:off x="4876800" y="6172200"/>
            <a:ext cx="3690938" cy="496888"/>
            <a:chOff x="3072" y="3888"/>
            <a:chExt cx="2325" cy="313"/>
          </a:xfrm>
        </p:grpSpPr>
        <p:sp>
          <p:nvSpPr>
            <p:cNvPr id="89099" name="Text Box 11"/>
            <p:cNvSpPr txBox="1">
              <a:spLocks noChangeArrowheads="1"/>
            </p:cNvSpPr>
            <p:nvPr/>
          </p:nvSpPr>
          <p:spPr bwMode="auto">
            <a:xfrm>
              <a:off x="3734" y="3913"/>
              <a:ext cx="166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zh-CN" sz="2400" smtClean="0">
                  <a:solidFill>
                    <a:srgbClr val="000000"/>
                  </a:solidFill>
                  <a:ea typeface="MS PGothic" pitchFamily="34" charset="-128"/>
                </a:rPr>
                <a:t>Forward algorithm</a:t>
              </a:r>
            </a:p>
          </p:txBody>
        </p:sp>
        <p:sp>
          <p:nvSpPr>
            <p:cNvPr id="89100" name="Line 12"/>
            <p:cNvSpPr>
              <a:spLocks noChangeShapeType="1"/>
            </p:cNvSpPr>
            <p:nvPr/>
          </p:nvSpPr>
          <p:spPr bwMode="auto">
            <a:xfrm flipH="1" flipV="1">
              <a:off x="3072" y="3888"/>
              <a:ext cx="672"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2304349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228600" y="2017713"/>
            <a:ext cx="8726488" cy="4114800"/>
          </a:xfrm>
        </p:spPr>
        <p:txBody>
          <a:bodyPr/>
          <a:lstStyle/>
          <a:p>
            <a:r>
              <a:rPr lang="en-US" altLang="zh-CN" dirty="0">
                <a:ea typeface="宋体" charset="-122"/>
              </a:rPr>
              <a:t>Usually the probability that the optimal scoring alignment is correct, is extremely small!</a:t>
            </a:r>
          </a:p>
          <a:p>
            <a:r>
              <a:rPr lang="en-US" altLang="zh-CN" dirty="0">
                <a:ea typeface="宋体" charset="-122"/>
              </a:rPr>
              <a:t>Reason: there are many small variants of the best alignment that have nearly the same score. </a:t>
            </a:r>
          </a:p>
        </p:txBody>
      </p:sp>
    </p:spTree>
    <p:extLst>
      <p:ext uri="{BB962C8B-B14F-4D97-AF65-F5344CB8AC3E}">
        <p14:creationId xmlns:p14="http://schemas.microsoft.com/office/powerpoint/2010/main" val="26651930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a:ea typeface="宋体" charset="-122"/>
              </a:rPr>
              <a:t>The Posterior Probability That Two Residues Are Aligned</a:t>
            </a:r>
          </a:p>
        </p:txBody>
      </p:sp>
      <p:sp>
        <p:nvSpPr>
          <p:cNvPr id="93187" name="Rectangle 3"/>
          <p:cNvSpPr>
            <a:spLocks noGrp="1" noChangeArrowheads="1"/>
          </p:cNvSpPr>
          <p:nvPr>
            <p:ph type="body" idx="1"/>
          </p:nvPr>
        </p:nvSpPr>
        <p:spPr>
          <a:xfrm>
            <a:off x="0" y="2017713"/>
            <a:ext cx="8955088" cy="4840287"/>
          </a:xfrm>
        </p:spPr>
        <p:txBody>
          <a:bodyPr/>
          <a:lstStyle/>
          <a:p>
            <a:r>
              <a:rPr lang="en-US" altLang="zh-CN">
                <a:ea typeface="宋体" charset="-122"/>
              </a:rPr>
              <a:t>If the probability of any single complete path being entirely correct is small, can we say something about the local accuracy of an alignment?</a:t>
            </a:r>
          </a:p>
          <a:p>
            <a:r>
              <a:rPr lang="en-US" altLang="zh-CN">
                <a:ea typeface="宋体" charset="-122"/>
              </a:rPr>
              <a:t>It is useful to be able to give a reliability measure for each part of an alignment</a:t>
            </a:r>
          </a:p>
        </p:txBody>
      </p:sp>
    </p:spTree>
    <p:extLst>
      <p:ext uri="{BB962C8B-B14F-4D97-AF65-F5344CB8AC3E}">
        <p14:creationId xmlns:p14="http://schemas.microsoft.com/office/powerpoint/2010/main" val="93962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dirty="0">
                <a:ea typeface="宋体" charset="-122"/>
              </a:rPr>
              <a:t>Affine Gap Penalties</a:t>
            </a:r>
          </a:p>
        </p:txBody>
      </p:sp>
      <p:sp>
        <p:nvSpPr>
          <p:cNvPr id="59395" name="Rectangle 3"/>
          <p:cNvSpPr>
            <a:spLocks noGrp="1" noChangeArrowheads="1"/>
          </p:cNvSpPr>
          <p:nvPr>
            <p:ph type="body" idx="1"/>
          </p:nvPr>
        </p:nvSpPr>
        <p:spPr>
          <a:noFill/>
          <a:ln/>
        </p:spPr>
        <p:txBody>
          <a:bodyPr/>
          <a:lstStyle/>
          <a:p>
            <a:r>
              <a:rPr lang="en-US" altLang="zh-CN" dirty="0">
                <a:ea typeface="宋体" charset="-122"/>
              </a:rPr>
              <a:t>In nature, a series of </a:t>
            </a:r>
            <a:r>
              <a:rPr lang="en-US" altLang="zh-CN" i="1" dirty="0">
                <a:ea typeface="宋体" charset="-122"/>
              </a:rPr>
              <a:t>k</a:t>
            </a:r>
            <a:r>
              <a:rPr lang="en-US" altLang="zh-CN" dirty="0">
                <a:ea typeface="宋体" charset="-122"/>
              </a:rPr>
              <a:t> </a:t>
            </a:r>
            <a:r>
              <a:rPr lang="en-US" altLang="zh-CN" dirty="0" err="1">
                <a:ea typeface="宋体" charset="-122"/>
              </a:rPr>
              <a:t>indels</a:t>
            </a:r>
            <a:r>
              <a:rPr lang="en-US" altLang="zh-CN" dirty="0">
                <a:ea typeface="宋体" charset="-122"/>
              </a:rPr>
              <a:t> often come as a single event rather than a series of </a:t>
            </a:r>
            <a:r>
              <a:rPr lang="en-US" altLang="zh-CN" i="1" dirty="0">
                <a:ea typeface="宋体" charset="-122"/>
              </a:rPr>
              <a:t>k</a:t>
            </a:r>
            <a:r>
              <a:rPr lang="en-US" altLang="zh-CN" dirty="0">
                <a:ea typeface="宋体" charset="-122"/>
              </a:rPr>
              <a:t> single nucleotide events:</a:t>
            </a:r>
          </a:p>
        </p:txBody>
      </p:sp>
      <p:sp>
        <p:nvSpPr>
          <p:cNvPr id="59396" name="WordArt 4"/>
          <p:cNvSpPr>
            <a:spLocks noChangeArrowheads="1" noChangeShapeType="1" noTextEdit="1"/>
          </p:cNvSpPr>
          <p:nvPr/>
        </p:nvSpPr>
        <p:spPr bwMode="auto">
          <a:xfrm>
            <a:off x="1638300" y="3244850"/>
            <a:ext cx="1790700" cy="9493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kern="10" smtClean="0">
                <a:ln w="9525">
                  <a:solidFill>
                    <a:srgbClr val="000000"/>
                  </a:solidFill>
                  <a:round/>
                  <a:headEnd/>
                  <a:tailEnd/>
                </a:ln>
                <a:solidFill>
                  <a:srgbClr val="000000"/>
                </a:solidFill>
                <a:latin typeface="Perpetua"/>
              </a:rPr>
              <a:t>ATA__GC</a:t>
            </a:r>
          </a:p>
          <a:p>
            <a:pPr algn="ctr" fontAlgn="base">
              <a:spcBef>
                <a:spcPct val="0"/>
              </a:spcBef>
              <a:spcAft>
                <a:spcPct val="0"/>
              </a:spcAft>
            </a:pPr>
            <a:r>
              <a:rPr lang="en-US" altLang="zh-CN" sz="3600" kern="10" smtClean="0">
                <a:ln w="9525">
                  <a:solidFill>
                    <a:srgbClr val="000000"/>
                  </a:solidFill>
                  <a:round/>
                  <a:headEnd/>
                  <a:tailEnd/>
                </a:ln>
                <a:solidFill>
                  <a:srgbClr val="000000"/>
                </a:solidFill>
                <a:latin typeface="Perpetua"/>
              </a:rPr>
              <a:t>ATATTGC</a:t>
            </a:r>
            <a:endParaRPr lang="zh-CN" altLang="en-US" sz="3600" kern="10" smtClean="0">
              <a:ln w="9525">
                <a:solidFill>
                  <a:srgbClr val="000000"/>
                </a:solidFill>
                <a:round/>
                <a:headEnd/>
                <a:tailEnd/>
              </a:ln>
              <a:solidFill>
                <a:srgbClr val="000000"/>
              </a:solidFill>
              <a:latin typeface="Perpetua"/>
            </a:endParaRPr>
          </a:p>
        </p:txBody>
      </p:sp>
      <p:sp>
        <p:nvSpPr>
          <p:cNvPr id="59397" name="WordArt 5"/>
          <p:cNvSpPr>
            <a:spLocks noChangeArrowheads="1" noChangeShapeType="1" noTextEdit="1"/>
          </p:cNvSpPr>
          <p:nvPr/>
        </p:nvSpPr>
        <p:spPr bwMode="auto">
          <a:xfrm>
            <a:off x="5829300" y="3244850"/>
            <a:ext cx="1790700" cy="9493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kern="10" smtClean="0">
                <a:ln w="9525">
                  <a:solidFill>
                    <a:srgbClr val="000000"/>
                  </a:solidFill>
                  <a:round/>
                  <a:headEnd/>
                  <a:tailEnd/>
                </a:ln>
                <a:solidFill>
                  <a:srgbClr val="000000"/>
                </a:solidFill>
                <a:latin typeface="Perpetua"/>
              </a:rPr>
              <a:t>ATAG_GC</a:t>
            </a:r>
          </a:p>
          <a:p>
            <a:pPr algn="ctr" fontAlgn="base">
              <a:spcBef>
                <a:spcPct val="0"/>
              </a:spcBef>
              <a:spcAft>
                <a:spcPct val="0"/>
              </a:spcAft>
            </a:pPr>
            <a:r>
              <a:rPr lang="en-US" altLang="zh-CN" sz="3600" kern="10" smtClean="0">
                <a:ln w="9525">
                  <a:solidFill>
                    <a:srgbClr val="000000"/>
                  </a:solidFill>
                  <a:round/>
                  <a:headEnd/>
                  <a:tailEnd/>
                </a:ln>
                <a:solidFill>
                  <a:srgbClr val="000000"/>
                </a:solidFill>
                <a:latin typeface="Perpetua"/>
              </a:rPr>
              <a:t>AT_GTGC</a:t>
            </a:r>
            <a:endParaRPr lang="zh-CN" altLang="en-US" sz="3600" kern="10" smtClean="0">
              <a:ln w="9525">
                <a:solidFill>
                  <a:srgbClr val="000000"/>
                </a:solidFill>
                <a:round/>
                <a:headEnd/>
                <a:tailEnd/>
              </a:ln>
              <a:solidFill>
                <a:srgbClr val="000000"/>
              </a:solidFill>
              <a:latin typeface="Perpetua"/>
            </a:endParaRPr>
          </a:p>
        </p:txBody>
      </p:sp>
      <p:sp>
        <p:nvSpPr>
          <p:cNvPr id="59398" name="Text Box 6"/>
          <p:cNvSpPr txBox="1">
            <a:spLocks noChangeArrowheads="1"/>
          </p:cNvSpPr>
          <p:nvPr/>
        </p:nvSpPr>
        <p:spPr bwMode="auto">
          <a:xfrm>
            <a:off x="3276600" y="4724400"/>
            <a:ext cx="29337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200" dirty="0" smtClean="0">
                <a:solidFill>
                  <a:srgbClr val="000000"/>
                </a:solidFill>
                <a:ea typeface="宋体" charset="-122"/>
                <a:cs typeface="Arial" charset="0"/>
              </a:rPr>
              <a:t>Normal scoring would give the same score for both alignments</a:t>
            </a:r>
          </a:p>
        </p:txBody>
      </p:sp>
      <p:sp>
        <p:nvSpPr>
          <p:cNvPr id="59399" name="Line 7"/>
          <p:cNvSpPr>
            <a:spLocks noChangeShapeType="1"/>
          </p:cNvSpPr>
          <p:nvPr/>
        </p:nvSpPr>
        <p:spPr bwMode="auto">
          <a:xfrm flipH="1" flipV="1">
            <a:off x="3467100" y="423545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59400" name="Line 8"/>
          <p:cNvSpPr>
            <a:spLocks noChangeShapeType="1"/>
          </p:cNvSpPr>
          <p:nvPr/>
        </p:nvSpPr>
        <p:spPr bwMode="auto">
          <a:xfrm flipV="1">
            <a:off x="5448300" y="423545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59401" name="Group 9"/>
          <p:cNvGrpSpPr>
            <a:grpSpLocks/>
          </p:cNvGrpSpPr>
          <p:nvPr/>
        </p:nvGrpSpPr>
        <p:grpSpPr bwMode="auto">
          <a:xfrm>
            <a:off x="838200" y="4495800"/>
            <a:ext cx="2247900" cy="1431925"/>
            <a:chOff x="720" y="2496"/>
            <a:chExt cx="1056" cy="902"/>
          </a:xfrm>
        </p:grpSpPr>
        <p:sp>
          <p:nvSpPr>
            <p:cNvPr id="59402" name="Text Box 10"/>
            <p:cNvSpPr txBox="1">
              <a:spLocks noChangeArrowheads="1"/>
            </p:cNvSpPr>
            <p:nvPr/>
          </p:nvSpPr>
          <p:spPr bwMode="auto">
            <a:xfrm>
              <a:off x="720" y="2880"/>
              <a:ext cx="10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400" smtClean="0">
                  <a:solidFill>
                    <a:srgbClr val="FF0000"/>
                  </a:solidFill>
                  <a:ea typeface="宋体" charset="-122"/>
                  <a:cs typeface="Arial" charset="0"/>
                </a:rPr>
                <a:t>This is more likely.</a:t>
              </a:r>
            </a:p>
          </p:txBody>
        </p:sp>
        <p:sp>
          <p:nvSpPr>
            <p:cNvPr id="59403" name="Line 11"/>
            <p:cNvSpPr>
              <a:spLocks noChangeShapeType="1"/>
            </p:cNvSpPr>
            <p:nvPr/>
          </p:nvSpPr>
          <p:spPr bwMode="auto">
            <a:xfrm flipV="1">
              <a:off x="1392" y="2496"/>
              <a:ext cx="0" cy="3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grpSp>
        <p:nvGrpSpPr>
          <p:cNvPr id="59404" name="Group 12"/>
          <p:cNvGrpSpPr>
            <a:grpSpLocks/>
          </p:cNvGrpSpPr>
          <p:nvPr/>
        </p:nvGrpSpPr>
        <p:grpSpPr bwMode="auto">
          <a:xfrm>
            <a:off x="6096000" y="4495800"/>
            <a:ext cx="2247900" cy="1431925"/>
            <a:chOff x="720" y="2496"/>
            <a:chExt cx="1056" cy="902"/>
          </a:xfrm>
        </p:grpSpPr>
        <p:sp>
          <p:nvSpPr>
            <p:cNvPr id="59405" name="Text Box 13"/>
            <p:cNvSpPr txBox="1">
              <a:spLocks noChangeArrowheads="1"/>
            </p:cNvSpPr>
            <p:nvPr/>
          </p:nvSpPr>
          <p:spPr bwMode="auto">
            <a:xfrm>
              <a:off x="720" y="2880"/>
              <a:ext cx="10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400" smtClean="0">
                  <a:solidFill>
                    <a:srgbClr val="FF0000"/>
                  </a:solidFill>
                  <a:ea typeface="宋体" charset="-122"/>
                  <a:cs typeface="Arial" charset="0"/>
                </a:rPr>
                <a:t>This is less likely.</a:t>
              </a:r>
            </a:p>
          </p:txBody>
        </p:sp>
        <p:sp>
          <p:nvSpPr>
            <p:cNvPr id="59406" name="Line 14"/>
            <p:cNvSpPr>
              <a:spLocks noChangeShapeType="1"/>
            </p:cNvSpPr>
            <p:nvPr/>
          </p:nvSpPr>
          <p:spPr bwMode="auto">
            <a:xfrm flipV="1">
              <a:off x="1392" y="2496"/>
              <a:ext cx="0" cy="3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33980257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a:ea typeface="宋体" charset="-122"/>
              </a:rPr>
              <a:t>The posterior probability that two residues are aligned</a:t>
            </a:r>
          </a:p>
        </p:txBody>
      </p:sp>
      <p:sp>
        <p:nvSpPr>
          <p:cNvPr id="95235" name="Rectangle 3"/>
          <p:cNvSpPr>
            <a:spLocks noGrp="1" noChangeArrowheads="1"/>
          </p:cNvSpPr>
          <p:nvPr>
            <p:ph type="body" idx="1"/>
          </p:nvPr>
        </p:nvSpPr>
        <p:spPr>
          <a:xfrm>
            <a:off x="0" y="2017713"/>
            <a:ext cx="9144000" cy="4840287"/>
          </a:xfrm>
        </p:spPr>
        <p:txBody>
          <a:bodyPr/>
          <a:lstStyle/>
          <a:p>
            <a:r>
              <a:rPr lang="en-US" altLang="zh-CN">
                <a:ea typeface="宋体" charset="-122"/>
              </a:rPr>
              <a:t>The idea is:</a:t>
            </a:r>
          </a:p>
          <a:p>
            <a:pPr lvl="1"/>
            <a:r>
              <a:rPr lang="en-US" altLang="zh-CN">
                <a:ea typeface="宋体" charset="-122"/>
              </a:rPr>
              <a:t>calculate the probability of all the alignments that pass through a specified matched pair of residues (</a:t>
            </a:r>
            <a:r>
              <a:rPr lang="en-US" altLang="zh-CN" i="1">
                <a:ea typeface="宋体" charset="-122"/>
              </a:rPr>
              <a:t>x</a:t>
            </a:r>
            <a:r>
              <a:rPr lang="en-US" altLang="zh-CN" i="1" baseline="-25000">
                <a:ea typeface="宋体" charset="-122"/>
              </a:rPr>
              <a:t>i</a:t>
            </a:r>
            <a:r>
              <a:rPr lang="en-US" altLang="zh-CN" i="1">
                <a:ea typeface="宋体" charset="-122"/>
              </a:rPr>
              <a:t>,y</a:t>
            </a:r>
            <a:r>
              <a:rPr lang="en-US" altLang="zh-CN" i="1" baseline="-25000">
                <a:ea typeface="宋体" charset="-122"/>
              </a:rPr>
              <a:t>j</a:t>
            </a:r>
            <a:r>
              <a:rPr lang="en-US" altLang="zh-CN">
                <a:ea typeface="宋体" charset="-122"/>
              </a:rPr>
              <a:t>)</a:t>
            </a:r>
          </a:p>
          <a:p>
            <a:pPr lvl="1"/>
            <a:r>
              <a:rPr lang="en-US" altLang="zh-CN">
                <a:ea typeface="宋体" charset="-122"/>
              </a:rPr>
              <a:t>Compare this value with the full probability of all alignments of the pair of sequences </a:t>
            </a:r>
          </a:p>
          <a:p>
            <a:pPr lvl="1"/>
            <a:r>
              <a:rPr lang="en-US" altLang="zh-CN">
                <a:ea typeface="宋体" charset="-122"/>
              </a:rPr>
              <a:t>If the ratio is close to 1, then the match is highly reliable</a:t>
            </a:r>
          </a:p>
          <a:p>
            <a:pPr lvl="1"/>
            <a:r>
              <a:rPr lang="en-US" altLang="zh-CN">
                <a:ea typeface="宋体" charset="-122"/>
              </a:rPr>
              <a:t>If the ratio is close to 0, then the match is unreliable</a:t>
            </a:r>
          </a:p>
        </p:txBody>
      </p:sp>
    </p:spTree>
    <p:extLst>
      <p:ext uri="{BB962C8B-B14F-4D97-AF65-F5344CB8AC3E}">
        <p14:creationId xmlns:p14="http://schemas.microsoft.com/office/powerpoint/2010/main" val="20794037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ea typeface="宋体" charset="-122"/>
              </a:rPr>
              <a:t>The </a:t>
            </a:r>
            <a:r>
              <a:rPr lang="en-US" altLang="zh-CN" dirty="0" smtClean="0">
                <a:ea typeface="宋体" charset="-122"/>
              </a:rPr>
              <a:t>Posterior </a:t>
            </a:r>
            <a:r>
              <a:rPr lang="en-US" altLang="zh-CN" dirty="0">
                <a:ea typeface="宋体" charset="-122"/>
              </a:rPr>
              <a:t>probability that </a:t>
            </a:r>
            <a:r>
              <a:rPr lang="en-US" altLang="zh-CN" dirty="0" smtClean="0">
                <a:ea typeface="宋体" charset="-122"/>
              </a:rPr>
              <a:t>Two Residues </a:t>
            </a:r>
            <a:r>
              <a:rPr lang="en-US" altLang="zh-CN" dirty="0">
                <a:ea typeface="宋体" charset="-122"/>
              </a:rPr>
              <a:t>are aligned</a:t>
            </a:r>
          </a:p>
        </p:txBody>
      </p:sp>
      <p:sp>
        <p:nvSpPr>
          <p:cNvPr id="97283" name="Rectangle 3"/>
          <p:cNvSpPr>
            <a:spLocks noGrp="1" noChangeArrowheads="1"/>
          </p:cNvSpPr>
          <p:nvPr>
            <p:ph idx="1"/>
          </p:nvPr>
        </p:nvSpPr>
        <p:spPr/>
        <p:txBody>
          <a:bodyPr/>
          <a:lstStyle/>
          <a:p>
            <a:pPr>
              <a:lnSpc>
                <a:spcPct val="90000"/>
              </a:lnSpc>
            </a:pPr>
            <a:r>
              <a:rPr lang="en-US" altLang="zh-CN" sz="2800" dirty="0">
                <a:ea typeface="宋体" charset="-122"/>
              </a:rPr>
              <a:t>Notation: </a:t>
            </a:r>
            <a:r>
              <a:rPr lang="en-US" altLang="zh-CN" sz="2800" i="1" dirty="0" err="1">
                <a:ea typeface="宋体" charset="-122"/>
              </a:rPr>
              <a:t>x</a:t>
            </a:r>
            <a:r>
              <a:rPr lang="en-US" altLang="zh-CN" sz="2800" i="1" baseline="-25000" dirty="0" err="1">
                <a:ea typeface="宋体" charset="-122"/>
              </a:rPr>
              <a:t>i</a:t>
            </a:r>
            <a:r>
              <a:rPr lang="en-US" altLang="zh-CN" sz="2800" dirty="0" err="1">
                <a:ea typeface="宋体" charset="-122"/>
                <a:sym typeface="Symbol" pitchFamily="18" charset="2"/>
              </a:rPr>
              <a:t></a:t>
            </a:r>
            <a:r>
              <a:rPr lang="en-US" altLang="zh-CN" sz="2800" i="1" dirty="0" err="1">
                <a:ea typeface="宋体" charset="-122"/>
                <a:sym typeface="Symbol" pitchFamily="18" charset="2"/>
              </a:rPr>
              <a:t>y</a:t>
            </a:r>
            <a:r>
              <a:rPr lang="en-US" altLang="zh-CN" sz="2800" i="1" baseline="-25000" dirty="0" err="1">
                <a:ea typeface="宋体" charset="-122"/>
              </a:rPr>
              <a:t>j</a:t>
            </a:r>
            <a:r>
              <a:rPr lang="en-US" altLang="zh-CN" sz="2800" i="1" baseline="-25000" dirty="0">
                <a:ea typeface="宋体" charset="-122"/>
              </a:rPr>
              <a:t> </a:t>
            </a:r>
            <a:r>
              <a:rPr lang="en-US" altLang="zh-CN" sz="2800" dirty="0">
                <a:ea typeface="宋体" charset="-122"/>
              </a:rPr>
              <a:t>denotes that </a:t>
            </a:r>
            <a:r>
              <a:rPr lang="en-US" altLang="zh-CN" sz="2800" i="1" dirty="0">
                <a:ea typeface="宋体" charset="-122"/>
              </a:rPr>
              <a:t>x</a:t>
            </a:r>
            <a:r>
              <a:rPr lang="en-US" altLang="zh-CN" sz="2800" i="1" baseline="-25000" dirty="0">
                <a:ea typeface="宋体" charset="-122"/>
              </a:rPr>
              <a:t>i</a:t>
            </a:r>
            <a:r>
              <a:rPr lang="en-US" altLang="zh-CN" sz="2800" dirty="0">
                <a:ea typeface="宋体" charset="-122"/>
              </a:rPr>
              <a:t> is aligned to </a:t>
            </a:r>
            <a:r>
              <a:rPr lang="en-US" altLang="zh-CN" sz="2800" i="1" dirty="0" err="1">
                <a:ea typeface="宋体" charset="-122"/>
              </a:rPr>
              <a:t>y</a:t>
            </a:r>
            <a:r>
              <a:rPr lang="en-US" altLang="zh-CN" sz="2800" i="1" baseline="-25000" dirty="0" err="1">
                <a:ea typeface="宋体" charset="-122"/>
              </a:rPr>
              <a:t>j</a:t>
            </a:r>
            <a:endParaRPr lang="en-US" altLang="zh-CN" sz="2800" i="1" baseline="-25000" dirty="0">
              <a:ea typeface="宋体" charset="-122"/>
            </a:endParaRPr>
          </a:p>
          <a:p>
            <a:pPr>
              <a:lnSpc>
                <a:spcPct val="90000"/>
              </a:lnSpc>
            </a:pPr>
            <a:r>
              <a:rPr lang="en-US" altLang="zh-CN" sz="2800" dirty="0">
                <a:ea typeface="宋体" charset="-122"/>
              </a:rPr>
              <a:t>We are interested in </a:t>
            </a:r>
            <a:r>
              <a:rPr lang="en-US" altLang="zh-CN" sz="2800" i="1" dirty="0">
                <a:ea typeface="宋体" charset="-122"/>
              </a:rPr>
              <a:t>P</a:t>
            </a:r>
            <a:r>
              <a:rPr lang="en-US" altLang="zh-CN" sz="2800" dirty="0">
                <a:ea typeface="宋体" charset="-122"/>
              </a:rPr>
              <a:t>(</a:t>
            </a:r>
            <a:r>
              <a:rPr lang="en-US" altLang="zh-CN" sz="2800" i="1" dirty="0" err="1">
                <a:ea typeface="宋体" charset="-122"/>
              </a:rPr>
              <a:t>x</a:t>
            </a:r>
            <a:r>
              <a:rPr lang="en-US" altLang="zh-CN" sz="2800" i="1" baseline="-25000" dirty="0" err="1">
                <a:ea typeface="宋体" charset="-122"/>
              </a:rPr>
              <a:t>i</a:t>
            </a:r>
            <a:r>
              <a:rPr lang="en-US" altLang="zh-CN" sz="2800" dirty="0" err="1">
                <a:ea typeface="宋体" charset="-122"/>
                <a:sym typeface="Symbol" pitchFamily="18" charset="2"/>
              </a:rPr>
              <a:t></a:t>
            </a:r>
            <a:r>
              <a:rPr lang="en-US" altLang="zh-CN" sz="2800" i="1" dirty="0" err="1">
                <a:ea typeface="宋体" charset="-122"/>
                <a:sym typeface="Symbol" pitchFamily="18" charset="2"/>
              </a:rPr>
              <a:t>y</a:t>
            </a:r>
            <a:r>
              <a:rPr lang="en-US" altLang="zh-CN" sz="2800" i="1" baseline="-25000" dirty="0" err="1">
                <a:ea typeface="宋体" charset="-122"/>
              </a:rPr>
              <a:t>j</a:t>
            </a:r>
            <a:r>
              <a:rPr lang="en-US" altLang="zh-CN" sz="2800" i="1" dirty="0" err="1">
                <a:ea typeface="宋体" charset="-122"/>
              </a:rPr>
              <a:t>|x,y</a:t>
            </a:r>
            <a:r>
              <a:rPr lang="en-US" altLang="zh-CN" sz="2800" i="1" dirty="0">
                <a:ea typeface="宋体" charset="-122"/>
              </a:rPr>
              <a:t>)</a:t>
            </a:r>
          </a:p>
          <a:p>
            <a:pPr>
              <a:lnSpc>
                <a:spcPct val="90000"/>
              </a:lnSpc>
            </a:pPr>
            <a:r>
              <a:rPr lang="en-US" altLang="zh-CN" sz="2800" dirty="0">
                <a:ea typeface="宋体" charset="-122"/>
              </a:rPr>
              <a:t>We have </a:t>
            </a:r>
          </a:p>
          <a:p>
            <a:pPr>
              <a:lnSpc>
                <a:spcPct val="90000"/>
              </a:lnSpc>
            </a:pPr>
            <a:endParaRPr lang="en-US" altLang="zh-CN" sz="2800" dirty="0">
              <a:ea typeface="宋体" charset="-122"/>
            </a:endParaRPr>
          </a:p>
          <a:p>
            <a:pPr>
              <a:lnSpc>
                <a:spcPct val="230000"/>
              </a:lnSpc>
            </a:pPr>
            <a:r>
              <a:rPr lang="en-US" altLang="zh-CN" sz="2800" dirty="0">
                <a:ea typeface="宋体" charset="-122"/>
              </a:rPr>
              <a:t>P(</a:t>
            </a:r>
            <a:r>
              <a:rPr lang="en-US" altLang="zh-CN" sz="2800" dirty="0" err="1">
                <a:ea typeface="宋体" charset="-122"/>
              </a:rPr>
              <a:t>x,y</a:t>
            </a:r>
            <a:r>
              <a:rPr lang="en-US" altLang="zh-CN" sz="2800" dirty="0">
                <a:ea typeface="宋体" charset="-122"/>
              </a:rPr>
              <a:t>) is computed using the forward algorithm</a:t>
            </a:r>
          </a:p>
          <a:p>
            <a:pPr>
              <a:lnSpc>
                <a:spcPct val="90000"/>
              </a:lnSpc>
            </a:pPr>
            <a:r>
              <a:rPr lang="en-US" altLang="zh-CN" sz="2800" i="1" dirty="0">
                <a:ea typeface="宋体" charset="-122"/>
              </a:rPr>
              <a:t>P</a:t>
            </a:r>
            <a:r>
              <a:rPr lang="en-US" altLang="zh-CN" sz="2800" dirty="0">
                <a:ea typeface="宋体" charset="-122"/>
              </a:rPr>
              <a:t>(</a:t>
            </a:r>
            <a:r>
              <a:rPr lang="en-US" altLang="zh-CN" sz="2800" dirty="0" err="1">
                <a:ea typeface="宋体" charset="-122"/>
              </a:rPr>
              <a:t>x,y,</a:t>
            </a:r>
            <a:r>
              <a:rPr lang="en-US" altLang="zh-CN" sz="2800" i="1" dirty="0" err="1">
                <a:ea typeface="宋体" charset="-122"/>
              </a:rPr>
              <a:t>x</a:t>
            </a:r>
            <a:r>
              <a:rPr lang="en-US" altLang="zh-CN" sz="2800" i="1" baseline="-25000" dirty="0" err="1">
                <a:ea typeface="宋体" charset="-122"/>
              </a:rPr>
              <a:t>i</a:t>
            </a:r>
            <a:r>
              <a:rPr lang="en-US" altLang="zh-CN" sz="2800" dirty="0" err="1">
                <a:ea typeface="宋体" charset="-122"/>
                <a:sym typeface="Symbol" pitchFamily="18" charset="2"/>
              </a:rPr>
              <a:t></a:t>
            </a:r>
            <a:r>
              <a:rPr lang="en-US" altLang="zh-CN" sz="2800" i="1" dirty="0" err="1">
                <a:ea typeface="宋体" charset="-122"/>
                <a:sym typeface="Symbol" pitchFamily="18" charset="2"/>
              </a:rPr>
              <a:t>y</a:t>
            </a:r>
            <a:r>
              <a:rPr lang="en-US" altLang="zh-CN" sz="2800" i="1" baseline="-25000" dirty="0" err="1">
                <a:ea typeface="宋体" charset="-122"/>
              </a:rPr>
              <a:t>j</a:t>
            </a:r>
            <a:r>
              <a:rPr lang="en-US" altLang="zh-CN" sz="2800" i="1" dirty="0">
                <a:ea typeface="宋体" charset="-122"/>
              </a:rPr>
              <a:t>)</a:t>
            </a:r>
            <a:r>
              <a:rPr lang="en-US" altLang="zh-CN" sz="2800" dirty="0">
                <a:ea typeface="宋体" charset="-122"/>
              </a:rPr>
              <a:t>: the first term in computed by the forward algorithm, and the second is computed by the </a:t>
            </a:r>
            <a:r>
              <a:rPr lang="en-US" altLang="zh-CN" sz="2800" u="sng" dirty="0">
                <a:ea typeface="宋体" charset="-122"/>
              </a:rPr>
              <a:t>backward algorithm</a:t>
            </a:r>
            <a:r>
              <a:rPr lang="en-US" altLang="zh-CN" sz="2800" dirty="0">
                <a:ea typeface="宋体" charset="-122"/>
              </a:rPr>
              <a:t> (=</a:t>
            </a:r>
            <a:r>
              <a:rPr lang="en-US" altLang="zh-CN" sz="2800" i="1" dirty="0" err="1">
                <a:ea typeface="宋体" charset="-122"/>
              </a:rPr>
              <a:t>b</a:t>
            </a:r>
            <a:r>
              <a:rPr lang="en-US" altLang="zh-CN" sz="2800" i="1" baseline="30000" dirty="0" err="1">
                <a:ea typeface="宋体" charset="-122"/>
              </a:rPr>
              <a:t>M</a:t>
            </a:r>
            <a:r>
              <a:rPr lang="en-US" altLang="zh-CN" sz="2800" i="1" dirty="0">
                <a:ea typeface="宋体" charset="-122"/>
              </a:rPr>
              <a:t>(</a:t>
            </a:r>
            <a:r>
              <a:rPr lang="en-US" altLang="zh-CN" sz="2800" i="1" dirty="0" err="1">
                <a:ea typeface="宋体" charset="-122"/>
              </a:rPr>
              <a:t>i,j</a:t>
            </a:r>
            <a:r>
              <a:rPr lang="en-US" altLang="zh-CN" sz="2800" i="1" dirty="0">
                <a:ea typeface="宋体" charset="-122"/>
              </a:rPr>
              <a:t>)</a:t>
            </a:r>
            <a:r>
              <a:rPr lang="en-US" altLang="zh-CN" sz="2800" dirty="0">
                <a:ea typeface="宋体" charset="-122"/>
              </a:rPr>
              <a:t> in the backward algorithm)</a:t>
            </a:r>
            <a:endParaRPr lang="en-US" altLang="zh-CN" sz="2800" i="1" dirty="0">
              <a:ea typeface="宋体" charset="-122"/>
            </a:endParaRPr>
          </a:p>
          <a:p>
            <a:pPr>
              <a:lnSpc>
                <a:spcPct val="90000"/>
              </a:lnSpc>
            </a:pPr>
            <a:endParaRPr lang="en-US" altLang="zh-CN" sz="2800" i="1" dirty="0">
              <a:ea typeface="宋体" charset="-122"/>
            </a:endParaRPr>
          </a:p>
        </p:txBody>
      </p:sp>
      <p:graphicFrame>
        <p:nvGraphicFramePr>
          <p:cNvPr id="97284" name="Object 4"/>
          <p:cNvGraphicFramePr>
            <a:graphicFrameLocks noChangeAspect="1"/>
          </p:cNvGraphicFramePr>
          <p:nvPr>
            <p:extLst>
              <p:ext uri="{D42A27DB-BD31-4B8C-83A1-F6EECF244321}">
                <p14:modId xmlns:p14="http://schemas.microsoft.com/office/powerpoint/2010/main" val="2320739652"/>
              </p:ext>
            </p:extLst>
          </p:nvPr>
        </p:nvGraphicFramePr>
        <p:xfrm>
          <a:off x="2843808" y="2708920"/>
          <a:ext cx="3511550" cy="774700"/>
        </p:xfrm>
        <a:graphic>
          <a:graphicData uri="http://schemas.openxmlformats.org/presentationml/2006/ole">
            <mc:AlternateContent xmlns:mc="http://schemas.openxmlformats.org/markup-compatibility/2006">
              <mc:Choice xmlns:v="urn:schemas-microsoft-com:vml" Requires="v">
                <p:oleObj spid="_x0000_s7328" name="Equation" r:id="rId4" imgW="1841500" imgH="406400" progId="Equation.3">
                  <p:embed/>
                </p:oleObj>
              </mc:Choice>
              <mc:Fallback>
                <p:oleObj name="Equation" r:id="rId4" imgW="1841500" imgH="406400" progId="Equation.3">
                  <p:embed/>
                  <p:pic>
                    <p:nvPicPr>
                      <p:cNvPr id="0" name="Picture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708920"/>
                        <a:ext cx="3511550" cy="77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7285" name="Object 5"/>
          <p:cNvGraphicFramePr>
            <a:graphicFrameLocks noChangeAspect="1"/>
          </p:cNvGraphicFramePr>
          <p:nvPr>
            <p:extLst>
              <p:ext uri="{D42A27DB-BD31-4B8C-83A1-F6EECF244321}">
                <p14:modId xmlns:p14="http://schemas.microsoft.com/office/powerpoint/2010/main" val="1827006860"/>
              </p:ext>
            </p:extLst>
          </p:nvPr>
        </p:nvGraphicFramePr>
        <p:xfrm>
          <a:off x="1187624" y="3501008"/>
          <a:ext cx="6705600" cy="387350"/>
        </p:xfrm>
        <a:graphic>
          <a:graphicData uri="http://schemas.openxmlformats.org/presentationml/2006/ole">
            <mc:AlternateContent xmlns:mc="http://schemas.openxmlformats.org/markup-compatibility/2006">
              <mc:Choice xmlns:v="urn:schemas-microsoft-com:vml" Requires="v">
                <p:oleObj spid="_x0000_s7329" name="Equation" r:id="rId6" imgW="3517900" imgH="203200" progId="Equation.3">
                  <p:embed/>
                </p:oleObj>
              </mc:Choice>
              <mc:Fallback>
                <p:oleObj name="Equation" r:id="rId6" imgW="3517900" imgH="203200" progId="Equation.3">
                  <p:embed/>
                  <p:pic>
                    <p:nvPicPr>
                      <p:cNvPr id="0" name="Picture 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3501008"/>
                        <a:ext cx="6705600" cy="38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6524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sz="3600">
                <a:ea typeface="宋体" charset="-122"/>
              </a:rPr>
              <a:t>Backward Algorithm For Pair HMMs</a:t>
            </a:r>
            <a:endParaRPr lang="en-US" altLang="zh-CN">
              <a:ea typeface="宋体" charset="-122"/>
            </a:endParaRPr>
          </a:p>
        </p:txBody>
      </p:sp>
      <p:pic>
        <p:nvPicPr>
          <p:cNvPr id="993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81200"/>
            <a:ext cx="8204200"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2698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Part II</a:t>
            </a:r>
            <a:endParaRPr lang="zh-CN" altLang="en-US" dirty="0"/>
          </a:p>
        </p:txBody>
      </p:sp>
      <p:sp>
        <p:nvSpPr>
          <p:cNvPr id="4" name="副标题 3"/>
          <p:cNvSpPr>
            <a:spLocks noGrp="1"/>
          </p:cNvSpPr>
          <p:nvPr>
            <p:ph type="subTitle" idx="1"/>
          </p:nvPr>
        </p:nvSpPr>
        <p:spPr/>
        <p:txBody>
          <a:bodyPr/>
          <a:lstStyle/>
          <a:p>
            <a:r>
              <a:rPr lang="en-US" altLang="zh-CN" dirty="0" smtClean="0"/>
              <a:t>Multiple Alignment</a:t>
            </a:r>
            <a:endParaRPr lang="zh-CN" altLang="en-US" dirty="0"/>
          </a:p>
        </p:txBody>
      </p:sp>
    </p:spTree>
    <p:extLst>
      <p:ext uri="{BB962C8B-B14F-4D97-AF65-F5344CB8AC3E}">
        <p14:creationId xmlns:p14="http://schemas.microsoft.com/office/powerpoint/2010/main" val="29109081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dirty="0">
                <a:ea typeface="宋体" charset="-122"/>
              </a:rPr>
              <a:t>Multiple </a:t>
            </a:r>
            <a:r>
              <a:rPr lang="en-US" altLang="zh-CN" dirty="0" smtClean="0">
                <a:ea typeface="宋体" charset="-122"/>
              </a:rPr>
              <a:t>Sequence Alignment</a:t>
            </a:r>
            <a:r>
              <a:rPr lang="en-US" altLang="zh-CN" dirty="0">
                <a:ea typeface="宋体" charset="-122"/>
              </a:rPr>
              <a:t/>
            </a:r>
            <a:br>
              <a:rPr lang="en-US" altLang="zh-CN" dirty="0">
                <a:ea typeface="宋体" charset="-122"/>
              </a:rPr>
            </a:br>
            <a:r>
              <a:rPr lang="en-US" altLang="zh-CN" dirty="0">
                <a:ea typeface="宋体" charset="-122"/>
              </a:rPr>
              <a:t>(Globin family)</a:t>
            </a:r>
          </a:p>
        </p:txBody>
      </p:sp>
      <p:pic>
        <p:nvPicPr>
          <p:cNvPr id="132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3867">
            <a:off x="1295400" y="1524000"/>
            <a:ext cx="6705600" cy="508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004506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dirty="0">
                <a:ea typeface="宋体" charset="-122"/>
              </a:rPr>
              <a:t>Profile </a:t>
            </a:r>
            <a:r>
              <a:rPr lang="en-US" altLang="zh-CN" dirty="0" smtClean="0">
                <a:ea typeface="宋体" charset="-122"/>
              </a:rPr>
              <a:t>Model </a:t>
            </a:r>
            <a:r>
              <a:rPr lang="en-US" altLang="zh-CN" dirty="0">
                <a:ea typeface="宋体" charset="-122"/>
              </a:rPr>
              <a:t>(PSSM)</a:t>
            </a:r>
          </a:p>
        </p:txBody>
      </p:sp>
      <p:sp>
        <p:nvSpPr>
          <p:cNvPr id="135171" name="Rectangle 3"/>
          <p:cNvSpPr>
            <a:spLocks noGrp="1" noChangeArrowheads="1"/>
          </p:cNvSpPr>
          <p:nvPr>
            <p:ph idx="1"/>
          </p:nvPr>
        </p:nvSpPr>
        <p:spPr/>
        <p:txBody>
          <a:bodyPr/>
          <a:lstStyle/>
          <a:p>
            <a:r>
              <a:rPr lang="en-US" altLang="zh-CN" dirty="0">
                <a:ea typeface="宋体" charset="-122"/>
              </a:rPr>
              <a:t>A natural probabilistic model for a conserved region would be to specify independent probabilities </a:t>
            </a:r>
            <a:r>
              <a:rPr lang="en-US" altLang="zh-CN" i="1" dirty="0" err="1">
                <a:ea typeface="宋体" charset="-122"/>
              </a:rPr>
              <a:t>e</a:t>
            </a:r>
            <a:r>
              <a:rPr lang="en-US" altLang="zh-CN" i="1" baseline="-25000" dirty="0" err="1">
                <a:ea typeface="宋体" charset="-122"/>
              </a:rPr>
              <a:t>i</a:t>
            </a:r>
            <a:r>
              <a:rPr lang="en-US" altLang="zh-CN" i="1" dirty="0">
                <a:ea typeface="宋体" charset="-122"/>
              </a:rPr>
              <a:t>(a)</a:t>
            </a:r>
            <a:r>
              <a:rPr lang="en-US" altLang="zh-CN" dirty="0">
                <a:ea typeface="宋体" charset="-122"/>
              </a:rPr>
              <a:t> of observing nucleotide (amino acid) </a:t>
            </a:r>
            <a:r>
              <a:rPr lang="en-US" altLang="zh-CN" i="1" dirty="0">
                <a:ea typeface="宋体" charset="-122"/>
              </a:rPr>
              <a:t>a</a:t>
            </a:r>
            <a:r>
              <a:rPr lang="en-US" altLang="zh-CN" dirty="0">
                <a:ea typeface="宋体" charset="-122"/>
              </a:rPr>
              <a:t> in position </a:t>
            </a:r>
            <a:r>
              <a:rPr lang="en-US" altLang="zh-CN" i="1" dirty="0" err="1">
                <a:ea typeface="宋体" charset="-122"/>
              </a:rPr>
              <a:t>i</a:t>
            </a:r>
            <a:r>
              <a:rPr lang="en-US" altLang="zh-CN" i="1" dirty="0">
                <a:ea typeface="宋体" charset="-122"/>
              </a:rPr>
              <a:t> </a:t>
            </a:r>
          </a:p>
          <a:p>
            <a:r>
              <a:rPr lang="en-US" altLang="zh-CN" dirty="0">
                <a:ea typeface="宋体" charset="-122"/>
              </a:rPr>
              <a:t>The probability of a new sequence x according to this model is</a:t>
            </a:r>
          </a:p>
        </p:txBody>
      </p:sp>
      <p:graphicFrame>
        <p:nvGraphicFramePr>
          <p:cNvPr id="135172" name="Object 4"/>
          <p:cNvGraphicFramePr>
            <a:graphicFrameLocks noChangeAspect="1"/>
          </p:cNvGraphicFramePr>
          <p:nvPr/>
        </p:nvGraphicFramePr>
        <p:xfrm>
          <a:off x="2819400" y="5334000"/>
          <a:ext cx="2743200" cy="952500"/>
        </p:xfrm>
        <a:graphic>
          <a:graphicData uri="http://schemas.openxmlformats.org/presentationml/2006/ole">
            <mc:AlternateContent xmlns:mc="http://schemas.openxmlformats.org/markup-compatibility/2006">
              <mc:Choice xmlns:v="urn:schemas-microsoft-com:vml" Requires="v">
                <p:oleObj spid="_x0000_s8263" name="Equation" r:id="rId4" imgW="1244600" imgH="431800" progId="Equation.3">
                  <p:embed/>
                </p:oleObj>
              </mc:Choice>
              <mc:Fallback>
                <p:oleObj name="Equation" r:id="rId4" imgW="1244600" imgH="431800" progId="Equation.3">
                  <p:embed/>
                  <p:pic>
                    <p:nvPicPr>
                      <p:cNvPr id="0" name="Picture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5334000"/>
                        <a:ext cx="27432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35950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dirty="0" smtClean="0">
                <a:ea typeface="宋体" charset="-122"/>
              </a:rPr>
              <a:t>Profile</a:t>
            </a:r>
            <a:endParaRPr lang="en-US" altLang="zh-CN" dirty="0">
              <a:ea typeface="宋体" charset="-122"/>
            </a:endParaRPr>
          </a:p>
        </p:txBody>
      </p:sp>
      <p:sp>
        <p:nvSpPr>
          <p:cNvPr id="7" name="内容占位符 6"/>
          <p:cNvSpPr>
            <a:spLocks noGrp="1"/>
          </p:cNvSpPr>
          <p:nvPr>
            <p:ph idx="1"/>
          </p:nvPr>
        </p:nvSpPr>
        <p:spPr>
          <a:xfrm>
            <a:off x="467544" y="1412776"/>
            <a:ext cx="8229600" cy="4525963"/>
          </a:xfrm>
        </p:spPr>
        <p:txBody>
          <a:bodyPr/>
          <a:lstStyle/>
          <a:p>
            <a:r>
              <a:rPr lang="en-US" altLang="zh-CN" dirty="0" smtClean="0"/>
              <a:t>Position Specific Score Matrix (PSSM)</a:t>
            </a:r>
            <a:endParaRPr lang="zh-CN" altLang="en-US" dirty="0"/>
          </a:p>
        </p:txBody>
      </p:sp>
      <p:pic>
        <p:nvPicPr>
          <p:cNvPr id="134147" name="Picture 3" descr="Catobolite Activator Protein (CAP)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941168"/>
            <a:ext cx="6477000" cy="1790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1547664" y="2132856"/>
            <a:ext cx="6365329" cy="2781300"/>
          </a:xfrm>
          <a:prstGeom prst="rect">
            <a:avLst/>
          </a:prstGeom>
          <a:noFill/>
          <a:ln w="22225">
            <a:noFill/>
            <a:miter lim="800000"/>
            <a:headEnd/>
            <a:tailEnd/>
          </a:ln>
          <a:effectLst/>
        </p:spPr>
        <p:txBody>
          <a:bodyPr wrap="square">
            <a:spAutoFit/>
          </a:bodyPr>
          <a:lstStyle/>
          <a:p>
            <a:r>
              <a:rPr lang="en-US" altLang="zh-CN" sz="1600" dirty="0">
                <a:solidFill>
                  <a:srgbClr val="000066"/>
                </a:solidFill>
                <a:latin typeface="Courier New" pitchFamily="49" charset="0"/>
                <a:ea typeface="宋体" charset="-122"/>
              </a:rPr>
              <a:t>	 -  A  G  </a:t>
            </a:r>
            <a:r>
              <a:rPr lang="en-US" altLang="zh-CN" sz="1600" dirty="0" err="1">
                <a:solidFill>
                  <a:srgbClr val="000066"/>
                </a:solidFill>
                <a:latin typeface="Courier New" pitchFamily="49" charset="0"/>
                <a:ea typeface="宋体" charset="-122"/>
              </a:rPr>
              <a:t>G</a:t>
            </a:r>
            <a:r>
              <a:rPr lang="en-US" altLang="zh-CN" sz="1600" dirty="0">
                <a:solidFill>
                  <a:srgbClr val="000066"/>
                </a:solidFill>
                <a:latin typeface="Courier New" pitchFamily="49" charset="0"/>
                <a:ea typeface="宋体" charset="-122"/>
              </a:rPr>
              <a:t>  C  T  A  T  C  A  C  </a:t>
            </a:r>
            <a:r>
              <a:rPr lang="en-US" altLang="zh-CN" sz="1600" dirty="0" err="1">
                <a:solidFill>
                  <a:srgbClr val="000066"/>
                </a:solidFill>
                <a:latin typeface="Courier New" pitchFamily="49" charset="0"/>
                <a:ea typeface="宋体" charset="-122"/>
              </a:rPr>
              <a:t>C</a:t>
            </a:r>
            <a:r>
              <a:rPr lang="en-US" altLang="zh-CN" sz="1600" dirty="0">
                <a:solidFill>
                  <a:srgbClr val="000066"/>
                </a:solidFill>
                <a:latin typeface="Courier New" pitchFamily="49" charset="0"/>
                <a:ea typeface="宋体" charset="-122"/>
              </a:rPr>
              <a:t>  T  G </a:t>
            </a:r>
          </a:p>
          <a:p>
            <a:r>
              <a:rPr lang="en-US" altLang="zh-CN" sz="1600" dirty="0">
                <a:solidFill>
                  <a:srgbClr val="000066"/>
                </a:solidFill>
                <a:latin typeface="Courier New" pitchFamily="49" charset="0"/>
                <a:ea typeface="宋体" charset="-122"/>
              </a:rPr>
              <a:t>	 T  A  G  –  C  T  A  C  </a:t>
            </a:r>
            <a:r>
              <a:rPr lang="en-US" altLang="zh-CN" sz="1600" dirty="0" err="1">
                <a:solidFill>
                  <a:srgbClr val="000066"/>
                </a:solidFill>
                <a:latin typeface="Courier New" pitchFamily="49" charset="0"/>
                <a:ea typeface="宋体" charset="-122"/>
              </a:rPr>
              <a:t>C</a:t>
            </a:r>
            <a:r>
              <a:rPr lang="en-US" altLang="zh-CN" sz="1600" dirty="0">
                <a:solidFill>
                  <a:srgbClr val="000066"/>
                </a:solidFill>
                <a:latin typeface="Courier New" pitchFamily="49" charset="0"/>
                <a:ea typeface="宋体" charset="-122"/>
              </a:rPr>
              <a:t>  A  -  -  -  G </a:t>
            </a:r>
          </a:p>
          <a:p>
            <a:r>
              <a:rPr lang="en-US" altLang="zh-CN" sz="1600" dirty="0">
                <a:solidFill>
                  <a:srgbClr val="000066"/>
                </a:solidFill>
                <a:latin typeface="Courier New" pitchFamily="49" charset="0"/>
                <a:ea typeface="宋体" charset="-122"/>
              </a:rPr>
              <a:t>	 C  A  G  –  C  T  A  C  </a:t>
            </a:r>
            <a:r>
              <a:rPr lang="en-US" altLang="zh-CN" sz="1600" dirty="0" err="1">
                <a:solidFill>
                  <a:srgbClr val="000066"/>
                </a:solidFill>
                <a:latin typeface="Courier New" pitchFamily="49" charset="0"/>
                <a:ea typeface="宋体" charset="-122"/>
              </a:rPr>
              <a:t>C</a:t>
            </a:r>
            <a:r>
              <a:rPr lang="en-US" altLang="zh-CN" sz="1600" dirty="0">
                <a:solidFill>
                  <a:srgbClr val="000066"/>
                </a:solidFill>
                <a:latin typeface="Courier New" pitchFamily="49" charset="0"/>
                <a:ea typeface="宋体" charset="-122"/>
              </a:rPr>
              <a:t>  A  -  -  -  G </a:t>
            </a:r>
          </a:p>
          <a:p>
            <a:r>
              <a:rPr lang="en-US" altLang="zh-CN" sz="1600" dirty="0">
                <a:solidFill>
                  <a:srgbClr val="000066"/>
                </a:solidFill>
                <a:latin typeface="Courier New" pitchFamily="49" charset="0"/>
                <a:ea typeface="宋体" charset="-122"/>
              </a:rPr>
              <a:t>	 C  A  G  –  C  T  A  T  C  A  C  –  G  </a:t>
            </a:r>
            <a:r>
              <a:rPr lang="en-US" altLang="zh-CN" sz="1600" dirty="0" err="1">
                <a:solidFill>
                  <a:srgbClr val="000066"/>
                </a:solidFill>
                <a:latin typeface="Courier New" pitchFamily="49" charset="0"/>
                <a:ea typeface="宋体" charset="-122"/>
              </a:rPr>
              <a:t>G</a:t>
            </a:r>
            <a:r>
              <a:rPr lang="en-US" altLang="zh-CN" sz="1600" dirty="0">
                <a:solidFill>
                  <a:srgbClr val="000066"/>
                </a:solidFill>
                <a:latin typeface="Courier New" pitchFamily="49" charset="0"/>
                <a:ea typeface="宋体" charset="-122"/>
              </a:rPr>
              <a:t> </a:t>
            </a:r>
          </a:p>
          <a:p>
            <a:r>
              <a:rPr lang="en-US" altLang="zh-CN" sz="1600" dirty="0">
                <a:solidFill>
                  <a:srgbClr val="000066"/>
                </a:solidFill>
                <a:latin typeface="Courier New" pitchFamily="49" charset="0"/>
                <a:ea typeface="宋体" charset="-122"/>
              </a:rPr>
              <a:t>	 C  A  G  –  C  T  A  T  C  G  C  –  G  </a:t>
            </a:r>
            <a:r>
              <a:rPr lang="en-US" altLang="zh-CN" sz="1600" dirty="0" err="1">
                <a:solidFill>
                  <a:srgbClr val="000066"/>
                </a:solidFill>
                <a:latin typeface="Courier New" pitchFamily="49" charset="0"/>
                <a:ea typeface="宋体" charset="-122"/>
              </a:rPr>
              <a:t>G</a:t>
            </a:r>
            <a:r>
              <a:rPr lang="en-US" altLang="zh-CN" sz="1600" dirty="0">
                <a:solidFill>
                  <a:srgbClr val="000066"/>
                </a:solidFill>
                <a:latin typeface="Courier New" pitchFamily="49" charset="0"/>
                <a:ea typeface="宋体" charset="-122"/>
              </a:rPr>
              <a:t> </a:t>
            </a:r>
          </a:p>
          <a:p>
            <a:endParaRPr lang="en-US" altLang="zh-CN" sz="1600" dirty="0">
              <a:solidFill>
                <a:srgbClr val="000066"/>
              </a:solidFill>
              <a:latin typeface="Courier New" pitchFamily="49" charset="0"/>
              <a:ea typeface="宋体" charset="-122"/>
            </a:endParaRPr>
          </a:p>
          <a:p>
            <a:r>
              <a:rPr lang="en-US" altLang="zh-CN" sz="1600" dirty="0">
                <a:solidFill>
                  <a:srgbClr val="000066"/>
                </a:solidFill>
                <a:latin typeface="Courier New" pitchFamily="49" charset="0"/>
                <a:ea typeface="宋体" charset="-122"/>
              </a:rPr>
              <a:t>A	    1              1       .8        </a:t>
            </a:r>
          </a:p>
          <a:p>
            <a:r>
              <a:rPr lang="en-US" altLang="zh-CN" sz="1600" dirty="0">
                <a:solidFill>
                  <a:srgbClr val="000066"/>
                </a:solidFill>
                <a:latin typeface="Courier New" pitchFamily="49" charset="0"/>
                <a:ea typeface="宋体" charset="-122"/>
              </a:rPr>
              <a:t>C	.6           1       .4  1    .6 .2</a:t>
            </a:r>
          </a:p>
          <a:p>
            <a:r>
              <a:rPr lang="en-US" altLang="zh-CN" sz="1600" dirty="0">
                <a:solidFill>
                  <a:srgbClr val="000066"/>
                </a:solidFill>
                <a:latin typeface="Courier New" pitchFamily="49" charset="0"/>
                <a:ea typeface="宋体" charset="-122"/>
              </a:rPr>
              <a:t>G	       1 .2                .2       .4  1</a:t>
            </a:r>
          </a:p>
          <a:p>
            <a:r>
              <a:rPr lang="en-US" altLang="zh-CN" sz="1600" dirty="0">
                <a:solidFill>
                  <a:srgbClr val="000066"/>
                </a:solidFill>
                <a:latin typeface="Courier New" pitchFamily="49" charset="0"/>
                <a:ea typeface="宋体" charset="-122"/>
              </a:rPr>
              <a:t>T	.2              1    .6             .2</a:t>
            </a:r>
          </a:p>
          <a:p>
            <a:r>
              <a:rPr lang="en-US" altLang="zh-CN" sz="1600" dirty="0">
                <a:solidFill>
                  <a:srgbClr val="000066"/>
                </a:solidFill>
                <a:latin typeface="Courier New" pitchFamily="49" charset="0"/>
                <a:ea typeface="宋体" charset="-122"/>
              </a:rPr>
              <a:t>-	.2       .8                   .4 .8 .4</a:t>
            </a:r>
          </a:p>
        </p:txBody>
      </p:sp>
    </p:spTree>
    <p:extLst>
      <p:ext uri="{BB962C8B-B14F-4D97-AF65-F5344CB8AC3E}">
        <p14:creationId xmlns:p14="http://schemas.microsoft.com/office/powerpoint/2010/main" val="415996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dissolve">
                                      <p:cBhvr>
                                        <p:cTn id="7" dur="500"/>
                                        <p:tgtEl>
                                          <p:spTgt spid="6">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dissolve">
                                      <p:cBhvr>
                                        <p:cTn id="10" dur="500"/>
                                        <p:tgtEl>
                                          <p:spTgt spid="6">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dissolve">
                                      <p:cBhvr>
                                        <p:cTn id="13" dur="500"/>
                                        <p:tgtEl>
                                          <p:spTgt spid="6">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dissolve">
                                      <p:cBhvr>
                                        <p:cTn id="16" dur="500"/>
                                        <p:tgtEl>
                                          <p:spTgt spid="6">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animEffect transition="in" filter="dissolve">
                                      <p:cBhvr>
                                        <p:cTn id="19"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dirty="0">
                <a:ea typeface="宋体" charset="-122"/>
              </a:rPr>
              <a:t>Searching </a:t>
            </a:r>
            <a:r>
              <a:rPr lang="en-US" altLang="zh-CN" dirty="0" smtClean="0">
                <a:ea typeface="宋体" charset="-122"/>
              </a:rPr>
              <a:t>Profiles</a:t>
            </a:r>
            <a:r>
              <a:rPr lang="en-US" altLang="zh-CN" dirty="0">
                <a:ea typeface="宋体" charset="-122"/>
              </a:rPr>
              <a:t>: </a:t>
            </a:r>
            <a:r>
              <a:rPr lang="en-US" altLang="zh-CN" dirty="0" smtClean="0">
                <a:ea typeface="宋体" charset="-122"/>
              </a:rPr>
              <a:t>Inference</a:t>
            </a:r>
            <a:endParaRPr lang="en-US" altLang="zh-CN" dirty="0">
              <a:ea typeface="宋体" charset="-122"/>
            </a:endParaRPr>
          </a:p>
        </p:txBody>
      </p:sp>
      <p:sp>
        <p:nvSpPr>
          <p:cNvPr id="137219" name="Rectangle 3"/>
          <p:cNvSpPr>
            <a:spLocks noGrp="1" noChangeArrowheads="1"/>
          </p:cNvSpPr>
          <p:nvPr>
            <p:ph type="body" sz="half" idx="1"/>
          </p:nvPr>
        </p:nvSpPr>
        <p:spPr>
          <a:xfrm>
            <a:off x="457200" y="1600200"/>
            <a:ext cx="7924800" cy="4525963"/>
          </a:xfrm>
        </p:spPr>
        <p:txBody>
          <a:bodyPr/>
          <a:lstStyle/>
          <a:p>
            <a:r>
              <a:rPr lang="en-US" altLang="zh-CN" sz="2800" dirty="0">
                <a:ea typeface="宋体" charset="-122"/>
              </a:rPr>
              <a:t>Give a sequence S of length L, compute the likelihood ratio of being generated from this profile vs. from background model:</a:t>
            </a:r>
          </a:p>
          <a:p>
            <a:pPr lvl="1"/>
            <a:r>
              <a:rPr lang="en-US" altLang="zh-CN" sz="2400" dirty="0">
                <a:ea typeface="宋体" charset="-122"/>
              </a:rPr>
              <a:t>R(S|P)=</a:t>
            </a:r>
          </a:p>
          <a:p>
            <a:pPr lvl="1"/>
            <a:endParaRPr lang="en-US" altLang="zh-CN" sz="2400" dirty="0">
              <a:ea typeface="宋体" charset="-122"/>
            </a:endParaRPr>
          </a:p>
          <a:p>
            <a:pPr lvl="1"/>
            <a:r>
              <a:rPr lang="en-US" altLang="zh-CN" sz="2400" dirty="0">
                <a:ea typeface="宋体" charset="-122"/>
              </a:rPr>
              <a:t>Searching motifs in a sequence: sliding window approach</a:t>
            </a:r>
            <a:endParaRPr lang="en-US" altLang="zh-CN" sz="2400" dirty="0">
              <a:ea typeface="宋体" charset="-122"/>
              <a:sym typeface="Symbol" pitchFamily="18" charset="2"/>
            </a:endParaRPr>
          </a:p>
        </p:txBody>
      </p:sp>
      <p:graphicFrame>
        <p:nvGraphicFramePr>
          <p:cNvPr id="137220" name="Object 4"/>
          <p:cNvGraphicFramePr>
            <a:graphicFrameLocks noGrp="1" noChangeAspect="1"/>
          </p:cNvGraphicFramePr>
          <p:nvPr>
            <p:ph sz="half" idx="2"/>
          </p:nvPr>
        </p:nvGraphicFramePr>
        <p:xfrm>
          <a:off x="2627313" y="2895600"/>
          <a:ext cx="1074737" cy="800100"/>
        </p:xfrm>
        <a:graphic>
          <a:graphicData uri="http://schemas.openxmlformats.org/presentationml/2006/ole">
            <mc:AlternateContent xmlns:mc="http://schemas.openxmlformats.org/markup-compatibility/2006">
              <mc:Choice xmlns:v="urn:schemas-microsoft-com:vml" Requires="v">
                <p:oleObj spid="_x0000_s9287" name="Equation" r:id="rId3" imgW="596641" imgH="444307" progId="Equation.3">
                  <p:embed/>
                </p:oleObj>
              </mc:Choice>
              <mc:Fallback>
                <p:oleObj name="Equation" r:id="rId3" imgW="596641" imgH="444307" progId="Equation.3">
                  <p:embed/>
                  <p:pic>
                    <p:nvPicPr>
                      <p:cNvPr id="0" name="Picture 6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895600"/>
                        <a:ext cx="1074737"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77504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ko-KR" dirty="0">
                <a:ea typeface="Gulim" pitchFamily="34" charset="-127"/>
              </a:rPr>
              <a:t>Match </a:t>
            </a:r>
            <a:r>
              <a:rPr lang="en-US" altLang="ko-KR" dirty="0" smtClean="0">
                <a:ea typeface="Gulim" pitchFamily="34" charset="-127"/>
              </a:rPr>
              <a:t>States </a:t>
            </a:r>
            <a:r>
              <a:rPr lang="en-US" altLang="ko-KR" dirty="0">
                <a:ea typeface="Gulim" pitchFamily="34" charset="-127"/>
              </a:rPr>
              <a:t>for </a:t>
            </a:r>
            <a:r>
              <a:rPr lang="en-US" altLang="ko-KR" dirty="0" smtClean="0">
                <a:ea typeface="Gulim" pitchFamily="34" charset="-127"/>
              </a:rPr>
              <a:t>Profile </a:t>
            </a:r>
            <a:r>
              <a:rPr lang="en-US" altLang="ko-KR" dirty="0">
                <a:ea typeface="Gulim" pitchFamily="34" charset="-127"/>
              </a:rPr>
              <a:t>HMMs</a:t>
            </a:r>
          </a:p>
        </p:txBody>
      </p:sp>
      <p:sp>
        <p:nvSpPr>
          <p:cNvPr id="64515" name="Rectangle 3"/>
          <p:cNvSpPr>
            <a:spLocks noGrp="1" noChangeArrowheads="1"/>
          </p:cNvSpPr>
          <p:nvPr>
            <p:ph type="body" idx="1"/>
          </p:nvPr>
        </p:nvSpPr>
        <p:spPr/>
        <p:txBody>
          <a:bodyPr/>
          <a:lstStyle/>
          <a:p>
            <a:r>
              <a:rPr lang="en-US" altLang="ko-KR" dirty="0">
                <a:ea typeface="Gulim" pitchFamily="34" charset="-127"/>
              </a:rPr>
              <a:t>Match states</a:t>
            </a:r>
          </a:p>
          <a:p>
            <a:pPr lvl="1"/>
            <a:r>
              <a:rPr lang="en-US" altLang="ko-KR" dirty="0">
                <a:ea typeface="Gulim" pitchFamily="34" charset="-127"/>
              </a:rPr>
              <a:t>Emission probabilities</a:t>
            </a:r>
          </a:p>
        </p:txBody>
      </p:sp>
      <p:sp>
        <p:nvSpPr>
          <p:cNvPr id="64516" name="Rectangle 4"/>
          <p:cNvSpPr>
            <a:spLocks noChangeArrowheads="1"/>
          </p:cNvSpPr>
          <p:nvPr/>
        </p:nvSpPr>
        <p:spPr bwMode="auto">
          <a:xfrm>
            <a:off x="611188" y="3860800"/>
            <a:ext cx="865187" cy="5762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b="1" smtClean="0">
                <a:solidFill>
                  <a:srgbClr val="000000"/>
                </a:solidFill>
                <a:latin typeface="Gulim" pitchFamily="34" charset="-127"/>
                <a:ea typeface="Gulim" pitchFamily="34" charset="-127"/>
              </a:rPr>
              <a:t>Begin</a:t>
            </a:r>
          </a:p>
        </p:txBody>
      </p:sp>
      <p:sp>
        <p:nvSpPr>
          <p:cNvPr id="64517" name="Rectangle 5"/>
          <p:cNvSpPr>
            <a:spLocks noChangeArrowheads="1"/>
          </p:cNvSpPr>
          <p:nvPr/>
        </p:nvSpPr>
        <p:spPr bwMode="auto">
          <a:xfrm>
            <a:off x="2193925" y="3860800"/>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4518" name="Rectangle 6"/>
          <p:cNvSpPr>
            <a:spLocks noChangeArrowheads="1"/>
          </p:cNvSpPr>
          <p:nvPr/>
        </p:nvSpPr>
        <p:spPr bwMode="auto">
          <a:xfrm>
            <a:off x="4283075" y="3860800"/>
            <a:ext cx="720725"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2000" smtClean="0">
                <a:solidFill>
                  <a:srgbClr val="000000"/>
                </a:solidFill>
                <a:latin typeface="Times New Roman" pitchFamily="18" charset="0"/>
                <a:ea typeface="Gulim" pitchFamily="34" charset="-127"/>
              </a:rPr>
              <a:t>M</a:t>
            </a:r>
            <a:r>
              <a:rPr kumimoji="1" lang="en-US" altLang="ko-KR" sz="2000" i="1" baseline="-25000" smtClean="0">
                <a:solidFill>
                  <a:srgbClr val="000000"/>
                </a:solidFill>
                <a:latin typeface="Times New Roman" pitchFamily="18" charset="0"/>
                <a:ea typeface="Gulim" pitchFamily="34" charset="-127"/>
              </a:rPr>
              <a:t>j</a:t>
            </a:r>
          </a:p>
        </p:txBody>
      </p:sp>
      <p:sp>
        <p:nvSpPr>
          <p:cNvPr id="64519" name="Rectangle 7"/>
          <p:cNvSpPr>
            <a:spLocks noChangeArrowheads="1"/>
          </p:cNvSpPr>
          <p:nvPr/>
        </p:nvSpPr>
        <p:spPr bwMode="auto">
          <a:xfrm>
            <a:off x="6300788" y="3860800"/>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4520" name="Rectangle 8"/>
          <p:cNvSpPr>
            <a:spLocks noChangeArrowheads="1"/>
          </p:cNvSpPr>
          <p:nvPr/>
        </p:nvSpPr>
        <p:spPr bwMode="auto">
          <a:xfrm>
            <a:off x="7594600" y="3860800"/>
            <a:ext cx="722313"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b="1" smtClean="0">
                <a:solidFill>
                  <a:srgbClr val="000000"/>
                </a:solidFill>
                <a:latin typeface="Gulim" pitchFamily="34" charset="-127"/>
                <a:ea typeface="Gulim" pitchFamily="34" charset="-127"/>
              </a:rPr>
              <a:t>End</a:t>
            </a:r>
          </a:p>
        </p:txBody>
      </p:sp>
      <p:sp>
        <p:nvSpPr>
          <p:cNvPr id="64521" name="Line 9"/>
          <p:cNvSpPr>
            <a:spLocks noChangeShapeType="1"/>
          </p:cNvSpPr>
          <p:nvPr/>
        </p:nvSpPr>
        <p:spPr bwMode="auto">
          <a:xfrm>
            <a:off x="1474788" y="4148138"/>
            <a:ext cx="719137"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4522" name="Line 10"/>
          <p:cNvSpPr>
            <a:spLocks noChangeShapeType="1"/>
          </p:cNvSpPr>
          <p:nvPr/>
        </p:nvSpPr>
        <p:spPr bwMode="auto">
          <a:xfrm>
            <a:off x="2771775" y="4148138"/>
            <a:ext cx="3603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4523" name="Line 11"/>
          <p:cNvSpPr>
            <a:spLocks noChangeShapeType="1"/>
          </p:cNvSpPr>
          <p:nvPr/>
        </p:nvSpPr>
        <p:spPr bwMode="auto">
          <a:xfrm>
            <a:off x="5003800" y="4148138"/>
            <a:ext cx="3603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4524" name="Line 12"/>
          <p:cNvSpPr>
            <a:spLocks noChangeShapeType="1"/>
          </p:cNvSpPr>
          <p:nvPr/>
        </p:nvSpPr>
        <p:spPr bwMode="auto">
          <a:xfrm>
            <a:off x="6877050" y="4148138"/>
            <a:ext cx="719138"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4525" name="Line 13"/>
          <p:cNvSpPr>
            <a:spLocks noChangeShapeType="1"/>
          </p:cNvSpPr>
          <p:nvPr/>
        </p:nvSpPr>
        <p:spPr bwMode="auto">
          <a:xfrm>
            <a:off x="3924300" y="4148138"/>
            <a:ext cx="3603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4526" name="Line 14"/>
          <p:cNvSpPr>
            <a:spLocks noChangeShapeType="1"/>
          </p:cNvSpPr>
          <p:nvPr/>
        </p:nvSpPr>
        <p:spPr bwMode="auto">
          <a:xfrm>
            <a:off x="5940425" y="4148138"/>
            <a:ext cx="3603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4527" name="Text Box 15"/>
          <p:cNvSpPr txBox="1">
            <a:spLocks noChangeArrowheads="1"/>
          </p:cNvSpPr>
          <p:nvPr/>
        </p:nvSpPr>
        <p:spPr bwMode="auto">
          <a:xfrm>
            <a:off x="3203575" y="378777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latinLnBrk="1">
              <a:spcBef>
                <a:spcPct val="0"/>
              </a:spcBef>
              <a:spcAft>
                <a:spcPct val="0"/>
              </a:spcAft>
            </a:pPr>
            <a:r>
              <a:rPr kumimoji="1" lang="en-US" altLang="ko-KR" sz="2400" b="1" smtClean="0">
                <a:solidFill>
                  <a:srgbClr val="000000"/>
                </a:solidFill>
                <a:latin typeface="Gulim" pitchFamily="34" charset="-127"/>
                <a:ea typeface="Gulim" pitchFamily="34" charset="-127"/>
              </a:rPr>
              <a:t>....</a:t>
            </a:r>
          </a:p>
        </p:txBody>
      </p:sp>
      <p:sp>
        <p:nvSpPr>
          <p:cNvPr id="64528" name="Text Box 16"/>
          <p:cNvSpPr txBox="1">
            <a:spLocks noChangeArrowheads="1"/>
          </p:cNvSpPr>
          <p:nvPr/>
        </p:nvSpPr>
        <p:spPr bwMode="auto">
          <a:xfrm>
            <a:off x="5364163" y="378777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latinLnBrk="1">
              <a:spcBef>
                <a:spcPct val="0"/>
              </a:spcBef>
              <a:spcAft>
                <a:spcPct val="0"/>
              </a:spcAft>
            </a:pPr>
            <a:r>
              <a:rPr kumimoji="1" lang="en-US" altLang="ko-KR" sz="2400" b="1" smtClean="0">
                <a:solidFill>
                  <a:srgbClr val="000000"/>
                </a:solidFill>
                <a:latin typeface="Gulim" pitchFamily="34" charset="-127"/>
                <a:ea typeface="Gulim" pitchFamily="34" charset="-127"/>
              </a:rPr>
              <a:t>....</a:t>
            </a:r>
          </a:p>
        </p:txBody>
      </p:sp>
      <p:graphicFrame>
        <p:nvGraphicFramePr>
          <p:cNvPr id="64529" name="Object 17"/>
          <p:cNvGraphicFramePr>
            <a:graphicFrameLocks noChangeAspect="1"/>
          </p:cNvGraphicFramePr>
          <p:nvPr/>
        </p:nvGraphicFramePr>
        <p:xfrm>
          <a:off x="1143000" y="2667000"/>
          <a:ext cx="1152525" cy="644525"/>
        </p:xfrm>
        <a:graphic>
          <a:graphicData uri="http://schemas.openxmlformats.org/presentationml/2006/ole">
            <mc:AlternateContent xmlns:mc="http://schemas.openxmlformats.org/markup-compatibility/2006">
              <mc:Choice xmlns:v="urn:schemas-microsoft-com:vml" Requires="v">
                <p:oleObj spid="_x0000_s10311" name="Equation" r:id="rId3" imgW="431613" imgH="241195" progId="Equation.3">
                  <p:embed/>
                </p:oleObj>
              </mc:Choice>
              <mc:Fallback>
                <p:oleObj name="Equation" r:id="rId3" imgW="431613" imgH="241195" progId="Equation.3">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667000"/>
                        <a:ext cx="1152525"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40226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ko-KR" dirty="0">
                <a:ea typeface="Gulim" pitchFamily="34" charset="-127"/>
              </a:rPr>
              <a:t>Components of </a:t>
            </a:r>
            <a:r>
              <a:rPr lang="en-US" altLang="ko-KR" dirty="0" smtClean="0">
                <a:ea typeface="Gulim" pitchFamily="34" charset="-127"/>
              </a:rPr>
              <a:t>Profile </a:t>
            </a:r>
            <a:r>
              <a:rPr lang="en-US" altLang="ko-KR" dirty="0">
                <a:ea typeface="Gulim" pitchFamily="34" charset="-127"/>
              </a:rPr>
              <a:t>HMMs</a:t>
            </a:r>
          </a:p>
        </p:txBody>
      </p:sp>
      <p:sp>
        <p:nvSpPr>
          <p:cNvPr id="65539" name="Rectangle 3"/>
          <p:cNvSpPr>
            <a:spLocks noGrp="1" noChangeArrowheads="1"/>
          </p:cNvSpPr>
          <p:nvPr>
            <p:ph type="body" idx="1"/>
          </p:nvPr>
        </p:nvSpPr>
        <p:spPr>
          <a:xfrm>
            <a:off x="457200" y="1600200"/>
            <a:ext cx="7889875" cy="4525963"/>
          </a:xfrm>
        </p:spPr>
        <p:txBody>
          <a:bodyPr/>
          <a:lstStyle/>
          <a:p>
            <a:r>
              <a:rPr lang="en-US" altLang="ko-KR" sz="2800" dirty="0">
                <a:ea typeface="Gulim" pitchFamily="34" charset="-127"/>
              </a:rPr>
              <a:t>Insert states</a:t>
            </a:r>
          </a:p>
          <a:p>
            <a:pPr lvl="1"/>
            <a:r>
              <a:rPr lang="en-US" altLang="ko-KR" sz="2400" dirty="0">
                <a:ea typeface="Gulim" pitchFamily="34" charset="-127"/>
              </a:rPr>
              <a:t>Emission prob.</a:t>
            </a:r>
          </a:p>
          <a:p>
            <a:pPr lvl="2"/>
            <a:r>
              <a:rPr lang="en-US" altLang="ko-KR" sz="2000" dirty="0">
                <a:ea typeface="Gulim" pitchFamily="34" charset="-127"/>
              </a:rPr>
              <a:t>Usually back ground distribution </a:t>
            </a:r>
            <a:r>
              <a:rPr lang="en-US" altLang="ko-KR" sz="2000" i="1" dirty="0" err="1">
                <a:latin typeface="Times New Roman" pitchFamily="18" charset="0"/>
                <a:ea typeface="Gulim" pitchFamily="34" charset="-127"/>
              </a:rPr>
              <a:t>q</a:t>
            </a:r>
            <a:r>
              <a:rPr lang="en-US" altLang="ko-KR" sz="2000" i="1" baseline="-25000" dirty="0" err="1">
                <a:latin typeface="Times New Roman" pitchFamily="18" charset="0"/>
                <a:ea typeface="Gulim" pitchFamily="34" charset="-127"/>
              </a:rPr>
              <a:t>a</a:t>
            </a:r>
            <a:r>
              <a:rPr lang="en-US" altLang="ko-KR" sz="2000" dirty="0">
                <a:ea typeface="Gulim" pitchFamily="34" charset="-127"/>
              </a:rPr>
              <a:t>.</a:t>
            </a:r>
          </a:p>
          <a:p>
            <a:pPr lvl="1"/>
            <a:r>
              <a:rPr lang="en-US" altLang="ko-KR" sz="2400" dirty="0">
                <a:ea typeface="Gulim" pitchFamily="34" charset="-127"/>
              </a:rPr>
              <a:t>Transition prob.</a:t>
            </a:r>
          </a:p>
          <a:p>
            <a:pPr lvl="2"/>
            <a:r>
              <a:rPr lang="en-US" altLang="ko-KR" sz="2000" dirty="0">
                <a:latin typeface="Times New Roman" pitchFamily="18" charset="0"/>
                <a:ea typeface="Gulim" pitchFamily="34" charset="-127"/>
              </a:rPr>
              <a:t>M</a:t>
            </a:r>
            <a:r>
              <a:rPr lang="en-US" altLang="ko-KR" sz="2000" i="1" baseline="-25000" dirty="0">
                <a:latin typeface="Times New Roman" pitchFamily="18" charset="0"/>
                <a:ea typeface="Gulim" pitchFamily="34" charset="-127"/>
              </a:rPr>
              <a:t>i</a:t>
            </a:r>
            <a:r>
              <a:rPr lang="en-US" altLang="ko-KR" sz="2000" dirty="0">
                <a:ea typeface="Gulim" pitchFamily="34" charset="-127"/>
              </a:rPr>
              <a:t> to </a:t>
            </a:r>
            <a:r>
              <a:rPr lang="en-US" altLang="ko-KR" sz="2000" dirty="0">
                <a:latin typeface="Times New Roman" pitchFamily="18" charset="0"/>
                <a:ea typeface="Gulim" pitchFamily="34" charset="-127"/>
              </a:rPr>
              <a:t>I</a:t>
            </a:r>
            <a:r>
              <a:rPr lang="en-US" altLang="ko-KR" sz="2000" i="1" baseline="-25000" dirty="0">
                <a:latin typeface="Times New Roman" pitchFamily="18" charset="0"/>
                <a:ea typeface="Gulim" pitchFamily="34" charset="-127"/>
              </a:rPr>
              <a:t>i</a:t>
            </a:r>
            <a:r>
              <a:rPr lang="en-US" altLang="ko-KR" sz="2000" dirty="0">
                <a:ea typeface="Gulim" pitchFamily="34" charset="-127"/>
              </a:rPr>
              <a:t>, </a:t>
            </a:r>
            <a:r>
              <a:rPr lang="en-US" altLang="ko-KR" sz="2000" dirty="0">
                <a:latin typeface="Times New Roman" pitchFamily="18" charset="0"/>
                <a:ea typeface="Gulim" pitchFamily="34" charset="-127"/>
              </a:rPr>
              <a:t>I</a:t>
            </a:r>
            <a:r>
              <a:rPr lang="en-US" altLang="ko-KR" sz="2000" i="1" baseline="-25000" dirty="0">
                <a:latin typeface="Times New Roman" pitchFamily="18" charset="0"/>
                <a:ea typeface="Gulim" pitchFamily="34" charset="-127"/>
              </a:rPr>
              <a:t>i</a:t>
            </a:r>
            <a:r>
              <a:rPr lang="en-US" altLang="ko-KR" sz="2000" dirty="0">
                <a:ea typeface="Gulim" pitchFamily="34" charset="-127"/>
              </a:rPr>
              <a:t> to itself, </a:t>
            </a:r>
            <a:r>
              <a:rPr lang="en-US" altLang="ko-KR" sz="2000" dirty="0">
                <a:latin typeface="Times New Roman" pitchFamily="18" charset="0"/>
                <a:ea typeface="Gulim" pitchFamily="34" charset="-127"/>
              </a:rPr>
              <a:t>I</a:t>
            </a:r>
            <a:r>
              <a:rPr lang="en-US" altLang="ko-KR" sz="2000" i="1" baseline="-25000" dirty="0">
                <a:latin typeface="Times New Roman" pitchFamily="18" charset="0"/>
                <a:ea typeface="Gulim" pitchFamily="34" charset="-127"/>
              </a:rPr>
              <a:t>i</a:t>
            </a:r>
            <a:r>
              <a:rPr lang="en-US" altLang="ko-KR" sz="2000" dirty="0">
                <a:ea typeface="Gulim" pitchFamily="34" charset="-127"/>
              </a:rPr>
              <a:t> to </a:t>
            </a:r>
            <a:r>
              <a:rPr lang="en-US" altLang="ko-KR" sz="2000" dirty="0" smtClean="0">
                <a:latin typeface="Times New Roman" pitchFamily="18" charset="0"/>
                <a:ea typeface="Gulim" pitchFamily="34" charset="-127"/>
              </a:rPr>
              <a:t>M</a:t>
            </a:r>
            <a:r>
              <a:rPr lang="en-US" altLang="ko-KR" sz="2000" i="1" baseline="-25000" dirty="0" smtClean="0">
                <a:latin typeface="Times New Roman" pitchFamily="18" charset="0"/>
                <a:ea typeface="Gulim" pitchFamily="34" charset="-127"/>
              </a:rPr>
              <a:t>i</a:t>
            </a:r>
            <a:r>
              <a:rPr lang="en-US" altLang="ko-KR" sz="2000" baseline="-25000" dirty="0" smtClean="0">
                <a:latin typeface="Times New Roman" pitchFamily="18" charset="0"/>
                <a:ea typeface="Gulim" pitchFamily="34" charset="-127"/>
              </a:rPr>
              <a:t>+1</a:t>
            </a:r>
            <a:endParaRPr lang="en-US" altLang="ko-KR" sz="2000" baseline="-25000" dirty="0">
              <a:latin typeface="Times New Roman" pitchFamily="18" charset="0"/>
              <a:ea typeface="Gulim" pitchFamily="34" charset="-127"/>
            </a:endParaRPr>
          </a:p>
        </p:txBody>
      </p:sp>
      <p:grpSp>
        <p:nvGrpSpPr>
          <p:cNvPr id="2" name="组合 1"/>
          <p:cNvGrpSpPr/>
          <p:nvPr/>
        </p:nvGrpSpPr>
        <p:grpSpPr>
          <a:xfrm>
            <a:off x="2628901" y="4149725"/>
            <a:ext cx="4824412" cy="1871663"/>
            <a:chOff x="3779838" y="4149725"/>
            <a:chExt cx="4824412" cy="1871663"/>
          </a:xfrm>
        </p:grpSpPr>
        <p:sp>
          <p:nvSpPr>
            <p:cNvPr id="65540" name="Rectangle 4"/>
            <p:cNvSpPr>
              <a:spLocks noChangeArrowheads="1"/>
            </p:cNvSpPr>
            <p:nvPr/>
          </p:nvSpPr>
          <p:spPr bwMode="auto">
            <a:xfrm>
              <a:off x="3779838" y="5445125"/>
              <a:ext cx="720725" cy="5762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b="1" smtClean="0">
                  <a:solidFill>
                    <a:srgbClr val="000000"/>
                  </a:solidFill>
                  <a:latin typeface="Gulim" pitchFamily="34" charset="-127"/>
                  <a:ea typeface="Gulim" pitchFamily="34" charset="-127"/>
                </a:rPr>
                <a:t>Begin</a:t>
              </a:r>
            </a:p>
          </p:txBody>
        </p:sp>
        <p:sp>
          <p:nvSpPr>
            <p:cNvPr id="65541" name="Rectangle 5"/>
            <p:cNvSpPr>
              <a:spLocks noChangeArrowheads="1"/>
            </p:cNvSpPr>
            <p:nvPr/>
          </p:nvSpPr>
          <p:spPr bwMode="auto">
            <a:xfrm>
              <a:off x="4932363" y="5445125"/>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5542" name="Rectangle 6"/>
            <p:cNvSpPr>
              <a:spLocks noChangeArrowheads="1"/>
            </p:cNvSpPr>
            <p:nvPr/>
          </p:nvSpPr>
          <p:spPr bwMode="auto">
            <a:xfrm>
              <a:off x="5867400" y="5445125"/>
              <a:ext cx="649288"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2000" smtClean="0">
                  <a:solidFill>
                    <a:srgbClr val="000000"/>
                  </a:solidFill>
                  <a:latin typeface="Times New Roman" pitchFamily="18" charset="0"/>
                  <a:ea typeface="Gulim" pitchFamily="34" charset="-127"/>
                </a:rPr>
                <a:t>M</a:t>
              </a:r>
              <a:r>
                <a:rPr kumimoji="1" lang="en-US" altLang="ko-KR" sz="2000" i="1" baseline="-25000" smtClean="0">
                  <a:solidFill>
                    <a:srgbClr val="000000"/>
                  </a:solidFill>
                  <a:latin typeface="Times New Roman" pitchFamily="18" charset="0"/>
                  <a:ea typeface="Gulim" pitchFamily="34" charset="-127"/>
                </a:rPr>
                <a:t>j</a:t>
              </a:r>
            </a:p>
          </p:txBody>
        </p:sp>
        <p:sp>
          <p:nvSpPr>
            <p:cNvPr id="65543" name="Rectangle 7"/>
            <p:cNvSpPr>
              <a:spLocks noChangeArrowheads="1"/>
            </p:cNvSpPr>
            <p:nvPr/>
          </p:nvSpPr>
          <p:spPr bwMode="auto">
            <a:xfrm>
              <a:off x="6875463" y="5445125"/>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5544" name="Rectangle 8"/>
            <p:cNvSpPr>
              <a:spLocks noChangeArrowheads="1"/>
            </p:cNvSpPr>
            <p:nvPr/>
          </p:nvSpPr>
          <p:spPr bwMode="auto">
            <a:xfrm>
              <a:off x="7881938" y="5445125"/>
              <a:ext cx="722312"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b="1" smtClean="0">
                  <a:solidFill>
                    <a:srgbClr val="000000"/>
                  </a:solidFill>
                  <a:latin typeface="Gulim" pitchFamily="34" charset="-127"/>
                  <a:ea typeface="Gulim" pitchFamily="34" charset="-127"/>
                </a:rPr>
                <a:t>End</a:t>
              </a:r>
            </a:p>
          </p:txBody>
        </p:sp>
        <p:sp>
          <p:nvSpPr>
            <p:cNvPr id="65545" name="Line 9"/>
            <p:cNvSpPr>
              <a:spLocks noChangeShapeType="1"/>
            </p:cNvSpPr>
            <p:nvPr/>
          </p:nvSpPr>
          <p:spPr bwMode="auto">
            <a:xfrm>
              <a:off x="4498975" y="5732463"/>
              <a:ext cx="433388" cy="1587"/>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5546" name="Line 10"/>
            <p:cNvSpPr>
              <a:spLocks noChangeShapeType="1"/>
            </p:cNvSpPr>
            <p:nvPr/>
          </p:nvSpPr>
          <p:spPr bwMode="auto">
            <a:xfrm>
              <a:off x="5508625" y="5734050"/>
              <a:ext cx="3603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5547" name="Line 11"/>
            <p:cNvSpPr>
              <a:spLocks noChangeShapeType="1"/>
            </p:cNvSpPr>
            <p:nvPr/>
          </p:nvSpPr>
          <p:spPr bwMode="auto">
            <a:xfrm flipV="1">
              <a:off x="7451725" y="5732463"/>
              <a:ext cx="431800" cy="1587"/>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5548" name="Line 12"/>
            <p:cNvSpPr>
              <a:spLocks noChangeShapeType="1"/>
            </p:cNvSpPr>
            <p:nvPr/>
          </p:nvSpPr>
          <p:spPr bwMode="auto">
            <a:xfrm>
              <a:off x="6515100" y="5732463"/>
              <a:ext cx="3603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5549" name="AutoShape 13"/>
            <p:cNvSpPr>
              <a:spLocks noChangeArrowheads="1"/>
            </p:cNvSpPr>
            <p:nvPr/>
          </p:nvSpPr>
          <p:spPr bwMode="auto">
            <a:xfrm>
              <a:off x="5724525" y="4149725"/>
              <a:ext cx="863600" cy="863600"/>
            </a:xfrm>
            <a:prstGeom prst="diamond">
              <a:avLst/>
            </a:prstGeom>
            <a:solidFill>
              <a:srgbClr val="FF99CC"/>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2000" smtClean="0">
                  <a:solidFill>
                    <a:srgbClr val="000000"/>
                  </a:solidFill>
                  <a:latin typeface="Times New Roman" pitchFamily="18" charset="0"/>
                  <a:ea typeface="Gulim" pitchFamily="34" charset="-127"/>
                </a:rPr>
                <a:t>I</a:t>
              </a:r>
              <a:r>
                <a:rPr kumimoji="1" lang="en-US" altLang="ko-KR" sz="2000" i="1" baseline="-25000" smtClean="0">
                  <a:solidFill>
                    <a:srgbClr val="000000"/>
                  </a:solidFill>
                  <a:latin typeface="Times New Roman" pitchFamily="18" charset="0"/>
                  <a:ea typeface="Gulim" pitchFamily="34" charset="-127"/>
                </a:rPr>
                <a:t>j</a:t>
              </a:r>
            </a:p>
          </p:txBody>
        </p:sp>
        <p:sp>
          <p:nvSpPr>
            <p:cNvPr id="65550" name="Line 14"/>
            <p:cNvSpPr>
              <a:spLocks noChangeShapeType="1"/>
            </p:cNvSpPr>
            <p:nvPr/>
          </p:nvSpPr>
          <p:spPr bwMode="auto">
            <a:xfrm flipV="1">
              <a:off x="6156325" y="5013325"/>
              <a:ext cx="0" cy="4318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5551" name="Line 15"/>
            <p:cNvSpPr>
              <a:spLocks noChangeShapeType="1"/>
            </p:cNvSpPr>
            <p:nvPr/>
          </p:nvSpPr>
          <p:spPr bwMode="auto">
            <a:xfrm>
              <a:off x="6372225" y="4797425"/>
              <a:ext cx="503238" cy="6477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5552" name="Freeform 16"/>
            <p:cNvSpPr>
              <a:spLocks/>
            </p:cNvSpPr>
            <p:nvPr/>
          </p:nvSpPr>
          <p:spPr bwMode="auto">
            <a:xfrm>
              <a:off x="5297488" y="4283075"/>
              <a:ext cx="539750" cy="538163"/>
            </a:xfrm>
            <a:custGeom>
              <a:avLst/>
              <a:gdLst>
                <a:gd name="T0" fmla="*/ 314 w 340"/>
                <a:gd name="T1" fmla="*/ 233 h 339"/>
                <a:gd name="T2" fmla="*/ 148 w 340"/>
                <a:gd name="T3" fmla="*/ 331 h 339"/>
                <a:gd name="T4" fmla="*/ 1 w 340"/>
                <a:gd name="T5" fmla="*/ 183 h 339"/>
                <a:gd name="T6" fmla="*/ 141 w 340"/>
                <a:gd name="T7" fmla="*/ 13 h 339"/>
                <a:gd name="T8" fmla="*/ 340 w 340"/>
                <a:gd name="T9" fmla="*/ 102 h 339"/>
              </a:gdLst>
              <a:ahLst/>
              <a:cxnLst>
                <a:cxn ang="0">
                  <a:pos x="T0" y="T1"/>
                </a:cxn>
                <a:cxn ang="0">
                  <a:pos x="T2" y="T3"/>
                </a:cxn>
                <a:cxn ang="0">
                  <a:pos x="T4" y="T5"/>
                </a:cxn>
                <a:cxn ang="0">
                  <a:pos x="T6" y="T7"/>
                </a:cxn>
                <a:cxn ang="0">
                  <a:pos x="T8" y="T9"/>
                </a:cxn>
              </a:cxnLst>
              <a:rect l="0" t="0" r="r" b="b"/>
              <a:pathLst>
                <a:path w="340" h="339">
                  <a:moveTo>
                    <a:pt x="314" y="233"/>
                  </a:moveTo>
                  <a:cubicBezTo>
                    <a:pt x="287" y="249"/>
                    <a:pt x="200" y="339"/>
                    <a:pt x="148" y="331"/>
                  </a:cubicBezTo>
                  <a:cubicBezTo>
                    <a:pt x="96" y="323"/>
                    <a:pt x="2" y="236"/>
                    <a:pt x="1" y="183"/>
                  </a:cubicBezTo>
                  <a:cubicBezTo>
                    <a:pt x="0" y="130"/>
                    <a:pt x="85" y="26"/>
                    <a:pt x="141" y="13"/>
                  </a:cubicBezTo>
                  <a:cubicBezTo>
                    <a:pt x="197" y="0"/>
                    <a:pt x="299" y="84"/>
                    <a:pt x="340" y="102"/>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graphicFrame>
        <p:nvGraphicFramePr>
          <p:cNvPr id="65553" name="Object 17"/>
          <p:cNvGraphicFramePr>
            <a:graphicFrameLocks noChangeAspect="1"/>
          </p:cNvGraphicFramePr>
          <p:nvPr/>
        </p:nvGraphicFramePr>
        <p:xfrm>
          <a:off x="2971800" y="1600200"/>
          <a:ext cx="865188" cy="547688"/>
        </p:xfrm>
        <a:graphic>
          <a:graphicData uri="http://schemas.openxmlformats.org/presentationml/2006/ole">
            <mc:AlternateContent xmlns:mc="http://schemas.openxmlformats.org/markup-compatibility/2006">
              <mc:Choice xmlns:v="urn:schemas-microsoft-com:vml" Requires="v">
                <p:oleObj spid="_x0000_s11390" name="Equation" r:id="rId3" imgW="380835" imgH="241195" progId="Equation.3">
                  <p:embed/>
                </p:oleObj>
              </mc:Choice>
              <mc:Fallback>
                <p:oleObj name="Equation" r:id="rId3" imgW="380835" imgH="241195" progId="Equation.3">
                  <p:embed/>
                  <p:pic>
                    <p:nvPicPr>
                      <p:cNvPr id="0" name="Picture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600200"/>
                        <a:ext cx="865188"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699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dirty="0">
                <a:ea typeface="宋体" charset="-122"/>
              </a:rPr>
              <a:t>Accounting for Gaps</a:t>
            </a:r>
          </a:p>
        </p:txBody>
      </p:sp>
      <p:sp>
        <p:nvSpPr>
          <p:cNvPr id="61443" name="Rectangle 3"/>
          <p:cNvSpPr>
            <a:spLocks noGrp="1" noChangeArrowheads="1"/>
          </p:cNvSpPr>
          <p:nvPr>
            <p:ph type="body" idx="1"/>
          </p:nvPr>
        </p:nvSpPr>
        <p:spPr/>
        <p:txBody>
          <a:bodyPr/>
          <a:lstStyle/>
          <a:p>
            <a:pPr>
              <a:lnSpc>
                <a:spcPct val="80000"/>
              </a:lnSpc>
            </a:pPr>
            <a:r>
              <a:rPr lang="en-US" altLang="zh-CN" sz="2800" i="1" dirty="0">
                <a:ea typeface="宋体" charset="-122"/>
              </a:rPr>
              <a:t>Gaps</a:t>
            </a:r>
            <a:r>
              <a:rPr lang="en-US" altLang="zh-CN" sz="2800" dirty="0">
                <a:ea typeface="宋体" charset="-122"/>
              </a:rPr>
              <a:t>- contiguous sequence of spaces in one of the rows</a:t>
            </a:r>
          </a:p>
          <a:p>
            <a:pPr>
              <a:lnSpc>
                <a:spcPct val="80000"/>
              </a:lnSpc>
            </a:pPr>
            <a:endParaRPr lang="en-US" altLang="zh-CN" sz="2800" dirty="0">
              <a:ea typeface="宋体" charset="-122"/>
            </a:endParaRPr>
          </a:p>
          <a:p>
            <a:pPr>
              <a:lnSpc>
                <a:spcPct val="80000"/>
              </a:lnSpc>
            </a:pPr>
            <a:r>
              <a:rPr lang="en-US" altLang="zh-CN" sz="2800" dirty="0">
                <a:ea typeface="宋体" charset="-122"/>
              </a:rPr>
              <a:t>Score for a gap of length </a:t>
            </a:r>
            <a:r>
              <a:rPr lang="en-US" altLang="zh-CN" sz="2800" i="1" dirty="0">
                <a:ea typeface="宋体" charset="-122"/>
              </a:rPr>
              <a:t>x</a:t>
            </a:r>
            <a:r>
              <a:rPr lang="en-US" altLang="zh-CN" sz="2800" dirty="0">
                <a:ea typeface="宋体" charset="-122"/>
              </a:rPr>
              <a:t> is: </a:t>
            </a:r>
          </a:p>
          <a:p>
            <a:pPr>
              <a:lnSpc>
                <a:spcPct val="80000"/>
              </a:lnSpc>
              <a:buFontTx/>
              <a:buNone/>
            </a:pPr>
            <a:r>
              <a:rPr lang="en-US" altLang="zh-CN" sz="2800" dirty="0">
                <a:ea typeface="宋体" charset="-122"/>
              </a:rPr>
              <a:t>                       </a:t>
            </a:r>
            <a:r>
              <a:rPr lang="en-US" altLang="zh-CN" sz="2800" dirty="0" smtClean="0">
                <a:ea typeface="宋体" charset="-122"/>
              </a:rPr>
              <a:t>-[</a:t>
            </a:r>
            <a:r>
              <a:rPr lang="el-GR" altLang="zh-CN" sz="2800" i="1" dirty="0" smtClean="0"/>
              <a:t>ρ</a:t>
            </a:r>
            <a:r>
              <a:rPr lang="en-US" altLang="zh-CN" sz="2800" i="1" dirty="0" smtClean="0">
                <a:ea typeface="宋体" charset="-122"/>
              </a:rPr>
              <a:t> </a:t>
            </a:r>
            <a:r>
              <a:rPr lang="en-US" altLang="zh-CN" sz="2800" i="1" dirty="0">
                <a:ea typeface="宋体" charset="-122"/>
              </a:rPr>
              <a:t>+</a:t>
            </a:r>
            <a:r>
              <a:rPr lang="en-US" altLang="zh-CN" sz="2800" dirty="0">
                <a:ea typeface="宋体" charset="-122"/>
              </a:rPr>
              <a:t> </a:t>
            </a:r>
            <a:r>
              <a:rPr lang="el-GR" altLang="zh-CN" sz="2800" i="1" dirty="0" smtClean="0"/>
              <a:t>σ</a:t>
            </a:r>
            <a:r>
              <a:rPr lang="en-US" altLang="zh-CN" sz="2800" i="1" dirty="0" smtClean="0"/>
              <a:t>(</a:t>
            </a:r>
            <a:r>
              <a:rPr lang="en-US" altLang="zh-CN" sz="2800" i="1" dirty="0" smtClean="0">
                <a:ea typeface="宋体" charset="-122"/>
              </a:rPr>
              <a:t>x-1</a:t>
            </a:r>
            <a:r>
              <a:rPr lang="en-US" altLang="zh-CN" sz="2800" dirty="0" smtClean="0">
                <a:ea typeface="宋体" charset="-122"/>
              </a:rPr>
              <a:t>)]</a:t>
            </a:r>
            <a:endParaRPr lang="en-US" altLang="zh-CN" sz="2800" dirty="0">
              <a:ea typeface="宋体" charset="-122"/>
            </a:endParaRPr>
          </a:p>
          <a:p>
            <a:pPr>
              <a:lnSpc>
                <a:spcPct val="80000"/>
              </a:lnSpc>
              <a:buFontTx/>
              <a:buNone/>
            </a:pPr>
            <a:r>
              <a:rPr lang="en-US" altLang="zh-CN" sz="2800" dirty="0">
                <a:ea typeface="宋体" charset="-122"/>
              </a:rPr>
              <a:t>    where </a:t>
            </a:r>
            <a:r>
              <a:rPr lang="el-GR" altLang="zh-CN" sz="2800" i="1" dirty="0"/>
              <a:t>ρ</a:t>
            </a:r>
            <a:r>
              <a:rPr lang="en-US" altLang="zh-CN" sz="2800" dirty="0">
                <a:ea typeface="宋体" charset="-122"/>
              </a:rPr>
              <a:t> &gt;0 is the penalty for introducing a gap: </a:t>
            </a:r>
          </a:p>
          <a:p>
            <a:pPr>
              <a:lnSpc>
                <a:spcPct val="80000"/>
              </a:lnSpc>
              <a:buFontTx/>
              <a:buNone/>
            </a:pPr>
            <a:r>
              <a:rPr lang="en-US" altLang="zh-CN" sz="2800" dirty="0">
                <a:solidFill>
                  <a:srgbClr val="FF0000"/>
                </a:solidFill>
                <a:ea typeface="宋体" charset="-122"/>
              </a:rPr>
              <a:t>                      gap opening penalty</a:t>
            </a:r>
          </a:p>
          <a:p>
            <a:pPr>
              <a:lnSpc>
                <a:spcPct val="80000"/>
              </a:lnSpc>
              <a:buFontTx/>
              <a:buNone/>
            </a:pPr>
            <a:r>
              <a:rPr lang="en-US" altLang="zh-CN" sz="2800" dirty="0">
                <a:ea typeface="宋体" charset="-122"/>
              </a:rPr>
              <a:t>    </a:t>
            </a:r>
            <a:r>
              <a:rPr lang="el-GR" altLang="zh-CN" sz="2800" i="1" dirty="0"/>
              <a:t>ρ</a:t>
            </a:r>
            <a:r>
              <a:rPr lang="en-US" altLang="zh-CN" sz="2800" dirty="0">
                <a:ea typeface="宋体" charset="-122"/>
              </a:rPr>
              <a:t> will be large relative to </a:t>
            </a:r>
            <a:r>
              <a:rPr lang="el-GR" altLang="zh-CN" sz="2800" i="1" dirty="0"/>
              <a:t>σ</a:t>
            </a:r>
            <a:r>
              <a:rPr lang="en-US" altLang="zh-CN" sz="2800" i="1" dirty="0">
                <a:ea typeface="宋体" charset="-122"/>
              </a:rPr>
              <a:t>:</a:t>
            </a:r>
          </a:p>
          <a:p>
            <a:pPr>
              <a:lnSpc>
                <a:spcPct val="80000"/>
              </a:lnSpc>
              <a:buFontTx/>
              <a:buNone/>
            </a:pPr>
            <a:r>
              <a:rPr lang="en-US" altLang="zh-CN" sz="2800" dirty="0">
                <a:ea typeface="宋体" charset="-122"/>
              </a:rPr>
              <a:t>                      </a:t>
            </a:r>
            <a:r>
              <a:rPr lang="en-US" altLang="zh-CN" sz="2800" dirty="0">
                <a:solidFill>
                  <a:srgbClr val="FF0000"/>
                </a:solidFill>
                <a:ea typeface="宋体" charset="-122"/>
              </a:rPr>
              <a:t>gap extension penalty</a:t>
            </a:r>
          </a:p>
          <a:p>
            <a:pPr>
              <a:lnSpc>
                <a:spcPct val="80000"/>
              </a:lnSpc>
              <a:buFontTx/>
              <a:buNone/>
            </a:pPr>
            <a:r>
              <a:rPr lang="en-US" altLang="zh-CN" sz="2800" dirty="0">
                <a:ea typeface="宋体" charset="-122"/>
              </a:rPr>
              <a:t>    because you do not want to add too much of a penalty for extending the gap.</a:t>
            </a:r>
          </a:p>
        </p:txBody>
      </p:sp>
    </p:spTree>
    <p:extLst>
      <p:ext uri="{BB962C8B-B14F-4D97-AF65-F5344CB8AC3E}">
        <p14:creationId xmlns:p14="http://schemas.microsoft.com/office/powerpoint/2010/main" val="3706219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dirty="0">
                <a:ea typeface="Gulim" pitchFamily="34" charset="-127"/>
              </a:rPr>
              <a:t>Components of </a:t>
            </a:r>
            <a:r>
              <a:rPr lang="en-US" altLang="ko-KR" dirty="0" smtClean="0">
                <a:ea typeface="Gulim" pitchFamily="34" charset="-127"/>
              </a:rPr>
              <a:t>Profile </a:t>
            </a:r>
            <a:r>
              <a:rPr lang="en-US" altLang="ko-KR" dirty="0">
                <a:ea typeface="Gulim" pitchFamily="34" charset="-127"/>
              </a:rPr>
              <a:t>HMMs</a:t>
            </a:r>
          </a:p>
        </p:txBody>
      </p:sp>
      <p:sp>
        <p:nvSpPr>
          <p:cNvPr id="66563" name="Rectangle 3"/>
          <p:cNvSpPr>
            <a:spLocks noGrp="1" noChangeArrowheads="1"/>
          </p:cNvSpPr>
          <p:nvPr>
            <p:ph type="body" idx="1"/>
          </p:nvPr>
        </p:nvSpPr>
        <p:spPr/>
        <p:txBody>
          <a:bodyPr/>
          <a:lstStyle/>
          <a:p>
            <a:r>
              <a:rPr lang="en-US" altLang="ko-KR" sz="2800" dirty="0">
                <a:ea typeface="Gulim" pitchFamily="34" charset="-127"/>
              </a:rPr>
              <a:t>Delete </a:t>
            </a:r>
            <a:r>
              <a:rPr lang="en-US" altLang="ko-KR" sz="2800" dirty="0" smtClean="0">
                <a:ea typeface="Gulim" pitchFamily="34" charset="-127"/>
              </a:rPr>
              <a:t>states </a:t>
            </a:r>
            <a:r>
              <a:rPr lang="en-US" altLang="ko-KR" sz="2800" dirty="0" smtClean="0">
                <a:latin typeface="新宋体" panose="02010609030101010101" pitchFamily="49" charset="-122"/>
                <a:ea typeface="新宋体" panose="02010609030101010101" pitchFamily="49" charset="-122"/>
              </a:rPr>
              <a:t>(</a:t>
            </a:r>
            <a:r>
              <a:rPr lang="zh-CN" altLang="en-US" sz="2800" dirty="0" smtClean="0">
                <a:latin typeface="新宋体" panose="02010609030101010101" pitchFamily="49" charset="-122"/>
                <a:ea typeface="新宋体" panose="02010609030101010101" pitchFamily="49" charset="-122"/>
              </a:rPr>
              <a:t>跳过某些</a:t>
            </a:r>
            <a:r>
              <a:rPr lang="en-US" altLang="zh-CN" sz="2800" dirty="0" smtClean="0">
                <a:latin typeface="新宋体" panose="02010609030101010101" pitchFamily="49" charset="-122"/>
                <a:ea typeface="新宋体" panose="02010609030101010101" pitchFamily="49" charset="-122"/>
              </a:rPr>
              <a:t>Match State, </a:t>
            </a:r>
            <a:r>
              <a:rPr lang="zh-CN" altLang="en-US" sz="2800" dirty="0" smtClean="0">
                <a:latin typeface="新宋体" panose="02010609030101010101" pitchFamily="49" charset="-122"/>
                <a:ea typeface="新宋体" panose="02010609030101010101" pitchFamily="49" charset="-122"/>
              </a:rPr>
              <a:t>而直接过渡到后面的</a:t>
            </a:r>
            <a:r>
              <a:rPr lang="en-US" altLang="zh-CN" sz="2800" dirty="0" smtClean="0">
                <a:latin typeface="新宋体" panose="02010609030101010101" pitchFamily="49" charset="-122"/>
                <a:ea typeface="新宋体" panose="02010609030101010101" pitchFamily="49" charset="-122"/>
              </a:rPr>
              <a:t>Match State</a:t>
            </a:r>
            <a:r>
              <a:rPr lang="en-US" altLang="ko-KR" sz="2800" dirty="0" smtClean="0">
                <a:latin typeface="新宋体" panose="02010609030101010101" pitchFamily="49" charset="-122"/>
                <a:ea typeface="新宋体" panose="02010609030101010101" pitchFamily="49" charset="-122"/>
              </a:rPr>
              <a:t>)</a:t>
            </a:r>
            <a:endParaRPr lang="en-US" altLang="ko-KR" sz="2800" dirty="0">
              <a:latin typeface="新宋体" panose="02010609030101010101" pitchFamily="49" charset="-122"/>
              <a:ea typeface="新宋体" panose="02010609030101010101" pitchFamily="49" charset="-122"/>
            </a:endParaRPr>
          </a:p>
          <a:p>
            <a:pPr lvl="1"/>
            <a:r>
              <a:rPr lang="en-US" altLang="ko-KR" sz="2400" dirty="0">
                <a:ea typeface="Gulim" pitchFamily="34" charset="-127"/>
              </a:rPr>
              <a:t>No emission prob.</a:t>
            </a:r>
          </a:p>
          <a:p>
            <a:pPr lvl="1"/>
            <a:r>
              <a:rPr lang="en-US" altLang="ko-KR" sz="2400" dirty="0">
                <a:ea typeface="Gulim" pitchFamily="34" charset="-127"/>
              </a:rPr>
              <a:t>Cost of a deletion</a:t>
            </a:r>
          </a:p>
          <a:p>
            <a:pPr lvl="2"/>
            <a:r>
              <a:rPr lang="en-US" altLang="ko-KR" sz="2000" dirty="0">
                <a:ea typeface="Gulim" pitchFamily="34" charset="-127"/>
              </a:rPr>
              <a:t>M→D, D→D, D→M</a:t>
            </a:r>
          </a:p>
          <a:p>
            <a:pPr lvl="2"/>
            <a:r>
              <a:rPr lang="en-US" altLang="ko-KR" sz="2000" dirty="0">
                <a:ea typeface="Gulim" pitchFamily="34" charset="-127"/>
              </a:rPr>
              <a:t>Each D→D might be different</a:t>
            </a:r>
          </a:p>
          <a:p>
            <a:pPr lvl="1"/>
            <a:endParaRPr lang="en-US" altLang="ko-KR" sz="2400" dirty="0">
              <a:ea typeface="Gulim" pitchFamily="34" charset="-127"/>
            </a:endParaRPr>
          </a:p>
        </p:txBody>
      </p:sp>
      <p:grpSp>
        <p:nvGrpSpPr>
          <p:cNvPr id="2" name="组合 1"/>
          <p:cNvGrpSpPr/>
          <p:nvPr/>
        </p:nvGrpSpPr>
        <p:grpSpPr>
          <a:xfrm>
            <a:off x="2810330" y="4364286"/>
            <a:ext cx="4824412" cy="1800225"/>
            <a:chOff x="1116013" y="3716338"/>
            <a:chExt cx="4824412" cy="1800225"/>
          </a:xfrm>
        </p:grpSpPr>
        <p:sp>
          <p:nvSpPr>
            <p:cNvPr id="66564" name="Rectangle 4"/>
            <p:cNvSpPr>
              <a:spLocks noChangeArrowheads="1"/>
            </p:cNvSpPr>
            <p:nvPr/>
          </p:nvSpPr>
          <p:spPr bwMode="auto">
            <a:xfrm>
              <a:off x="1116013" y="4940300"/>
              <a:ext cx="720725" cy="5762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b="1" smtClean="0">
                  <a:solidFill>
                    <a:srgbClr val="000000"/>
                  </a:solidFill>
                  <a:latin typeface="Gulim" pitchFamily="34" charset="-127"/>
                  <a:ea typeface="Gulim" pitchFamily="34" charset="-127"/>
                </a:rPr>
                <a:t>Begin</a:t>
              </a:r>
            </a:p>
          </p:txBody>
        </p:sp>
        <p:sp>
          <p:nvSpPr>
            <p:cNvPr id="66565" name="Rectangle 5"/>
            <p:cNvSpPr>
              <a:spLocks noChangeArrowheads="1"/>
            </p:cNvSpPr>
            <p:nvPr/>
          </p:nvSpPr>
          <p:spPr bwMode="auto">
            <a:xfrm>
              <a:off x="2268538" y="4940300"/>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6566" name="Rectangle 6"/>
            <p:cNvSpPr>
              <a:spLocks noChangeArrowheads="1"/>
            </p:cNvSpPr>
            <p:nvPr/>
          </p:nvSpPr>
          <p:spPr bwMode="auto">
            <a:xfrm>
              <a:off x="3203575" y="4940300"/>
              <a:ext cx="649288"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2000" smtClean="0">
                  <a:solidFill>
                    <a:srgbClr val="000000"/>
                  </a:solidFill>
                  <a:latin typeface="Times New Roman" pitchFamily="18" charset="0"/>
                  <a:ea typeface="Gulim" pitchFamily="34" charset="-127"/>
                </a:rPr>
                <a:t>M</a:t>
              </a:r>
              <a:r>
                <a:rPr kumimoji="1" lang="en-US" altLang="ko-KR" sz="2000" i="1" baseline="-25000" smtClean="0">
                  <a:solidFill>
                    <a:srgbClr val="000000"/>
                  </a:solidFill>
                  <a:latin typeface="Times New Roman" pitchFamily="18" charset="0"/>
                  <a:ea typeface="Gulim" pitchFamily="34" charset="-127"/>
                </a:rPr>
                <a:t>j</a:t>
              </a:r>
            </a:p>
          </p:txBody>
        </p:sp>
        <p:sp>
          <p:nvSpPr>
            <p:cNvPr id="66567" name="Rectangle 7"/>
            <p:cNvSpPr>
              <a:spLocks noChangeArrowheads="1"/>
            </p:cNvSpPr>
            <p:nvPr/>
          </p:nvSpPr>
          <p:spPr bwMode="auto">
            <a:xfrm>
              <a:off x="4211638" y="4940300"/>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6568" name="Rectangle 8"/>
            <p:cNvSpPr>
              <a:spLocks noChangeArrowheads="1"/>
            </p:cNvSpPr>
            <p:nvPr/>
          </p:nvSpPr>
          <p:spPr bwMode="auto">
            <a:xfrm>
              <a:off x="5218113" y="4940300"/>
              <a:ext cx="722312"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b="1" smtClean="0">
                  <a:solidFill>
                    <a:srgbClr val="000000"/>
                  </a:solidFill>
                  <a:latin typeface="Gulim" pitchFamily="34" charset="-127"/>
                  <a:ea typeface="Gulim" pitchFamily="34" charset="-127"/>
                </a:rPr>
                <a:t>End</a:t>
              </a:r>
            </a:p>
          </p:txBody>
        </p:sp>
        <p:sp>
          <p:nvSpPr>
            <p:cNvPr id="66569" name="Line 9"/>
            <p:cNvSpPr>
              <a:spLocks noChangeShapeType="1"/>
            </p:cNvSpPr>
            <p:nvPr/>
          </p:nvSpPr>
          <p:spPr bwMode="auto">
            <a:xfrm>
              <a:off x="1835150" y="5227638"/>
              <a:ext cx="433388" cy="1587"/>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70" name="Line 10"/>
            <p:cNvSpPr>
              <a:spLocks noChangeShapeType="1"/>
            </p:cNvSpPr>
            <p:nvPr/>
          </p:nvSpPr>
          <p:spPr bwMode="auto">
            <a:xfrm>
              <a:off x="2844800" y="5229225"/>
              <a:ext cx="3603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71" name="Line 11"/>
            <p:cNvSpPr>
              <a:spLocks noChangeShapeType="1"/>
            </p:cNvSpPr>
            <p:nvPr/>
          </p:nvSpPr>
          <p:spPr bwMode="auto">
            <a:xfrm flipV="1">
              <a:off x="4787900" y="5227638"/>
              <a:ext cx="431800" cy="1587"/>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72" name="Line 12"/>
            <p:cNvSpPr>
              <a:spLocks noChangeShapeType="1"/>
            </p:cNvSpPr>
            <p:nvPr/>
          </p:nvSpPr>
          <p:spPr bwMode="auto">
            <a:xfrm>
              <a:off x="3851275" y="5227638"/>
              <a:ext cx="3603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73" name="Oval 13"/>
            <p:cNvSpPr>
              <a:spLocks noChangeAspect="1" noChangeArrowheads="1"/>
            </p:cNvSpPr>
            <p:nvPr/>
          </p:nvSpPr>
          <p:spPr bwMode="auto">
            <a:xfrm>
              <a:off x="2051050" y="3716338"/>
              <a:ext cx="647700" cy="647700"/>
            </a:xfrm>
            <a:prstGeom prst="ellipse">
              <a:avLst/>
            </a:prstGeom>
            <a:solidFill>
              <a:srgbClr val="FFFF99"/>
            </a:solidFill>
            <a:ln w="19050">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6574" name="Oval 14"/>
            <p:cNvSpPr>
              <a:spLocks noChangeAspect="1" noChangeArrowheads="1"/>
            </p:cNvSpPr>
            <p:nvPr/>
          </p:nvSpPr>
          <p:spPr bwMode="auto">
            <a:xfrm>
              <a:off x="3203575" y="3716338"/>
              <a:ext cx="647700" cy="647700"/>
            </a:xfrm>
            <a:prstGeom prst="ellipse">
              <a:avLst/>
            </a:prstGeom>
            <a:solidFill>
              <a:srgbClr val="FFFF99"/>
            </a:solidFill>
            <a:ln w="19050">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2000" smtClean="0">
                  <a:solidFill>
                    <a:srgbClr val="000000"/>
                  </a:solidFill>
                  <a:latin typeface="Times New Roman" pitchFamily="18" charset="0"/>
                  <a:ea typeface="Gulim" pitchFamily="34" charset="-127"/>
                </a:rPr>
                <a:t>D</a:t>
              </a:r>
              <a:r>
                <a:rPr kumimoji="1" lang="en-US" altLang="ko-KR" sz="2000" i="1" baseline="-25000" smtClean="0">
                  <a:solidFill>
                    <a:srgbClr val="000000"/>
                  </a:solidFill>
                  <a:latin typeface="Times New Roman" pitchFamily="18" charset="0"/>
                  <a:ea typeface="Gulim" pitchFamily="34" charset="-127"/>
                </a:rPr>
                <a:t>j</a:t>
              </a:r>
            </a:p>
          </p:txBody>
        </p:sp>
        <p:sp>
          <p:nvSpPr>
            <p:cNvPr id="66575" name="Oval 15"/>
            <p:cNvSpPr>
              <a:spLocks noChangeAspect="1" noChangeArrowheads="1"/>
            </p:cNvSpPr>
            <p:nvPr/>
          </p:nvSpPr>
          <p:spPr bwMode="auto">
            <a:xfrm>
              <a:off x="4284663" y="3716338"/>
              <a:ext cx="647700" cy="647700"/>
            </a:xfrm>
            <a:prstGeom prst="ellipse">
              <a:avLst/>
            </a:prstGeom>
            <a:solidFill>
              <a:srgbClr val="FFFF99"/>
            </a:solidFill>
            <a:ln w="19050">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6576" name="Line 16"/>
            <p:cNvSpPr>
              <a:spLocks noChangeShapeType="1"/>
            </p:cNvSpPr>
            <p:nvPr/>
          </p:nvSpPr>
          <p:spPr bwMode="auto">
            <a:xfrm flipV="1">
              <a:off x="1835150" y="4292600"/>
              <a:ext cx="360363" cy="646113"/>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77" name="Line 17"/>
            <p:cNvSpPr>
              <a:spLocks noChangeShapeType="1"/>
            </p:cNvSpPr>
            <p:nvPr/>
          </p:nvSpPr>
          <p:spPr bwMode="auto">
            <a:xfrm>
              <a:off x="2698750" y="4076700"/>
              <a:ext cx="504825"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78" name="Line 18"/>
            <p:cNvSpPr>
              <a:spLocks noChangeShapeType="1"/>
            </p:cNvSpPr>
            <p:nvPr/>
          </p:nvSpPr>
          <p:spPr bwMode="auto">
            <a:xfrm>
              <a:off x="3851275" y="4076700"/>
              <a:ext cx="431800"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79" name="Line 19"/>
            <p:cNvSpPr>
              <a:spLocks noChangeShapeType="1"/>
            </p:cNvSpPr>
            <p:nvPr/>
          </p:nvSpPr>
          <p:spPr bwMode="auto">
            <a:xfrm>
              <a:off x="2555875" y="4292600"/>
              <a:ext cx="647700" cy="7191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80" name="Line 20"/>
            <p:cNvSpPr>
              <a:spLocks noChangeShapeType="1"/>
            </p:cNvSpPr>
            <p:nvPr/>
          </p:nvSpPr>
          <p:spPr bwMode="auto">
            <a:xfrm>
              <a:off x="3706813" y="4292600"/>
              <a:ext cx="504825" cy="7191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81" name="Line 21"/>
            <p:cNvSpPr>
              <a:spLocks noChangeShapeType="1"/>
            </p:cNvSpPr>
            <p:nvPr/>
          </p:nvSpPr>
          <p:spPr bwMode="auto">
            <a:xfrm>
              <a:off x="4787900" y="4292600"/>
              <a:ext cx="431800" cy="7191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82" name="Line 22"/>
            <p:cNvSpPr>
              <a:spLocks noChangeShapeType="1"/>
            </p:cNvSpPr>
            <p:nvPr/>
          </p:nvSpPr>
          <p:spPr bwMode="auto">
            <a:xfrm flipV="1">
              <a:off x="2843213" y="4292600"/>
              <a:ext cx="504825" cy="646113"/>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6583" name="Line 23"/>
            <p:cNvSpPr>
              <a:spLocks noChangeShapeType="1"/>
            </p:cNvSpPr>
            <p:nvPr/>
          </p:nvSpPr>
          <p:spPr bwMode="auto">
            <a:xfrm flipV="1">
              <a:off x="3851275" y="4292600"/>
              <a:ext cx="576263" cy="646113"/>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Tree>
    <p:extLst>
      <p:ext uri="{BB962C8B-B14F-4D97-AF65-F5344CB8AC3E}">
        <p14:creationId xmlns:p14="http://schemas.microsoft.com/office/powerpoint/2010/main" val="18643958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“Delete” State</a:t>
            </a:r>
            <a:r>
              <a:rPr lang="zh-CN" altLang="en-US" dirty="0" smtClean="0"/>
              <a:t>？</a:t>
            </a:r>
            <a:endParaRPr lang="zh-CN" altLang="en-US" dirty="0"/>
          </a:p>
        </p:txBody>
      </p:sp>
      <p:sp>
        <p:nvSpPr>
          <p:cNvPr id="5" name="内容占位符 4"/>
          <p:cNvSpPr>
            <a:spLocks noGrp="1"/>
          </p:cNvSpPr>
          <p:nvPr>
            <p:ph idx="1"/>
          </p:nvPr>
        </p:nvSpPr>
        <p:spPr/>
        <p:txBody>
          <a:bodyPr/>
          <a:lstStyle/>
          <a:p>
            <a:r>
              <a:rPr lang="zh-CN" altLang="en-US" dirty="0" smtClean="0"/>
              <a:t>对序列</a:t>
            </a:r>
            <a:r>
              <a:rPr lang="en-US" altLang="zh-CN" dirty="0" smtClean="0"/>
              <a:t>HBB_HUMAN, </a:t>
            </a:r>
            <a:r>
              <a:rPr lang="zh-CN" altLang="en-US" dirty="0" smtClean="0"/>
              <a:t>出现了</a:t>
            </a:r>
            <a:r>
              <a:rPr lang="zh-CN" altLang="en-US" dirty="0"/>
              <a:t>两</a:t>
            </a:r>
            <a:r>
              <a:rPr lang="zh-CN" altLang="en-US" dirty="0" smtClean="0"/>
              <a:t>个“</a:t>
            </a:r>
            <a:r>
              <a:rPr lang="en-US" altLang="zh-CN" dirty="0" smtClean="0"/>
              <a:t>Delete</a:t>
            </a:r>
            <a:r>
              <a:rPr lang="zh-CN" altLang="en-US" dirty="0" smtClean="0"/>
              <a:t>”</a:t>
            </a:r>
            <a:r>
              <a:rPr lang="en-US" altLang="zh-CN" dirty="0" smtClean="0"/>
              <a:t>, </a:t>
            </a:r>
            <a:r>
              <a:rPr lang="zh-CN" altLang="en-US" dirty="0" smtClean="0"/>
              <a:t>而直接跳到了</a:t>
            </a:r>
            <a:r>
              <a:rPr lang="en-US" altLang="zh-CN" dirty="0" smtClean="0"/>
              <a:t>M4.</a:t>
            </a:r>
          </a:p>
          <a:p>
            <a:r>
              <a:rPr lang="zh-CN" altLang="en-US" dirty="0" smtClean="0"/>
              <a:t>避免多个</a:t>
            </a:r>
            <a:r>
              <a:rPr lang="en-US" altLang="zh-CN" dirty="0" smtClean="0"/>
              <a:t>Match</a:t>
            </a:r>
            <a:r>
              <a:rPr lang="zh-CN" altLang="en-US" dirty="0" smtClean="0"/>
              <a:t>状态之间的概率转移，简化模型参数；</a:t>
            </a:r>
            <a:endParaRPr lang="zh-CN" altLang="en-US" dirty="0"/>
          </a:p>
        </p:txBody>
      </p:sp>
      <p:sp>
        <p:nvSpPr>
          <p:cNvPr id="4" name="Text Box 4"/>
          <p:cNvSpPr txBox="1">
            <a:spLocks noChangeArrowheads="1"/>
          </p:cNvSpPr>
          <p:nvPr/>
        </p:nvSpPr>
        <p:spPr bwMode="auto">
          <a:xfrm>
            <a:off x="2527424" y="4077072"/>
            <a:ext cx="4025900" cy="2308225"/>
          </a:xfrm>
          <a:prstGeom prst="rect">
            <a:avLst/>
          </a:prstGeom>
          <a:noFill/>
          <a:ln w="19050">
            <a:solidFill>
              <a:schemeClr val="tx1"/>
            </a:solidFill>
            <a:miter lim="800000"/>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HBA_HUMAN   ...VGA--HAGEY...</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HBB_HUMAN   ...V----NVDEV...</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MYG_PHYCA   ...VEA--DVAGH...</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GLB3_CHITP  ...VKG------D...</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GLB5_PETMA  ...VYS--TYETS...</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LGB2_LUPLU  ...FNA--NIPKH...</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GLB1_GLYDI  ...IAGADNGAGV...</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               ***  *****</a:t>
            </a:r>
          </a:p>
        </p:txBody>
      </p:sp>
    </p:spTree>
    <p:extLst>
      <p:ext uri="{BB962C8B-B14F-4D97-AF65-F5344CB8AC3E}">
        <p14:creationId xmlns:p14="http://schemas.microsoft.com/office/powerpoint/2010/main" val="14065616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ko-KR" dirty="0">
                <a:ea typeface="Gulim" pitchFamily="34" charset="-127"/>
              </a:rPr>
              <a:t>Full </a:t>
            </a:r>
            <a:r>
              <a:rPr lang="en-US" altLang="ko-KR" dirty="0" smtClean="0">
                <a:ea typeface="Gulim" pitchFamily="34" charset="-127"/>
              </a:rPr>
              <a:t>Structure </a:t>
            </a:r>
            <a:r>
              <a:rPr lang="en-US" altLang="ko-KR" dirty="0">
                <a:ea typeface="Gulim" pitchFamily="34" charset="-127"/>
              </a:rPr>
              <a:t>of </a:t>
            </a:r>
            <a:r>
              <a:rPr lang="en-US" altLang="ko-KR" dirty="0" smtClean="0">
                <a:ea typeface="Gulim" pitchFamily="34" charset="-127"/>
              </a:rPr>
              <a:t>Profile </a:t>
            </a:r>
            <a:r>
              <a:rPr lang="en-US" altLang="ko-KR" dirty="0">
                <a:ea typeface="Gulim" pitchFamily="34" charset="-127"/>
              </a:rPr>
              <a:t>HMMs</a:t>
            </a:r>
          </a:p>
        </p:txBody>
      </p:sp>
      <p:grpSp>
        <p:nvGrpSpPr>
          <p:cNvPr id="2" name="组合 1"/>
          <p:cNvGrpSpPr/>
          <p:nvPr/>
        </p:nvGrpSpPr>
        <p:grpSpPr>
          <a:xfrm>
            <a:off x="994909" y="1498713"/>
            <a:ext cx="6407150" cy="2808288"/>
            <a:chOff x="1042988" y="2133600"/>
            <a:chExt cx="6407150" cy="2808288"/>
          </a:xfrm>
        </p:grpSpPr>
        <p:sp>
          <p:nvSpPr>
            <p:cNvPr id="67588" name="Rectangle 4"/>
            <p:cNvSpPr>
              <a:spLocks noChangeArrowheads="1"/>
            </p:cNvSpPr>
            <p:nvPr/>
          </p:nvSpPr>
          <p:spPr bwMode="auto">
            <a:xfrm>
              <a:off x="1474788" y="4365625"/>
              <a:ext cx="649287" cy="5762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b="1" smtClean="0">
                  <a:solidFill>
                    <a:srgbClr val="000000"/>
                  </a:solidFill>
                  <a:latin typeface="Gulim" pitchFamily="34" charset="-127"/>
                  <a:ea typeface="Gulim" pitchFamily="34" charset="-127"/>
                </a:rPr>
                <a:t>Begin</a:t>
              </a:r>
            </a:p>
          </p:txBody>
        </p:sp>
        <p:sp>
          <p:nvSpPr>
            <p:cNvPr id="67589" name="Rectangle 5"/>
            <p:cNvSpPr>
              <a:spLocks noChangeArrowheads="1"/>
            </p:cNvSpPr>
            <p:nvPr/>
          </p:nvSpPr>
          <p:spPr bwMode="auto">
            <a:xfrm>
              <a:off x="2840038" y="4365625"/>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7590" name="Rectangle 6"/>
            <p:cNvSpPr>
              <a:spLocks noChangeArrowheads="1"/>
            </p:cNvSpPr>
            <p:nvPr/>
          </p:nvSpPr>
          <p:spPr bwMode="auto">
            <a:xfrm>
              <a:off x="4208463" y="4365625"/>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2000" smtClean="0">
                  <a:solidFill>
                    <a:srgbClr val="000000"/>
                  </a:solidFill>
                  <a:latin typeface="Times New Roman" pitchFamily="18" charset="0"/>
                  <a:ea typeface="Gulim" pitchFamily="34" charset="-127"/>
                </a:rPr>
                <a:t>M</a:t>
              </a:r>
              <a:r>
                <a:rPr kumimoji="1" lang="en-US" altLang="ko-KR" sz="2000" i="1" baseline="-25000" smtClean="0">
                  <a:solidFill>
                    <a:srgbClr val="000000"/>
                  </a:solidFill>
                  <a:latin typeface="Times New Roman" pitchFamily="18" charset="0"/>
                  <a:ea typeface="Gulim" pitchFamily="34" charset="-127"/>
                </a:rPr>
                <a:t>j</a:t>
              </a:r>
            </a:p>
          </p:txBody>
        </p:sp>
        <p:sp>
          <p:nvSpPr>
            <p:cNvPr id="67591" name="Rectangle 7"/>
            <p:cNvSpPr>
              <a:spLocks noChangeArrowheads="1"/>
            </p:cNvSpPr>
            <p:nvPr/>
          </p:nvSpPr>
          <p:spPr bwMode="auto">
            <a:xfrm>
              <a:off x="5576888" y="4365625"/>
              <a:ext cx="577850"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7592" name="Rectangle 8"/>
            <p:cNvSpPr>
              <a:spLocks noChangeArrowheads="1"/>
            </p:cNvSpPr>
            <p:nvPr/>
          </p:nvSpPr>
          <p:spPr bwMode="auto">
            <a:xfrm>
              <a:off x="6799263" y="4365625"/>
              <a:ext cx="650875" cy="5762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b="1" smtClean="0">
                  <a:solidFill>
                    <a:srgbClr val="000000"/>
                  </a:solidFill>
                  <a:latin typeface="Gulim" pitchFamily="34" charset="-127"/>
                  <a:ea typeface="Gulim" pitchFamily="34" charset="-127"/>
                </a:rPr>
                <a:t>End</a:t>
              </a:r>
            </a:p>
          </p:txBody>
        </p:sp>
        <p:sp>
          <p:nvSpPr>
            <p:cNvPr id="67593" name="Line 9"/>
            <p:cNvSpPr>
              <a:spLocks noChangeShapeType="1"/>
            </p:cNvSpPr>
            <p:nvPr/>
          </p:nvSpPr>
          <p:spPr bwMode="auto">
            <a:xfrm>
              <a:off x="2124075" y="4652963"/>
              <a:ext cx="717550"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4" name="Line 10"/>
            <p:cNvSpPr>
              <a:spLocks noChangeShapeType="1"/>
            </p:cNvSpPr>
            <p:nvPr/>
          </p:nvSpPr>
          <p:spPr bwMode="auto">
            <a:xfrm flipV="1">
              <a:off x="3417888" y="4652963"/>
              <a:ext cx="792162" cy="1587"/>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5" name="Line 11"/>
            <p:cNvSpPr>
              <a:spLocks noChangeShapeType="1"/>
            </p:cNvSpPr>
            <p:nvPr/>
          </p:nvSpPr>
          <p:spPr bwMode="auto">
            <a:xfrm flipV="1">
              <a:off x="6154738" y="4652963"/>
              <a:ext cx="647700" cy="1587"/>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6" name="Line 12"/>
            <p:cNvSpPr>
              <a:spLocks noChangeShapeType="1"/>
            </p:cNvSpPr>
            <p:nvPr/>
          </p:nvSpPr>
          <p:spPr bwMode="auto">
            <a:xfrm>
              <a:off x="4786313" y="4652963"/>
              <a:ext cx="792162"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7" name="AutoShape 13"/>
            <p:cNvSpPr>
              <a:spLocks noChangeArrowheads="1"/>
            </p:cNvSpPr>
            <p:nvPr/>
          </p:nvSpPr>
          <p:spPr bwMode="auto">
            <a:xfrm>
              <a:off x="4137025" y="3214688"/>
              <a:ext cx="720725" cy="719137"/>
            </a:xfrm>
            <a:prstGeom prst="diamond">
              <a:avLst/>
            </a:prstGeom>
            <a:solidFill>
              <a:srgbClr val="FF99CC"/>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2000" dirty="0" err="1" smtClean="0">
                  <a:solidFill>
                    <a:srgbClr val="000000"/>
                  </a:solidFill>
                  <a:latin typeface="Times New Roman" pitchFamily="18" charset="0"/>
                  <a:ea typeface="Gulim" pitchFamily="34" charset="-127"/>
                </a:rPr>
                <a:t>I</a:t>
              </a:r>
              <a:r>
                <a:rPr kumimoji="1" lang="en-US" altLang="ko-KR" sz="2000" i="1" baseline="-25000" dirty="0" err="1" smtClean="0">
                  <a:solidFill>
                    <a:srgbClr val="000000"/>
                  </a:solidFill>
                  <a:latin typeface="Times New Roman" pitchFamily="18" charset="0"/>
                  <a:ea typeface="Gulim" pitchFamily="34" charset="-127"/>
                </a:rPr>
                <a:t>j</a:t>
              </a:r>
              <a:endParaRPr kumimoji="1" lang="en-US" altLang="ko-KR" sz="2000" i="1" baseline="-25000" dirty="0" smtClean="0">
                <a:solidFill>
                  <a:srgbClr val="000000"/>
                </a:solidFill>
                <a:latin typeface="Times New Roman" pitchFamily="18" charset="0"/>
                <a:ea typeface="Gulim" pitchFamily="34" charset="-127"/>
              </a:endParaRPr>
            </a:p>
          </p:txBody>
        </p:sp>
        <p:sp>
          <p:nvSpPr>
            <p:cNvPr id="67598" name="Line 14"/>
            <p:cNvSpPr>
              <a:spLocks noChangeShapeType="1"/>
            </p:cNvSpPr>
            <p:nvPr/>
          </p:nvSpPr>
          <p:spPr bwMode="auto">
            <a:xfrm flipV="1">
              <a:off x="4498975" y="3933825"/>
              <a:ext cx="0" cy="4318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599" name="Line 15"/>
            <p:cNvSpPr>
              <a:spLocks noChangeShapeType="1"/>
            </p:cNvSpPr>
            <p:nvPr/>
          </p:nvSpPr>
          <p:spPr bwMode="auto">
            <a:xfrm>
              <a:off x="4714875" y="3716338"/>
              <a:ext cx="863600" cy="792162"/>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0" name="Freeform 16"/>
            <p:cNvSpPr>
              <a:spLocks/>
            </p:cNvSpPr>
            <p:nvPr/>
          </p:nvSpPr>
          <p:spPr bwMode="auto">
            <a:xfrm>
              <a:off x="3778250" y="3284538"/>
              <a:ext cx="504825" cy="561975"/>
            </a:xfrm>
            <a:custGeom>
              <a:avLst/>
              <a:gdLst>
                <a:gd name="T0" fmla="*/ 337 w 337"/>
                <a:gd name="T1" fmla="*/ 272 h 354"/>
                <a:gd name="T2" fmla="*/ 149 w 337"/>
                <a:gd name="T3" fmla="*/ 338 h 354"/>
                <a:gd name="T4" fmla="*/ 1 w 337"/>
                <a:gd name="T5" fmla="*/ 176 h 354"/>
                <a:gd name="T6" fmla="*/ 141 w 337"/>
                <a:gd name="T7" fmla="*/ 14 h 354"/>
                <a:gd name="T8" fmla="*/ 337 w 337"/>
                <a:gd name="T9" fmla="*/ 91 h 354"/>
              </a:gdLst>
              <a:ahLst/>
              <a:cxnLst>
                <a:cxn ang="0">
                  <a:pos x="T0" y="T1"/>
                </a:cxn>
                <a:cxn ang="0">
                  <a:pos x="T2" y="T3"/>
                </a:cxn>
                <a:cxn ang="0">
                  <a:pos x="T4" y="T5"/>
                </a:cxn>
                <a:cxn ang="0">
                  <a:pos x="T6" y="T7"/>
                </a:cxn>
                <a:cxn ang="0">
                  <a:pos x="T8" y="T9"/>
                </a:cxn>
              </a:cxnLst>
              <a:rect l="0" t="0" r="r" b="b"/>
              <a:pathLst>
                <a:path w="337" h="354">
                  <a:moveTo>
                    <a:pt x="337" y="272"/>
                  </a:moveTo>
                  <a:cubicBezTo>
                    <a:pt x="306" y="283"/>
                    <a:pt x="205" y="354"/>
                    <a:pt x="149" y="338"/>
                  </a:cubicBezTo>
                  <a:cubicBezTo>
                    <a:pt x="93" y="322"/>
                    <a:pt x="2" y="230"/>
                    <a:pt x="1" y="176"/>
                  </a:cubicBezTo>
                  <a:cubicBezTo>
                    <a:pt x="0" y="122"/>
                    <a:pt x="85" y="28"/>
                    <a:pt x="141" y="14"/>
                  </a:cubicBezTo>
                  <a:cubicBezTo>
                    <a:pt x="197" y="0"/>
                    <a:pt x="296" y="75"/>
                    <a:pt x="337" y="91"/>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1" name="AutoShape 17"/>
            <p:cNvSpPr>
              <a:spLocks noChangeArrowheads="1"/>
            </p:cNvSpPr>
            <p:nvPr/>
          </p:nvSpPr>
          <p:spPr bwMode="auto">
            <a:xfrm>
              <a:off x="2768600" y="3213100"/>
              <a:ext cx="720725" cy="719138"/>
            </a:xfrm>
            <a:prstGeom prst="diamond">
              <a:avLst/>
            </a:prstGeom>
            <a:solidFill>
              <a:srgbClr val="FF99CC"/>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endParaRPr kumimoji="1" lang="zh-CN" altLang="zh-CN" sz="2000" i="1" baseline="-25000" smtClean="0">
                <a:solidFill>
                  <a:srgbClr val="000000"/>
                </a:solidFill>
                <a:latin typeface="Times New Roman" pitchFamily="18" charset="0"/>
                <a:ea typeface="Gulim" pitchFamily="34" charset="-127"/>
              </a:endParaRPr>
            </a:p>
          </p:txBody>
        </p:sp>
        <p:sp>
          <p:nvSpPr>
            <p:cNvPr id="67602" name="Freeform 18"/>
            <p:cNvSpPr>
              <a:spLocks/>
            </p:cNvSpPr>
            <p:nvPr/>
          </p:nvSpPr>
          <p:spPr bwMode="auto">
            <a:xfrm>
              <a:off x="2409825" y="3282950"/>
              <a:ext cx="504825" cy="561975"/>
            </a:xfrm>
            <a:custGeom>
              <a:avLst/>
              <a:gdLst>
                <a:gd name="T0" fmla="*/ 337 w 337"/>
                <a:gd name="T1" fmla="*/ 272 h 354"/>
                <a:gd name="T2" fmla="*/ 149 w 337"/>
                <a:gd name="T3" fmla="*/ 338 h 354"/>
                <a:gd name="T4" fmla="*/ 1 w 337"/>
                <a:gd name="T5" fmla="*/ 176 h 354"/>
                <a:gd name="T6" fmla="*/ 141 w 337"/>
                <a:gd name="T7" fmla="*/ 14 h 354"/>
                <a:gd name="T8" fmla="*/ 337 w 337"/>
                <a:gd name="T9" fmla="*/ 91 h 354"/>
              </a:gdLst>
              <a:ahLst/>
              <a:cxnLst>
                <a:cxn ang="0">
                  <a:pos x="T0" y="T1"/>
                </a:cxn>
                <a:cxn ang="0">
                  <a:pos x="T2" y="T3"/>
                </a:cxn>
                <a:cxn ang="0">
                  <a:pos x="T4" y="T5"/>
                </a:cxn>
                <a:cxn ang="0">
                  <a:pos x="T6" y="T7"/>
                </a:cxn>
                <a:cxn ang="0">
                  <a:pos x="T8" y="T9"/>
                </a:cxn>
              </a:cxnLst>
              <a:rect l="0" t="0" r="r" b="b"/>
              <a:pathLst>
                <a:path w="337" h="354">
                  <a:moveTo>
                    <a:pt x="337" y="272"/>
                  </a:moveTo>
                  <a:cubicBezTo>
                    <a:pt x="306" y="283"/>
                    <a:pt x="205" y="354"/>
                    <a:pt x="149" y="338"/>
                  </a:cubicBezTo>
                  <a:cubicBezTo>
                    <a:pt x="93" y="322"/>
                    <a:pt x="2" y="230"/>
                    <a:pt x="1" y="176"/>
                  </a:cubicBezTo>
                  <a:cubicBezTo>
                    <a:pt x="0" y="122"/>
                    <a:pt x="85" y="28"/>
                    <a:pt x="141" y="14"/>
                  </a:cubicBezTo>
                  <a:cubicBezTo>
                    <a:pt x="197" y="0"/>
                    <a:pt x="296" y="75"/>
                    <a:pt x="337" y="91"/>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3" name="AutoShape 19"/>
            <p:cNvSpPr>
              <a:spLocks noChangeArrowheads="1"/>
            </p:cNvSpPr>
            <p:nvPr/>
          </p:nvSpPr>
          <p:spPr bwMode="auto">
            <a:xfrm>
              <a:off x="5505450" y="3213100"/>
              <a:ext cx="720725" cy="719138"/>
            </a:xfrm>
            <a:prstGeom prst="diamond">
              <a:avLst/>
            </a:prstGeom>
            <a:solidFill>
              <a:srgbClr val="FF99CC"/>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endParaRPr kumimoji="1" lang="zh-CN" altLang="zh-CN" sz="2000" i="1" baseline="-25000" smtClean="0">
                <a:solidFill>
                  <a:srgbClr val="000000"/>
                </a:solidFill>
                <a:latin typeface="Times New Roman" pitchFamily="18" charset="0"/>
                <a:ea typeface="Gulim" pitchFamily="34" charset="-127"/>
              </a:endParaRPr>
            </a:p>
          </p:txBody>
        </p:sp>
        <p:sp>
          <p:nvSpPr>
            <p:cNvPr id="67604" name="Freeform 20"/>
            <p:cNvSpPr>
              <a:spLocks/>
            </p:cNvSpPr>
            <p:nvPr/>
          </p:nvSpPr>
          <p:spPr bwMode="auto">
            <a:xfrm>
              <a:off x="5146675" y="3282950"/>
              <a:ext cx="504825" cy="561975"/>
            </a:xfrm>
            <a:custGeom>
              <a:avLst/>
              <a:gdLst>
                <a:gd name="T0" fmla="*/ 337 w 337"/>
                <a:gd name="T1" fmla="*/ 272 h 354"/>
                <a:gd name="T2" fmla="*/ 149 w 337"/>
                <a:gd name="T3" fmla="*/ 338 h 354"/>
                <a:gd name="T4" fmla="*/ 1 w 337"/>
                <a:gd name="T5" fmla="*/ 176 h 354"/>
                <a:gd name="T6" fmla="*/ 141 w 337"/>
                <a:gd name="T7" fmla="*/ 14 h 354"/>
                <a:gd name="T8" fmla="*/ 337 w 337"/>
                <a:gd name="T9" fmla="*/ 91 h 354"/>
              </a:gdLst>
              <a:ahLst/>
              <a:cxnLst>
                <a:cxn ang="0">
                  <a:pos x="T0" y="T1"/>
                </a:cxn>
                <a:cxn ang="0">
                  <a:pos x="T2" y="T3"/>
                </a:cxn>
                <a:cxn ang="0">
                  <a:pos x="T4" y="T5"/>
                </a:cxn>
                <a:cxn ang="0">
                  <a:pos x="T6" y="T7"/>
                </a:cxn>
                <a:cxn ang="0">
                  <a:pos x="T8" y="T9"/>
                </a:cxn>
              </a:cxnLst>
              <a:rect l="0" t="0" r="r" b="b"/>
              <a:pathLst>
                <a:path w="337" h="354">
                  <a:moveTo>
                    <a:pt x="337" y="272"/>
                  </a:moveTo>
                  <a:cubicBezTo>
                    <a:pt x="306" y="283"/>
                    <a:pt x="205" y="354"/>
                    <a:pt x="149" y="338"/>
                  </a:cubicBezTo>
                  <a:cubicBezTo>
                    <a:pt x="93" y="322"/>
                    <a:pt x="2" y="230"/>
                    <a:pt x="1" y="176"/>
                  </a:cubicBezTo>
                  <a:cubicBezTo>
                    <a:pt x="0" y="122"/>
                    <a:pt x="85" y="28"/>
                    <a:pt x="141" y="14"/>
                  </a:cubicBezTo>
                  <a:cubicBezTo>
                    <a:pt x="197" y="0"/>
                    <a:pt x="296" y="75"/>
                    <a:pt x="337" y="91"/>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5" name="AutoShape 21"/>
            <p:cNvSpPr>
              <a:spLocks noChangeArrowheads="1"/>
            </p:cNvSpPr>
            <p:nvPr/>
          </p:nvSpPr>
          <p:spPr bwMode="auto">
            <a:xfrm>
              <a:off x="1401763" y="3213100"/>
              <a:ext cx="720725" cy="719138"/>
            </a:xfrm>
            <a:prstGeom prst="diamond">
              <a:avLst/>
            </a:prstGeom>
            <a:solidFill>
              <a:srgbClr val="FF99CC"/>
            </a:solidFill>
            <a:ln w="1905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endParaRPr kumimoji="1" lang="zh-CN" altLang="zh-CN" sz="2000" i="1" baseline="-25000" smtClean="0">
                <a:solidFill>
                  <a:srgbClr val="000000"/>
                </a:solidFill>
                <a:latin typeface="Times New Roman" pitchFamily="18" charset="0"/>
                <a:ea typeface="Gulim" pitchFamily="34" charset="-127"/>
              </a:endParaRPr>
            </a:p>
          </p:txBody>
        </p:sp>
        <p:sp>
          <p:nvSpPr>
            <p:cNvPr id="67606" name="Freeform 22"/>
            <p:cNvSpPr>
              <a:spLocks/>
            </p:cNvSpPr>
            <p:nvPr/>
          </p:nvSpPr>
          <p:spPr bwMode="auto">
            <a:xfrm>
              <a:off x="1042988" y="3282950"/>
              <a:ext cx="504825" cy="561975"/>
            </a:xfrm>
            <a:custGeom>
              <a:avLst/>
              <a:gdLst>
                <a:gd name="T0" fmla="*/ 337 w 337"/>
                <a:gd name="T1" fmla="*/ 272 h 354"/>
                <a:gd name="T2" fmla="*/ 149 w 337"/>
                <a:gd name="T3" fmla="*/ 338 h 354"/>
                <a:gd name="T4" fmla="*/ 1 w 337"/>
                <a:gd name="T5" fmla="*/ 176 h 354"/>
                <a:gd name="T6" fmla="*/ 141 w 337"/>
                <a:gd name="T7" fmla="*/ 14 h 354"/>
                <a:gd name="T8" fmla="*/ 337 w 337"/>
                <a:gd name="T9" fmla="*/ 91 h 354"/>
              </a:gdLst>
              <a:ahLst/>
              <a:cxnLst>
                <a:cxn ang="0">
                  <a:pos x="T0" y="T1"/>
                </a:cxn>
                <a:cxn ang="0">
                  <a:pos x="T2" y="T3"/>
                </a:cxn>
                <a:cxn ang="0">
                  <a:pos x="T4" y="T5"/>
                </a:cxn>
                <a:cxn ang="0">
                  <a:pos x="T6" y="T7"/>
                </a:cxn>
                <a:cxn ang="0">
                  <a:pos x="T8" y="T9"/>
                </a:cxn>
              </a:cxnLst>
              <a:rect l="0" t="0" r="r" b="b"/>
              <a:pathLst>
                <a:path w="337" h="354">
                  <a:moveTo>
                    <a:pt x="337" y="272"/>
                  </a:moveTo>
                  <a:cubicBezTo>
                    <a:pt x="306" y="283"/>
                    <a:pt x="205" y="354"/>
                    <a:pt x="149" y="338"/>
                  </a:cubicBezTo>
                  <a:cubicBezTo>
                    <a:pt x="93" y="322"/>
                    <a:pt x="2" y="230"/>
                    <a:pt x="1" y="176"/>
                  </a:cubicBezTo>
                  <a:cubicBezTo>
                    <a:pt x="0" y="122"/>
                    <a:pt x="85" y="28"/>
                    <a:pt x="141" y="14"/>
                  </a:cubicBezTo>
                  <a:cubicBezTo>
                    <a:pt x="197" y="0"/>
                    <a:pt x="296" y="75"/>
                    <a:pt x="337" y="91"/>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7" name="Line 23"/>
            <p:cNvSpPr>
              <a:spLocks noChangeShapeType="1"/>
            </p:cNvSpPr>
            <p:nvPr/>
          </p:nvSpPr>
          <p:spPr bwMode="auto">
            <a:xfrm flipV="1">
              <a:off x="5865813" y="3933825"/>
              <a:ext cx="0" cy="4318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8" name="Line 24"/>
            <p:cNvSpPr>
              <a:spLocks noChangeShapeType="1"/>
            </p:cNvSpPr>
            <p:nvPr/>
          </p:nvSpPr>
          <p:spPr bwMode="auto">
            <a:xfrm flipV="1">
              <a:off x="3130550" y="3933825"/>
              <a:ext cx="0" cy="4318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09" name="Line 25"/>
            <p:cNvSpPr>
              <a:spLocks noChangeShapeType="1"/>
            </p:cNvSpPr>
            <p:nvPr/>
          </p:nvSpPr>
          <p:spPr bwMode="auto">
            <a:xfrm flipV="1">
              <a:off x="1762125" y="3933825"/>
              <a:ext cx="0" cy="4318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10" name="Oval 26"/>
            <p:cNvSpPr>
              <a:spLocks noChangeAspect="1" noChangeArrowheads="1"/>
            </p:cNvSpPr>
            <p:nvPr/>
          </p:nvSpPr>
          <p:spPr bwMode="auto">
            <a:xfrm>
              <a:off x="4138613" y="2133600"/>
              <a:ext cx="647700" cy="647700"/>
            </a:xfrm>
            <a:prstGeom prst="ellipse">
              <a:avLst/>
            </a:prstGeom>
            <a:solidFill>
              <a:srgbClr val="FFFF99"/>
            </a:solidFill>
            <a:ln w="19050">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2000" smtClean="0">
                  <a:solidFill>
                    <a:srgbClr val="000000"/>
                  </a:solidFill>
                  <a:latin typeface="Times New Roman" pitchFamily="18" charset="0"/>
                  <a:ea typeface="Gulim" pitchFamily="34" charset="-127"/>
                </a:rPr>
                <a:t>D</a:t>
              </a:r>
              <a:r>
                <a:rPr kumimoji="1" lang="en-US" altLang="ko-KR" sz="2000" i="1" baseline="-25000" smtClean="0">
                  <a:solidFill>
                    <a:srgbClr val="000000"/>
                  </a:solidFill>
                  <a:latin typeface="Times New Roman" pitchFamily="18" charset="0"/>
                  <a:ea typeface="Gulim" pitchFamily="34" charset="-127"/>
                </a:rPr>
                <a:t>j</a:t>
              </a:r>
            </a:p>
          </p:txBody>
        </p:sp>
        <p:sp>
          <p:nvSpPr>
            <p:cNvPr id="67611" name="Oval 27"/>
            <p:cNvSpPr>
              <a:spLocks noChangeAspect="1" noChangeArrowheads="1"/>
            </p:cNvSpPr>
            <p:nvPr/>
          </p:nvSpPr>
          <p:spPr bwMode="auto">
            <a:xfrm>
              <a:off x="5507038" y="2133600"/>
              <a:ext cx="647700" cy="647700"/>
            </a:xfrm>
            <a:prstGeom prst="ellipse">
              <a:avLst/>
            </a:prstGeom>
            <a:solidFill>
              <a:srgbClr val="FFFF99"/>
            </a:solidFill>
            <a:ln w="19050">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endParaRPr kumimoji="1" lang="zh-CN" altLang="zh-CN" sz="2000" i="1" baseline="-25000" smtClean="0">
                <a:solidFill>
                  <a:srgbClr val="000000"/>
                </a:solidFill>
                <a:latin typeface="Times New Roman" pitchFamily="18" charset="0"/>
                <a:ea typeface="Gulim" pitchFamily="34" charset="-127"/>
              </a:endParaRPr>
            </a:p>
          </p:txBody>
        </p:sp>
        <p:sp>
          <p:nvSpPr>
            <p:cNvPr id="67612" name="Oval 28"/>
            <p:cNvSpPr>
              <a:spLocks noChangeAspect="1" noChangeArrowheads="1"/>
            </p:cNvSpPr>
            <p:nvPr/>
          </p:nvSpPr>
          <p:spPr bwMode="auto">
            <a:xfrm>
              <a:off x="2770188" y="2133600"/>
              <a:ext cx="647700" cy="647700"/>
            </a:xfrm>
            <a:prstGeom prst="ellipse">
              <a:avLst/>
            </a:prstGeom>
            <a:solidFill>
              <a:srgbClr val="FFFF99"/>
            </a:solidFill>
            <a:ln w="19050">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endParaRPr kumimoji="1" lang="zh-CN" altLang="zh-CN" sz="2000" i="1" baseline="-25000" smtClean="0">
                <a:solidFill>
                  <a:srgbClr val="000000"/>
                </a:solidFill>
                <a:latin typeface="Times New Roman" pitchFamily="18" charset="0"/>
                <a:ea typeface="Gulim" pitchFamily="34" charset="-127"/>
              </a:endParaRPr>
            </a:p>
          </p:txBody>
        </p:sp>
        <p:sp>
          <p:nvSpPr>
            <p:cNvPr id="67613" name="Line 29"/>
            <p:cNvSpPr>
              <a:spLocks noChangeShapeType="1"/>
            </p:cNvSpPr>
            <p:nvPr/>
          </p:nvSpPr>
          <p:spPr bwMode="auto">
            <a:xfrm flipV="1">
              <a:off x="1833563" y="2708275"/>
              <a:ext cx="1008062" cy="165735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14" name="Line 30"/>
            <p:cNvSpPr>
              <a:spLocks noChangeShapeType="1"/>
            </p:cNvSpPr>
            <p:nvPr/>
          </p:nvSpPr>
          <p:spPr bwMode="auto">
            <a:xfrm flipV="1">
              <a:off x="1978025" y="2565400"/>
              <a:ext cx="792163" cy="8636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15" name="Line 31"/>
            <p:cNvSpPr>
              <a:spLocks noChangeShapeType="1"/>
            </p:cNvSpPr>
            <p:nvPr/>
          </p:nvSpPr>
          <p:spPr bwMode="auto">
            <a:xfrm>
              <a:off x="3417888" y="2420938"/>
              <a:ext cx="717550"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16" name="Line 32"/>
            <p:cNvSpPr>
              <a:spLocks noChangeShapeType="1"/>
            </p:cNvSpPr>
            <p:nvPr/>
          </p:nvSpPr>
          <p:spPr bwMode="auto">
            <a:xfrm>
              <a:off x="4789488" y="2420938"/>
              <a:ext cx="717550"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17" name="Line 33"/>
            <p:cNvSpPr>
              <a:spLocks noChangeShapeType="1"/>
            </p:cNvSpPr>
            <p:nvPr/>
          </p:nvSpPr>
          <p:spPr bwMode="auto">
            <a:xfrm>
              <a:off x="6083300" y="2708275"/>
              <a:ext cx="935038" cy="165735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18" name="Line 34"/>
            <p:cNvSpPr>
              <a:spLocks noChangeShapeType="1"/>
            </p:cNvSpPr>
            <p:nvPr/>
          </p:nvSpPr>
          <p:spPr bwMode="auto">
            <a:xfrm>
              <a:off x="3130550" y="2781300"/>
              <a:ext cx="0" cy="4318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19" name="Line 35"/>
            <p:cNvSpPr>
              <a:spLocks noChangeShapeType="1"/>
            </p:cNvSpPr>
            <p:nvPr/>
          </p:nvSpPr>
          <p:spPr bwMode="auto">
            <a:xfrm>
              <a:off x="4498975" y="2781300"/>
              <a:ext cx="0" cy="4318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0" name="Line 36"/>
            <p:cNvSpPr>
              <a:spLocks noChangeShapeType="1"/>
            </p:cNvSpPr>
            <p:nvPr/>
          </p:nvSpPr>
          <p:spPr bwMode="auto">
            <a:xfrm>
              <a:off x="5865813" y="2781300"/>
              <a:ext cx="0" cy="4318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1" name="Line 37"/>
            <p:cNvSpPr>
              <a:spLocks noChangeShapeType="1"/>
            </p:cNvSpPr>
            <p:nvPr/>
          </p:nvSpPr>
          <p:spPr bwMode="auto">
            <a:xfrm flipV="1">
              <a:off x="3346450" y="2636838"/>
              <a:ext cx="863600" cy="792162"/>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2" name="Line 38"/>
            <p:cNvSpPr>
              <a:spLocks noChangeShapeType="1"/>
            </p:cNvSpPr>
            <p:nvPr/>
          </p:nvSpPr>
          <p:spPr bwMode="auto">
            <a:xfrm flipV="1">
              <a:off x="4714875" y="2636838"/>
              <a:ext cx="863600" cy="792162"/>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3" name="Line 39"/>
            <p:cNvSpPr>
              <a:spLocks noChangeShapeType="1"/>
            </p:cNvSpPr>
            <p:nvPr/>
          </p:nvSpPr>
          <p:spPr bwMode="auto">
            <a:xfrm flipV="1">
              <a:off x="3201988" y="2708275"/>
              <a:ext cx="1008062" cy="165735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4" name="Line 40"/>
            <p:cNvSpPr>
              <a:spLocks noChangeShapeType="1"/>
            </p:cNvSpPr>
            <p:nvPr/>
          </p:nvSpPr>
          <p:spPr bwMode="auto">
            <a:xfrm flipV="1">
              <a:off x="4570413" y="2708275"/>
              <a:ext cx="1008062" cy="165735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5" name="Line 41"/>
            <p:cNvSpPr>
              <a:spLocks noChangeShapeType="1"/>
            </p:cNvSpPr>
            <p:nvPr/>
          </p:nvSpPr>
          <p:spPr bwMode="auto">
            <a:xfrm>
              <a:off x="3346450" y="3716338"/>
              <a:ext cx="863600" cy="792162"/>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6" name="Line 42"/>
            <p:cNvSpPr>
              <a:spLocks noChangeShapeType="1"/>
            </p:cNvSpPr>
            <p:nvPr/>
          </p:nvSpPr>
          <p:spPr bwMode="auto">
            <a:xfrm>
              <a:off x="6083300" y="3716338"/>
              <a:ext cx="719138" cy="792162"/>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7" name="Line 43"/>
            <p:cNvSpPr>
              <a:spLocks noChangeShapeType="1"/>
            </p:cNvSpPr>
            <p:nvPr/>
          </p:nvSpPr>
          <p:spPr bwMode="auto">
            <a:xfrm>
              <a:off x="1978025" y="3716338"/>
              <a:ext cx="863600" cy="792162"/>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29" name="Line 45"/>
            <p:cNvSpPr>
              <a:spLocks noChangeShapeType="1"/>
            </p:cNvSpPr>
            <p:nvPr/>
          </p:nvSpPr>
          <p:spPr bwMode="auto">
            <a:xfrm>
              <a:off x="3352800" y="2667000"/>
              <a:ext cx="8382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67630" name="Line 46"/>
            <p:cNvSpPr>
              <a:spLocks noChangeShapeType="1"/>
            </p:cNvSpPr>
            <p:nvPr/>
          </p:nvSpPr>
          <p:spPr bwMode="auto">
            <a:xfrm>
              <a:off x="4724400" y="2667000"/>
              <a:ext cx="8382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45" name="矩形 44"/>
          <p:cNvSpPr/>
          <p:nvPr/>
        </p:nvSpPr>
        <p:spPr>
          <a:xfrm>
            <a:off x="633964" y="4725144"/>
            <a:ext cx="7560840" cy="923330"/>
          </a:xfrm>
          <a:prstGeom prst="rect">
            <a:avLst/>
          </a:prstGeom>
        </p:spPr>
        <p:txBody>
          <a:bodyPr wrap="square">
            <a:spAutoFit/>
          </a:bodyPr>
          <a:lstStyle/>
          <a:p>
            <a:pPr marL="342900" indent="-342900">
              <a:buFont typeface="+mj-lt"/>
              <a:buAutoNum type="arabicPeriod"/>
            </a:pPr>
            <a:r>
              <a:rPr lang="zh-CN" altLang="en-US" dirty="0" smtClean="0">
                <a:ea typeface="宋体" charset="-122"/>
              </a:rPr>
              <a:t>注意到</a:t>
            </a:r>
            <a:r>
              <a:rPr lang="en-US" altLang="zh-CN" dirty="0" smtClean="0">
                <a:ea typeface="宋体" charset="-122"/>
              </a:rPr>
              <a:t>D-&gt; I, I-&gt; D</a:t>
            </a:r>
            <a:r>
              <a:rPr lang="zh-CN" altLang="en-US" dirty="0" smtClean="0">
                <a:ea typeface="宋体" charset="-122"/>
              </a:rPr>
              <a:t>这样的转移往往很少发生；</a:t>
            </a:r>
            <a:endParaRPr lang="en-US" altLang="zh-CN" dirty="0">
              <a:ea typeface="宋体" charset="-122"/>
            </a:endParaRPr>
          </a:p>
          <a:p>
            <a:pPr marL="342900" indent="-342900">
              <a:buFont typeface="+mj-lt"/>
              <a:buAutoNum type="arabicPeriod"/>
            </a:pPr>
            <a:r>
              <a:rPr lang="en-US" altLang="zh-CN" dirty="0" smtClean="0">
                <a:solidFill>
                  <a:srgbClr val="CC0000"/>
                </a:solidFill>
                <a:ea typeface="宋体" charset="-122"/>
              </a:rPr>
              <a:t>Number of match states</a:t>
            </a:r>
            <a:r>
              <a:rPr lang="en-US" altLang="zh-CN" dirty="0" smtClean="0">
                <a:ea typeface="宋体" charset="-122"/>
              </a:rPr>
              <a:t> </a:t>
            </a:r>
            <a:r>
              <a:rPr lang="zh-CN" altLang="en-US" dirty="0" smtClean="0">
                <a:ea typeface="宋体" charset="-122"/>
              </a:rPr>
              <a:t>通常取成</a:t>
            </a:r>
            <a:r>
              <a:rPr lang="en-US" altLang="zh-CN" dirty="0" smtClean="0">
                <a:ea typeface="宋体" charset="-122"/>
              </a:rPr>
              <a:t>average sequence length in the family</a:t>
            </a:r>
            <a:endParaRPr lang="en-US" altLang="zh-CN" dirty="0">
              <a:ea typeface="宋体" charset="-122"/>
            </a:endParaRPr>
          </a:p>
        </p:txBody>
      </p:sp>
    </p:spTree>
    <p:extLst>
      <p:ext uri="{BB962C8B-B14F-4D97-AF65-F5344CB8AC3E}">
        <p14:creationId xmlns:p14="http://schemas.microsoft.com/office/powerpoint/2010/main" val="38737058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ko-KR" dirty="0">
                <a:ea typeface="Gulim" pitchFamily="34" charset="-127"/>
              </a:rPr>
              <a:t>Deriving HMMs from </a:t>
            </a:r>
            <a:r>
              <a:rPr lang="en-US" altLang="ko-KR" dirty="0" smtClean="0">
                <a:ea typeface="Gulim" pitchFamily="34" charset="-127"/>
              </a:rPr>
              <a:t>Multiple </a:t>
            </a:r>
            <a:r>
              <a:rPr lang="en-US" altLang="ko-KR" dirty="0">
                <a:ea typeface="Gulim" pitchFamily="34" charset="-127"/>
              </a:rPr>
              <a:t>A</a:t>
            </a:r>
            <a:r>
              <a:rPr lang="en-US" altLang="ko-KR" dirty="0" smtClean="0">
                <a:ea typeface="Gulim" pitchFamily="34" charset="-127"/>
              </a:rPr>
              <a:t>lignments</a:t>
            </a:r>
            <a:endParaRPr lang="en-US" altLang="ko-KR" dirty="0">
              <a:ea typeface="Gulim" pitchFamily="34" charset="-127"/>
            </a:endParaRPr>
          </a:p>
        </p:txBody>
      </p:sp>
      <p:sp>
        <p:nvSpPr>
          <p:cNvPr id="68611" name="Rectangle 3"/>
          <p:cNvSpPr>
            <a:spLocks noGrp="1" noChangeArrowheads="1"/>
          </p:cNvSpPr>
          <p:nvPr>
            <p:ph type="body" idx="1"/>
          </p:nvPr>
        </p:nvSpPr>
        <p:spPr/>
        <p:txBody>
          <a:bodyPr/>
          <a:lstStyle/>
          <a:p>
            <a:r>
              <a:rPr lang="en-US" altLang="ko-KR">
                <a:ea typeface="Gulim" pitchFamily="34" charset="-127"/>
              </a:rPr>
              <a:t>Key idea behind profile HMMs</a:t>
            </a:r>
          </a:p>
          <a:p>
            <a:pPr lvl="1"/>
            <a:r>
              <a:rPr lang="en-US" altLang="ko-KR">
                <a:ea typeface="Gulim" pitchFamily="34" charset="-127"/>
              </a:rPr>
              <a:t>Model representing the consensus for the alignment of sequence from the same family</a:t>
            </a:r>
          </a:p>
          <a:p>
            <a:pPr lvl="1"/>
            <a:r>
              <a:rPr lang="en-US" altLang="ko-KR">
                <a:ea typeface="Gulim" pitchFamily="34" charset="-127"/>
              </a:rPr>
              <a:t>Not the sequence of any particular member</a:t>
            </a:r>
          </a:p>
        </p:txBody>
      </p:sp>
      <p:sp>
        <p:nvSpPr>
          <p:cNvPr id="68612" name="Text Box 4"/>
          <p:cNvSpPr txBox="1">
            <a:spLocks noChangeArrowheads="1"/>
          </p:cNvSpPr>
          <p:nvPr/>
        </p:nvSpPr>
        <p:spPr bwMode="auto">
          <a:xfrm>
            <a:off x="2514600" y="4038600"/>
            <a:ext cx="4025900" cy="2308225"/>
          </a:xfrm>
          <a:prstGeom prst="rect">
            <a:avLst/>
          </a:prstGeom>
          <a:noFill/>
          <a:ln w="19050">
            <a:solidFill>
              <a:schemeClr val="tx1"/>
            </a:solidFill>
            <a:miter lim="800000"/>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HBA_HUMAN   ...VGA--HAGEY...</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HBB_HUMAN   ...V----NVDEV...</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MYG_PHYCA   ...VEA--DVAGH...</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GLB3_CHITP  ...VKG------D...</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GLB5_PETMA  ...VYS--TYETS...</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LGB2_LUPLU  ...FNA--NIPKH...</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GLB1_GLYDI  ...IAGADNGAGV...</a:t>
            </a:r>
          </a:p>
          <a:p>
            <a:pPr fontAlgn="base" latinLnBrk="1">
              <a:spcBef>
                <a:spcPct val="0"/>
              </a:spcBef>
              <a:spcAft>
                <a:spcPct val="0"/>
              </a:spcAft>
            </a:pPr>
            <a:r>
              <a:rPr kumimoji="1" lang="en-US" altLang="ko-KR" dirty="0" smtClean="0">
                <a:solidFill>
                  <a:srgbClr val="000000"/>
                </a:solidFill>
                <a:latin typeface="Courier New" pitchFamily="49" charset="0"/>
                <a:ea typeface="Gulim" pitchFamily="34" charset="-127"/>
              </a:rPr>
              <a:t>               ***  *****</a:t>
            </a:r>
          </a:p>
        </p:txBody>
      </p:sp>
    </p:spTree>
    <p:extLst>
      <p:ext uri="{BB962C8B-B14F-4D97-AF65-F5344CB8AC3E}">
        <p14:creationId xmlns:p14="http://schemas.microsoft.com/office/powerpoint/2010/main" val="23557007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Gulim" pitchFamily="34" charset="-127"/>
              </a:rPr>
              <a:t>Deriving HMMs from </a:t>
            </a:r>
            <a:r>
              <a:rPr lang="en-US" altLang="ko-KR" dirty="0" smtClean="0">
                <a:ea typeface="Gulim" pitchFamily="34" charset="-127"/>
              </a:rPr>
              <a:t>Multiple Alignments</a:t>
            </a:r>
            <a:endParaRPr lang="en-US" altLang="ko-KR" dirty="0">
              <a:ea typeface="Gulim" pitchFamily="34" charset="-127"/>
            </a:endParaRPr>
          </a:p>
        </p:txBody>
      </p:sp>
      <p:sp>
        <p:nvSpPr>
          <p:cNvPr id="70659" name="Rectangle 3"/>
          <p:cNvSpPr>
            <a:spLocks noGrp="1" noChangeArrowheads="1"/>
          </p:cNvSpPr>
          <p:nvPr>
            <p:ph type="body" idx="1"/>
          </p:nvPr>
        </p:nvSpPr>
        <p:spPr/>
        <p:txBody>
          <a:bodyPr/>
          <a:lstStyle/>
          <a:p>
            <a:r>
              <a:rPr lang="en-US" altLang="ko-KR" dirty="0">
                <a:ea typeface="Gulim" pitchFamily="34" charset="-127"/>
              </a:rPr>
              <a:t>Basic profile HMM parameterization</a:t>
            </a:r>
          </a:p>
          <a:p>
            <a:pPr lvl="1"/>
            <a:r>
              <a:rPr lang="en-US" altLang="ko-KR" dirty="0">
                <a:ea typeface="Gulim" pitchFamily="34" charset="-127"/>
              </a:rPr>
              <a:t>Aim: making the higher probability for sequences from the family</a:t>
            </a:r>
          </a:p>
          <a:p>
            <a:r>
              <a:rPr lang="en-US" altLang="ko-KR" dirty="0">
                <a:ea typeface="Gulim" pitchFamily="34" charset="-127"/>
              </a:rPr>
              <a:t>Parameters</a:t>
            </a:r>
          </a:p>
          <a:p>
            <a:pPr lvl="1"/>
            <a:r>
              <a:rPr lang="en-US" altLang="ko-KR" dirty="0">
                <a:ea typeface="Gulim" pitchFamily="34" charset="-127"/>
              </a:rPr>
              <a:t>the probabilities values : trivial if many of independent alignment sequences are given.</a:t>
            </a:r>
          </a:p>
          <a:p>
            <a:pPr lvl="1"/>
            <a:endParaRPr lang="en-US" altLang="ko-KR" dirty="0">
              <a:ea typeface="Gulim" pitchFamily="34" charset="-127"/>
            </a:endParaRPr>
          </a:p>
          <a:p>
            <a:pPr lvl="1"/>
            <a:endParaRPr lang="en-US" altLang="ko-KR" dirty="0">
              <a:ea typeface="Gulim" pitchFamily="34" charset="-127"/>
            </a:endParaRPr>
          </a:p>
          <a:p>
            <a:pPr lvl="1"/>
            <a:r>
              <a:rPr lang="en-US" altLang="ko-KR" dirty="0">
                <a:ea typeface="Gulim" pitchFamily="34" charset="-127"/>
              </a:rPr>
              <a:t>length of the model: heuristics or systematic way</a:t>
            </a:r>
          </a:p>
        </p:txBody>
      </p:sp>
      <p:graphicFrame>
        <p:nvGraphicFramePr>
          <p:cNvPr id="70660" name="Object 4"/>
          <p:cNvGraphicFramePr>
            <a:graphicFrameLocks noChangeAspect="1"/>
          </p:cNvGraphicFramePr>
          <p:nvPr/>
        </p:nvGraphicFramePr>
        <p:xfrm>
          <a:off x="1676400" y="4648200"/>
          <a:ext cx="4824413" cy="914400"/>
        </p:xfrm>
        <a:graphic>
          <a:graphicData uri="http://schemas.openxmlformats.org/presentationml/2006/ole">
            <mc:AlternateContent xmlns:mc="http://schemas.openxmlformats.org/markup-compatibility/2006">
              <mc:Choice xmlns:v="urn:schemas-microsoft-com:vml" Requires="v">
                <p:oleObj spid="_x0000_s12359" name="Equation" r:id="rId3" imgW="2413000" imgH="457200" progId="Equation.3">
                  <p:embed/>
                </p:oleObj>
              </mc:Choice>
              <mc:Fallback>
                <p:oleObj name="Equation" r:id="rId3" imgW="2413000" imgH="457200" progId="Equation.3">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648200"/>
                        <a:ext cx="48244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84785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ko-KR" dirty="0">
                <a:ea typeface="Gulim" pitchFamily="34" charset="-127"/>
              </a:rPr>
              <a:t>Estimation of </a:t>
            </a:r>
            <a:r>
              <a:rPr lang="en-US" altLang="zh-CN" dirty="0" smtClean="0">
                <a:ea typeface="Gulim" pitchFamily="34" charset="-127"/>
              </a:rPr>
              <a:t>P</a:t>
            </a:r>
            <a:r>
              <a:rPr lang="en-US" altLang="ko-KR" dirty="0" smtClean="0">
                <a:ea typeface="Gulim" pitchFamily="34" charset="-127"/>
              </a:rPr>
              <a:t>rob</a:t>
            </a:r>
            <a:r>
              <a:rPr lang="en-US" altLang="ko-KR" dirty="0">
                <a:ea typeface="Gulim" pitchFamily="34" charset="-127"/>
              </a:rPr>
              <a:t>.</a:t>
            </a:r>
          </a:p>
        </p:txBody>
      </p:sp>
      <p:sp>
        <p:nvSpPr>
          <p:cNvPr id="78851" name="Rectangle 3"/>
          <p:cNvSpPr>
            <a:spLocks noGrp="1" noChangeArrowheads="1"/>
          </p:cNvSpPr>
          <p:nvPr>
            <p:ph type="body" sz="half" idx="1"/>
          </p:nvPr>
        </p:nvSpPr>
        <p:spPr>
          <a:xfrm>
            <a:off x="457200" y="1600200"/>
            <a:ext cx="8229600" cy="3276600"/>
          </a:xfrm>
        </p:spPr>
        <p:txBody>
          <a:bodyPr/>
          <a:lstStyle/>
          <a:p>
            <a:r>
              <a:rPr lang="en-US" altLang="ko-KR" sz="2800" dirty="0">
                <a:ea typeface="Gulim" pitchFamily="34" charset="-127"/>
              </a:rPr>
              <a:t>Maximum likelihood (ML) estimation</a:t>
            </a:r>
          </a:p>
          <a:p>
            <a:pPr lvl="1"/>
            <a:r>
              <a:rPr lang="en-US" altLang="ko-KR" sz="2400" dirty="0">
                <a:ea typeface="Gulim" pitchFamily="34" charset="-127"/>
              </a:rPr>
              <a:t>given observed freq. </a:t>
            </a:r>
            <a:r>
              <a:rPr lang="en-US" altLang="ko-KR" sz="2400" i="1" dirty="0" err="1">
                <a:latin typeface="Times New Roman" pitchFamily="18" charset="0"/>
                <a:ea typeface="Gulim" pitchFamily="34" charset="-127"/>
              </a:rPr>
              <a:t>c</a:t>
            </a:r>
            <a:r>
              <a:rPr lang="en-US" altLang="ko-KR" sz="2400" i="1" baseline="-25000" dirty="0" err="1">
                <a:latin typeface="Times New Roman" pitchFamily="18" charset="0"/>
                <a:ea typeface="Gulim" pitchFamily="34" charset="-127"/>
              </a:rPr>
              <a:t>ja</a:t>
            </a:r>
            <a:r>
              <a:rPr lang="en-US" altLang="ko-KR" sz="2400" i="1" baseline="-25000" dirty="0">
                <a:latin typeface="Times New Roman" pitchFamily="18" charset="0"/>
                <a:ea typeface="Gulim" pitchFamily="34" charset="-127"/>
              </a:rPr>
              <a:t> </a:t>
            </a:r>
            <a:r>
              <a:rPr lang="en-US" altLang="ko-KR" sz="2400" dirty="0">
                <a:ea typeface="Gulim" pitchFamily="34" charset="-127"/>
              </a:rPr>
              <a:t>of residue </a:t>
            </a:r>
            <a:r>
              <a:rPr lang="en-US" altLang="ko-KR" sz="2400" i="1" dirty="0">
                <a:latin typeface="Times New Roman" pitchFamily="18" charset="0"/>
                <a:ea typeface="Gulim" pitchFamily="34" charset="-127"/>
              </a:rPr>
              <a:t>a</a:t>
            </a:r>
            <a:r>
              <a:rPr lang="en-US" altLang="ko-KR" sz="2400" dirty="0">
                <a:ea typeface="Gulim" pitchFamily="34" charset="-127"/>
              </a:rPr>
              <a:t> in position </a:t>
            </a:r>
            <a:r>
              <a:rPr lang="en-US" altLang="ko-KR" sz="2400" i="1" dirty="0">
                <a:latin typeface="Times New Roman" pitchFamily="18" charset="0"/>
                <a:ea typeface="Gulim" pitchFamily="34" charset="-127"/>
              </a:rPr>
              <a:t>j</a:t>
            </a:r>
            <a:r>
              <a:rPr lang="en-US" altLang="ko-KR" sz="2400" dirty="0">
                <a:ea typeface="Gulim" pitchFamily="34" charset="-127"/>
              </a:rPr>
              <a:t>.</a:t>
            </a:r>
          </a:p>
          <a:p>
            <a:pPr lvl="1"/>
            <a:endParaRPr lang="en-US" altLang="ko-KR" sz="2400" dirty="0">
              <a:ea typeface="Gulim" pitchFamily="34" charset="-127"/>
            </a:endParaRPr>
          </a:p>
          <a:p>
            <a:endParaRPr lang="en-US" altLang="ko-KR" sz="2800" dirty="0">
              <a:ea typeface="Gulim" pitchFamily="34" charset="-127"/>
            </a:endParaRPr>
          </a:p>
          <a:p>
            <a:r>
              <a:rPr lang="en-US" altLang="ko-KR" sz="2800" dirty="0">
                <a:ea typeface="Gulim" pitchFamily="34" charset="-127"/>
              </a:rPr>
              <a:t>Simple </a:t>
            </a:r>
            <a:r>
              <a:rPr lang="en-US" altLang="ko-KR" sz="2800" dirty="0" err="1" smtClean="0">
                <a:ea typeface="Gulim" pitchFamily="34" charset="-127"/>
              </a:rPr>
              <a:t>pseudocounts</a:t>
            </a:r>
            <a:r>
              <a:rPr lang="en-US" altLang="ko-KR" sz="2800" dirty="0" smtClean="0">
                <a:ea typeface="Gulim" pitchFamily="34" charset="-127"/>
              </a:rPr>
              <a:t> </a:t>
            </a:r>
            <a:r>
              <a:rPr lang="zh-CN" altLang="en-US" sz="2800" dirty="0" smtClean="0">
                <a:ea typeface="Gulim" pitchFamily="34" charset="-127"/>
              </a:rPr>
              <a:t> </a:t>
            </a:r>
            <a:r>
              <a:rPr lang="en-US" altLang="zh-CN" sz="2800" dirty="0" smtClean="0">
                <a:ea typeface="Gulim" pitchFamily="34" charset="-127"/>
              </a:rPr>
              <a:t>(Dirichilet Prior)</a:t>
            </a:r>
            <a:endParaRPr lang="en-US" altLang="ko-KR" sz="2800" dirty="0">
              <a:ea typeface="Gulim" pitchFamily="34" charset="-127"/>
            </a:endParaRPr>
          </a:p>
          <a:p>
            <a:pPr lvl="1"/>
            <a:r>
              <a:rPr lang="en-US" altLang="ko-KR" sz="2400" i="1" dirty="0" err="1">
                <a:latin typeface="Times New Roman" pitchFamily="18" charset="0"/>
                <a:ea typeface="Gulim" pitchFamily="34" charset="-127"/>
              </a:rPr>
              <a:t>q</a:t>
            </a:r>
            <a:r>
              <a:rPr lang="en-US" altLang="ko-KR" sz="2400" i="1" baseline="-25000" dirty="0" err="1">
                <a:latin typeface="Times New Roman" pitchFamily="18" charset="0"/>
                <a:ea typeface="Gulim" pitchFamily="34" charset="-127"/>
              </a:rPr>
              <a:t>a</a:t>
            </a:r>
            <a:r>
              <a:rPr lang="en-US" altLang="ko-KR" sz="2400" dirty="0">
                <a:ea typeface="Gulim" pitchFamily="34" charset="-127"/>
              </a:rPr>
              <a:t>: background distribution</a:t>
            </a:r>
          </a:p>
          <a:p>
            <a:pPr lvl="1"/>
            <a:r>
              <a:rPr lang="en-US" altLang="ko-KR" sz="2400" i="1" dirty="0">
                <a:latin typeface="Times New Roman" pitchFamily="18" charset="0"/>
                <a:ea typeface="Gulim" pitchFamily="34" charset="-127"/>
              </a:rPr>
              <a:t>A</a:t>
            </a:r>
            <a:r>
              <a:rPr lang="en-US" altLang="ko-KR" sz="2400" dirty="0">
                <a:ea typeface="Gulim" pitchFamily="34" charset="-127"/>
              </a:rPr>
              <a:t>: weight factor</a:t>
            </a:r>
          </a:p>
          <a:p>
            <a:pPr lvl="1"/>
            <a:endParaRPr lang="en-US" altLang="ko-KR" sz="2400" dirty="0">
              <a:ea typeface="Gulim" pitchFamily="34" charset="-127"/>
            </a:endParaRPr>
          </a:p>
        </p:txBody>
      </p:sp>
      <p:graphicFrame>
        <p:nvGraphicFramePr>
          <p:cNvPr id="78852" name="Object 4"/>
          <p:cNvGraphicFramePr>
            <a:graphicFrameLocks noChangeAspect="1"/>
          </p:cNvGraphicFramePr>
          <p:nvPr/>
        </p:nvGraphicFramePr>
        <p:xfrm>
          <a:off x="1676400" y="2362200"/>
          <a:ext cx="2160588" cy="977900"/>
        </p:xfrm>
        <a:graphic>
          <a:graphicData uri="http://schemas.openxmlformats.org/presentationml/2006/ole">
            <mc:AlternateContent xmlns:mc="http://schemas.openxmlformats.org/markup-compatibility/2006">
              <mc:Choice xmlns:v="urn:schemas-microsoft-com:vml" Requires="v">
                <p:oleObj spid="_x0000_s272414" name="Equation" r:id="rId3" imgW="1066800" imgH="482600" progId="Equation.3">
                  <p:embed/>
                </p:oleObj>
              </mc:Choice>
              <mc:Fallback>
                <p:oleObj name="Equation" r:id="rId3" imgW="1066800" imgH="48260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362200"/>
                        <a:ext cx="2160588"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7" name="Object 9"/>
          <p:cNvGraphicFramePr>
            <a:graphicFrameLocks noGrp="1" noChangeAspect="1"/>
          </p:cNvGraphicFramePr>
          <p:nvPr>
            <p:ph sz="half" idx="2"/>
          </p:nvPr>
        </p:nvGraphicFramePr>
        <p:xfrm>
          <a:off x="2667000" y="5029200"/>
          <a:ext cx="3276600" cy="1208088"/>
        </p:xfrm>
        <a:graphic>
          <a:graphicData uri="http://schemas.openxmlformats.org/presentationml/2006/ole">
            <mc:AlternateContent xmlns:mc="http://schemas.openxmlformats.org/markup-compatibility/2006">
              <mc:Choice xmlns:v="urn:schemas-microsoft-com:vml" Requires="v">
                <p:oleObj spid="_x0000_s272415" name="Equation" r:id="rId5" imgW="1307532" imgH="482391" progId="Equation.3">
                  <p:embed/>
                </p:oleObj>
              </mc:Choice>
              <mc:Fallback>
                <p:oleObj name="Equation" r:id="rId5" imgW="1307532" imgH="482391" progId="Equation.3">
                  <p:embed/>
                  <p:pic>
                    <p:nvPicPr>
                      <p:cNvPr id="0" name="Picture 2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029200"/>
                        <a:ext cx="3276600"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13050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ko-KR" dirty="0">
                <a:ea typeface="Gulim" pitchFamily="34" charset="-127"/>
              </a:rPr>
              <a:t>Searching with </a:t>
            </a:r>
            <a:r>
              <a:rPr lang="en-US" altLang="ko-KR" dirty="0" smtClean="0">
                <a:ea typeface="Gulim" pitchFamily="34" charset="-127"/>
              </a:rPr>
              <a:t>Profile </a:t>
            </a:r>
            <a:r>
              <a:rPr lang="en-US" altLang="ko-KR" dirty="0">
                <a:ea typeface="Gulim" pitchFamily="34" charset="-127"/>
              </a:rPr>
              <a:t>HMMs</a:t>
            </a:r>
          </a:p>
        </p:txBody>
      </p:sp>
      <p:sp>
        <p:nvSpPr>
          <p:cNvPr id="72707" name="Rectangle 3"/>
          <p:cNvSpPr>
            <a:spLocks noGrp="1" noChangeArrowheads="1"/>
          </p:cNvSpPr>
          <p:nvPr>
            <p:ph type="body" idx="1"/>
          </p:nvPr>
        </p:nvSpPr>
        <p:spPr/>
        <p:txBody>
          <a:bodyPr/>
          <a:lstStyle/>
          <a:p>
            <a:r>
              <a:rPr lang="en-US" altLang="ko-KR" dirty="0">
                <a:ea typeface="Gulim" pitchFamily="34" charset="-127"/>
              </a:rPr>
              <a:t>Main usage of profile HMMs</a:t>
            </a:r>
          </a:p>
          <a:p>
            <a:pPr lvl="1"/>
            <a:r>
              <a:rPr lang="en-US" altLang="ko-KR" dirty="0">
                <a:ea typeface="Gulim" pitchFamily="34" charset="-127"/>
              </a:rPr>
              <a:t>Detecting potential sequences in a family</a:t>
            </a:r>
          </a:p>
          <a:p>
            <a:pPr lvl="1"/>
            <a:r>
              <a:rPr lang="en-US" altLang="ko-KR" dirty="0">
                <a:ea typeface="Gulim" pitchFamily="34" charset="-127"/>
              </a:rPr>
              <a:t>Matching a sequence to the profile HMMs</a:t>
            </a:r>
          </a:p>
          <a:p>
            <a:pPr lvl="2"/>
            <a:r>
              <a:rPr lang="en-US" altLang="ko-KR" dirty="0">
                <a:ea typeface="Gulim" pitchFamily="34" charset="-127"/>
              </a:rPr>
              <a:t>Viterbi algorithm or forward algorithm</a:t>
            </a:r>
          </a:p>
          <a:p>
            <a:pPr lvl="1"/>
            <a:r>
              <a:rPr lang="en-US" altLang="ko-KR" dirty="0">
                <a:ea typeface="Gulim" pitchFamily="34" charset="-127"/>
              </a:rPr>
              <a:t>Comparing the resulting probability with random model</a:t>
            </a:r>
          </a:p>
        </p:txBody>
      </p:sp>
      <p:graphicFrame>
        <p:nvGraphicFramePr>
          <p:cNvPr id="72708" name="Object 4"/>
          <p:cNvGraphicFramePr>
            <a:graphicFrameLocks noChangeAspect="1"/>
          </p:cNvGraphicFramePr>
          <p:nvPr/>
        </p:nvGraphicFramePr>
        <p:xfrm>
          <a:off x="2743200" y="4648200"/>
          <a:ext cx="2376488" cy="782638"/>
        </p:xfrm>
        <a:graphic>
          <a:graphicData uri="http://schemas.openxmlformats.org/presentationml/2006/ole">
            <mc:AlternateContent xmlns:mc="http://schemas.openxmlformats.org/markup-compatibility/2006">
              <mc:Choice xmlns:v="urn:schemas-microsoft-com:vml" Requires="v">
                <p:oleObj spid="_x0000_s13383" name="Equation" r:id="rId3" imgW="1040948" imgH="342751" progId="Equation.3">
                  <p:embed/>
                </p:oleObj>
              </mc:Choice>
              <mc:Fallback>
                <p:oleObj name="Equation" r:id="rId3" imgW="1040948" imgH="342751" progId="Equation.3">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648200"/>
                        <a:ext cx="2376488"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11670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ko-KR" dirty="0">
                <a:ea typeface="Gulim" pitchFamily="34" charset="-127"/>
              </a:rPr>
              <a:t>Searching with </a:t>
            </a:r>
            <a:r>
              <a:rPr lang="en-US" altLang="ko-KR" dirty="0" smtClean="0">
                <a:ea typeface="Gulim" pitchFamily="34" charset="-127"/>
              </a:rPr>
              <a:t>Profile </a:t>
            </a:r>
            <a:r>
              <a:rPr lang="en-US" altLang="ko-KR" dirty="0">
                <a:ea typeface="Gulim" pitchFamily="34" charset="-127"/>
              </a:rPr>
              <a:t>HMMs</a:t>
            </a:r>
          </a:p>
        </p:txBody>
      </p:sp>
      <p:sp>
        <p:nvSpPr>
          <p:cNvPr id="73731" name="Rectangle 3"/>
          <p:cNvSpPr>
            <a:spLocks noGrp="1" noChangeArrowheads="1"/>
          </p:cNvSpPr>
          <p:nvPr>
            <p:ph type="body" idx="1"/>
          </p:nvPr>
        </p:nvSpPr>
        <p:spPr>
          <a:xfrm>
            <a:off x="457200" y="1447800"/>
            <a:ext cx="8229600" cy="4525963"/>
          </a:xfrm>
        </p:spPr>
        <p:txBody>
          <a:bodyPr/>
          <a:lstStyle/>
          <a:p>
            <a:r>
              <a:rPr lang="en-US" altLang="ko-KR">
                <a:ea typeface="Gulim" pitchFamily="34" charset="-127"/>
              </a:rPr>
              <a:t>Viterbi algorithm (optimal log-odd alignment)</a:t>
            </a:r>
          </a:p>
        </p:txBody>
      </p:sp>
      <p:graphicFrame>
        <p:nvGraphicFramePr>
          <p:cNvPr id="73732" name="Object 4"/>
          <p:cNvGraphicFramePr>
            <a:graphicFrameLocks noChangeAspect="1"/>
          </p:cNvGraphicFramePr>
          <p:nvPr/>
        </p:nvGraphicFramePr>
        <p:xfrm>
          <a:off x="1371600" y="2438400"/>
          <a:ext cx="5400675" cy="4168775"/>
        </p:xfrm>
        <a:graphic>
          <a:graphicData uri="http://schemas.openxmlformats.org/presentationml/2006/ole">
            <mc:AlternateContent xmlns:mc="http://schemas.openxmlformats.org/markup-compatibility/2006">
              <mc:Choice xmlns:v="urn:schemas-microsoft-com:vml" Requires="v">
                <p:oleObj spid="_x0000_s14407" name="Equation" r:id="rId3" imgW="3060700" imgH="2362200" progId="Equation.3">
                  <p:embed/>
                </p:oleObj>
              </mc:Choice>
              <mc:Fallback>
                <p:oleObj name="Equation" r:id="rId3" imgW="3060700" imgH="2362200" progId="Equation.3">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438400"/>
                        <a:ext cx="5400675" cy="416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46710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Viterbi</a:t>
            </a:r>
            <a:r>
              <a:rPr lang="zh-CN" altLang="en-US" dirty="0" smtClean="0"/>
              <a:t>算法说明</a:t>
            </a:r>
            <a:endParaRPr lang="zh-CN" altLang="en-US" dirty="0"/>
          </a:p>
        </p:txBody>
      </p:sp>
      <p:sp>
        <p:nvSpPr>
          <p:cNvPr id="3" name="内容占位符 2"/>
          <p:cNvSpPr>
            <a:spLocks noGrp="1"/>
          </p:cNvSpPr>
          <p:nvPr>
            <p:ph idx="1"/>
          </p:nvPr>
        </p:nvSpPr>
        <p:spPr/>
        <p:txBody>
          <a:bodyPr/>
          <a:lstStyle/>
          <a:p>
            <a:r>
              <a:rPr lang="zh-CN" altLang="en-US" dirty="0" smtClean="0"/>
              <a:t>通常取</a:t>
            </a:r>
            <a:r>
              <a:rPr lang="en-US" altLang="zh-CN" dirty="0" smtClean="0"/>
              <a:t>Insert</a:t>
            </a:r>
            <a:r>
              <a:rPr lang="zh-CN" altLang="en-US" dirty="0" smtClean="0"/>
              <a:t>状态下的</a:t>
            </a:r>
            <a:r>
              <a:rPr lang="en-US" altLang="zh-CN" dirty="0" smtClean="0"/>
              <a:t>Emission probability</a:t>
            </a:r>
            <a:r>
              <a:rPr lang="zh-CN" altLang="en-US" dirty="0" smtClean="0"/>
              <a:t>为背景概率分布，因此上面的第二个式子中不</a:t>
            </a:r>
            <a:r>
              <a:rPr lang="en-US" altLang="zh-CN" dirty="0" smtClean="0"/>
              <a:t>Emission</a:t>
            </a:r>
            <a:r>
              <a:rPr lang="zh-CN" altLang="en-US" dirty="0" smtClean="0"/>
              <a:t>项为</a:t>
            </a:r>
            <a:r>
              <a:rPr lang="en-US" altLang="zh-CN" dirty="0" smtClean="0"/>
              <a:t>0;</a:t>
            </a:r>
          </a:p>
          <a:p>
            <a:r>
              <a:rPr lang="zh-CN" altLang="en-US" dirty="0" smtClean="0"/>
              <a:t>通常</a:t>
            </a:r>
            <a:r>
              <a:rPr lang="en-US" altLang="zh-CN" dirty="0" smtClean="0"/>
              <a:t>D-&gt;I, I-&gt;D</a:t>
            </a:r>
            <a:r>
              <a:rPr lang="zh-CN" altLang="en-US" dirty="0" smtClean="0"/>
              <a:t>的状态转移都非常小，第三式子中可能只有</a:t>
            </a:r>
            <a:r>
              <a:rPr lang="en-US" altLang="zh-CN" dirty="0" smtClean="0"/>
              <a:t>D-&gt; M </a:t>
            </a:r>
            <a:r>
              <a:rPr lang="zh-CN" altLang="en-US" dirty="0" smtClean="0"/>
              <a:t>和</a:t>
            </a:r>
            <a:r>
              <a:rPr lang="en-US" altLang="zh-CN" dirty="0" smtClean="0"/>
              <a:t>M-&gt; D</a:t>
            </a:r>
            <a:r>
              <a:rPr lang="zh-CN" altLang="en-US" dirty="0" smtClean="0"/>
              <a:t>的转移。</a:t>
            </a:r>
            <a:endParaRPr lang="en-US" altLang="zh-CN" dirty="0" smtClean="0"/>
          </a:p>
          <a:p>
            <a:endParaRPr lang="zh-CN" altLang="en-US" dirty="0"/>
          </a:p>
        </p:txBody>
      </p:sp>
    </p:spTree>
    <p:extLst>
      <p:ext uri="{BB962C8B-B14F-4D97-AF65-F5344CB8AC3E}">
        <p14:creationId xmlns:p14="http://schemas.microsoft.com/office/powerpoint/2010/main" val="15188696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ko-KR" dirty="0">
                <a:ea typeface="Gulim" pitchFamily="34" charset="-127"/>
              </a:rPr>
              <a:t>Searching with </a:t>
            </a:r>
            <a:r>
              <a:rPr lang="en-US" altLang="ko-KR" dirty="0" smtClean="0">
                <a:ea typeface="Gulim" pitchFamily="34" charset="-127"/>
              </a:rPr>
              <a:t>Profile </a:t>
            </a:r>
            <a:r>
              <a:rPr lang="en-US" altLang="ko-KR" dirty="0">
                <a:ea typeface="Gulim" pitchFamily="34" charset="-127"/>
              </a:rPr>
              <a:t>HMMs</a:t>
            </a:r>
          </a:p>
        </p:txBody>
      </p:sp>
      <p:sp>
        <p:nvSpPr>
          <p:cNvPr id="74755" name="Rectangle 3"/>
          <p:cNvSpPr>
            <a:spLocks noGrp="1" noChangeArrowheads="1"/>
          </p:cNvSpPr>
          <p:nvPr>
            <p:ph type="body" idx="1"/>
          </p:nvPr>
        </p:nvSpPr>
        <p:spPr/>
        <p:txBody>
          <a:bodyPr/>
          <a:lstStyle/>
          <a:p>
            <a:r>
              <a:rPr lang="en-US" altLang="ko-KR" dirty="0">
                <a:ea typeface="Gulim" pitchFamily="34" charset="-127"/>
              </a:rPr>
              <a:t>Forward algorithm: summing over all potent alignments</a:t>
            </a:r>
          </a:p>
        </p:txBody>
      </p:sp>
      <p:graphicFrame>
        <p:nvGraphicFramePr>
          <p:cNvPr id="74756" name="Object 4"/>
          <p:cNvGraphicFramePr>
            <a:graphicFrameLocks noChangeAspect="1"/>
          </p:cNvGraphicFramePr>
          <p:nvPr/>
        </p:nvGraphicFramePr>
        <p:xfrm>
          <a:off x="914400" y="2711450"/>
          <a:ext cx="6911975" cy="4146550"/>
        </p:xfrm>
        <a:graphic>
          <a:graphicData uri="http://schemas.openxmlformats.org/presentationml/2006/ole">
            <mc:AlternateContent xmlns:mc="http://schemas.openxmlformats.org/markup-compatibility/2006">
              <mc:Choice xmlns:v="urn:schemas-microsoft-com:vml" Requires="v">
                <p:oleObj spid="_x0000_s15431" name="Equation" r:id="rId3" imgW="3556000" imgH="2133600" progId="Equation.3">
                  <p:embed/>
                </p:oleObj>
              </mc:Choice>
              <mc:Fallback>
                <p:oleObj name="Equation" r:id="rId3" imgW="3556000" imgH="2133600" progId="Equation.3">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11450"/>
                        <a:ext cx="6911975" cy="414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5511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Part I</a:t>
            </a:r>
            <a:endParaRPr lang="zh-CN" altLang="en-US" dirty="0"/>
          </a:p>
        </p:txBody>
      </p:sp>
      <p:sp>
        <p:nvSpPr>
          <p:cNvPr id="5" name="副标题 4"/>
          <p:cNvSpPr>
            <a:spLocks noGrp="1"/>
          </p:cNvSpPr>
          <p:nvPr>
            <p:ph type="subTitle" idx="1"/>
          </p:nvPr>
        </p:nvSpPr>
        <p:spPr/>
        <p:txBody>
          <a:bodyPr/>
          <a:lstStyle/>
          <a:p>
            <a:r>
              <a:rPr lang="en-US" altLang="zh-CN" dirty="0" smtClean="0"/>
              <a:t>Pairwise Alignment</a:t>
            </a:r>
            <a:endParaRPr lang="zh-CN" altLang="en-US" dirty="0"/>
          </a:p>
        </p:txBody>
      </p:sp>
    </p:spTree>
    <p:extLst>
      <p:ext uri="{BB962C8B-B14F-4D97-AF65-F5344CB8AC3E}">
        <p14:creationId xmlns:p14="http://schemas.microsoft.com/office/powerpoint/2010/main" val="609007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dirty="0" smtClean="0">
                <a:ea typeface="宋体" charset="-122"/>
              </a:rPr>
              <a:t>An Example</a:t>
            </a:r>
            <a:endParaRPr lang="en-US" altLang="zh-CN" dirty="0">
              <a:ea typeface="宋体" charset="-122"/>
            </a:endParaRPr>
          </a:p>
        </p:txBody>
      </p:sp>
      <p:graphicFrame>
        <p:nvGraphicFramePr>
          <p:cNvPr id="57350" name="Object 6"/>
          <p:cNvGraphicFramePr>
            <a:graphicFrameLocks noGrp="1" noChangeAspect="1"/>
          </p:cNvGraphicFramePr>
          <p:nvPr>
            <p:ph sz="half" idx="1"/>
          </p:nvPr>
        </p:nvGraphicFramePr>
        <p:xfrm>
          <a:off x="457200" y="1447800"/>
          <a:ext cx="3048000" cy="4419600"/>
        </p:xfrm>
        <a:graphic>
          <a:graphicData uri="http://schemas.openxmlformats.org/presentationml/2006/ole">
            <mc:AlternateContent xmlns:mc="http://schemas.openxmlformats.org/markup-compatibility/2006">
              <mc:Choice xmlns:v="urn:schemas-microsoft-com:vml" Requires="v">
                <p:oleObj spid="_x0000_s268304" name="Bitmap Image" r:id="rId3" imgW="4409524" imgH="2866667" progId="PBrush">
                  <p:embed/>
                </p:oleObj>
              </mc:Choice>
              <mc:Fallback>
                <p:oleObj name="Bitmap Image" r:id="rId3" imgW="4409524" imgH="2866667" progId="PBrush">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3048000"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7"/>
          <p:cNvSpPr>
            <a:spLocks noGrp="1" noChangeArrowheads="1"/>
          </p:cNvSpPr>
          <p:nvPr>
            <p:ph type="body" sz="half" idx="2"/>
          </p:nvPr>
        </p:nvSpPr>
        <p:spPr>
          <a:xfrm>
            <a:off x="3505200" y="1719263"/>
            <a:ext cx="5181600" cy="4411662"/>
          </a:xfrm>
        </p:spPr>
        <p:txBody>
          <a:bodyPr/>
          <a:lstStyle/>
          <a:p>
            <a:pPr>
              <a:lnSpc>
                <a:spcPct val="90000"/>
              </a:lnSpc>
              <a:buFont typeface="Wingdings" pitchFamily="2" charset="2"/>
              <a:buNone/>
            </a:pPr>
            <a:r>
              <a:rPr lang="en-US" altLang="zh-CN" sz="2600">
                <a:ea typeface="宋体" charset="-122"/>
              </a:rPr>
              <a:t>	How could we characterize this (hypothetical) family of nucleotide sequences?</a:t>
            </a:r>
          </a:p>
          <a:p>
            <a:pPr lvl="1">
              <a:lnSpc>
                <a:spcPct val="90000"/>
              </a:lnSpc>
            </a:pPr>
            <a:r>
              <a:rPr lang="en-US" altLang="zh-CN" sz="2200">
                <a:ea typeface="宋体" charset="-122"/>
              </a:rPr>
              <a:t>Keep the Multiple Alignment</a:t>
            </a:r>
          </a:p>
          <a:p>
            <a:pPr lvl="1">
              <a:lnSpc>
                <a:spcPct val="90000"/>
              </a:lnSpc>
            </a:pPr>
            <a:r>
              <a:rPr lang="en-US" altLang="zh-CN" sz="2200">
                <a:ea typeface="宋体" charset="-122"/>
              </a:rPr>
              <a:t>Try a regular expression</a:t>
            </a:r>
          </a:p>
          <a:p>
            <a:pPr lvl="2">
              <a:lnSpc>
                <a:spcPct val="90000"/>
              </a:lnSpc>
              <a:buFont typeface="Wingdings" pitchFamily="2" charset="2"/>
              <a:buNone/>
            </a:pPr>
            <a:r>
              <a:rPr lang="en-US" altLang="zh-CN" sz="2100">
                <a:ea typeface="宋体" charset="-122"/>
              </a:rPr>
              <a:t>[AT] [CG] [AC] [ACTG]* A [TG] [GC]</a:t>
            </a:r>
          </a:p>
          <a:p>
            <a:pPr lvl="2">
              <a:lnSpc>
                <a:spcPct val="90000"/>
              </a:lnSpc>
            </a:pPr>
            <a:r>
              <a:rPr lang="en-US" altLang="zh-CN" sz="2100">
                <a:ea typeface="宋体" charset="-122"/>
              </a:rPr>
              <a:t>But what about?</a:t>
            </a:r>
          </a:p>
          <a:p>
            <a:pPr lvl="3">
              <a:lnSpc>
                <a:spcPct val="90000"/>
              </a:lnSpc>
            </a:pPr>
            <a:r>
              <a:rPr lang="en-US" altLang="zh-CN" sz="1800">
                <a:ea typeface="宋体" charset="-122"/>
              </a:rPr>
              <a:t> T G C T - - A G G </a:t>
            </a:r>
            <a:r>
              <a:rPr lang="en-US" altLang="zh-CN" sz="1800" i="1">
                <a:ea typeface="宋体" charset="-122"/>
              </a:rPr>
              <a:t>vrs</a:t>
            </a:r>
          </a:p>
          <a:p>
            <a:pPr lvl="3">
              <a:lnSpc>
                <a:spcPct val="90000"/>
              </a:lnSpc>
            </a:pPr>
            <a:r>
              <a:rPr lang="en-US" altLang="zh-CN" sz="1800">
                <a:ea typeface="宋体" charset="-122"/>
              </a:rPr>
              <a:t> A C A C - - A T C</a:t>
            </a:r>
          </a:p>
          <a:p>
            <a:pPr lvl="1">
              <a:lnSpc>
                <a:spcPct val="90000"/>
              </a:lnSpc>
            </a:pPr>
            <a:r>
              <a:rPr lang="en-US" altLang="zh-CN" sz="2200">
                <a:ea typeface="宋体" charset="-122"/>
              </a:rPr>
              <a:t>Try a consensus sequence:</a:t>
            </a:r>
          </a:p>
          <a:p>
            <a:pPr lvl="2">
              <a:lnSpc>
                <a:spcPct val="90000"/>
              </a:lnSpc>
              <a:buFont typeface="Wingdings" pitchFamily="2" charset="2"/>
              <a:buNone/>
            </a:pPr>
            <a:r>
              <a:rPr lang="en-US" altLang="zh-CN" sz="2100">
                <a:ea typeface="宋体" charset="-122"/>
              </a:rPr>
              <a:t>A C A - - - A T C</a:t>
            </a:r>
          </a:p>
          <a:p>
            <a:pPr lvl="2">
              <a:lnSpc>
                <a:spcPct val="90000"/>
              </a:lnSpc>
            </a:pPr>
            <a:r>
              <a:rPr lang="en-US" altLang="zh-CN" sz="2100">
                <a:ea typeface="宋体" charset="-122"/>
              </a:rPr>
              <a:t>Depends on distance measure</a:t>
            </a:r>
          </a:p>
        </p:txBody>
      </p:sp>
      <p:sp>
        <p:nvSpPr>
          <p:cNvPr id="57352" name="Text Box 8"/>
          <p:cNvSpPr txBox="1">
            <a:spLocks noChangeArrowheads="1"/>
          </p:cNvSpPr>
          <p:nvPr/>
        </p:nvSpPr>
        <p:spPr bwMode="auto">
          <a:xfrm>
            <a:off x="381000" y="5867400"/>
            <a:ext cx="3306763" cy="304800"/>
          </a:xfrm>
          <a:prstGeom prst="rect">
            <a:avLst/>
          </a:prstGeom>
          <a:noFill/>
          <a:ln w="9525">
            <a:noFill/>
            <a:miter lim="800000"/>
            <a:headEnd/>
            <a:tailEnd/>
          </a:ln>
          <a:effectLst/>
        </p:spPr>
        <p:txBody>
          <a:bodyPr>
            <a:spAutoFit/>
          </a:bodyPr>
          <a:lstStyle/>
          <a:p>
            <a:pPr algn="l"/>
            <a:r>
              <a:rPr lang="en-US" altLang="zh-CN" sz="1400">
                <a:ea typeface="宋体" charset="-122"/>
              </a:rPr>
              <a:t>Example borrowed from Salzberg, 1998</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dirty="0" smtClean="0">
                <a:ea typeface="宋体" charset="-122"/>
              </a:rPr>
              <a:t>An Example</a:t>
            </a:r>
            <a:endParaRPr lang="en-US" altLang="zh-CN" dirty="0">
              <a:ea typeface="宋体" charset="-122"/>
            </a:endParaRPr>
          </a:p>
        </p:txBody>
      </p:sp>
      <p:graphicFrame>
        <p:nvGraphicFramePr>
          <p:cNvPr id="60423" name="Object 7"/>
          <p:cNvGraphicFramePr>
            <a:graphicFrameLocks noGrp="1" noChangeAspect="1"/>
          </p:cNvGraphicFramePr>
          <p:nvPr>
            <p:ph sz="half" idx="2"/>
          </p:nvPr>
        </p:nvGraphicFramePr>
        <p:xfrm>
          <a:off x="762000" y="1295400"/>
          <a:ext cx="7162800" cy="2598738"/>
        </p:xfrm>
        <a:graphic>
          <a:graphicData uri="http://schemas.openxmlformats.org/presentationml/2006/ole">
            <mc:AlternateContent xmlns:mc="http://schemas.openxmlformats.org/markup-compatibility/2006">
              <mc:Choice xmlns:v="urn:schemas-microsoft-com:vml" Requires="v">
                <p:oleObj spid="_x0000_s269342" name="Bitmap Image" r:id="rId3" imgW="4304762" imgH="1561905" progId="PBrush">
                  <p:embed/>
                </p:oleObj>
              </mc:Choice>
              <mc:Fallback>
                <p:oleObj name="Bitmap Image" r:id="rId3" imgW="4304762" imgH="1561905" progId="PBrush">
                  <p:embed/>
                  <p:pic>
                    <p:nvPicPr>
                      <p:cNvPr id="0" name="Picture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7162800" cy="259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5" name="Object 9"/>
          <p:cNvGraphicFramePr>
            <a:graphicFrameLocks noGrp="1" noChangeAspect="1"/>
          </p:cNvGraphicFramePr>
          <p:nvPr>
            <p:ph sz="quarter" idx="4294967295"/>
          </p:nvPr>
        </p:nvGraphicFramePr>
        <p:xfrm>
          <a:off x="1371600" y="4191000"/>
          <a:ext cx="5562600" cy="1981200"/>
        </p:xfrm>
        <a:graphic>
          <a:graphicData uri="http://schemas.openxmlformats.org/presentationml/2006/ole">
            <mc:AlternateContent xmlns:mc="http://schemas.openxmlformats.org/markup-compatibility/2006">
              <mc:Choice xmlns:v="urn:schemas-microsoft-com:vml" Requires="v">
                <p:oleObj spid="_x0000_s269343" name="Bitmap Image" r:id="rId5" imgW="4409524" imgH="2866667" progId="PBrush">
                  <p:embed/>
                </p:oleObj>
              </mc:Choice>
              <mc:Fallback>
                <p:oleObj name="Bitmap Image" r:id="rId5" imgW="4409524" imgH="2866667" progId="PBrush">
                  <p:embed/>
                  <p:pic>
                    <p:nvPicPr>
                      <p:cNvPr id="0" name="Picture 2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191000"/>
                        <a:ext cx="5562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7" name="Line 11"/>
          <p:cNvSpPr>
            <a:spLocks noChangeShapeType="1"/>
          </p:cNvSpPr>
          <p:nvPr/>
        </p:nvSpPr>
        <p:spPr bwMode="auto">
          <a:xfrm flipH="1" flipV="1">
            <a:off x="4038600" y="1676400"/>
            <a:ext cx="1524000" cy="609600"/>
          </a:xfrm>
          <a:prstGeom prst="line">
            <a:avLst/>
          </a:prstGeom>
          <a:noFill/>
          <a:ln w="9525">
            <a:solidFill>
              <a:srgbClr val="DD4313"/>
            </a:solidFill>
            <a:round/>
            <a:headEnd/>
            <a:tailEnd type="triangle" w="med" len="med"/>
          </a:ln>
          <a:effectLst/>
        </p:spPr>
        <p:txBody>
          <a:bodyPr wrap="none" anchor="ctr"/>
          <a:lstStyle/>
          <a:p>
            <a:endParaRPr lang="zh-CN" altLang="en-US"/>
          </a:p>
        </p:txBody>
      </p:sp>
      <p:sp>
        <p:nvSpPr>
          <p:cNvPr id="60428" name="Line 12"/>
          <p:cNvSpPr>
            <a:spLocks noChangeShapeType="1"/>
          </p:cNvSpPr>
          <p:nvPr/>
        </p:nvSpPr>
        <p:spPr bwMode="auto">
          <a:xfrm flipH="1">
            <a:off x="3733800" y="2286000"/>
            <a:ext cx="1828800" cy="685800"/>
          </a:xfrm>
          <a:prstGeom prst="line">
            <a:avLst/>
          </a:prstGeom>
          <a:noFill/>
          <a:ln w="9525">
            <a:solidFill>
              <a:srgbClr val="DD4313"/>
            </a:solidFill>
            <a:round/>
            <a:headEnd/>
            <a:tailEnd type="triangle" w="med" len="med"/>
          </a:ln>
          <a:effectLst/>
        </p:spPr>
        <p:txBody>
          <a:bodyPr wrap="none" anchor="ctr"/>
          <a:lstStyle/>
          <a:p>
            <a:endParaRPr lang="zh-CN" altLang="en-US"/>
          </a:p>
        </p:txBody>
      </p:sp>
      <p:sp>
        <p:nvSpPr>
          <p:cNvPr id="60429" name="Line 13"/>
          <p:cNvSpPr>
            <a:spLocks noChangeShapeType="1"/>
          </p:cNvSpPr>
          <p:nvPr/>
        </p:nvSpPr>
        <p:spPr bwMode="auto">
          <a:xfrm flipH="1">
            <a:off x="4191000" y="2286000"/>
            <a:ext cx="1371600" cy="381000"/>
          </a:xfrm>
          <a:prstGeom prst="line">
            <a:avLst/>
          </a:prstGeom>
          <a:noFill/>
          <a:ln w="9525">
            <a:solidFill>
              <a:srgbClr val="DD4313"/>
            </a:solidFill>
            <a:round/>
            <a:headEnd/>
            <a:tailEnd type="triangle" w="med" len="med"/>
          </a:ln>
          <a:effectLst/>
        </p:spPr>
        <p:txBody>
          <a:bodyPr wrap="none" anchor="ctr"/>
          <a:lstStyle/>
          <a:p>
            <a:endParaRPr lang="zh-CN" altLang="en-US"/>
          </a:p>
        </p:txBody>
      </p:sp>
      <p:sp>
        <p:nvSpPr>
          <p:cNvPr id="60430" name="Text Box 14"/>
          <p:cNvSpPr txBox="1">
            <a:spLocks noChangeArrowheads="1"/>
          </p:cNvSpPr>
          <p:nvPr/>
        </p:nvSpPr>
        <p:spPr bwMode="auto">
          <a:xfrm>
            <a:off x="5562600" y="2133600"/>
            <a:ext cx="184150" cy="366713"/>
          </a:xfrm>
          <a:prstGeom prst="rect">
            <a:avLst/>
          </a:prstGeom>
          <a:noFill/>
          <a:ln w="9525" algn="ctr">
            <a:noFill/>
            <a:miter lim="800000"/>
            <a:headEnd/>
            <a:tailEnd/>
          </a:ln>
          <a:effectLst/>
        </p:spPr>
        <p:txBody>
          <a:bodyPr wrap="none">
            <a:spAutoFit/>
          </a:bodyPr>
          <a:lstStyle/>
          <a:p>
            <a:endParaRPr lang="zh-CN" altLang="zh-CN"/>
          </a:p>
        </p:txBody>
      </p:sp>
      <p:sp>
        <p:nvSpPr>
          <p:cNvPr id="60431" name="Text Box 15"/>
          <p:cNvSpPr txBox="1">
            <a:spLocks noChangeArrowheads="1"/>
          </p:cNvSpPr>
          <p:nvPr/>
        </p:nvSpPr>
        <p:spPr bwMode="auto">
          <a:xfrm>
            <a:off x="5486400" y="2057400"/>
            <a:ext cx="2470150" cy="366713"/>
          </a:xfrm>
          <a:prstGeom prst="rect">
            <a:avLst/>
          </a:prstGeom>
          <a:noFill/>
          <a:ln w="9525" algn="ctr">
            <a:noFill/>
            <a:miter lim="800000"/>
            <a:headEnd/>
            <a:tailEnd/>
          </a:ln>
          <a:effectLst/>
        </p:spPr>
        <p:txBody>
          <a:bodyPr wrap="none">
            <a:spAutoFit/>
          </a:bodyPr>
          <a:lstStyle/>
          <a:p>
            <a:r>
              <a:rPr lang="en-US" altLang="zh-CN">
                <a:ea typeface="宋体" charset="-122"/>
              </a:rPr>
              <a:t>Transition probabilities</a:t>
            </a:r>
          </a:p>
        </p:txBody>
      </p:sp>
      <p:sp>
        <p:nvSpPr>
          <p:cNvPr id="60432" name="Line 16"/>
          <p:cNvSpPr>
            <a:spLocks noChangeShapeType="1"/>
          </p:cNvSpPr>
          <p:nvPr/>
        </p:nvSpPr>
        <p:spPr bwMode="auto">
          <a:xfrm flipH="1">
            <a:off x="1066800" y="2286000"/>
            <a:ext cx="228600" cy="1447800"/>
          </a:xfrm>
          <a:prstGeom prst="line">
            <a:avLst/>
          </a:prstGeom>
          <a:noFill/>
          <a:ln w="9525">
            <a:solidFill>
              <a:srgbClr val="DD4313"/>
            </a:solidFill>
            <a:round/>
            <a:headEnd/>
            <a:tailEnd type="triangle" w="med" len="med"/>
          </a:ln>
          <a:effectLst/>
        </p:spPr>
        <p:txBody>
          <a:bodyPr wrap="none" anchor="ctr"/>
          <a:lstStyle/>
          <a:p>
            <a:endParaRPr lang="zh-CN" altLang="en-US"/>
          </a:p>
        </p:txBody>
      </p:sp>
      <p:sp>
        <p:nvSpPr>
          <p:cNvPr id="60433" name="Line 17"/>
          <p:cNvSpPr>
            <a:spLocks noChangeShapeType="1"/>
          </p:cNvSpPr>
          <p:nvPr/>
        </p:nvSpPr>
        <p:spPr bwMode="auto">
          <a:xfrm>
            <a:off x="1295400" y="2286000"/>
            <a:ext cx="228600" cy="838200"/>
          </a:xfrm>
          <a:prstGeom prst="line">
            <a:avLst/>
          </a:prstGeom>
          <a:noFill/>
          <a:ln w="9525">
            <a:solidFill>
              <a:srgbClr val="DD4313"/>
            </a:solidFill>
            <a:round/>
            <a:headEnd/>
            <a:tailEnd type="triangle" w="med" len="med"/>
          </a:ln>
          <a:effectLst/>
        </p:spPr>
        <p:txBody>
          <a:bodyPr wrap="none" anchor="ctr"/>
          <a:lstStyle/>
          <a:p>
            <a:endParaRPr lang="zh-CN" altLang="en-US"/>
          </a:p>
        </p:txBody>
      </p:sp>
      <p:sp>
        <p:nvSpPr>
          <p:cNvPr id="60434" name="Text Box 18"/>
          <p:cNvSpPr txBox="1">
            <a:spLocks noChangeArrowheads="1"/>
          </p:cNvSpPr>
          <p:nvPr/>
        </p:nvSpPr>
        <p:spPr bwMode="auto">
          <a:xfrm>
            <a:off x="228600" y="1981200"/>
            <a:ext cx="2419350" cy="366713"/>
          </a:xfrm>
          <a:prstGeom prst="rect">
            <a:avLst/>
          </a:prstGeom>
          <a:noFill/>
          <a:ln w="9525" algn="ctr">
            <a:noFill/>
            <a:miter lim="800000"/>
            <a:headEnd/>
            <a:tailEnd/>
          </a:ln>
          <a:effectLst/>
        </p:spPr>
        <p:txBody>
          <a:bodyPr wrap="none">
            <a:spAutoFit/>
          </a:bodyPr>
          <a:lstStyle/>
          <a:p>
            <a:r>
              <a:rPr lang="en-US" altLang="zh-CN">
                <a:ea typeface="宋体" charset="-122"/>
              </a:rPr>
              <a:t>Emission Probabilities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ea typeface="宋体" charset="-122"/>
              </a:rPr>
              <a:t>Insert (Loop) States</a:t>
            </a:r>
          </a:p>
        </p:txBody>
      </p:sp>
      <p:graphicFrame>
        <p:nvGraphicFramePr>
          <p:cNvPr id="66563" name="Object 3"/>
          <p:cNvGraphicFramePr>
            <a:graphicFrameLocks noGrp="1" noChangeAspect="1"/>
          </p:cNvGraphicFramePr>
          <p:nvPr>
            <p:ph sz="half" idx="2"/>
          </p:nvPr>
        </p:nvGraphicFramePr>
        <p:xfrm>
          <a:off x="762000" y="1295400"/>
          <a:ext cx="7162800" cy="2598738"/>
        </p:xfrm>
        <a:graphic>
          <a:graphicData uri="http://schemas.openxmlformats.org/presentationml/2006/ole">
            <mc:AlternateContent xmlns:mc="http://schemas.openxmlformats.org/markup-compatibility/2006">
              <mc:Choice xmlns:v="urn:schemas-microsoft-com:vml" Requires="v">
                <p:oleObj spid="_x0000_s270366" name="Bitmap Image" r:id="rId3" imgW="4304762" imgH="1561905" progId="PBrush">
                  <p:embed/>
                </p:oleObj>
              </mc:Choice>
              <mc:Fallback>
                <p:oleObj name="Bitmap Image" r:id="rId3" imgW="4304762" imgH="1561905" progId="PBrush">
                  <p:embed/>
                  <p:pic>
                    <p:nvPicPr>
                      <p:cNvPr id="0" name="Picture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7162800" cy="259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Grp="1" noChangeAspect="1"/>
          </p:cNvGraphicFramePr>
          <p:nvPr>
            <p:ph sz="quarter" idx="4294967295"/>
          </p:nvPr>
        </p:nvGraphicFramePr>
        <p:xfrm>
          <a:off x="1371600" y="4191000"/>
          <a:ext cx="5562600" cy="1981200"/>
        </p:xfrm>
        <a:graphic>
          <a:graphicData uri="http://schemas.openxmlformats.org/presentationml/2006/ole">
            <mc:AlternateContent xmlns:mc="http://schemas.openxmlformats.org/markup-compatibility/2006">
              <mc:Choice xmlns:v="urn:schemas-microsoft-com:vml" Requires="v">
                <p:oleObj spid="_x0000_s270367" name="Bitmap Image" r:id="rId5" imgW="4409524" imgH="2866667" progId="PBrush">
                  <p:embed/>
                </p:oleObj>
              </mc:Choice>
              <mc:Fallback>
                <p:oleObj name="Bitmap Image" r:id="rId5" imgW="4409524" imgH="2866667" progId="PBrush">
                  <p:embed/>
                  <p:pic>
                    <p:nvPicPr>
                      <p:cNvPr id="0" name="Picture 2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191000"/>
                        <a:ext cx="5562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6" name="AutoShape 6"/>
          <p:cNvSpPr>
            <a:spLocks noChangeArrowheads="1"/>
          </p:cNvSpPr>
          <p:nvPr/>
        </p:nvSpPr>
        <p:spPr bwMode="auto">
          <a:xfrm>
            <a:off x="4343400" y="1981200"/>
            <a:ext cx="1295400" cy="457200"/>
          </a:xfrm>
          <a:prstGeom prst="leftArrow">
            <a:avLst>
              <a:gd name="adj1" fmla="val 50000"/>
              <a:gd name="adj2" fmla="val 70833"/>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66567" name="Rectangle 7"/>
          <p:cNvSpPr>
            <a:spLocks noChangeArrowheads="1"/>
          </p:cNvSpPr>
          <p:nvPr/>
        </p:nvSpPr>
        <p:spPr bwMode="auto">
          <a:xfrm>
            <a:off x="3352800" y="4191000"/>
            <a:ext cx="1828800" cy="2057400"/>
          </a:xfrm>
          <a:prstGeom prst="rect">
            <a:avLst/>
          </a:prstGeom>
          <a:solidFill>
            <a:schemeClr val="folHlink">
              <a:alpha val="28999"/>
            </a:schemeClr>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9144000" cy="1143000"/>
          </a:xfrm>
        </p:spPr>
        <p:txBody>
          <a:bodyPr/>
          <a:lstStyle/>
          <a:p>
            <a:r>
              <a:rPr lang="en-US" altLang="ko-KR" sz="3200" dirty="0">
                <a:ea typeface="Gulim" pitchFamily="34" charset="-127"/>
              </a:rPr>
              <a:t>Optimal </a:t>
            </a:r>
            <a:r>
              <a:rPr lang="en-US" altLang="zh-CN" sz="3200" dirty="0" smtClean="0">
                <a:ea typeface="Gulim" pitchFamily="34" charset="-127"/>
              </a:rPr>
              <a:t>M</a:t>
            </a:r>
            <a:r>
              <a:rPr lang="en-US" altLang="ko-KR" sz="3200" dirty="0" smtClean="0">
                <a:ea typeface="Gulim" pitchFamily="34" charset="-127"/>
              </a:rPr>
              <a:t>odel </a:t>
            </a:r>
            <a:r>
              <a:rPr lang="en-US" altLang="zh-CN" sz="3200" dirty="0" smtClean="0">
                <a:ea typeface="Gulim" pitchFamily="34" charset="-127"/>
              </a:rPr>
              <a:t>C</a:t>
            </a:r>
            <a:r>
              <a:rPr lang="en-US" altLang="ko-KR" sz="3200" dirty="0" smtClean="0">
                <a:ea typeface="Gulim" pitchFamily="34" charset="-127"/>
              </a:rPr>
              <a:t>onstruction</a:t>
            </a:r>
            <a:r>
              <a:rPr lang="en-US" altLang="ko-KR" sz="3200" dirty="0">
                <a:ea typeface="Gulim" pitchFamily="34" charset="-127"/>
              </a:rPr>
              <a:t>: </a:t>
            </a:r>
            <a:br>
              <a:rPr lang="en-US" altLang="ko-KR" sz="3200" dirty="0">
                <a:ea typeface="Gulim" pitchFamily="34" charset="-127"/>
              </a:rPr>
            </a:br>
            <a:r>
              <a:rPr lang="en-US" altLang="ko-KR" sz="3200" dirty="0" smtClean="0">
                <a:ea typeface="Gulim" pitchFamily="34" charset="-127"/>
              </a:rPr>
              <a:t>Mark Columns</a:t>
            </a:r>
            <a:endParaRPr lang="en-US" altLang="ko-KR" sz="3200" dirty="0">
              <a:ea typeface="Gulim" pitchFamily="34" charset="-127"/>
            </a:endParaRPr>
          </a:p>
        </p:txBody>
      </p:sp>
      <p:sp>
        <p:nvSpPr>
          <p:cNvPr id="82947" name="Rectangle 3"/>
          <p:cNvSpPr>
            <a:spLocks noChangeArrowheads="1"/>
          </p:cNvSpPr>
          <p:nvPr/>
        </p:nvSpPr>
        <p:spPr bwMode="auto">
          <a:xfrm>
            <a:off x="623888" y="5878513"/>
            <a:ext cx="431800" cy="3841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beg</a:t>
            </a:r>
          </a:p>
        </p:txBody>
      </p:sp>
      <p:sp>
        <p:nvSpPr>
          <p:cNvPr id="82948" name="Rectangle 4"/>
          <p:cNvSpPr>
            <a:spLocks noChangeArrowheads="1"/>
          </p:cNvSpPr>
          <p:nvPr/>
        </p:nvSpPr>
        <p:spPr bwMode="auto">
          <a:xfrm>
            <a:off x="1530350" y="5878513"/>
            <a:ext cx="382588" cy="384175"/>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M</a:t>
            </a:r>
          </a:p>
        </p:txBody>
      </p:sp>
      <p:sp>
        <p:nvSpPr>
          <p:cNvPr id="82949" name="Rectangle 5"/>
          <p:cNvSpPr>
            <a:spLocks noChangeArrowheads="1"/>
          </p:cNvSpPr>
          <p:nvPr/>
        </p:nvSpPr>
        <p:spPr bwMode="auto">
          <a:xfrm>
            <a:off x="2436813" y="5878513"/>
            <a:ext cx="382587" cy="384175"/>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M</a:t>
            </a:r>
          </a:p>
        </p:txBody>
      </p:sp>
      <p:sp>
        <p:nvSpPr>
          <p:cNvPr id="82950" name="Rectangle 6"/>
          <p:cNvSpPr>
            <a:spLocks noChangeArrowheads="1"/>
          </p:cNvSpPr>
          <p:nvPr/>
        </p:nvSpPr>
        <p:spPr bwMode="auto">
          <a:xfrm>
            <a:off x="3344863" y="5878513"/>
            <a:ext cx="382587" cy="384175"/>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M</a:t>
            </a:r>
          </a:p>
        </p:txBody>
      </p:sp>
      <p:sp>
        <p:nvSpPr>
          <p:cNvPr id="82951" name="Rectangle 7"/>
          <p:cNvSpPr>
            <a:spLocks noChangeArrowheads="1"/>
          </p:cNvSpPr>
          <p:nvPr/>
        </p:nvSpPr>
        <p:spPr bwMode="auto">
          <a:xfrm>
            <a:off x="4154488" y="5878513"/>
            <a:ext cx="431800" cy="384175"/>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end</a:t>
            </a:r>
          </a:p>
        </p:txBody>
      </p:sp>
      <p:sp>
        <p:nvSpPr>
          <p:cNvPr id="82952" name="Line 8"/>
          <p:cNvSpPr>
            <a:spLocks noChangeShapeType="1"/>
          </p:cNvSpPr>
          <p:nvPr/>
        </p:nvSpPr>
        <p:spPr bwMode="auto">
          <a:xfrm>
            <a:off x="1055688" y="6070600"/>
            <a:ext cx="474662"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53" name="Line 9"/>
          <p:cNvSpPr>
            <a:spLocks noChangeShapeType="1"/>
          </p:cNvSpPr>
          <p:nvPr/>
        </p:nvSpPr>
        <p:spPr bwMode="auto">
          <a:xfrm flipV="1">
            <a:off x="1912938" y="6070600"/>
            <a:ext cx="525462"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54" name="Line 10"/>
          <p:cNvSpPr>
            <a:spLocks noChangeShapeType="1"/>
          </p:cNvSpPr>
          <p:nvPr/>
        </p:nvSpPr>
        <p:spPr bwMode="auto">
          <a:xfrm flipV="1">
            <a:off x="3727450" y="6070600"/>
            <a:ext cx="428625"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55" name="Line 11"/>
          <p:cNvSpPr>
            <a:spLocks noChangeShapeType="1"/>
          </p:cNvSpPr>
          <p:nvPr/>
        </p:nvSpPr>
        <p:spPr bwMode="auto">
          <a:xfrm>
            <a:off x="2819400" y="6070600"/>
            <a:ext cx="5254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56" name="AutoShape 12"/>
          <p:cNvSpPr>
            <a:spLocks noChangeArrowheads="1"/>
          </p:cNvSpPr>
          <p:nvPr/>
        </p:nvSpPr>
        <p:spPr bwMode="auto">
          <a:xfrm>
            <a:off x="2389188" y="5111750"/>
            <a:ext cx="477837" cy="479425"/>
          </a:xfrm>
          <a:prstGeom prst="diamond">
            <a:avLst/>
          </a:prstGeom>
          <a:solidFill>
            <a:schemeClr val="accent1"/>
          </a:solidFill>
          <a:ln w="19050" algn="ctr">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I</a:t>
            </a:r>
          </a:p>
        </p:txBody>
      </p:sp>
      <p:sp>
        <p:nvSpPr>
          <p:cNvPr id="82957" name="Line 13"/>
          <p:cNvSpPr>
            <a:spLocks noChangeShapeType="1"/>
          </p:cNvSpPr>
          <p:nvPr/>
        </p:nvSpPr>
        <p:spPr bwMode="auto">
          <a:xfrm flipV="1">
            <a:off x="2628900" y="5591175"/>
            <a:ext cx="0" cy="2873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58" name="Line 14"/>
          <p:cNvSpPr>
            <a:spLocks noChangeShapeType="1"/>
          </p:cNvSpPr>
          <p:nvPr/>
        </p:nvSpPr>
        <p:spPr bwMode="auto">
          <a:xfrm>
            <a:off x="2773363" y="5445125"/>
            <a:ext cx="571500" cy="5286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59" name="Freeform 15"/>
          <p:cNvSpPr>
            <a:spLocks/>
          </p:cNvSpPr>
          <p:nvPr/>
        </p:nvSpPr>
        <p:spPr bwMode="auto">
          <a:xfrm>
            <a:off x="2151063" y="5157788"/>
            <a:ext cx="334962" cy="374650"/>
          </a:xfrm>
          <a:custGeom>
            <a:avLst/>
            <a:gdLst>
              <a:gd name="T0" fmla="*/ 337 w 337"/>
              <a:gd name="T1" fmla="*/ 272 h 354"/>
              <a:gd name="T2" fmla="*/ 149 w 337"/>
              <a:gd name="T3" fmla="*/ 338 h 354"/>
              <a:gd name="T4" fmla="*/ 1 w 337"/>
              <a:gd name="T5" fmla="*/ 176 h 354"/>
              <a:gd name="T6" fmla="*/ 141 w 337"/>
              <a:gd name="T7" fmla="*/ 14 h 354"/>
              <a:gd name="T8" fmla="*/ 337 w 337"/>
              <a:gd name="T9" fmla="*/ 91 h 354"/>
            </a:gdLst>
            <a:ahLst/>
            <a:cxnLst>
              <a:cxn ang="0">
                <a:pos x="T0" y="T1"/>
              </a:cxn>
              <a:cxn ang="0">
                <a:pos x="T2" y="T3"/>
              </a:cxn>
              <a:cxn ang="0">
                <a:pos x="T4" y="T5"/>
              </a:cxn>
              <a:cxn ang="0">
                <a:pos x="T6" y="T7"/>
              </a:cxn>
              <a:cxn ang="0">
                <a:pos x="T8" y="T9"/>
              </a:cxn>
            </a:cxnLst>
            <a:rect l="0" t="0" r="r" b="b"/>
            <a:pathLst>
              <a:path w="337" h="354">
                <a:moveTo>
                  <a:pt x="337" y="272"/>
                </a:moveTo>
                <a:cubicBezTo>
                  <a:pt x="306" y="283"/>
                  <a:pt x="205" y="354"/>
                  <a:pt x="149" y="338"/>
                </a:cubicBezTo>
                <a:cubicBezTo>
                  <a:pt x="93" y="322"/>
                  <a:pt x="2" y="230"/>
                  <a:pt x="1" y="176"/>
                </a:cubicBezTo>
                <a:cubicBezTo>
                  <a:pt x="0" y="122"/>
                  <a:pt x="85" y="28"/>
                  <a:pt x="141" y="14"/>
                </a:cubicBezTo>
                <a:cubicBezTo>
                  <a:pt x="197" y="0"/>
                  <a:pt x="296" y="75"/>
                  <a:pt x="337" y="91"/>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60" name="AutoShape 16"/>
          <p:cNvSpPr>
            <a:spLocks noChangeArrowheads="1"/>
          </p:cNvSpPr>
          <p:nvPr/>
        </p:nvSpPr>
        <p:spPr bwMode="auto">
          <a:xfrm>
            <a:off x="1482725" y="5110163"/>
            <a:ext cx="477838" cy="479425"/>
          </a:xfrm>
          <a:prstGeom prst="diamond">
            <a:avLst/>
          </a:prstGeom>
          <a:solidFill>
            <a:schemeClr val="accent1"/>
          </a:solidFill>
          <a:ln w="19050" algn="ctr">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I</a:t>
            </a:r>
          </a:p>
        </p:txBody>
      </p:sp>
      <p:sp>
        <p:nvSpPr>
          <p:cNvPr id="82961" name="Freeform 17"/>
          <p:cNvSpPr>
            <a:spLocks/>
          </p:cNvSpPr>
          <p:nvPr/>
        </p:nvSpPr>
        <p:spPr bwMode="auto">
          <a:xfrm>
            <a:off x="1244600" y="5157788"/>
            <a:ext cx="334963" cy="373062"/>
          </a:xfrm>
          <a:custGeom>
            <a:avLst/>
            <a:gdLst>
              <a:gd name="T0" fmla="*/ 337 w 337"/>
              <a:gd name="T1" fmla="*/ 272 h 354"/>
              <a:gd name="T2" fmla="*/ 149 w 337"/>
              <a:gd name="T3" fmla="*/ 338 h 354"/>
              <a:gd name="T4" fmla="*/ 1 w 337"/>
              <a:gd name="T5" fmla="*/ 176 h 354"/>
              <a:gd name="T6" fmla="*/ 141 w 337"/>
              <a:gd name="T7" fmla="*/ 14 h 354"/>
              <a:gd name="T8" fmla="*/ 337 w 337"/>
              <a:gd name="T9" fmla="*/ 91 h 354"/>
            </a:gdLst>
            <a:ahLst/>
            <a:cxnLst>
              <a:cxn ang="0">
                <a:pos x="T0" y="T1"/>
              </a:cxn>
              <a:cxn ang="0">
                <a:pos x="T2" y="T3"/>
              </a:cxn>
              <a:cxn ang="0">
                <a:pos x="T4" y="T5"/>
              </a:cxn>
              <a:cxn ang="0">
                <a:pos x="T6" y="T7"/>
              </a:cxn>
              <a:cxn ang="0">
                <a:pos x="T8" y="T9"/>
              </a:cxn>
            </a:cxnLst>
            <a:rect l="0" t="0" r="r" b="b"/>
            <a:pathLst>
              <a:path w="337" h="354">
                <a:moveTo>
                  <a:pt x="337" y="272"/>
                </a:moveTo>
                <a:cubicBezTo>
                  <a:pt x="306" y="283"/>
                  <a:pt x="205" y="354"/>
                  <a:pt x="149" y="338"/>
                </a:cubicBezTo>
                <a:cubicBezTo>
                  <a:pt x="93" y="322"/>
                  <a:pt x="2" y="230"/>
                  <a:pt x="1" y="176"/>
                </a:cubicBezTo>
                <a:cubicBezTo>
                  <a:pt x="0" y="122"/>
                  <a:pt x="85" y="28"/>
                  <a:pt x="141" y="14"/>
                </a:cubicBezTo>
                <a:cubicBezTo>
                  <a:pt x="197" y="0"/>
                  <a:pt x="296" y="75"/>
                  <a:pt x="337" y="91"/>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62" name="AutoShape 18"/>
          <p:cNvSpPr>
            <a:spLocks noChangeArrowheads="1"/>
          </p:cNvSpPr>
          <p:nvPr/>
        </p:nvSpPr>
        <p:spPr bwMode="auto">
          <a:xfrm>
            <a:off x="3297238" y="5110163"/>
            <a:ext cx="477837" cy="479425"/>
          </a:xfrm>
          <a:prstGeom prst="diamond">
            <a:avLst/>
          </a:prstGeom>
          <a:solidFill>
            <a:schemeClr val="accent1"/>
          </a:solidFill>
          <a:ln w="19050" algn="ctr">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I</a:t>
            </a:r>
          </a:p>
        </p:txBody>
      </p:sp>
      <p:sp>
        <p:nvSpPr>
          <p:cNvPr id="82963" name="Freeform 19"/>
          <p:cNvSpPr>
            <a:spLocks/>
          </p:cNvSpPr>
          <p:nvPr/>
        </p:nvSpPr>
        <p:spPr bwMode="auto">
          <a:xfrm>
            <a:off x="3059113" y="5157788"/>
            <a:ext cx="334962" cy="373062"/>
          </a:xfrm>
          <a:custGeom>
            <a:avLst/>
            <a:gdLst>
              <a:gd name="T0" fmla="*/ 337 w 337"/>
              <a:gd name="T1" fmla="*/ 272 h 354"/>
              <a:gd name="T2" fmla="*/ 149 w 337"/>
              <a:gd name="T3" fmla="*/ 338 h 354"/>
              <a:gd name="T4" fmla="*/ 1 w 337"/>
              <a:gd name="T5" fmla="*/ 176 h 354"/>
              <a:gd name="T6" fmla="*/ 141 w 337"/>
              <a:gd name="T7" fmla="*/ 14 h 354"/>
              <a:gd name="T8" fmla="*/ 337 w 337"/>
              <a:gd name="T9" fmla="*/ 91 h 354"/>
            </a:gdLst>
            <a:ahLst/>
            <a:cxnLst>
              <a:cxn ang="0">
                <a:pos x="T0" y="T1"/>
              </a:cxn>
              <a:cxn ang="0">
                <a:pos x="T2" y="T3"/>
              </a:cxn>
              <a:cxn ang="0">
                <a:pos x="T4" y="T5"/>
              </a:cxn>
              <a:cxn ang="0">
                <a:pos x="T6" y="T7"/>
              </a:cxn>
              <a:cxn ang="0">
                <a:pos x="T8" y="T9"/>
              </a:cxn>
            </a:cxnLst>
            <a:rect l="0" t="0" r="r" b="b"/>
            <a:pathLst>
              <a:path w="337" h="354">
                <a:moveTo>
                  <a:pt x="337" y="272"/>
                </a:moveTo>
                <a:cubicBezTo>
                  <a:pt x="306" y="283"/>
                  <a:pt x="205" y="354"/>
                  <a:pt x="149" y="338"/>
                </a:cubicBezTo>
                <a:cubicBezTo>
                  <a:pt x="93" y="322"/>
                  <a:pt x="2" y="230"/>
                  <a:pt x="1" y="176"/>
                </a:cubicBezTo>
                <a:cubicBezTo>
                  <a:pt x="0" y="122"/>
                  <a:pt x="85" y="28"/>
                  <a:pt x="141" y="14"/>
                </a:cubicBezTo>
                <a:cubicBezTo>
                  <a:pt x="197" y="0"/>
                  <a:pt x="296" y="75"/>
                  <a:pt x="337" y="91"/>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64" name="AutoShape 20"/>
          <p:cNvSpPr>
            <a:spLocks noChangeArrowheads="1"/>
          </p:cNvSpPr>
          <p:nvPr/>
        </p:nvSpPr>
        <p:spPr bwMode="auto">
          <a:xfrm>
            <a:off x="576263" y="5110163"/>
            <a:ext cx="477837" cy="479425"/>
          </a:xfrm>
          <a:prstGeom prst="diamond">
            <a:avLst/>
          </a:prstGeom>
          <a:solidFill>
            <a:schemeClr val="accent1"/>
          </a:solidFill>
          <a:ln w="19050" algn="ctr">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I</a:t>
            </a:r>
          </a:p>
        </p:txBody>
      </p:sp>
      <p:sp>
        <p:nvSpPr>
          <p:cNvPr id="82965" name="Freeform 21"/>
          <p:cNvSpPr>
            <a:spLocks/>
          </p:cNvSpPr>
          <p:nvPr/>
        </p:nvSpPr>
        <p:spPr bwMode="auto">
          <a:xfrm>
            <a:off x="338138" y="5157788"/>
            <a:ext cx="334962" cy="373062"/>
          </a:xfrm>
          <a:custGeom>
            <a:avLst/>
            <a:gdLst>
              <a:gd name="T0" fmla="*/ 337 w 337"/>
              <a:gd name="T1" fmla="*/ 272 h 354"/>
              <a:gd name="T2" fmla="*/ 149 w 337"/>
              <a:gd name="T3" fmla="*/ 338 h 354"/>
              <a:gd name="T4" fmla="*/ 1 w 337"/>
              <a:gd name="T5" fmla="*/ 176 h 354"/>
              <a:gd name="T6" fmla="*/ 141 w 337"/>
              <a:gd name="T7" fmla="*/ 14 h 354"/>
              <a:gd name="T8" fmla="*/ 337 w 337"/>
              <a:gd name="T9" fmla="*/ 91 h 354"/>
            </a:gdLst>
            <a:ahLst/>
            <a:cxnLst>
              <a:cxn ang="0">
                <a:pos x="T0" y="T1"/>
              </a:cxn>
              <a:cxn ang="0">
                <a:pos x="T2" y="T3"/>
              </a:cxn>
              <a:cxn ang="0">
                <a:pos x="T4" y="T5"/>
              </a:cxn>
              <a:cxn ang="0">
                <a:pos x="T6" y="T7"/>
              </a:cxn>
              <a:cxn ang="0">
                <a:pos x="T8" y="T9"/>
              </a:cxn>
            </a:cxnLst>
            <a:rect l="0" t="0" r="r" b="b"/>
            <a:pathLst>
              <a:path w="337" h="354">
                <a:moveTo>
                  <a:pt x="337" y="272"/>
                </a:moveTo>
                <a:cubicBezTo>
                  <a:pt x="306" y="283"/>
                  <a:pt x="205" y="354"/>
                  <a:pt x="149" y="338"/>
                </a:cubicBezTo>
                <a:cubicBezTo>
                  <a:pt x="93" y="322"/>
                  <a:pt x="2" y="230"/>
                  <a:pt x="1" y="176"/>
                </a:cubicBezTo>
                <a:cubicBezTo>
                  <a:pt x="0" y="122"/>
                  <a:pt x="85" y="28"/>
                  <a:pt x="141" y="14"/>
                </a:cubicBezTo>
                <a:cubicBezTo>
                  <a:pt x="197" y="0"/>
                  <a:pt x="296" y="75"/>
                  <a:pt x="337" y="91"/>
                </a:cubicBezTo>
              </a:path>
            </a:pathLst>
          </a:custGeom>
          <a:noFill/>
          <a:ln w="19050" cap="flat" cmpd="sng">
            <a:solidFill>
              <a:schemeClr val="tx1"/>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66" name="Line 22"/>
          <p:cNvSpPr>
            <a:spLocks noChangeShapeType="1"/>
          </p:cNvSpPr>
          <p:nvPr/>
        </p:nvSpPr>
        <p:spPr bwMode="auto">
          <a:xfrm flipV="1">
            <a:off x="3535363" y="5591175"/>
            <a:ext cx="0" cy="2873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67" name="Line 23"/>
          <p:cNvSpPr>
            <a:spLocks noChangeShapeType="1"/>
          </p:cNvSpPr>
          <p:nvPr/>
        </p:nvSpPr>
        <p:spPr bwMode="auto">
          <a:xfrm flipV="1">
            <a:off x="1722438" y="5591175"/>
            <a:ext cx="0" cy="2873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68" name="Line 24"/>
          <p:cNvSpPr>
            <a:spLocks noChangeShapeType="1"/>
          </p:cNvSpPr>
          <p:nvPr/>
        </p:nvSpPr>
        <p:spPr bwMode="auto">
          <a:xfrm flipV="1">
            <a:off x="814388" y="5591175"/>
            <a:ext cx="0" cy="2873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69" name="Oval 25"/>
          <p:cNvSpPr>
            <a:spLocks noChangeAspect="1" noChangeArrowheads="1"/>
          </p:cNvSpPr>
          <p:nvPr/>
        </p:nvSpPr>
        <p:spPr bwMode="auto">
          <a:xfrm>
            <a:off x="2390775" y="4391025"/>
            <a:ext cx="428625" cy="431800"/>
          </a:xfrm>
          <a:prstGeom prst="ellipse">
            <a:avLst/>
          </a:prstGeom>
          <a:solidFill>
            <a:schemeClr val="accent1"/>
          </a:solidFill>
          <a:ln w="1905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D</a:t>
            </a:r>
          </a:p>
        </p:txBody>
      </p:sp>
      <p:sp>
        <p:nvSpPr>
          <p:cNvPr id="82970" name="Oval 26"/>
          <p:cNvSpPr>
            <a:spLocks noChangeAspect="1" noChangeArrowheads="1"/>
          </p:cNvSpPr>
          <p:nvPr/>
        </p:nvSpPr>
        <p:spPr bwMode="auto">
          <a:xfrm>
            <a:off x="3297238" y="4391025"/>
            <a:ext cx="430212" cy="431800"/>
          </a:xfrm>
          <a:prstGeom prst="ellipse">
            <a:avLst/>
          </a:prstGeom>
          <a:solidFill>
            <a:schemeClr val="accent1"/>
          </a:solidFill>
          <a:ln w="1905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D</a:t>
            </a:r>
          </a:p>
        </p:txBody>
      </p:sp>
      <p:sp>
        <p:nvSpPr>
          <p:cNvPr id="82971" name="Oval 27"/>
          <p:cNvSpPr>
            <a:spLocks noChangeAspect="1" noChangeArrowheads="1"/>
          </p:cNvSpPr>
          <p:nvPr/>
        </p:nvSpPr>
        <p:spPr bwMode="auto">
          <a:xfrm>
            <a:off x="1482725" y="4391025"/>
            <a:ext cx="430213" cy="431800"/>
          </a:xfrm>
          <a:prstGeom prst="ellipse">
            <a:avLst/>
          </a:prstGeom>
          <a:solidFill>
            <a:schemeClr val="accent1"/>
          </a:solidFill>
          <a:ln w="19050" algn="ctr">
            <a:solidFill>
              <a:schemeClr val="tx1"/>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latinLnBrk="1">
              <a:spcBef>
                <a:spcPct val="0"/>
              </a:spcBef>
              <a:spcAft>
                <a:spcPct val="0"/>
              </a:spcAft>
            </a:pPr>
            <a:r>
              <a:rPr kumimoji="1" lang="en-US" altLang="ko-KR" sz="1200" b="1" smtClean="0">
                <a:solidFill>
                  <a:srgbClr val="000000"/>
                </a:solidFill>
                <a:latin typeface="Gulim" pitchFamily="34" charset="-127"/>
                <a:ea typeface="Gulim" pitchFamily="34" charset="-127"/>
              </a:rPr>
              <a:t>D</a:t>
            </a:r>
          </a:p>
        </p:txBody>
      </p:sp>
      <p:sp>
        <p:nvSpPr>
          <p:cNvPr id="82972" name="Line 28"/>
          <p:cNvSpPr>
            <a:spLocks noChangeShapeType="1"/>
          </p:cNvSpPr>
          <p:nvPr/>
        </p:nvSpPr>
        <p:spPr bwMode="auto">
          <a:xfrm flipV="1">
            <a:off x="862013" y="4773613"/>
            <a:ext cx="668337" cy="11049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73" name="Line 29"/>
          <p:cNvSpPr>
            <a:spLocks noChangeShapeType="1"/>
          </p:cNvSpPr>
          <p:nvPr/>
        </p:nvSpPr>
        <p:spPr bwMode="auto">
          <a:xfrm flipV="1">
            <a:off x="958850" y="4678363"/>
            <a:ext cx="523875" cy="576262"/>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74" name="Line 30"/>
          <p:cNvSpPr>
            <a:spLocks noChangeShapeType="1"/>
          </p:cNvSpPr>
          <p:nvPr/>
        </p:nvSpPr>
        <p:spPr bwMode="auto">
          <a:xfrm>
            <a:off x="1912938" y="4583113"/>
            <a:ext cx="476250"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75" name="Line 31"/>
          <p:cNvSpPr>
            <a:spLocks noChangeShapeType="1"/>
          </p:cNvSpPr>
          <p:nvPr/>
        </p:nvSpPr>
        <p:spPr bwMode="auto">
          <a:xfrm>
            <a:off x="2822575" y="4583113"/>
            <a:ext cx="474663"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76" name="Line 32"/>
          <p:cNvSpPr>
            <a:spLocks noChangeShapeType="1"/>
          </p:cNvSpPr>
          <p:nvPr/>
        </p:nvSpPr>
        <p:spPr bwMode="auto">
          <a:xfrm>
            <a:off x="3679825" y="4773613"/>
            <a:ext cx="620713" cy="11049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77" name="Line 33"/>
          <p:cNvSpPr>
            <a:spLocks noChangeShapeType="1"/>
          </p:cNvSpPr>
          <p:nvPr/>
        </p:nvSpPr>
        <p:spPr bwMode="auto">
          <a:xfrm>
            <a:off x="1722438" y="4822825"/>
            <a:ext cx="0" cy="2873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78" name="Line 34"/>
          <p:cNvSpPr>
            <a:spLocks noChangeShapeType="1"/>
          </p:cNvSpPr>
          <p:nvPr/>
        </p:nvSpPr>
        <p:spPr bwMode="auto">
          <a:xfrm>
            <a:off x="2628900" y="4822825"/>
            <a:ext cx="0" cy="2873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79" name="Line 35"/>
          <p:cNvSpPr>
            <a:spLocks noChangeShapeType="1"/>
          </p:cNvSpPr>
          <p:nvPr/>
        </p:nvSpPr>
        <p:spPr bwMode="auto">
          <a:xfrm>
            <a:off x="3535363" y="4822825"/>
            <a:ext cx="0" cy="2873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80" name="Line 36"/>
          <p:cNvSpPr>
            <a:spLocks noChangeShapeType="1"/>
          </p:cNvSpPr>
          <p:nvPr/>
        </p:nvSpPr>
        <p:spPr bwMode="auto">
          <a:xfrm flipV="1">
            <a:off x="1865313" y="4725988"/>
            <a:ext cx="573087" cy="528637"/>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81" name="Line 37"/>
          <p:cNvSpPr>
            <a:spLocks noChangeShapeType="1"/>
          </p:cNvSpPr>
          <p:nvPr/>
        </p:nvSpPr>
        <p:spPr bwMode="auto">
          <a:xfrm flipV="1">
            <a:off x="2773363" y="4725988"/>
            <a:ext cx="571500" cy="528637"/>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82" name="Line 38"/>
          <p:cNvSpPr>
            <a:spLocks noChangeShapeType="1"/>
          </p:cNvSpPr>
          <p:nvPr/>
        </p:nvSpPr>
        <p:spPr bwMode="auto">
          <a:xfrm flipV="1">
            <a:off x="1770063" y="4773613"/>
            <a:ext cx="668337" cy="11049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83" name="Line 39"/>
          <p:cNvSpPr>
            <a:spLocks noChangeShapeType="1"/>
          </p:cNvSpPr>
          <p:nvPr/>
        </p:nvSpPr>
        <p:spPr bwMode="auto">
          <a:xfrm flipV="1">
            <a:off x="2676525" y="4773613"/>
            <a:ext cx="668338" cy="110490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84" name="Line 40"/>
          <p:cNvSpPr>
            <a:spLocks noChangeShapeType="1"/>
          </p:cNvSpPr>
          <p:nvPr/>
        </p:nvSpPr>
        <p:spPr bwMode="auto">
          <a:xfrm>
            <a:off x="1865313" y="5445125"/>
            <a:ext cx="573087" cy="5286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85" name="Line 41"/>
          <p:cNvSpPr>
            <a:spLocks noChangeShapeType="1"/>
          </p:cNvSpPr>
          <p:nvPr/>
        </p:nvSpPr>
        <p:spPr bwMode="auto">
          <a:xfrm>
            <a:off x="3679825" y="5445125"/>
            <a:ext cx="476250" cy="5286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86" name="Line 42"/>
          <p:cNvSpPr>
            <a:spLocks noChangeShapeType="1"/>
          </p:cNvSpPr>
          <p:nvPr/>
        </p:nvSpPr>
        <p:spPr bwMode="auto">
          <a:xfrm>
            <a:off x="958850" y="5445125"/>
            <a:ext cx="571500" cy="528638"/>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87" name="Text Box 43"/>
          <p:cNvSpPr txBox="1">
            <a:spLocks noChangeArrowheads="1"/>
          </p:cNvSpPr>
          <p:nvPr/>
        </p:nvSpPr>
        <p:spPr bwMode="auto">
          <a:xfrm>
            <a:off x="696913" y="1725613"/>
            <a:ext cx="26416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smtClean="0">
                <a:solidFill>
                  <a:srgbClr val="000000"/>
                </a:solidFill>
                <a:latin typeface="Courier New" pitchFamily="49" charset="0"/>
                <a:ea typeface="Gulim" pitchFamily="34" charset="-127"/>
              </a:rPr>
              <a:t>       x x . . . x</a:t>
            </a:r>
          </a:p>
          <a:p>
            <a:pPr fontAlgn="base" latinLnBrk="1">
              <a:spcBef>
                <a:spcPct val="0"/>
              </a:spcBef>
              <a:spcAft>
                <a:spcPct val="0"/>
              </a:spcAft>
            </a:pPr>
            <a:r>
              <a:rPr kumimoji="1" lang="en-US" altLang="ko-KR" smtClean="0">
                <a:solidFill>
                  <a:srgbClr val="000000"/>
                </a:solidFill>
                <a:latin typeface="Courier New" pitchFamily="49" charset="0"/>
                <a:ea typeface="Gulim" pitchFamily="34" charset="-127"/>
              </a:rPr>
              <a:t>bat    A G - - - C</a:t>
            </a:r>
          </a:p>
          <a:p>
            <a:pPr fontAlgn="base" latinLnBrk="1">
              <a:spcBef>
                <a:spcPct val="0"/>
              </a:spcBef>
              <a:spcAft>
                <a:spcPct val="0"/>
              </a:spcAft>
            </a:pPr>
            <a:r>
              <a:rPr kumimoji="1" lang="en-US" altLang="ko-KR" smtClean="0">
                <a:solidFill>
                  <a:srgbClr val="000000"/>
                </a:solidFill>
                <a:latin typeface="Courier New" pitchFamily="49" charset="0"/>
                <a:ea typeface="Gulim" pitchFamily="34" charset="-127"/>
              </a:rPr>
              <a:t>rat    A - A G - C</a:t>
            </a:r>
          </a:p>
          <a:p>
            <a:pPr fontAlgn="base" latinLnBrk="1">
              <a:spcBef>
                <a:spcPct val="0"/>
              </a:spcBef>
              <a:spcAft>
                <a:spcPct val="0"/>
              </a:spcAft>
            </a:pPr>
            <a:r>
              <a:rPr kumimoji="1" lang="en-US" altLang="ko-KR" smtClean="0">
                <a:solidFill>
                  <a:srgbClr val="000000"/>
                </a:solidFill>
                <a:latin typeface="Courier New" pitchFamily="49" charset="0"/>
                <a:ea typeface="Gulim" pitchFamily="34" charset="-127"/>
              </a:rPr>
              <a:t>cat    A G - A A -</a:t>
            </a:r>
          </a:p>
          <a:p>
            <a:pPr fontAlgn="base" latinLnBrk="1">
              <a:spcBef>
                <a:spcPct val="0"/>
              </a:spcBef>
              <a:spcAft>
                <a:spcPct val="0"/>
              </a:spcAft>
            </a:pPr>
            <a:r>
              <a:rPr kumimoji="1" lang="en-US" altLang="ko-KR" smtClean="0">
                <a:solidFill>
                  <a:srgbClr val="000000"/>
                </a:solidFill>
                <a:latin typeface="Courier New" pitchFamily="49" charset="0"/>
                <a:ea typeface="Gulim" pitchFamily="34" charset="-127"/>
              </a:rPr>
              <a:t>gnat   - - A A A C</a:t>
            </a:r>
          </a:p>
          <a:p>
            <a:pPr fontAlgn="base" latinLnBrk="1">
              <a:spcBef>
                <a:spcPct val="0"/>
              </a:spcBef>
              <a:spcAft>
                <a:spcPct val="0"/>
              </a:spcAft>
            </a:pPr>
            <a:r>
              <a:rPr kumimoji="1" lang="en-US" altLang="ko-KR" smtClean="0">
                <a:solidFill>
                  <a:srgbClr val="000000"/>
                </a:solidFill>
                <a:latin typeface="Courier New" pitchFamily="49" charset="0"/>
                <a:ea typeface="Gulim" pitchFamily="34" charset="-127"/>
              </a:rPr>
              <a:t>goat   A G - - - C</a:t>
            </a:r>
          </a:p>
          <a:p>
            <a:pPr fontAlgn="base" latinLnBrk="1">
              <a:spcBef>
                <a:spcPct val="0"/>
              </a:spcBef>
              <a:spcAft>
                <a:spcPct val="0"/>
              </a:spcAft>
            </a:pPr>
            <a:r>
              <a:rPr kumimoji="1" lang="en-US" altLang="ko-KR" smtClean="0">
                <a:solidFill>
                  <a:srgbClr val="000000"/>
                </a:solidFill>
                <a:latin typeface="Courier New" pitchFamily="49" charset="0"/>
                <a:ea typeface="Gulim" pitchFamily="34" charset="-127"/>
              </a:rPr>
              <a:t>       1 2 . . . 3</a:t>
            </a:r>
          </a:p>
        </p:txBody>
      </p:sp>
      <p:sp>
        <p:nvSpPr>
          <p:cNvPr id="82988" name="Text Box 44"/>
          <p:cNvSpPr txBox="1">
            <a:spLocks noChangeArrowheads="1"/>
          </p:cNvSpPr>
          <p:nvPr/>
        </p:nvSpPr>
        <p:spPr bwMode="auto">
          <a:xfrm>
            <a:off x="696913" y="1365250"/>
            <a:ext cx="2527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b="1" smtClean="0">
                <a:solidFill>
                  <a:srgbClr val="000000"/>
                </a:solidFill>
                <a:latin typeface="Gulim" pitchFamily="34" charset="-127"/>
                <a:ea typeface="Gulim" pitchFamily="34" charset="-127"/>
              </a:rPr>
              <a:t>(a) Multiple alignment:</a:t>
            </a:r>
          </a:p>
        </p:txBody>
      </p:sp>
      <p:sp>
        <p:nvSpPr>
          <p:cNvPr id="82989" name="Text Box 45"/>
          <p:cNvSpPr txBox="1">
            <a:spLocks noChangeArrowheads="1"/>
          </p:cNvSpPr>
          <p:nvPr/>
        </p:nvSpPr>
        <p:spPr bwMode="auto">
          <a:xfrm>
            <a:off x="696913" y="3806825"/>
            <a:ext cx="328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b="1" smtClean="0">
                <a:solidFill>
                  <a:srgbClr val="000000"/>
                </a:solidFill>
                <a:latin typeface="Gulim" pitchFamily="34" charset="-127"/>
                <a:ea typeface="Gulim" pitchFamily="34" charset="-127"/>
              </a:rPr>
              <a:t>(b) Profile-HMM architecture:</a:t>
            </a:r>
          </a:p>
        </p:txBody>
      </p:sp>
      <p:sp>
        <p:nvSpPr>
          <p:cNvPr id="82990" name="Text Box 46"/>
          <p:cNvSpPr txBox="1">
            <a:spLocks noChangeArrowheads="1"/>
          </p:cNvSpPr>
          <p:nvPr/>
        </p:nvSpPr>
        <p:spPr bwMode="auto">
          <a:xfrm>
            <a:off x="696913" y="6262688"/>
            <a:ext cx="3127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b="1" smtClean="0">
                <a:solidFill>
                  <a:srgbClr val="000000"/>
                </a:solidFill>
                <a:latin typeface="Gulim" pitchFamily="34" charset="-127"/>
                <a:ea typeface="Gulim" pitchFamily="34" charset="-127"/>
              </a:rPr>
              <a:t>0</a:t>
            </a:r>
          </a:p>
        </p:txBody>
      </p:sp>
      <p:sp>
        <p:nvSpPr>
          <p:cNvPr id="82991" name="Text Box 47"/>
          <p:cNvSpPr txBox="1">
            <a:spLocks noChangeArrowheads="1"/>
          </p:cNvSpPr>
          <p:nvPr/>
        </p:nvSpPr>
        <p:spPr bwMode="auto">
          <a:xfrm>
            <a:off x="1562100" y="6256338"/>
            <a:ext cx="312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b="1" smtClean="0">
                <a:solidFill>
                  <a:srgbClr val="000000"/>
                </a:solidFill>
                <a:latin typeface="Gulim" pitchFamily="34" charset="-127"/>
                <a:ea typeface="Gulim" pitchFamily="34" charset="-127"/>
              </a:rPr>
              <a:t>1</a:t>
            </a:r>
          </a:p>
        </p:txBody>
      </p:sp>
      <p:sp>
        <p:nvSpPr>
          <p:cNvPr id="82992" name="Text Box 48"/>
          <p:cNvSpPr txBox="1">
            <a:spLocks noChangeArrowheads="1"/>
          </p:cNvSpPr>
          <p:nvPr/>
        </p:nvSpPr>
        <p:spPr bwMode="auto">
          <a:xfrm>
            <a:off x="2473325" y="6256338"/>
            <a:ext cx="312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b="1" smtClean="0">
                <a:solidFill>
                  <a:srgbClr val="000000"/>
                </a:solidFill>
                <a:latin typeface="Gulim" pitchFamily="34" charset="-127"/>
                <a:ea typeface="Gulim" pitchFamily="34" charset="-127"/>
              </a:rPr>
              <a:t>2</a:t>
            </a:r>
          </a:p>
        </p:txBody>
      </p:sp>
      <p:sp>
        <p:nvSpPr>
          <p:cNvPr id="82993" name="Text Box 49"/>
          <p:cNvSpPr txBox="1">
            <a:spLocks noChangeArrowheads="1"/>
          </p:cNvSpPr>
          <p:nvPr/>
        </p:nvSpPr>
        <p:spPr bwMode="auto">
          <a:xfrm>
            <a:off x="3362325" y="6256338"/>
            <a:ext cx="312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b="1" smtClean="0">
                <a:solidFill>
                  <a:srgbClr val="000000"/>
                </a:solidFill>
                <a:latin typeface="Gulim" pitchFamily="34" charset="-127"/>
                <a:ea typeface="Gulim" pitchFamily="34" charset="-127"/>
              </a:rPr>
              <a:t>3</a:t>
            </a:r>
          </a:p>
        </p:txBody>
      </p:sp>
      <p:sp>
        <p:nvSpPr>
          <p:cNvPr id="82994" name="Text Box 50"/>
          <p:cNvSpPr txBox="1">
            <a:spLocks noChangeArrowheads="1"/>
          </p:cNvSpPr>
          <p:nvPr/>
        </p:nvSpPr>
        <p:spPr bwMode="auto">
          <a:xfrm>
            <a:off x="4225925" y="6256338"/>
            <a:ext cx="312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b="1" smtClean="0">
                <a:solidFill>
                  <a:srgbClr val="000000"/>
                </a:solidFill>
                <a:latin typeface="Gulim" pitchFamily="34" charset="-127"/>
                <a:ea typeface="Gulim" pitchFamily="34" charset="-127"/>
              </a:rPr>
              <a:t>4</a:t>
            </a:r>
          </a:p>
        </p:txBody>
      </p:sp>
      <p:sp>
        <p:nvSpPr>
          <p:cNvPr id="82995" name="Text Box 51"/>
          <p:cNvSpPr txBox="1">
            <a:spLocks noChangeArrowheads="1"/>
          </p:cNvSpPr>
          <p:nvPr/>
        </p:nvSpPr>
        <p:spPr bwMode="auto">
          <a:xfrm>
            <a:off x="6242050" y="1870075"/>
            <a:ext cx="213995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      0  1  2  3</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A     -  4  0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C     -  0  0  4</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G     -  0  3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T     -  0  0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A     0  0  6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C     0  0  0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G     0  0  1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T     0  0  0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M-M   4  3  2  4</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M-D   1  1  0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M-I   0  0  1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I-M   0  0  2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I-D   0  0  1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I-I   0  0  4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D-M   -  0  0  1</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D-D   -  1  0  0</a:t>
            </a:r>
          </a:p>
          <a:p>
            <a:pPr fontAlgn="base" latinLnBrk="1">
              <a:spcBef>
                <a:spcPct val="0"/>
              </a:spcBef>
              <a:spcAft>
                <a:spcPct val="0"/>
              </a:spcAft>
            </a:pPr>
            <a:r>
              <a:rPr kumimoji="1" lang="en-US" altLang="ko-KR" sz="1600" smtClean="0">
                <a:solidFill>
                  <a:srgbClr val="000000"/>
                </a:solidFill>
                <a:latin typeface="Courier New" pitchFamily="49" charset="0"/>
                <a:ea typeface="Gulim" pitchFamily="34" charset="-127"/>
              </a:rPr>
              <a:t>D-I   -  0  2  0</a:t>
            </a:r>
          </a:p>
        </p:txBody>
      </p:sp>
      <p:sp>
        <p:nvSpPr>
          <p:cNvPr id="82996" name="Text Box 52"/>
          <p:cNvSpPr txBox="1">
            <a:spLocks noChangeArrowheads="1"/>
          </p:cNvSpPr>
          <p:nvPr/>
        </p:nvSpPr>
        <p:spPr bwMode="auto">
          <a:xfrm>
            <a:off x="3937000" y="1365250"/>
            <a:ext cx="4408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b="1" smtClean="0">
                <a:solidFill>
                  <a:srgbClr val="000000"/>
                </a:solidFill>
                <a:latin typeface="Gulim" pitchFamily="34" charset="-127"/>
                <a:ea typeface="Gulim" pitchFamily="34" charset="-127"/>
              </a:rPr>
              <a:t>(c) Observed emission/transition counts</a:t>
            </a:r>
          </a:p>
        </p:txBody>
      </p:sp>
      <p:sp>
        <p:nvSpPr>
          <p:cNvPr id="82997" name="Line 53"/>
          <p:cNvSpPr>
            <a:spLocks noChangeShapeType="1"/>
          </p:cNvSpPr>
          <p:nvPr/>
        </p:nvSpPr>
        <p:spPr bwMode="auto">
          <a:xfrm>
            <a:off x="6291263" y="2141538"/>
            <a:ext cx="2016125"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98" name="Line 54"/>
          <p:cNvSpPr>
            <a:spLocks noChangeShapeType="1"/>
          </p:cNvSpPr>
          <p:nvPr/>
        </p:nvSpPr>
        <p:spPr bwMode="auto">
          <a:xfrm>
            <a:off x="6313488" y="3165475"/>
            <a:ext cx="2016125"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2999" name="Line 55"/>
          <p:cNvSpPr>
            <a:spLocks noChangeShapeType="1"/>
          </p:cNvSpPr>
          <p:nvPr/>
        </p:nvSpPr>
        <p:spPr bwMode="auto">
          <a:xfrm>
            <a:off x="6313488" y="4102100"/>
            <a:ext cx="2016125"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00" name="Line 56"/>
          <p:cNvSpPr>
            <a:spLocks noChangeShapeType="1"/>
          </p:cNvSpPr>
          <p:nvPr/>
        </p:nvSpPr>
        <p:spPr bwMode="auto">
          <a:xfrm>
            <a:off x="6313488" y="4883150"/>
            <a:ext cx="2016125"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01" name="Line 57"/>
          <p:cNvSpPr>
            <a:spLocks noChangeShapeType="1"/>
          </p:cNvSpPr>
          <p:nvPr/>
        </p:nvSpPr>
        <p:spPr bwMode="auto">
          <a:xfrm>
            <a:off x="6313488" y="5614988"/>
            <a:ext cx="2016125"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02" name="Text Box 58"/>
          <p:cNvSpPr txBox="1">
            <a:spLocks noChangeArrowheads="1"/>
          </p:cNvSpPr>
          <p:nvPr/>
        </p:nvSpPr>
        <p:spPr bwMode="auto">
          <a:xfrm>
            <a:off x="4806950" y="2301875"/>
            <a:ext cx="10033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sz="1400" b="1" smtClean="0">
                <a:solidFill>
                  <a:srgbClr val="000000"/>
                </a:solidFill>
                <a:latin typeface="Gulim" pitchFamily="34" charset="-127"/>
                <a:ea typeface="Gulim" pitchFamily="34" charset="-127"/>
              </a:rPr>
              <a:t>match</a:t>
            </a:r>
          </a:p>
          <a:p>
            <a:pPr fontAlgn="base" latinLnBrk="1">
              <a:spcBef>
                <a:spcPct val="0"/>
              </a:spcBef>
              <a:spcAft>
                <a:spcPct val="0"/>
              </a:spcAft>
            </a:pPr>
            <a:r>
              <a:rPr kumimoji="1" lang="en-US" altLang="ko-KR" sz="1400" b="1" smtClean="0">
                <a:solidFill>
                  <a:srgbClr val="000000"/>
                </a:solidFill>
                <a:latin typeface="Gulim" pitchFamily="34" charset="-127"/>
                <a:ea typeface="Gulim" pitchFamily="34" charset="-127"/>
              </a:rPr>
              <a:t>emissions</a:t>
            </a:r>
          </a:p>
        </p:txBody>
      </p:sp>
      <p:sp>
        <p:nvSpPr>
          <p:cNvPr id="83003" name="Text Box 59"/>
          <p:cNvSpPr txBox="1">
            <a:spLocks noChangeArrowheads="1"/>
          </p:cNvSpPr>
          <p:nvPr/>
        </p:nvSpPr>
        <p:spPr bwMode="auto">
          <a:xfrm>
            <a:off x="4873625" y="3297238"/>
            <a:ext cx="10033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sz="1400" b="1" smtClean="0">
                <a:solidFill>
                  <a:srgbClr val="000000"/>
                </a:solidFill>
                <a:latin typeface="Gulim" pitchFamily="34" charset="-127"/>
                <a:ea typeface="Gulim" pitchFamily="34" charset="-127"/>
              </a:rPr>
              <a:t>insert</a:t>
            </a:r>
          </a:p>
          <a:p>
            <a:pPr fontAlgn="base" latinLnBrk="1">
              <a:spcBef>
                <a:spcPct val="0"/>
              </a:spcBef>
              <a:spcAft>
                <a:spcPct val="0"/>
              </a:spcAft>
            </a:pPr>
            <a:r>
              <a:rPr kumimoji="1" lang="en-US" altLang="ko-KR" sz="1400" b="1" smtClean="0">
                <a:solidFill>
                  <a:srgbClr val="000000"/>
                </a:solidFill>
                <a:latin typeface="Gulim" pitchFamily="34" charset="-127"/>
                <a:ea typeface="Gulim" pitchFamily="34" charset="-127"/>
              </a:rPr>
              <a:t>emissions</a:t>
            </a:r>
          </a:p>
        </p:txBody>
      </p:sp>
      <p:sp>
        <p:nvSpPr>
          <p:cNvPr id="83004" name="Text Box 60"/>
          <p:cNvSpPr txBox="1">
            <a:spLocks noChangeArrowheads="1"/>
          </p:cNvSpPr>
          <p:nvPr/>
        </p:nvSpPr>
        <p:spPr bwMode="auto">
          <a:xfrm>
            <a:off x="4878388" y="4592638"/>
            <a:ext cx="1031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latinLnBrk="1">
              <a:spcBef>
                <a:spcPct val="0"/>
              </a:spcBef>
              <a:spcAft>
                <a:spcPct val="0"/>
              </a:spcAft>
            </a:pPr>
            <a:r>
              <a:rPr kumimoji="1" lang="en-US" altLang="ko-KR" sz="1400" b="1" smtClean="0">
                <a:solidFill>
                  <a:srgbClr val="000000"/>
                </a:solidFill>
                <a:latin typeface="Gulim" pitchFamily="34" charset="-127"/>
                <a:ea typeface="Gulim" pitchFamily="34" charset="-127"/>
              </a:rPr>
              <a:t>state</a:t>
            </a:r>
          </a:p>
          <a:p>
            <a:pPr fontAlgn="base" latinLnBrk="1">
              <a:spcBef>
                <a:spcPct val="0"/>
              </a:spcBef>
              <a:spcAft>
                <a:spcPct val="0"/>
              </a:spcAft>
            </a:pPr>
            <a:r>
              <a:rPr kumimoji="1" lang="en-US" altLang="ko-KR" sz="1400" b="1" smtClean="0">
                <a:solidFill>
                  <a:srgbClr val="000000"/>
                </a:solidFill>
                <a:latin typeface="Gulim" pitchFamily="34" charset="-127"/>
                <a:ea typeface="Gulim" pitchFamily="34" charset="-127"/>
              </a:rPr>
              <a:t>transitions</a:t>
            </a:r>
          </a:p>
        </p:txBody>
      </p:sp>
      <p:sp>
        <p:nvSpPr>
          <p:cNvPr id="83005" name="Line 61"/>
          <p:cNvSpPr>
            <a:spLocks noChangeShapeType="1"/>
          </p:cNvSpPr>
          <p:nvPr/>
        </p:nvSpPr>
        <p:spPr bwMode="auto">
          <a:xfrm flipH="1">
            <a:off x="5737225" y="2157413"/>
            <a:ext cx="576263" cy="433387"/>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06" name="Line 62"/>
          <p:cNvSpPr>
            <a:spLocks noChangeShapeType="1"/>
          </p:cNvSpPr>
          <p:nvPr/>
        </p:nvSpPr>
        <p:spPr bwMode="auto">
          <a:xfrm flipH="1" flipV="1">
            <a:off x="5810250" y="2733675"/>
            <a:ext cx="503238" cy="431800"/>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07" name="Line 63"/>
          <p:cNvSpPr>
            <a:spLocks noChangeShapeType="1"/>
          </p:cNvSpPr>
          <p:nvPr/>
        </p:nvSpPr>
        <p:spPr bwMode="auto">
          <a:xfrm flipH="1">
            <a:off x="5810250" y="3165475"/>
            <a:ext cx="503238" cy="360363"/>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08" name="Line 64"/>
          <p:cNvSpPr>
            <a:spLocks noChangeShapeType="1"/>
          </p:cNvSpPr>
          <p:nvPr/>
        </p:nvSpPr>
        <p:spPr bwMode="auto">
          <a:xfrm flipH="1" flipV="1">
            <a:off x="5810250" y="3670300"/>
            <a:ext cx="503238" cy="431800"/>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09" name="Line 65"/>
          <p:cNvSpPr>
            <a:spLocks noChangeShapeType="1"/>
          </p:cNvSpPr>
          <p:nvPr/>
        </p:nvSpPr>
        <p:spPr bwMode="auto">
          <a:xfrm flipH="1">
            <a:off x="5737225" y="4102100"/>
            <a:ext cx="576263" cy="792163"/>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10" name="Line 66"/>
          <p:cNvSpPr>
            <a:spLocks noChangeShapeType="1"/>
          </p:cNvSpPr>
          <p:nvPr/>
        </p:nvSpPr>
        <p:spPr bwMode="auto">
          <a:xfrm flipH="1" flipV="1">
            <a:off x="5737225" y="5038725"/>
            <a:ext cx="576263" cy="1295400"/>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11" name="Line 67"/>
          <p:cNvSpPr>
            <a:spLocks noChangeShapeType="1"/>
          </p:cNvSpPr>
          <p:nvPr/>
        </p:nvSpPr>
        <p:spPr bwMode="auto">
          <a:xfrm flipH="1" flipV="1">
            <a:off x="5810250" y="4965700"/>
            <a:ext cx="503238" cy="649288"/>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12" name="Line 68"/>
          <p:cNvSpPr>
            <a:spLocks noChangeShapeType="1"/>
          </p:cNvSpPr>
          <p:nvPr/>
        </p:nvSpPr>
        <p:spPr bwMode="auto">
          <a:xfrm flipH="1" flipV="1">
            <a:off x="5810250" y="4894263"/>
            <a:ext cx="503238" cy="0"/>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13" name="Line 69"/>
          <p:cNvSpPr>
            <a:spLocks noChangeShapeType="1"/>
          </p:cNvSpPr>
          <p:nvPr/>
        </p:nvSpPr>
        <p:spPr bwMode="auto">
          <a:xfrm>
            <a:off x="6313488" y="6334125"/>
            <a:ext cx="2016125"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14" name="Line 70"/>
          <p:cNvSpPr>
            <a:spLocks noChangeShapeType="1"/>
          </p:cNvSpPr>
          <p:nvPr/>
        </p:nvSpPr>
        <p:spPr bwMode="auto">
          <a:xfrm>
            <a:off x="1849438" y="4749800"/>
            <a:ext cx="576262" cy="1152525"/>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83015" name="Line 71"/>
          <p:cNvSpPr>
            <a:spLocks noChangeShapeType="1"/>
          </p:cNvSpPr>
          <p:nvPr/>
        </p:nvSpPr>
        <p:spPr bwMode="auto">
          <a:xfrm>
            <a:off x="2786063" y="4749800"/>
            <a:ext cx="576262" cy="1152525"/>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Tree>
    <p:extLst>
      <p:ext uri="{BB962C8B-B14F-4D97-AF65-F5344CB8AC3E}">
        <p14:creationId xmlns:p14="http://schemas.microsoft.com/office/powerpoint/2010/main" val="37327949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sz="3600" dirty="0" smtClean="0">
                <a:ea typeface="Gulim" pitchFamily="34" charset="-127"/>
              </a:rPr>
              <a:t>Align Sequences to P</a:t>
            </a:r>
            <a:r>
              <a:rPr lang="en-US" altLang="ko-KR" sz="3600" dirty="0" smtClean="0">
                <a:ea typeface="Gulim" pitchFamily="34" charset="-127"/>
              </a:rPr>
              <a:t>rofile </a:t>
            </a:r>
            <a:r>
              <a:rPr lang="en-US" altLang="ko-KR" sz="3600" dirty="0">
                <a:ea typeface="Gulim" pitchFamily="34" charset="-127"/>
              </a:rPr>
              <a:t>HMM</a:t>
            </a:r>
          </a:p>
        </p:txBody>
      </p:sp>
      <p:sp>
        <p:nvSpPr>
          <p:cNvPr id="147459" name="Rectangle 3"/>
          <p:cNvSpPr>
            <a:spLocks noGrp="1" noChangeArrowheads="1"/>
          </p:cNvSpPr>
          <p:nvPr>
            <p:ph type="body" idx="1"/>
          </p:nvPr>
        </p:nvSpPr>
        <p:spPr/>
        <p:txBody>
          <a:bodyPr/>
          <a:lstStyle/>
          <a:p>
            <a:r>
              <a:rPr lang="en-US" altLang="ko-KR" dirty="0">
                <a:ea typeface="Gulim" pitchFamily="34" charset="-127"/>
              </a:rPr>
              <a:t>Align a sequence to a profile </a:t>
            </a:r>
            <a:r>
              <a:rPr lang="en-US" altLang="ko-KR" dirty="0" err="1">
                <a:ea typeface="Gulim" pitchFamily="34" charset="-127"/>
              </a:rPr>
              <a:t>HMM</a:t>
            </a:r>
            <a:r>
              <a:rPr lang="en-US" altLang="ko-KR" dirty="0" err="1">
                <a:ea typeface="Gulim" pitchFamily="34" charset="-127"/>
                <a:sym typeface="Wingdings" pitchFamily="2" charset="2"/>
              </a:rPr>
              <a:t></a:t>
            </a:r>
            <a:r>
              <a:rPr lang="en-US" altLang="ko-KR" dirty="0" err="1">
                <a:ea typeface="Gulim" pitchFamily="34" charset="-127"/>
              </a:rPr>
              <a:t>Viterbi</a:t>
            </a:r>
            <a:r>
              <a:rPr lang="en-US" altLang="ko-KR" dirty="0">
                <a:ea typeface="Gulim" pitchFamily="34" charset="-127"/>
              </a:rPr>
              <a:t> algorithm</a:t>
            </a:r>
          </a:p>
          <a:p>
            <a:r>
              <a:rPr lang="en-US" altLang="ko-KR" dirty="0">
                <a:ea typeface="Gulim" pitchFamily="34" charset="-127"/>
              </a:rPr>
              <a:t>Construction a multiple alignment just requires calculating a Viterbi alignment for each individual sequence.</a:t>
            </a:r>
          </a:p>
          <a:p>
            <a:pPr lvl="1"/>
            <a:r>
              <a:rPr lang="en-US" altLang="ko-KR" dirty="0">
                <a:ea typeface="Gulim" pitchFamily="34" charset="-127"/>
              </a:rPr>
              <a:t>Residues aligned to the same match state in the profile HMM should be aligned in the same columns.</a:t>
            </a:r>
          </a:p>
        </p:txBody>
      </p:sp>
    </p:spTree>
    <p:extLst>
      <p:ext uri="{BB962C8B-B14F-4D97-AF65-F5344CB8AC3E}">
        <p14:creationId xmlns:p14="http://schemas.microsoft.com/office/powerpoint/2010/main" val="3694137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3A973DB4-6826-40CF-A3BD-86DB90C2A9D2}" type="slidenum">
              <a:rPr lang="en-US" altLang="en-US"/>
              <a:pPr/>
              <a:t>75</a:t>
            </a:fld>
            <a:endParaRPr lang="en-US" altLang="en-US"/>
          </a:p>
        </p:txBody>
      </p:sp>
      <p:sp>
        <p:nvSpPr>
          <p:cNvPr id="67586" name="Rectangle 2"/>
          <p:cNvSpPr>
            <a:spLocks noGrp="1" noChangeArrowheads="1"/>
          </p:cNvSpPr>
          <p:nvPr>
            <p:ph type="title"/>
          </p:nvPr>
        </p:nvSpPr>
        <p:spPr/>
        <p:txBody>
          <a:bodyPr/>
          <a:lstStyle/>
          <a:p>
            <a:r>
              <a:rPr lang="en-US" altLang="zh-CN" dirty="0">
                <a:ea typeface="宋体" charset="-122"/>
              </a:rPr>
              <a:t>Scoring </a:t>
            </a:r>
            <a:r>
              <a:rPr lang="en-US" altLang="zh-CN" dirty="0" smtClean="0">
                <a:ea typeface="宋体" charset="-122"/>
              </a:rPr>
              <a:t>the Simple </a:t>
            </a:r>
            <a:r>
              <a:rPr lang="en-US" altLang="zh-CN" dirty="0">
                <a:ea typeface="宋体" charset="-122"/>
              </a:rPr>
              <a:t>HMM</a:t>
            </a:r>
          </a:p>
        </p:txBody>
      </p:sp>
      <p:sp>
        <p:nvSpPr>
          <p:cNvPr id="67589" name="Rectangle 5"/>
          <p:cNvSpPr>
            <a:spLocks noGrp="1" noChangeArrowheads="1"/>
          </p:cNvSpPr>
          <p:nvPr>
            <p:ph type="body" sz="half" idx="2"/>
          </p:nvPr>
        </p:nvSpPr>
        <p:spPr>
          <a:xfrm>
            <a:off x="457200" y="3810000"/>
            <a:ext cx="8229600" cy="2590800"/>
          </a:xfrm>
        </p:spPr>
        <p:txBody>
          <a:bodyPr/>
          <a:lstStyle/>
          <a:p>
            <a:r>
              <a:rPr lang="en-US" altLang="zh-CN" sz="2600" dirty="0">
                <a:ea typeface="宋体" charset="-122"/>
              </a:rPr>
              <a:t>#1 - “T G C T - - A G </a:t>
            </a:r>
            <a:r>
              <a:rPr lang="en-US" altLang="zh-CN" sz="2600" dirty="0" err="1">
                <a:ea typeface="宋体" charset="-122"/>
              </a:rPr>
              <a:t>G</a:t>
            </a:r>
            <a:r>
              <a:rPr lang="en-US" altLang="zh-CN" sz="2600" dirty="0">
                <a:ea typeface="宋体" charset="-122"/>
              </a:rPr>
              <a:t>” </a:t>
            </a:r>
            <a:r>
              <a:rPr lang="en-US" altLang="zh-CN" sz="2600" i="1" dirty="0" err="1" smtClean="0">
                <a:ea typeface="宋体" charset="-122"/>
              </a:rPr>
              <a:t>vs</a:t>
            </a:r>
            <a:r>
              <a:rPr lang="en-US" altLang="zh-CN" sz="2600" i="1" dirty="0">
                <a:ea typeface="宋体" charset="-122"/>
              </a:rPr>
              <a:t>:</a:t>
            </a:r>
            <a:r>
              <a:rPr lang="en-US" altLang="zh-CN" sz="2600" dirty="0">
                <a:ea typeface="宋体" charset="-122"/>
              </a:rPr>
              <a:t>  #2 - “A C A C - - A T C”</a:t>
            </a:r>
          </a:p>
          <a:p>
            <a:pPr lvl="1"/>
            <a:r>
              <a:rPr lang="en-US" altLang="zh-CN" sz="2200" dirty="0">
                <a:ea typeface="宋体" charset="-122"/>
              </a:rPr>
              <a:t>Regular Expression ([AT] [CG] [AC] [ACTG]* A [TG] [GC]): </a:t>
            </a:r>
          </a:p>
          <a:p>
            <a:pPr lvl="2"/>
            <a:r>
              <a:rPr lang="en-US" altLang="zh-CN" sz="2100" dirty="0">
                <a:ea typeface="宋体" charset="-122"/>
              </a:rPr>
              <a:t>#1 = Member 		#2: Member</a:t>
            </a:r>
          </a:p>
          <a:p>
            <a:pPr lvl="1"/>
            <a:r>
              <a:rPr lang="en-US" altLang="zh-CN" sz="2200" dirty="0">
                <a:ea typeface="宋体" charset="-122"/>
              </a:rPr>
              <a:t>HMM: </a:t>
            </a:r>
          </a:p>
          <a:p>
            <a:pPr lvl="2"/>
            <a:r>
              <a:rPr lang="en-US" altLang="zh-CN" sz="2100" dirty="0">
                <a:ea typeface="宋体" charset="-122"/>
              </a:rPr>
              <a:t>#1 = Score of 0.0023%   #2 Score of 4.7% (Probability)</a:t>
            </a:r>
          </a:p>
          <a:p>
            <a:pPr lvl="2"/>
            <a:r>
              <a:rPr lang="en-US" altLang="zh-CN" sz="2100" dirty="0">
                <a:ea typeface="宋体" charset="-122"/>
              </a:rPr>
              <a:t>#1 = Score of -0.97	   #2 Score of 6.7 (Log odds)</a:t>
            </a:r>
          </a:p>
        </p:txBody>
      </p:sp>
      <p:graphicFrame>
        <p:nvGraphicFramePr>
          <p:cNvPr id="67590" name="Object 6"/>
          <p:cNvGraphicFramePr>
            <a:graphicFrameLocks noGrp="1" noChangeAspect="1"/>
          </p:cNvGraphicFramePr>
          <p:nvPr>
            <p:ph sz="half" idx="1"/>
          </p:nvPr>
        </p:nvGraphicFramePr>
        <p:xfrm>
          <a:off x="914400" y="1447800"/>
          <a:ext cx="7086600" cy="2133600"/>
        </p:xfrm>
        <a:graphic>
          <a:graphicData uri="http://schemas.openxmlformats.org/presentationml/2006/ole">
            <mc:AlternateContent xmlns:mc="http://schemas.openxmlformats.org/markup-compatibility/2006">
              <mc:Choice xmlns:v="urn:schemas-microsoft-com:vml" Requires="v">
                <p:oleObj spid="_x0000_s271376" name="Bitmap Image" r:id="rId4" imgW="4304762" imgH="1561905" progId="PBrush">
                  <p:embed/>
                </p:oleObj>
              </mc:Choice>
              <mc:Fallback>
                <p:oleObj name="Bitmap Image" r:id="rId4" imgW="4304762" imgH="1561905" progId="PBrush">
                  <p:embed/>
                  <p:pic>
                    <p:nvPicPr>
                      <p:cNvPr id="0" name="Picture 1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47800"/>
                        <a:ext cx="7086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ko-KR" sz="3600" dirty="0">
                <a:ea typeface="Gulim" pitchFamily="34" charset="-127"/>
              </a:rPr>
              <a:t>Multiple </a:t>
            </a:r>
            <a:r>
              <a:rPr lang="en-US" altLang="ko-KR" sz="3600" dirty="0" smtClean="0">
                <a:ea typeface="Gulim" pitchFamily="34" charset="-127"/>
              </a:rPr>
              <a:t>Alignment </a:t>
            </a:r>
            <a:br>
              <a:rPr lang="en-US" altLang="ko-KR" sz="3600" dirty="0" smtClean="0">
                <a:ea typeface="Gulim" pitchFamily="34" charset="-127"/>
              </a:rPr>
            </a:br>
            <a:r>
              <a:rPr lang="en-US" altLang="ko-KR" sz="3600" dirty="0" smtClean="0">
                <a:ea typeface="Gulim" pitchFamily="34" charset="-127"/>
              </a:rPr>
              <a:t>with </a:t>
            </a:r>
            <a:r>
              <a:rPr lang="en-US" altLang="ko-KR" sz="3600" dirty="0">
                <a:ea typeface="Gulim" pitchFamily="34" charset="-127"/>
              </a:rPr>
              <a:t>a </a:t>
            </a:r>
            <a:r>
              <a:rPr lang="en-US" altLang="ko-KR" sz="3600" dirty="0" smtClean="0">
                <a:ea typeface="Gulim" pitchFamily="34" charset="-127"/>
              </a:rPr>
              <a:t>Known Profile </a:t>
            </a:r>
            <a:r>
              <a:rPr lang="en-US" altLang="ko-KR" sz="3600" dirty="0">
                <a:ea typeface="Gulim" pitchFamily="34" charset="-127"/>
              </a:rPr>
              <a:t>HMM</a:t>
            </a:r>
          </a:p>
        </p:txBody>
      </p:sp>
      <p:graphicFrame>
        <p:nvGraphicFramePr>
          <p:cNvPr id="149507" name="Object 3"/>
          <p:cNvGraphicFramePr>
            <a:graphicFrameLocks noGrp="1" noChangeAspect="1"/>
          </p:cNvGraphicFramePr>
          <p:nvPr>
            <p:ph type="body" idx="1"/>
          </p:nvPr>
        </p:nvGraphicFramePr>
        <p:xfrm>
          <a:off x="457200" y="2024063"/>
          <a:ext cx="8229600" cy="3678237"/>
        </p:xfrm>
        <a:graphic>
          <a:graphicData uri="http://schemas.openxmlformats.org/presentationml/2006/ole">
            <mc:AlternateContent xmlns:mc="http://schemas.openxmlformats.org/markup-compatibility/2006">
              <mc:Choice xmlns:v="urn:schemas-microsoft-com:vml" Requires="v">
                <p:oleObj spid="_x0000_s21575" name="비트맵 이미지" r:id="rId4" imgW="4361905" imgH="1980952" progId="PBrush">
                  <p:embed/>
                </p:oleObj>
              </mc:Choice>
              <mc:Fallback>
                <p:oleObj name="비트맵 이미지" r:id="rId4" imgW="4361905" imgH="1980952" progId="PBrush">
                  <p:embed/>
                  <p:pic>
                    <p:nvPicPr>
                      <p:cNvPr id="0" name="Picture 6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24063"/>
                        <a:ext cx="8229600" cy="367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70934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ko-KR" sz="3600" dirty="0">
                <a:ea typeface="Gulim" pitchFamily="34" charset="-127"/>
              </a:rPr>
              <a:t>Profile HMM </a:t>
            </a:r>
            <a:r>
              <a:rPr lang="en-US" altLang="ko-KR" sz="3600" dirty="0" smtClean="0">
                <a:ea typeface="Gulim" pitchFamily="34" charset="-127"/>
              </a:rPr>
              <a:t/>
            </a:r>
            <a:br>
              <a:rPr lang="en-US" altLang="ko-KR" sz="3600" dirty="0" smtClean="0">
                <a:ea typeface="Gulim" pitchFamily="34" charset="-127"/>
              </a:rPr>
            </a:br>
            <a:r>
              <a:rPr lang="en-US" altLang="zh-CN" sz="3600" dirty="0" smtClean="0">
                <a:ea typeface="Gulim" pitchFamily="34" charset="-127"/>
              </a:rPr>
              <a:t>T</a:t>
            </a:r>
            <a:r>
              <a:rPr lang="en-US" altLang="ko-KR" sz="3600" dirty="0" smtClean="0">
                <a:ea typeface="Gulim" pitchFamily="34" charset="-127"/>
              </a:rPr>
              <a:t>raining </a:t>
            </a:r>
            <a:r>
              <a:rPr lang="en-US" altLang="ko-KR" sz="3600" dirty="0">
                <a:ea typeface="Gulim" pitchFamily="34" charset="-127"/>
              </a:rPr>
              <a:t>from </a:t>
            </a:r>
            <a:r>
              <a:rPr lang="en-US" altLang="zh-CN" sz="3600" dirty="0" smtClean="0">
                <a:ea typeface="Gulim" pitchFamily="34" charset="-127"/>
              </a:rPr>
              <a:t>U</a:t>
            </a:r>
            <a:r>
              <a:rPr lang="en-US" altLang="ko-KR" sz="3600" dirty="0" smtClean="0">
                <a:ea typeface="Gulim" pitchFamily="34" charset="-127"/>
              </a:rPr>
              <a:t>naligned </a:t>
            </a:r>
            <a:r>
              <a:rPr lang="en-US" altLang="zh-CN" sz="3600" dirty="0" smtClean="0">
                <a:ea typeface="Gulim" pitchFamily="34" charset="-127"/>
              </a:rPr>
              <a:t>S</a:t>
            </a:r>
            <a:r>
              <a:rPr lang="en-US" altLang="ko-KR" sz="3600" dirty="0" smtClean="0">
                <a:ea typeface="Gulim" pitchFamily="34" charset="-127"/>
              </a:rPr>
              <a:t>equences</a:t>
            </a:r>
            <a:endParaRPr lang="en-US" altLang="ko-KR" sz="3600" dirty="0">
              <a:ea typeface="Gulim" pitchFamily="34" charset="-127"/>
            </a:endParaRPr>
          </a:p>
        </p:txBody>
      </p:sp>
      <p:sp>
        <p:nvSpPr>
          <p:cNvPr id="152579" name="Rectangle 3"/>
          <p:cNvSpPr>
            <a:spLocks noGrp="1" noChangeArrowheads="1"/>
          </p:cNvSpPr>
          <p:nvPr>
            <p:ph type="body" idx="1"/>
          </p:nvPr>
        </p:nvSpPr>
        <p:spPr/>
        <p:txBody>
          <a:bodyPr/>
          <a:lstStyle/>
          <a:p>
            <a:r>
              <a:rPr lang="en-US" altLang="ko-KR">
                <a:ea typeface="Gulim" pitchFamily="34" charset="-127"/>
              </a:rPr>
              <a:t>Harder problem</a:t>
            </a:r>
          </a:p>
          <a:p>
            <a:pPr lvl="1"/>
            <a:r>
              <a:rPr lang="en-US" altLang="ko-KR">
                <a:ea typeface="Gulim" pitchFamily="34" charset="-127"/>
              </a:rPr>
              <a:t>estimating both a model and a multiple alignment from initially unaligned sequences.</a:t>
            </a:r>
          </a:p>
          <a:p>
            <a:pPr lvl="1"/>
            <a:r>
              <a:rPr lang="en-US" altLang="ko-KR">
                <a:ea typeface="Gulim" pitchFamily="34" charset="-127"/>
              </a:rPr>
              <a:t>Initialization: Choose the length of the profile HMM and initialize parameters.</a:t>
            </a:r>
          </a:p>
          <a:p>
            <a:pPr lvl="1"/>
            <a:r>
              <a:rPr lang="en-US" altLang="ko-KR">
                <a:ea typeface="Gulim" pitchFamily="34" charset="-127"/>
              </a:rPr>
              <a:t>Training: estimate the model using the Baum-Welch algorithm (iteratively).</a:t>
            </a:r>
          </a:p>
          <a:p>
            <a:pPr lvl="1"/>
            <a:r>
              <a:rPr lang="en-US" altLang="ko-KR">
                <a:ea typeface="Gulim" pitchFamily="34" charset="-127"/>
              </a:rPr>
              <a:t>Multiple Alignment: Align all sequences to the final model using the Viterbi algorithm and build a multiple alignment as described in the previous section.</a:t>
            </a:r>
          </a:p>
        </p:txBody>
      </p:sp>
    </p:spTree>
    <p:extLst>
      <p:ext uri="{BB962C8B-B14F-4D97-AF65-F5344CB8AC3E}">
        <p14:creationId xmlns:p14="http://schemas.microsoft.com/office/powerpoint/2010/main" val="1686770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ko-KR" sz="3600" dirty="0">
                <a:ea typeface="Gulim" pitchFamily="34" charset="-127"/>
              </a:rPr>
              <a:t>Profile </a:t>
            </a:r>
            <a:r>
              <a:rPr lang="en-US" altLang="ko-KR" sz="3600" dirty="0" smtClean="0">
                <a:ea typeface="Gulim" pitchFamily="34" charset="-127"/>
              </a:rPr>
              <a:t>HMM</a:t>
            </a:r>
            <a:br>
              <a:rPr lang="en-US" altLang="ko-KR" sz="3600" dirty="0" smtClean="0">
                <a:ea typeface="Gulim" pitchFamily="34" charset="-127"/>
              </a:rPr>
            </a:br>
            <a:r>
              <a:rPr lang="en-US" altLang="ko-KR" sz="3600" dirty="0" smtClean="0">
                <a:ea typeface="Gulim" pitchFamily="34" charset="-127"/>
              </a:rPr>
              <a:t> </a:t>
            </a:r>
            <a:r>
              <a:rPr lang="en-US" altLang="zh-CN" sz="3600" dirty="0" smtClean="0">
                <a:ea typeface="Gulim" pitchFamily="34" charset="-127"/>
              </a:rPr>
              <a:t>T</a:t>
            </a:r>
            <a:r>
              <a:rPr lang="en-US" altLang="ko-KR" sz="3600" dirty="0" smtClean="0">
                <a:ea typeface="Gulim" pitchFamily="34" charset="-127"/>
              </a:rPr>
              <a:t>raining </a:t>
            </a:r>
            <a:r>
              <a:rPr lang="en-US" altLang="ko-KR" sz="3600" dirty="0">
                <a:ea typeface="Gulim" pitchFamily="34" charset="-127"/>
              </a:rPr>
              <a:t>from </a:t>
            </a:r>
            <a:r>
              <a:rPr lang="en-US" altLang="zh-CN" sz="3600" dirty="0" smtClean="0">
                <a:ea typeface="Gulim" pitchFamily="34" charset="-127"/>
              </a:rPr>
              <a:t>U</a:t>
            </a:r>
            <a:r>
              <a:rPr lang="en-US" altLang="ko-KR" sz="3600" dirty="0" smtClean="0">
                <a:ea typeface="Gulim" pitchFamily="34" charset="-127"/>
              </a:rPr>
              <a:t>naligned </a:t>
            </a:r>
            <a:r>
              <a:rPr lang="en-US" altLang="zh-CN" sz="3600" dirty="0" smtClean="0">
                <a:ea typeface="Gulim" pitchFamily="34" charset="-127"/>
              </a:rPr>
              <a:t>S</a:t>
            </a:r>
            <a:r>
              <a:rPr lang="en-US" altLang="ko-KR" sz="3600" dirty="0" smtClean="0">
                <a:ea typeface="Gulim" pitchFamily="34" charset="-127"/>
              </a:rPr>
              <a:t>equences</a:t>
            </a:r>
            <a:endParaRPr lang="en-US" altLang="ko-KR" sz="3600" dirty="0">
              <a:ea typeface="Gulim" pitchFamily="34" charset="-127"/>
            </a:endParaRPr>
          </a:p>
        </p:txBody>
      </p:sp>
      <p:sp>
        <p:nvSpPr>
          <p:cNvPr id="153603" name="Rectangle 3"/>
          <p:cNvSpPr>
            <a:spLocks noGrp="1" noChangeArrowheads="1"/>
          </p:cNvSpPr>
          <p:nvPr>
            <p:ph type="body" idx="1"/>
          </p:nvPr>
        </p:nvSpPr>
        <p:spPr/>
        <p:txBody>
          <a:bodyPr/>
          <a:lstStyle/>
          <a:p>
            <a:r>
              <a:rPr lang="en-US" altLang="ko-KR">
                <a:ea typeface="Gulim" pitchFamily="34" charset="-127"/>
              </a:rPr>
              <a:t>Initial Model</a:t>
            </a:r>
          </a:p>
          <a:p>
            <a:pPr lvl="1"/>
            <a:r>
              <a:rPr lang="en-US" altLang="ko-KR">
                <a:ea typeface="Gulim" pitchFamily="34" charset="-127"/>
              </a:rPr>
              <a:t>The only decision that must be made in choosing an initial structure for Baum-Welch estimation is the length of the model M. </a:t>
            </a:r>
          </a:p>
          <a:p>
            <a:pPr lvl="1"/>
            <a:r>
              <a:rPr lang="en-US" altLang="ko-KR">
                <a:ea typeface="Gulim" pitchFamily="34" charset="-127"/>
              </a:rPr>
              <a:t>A commonly used rule is to set M be the average length of the training sequence.</a:t>
            </a:r>
          </a:p>
          <a:p>
            <a:pPr lvl="1"/>
            <a:r>
              <a:rPr lang="en-US" altLang="ko-KR">
                <a:ea typeface="Gulim" pitchFamily="34" charset="-127"/>
              </a:rPr>
              <a:t>We need some randomness in initial parameters to avoid local maxima.</a:t>
            </a:r>
          </a:p>
          <a:p>
            <a:pPr lvl="2"/>
            <a:endParaRPr lang="en-US" altLang="ko-KR">
              <a:ea typeface="Gulim" pitchFamily="34" charset="-127"/>
            </a:endParaRPr>
          </a:p>
          <a:p>
            <a:pPr lvl="1"/>
            <a:endParaRPr lang="en-US" altLang="ko-KR">
              <a:ea typeface="Gulim" pitchFamily="34" charset="-127"/>
            </a:endParaRPr>
          </a:p>
          <a:p>
            <a:endParaRPr lang="en-US" altLang="ko-KR">
              <a:ea typeface="Gulim" pitchFamily="34" charset="-127"/>
            </a:endParaRPr>
          </a:p>
        </p:txBody>
      </p:sp>
    </p:spTree>
    <p:extLst>
      <p:ext uri="{BB962C8B-B14F-4D97-AF65-F5344CB8AC3E}">
        <p14:creationId xmlns:p14="http://schemas.microsoft.com/office/powerpoint/2010/main" val="7479598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lstStyle/>
          <a:p>
            <a:r>
              <a:rPr lang="en-US" altLang="zh-CN" dirty="0" smtClean="0"/>
              <a:t>S. Durbin, S. Eddy, A. Krogh and G. </a:t>
            </a:r>
            <a:r>
              <a:rPr lang="en-US" altLang="zh-CN" dirty="0" err="1" smtClean="0"/>
              <a:t>Mitchison</a:t>
            </a:r>
            <a:r>
              <a:rPr lang="en-US" altLang="zh-CN" dirty="0" smtClean="0"/>
              <a:t>. Biological Sequence Analysis—Probabilistic Models of Proteins and Nucleic Acids. 1998, Cambridge University Press. </a:t>
            </a:r>
            <a:endParaRPr lang="zh-CN" altLang="en-US" dirty="0"/>
          </a:p>
        </p:txBody>
      </p:sp>
    </p:spTree>
    <p:extLst>
      <p:ext uri="{BB962C8B-B14F-4D97-AF65-F5344CB8AC3E}">
        <p14:creationId xmlns:p14="http://schemas.microsoft.com/office/powerpoint/2010/main" val="661655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 y="0"/>
            <a:ext cx="8953500" cy="1143000"/>
          </a:xfrm>
        </p:spPr>
        <p:txBody>
          <a:bodyPr/>
          <a:lstStyle/>
          <a:p>
            <a:pPr eaLnBrk="1" hangingPunct="1"/>
            <a:r>
              <a:rPr lang="en-US" altLang="zh-CN" dirty="0" smtClean="0">
                <a:solidFill>
                  <a:schemeClr val="tx1"/>
                </a:solidFill>
              </a:rPr>
              <a:t>Global Alignment</a:t>
            </a:r>
            <a:br>
              <a:rPr lang="en-US" altLang="zh-CN" dirty="0" smtClean="0">
                <a:solidFill>
                  <a:schemeClr val="tx1"/>
                </a:solidFill>
              </a:rPr>
            </a:br>
            <a:r>
              <a:rPr lang="en-US" altLang="zh-CN" dirty="0" smtClean="0">
                <a:solidFill>
                  <a:schemeClr val="tx1"/>
                </a:solidFill>
              </a:rPr>
              <a:t>Needleman-</a:t>
            </a:r>
            <a:r>
              <a:rPr lang="en-US" altLang="zh-CN" dirty="0" err="1" smtClean="0">
                <a:solidFill>
                  <a:schemeClr val="tx1"/>
                </a:solidFill>
              </a:rPr>
              <a:t>Wunsch</a:t>
            </a:r>
            <a:r>
              <a:rPr lang="en-US" altLang="zh-CN" dirty="0" smtClean="0">
                <a:solidFill>
                  <a:schemeClr val="tx1"/>
                </a:solidFill>
              </a:rPr>
              <a:t> </a:t>
            </a:r>
            <a:r>
              <a:rPr lang="zh-CN" altLang="en-US" dirty="0" smtClean="0">
                <a:solidFill>
                  <a:schemeClr val="tx1"/>
                </a:solidFill>
              </a:rPr>
              <a:t>算法</a:t>
            </a:r>
            <a:endParaRPr lang="en-US" altLang="zh-CN" dirty="0" smtClean="0">
              <a:solidFill>
                <a:schemeClr val="tx1"/>
              </a:solidFill>
            </a:endParaRPr>
          </a:p>
        </p:txBody>
      </p:sp>
      <p:sp>
        <p:nvSpPr>
          <p:cNvPr id="24579" name="Rectangle 3"/>
          <p:cNvSpPr>
            <a:spLocks noGrp="1" noChangeArrowheads="1"/>
          </p:cNvSpPr>
          <p:nvPr>
            <p:ph type="body" idx="1"/>
          </p:nvPr>
        </p:nvSpPr>
        <p:spPr>
          <a:xfrm>
            <a:off x="449263" y="1490663"/>
            <a:ext cx="8331200" cy="4416425"/>
          </a:xfrm>
        </p:spPr>
        <p:txBody>
          <a:bodyPr/>
          <a:lstStyle/>
          <a:p>
            <a:pPr marL="609600" indent="-609600" eaLnBrk="1" hangingPunct="1"/>
            <a:r>
              <a:rPr lang="zh-CN" altLang="en-US" sz="2800" smtClean="0"/>
              <a:t>设有序列</a:t>
            </a:r>
            <a:r>
              <a:rPr lang="en-US" altLang="zh-CN" sz="2800" smtClean="0"/>
              <a:t>: X=(x</a:t>
            </a:r>
            <a:r>
              <a:rPr lang="en-US" altLang="zh-CN" sz="2800" baseline="-25000" smtClean="0"/>
              <a:t>1</a:t>
            </a:r>
            <a:r>
              <a:rPr lang="en-US" altLang="zh-CN" sz="2800" smtClean="0"/>
              <a:t>,x</a:t>
            </a:r>
            <a:r>
              <a:rPr lang="en-US" altLang="zh-CN" sz="2800" baseline="-25000" smtClean="0"/>
              <a:t>2</a:t>
            </a:r>
            <a:r>
              <a:rPr lang="en-US" altLang="zh-CN" sz="2800" smtClean="0"/>
              <a:t>,</a:t>
            </a:r>
            <a:r>
              <a:rPr lang="en-US" altLang="zh-CN" sz="2800" smtClean="0">
                <a:latin typeface="MT Extra" pitchFamily="18" charset="2"/>
                <a:sym typeface="MT Extra" pitchFamily="18" charset="2"/>
              </a:rPr>
              <a:t></a:t>
            </a:r>
            <a:r>
              <a:rPr lang="en-US" altLang="zh-CN" sz="2800" smtClean="0"/>
              <a:t>,x</a:t>
            </a:r>
            <a:r>
              <a:rPr lang="en-US" altLang="zh-CN" sz="2800" baseline="-25000" smtClean="0"/>
              <a:t>m</a:t>
            </a:r>
            <a:r>
              <a:rPr lang="en-US" altLang="zh-CN" sz="2800" smtClean="0"/>
              <a:t>) </a:t>
            </a:r>
            <a:r>
              <a:rPr lang="zh-CN" altLang="en-US" sz="2800" smtClean="0"/>
              <a:t>与</a:t>
            </a:r>
            <a:r>
              <a:rPr lang="en-US" altLang="zh-CN" sz="2800" smtClean="0"/>
              <a:t>Y=(y</a:t>
            </a:r>
            <a:r>
              <a:rPr lang="en-US" altLang="zh-CN" sz="2800" baseline="-25000" smtClean="0"/>
              <a:t>1</a:t>
            </a:r>
            <a:r>
              <a:rPr lang="en-US" altLang="zh-CN" sz="2800" smtClean="0"/>
              <a:t>,y</a:t>
            </a:r>
            <a:r>
              <a:rPr lang="en-US" altLang="zh-CN" sz="2800" baseline="-25000" smtClean="0"/>
              <a:t>2</a:t>
            </a:r>
            <a:r>
              <a:rPr lang="en-US" altLang="zh-CN" sz="2800" smtClean="0"/>
              <a:t>,</a:t>
            </a:r>
            <a:r>
              <a:rPr lang="en-US" altLang="zh-CN" sz="2800" smtClean="0">
                <a:latin typeface="MT Extra" pitchFamily="18" charset="2"/>
                <a:sym typeface="MT Extra" pitchFamily="18" charset="2"/>
              </a:rPr>
              <a:t></a:t>
            </a:r>
            <a:r>
              <a:rPr lang="en-US" altLang="zh-CN" sz="2800" smtClean="0"/>
              <a:t>,y</a:t>
            </a:r>
            <a:r>
              <a:rPr lang="en-US" altLang="zh-CN" sz="2800" baseline="-25000" smtClean="0"/>
              <a:t>n</a:t>
            </a:r>
            <a:r>
              <a:rPr lang="en-US" altLang="zh-CN" sz="2800" smtClean="0"/>
              <a:t>) ,</a:t>
            </a:r>
            <a:r>
              <a:rPr lang="zh-CN" altLang="en-US" sz="2800" smtClean="0"/>
              <a:t>长度分别为 </a:t>
            </a:r>
            <a:r>
              <a:rPr lang="en-US" altLang="zh-CN" sz="2800" i="1" smtClean="0"/>
              <a:t>m </a:t>
            </a:r>
            <a:r>
              <a:rPr lang="zh-CN" altLang="en-US" sz="2800" smtClean="0"/>
              <a:t>和 </a:t>
            </a:r>
            <a:r>
              <a:rPr lang="en-US" altLang="zh-CN" sz="2800" i="1" smtClean="0"/>
              <a:t>n , </a:t>
            </a:r>
            <a:r>
              <a:rPr lang="zh-CN" altLang="en-US" sz="2800" smtClean="0"/>
              <a:t>现要找出最优的全局比对方案</a:t>
            </a:r>
            <a:r>
              <a:rPr lang="en-US" altLang="zh-CN" sz="2800" smtClean="0"/>
              <a:t>,</a:t>
            </a:r>
            <a:r>
              <a:rPr lang="zh-CN" altLang="en-US" sz="2800" smtClean="0"/>
              <a:t>使得对在给定的打分函数下得到最高分。</a:t>
            </a:r>
          </a:p>
          <a:p>
            <a:pPr marL="609600" indent="-609600" eaLnBrk="1" hangingPunct="1">
              <a:buFontTx/>
              <a:buNone/>
            </a:pPr>
            <a:endParaRPr lang="zh-CN" altLang="en-US" sz="2800" smtClean="0"/>
          </a:p>
          <a:p>
            <a:pPr marL="609600" indent="-609600" eaLnBrk="1" hangingPunct="1"/>
            <a:r>
              <a:rPr lang="zh-CN" altLang="en-US" sz="2800" smtClean="0"/>
              <a:t>例：</a:t>
            </a:r>
            <a:r>
              <a:rPr lang="en-US" altLang="zh-CN" sz="2800" smtClean="0"/>
              <a:t>X=</a:t>
            </a:r>
            <a:r>
              <a:rPr lang="en-US" altLang="zh-CN" sz="2800" smtClean="0">
                <a:latin typeface="Times New Roman" pitchFamily="18" charset="0"/>
              </a:rPr>
              <a:t>“</a:t>
            </a:r>
            <a:r>
              <a:rPr lang="en-US" altLang="zh-CN" sz="2800" smtClean="0"/>
              <a:t>ACGAA</a:t>
            </a:r>
            <a:r>
              <a:rPr lang="en-US" altLang="zh-CN" sz="2800" smtClean="0">
                <a:latin typeface="Times New Roman" pitchFamily="18" charset="0"/>
              </a:rPr>
              <a:t>”</a:t>
            </a:r>
            <a:r>
              <a:rPr lang="en-US" altLang="zh-CN" sz="2800" smtClean="0"/>
              <a:t>  Y=</a:t>
            </a:r>
            <a:r>
              <a:rPr lang="en-US" altLang="zh-CN" sz="2800" smtClean="0">
                <a:latin typeface="Times New Roman" pitchFamily="18" charset="0"/>
              </a:rPr>
              <a:t>“</a:t>
            </a:r>
            <a:r>
              <a:rPr lang="en-US" altLang="zh-CN" sz="2800" smtClean="0"/>
              <a:t>AACAGAC</a:t>
            </a:r>
            <a:r>
              <a:rPr lang="en-US" altLang="zh-CN" sz="2800" smtClean="0">
                <a:latin typeface="Times New Roman" pitchFamily="18" charset="0"/>
              </a:rPr>
              <a:t>”</a:t>
            </a:r>
            <a:endParaRPr lang="en-US" altLang="zh-CN" sz="2800" smtClean="0"/>
          </a:p>
          <a:p>
            <a:pPr marL="609600" indent="-609600" eaLnBrk="1" hangingPunct="1">
              <a:buFontTx/>
              <a:buNone/>
            </a:pPr>
            <a:r>
              <a:rPr lang="en-US" altLang="zh-CN" sz="2800" smtClean="0"/>
              <a:t>       </a:t>
            </a:r>
            <a:r>
              <a:rPr lang="zh-CN" altLang="en-US" sz="2800" smtClean="0"/>
              <a:t>打分策略为每个正确匹配加 1 分</a:t>
            </a:r>
          </a:p>
          <a:p>
            <a:pPr marL="609600" indent="-609600" eaLnBrk="1" hangingPunct="1">
              <a:buFontTx/>
              <a:buNone/>
            </a:pPr>
            <a:r>
              <a:rPr lang="zh-CN" altLang="en-US" sz="2800" smtClean="0"/>
              <a:t>       每个配错位置减 1 分，每个插入位置减 1 分。</a:t>
            </a:r>
          </a:p>
          <a:p>
            <a:pPr marL="609600" indent="-609600" eaLnBrk="1" hangingPunct="1">
              <a:buFontTx/>
              <a:buNone/>
            </a:pPr>
            <a:endParaRPr lang="en-US" altLang="zh-CN" sz="2800" smtClean="0"/>
          </a:p>
        </p:txBody>
      </p:sp>
    </p:spTree>
    <p:extLst>
      <p:ext uri="{BB962C8B-B14F-4D97-AF65-F5344CB8AC3E}">
        <p14:creationId xmlns:p14="http://schemas.microsoft.com/office/powerpoint/2010/main" val="1138537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mtClean="0">
                <a:solidFill>
                  <a:schemeClr val="tx1"/>
                </a:solidFill>
              </a:rPr>
              <a:t>递推变量</a:t>
            </a:r>
          </a:p>
        </p:txBody>
      </p:sp>
      <p:sp>
        <p:nvSpPr>
          <p:cNvPr id="12292" name="Rectangle 3"/>
          <p:cNvSpPr>
            <a:spLocks noGrp="1" noChangeArrowheads="1"/>
          </p:cNvSpPr>
          <p:nvPr>
            <p:ph type="body" idx="1"/>
          </p:nvPr>
        </p:nvSpPr>
        <p:spPr>
          <a:xfrm>
            <a:off x="457200" y="1417638"/>
            <a:ext cx="8085138" cy="5167312"/>
          </a:xfrm>
        </p:spPr>
        <p:txBody>
          <a:bodyPr/>
          <a:lstStyle/>
          <a:p>
            <a:pPr eaLnBrk="1" hangingPunct="1"/>
            <a:r>
              <a:rPr lang="zh-CN" altLang="en-US" smtClean="0"/>
              <a:t>设矩阵</a:t>
            </a:r>
            <a:r>
              <a:rPr lang="en-US" altLang="zh-CN" smtClean="0">
                <a:latin typeface="cmsy10" pitchFamily="34" charset="0"/>
              </a:rPr>
              <a:t>F</a:t>
            </a:r>
            <a:r>
              <a:rPr lang="en-US" altLang="zh-CN" smtClean="0"/>
              <a:t>=(F(i,j)) </a:t>
            </a:r>
            <a:r>
              <a:rPr lang="zh-CN" altLang="en-US" smtClean="0"/>
              <a:t>为 </a:t>
            </a:r>
            <a:r>
              <a:rPr lang="en-US" altLang="zh-CN" smtClean="0"/>
              <a:t>X, Y </a:t>
            </a:r>
            <a:r>
              <a:rPr lang="zh-CN" altLang="en-US" smtClean="0"/>
              <a:t>的子序列 </a:t>
            </a:r>
            <a:r>
              <a:rPr lang="en-US" altLang="zh-CN" smtClean="0"/>
              <a:t>X</a:t>
            </a:r>
            <a:r>
              <a:rPr lang="en-US" altLang="zh-CN" baseline="-25000" smtClean="0"/>
              <a:t>1,i</a:t>
            </a:r>
            <a:r>
              <a:rPr lang="zh-CN" altLang="en-US" smtClean="0"/>
              <a:t>和 </a:t>
            </a:r>
            <a:r>
              <a:rPr lang="en-US" altLang="zh-CN" smtClean="0"/>
              <a:t>Y</a:t>
            </a:r>
            <a:r>
              <a:rPr lang="en-US" altLang="zh-CN" baseline="-25000" smtClean="0"/>
              <a:t>1,j  </a:t>
            </a:r>
            <a:r>
              <a:rPr lang="zh-CN" altLang="en-US" smtClean="0"/>
              <a:t>的最佳比对得分,其中</a:t>
            </a:r>
            <a:r>
              <a:rPr lang="en-US" altLang="zh-CN" smtClean="0"/>
              <a:t>X</a:t>
            </a:r>
            <a:r>
              <a:rPr lang="en-US" altLang="zh-CN" baseline="-25000" smtClean="0"/>
              <a:t>1,i</a:t>
            </a:r>
            <a:r>
              <a:rPr lang="en-US" altLang="zh-CN" smtClean="0"/>
              <a:t>=(x</a:t>
            </a:r>
            <a:r>
              <a:rPr lang="en-US" altLang="zh-CN" baseline="-25000" smtClean="0"/>
              <a:t>1</a:t>
            </a:r>
            <a:r>
              <a:rPr lang="en-US" altLang="zh-CN" smtClean="0"/>
              <a:t>,x</a:t>
            </a:r>
            <a:r>
              <a:rPr lang="en-US" altLang="zh-CN" baseline="-25000" smtClean="0"/>
              <a:t>2</a:t>
            </a:r>
            <a:r>
              <a:rPr lang="en-US" altLang="zh-CN" smtClean="0"/>
              <a:t>,</a:t>
            </a:r>
            <a:r>
              <a:rPr lang="en-US" altLang="zh-CN" smtClean="0">
                <a:latin typeface="MT Extra" pitchFamily="18" charset="2"/>
                <a:sym typeface="MT Extra" pitchFamily="18" charset="2"/>
              </a:rPr>
              <a:t></a:t>
            </a:r>
            <a:r>
              <a:rPr lang="en-US" altLang="zh-CN" smtClean="0"/>
              <a:t>,x</a:t>
            </a:r>
            <a:r>
              <a:rPr lang="en-US" altLang="zh-CN" baseline="-25000" smtClean="0"/>
              <a:t>i</a:t>
            </a:r>
            <a:r>
              <a:rPr lang="en-US" altLang="zh-CN" smtClean="0"/>
              <a:t>), Y</a:t>
            </a:r>
            <a:r>
              <a:rPr lang="en-US" altLang="zh-CN" baseline="-25000" smtClean="0"/>
              <a:t>1,j</a:t>
            </a:r>
            <a:r>
              <a:rPr lang="en-US" altLang="zh-CN" smtClean="0"/>
              <a:t>=(y</a:t>
            </a:r>
            <a:r>
              <a:rPr lang="en-US" altLang="zh-CN" baseline="-25000" smtClean="0"/>
              <a:t>1</a:t>
            </a:r>
            <a:r>
              <a:rPr lang="en-US" altLang="zh-CN" smtClean="0"/>
              <a:t>,y</a:t>
            </a:r>
            <a:r>
              <a:rPr lang="en-US" altLang="zh-CN" baseline="-25000" smtClean="0"/>
              <a:t>2</a:t>
            </a:r>
            <a:r>
              <a:rPr lang="en-US" altLang="zh-CN" smtClean="0"/>
              <a:t>,</a:t>
            </a:r>
            <a:r>
              <a:rPr lang="en-US" altLang="zh-CN" smtClean="0">
                <a:latin typeface="MT Extra" pitchFamily="18" charset="2"/>
                <a:sym typeface="MT Extra" pitchFamily="18" charset="2"/>
              </a:rPr>
              <a:t></a:t>
            </a:r>
            <a:r>
              <a:rPr lang="en-US" altLang="zh-CN" smtClean="0"/>
              <a:t>,y</a:t>
            </a:r>
            <a:r>
              <a:rPr lang="en-US" altLang="zh-CN" baseline="-25000" smtClean="0"/>
              <a:t>j</a:t>
            </a:r>
            <a:r>
              <a:rPr lang="en-US" altLang="zh-CN" smtClean="0"/>
              <a:t>), </a:t>
            </a:r>
            <a:r>
              <a:rPr lang="zh-CN" altLang="en-US" smtClean="0"/>
              <a:t>在我们的例子里</a:t>
            </a:r>
            <a:r>
              <a:rPr lang="en-US" altLang="zh-CN" smtClean="0"/>
              <a:t>F(2,3) </a:t>
            </a:r>
            <a:r>
              <a:rPr lang="zh-CN" altLang="en-US" smtClean="0"/>
              <a:t>就是</a:t>
            </a:r>
            <a:r>
              <a:rPr lang="en-US" altLang="zh-CN" smtClean="0"/>
              <a:t> </a:t>
            </a:r>
          </a:p>
          <a:p>
            <a:pPr eaLnBrk="1" hangingPunct="1"/>
            <a:endParaRPr lang="en-US" altLang="zh-CN" smtClean="0"/>
          </a:p>
          <a:p>
            <a:pPr eaLnBrk="1" hangingPunct="1">
              <a:buFontTx/>
              <a:buNone/>
            </a:pPr>
            <a:r>
              <a:rPr lang="zh-CN" altLang="en-US" smtClean="0"/>
              <a:t>   的最佳比对得分。</a:t>
            </a:r>
          </a:p>
          <a:p>
            <a:pPr eaLnBrk="1" hangingPunct="1">
              <a:buFontTx/>
              <a:buNone/>
            </a:pPr>
            <a:endParaRPr lang="en-US" altLang="zh-CN" sz="1200" smtClean="0"/>
          </a:p>
          <a:p>
            <a:pPr eaLnBrk="1" hangingPunct="1"/>
            <a:r>
              <a:rPr lang="zh-CN" altLang="en-US" smtClean="0"/>
              <a:t>我们可以用递推的方法把 </a:t>
            </a:r>
            <a:r>
              <a:rPr lang="en-US" altLang="zh-CN" smtClean="0">
                <a:latin typeface="cmsy10" pitchFamily="34" charset="0"/>
              </a:rPr>
              <a:t>F</a:t>
            </a:r>
            <a:r>
              <a:rPr lang="en-US" altLang="zh-CN" smtClean="0"/>
              <a:t> </a:t>
            </a:r>
            <a:r>
              <a:rPr lang="zh-CN" altLang="en-US" smtClean="0"/>
              <a:t>求出来, 而</a:t>
            </a:r>
            <a:r>
              <a:rPr lang="en-US" altLang="zh-CN" smtClean="0"/>
              <a:t>F(m,n) </a:t>
            </a:r>
            <a:r>
              <a:rPr lang="zh-CN" altLang="en-US" smtClean="0"/>
              <a:t>和与</a:t>
            </a:r>
            <a:r>
              <a:rPr lang="en-US" altLang="zh-CN" smtClean="0"/>
              <a:t>F(m,n) </a:t>
            </a:r>
            <a:r>
              <a:rPr lang="zh-CN" altLang="en-US" smtClean="0"/>
              <a:t>相对应的比对方案正是我们想要的结果。</a:t>
            </a:r>
          </a:p>
        </p:txBody>
      </p:sp>
      <p:graphicFrame>
        <p:nvGraphicFramePr>
          <p:cNvPr id="12290" name="Object 5"/>
          <p:cNvGraphicFramePr>
            <a:graphicFrameLocks noChangeAspect="1"/>
          </p:cNvGraphicFramePr>
          <p:nvPr>
            <p:extLst>
              <p:ext uri="{D42A27DB-BD31-4B8C-83A1-F6EECF244321}">
                <p14:modId xmlns:p14="http://schemas.microsoft.com/office/powerpoint/2010/main" val="2881516156"/>
              </p:ext>
            </p:extLst>
          </p:nvPr>
        </p:nvGraphicFramePr>
        <p:xfrm>
          <a:off x="2176463" y="3352800"/>
          <a:ext cx="4638675" cy="461963"/>
        </p:xfrm>
        <a:graphic>
          <a:graphicData uri="http://schemas.openxmlformats.org/presentationml/2006/ole">
            <mc:AlternateContent xmlns:mc="http://schemas.openxmlformats.org/markup-compatibility/2006">
              <mc:Choice xmlns:v="urn:schemas-microsoft-com:vml" Requires="v">
                <p:oleObj spid="_x0000_s23599" name="Formula" r:id="rId4" imgW="2340720" imgH="234000" progId="Equation.Ribbit">
                  <p:embed/>
                </p:oleObj>
              </mc:Choice>
              <mc:Fallback>
                <p:oleObj name="Formula" r:id="rId4" imgW="2340720" imgH="234000" progId="Equation.Ribbit">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6463" y="3352800"/>
                        <a:ext cx="463867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5460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1288</TotalTime>
  <Words>4064</Words>
  <Application>Microsoft Office PowerPoint</Application>
  <PresentationFormat>全屏显示(4:3)</PresentationFormat>
  <Paragraphs>1005</Paragraphs>
  <Slides>79</Slides>
  <Notes>46</Notes>
  <HiddenSlides>0</HiddenSlides>
  <MMClips>0</MMClips>
  <ScaleCrop>false</ScaleCrop>
  <HeadingPairs>
    <vt:vector size="6" baseType="variant">
      <vt:variant>
        <vt:lpstr>主题</vt:lpstr>
      </vt:variant>
      <vt:variant>
        <vt:i4>9</vt:i4>
      </vt:variant>
      <vt:variant>
        <vt:lpstr>嵌入 OLE 服务器</vt:lpstr>
      </vt:variant>
      <vt:variant>
        <vt:i4>5</vt:i4>
      </vt:variant>
      <vt:variant>
        <vt:lpstr>幻灯片标题</vt:lpstr>
      </vt:variant>
      <vt:variant>
        <vt:i4>79</vt:i4>
      </vt:variant>
    </vt:vector>
  </HeadingPairs>
  <TitlesOfParts>
    <vt:vector size="93" baseType="lpstr">
      <vt:lpstr>Default Design</vt:lpstr>
      <vt:lpstr>默认设计模板</vt:lpstr>
      <vt:lpstr>1_Default Design</vt:lpstr>
      <vt:lpstr>1_默认设计模板</vt:lpstr>
      <vt:lpstr>2_默认设计模板</vt:lpstr>
      <vt:lpstr>3_默认设计模板</vt:lpstr>
      <vt:lpstr>4_默认设计模板</vt:lpstr>
      <vt:lpstr>5_默认设计模板</vt:lpstr>
      <vt:lpstr>6_默认设计模板</vt:lpstr>
      <vt:lpstr>Formula</vt:lpstr>
      <vt:lpstr>Equation</vt:lpstr>
      <vt:lpstr>משוואה</vt:lpstr>
      <vt:lpstr>Bitmap Image</vt:lpstr>
      <vt:lpstr>비트맵 이미지</vt:lpstr>
      <vt:lpstr>第3章：序列比对(Alignment)</vt:lpstr>
      <vt:lpstr>比对的数学模型</vt:lpstr>
      <vt:lpstr>Scoring a Pairwise Alignment</vt:lpstr>
      <vt:lpstr>Scoring Matrices</vt:lpstr>
      <vt:lpstr>Affine Gap Penalties</vt:lpstr>
      <vt:lpstr>Accounting for Gaps</vt:lpstr>
      <vt:lpstr>Part I</vt:lpstr>
      <vt:lpstr>Global Alignment Needleman-Wunsch 算法</vt:lpstr>
      <vt:lpstr>递推变量</vt:lpstr>
      <vt:lpstr>递推算法</vt:lpstr>
      <vt:lpstr>递推演示</vt:lpstr>
      <vt:lpstr>递推演示</vt:lpstr>
      <vt:lpstr>递推演示</vt:lpstr>
      <vt:lpstr>递推演示</vt:lpstr>
      <vt:lpstr>递推演示</vt:lpstr>
      <vt:lpstr>递推演示</vt:lpstr>
      <vt:lpstr>PowerPoint 演示文稿</vt:lpstr>
      <vt:lpstr>仿射罚分下的比对</vt:lpstr>
      <vt:lpstr>仿射罚分下的比对</vt:lpstr>
      <vt:lpstr>局部比对(Local Alignment)</vt:lpstr>
      <vt:lpstr>Smith-Waterman 算法</vt:lpstr>
      <vt:lpstr>Smith-Waterman 算法（II）</vt:lpstr>
      <vt:lpstr>回溯</vt:lpstr>
      <vt:lpstr>局部比对演示</vt:lpstr>
      <vt:lpstr>Representing Sequence Alignment Using Pair HMM</vt:lpstr>
      <vt:lpstr>Representing Sequence Alignment Using Pair HMM</vt:lpstr>
      <vt:lpstr>Alignment</vt:lpstr>
      <vt:lpstr>Sequence Alignment Using Pair HMM</vt:lpstr>
      <vt:lpstr>Transitions and Emission Probabilities</vt:lpstr>
      <vt:lpstr>Scoring Alignments</vt:lpstr>
      <vt:lpstr>Finding the Most Probable Alignment-Viterbi Algorithm</vt:lpstr>
      <vt:lpstr>Most Probable Alignment</vt:lpstr>
      <vt:lpstr>Adding Termination Probabilities</vt:lpstr>
      <vt:lpstr>Full Pair HMM Model</vt:lpstr>
      <vt:lpstr>The log-odds Scoring Function</vt:lpstr>
      <vt:lpstr>HMM for Random Sequence Alignment</vt:lpstr>
      <vt:lpstr>HMM for a Random Sequence Alignment</vt:lpstr>
      <vt:lpstr>Markov Chains for “Random” and “Model”</vt:lpstr>
      <vt:lpstr>Combining Models in the Log-odds Scoring Function</vt:lpstr>
      <vt:lpstr>The Log-odds Scoring Function</vt:lpstr>
      <vt:lpstr>对应关系</vt:lpstr>
      <vt:lpstr>A Pair HMM For Local Alignment</vt:lpstr>
      <vt:lpstr>Full Probability Of The Two Sequences</vt:lpstr>
      <vt:lpstr>Full Probability Of The Two Sequences</vt:lpstr>
      <vt:lpstr>Forward Algorithm For Pair HMMs</vt:lpstr>
      <vt:lpstr>Full Probability Of The Two Sequences</vt:lpstr>
      <vt:lpstr>How Correct is the Alignment</vt:lpstr>
      <vt:lpstr>PowerPoint 演示文稿</vt:lpstr>
      <vt:lpstr>The Posterior Probability That Two Residues Are Aligned</vt:lpstr>
      <vt:lpstr>The posterior probability that two residues are aligned</vt:lpstr>
      <vt:lpstr>The Posterior probability that Two Residues are aligned</vt:lpstr>
      <vt:lpstr>Backward Algorithm For Pair HMMs</vt:lpstr>
      <vt:lpstr>Part II</vt:lpstr>
      <vt:lpstr>Multiple Sequence Alignment (Globin family)</vt:lpstr>
      <vt:lpstr>Profile Model (PSSM)</vt:lpstr>
      <vt:lpstr>Profile</vt:lpstr>
      <vt:lpstr>Searching Profiles: Inference</vt:lpstr>
      <vt:lpstr>Match States for Profile HMMs</vt:lpstr>
      <vt:lpstr>Components of Profile HMMs</vt:lpstr>
      <vt:lpstr>Components of Profile HMMs</vt:lpstr>
      <vt:lpstr>Why “Delete” State？</vt:lpstr>
      <vt:lpstr>Full Structure of Profile HMMs</vt:lpstr>
      <vt:lpstr>Deriving HMMs from Multiple Alignments</vt:lpstr>
      <vt:lpstr>Deriving HMMs from Multiple Alignments</vt:lpstr>
      <vt:lpstr>Estimation of Prob.</vt:lpstr>
      <vt:lpstr>Searching with Profile HMMs</vt:lpstr>
      <vt:lpstr>Searching with Profile HMMs</vt:lpstr>
      <vt:lpstr>Viterbi算法说明</vt:lpstr>
      <vt:lpstr>Searching with Profile HMMs</vt:lpstr>
      <vt:lpstr>An Example</vt:lpstr>
      <vt:lpstr>An Example</vt:lpstr>
      <vt:lpstr>Insert (Loop) States</vt:lpstr>
      <vt:lpstr>Optimal Model Construction:  Mark Columns</vt:lpstr>
      <vt:lpstr>Align Sequences to Profile HMM</vt:lpstr>
      <vt:lpstr>Scoring the Simple HMM</vt:lpstr>
      <vt:lpstr>Multiple Alignment  with a Known Profile HMM</vt:lpstr>
      <vt:lpstr>Profile HMM  Training from Unaligned Sequences</vt:lpstr>
      <vt:lpstr>Profile HMM  Training from Unaligned Sequences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Hidden Markov Model</dc:title>
  <dc:creator>Minghua Deng</dc:creator>
  <cp:lastModifiedBy>Minghua Deng</cp:lastModifiedBy>
  <cp:revision>99</cp:revision>
  <dcterms:created xsi:type="dcterms:W3CDTF">2013-09-20T08:34:30Z</dcterms:created>
  <dcterms:modified xsi:type="dcterms:W3CDTF">2015-03-24T08:09:42Z</dcterms:modified>
</cp:coreProperties>
</file>