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82" r:id="rId4"/>
    <p:sldId id="308" r:id="rId5"/>
    <p:sldId id="311" r:id="rId6"/>
    <p:sldId id="309" r:id="rId7"/>
    <p:sldId id="310" r:id="rId8"/>
    <p:sldId id="286" r:id="rId9"/>
    <p:sldId id="287" r:id="rId10"/>
    <p:sldId id="288" r:id="rId11"/>
    <p:sldId id="315" r:id="rId12"/>
    <p:sldId id="312" r:id="rId13"/>
    <p:sldId id="321" r:id="rId14"/>
    <p:sldId id="322" r:id="rId15"/>
    <p:sldId id="313" r:id="rId16"/>
    <p:sldId id="323" r:id="rId17"/>
    <p:sldId id="324" r:id="rId18"/>
    <p:sldId id="325" r:id="rId19"/>
    <p:sldId id="326" r:id="rId20"/>
    <p:sldId id="327" r:id="rId21"/>
    <p:sldId id="296" r:id="rId22"/>
    <p:sldId id="298" r:id="rId23"/>
    <p:sldId id="299" r:id="rId24"/>
    <p:sldId id="331" r:id="rId25"/>
    <p:sldId id="301" r:id="rId26"/>
    <p:sldId id="329" r:id="rId27"/>
    <p:sldId id="320" r:id="rId28"/>
    <p:sldId id="328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31" autoAdjust="0"/>
  </p:normalViewPr>
  <p:slideViewPr>
    <p:cSldViewPr>
      <p:cViewPr varScale="1">
        <p:scale>
          <a:sx n="113" d="100"/>
          <a:sy n="11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56AC6-E377-42F3-B33F-17F118248CD5}" type="datetimeFigureOut">
              <a:rPr lang="zh-CN" altLang="en-US" smtClean="0"/>
              <a:pPr/>
              <a:t>2014/4/25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451FD-5BC5-4F90-AAE3-1D2CDA133D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869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451FD-5BC5-4F90-AAE3-1D2CDA133D1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0B66933-41CC-4465-A1CB-FBC86725A68E}" type="slidenum">
              <a:rPr lang="en-US" altLang="zh-CN" sz="1200"/>
              <a:pPr algn="r"/>
              <a:t>8</a:t>
            </a:fld>
            <a:endParaRPr lang="en-US" altLang="zh-CN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489BE8F-8762-4339-B0DF-7AAE88C12104}" type="slidenum">
              <a:rPr lang="en-US" altLang="zh-CN" sz="1200"/>
              <a:pPr algn="r"/>
              <a:t>9</a:t>
            </a:fld>
            <a:endParaRPr lang="en-US" altLang="zh-CN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8B7654A-4561-40E8-9E5D-D9AA417DF457}" type="slidenum">
              <a:rPr lang="en-US" altLang="zh-CN" sz="1200"/>
              <a:pPr algn="r"/>
              <a:t>10</a:t>
            </a:fld>
            <a:endParaRPr lang="en-US" altLang="zh-CN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451FD-5BC5-4F90-AAE3-1D2CDA133D1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11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451FD-5BC5-4F90-AAE3-1D2CDA133D1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31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451FD-5BC5-4F90-AAE3-1D2CDA133D1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E6B547-AF39-48CA-87AD-EB8ECF9A2B93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D7C99A-9D92-4C26-9134-2C5B58A9B5C9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36.emf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2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1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章：进化树构建的概率方法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问题介绍</a:t>
            </a:r>
            <a:endParaRPr lang="en-US" altLang="zh-CN" dirty="0" smtClean="0"/>
          </a:p>
          <a:p>
            <a:r>
              <a:rPr lang="zh-CN" altLang="en-US" dirty="0" smtClean="0"/>
              <a:t>进化树构建方法的概率方法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7407" y="4146717"/>
            <a:ext cx="773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部分</a:t>
            </a:r>
            <a:r>
              <a:rPr lang="en-US" altLang="zh-CN" sz="2400" dirty="0" smtClean="0"/>
              <a:t>Slides</a:t>
            </a:r>
            <a:r>
              <a:rPr lang="zh-CN" altLang="en-US" sz="2400" dirty="0" smtClean="0"/>
              <a:t>修改自</a:t>
            </a:r>
            <a:r>
              <a:rPr lang="en-US" altLang="zh-CN" sz="2400" dirty="0" smtClean="0"/>
              <a:t>University of Basel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Michael </a:t>
            </a:r>
            <a:r>
              <a:rPr lang="en-US" altLang="zh-CN" sz="2400" dirty="0" err="1" smtClean="0"/>
              <a:t>Springmann</a:t>
            </a:r>
            <a:r>
              <a:rPr lang="zh-CN" altLang="en-US" sz="2400" dirty="0" smtClean="0"/>
              <a:t>课程“</a:t>
            </a:r>
            <a:r>
              <a:rPr lang="en-US" altLang="zh-CN" sz="2400" dirty="0" smtClean="0"/>
              <a:t>CS302 Seminar Life  Science Informatics</a:t>
            </a:r>
            <a:r>
              <a:rPr lang="zh-CN" altLang="en-US" sz="2400" dirty="0" smtClean="0"/>
              <a:t>”的讲义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Molecular Evolution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This is a differential equation: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dirty="0" smtClean="0">
                <a:ea typeface="宋体" charset="-122"/>
              </a:rPr>
              <a:t>P’(t) = Q P(t)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A substitution rate matrix Q implies a probability distribution over {A,C,G,T} at each position, including stationary (equilibrium) frequencies </a:t>
            </a:r>
            <a:r>
              <a:rPr lang="en-US" altLang="zh-CN" dirty="0" smtClean="0">
                <a:ea typeface="宋体" charset="-122"/>
                <a:cs typeface="Arial" charset="0"/>
              </a:rPr>
              <a:t>π</a:t>
            </a:r>
            <a:r>
              <a:rPr lang="en-US" altLang="zh-CN" baseline="-25000" dirty="0" smtClean="0">
                <a:ea typeface="宋体" charset="-122"/>
                <a:cs typeface="Arial" charset="0"/>
              </a:rPr>
              <a:t>A</a:t>
            </a:r>
            <a:r>
              <a:rPr lang="en-US" altLang="zh-CN" dirty="0" smtClean="0">
                <a:ea typeface="宋体" charset="-122"/>
                <a:cs typeface="Arial" charset="0"/>
              </a:rPr>
              <a:t>, π</a:t>
            </a:r>
            <a:r>
              <a:rPr lang="en-US" altLang="zh-CN" baseline="-25000" dirty="0" smtClean="0">
                <a:ea typeface="宋体" charset="-122"/>
                <a:cs typeface="Arial" charset="0"/>
              </a:rPr>
              <a:t>C</a:t>
            </a:r>
            <a:r>
              <a:rPr lang="en-US" altLang="zh-CN" dirty="0" smtClean="0">
                <a:ea typeface="宋体" charset="-122"/>
                <a:cs typeface="Arial" charset="0"/>
              </a:rPr>
              <a:t>, π</a:t>
            </a:r>
            <a:r>
              <a:rPr lang="en-US" altLang="zh-CN" baseline="-25000" dirty="0" smtClean="0">
                <a:ea typeface="宋体" charset="-122"/>
                <a:cs typeface="Arial" charset="0"/>
              </a:rPr>
              <a:t>G</a:t>
            </a:r>
            <a:r>
              <a:rPr lang="en-US" altLang="zh-CN" dirty="0" smtClean="0">
                <a:ea typeface="宋体" charset="-122"/>
                <a:cs typeface="Arial" charset="0"/>
              </a:rPr>
              <a:t>, π</a:t>
            </a:r>
            <a:r>
              <a:rPr lang="en-US" altLang="zh-CN" baseline="-25000" dirty="0" smtClean="0">
                <a:ea typeface="宋体" charset="-122"/>
                <a:cs typeface="Arial" charset="0"/>
              </a:rPr>
              <a:t>T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  <a:cs typeface="Arial" charset="0"/>
              </a:rPr>
              <a:t>Each Q is an evolutionary model (some work better than others)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Mutation Probabilities</a:t>
            </a:r>
            <a:endParaRPr lang="en-US" altLang="he-IL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None/>
            </a:pPr>
            <a:r>
              <a:rPr lang="en-US" altLang="he-IL" sz="2800" dirty="0" smtClean="0"/>
              <a:t>P(t)  satisfy the following two property:</a:t>
            </a:r>
            <a:endParaRPr lang="en-US" altLang="he-IL" sz="2800" dirty="0"/>
          </a:p>
          <a:p>
            <a:pPr marL="285750" indent="-285750">
              <a:buFontTx/>
              <a:buNone/>
            </a:pPr>
            <a:endParaRPr lang="en-US" altLang="he-IL" sz="2400" dirty="0"/>
          </a:p>
          <a:p>
            <a:pPr marL="285750" indent="-285750"/>
            <a:r>
              <a:rPr lang="en-US" altLang="he-IL" sz="2400" b="1" dirty="0"/>
              <a:t>Lack of memory</a:t>
            </a:r>
            <a:r>
              <a:rPr lang="en-US" altLang="he-IL" sz="2400" dirty="0"/>
              <a:t>:</a:t>
            </a:r>
          </a:p>
          <a:p>
            <a:pPr marL="762000" lvl="1"/>
            <a:r>
              <a:rPr lang="en-US" altLang="he-IL" sz="2400" dirty="0"/>
              <a:t> </a:t>
            </a:r>
          </a:p>
          <a:p>
            <a:pPr marL="285750" indent="-285750"/>
            <a:endParaRPr lang="en-US" altLang="he-IL" sz="2400" b="1" dirty="0">
              <a:sym typeface="Symbol" pitchFamily="18" charset="2"/>
            </a:endParaRPr>
          </a:p>
          <a:p>
            <a:pPr marL="285750" indent="-285750"/>
            <a:r>
              <a:rPr lang="en-US" altLang="he-IL" sz="2400" b="1" dirty="0">
                <a:sym typeface="Symbol" pitchFamily="18" charset="2"/>
              </a:rPr>
              <a:t>Reversibility:</a:t>
            </a:r>
          </a:p>
          <a:p>
            <a:pPr marL="762000" lvl="1"/>
            <a:r>
              <a:rPr lang="en-US" altLang="he-IL" sz="2400" dirty="0">
                <a:sym typeface="Symbol" pitchFamily="18" charset="2"/>
              </a:rPr>
              <a:t>Exist stationary probabilities </a:t>
            </a:r>
            <a:br>
              <a:rPr lang="en-US" altLang="he-IL" sz="2400" dirty="0">
                <a:sym typeface="Symbol" pitchFamily="18" charset="2"/>
              </a:rPr>
            </a:br>
            <a:r>
              <a:rPr lang="en-US" altLang="he-IL" sz="2400" dirty="0">
                <a:sym typeface="Symbol" pitchFamily="18" charset="2"/>
              </a:rPr>
              <a:t>{</a:t>
            </a:r>
            <a:r>
              <a:rPr lang="en-US" altLang="he-IL" sz="2400" i="1" dirty="0">
                <a:latin typeface="Comic Sans MS" pitchFamily="66" charset="0"/>
              </a:rPr>
              <a:t>P</a:t>
            </a:r>
            <a:r>
              <a:rPr lang="en-US" altLang="he-IL" sz="2400" i="1" baseline="-25000" dirty="0">
                <a:latin typeface="Comic Sans MS" pitchFamily="66" charset="0"/>
              </a:rPr>
              <a:t>a</a:t>
            </a:r>
            <a:r>
              <a:rPr lang="en-US" altLang="he-IL" sz="2400" dirty="0"/>
              <a:t>} </a:t>
            </a:r>
            <a:r>
              <a:rPr lang="en-US" altLang="he-IL" sz="2400" dirty="0" err="1"/>
              <a:t>s.t.</a:t>
            </a:r>
            <a:endParaRPr lang="en-US" altLang="he-IL" sz="2400" dirty="0">
              <a:sym typeface="Symbol" pitchFamily="18" charset="2"/>
            </a:endParaRPr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6084888" y="3213100"/>
            <a:ext cx="2438400" cy="2438400"/>
            <a:chOff x="3984" y="1824"/>
            <a:chExt cx="1536" cy="1536"/>
          </a:xfrm>
        </p:grpSpPr>
        <p:sp>
          <p:nvSpPr>
            <p:cNvPr id="62469" name="Oval 5"/>
            <p:cNvSpPr>
              <a:spLocks noChangeArrowheads="1"/>
            </p:cNvSpPr>
            <p:nvPr/>
          </p:nvSpPr>
          <p:spPr bwMode="auto">
            <a:xfrm>
              <a:off x="3984" y="1824"/>
              <a:ext cx="480" cy="4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0" lang="en-US" altLang="he-IL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2470" name="Oval 6"/>
            <p:cNvSpPr>
              <a:spLocks noChangeArrowheads="1"/>
            </p:cNvSpPr>
            <p:nvPr/>
          </p:nvSpPr>
          <p:spPr bwMode="auto">
            <a:xfrm>
              <a:off x="3984" y="2880"/>
              <a:ext cx="480" cy="4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0" lang="en-US" altLang="he-IL">
                  <a:latin typeface="Arial" charset="0"/>
                  <a:cs typeface="Arial" charset="0"/>
                </a:rPr>
                <a:t>G</a:t>
              </a:r>
            </a:p>
          </p:txBody>
        </p:sp>
        <p:sp>
          <p:nvSpPr>
            <p:cNvPr id="62471" name="Oval 7"/>
            <p:cNvSpPr>
              <a:spLocks noChangeArrowheads="1"/>
            </p:cNvSpPr>
            <p:nvPr/>
          </p:nvSpPr>
          <p:spPr bwMode="auto">
            <a:xfrm>
              <a:off x="5040" y="2880"/>
              <a:ext cx="480" cy="4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0" lang="en-US" altLang="he-IL"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62472" name="Oval 8"/>
            <p:cNvSpPr>
              <a:spLocks noChangeArrowheads="1"/>
            </p:cNvSpPr>
            <p:nvPr/>
          </p:nvSpPr>
          <p:spPr bwMode="auto">
            <a:xfrm>
              <a:off x="5040" y="1824"/>
              <a:ext cx="480" cy="4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0" lang="en-US" altLang="he-IL">
                  <a:latin typeface="Arial" charset="0"/>
                  <a:cs typeface="Arial" charset="0"/>
                </a:rPr>
                <a:t>C</a:t>
              </a:r>
            </a:p>
          </p:txBody>
        </p:sp>
        <p:cxnSp>
          <p:nvCxnSpPr>
            <p:cNvPr id="62473" name="AutoShape 9"/>
            <p:cNvCxnSpPr>
              <a:cxnSpLocks noChangeShapeType="1"/>
              <a:stCxn id="62469" idx="7"/>
              <a:endCxn id="62472" idx="1"/>
            </p:cNvCxnSpPr>
            <p:nvPr/>
          </p:nvCxnSpPr>
          <p:spPr bwMode="auto">
            <a:xfrm>
              <a:off x="4394" y="1894"/>
              <a:ext cx="7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474" name="AutoShape 10"/>
            <p:cNvCxnSpPr>
              <a:cxnSpLocks noChangeShapeType="1"/>
              <a:stCxn id="62472" idx="3"/>
              <a:endCxn id="62469" idx="5"/>
            </p:cNvCxnSpPr>
            <p:nvPr/>
          </p:nvCxnSpPr>
          <p:spPr bwMode="auto">
            <a:xfrm flipH="1">
              <a:off x="4394" y="2234"/>
              <a:ext cx="7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475" name="AutoShape 11"/>
            <p:cNvCxnSpPr>
              <a:cxnSpLocks noChangeShapeType="1"/>
              <a:stCxn id="62470" idx="7"/>
              <a:endCxn id="62471" idx="1"/>
            </p:cNvCxnSpPr>
            <p:nvPr/>
          </p:nvCxnSpPr>
          <p:spPr bwMode="auto">
            <a:xfrm>
              <a:off x="4394" y="2950"/>
              <a:ext cx="7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476" name="AutoShape 12"/>
            <p:cNvCxnSpPr>
              <a:cxnSpLocks noChangeShapeType="1"/>
              <a:stCxn id="62471" idx="3"/>
              <a:endCxn id="62470" idx="5"/>
            </p:cNvCxnSpPr>
            <p:nvPr/>
          </p:nvCxnSpPr>
          <p:spPr bwMode="auto">
            <a:xfrm flipH="1">
              <a:off x="4394" y="3290"/>
              <a:ext cx="7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477" name="AutoShape 13"/>
            <p:cNvCxnSpPr>
              <a:cxnSpLocks noChangeShapeType="1"/>
              <a:stCxn id="62471" idx="1"/>
              <a:endCxn id="62472" idx="3"/>
            </p:cNvCxnSpPr>
            <p:nvPr/>
          </p:nvCxnSpPr>
          <p:spPr bwMode="auto">
            <a:xfrm flipV="1">
              <a:off x="5110" y="2234"/>
              <a:ext cx="0" cy="7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478" name="AutoShape 14"/>
            <p:cNvCxnSpPr>
              <a:cxnSpLocks noChangeShapeType="1"/>
              <a:stCxn id="62472" idx="5"/>
              <a:endCxn id="62471" idx="7"/>
            </p:cNvCxnSpPr>
            <p:nvPr/>
          </p:nvCxnSpPr>
          <p:spPr bwMode="auto">
            <a:xfrm>
              <a:off x="5450" y="2234"/>
              <a:ext cx="0" cy="7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479" name="AutoShape 15"/>
            <p:cNvCxnSpPr>
              <a:cxnSpLocks noChangeShapeType="1"/>
              <a:stCxn id="62470" idx="1"/>
              <a:endCxn id="62469" idx="3"/>
            </p:cNvCxnSpPr>
            <p:nvPr/>
          </p:nvCxnSpPr>
          <p:spPr bwMode="auto">
            <a:xfrm flipV="1">
              <a:off x="4054" y="2234"/>
              <a:ext cx="0" cy="7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480" name="AutoShape 16"/>
            <p:cNvCxnSpPr>
              <a:cxnSpLocks noChangeShapeType="1"/>
              <a:stCxn id="62469" idx="5"/>
              <a:endCxn id="62470" idx="7"/>
            </p:cNvCxnSpPr>
            <p:nvPr/>
          </p:nvCxnSpPr>
          <p:spPr bwMode="auto">
            <a:xfrm>
              <a:off x="4394" y="2234"/>
              <a:ext cx="0" cy="7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481" name="AutoShape 17"/>
            <p:cNvCxnSpPr>
              <a:cxnSpLocks noChangeShapeType="1"/>
              <a:stCxn id="62472" idx="4"/>
              <a:endCxn id="62470" idx="6"/>
            </p:cNvCxnSpPr>
            <p:nvPr/>
          </p:nvCxnSpPr>
          <p:spPr bwMode="auto">
            <a:xfrm flipH="1">
              <a:off x="4464" y="2304"/>
              <a:ext cx="816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482" name="AutoShape 18"/>
            <p:cNvCxnSpPr>
              <a:cxnSpLocks noChangeShapeType="1"/>
              <a:stCxn id="62470" idx="0"/>
              <a:endCxn id="62472" idx="2"/>
            </p:cNvCxnSpPr>
            <p:nvPr/>
          </p:nvCxnSpPr>
          <p:spPr bwMode="auto">
            <a:xfrm flipV="1">
              <a:off x="4224" y="2064"/>
              <a:ext cx="816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483" name="AutoShape 19"/>
            <p:cNvCxnSpPr>
              <a:cxnSpLocks noChangeShapeType="1"/>
              <a:stCxn id="62471" idx="0"/>
              <a:endCxn id="62469" idx="6"/>
            </p:cNvCxnSpPr>
            <p:nvPr/>
          </p:nvCxnSpPr>
          <p:spPr bwMode="auto">
            <a:xfrm flipH="1" flipV="1">
              <a:off x="4464" y="2064"/>
              <a:ext cx="816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484" name="AutoShape 20"/>
            <p:cNvCxnSpPr>
              <a:cxnSpLocks noChangeShapeType="1"/>
              <a:stCxn id="62469" idx="4"/>
              <a:endCxn id="62471" idx="2"/>
            </p:cNvCxnSpPr>
            <p:nvPr/>
          </p:nvCxnSpPr>
          <p:spPr bwMode="auto">
            <a:xfrm>
              <a:off x="4224" y="2304"/>
              <a:ext cx="816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6248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837511"/>
              </p:ext>
            </p:extLst>
          </p:nvPr>
        </p:nvGraphicFramePr>
        <p:xfrm>
          <a:off x="1259632" y="2971006"/>
          <a:ext cx="434340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name="Equation" r:id="rId3" imgW="2108200" imgH="342900" progId="Equation.3">
                  <p:embed/>
                </p:oleObj>
              </mc:Choice>
              <mc:Fallback>
                <p:oleObj name="Equation" r:id="rId3" imgW="2108200" imgH="34290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971006"/>
                        <a:ext cx="4343400" cy="706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147744"/>
              </p:ext>
            </p:extLst>
          </p:nvPr>
        </p:nvGraphicFramePr>
        <p:xfrm>
          <a:off x="1763688" y="5415756"/>
          <a:ext cx="287813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3" name="Equation" r:id="rId5" imgW="1397000" imgH="228600" progId="Equation.3">
                  <p:embed/>
                </p:oleObj>
              </mc:Choice>
              <mc:Fallback>
                <p:oleObj name="Equation" r:id="rId5" imgW="1397000" imgH="22860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415756"/>
                        <a:ext cx="2878138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356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Jukes Cantor model</a:t>
            </a:r>
            <a:endParaRPr lang="en-US" altLang="zh-CN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zh-TW" dirty="0" smtClean="0">
                <a:cs typeface="Arial" charset="0"/>
              </a:rPr>
              <a:t>Mutation </a:t>
            </a:r>
            <a:r>
              <a:rPr lang="en-US" altLang="zh-TW" dirty="0">
                <a:cs typeface="Arial" charset="0"/>
              </a:rPr>
              <a:t>occurs at a constant rate </a:t>
            </a:r>
          </a:p>
          <a:p>
            <a:pPr>
              <a:buFontTx/>
              <a:buChar char="•"/>
            </a:pPr>
            <a:r>
              <a:rPr lang="en-US" altLang="zh-TW" dirty="0" smtClean="0">
                <a:cs typeface="Arial" charset="0"/>
              </a:rPr>
              <a:t>Each </a:t>
            </a:r>
            <a:r>
              <a:rPr lang="en-US" altLang="zh-TW" dirty="0">
                <a:cs typeface="Arial" charset="0"/>
              </a:rPr>
              <a:t>nucleotide is equally likely to mutate into any other nucleotide with rate a. </a:t>
            </a:r>
          </a:p>
          <a:p>
            <a:pPr marL="285750" indent="-285750"/>
            <a:endParaRPr lang="en-US" altLang="zh-TW" dirty="0"/>
          </a:p>
        </p:txBody>
      </p:sp>
      <p:pic>
        <p:nvPicPr>
          <p:cNvPr id="59396" name="Picture 4" descr="Jukes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6" t="13205" r="36180" b="23610"/>
          <a:stretch>
            <a:fillRect/>
          </a:stretch>
        </p:blipFill>
        <p:spPr bwMode="auto">
          <a:xfrm>
            <a:off x="4716016" y="1484784"/>
            <a:ext cx="3862388" cy="313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137042"/>
              </p:ext>
            </p:extLst>
          </p:nvPr>
        </p:nvGraphicFramePr>
        <p:xfrm>
          <a:off x="2411760" y="4869160"/>
          <a:ext cx="4368800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Formula" r:id="rId5" imgW="2203560" imgH="758520" progId="Equation.Ribbit">
                  <p:embed/>
                </p:oleObj>
              </mc:Choice>
              <mc:Fallback>
                <p:oleObj name="Formula" r:id="rId5" imgW="2203560" imgH="758520" progId="Equation.Ribbit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869160"/>
                        <a:ext cx="4368800" cy="150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8621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Substitution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由对称性，可设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又由其满足的微分方程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357318"/>
              </p:ext>
            </p:extLst>
          </p:nvPr>
        </p:nvGraphicFramePr>
        <p:xfrm>
          <a:off x="2267744" y="2564904"/>
          <a:ext cx="4440238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0" name="Formula" r:id="rId3" imgW="2239200" imgH="758520" progId="Equation.Ribbit">
                  <p:embed/>
                </p:oleObj>
              </mc:Choice>
              <mc:Fallback>
                <p:oleObj name="Formula" r:id="rId3" imgW="2239200" imgH="758520" progId="Equation.Ribbit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564904"/>
                        <a:ext cx="4440238" cy="150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20630"/>
              </p:ext>
            </p:extLst>
          </p:nvPr>
        </p:nvGraphicFramePr>
        <p:xfrm>
          <a:off x="3491880" y="5373216"/>
          <a:ext cx="19415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1" name="Formula" r:id="rId5" imgW="979200" imgH="381240" progId="Equation.Ribbit">
                  <p:embed/>
                </p:oleObj>
              </mc:Choice>
              <mc:Fallback>
                <p:oleObj name="Formula" r:id="rId5" imgW="979200" imgH="381240" progId="Equation.Ribbit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5373216"/>
                        <a:ext cx="1941512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403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Substitution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得方程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容易求得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272432"/>
              </p:ext>
            </p:extLst>
          </p:nvPr>
        </p:nvGraphicFramePr>
        <p:xfrm>
          <a:off x="2699792" y="2276872"/>
          <a:ext cx="3627438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name="Formula" r:id="rId3" imgW="1830240" imgH="713880" progId="Equation.Ribbit">
                  <p:embed/>
                </p:oleObj>
              </mc:Choice>
              <mc:Fallback>
                <p:oleObj name="Formula" r:id="rId3" imgW="1830240" imgH="713880" progId="Equation.Ribbit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276872"/>
                        <a:ext cx="3627438" cy="1416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570005"/>
              </p:ext>
            </p:extLst>
          </p:nvPr>
        </p:nvGraphicFramePr>
        <p:xfrm>
          <a:off x="3419872" y="4725144"/>
          <a:ext cx="2620962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name="Formula" r:id="rId5" imgW="1322280" imgH="688680" progId="Equation.Ribbit">
                  <p:embed/>
                </p:oleObj>
              </mc:Choice>
              <mc:Fallback>
                <p:oleObj name="Formula" r:id="rId5" imgW="1322280" imgH="688680" progId="Equation.Ribbit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725144"/>
                        <a:ext cx="2620962" cy="1366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440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Kimura 2-parameter M</a:t>
            </a:r>
            <a:r>
              <a:rPr lang="en-US" altLang="zh-TW" dirty="0" smtClean="0"/>
              <a:t>odel</a:t>
            </a:r>
            <a:endParaRPr lang="en-US" altLang="zh-CN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258816" cy="4525963"/>
          </a:xfrm>
        </p:spPr>
        <p:txBody>
          <a:bodyPr/>
          <a:lstStyle/>
          <a:p>
            <a:pPr marL="285750" indent="-285750"/>
            <a:r>
              <a:rPr lang="en-US" altLang="zh-TW" dirty="0">
                <a:cs typeface="Arial" charset="0"/>
              </a:rPr>
              <a:t>Allows a different rate for transitions and </a:t>
            </a:r>
            <a:r>
              <a:rPr lang="en-US" altLang="zh-TW" dirty="0" err="1">
                <a:cs typeface="Arial" charset="0"/>
              </a:rPr>
              <a:t>transversions</a:t>
            </a:r>
            <a:r>
              <a:rPr lang="en-US" altLang="zh-TW" dirty="0">
                <a:cs typeface="Arial" charset="0"/>
              </a:rPr>
              <a:t>.</a:t>
            </a:r>
          </a:p>
        </p:txBody>
      </p:sp>
      <p:pic>
        <p:nvPicPr>
          <p:cNvPr id="60420" name="Picture 4" descr="Kimura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0" t="16496" r="34097" b="27716"/>
          <a:stretch>
            <a:fillRect/>
          </a:stretch>
        </p:blipFill>
        <p:spPr bwMode="auto">
          <a:xfrm>
            <a:off x="4572000" y="1556792"/>
            <a:ext cx="38862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973923"/>
              </p:ext>
            </p:extLst>
          </p:nvPr>
        </p:nvGraphicFramePr>
        <p:xfrm>
          <a:off x="1308100" y="4868863"/>
          <a:ext cx="6575425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Formula" r:id="rId4" imgW="3316320" imgH="758520" progId="Equation.Ribbit">
                  <p:embed/>
                </p:oleObj>
              </mc:Choice>
              <mc:Fallback>
                <p:oleObj name="Formula" r:id="rId4" imgW="3316320" imgH="758520" progId="Equation.Ribbit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4868863"/>
                        <a:ext cx="6575425" cy="150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498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Substitution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由对称性，可设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又由其满足的微分方程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572359"/>
              </p:ext>
            </p:extLst>
          </p:nvPr>
        </p:nvGraphicFramePr>
        <p:xfrm>
          <a:off x="2267744" y="2564904"/>
          <a:ext cx="4440238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8" name="Formula" r:id="rId3" imgW="2239200" imgH="758520" progId="Equation.Ribbit">
                  <p:embed/>
                </p:oleObj>
              </mc:Choice>
              <mc:Fallback>
                <p:oleObj name="Formula" r:id="rId3" imgW="2239200" imgH="758520" progId="Equation.Ribbit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564904"/>
                        <a:ext cx="4440238" cy="150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007095"/>
              </p:ext>
            </p:extLst>
          </p:nvPr>
        </p:nvGraphicFramePr>
        <p:xfrm>
          <a:off x="3491880" y="5373216"/>
          <a:ext cx="19415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9" name="Formula" r:id="rId5" imgW="979200" imgH="381240" progId="Equation.Ribbit">
                  <p:embed/>
                </p:oleObj>
              </mc:Choice>
              <mc:Fallback>
                <p:oleObj name="Formula" r:id="rId5" imgW="979200" imgH="381240" progId="Equation.Ribbit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5373216"/>
                        <a:ext cx="1941512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105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Substitution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得方程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容易求得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763105"/>
              </p:ext>
            </p:extLst>
          </p:nvPr>
        </p:nvGraphicFramePr>
        <p:xfrm>
          <a:off x="2915816" y="2276872"/>
          <a:ext cx="4392488" cy="1742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name="Formula" r:id="rId3" imgW="2751120" imgH="1091160" progId="Equation.Ribbit">
                  <p:embed/>
                </p:oleObj>
              </mc:Choice>
              <mc:Fallback>
                <p:oleObj name="Formula" r:id="rId3" imgW="2751120" imgH="1091160" progId="Equation.Ribbit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276872"/>
                        <a:ext cx="4392488" cy="17421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714529"/>
              </p:ext>
            </p:extLst>
          </p:nvPr>
        </p:nvGraphicFramePr>
        <p:xfrm>
          <a:off x="3059832" y="4725144"/>
          <a:ext cx="3689077" cy="1588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3" name="Formula" r:id="rId5" imgW="2180880" imgH="937440" progId="Equation.Ribbit">
                  <p:embed/>
                </p:oleObj>
              </mc:Choice>
              <mc:Fallback>
                <p:oleObj name="Formula" r:id="rId5" imgW="2180880" imgH="937440" progId="Equation.Ribbit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725144"/>
                        <a:ext cx="3689077" cy="15885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282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Substitution Matrix: General Case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对于对称矩阵</a:t>
            </a:r>
            <a:r>
              <a:rPr lang="en-US" altLang="zh-CN" dirty="0" smtClean="0"/>
              <a:t>Q</a:t>
            </a:r>
            <a:r>
              <a:rPr lang="zh-CN" altLang="en-US" dirty="0" smtClean="0"/>
              <a:t>可以对角化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即存在正交矩阵</a:t>
            </a:r>
            <a:r>
              <a:rPr lang="en-US" altLang="zh-CN" dirty="0" smtClean="0"/>
              <a:t>U, </a:t>
            </a:r>
            <a:r>
              <a:rPr lang="zh-CN" altLang="en-US" dirty="0" smtClean="0"/>
              <a:t>和特征值                      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使得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于是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498518"/>
              </p:ext>
            </p:extLst>
          </p:nvPr>
        </p:nvGraphicFramePr>
        <p:xfrm>
          <a:off x="2771800" y="3284984"/>
          <a:ext cx="34956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5" name="Formula" r:id="rId3" imgW="1764360" imgH="194400" progId="Equation.Ribbit">
                  <p:embed/>
                </p:oleObj>
              </mc:Choice>
              <mc:Fallback>
                <p:oleObj name="Formula" r:id="rId3" imgW="1764360" imgH="194400" progId="Equation.Ribbit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284984"/>
                        <a:ext cx="3495675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996335"/>
              </p:ext>
            </p:extLst>
          </p:nvPr>
        </p:nvGraphicFramePr>
        <p:xfrm>
          <a:off x="3491880" y="2276872"/>
          <a:ext cx="175101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6" name="Formula" r:id="rId5" imgW="882720" imgH="157680" progId="Equation.Ribbit">
                  <p:embed/>
                </p:oleObj>
              </mc:Choice>
              <mc:Fallback>
                <p:oleObj name="Formula" r:id="rId5" imgW="882720" imgH="157680" progId="Equation.Ribbit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276872"/>
                        <a:ext cx="1751012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345026"/>
              </p:ext>
            </p:extLst>
          </p:nvPr>
        </p:nvGraphicFramePr>
        <p:xfrm>
          <a:off x="2483768" y="5013176"/>
          <a:ext cx="41592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7" name="Formula" r:id="rId7" imgW="2098080" imgH="195840" progId="Equation.Ribbit">
                  <p:embed/>
                </p:oleObj>
              </mc:Choice>
              <mc:Fallback>
                <p:oleObj name="Formula" r:id="rId7" imgW="2098080" imgH="195840" progId="Equation.Ribbit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5013176"/>
                        <a:ext cx="41592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421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PAM</a:t>
            </a:r>
            <a:r>
              <a:rPr lang="zh-CN" altLang="en-US" dirty="0" smtClean="0"/>
              <a:t>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Point accepted mutation (</a:t>
            </a:r>
            <a:r>
              <a:rPr lang="en-US" altLang="zh-CN" dirty="0" err="1" smtClean="0"/>
              <a:t>Dayhoff</a:t>
            </a:r>
            <a:r>
              <a:rPr lang="en-US" altLang="zh-CN" dirty="0" smtClean="0"/>
              <a:t> et al  1978)</a:t>
            </a:r>
          </a:p>
          <a:p>
            <a:r>
              <a:rPr lang="en-US" altLang="zh-CN" dirty="0" smtClean="0"/>
              <a:t>Given an tree of protein family, the </a:t>
            </a:r>
            <a:r>
              <a:rPr lang="en-US" altLang="zh-CN" dirty="0" err="1" smtClean="0"/>
              <a:t>frequence</a:t>
            </a:r>
            <a:r>
              <a:rPr lang="en-US" altLang="zh-CN" dirty="0" smtClean="0"/>
              <a:t> matrix 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ab</a:t>
            </a:r>
            <a:r>
              <a:rPr lang="en-US" altLang="zh-CN" dirty="0" smtClean="0"/>
              <a:t> counting the occurrence of an “a” in the ancestral sequence was replaced by a “b” in the descendant.</a:t>
            </a:r>
          </a:p>
          <a:p>
            <a:r>
              <a:rPr lang="en-US" altLang="zh-CN" dirty="0" smtClean="0"/>
              <a:t>Estimate the conditional probability p(</a:t>
            </a:r>
            <a:r>
              <a:rPr lang="en-US" altLang="zh-CN" dirty="0" err="1" smtClean="0"/>
              <a:t>b|a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412511"/>
              </p:ext>
            </p:extLst>
          </p:nvPr>
        </p:nvGraphicFramePr>
        <p:xfrm>
          <a:off x="2627784" y="5013176"/>
          <a:ext cx="3074988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Formula" r:id="rId3" imgW="1550880" imgH="391320" progId="Equation.Ribbit">
                  <p:embed/>
                </p:oleObj>
              </mc:Choice>
              <mc:Fallback>
                <p:oleObj name="Formula" r:id="rId3" imgW="1550880" imgH="391320" progId="Equation.Ribbit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5013176"/>
                        <a:ext cx="3074988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163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 err="1"/>
              <a:t>Phylogenetic</a:t>
            </a:r>
            <a:r>
              <a:rPr lang="en-US" altLang="he-IL" dirty="0"/>
              <a:t> Tree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31" y="4509120"/>
            <a:ext cx="8643937" cy="2088232"/>
          </a:xfrm>
        </p:spPr>
        <p:txBody>
          <a:bodyPr/>
          <a:lstStyle/>
          <a:p>
            <a:r>
              <a:rPr lang="en-US" altLang="he-IL" dirty="0"/>
              <a:t>Topology: </a:t>
            </a:r>
            <a:r>
              <a:rPr lang="en-US" altLang="he-IL" dirty="0" smtClean="0"/>
              <a:t>bifurcating</a:t>
            </a:r>
          </a:p>
          <a:p>
            <a:pPr lvl="1"/>
            <a:r>
              <a:rPr lang="en-US" altLang="he-IL" sz="2400" dirty="0" smtClean="0"/>
              <a:t>Leaves </a:t>
            </a:r>
            <a:r>
              <a:rPr lang="en-US" altLang="he-IL" sz="2400" dirty="0"/>
              <a:t>- </a:t>
            </a:r>
            <a:r>
              <a:rPr lang="en-US" altLang="he-IL" sz="2400" i="1" dirty="0">
                <a:latin typeface="Comic Sans MS" pitchFamily="66" charset="0"/>
              </a:rPr>
              <a:t>1…N</a:t>
            </a:r>
            <a:r>
              <a:rPr lang="en-US" altLang="he-IL" sz="2400" dirty="0"/>
              <a:t> </a:t>
            </a:r>
          </a:p>
          <a:p>
            <a:pPr lvl="1"/>
            <a:r>
              <a:rPr lang="en-US" altLang="he-IL" sz="2400" dirty="0"/>
              <a:t>Internal nodes </a:t>
            </a:r>
            <a:r>
              <a:rPr lang="en-US" altLang="he-IL" sz="2400" i="1" dirty="0">
                <a:latin typeface="Comic Sans MS" pitchFamily="66" charset="0"/>
              </a:rPr>
              <a:t>N+1…2N-2</a:t>
            </a:r>
            <a:endParaRPr lang="en-US" altLang="he-IL" sz="2400" dirty="0"/>
          </a:p>
          <a:p>
            <a:r>
              <a:rPr lang="en-US" altLang="zh-CN" dirty="0" smtClean="0">
                <a:ea typeface="宋体" charset="-122"/>
              </a:rPr>
              <a:t>Branch length</a:t>
            </a:r>
            <a:endParaRPr lang="en-US" altLang="zh-CN" dirty="0">
              <a:ea typeface="宋体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1188" y="1506502"/>
            <a:ext cx="8551862" cy="2847975"/>
            <a:chOff x="317" y="698"/>
            <a:chExt cx="5387" cy="179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41" y="698"/>
              <a:ext cx="5263" cy="1794"/>
              <a:chOff x="441" y="698"/>
              <a:chExt cx="5263" cy="1794"/>
            </a:xfrm>
          </p:grpSpPr>
          <p:graphicFrame>
            <p:nvGraphicFramePr>
              <p:cNvPr id="74758" name="Object 6"/>
              <p:cNvGraphicFramePr>
                <a:graphicFrameLocks noChangeAspect="1"/>
              </p:cNvGraphicFramePr>
              <p:nvPr/>
            </p:nvGraphicFramePr>
            <p:xfrm>
              <a:off x="3311" y="1921"/>
              <a:ext cx="672" cy="5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6" name="Clip" r:id="rId4" imgW="4640263" imgH="3825875" progId="">
                      <p:embed/>
                    </p:oleObj>
                  </mc:Choice>
                  <mc:Fallback>
                    <p:oleObj name="Clip" r:id="rId4" imgW="4640263" imgH="3825875" progId="">
                      <p:embed/>
                      <p:pic>
                        <p:nvPicPr>
                          <p:cNvPr id="0" name="Picture 2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1" y="1921"/>
                            <a:ext cx="672" cy="5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759" name="Object 7"/>
              <p:cNvGraphicFramePr>
                <a:graphicFrameLocks noChangeAspect="1"/>
              </p:cNvGraphicFramePr>
              <p:nvPr/>
            </p:nvGraphicFramePr>
            <p:xfrm>
              <a:off x="1779" y="1915"/>
              <a:ext cx="576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7" name="Clip" r:id="rId6" imgW="5121275" imgH="1804988" progId="">
                      <p:embed/>
                    </p:oleObj>
                  </mc:Choice>
                  <mc:Fallback>
                    <p:oleObj name="Clip" r:id="rId6" imgW="5121275" imgH="1804988" progId="">
                      <p:embed/>
                      <p:pic>
                        <p:nvPicPr>
                          <p:cNvPr id="0" name="Picture 2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9" y="1915"/>
                            <a:ext cx="576" cy="35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760" name="Object 8"/>
              <p:cNvGraphicFramePr>
                <a:graphicFrameLocks noChangeAspect="1"/>
              </p:cNvGraphicFramePr>
              <p:nvPr/>
            </p:nvGraphicFramePr>
            <p:xfrm>
              <a:off x="4138" y="1949"/>
              <a:ext cx="576" cy="4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8" name="Clip" r:id="rId8" imgW="4305300" imgH="3421063" progId="">
                      <p:embed/>
                    </p:oleObj>
                  </mc:Choice>
                  <mc:Fallback>
                    <p:oleObj name="Clip" r:id="rId8" imgW="4305300" imgH="3421063" progId="">
                      <p:embed/>
                      <p:pic>
                        <p:nvPicPr>
                          <p:cNvPr id="0" name="Picture 2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38" y="1949"/>
                            <a:ext cx="576" cy="45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761" name="Object 9"/>
              <p:cNvGraphicFramePr>
                <a:graphicFrameLocks noChangeAspect="1"/>
              </p:cNvGraphicFramePr>
              <p:nvPr/>
            </p:nvGraphicFramePr>
            <p:xfrm>
              <a:off x="4857" y="2016"/>
              <a:ext cx="717" cy="4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9" name="Clip" r:id="rId10" imgW="6240463" imgH="3268663" progId="">
                      <p:embed/>
                    </p:oleObj>
                  </mc:Choice>
                  <mc:Fallback>
                    <p:oleObj name="Clip" r:id="rId10" imgW="6240463" imgH="3268663" progId="">
                      <p:embed/>
                      <p:pic>
                        <p:nvPicPr>
                          <p:cNvPr id="0" name="Picture 2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57" y="2016"/>
                            <a:ext cx="717" cy="4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762" name="Object 10"/>
              <p:cNvGraphicFramePr>
                <a:graphicFrameLocks noChangeAspect="1"/>
              </p:cNvGraphicFramePr>
              <p:nvPr/>
            </p:nvGraphicFramePr>
            <p:xfrm>
              <a:off x="953" y="1909"/>
              <a:ext cx="651" cy="5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0" name="Clip" r:id="rId12" imgW="3286125" imgH="3038475" progId="">
                      <p:embed/>
                    </p:oleObj>
                  </mc:Choice>
                  <mc:Fallback>
                    <p:oleObj name="Clip" r:id="rId12" imgW="3286125" imgH="3038475" progId="">
                      <p:embed/>
                      <p:pic>
                        <p:nvPicPr>
                          <p:cNvPr id="0" name="Picture 2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53" y="1909"/>
                            <a:ext cx="651" cy="5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763" name="Object 11"/>
              <p:cNvGraphicFramePr>
                <a:graphicFrameLocks noChangeAspect="1"/>
              </p:cNvGraphicFramePr>
              <p:nvPr/>
            </p:nvGraphicFramePr>
            <p:xfrm>
              <a:off x="2554" y="1933"/>
              <a:ext cx="529" cy="5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1" name="Clip" r:id="rId14" imgW="3284538" imgH="4191000" progId="">
                      <p:embed/>
                    </p:oleObj>
                  </mc:Choice>
                  <mc:Fallback>
                    <p:oleObj name="Clip" r:id="rId14" imgW="3284538" imgH="4191000" progId="">
                      <p:embed/>
                      <p:pic>
                        <p:nvPicPr>
                          <p:cNvPr id="0" name="Picture 2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54" y="1933"/>
                            <a:ext cx="529" cy="5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441" y="698"/>
                <a:ext cx="5263" cy="1243"/>
                <a:chOff x="497" y="817"/>
                <a:chExt cx="5263" cy="1243"/>
              </a:xfrm>
            </p:grpSpPr>
            <p:sp>
              <p:nvSpPr>
                <p:cNvPr id="7476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900" y="1772"/>
                  <a:ext cx="72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he-IL">
                      <a:latin typeface="Arial" charset="0"/>
                      <a:cs typeface="Arial" charset="0"/>
                    </a:rPr>
                    <a:t>leaf</a:t>
                  </a:r>
                </a:p>
              </p:txBody>
            </p:sp>
            <p:sp>
              <p:nvSpPr>
                <p:cNvPr id="7476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25" y="1028"/>
                  <a:ext cx="72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he-IL">
                      <a:latin typeface="Arial" charset="0"/>
                      <a:cs typeface="Arial" charset="0"/>
                    </a:rPr>
                    <a:t>branch</a:t>
                  </a:r>
                </a:p>
              </p:txBody>
            </p:sp>
            <p:sp>
              <p:nvSpPr>
                <p:cNvPr id="7476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512" y="1080"/>
                  <a:ext cx="124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he-IL">
                      <a:latin typeface="Arial" charset="0"/>
                      <a:cs typeface="Arial" charset="0"/>
                    </a:rPr>
                    <a:t>internal node</a:t>
                  </a:r>
                </a:p>
              </p:txBody>
            </p:sp>
            <p:grpSp>
              <p:nvGrpSpPr>
                <p:cNvPr id="5" name="Group 16"/>
                <p:cNvGrpSpPr>
                  <a:grpSpLocks noChangeAspect="1"/>
                </p:cNvGrpSpPr>
                <p:nvPr/>
              </p:nvGrpSpPr>
              <p:grpSpPr bwMode="auto">
                <a:xfrm>
                  <a:off x="497" y="817"/>
                  <a:ext cx="4793" cy="1181"/>
                  <a:chOff x="17040" y="4464"/>
                  <a:chExt cx="5070" cy="2868"/>
                </a:xfrm>
              </p:grpSpPr>
              <p:sp>
                <p:nvSpPr>
                  <p:cNvPr id="74769" name="Oval 17"/>
                  <p:cNvSpPr>
                    <a:spLocks noChangeAspect="1" noChangeArrowheads="1"/>
                  </p:cNvSpPr>
                  <p:nvPr/>
                </p:nvSpPr>
                <p:spPr bwMode="auto">
                  <a:xfrm flipH="1">
                    <a:off x="20267" y="7098"/>
                    <a:ext cx="230" cy="234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770" name="Oval 18"/>
                  <p:cNvSpPr>
                    <a:spLocks noChangeAspect="1" noChangeArrowheads="1"/>
                  </p:cNvSpPr>
                  <p:nvPr/>
                </p:nvSpPr>
                <p:spPr bwMode="auto">
                  <a:xfrm flipH="1">
                    <a:off x="21073" y="7098"/>
                    <a:ext cx="231" cy="234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771" name="Oval 19"/>
                  <p:cNvSpPr>
                    <a:spLocks noChangeAspect="1" noChangeArrowheads="1"/>
                  </p:cNvSpPr>
                  <p:nvPr/>
                </p:nvSpPr>
                <p:spPr bwMode="auto">
                  <a:xfrm flipH="1">
                    <a:off x="20640" y="6227"/>
                    <a:ext cx="230" cy="234"/>
                  </a:xfrm>
                  <a:prstGeom prst="ellipse">
                    <a:avLst/>
                  </a:prstGeom>
                  <a:solidFill>
                    <a:srgbClr val="8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cxnSp>
                <p:nvCxnSpPr>
                  <p:cNvPr id="74772" name="AutoShape 20"/>
                  <p:cNvCxnSpPr>
                    <a:cxnSpLocks noChangeAspect="1" noChangeShapeType="1"/>
                    <a:stCxn id="74771" idx="3"/>
                    <a:endCxn id="74770" idx="0"/>
                  </p:cNvCxnSpPr>
                  <p:nvPr/>
                </p:nvCxnSpPr>
                <p:spPr bwMode="auto">
                  <a:xfrm>
                    <a:off x="20836" y="6426"/>
                    <a:ext cx="353" cy="672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74773" name="AutoShape 21"/>
                  <p:cNvCxnSpPr>
                    <a:cxnSpLocks noChangeAspect="1" noChangeShapeType="1"/>
                    <a:stCxn id="74771" idx="5"/>
                    <a:endCxn id="74769" idx="0"/>
                  </p:cNvCxnSpPr>
                  <p:nvPr/>
                </p:nvCxnSpPr>
                <p:spPr bwMode="auto">
                  <a:xfrm flipH="1">
                    <a:off x="20382" y="6426"/>
                    <a:ext cx="291" cy="672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sp>
                <p:nvSpPr>
                  <p:cNvPr id="74774" name="Oval 22"/>
                  <p:cNvSpPr>
                    <a:spLocks noChangeAspect="1" noChangeArrowheads="1"/>
                  </p:cNvSpPr>
                  <p:nvPr/>
                </p:nvSpPr>
                <p:spPr bwMode="auto">
                  <a:xfrm flipH="1">
                    <a:off x="21053" y="5356"/>
                    <a:ext cx="230" cy="234"/>
                  </a:xfrm>
                  <a:prstGeom prst="ellipse">
                    <a:avLst/>
                  </a:prstGeom>
                  <a:solidFill>
                    <a:srgbClr val="8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cxnSp>
                <p:nvCxnSpPr>
                  <p:cNvPr id="74775" name="AutoShape 23"/>
                  <p:cNvCxnSpPr>
                    <a:cxnSpLocks noChangeAspect="1" noChangeShapeType="1"/>
                    <a:stCxn id="74774" idx="3"/>
                    <a:endCxn id="74779" idx="7"/>
                  </p:cNvCxnSpPr>
                  <p:nvPr/>
                </p:nvCxnSpPr>
                <p:spPr bwMode="auto">
                  <a:xfrm>
                    <a:off x="21249" y="5555"/>
                    <a:ext cx="664" cy="157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74776" name="AutoShape 24"/>
                  <p:cNvCxnSpPr>
                    <a:cxnSpLocks noChangeAspect="1" noChangeShapeType="1"/>
                    <a:stCxn id="74774" idx="5"/>
                    <a:endCxn id="74771" idx="0"/>
                  </p:cNvCxnSpPr>
                  <p:nvPr/>
                </p:nvCxnSpPr>
                <p:spPr bwMode="auto">
                  <a:xfrm flipH="1">
                    <a:off x="20755" y="5555"/>
                    <a:ext cx="331" cy="672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74777" name="AutoShape 25"/>
                  <p:cNvCxnSpPr>
                    <a:cxnSpLocks noChangeAspect="1" noChangeShapeType="1"/>
                    <a:stCxn id="74780" idx="3"/>
                    <a:endCxn id="74774" idx="0"/>
                  </p:cNvCxnSpPr>
                  <p:nvPr/>
                </p:nvCxnSpPr>
                <p:spPr bwMode="auto">
                  <a:xfrm>
                    <a:off x="19656" y="4663"/>
                    <a:ext cx="1512" cy="693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74778" name="AutoShape 26"/>
                  <p:cNvCxnSpPr>
                    <a:cxnSpLocks noChangeAspect="1" noChangeShapeType="1"/>
                    <a:stCxn id="74780" idx="5"/>
                    <a:endCxn id="74788" idx="1"/>
                  </p:cNvCxnSpPr>
                  <p:nvPr/>
                </p:nvCxnSpPr>
                <p:spPr bwMode="auto">
                  <a:xfrm flipH="1">
                    <a:off x="18063" y="4663"/>
                    <a:ext cx="1430" cy="72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sp>
                <p:nvSpPr>
                  <p:cNvPr id="74779" name="Oval 27"/>
                  <p:cNvSpPr>
                    <a:spLocks noChangeAspect="1" noChangeArrowheads="1"/>
                  </p:cNvSpPr>
                  <p:nvPr/>
                </p:nvSpPr>
                <p:spPr bwMode="auto">
                  <a:xfrm flipH="1">
                    <a:off x="21879" y="7098"/>
                    <a:ext cx="231" cy="234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780" name="Oval 28"/>
                  <p:cNvSpPr>
                    <a:spLocks noChangeAspect="1" noChangeArrowheads="1"/>
                  </p:cNvSpPr>
                  <p:nvPr/>
                </p:nvSpPr>
                <p:spPr bwMode="auto">
                  <a:xfrm flipH="1">
                    <a:off x="19460" y="4464"/>
                    <a:ext cx="230" cy="234"/>
                  </a:xfrm>
                  <a:prstGeom prst="ellipse">
                    <a:avLst/>
                  </a:prstGeom>
                  <a:solidFill>
                    <a:srgbClr val="8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781" name="Oval 29"/>
                  <p:cNvSpPr>
                    <a:spLocks noChangeAspect="1" noChangeArrowheads="1"/>
                  </p:cNvSpPr>
                  <p:nvPr/>
                </p:nvSpPr>
                <p:spPr bwMode="auto">
                  <a:xfrm flipH="1">
                    <a:off x="19460" y="7098"/>
                    <a:ext cx="230" cy="234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cxnSp>
                <p:nvCxnSpPr>
                  <p:cNvPr id="74782" name="AutoShape 30"/>
                  <p:cNvCxnSpPr>
                    <a:cxnSpLocks noChangeAspect="1" noChangeShapeType="1"/>
                    <a:stCxn id="74780" idx="4"/>
                    <a:endCxn id="74781" idx="0"/>
                  </p:cNvCxnSpPr>
                  <p:nvPr/>
                </p:nvCxnSpPr>
                <p:spPr bwMode="auto">
                  <a:xfrm>
                    <a:off x="19575" y="4697"/>
                    <a:ext cx="0" cy="2401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sp>
                <p:nvSpPr>
                  <p:cNvPr id="74783" name="Oval 31"/>
                  <p:cNvSpPr>
                    <a:spLocks noChangeAspect="1" noChangeArrowheads="1"/>
                  </p:cNvSpPr>
                  <p:nvPr/>
                </p:nvSpPr>
                <p:spPr bwMode="auto">
                  <a:xfrm flipH="1">
                    <a:off x="17040" y="7098"/>
                    <a:ext cx="231" cy="234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784" name="Oval 32"/>
                  <p:cNvSpPr>
                    <a:spLocks noChangeAspect="1" noChangeArrowheads="1"/>
                  </p:cNvSpPr>
                  <p:nvPr/>
                </p:nvSpPr>
                <p:spPr bwMode="auto">
                  <a:xfrm flipH="1">
                    <a:off x="17847" y="7098"/>
                    <a:ext cx="230" cy="234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785" name="Oval 33"/>
                  <p:cNvSpPr>
                    <a:spLocks noChangeAspect="1" noChangeArrowheads="1"/>
                  </p:cNvSpPr>
                  <p:nvPr/>
                </p:nvSpPr>
                <p:spPr bwMode="auto">
                  <a:xfrm flipH="1">
                    <a:off x="17454" y="6227"/>
                    <a:ext cx="230" cy="234"/>
                  </a:xfrm>
                  <a:prstGeom prst="ellipse">
                    <a:avLst/>
                  </a:prstGeom>
                  <a:solidFill>
                    <a:srgbClr val="8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cxnSp>
                <p:nvCxnSpPr>
                  <p:cNvPr id="74786" name="AutoShape 34"/>
                  <p:cNvCxnSpPr>
                    <a:cxnSpLocks noChangeAspect="1" noChangeShapeType="1"/>
                    <a:stCxn id="74785" idx="3"/>
                    <a:endCxn id="74784" idx="0"/>
                  </p:cNvCxnSpPr>
                  <p:nvPr/>
                </p:nvCxnSpPr>
                <p:spPr bwMode="auto">
                  <a:xfrm>
                    <a:off x="17650" y="6426"/>
                    <a:ext cx="312" cy="672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74787" name="AutoShape 35"/>
                  <p:cNvCxnSpPr>
                    <a:cxnSpLocks noChangeAspect="1" noChangeShapeType="1"/>
                    <a:stCxn id="74785" idx="5"/>
                    <a:endCxn id="74783" idx="0"/>
                  </p:cNvCxnSpPr>
                  <p:nvPr/>
                </p:nvCxnSpPr>
                <p:spPr bwMode="auto">
                  <a:xfrm flipH="1">
                    <a:off x="17156" y="6426"/>
                    <a:ext cx="331" cy="672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sp>
                <p:nvSpPr>
                  <p:cNvPr id="74788" name="Oval 36"/>
                  <p:cNvSpPr>
                    <a:spLocks noChangeAspect="1" noChangeArrowheads="1"/>
                  </p:cNvSpPr>
                  <p:nvPr/>
                </p:nvSpPr>
                <p:spPr bwMode="auto">
                  <a:xfrm flipH="1">
                    <a:off x="17867" y="5356"/>
                    <a:ext cx="230" cy="234"/>
                  </a:xfrm>
                  <a:prstGeom prst="ellipse">
                    <a:avLst/>
                  </a:prstGeom>
                  <a:solidFill>
                    <a:srgbClr val="8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cxnSp>
                <p:nvCxnSpPr>
                  <p:cNvPr id="74789" name="AutoShape 37"/>
                  <p:cNvCxnSpPr>
                    <a:cxnSpLocks noChangeAspect="1" noChangeShapeType="1"/>
                    <a:stCxn id="74788" idx="3"/>
                    <a:endCxn id="74791" idx="7"/>
                  </p:cNvCxnSpPr>
                  <p:nvPr/>
                </p:nvCxnSpPr>
                <p:spPr bwMode="auto">
                  <a:xfrm>
                    <a:off x="18063" y="5555"/>
                    <a:ext cx="624" cy="157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74790" name="AutoShape 38"/>
                  <p:cNvCxnSpPr>
                    <a:cxnSpLocks noChangeAspect="1" noChangeShapeType="1"/>
                    <a:stCxn id="74788" idx="5"/>
                    <a:endCxn id="74785" idx="0"/>
                  </p:cNvCxnSpPr>
                  <p:nvPr/>
                </p:nvCxnSpPr>
                <p:spPr bwMode="auto">
                  <a:xfrm flipH="1">
                    <a:off x="17569" y="5555"/>
                    <a:ext cx="331" cy="672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sp>
                <p:nvSpPr>
                  <p:cNvPr id="74791" name="Oval 39"/>
                  <p:cNvSpPr>
                    <a:spLocks noChangeAspect="1" noChangeArrowheads="1"/>
                  </p:cNvSpPr>
                  <p:nvPr/>
                </p:nvSpPr>
                <p:spPr bwMode="auto">
                  <a:xfrm flipH="1">
                    <a:off x="18653" y="7098"/>
                    <a:ext cx="231" cy="234"/>
                  </a:xfrm>
                  <a:prstGeom prst="ellipse">
                    <a:avLst/>
                  </a:prstGeom>
                  <a:solidFill>
                    <a:srgbClr val="00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pic>
          <p:nvPicPr>
            <p:cNvPr id="74792" name="Picture 40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317" y="1893"/>
              <a:ext cx="446" cy="522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PAM</a:t>
            </a:r>
            <a:r>
              <a:rPr lang="zh-CN" altLang="en-US" dirty="0"/>
              <a:t>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Scaling B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Such that the expected number of substitution is 1%, i.e.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Then the PAM(1) matrix is given by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996433"/>
              </p:ext>
            </p:extLst>
          </p:nvPr>
        </p:nvGraphicFramePr>
        <p:xfrm>
          <a:off x="2267744" y="2420888"/>
          <a:ext cx="43307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" name="Formula" r:id="rId3" imgW="2184480" imgH="176760" progId="Equation.Ribbit">
                  <p:embed/>
                </p:oleObj>
              </mc:Choice>
              <mc:Fallback>
                <p:oleObj name="Formula" r:id="rId3" imgW="2184480" imgH="176760" progId="Equation.Ribbit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420888"/>
                        <a:ext cx="4330700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68583"/>
              </p:ext>
            </p:extLst>
          </p:nvPr>
        </p:nvGraphicFramePr>
        <p:xfrm>
          <a:off x="2915816" y="4437112"/>
          <a:ext cx="231298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name="Formula" r:id="rId5" imgW="1166040" imgH="349560" progId="Equation.Ribbit">
                  <p:embed/>
                </p:oleObj>
              </mc:Choice>
              <mc:Fallback>
                <p:oleObj name="Formula" r:id="rId5" imgW="1166040" imgH="349560" progId="Equation.Ribbit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437112"/>
                        <a:ext cx="2312988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036429"/>
              </p:ext>
            </p:extLst>
          </p:nvPr>
        </p:nvGraphicFramePr>
        <p:xfrm>
          <a:off x="3131840" y="5877272"/>
          <a:ext cx="160813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6" name="Formula" r:id="rId7" imgW="811800" imgH="176760" progId="Equation.Ribbit">
                  <p:embed/>
                </p:oleObj>
              </mc:Choice>
              <mc:Fallback>
                <p:oleObj name="Formula" r:id="rId7" imgW="811800" imgH="176760" progId="Equation.Ribbit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877272"/>
                        <a:ext cx="1608138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864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3600" dirty="0" smtClean="0"/>
              <a:t>Calculating </a:t>
            </a:r>
            <a:r>
              <a:rPr lang="nl-BE" sz="3600" dirty="0"/>
              <a:t>the </a:t>
            </a:r>
            <a:r>
              <a:rPr lang="nl-BE" sz="3600" dirty="0" smtClean="0"/>
              <a:t>Likelihood </a:t>
            </a:r>
            <a:r>
              <a:rPr lang="nl-BE" sz="3600" dirty="0"/>
              <a:t>for U</a:t>
            </a:r>
            <a:r>
              <a:rPr lang="nl-BE" sz="3600" dirty="0" smtClean="0"/>
              <a:t>ngapped Alignments</a:t>
            </a:r>
            <a:endParaRPr lang="nl-NL" altLang="zh-CN" sz="3600" dirty="0">
              <a:ea typeface="宋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2000" dirty="0" smtClean="0"/>
              <a:t>假设突变符合</a:t>
            </a:r>
            <a:r>
              <a:rPr lang="en-US" altLang="zh-CN" sz="2000" dirty="0" smtClean="0"/>
              <a:t>JC model, </a:t>
            </a:r>
            <a:r>
              <a:rPr lang="zh-CN" altLang="en-US" sz="2000" dirty="0" smtClean="0"/>
              <a:t>等初始概率</a:t>
            </a:r>
            <a:endParaRPr lang="en-US" altLang="zh-CN" sz="20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    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000" dirty="0" smtClean="0"/>
              <a:t>   其中</a:t>
            </a:r>
            <a:r>
              <a:rPr lang="en-US" altLang="zh-CN" sz="2000" dirty="0" smtClean="0"/>
              <a:t>n1</a:t>
            </a:r>
            <a:r>
              <a:rPr lang="zh-CN" altLang="en-US" sz="2000" dirty="0" smtClean="0"/>
              <a:t>是匹配数，</a:t>
            </a:r>
            <a:r>
              <a:rPr lang="en-US" altLang="zh-CN" sz="2000" dirty="0" smtClean="0"/>
              <a:t>n2</a:t>
            </a:r>
            <a:r>
              <a:rPr lang="zh-CN" altLang="en-US" sz="2000" dirty="0" smtClean="0"/>
              <a:t>是不匹配数目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228" y="1737424"/>
            <a:ext cx="3960440" cy="104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823945"/>
              </p:ext>
            </p:extLst>
          </p:nvPr>
        </p:nvGraphicFramePr>
        <p:xfrm>
          <a:off x="755576" y="1988840"/>
          <a:ext cx="4104456" cy="1077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6" name="Formula" r:id="rId4" imgW="3281760" imgH="862560" progId="Equation.Ribbit">
                  <p:embed/>
                </p:oleObj>
              </mc:Choice>
              <mc:Fallback>
                <p:oleObj name="Formula" r:id="rId4" imgW="3281760" imgH="8625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5576" y="1988840"/>
                        <a:ext cx="4104456" cy="1077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853400"/>
              </p:ext>
            </p:extLst>
          </p:nvPr>
        </p:nvGraphicFramePr>
        <p:xfrm>
          <a:off x="1043608" y="3933056"/>
          <a:ext cx="7295845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7" name="Formula" r:id="rId6" imgW="4749840" imgH="1126800" progId="Equation.Ribbit">
                  <p:embed/>
                </p:oleObj>
              </mc:Choice>
              <mc:Fallback>
                <p:oleObj name="Formula" r:id="rId6" imgW="4749840" imgH="11268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43608" y="3933056"/>
                        <a:ext cx="7295845" cy="1728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15425"/>
              </p:ext>
            </p:extLst>
          </p:nvPr>
        </p:nvGraphicFramePr>
        <p:xfrm>
          <a:off x="4932040" y="3284984"/>
          <a:ext cx="1572196" cy="343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8" name="Formula" r:id="rId8" imgW="1512720" imgH="330480" progId="Equation.Ribbit">
                  <p:embed/>
                </p:oleObj>
              </mc:Choice>
              <mc:Fallback>
                <p:oleObj name="Formula" r:id="rId8" imgW="1512720" imgH="3304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32040" y="3284984"/>
                        <a:ext cx="1572196" cy="343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 smtClean="0"/>
              <a:t>Calculating </a:t>
            </a:r>
            <a:r>
              <a:rPr lang="nl-BE" sz="3600" dirty="0"/>
              <a:t>the </a:t>
            </a:r>
            <a:r>
              <a:rPr lang="nl-BE" sz="3600" dirty="0" smtClean="0"/>
              <a:t>Likelihood </a:t>
            </a:r>
            <a:r>
              <a:rPr lang="nl-BE" sz="3600" dirty="0"/>
              <a:t>for </a:t>
            </a:r>
            <a:r>
              <a:rPr lang="nl-BE" sz="3600" dirty="0" smtClean="0"/>
              <a:t>Ungapped </a:t>
            </a:r>
            <a:r>
              <a:rPr lang="en-US" altLang="zh-CN" sz="3600" dirty="0" smtClean="0"/>
              <a:t>A</a:t>
            </a:r>
            <a:r>
              <a:rPr lang="nl-BE" sz="3600" dirty="0" smtClean="0"/>
              <a:t>lignments</a:t>
            </a:r>
            <a:endParaRPr lang="nl-NL" altLang="zh-CN" sz="3600" dirty="0">
              <a:ea typeface="宋体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BE" sz="2800" dirty="0">
                <a:solidFill>
                  <a:schemeClr val="tx2"/>
                </a:solidFill>
              </a:rPr>
              <a:t> </a:t>
            </a:r>
            <a:r>
              <a:rPr lang="pt-BR" altLang="zh-CN" sz="2800" dirty="0" smtClean="0"/>
              <a:t>n sequences of length N, site u</a:t>
            </a:r>
            <a:r>
              <a:rPr lang="en-US" altLang="zh-CN" sz="2800" dirty="0" smtClean="0"/>
              <a:t>=</a:t>
            </a:r>
            <a:r>
              <a:rPr lang="pt-BR" altLang="zh-CN" sz="2800" dirty="0" smtClean="0"/>
              <a:t>1...N</a:t>
            </a:r>
          </a:p>
          <a:p>
            <a:r>
              <a:rPr lang="en-US" altLang="zh-CN" sz="2800" dirty="0" smtClean="0"/>
              <a:t>Given a rooted tree contains </a:t>
            </a:r>
            <a:r>
              <a:rPr lang="en-US" altLang="zh-CN" sz="2800" i="1" dirty="0" smtClean="0"/>
              <a:t>2n - 1 </a:t>
            </a:r>
            <a:r>
              <a:rPr lang="en-US" altLang="zh-CN" sz="2800" dirty="0" smtClean="0"/>
              <a:t>nodes</a:t>
            </a:r>
            <a:r>
              <a:rPr lang="en-US" altLang="zh-CN" sz="2800" i="1" dirty="0" smtClean="0"/>
              <a:t>, 1... n </a:t>
            </a:r>
            <a:r>
              <a:rPr lang="en-US" altLang="zh-CN" sz="2800" dirty="0" smtClean="0"/>
              <a:t>being the leaf nodes, n+1 ... 2n-1 non-leaf, tree lengths</a:t>
            </a:r>
            <a:r>
              <a:rPr lang="en-US" altLang="zh-CN" sz="2800" i="1" dirty="0" smtClean="0"/>
              <a:t> </a:t>
            </a:r>
            <a:r>
              <a:rPr lang="nl-BE" altLang="zh-CN" sz="2800" dirty="0" smtClean="0"/>
              <a:t>t1, …, t</a:t>
            </a:r>
            <a:r>
              <a:rPr lang="nl-BE" altLang="zh-CN" sz="2800" baseline="-25000" dirty="0" smtClean="0"/>
              <a:t>2n-1</a:t>
            </a:r>
            <a:r>
              <a:rPr lang="nl-BE" altLang="zh-CN" sz="2800" dirty="0" smtClean="0"/>
              <a:t>.</a:t>
            </a:r>
          </a:p>
          <a:p>
            <a:r>
              <a:rPr lang="en-US" altLang="zh-CN" sz="2800" dirty="0" smtClean="0"/>
              <a:t>Let a(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) denote the ancestor of node </a:t>
            </a:r>
            <a:r>
              <a:rPr lang="en-US" altLang="zh-CN" sz="2800" dirty="0" err="1" smtClean="0"/>
              <a:t>a</a:t>
            </a:r>
            <a:r>
              <a:rPr lang="en-US" altLang="zh-CN" sz="2800" baseline="30000" dirty="0" err="1" smtClean="0"/>
              <a:t>i</a:t>
            </a:r>
            <a:endParaRPr lang="nl-BE" altLang="zh-CN" sz="2800" baseline="30000" dirty="0"/>
          </a:p>
          <a:p>
            <a:pPr>
              <a:buFont typeface="Wingdings" pitchFamily="2" charset="2"/>
              <a:buNone/>
            </a:pPr>
            <a:endParaRPr lang="nl-BE" sz="2800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endParaRPr lang="nl-BE" sz="2800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endParaRPr lang="nl-BE" sz="2800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endParaRPr lang="nl-BE" sz="2000" dirty="0"/>
          </a:p>
          <a:p>
            <a:pPr>
              <a:buFont typeface="Wingdings" pitchFamily="2" charset="2"/>
              <a:buNone/>
            </a:pPr>
            <a:r>
              <a:rPr lang="nl-BE" sz="2000" dirty="0"/>
              <a:t>              </a:t>
            </a:r>
          </a:p>
          <a:p>
            <a:pPr>
              <a:buFont typeface="Wingdings" pitchFamily="2" charset="2"/>
              <a:buNone/>
            </a:pPr>
            <a:r>
              <a:rPr lang="nl-BE" sz="2000" dirty="0"/>
              <a:t> </a:t>
            </a:r>
            <a:r>
              <a:rPr lang="nl-BE" sz="2000" dirty="0" smtClean="0"/>
              <a:t> </a:t>
            </a:r>
          </a:p>
          <a:p>
            <a:pPr>
              <a:buFont typeface="Wingdings" pitchFamily="2" charset="2"/>
              <a:buNone/>
            </a:pPr>
            <a:endParaRPr lang="nl-BE" sz="2400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547664" y="3717032"/>
          <a:ext cx="6283846" cy="2579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Formula" r:id="rId4" imgW="3642480" imgH="1496160" progId="Equation.Ribbit">
                  <p:embed/>
                </p:oleObj>
              </mc:Choice>
              <mc:Fallback>
                <p:oleObj name="Formula" r:id="rId4" imgW="3642480" imgH="1496160" progId="Equation.Ribbit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717032"/>
                        <a:ext cx="6283846" cy="25795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altLang="zh-CN" dirty="0">
                <a:solidFill>
                  <a:schemeClr val="tx2"/>
                </a:solidFill>
              </a:rPr>
              <a:t>Felsenstein’s </a:t>
            </a:r>
            <a:r>
              <a:rPr lang="en-US" altLang="zh-CN" dirty="0" smtClean="0">
                <a:solidFill>
                  <a:schemeClr val="tx2"/>
                </a:solidFill>
              </a:rPr>
              <a:t>R</a:t>
            </a:r>
            <a:r>
              <a:rPr lang="nl-BE" altLang="zh-CN" dirty="0" smtClean="0">
                <a:solidFill>
                  <a:schemeClr val="tx2"/>
                </a:solidFill>
              </a:rPr>
              <a:t>ecursive </a:t>
            </a:r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r>
              <a:rPr lang="nl-BE" altLang="zh-CN" dirty="0" smtClean="0">
                <a:solidFill>
                  <a:schemeClr val="tx2"/>
                </a:solidFill>
              </a:rPr>
              <a:t>lgorithm</a:t>
            </a:r>
            <a:endParaRPr lang="nl-BE" altLang="zh-CN" dirty="0">
              <a:solidFill>
                <a:schemeClr val="tx2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2800" dirty="0" smtClean="0"/>
              <a:t>Let P(L</a:t>
            </a:r>
            <a:r>
              <a:rPr lang="nl-BE" sz="2800" baseline="-25000" dirty="0" smtClean="0"/>
              <a:t>k</a:t>
            </a:r>
            <a:r>
              <a:rPr lang="en-US" sz="2800" dirty="0" smtClean="0"/>
              <a:t>|a) denote the probability of all the leafs below node k given that the residue at k is a.</a:t>
            </a:r>
          </a:p>
          <a:p>
            <a:r>
              <a:rPr lang="en-US" sz="2800" dirty="0" smtClean="0"/>
              <a:t>Then we compute P(</a:t>
            </a:r>
            <a:r>
              <a:rPr lang="en-US" sz="2800" dirty="0" err="1" smtClean="0"/>
              <a:t>L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|a</a:t>
            </a:r>
            <a:r>
              <a:rPr lang="en-US" sz="2800" dirty="0" smtClean="0"/>
              <a:t>) from the probabilities P(L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| b) and P(</a:t>
            </a:r>
            <a:r>
              <a:rPr lang="en-US" sz="2800" dirty="0" err="1" smtClean="0"/>
              <a:t>L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 |c) for all b and c, where </a:t>
            </a:r>
            <a:r>
              <a:rPr lang="en-US" sz="2800" dirty="0" err="1" smtClean="0"/>
              <a:t>i</a:t>
            </a:r>
            <a:r>
              <a:rPr lang="en-US" sz="2800" dirty="0" smtClean="0"/>
              <a:t> and j are the daughter nodes of k.</a:t>
            </a:r>
            <a:endParaRPr lang="nl-BE" sz="2800" dirty="0"/>
          </a:p>
          <a:p>
            <a:pPr>
              <a:buFont typeface="Wingdings" pitchFamily="2" charset="2"/>
              <a:buNone/>
            </a:pPr>
            <a:endParaRPr lang="nl-BE" sz="2800" dirty="0"/>
          </a:p>
          <a:p>
            <a:pPr>
              <a:buFont typeface="Wingdings" pitchFamily="2" charset="2"/>
              <a:buNone/>
            </a:pPr>
            <a:endParaRPr lang="nl-NL" altLang="zh-CN" sz="2800" baseline="-25000" dirty="0">
              <a:ea typeface="宋体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2195736" y="4293096"/>
            <a:ext cx="3744416" cy="1440160"/>
            <a:chOff x="2195736" y="4293096"/>
            <a:chExt cx="3744416" cy="14401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2483768" y="4869160"/>
              <a:ext cx="10081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483768" y="4869160"/>
              <a:ext cx="0" cy="4320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491880" y="4869160"/>
              <a:ext cx="0" cy="4320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195736" y="5301208"/>
              <a:ext cx="576064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203848" y="5301208"/>
              <a:ext cx="576064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987824" y="4581128"/>
              <a:ext cx="0" cy="28803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2987824" y="4581128"/>
              <a:ext cx="2160240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148064" y="4581128"/>
              <a:ext cx="0" cy="288032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139952" y="4293096"/>
              <a:ext cx="0" cy="288032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4644008" y="4869160"/>
              <a:ext cx="1008112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4644008" y="4869160"/>
              <a:ext cx="0" cy="864096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5652120" y="4869160"/>
              <a:ext cx="0" cy="432048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5364088" y="5301208"/>
              <a:ext cx="576064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195736" y="5301208"/>
              <a:ext cx="0" cy="432048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771800" y="5301208"/>
              <a:ext cx="0" cy="432048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3203848" y="5301208"/>
              <a:ext cx="0" cy="432048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779912" y="5301208"/>
              <a:ext cx="0" cy="432048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364088" y="5301208"/>
              <a:ext cx="0" cy="432048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940152" y="5301208"/>
              <a:ext cx="0" cy="432048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699792" y="4509120"/>
              <a:ext cx="21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k</a:t>
              </a:r>
              <a:endParaRPr lang="zh-CN" alt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15816" y="4797152"/>
              <a:ext cx="21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a</a:t>
              </a:r>
              <a:endParaRPr lang="zh-CN" alt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67744" y="4941168"/>
              <a:ext cx="21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 smtClean="0"/>
                <a:t>i</a:t>
              </a:r>
              <a:endParaRPr lang="zh-CN" altLang="en-US" sz="16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11760" y="5229200"/>
              <a:ext cx="21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b</a:t>
              </a:r>
              <a:endParaRPr lang="zh-CN" alt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47864" y="5229200"/>
              <a:ext cx="21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c</a:t>
              </a:r>
              <a:endParaRPr lang="zh-CN" altLang="en-US" sz="16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47864" y="5013176"/>
              <a:ext cx="21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j</a:t>
              </a:r>
              <a:endParaRPr lang="zh-CN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zh-CN" dirty="0" smtClean="0">
                <a:solidFill>
                  <a:schemeClr val="tx2"/>
                </a:solidFill>
              </a:rPr>
              <a:t>Felsenstein’s </a:t>
            </a:r>
            <a:r>
              <a:rPr lang="en-US" altLang="zh-CN" dirty="0" smtClean="0">
                <a:solidFill>
                  <a:schemeClr val="tx2"/>
                </a:solidFill>
              </a:rPr>
              <a:t>R</a:t>
            </a:r>
            <a:r>
              <a:rPr lang="nl-BE" altLang="zh-CN" dirty="0" smtClean="0">
                <a:solidFill>
                  <a:schemeClr val="tx2"/>
                </a:solidFill>
              </a:rPr>
              <a:t>ecursive </a:t>
            </a:r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r>
              <a:rPr lang="nl-BE" altLang="zh-CN" dirty="0" smtClean="0">
                <a:solidFill>
                  <a:schemeClr val="tx2"/>
                </a:solidFill>
              </a:rPr>
              <a:t>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Initialization: set k=2n-1</a:t>
            </a:r>
          </a:p>
          <a:p>
            <a:r>
              <a:rPr lang="en-US" altLang="zh-CN" dirty="0" smtClean="0"/>
              <a:t>Recursion: Compute P(</a:t>
            </a:r>
            <a:r>
              <a:rPr lang="en-US" altLang="zh-CN" dirty="0" err="1" smtClean="0"/>
              <a:t>L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 | a) for all a as follows:</a:t>
            </a:r>
          </a:p>
          <a:p>
            <a:pPr lvl="1"/>
            <a:r>
              <a:rPr lang="en-US" altLang="zh-CN" dirty="0" smtClean="0"/>
              <a:t>If k is leaf node: P(</a:t>
            </a:r>
            <a:r>
              <a:rPr lang="en-US" altLang="zh-CN" dirty="0" err="1" smtClean="0"/>
              <a:t>L</a:t>
            </a:r>
            <a:r>
              <a:rPr lang="en-US" altLang="zh-CN" baseline="-25000" dirty="0" err="1" smtClean="0"/>
              <a:t>k</a:t>
            </a:r>
            <a:r>
              <a:rPr lang="en-US" altLang="zh-CN" dirty="0" err="1" smtClean="0"/>
              <a:t>|a</a:t>
            </a:r>
            <a:r>
              <a:rPr lang="en-US" altLang="zh-CN" dirty="0" smtClean="0"/>
              <a:t>)=1 only if</a:t>
            </a:r>
          </a:p>
          <a:p>
            <a:pPr lvl="1"/>
            <a:r>
              <a:rPr lang="en-US" altLang="zh-CN" dirty="0" smtClean="0"/>
              <a:t>If k is not a leaf node: </a:t>
            </a:r>
          </a:p>
          <a:p>
            <a:pPr lvl="2"/>
            <a:r>
              <a:rPr lang="en-US" altLang="zh-CN" dirty="0" smtClean="0"/>
              <a:t>Compute P(</a:t>
            </a:r>
            <a:r>
              <a:rPr lang="en-US" altLang="zh-CN" dirty="0" err="1" smtClean="0"/>
              <a:t>L</a:t>
            </a:r>
            <a:r>
              <a:rPr lang="en-US" altLang="zh-CN" baseline="-25000" dirty="0" err="1" smtClean="0"/>
              <a:t>i</a:t>
            </a:r>
            <a:r>
              <a:rPr lang="en-US" altLang="zh-CN" dirty="0" err="1" smtClean="0"/>
              <a:t>|a</a:t>
            </a:r>
            <a:r>
              <a:rPr lang="en-US" altLang="zh-CN" dirty="0" smtClean="0"/>
              <a:t>), P(</a:t>
            </a:r>
            <a:r>
              <a:rPr lang="en-US" altLang="zh-CN" dirty="0" err="1" smtClean="0"/>
              <a:t>L</a:t>
            </a:r>
            <a:r>
              <a:rPr lang="en-US" altLang="zh-CN" baseline="-25000" dirty="0" err="1" smtClean="0"/>
              <a:t>j</a:t>
            </a:r>
            <a:r>
              <a:rPr lang="en-US" altLang="zh-CN" dirty="0" err="1" smtClean="0"/>
              <a:t>|a</a:t>
            </a:r>
            <a:r>
              <a:rPr lang="en-US" altLang="zh-CN" dirty="0" smtClean="0"/>
              <a:t>) for all a at the daughter nodes 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 , and set </a:t>
            </a:r>
          </a:p>
          <a:p>
            <a:r>
              <a:rPr lang="en-US" altLang="zh-CN" dirty="0" err="1" smtClean="0"/>
              <a:t>Temination</a:t>
            </a:r>
            <a:r>
              <a:rPr lang="en-US" altLang="zh-CN" dirty="0" smtClean="0"/>
              <a:t>: Likelihood at site u, 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084168" y="3284984"/>
          <a:ext cx="928687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6" name="Formula" r:id="rId4" imgW="467640" imgH="196920" progId="Equation.Ribbit">
                  <p:embed/>
                </p:oleObj>
              </mc:Choice>
              <mc:Fallback>
                <p:oleObj name="Formula" r:id="rId4" imgW="467640" imgH="196920" progId="Equation.Ribbit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3284984"/>
                        <a:ext cx="928687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275856" y="5877272"/>
          <a:ext cx="3833812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7" name="Formula" r:id="rId6" imgW="1934280" imgH="349560" progId="Equation.Ribbit">
                  <p:embed/>
                </p:oleObj>
              </mc:Choice>
              <mc:Fallback>
                <p:oleObj name="Formula" r:id="rId6" imgW="1934280" imgH="349560" progId="Equation.Ribbit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877272"/>
                        <a:ext cx="3833812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203848" y="4797152"/>
          <a:ext cx="3744416" cy="421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8" name="Formula" r:id="rId8" imgW="3101400" imgH="349560" progId="Equation.Ribbit">
                  <p:embed/>
                </p:oleObj>
              </mc:Choice>
              <mc:Fallback>
                <p:oleObj name="Formula" r:id="rId8" imgW="3101400" imgH="349560" progId="Equation.Ribbit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797152"/>
                        <a:ext cx="3744416" cy="4214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altLang="zh-CN" dirty="0">
                <a:solidFill>
                  <a:schemeClr val="tx2"/>
                </a:solidFill>
              </a:rPr>
              <a:t>Reversibility &amp; </a:t>
            </a:r>
            <a:r>
              <a:rPr lang="nl-BE" altLang="zh-CN" dirty="0" smtClean="0">
                <a:solidFill>
                  <a:schemeClr val="tx2"/>
                </a:solidFill>
              </a:rPr>
              <a:t>Independence </a:t>
            </a:r>
            <a:r>
              <a:rPr lang="nl-BE" altLang="zh-CN" dirty="0">
                <a:solidFill>
                  <a:schemeClr val="tx2"/>
                </a:solidFill>
              </a:rPr>
              <a:t>of R</a:t>
            </a:r>
            <a:r>
              <a:rPr lang="nl-BE" altLang="zh-CN" dirty="0" smtClean="0">
                <a:solidFill>
                  <a:schemeClr val="tx2"/>
                </a:solidFill>
              </a:rPr>
              <a:t>oot Position</a:t>
            </a:r>
            <a:endParaRPr lang="nl-BE" altLang="zh-CN" dirty="0">
              <a:solidFill>
                <a:schemeClr val="tx2"/>
              </a:solidFill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nl-BE" sz="2800" dirty="0" smtClean="0"/>
              <a:t>The </a:t>
            </a:r>
            <a:r>
              <a:rPr lang="nl-BE" sz="2800" dirty="0"/>
              <a:t>score of the optimal tree is independent of the root position if and only if: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nl-BE" sz="2800" dirty="0"/>
              <a:t>           - the substitution matrix is </a:t>
            </a:r>
            <a:r>
              <a:rPr lang="nl-BE" sz="2800" b="1" dirty="0">
                <a:solidFill>
                  <a:schemeClr val="tx2"/>
                </a:solidFill>
              </a:rPr>
              <a:t>multiplicative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nl-BE" sz="2800" dirty="0"/>
              <a:t>           - the substitution matrix is </a:t>
            </a:r>
            <a:r>
              <a:rPr lang="nl-BE" sz="2800" b="1" dirty="0">
                <a:solidFill>
                  <a:schemeClr val="tx2"/>
                </a:solidFill>
              </a:rPr>
              <a:t>reversible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nl-BE" sz="2800" dirty="0"/>
              <a:t>A substititution matrix is reversible if for all a,b and t:</a:t>
            </a:r>
            <a:endParaRPr lang="nl-NL" altLang="zh-CN" sz="2800" dirty="0">
              <a:ea typeface="宋体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915816" y="4365104"/>
          <a:ext cx="301148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Formula" r:id="rId3" imgW="1519200" imgH="177840" progId="Equation.Ribbit">
                  <p:embed/>
                </p:oleObj>
              </mc:Choice>
              <mc:Fallback>
                <p:oleObj name="Formula" r:id="rId3" imgW="1519200" imgH="177840" progId="Equation.Ribbit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365104"/>
                        <a:ext cx="3011488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>
                <a:ea typeface="新細明體" pitchFamily="18" charset="-120"/>
              </a:rPr>
              <a:t>Maximum Likelihood (ML)</a:t>
            </a:r>
            <a:endParaRPr lang="en-US" altLang="zh-CN" b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Score each tree by </a:t>
            </a:r>
          </a:p>
          <a:p>
            <a:pPr lvl="1"/>
            <a:r>
              <a:rPr lang="en-US" altLang="zh-TW">
                <a:ea typeface="新細明體" pitchFamily="18" charset="-120"/>
              </a:rPr>
              <a:t>Assumption of independent positions “m”</a:t>
            </a:r>
          </a:p>
          <a:p>
            <a:r>
              <a:rPr lang="en-US" altLang="zh-TW">
                <a:ea typeface="新細明體" pitchFamily="18" charset="-120"/>
              </a:rPr>
              <a:t>Branch lengths </a:t>
            </a:r>
            <a:r>
              <a:rPr lang="en-US" altLang="zh-TW" i="1">
                <a:ea typeface="新細明體" pitchFamily="18" charset="-120"/>
              </a:rPr>
              <a:t>t</a:t>
            </a:r>
            <a:r>
              <a:rPr lang="en-US" altLang="zh-TW">
                <a:ea typeface="新細明體" pitchFamily="18" charset="-120"/>
              </a:rPr>
              <a:t> can be optimized</a:t>
            </a:r>
          </a:p>
          <a:p>
            <a:pPr lvl="1"/>
            <a:r>
              <a:rPr lang="en-US" altLang="zh-TW">
                <a:ea typeface="新細明體" pitchFamily="18" charset="-120"/>
              </a:rPr>
              <a:t>Gradient Ascent</a:t>
            </a:r>
          </a:p>
          <a:p>
            <a:pPr lvl="1"/>
            <a:r>
              <a:rPr lang="en-US" altLang="zh-TW">
                <a:ea typeface="新細明體" pitchFamily="18" charset="-120"/>
              </a:rPr>
              <a:t>EM</a:t>
            </a:r>
          </a:p>
          <a:p>
            <a:r>
              <a:rPr lang="en-US" altLang="zh-TW">
                <a:ea typeface="新細明體" pitchFamily="18" charset="-120"/>
              </a:rPr>
              <a:t>We look for the highest scoring tree</a:t>
            </a:r>
          </a:p>
          <a:p>
            <a:pPr lvl="1"/>
            <a:r>
              <a:rPr lang="en-US" altLang="zh-TW">
                <a:ea typeface="新細明體" pitchFamily="18" charset="-120"/>
              </a:rPr>
              <a:t>Exhaustive</a:t>
            </a:r>
          </a:p>
          <a:p>
            <a:pPr lvl="1"/>
            <a:r>
              <a:rPr lang="en-US" altLang="zh-TW">
                <a:ea typeface="新細明體" pitchFamily="18" charset="-120"/>
              </a:rPr>
              <a:t>Sampling methods (Metropolis)</a:t>
            </a:r>
            <a:endParaRPr lang="en-US" altLang="zh-CN"/>
          </a:p>
          <a:p>
            <a:pPr>
              <a:buFont typeface="Monotype Sorts" pitchFamily="2" charset="2"/>
              <a:buNone/>
            </a:pPr>
            <a:endParaRPr lang="zh-TW" altLang="en-US" baseline="-2500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70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>
                <a:ea typeface="新細明體" pitchFamily="18" charset="-120"/>
              </a:rPr>
              <a:t>Computational Problem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ea typeface="新細明體" pitchFamily="18" charset="-120"/>
              </a:rPr>
              <a:t>Such procedures are computationally expensive!</a:t>
            </a:r>
          </a:p>
          <a:p>
            <a:r>
              <a:rPr lang="en-US" altLang="zh-TW" dirty="0">
                <a:ea typeface="新細明體" pitchFamily="18" charset="-120"/>
              </a:rPr>
              <a:t>Computation of optimal parameters, per candidate, requires non-trivial optimization step.</a:t>
            </a:r>
          </a:p>
          <a:p>
            <a:r>
              <a:rPr lang="en-US" altLang="zh-TW" dirty="0">
                <a:ea typeface="新細明體" pitchFamily="18" charset="-120"/>
              </a:rPr>
              <a:t>Spend non-negligible computation on a candidate, even if it is a low scoring one.</a:t>
            </a:r>
          </a:p>
          <a:p>
            <a:r>
              <a:rPr lang="en-US" altLang="zh-TW" dirty="0">
                <a:ea typeface="新細明體" pitchFamily="18" charset="-120"/>
              </a:rPr>
              <a:t>In practice, such learning procedures can only consider small sets of candidate structures</a:t>
            </a:r>
          </a:p>
        </p:txBody>
      </p:sp>
    </p:spTree>
    <p:extLst>
      <p:ext uri="{BB962C8B-B14F-4D97-AF65-F5344CB8AC3E}">
        <p14:creationId xmlns:p14="http://schemas.microsoft.com/office/powerpoint/2010/main" val="312792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S. Durbin, S. Eddy, A. Krogh and G. </a:t>
            </a:r>
            <a:r>
              <a:rPr lang="en-US" altLang="zh-CN" dirty="0" err="1" smtClean="0"/>
              <a:t>Mitchison</a:t>
            </a:r>
            <a:r>
              <a:rPr lang="en-US" altLang="zh-CN" dirty="0" smtClean="0"/>
              <a:t>. Biological Sequence Analysis—Probabilistic Models of Proteins and Nucleic Acids. 1998, Cambridge University Press.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Molecular Clock Hypothesis</a:t>
            </a:r>
            <a:endParaRPr lang="en-US" altLang="zh-CN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Amount </a:t>
            </a:r>
            <a:r>
              <a:rPr lang="en-US" altLang="zh-CN" dirty="0">
                <a:ea typeface="宋体" charset="-122"/>
              </a:rPr>
              <a:t>of genetic difference between sequences is a function of time since separation.</a:t>
            </a:r>
          </a:p>
          <a:p>
            <a:r>
              <a:rPr lang="en-US" altLang="zh-CN" dirty="0">
                <a:ea typeface="宋体" charset="-122"/>
              </a:rPr>
              <a:t>Rate of molecular change is constant (enough) to predict times of divergence</a:t>
            </a:r>
          </a:p>
        </p:txBody>
      </p:sp>
      <p:pic>
        <p:nvPicPr>
          <p:cNvPr id="5125" name="Picture 5" descr="y_daqimd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0"/>
            <a:ext cx="1814512" cy="21510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Likelihood of a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Given:</a:t>
            </a:r>
          </a:p>
          <a:p>
            <a:pPr lvl="1"/>
            <a:r>
              <a:rPr lang="en-US" altLang="zh-CN" dirty="0" smtClean="0"/>
              <a:t>n </a:t>
            </a:r>
            <a:r>
              <a:rPr lang="en-US" altLang="zh-CN" dirty="0"/>
              <a:t>aligned sequences M= X</a:t>
            </a:r>
            <a:r>
              <a:rPr lang="en-US" altLang="zh-CN" baseline="-25000" dirty="0"/>
              <a:t>1</a:t>
            </a:r>
            <a:r>
              <a:rPr lang="en-US" altLang="zh-CN" dirty="0"/>
              <a:t>,…,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endParaRPr lang="en-US" altLang="zh-CN" baseline="-25000" dirty="0"/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tree T, leaves labeled with X</a:t>
            </a:r>
            <a:r>
              <a:rPr lang="en-US" altLang="zh-CN" baseline="-25000" dirty="0"/>
              <a:t>1</a:t>
            </a:r>
            <a:r>
              <a:rPr lang="en-US" altLang="zh-CN" dirty="0"/>
              <a:t>,…,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endParaRPr lang="en-US" altLang="zh-CN" baseline="-25000" dirty="0"/>
          </a:p>
          <a:p>
            <a:r>
              <a:rPr lang="en-US" altLang="zh-CN" dirty="0" smtClean="0"/>
              <a:t>Reconstruction t*:</a:t>
            </a:r>
            <a:endParaRPr lang="en-US" altLang="zh-CN" dirty="0"/>
          </a:p>
          <a:p>
            <a:pPr lvl="1"/>
            <a:r>
              <a:rPr lang="en-US" altLang="zh-CN" dirty="0" smtClean="0"/>
              <a:t>Labeling </a:t>
            </a:r>
            <a:r>
              <a:rPr lang="en-US" altLang="zh-CN" dirty="0"/>
              <a:t>of internal nodes</a:t>
            </a:r>
          </a:p>
          <a:p>
            <a:pPr lvl="1"/>
            <a:r>
              <a:rPr lang="en-US" altLang="zh-CN" dirty="0" smtClean="0"/>
              <a:t>Branch </a:t>
            </a:r>
            <a:r>
              <a:rPr lang="en-US" altLang="zh-CN" dirty="0"/>
              <a:t>lengths</a:t>
            </a:r>
          </a:p>
          <a:p>
            <a:pPr marL="0" indent="0">
              <a:buNone/>
            </a:pPr>
            <a:r>
              <a:rPr lang="en-US" altLang="zh-CN" dirty="0" smtClean="0"/>
              <a:t>Goal</a:t>
            </a:r>
            <a:r>
              <a:rPr lang="en-US" altLang="zh-CN" dirty="0"/>
              <a:t>: Find optimal reconstruction </a:t>
            </a:r>
            <a:r>
              <a:rPr lang="en-US" altLang="zh-CN" dirty="0" smtClean="0"/>
              <a:t>t* </a:t>
            </a:r>
            <a:r>
              <a:rPr lang="en-US" altLang="zh-CN" dirty="0"/>
              <a:t>: </a:t>
            </a:r>
            <a:r>
              <a:rPr lang="en-US" altLang="zh-CN" dirty="0" smtClean="0"/>
              <a:t>One maximizing </a:t>
            </a:r>
            <a:r>
              <a:rPr lang="en-US" altLang="zh-CN" dirty="0"/>
              <a:t>the likelihood </a:t>
            </a:r>
            <a:r>
              <a:rPr lang="en-US" altLang="zh-CN" dirty="0" smtClean="0"/>
              <a:t>P(M|T, t*)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016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1F92-1D31-4442-A05E-1316B1FA17A5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7772400" cy="1143000"/>
          </a:xfrm>
        </p:spPr>
        <p:txBody>
          <a:bodyPr/>
          <a:lstStyle/>
          <a:p>
            <a:r>
              <a:rPr lang="en-US" altLang="zh-TW"/>
              <a:t>Probabilistic Methods</a:t>
            </a: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44675"/>
            <a:ext cx="7920038" cy="4248150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TW" sz="2800" dirty="0"/>
              <a:t>The phylogenetic tree represents a generative probabilistic model (like HMMs) for the observed sequences.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TW" sz="2800" dirty="0"/>
              <a:t>Background probabilities: q(a)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TW" sz="2800" dirty="0"/>
              <a:t>Mutation probabilities:  P(</a:t>
            </a:r>
            <a:r>
              <a:rPr lang="en-US" altLang="zh-TW" sz="2800" dirty="0" err="1"/>
              <a:t>a|b</a:t>
            </a:r>
            <a:r>
              <a:rPr lang="en-US" altLang="zh-TW" sz="2800" dirty="0"/>
              <a:t>, t)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TW" sz="2800" dirty="0"/>
              <a:t>Models for evolutionary mutations</a:t>
            </a:r>
          </a:p>
          <a:p>
            <a:pPr marL="762000" lvl="1">
              <a:lnSpc>
                <a:spcPct val="90000"/>
              </a:lnSpc>
            </a:pPr>
            <a:r>
              <a:rPr lang="en-US" altLang="zh-TW" dirty="0"/>
              <a:t>Jukes Cantor</a:t>
            </a:r>
          </a:p>
          <a:p>
            <a:pPr marL="762000" lvl="1">
              <a:lnSpc>
                <a:spcPct val="90000"/>
              </a:lnSpc>
            </a:pPr>
            <a:r>
              <a:rPr lang="en-US" altLang="zh-TW" dirty="0"/>
              <a:t>Kimura 2-parameter model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TW" sz="2800" dirty="0"/>
              <a:t>Such models are used to derive the probabilities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56777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Probabilistic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Assumptions</a:t>
            </a:r>
            <a:r>
              <a:rPr lang="en-US" altLang="zh-CN" sz="3600" dirty="0" smtClean="0"/>
              <a:t>:</a:t>
            </a:r>
          </a:p>
          <a:p>
            <a:pPr marL="914400" lvl="1" indent="-514350"/>
            <a:r>
              <a:rPr lang="en-US" altLang="zh-CN" sz="3200" dirty="0"/>
              <a:t>Each character is independent</a:t>
            </a:r>
          </a:p>
          <a:p>
            <a:pPr marL="914400" lvl="1" indent="-514350"/>
            <a:r>
              <a:rPr lang="en-US" altLang="zh-CN" sz="3200" dirty="0" smtClean="0"/>
              <a:t>The </a:t>
            </a:r>
            <a:r>
              <a:rPr lang="en-US" altLang="zh-CN" sz="3200" dirty="0"/>
              <a:t>branching is a Markov process</a:t>
            </a:r>
            <a:r>
              <a:rPr lang="en-US" altLang="zh-CN" sz="3200" dirty="0" smtClean="0"/>
              <a:t>: The </a:t>
            </a:r>
            <a:r>
              <a:rPr lang="en-US" altLang="zh-CN" sz="3200" dirty="0"/>
              <a:t>probability that a node x has a specific label </a:t>
            </a:r>
            <a:r>
              <a:rPr lang="en-US" altLang="zh-CN" sz="3200" dirty="0" smtClean="0"/>
              <a:t>is only </a:t>
            </a:r>
            <a:r>
              <a:rPr lang="en-US" altLang="zh-CN" sz="3200" dirty="0"/>
              <a:t>a function of the parent node y and </a:t>
            </a:r>
            <a:r>
              <a:rPr lang="en-US" altLang="zh-CN" sz="3200" dirty="0" smtClean="0"/>
              <a:t>the branch </a:t>
            </a:r>
            <a:r>
              <a:rPr lang="en-US" altLang="zh-CN" sz="3200" dirty="0"/>
              <a:t>length t between </a:t>
            </a:r>
            <a:r>
              <a:rPr lang="en-US" altLang="zh-CN" sz="3200" dirty="0" smtClean="0"/>
              <a:t>them</a:t>
            </a:r>
          </a:p>
          <a:p>
            <a:pPr marL="914400" lvl="1" indent="-514350"/>
            <a:r>
              <a:rPr lang="en-US" altLang="zh-CN" sz="3200" dirty="0" smtClean="0"/>
              <a:t>The </a:t>
            </a:r>
            <a:r>
              <a:rPr lang="en-US" altLang="zh-CN" sz="3200" dirty="0"/>
              <a:t>probabilities P(</a:t>
            </a:r>
            <a:r>
              <a:rPr lang="en-US" altLang="zh-CN" sz="3200" dirty="0" err="1"/>
              <a:t>x|y,t</a:t>
            </a:r>
            <a:r>
              <a:rPr lang="en-US" altLang="zh-CN" sz="3200" dirty="0"/>
              <a:t>) are known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0213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Example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then tree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474698"/>
            <a:ext cx="3024336" cy="243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222626"/>
              </p:ext>
            </p:extLst>
          </p:nvPr>
        </p:nvGraphicFramePr>
        <p:xfrm>
          <a:off x="1907704" y="5517232"/>
          <a:ext cx="61118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Formula" r:id="rId4" imgW="3082320" imgH="403920" progId="Equation.Ribbit">
                  <p:embed/>
                </p:oleObj>
              </mc:Choice>
              <mc:Fallback>
                <p:oleObj name="Formula" r:id="rId4" imgW="3082320" imgH="403920" progId="Equation.Ribbit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5517232"/>
                        <a:ext cx="611187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393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Molecular Evolution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zh-CN" dirty="0" smtClean="0">
                <a:ea typeface="宋体" charset="-122"/>
              </a:rPr>
              <a:t>Q:  	How can we model evolution on nucleotide 	level? (ignore gaps, focus on substitutions)</a:t>
            </a:r>
          </a:p>
          <a:p>
            <a:pPr>
              <a:buFontTx/>
              <a:buNone/>
            </a:pPr>
            <a:r>
              <a:rPr lang="en-US" altLang="zh-CN" dirty="0" smtClean="0">
                <a:ea typeface="宋体" charset="-122"/>
              </a:rPr>
              <a:t>A:  	Consider what happens at a specific position 	for small time interval </a:t>
            </a:r>
            <a:r>
              <a:rPr lang="en-US" altLang="zh-CN" dirty="0" err="1" smtClean="0">
                <a:ea typeface="宋体" charset="-122"/>
                <a:cs typeface="Arial" charset="0"/>
              </a:rPr>
              <a:t>Δt</a:t>
            </a:r>
            <a:endParaRPr lang="en-US" altLang="zh-CN" dirty="0" smtClean="0">
              <a:ea typeface="宋体" charset="-122"/>
              <a:cs typeface="Arial" charset="0"/>
            </a:endParaRPr>
          </a:p>
          <a:p>
            <a:pPr>
              <a:buFontTx/>
              <a:buNone/>
            </a:pPr>
            <a:endParaRPr lang="en-US" altLang="zh-CN" dirty="0" smtClean="0">
              <a:ea typeface="宋体" charset="-122"/>
              <a:cs typeface="Arial" charset="0"/>
            </a:endParaRPr>
          </a:p>
          <a:p>
            <a:r>
              <a:rPr lang="en-US" altLang="zh-CN" dirty="0" smtClean="0">
                <a:ea typeface="宋体" charset="-122"/>
                <a:cs typeface="Arial" charset="0"/>
              </a:rPr>
              <a:t>P(t) = vector of probabilities of {A,C,G,T} at time t</a:t>
            </a:r>
          </a:p>
          <a:p>
            <a:r>
              <a:rPr lang="en-US" altLang="zh-CN" dirty="0" err="1" smtClean="0">
                <a:ea typeface="宋体" charset="-122"/>
                <a:cs typeface="Arial" charset="0"/>
              </a:rPr>
              <a:t>μ</a:t>
            </a:r>
            <a:r>
              <a:rPr lang="en-US" altLang="zh-CN" baseline="-25000" dirty="0" err="1" smtClean="0">
                <a:ea typeface="宋体" charset="-122"/>
                <a:cs typeface="Arial" charset="0"/>
              </a:rPr>
              <a:t>AC</a:t>
            </a:r>
            <a:r>
              <a:rPr lang="en-US" altLang="zh-CN" dirty="0" smtClean="0">
                <a:ea typeface="宋体" charset="-122"/>
                <a:cs typeface="Arial" charset="0"/>
              </a:rPr>
              <a:t> = rate of transition from A to C per unit time</a:t>
            </a:r>
          </a:p>
          <a:p>
            <a:r>
              <a:rPr lang="en-US" altLang="zh-CN" dirty="0" err="1" smtClean="0">
                <a:ea typeface="宋体" charset="-122"/>
                <a:cs typeface="Arial" charset="0"/>
              </a:rPr>
              <a:t>μ</a:t>
            </a:r>
            <a:r>
              <a:rPr lang="en-US" altLang="zh-CN" baseline="-25000" dirty="0" err="1" smtClean="0">
                <a:ea typeface="宋体" charset="-122"/>
                <a:cs typeface="Arial" charset="0"/>
              </a:rPr>
              <a:t>A</a:t>
            </a:r>
            <a:r>
              <a:rPr lang="en-US" altLang="zh-CN" dirty="0" smtClean="0">
                <a:ea typeface="宋体" charset="-122"/>
                <a:cs typeface="Arial" charset="0"/>
              </a:rPr>
              <a:t> = </a:t>
            </a:r>
            <a:r>
              <a:rPr lang="en-US" altLang="zh-CN" dirty="0" err="1" smtClean="0">
                <a:ea typeface="宋体" charset="-122"/>
                <a:cs typeface="Arial" charset="0"/>
              </a:rPr>
              <a:t>μ</a:t>
            </a:r>
            <a:r>
              <a:rPr lang="en-US" altLang="zh-CN" baseline="-25000" dirty="0" err="1" smtClean="0">
                <a:ea typeface="宋体" charset="-122"/>
                <a:cs typeface="Arial" charset="0"/>
              </a:rPr>
              <a:t>AC</a:t>
            </a:r>
            <a:r>
              <a:rPr lang="en-US" altLang="zh-CN" dirty="0" smtClean="0">
                <a:ea typeface="宋体" charset="-122"/>
                <a:cs typeface="Arial" charset="0"/>
              </a:rPr>
              <a:t> + </a:t>
            </a:r>
            <a:r>
              <a:rPr lang="en-US" altLang="zh-CN" dirty="0" err="1" smtClean="0">
                <a:ea typeface="宋体" charset="-122"/>
                <a:cs typeface="Arial" charset="0"/>
              </a:rPr>
              <a:t>μ</a:t>
            </a:r>
            <a:r>
              <a:rPr lang="en-US" altLang="zh-CN" baseline="-25000" dirty="0" err="1" smtClean="0">
                <a:ea typeface="宋体" charset="-122"/>
                <a:cs typeface="Arial" charset="0"/>
              </a:rPr>
              <a:t>AG</a:t>
            </a:r>
            <a:r>
              <a:rPr lang="en-US" altLang="zh-CN" dirty="0" smtClean="0">
                <a:ea typeface="宋体" charset="-122"/>
                <a:cs typeface="Arial" charset="0"/>
              </a:rPr>
              <a:t> + </a:t>
            </a:r>
            <a:r>
              <a:rPr lang="en-US" altLang="zh-CN" dirty="0" err="1" smtClean="0">
                <a:ea typeface="宋体" charset="-122"/>
                <a:cs typeface="Arial" charset="0"/>
              </a:rPr>
              <a:t>μ</a:t>
            </a:r>
            <a:r>
              <a:rPr lang="en-US" altLang="zh-CN" baseline="-25000" dirty="0" err="1" smtClean="0">
                <a:ea typeface="宋体" charset="-122"/>
                <a:cs typeface="Arial" charset="0"/>
              </a:rPr>
              <a:t>AT</a:t>
            </a:r>
            <a:r>
              <a:rPr lang="en-US" altLang="zh-CN" dirty="0" smtClean="0">
                <a:ea typeface="宋体" charset="-122"/>
                <a:cs typeface="Arial" charset="0"/>
              </a:rPr>
              <a:t> rate of transition out of A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err="1" smtClean="0">
                <a:ea typeface="宋体" charset="-122"/>
              </a:rPr>
              <a:t>p</a:t>
            </a:r>
            <a:r>
              <a:rPr lang="en-US" altLang="zh-CN" baseline="-25000" dirty="0" err="1" smtClean="0">
                <a:ea typeface="宋体" charset="-122"/>
              </a:rPr>
              <a:t>A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en-US" altLang="zh-CN" dirty="0" err="1" smtClean="0">
                <a:ea typeface="宋体" charset="-122"/>
              </a:rPr>
              <a:t>t+</a:t>
            </a:r>
            <a:r>
              <a:rPr lang="en-US" altLang="zh-CN" dirty="0" err="1" smtClean="0">
                <a:ea typeface="宋体" charset="-122"/>
                <a:cs typeface="Arial" charset="0"/>
              </a:rPr>
              <a:t>Δt</a:t>
            </a:r>
            <a:r>
              <a:rPr lang="en-US" altLang="zh-CN" dirty="0" smtClean="0">
                <a:ea typeface="宋体" charset="-122"/>
                <a:cs typeface="Arial" charset="0"/>
              </a:rPr>
              <a:t>) = </a:t>
            </a:r>
            <a:r>
              <a:rPr lang="en-US" altLang="zh-CN" dirty="0" err="1" smtClean="0">
                <a:ea typeface="宋体" charset="-122"/>
                <a:cs typeface="Arial" charset="0"/>
              </a:rPr>
              <a:t>p</a:t>
            </a:r>
            <a:r>
              <a:rPr lang="en-US" altLang="zh-CN" baseline="-25000" dirty="0" err="1" smtClean="0">
                <a:ea typeface="宋体" charset="-122"/>
                <a:cs typeface="Arial" charset="0"/>
              </a:rPr>
              <a:t>A</a:t>
            </a:r>
            <a:r>
              <a:rPr lang="en-US" altLang="zh-CN" dirty="0" smtClean="0">
                <a:ea typeface="宋体" charset="-122"/>
                <a:cs typeface="Arial" charset="0"/>
              </a:rPr>
              <a:t>(t) – </a:t>
            </a:r>
            <a:r>
              <a:rPr lang="en-US" altLang="zh-CN" dirty="0" err="1" smtClean="0">
                <a:ea typeface="宋体" charset="-122"/>
                <a:cs typeface="Arial" charset="0"/>
              </a:rPr>
              <a:t>p</a:t>
            </a:r>
            <a:r>
              <a:rPr lang="en-US" altLang="zh-CN" baseline="-25000" dirty="0" err="1" smtClean="0">
                <a:ea typeface="宋体" charset="-122"/>
                <a:cs typeface="Arial" charset="0"/>
              </a:rPr>
              <a:t>A</a:t>
            </a:r>
            <a:r>
              <a:rPr lang="en-US" altLang="zh-CN" dirty="0" smtClean="0">
                <a:ea typeface="宋体" charset="-122"/>
                <a:cs typeface="Arial" charset="0"/>
              </a:rPr>
              <a:t>(t) </a:t>
            </a:r>
            <a:r>
              <a:rPr lang="en-US" altLang="zh-CN" dirty="0" err="1" smtClean="0">
                <a:ea typeface="宋体" charset="-122"/>
                <a:cs typeface="Arial" charset="0"/>
              </a:rPr>
              <a:t>μ</a:t>
            </a:r>
            <a:r>
              <a:rPr lang="en-US" altLang="zh-CN" baseline="-25000" dirty="0" err="1" smtClean="0">
                <a:ea typeface="宋体" charset="-122"/>
                <a:cs typeface="Arial" charset="0"/>
              </a:rPr>
              <a:t>A</a:t>
            </a:r>
            <a:r>
              <a:rPr lang="en-US" altLang="zh-CN" baseline="-25000" dirty="0" smtClean="0">
                <a:ea typeface="宋体" charset="-122"/>
                <a:cs typeface="Arial" charset="0"/>
              </a:rPr>
              <a:t> </a:t>
            </a:r>
            <a:r>
              <a:rPr lang="en-US" altLang="zh-CN" dirty="0" err="1" smtClean="0">
                <a:ea typeface="宋体" charset="-122"/>
                <a:cs typeface="Arial" charset="0"/>
              </a:rPr>
              <a:t>Δt</a:t>
            </a:r>
            <a:r>
              <a:rPr lang="en-US" altLang="zh-CN" dirty="0" smtClean="0">
                <a:ea typeface="宋体" charset="-122"/>
                <a:cs typeface="Arial" charset="0"/>
              </a:rPr>
              <a:t> + </a:t>
            </a:r>
            <a:r>
              <a:rPr lang="en-US" altLang="zh-CN" dirty="0" err="1" smtClean="0">
                <a:ea typeface="宋体" charset="-122"/>
                <a:cs typeface="Arial" charset="0"/>
              </a:rPr>
              <a:t>p</a:t>
            </a:r>
            <a:r>
              <a:rPr lang="en-US" altLang="zh-CN" baseline="-25000" dirty="0" err="1" smtClean="0">
                <a:ea typeface="宋体" charset="-122"/>
                <a:cs typeface="Arial" charset="0"/>
              </a:rPr>
              <a:t>C</a:t>
            </a:r>
            <a:r>
              <a:rPr lang="en-US" altLang="zh-CN" dirty="0" smtClean="0">
                <a:ea typeface="宋体" charset="-122"/>
                <a:cs typeface="Arial" charset="0"/>
              </a:rPr>
              <a:t>(t) </a:t>
            </a:r>
            <a:r>
              <a:rPr lang="en-US" altLang="zh-CN" dirty="0" err="1" smtClean="0">
                <a:ea typeface="宋体" charset="-122"/>
                <a:cs typeface="Arial" charset="0"/>
              </a:rPr>
              <a:t>μ</a:t>
            </a:r>
            <a:r>
              <a:rPr lang="en-US" altLang="zh-CN" baseline="-25000" dirty="0" err="1" smtClean="0">
                <a:ea typeface="宋体" charset="-122"/>
                <a:cs typeface="Arial" charset="0"/>
              </a:rPr>
              <a:t>CA</a:t>
            </a:r>
            <a:r>
              <a:rPr lang="en-US" altLang="zh-CN" baseline="-25000" dirty="0" smtClean="0">
                <a:ea typeface="宋体" charset="-122"/>
                <a:cs typeface="Arial" charset="0"/>
              </a:rPr>
              <a:t> </a:t>
            </a:r>
            <a:r>
              <a:rPr lang="en-US" altLang="zh-CN" dirty="0" err="1" smtClean="0">
                <a:ea typeface="宋体" charset="-122"/>
                <a:cs typeface="Arial" charset="0"/>
              </a:rPr>
              <a:t>Δt</a:t>
            </a:r>
            <a:r>
              <a:rPr lang="en-US" altLang="zh-CN" dirty="0" smtClean="0">
                <a:ea typeface="宋体" charset="-122"/>
                <a:cs typeface="Arial" charset="0"/>
              </a:rPr>
              <a:t> + …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Molecular Evolution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dirty="0" smtClean="0">
                <a:ea typeface="宋体" charset="-122"/>
              </a:rPr>
              <a:t>In matrix/vector notation, we get</a:t>
            </a:r>
          </a:p>
          <a:p>
            <a:pPr algn="ctr">
              <a:buFontTx/>
              <a:buNone/>
            </a:pPr>
            <a:endParaRPr lang="en-US" altLang="zh-CN" dirty="0" smtClean="0">
              <a:ea typeface="宋体" charset="-122"/>
            </a:endParaRPr>
          </a:p>
          <a:p>
            <a:pPr>
              <a:buFontTx/>
              <a:buNone/>
            </a:pPr>
            <a:endParaRPr lang="en-US" altLang="zh-CN" dirty="0" smtClean="0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ea typeface="宋体" charset="-122"/>
              </a:rPr>
              <a:t>where Q is the substitution rate matrix</a:t>
            </a:r>
          </a:p>
          <a:p>
            <a:endParaRPr lang="en-US" altLang="zh-CN" dirty="0" smtClean="0">
              <a:ea typeface="宋体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84022"/>
              </p:ext>
            </p:extLst>
          </p:nvPr>
        </p:nvGraphicFramePr>
        <p:xfrm>
          <a:off x="2195736" y="4221088"/>
          <a:ext cx="4427538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4" name="Formula" r:id="rId4" imgW="2234160" imgH="758520" progId="Equation.Ribbit">
                  <p:embed/>
                </p:oleObj>
              </mc:Choice>
              <mc:Fallback>
                <p:oleObj name="Formula" r:id="rId4" imgW="2234160" imgH="758520" progId="Equation.Ribbit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221088"/>
                        <a:ext cx="4427538" cy="150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366581"/>
              </p:ext>
            </p:extLst>
          </p:nvPr>
        </p:nvGraphicFramePr>
        <p:xfrm>
          <a:off x="2051720" y="2636912"/>
          <a:ext cx="376713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5" name="Formula" r:id="rId6" imgW="1900080" imgH="176760" progId="Equation.Ribbit">
                  <p:embed/>
                </p:oleObj>
              </mc:Choice>
              <mc:Fallback>
                <p:oleObj name="Formula" r:id="rId6" imgW="1900080" imgH="176760" progId="Equation.Ribbit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636912"/>
                        <a:ext cx="3767138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911</Words>
  <Application>Microsoft Office PowerPoint</Application>
  <PresentationFormat>全屏显示(4:3)</PresentationFormat>
  <Paragraphs>185</Paragraphs>
  <Slides>28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Office 主题</vt:lpstr>
      <vt:lpstr>Clip</vt:lpstr>
      <vt:lpstr>Formula</vt:lpstr>
      <vt:lpstr>Equation</vt:lpstr>
      <vt:lpstr>Aurora Equation</vt:lpstr>
      <vt:lpstr>第4章：进化树构建的概率方法</vt:lpstr>
      <vt:lpstr>Phylogenetic Tree</vt:lpstr>
      <vt:lpstr>Molecular Clock Hypothesis</vt:lpstr>
      <vt:lpstr>Likelihood of a Tree</vt:lpstr>
      <vt:lpstr>Probabilistic Methods</vt:lpstr>
      <vt:lpstr>Probabilistic Model</vt:lpstr>
      <vt:lpstr>Example</vt:lpstr>
      <vt:lpstr>Molecular Evolution</vt:lpstr>
      <vt:lpstr>Molecular Evolution</vt:lpstr>
      <vt:lpstr>Molecular Evolution</vt:lpstr>
      <vt:lpstr>Mutation Probabilities</vt:lpstr>
      <vt:lpstr>Jukes Cantor model</vt:lpstr>
      <vt:lpstr>Substitution Matrix</vt:lpstr>
      <vt:lpstr>Substitution Matrix</vt:lpstr>
      <vt:lpstr>Kimura 2-parameter Model</vt:lpstr>
      <vt:lpstr>Substitution Matrix</vt:lpstr>
      <vt:lpstr>Substitution Matrix</vt:lpstr>
      <vt:lpstr>Substitution Matrix: General Case</vt:lpstr>
      <vt:lpstr>PAM矩阵</vt:lpstr>
      <vt:lpstr>PAM矩阵</vt:lpstr>
      <vt:lpstr>Calculating the Likelihood for Ungapped Alignments</vt:lpstr>
      <vt:lpstr>Calculating the Likelihood for Ungapped Alignments</vt:lpstr>
      <vt:lpstr>Felsenstein’s Recursive Algorithm</vt:lpstr>
      <vt:lpstr>Felsenstein’s Recursive Algorithm</vt:lpstr>
      <vt:lpstr>Reversibility &amp; Independence of Root Position</vt:lpstr>
      <vt:lpstr>Maximum Likelihood (ML)</vt:lpstr>
      <vt:lpstr>Computational Problem</vt:lpstr>
      <vt:lpstr>参考文献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第4章：进化树</dc:title>
  <dc:creator>Minghua Deng</dc:creator>
  <cp:lastModifiedBy>Minghua Deng</cp:lastModifiedBy>
  <cp:revision>80</cp:revision>
  <dcterms:created xsi:type="dcterms:W3CDTF">2013-09-20T08:35:01Z</dcterms:created>
  <dcterms:modified xsi:type="dcterms:W3CDTF">2014-04-25T01:50:13Z</dcterms:modified>
</cp:coreProperties>
</file>