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59" r:id="rId4"/>
    <p:sldId id="260" r:id="rId5"/>
    <p:sldId id="261" r:id="rId6"/>
    <p:sldId id="263" r:id="rId7"/>
    <p:sldId id="264" r:id="rId8"/>
    <p:sldId id="265" r:id="rId9"/>
    <p:sldId id="257" r:id="rId10"/>
    <p:sldId id="262" r:id="rId11"/>
    <p:sldId id="266" r:id="rId12"/>
    <p:sldId id="267" r:id="rId13"/>
    <p:sldId id="268" r:id="rId14"/>
    <p:sldId id="269" r:id="rId15"/>
    <p:sldId id="290" r:id="rId16"/>
    <p:sldId id="301" r:id="rId17"/>
    <p:sldId id="302" r:id="rId18"/>
    <p:sldId id="303" r:id="rId19"/>
    <p:sldId id="293" r:id="rId20"/>
    <p:sldId id="294" r:id="rId21"/>
    <p:sldId id="295" r:id="rId22"/>
    <p:sldId id="296" r:id="rId23"/>
    <p:sldId id="297" r:id="rId24"/>
    <p:sldId id="298" r:id="rId25"/>
    <p:sldId id="304" r:id="rId26"/>
    <p:sldId id="300" r:id="rId27"/>
    <p:sldId id="305" r:id="rId28"/>
    <p:sldId id="322" r:id="rId29"/>
    <p:sldId id="327" r:id="rId30"/>
    <p:sldId id="306" r:id="rId31"/>
    <p:sldId id="307" r:id="rId32"/>
    <p:sldId id="308" r:id="rId33"/>
    <p:sldId id="309" r:id="rId34"/>
    <p:sldId id="335" r:id="rId35"/>
    <p:sldId id="334" r:id="rId36"/>
    <p:sldId id="321" r:id="rId37"/>
    <p:sldId id="323" r:id="rId38"/>
    <p:sldId id="324" r:id="rId39"/>
    <p:sldId id="325" r:id="rId40"/>
    <p:sldId id="343" r:id="rId41"/>
    <p:sldId id="336" r:id="rId42"/>
    <p:sldId id="337" r:id="rId43"/>
    <p:sldId id="338" r:id="rId44"/>
    <p:sldId id="339" r:id="rId45"/>
    <p:sldId id="340" r:id="rId46"/>
    <p:sldId id="341" r:id="rId47"/>
    <p:sldId id="312" r:id="rId48"/>
    <p:sldId id="313" r:id="rId49"/>
    <p:sldId id="314" r:id="rId50"/>
    <p:sldId id="328" r:id="rId51"/>
    <p:sldId id="329" r:id="rId52"/>
    <p:sldId id="345" r:id="rId53"/>
    <p:sldId id="330" r:id="rId54"/>
    <p:sldId id="331" r:id="rId55"/>
    <p:sldId id="333" r:id="rId56"/>
    <p:sldId id="332" r:id="rId57"/>
    <p:sldId id="317" r:id="rId58"/>
    <p:sldId id="318" r:id="rId59"/>
    <p:sldId id="326"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59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27.wmf"/><Relationship Id="rId4"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EAF17-76B2-4BCC-9BD6-D7D4E7E62FE9}" type="datetimeFigureOut">
              <a:rPr lang="zh-CN" altLang="en-US" smtClean="0"/>
              <a:pPr/>
              <a:t>2013/9/24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43602-0285-433A-8B7B-3BAD18D5D4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8F678-D77E-4331-8D8C-3D4275297749}" type="slidenum">
              <a:rPr lang="en-US" altLang="zh-CN"/>
              <a:pPr/>
              <a:t>2</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C495E83-5B94-4F47-A801-4E871C3BC65D}" type="slidenum">
              <a:rPr lang="en-US" altLang="zh-CN"/>
              <a:pPr/>
              <a:t>20</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29BBF46-0BDE-44F7-831B-9EB62ED4DA2A}" type="slidenum">
              <a:rPr lang="en-US" altLang="zh-CN"/>
              <a:pPr/>
              <a:t>21</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3B42F06-47BA-4693-A9B4-D8DFC6A4308E}" type="slidenum">
              <a:rPr lang="en-US" altLang="zh-CN"/>
              <a:pPr/>
              <a:t>22</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96E73B8-5BC5-43DC-8206-9132038DBC2D}" type="slidenum">
              <a:rPr lang="en-US" altLang="zh-CN"/>
              <a:pPr/>
              <a:t>23</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F755EE7-03FF-4759-A55D-D4D6E75B92CE}" type="slidenum">
              <a:rPr lang="en-US" altLang="zh-CN"/>
              <a:pPr/>
              <a:t>24</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06D17FC-889C-4C51-BDF1-8D3A663D4190}" type="slidenum">
              <a:rPr lang="en-US" altLang="zh-CN"/>
              <a:pPr/>
              <a:t>26</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7861F9B-96C6-4916-BCEB-A55AEAEBA65E}" type="slidenum">
              <a:rPr lang="en-US" altLang="zh-CN"/>
              <a:pPr/>
              <a:t>27</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2FD85ED-0378-4B6F-B2B2-3539EA919D86}" type="slidenum">
              <a:rPr lang="en-US" altLang="zh-CN"/>
              <a:pPr/>
              <a:t>28</a:t>
            </a:fld>
            <a:endParaRPr lang="en-US" altLang="zh-CN"/>
          </a:p>
        </p:txBody>
      </p:sp>
      <p:sp>
        <p:nvSpPr>
          <p:cNvPr id="87042" name="Rectangle 1026"/>
          <p:cNvSpPr>
            <a:spLocks noGrp="1" noRot="1" noChangeAspect="1" noChangeArrowheads="1" noTextEdit="1"/>
          </p:cNvSpPr>
          <p:nvPr>
            <p:ph type="sldImg"/>
          </p:nvPr>
        </p:nvSpPr>
        <p:spPr>
          <a:ln/>
        </p:spPr>
      </p:sp>
      <p:sp>
        <p:nvSpPr>
          <p:cNvPr id="87043" name="Rectangle 1027"/>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BC83EE4-E68F-491B-AE66-4A5194480877}" type="slidenum">
              <a:rPr lang="en-US" altLang="zh-CN"/>
              <a:pPr/>
              <a:t>29</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0D2756F-6802-4AAB-A6F6-6516168ED358}" type="slidenum">
              <a:rPr lang="en-US" altLang="zh-CN"/>
              <a:pPr/>
              <a:t>30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AD268-1F12-453C-8846-A77481638772}" type="slidenum">
              <a:rPr lang="en-US" altLang="zh-CN"/>
              <a:pPr/>
              <a:t>3</a:t>
            </a:fld>
            <a:endParaRPr lang="en-US" altLang="zh-CN"/>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2CBEE3-E1B2-418D-A979-D21C77B26505}" type="slidenum">
              <a:rPr lang="en-US" altLang="zh-CN"/>
              <a:pPr/>
              <a:t>31</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7354088-7489-4B9E-9DF0-AF125CB4B983}" type="slidenum">
              <a:rPr lang="en-US" altLang="zh-CN"/>
              <a:pPr/>
              <a:t>32</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AEF1FEB-D301-46BE-8787-2FBC5AC7AEAD}" type="slidenum">
              <a:rPr lang="en-US" altLang="zh-CN"/>
              <a:pPr/>
              <a:t>33</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9B95A9-512C-4827-84D4-09233172ED2C}" type="slidenum">
              <a:rPr lang="en-US" altLang="zh-CN"/>
              <a:pPr/>
              <a:t>47</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30218AC-6D18-4C60-8AC4-8D197FE5E1AD}" type="slidenum">
              <a:rPr lang="en-US" altLang="zh-CN"/>
              <a:pPr/>
              <a:t>48</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97DDAC2-3D91-44A0-8B7B-57D219BAEC59}" type="slidenum">
              <a:rPr lang="en-US" altLang="zh-CN"/>
              <a:pPr/>
              <a:t>49</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290D5B7-8446-40FB-97BA-C3D5D8ABD9E2}" type="slidenum">
              <a:rPr lang="en-US" altLang="zh-CN"/>
              <a:pPr/>
              <a:t>57</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A686A5-A62B-45AC-9A15-7D106EA44F5D}" type="slidenum">
              <a:rPr lang="en-US" altLang="zh-CN"/>
              <a:pPr/>
              <a:t>58</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00193-A1E1-487A-B896-414BDC54FDBD}" type="slidenum">
              <a:rPr lang="en-US" altLang="zh-CN"/>
              <a:pPr/>
              <a:t>4</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F91A3-1072-4EF1-AD63-8215CCFA4168}" type="slidenum">
              <a:rPr lang="en-US" altLang="zh-CN"/>
              <a:pPr/>
              <a:t>5</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A762807-A284-4661-B67B-82D6E39D2D8E}" type="slidenum">
              <a:rPr lang="en-US" altLang="zh-CN"/>
              <a:pPr/>
              <a:t>15</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9E4C1D0-91E3-45C1-8DFA-78A5AE34CCDD}" type="slidenum">
              <a:rPr lang="en-US" altLang="zh-CN" smtClean="0">
                <a:ea typeface="宋体" charset="-122"/>
              </a:rPr>
              <a:pPr/>
              <a:t>16</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xfrm>
            <a:off x="958465" y="686474"/>
            <a:ext cx="4941072" cy="3428114"/>
          </a:xfrm>
          <a:ln/>
        </p:spPr>
      </p:sp>
      <p:sp>
        <p:nvSpPr>
          <p:cNvPr id="768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34E15A4-1A16-49E5-90D1-E97653115602}" type="slidenum">
              <a:rPr lang="en-US" altLang="zh-CN" smtClean="0">
                <a:ea typeface="宋体" charset="-122"/>
              </a:rPr>
              <a:pPr/>
              <a:t>17</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EE0D765-CC77-4B79-A7B2-E28797DF51EF}" type="slidenum">
              <a:rPr lang="en-US" altLang="zh-CN" smtClean="0">
                <a:ea typeface="宋体" charset="-122"/>
              </a:rPr>
              <a:pPr/>
              <a:t>18</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75C6347-FF16-40BA-AC81-03863215E7C4}" type="slidenum">
              <a:rPr lang="en-US" altLang="zh-CN"/>
              <a:pPr/>
              <a:t>19</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69863"/>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81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3810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4300"/>
            <a:ext cx="38100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AFBF9F4F-A79E-4604-A9D4-3857D18E1600}"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6986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81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1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986D92-7BAD-4848-88F6-1A59EF1AA35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2013/9/24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stanford.edu/~serafim/cs262/Slides/Lecture17.ppt" TargetMode="External"/><Relationship Id="rId2" Type="http://schemas.openxmlformats.org/officeDocument/2006/relationships/hyperlink" Target="http://www.broadinstitute.org/annotation/winter_course_2006/index_files/Biological_Motif_Discovery.ppt" TargetMode="External"/><Relationship Id="rId1" Type="http://schemas.openxmlformats.org/officeDocument/2006/relationships/slideLayout" Target="../slideLayouts/slideLayout2.xml"/><Relationship Id="rId4" Type="http://schemas.openxmlformats.org/officeDocument/2006/relationships/hyperlink" Target="http://people.csail.mit.edu/manoli/6096/Lecture4_GibbsSampling3.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Gel_electrophoresis" TargetMode="External"/><Relationship Id="rId2" Type="http://schemas.openxmlformats.org/officeDocument/2006/relationships/hyperlink" Target="http://en.wikipedia.org/wiki/Deoxyribonuclea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smtClean="0"/>
              <a:t>5-1</a:t>
            </a:r>
            <a:r>
              <a:rPr lang="zh-CN" altLang="en-US" dirty="0" smtClean="0"/>
              <a:t>章</a:t>
            </a:r>
            <a:r>
              <a:rPr lang="en-US" altLang="zh-CN" dirty="0" smtClean="0"/>
              <a:t>  Motif Finding</a:t>
            </a:r>
            <a:endParaRPr lang="zh-CN" altLang="en-US" dirty="0"/>
          </a:p>
        </p:txBody>
      </p:sp>
      <p:sp>
        <p:nvSpPr>
          <p:cNvPr id="3" name="副标题 2"/>
          <p:cNvSpPr>
            <a:spLocks noGrp="1"/>
          </p:cNvSpPr>
          <p:nvPr>
            <p:ph idx="1"/>
          </p:nvPr>
        </p:nvSpPr>
        <p:spPr/>
        <p:txBody>
          <a:bodyPr/>
          <a:lstStyle/>
          <a:p>
            <a:r>
              <a:rPr lang="en-US" altLang="zh-CN" dirty="0" smtClean="0"/>
              <a:t>Motif finding problem</a:t>
            </a:r>
          </a:p>
          <a:p>
            <a:r>
              <a:rPr lang="en-US" altLang="zh-CN" dirty="0" smtClean="0"/>
              <a:t>EM algorithm</a:t>
            </a:r>
          </a:p>
          <a:p>
            <a:r>
              <a:rPr lang="en-US" altLang="zh-CN" dirty="0" smtClean="0"/>
              <a:t>Markov chain Monte Carlo (Gibbs Sampler)</a:t>
            </a:r>
            <a:endParaRPr lang="zh-CN" altLang="en-US" dirty="0"/>
          </a:p>
        </p:txBody>
      </p:sp>
      <p:sp>
        <p:nvSpPr>
          <p:cNvPr id="4" name="TextBox 3"/>
          <p:cNvSpPr txBox="1"/>
          <p:nvPr/>
        </p:nvSpPr>
        <p:spPr>
          <a:xfrm>
            <a:off x="1500166" y="3714752"/>
            <a:ext cx="5929354" cy="2862322"/>
          </a:xfrm>
          <a:prstGeom prst="rect">
            <a:avLst/>
          </a:prstGeom>
          <a:noFill/>
        </p:spPr>
        <p:txBody>
          <a:bodyPr wrap="square" rtlCol="0">
            <a:spAutoFit/>
          </a:bodyPr>
          <a:lstStyle/>
          <a:p>
            <a:r>
              <a:rPr lang="zh-CN" altLang="en-US" dirty="0" smtClean="0"/>
              <a:t>部分</a:t>
            </a:r>
            <a:r>
              <a:rPr lang="en-US" altLang="zh-CN" dirty="0" smtClean="0"/>
              <a:t>Slides</a:t>
            </a:r>
            <a:r>
              <a:rPr lang="zh-CN" altLang="en-US" dirty="0" smtClean="0"/>
              <a:t>来源于：</a:t>
            </a:r>
            <a:endParaRPr lang="en-US" altLang="zh-CN" dirty="0" smtClean="0"/>
          </a:p>
          <a:p>
            <a:r>
              <a:rPr lang="en-US" altLang="zh-CN" dirty="0" smtClean="0">
                <a:hlinkClick r:id="rId2"/>
              </a:rPr>
              <a:t>http://www.broadinstitute.org/annotation/winter_course_2006/index_files/Biological_Motif_Discovery.ppt</a:t>
            </a:r>
            <a:endParaRPr lang="en-US" altLang="zh-CN" dirty="0" smtClean="0"/>
          </a:p>
          <a:p>
            <a:r>
              <a:rPr lang="en-US" altLang="zh-CN" dirty="0" smtClean="0">
                <a:hlinkClick r:id="rId3"/>
              </a:rPr>
              <a:t>http://ai.stanford.edu/~serafim/cs262/Slides/Lecture17.ppt</a:t>
            </a:r>
            <a:endParaRPr lang="en-US" altLang="zh-CN" dirty="0" smtClean="0"/>
          </a:p>
          <a:p>
            <a:r>
              <a:rPr lang="en-US" altLang="zh-CN" dirty="0" smtClean="0">
                <a:hlinkClick r:id="rId4"/>
              </a:rPr>
              <a:t>http://people.csail.mit.edu/manoli/6096/Lecture4_GibbsSampling3.ppt</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Input Sequences</a:t>
            </a:r>
            <a:endParaRPr lang="zh-CN" altLang="en-US" dirty="0"/>
          </a:p>
        </p:txBody>
      </p:sp>
      <p:sp>
        <p:nvSpPr>
          <p:cNvPr id="3" name="内容占位符 2"/>
          <p:cNvSpPr>
            <a:spLocks noGrp="1"/>
          </p:cNvSpPr>
          <p:nvPr>
            <p:ph idx="1"/>
          </p:nvPr>
        </p:nvSpPr>
        <p:spPr/>
        <p:txBody>
          <a:bodyPr/>
          <a:lstStyle/>
          <a:p>
            <a:r>
              <a:rPr lang="en-US" altLang="zh-CN" dirty="0" err="1" smtClean="0"/>
              <a:t>ChIP</a:t>
            </a:r>
            <a:r>
              <a:rPr lang="en-US" altLang="zh-CN" dirty="0" smtClean="0"/>
              <a:t>-chip experiment.</a:t>
            </a:r>
          </a:p>
          <a:p>
            <a:endParaRPr lang="en-US" altLang="zh-CN" dirty="0" smtClean="0"/>
          </a:p>
          <a:p>
            <a:r>
              <a:rPr lang="en-US" altLang="zh-CN" dirty="0" smtClean="0"/>
              <a:t>Promoter sequences from a cluster of microarray data (or functional related genes)</a:t>
            </a:r>
          </a:p>
          <a:p>
            <a:endParaRPr lang="en-US" altLang="zh-CN" dirty="0" smtClean="0"/>
          </a:p>
          <a:p>
            <a:r>
              <a:rPr lang="en-US" altLang="zh-CN" dirty="0" smtClean="0"/>
              <a:t>Conserved </a:t>
            </a:r>
            <a:r>
              <a:rPr lang="en-US" altLang="zh-CN" dirty="0" err="1" smtClean="0"/>
              <a:t>noncoding</a:t>
            </a:r>
            <a:r>
              <a:rPr lang="en-US" altLang="zh-CN" dirty="0" smtClean="0"/>
              <a:t> sequences among different species.</a:t>
            </a:r>
          </a:p>
          <a:p>
            <a:pPr>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宋体" charset="-122"/>
              </a:rPr>
              <a:t>Essential Tasks</a:t>
            </a:r>
            <a:endParaRPr lang="zh-CN" altLang="en-US" dirty="0"/>
          </a:p>
        </p:txBody>
      </p:sp>
      <p:sp>
        <p:nvSpPr>
          <p:cNvPr id="3" name="内容占位符 2"/>
          <p:cNvSpPr>
            <a:spLocks noGrp="1"/>
          </p:cNvSpPr>
          <p:nvPr>
            <p:ph idx="1"/>
          </p:nvPr>
        </p:nvSpPr>
        <p:spPr/>
        <p:txBody>
          <a:bodyPr/>
          <a:lstStyle/>
          <a:p>
            <a:r>
              <a:rPr lang="en-US" altLang="zh-CN" dirty="0" smtClean="0"/>
              <a:t>Modeling motifs</a:t>
            </a:r>
          </a:p>
          <a:p>
            <a:r>
              <a:rPr lang="en-US" altLang="zh-CN" dirty="0" smtClean="0"/>
              <a:t>Visualization motifs</a:t>
            </a:r>
          </a:p>
          <a:p>
            <a:r>
              <a:rPr lang="en-US" altLang="zh-CN" dirty="0" smtClean="0"/>
              <a:t>Finding motif</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Consensus </a:t>
            </a:r>
            <a:endParaRPr lang="zh-CN" altLang="en-US" dirty="0"/>
          </a:p>
        </p:txBody>
      </p:sp>
      <p:pic>
        <p:nvPicPr>
          <p:cNvPr id="4" name="Picture 4"/>
          <p:cNvPicPr>
            <a:picLocks noGrp="1" noChangeAspect="1" noChangeArrowheads="1"/>
          </p:cNvPicPr>
          <p:nvPr>
            <p:ph idx="1"/>
          </p:nvPr>
        </p:nvPicPr>
        <p:blipFill>
          <a:blip r:embed="rId2" cstate="print"/>
          <a:srcRect l="10916" b="53836"/>
          <a:stretch>
            <a:fillRect/>
          </a:stretch>
        </p:blipFill>
        <p:spPr bwMode="auto">
          <a:xfrm>
            <a:off x="1979712" y="1124744"/>
            <a:ext cx="4968552" cy="5296784"/>
          </a:xfrm>
          <a:prstGeom prst="rect">
            <a:avLst/>
          </a:prstGeom>
          <a:noFill/>
          <a:ln w="9525">
            <a:noFill/>
            <a:miter lim="800000"/>
            <a:headEnd/>
            <a:tailEnd/>
          </a:ln>
          <a:effectLst/>
        </p:spPr>
      </p:pic>
      <p:sp>
        <p:nvSpPr>
          <p:cNvPr id="5" name="Rectangle 5"/>
          <p:cNvSpPr>
            <a:spLocks noChangeArrowheads="1"/>
          </p:cNvSpPr>
          <p:nvPr/>
        </p:nvSpPr>
        <p:spPr bwMode="auto">
          <a:xfrm>
            <a:off x="5913437" y="6381328"/>
            <a:ext cx="3230563" cy="274637"/>
          </a:xfrm>
          <a:prstGeom prst="rect">
            <a:avLst/>
          </a:prstGeom>
          <a:noFill/>
          <a:ln w="9525">
            <a:noFill/>
            <a:miter lim="800000"/>
            <a:headEnd/>
            <a:tailEnd/>
          </a:ln>
          <a:effectLst/>
        </p:spPr>
        <p:txBody>
          <a:bodyPr wrap="none" anchor="ctr">
            <a:spAutoFit/>
          </a:bodyPr>
          <a:lstStyle/>
          <a:p>
            <a:r>
              <a:rPr lang="en-US" altLang="zh-CN" sz="1200" i="1" dirty="0">
                <a:ea typeface="宋体" charset="-122"/>
              </a:rPr>
              <a:t>Nature Biotechnology</a:t>
            </a:r>
            <a:r>
              <a:rPr lang="en-US" altLang="zh-CN" sz="1200" dirty="0">
                <a:ea typeface="宋体" charset="-122"/>
              </a:rPr>
              <a:t> 24, 423 - 425 (2006)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Probabilistic Model</a:t>
            </a:r>
            <a:endParaRPr lang="zh-CN" altLang="en-US" dirty="0"/>
          </a:p>
        </p:txBody>
      </p:sp>
      <p:sp>
        <p:nvSpPr>
          <p:cNvPr id="3" name="内容占位符 2"/>
          <p:cNvSpPr>
            <a:spLocks noGrp="1"/>
          </p:cNvSpPr>
          <p:nvPr>
            <p:ph idx="1"/>
          </p:nvPr>
        </p:nvSpPr>
        <p:spPr/>
        <p:txBody>
          <a:bodyPr/>
          <a:lstStyle/>
          <a:p>
            <a:r>
              <a:rPr lang="en-US" altLang="zh-CN" dirty="0" smtClean="0"/>
              <a:t>Positional weighted matrix (PWM)</a:t>
            </a:r>
          </a:p>
          <a:p>
            <a:pPr lvl="1"/>
            <a:r>
              <a:rPr lang="en-US" altLang="zh-CN" dirty="0" smtClean="0"/>
              <a:t>L x 4 matrix, where L is the length of the motif</a:t>
            </a:r>
          </a:p>
          <a:p>
            <a:pPr lvl="1"/>
            <a:r>
              <a:rPr lang="en-US" altLang="zh-CN" dirty="0" smtClean="0"/>
              <a:t>Each position is a probability distribution (p(A), p(C), p(G), P(T)) </a:t>
            </a:r>
          </a:p>
          <a:p>
            <a:pPr lvl="1"/>
            <a:r>
              <a:rPr lang="en-US" altLang="zh-CN" dirty="0" smtClean="0"/>
              <a:t>Independence between different position</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PWM</a:t>
            </a:r>
            <a:endParaRPr lang="zh-CN" altLang="en-US" dirty="0"/>
          </a:p>
        </p:txBody>
      </p:sp>
      <p:pic>
        <p:nvPicPr>
          <p:cNvPr id="4" name="Picture 4"/>
          <p:cNvPicPr>
            <a:picLocks noChangeAspect="1" noChangeArrowheads="1"/>
          </p:cNvPicPr>
          <p:nvPr/>
        </p:nvPicPr>
        <p:blipFill>
          <a:blip r:embed="rId2" cstate="print"/>
          <a:srcRect l="10916" r="34576" b="59543"/>
          <a:stretch>
            <a:fillRect/>
          </a:stretch>
        </p:blipFill>
        <p:spPr bwMode="auto">
          <a:xfrm>
            <a:off x="0" y="1268760"/>
            <a:ext cx="2830513" cy="4321175"/>
          </a:xfrm>
          <a:prstGeom prst="rect">
            <a:avLst/>
          </a:prstGeom>
          <a:noFill/>
          <a:ln w="9525">
            <a:noFill/>
            <a:miter lim="800000"/>
            <a:headEnd/>
            <a:tailEnd/>
          </a:ln>
          <a:effectLst/>
        </p:spPr>
      </p:pic>
      <p:graphicFrame>
        <p:nvGraphicFramePr>
          <p:cNvPr id="7" name="表格 6"/>
          <p:cNvGraphicFramePr>
            <a:graphicFrameLocks noGrp="1"/>
          </p:cNvGraphicFramePr>
          <p:nvPr/>
        </p:nvGraphicFramePr>
        <p:xfrm>
          <a:off x="3275857" y="2852936"/>
          <a:ext cx="5400598" cy="1854200"/>
        </p:xfrm>
        <a:graphic>
          <a:graphicData uri="http://schemas.openxmlformats.org/drawingml/2006/table">
            <a:tbl>
              <a:tblPr firstRow="1" bandRow="1">
                <a:tableStyleId>{5C22544A-7EE6-4342-B048-85BDC9FD1C3A}</a:tableStyleId>
              </a:tblPr>
              <a:tblGrid>
                <a:gridCol w="771514"/>
                <a:gridCol w="771514"/>
                <a:gridCol w="771514"/>
                <a:gridCol w="771514"/>
                <a:gridCol w="771514"/>
                <a:gridCol w="771514"/>
                <a:gridCol w="771514"/>
              </a:tblGrid>
              <a:tr h="37084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dirty="0" smtClean="0"/>
                        <a:t>A</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0.25</a:t>
                      </a:r>
                      <a:endParaRPr lang="zh-CN" altLang="en-US" dirty="0"/>
                    </a:p>
                  </a:txBody>
                  <a:tcPr/>
                </a:tc>
                <a:tc>
                  <a:txBody>
                    <a:bodyPr/>
                    <a:lstStyle/>
                    <a:p>
                      <a:r>
                        <a:rPr lang="en-US" altLang="zh-CN" dirty="0" smtClean="0"/>
                        <a:t>0.875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altLang="zh-CN" dirty="0" smtClean="0"/>
                        <a:t>C</a:t>
                      </a:r>
                      <a:endParaRPr lang="zh-CN" altLang="en-US" dirty="0"/>
                    </a:p>
                  </a:txBody>
                  <a:tcPr/>
                </a:tc>
                <a:tc>
                  <a:txBody>
                    <a:bodyPr/>
                    <a:lstStyle/>
                    <a:p>
                      <a:r>
                        <a:rPr lang="en-US" altLang="zh-CN" dirty="0" smtClean="0"/>
                        <a:t>0.5</a:t>
                      </a:r>
                      <a:endParaRPr lang="zh-CN" altLang="en-US" dirty="0"/>
                    </a:p>
                  </a:txBody>
                  <a:tcPr/>
                </a:tc>
                <a:tc>
                  <a:txBody>
                    <a:bodyPr/>
                    <a:lstStyle/>
                    <a:p>
                      <a:r>
                        <a:rPr lang="en-US" altLang="zh-CN" dirty="0" smtClean="0"/>
                        <a:t>0.75</a:t>
                      </a:r>
                      <a:endParaRPr lang="zh-CN" altLang="en-US" dirty="0"/>
                    </a:p>
                  </a:txBody>
                  <a:tcPr/>
                </a:tc>
                <a:tc>
                  <a:txBody>
                    <a:bodyPr/>
                    <a:lstStyle/>
                    <a:p>
                      <a:r>
                        <a:rPr lang="en-US" altLang="zh-CN" dirty="0" smtClean="0"/>
                        <a:t>0.5</a:t>
                      </a:r>
                      <a:endParaRPr lang="zh-CN" altLang="en-US" dirty="0"/>
                    </a:p>
                  </a:txBody>
                  <a:tcPr/>
                </a:tc>
                <a:tc>
                  <a:txBody>
                    <a:bodyPr/>
                    <a:lstStyle/>
                    <a:p>
                      <a:r>
                        <a:rPr lang="en-US" altLang="zh-CN" dirty="0" smtClean="0"/>
                        <a:t>0.125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0.125</a:t>
                      </a:r>
                      <a:endParaRPr lang="zh-CN" altLang="en-US" dirty="0"/>
                    </a:p>
                  </a:txBody>
                  <a:tcPr/>
                </a:tc>
              </a:tr>
              <a:tr h="370840">
                <a:tc>
                  <a:txBody>
                    <a:bodyPr/>
                    <a:lstStyle/>
                    <a:p>
                      <a:r>
                        <a:rPr lang="en-US" altLang="zh-CN" dirty="0" smtClean="0"/>
                        <a:t>G</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0.875</a:t>
                      </a:r>
                      <a:endParaRPr lang="zh-CN" altLang="en-US" dirty="0"/>
                    </a:p>
                  </a:txBody>
                  <a:tcPr/>
                </a:tc>
              </a:tr>
              <a:tr h="370840">
                <a:tc>
                  <a:txBody>
                    <a:bodyPr/>
                    <a:lstStyle/>
                    <a:p>
                      <a:r>
                        <a:rPr lang="en-US" altLang="zh-CN" dirty="0" smtClean="0"/>
                        <a:t>T</a:t>
                      </a:r>
                      <a:endParaRPr lang="zh-CN" altLang="en-US" dirty="0"/>
                    </a:p>
                  </a:txBody>
                  <a:tcPr/>
                </a:tc>
                <a:tc>
                  <a:txBody>
                    <a:bodyPr/>
                    <a:lstStyle/>
                    <a:p>
                      <a:r>
                        <a:rPr lang="en-US" altLang="zh-CN" dirty="0" smtClean="0"/>
                        <a:t>0.5</a:t>
                      </a:r>
                      <a:endParaRPr lang="zh-CN" altLang="en-US" dirty="0"/>
                    </a:p>
                  </a:txBody>
                  <a:tcPr/>
                </a:tc>
                <a:tc>
                  <a:txBody>
                    <a:bodyPr/>
                    <a:lstStyle/>
                    <a:p>
                      <a:r>
                        <a:rPr lang="en-US" altLang="zh-CN" dirty="0" smtClean="0"/>
                        <a:t>0.25</a:t>
                      </a:r>
                      <a:endParaRPr lang="zh-CN" altLang="en-US" dirty="0"/>
                    </a:p>
                  </a:txBody>
                  <a:tcPr/>
                </a:tc>
                <a:tc>
                  <a:txBody>
                    <a:bodyPr/>
                    <a:lstStyle/>
                    <a:p>
                      <a:r>
                        <a:rPr lang="en-US" altLang="zh-CN" dirty="0" smtClean="0"/>
                        <a:t>0.25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smtClean="0">
                <a:ea typeface="宋体" charset="-122"/>
              </a:rPr>
              <a:t>Motif Information</a:t>
            </a:r>
          </a:p>
        </p:txBody>
      </p:sp>
      <p:sp>
        <p:nvSpPr>
          <p:cNvPr id="3076" name="Rectangle 3"/>
          <p:cNvSpPr>
            <a:spLocks noGrp="1" noChangeArrowheads="1"/>
          </p:cNvSpPr>
          <p:nvPr>
            <p:ph type="body" idx="1"/>
          </p:nvPr>
        </p:nvSpPr>
        <p:spPr>
          <a:xfrm>
            <a:off x="355600" y="1358900"/>
            <a:ext cx="8509000" cy="749300"/>
          </a:xfrm>
        </p:spPr>
        <p:txBody>
          <a:bodyPr>
            <a:normAutofit lnSpcReduction="10000"/>
          </a:bodyPr>
          <a:lstStyle/>
          <a:p>
            <a:pPr marL="0" indent="0" algn="ctr" eaLnBrk="1" hangingPunct="1">
              <a:lnSpc>
                <a:spcPct val="90000"/>
              </a:lnSpc>
              <a:buFontTx/>
              <a:buNone/>
            </a:pPr>
            <a:r>
              <a:rPr lang="en-US" altLang="zh-CN" sz="2400" smtClean="0">
                <a:ea typeface="宋体" charset="-122"/>
              </a:rPr>
              <a:t>The height of a stack is often called the </a:t>
            </a:r>
            <a:r>
              <a:rPr lang="en-US" altLang="zh-CN" sz="2400" smtClean="0">
                <a:solidFill>
                  <a:schemeClr val="accent2"/>
                </a:solidFill>
                <a:ea typeface="宋体" charset="-122"/>
              </a:rPr>
              <a:t>motif information</a:t>
            </a:r>
            <a:r>
              <a:rPr lang="en-US" altLang="zh-CN" sz="2400" smtClean="0">
                <a:ea typeface="宋体" charset="-122"/>
              </a:rPr>
              <a:t> at that position measured in bits</a:t>
            </a:r>
          </a:p>
        </p:txBody>
      </p:sp>
      <p:graphicFrame>
        <p:nvGraphicFramePr>
          <p:cNvPr id="3074" name="Object 5"/>
          <p:cNvGraphicFramePr>
            <a:graphicFrameLocks noChangeAspect="1"/>
          </p:cNvGraphicFramePr>
          <p:nvPr/>
        </p:nvGraphicFramePr>
        <p:xfrm>
          <a:off x="936625" y="5108575"/>
          <a:ext cx="7454900" cy="812800"/>
        </p:xfrm>
        <a:graphic>
          <a:graphicData uri="http://schemas.openxmlformats.org/presentationml/2006/ole">
            <p:oleObj spid="_x0000_s9218" name="Equation" r:id="rId4" imgW="3263760" imgH="355320" progId="">
              <p:embed/>
            </p:oleObj>
          </a:graphicData>
        </a:graphic>
      </p:graphicFrame>
      <p:grpSp>
        <p:nvGrpSpPr>
          <p:cNvPr id="2" name="Group 9"/>
          <p:cNvGrpSpPr>
            <a:grpSpLocks/>
          </p:cNvGrpSpPr>
          <p:nvPr/>
        </p:nvGrpSpPr>
        <p:grpSpPr bwMode="auto">
          <a:xfrm>
            <a:off x="519113" y="2501900"/>
            <a:ext cx="8296275" cy="2370138"/>
            <a:chOff x="191" y="1152"/>
            <a:chExt cx="5226" cy="1493"/>
          </a:xfrm>
        </p:grpSpPr>
        <p:pic>
          <p:nvPicPr>
            <p:cNvPr id="3081" name="Picture 10"/>
            <p:cNvPicPr>
              <a:picLocks noChangeAspect="1" noChangeArrowheads="1"/>
            </p:cNvPicPr>
            <p:nvPr/>
          </p:nvPicPr>
          <p:blipFill>
            <a:blip r:embed="rId5" cstate="print"/>
            <a:srcRect/>
            <a:stretch>
              <a:fillRect/>
            </a:stretch>
          </p:blipFill>
          <p:spPr bwMode="auto">
            <a:xfrm>
              <a:off x="191" y="1200"/>
              <a:ext cx="5226" cy="1445"/>
            </a:xfrm>
            <a:prstGeom prst="rect">
              <a:avLst/>
            </a:prstGeom>
            <a:noFill/>
            <a:ln w="9525">
              <a:noFill/>
              <a:miter lim="800000"/>
              <a:headEnd/>
              <a:tailEnd/>
            </a:ln>
          </p:spPr>
        </p:pic>
        <p:sp>
          <p:nvSpPr>
            <p:cNvPr id="3082" name="Rectangle 11"/>
            <p:cNvSpPr>
              <a:spLocks noChangeArrowheads="1"/>
            </p:cNvSpPr>
            <p:nvPr/>
          </p:nvSpPr>
          <p:spPr bwMode="auto">
            <a:xfrm>
              <a:off x="2061" y="1152"/>
              <a:ext cx="264" cy="278"/>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sp>
          <p:nvSpPr>
            <p:cNvPr id="3083" name="Rectangle 12"/>
            <p:cNvSpPr>
              <a:spLocks noChangeArrowheads="1"/>
            </p:cNvSpPr>
            <p:nvPr/>
          </p:nvSpPr>
          <p:spPr bwMode="auto">
            <a:xfrm>
              <a:off x="3399" y="1246"/>
              <a:ext cx="174" cy="188"/>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grpSp>
      <p:sp>
        <p:nvSpPr>
          <p:cNvPr id="3078" name="AutoShape 13"/>
          <p:cNvSpPr>
            <a:spLocks noChangeArrowheads="1"/>
          </p:cNvSpPr>
          <p:nvPr/>
        </p:nvSpPr>
        <p:spPr bwMode="auto">
          <a:xfrm>
            <a:off x="5448300" y="3505200"/>
            <a:ext cx="482600" cy="901700"/>
          </a:xfrm>
          <a:prstGeom prst="bracketPair">
            <a:avLst>
              <a:gd name="adj" fmla="val 16667"/>
            </a:avLst>
          </a:prstGeom>
          <a:noFill/>
          <a:ln w="38100">
            <a:solidFill>
              <a:schemeClr val="tx1"/>
            </a:solidFill>
            <a:round/>
            <a:headEnd/>
            <a:tailEnd/>
          </a:ln>
        </p:spPr>
        <p:txBody>
          <a:bodyPr wrap="none" anchor="ctr"/>
          <a:lstStyle/>
          <a:p>
            <a:endParaRPr lang="zh-CN" altLang="en-US">
              <a:ea typeface="宋体" charset="-122"/>
            </a:endParaRPr>
          </a:p>
        </p:txBody>
      </p:sp>
      <p:sp>
        <p:nvSpPr>
          <p:cNvPr id="3079" name="Text Box 14"/>
          <p:cNvSpPr txBox="1">
            <a:spLocks noChangeArrowheads="1"/>
          </p:cNvSpPr>
          <p:nvPr/>
        </p:nvSpPr>
        <p:spPr bwMode="auto">
          <a:xfrm rot="-5400000">
            <a:off x="-348456" y="3517107"/>
            <a:ext cx="1441450" cy="366712"/>
          </a:xfrm>
          <a:prstGeom prst="rect">
            <a:avLst/>
          </a:prstGeom>
          <a:noFill/>
          <a:ln w="9525">
            <a:noFill/>
            <a:miter lim="800000"/>
            <a:headEnd/>
            <a:tailEnd/>
          </a:ln>
        </p:spPr>
        <p:txBody>
          <a:bodyPr wrap="none">
            <a:spAutoFit/>
          </a:bodyPr>
          <a:lstStyle/>
          <a:p>
            <a:r>
              <a:rPr lang="en-US" altLang="zh-CN" sz="1800">
                <a:ea typeface="宋体" charset="-122"/>
              </a:rPr>
              <a:t>Information</a:t>
            </a:r>
          </a:p>
        </p:txBody>
      </p:sp>
      <p:sp>
        <p:nvSpPr>
          <p:cNvPr id="339983" name="Text Box 15"/>
          <p:cNvSpPr txBox="1">
            <a:spLocks noChangeArrowheads="1"/>
          </p:cNvSpPr>
          <p:nvPr/>
        </p:nvSpPr>
        <p:spPr bwMode="auto">
          <a:xfrm>
            <a:off x="0" y="6223000"/>
            <a:ext cx="9144000" cy="457200"/>
          </a:xfrm>
          <a:prstGeom prst="rect">
            <a:avLst/>
          </a:prstGeom>
          <a:noFill/>
          <a:ln w="9525">
            <a:noFill/>
            <a:miter lim="800000"/>
            <a:headEnd/>
            <a:tailEnd/>
          </a:ln>
        </p:spPr>
        <p:txBody>
          <a:bodyPr>
            <a:spAutoFit/>
          </a:bodyPr>
          <a:lstStyle/>
          <a:p>
            <a:pPr algn="ctr"/>
            <a:r>
              <a:rPr lang="en-US" altLang="zh-CN" i="1">
                <a:solidFill>
                  <a:srgbClr val="800000"/>
                </a:solidFill>
                <a:ea typeface="宋体" charset="-122"/>
              </a:rPr>
              <a:t>Why is this a measure of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随机事件的信息量 </a:t>
            </a:r>
            <a:r>
              <a:rPr lang="en-US" altLang="zh-CN" smtClean="0"/>
              <a:t>(I)</a:t>
            </a:r>
          </a:p>
        </p:txBody>
      </p:sp>
      <p:sp>
        <p:nvSpPr>
          <p:cNvPr id="35843" name="Rectangle 3"/>
          <p:cNvSpPr>
            <a:spLocks noGrp="1" noChangeArrowheads="1"/>
          </p:cNvSpPr>
          <p:nvPr>
            <p:ph type="body" idx="1"/>
          </p:nvPr>
        </p:nvSpPr>
        <p:spPr/>
        <p:txBody>
          <a:bodyPr/>
          <a:lstStyle/>
          <a:p>
            <a:pPr eaLnBrk="1" hangingPunct="1"/>
            <a:r>
              <a:rPr lang="zh-CN" altLang="en-US" smtClean="0"/>
              <a:t>如果说“明天的太阳会从东边升起”，你会觉得这是一句废话，因为没有得到任何信息。</a:t>
            </a:r>
          </a:p>
          <a:p>
            <a:pPr eaLnBrk="1" hangingPunct="1"/>
            <a:r>
              <a:rPr lang="zh-CN" altLang="en-US" smtClean="0"/>
              <a:t>反过来，如果说“明天会发生日食”，你会觉得很吃惊，感觉到得到了很多信息。</a:t>
            </a:r>
          </a:p>
          <a:p>
            <a:pPr eaLnBrk="1" hangingPunct="1"/>
            <a:r>
              <a:rPr lang="zh-CN" altLang="en-US" smtClean="0"/>
              <a:t>因此，信息量的多少与随机事件发生的概率有关，是概率的函数 </a:t>
            </a:r>
            <a:r>
              <a:rPr lang="en-US" altLang="zh-CN" smtClean="0"/>
              <a:t>f(p).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zh-CN" altLang="en-US" smtClean="0"/>
              <a:t>随机事件的信息量 </a:t>
            </a:r>
            <a:r>
              <a:rPr lang="en-US" altLang="zh-CN" smtClean="0"/>
              <a:t>(II)</a:t>
            </a:r>
          </a:p>
        </p:txBody>
      </p:sp>
      <p:sp>
        <p:nvSpPr>
          <p:cNvPr id="1029" name="Rectangle 3"/>
          <p:cNvSpPr>
            <a:spLocks noGrp="1" noChangeArrowheads="1"/>
          </p:cNvSpPr>
          <p:nvPr>
            <p:ph type="body" idx="1"/>
          </p:nvPr>
        </p:nvSpPr>
        <p:spPr/>
        <p:txBody>
          <a:bodyPr/>
          <a:lstStyle/>
          <a:p>
            <a:pPr eaLnBrk="1" hangingPunct="1">
              <a:lnSpc>
                <a:spcPct val="80000"/>
              </a:lnSpc>
            </a:pPr>
            <a:r>
              <a:rPr lang="zh-CN" altLang="en-US" smtClean="0"/>
              <a:t>相互独立的两个随机事件同时发生引起的信息量是分别引起的信息量之和。</a:t>
            </a:r>
          </a:p>
          <a:p>
            <a:pPr eaLnBrk="1" hangingPunct="1">
              <a:lnSpc>
                <a:spcPct val="80000"/>
              </a:lnSpc>
            </a:pPr>
            <a:endParaRPr lang="zh-CN" altLang="en-US" smtClean="0"/>
          </a:p>
          <a:p>
            <a:pPr eaLnBrk="1" hangingPunct="1">
              <a:lnSpc>
                <a:spcPct val="80000"/>
              </a:lnSpc>
            </a:pPr>
            <a:endParaRPr lang="zh-CN" altLang="en-US" smtClean="0"/>
          </a:p>
          <a:p>
            <a:pPr eaLnBrk="1" hangingPunct="1">
              <a:lnSpc>
                <a:spcPct val="80000"/>
              </a:lnSpc>
            </a:pPr>
            <a:r>
              <a:rPr lang="zh-CN" altLang="en-US" smtClean="0"/>
              <a:t>什么函数具有上述性质？可以证明，唯有对数函数具有上述性质。</a:t>
            </a:r>
          </a:p>
          <a:p>
            <a:pPr eaLnBrk="1" hangingPunct="1">
              <a:lnSpc>
                <a:spcPct val="80000"/>
              </a:lnSpc>
            </a:pPr>
            <a:endParaRPr lang="en-US" altLang="zh-CN" sz="2400" smtClean="0"/>
          </a:p>
        </p:txBody>
      </p:sp>
      <p:graphicFrame>
        <p:nvGraphicFramePr>
          <p:cNvPr id="1026" name="Object 7"/>
          <p:cNvGraphicFramePr>
            <a:graphicFrameLocks noChangeAspect="1"/>
          </p:cNvGraphicFramePr>
          <p:nvPr/>
        </p:nvGraphicFramePr>
        <p:xfrm>
          <a:off x="3203575" y="4797425"/>
          <a:ext cx="2073275" cy="355600"/>
        </p:xfrm>
        <a:graphic>
          <a:graphicData uri="http://schemas.openxmlformats.org/presentationml/2006/ole">
            <p:oleObj spid="_x0000_s17410" name="Formula" r:id="rId4" imgW="1045440" imgH="179280" progId="Equation.Ribbit">
              <p:embed/>
            </p:oleObj>
          </a:graphicData>
        </a:graphic>
      </p:graphicFrame>
      <p:graphicFrame>
        <p:nvGraphicFramePr>
          <p:cNvPr id="1027" name="Object 8"/>
          <p:cNvGraphicFramePr>
            <a:graphicFrameLocks noChangeAspect="1"/>
          </p:cNvGraphicFramePr>
          <p:nvPr/>
        </p:nvGraphicFramePr>
        <p:xfrm>
          <a:off x="2987675" y="2781300"/>
          <a:ext cx="2536825" cy="355600"/>
        </p:xfrm>
        <a:graphic>
          <a:graphicData uri="http://schemas.openxmlformats.org/presentationml/2006/ole">
            <p:oleObj spid="_x0000_s17411" name="Formula" r:id="rId5" imgW="1280160" imgH="179280" progId="Equation.Ribbit">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26"/>
          <p:cNvSpPr>
            <a:spLocks noGrp="1" noChangeArrowheads="1"/>
          </p:cNvSpPr>
          <p:nvPr>
            <p:ph type="title"/>
          </p:nvPr>
        </p:nvSpPr>
        <p:spPr/>
        <p:txBody>
          <a:bodyPr/>
          <a:lstStyle/>
          <a:p>
            <a:pPr eaLnBrk="1" hangingPunct="1"/>
            <a:r>
              <a:rPr lang="zh-CN" altLang="en-US" smtClean="0"/>
              <a:t>随机分布的信息量</a:t>
            </a:r>
          </a:p>
        </p:txBody>
      </p:sp>
      <p:sp>
        <p:nvSpPr>
          <p:cNvPr id="2052" name="Rectangle 1027"/>
          <p:cNvSpPr>
            <a:spLocks noGrp="1" noChangeArrowheads="1"/>
          </p:cNvSpPr>
          <p:nvPr>
            <p:ph type="body" idx="1"/>
          </p:nvPr>
        </p:nvSpPr>
        <p:spPr/>
        <p:txBody>
          <a:bodyPr/>
          <a:lstStyle/>
          <a:p>
            <a:pPr eaLnBrk="1" hangingPunct="1"/>
            <a:r>
              <a:rPr lang="zh-CN" altLang="en-US" smtClean="0"/>
              <a:t>定义为每个可能的随机事件的平均信息量。</a:t>
            </a:r>
          </a:p>
          <a:p>
            <a:pPr eaLnBrk="1" hangingPunct="1"/>
            <a:endParaRPr lang="zh-CN" altLang="en-US" smtClean="0"/>
          </a:p>
          <a:p>
            <a:pPr eaLnBrk="1" hangingPunct="1"/>
            <a:r>
              <a:rPr lang="zh-CN" altLang="en-US" sz="2800" smtClean="0"/>
              <a:t>若离散分布</a:t>
            </a:r>
            <a:r>
              <a:rPr lang="en-US" altLang="zh-CN" sz="2800" smtClean="0"/>
              <a:t>S</a:t>
            </a:r>
            <a:r>
              <a:rPr lang="zh-CN" altLang="en-US" sz="2800" smtClean="0"/>
              <a:t>有</a:t>
            </a:r>
            <a:r>
              <a:rPr lang="en-US" altLang="zh-CN" sz="2800" smtClean="0"/>
              <a:t>n</a:t>
            </a:r>
            <a:r>
              <a:rPr lang="zh-CN" altLang="en-US" sz="2800" smtClean="0"/>
              <a:t>个取值，</a:t>
            </a:r>
            <a:r>
              <a:rPr lang="en-US" altLang="zh-CN" sz="2800" smtClean="0"/>
              <a:t>p</a:t>
            </a:r>
            <a:r>
              <a:rPr lang="en-US" altLang="zh-CN" sz="2800" baseline="-25000" smtClean="0"/>
              <a:t>i</a:t>
            </a:r>
            <a:r>
              <a:rPr lang="zh-CN" altLang="en-US" sz="2800" smtClean="0"/>
              <a:t>是相应取值的概率。则分布</a:t>
            </a:r>
            <a:r>
              <a:rPr lang="en-US" altLang="zh-CN" sz="2800" smtClean="0"/>
              <a:t>S</a:t>
            </a:r>
            <a:r>
              <a:rPr lang="zh-CN" altLang="en-US" sz="2800" smtClean="0"/>
              <a:t>的熵定义为</a:t>
            </a:r>
          </a:p>
          <a:p>
            <a:pPr eaLnBrk="1" hangingPunct="1"/>
            <a:endParaRPr lang="zh-CN" altLang="en-US" smtClean="0"/>
          </a:p>
          <a:p>
            <a:pPr eaLnBrk="1" hangingPunct="1"/>
            <a:endParaRPr lang="zh-CN" altLang="en-US" smtClean="0"/>
          </a:p>
          <a:p>
            <a:pPr eaLnBrk="1" hangingPunct="1"/>
            <a:endParaRPr lang="en-US" altLang="zh-CN" smtClean="0"/>
          </a:p>
        </p:txBody>
      </p:sp>
      <p:graphicFrame>
        <p:nvGraphicFramePr>
          <p:cNvPr id="2050" name="Object 6"/>
          <p:cNvGraphicFramePr>
            <a:graphicFrameLocks noChangeAspect="1"/>
          </p:cNvGraphicFramePr>
          <p:nvPr/>
        </p:nvGraphicFramePr>
        <p:xfrm>
          <a:off x="2786050" y="4500570"/>
          <a:ext cx="3178175" cy="865187"/>
        </p:xfrm>
        <a:graphic>
          <a:graphicData uri="http://schemas.openxmlformats.org/presentationml/2006/ole">
            <p:oleObj spid="_x0000_s18434" name="Formula" r:id="rId4" imgW="1604160" imgH="437040" progId="Equation.Ribbit">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ea typeface="宋体" charset="-122"/>
              </a:rPr>
              <a:t>Entropy</a:t>
            </a:r>
          </a:p>
        </p:txBody>
      </p:sp>
      <p:sp>
        <p:nvSpPr>
          <p:cNvPr id="6148" name="Rectangle 3"/>
          <p:cNvSpPr>
            <a:spLocks noGrp="1" noChangeArrowheads="1"/>
          </p:cNvSpPr>
          <p:nvPr>
            <p:ph type="body" sz="half" idx="1"/>
          </p:nvPr>
        </p:nvSpPr>
        <p:spPr>
          <a:xfrm>
            <a:off x="609600" y="1600200"/>
            <a:ext cx="7772400" cy="2133600"/>
          </a:xfrm>
        </p:spPr>
        <p:txBody>
          <a:bodyPr/>
          <a:lstStyle/>
          <a:p>
            <a:pPr marL="0" indent="0" algn="ctr" eaLnBrk="1" hangingPunct="1">
              <a:buFontTx/>
              <a:buNone/>
            </a:pPr>
            <a:r>
              <a:rPr lang="en-US" altLang="zh-CN" sz="2800" smtClean="0">
                <a:ea typeface="宋体" charset="-122"/>
              </a:rPr>
              <a:t>Entropy measures </a:t>
            </a:r>
            <a:r>
              <a:rPr lang="en-US" altLang="zh-CN" sz="2800" smtClean="0">
                <a:solidFill>
                  <a:schemeClr val="accent2"/>
                </a:solidFill>
                <a:ea typeface="宋体" charset="-122"/>
              </a:rPr>
              <a:t>average uncertainty</a:t>
            </a:r>
          </a:p>
          <a:p>
            <a:pPr marL="0" indent="0" algn="ctr" eaLnBrk="1" hangingPunct="1">
              <a:buFontTx/>
              <a:buNone/>
            </a:pPr>
            <a:endParaRPr lang="en-US" altLang="zh-CN" sz="2800" smtClean="0">
              <a:solidFill>
                <a:schemeClr val="accent2"/>
              </a:solidFill>
              <a:ea typeface="宋体" charset="-122"/>
            </a:endParaRPr>
          </a:p>
          <a:p>
            <a:pPr marL="0" indent="0" algn="ctr" eaLnBrk="1" hangingPunct="1">
              <a:buFontTx/>
              <a:buNone/>
            </a:pPr>
            <a:r>
              <a:rPr lang="en-US" altLang="zh-CN" sz="2800" smtClean="0">
                <a:ea typeface="宋体" charset="-122"/>
              </a:rPr>
              <a:t>Entropy measures </a:t>
            </a:r>
            <a:r>
              <a:rPr lang="en-US" altLang="zh-CN" sz="2800" smtClean="0">
                <a:solidFill>
                  <a:schemeClr val="accent2"/>
                </a:solidFill>
                <a:ea typeface="宋体" charset="-122"/>
              </a:rPr>
              <a:t>randomness</a:t>
            </a:r>
          </a:p>
          <a:p>
            <a:pPr marL="0" indent="0" algn="ctr" eaLnBrk="1" hangingPunct="1">
              <a:buFontTx/>
              <a:buNone/>
            </a:pPr>
            <a:endParaRPr lang="en-US" altLang="zh-CN" sz="2800" smtClean="0">
              <a:ea typeface="宋体" charset="-122"/>
            </a:endParaRPr>
          </a:p>
          <a:p>
            <a:pPr marL="0" indent="0" algn="ctr" eaLnBrk="1" hangingPunct="1">
              <a:buFontTx/>
              <a:buNone/>
            </a:pPr>
            <a:endParaRPr lang="en-US" altLang="zh-CN" sz="2800" smtClean="0">
              <a:ea typeface="宋体" charset="-122"/>
            </a:endParaRPr>
          </a:p>
        </p:txBody>
      </p:sp>
      <p:sp>
        <p:nvSpPr>
          <p:cNvPr id="6149" name="Text Box 4"/>
          <p:cNvSpPr txBox="1">
            <a:spLocks noChangeArrowheads="1"/>
          </p:cNvSpPr>
          <p:nvPr/>
        </p:nvSpPr>
        <p:spPr bwMode="auto">
          <a:xfrm>
            <a:off x="1438275" y="5716588"/>
            <a:ext cx="6115050" cy="457200"/>
          </a:xfrm>
          <a:prstGeom prst="rect">
            <a:avLst/>
          </a:prstGeom>
          <a:noFill/>
          <a:ln w="9525">
            <a:noFill/>
            <a:miter lim="800000"/>
            <a:headEnd/>
            <a:tailEnd/>
          </a:ln>
        </p:spPr>
        <p:txBody>
          <a:bodyPr wrap="none">
            <a:spAutoFit/>
          </a:bodyPr>
          <a:lstStyle/>
          <a:p>
            <a:r>
              <a:rPr lang="en-US" altLang="zh-CN" b="0">
                <a:ea typeface="宋体" charset="-122"/>
              </a:rPr>
              <a:t>If </a:t>
            </a:r>
            <a:r>
              <a:rPr lang="en-US" altLang="zh-CN" b="0">
                <a:solidFill>
                  <a:schemeClr val="accent2"/>
                </a:solidFill>
                <a:ea typeface="宋体" charset="-122"/>
              </a:rPr>
              <a:t>log is base 2</a:t>
            </a:r>
            <a:r>
              <a:rPr lang="en-US" altLang="zh-CN" b="0">
                <a:ea typeface="宋体" charset="-122"/>
              </a:rPr>
              <a:t>, then the units are called </a:t>
            </a:r>
            <a:r>
              <a:rPr lang="en-US" altLang="zh-CN" b="0">
                <a:solidFill>
                  <a:schemeClr val="accent2"/>
                </a:solidFill>
                <a:ea typeface="宋体" charset="-122"/>
              </a:rPr>
              <a:t>bits</a:t>
            </a:r>
          </a:p>
        </p:txBody>
      </p:sp>
      <p:graphicFrame>
        <p:nvGraphicFramePr>
          <p:cNvPr id="6146" name="Object 5"/>
          <p:cNvGraphicFramePr>
            <a:graphicFrameLocks noChangeAspect="1"/>
          </p:cNvGraphicFramePr>
          <p:nvPr>
            <p:ph sz="half" idx="2"/>
          </p:nvPr>
        </p:nvGraphicFramePr>
        <p:xfrm>
          <a:off x="2590800" y="4102100"/>
          <a:ext cx="3810000" cy="927100"/>
        </p:xfrm>
        <a:graphic>
          <a:graphicData uri="http://schemas.openxmlformats.org/presentationml/2006/ole">
            <p:oleObj spid="_x0000_s12290" name="Equation" r:id="rId4" imgW="1409400" imgH="34272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643E9CA-CF16-4D96-97E5-510BB3DD4864}" type="slidenum">
              <a:rPr lang="en-US" altLang="zh-CN"/>
              <a:pPr/>
              <a:t>2</a:t>
            </a:fld>
            <a:endParaRPr lang="en-US" altLang="zh-CN"/>
          </a:p>
        </p:txBody>
      </p:sp>
      <p:sp>
        <p:nvSpPr>
          <p:cNvPr id="98306" name="Rectangle 2"/>
          <p:cNvSpPr>
            <a:spLocks noGrp="1" noChangeArrowheads="1"/>
          </p:cNvSpPr>
          <p:nvPr>
            <p:ph type="title"/>
          </p:nvPr>
        </p:nvSpPr>
        <p:spPr/>
        <p:txBody>
          <a:bodyPr/>
          <a:lstStyle/>
          <a:p>
            <a:r>
              <a:rPr lang="en-US" altLang="zh-CN"/>
              <a:t>Transcriptional Regulation</a:t>
            </a:r>
          </a:p>
        </p:txBody>
      </p:sp>
      <p:sp>
        <p:nvSpPr>
          <p:cNvPr id="98307" name="Rectangle 3"/>
          <p:cNvSpPr>
            <a:spLocks noGrp="1" noChangeArrowheads="1"/>
          </p:cNvSpPr>
          <p:nvPr>
            <p:ph type="body" idx="1"/>
          </p:nvPr>
        </p:nvSpPr>
        <p:spPr/>
        <p:txBody>
          <a:bodyPr/>
          <a:lstStyle/>
          <a:p>
            <a:pPr>
              <a:lnSpc>
                <a:spcPct val="90000"/>
              </a:lnSpc>
            </a:pPr>
            <a:r>
              <a:rPr lang="en-US" altLang="zh-CN"/>
              <a:t>The transcription of each gene is controlled by a regulatory region of DNA relatively near the transcription start site (TSS). </a:t>
            </a:r>
          </a:p>
          <a:p>
            <a:pPr>
              <a:lnSpc>
                <a:spcPct val="90000"/>
              </a:lnSpc>
            </a:pPr>
            <a:r>
              <a:rPr lang="en-US" altLang="zh-CN"/>
              <a:t>two types of fundamental components</a:t>
            </a:r>
          </a:p>
          <a:p>
            <a:pPr lvl="1">
              <a:lnSpc>
                <a:spcPct val="90000"/>
              </a:lnSpc>
            </a:pPr>
            <a:r>
              <a:rPr lang="en-US" altLang="zh-CN"/>
              <a:t>short DNA regulatory elements</a:t>
            </a:r>
          </a:p>
          <a:p>
            <a:pPr lvl="1">
              <a:lnSpc>
                <a:spcPct val="90000"/>
              </a:lnSpc>
            </a:pPr>
            <a:r>
              <a:rPr lang="en-US" altLang="zh-CN" i="1"/>
              <a:t>gene regulatory proteins</a:t>
            </a:r>
            <a:r>
              <a:rPr lang="en-US" altLang="zh-CN"/>
              <a:t> that recognize and bind to them.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ea typeface="宋体" charset="-122"/>
              </a:rPr>
              <a:t>Entropy versus Randomness</a:t>
            </a:r>
          </a:p>
        </p:txBody>
      </p:sp>
      <p:grpSp>
        <p:nvGrpSpPr>
          <p:cNvPr id="2" name="Group 3"/>
          <p:cNvGrpSpPr>
            <a:grpSpLocks/>
          </p:cNvGrpSpPr>
          <p:nvPr/>
        </p:nvGrpSpPr>
        <p:grpSpPr bwMode="auto">
          <a:xfrm>
            <a:off x="933450" y="2513013"/>
            <a:ext cx="3617913" cy="3348037"/>
            <a:chOff x="559" y="1450"/>
            <a:chExt cx="2279" cy="2109"/>
          </a:xfrm>
        </p:grpSpPr>
        <p:sp>
          <p:nvSpPr>
            <p:cNvPr id="22538" name="Rectangle 4"/>
            <p:cNvSpPr>
              <a:spLocks noChangeArrowheads="1"/>
            </p:cNvSpPr>
            <p:nvPr/>
          </p:nvSpPr>
          <p:spPr bwMode="auto">
            <a:xfrm>
              <a:off x="720" y="1495"/>
              <a:ext cx="2091" cy="1939"/>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22539" name="Line 5"/>
            <p:cNvSpPr>
              <a:spLocks noChangeShapeType="1"/>
            </p:cNvSpPr>
            <p:nvPr/>
          </p:nvSpPr>
          <p:spPr bwMode="auto">
            <a:xfrm>
              <a:off x="720" y="1495"/>
              <a:ext cx="2091" cy="1"/>
            </a:xfrm>
            <a:prstGeom prst="line">
              <a:avLst/>
            </a:prstGeom>
            <a:noFill/>
            <a:ln w="0">
              <a:solidFill>
                <a:srgbClr val="000000"/>
              </a:solidFill>
              <a:round/>
              <a:headEnd/>
              <a:tailEnd/>
            </a:ln>
          </p:spPr>
          <p:txBody>
            <a:bodyPr/>
            <a:lstStyle/>
            <a:p>
              <a:endParaRPr lang="zh-CN" altLang="en-US"/>
            </a:p>
          </p:txBody>
        </p:sp>
        <p:sp>
          <p:nvSpPr>
            <p:cNvPr id="22540" name="Freeform 6"/>
            <p:cNvSpPr>
              <a:spLocks/>
            </p:cNvSpPr>
            <p:nvPr/>
          </p:nvSpPr>
          <p:spPr bwMode="auto">
            <a:xfrm>
              <a:off x="720" y="1495"/>
              <a:ext cx="2091" cy="1939"/>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22541" name="Line 7"/>
            <p:cNvSpPr>
              <a:spLocks noChangeShapeType="1"/>
            </p:cNvSpPr>
            <p:nvPr/>
          </p:nvSpPr>
          <p:spPr bwMode="auto">
            <a:xfrm flipV="1">
              <a:off x="720" y="1495"/>
              <a:ext cx="1" cy="1939"/>
            </a:xfrm>
            <a:prstGeom prst="line">
              <a:avLst/>
            </a:prstGeom>
            <a:noFill/>
            <a:ln w="0">
              <a:solidFill>
                <a:srgbClr val="000000"/>
              </a:solidFill>
              <a:round/>
              <a:headEnd/>
              <a:tailEnd/>
            </a:ln>
          </p:spPr>
          <p:txBody>
            <a:bodyPr/>
            <a:lstStyle/>
            <a:p>
              <a:endParaRPr lang="zh-CN" altLang="en-US"/>
            </a:p>
          </p:txBody>
        </p:sp>
        <p:sp>
          <p:nvSpPr>
            <p:cNvPr id="22542" name="Line 8"/>
            <p:cNvSpPr>
              <a:spLocks noChangeShapeType="1"/>
            </p:cNvSpPr>
            <p:nvPr/>
          </p:nvSpPr>
          <p:spPr bwMode="auto">
            <a:xfrm>
              <a:off x="720" y="3434"/>
              <a:ext cx="2091" cy="1"/>
            </a:xfrm>
            <a:prstGeom prst="line">
              <a:avLst/>
            </a:prstGeom>
            <a:noFill/>
            <a:ln w="0">
              <a:solidFill>
                <a:srgbClr val="000000"/>
              </a:solidFill>
              <a:round/>
              <a:headEnd/>
              <a:tailEnd/>
            </a:ln>
          </p:spPr>
          <p:txBody>
            <a:bodyPr/>
            <a:lstStyle/>
            <a:p>
              <a:endParaRPr lang="zh-CN" altLang="en-US"/>
            </a:p>
          </p:txBody>
        </p:sp>
        <p:sp>
          <p:nvSpPr>
            <p:cNvPr id="22543" name="Line 9"/>
            <p:cNvSpPr>
              <a:spLocks noChangeShapeType="1"/>
            </p:cNvSpPr>
            <p:nvPr/>
          </p:nvSpPr>
          <p:spPr bwMode="auto">
            <a:xfrm flipV="1">
              <a:off x="720" y="3406"/>
              <a:ext cx="1" cy="28"/>
            </a:xfrm>
            <a:prstGeom prst="line">
              <a:avLst/>
            </a:prstGeom>
            <a:noFill/>
            <a:ln w="0">
              <a:solidFill>
                <a:srgbClr val="000000"/>
              </a:solidFill>
              <a:round/>
              <a:headEnd/>
              <a:tailEnd/>
            </a:ln>
          </p:spPr>
          <p:txBody>
            <a:bodyPr/>
            <a:lstStyle/>
            <a:p>
              <a:endParaRPr lang="zh-CN" altLang="en-US"/>
            </a:p>
          </p:txBody>
        </p:sp>
        <p:grpSp>
          <p:nvGrpSpPr>
            <p:cNvPr id="3" name="Group 10"/>
            <p:cNvGrpSpPr>
              <a:grpSpLocks/>
            </p:cNvGrpSpPr>
            <p:nvPr/>
          </p:nvGrpSpPr>
          <p:grpSpPr bwMode="auto">
            <a:xfrm>
              <a:off x="703" y="3463"/>
              <a:ext cx="2135" cy="96"/>
              <a:chOff x="829" y="3337"/>
              <a:chExt cx="2513" cy="96"/>
            </a:xfrm>
          </p:grpSpPr>
          <p:sp>
            <p:nvSpPr>
              <p:cNvPr id="22560" name="Rectangle 11"/>
              <p:cNvSpPr>
                <a:spLocks noChangeArrowheads="1"/>
              </p:cNvSpPr>
              <p:nvPr/>
            </p:nvSpPr>
            <p:spPr bwMode="auto">
              <a:xfrm>
                <a:off x="829" y="3337"/>
                <a:ext cx="52"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a:t>
                </a:r>
                <a:endParaRPr lang="en-US" altLang="zh-CN" sz="1000">
                  <a:ea typeface="宋体" charset="-122"/>
                </a:endParaRPr>
              </a:p>
            </p:txBody>
          </p:sp>
          <p:sp>
            <p:nvSpPr>
              <p:cNvPr id="22561" name="Rectangle 12"/>
              <p:cNvSpPr>
                <a:spLocks noChangeArrowheads="1"/>
              </p:cNvSpPr>
              <p:nvPr/>
            </p:nvSpPr>
            <p:spPr bwMode="auto">
              <a:xfrm>
                <a:off x="1039"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0.1</a:t>
                </a:r>
                <a:endParaRPr lang="en-US" altLang="zh-CN" sz="1000">
                  <a:ea typeface="宋体" charset="-122"/>
                </a:endParaRPr>
              </a:p>
            </p:txBody>
          </p:sp>
          <p:sp>
            <p:nvSpPr>
              <p:cNvPr id="22562" name="Rectangle 13"/>
              <p:cNvSpPr>
                <a:spLocks noChangeArrowheads="1"/>
              </p:cNvSpPr>
              <p:nvPr/>
            </p:nvSpPr>
            <p:spPr bwMode="auto">
              <a:xfrm>
                <a:off x="1282" y="3337"/>
                <a:ext cx="130"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0.2</a:t>
                </a:r>
                <a:endParaRPr lang="en-US" altLang="zh-CN" sz="1000">
                  <a:ea typeface="宋体" charset="-122"/>
                </a:endParaRPr>
              </a:p>
            </p:txBody>
          </p:sp>
          <p:sp>
            <p:nvSpPr>
              <p:cNvPr id="22563" name="Rectangle 14"/>
              <p:cNvSpPr>
                <a:spLocks noChangeArrowheads="1"/>
              </p:cNvSpPr>
              <p:nvPr/>
            </p:nvSpPr>
            <p:spPr bwMode="auto">
              <a:xfrm>
                <a:off x="1532"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0.3</a:t>
                </a:r>
                <a:endParaRPr lang="en-US" altLang="zh-CN" sz="1000">
                  <a:ea typeface="宋体" charset="-122"/>
                </a:endParaRPr>
              </a:p>
            </p:txBody>
          </p:sp>
          <p:sp>
            <p:nvSpPr>
              <p:cNvPr id="22564" name="Rectangle 15"/>
              <p:cNvSpPr>
                <a:spLocks noChangeArrowheads="1"/>
              </p:cNvSpPr>
              <p:nvPr/>
            </p:nvSpPr>
            <p:spPr bwMode="auto">
              <a:xfrm>
                <a:off x="1777"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0.4</a:t>
                </a:r>
                <a:endParaRPr lang="en-US" altLang="zh-CN" sz="1000">
                  <a:ea typeface="宋体" charset="-122"/>
                </a:endParaRPr>
              </a:p>
            </p:txBody>
          </p:sp>
          <p:sp>
            <p:nvSpPr>
              <p:cNvPr id="22565" name="Rectangle 16"/>
              <p:cNvSpPr>
                <a:spLocks noChangeArrowheads="1"/>
              </p:cNvSpPr>
              <p:nvPr/>
            </p:nvSpPr>
            <p:spPr bwMode="auto">
              <a:xfrm>
                <a:off x="2025"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0.5</a:t>
                </a:r>
                <a:endParaRPr lang="en-US" altLang="zh-CN" sz="1000">
                  <a:ea typeface="宋体" charset="-122"/>
                </a:endParaRPr>
              </a:p>
            </p:txBody>
          </p:sp>
          <p:sp>
            <p:nvSpPr>
              <p:cNvPr id="22566" name="Rectangle 17"/>
              <p:cNvSpPr>
                <a:spLocks noChangeArrowheads="1"/>
              </p:cNvSpPr>
              <p:nvPr/>
            </p:nvSpPr>
            <p:spPr bwMode="auto">
              <a:xfrm>
                <a:off x="2269"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0.6</a:t>
                </a:r>
                <a:endParaRPr lang="en-US" altLang="zh-CN" sz="1000">
                  <a:ea typeface="宋体" charset="-122"/>
                </a:endParaRPr>
              </a:p>
            </p:txBody>
          </p:sp>
          <p:sp>
            <p:nvSpPr>
              <p:cNvPr id="22567" name="Rectangle 18"/>
              <p:cNvSpPr>
                <a:spLocks noChangeArrowheads="1"/>
              </p:cNvSpPr>
              <p:nvPr/>
            </p:nvSpPr>
            <p:spPr bwMode="auto">
              <a:xfrm>
                <a:off x="2513" y="3337"/>
                <a:ext cx="130"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0.7</a:t>
                </a:r>
                <a:endParaRPr lang="en-US" altLang="zh-CN" sz="1000">
                  <a:ea typeface="宋体" charset="-122"/>
                </a:endParaRPr>
              </a:p>
            </p:txBody>
          </p:sp>
          <p:sp>
            <p:nvSpPr>
              <p:cNvPr id="22568" name="Rectangle 19"/>
              <p:cNvSpPr>
                <a:spLocks noChangeArrowheads="1"/>
              </p:cNvSpPr>
              <p:nvPr/>
            </p:nvSpPr>
            <p:spPr bwMode="auto">
              <a:xfrm>
                <a:off x="2762"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0.8</a:t>
                </a:r>
                <a:endParaRPr lang="en-US" altLang="zh-CN" sz="1000">
                  <a:ea typeface="宋体" charset="-122"/>
                </a:endParaRPr>
              </a:p>
            </p:txBody>
          </p:sp>
          <p:sp>
            <p:nvSpPr>
              <p:cNvPr id="22569" name="Rectangle 20"/>
              <p:cNvSpPr>
                <a:spLocks noChangeArrowheads="1"/>
              </p:cNvSpPr>
              <p:nvPr/>
            </p:nvSpPr>
            <p:spPr bwMode="auto">
              <a:xfrm>
                <a:off x="3007" y="333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0.9</a:t>
                </a:r>
                <a:endParaRPr lang="en-US" altLang="zh-CN" sz="1000">
                  <a:ea typeface="宋体" charset="-122"/>
                </a:endParaRPr>
              </a:p>
            </p:txBody>
          </p:sp>
          <p:sp>
            <p:nvSpPr>
              <p:cNvPr id="22570" name="Rectangle 21"/>
              <p:cNvSpPr>
                <a:spLocks noChangeArrowheads="1"/>
              </p:cNvSpPr>
              <p:nvPr/>
            </p:nvSpPr>
            <p:spPr bwMode="auto">
              <a:xfrm>
                <a:off x="3290" y="3337"/>
                <a:ext cx="52"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1</a:t>
                </a:r>
                <a:endParaRPr lang="en-US" altLang="zh-CN" sz="1000">
                  <a:ea typeface="宋体" charset="-122"/>
                </a:endParaRPr>
              </a:p>
            </p:txBody>
          </p:sp>
        </p:grpSp>
        <p:sp>
          <p:nvSpPr>
            <p:cNvPr id="22545" name="Line 22"/>
            <p:cNvSpPr>
              <a:spLocks noChangeShapeType="1"/>
            </p:cNvSpPr>
            <p:nvPr/>
          </p:nvSpPr>
          <p:spPr bwMode="auto">
            <a:xfrm>
              <a:off x="720" y="3434"/>
              <a:ext cx="20" cy="1"/>
            </a:xfrm>
            <a:prstGeom prst="line">
              <a:avLst/>
            </a:prstGeom>
            <a:noFill/>
            <a:ln w="0">
              <a:solidFill>
                <a:srgbClr val="000000"/>
              </a:solidFill>
              <a:round/>
              <a:headEnd/>
              <a:tailEnd/>
            </a:ln>
          </p:spPr>
          <p:txBody>
            <a:bodyPr/>
            <a:lstStyle/>
            <a:p>
              <a:endParaRPr lang="zh-CN" altLang="en-US"/>
            </a:p>
          </p:txBody>
        </p:sp>
        <p:grpSp>
          <p:nvGrpSpPr>
            <p:cNvPr id="4" name="Group 23"/>
            <p:cNvGrpSpPr>
              <a:grpSpLocks/>
            </p:cNvGrpSpPr>
            <p:nvPr/>
          </p:nvGrpSpPr>
          <p:grpSpPr bwMode="auto">
            <a:xfrm>
              <a:off x="559" y="1450"/>
              <a:ext cx="110" cy="2035"/>
              <a:chOff x="721" y="1336"/>
              <a:chExt cx="129" cy="2035"/>
            </a:xfrm>
          </p:grpSpPr>
          <p:sp>
            <p:nvSpPr>
              <p:cNvPr id="22549" name="Rectangle 24"/>
              <p:cNvSpPr>
                <a:spLocks noChangeArrowheads="1"/>
              </p:cNvSpPr>
              <p:nvPr/>
            </p:nvSpPr>
            <p:spPr bwMode="auto">
              <a:xfrm>
                <a:off x="784" y="3275"/>
                <a:ext cx="52"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a:t>
                </a:r>
                <a:endParaRPr lang="en-US" altLang="zh-CN" sz="1000">
                  <a:ea typeface="宋体" charset="-122"/>
                </a:endParaRPr>
              </a:p>
            </p:txBody>
          </p:sp>
          <p:sp>
            <p:nvSpPr>
              <p:cNvPr id="22550" name="Rectangle 25"/>
              <p:cNvSpPr>
                <a:spLocks noChangeArrowheads="1"/>
              </p:cNvSpPr>
              <p:nvPr/>
            </p:nvSpPr>
            <p:spPr bwMode="auto">
              <a:xfrm>
                <a:off x="721" y="3076"/>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0.1</a:t>
                </a:r>
                <a:endParaRPr lang="en-US" altLang="zh-CN" sz="1000">
                  <a:ea typeface="宋体" charset="-122"/>
                </a:endParaRPr>
              </a:p>
            </p:txBody>
          </p:sp>
          <p:sp>
            <p:nvSpPr>
              <p:cNvPr id="22551" name="Rectangle 26"/>
              <p:cNvSpPr>
                <a:spLocks noChangeArrowheads="1"/>
              </p:cNvSpPr>
              <p:nvPr/>
            </p:nvSpPr>
            <p:spPr bwMode="auto">
              <a:xfrm>
                <a:off x="721" y="2884"/>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0.2</a:t>
                </a:r>
                <a:endParaRPr lang="en-US" altLang="zh-CN" sz="1000">
                  <a:ea typeface="宋体" charset="-122"/>
                </a:endParaRPr>
              </a:p>
            </p:txBody>
          </p:sp>
          <p:sp>
            <p:nvSpPr>
              <p:cNvPr id="22552" name="Rectangle 27"/>
              <p:cNvSpPr>
                <a:spLocks noChangeArrowheads="1"/>
              </p:cNvSpPr>
              <p:nvPr/>
            </p:nvSpPr>
            <p:spPr bwMode="auto">
              <a:xfrm>
                <a:off x="721" y="2691"/>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0.3</a:t>
                </a:r>
                <a:endParaRPr lang="en-US" altLang="zh-CN" sz="1000">
                  <a:ea typeface="宋体" charset="-122"/>
                </a:endParaRPr>
              </a:p>
            </p:txBody>
          </p:sp>
          <p:sp>
            <p:nvSpPr>
              <p:cNvPr id="22553" name="Rectangle 28"/>
              <p:cNvSpPr>
                <a:spLocks noChangeArrowheads="1"/>
              </p:cNvSpPr>
              <p:nvPr/>
            </p:nvSpPr>
            <p:spPr bwMode="auto">
              <a:xfrm>
                <a:off x="721" y="2498"/>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0.4</a:t>
                </a:r>
                <a:endParaRPr lang="en-US" altLang="zh-CN" sz="1000">
                  <a:ea typeface="宋体" charset="-122"/>
                </a:endParaRPr>
              </a:p>
            </p:txBody>
          </p:sp>
          <p:sp>
            <p:nvSpPr>
              <p:cNvPr id="22554" name="Rectangle 29"/>
              <p:cNvSpPr>
                <a:spLocks noChangeArrowheads="1"/>
              </p:cNvSpPr>
              <p:nvPr/>
            </p:nvSpPr>
            <p:spPr bwMode="auto">
              <a:xfrm>
                <a:off x="721" y="2305"/>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0.5</a:t>
                </a:r>
                <a:endParaRPr lang="en-US" altLang="zh-CN" sz="1000">
                  <a:ea typeface="宋体" charset="-122"/>
                </a:endParaRPr>
              </a:p>
            </p:txBody>
          </p:sp>
          <p:sp>
            <p:nvSpPr>
              <p:cNvPr id="22555" name="Rectangle 30"/>
              <p:cNvSpPr>
                <a:spLocks noChangeArrowheads="1"/>
              </p:cNvSpPr>
              <p:nvPr/>
            </p:nvSpPr>
            <p:spPr bwMode="auto">
              <a:xfrm>
                <a:off x="721" y="2107"/>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0.6</a:t>
                </a:r>
                <a:endParaRPr lang="en-US" altLang="zh-CN" sz="1000">
                  <a:ea typeface="宋体" charset="-122"/>
                </a:endParaRPr>
              </a:p>
            </p:txBody>
          </p:sp>
          <p:sp>
            <p:nvSpPr>
              <p:cNvPr id="22556" name="Rectangle 31"/>
              <p:cNvSpPr>
                <a:spLocks noChangeArrowheads="1"/>
              </p:cNvSpPr>
              <p:nvPr/>
            </p:nvSpPr>
            <p:spPr bwMode="auto">
              <a:xfrm>
                <a:off x="721" y="1914"/>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0.7</a:t>
                </a:r>
                <a:endParaRPr lang="en-US" altLang="zh-CN" sz="1000">
                  <a:ea typeface="宋体" charset="-122"/>
                </a:endParaRPr>
              </a:p>
            </p:txBody>
          </p:sp>
          <p:sp>
            <p:nvSpPr>
              <p:cNvPr id="22557" name="Rectangle 32"/>
              <p:cNvSpPr>
                <a:spLocks noChangeArrowheads="1"/>
              </p:cNvSpPr>
              <p:nvPr/>
            </p:nvSpPr>
            <p:spPr bwMode="auto">
              <a:xfrm>
                <a:off x="721" y="1722"/>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0.8</a:t>
                </a:r>
                <a:endParaRPr lang="en-US" altLang="zh-CN" sz="1000">
                  <a:ea typeface="宋体" charset="-122"/>
                </a:endParaRPr>
              </a:p>
            </p:txBody>
          </p:sp>
          <p:sp>
            <p:nvSpPr>
              <p:cNvPr id="22558" name="Rectangle 33"/>
              <p:cNvSpPr>
                <a:spLocks noChangeArrowheads="1"/>
              </p:cNvSpPr>
              <p:nvPr/>
            </p:nvSpPr>
            <p:spPr bwMode="auto">
              <a:xfrm>
                <a:off x="721" y="1529"/>
                <a:ext cx="129"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0.9</a:t>
                </a:r>
                <a:endParaRPr lang="en-US" altLang="zh-CN" sz="1000">
                  <a:ea typeface="宋体" charset="-122"/>
                </a:endParaRPr>
              </a:p>
            </p:txBody>
          </p:sp>
          <p:sp>
            <p:nvSpPr>
              <p:cNvPr id="22559" name="Rectangle 34"/>
              <p:cNvSpPr>
                <a:spLocks noChangeArrowheads="1"/>
              </p:cNvSpPr>
              <p:nvPr/>
            </p:nvSpPr>
            <p:spPr bwMode="auto">
              <a:xfrm>
                <a:off x="784" y="1336"/>
                <a:ext cx="52" cy="96"/>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宋体" charset="-122"/>
                  </a:rPr>
                  <a:t>1</a:t>
                </a:r>
                <a:endParaRPr lang="en-US" altLang="zh-CN" sz="1000">
                  <a:ea typeface="宋体" charset="-122"/>
                </a:endParaRPr>
              </a:p>
            </p:txBody>
          </p:sp>
        </p:grpSp>
        <p:sp>
          <p:nvSpPr>
            <p:cNvPr id="22547" name="Freeform 35"/>
            <p:cNvSpPr>
              <a:spLocks/>
            </p:cNvSpPr>
            <p:nvPr/>
          </p:nvSpPr>
          <p:spPr bwMode="auto">
            <a:xfrm>
              <a:off x="720" y="1495"/>
              <a:ext cx="2091" cy="1939"/>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22548" name="Freeform 36"/>
            <p:cNvSpPr>
              <a:spLocks/>
            </p:cNvSpPr>
            <p:nvPr/>
          </p:nvSpPr>
          <p:spPr bwMode="auto">
            <a:xfrm>
              <a:off x="732" y="1501"/>
              <a:ext cx="2080" cy="1931"/>
            </a:xfrm>
            <a:custGeom>
              <a:avLst/>
              <a:gdLst>
                <a:gd name="T0" fmla="*/ 22 w 2409"/>
                <a:gd name="T1" fmla="*/ 1661 h 1780"/>
                <a:gd name="T2" fmla="*/ 73 w 2409"/>
                <a:gd name="T3" fmla="*/ 1469 h 1780"/>
                <a:gd name="T4" fmla="*/ 124 w 2409"/>
                <a:gd name="T5" fmla="*/ 1304 h 1780"/>
                <a:gd name="T6" fmla="*/ 170 w 2409"/>
                <a:gd name="T7" fmla="*/ 1157 h 1780"/>
                <a:gd name="T8" fmla="*/ 221 w 2409"/>
                <a:gd name="T9" fmla="*/ 1027 h 1780"/>
                <a:gd name="T10" fmla="*/ 272 w 2409"/>
                <a:gd name="T11" fmla="*/ 907 h 1780"/>
                <a:gd name="T12" fmla="*/ 317 w 2409"/>
                <a:gd name="T13" fmla="*/ 805 h 1780"/>
                <a:gd name="T14" fmla="*/ 368 w 2409"/>
                <a:gd name="T15" fmla="*/ 709 h 1780"/>
                <a:gd name="T16" fmla="*/ 419 w 2409"/>
                <a:gd name="T17" fmla="*/ 618 h 1780"/>
                <a:gd name="T18" fmla="*/ 464 w 2409"/>
                <a:gd name="T19" fmla="*/ 539 h 1780"/>
                <a:gd name="T20" fmla="*/ 516 w 2409"/>
                <a:gd name="T21" fmla="*/ 465 h 1780"/>
                <a:gd name="T22" fmla="*/ 567 w 2409"/>
                <a:gd name="T23" fmla="*/ 397 h 1780"/>
                <a:gd name="T24" fmla="*/ 612 w 2409"/>
                <a:gd name="T25" fmla="*/ 335 h 1780"/>
                <a:gd name="T26" fmla="*/ 663 w 2409"/>
                <a:gd name="T27" fmla="*/ 278 h 1780"/>
                <a:gd name="T28" fmla="*/ 714 w 2409"/>
                <a:gd name="T29" fmla="*/ 227 h 1780"/>
                <a:gd name="T30" fmla="*/ 759 w 2409"/>
                <a:gd name="T31" fmla="*/ 182 h 1780"/>
                <a:gd name="T32" fmla="*/ 810 w 2409"/>
                <a:gd name="T33" fmla="*/ 142 h 1780"/>
                <a:gd name="T34" fmla="*/ 861 w 2409"/>
                <a:gd name="T35" fmla="*/ 108 h 1780"/>
                <a:gd name="T36" fmla="*/ 907 w 2409"/>
                <a:gd name="T37" fmla="*/ 80 h 1780"/>
                <a:gd name="T38" fmla="*/ 958 w 2409"/>
                <a:gd name="T39" fmla="*/ 51 h 1780"/>
                <a:gd name="T40" fmla="*/ 1009 w 2409"/>
                <a:gd name="T41" fmla="*/ 34 h 1780"/>
                <a:gd name="T42" fmla="*/ 1054 w 2409"/>
                <a:gd name="T43" fmla="*/ 17 h 1780"/>
                <a:gd name="T44" fmla="*/ 1105 w 2409"/>
                <a:gd name="T45" fmla="*/ 6 h 1780"/>
                <a:gd name="T46" fmla="*/ 1156 w 2409"/>
                <a:gd name="T47" fmla="*/ 0 h 1780"/>
                <a:gd name="T48" fmla="*/ 1207 w 2409"/>
                <a:gd name="T49" fmla="*/ 0 h 1780"/>
                <a:gd name="T50" fmla="*/ 1253 w 2409"/>
                <a:gd name="T51" fmla="*/ 0 h 1780"/>
                <a:gd name="T52" fmla="*/ 1304 w 2409"/>
                <a:gd name="T53" fmla="*/ 6 h 1780"/>
                <a:gd name="T54" fmla="*/ 1355 w 2409"/>
                <a:gd name="T55" fmla="*/ 17 h 1780"/>
                <a:gd name="T56" fmla="*/ 1400 w 2409"/>
                <a:gd name="T57" fmla="*/ 34 h 1780"/>
                <a:gd name="T58" fmla="*/ 1451 w 2409"/>
                <a:gd name="T59" fmla="*/ 51 h 1780"/>
                <a:gd name="T60" fmla="*/ 1502 w 2409"/>
                <a:gd name="T61" fmla="*/ 80 h 1780"/>
                <a:gd name="T62" fmla="*/ 1547 w 2409"/>
                <a:gd name="T63" fmla="*/ 108 h 1780"/>
                <a:gd name="T64" fmla="*/ 1598 w 2409"/>
                <a:gd name="T65" fmla="*/ 142 h 1780"/>
                <a:gd name="T66" fmla="*/ 1649 w 2409"/>
                <a:gd name="T67" fmla="*/ 182 h 1780"/>
                <a:gd name="T68" fmla="*/ 1695 w 2409"/>
                <a:gd name="T69" fmla="*/ 227 h 1780"/>
                <a:gd name="T70" fmla="*/ 1746 w 2409"/>
                <a:gd name="T71" fmla="*/ 278 h 1780"/>
                <a:gd name="T72" fmla="*/ 1797 w 2409"/>
                <a:gd name="T73" fmla="*/ 335 h 1780"/>
                <a:gd name="T74" fmla="*/ 1842 w 2409"/>
                <a:gd name="T75" fmla="*/ 397 h 1780"/>
                <a:gd name="T76" fmla="*/ 1893 w 2409"/>
                <a:gd name="T77" fmla="*/ 465 h 1780"/>
                <a:gd name="T78" fmla="*/ 1944 w 2409"/>
                <a:gd name="T79" fmla="*/ 539 h 1780"/>
                <a:gd name="T80" fmla="*/ 1990 w 2409"/>
                <a:gd name="T81" fmla="*/ 618 h 1780"/>
                <a:gd name="T82" fmla="*/ 2041 w 2409"/>
                <a:gd name="T83" fmla="*/ 709 h 1780"/>
                <a:gd name="T84" fmla="*/ 2092 w 2409"/>
                <a:gd name="T85" fmla="*/ 805 h 1780"/>
                <a:gd name="T86" fmla="*/ 2137 w 2409"/>
                <a:gd name="T87" fmla="*/ 907 h 1780"/>
                <a:gd name="T88" fmla="*/ 2188 w 2409"/>
                <a:gd name="T89" fmla="*/ 1027 h 1780"/>
                <a:gd name="T90" fmla="*/ 2239 w 2409"/>
                <a:gd name="T91" fmla="*/ 1157 h 1780"/>
                <a:gd name="T92" fmla="*/ 2284 w 2409"/>
                <a:gd name="T93" fmla="*/ 1304 h 1780"/>
                <a:gd name="T94" fmla="*/ 2335 w 2409"/>
                <a:gd name="T95" fmla="*/ 1469 h 1780"/>
                <a:gd name="T96" fmla="*/ 2386 w 2409"/>
                <a:gd name="T97" fmla="*/ 1661 h 17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09"/>
                <a:gd name="T148" fmla="*/ 0 h 1780"/>
                <a:gd name="T149" fmla="*/ 2409 w 2409"/>
                <a:gd name="T150" fmla="*/ 1780 h 17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09" h="1780">
                  <a:moveTo>
                    <a:pt x="0" y="1780"/>
                  </a:moveTo>
                  <a:lnTo>
                    <a:pt x="22" y="1661"/>
                  </a:lnTo>
                  <a:lnTo>
                    <a:pt x="51" y="1559"/>
                  </a:lnTo>
                  <a:lnTo>
                    <a:pt x="73" y="1469"/>
                  </a:lnTo>
                  <a:lnTo>
                    <a:pt x="96" y="1384"/>
                  </a:lnTo>
                  <a:lnTo>
                    <a:pt x="124" y="1304"/>
                  </a:lnTo>
                  <a:lnTo>
                    <a:pt x="147" y="1225"/>
                  </a:lnTo>
                  <a:lnTo>
                    <a:pt x="170" y="1157"/>
                  </a:lnTo>
                  <a:lnTo>
                    <a:pt x="198" y="1089"/>
                  </a:lnTo>
                  <a:lnTo>
                    <a:pt x="221" y="1027"/>
                  </a:lnTo>
                  <a:lnTo>
                    <a:pt x="243" y="970"/>
                  </a:lnTo>
                  <a:lnTo>
                    <a:pt x="272" y="907"/>
                  </a:lnTo>
                  <a:lnTo>
                    <a:pt x="294" y="856"/>
                  </a:lnTo>
                  <a:lnTo>
                    <a:pt x="317" y="805"/>
                  </a:lnTo>
                  <a:lnTo>
                    <a:pt x="345" y="754"/>
                  </a:lnTo>
                  <a:lnTo>
                    <a:pt x="368" y="709"/>
                  </a:lnTo>
                  <a:lnTo>
                    <a:pt x="391" y="664"/>
                  </a:lnTo>
                  <a:lnTo>
                    <a:pt x="419" y="618"/>
                  </a:lnTo>
                  <a:lnTo>
                    <a:pt x="442" y="579"/>
                  </a:lnTo>
                  <a:lnTo>
                    <a:pt x="464" y="539"/>
                  </a:lnTo>
                  <a:lnTo>
                    <a:pt x="493" y="499"/>
                  </a:lnTo>
                  <a:lnTo>
                    <a:pt x="516" y="465"/>
                  </a:lnTo>
                  <a:lnTo>
                    <a:pt x="538" y="426"/>
                  </a:lnTo>
                  <a:lnTo>
                    <a:pt x="567" y="397"/>
                  </a:lnTo>
                  <a:lnTo>
                    <a:pt x="589" y="363"/>
                  </a:lnTo>
                  <a:lnTo>
                    <a:pt x="612" y="335"/>
                  </a:lnTo>
                  <a:lnTo>
                    <a:pt x="640" y="307"/>
                  </a:lnTo>
                  <a:lnTo>
                    <a:pt x="663" y="278"/>
                  </a:lnTo>
                  <a:lnTo>
                    <a:pt x="686" y="250"/>
                  </a:lnTo>
                  <a:lnTo>
                    <a:pt x="714" y="227"/>
                  </a:lnTo>
                  <a:lnTo>
                    <a:pt x="737" y="204"/>
                  </a:lnTo>
                  <a:lnTo>
                    <a:pt x="759" y="182"/>
                  </a:lnTo>
                  <a:lnTo>
                    <a:pt x="788" y="165"/>
                  </a:lnTo>
                  <a:lnTo>
                    <a:pt x="810" y="142"/>
                  </a:lnTo>
                  <a:lnTo>
                    <a:pt x="833" y="125"/>
                  </a:lnTo>
                  <a:lnTo>
                    <a:pt x="861" y="108"/>
                  </a:lnTo>
                  <a:lnTo>
                    <a:pt x="884" y="91"/>
                  </a:lnTo>
                  <a:lnTo>
                    <a:pt x="907" y="80"/>
                  </a:lnTo>
                  <a:lnTo>
                    <a:pt x="935" y="68"/>
                  </a:lnTo>
                  <a:lnTo>
                    <a:pt x="958" y="51"/>
                  </a:lnTo>
                  <a:lnTo>
                    <a:pt x="980" y="46"/>
                  </a:lnTo>
                  <a:lnTo>
                    <a:pt x="1009" y="34"/>
                  </a:lnTo>
                  <a:lnTo>
                    <a:pt x="1031" y="23"/>
                  </a:lnTo>
                  <a:lnTo>
                    <a:pt x="1054" y="17"/>
                  </a:lnTo>
                  <a:lnTo>
                    <a:pt x="1082" y="12"/>
                  </a:lnTo>
                  <a:lnTo>
                    <a:pt x="1105" y="6"/>
                  </a:lnTo>
                  <a:lnTo>
                    <a:pt x="1128" y="0"/>
                  </a:lnTo>
                  <a:lnTo>
                    <a:pt x="1156" y="0"/>
                  </a:lnTo>
                  <a:lnTo>
                    <a:pt x="1179" y="0"/>
                  </a:lnTo>
                  <a:lnTo>
                    <a:pt x="1207" y="0"/>
                  </a:lnTo>
                  <a:lnTo>
                    <a:pt x="1230" y="0"/>
                  </a:lnTo>
                  <a:lnTo>
                    <a:pt x="1253" y="0"/>
                  </a:lnTo>
                  <a:lnTo>
                    <a:pt x="1281" y="0"/>
                  </a:lnTo>
                  <a:lnTo>
                    <a:pt x="1304" y="6"/>
                  </a:lnTo>
                  <a:lnTo>
                    <a:pt x="1326" y="12"/>
                  </a:lnTo>
                  <a:lnTo>
                    <a:pt x="1355" y="17"/>
                  </a:lnTo>
                  <a:lnTo>
                    <a:pt x="1377" y="23"/>
                  </a:lnTo>
                  <a:lnTo>
                    <a:pt x="1400" y="34"/>
                  </a:lnTo>
                  <a:lnTo>
                    <a:pt x="1428" y="46"/>
                  </a:lnTo>
                  <a:lnTo>
                    <a:pt x="1451" y="51"/>
                  </a:lnTo>
                  <a:lnTo>
                    <a:pt x="1474" y="68"/>
                  </a:lnTo>
                  <a:lnTo>
                    <a:pt x="1502" y="80"/>
                  </a:lnTo>
                  <a:lnTo>
                    <a:pt x="1525" y="91"/>
                  </a:lnTo>
                  <a:lnTo>
                    <a:pt x="1547" y="108"/>
                  </a:lnTo>
                  <a:lnTo>
                    <a:pt x="1576" y="125"/>
                  </a:lnTo>
                  <a:lnTo>
                    <a:pt x="1598" y="142"/>
                  </a:lnTo>
                  <a:lnTo>
                    <a:pt x="1621" y="165"/>
                  </a:lnTo>
                  <a:lnTo>
                    <a:pt x="1649" y="182"/>
                  </a:lnTo>
                  <a:lnTo>
                    <a:pt x="1672" y="204"/>
                  </a:lnTo>
                  <a:lnTo>
                    <a:pt x="1695" y="227"/>
                  </a:lnTo>
                  <a:lnTo>
                    <a:pt x="1723" y="250"/>
                  </a:lnTo>
                  <a:lnTo>
                    <a:pt x="1746" y="278"/>
                  </a:lnTo>
                  <a:lnTo>
                    <a:pt x="1768" y="307"/>
                  </a:lnTo>
                  <a:lnTo>
                    <a:pt x="1797" y="335"/>
                  </a:lnTo>
                  <a:lnTo>
                    <a:pt x="1820" y="363"/>
                  </a:lnTo>
                  <a:lnTo>
                    <a:pt x="1842" y="397"/>
                  </a:lnTo>
                  <a:lnTo>
                    <a:pt x="1871" y="426"/>
                  </a:lnTo>
                  <a:lnTo>
                    <a:pt x="1893" y="465"/>
                  </a:lnTo>
                  <a:lnTo>
                    <a:pt x="1916" y="499"/>
                  </a:lnTo>
                  <a:lnTo>
                    <a:pt x="1944" y="539"/>
                  </a:lnTo>
                  <a:lnTo>
                    <a:pt x="1967" y="579"/>
                  </a:lnTo>
                  <a:lnTo>
                    <a:pt x="1990" y="618"/>
                  </a:lnTo>
                  <a:lnTo>
                    <a:pt x="2018" y="664"/>
                  </a:lnTo>
                  <a:lnTo>
                    <a:pt x="2041" y="709"/>
                  </a:lnTo>
                  <a:lnTo>
                    <a:pt x="2063" y="754"/>
                  </a:lnTo>
                  <a:lnTo>
                    <a:pt x="2092" y="805"/>
                  </a:lnTo>
                  <a:lnTo>
                    <a:pt x="2114" y="856"/>
                  </a:lnTo>
                  <a:lnTo>
                    <a:pt x="2137" y="907"/>
                  </a:lnTo>
                  <a:lnTo>
                    <a:pt x="2165" y="970"/>
                  </a:lnTo>
                  <a:lnTo>
                    <a:pt x="2188" y="1027"/>
                  </a:lnTo>
                  <a:lnTo>
                    <a:pt x="2211" y="1089"/>
                  </a:lnTo>
                  <a:lnTo>
                    <a:pt x="2239" y="1157"/>
                  </a:lnTo>
                  <a:lnTo>
                    <a:pt x="2262" y="1225"/>
                  </a:lnTo>
                  <a:lnTo>
                    <a:pt x="2284" y="1304"/>
                  </a:lnTo>
                  <a:lnTo>
                    <a:pt x="2313" y="1384"/>
                  </a:lnTo>
                  <a:lnTo>
                    <a:pt x="2335" y="1469"/>
                  </a:lnTo>
                  <a:lnTo>
                    <a:pt x="2358" y="1559"/>
                  </a:lnTo>
                  <a:lnTo>
                    <a:pt x="2386" y="1661"/>
                  </a:lnTo>
                  <a:lnTo>
                    <a:pt x="2409" y="1780"/>
                  </a:lnTo>
                </a:path>
              </a:pathLst>
            </a:custGeom>
            <a:noFill/>
            <a:ln w="28575" cmpd="sng">
              <a:solidFill>
                <a:srgbClr val="0000FF"/>
              </a:solidFill>
              <a:prstDash val="solid"/>
              <a:round/>
              <a:headEnd/>
              <a:tailEnd/>
            </a:ln>
          </p:spPr>
          <p:txBody>
            <a:bodyPr/>
            <a:lstStyle/>
            <a:p>
              <a:endParaRPr lang="zh-CN" altLang="en-US"/>
            </a:p>
          </p:txBody>
        </p:sp>
      </p:grpSp>
      <p:sp>
        <p:nvSpPr>
          <p:cNvPr id="22532" name="Text Box 37"/>
          <p:cNvSpPr txBox="1">
            <a:spLocks noChangeArrowheads="1"/>
          </p:cNvSpPr>
          <p:nvPr/>
        </p:nvSpPr>
        <p:spPr bwMode="auto">
          <a:xfrm>
            <a:off x="1123950" y="1543050"/>
            <a:ext cx="6937375" cy="457200"/>
          </a:xfrm>
          <a:prstGeom prst="rect">
            <a:avLst/>
          </a:prstGeom>
          <a:noFill/>
          <a:ln w="9525">
            <a:noFill/>
            <a:miter lim="800000"/>
            <a:headEnd/>
            <a:tailEnd/>
          </a:ln>
        </p:spPr>
        <p:txBody>
          <a:bodyPr wrap="none">
            <a:spAutoFit/>
          </a:bodyPr>
          <a:lstStyle/>
          <a:p>
            <a:r>
              <a:rPr lang="en-US" altLang="zh-CN">
                <a:ea typeface="宋体" charset="-122"/>
              </a:rPr>
              <a:t>Entropy is maximum at </a:t>
            </a:r>
            <a:r>
              <a:rPr lang="en-US" altLang="zh-CN">
                <a:solidFill>
                  <a:schemeClr val="accent2"/>
                </a:solidFill>
                <a:ea typeface="宋体" charset="-122"/>
              </a:rPr>
              <a:t>maximum randomness</a:t>
            </a:r>
          </a:p>
        </p:txBody>
      </p:sp>
      <p:sp>
        <p:nvSpPr>
          <p:cNvPr id="22533" name="Text Box 38"/>
          <p:cNvSpPr txBox="1">
            <a:spLocks noChangeArrowheads="1"/>
          </p:cNvSpPr>
          <p:nvPr/>
        </p:nvSpPr>
        <p:spPr bwMode="auto">
          <a:xfrm>
            <a:off x="2208213" y="5872163"/>
            <a:ext cx="1257300" cy="396875"/>
          </a:xfrm>
          <a:prstGeom prst="rect">
            <a:avLst/>
          </a:prstGeom>
          <a:noFill/>
          <a:ln w="9525">
            <a:noFill/>
            <a:miter lim="800000"/>
            <a:headEnd/>
            <a:tailEnd/>
          </a:ln>
        </p:spPr>
        <p:txBody>
          <a:bodyPr wrap="none">
            <a:spAutoFit/>
          </a:bodyPr>
          <a:lstStyle/>
          <a:p>
            <a:r>
              <a:rPr lang="en-US" altLang="zh-CN" sz="2000">
                <a:latin typeface="Arial" charset="0"/>
                <a:ea typeface="宋体" charset="-122"/>
              </a:rPr>
              <a:t>P(heads)</a:t>
            </a:r>
          </a:p>
        </p:txBody>
      </p:sp>
      <p:sp>
        <p:nvSpPr>
          <p:cNvPr id="22534" name="Text Box 39"/>
          <p:cNvSpPr txBox="1">
            <a:spLocks noChangeArrowheads="1"/>
          </p:cNvSpPr>
          <p:nvPr/>
        </p:nvSpPr>
        <p:spPr bwMode="auto">
          <a:xfrm>
            <a:off x="5680075" y="2568575"/>
            <a:ext cx="2368550" cy="366713"/>
          </a:xfrm>
          <a:prstGeom prst="rect">
            <a:avLst/>
          </a:prstGeom>
          <a:noFill/>
          <a:ln w="9525">
            <a:noFill/>
            <a:miter lim="800000"/>
            <a:headEnd/>
            <a:tailEnd/>
          </a:ln>
        </p:spPr>
        <p:txBody>
          <a:bodyPr wrap="none">
            <a:spAutoFit/>
          </a:bodyPr>
          <a:lstStyle/>
          <a:p>
            <a:r>
              <a:rPr lang="en-US" altLang="zh-CN" sz="1800">
                <a:solidFill>
                  <a:srgbClr val="993300"/>
                </a:solidFill>
                <a:ea typeface="宋体" charset="-122"/>
              </a:rPr>
              <a:t>Example: Coin Toss</a:t>
            </a:r>
          </a:p>
        </p:txBody>
      </p:sp>
      <p:sp>
        <p:nvSpPr>
          <p:cNvPr id="22535" name="Text Box 40"/>
          <p:cNvSpPr txBox="1">
            <a:spLocks noChangeArrowheads="1"/>
          </p:cNvSpPr>
          <p:nvPr/>
        </p:nvSpPr>
        <p:spPr bwMode="auto">
          <a:xfrm rot="-5400000">
            <a:off x="-53975" y="3890963"/>
            <a:ext cx="1330325" cy="457200"/>
          </a:xfrm>
          <a:prstGeom prst="rect">
            <a:avLst/>
          </a:prstGeom>
          <a:noFill/>
          <a:ln w="9525">
            <a:noFill/>
            <a:miter lim="800000"/>
            <a:headEnd/>
            <a:tailEnd/>
          </a:ln>
        </p:spPr>
        <p:txBody>
          <a:bodyPr wrap="none">
            <a:spAutoFit/>
          </a:bodyPr>
          <a:lstStyle/>
          <a:p>
            <a:r>
              <a:rPr lang="en-US" altLang="zh-CN">
                <a:ea typeface="宋体" charset="-122"/>
              </a:rPr>
              <a:t>Entropy</a:t>
            </a:r>
          </a:p>
        </p:txBody>
      </p:sp>
      <p:sp>
        <p:nvSpPr>
          <p:cNvPr id="22536" name="Text Box 41"/>
          <p:cNvSpPr txBox="1">
            <a:spLocks noChangeArrowheads="1"/>
          </p:cNvSpPr>
          <p:nvPr/>
        </p:nvSpPr>
        <p:spPr bwMode="auto">
          <a:xfrm>
            <a:off x="5240338" y="3246438"/>
            <a:ext cx="3540125" cy="641350"/>
          </a:xfrm>
          <a:prstGeom prst="rect">
            <a:avLst/>
          </a:prstGeom>
          <a:noFill/>
          <a:ln w="9525">
            <a:noFill/>
            <a:miter lim="800000"/>
            <a:headEnd/>
            <a:tailEnd/>
          </a:ln>
        </p:spPr>
        <p:txBody>
          <a:bodyPr wrap="none">
            <a:spAutoFit/>
          </a:bodyPr>
          <a:lstStyle/>
          <a:p>
            <a:pPr algn="ctr"/>
            <a:r>
              <a:rPr lang="en-US" altLang="zh-CN" sz="1800">
                <a:ea typeface="宋体" charset="-122"/>
              </a:rPr>
              <a:t>P(heads)=0.1  Not very random</a:t>
            </a:r>
          </a:p>
          <a:p>
            <a:pPr algn="ctr"/>
            <a:r>
              <a:rPr lang="en-US" altLang="zh-CN" sz="1800">
                <a:ea typeface="宋体" charset="-122"/>
              </a:rPr>
              <a:t>H(X)=0.47 bits</a:t>
            </a:r>
          </a:p>
        </p:txBody>
      </p:sp>
      <p:sp>
        <p:nvSpPr>
          <p:cNvPr id="22537" name="Text Box 42"/>
          <p:cNvSpPr txBox="1">
            <a:spLocks noChangeArrowheads="1"/>
          </p:cNvSpPr>
          <p:nvPr/>
        </p:nvSpPr>
        <p:spPr bwMode="auto">
          <a:xfrm>
            <a:off x="5091113" y="4364038"/>
            <a:ext cx="3860800" cy="641350"/>
          </a:xfrm>
          <a:prstGeom prst="rect">
            <a:avLst/>
          </a:prstGeom>
          <a:noFill/>
          <a:ln w="9525">
            <a:noFill/>
            <a:miter lim="800000"/>
            <a:headEnd/>
            <a:tailEnd/>
          </a:ln>
        </p:spPr>
        <p:txBody>
          <a:bodyPr wrap="none">
            <a:spAutoFit/>
          </a:bodyPr>
          <a:lstStyle/>
          <a:p>
            <a:pPr algn="ctr"/>
            <a:r>
              <a:rPr lang="en-US" altLang="zh-CN" sz="1800">
                <a:ea typeface="宋体" charset="-122"/>
              </a:rPr>
              <a:t>P(heads)=0.5  Completely random</a:t>
            </a:r>
          </a:p>
          <a:p>
            <a:pPr algn="ctr"/>
            <a:r>
              <a:rPr lang="en-US" altLang="zh-CN" sz="1800">
                <a:ea typeface="宋体" charset="-122"/>
              </a:rPr>
              <a:t>H(X)=1 bits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smtClean="0">
                <a:ea typeface="宋体" charset="-122"/>
              </a:rPr>
              <a:t>Entropy Examples</a:t>
            </a:r>
          </a:p>
        </p:txBody>
      </p:sp>
      <p:grpSp>
        <p:nvGrpSpPr>
          <p:cNvPr id="80" name="组合 79"/>
          <p:cNvGrpSpPr/>
          <p:nvPr/>
        </p:nvGrpSpPr>
        <p:grpSpPr>
          <a:xfrm>
            <a:off x="457200" y="1524000"/>
            <a:ext cx="8139113" cy="2144713"/>
            <a:chOff x="457200" y="1524000"/>
            <a:chExt cx="8139113" cy="2144713"/>
          </a:xfrm>
        </p:grpSpPr>
        <p:grpSp>
          <p:nvGrpSpPr>
            <p:cNvPr id="3" name="Group 5"/>
            <p:cNvGrpSpPr>
              <a:grpSpLocks/>
            </p:cNvGrpSpPr>
            <p:nvPr/>
          </p:nvGrpSpPr>
          <p:grpSpPr bwMode="auto">
            <a:xfrm>
              <a:off x="1387475" y="3260725"/>
              <a:ext cx="2587625" cy="396875"/>
              <a:chOff x="783" y="2064"/>
              <a:chExt cx="1630" cy="250"/>
            </a:xfrm>
          </p:grpSpPr>
          <p:sp>
            <p:nvSpPr>
              <p:cNvPr id="7242" name="Text Box 6"/>
              <p:cNvSpPr txBox="1">
                <a:spLocks noChangeArrowheads="1"/>
              </p:cNvSpPr>
              <p:nvPr/>
            </p:nvSpPr>
            <p:spPr bwMode="auto">
              <a:xfrm>
                <a:off x="783" y="2064"/>
                <a:ext cx="205" cy="250"/>
              </a:xfrm>
              <a:prstGeom prst="rect">
                <a:avLst/>
              </a:prstGeom>
              <a:noFill/>
              <a:ln w="9525">
                <a:noFill/>
                <a:miter lim="800000"/>
                <a:headEnd/>
                <a:tailEnd/>
              </a:ln>
            </p:spPr>
            <p:txBody>
              <a:bodyPr wrap="none">
                <a:spAutoFit/>
              </a:bodyPr>
              <a:lstStyle/>
              <a:p>
                <a:r>
                  <a:rPr lang="en-US" altLang="zh-CN" sz="2000">
                    <a:ea typeface="宋体" charset="-122"/>
                  </a:rPr>
                  <a:t>1</a:t>
                </a:r>
              </a:p>
            </p:txBody>
          </p:sp>
          <p:sp>
            <p:nvSpPr>
              <p:cNvPr id="7243" name="Text Box 7"/>
              <p:cNvSpPr txBox="1">
                <a:spLocks noChangeArrowheads="1"/>
              </p:cNvSpPr>
              <p:nvPr/>
            </p:nvSpPr>
            <p:spPr bwMode="auto">
              <a:xfrm>
                <a:off x="1258" y="2064"/>
                <a:ext cx="205" cy="250"/>
              </a:xfrm>
              <a:prstGeom prst="rect">
                <a:avLst/>
              </a:prstGeom>
              <a:noFill/>
              <a:ln w="9525">
                <a:noFill/>
                <a:miter lim="800000"/>
                <a:headEnd/>
                <a:tailEnd/>
              </a:ln>
            </p:spPr>
            <p:txBody>
              <a:bodyPr wrap="none">
                <a:spAutoFit/>
              </a:bodyPr>
              <a:lstStyle/>
              <a:p>
                <a:r>
                  <a:rPr lang="en-US" altLang="zh-CN" sz="2000">
                    <a:ea typeface="宋体" charset="-122"/>
                  </a:rPr>
                  <a:t>2</a:t>
                </a:r>
              </a:p>
            </p:txBody>
          </p:sp>
          <p:sp>
            <p:nvSpPr>
              <p:cNvPr id="7244" name="Text Box 8"/>
              <p:cNvSpPr txBox="1">
                <a:spLocks noChangeArrowheads="1"/>
              </p:cNvSpPr>
              <p:nvPr/>
            </p:nvSpPr>
            <p:spPr bwMode="auto">
              <a:xfrm>
                <a:off x="1733" y="2064"/>
                <a:ext cx="205" cy="250"/>
              </a:xfrm>
              <a:prstGeom prst="rect">
                <a:avLst/>
              </a:prstGeom>
              <a:noFill/>
              <a:ln w="9525">
                <a:noFill/>
                <a:miter lim="800000"/>
                <a:headEnd/>
                <a:tailEnd/>
              </a:ln>
            </p:spPr>
            <p:txBody>
              <a:bodyPr wrap="none">
                <a:spAutoFit/>
              </a:bodyPr>
              <a:lstStyle/>
              <a:p>
                <a:r>
                  <a:rPr lang="en-US" altLang="zh-CN" sz="2000">
                    <a:ea typeface="宋体" charset="-122"/>
                  </a:rPr>
                  <a:t>3</a:t>
                </a:r>
              </a:p>
            </p:txBody>
          </p:sp>
          <p:sp>
            <p:nvSpPr>
              <p:cNvPr id="7245" name="Text Box 9"/>
              <p:cNvSpPr txBox="1">
                <a:spLocks noChangeArrowheads="1"/>
              </p:cNvSpPr>
              <p:nvPr/>
            </p:nvSpPr>
            <p:spPr bwMode="auto">
              <a:xfrm>
                <a:off x="2208" y="2064"/>
                <a:ext cx="205" cy="250"/>
              </a:xfrm>
              <a:prstGeom prst="rect">
                <a:avLst/>
              </a:prstGeom>
              <a:noFill/>
              <a:ln w="9525">
                <a:noFill/>
                <a:miter lim="800000"/>
                <a:headEnd/>
                <a:tailEnd/>
              </a:ln>
            </p:spPr>
            <p:txBody>
              <a:bodyPr wrap="none">
                <a:spAutoFit/>
              </a:bodyPr>
              <a:lstStyle/>
              <a:p>
                <a:r>
                  <a:rPr lang="en-US" altLang="zh-CN" sz="2000">
                    <a:ea typeface="宋体" charset="-122"/>
                  </a:rPr>
                  <a:t>4</a:t>
                </a:r>
              </a:p>
            </p:txBody>
          </p:sp>
        </p:grpSp>
        <p:sp>
          <p:nvSpPr>
            <p:cNvPr id="7217" name="Rectangle 10"/>
            <p:cNvSpPr>
              <a:spLocks noChangeArrowheads="1"/>
            </p:cNvSpPr>
            <p:nvPr/>
          </p:nvSpPr>
          <p:spPr bwMode="auto">
            <a:xfrm>
              <a:off x="1185863" y="1563688"/>
              <a:ext cx="3021013" cy="1695450"/>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7218" name="Line 11"/>
            <p:cNvSpPr>
              <a:spLocks noChangeShapeType="1"/>
            </p:cNvSpPr>
            <p:nvPr/>
          </p:nvSpPr>
          <p:spPr bwMode="auto">
            <a:xfrm>
              <a:off x="1185863" y="1563688"/>
              <a:ext cx="3021013" cy="1588"/>
            </a:xfrm>
            <a:prstGeom prst="line">
              <a:avLst/>
            </a:prstGeom>
            <a:noFill/>
            <a:ln w="0">
              <a:solidFill>
                <a:srgbClr val="000000"/>
              </a:solidFill>
              <a:round/>
              <a:headEnd/>
              <a:tailEnd/>
            </a:ln>
          </p:spPr>
          <p:txBody>
            <a:bodyPr/>
            <a:lstStyle/>
            <a:p>
              <a:endParaRPr lang="zh-CN" altLang="en-US"/>
            </a:p>
          </p:txBody>
        </p:sp>
        <p:sp>
          <p:nvSpPr>
            <p:cNvPr id="7219" name="Freeform 12"/>
            <p:cNvSpPr>
              <a:spLocks/>
            </p:cNvSpPr>
            <p:nvPr/>
          </p:nvSpPr>
          <p:spPr bwMode="auto">
            <a:xfrm>
              <a:off x="1185863" y="1563688"/>
              <a:ext cx="3021013" cy="1695450"/>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7220" name="Line 13"/>
            <p:cNvSpPr>
              <a:spLocks noChangeShapeType="1"/>
            </p:cNvSpPr>
            <p:nvPr/>
          </p:nvSpPr>
          <p:spPr bwMode="auto">
            <a:xfrm flipV="1">
              <a:off x="1185863" y="1563688"/>
              <a:ext cx="1588" cy="1695450"/>
            </a:xfrm>
            <a:prstGeom prst="line">
              <a:avLst/>
            </a:prstGeom>
            <a:noFill/>
            <a:ln w="0">
              <a:solidFill>
                <a:srgbClr val="000000"/>
              </a:solidFill>
              <a:round/>
              <a:headEnd/>
              <a:tailEnd/>
            </a:ln>
          </p:spPr>
          <p:txBody>
            <a:bodyPr/>
            <a:lstStyle/>
            <a:p>
              <a:endParaRPr lang="zh-CN" altLang="en-US"/>
            </a:p>
          </p:txBody>
        </p:sp>
        <p:grpSp>
          <p:nvGrpSpPr>
            <p:cNvPr id="4" name="Group 14"/>
            <p:cNvGrpSpPr>
              <a:grpSpLocks/>
            </p:cNvGrpSpPr>
            <p:nvPr/>
          </p:nvGrpSpPr>
          <p:grpSpPr bwMode="auto">
            <a:xfrm>
              <a:off x="974725" y="1524000"/>
              <a:ext cx="158750" cy="1831975"/>
              <a:chOff x="528" y="987"/>
              <a:chExt cx="100" cy="1154"/>
            </a:xfrm>
          </p:grpSpPr>
          <p:sp>
            <p:nvSpPr>
              <p:cNvPr id="7231" name="Rectangle 15"/>
              <p:cNvSpPr>
                <a:spLocks noChangeArrowheads="1"/>
              </p:cNvSpPr>
              <p:nvPr/>
            </p:nvSpPr>
            <p:spPr bwMode="auto">
              <a:xfrm>
                <a:off x="576" y="2055"/>
                <a:ext cx="4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a:t>
                </a:r>
                <a:endParaRPr lang="en-US" altLang="zh-CN" sz="900">
                  <a:ea typeface="宋体" charset="-122"/>
                </a:endParaRPr>
              </a:p>
            </p:txBody>
          </p:sp>
          <p:sp>
            <p:nvSpPr>
              <p:cNvPr id="7232" name="Rectangle 16"/>
              <p:cNvSpPr>
                <a:spLocks noChangeArrowheads="1"/>
              </p:cNvSpPr>
              <p:nvPr/>
            </p:nvSpPr>
            <p:spPr bwMode="auto">
              <a:xfrm>
                <a:off x="528" y="1946"/>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0.1</a:t>
                </a:r>
                <a:endParaRPr lang="en-US" altLang="zh-CN" sz="900">
                  <a:ea typeface="宋体" charset="-122"/>
                </a:endParaRPr>
              </a:p>
            </p:txBody>
          </p:sp>
          <p:sp>
            <p:nvSpPr>
              <p:cNvPr id="7233" name="Rectangle 17"/>
              <p:cNvSpPr>
                <a:spLocks noChangeArrowheads="1"/>
              </p:cNvSpPr>
              <p:nvPr/>
            </p:nvSpPr>
            <p:spPr bwMode="auto">
              <a:xfrm>
                <a:off x="528" y="1840"/>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0.2</a:t>
                </a:r>
                <a:endParaRPr lang="en-US" altLang="zh-CN" sz="900">
                  <a:ea typeface="宋体" charset="-122"/>
                </a:endParaRPr>
              </a:p>
            </p:txBody>
          </p:sp>
          <p:sp>
            <p:nvSpPr>
              <p:cNvPr id="7234" name="Rectangle 18"/>
              <p:cNvSpPr>
                <a:spLocks noChangeArrowheads="1"/>
              </p:cNvSpPr>
              <p:nvPr/>
            </p:nvSpPr>
            <p:spPr bwMode="auto">
              <a:xfrm>
                <a:off x="528" y="1734"/>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0.3</a:t>
                </a:r>
                <a:endParaRPr lang="en-US" altLang="zh-CN" sz="900">
                  <a:ea typeface="宋体" charset="-122"/>
                </a:endParaRPr>
              </a:p>
            </p:txBody>
          </p:sp>
          <p:sp>
            <p:nvSpPr>
              <p:cNvPr id="7235" name="Rectangle 19"/>
              <p:cNvSpPr>
                <a:spLocks noChangeArrowheads="1"/>
              </p:cNvSpPr>
              <p:nvPr/>
            </p:nvSpPr>
            <p:spPr bwMode="auto">
              <a:xfrm>
                <a:off x="528" y="1627"/>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0.4</a:t>
                </a:r>
                <a:endParaRPr lang="en-US" altLang="zh-CN" sz="900">
                  <a:ea typeface="宋体" charset="-122"/>
                </a:endParaRPr>
              </a:p>
            </p:txBody>
          </p:sp>
          <p:sp>
            <p:nvSpPr>
              <p:cNvPr id="7236" name="Rectangle 20"/>
              <p:cNvSpPr>
                <a:spLocks noChangeArrowheads="1"/>
              </p:cNvSpPr>
              <p:nvPr/>
            </p:nvSpPr>
            <p:spPr bwMode="auto">
              <a:xfrm>
                <a:off x="528" y="1521"/>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0.5</a:t>
                </a:r>
                <a:endParaRPr lang="en-US" altLang="zh-CN" sz="900">
                  <a:ea typeface="宋体" charset="-122"/>
                </a:endParaRPr>
              </a:p>
            </p:txBody>
          </p:sp>
          <p:sp>
            <p:nvSpPr>
              <p:cNvPr id="7237" name="Rectangle 21"/>
              <p:cNvSpPr>
                <a:spLocks noChangeArrowheads="1"/>
              </p:cNvSpPr>
              <p:nvPr/>
            </p:nvSpPr>
            <p:spPr bwMode="auto">
              <a:xfrm>
                <a:off x="528" y="1412"/>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0.6</a:t>
                </a:r>
                <a:endParaRPr lang="en-US" altLang="zh-CN" sz="900">
                  <a:ea typeface="宋体" charset="-122"/>
                </a:endParaRPr>
              </a:p>
            </p:txBody>
          </p:sp>
          <p:sp>
            <p:nvSpPr>
              <p:cNvPr id="7238" name="Rectangle 22"/>
              <p:cNvSpPr>
                <a:spLocks noChangeArrowheads="1"/>
              </p:cNvSpPr>
              <p:nvPr/>
            </p:nvSpPr>
            <p:spPr bwMode="auto">
              <a:xfrm>
                <a:off x="528" y="1306"/>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0.7</a:t>
                </a:r>
                <a:endParaRPr lang="en-US" altLang="zh-CN" sz="900">
                  <a:ea typeface="宋体" charset="-122"/>
                </a:endParaRPr>
              </a:p>
            </p:txBody>
          </p:sp>
          <p:sp>
            <p:nvSpPr>
              <p:cNvPr id="7239" name="Rectangle 23"/>
              <p:cNvSpPr>
                <a:spLocks noChangeArrowheads="1"/>
              </p:cNvSpPr>
              <p:nvPr/>
            </p:nvSpPr>
            <p:spPr bwMode="auto">
              <a:xfrm>
                <a:off x="528" y="1199"/>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0.8</a:t>
                </a:r>
                <a:endParaRPr lang="en-US" altLang="zh-CN" sz="900">
                  <a:ea typeface="宋体" charset="-122"/>
                </a:endParaRPr>
              </a:p>
            </p:txBody>
          </p:sp>
          <p:sp>
            <p:nvSpPr>
              <p:cNvPr id="7240" name="Rectangle 24"/>
              <p:cNvSpPr>
                <a:spLocks noChangeArrowheads="1"/>
              </p:cNvSpPr>
              <p:nvPr/>
            </p:nvSpPr>
            <p:spPr bwMode="auto">
              <a:xfrm>
                <a:off x="528" y="1093"/>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0.9</a:t>
                </a:r>
                <a:endParaRPr lang="en-US" altLang="zh-CN" sz="900">
                  <a:ea typeface="宋体" charset="-122"/>
                </a:endParaRPr>
              </a:p>
            </p:txBody>
          </p:sp>
          <p:sp>
            <p:nvSpPr>
              <p:cNvPr id="7241" name="Rectangle 25"/>
              <p:cNvSpPr>
                <a:spLocks noChangeArrowheads="1"/>
              </p:cNvSpPr>
              <p:nvPr/>
            </p:nvSpPr>
            <p:spPr bwMode="auto">
              <a:xfrm>
                <a:off x="576" y="987"/>
                <a:ext cx="4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1</a:t>
                </a:r>
                <a:endParaRPr lang="en-US" altLang="zh-CN" sz="900">
                  <a:ea typeface="宋体" charset="-122"/>
                </a:endParaRPr>
              </a:p>
            </p:txBody>
          </p:sp>
        </p:grpSp>
        <p:sp>
          <p:nvSpPr>
            <p:cNvPr id="7222" name="Rectangle 26"/>
            <p:cNvSpPr>
              <a:spLocks noChangeArrowheads="1"/>
            </p:cNvSpPr>
            <p:nvPr/>
          </p:nvSpPr>
          <p:spPr bwMode="auto">
            <a:xfrm>
              <a:off x="1255713" y="2833688"/>
              <a:ext cx="604838" cy="425450"/>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223" name="Rectangle 27"/>
            <p:cNvSpPr>
              <a:spLocks noChangeArrowheads="1"/>
            </p:cNvSpPr>
            <p:nvPr/>
          </p:nvSpPr>
          <p:spPr bwMode="auto">
            <a:xfrm>
              <a:off x="1255713" y="2833688"/>
              <a:ext cx="604838" cy="425450"/>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224" name="Rectangle 28"/>
            <p:cNvSpPr>
              <a:spLocks noChangeArrowheads="1"/>
            </p:cNvSpPr>
            <p:nvPr/>
          </p:nvSpPr>
          <p:spPr bwMode="auto">
            <a:xfrm>
              <a:off x="2014538" y="2833688"/>
              <a:ext cx="604838" cy="425450"/>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225" name="Rectangle 29"/>
            <p:cNvSpPr>
              <a:spLocks noChangeArrowheads="1"/>
            </p:cNvSpPr>
            <p:nvPr/>
          </p:nvSpPr>
          <p:spPr bwMode="auto">
            <a:xfrm>
              <a:off x="2014538" y="2833688"/>
              <a:ext cx="604838" cy="425450"/>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226" name="Rectangle 30"/>
            <p:cNvSpPr>
              <a:spLocks noChangeArrowheads="1"/>
            </p:cNvSpPr>
            <p:nvPr/>
          </p:nvSpPr>
          <p:spPr bwMode="auto">
            <a:xfrm>
              <a:off x="2765425" y="2833688"/>
              <a:ext cx="606425" cy="425450"/>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227" name="Rectangle 31"/>
            <p:cNvSpPr>
              <a:spLocks noChangeArrowheads="1"/>
            </p:cNvSpPr>
            <p:nvPr/>
          </p:nvSpPr>
          <p:spPr bwMode="auto">
            <a:xfrm>
              <a:off x="2765425" y="2833688"/>
              <a:ext cx="606425" cy="425450"/>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228" name="Rectangle 32"/>
            <p:cNvSpPr>
              <a:spLocks noChangeArrowheads="1"/>
            </p:cNvSpPr>
            <p:nvPr/>
          </p:nvSpPr>
          <p:spPr bwMode="auto">
            <a:xfrm>
              <a:off x="3524250" y="2833688"/>
              <a:ext cx="604838" cy="425450"/>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229" name="Rectangle 33"/>
            <p:cNvSpPr>
              <a:spLocks noChangeArrowheads="1"/>
            </p:cNvSpPr>
            <p:nvPr/>
          </p:nvSpPr>
          <p:spPr bwMode="auto">
            <a:xfrm>
              <a:off x="3524250" y="2833688"/>
              <a:ext cx="604838" cy="425450"/>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230" name="Text Box 34"/>
            <p:cNvSpPr txBox="1">
              <a:spLocks noChangeArrowheads="1"/>
            </p:cNvSpPr>
            <p:nvPr/>
          </p:nvSpPr>
          <p:spPr bwMode="auto">
            <a:xfrm rot="16200000">
              <a:off x="323850" y="2246313"/>
              <a:ext cx="663575" cy="396875"/>
            </a:xfrm>
            <a:prstGeom prst="rect">
              <a:avLst/>
            </a:prstGeom>
            <a:noFill/>
            <a:ln w="9525">
              <a:noFill/>
              <a:miter lim="800000"/>
              <a:headEnd/>
              <a:tailEnd/>
            </a:ln>
          </p:spPr>
          <p:txBody>
            <a:bodyPr wrap="none">
              <a:spAutoFit/>
            </a:bodyPr>
            <a:lstStyle/>
            <a:p>
              <a:r>
                <a:rPr lang="en-US" altLang="zh-CN" sz="2000">
                  <a:ea typeface="宋体" charset="-122"/>
                </a:rPr>
                <a:t>P(x)</a:t>
              </a:r>
            </a:p>
          </p:txBody>
        </p:sp>
        <p:grpSp>
          <p:nvGrpSpPr>
            <p:cNvPr id="8" name="Group 68"/>
            <p:cNvGrpSpPr>
              <a:grpSpLocks/>
            </p:cNvGrpSpPr>
            <p:nvPr/>
          </p:nvGrpSpPr>
          <p:grpSpPr bwMode="auto">
            <a:xfrm>
              <a:off x="1341438" y="3271838"/>
              <a:ext cx="2630487" cy="396875"/>
              <a:chOff x="783" y="2064"/>
              <a:chExt cx="1657" cy="250"/>
            </a:xfrm>
          </p:grpSpPr>
          <p:sp>
            <p:nvSpPr>
              <p:cNvPr id="7181" name="Text Box 69"/>
              <p:cNvSpPr txBox="1">
                <a:spLocks noChangeArrowheads="1"/>
              </p:cNvSpPr>
              <p:nvPr/>
            </p:nvSpPr>
            <p:spPr bwMode="auto">
              <a:xfrm>
                <a:off x="783" y="2064"/>
                <a:ext cx="232"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A</a:t>
                </a:r>
              </a:p>
            </p:txBody>
          </p:sp>
          <p:sp>
            <p:nvSpPr>
              <p:cNvPr id="7182" name="Text Box 70"/>
              <p:cNvSpPr txBox="1">
                <a:spLocks noChangeArrowheads="1"/>
              </p:cNvSpPr>
              <p:nvPr/>
            </p:nvSpPr>
            <p:spPr bwMode="auto">
              <a:xfrm>
                <a:off x="1258" y="2064"/>
                <a:ext cx="214"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T</a:t>
                </a:r>
              </a:p>
            </p:txBody>
          </p:sp>
          <p:sp>
            <p:nvSpPr>
              <p:cNvPr id="7183" name="Text Box 71"/>
              <p:cNvSpPr txBox="1">
                <a:spLocks noChangeArrowheads="1"/>
              </p:cNvSpPr>
              <p:nvPr/>
            </p:nvSpPr>
            <p:spPr bwMode="auto">
              <a:xfrm>
                <a:off x="1733" y="2064"/>
                <a:ext cx="240"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G</a:t>
                </a:r>
              </a:p>
            </p:txBody>
          </p:sp>
          <p:sp>
            <p:nvSpPr>
              <p:cNvPr id="7184" name="Text Box 72"/>
              <p:cNvSpPr txBox="1">
                <a:spLocks noChangeArrowheads="1"/>
              </p:cNvSpPr>
              <p:nvPr/>
            </p:nvSpPr>
            <p:spPr bwMode="auto">
              <a:xfrm>
                <a:off x="2208" y="2064"/>
                <a:ext cx="232"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C</a:t>
                </a:r>
              </a:p>
            </p:txBody>
          </p:sp>
        </p:grpSp>
        <p:graphicFrame>
          <p:nvGraphicFramePr>
            <p:cNvPr id="78" name="对象 77"/>
            <p:cNvGraphicFramePr>
              <a:graphicFrameLocks noChangeAspect="1"/>
            </p:cNvGraphicFramePr>
            <p:nvPr/>
          </p:nvGraphicFramePr>
          <p:xfrm>
            <a:off x="4797425" y="2143125"/>
            <a:ext cx="3798888" cy="798513"/>
          </p:xfrm>
          <a:graphic>
            <a:graphicData uri="http://schemas.openxmlformats.org/presentationml/2006/ole">
              <p:oleObj spid="_x0000_s13316" name="Formula" r:id="rId4" imgW="1916640" imgH="402840" progId="Equation.Ribbit">
                <p:embed/>
              </p:oleObj>
            </a:graphicData>
          </a:graphic>
        </p:graphicFrame>
      </p:grpSp>
      <p:grpSp>
        <p:nvGrpSpPr>
          <p:cNvPr id="81" name="组合 80"/>
          <p:cNvGrpSpPr/>
          <p:nvPr/>
        </p:nvGrpSpPr>
        <p:grpSpPr>
          <a:xfrm>
            <a:off x="457200" y="4310063"/>
            <a:ext cx="7910513" cy="2166937"/>
            <a:chOff x="457200" y="4310063"/>
            <a:chExt cx="7910513" cy="2166937"/>
          </a:xfrm>
        </p:grpSpPr>
        <p:sp>
          <p:nvSpPr>
            <p:cNvPr id="7185" name="Rectangle 36"/>
            <p:cNvSpPr>
              <a:spLocks noChangeArrowheads="1"/>
            </p:cNvSpPr>
            <p:nvPr/>
          </p:nvSpPr>
          <p:spPr bwMode="auto">
            <a:xfrm>
              <a:off x="1184275" y="4349750"/>
              <a:ext cx="3011488" cy="1690687"/>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7186" name="Line 37"/>
            <p:cNvSpPr>
              <a:spLocks noChangeShapeType="1"/>
            </p:cNvSpPr>
            <p:nvPr/>
          </p:nvSpPr>
          <p:spPr bwMode="auto">
            <a:xfrm>
              <a:off x="1184275" y="4349750"/>
              <a:ext cx="3011488" cy="1587"/>
            </a:xfrm>
            <a:prstGeom prst="line">
              <a:avLst/>
            </a:prstGeom>
            <a:noFill/>
            <a:ln w="0">
              <a:solidFill>
                <a:srgbClr val="000000"/>
              </a:solidFill>
              <a:round/>
              <a:headEnd/>
              <a:tailEnd/>
            </a:ln>
          </p:spPr>
          <p:txBody>
            <a:bodyPr/>
            <a:lstStyle/>
            <a:p>
              <a:endParaRPr lang="zh-CN" altLang="en-US"/>
            </a:p>
          </p:txBody>
        </p:sp>
        <p:sp>
          <p:nvSpPr>
            <p:cNvPr id="7187" name="Freeform 38"/>
            <p:cNvSpPr>
              <a:spLocks/>
            </p:cNvSpPr>
            <p:nvPr/>
          </p:nvSpPr>
          <p:spPr bwMode="auto">
            <a:xfrm>
              <a:off x="1184275" y="4349750"/>
              <a:ext cx="3011488" cy="1690687"/>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7188" name="Line 39"/>
            <p:cNvSpPr>
              <a:spLocks noChangeShapeType="1"/>
            </p:cNvSpPr>
            <p:nvPr/>
          </p:nvSpPr>
          <p:spPr bwMode="auto">
            <a:xfrm flipV="1">
              <a:off x="1184275" y="4349750"/>
              <a:ext cx="1588" cy="1690687"/>
            </a:xfrm>
            <a:prstGeom prst="line">
              <a:avLst/>
            </a:prstGeom>
            <a:noFill/>
            <a:ln w="0">
              <a:solidFill>
                <a:srgbClr val="000000"/>
              </a:solidFill>
              <a:round/>
              <a:headEnd/>
              <a:tailEnd/>
            </a:ln>
          </p:spPr>
          <p:txBody>
            <a:bodyPr/>
            <a:lstStyle/>
            <a:p>
              <a:endParaRPr lang="zh-CN" altLang="en-US"/>
            </a:p>
          </p:txBody>
        </p:sp>
        <p:sp>
          <p:nvSpPr>
            <p:cNvPr id="7189" name="Line 40"/>
            <p:cNvSpPr>
              <a:spLocks noChangeShapeType="1"/>
            </p:cNvSpPr>
            <p:nvPr/>
          </p:nvSpPr>
          <p:spPr bwMode="auto">
            <a:xfrm>
              <a:off x="1184275" y="6040438"/>
              <a:ext cx="3011488" cy="1587"/>
            </a:xfrm>
            <a:prstGeom prst="line">
              <a:avLst/>
            </a:prstGeom>
            <a:noFill/>
            <a:ln w="0">
              <a:solidFill>
                <a:srgbClr val="000000"/>
              </a:solidFill>
              <a:round/>
              <a:headEnd/>
              <a:tailEnd/>
            </a:ln>
          </p:spPr>
          <p:txBody>
            <a:bodyPr/>
            <a:lstStyle/>
            <a:p>
              <a:endParaRPr lang="zh-CN" altLang="en-US"/>
            </a:p>
          </p:txBody>
        </p:sp>
        <p:grpSp>
          <p:nvGrpSpPr>
            <p:cNvPr id="6" name="Group 41"/>
            <p:cNvGrpSpPr>
              <a:grpSpLocks/>
            </p:cNvGrpSpPr>
            <p:nvPr/>
          </p:nvGrpSpPr>
          <p:grpSpPr bwMode="auto">
            <a:xfrm>
              <a:off x="976313" y="4310063"/>
              <a:ext cx="158750" cy="1827212"/>
              <a:chOff x="559" y="2715"/>
              <a:chExt cx="100" cy="1151"/>
            </a:xfrm>
          </p:grpSpPr>
          <p:sp>
            <p:nvSpPr>
              <p:cNvPr id="7205" name="Rectangle 42"/>
              <p:cNvSpPr>
                <a:spLocks noChangeArrowheads="1"/>
              </p:cNvSpPr>
              <p:nvPr/>
            </p:nvSpPr>
            <p:spPr bwMode="auto">
              <a:xfrm>
                <a:off x="607" y="3780"/>
                <a:ext cx="4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a:t>
                </a:r>
                <a:endParaRPr lang="en-US" altLang="zh-CN" sz="900">
                  <a:ea typeface="宋体" charset="-122"/>
                </a:endParaRPr>
              </a:p>
            </p:txBody>
          </p:sp>
          <p:sp>
            <p:nvSpPr>
              <p:cNvPr id="7206" name="Rectangle 43"/>
              <p:cNvSpPr>
                <a:spLocks noChangeArrowheads="1"/>
              </p:cNvSpPr>
              <p:nvPr/>
            </p:nvSpPr>
            <p:spPr bwMode="auto">
              <a:xfrm>
                <a:off x="559" y="3671"/>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0.1</a:t>
                </a:r>
                <a:endParaRPr lang="en-US" altLang="zh-CN" sz="900">
                  <a:ea typeface="宋体" charset="-122"/>
                </a:endParaRPr>
              </a:p>
            </p:txBody>
          </p:sp>
          <p:sp>
            <p:nvSpPr>
              <p:cNvPr id="7207" name="Rectangle 44"/>
              <p:cNvSpPr>
                <a:spLocks noChangeArrowheads="1"/>
              </p:cNvSpPr>
              <p:nvPr/>
            </p:nvSpPr>
            <p:spPr bwMode="auto">
              <a:xfrm>
                <a:off x="559" y="3565"/>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0.2</a:t>
                </a:r>
                <a:endParaRPr lang="en-US" altLang="zh-CN" sz="900">
                  <a:ea typeface="宋体" charset="-122"/>
                </a:endParaRPr>
              </a:p>
            </p:txBody>
          </p:sp>
          <p:sp>
            <p:nvSpPr>
              <p:cNvPr id="7208" name="Rectangle 45"/>
              <p:cNvSpPr>
                <a:spLocks noChangeArrowheads="1"/>
              </p:cNvSpPr>
              <p:nvPr/>
            </p:nvSpPr>
            <p:spPr bwMode="auto">
              <a:xfrm>
                <a:off x="559" y="3459"/>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0.3</a:t>
                </a:r>
                <a:endParaRPr lang="en-US" altLang="zh-CN" sz="900">
                  <a:ea typeface="宋体" charset="-122"/>
                </a:endParaRPr>
              </a:p>
            </p:txBody>
          </p:sp>
          <p:sp>
            <p:nvSpPr>
              <p:cNvPr id="7209" name="Rectangle 46"/>
              <p:cNvSpPr>
                <a:spLocks noChangeArrowheads="1"/>
              </p:cNvSpPr>
              <p:nvPr/>
            </p:nvSpPr>
            <p:spPr bwMode="auto">
              <a:xfrm>
                <a:off x="559" y="3353"/>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0.4</a:t>
                </a:r>
                <a:endParaRPr lang="en-US" altLang="zh-CN" sz="900">
                  <a:ea typeface="宋体" charset="-122"/>
                </a:endParaRPr>
              </a:p>
            </p:txBody>
          </p:sp>
          <p:sp>
            <p:nvSpPr>
              <p:cNvPr id="7210" name="Rectangle 47"/>
              <p:cNvSpPr>
                <a:spLocks noChangeArrowheads="1"/>
              </p:cNvSpPr>
              <p:nvPr/>
            </p:nvSpPr>
            <p:spPr bwMode="auto">
              <a:xfrm>
                <a:off x="559" y="3247"/>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0.5</a:t>
                </a:r>
                <a:endParaRPr lang="en-US" altLang="zh-CN" sz="900">
                  <a:ea typeface="宋体" charset="-122"/>
                </a:endParaRPr>
              </a:p>
            </p:txBody>
          </p:sp>
          <p:sp>
            <p:nvSpPr>
              <p:cNvPr id="7211" name="Rectangle 48"/>
              <p:cNvSpPr>
                <a:spLocks noChangeArrowheads="1"/>
              </p:cNvSpPr>
              <p:nvPr/>
            </p:nvSpPr>
            <p:spPr bwMode="auto">
              <a:xfrm>
                <a:off x="559" y="3138"/>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0.6</a:t>
                </a:r>
                <a:endParaRPr lang="en-US" altLang="zh-CN" sz="900">
                  <a:ea typeface="宋体" charset="-122"/>
                </a:endParaRPr>
              </a:p>
            </p:txBody>
          </p:sp>
          <p:sp>
            <p:nvSpPr>
              <p:cNvPr id="7212" name="Rectangle 49"/>
              <p:cNvSpPr>
                <a:spLocks noChangeArrowheads="1"/>
              </p:cNvSpPr>
              <p:nvPr/>
            </p:nvSpPr>
            <p:spPr bwMode="auto">
              <a:xfrm>
                <a:off x="559" y="3032"/>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0.7</a:t>
                </a:r>
                <a:endParaRPr lang="en-US" altLang="zh-CN" sz="900">
                  <a:ea typeface="宋体" charset="-122"/>
                </a:endParaRPr>
              </a:p>
            </p:txBody>
          </p:sp>
          <p:sp>
            <p:nvSpPr>
              <p:cNvPr id="7213" name="Rectangle 50"/>
              <p:cNvSpPr>
                <a:spLocks noChangeArrowheads="1"/>
              </p:cNvSpPr>
              <p:nvPr/>
            </p:nvSpPr>
            <p:spPr bwMode="auto">
              <a:xfrm>
                <a:off x="559" y="2927"/>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0.8</a:t>
                </a:r>
                <a:endParaRPr lang="en-US" altLang="zh-CN" sz="900">
                  <a:ea typeface="宋体" charset="-122"/>
                </a:endParaRPr>
              </a:p>
            </p:txBody>
          </p:sp>
          <p:sp>
            <p:nvSpPr>
              <p:cNvPr id="7214" name="Rectangle 51"/>
              <p:cNvSpPr>
                <a:spLocks noChangeArrowheads="1"/>
              </p:cNvSpPr>
              <p:nvPr/>
            </p:nvSpPr>
            <p:spPr bwMode="auto">
              <a:xfrm>
                <a:off x="559" y="2821"/>
                <a:ext cx="10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0.9</a:t>
                </a:r>
                <a:endParaRPr lang="en-US" altLang="zh-CN" sz="900">
                  <a:ea typeface="宋体" charset="-122"/>
                </a:endParaRPr>
              </a:p>
            </p:txBody>
          </p:sp>
          <p:sp>
            <p:nvSpPr>
              <p:cNvPr id="7215" name="Rectangle 52"/>
              <p:cNvSpPr>
                <a:spLocks noChangeArrowheads="1"/>
              </p:cNvSpPr>
              <p:nvPr/>
            </p:nvSpPr>
            <p:spPr bwMode="auto">
              <a:xfrm>
                <a:off x="607" y="2715"/>
                <a:ext cx="40" cy="86"/>
              </a:xfrm>
              <a:prstGeom prst="rect">
                <a:avLst/>
              </a:prstGeom>
              <a:noFill/>
              <a:ln w="9525">
                <a:noFill/>
                <a:miter lim="800000"/>
                <a:headEnd/>
                <a:tailEnd/>
              </a:ln>
            </p:spPr>
            <p:txBody>
              <a:bodyPr wrap="none" lIns="0" tIns="0" rIns="0" bIns="0">
                <a:spAutoFit/>
              </a:bodyPr>
              <a:lstStyle/>
              <a:p>
                <a:r>
                  <a:rPr lang="en-US" altLang="zh-CN" sz="900">
                    <a:solidFill>
                      <a:srgbClr val="000000"/>
                    </a:solidFill>
                    <a:ea typeface="宋体" charset="-122"/>
                  </a:rPr>
                  <a:t>1</a:t>
                </a:r>
                <a:endParaRPr lang="en-US" altLang="zh-CN" sz="900">
                  <a:ea typeface="宋体" charset="-122"/>
                </a:endParaRPr>
              </a:p>
            </p:txBody>
          </p:sp>
        </p:grpSp>
        <p:sp>
          <p:nvSpPr>
            <p:cNvPr id="7191" name="Rectangle 53"/>
            <p:cNvSpPr>
              <a:spLocks noChangeArrowheads="1"/>
            </p:cNvSpPr>
            <p:nvPr/>
          </p:nvSpPr>
          <p:spPr bwMode="auto">
            <a:xfrm>
              <a:off x="1254125" y="5867400"/>
              <a:ext cx="603250" cy="1730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192" name="Rectangle 54"/>
            <p:cNvSpPr>
              <a:spLocks noChangeArrowheads="1"/>
            </p:cNvSpPr>
            <p:nvPr/>
          </p:nvSpPr>
          <p:spPr bwMode="auto">
            <a:xfrm>
              <a:off x="1254125" y="5867400"/>
              <a:ext cx="603250" cy="1730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193" name="Rectangle 55"/>
            <p:cNvSpPr>
              <a:spLocks noChangeArrowheads="1"/>
            </p:cNvSpPr>
            <p:nvPr/>
          </p:nvSpPr>
          <p:spPr bwMode="auto">
            <a:xfrm>
              <a:off x="2009775" y="5867400"/>
              <a:ext cx="604838" cy="1730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194" name="Rectangle 56"/>
            <p:cNvSpPr>
              <a:spLocks noChangeArrowheads="1"/>
            </p:cNvSpPr>
            <p:nvPr/>
          </p:nvSpPr>
          <p:spPr bwMode="auto">
            <a:xfrm>
              <a:off x="2009775" y="5867400"/>
              <a:ext cx="604838" cy="1730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195" name="Rectangle 57"/>
            <p:cNvSpPr>
              <a:spLocks noChangeArrowheads="1"/>
            </p:cNvSpPr>
            <p:nvPr/>
          </p:nvSpPr>
          <p:spPr bwMode="auto">
            <a:xfrm>
              <a:off x="2759075" y="5867400"/>
              <a:ext cx="604838" cy="1730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196" name="Rectangle 58"/>
            <p:cNvSpPr>
              <a:spLocks noChangeArrowheads="1"/>
            </p:cNvSpPr>
            <p:nvPr/>
          </p:nvSpPr>
          <p:spPr bwMode="auto">
            <a:xfrm>
              <a:off x="2759075" y="5867400"/>
              <a:ext cx="604838" cy="1730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7197" name="Rectangle 59"/>
            <p:cNvSpPr>
              <a:spLocks noChangeArrowheads="1"/>
            </p:cNvSpPr>
            <p:nvPr/>
          </p:nvSpPr>
          <p:spPr bwMode="auto">
            <a:xfrm>
              <a:off x="3516313" y="4852988"/>
              <a:ext cx="603250" cy="1187450"/>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7198" name="Rectangle 60"/>
            <p:cNvSpPr>
              <a:spLocks noChangeArrowheads="1"/>
            </p:cNvSpPr>
            <p:nvPr/>
          </p:nvSpPr>
          <p:spPr bwMode="auto">
            <a:xfrm>
              <a:off x="3516313" y="4852988"/>
              <a:ext cx="603250" cy="1187450"/>
            </a:xfrm>
            <a:prstGeom prst="rect">
              <a:avLst/>
            </a:prstGeom>
            <a:noFill/>
            <a:ln w="0">
              <a:solidFill>
                <a:srgbClr val="000000"/>
              </a:solidFill>
              <a:miter lim="800000"/>
              <a:headEnd/>
              <a:tailEnd/>
            </a:ln>
          </p:spPr>
          <p:txBody>
            <a:bodyPr/>
            <a:lstStyle/>
            <a:p>
              <a:endParaRPr lang="zh-CN" altLang="en-US">
                <a:ea typeface="宋体" charset="-122"/>
              </a:endParaRPr>
            </a:p>
          </p:txBody>
        </p:sp>
        <p:grpSp>
          <p:nvGrpSpPr>
            <p:cNvPr id="7" name="Group 61"/>
            <p:cNvGrpSpPr>
              <a:grpSpLocks/>
            </p:cNvGrpSpPr>
            <p:nvPr/>
          </p:nvGrpSpPr>
          <p:grpSpPr bwMode="auto">
            <a:xfrm>
              <a:off x="1385888" y="6080125"/>
              <a:ext cx="2587625" cy="396875"/>
              <a:chOff x="783" y="2064"/>
              <a:chExt cx="1630" cy="250"/>
            </a:xfrm>
          </p:grpSpPr>
          <p:sp>
            <p:nvSpPr>
              <p:cNvPr id="7201" name="Text Box 62"/>
              <p:cNvSpPr txBox="1">
                <a:spLocks noChangeArrowheads="1"/>
              </p:cNvSpPr>
              <p:nvPr/>
            </p:nvSpPr>
            <p:spPr bwMode="auto">
              <a:xfrm>
                <a:off x="783" y="2064"/>
                <a:ext cx="205" cy="250"/>
              </a:xfrm>
              <a:prstGeom prst="rect">
                <a:avLst/>
              </a:prstGeom>
              <a:noFill/>
              <a:ln w="9525">
                <a:noFill/>
                <a:miter lim="800000"/>
                <a:headEnd/>
                <a:tailEnd/>
              </a:ln>
            </p:spPr>
            <p:txBody>
              <a:bodyPr wrap="none">
                <a:spAutoFit/>
              </a:bodyPr>
              <a:lstStyle/>
              <a:p>
                <a:r>
                  <a:rPr lang="en-US" altLang="zh-CN" sz="2000">
                    <a:ea typeface="宋体" charset="-122"/>
                  </a:rPr>
                  <a:t>1</a:t>
                </a:r>
              </a:p>
            </p:txBody>
          </p:sp>
          <p:sp>
            <p:nvSpPr>
              <p:cNvPr id="7202" name="Text Box 63"/>
              <p:cNvSpPr txBox="1">
                <a:spLocks noChangeArrowheads="1"/>
              </p:cNvSpPr>
              <p:nvPr/>
            </p:nvSpPr>
            <p:spPr bwMode="auto">
              <a:xfrm>
                <a:off x="1258" y="2064"/>
                <a:ext cx="205" cy="250"/>
              </a:xfrm>
              <a:prstGeom prst="rect">
                <a:avLst/>
              </a:prstGeom>
              <a:noFill/>
              <a:ln w="9525">
                <a:noFill/>
                <a:miter lim="800000"/>
                <a:headEnd/>
                <a:tailEnd/>
              </a:ln>
            </p:spPr>
            <p:txBody>
              <a:bodyPr wrap="none">
                <a:spAutoFit/>
              </a:bodyPr>
              <a:lstStyle/>
              <a:p>
                <a:r>
                  <a:rPr lang="en-US" altLang="zh-CN" sz="2000">
                    <a:ea typeface="宋体" charset="-122"/>
                  </a:rPr>
                  <a:t>2</a:t>
                </a:r>
              </a:p>
            </p:txBody>
          </p:sp>
          <p:sp>
            <p:nvSpPr>
              <p:cNvPr id="7203" name="Text Box 64"/>
              <p:cNvSpPr txBox="1">
                <a:spLocks noChangeArrowheads="1"/>
              </p:cNvSpPr>
              <p:nvPr/>
            </p:nvSpPr>
            <p:spPr bwMode="auto">
              <a:xfrm>
                <a:off x="1733" y="2064"/>
                <a:ext cx="205" cy="250"/>
              </a:xfrm>
              <a:prstGeom prst="rect">
                <a:avLst/>
              </a:prstGeom>
              <a:noFill/>
              <a:ln w="9525">
                <a:noFill/>
                <a:miter lim="800000"/>
                <a:headEnd/>
                <a:tailEnd/>
              </a:ln>
            </p:spPr>
            <p:txBody>
              <a:bodyPr wrap="none">
                <a:spAutoFit/>
              </a:bodyPr>
              <a:lstStyle/>
              <a:p>
                <a:r>
                  <a:rPr lang="en-US" altLang="zh-CN" sz="2000">
                    <a:ea typeface="宋体" charset="-122"/>
                  </a:rPr>
                  <a:t>3</a:t>
                </a:r>
              </a:p>
            </p:txBody>
          </p:sp>
          <p:sp>
            <p:nvSpPr>
              <p:cNvPr id="7204" name="Text Box 65"/>
              <p:cNvSpPr txBox="1">
                <a:spLocks noChangeArrowheads="1"/>
              </p:cNvSpPr>
              <p:nvPr/>
            </p:nvSpPr>
            <p:spPr bwMode="auto">
              <a:xfrm>
                <a:off x="2208" y="2064"/>
                <a:ext cx="205" cy="250"/>
              </a:xfrm>
              <a:prstGeom prst="rect">
                <a:avLst/>
              </a:prstGeom>
              <a:noFill/>
              <a:ln w="9525">
                <a:noFill/>
                <a:miter lim="800000"/>
                <a:headEnd/>
                <a:tailEnd/>
              </a:ln>
            </p:spPr>
            <p:txBody>
              <a:bodyPr wrap="none">
                <a:spAutoFit/>
              </a:bodyPr>
              <a:lstStyle/>
              <a:p>
                <a:r>
                  <a:rPr lang="en-US" altLang="zh-CN" sz="2000">
                    <a:ea typeface="宋体" charset="-122"/>
                  </a:rPr>
                  <a:t>4</a:t>
                </a:r>
              </a:p>
            </p:txBody>
          </p:sp>
        </p:grpSp>
        <p:sp>
          <p:nvSpPr>
            <p:cNvPr id="7200" name="Text Box 66"/>
            <p:cNvSpPr txBox="1">
              <a:spLocks noChangeArrowheads="1"/>
            </p:cNvSpPr>
            <p:nvPr/>
          </p:nvSpPr>
          <p:spPr bwMode="auto">
            <a:xfrm rot="16200000">
              <a:off x="323850" y="5019675"/>
              <a:ext cx="663575" cy="396875"/>
            </a:xfrm>
            <a:prstGeom prst="rect">
              <a:avLst/>
            </a:prstGeom>
            <a:noFill/>
            <a:ln w="9525">
              <a:noFill/>
              <a:miter lim="800000"/>
              <a:headEnd/>
              <a:tailEnd/>
            </a:ln>
          </p:spPr>
          <p:txBody>
            <a:bodyPr wrap="none">
              <a:spAutoFit/>
            </a:bodyPr>
            <a:lstStyle/>
            <a:p>
              <a:r>
                <a:rPr lang="en-US" altLang="zh-CN" sz="2000">
                  <a:ea typeface="宋体" charset="-122"/>
                </a:rPr>
                <a:t>P(x)</a:t>
              </a:r>
            </a:p>
          </p:txBody>
        </p:sp>
        <p:grpSp>
          <p:nvGrpSpPr>
            <p:cNvPr id="9" name="Group 73"/>
            <p:cNvGrpSpPr>
              <a:grpSpLocks/>
            </p:cNvGrpSpPr>
            <p:nvPr/>
          </p:nvGrpSpPr>
          <p:grpSpPr bwMode="auto">
            <a:xfrm>
              <a:off x="1341438" y="6070600"/>
              <a:ext cx="2630487" cy="396875"/>
              <a:chOff x="783" y="2064"/>
              <a:chExt cx="1657" cy="250"/>
            </a:xfrm>
          </p:grpSpPr>
          <p:sp>
            <p:nvSpPr>
              <p:cNvPr id="7177" name="Text Box 74"/>
              <p:cNvSpPr txBox="1">
                <a:spLocks noChangeArrowheads="1"/>
              </p:cNvSpPr>
              <p:nvPr/>
            </p:nvSpPr>
            <p:spPr bwMode="auto">
              <a:xfrm>
                <a:off x="783" y="2064"/>
                <a:ext cx="232"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A</a:t>
                </a:r>
              </a:p>
            </p:txBody>
          </p:sp>
          <p:sp>
            <p:nvSpPr>
              <p:cNvPr id="7178" name="Text Box 75"/>
              <p:cNvSpPr txBox="1">
                <a:spLocks noChangeArrowheads="1"/>
              </p:cNvSpPr>
              <p:nvPr/>
            </p:nvSpPr>
            <p:spPr bwMode="auto">
              <a:xfrm>
                <a:off x="1258" y="2064"/>
                <a:ext cx="214"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T</a:t>
                </a:r>
              </a:p>
            </p:txBody>
          </p:sp>
          <p:sp>
            <p:nvSpPr>
              <p:cNvPr id="7179" name="Text Box 76"/>
              <p:cNvSpPr txBox="1">
                <a:spLocks noChangeArrowheads="1"/>
              </p:cNvSpPr>
              <p:nvPr/>
            </p:nvSpPr>
            <p:spPr bwMode="auto">
              <a:xfrm>
                <a:off x="1733" y="2064"/>
                <a:ext cx="240"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G</a:t>
                </a:r>
              </a:p>
            </p:txBody>
          </p:sp>
          <p:sp>
            <p:nvSpPr>
              <p:cNvPr id="7180" name="Text Box 77"/>
              <p:cNvSpPr txBox="1">
                <a:spLocks noChangeArrowheads="1"/>
              </p:cNvSpPr>
              <p:nvPr/>
            </p:nvSpPr>
            <p:spPr bwMode="auto">
              <a:xfrm>
                <a:off x="2208" y="2064"/>
                <a:ext cx="232" cy="250"/>
              </a:xfrm>
              <a:prstGeom prst="rect">
                <a:avLst/>
              </a:prstGeom>
              <a:solidFill>
                <a:schemeClr val="bg1"/>
              </a:solidFill>
              <a:ln w="9525">
                <a:noFill/>
                <a:miter lim="800000"/>
                <a:headEnd/>
                <a:tailEnd/>
              </a:ln>
            </p:spPr>
            <p:txBody>
              <a:bodyPr wrap="none">
                <a:spAutoFit/>
              </a:bodyPr>
              <a:lstStyle/>
              <a:p>
                <a:r>
                  <a:rPr lang="en-US" altLang="zh-CN" sz="2000">
                    <a:ea typeface="宋体" charset="-122"/>
                  </a:rPr>
                  <a:t>C</a:t>
                </a:r>
              </a:p>
            </p:txBody>
          </p:sp>
        </p:grpSp>
        <p:graphicFrame>
          <p:nvGraphicFramePr>
            <p:cNvPr id="13317" name="Object 5"/>
            <p:cNvGraphicFramePr>
              <a:graphicFrameLocks noChangeAspect="1"/>
            </p:cNvGraphicFramePr>
            <p:nvPr/>
          </p:nvGraphicFramePr>
          <p:xfrm>
            <a:off x="4941888" y="4643438"/>
            <a:ext cx="3425825" cy="1217612"/>
          </p:xfrm>
          <a:graphic>
            <a:graphicData uri="http://schemas.openxmlformats.org/presentationml/2006/ole">
              <p:oleObj spid="_x0000_s13317" name="Formula" r:id="rId5" imgW="1728720" imgH="614880" progId="Equation.Ribbit">
                <p:embed/>
              </p:oleObj>
            </a:graphicData>
          </a:graphic>
        </p:graphicFrame>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ea typeface="宋体" charset="-122"/>
              </a:rPr>
              <a:t>Motif Information</a:t>
            </a:r>
          </a:p>
        </p:txBody>
      </p:sp>
      <p:sp>
        <p:nvSpPr>
          <p:cNvPr id="8198" name="Text Box 5"/>
          <p:cNvSpPr txBox="1">
            <a:spLocks noChangeArrowheads="1"/>
          </p:cNvSpPr>
          <p:nvPr/>
        </p:nvSpPr>
        <p:spPr bwMode="auto">
          <a:xfrm>
            <a:off x="785786" y="1714488"/>
            <a:ext cx="3357586" cy="369332"/>
          </a:xfrm>
          <a:prstGeom prst="rect">
            <a:avLst/>
          </a:prstGeom>
          <a:noFill/>
          <a:ln w="9525">
            <a:noFill/>
            <a:miter lim="800000"/>
            <a:headEnd/>
            <a:tailEnd/>
          </a:ln>
        </p:spPr>
        <p:txBody>
          <a:bodyPr wrap="square">
            <a:spAutoFit/>
          </a:bodyPr>
          <a:lstStyle/>
          <a:p>
            <a:r>
              <a:rPr lang="en-US" altLang="zh-CN" sz="1800" dirty="0">
                <a:ea typeface="宋体" charset="-122"/>
              </a:rPr>
              <a:t>Motif Position Information  =</a:t>
            </a:r>
          </a:p>
        </p:txBody>
      </p:sp>
      <p:sp>
        <p:nvSpPr>
          <p:cNvPr id="140295" name="Text Box 7"/>
          <p:cNvSpPr txBox="1">
            <a:spLocks noChangeArrowheads="1"/>
          </p:cNvSpPr>
          <p:nvPr/>
        </p:nvSpPr>
        <p:spPr bwMode="auto">
          <a:xfrm>
            <a:off x="1676400" y="2774950"/>
            <a:ext cx="1870075" cy="457200"/>
          </a:xfrm>
          <a:prstGeom prst="rect">
            <a:avLst/>
          </a:prstGeom>
          <a:noFill/>
          <a:ln w="9525">
            <a:noFill/>
            <a:miter lim="800000"/>
            <a:headEnd/>
            <a:tailEnd/>
          </a:ln>
        </p:spPr>
        <p:txBody>
          <a:bodyPr wrap="none">
            <a:spAutoFit/>
          </a:bodyPr>
          <a:lstStyle/>
          <a:p>
            <a:r>
              <a:rPr lang="en-US" altLang="zh-CN" b="0" dirty="0" err="1">
                <a:ea typeface="宋体" charset="-122"/>
              </a:rPr>
              <a:t>H</a:t>
            </a:r>
            <a:r>
              <a:rPr lang="en-US" altLang="zh-CN" b="0" baseline="-25000" dirty="0" err="1">
                <a:ea typeface="宋体" charset="-122"/>
              </a:rPr>
              <a:t>background</a:t>
            </a:r>
            <a:r>
              <a:rPr lang="en-US" altLang="zh-CN" b="0" dirty="0">
                <a:ea typeface="宋体" charset="-122"/>
              </a:rPr>
              <a:t>(X)</a:t>
            </a:r>
          </a:p>
        </p:txBody>
      </p:sp>
      <p:sp>
        <p:nvSpPr>
          <p:cNvPr id="140296" name="Text Box 8"/>
          <p:cNvSpPr txBox="1">
            <a:spLocks noChangeArrowheads="1"/>
          </p:cNvSpPr>
          <p:nvPr/>
        </p:nvSpPr>
        <p:spPr bwMode="auto">
          <a:xfrm>
            <a:off x="6016625" y="2774950"/>
            <a:ext cx="1408113" cy="457200"/>
          </a:xfrm>
          <a:prstGeom prst="rect">
            <a:avLst/>
          </a:prstGeom>
          <a:noFill/>
          <a:ln w="9525">
            <a:noFill/>
            <a:miter lim="800000"/>
            <a:headEnd/>
            <a:tailEnd/>
          </a:ln>
        </p:spPr>
        <p:txBody>
          <a:bodyPr wrap="none">
            <a:spAutoFit/>
          </a:bodyPr>
          <a:lstStyle/>
          <a:p>
            <a:r>
              <a:rPr lang="en-US" altLang="zh-CN" b="0" dirty="0" err="1">
                <a:ea typeface="宋体" charset="-122"/>
              </a:rPr>
              <a:t>H</a:t>
            </a:r>
            <a:r>
              <a:rPr lang="en-US" altLang="zh-CN" b="0" baseline="-25000" dirty="0" err="1">
                <a:ea typeface="宋体" charset="-122"/>
              </a:rPr>
              <a:t>motif_i</a:t>
            </a:r>
            <a:r>
              <a:rPr lang="en-US" altLang="zh-CN" b="0" dirty="0">
                <a:ea typeface="宋体" charset="-122"/>
              </a:rPr>
              <a:t>(X)</a:t>
            </a:r>
          </a:p>
        </p:txBody>
      </p:sp>
      <p:sp>
        <p:nvSpPr>
          <p:cNvPr id="140297" name="Text Box 9"/>
          <p:cNvSpPr txBox="1">
            <a:spLocks noChangeArrowheads="1"/>
          </p:cNvSpPr>
          <p:nvPr/>
        </p:nvSpPr>
        <p:spPr bwMode="auto">
          <a:xfrm>
            <a:off x="1400175" y="3375025"/>
            <a:ext cx="2417763" cy="581025"/>
          </a:xfrm>
          <a:prstGeom prst="rect">
            <a:avLst/>
          </a:prstGeom>
          <a:noFill/>
          <a:ln w="9525">
            <a:noFill/>
            <a:miter lim="800000"/>
            <a:headEnd/>
            <a:tailEnd/>
          </a:ln>
        </p:spPr>
        <p:txBody>
          <a:bodyPr wrap="none">
            <a:spAutoFit/>
          </a:bodyPr>
          <a:lstStyle/>
          <a:p>
            <a:pPr algn="ctr"/>
            <a:r>
              <a:rPr lang="en-US" altLang="zh-CN" sz="1600" dirty="0">
                <a:solidFill>
                  <a:schemeClr val="accent2"/>
                </a:solidFill>
                <a:ea typeface="宋体" charset="-122"/>
              </a:rPr>
              <a:t>Prior uncertainty about</a:t>
            </a:r>
          </a:p>
          <a:p>
            <a:pPr algn="ctr"/>
            <a:r>
              <a:rPr lang="en-US" altLang="zh-CN" sz="1600" dirty="0">
                <a:solidFill>
                  <a:schemeClr val="accent2"/>
                </a:solidFill>
                <a:ea typeface="宋体" charset="-122"/>
              </a:rPr>
              <a:t>nucleotide</a:t>
            </a:r>
          </a:p>
        </p:txBody>
      </p:sp>
      <p:sp>
        <p:nvSpPr>
          <p:cNvPr id="140298" name="Text Box 10"/>
          <p:cNvSpPr txBox="1">
            <a:spLocks noChangeArrowheads="1"/>
          </p:cNvSpPr>
          <p:nvPr/>
        </p:nvSpPr>
        <p:spPr bwMode="auto">
          <a:xfrm>
            <a:off x="4999038" y="3328988"/>
            <a:ext cx="3054350" cy="581025"/>
          </a:xfrm>
          <a:prstGeom prst="rect">
            <a:avLst/>
          </a:prstGeom>
          <a:noFill/>
          <a:ln w="9525">
            <a:noFill/>
            <a:miter lim="800000"/>
            <a:headEnd/>
            <a:tailEnd/>
          </a:ln>
        </p:spPr>
        <p:txBody>
          <a:bodyPr wrap="none">
            <a:spAutoFit/>
          </a:bodyPr>
          <a:lstStyle/>
          <a:p>
            <a:pPr algn="ctr"/>
            <a:r>
              <a:rPr lang="en-US" altLang="zh-CN" sz="1600" dirty="0">
                <a:solidFill>
                  <a:schemeClr val="accent2"/>
                </a:solidFill>
                <a:ea typeface="宋体" charset="-122"/>
              </a:rPr>
              <a:t>Uncertainty after learning it is</a:t>
            </a:r>
          </a:p>
          <a:p>
            <a:pPr algn="ctr"/>
            <a:r>
              <a:rPr lang="en-US" altLang="zh-CN" sz="1600" dirty="0">
                <a:solidFill>
                  <a:schemeClr val="accent2"/>
                </a:solidFill>
                <a:ea typeface="宋体" charset="-122"/>
              </a:rPr>
              <a:t>position </a:t>
            </a:r>
            <a:r>
              <a:rPr lang="en-US" altLang="zh-CN" sz="1600" dirty="0" err="1">
                <a:solidFill>
                  <a:schemeClr val="accent2"/>
                </a:solidFill>
                <a:ea typeface="宋体" charset="-122"/>
              </a:rPr>
              <a:t>i</a:t>
            </a:r>
            <a:r>
              <a:rPr lang="en-US" altLang="zh-CN" sz="1600" dirty="0">
                <a:solidFill>
                  <a:schemeClr val="accent2"/>
                </a:solidFill>
                <a:ea typeface="宋体" charset="-122"/>
              </a:rPr>
              <a:t> in a motif</a:t>
            </a:r>
          </a:p>
        </p:txBody>
      </p:sp>
      <p:grpSp>
        <p:nvGrpSpPr>
          <p:cNvPr id="79" name="组合 78"/>
          <p:cNvGrpSpPr/>
          <p:nvPr/>
        </p:nvGrpSpPr>
        <p:grpSpPr>
          <a:xfrm>
            <a:off x="1158875" y="4125913"/>
            <a:ext cx="2427288" cy="1579562"/>
            <a:chOff x="1158875" y="4125913"/>
            <a:chExt cx="2427288" cy="1579562"/>
          </a:xfrm>
        </p:grpSpPr>
        <p:sp>
          <p:nvSpPr>
            <p:cNvPr id="140299" name="Text Box 11"/>
            <p:cNvSpPr txBox="1">
              <a:spLocks noChangeArrowheads="1"/>
            </p:cNvSpPr>
            <p:nvPr/>
          </p:nvSpPr>
          <p:spPr bwMode="auto">
            <a:xfrm>
              <a:off x="2055813" y="5400675"/>
              <a:ext cx="1114425" cy="304800"/>
            </a:xfrm>
            <a:prstGeom prst="rect">
              <a:avLst/>
            </a:prstGeom>
            <a:noFill/>
            <a:ln w="9525">
              <a:noFill/>
              <a:miter lim="800000"/>
              <a:headEnd/>
              <a:tailEnd/>
            </a:ln>
          </p:spPr>
          <p:txBody>
            <a:bodyPr wrap="none">
              <a:spAutoFit/>
            </a:bodyPr>
            <a:lstStyle/>
            <a:p>
              <a:r>
                <a:rPr lang="en-US" altLang="zh-CN" sz="1400">
                  <a:ea typeface="宋体" charset="-122"/>
                </a:rPr>
                <a:t>H(X)=2 bits</a:t>
              </a:r>
            </a:p>
          </p:txBody>
        </p:sp>
        <p:grpSp>
          <p:nvGrpSpPr>
            <p:cNvPr id="2" name="Group 12"/>
            <p:cNvGrpSpPr>
              <a:grpSpLocks/>
            </p:cNvGrpSpPr>
            <p:nvPr/>
          </p:nvGrpSpPr>
          <p:grpSpPr bwMode="auto">
            <a:xfrm>
              <a:off x="1671638" y="5143500"/>
              <a:ext cx="1822450" cy="304800"/>
              <a:chOff x="783" y="2149"/>
              <a:chExt cx="1720" cy="346"/>
            </a:xfrm>
          </p:grpSpPr>
          <p:sp>
            <p:nvSpPr>
              <p:cNvPr id="8265" name="Text Box 13"/>
              <p:cNvSpPr txBox="1">
                <a:spLocks noChangeArrowheads="1"/>
              </p:cNvSpPr>
              <p:nvPr/>
            </p:nvSpPr>
            <p:spPr bwMode="auto">
              <a:xfrm>
                <a:off x="783" y="2149"/>
                <a:ext cx="289" cy="346"/>
              </a:xfrm>
              <a:prstGeom prst="rect">
                <a:avLst/>
              </a:prstGeom>
              <a:noFill/>
              <a:ln w="9525">
                <a:noFill/>
                <a:miter lim="800000"/>
                <a:headEnd/>
                <a:tailEnd/>
              </a:ln>
            </p:spPr>
            <p:txBody>
              <a:bodyPr wrap="none">
                <a:spAutoFit/>
              </a:bodyPr>
              <a:lstStyle/>
              <a:p>
                <a:r>
                  <a:rPr lang="en-US" altLang="zh-CN" sz="1400">
                    <a:ea typeface="宋体" charset="-122"/>
                  </a:rPr>
                  <a:t>A</a:t>
                </a:r>
              </a:p>
            </p:txBody>
          </p:sp>
          <p:sp>
            <p:nvSpPr>
              <p:cNvPr id="8266" name="Text Box 14"/>
              <p:cNvSpPr txBox="1">
                <a:spLocks noChangeArrowheads="1"/>
              </p:cNvSpPr>
              <p:nvPr/>
            </p:nvSpPr>
            <p:spPr bwMode="auto">
              <a:xfrm>
                <a:off x="1258" y="2149"/>
                <a:ext cx="277" cy="346"/>
              </a:xfrm>
              <a:prstGeom prst="rect">
                <a:avLst/>
              </a:prstGeom>
              <a:noFill/>
              <a:ln w="9525">
                <a:noFill/>
                <a:miter lim="800000"/>
                <a:headEnd/>
                <a:tailEnd/>
              </a:ln>
            </p:spPr>
            <p:txBody>
              <a:bodyPr wrap="none">
                <a:spAutoFit/>
              </a:bodyPr>
              <a:lstStyle/>
              <a:p>
                <a:r>
                  <a:rPr lang="en-US" altLang="zh-CN" sz="1400">
                    <a:ea typeface="宋体" charset="-122"/>
                  </a:rPr>
                  <a:t>T</a:t>
                </a:r>
              </a:p>
            </p:txBody>
          </p:sp>
          <p:sp>
            <p:nvSpPr>
              <p:cNvPr id="8267" name="Text Box 15"/>
              <p:cNvSpPr txBox="1">
                <a:spLocks noChangeArrowheads="1"/>
              </p:cNvSpPr>
              <p:nvPr/>
            </p:nvSpPr>
            <p:spPr bwMode="auto">
              <a:xfrm>
                <a:off x="1733" y="2149"/>
                <a:ext cx="304" cy="346"/>
              </a:xfrm>
              <a:prstGeom prst="rect">
                <a:avLst/>
              </a:prstGeom>
              <a:noFill/>
              <a:ln w="9525">
                <a:noFill/>
                <a:miter lim="800000"/>
                <a:headEnd/>
                <a:tailEnd/>
              </a:ln>
            </p:spPr>
            <p:txBody>
              <a:bodyPr wrap="none">
                <a:spAutoFit/>
              </a:bodyPr>
              <a:lstStyle/>
              <a:p>
                <a:r>
                  <a:rPr lang="en-US" altLang="zh-CN" sz="1400">
                    <a:ea typeface="宋体" charset="-122"/>
                  </a:rPr>
                  <a:t>G</a:t>
                </a:r>
              </a:p>
            </p:txBody>
          </p:sp>
          <p:sp>
            <p:nvSpPr>
              <p:cNvPr id="8268" name="Text Box 16"/>
              <p:cNvSpPr txBox="1">
                <a:spLocks noChangeArrowheads="1"/>
              </p:cNvSpPr>
              <p:nvPr/>
            </p:nvSpPr>
            <p:spPr bwMode="auto">
              <a:xfrm>
                <a:off x="2207" y="2149"/>
                <a:ext cx="296" cy="346"/>
              </a:xfrm>
              <a:prstGeom prst="rect">
                <a:avLst/>
              </a:prstGeom>
              <a:noFill/>
              <a:ln w="9525">
                <a:noFill/>
                <a:miter lim="800000"/>
                <a:headEnd/>
                <a:tailEnd/>
              </a:ln>
            </p:spPr>
            <p:txBody>
              <a:bodyPr wrap="none">
                <a:spAutoFit/>
              </a:bodyPr>
              <a:lstStyle/>
              <a:p>
                <a:r>
                  <a:rPr lang="en-US" altLang="zh-CN" sz="1400">
                    <a:ea typeface="宋体" charset="-122"/>
                  </a:rPr>
                  <a:t>C</a:t>
                </a:r>
              </a:p>
            </p:txBody>
          </p:sp>
        </p:grpSp>
        <p:sp>
          <p:nvSpPr>
            <p:cNvPr id="140305" name="Rectangle 17"/>
            <p:cNvSpPr>
              <a:spLocks noChangeArrowheads="1"/>
            </p:cNvSpPr>
            <p:nvPr/>
          </p:nvSpPr>
          <p:spPr bwMode="auto">
            <a:xfrm>
              <a:off x="1571625" y="4192588"/>
              <a:ext cx="2014538" cy="941387"/>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140306" name="Line 18"/>
            <p:cNvSpPr>
              <a:spLocks noChangeShapeType="1"/>
            </p:cNvSpPr>
            <p:nvPr/>
          </p:nvSpPr>
          <p:spPr bwMode="auto">
            <a:xfrm>
              <a:off x="1571625" y="4192588"/>
              <a:ext cx="2014538" cy="0"/>
            </a:xfrm>
            <a:prstGeom prst="line">
              <a:avLst/>
            </a:prstGeom>
            <a:noFill/>
            <a:ln w="0">
              <a:solidFill>
                <a:srgbClr val="000000"/>
              </a:solidFill>
              <a:round/>
              <a:headEnd/>
              <a:tailEnd/>
            </a:ln>
          </p:spPr>
          <p:txBody>
            <a:bodyPr/>
            <a:lstStyle/>
            <a:p>
              <a:endParaRPr lang="zh-CN" altLang="en-US"/>
            </a:p>
          </p:txBody>
        </p:sp>
        <p:sp>
          <p:nvSpPr>
            <p:cNvPr id="140307" name="Freeform 19"/>
            <p:cNvSpPr>
              <a:spLocks/>
            </p:cNvSpPr>
            <p:nvPr/>
          </p:nvSpPr>
          <p:spPr bwMode="auto">
            <a:xfrm>
              <a:off x="1571625" y="4192588"/>
              <a:ext cx="2014538" cy="941387"/>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140308" name="Line 20"/>
            <p:cNvSpPr>
              <a:spLocks noChangeShapeType="1"/>
            </p:cNvSpPr>
            <p:nvPr/>
          </p:nvSpPr>
          <p:spPr bwMode="auto">
            <a:xfrm flipV="1">
              <a:off x="1571625" y="4192588"/>
              <a:ext cx="0" cy="941387"/>
            </a:xfrm>
            <a:prstGeom prst="line">
              <a:avLst/>
            </a:prstGeom>
            <a:noFill/>
            <a:ln w="0">
              <a:solidFill>
                <a:srgbClr val="000000"/>
              </a:solidFill>
              <a:round/>
              <a:headEnd/>
              <a:tailEnd/>
            </a:ln>
          </p:spPr>
          <p:txBody>
            <a:bodyPr/>
            <a:lstStyle/>
            <a:p>
              <a:endParaRPr lang="zh-CN" altLang="en-US"/>
            </a:p>
          </p:txBody>
        </p:sp>
        <p:grpSp>
          <p:nvGrpSpPr>
            <p:cNvPr id="3" name="Group 21"/>
            <p:cNvGrpSpPr>
              <a:grpSpLocks/>
            </p:cNvGrpSpPr>
            <p:nvPr/>
          </p:nvGrpSpPr>
          <p:grpSpPr bwMode="auto">
            <a:xfrm>
              <a:off x="1430338" y="4125913"/>
              <a:ext cx="106362" cy="1033462"/>
              <a:chOff x="528" y="987"/>
              <a:chExt cx="101" cy="1172"/>
            </a:xfrm>
          </p:grpSpPr>
          <p:sp>
            <p:nvSpPr>
              <p:cNvPr id="8254" name="Rectangle 22"/>
              <p:cNvSpPr>
                <a:spLocks noChangeArrowheads="1"/>
              </p:cNvSpPr>
              <p:nvPr/>
            </p:nvSpPr>
            <p:spPr bwMode="auto">
              <a:xfrm>
                <a:off x="576" y="2054"/>
                <a:ext cx="4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a:t>
                </a:r>
                <a:endParaRPr lang="en-US" altLang="zh-CN" sz="600">
                  <a:ea typeface="宋体" charset="-122"/>
                </a:endParaRPr>
              </a:p>
            </p:txBody>
          </p:sp>
          <p:sp>
            <p:nvSpPr>
              <p:cNvPr id="8255" name="Rectangle 23"/>
              <p:cNvSpPr>
                <a:spLocks noChangeArrowheads="1"/>
              </p:cNvSpPr>
              <p:nvPr/>
            </p:nvSpPr>
            <p:spPr bwMode="auto">
              <a:xfrm>
                <a:off x="528" y="1947"/>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0.1</a:t>
                </a:r>
                <a:endParaRPr lang="en-US" altLang="zh-CN" sz="600">
                  <a:ea typeface="宋体" charset="-122"/>
                </a:endParaRPr>
              </a:p>
            </p:txBody>
          </p:sp>
          <p:sp>
            <p:nvSpPr>
              <p:cNvPr id="8256" name="Rectangle 24"/>
              <p:cNvSpPr>
                <a:spLocks noChangeArrowheads="1"/>
              </p:cNvSpPr>
              <p:nvPr/>
            </p:nvSpPr>
            <p:spPr bwMode="auto">
              <a:xfrm>
                <a:off x="528" y="1840"/>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0.2</a:t>
                </a:r>
                <a:endParaRPr lang="en-US" altLang="zh-CN" sz="600">
                  <a:ea typeface="宋体" charset="-122"/>
                </a:endParaRPr>
              </a:p>
            </p:txBody>
          </p:sp>
          <p:sp>
            <p:nvSpPr>
              <p:cNvPr id="8257" name="Rectangle 25"/>
              <p:cNvSpPr>
                <a:spLocks noChangeArrowheads="1"/>
              </p:cNvSpPr>
              <p:nvPr/>
            </p:nvSpPr>
            <p:spPr bwMode="auto">
              <a:xfrm>
                <a:off x="528" y="1734"/>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0.3</a:t>
                </a:r>
                <a:endParaRPr lang="en-US" altLang="zh-CN" sz="600">
                  <a:ea typeface="宋体" charset="-122"/>
                </a:endParaRPr>
              </a:p>
            </p:txBody>
          </p:sp>
          <p:sp>
            <p:nvSpPr>
              <p:cNvPr id="8258" name="Rectangle 26"/>
              <p:cNvSpPr>
                <a:spLocks noChangeArrowheads="1"/>
              </p:cNvSpPr>
              <p:nvPr/>
            </p:nvSpPr>
            <p:spPr bwMode="auto">
              <a:xfrm>
                <a:off x="528" y="1626"/>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0.4</a:t>
                </a:r>
                <a:endParaRPr lang="en-US" altLang="zh-CN" sz="600">
                  <a:ea typeface="宋体" charset="-122"/>
                </a:endParaRPr>
              </a:p>
            </p:txBody>
          </p:sp>
          <p:sp>
            <p:nvSpPr>
              <p:cNvPr id="8259" name="Rectangle 27"/>
              <p:cNvSpPr>
                <a:spLocks noChangeArrowheads="1"/>
              </p:cNvSpPr>
              <p:nvPr/>
            </p:nvSpPr>
            <p:spPr bwMode="auto">
              <a:xfrm>
                <a:off x="528" y="1522"/>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0.5</a:t>
                </a:r>
                <a:endParaRPr lang="en-US" altLang="zh-CN" sz="600">
                  <a:ea typeface="宋体" charset="-122"/>
                </a:endParaRPr>
              </a:p>
            </p:txBody>
          </p:sp>
          <p:sp>
            <p:nvSpPr>
              <p:cNvPr id="8260" name="Rectangle 28"/>
              <p:cNvSpPr>
                <a:spLocks noChangeArrowheads="1"/>
              </p:cNvSpPr>
              <p:nvPr/>
            </p:nvSpPr>
            <p:spPr bwMode="auto">
              <a:xfrm>
                <a:off x="528" y="1412"/>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0.6</a:t>
                </a:r>
                <a:endParaRPr lang="en-US" altLang="zh-CN" sz="600">
                  <a:ea typeface="宋体" charset="-122"/>
                </a:endParaRPr>
              </a:p>
            </p:txBody>
          </p:sp>
          <p:sp>
            <p:nvSpPr>
              <p:cNvPr id="8261" name="Rectangle 29"/>
              <p:cNvSpPr>
                <a:spLocks noChangeArrowheads="1"/>
              </p:cNvSpPr>
              <p:nvPr/>
            </p:nvSpPr>
            <p:spPr bwMode="auto">
              <a:xfrm>
                <a:off x="528" y="1306"/>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0.7</a:t>
                </a:r>
                <a:endParaRPr lang="en-US" altLang="zh-CN" sz="600">
                  <a:ea typeface="宋体" charset="-122"/>
                </a:endParaRPr>
              </a:p>
            </p:txBody>
          </p:sp>
          <p:sp>
            <p:nvSpPr>
              <p:cNvPr id="8262" name="Rectangle 30"/>
              <p:cNvSpPr>
                <a:spLocks noChangeArrowheads="1"/>
              </p:cNvSpPr>
              <p:nvPr/>
            </p:nvSpPr>
            <p:spPr bwMode="auto">
              <a:xfrm>
                <a:off x="528" y="1199"/>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0.8</a:t>
                </a:r>
                <a:endParaRPr lang="en-US" altLang="zh-CN" sz="600">
                  <a:ea typeface="宋体" charset="-122"/>
                </a:endParaRPr>
              </a:p>
            </p:txBody>
          </p:sp>
          <p:sp>
            <p:nvSpPr>
              <p:cNvPr id="8263" name="Rectangle 31"/>
              <p:cNvSpPr>
                <a:spLocks noChangeArrowheads="1"/>
              </p:cNvSpPr>
              <p:nvPr/>
            </p:nvSpPr>
            <p:spPr bwMode="auto">
              <a:xfrm>
                <a:off x="528" y="1093"/>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0.9</a:t>
                </a:r>
                <a:endParaRPr lang="en-US" altLang="zh-CN" sz="600">
                  <a:ea typeface="宋体" charset="-122"/>
                </a:endParaRPr>
              </a:p>
            </p:txBody>
          </p:sp>
          <p:sp>
            <p:nvSpPr>
              <p:cNvPr id="8264" name="Rectangle 32"/>
              <p:cNvSpPr>
                <a:spLocks noChangeArrowheads="1"/>
              </p:cNvSpPr>
              <p:nvPr/>
            </p:nvSpPr>
            <p:spPr bwMode="auto">
              <a:xfrm>
                <a:off x="576" y="987"/>
                <a:ext cx="4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1</a:t>
                </a:r>
                <a:endParaRPr lang="en-US" altLang="zh-CN" sz="600">
                  <a:ea typeface="宋体" charset="-122"/>
                </a:endParaRPr>
              </a:p>
            </p:txBody>
          </p:sp>
        </p:grpSp>
        <p:sp>
          <p:nvSpPr>
            <p:cNvPr id="140321" name="Rectangle 33"/>
            <p:cNvSpPr>
              <a:spLocks noChangeArrowheads="1"/>
            </p:cNvSpPr>
            <p:nvPr/>
          </p:nvSpPr>
          <p:spPr bwMode="auto">
            <a:xfrm>
              <a:off x="1617663" y="4897438"/>
              <a:ext cx="403225" cy="2365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140322" name="Rectangle 34"/>
            <p:cNvSpPr>
              <a:spLocks noChangeArrowheads="1"/>
            </p:cNvSpPr>
            <p:nvPr/>
          </p:nvSpPr>
          <p:spPr bwMode="auto">
            <a:xfrm>
              <a:off x="1617663" y="4897438"/>
              <a:ext cx="403225" cy="2365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140323" name="Rectangle 35"/>
            <p:cNvSpPr>
              <a:spLocks noChangeArrowheads="1"/>
            </p:cNvSpPr>
            <p:nvPr/>
          </p:nvSpPr>
          <p:spPr bwMode="auto">
            <a:xfrm>
              <a:off x="2124075" y="4897438"/>
              <a:ext cx="403225" cy="2365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140324" name="Rectangle 36"/>
            <p:cNvSpPr>
              <a:spLocks noChangeArrowheads="1"/>
            </p:cNvSpPr>
            <p:nvPr/>
          </p:nvSpPr>
          <p:spPr bwMode="auto">
            <a:xfrm>
              <a:off x="2124075" y="4897438"/>
              <a:ext cx="403225" cy="2365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140325" name="Rectangle 37"/>
            <p:cNvSpPr>
              <a:spLocks noChangeArrowheads="1"/>
            </p:cNvSpPr>
            <p:nvPr/>
          </p:nvSpPr>
          <p:spPr bwMode="auto">
            <a:xfrm>
              <a:off x="2624138" y="4897438"/>
              <a:ext cx="404812" cy="2365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140326" name="Rectangle 38"/>
            <p:cNvSpPr>
              <a:spLocks noChangeArrowheads="1"/>
            </p:cNvSpPr>
            <p:nvPr/>
          </p:nvSpPr>
          <p:spPr bwMode="auto">
            <a:xfrm>
              <a:off x="2624138" y="4897438"/>
              <a:ext cx="404812" cy="2365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140327" name="Rectangle 39"/>
            <p:cNvSpPr>
              <a:spLocks noChangeArrowheads="1"/>
            </p:cNvSpPr>
            <p:nvPr/>
          </p:nvSpPr>
          <p:spPr bwMode="auto">
            <a:xfrm>
              <a:off x="3130550" y="4897438"/>
              <a:ext cx="403225" cy="236537"/>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140328" name="Rectangle 40"/>
            <p:cNvSpPr>
              <a:spLocks noChangeArrowheads="1"/>
            </p:cNvSpPr>
            <p:nvPr/>
          </p:nvSpPr>
          <p:spPr bwMode="auto">
            <a:xfrm>
              <a:off x="3130550" y="4897438"/>
              <a:ext cx="403225" cy="236537"/>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140329" name="Text Box 41"/>
            <p:cNvSpPr txBox="1">
              <a:spLocks noChangeArrowheads="1"/>
            </p:cNvSpPr>
            <p:nvPr/>
          </p:nvSpPr>
          <p:spPr bwMode="auto">
            <a:xfrm rot="-5400000">
              <a:off x="1051719" y="4455319"/>
              <a:ext cx="519112" cy="304800"/>
            </a:xfrm>
            <a:prstGeom prst="rect">
              <a:avLst/>
            </a:prstGeom>
            <a:noFill/>
            <a:ln w="9525">
              <a:noFill/>
              <a:miter lim="800000"/>
              <a:headEnd/>
              <a:tailEnd/>
            </a:ln>
          </p:spPr>
          <p:txBody>
            <a:bodyPr wrap="none">
              <a:spAutoFit/>
            </a:bodyPr>
            <a:lstStyle/>
            <a:p>
              <a:r>
                <a:rPr lang="en-US" altLang="zh-CN" sz="1400">
                  <a:ea typeface="宋体" charset="-122"/>
                </a:rPr>
                <a:t>P(x)</a:t>
              </a:r>
            </a:p>
          </p:txBody>
        </p:sp>
      </p:grpSp>
      <p:grpSp>
        <p:nvGrpSpPr>
          <p:cNvPr id="80" name="组合 79"/>
          <p:cNvGrpSpPr/>
          <p:nvPr/>
        </p:nvGrpSpPr>
        <p:grpSpPr>
          <a:xfrm>
            <a:off x="5276850" y="4125913"/>
            <a:ext cx="2427288" cy="1579562"/>
            <a:chOff x="5276850" y="4125913"/>
            <a:chExt cx="2427288" cy="1579562"/>
          </a:xfrm>
        </p:grpSpPr>
        <p:sp>
          <p:nvSpPr>
            <p:cNvPr id="140330" name="Text Box 42"/>
            <p:cNvSpPr txBox="1">
              <a:spLocks noChangeArrowheads="1"/>
            </p:cNvSpPr>
            <p:nvPr/>
          </p:nvSpPr>
          <p:spPr bwMode="auto">
            <a:xfrm>
              <a:off x="6084888" y="5400675"/>
              <a:ext cx="1360487" cy="304800"/>
            </a:xfrm>
            <a:prstGeom prst="rect">
              <a:avLst/>
            </a:prstGeom>
            <a:noFill/>
            <a:ln w="9525">
              <a:noFill/>
              <a:miter lim="800000"/>
              <a:headEnd/>
              <a:tailEnd/>
            </a:ln>
          </p:spPr>
          <p:txBody>
            <a:bodyPr wrap="none">
              <a:spAutoFit/>
            </a:bodyPr>
            <a:lstStyle/>
            <a:p>
              <a:r>
                <a:rPr lang="en-US" altLang="zh-CN" sz="1400">
                  <a:ea typeface="宋体" charset="-122"/>
                </a:rPr>
                <a:t>H(X)=0.63 bits</a:t>
              </a:r>
            </a:p>
          </p:txBody>
        </p:sp>
        <p:grpSp>
          <p:nvGrpSpPr>
            <p:cNvPr id="4" name="Group 43"/>
            <p:cNvGrpSpPr>
              <a:grpSpLocks/>
            </p:cNvGrpSpPr>
            <p:nvPr/>
          </p:nvGrpSpPr>
          <p:grpSpPr bwMode="auto">
            <a:xfrm>
              <a:off x="5789613" y="5143500"/>
              <a:ext cx="1822450" cy="304800"/>
              <a:chOff x="783" y="2149"/>
              <a:chExt cx="1720" cy="346"/>
            </a:xfrm>
          </p:grpSpPr>
          <p:sp>
            <p:nvSpPr>
              <p:cNvPr id="8250" name="Text Box 44"/>
              <p:cNvSpPr txBox="1">
                <a:spLocks noChangeArrowheads="1"/>
              </p:cNvSpPr>
              <p:nvPr/>
            </p:nvSpPr>
            <p:spPr bwMode="auto">
              <a:xfrm>
                <a:off x="783" y="2149"/>
                <a:ext cx="289" cy="346"/>
              </a:xfrm>
              <a:prstGeom prst="rect">
                <a:avLst/>
              </a:prstGeom>
              <a:noFill/>
              <a:ln w="9525">
                <a:noFill/>
                <a:miter lim="800000"/>
                <a:headEnd/>
                <a:tailEnd/>
              </a:ln>
            </p:spPr>
            <p:txBody>
              <a:bodyPr wrap="none">
                <a:spAutoFit/>
              </a:bodyPr>
              <a:lstStyle/>
              <a:p>
                <a:r>
                  <a:rPr lang="en-US" altLang="zh-CN" sz="1400">
                    <a:ea typeface="宋体" charset="-122"/>
                  </a:rPr>
                  <a:t>A</a:t>
                </a:r>
              </a:p>
            </p:txBody>
          </p:sp>
          <p:sp>
            <p:nvSpPr>
              <p:cNvPr id="8251" name="Text Box 45"/>
              <p:cNvSpPr txBox="1">
                <a:spLocks noChangeArrowheads="1"/>
              </p:cNvSpPr>
              <p:nvPr/>
            </p:nvSpPr>
            <p:spPr bwMode="auto">
              <a:xfrm>
                <a:off x="1258" y="2149"/>
                <a:ext cx="277" cy="346"/>
              </a:xfrm>
              <a:prstGeom prst="rect">
                <a:avLst/>
              </a:prstGeom>
              <a:noFill/>
              <a:ln w="9525">
                <a:noFill/>
                <a:miter lim="800000"/>
                <a:headEnd/>
                <a:tailEnd/>
              </a:ln>
            </p:spPr>
            <p:txBody>
              <a:bodyPr wrap="none">
                <a:spAutoFit/>
              </a:bodyPr>
              <a:lstStyle/>
              <a:p>
                <a:r>
                  <a:rPr lang="en-US" altLang="zh-CN" sz="1400">
                    <a:ea typeface="宋体" charset="-122"/>
                  </a:rPr>
                  <a:t>T</a:t>
                </a:r>
              </a:p>
            </p:txBody>
          </p:sp>
          <p:sp>
            <p:nvSpPr>
              <p:cNvPr id="8252" name="Text Box 46"/>
              <p:cNvSpPr txBox="1">
                <a:spLocks noChangeArrowheads="1"/>
              </p:cNvSpPr>
              <p:nvPr/>
            </p:nvSpPr>
            <p:spPr bwMode="auto">
              <a:xfrm>
                <a:off x="1733" y="2149"/>
                <a:ext cx="304" cy="346"/>
              </a:xfrm>
              <a:prstGeom prst="rect">
                <a:avLst/>
              </a:prstGeom>
              <a:noFill/>
              <a:ln w="9525">
                <a:noFill/>
                <a:miter lim="800000"/>
                <a:headEnd/>
                <a:tailEnd/>
              </a:ln>
            </p:spPr>
            <p:txBody>
              <a:bodyPr wrap="none">
                <a:spAutoFit/>
              </a:bodyPr>
              <a:lstStyle/>
              <a:p>
                <a:r>
                  <a:rPr lang="en-US" altLang="zh-CN" sz="1400">
                    <a:ea typeface="宋体" charset="-122"/>
                  </a:rPr>
                  <a:t>G</a:t>
                </a:r>
              </a:p>
            </p:txBody>
          </p:sp>
          <p:sp>
            <p:nvSpPr>
              <p:cNvPr id="8253" name="Text Box 47"/>
              <p:cNvSpPr txBox="1">
                <a:spLocks noChangeArrowheads="1"/>
              </p:cNvSpPr>
              <p:nvPr/>
            </p:nvSpPr>
            <p:spPr bwMode="auto">
              <a:xfrm>
                <a:off x="2207" y="2149"/>
                <a:ext cx="296" cy="346"/>
              </a:xfrm>
              <a:prstGeom prst="rect">
                <a:avLst/>
              </a:prstGeom>
              <a:noFill/>
              <a:ln w="9525">
                <a:noFill/>
                <a:miter lim="800000"/>
                <a:headEnd/>
                <a:tailEnd/>
              </a:ln>
            </p:spPr>
            <p:txBody>
              <a:bodyPr wrap="none">
                <a:spAutoFit/>
              </a:bodyPr>
              <a:lstStyle/>
              <a:p>
                <a:r>
                  <a:rPr lang="en-US" altLang="zh-CN" sz="1400">
                    <a:ea typeface="宋体" charset="-122"/>
                  </a:rPr>
                  <a:t>C</a:t>
                </a:r>
              </a:p>
            </p:txBody>
          </p:sp>
        </p:grpSp>
        <p:sp>
          <p:nvSpPr>
            <p:cNvPr id="140336" name="Rectangle 48"/>
            <p:cNvSpPr>
              <a:spLocks noChangeArrowheads="1"/>
            </p:cNvSpPr>
            <p:nvPr/>
          </p:nvSpPr>
          <p:spPr bwMode="auto">
            <a:xfrm>
              <a:off x="5689600" y="4192588"/>
              <a:ext cx="2014538" cy="941387"/>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140337" name="Line 49"/>
            <p:cNvSpPr>
              <a:spLocks noChangeShapeType="1"/>
            </p:cNvSpPr>
            <p:nvPr/>
          </p:nvSpPr>
          <p:spPr bwMode="auto">
            <a:xfrm>
              <a:off x="5689600" y="4192588"/>
              <a:ext cx="2014538" cy="0"/>
            </a:xfrm>
            <a:prstGeom prst="line">
              <a:avLst/>
            </a:prstGeom>
            <a:noFill/>
            <a:ln w="0">
              <a:solidFill>
                <a:srgbClr val="000000"/>
              </a:solidFill>
              <a:round/>
              <a:headEnd/>
              <a:tailEnd/>
            </a:ln>
          </p:spPr>
          <p:txBody>
            <a:bodyPr/>
            <a:lstStyle/>
            <a:p>
              <a:endParaRPr lang="zh-CN" altLang="en-US"/>
            </a:p>
          </p:txBody>
        </p:sp>
        <p:sp>
          <p:nvSpPr>
            <p:cNvPr id="140338" name="Freeform 50"/>
            <p:cNvSpPr>
              <a:spLocks/>
            </p:cNvSpPr>
            <p:nvPr/>
          </p:nvSpPr>
          <p:spPr bwMode="auto">
            <a:xfrm>
              <a:off x="5689600" y="4192588"/>
              <a:ext cx="2014538" cy="941387"/>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140339" name="Line 51"/>
            <p:cNvSpPr>
              <a:spLocks noChangeShapeType="1"/>
            </p:cNvSpPr>
            <p:nvPr/>
          </p:nvSpPr>
          <p:spPr bwMode="auto">
            <a:xfrm flipV="1">
              <a:off x="5689600" y="4192588"/>
              <a:ext cx="0" cy="941387"/>
            </a:xfrm>
            <a:prstGeom prst="line">
              <a:avLst/>
            </a:prstGeom>
            <a:noFill/>
            <a:ln w="0">
              <a:solidFill>
                <a:srgbClr val="000000"/>
              </a:solidFill>
              <a:round/>
              <a:headEnd/>
              <a:tailEnd/>
            </a:ln>
          </p:spPr>
          <p:txBody>
            <a:bodyPr/>
            <a:lstStyle/>
            <a:p>
              <a:endParaRPr lang="zh-CN" altLang="en-US"/>
            </a:p>
          </p:txBody>
        </p:sp>
        <p:grpSp>
          <p:nvGrpSpPr>
            <p:cNvPr id="5" name="Group 52"/>
            <p:cNvGrpSpPr>
              <a:grpSpLocks/>
            </p:cNvGrpSpPr>
            <p:nvPr/>
          </p:nvGrpSpPr>
          <p:grpSpPr bwMode="auto">
            <a:xfrm>
              <a:off x="5548313" y="4125913"/>
              <a:ext cx="106362" cy="1033462"/>
              <a:chOff x="528" y="987"/>
              <a:chExt cx="101" cy="1172"/>
            </a:xfrm>
          </p:grpSpPr>
          <p:sp>
            <p:nvSpPr>
              <p:cNvPr id="8239" name="Rectangle 53"/>
              <p:cNvSpPr>
                <a:spLocks noChangeArrowheads="1"/>
              </p:cNvSpPr>
              <p:nvPr/>
            </p:nvSpPr>
            <p:spPr bwMode="auto">
              <a:xfrm>
                <a:off x="576" y="2054"/>
                <a:ext cx="4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a:t>
                </a:r>
                <a:endParaRPr lang="en-US" altLang="zh-CN" sz="600">
                  <a:ea typeface="宋体" charset="-122"/>
                </a:endParaRPr>
              </a:p>
            </p:txBody>
          </p:sp>
          <p:sp>
            <p:nvSpPr>
              <p:cNvPr id="8240" name="Rectangle 54"/>
              <p:cNvSpPr>
                <a:spLocks noChangeArrowheads="1"/>
              </p:cNvSpPr>
              <p:nvPr/>
            </p:nvSpPr>
            <p:spPr bwMode="auto">
              <a:xfrm>
                <a:off x="528" y="1947"/>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0.1</a:t>
                </a:r>
                <a:endParaRPr lang="en-US" altLang="zh-CN" sz="600">
                  <a:ea typeface="宋体" charset="-122"/>
                </a:endParaRPr>
              </a:p>
            </p:txBody>
          </p:sp>
          <p:sp>
            <p:nvSpPr>
              <p:cNvPr id="8241" name="Rectangle 55"/>
              <p:cNvSpPr>
                <a:spLocks noChangeArrowheads="1"/>
              </p:cNvSpPr>
              <p:nvPr/>
            </p:nvSpPr>
            <p:spPr bwMode="auto">
              <a:xfrm>
                <a:off x="528" y="1840"/>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0.2</a:t>
                </a:r>
                <a:endParaRPr lang="en-US" altLang="zh-CN" sz="600">
                  <a:ea typeface="宋体" charset="-122"/>
                </a:endParaRPr>
              </a:p>
            </p:txBody>
          </p:sp>
          <p:sp>
            <p:nvSpPr>
              <p:cNvPr id="8242" name="Rectangle 56"/>
              <p:cNvSpPr>
                <a:spLocks noChangeArrowheads="1"/>
              </p:cNvSpPr>
              <p:nvPr/>
            </p:nvSpPr>
            <p:spPr bwMode="auto">
              <a:xfrm>
                <a:off x="528" y="1734"/>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0.3</a:t>
                </a:r>
                <a:endParaRPr lang="en-US" altLang="zh-CN" sz="600">
                  <a:ea typeface="宋体" charset="-122"/>
                </a:endParaRPr>
              </a:p>
            </p:txBody>
          </p:sp>
          <p:sp>
            <p:nvSpPr>
              <p:cNvPr id="8243" name="Rectangle 57"/>
              <p:cNvSpPr>
                <a:spLocks noChangeArrowheads="1"/>
              </p:cNvSpPr>
              <p:nvPr/>
            </p:nvSpPr>
            <p:spPr bwMode="auto">
              <a:xfrm>
                <a:off x="528" y="1626"/>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0.4</a:t>
                </a:r>
                <a:endParaRPr lang="en-US" altLang="zh-CN" sz="600">
                  <a:ea typeface="宋体" charset="-122"/>
                </a:endParaRPr>
              </a:p>
            </p:txBody>
          </p:sp>
          <p:sp>
            <p:nvSpPr>
              <p:cNvPr id="8244" name="Rectangle 58"/>
              <p:cNvSpPr>
                <a:spLocks noChangeArrowheads="1"/>
              </p:cNvSpPr>
              <p:nvPr/>
            </p:nvSpPr>
            <p:spPr bwMode="auto">
              <a:xfrm>
                <a:off x="528" y="1522"/>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0.5</a:t>
                </a:r>
                <a:endParaRPr lang="en-US" altLang="zh-CN" sz="600">
                  <a:ea typeface="宋体" charset="-122"/>
                </a:endParaRPr>
              </a:p>
            </p:txBody>
          </p:sp>
          <p:sp>
            <p:nvSpPr>
              <p:cNvPr id="8245" name="Rectangle 59"/>
              <p:cNvSpPr>
                <a:spLocks noChangeArrowheads="1"/>
              </p:cNvSpPr>
              <p:nvPr/>
            </p:nvSpPr>
            <p:spPr bwMode="auto">
              <a:xfrm>
                <a:off x="528" y="1412"/>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0.6</a:t>
                </a:r>
                <a:endParaRPr lang="en-US" altLang="zh-CN" sz="600">
                  <a:ea typeface="宋体" charset="-122"/>
                </a:endParaRPr>
              </a:p>
            </p:txBody>
          </p:sp>
          <p:sp>
            <p:nvSpPr>
              <p:cNvPr id="8246" name="Rectangle 60"/>
              <p:cNvSpPr>
                <a:spLocks noChangeArrowheads="1"/>
              </p:cNvSpPr>
              <p:nvPr/>
            </p:nvSpPr>
            <p:spPr bwMode="auto">
              <a:xfrm>
                <a:off x="528" y="1306"/>
                <a:ext cx="10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0.7</a:t>
                </a:r>
                <a:endParaRPr lang="en-US" altLang="zh-CN" sz="600">
                  <a:ea typeface="宋体" charset="-122"/>
                </a:endParaRPr>
              </a:p>
            </p:txBody>
          </p:sp>
          <p:sp>
            <p:nvSpPr>
              <p:cNvPr id="8247" name="Rectangle 61"/>
              <p:cNvSpPr>
                <a:spLocks noChangeArrowheads="1"/>
              </p:cNvSpPr>
              <p:nvPr/>
            </p:nvSpPr>
            <p:spPr bwMode="auto">
              <a:xfrm>
                <a:off x="528" y="1199"/>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0.8</a:t>
                </a:r>
                <a:endParaRPr lang="en-US" altLang="zh-CN" sz="600">
                  <a:ea typeface="宋体" charset="-122"/>
                </a:endParaRPr>
              </a:p>
            </p:txBody>
          </p:sp>
          <p:sp>
            <p:nvSpPr>
              <p:cNvPr id="8248" name="Rectangle 62"/>
              <p:cNvSpPr>
                <a:spLocks noChangeArrowheads="1"/>
              </p:cNvSpPr>
              <p:nvPr/>
            </p:nvSpPr>
            <p:spPr bwMode="auto">
              <a:xfrm>
                <a:off x="528" y="1093"/>
                <a:ext cx="101" cy="10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0.9</a:t>
                </a:r>
                <a:endParaRPr lang="en-US" altLang="zh-CN" sz="600">
                  <a:ea typeface="宋体" charset="-122"/>
                </a:endParaRPr>
              </a:p>
            </p:txBody>
          </p:sp>
          <p:sp>
            <p:nvSpPr>
              <p:cNvPr id="8249" name="Rectangle 63"/>
              <p:cNvSpPr>
                <a:spLocks noChangeArrowheads="1"/>
              </p:cNvSpPr>
              <p:nvPr/>
            </p:nvSpPr>
            <p:spPr bwMode="auto">
              <a:xfrm>
                <a:off x="576" y="987"/>
                <a:ext cx="41" cy="104"/>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1</a:t>
                </a:r>
                <a:endParaRPr lang="en-US" altLang="zh-CN" sz="600">
                  <a:ea typeface="宋体" charset="-122"/>
                </a:endParaRPr>
              </a:p>
            </p:txBody>
          </p:sp>
        </p:grpSp>
        <p:sp>
          <p:nvSpPr>
            <p:cNvPr id="140352" name="Text Box 64"/>
            <p:cNvSpPr txBox="1">
              <a:spLocks noChangeArrowheads="1"/>
            </p:cNvSpPr>
            <p:nvPr/>
          </p:nvSpPr>
          <p:spPr bwMode="auto">
            <a:xfrm rot="-5400000">
              <a:off x="5169694" y="4455319"/>
              <a:ext cx="519112" cy="304800"/>
            </a:xfrm>
            <a:prstGeom prst="rect">
              <a:avLst/>
            </a:prstGeom>
            <a:noFill/>
            <a:ln w="9525">
              <a:noFill/>
              <a:miter lim="800000"/>
              <a:headEnd/>
              <a:tailEnd/>
            </a:ln>
          </p:spPr>
          <p:txBody>
            <a:bodyPr wrap="none">
              <a:spAutoFit/>
            </a:bodyPr>
            <a:lstStyle/>
            <a:p>
              <a:r>
                <a:rPr lang="en-US" altLang="zh-CN" sz="1400">
                  <a:ea typeface="宋体" charset="-122"/>
                </a:rPr>
                <a:t>P(x)</a:t>
              </a:r>
            </a:p>
          </p:txBody>
        </p:sp>
        <p:grpSp>
          <p:nvGrpSpPr>
            <p:cNvPr id="6" name="Group 65"/>
            <p:cNvGrpSpPr>
              <a:grpSpLocks/>
            </p:cNvGrpSpPr>
            <p:nvPr/>
          </p:nvGrpSpPr>
          <p:grpSpPr bwMode="auto">
            <a:xfrm>
              <a:off x="5749925" y="4433888"/>
              <a:ext cx="1895475" cy="692150"/>
              <a:chOff x="790" y="3057"/>
              <a:chExt cx="1805" cy="748"/>
            </a:xfrm>
          </p:grpSpPr>
          <p:sp>
            <p:nvSpPr>
              <p:cNvPr id="8231" name="Rectangle 66"/>
              <p:cNvSpPr>
                <a:spLocks noChangeArrowheads="1"/>
              </p:cNvSpPr>
              <p:nvPr/>
            </p:nvSpPr>
            <p:spPr bwMode="auto">
              <a:xfrm>
                <a:off x="790" y="3696"/>
                <a:ext cx="380" cy="109"/>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8232" name="Rectangle 67"/>
              <p:cNvSpPr>
                <a:spLocks noChangeArrowheads="1"/>
              </p:cNvSpPr>
              <p:nvPr/>
            </p:nvSpPr>
            <p:spPr bwMode="auto">
              <a:xfrm>
                <a:off x="790" y="3696"/>
                <a:ext cx="380" cy="109"/>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8233" name="Rectangle 68"/>
              <p:cNvSpPr>
                <a:spLocks noChangeArrowheads="1"/>
              </p:cNvSpPr>
              <p:nvPr/>
            </p:nvSpPr>
            <p:spPr bwMode="auto">
              <a:xfrm>
                <a:off x="1266" y="3696"/>
                <a:ext cx="381" cy="109"/>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8234" name="Rectangle 69"/>
              <p:cNvSpPr>
                <a:spLocks noChangeArrowheads="1"/>
              </p:cNvSpPr>
              <p:nvPr/>
            </p:nvSpPr>
            <p:spPr bwMode="auto">
              <a:xfrm>
                <a:off x="1266" y="3696"/>
                <a:ext cx="381" cy="109"/>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8235" name="Rectangle 70"/>
              <p:cNvSpPr>
                <a:spLocks noChangeArrowheads="1"/>
              </p:cNvSpPr>
              <p:nvPr/>
            </p:nvSpPr>
            <p:spPr bwMode="auto">
              <a:xfrm>
                <a:off x="1738" y="3696"/>
                <a:ext cx="381" cy="109"/>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8236" name="Rectangle 71"/>
              <p:cNvSpPr>
                <a:spLocks noChangeArrowheads="1"/>
              </p:cNvSpPr>
              <p:nvPr/>
            </p:nvSpPr>
            <p:spPr bwMode="auto">
              <a:xfrm>
                <a:off x="1738" y="3696"/>
                <a:ext cx="381" cy="109"/>
              </a:xfrm>
              <a:prstGeom prst="rect">
                <a:avLst/>
              </a:prstGeom>
              <a:noFill/>
              <a:ln w="0">
                <a:solidFill>
                  <a:srgbClr val="000000"/>
                </a:solidFill>
                <a:miter lim="800000"/>
                <a:headEnd/>
                <a:tailEnd/>
              </a:ln>
            </p:spPr>
            <p:txBody>
              <a:bodyPr/>
              <a:lstStyle/>
              <a:p>
                <a:endParaRPr lang="zh-CN" altLang="en-US">
                  <a:ea typeface="宋体" charset="-122"/>
                </a:endParaRPr>
              </a:p>
            </p:txBody>
          </p:sp>
          <p:sp>
            <p:nvSpPr>
              <p:cNvPr id="8237" name="Rectangle 72"/>
              <p:cNvSpPr>
                <a:spLocks noChangeArrowheads="1"/>
              </p:cNvSpPr>
              <p:nvPr/>
            </p:nvSpPr>
            <p:spPr bwMode="auto">
              <a:xfrm>
                <a:off x="2215" y="3057"/>
                <a:ext cx="380" cy="748"/>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8238" name="Rectangle 73"/>
              <p:cNvSpPr>
                <a:spLocks noChangeArrowheads="1"/>
              </p:cNvSpPr>
              <p:nvPr/>
            </p:nvSpPr>
            <p:spPr bwMode="auto">
              <a:xfrm>
                <a:off x="2215" y="3057"/>
                <a:ext cx="380" cy="748"/>
              </a:xfrm>
              <a:prstGeom prst="rect">
                <a:avLst/>
              </a:prstGeom>
              <a:noFill/>
              <a:ln w="0">
                <a:solidFill>
                  <a:srgbClr val="000000"/>
                </a:solidFill>
                <a:miter lim="800000"/>
                <a:headEnd/>
                <a:tailEnd/>
              </a:ln>
            </p:spPr>
            <p:txBody>
              <a:bodyPr/>
              <a:lstStyle/>
              <a:p>
                <a:endParaRPr lang="zh-CN" altLang="en-US">
                  <a:ea typeface="宋体" charset="-122"/>
                </a:endParaRPr>
              </a:p>
            </p:txBody>
          </p:sp>
        </p:grpSp>
      </p:grpSp>
      <p:sp>
        <p:nvSpPr>
          <p:cNvPr id="140362" name="Text Box 74"/>
          <p:cNvSpPr txBox="1">
            <a:spLocks noChangeArrowheads="1"/>
          </p:cNvSpPr>
          <p:nvPr/>
        </p:nvSpPr>
        <p:spPr bwMode="auto">
          <a:xfrm>
            <a:off x="1309688" y="6032500"/>
            <a:ext cx="5591595" cy="369332"/>
          </a:xfrm>
          <a:prstGeom prst="rect">
            <a:avLst/>
          </a:prstGeom>
          <a:noFill/>
          <a:ln w="9525">
            <a:noFill/>
            <a:miter lim="800000"/>
            <a:headEnd/>
            <a:tailEnd/>
          </a:ln>
        </p:spPr>
        <p:txBody>
          <a:bodyPr wrap="none">
            <a:spAutoFit/>
          </a:bodyPr>
          <a:lstStyle/>
          <a:p>
            <a:r>
              <a:rPr lang="en-US" altLang="zh-CN" sz="1800" dirty="0">
                <a:solidFill>
                  <a:schemeClr val="accent2"/>
                </a:solidFill>
                <a:ea typeface="宋体" charset="-122"/>
              </a:rPr>
              <a:t>Uncertainty at this position has been reduced by </a:t>
            </a:r>
            <a:r>
              <a:rPr lang="en-US" altLang="zh-CN" sz="1800" dirty="0" smtClean="0">
                <a:solidFill>
                  <a:schemeClr val="accent2"/>
                </a:solidFill>
                <a:ea typeface="宋体" charset="-122"/>
              </a:rPr>
              <a:t>1.37 </a:t>
            </a:r>
            <a:r>
              <a:rPr lang="en-US" altLang="zh-CN" sz="1800" dirty="0">
                <a:solidFill>
                  <a:schemeClr val="accent2"/>
                </a:solidFill>
                <a:ea typeface="宋体" charset="-122"/>
              </a:rPr>
              <a:t>bits</a:t>
            </a:r>
          </a:p>
        </p:txBody>
      </p:sp>
      <p:cxnSp>
        <p:nvCxnSpPr>
          <p:cNvPr id="140363" name="AutoShape 75"/>
          <p:cNvCxnSpPr>
            <a:cxnSpLocks noChangeShapeType="1"/>
          </p:cNvCxnSpPr>
          <p:nvPr/>
        </p:nvCxnSpPr>
        <p:spPr bwMode="auto">
          <a:xfrm flipH="1">
            <a:off x="2544763" y="2290763"/>
            <a:ext cx="1993900" cy="463550"/>
          </a:xfrm>
          <a:prstGeom prst="straightConnector1">
            <a:avLst/>
          </a:prstGeom>
          <a:noFill/>
          <a:ln w="9525">
            <a:solidFill>
              <a:schemeClr val="tx1"/>
            </a:solidFill>
            <a:round/>
            <a:headEnd/>
            <a:tailEnd type="triangle" w="med" len="med"/>
          </a:ln>
        </p:spPr>
      </p:cxnSp>
      <p:cxnSp>
        <p:nvCxnSpPr>
          <p:cNvPr id="140364" name="AutoShape 76"/>
          <p:cNvCxnSpPr>
            <a:cxnSpLocks noChangeShapeType="1"/>
          </p:cNvCxnSpPr>
          <p:nvPr/>
        </p:nvCxnSpPr>
        <p:spPr bwMode="auto">
          <a:xfrm>
            <a:off x="6831013" y="2281238"/>
            <a:ext cx="11112" cy="473075"/>
          </a:xfrm>
          <a:prstGeom prst="straightConnector1">
            <a:avLst/>
          </a:prstGeom>
          <a:noFill/>
          <a:ln w="9525">
            <a:solidFill>
              <a:schemeClr val="tx1"/>
            </a:solidFill>
            <a:round/>
            <a:headEnd/>
            <a:tailEnd type="triangle" w="med" len="med"/>
          </a:ln>
        </p:spPr>
      </p:cxnSp>
      <p:graphicFrame>
        <p:nvGraphicFramePr>
          <p:cNvPr id="78" name="对象 77"/>
          <p:cNvGraphicFramePr>
            <a:graphicFrameLocks noChangeAspect="1"/>
          </p:cNvGraphicFramePr>
          <p:nvPr/>
        </p:nvGraphicFramePr>
        <p:xfrm>
          <a:off x="4035425" y="1714500"/>
          <a:ext cx="3668713" cy="857250"/>
        </p:xfrm>
        <a:graphic>
          <a:graphicData uri="http://schemas.openxmlformats.org/presentationml/2006/ole">
            <p:oleObj spid="_x0000_s14339" name="Formula" r:id="rId4" imgW="1604160" imgH="374760" progId="Equation.Ribbit">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ea typeface="宋体" charset="-122"/>
              </a:rPr>
              <a:t>Motif Logo</a:t>
            </a:r>
          </a:p>
        </p:txBody>
      </p:sp>
      <p:pic>
        <p:nvPicPr>
          <p:cNvPr id="24579" name="Picture 3"/>
          <p:cNvPicPr>
            <a:picLocks noChangeAspect="1" noChangeArrowheads="1"/>
          </p:cNvPicPr>
          <p:nvPr/>
        </p:nvPicPr>
        <p:blipFill>
          <a:blip r:embed="rId3" cstate="print"/>
          <a:srcRect/>
          <a:stretch>
            <a:fillRect/>
          </a:stretch>
        </p:blipFill>
        <p:spPr bwMode="auto">
          <a:xfrm>
            <a:off x="303213" y="2019300"/>
            <a:ext cx="8296275" cy="2293938"/>
          </a:xfrm>
          <a:prstGeom prst="rect">
            <a:avLst/>
          </a:prstGeom>
          <a:noFill/>
          <a:ln w="9525">
            <a:noFill/>
            <a:miter lim="800000"/>
            <a:headEnd/>
            <a:tailEnd/>
          </a:ln>
        </p:spPr>
      </p:pic>
      <p:sp>
        <p:nvSpPr>
          <p:cNvPr id="24580" name="Rectangle 4"/>
          <p:cNvSpPr>
            <a:spLocks noChangeArrowheads="1"/>
          </p:cNvSpPr>
          <p:nvPr/>
        </p:nvSpPr>
        <p:spPr bwMode="auto">
          <a:xfrm>
            <a:off x="3271838" y="1828800"/>
            <a:ext cx="419100" cy="441325"/>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sp>
        <p:nvSpPr>
          <p:cNvPr id="24581" name="Rectangle 5"/>
          <p:cNvSpPr>
            <a:spLocks noChangeArrowheads="1"/>
          </p:cNvSpPr>
          <p:nvPr/>
        </p:nvSpPr>
        <p:spPr bwMode="auto">
          <a:xfrm>
            <a:off x="5395913" y="1978025"/>
            <a:ext cx="276225" cy="298450"/>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sp>
        <p:nvSpPr>
          <p:cNvPr id="24582" name="Text Box 6"/>
          <p:cNvSpPr txBox="1">
            <a:spLocks noChangeArrowheads="1"/>
          </p:cNvSpPr>
          <p:nvPr/>
        </p:nvSpPr>
        <p:spPr bwMode="auto">
          <a:xfrm>
            <a:off x="976313" y="5010150"/>
            <a:ext cx="3851275" cy="1187450"/>
          </a:xfrm>
          <a:prstGeom prst="rect">
            <a:avLst/>
          </a:prstGeom>
          <a:noFill/>
          <a:ln w="9525">
            <a:noFill/>
            <a:miter lim="800000"/>
            <a:headEnd/>
            <a:tailEnd/>
          </a:ln>
        </p:spPr>
        <p:txBody>
          <a:bodyPr wrap="none">
            <a:spAutoFit/>
          </a:bodyPr>
          <a:lstStyle/>
          <a:p>
            <a:pPr algn="ctr"/>
            <a:r>
              <a:rPr lang="en-US" altLang="zh-CN">
                <a:ea typeface="宋体" charset="-122"/>
              </a:rPr>
              <a:t>Conserved Residue</a:t>
            </a:r>
          </a:p>
          <a:p>
            <a:pPr algn="ctr"/>
            <a:r>
              <a:rPr lang="en-US" altLang="zh-CN">
                <a:ea typeface="宋体" charset="-122"/>
              </a:rPr>
              <a:t>Reduction of uncertainty </a:t>
            </a:r>
          </a:p>
          <a:p>
            <a:pPr algn="ctr"/>
            <a:r>
              <a:rPr lang="en-US" altLang="zh-CN">
                <a:ea typeface="宋体" charset="-122"/>
              </a:rPr>
              <a:t>of 2 bits</a:t>
            </a:r>
          </a:p>
        </p:txBody>
      </p:sp>
      <p:sp>
        <p:nvSpPr>
          <p:cNvPr id="24583" name="Text Box 7"/>
          <p:cNvSpPr txBox="1">
            <a:spLocks noChangeArrowheads="1"/>
          </p:cNvSpPr>
          <p:nvPr/>
        </p:nvSpPr>
        <p:spPr bwMode="auto">
          <a:xfrm>
            <a:off x="5600700" y="5010150"/>
            <a:ext cx="3244850" cy="1187450"/>
          </a:xfrm>
          <a:prstGeom prst="rect">
            <a:avLst/>
          </a:prstGeom>
          <a:noFill/>
          <a:ln w="9525">
            <a:noFill/>
            <a:miter lim="800000"/>
            <a:headEnd/>
            <a:tailEnd/>
          </a:ln>
        </p:spPr>
        <p:txBody>
          <a:bodyPr wrap="none">
            <a:spAutoFit/>
          </a:bodyPr>
          <a:lstStyle/>
          <a:p>
            <a:pPr algn="ctr"/>
            <a:r>
              <a:rPr lang="en-US" altLang="zh-CN">
                <a:ea typeface="宋体" charset="-122"/>
              </a:rPr>
              <a:t>Little Conservation</a:t>
            </a:r>
          </a:p>
          <a:p>
            <a:pPr algn="ctr"/>
            <a:r>
              <a:rPr lang="en-US" altLang="zh-CN">
                <a:ea typeface="宋体" charset="-122"/>
              </a:rPr>
              <a:t>Minimal reduction of </a:t>
            </a:r>
          </a:p>
          <a:p>
            <a:pPr algn="ctr"/>
            <a:r>
              <a:rPr lang="en-US" altLang="zh-CN">
                <a:ea typeface="宋体" charset="-122"/>
              </a:rPr>
              <a:t>uncertainty </a:t>
            </a:r>
          </a:p>
        </p:txBody>
      </p:sp>
      <p:cxnSp>
        <p:nvCxnSpPr>
          <p:cNvPr id="24584" name="AutoShape 8"/>
          <p:cNvCxnSpPr>
            <a:cxnSpLocks noChangeShapeType="1"/>
            <a:stCxn id="24582" idx="0"/>
          </p:cNvCxnSpPr>
          <p:nvPr/>
        </p:nvCxnSpPr>
        <p:spPr bwMode="auto">
          <a:xfrm flipH="1" flipV="1">
            <a:off x="2173288" y="4100513"/>
            <a:ext cx="728662" cy="909637"/>
          </a:xfrm>
          <a:prstGeom prst="straightConnector1">
            <a:avLst/>
          </a:prstGeom>
          <a:noFill/>
          <a:ln w="9525">
            <a:solidFill>
              <a:schemeClr val="tx1"/>
            </a:solidFill>
            <a:round/>
            <a:headEnd/>
            <a:tailEnd type="triangle" w="med" len="med"/>
          </a:ln>
        </p:spPr>
      </p:cxnSp>
      <p:cxnSp>
        <p:nvCxnSpPr>
          <p:cNvPr id="24585" name="AutoShape 9"/>
          <p:cNvCxnSpPr>
            <a:cxnSpLocks noChangeShapeType="1"/>
            <a:stCxn id="24583" idx="0"/>
          </p:cNvCxnSpPr>
          <p:nvPr/>
        </p:nvCxnSpPr>
        <p:spPr bwMode="auto">
          <a:xfrm flipH="1" flipV="1">
            <a:off x="5929313" y="4100513"/>
            <a:ext cx="1293812" cy="909637"/>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dirty="0" smtClean="0">
                <a:ea typeface="宋体" charset="-122"/>
              </a:rPr>
              <a:t>Background DNA Frequency</a:t>
            </a:r>
          </a:p>
        </p:txBody>
      </p:sp>
      <p:sp>
        <p:nvSpPr>
          <p:cNvPr id="9222" name="Text Box 6"/>
          <p:cNvSpPr txBox="1">
            <a:spLocks noChangeArrowheads="1"/>
          </p:cNvSpPr>
          <p:nvPr/>
        </p:nvSpPr>
        <p:spPr bwMode="auto">
          <a:xfrm>
            <a:off x="938213" y="5346700"/>
            <a:ext cx="3276600" cy="366713"/>
          </a:xfrm>
          <a:prstGeom prst="rect">
            <a:avLst/>
          </a:prstGeom>
          <a:noFill/>
          <a:ln w="9525">
            <a:noFill/>
            <a:miter lim="800000"/>
            <a:headEnd/>
            <a:tailEnd/>
          </a:ln>
        </p:spPr>
        <p:txBody>
          <a:bodyPr wrap="none">
            <a:spAutoFit/>
          </a:bodyPr>
          <a:lstStyle/>
          <a:p>
            <a:r>
              <a:rPr lang="en-US" altLang="zh-CN" sz="1800" dirty="0">
                <a:ea typeface="宋体" charset="-122"/>
              </a:rPr>
              <a:t>Motif Position Information  =</a:t>
            </a:r>
          </a:p>
        </p:txBody>
      </p:sp>
      <p:grpSp>
        <p:nvGrpSpPr>
          <p:cNvPr id="2" name="Group 8"/>
          <p:cNvGrpSpPr>
            <a:grpSpLocks/>
          </p:cNvGrpSpPr>
          <p:nvPr/>
        </p:nvGrpSpPr>
        <p:grpSpPr bwMode="auto">
          <a:xfrm>
            <a:off x="5164138" y="3025775"/>
            <a:ext cx="2427287" cy="2265363"/>
            <a:chOff x="3253" y="1906"/>
            <a:chExt cx="1529" cy="1427"/>
          </a:xfrm>
        </p:grpSpPr>
        <p:grpSp>
          <p:nvGrpSpPr>
            <p:cNvPr id="3" name="Group 9"/>
            <p:cNvGrpSpPr>
              <a:grpSpLocks/>
            </p:cNvGrpSpPr>
            <p:nvPr/>
          </p:nvGrpSpPr>
          <p:grpSpPr bwMode="auto">
            <a:xfrm>
              <a:off x="3253" y="1906"/>
              <a:ext cx="1529" cy="1083"/>
              <a:chOff x="3253" y="1770"/>
              <a:chExt cx="1529" cy="1214"/>
            </a:xfrm>
          </p:grpSpPr>
          <p:sp>
            <p:nvSpPr>
              <p:cNvPr id="9264" name="Text Box 10"/>
              <p:cNvSpPr txBox="1">
                <a:spLocks noChangeArrowheads="1"/>
              </p:cNvSpPr>
              <p:nvPr/>
            </p:nvSpPr>
            <p:spPr bwMode="auto">
              <a:xfrm>
                <a:off x="3849" y="1770"/>
                <a:ext cx="666" cy="238"/>
              </a:xfrm>
              <a:prstGeom prst="rect">
                <a:avLst/>
              </a:prstGeom>
              <a:noFill/>
              <a:ln w="9525">
                <a:noFill/>
                <a:miter lim="800000"/>
                <a:headEnd/>
                <a:tailEnd/>
              </a:ln>
            </p:spPr>
            <p:txBody>
              <a:bodyPr wrap="none">
                <a:spAutoFit/>
              </a:bodyPr>
              <a:lstStyle/>
              <a:p>
                <a:r>
                  <a:rPr lang="en-US" altLang="zh-CN" sz="1600" dirty="0" err="1">
                    <a:ea typeface="宋体" charset="-122"/>
                  </a:rPr>
                  <a:t>H</a:t>
                </a:r>
                <a:r>
                  <a:rPr lang="en-US" altLang="zh-CN" sz="1600" baseline="-25000" dirty="0" err="1">
                    <a:ea typeface="宋体" charset="-122"/>
                  </a:rPr>
                  <a:t>motif_i</a:t>
                </a:r>
                <a:r>
                  <a:rPr lang="en-US" altLang="zh-CN" sz="1600" dirty="0">
                    <a:ea typeface="宋体" charset="-122"/>
                  </a:rPr>
                  <a:t>(X)</a:t>
                </a:r>
              </a:p>
            </p:txBody>
          </p:sp>
          <p:sp>
            <p:nvSpPr>
              <p:cNvPr id="9265" name="Text Box 11"/>
              <p:cNvSpPr txBox="1">
                <a:spLocks noChangeArrowheads="1"/>
              </p:cNvSpPr>
              <p:nvPr/>
            </p:nvSpPr>
            <p:spPr bwMode="auto">
              <a:xfrm>
                <a:off x="3762" y="2768"/>
                <a:ext cx="795" cy="216"/>
              </a:xfrm>
              <a:prstGeom prst="rect">
                <a:avLst/>
              </a:prstGeom>
              <a:noFill/>
              <a:ln w="9525">
                <a:noFill/>
                <a:miter lim="800000"/>
                <a:headEnd/>
                <a:tailEnd/>
              </a:ln>
            </p:spPr>
            <p:txBody>
              <a:bodyPr wrap="none">
                <a:spAutoFit/>
              </a:bodyPr>
              <a:lstStyle/>
              <a:p>
                <a:r>
                  <a:rPr lang="en-US" altLang="zh-CN" sz="1400">
                    <a:ea typeface="宋体" charset="-122"/>
                  </a:rPr>
                  <a:t>H(X)=1.9 bits</a:t>
                </a:r>
              </a:p>
            </p:txBody>
          </p:sp>
          <p:grpSp>
            <p:nvGrpSpPr>
              <p:cNvPr id="4" name="Group 12"/>
              <p:cNvGrpSpPr>
                <a:grpSpLocks/>
              </p:cNvGrpSpPr>
              <p:nvPr/>
            </p:nvGrpSpPr>
            <p:grpSpPr bwMode="auto">
              <a:xfrm>
                <a:off x="3576" y="2606"/>
                <a:ext cx="1147" cy="215"/>
                <a:chOff x="783" y="2149"/>
                <a:chExt cx="1719" cy="388"/>
              </a:xfrm>
            </p:grpSpPr>
            <p:sp>
              <p:nvSpPr>
                <p:cNvPr id="9289" name="Text Box 13"/>
                <p:cNvSpPr txBox="1">
                  <a:spLocks noChangeArrowheads="1"/>
                </p:cNvSpPr>
                <p:nvPr/>
              </p:nvSpPr>
              <p:spPr bwMode="auto">
                <a:xfrm>
                  <a:off x="783" y="2149"/>
                  <a:ext cx="289" cy="388"/>
                </a:xfrm>
                <a:prstGeom prst="rect">
                  <a:avLst/>
                </a:prstGeom>
                <a:noFill/>
                <a:ln w="9525">
                  <a:noFill/>
                  <a:miter lim="800000"/>
                  <a:headEnd/>
                  <a:tailEnd/>
                </a:ln>
              </p:spPr>
              <p:txBody>
                <a:bodyPr wrap="none">
                  <a:spAutoFit/>
                </a:bodyPr>
                <a:lstStyle/>
                <a:p>
                  <a:r>
                    <a:rPr lang="en-US" altLang="zh-CN" sz="1400">
                      <a:ea typeface="宋体" charset="-122"/>
                    </a:rPr>
                    <a:t>A</a:t>
                  </a:r>
                </a:p>
              </p:txBody>
            </p:sp>
            <p:sp>
              <p:nvSpPr>
                <p:cNvPr id="9290" name="Text Box 14"/>
                <p:cNvSpPr txBox="1">
                  <a:spLocks noChangeArrowheads="1"/>
                </p:cNvSpPr>
                <p:nvPr/>
              </p:nvSpPr>
              <p:spPr bwMode="auto">
                <a:xfrm>
                  <a:off x="1258" y="2149"/>
                  <a:ext cx="277" cy="388"/>
                </a:xfrm>
                <a:prstGeom prst="rect">
                  <a:avLst/>
                </a:prstGeom>
                <a:noFill/>
                <a:ln w="9525">
                  <a:noFill/>
                  <a:miter lim="800000"/>
                  <a:headEnd/>
                  <a:tailEnd/>
                </a:ln>
              </p:spPr>
              <p:txBody>
                <a:bodyPr wrap="none">
                  <a:spAutoFit/>
                </a:bodyPr>
                <a:lstStyle/>
                <a:p>
                  <a:r>
                    <a:rPr lang="en-US" altLang="zh-CN" sz="1400">
                      <a:ea typeface="宋体" charset="-122"/>
                    </a:rPr>
                    <a:t>T</a:t>
                  </a:r>
                </a:p>
              </p:txBody>
            </p:sp>
            <p:sp>
              <p:nvSpPr>
                <p:cNvPr id="9291" name="Text Box 15"/>
                <p:cNvSpPr txBox="1">
                  <a:spLocks noChangeArrowheads="1"/>
                </p:cNvSpPr>
                <p:nvPr/>
              </p:nvSpPr>
              <p:spPr bwMode="auto">
                <a:xfrm>
                  <a:off x="1733" y="2149"/>
                  <a:ext cx="304" cy="388"/>
                </a:xfrm>
                <a:prstGeom prst="rect">
                  <a:avLst/>
                </a:prstGeom>
                <a:noFill/>
                <a:ln w="9525">
                  <a:noFill/>
                  <a:miter lim="800000"/>
                  <a:headEnd/>
                  <a:tailEnd/>
                </a:ln>
              </p:spPr>
              <p:txBody>
                <a:bodyPr wrap="none">
                  <a:spAutoFit/>
                </a:bodyPr>
                <a:lstStyle/>
                <a:p>
                  <a:r>
                    <a:rPr lang="en-US" altLang="zh-CN" sz="1400">
                      <a:ea typeface="宋体" charset="-122"/>
                    </a:rPr>
                    <a:t>G</a:t>
                  </a:r>
                </a:p>
              </p:txBody>
            </p:sp>
            <p:sp>
              <p:nvSpPr>
                <p:cNvPr id="9292" name="Text Box 16"/>
                <p:cNvSpPr txBox="1">
                  <a:spLocks noChangeArrowheads="1"/>
                </p:cNvSpPr>
                <p:nvPr/>
              </p:nvSpPr>
              <p:spPr bwMode="auto">
                <a:xfrm>
                  <a:off x="2206" y="2149"/>
                  <a:ext cx="296" cy="388"/>
                </a:xfrm>
                <a:prstGeom prst="rect">
                  <a:avLst/>
                </a:prstGeom>
                <a:noFill/>
                <a:ln w="9525">
                  <a:noFill/>
                  <a:miter lim="800000"/>
                  <a:headEnd/>
                  <a:tailEnd/>
                </a:ln>
              </p:spPr>
              <p:txBody>
                <a:bodyPr wrap="none">
                  <a:spAutoFit/>
                </a:bodyPr>
                <a:lstStyle/>
                <a:p>
                  <a:r>
                    <a:rPr lang="en-US" altLang="zh-CN" sz="1400">
                      <a:ea typeface="宋体" charset="-122"/>
                    </a:rPr>
                    <a:t>C</a:t>
                  </a:r>
                </a:p>
              </p:txBody>
            </p:sp>
          </p:grpSp>
          <p:sp>
            <p:nvSpPr>
              <p:cNvPr id="9267" name="Rectangle 17"/>
              <p:cNvSpPr>
                <a:spLocks noChangeArrowheads="1"/>
              </p:cNvSpPr>
              <p:nvPr/>
            </p:nvSpPr>
            <p:spPr bwMode="auto">
              <a:xfrm>
                <a:off x="3513" y="2007"/>
                <a:ext cx="1269" cy="593"/>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9268" name="Line 18"/>
              <p:cNvSpPr>
                <a:spLocks noChangeShapeType="1"/>
              </p:cNvSpPr>
              <p:nvPr/>
            </p:nvSpPr>
            <p:spPr bwMode="auto">
              <a:xfrm>
                <a:off x="3513" y="2007"/>
                <a:ext cx="1269" cy="0"/>
              </a:xfrm>
              <a:prstGeom prst="line">
                <a:avLst/>
              </a:prstGeom>
              <a:noFill/>
              <a:ln w="0">
                <a:solidFill>
                  <a:srgbClr val="000000"/>
                </a:solidFill>
                <a:round/>
                <a:headEnd/>
                <a:tailEnd/>
              </a:ln>
            </p:spPr>
            <p:txBody>
              <a:bodyPr/>
              <a:lstStyle/>
              <a:p>
                <a:endParaRPr lang="zh-CN" altLang="en-US"/>
              </a:p>
            </p:txBody>
          </p:sp>
          <p:sp>
            <p:nvSpPr>
              <p:cNvPr id="9269" name="Freeform 19"/>
              <p:cNvSpPr>
                <a:spLocks/>
              </p:cNvSpPr>
              <p:nvPr/>
            </p:nvSpPr>
            <p:spPr bwMode="auto">
              <a:xfrm>
                <a:off x="3513" y="2007"/>
                <a:ext cx="1269" cy="593"/>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9270" name="Line 20"/>
              <p:cNvSpPr>
                <a:spLocks noChangeShapeType="1"/>
              </p:cNvSpPr>
              <p:nvPr/>
            </p:nvSpPr>
            <p:spPr bwMode="auto">
              <a:xfrm flipV="1">
                <a:off x="3513" y="2007"/>
                <a:ext cx="0" cy="593"/>
              </a:xfrm>
              <a:prstGeom prst="line">
                <a:avLst/>
              </a:prstGeom>
              <a:noFill/>
              <a:ln w="0">
                <a:solidFill>
                  <a:srgbClr val="000000"/>
                </a:solidFill>
                <a:round/>
                <a:headEnd/>
                <a:tailEnd/>
              </a:ln>
            </p:spPr>
            <p:txBody>
              <a:bodyPr/>
              <a:lstStyle/>
              <a:p>
                <a:endParaRPr lang="zh-CN" altLang="en-US"/>
              </a:p>
            </p:txBody>
          </p:sp>
          <p:grpSp>
            <p:nvGrpSpPr>
              <p:cNvPr id="5" name="Group 21"/>
              <p:cNvGrpSpPr>
                <a:grpSpLocks/>
              </p:cNvGrpSpPr>
              <p:nvPr/>
            </p:nvGrpSpPr>
            <p:grpSpPr bwMode="auto">
              <a:xfrm>
                <a:off x="3424" y="1965"/>
                <a:ext cx="67" cy="658"/>
                <a:chOff x="528" y="987"/>
                <a:chExt cx="101" cy="1184"/>
              </a:xfrm>
            </p:grpSpPr>
            <p:sp>
              <p:nvSpPr>
                <p:cNvPr id="9278" name="Rectangle 22"/>
                <p:cNvSpPr>
                  <a:spLocks noChangeArrowheads="1"/>
                </p:cNvSpPr>
                <p:nvPr/>
              </p:nvSpPr>
              <p:spPr bwMode="auto">
                <a:xfrm>
                  <a:off x="576" y="2054"/>
                  <a:ext cx="4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a:t>
                  </a:r>
                  <a:endParaRPr lang="en-US" altLang="zh-CN" sz="600">
                    <a:ea typeface="宋体" charset="-122"/>
                  </a:endParaRPr>
                </a:p>
              </p:txBody>
            </p:sp>
            <p:sp>
              <p:nvSpPr>
                <p:cNvPr id="9279" name="Rectangle 23"/>
                <p:cNvSpPr>
                  <a:spLocks noChangeArrowheads="1"/>
                </p:cNvSpPr>
                <p:nvPr/>
              </p:nvSpPr>
              <p:spPr bwMode="auto">
                <a:xfrm>
                  <a:off x="528" y="1947"/>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0.1</a:t>
                  </a:r>
                  <a:endParaRPr lang="en-US" altLang="zh-CN" sz="600">
                    <a:ea typeface="宋体" charset="-122"/>
                  </a:endParaRPr>
                </a:p>
              </p:txBody>
            </p:sp>
            <p:sp>
              <p:nvSpPr>
                <p:cNvPr id="9280" name="Rectangle 24"/>
                <p:cNvSpPr>
                  <a:spLocks noChangeArrowheads="1"/>
                </p:cNvSpPr>
                <p:nvPr/>
              </p:nvSpPr>
              <p:spPr bwMode="auto">
                <a:xfrm>
                  <a:off x="528" y="1840"/>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0.2</a:t>
                  </a:r>
                  <a:endParaRPr lang="en-US" altLang="zh-CN" sz="600">
                    <a:ea typeface="宋体" charset="-122"/>
                  </a:endParaRPr>
                </a:p>
              </p:txBody>
            </p:sp>
            <p:sp>
              <p:nvSpPr>
                <p:cNvPr id="9281" name="Rectangle 25"/>
                <p:cNvSpPr>
                  <a:spLocks noChangeArrowheads="1"/>
                </p:cNvSpPr>
                <p:nvPr/>
              </p:nvSpPr>
              <p:spPr bwMode="auto">
                <a:xfrm>
                  <a:off x="528" y="1733"/>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0.3</a:t>
                  </a:r>
                  <a:endParaRPr lang="en-US" altLang="zh-CN" sz="600">
                    <a:ea typeface="宋体" charset="-122"/>
                  </a:endParaRPr>
                </a:p>
              </p:txBody>
            </p:sp>
            <p:sp>
              <p:nvSpPr>
                <p:cNvPr id="9282" name="Rectangle 26"/>
                <p:cNvSpPr>
                  <a:spLocks noChangeArrowheads="1"/>
                </p:cNvSpPr>
                <p:nvPr/>
              </p:nvSpPr>
              <p:spPr bwMode="auto">
                <a:xfrm>
                  <a:off x="528" y="1626"/>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0.4</a:t>
                  </a:r>
                  <a:endParaRPr lang="en-US" altLang="zh-CN" sz="600">
                    <a:ea typeface="宋体" charset="-122"/>
                  </a:endParaRPr>
                </a:p>
              </p:txBody>
            </p:sp>
            <p:sp>
              <p:nvSpPr>
                <p:cNvPr id="9283" name="Rectangle 27"/>
                <p:cNvSpPr>
                  <a:spLocks noChangeArrowheads="1"/>
                </p:cNvSpPr>
                <p:nvPr/>
              </p:nvSpPr>
              <p:spPr bwMode="auto">
                <a:xfrm>
                  <a:off x="528" y="1522"/>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0.5</a:t>
                  </a:r>
                  <a:endParaRPr lang="en-US" altLang="zh-CN" sz="600">
                    <a:ea typeface="宋体" charset="-122"/>
                  </a:endParaRPr>
                </a:p>
              </p:txBody>
            </p:sp>
            <p:sp>
              <p:nvSpPr>
                <p:cNvPr id="9284" name="Rectangle 28"/>
                <p:cNvSpPr>
                  <a:spLocks noChangeArrowheads="1"/>
                </p:cNvSpPr>
                <p:nvPr/>
              </p:nvSpPr>
              <p:spPr bwMode="auto">
                <a:xfrm>
                  <a:off x="528" y="1413"/>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0.6</a:t>
                  </a:r>
                  <a:endParaRPr lang="en-US" altLang="zh-CN" sz="600">
                    <a:ea typeface="宋体" charset="-122"/>
                  </a:endParaRPr>
                </a:p>
              </p:txBody>
            </p:sp>
            <p:sp>
              <p:nvSpPr>
                <p:cNvPr id="9285" name="Rectangle 29"/>
                <p:cNvSpPr>
                  <a:spLocks noChangeArrowheads="1"/>
                </p:cNvSpPr>
                <p:nvPr/>
              </p:nvSpPr>
              <p:spPr bwMode="auto">
                <a:xfrm>
                  <a:off x="528" y="1306"/>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0.7</a:t>
                  </a:r>
                  <a:endParaRPr lang="en-US" altLang="zh-CN" sz="600">
                    <a:ea typeface="宋体" charset="-122"/>
                  </a:endParaRPr>
                </a:p>
              </p:txBody>
            </p:sp>
            <p:sp>
              <p:nvSpPr>
                <p:cNvPr id="9286" name="Rectangle 30"/>
                <p:cNvSpPr>
                  <a:spLocks noChangeArrowheads="1"/>
                </p:cNvSpPr>
                <p:nvPr/>
              </p:nvSpPr>
              <p:spPr bwMode="auto">
                <a:xfrm>
                  <a:off x="528" y="1199"/>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0.8</a:t>
                  </a:r>
                  <a:endParaRPr lang="en-US" altLang="zh-CN" sz="600">
                    <a:ea typeface="宋体" charset="-122"/>
                  </a:endParaRPr>
                </a:p>
              </p:txBody>
            </p:sp>
            <p:sp>
              <p:nvSpPr>
                <p:cNvPr id="9287" name="Rectangle 31"/>
                <p:cNvSpPr>
                  <a:spLocks noChangeArrowheads="1"/>
                </p:cNvSpPr>
                <p:nvPr/>
              </p:nvSpPr>
              <p:spPr bwMode="auto">
                <a:xfrm>
                  <a:off x="528" y="1094"/>
                  <a:ext cx="10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0.9</a:t>
                  </a:r>
                  <a:endParaRPr lang="en-US" altLang="zh-CN" sz="600">
                    <a:ea typeface="宋体" charset="-122"/>
                  </a:endParaRPr>
                </a:p>
              </p:txBody>
            </p:sp>
            <p:sp>
              <p:nvSpPr>
                <p:cNvPr id="9288" name="Rectangle 32"/>
                <p:cNvSpPr>
                  <a:spLocks noChangeArrowheads="1"/>
                </p:cNvSpPr>
                <p:nvPr/>
              </p:nvSpPr>
              <p:spPr bwMode="auto">
                <a:xfrm>
                  <a:off x="576" y="987"/>
                  <a:ext cx="41" cy="117"/>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1</a:t>
                  </a:r>
                  <a:endParaRPr lang="en-US" altLang="zh-CN" sz="600">
                    <a:ea typeface="宋体" charset="-122"/>
                  </a:endParaRPr>
                </a:p>
              </p:txBody>
            </p:sp>
          </p:grpSp>
          <p:sp>
            <p:nvSpPr>
              <p:cNvPr id="9272" name="Text Box 33"/>
              <p:cNvSpPr txBox="1">
                <a:spLocks noChangeArrowheads="1"/>
              </p:cNvSpPr>
              <p:nvPr/>
            </p:nvSpPr>
            <p:spPr bwMode="auto">
              <a:xfrm rot="-5400000">
                <a:off x="3166" y="2152"/>
                <a:ext cx="366" cy="192"/>
              </a:xfrm>
              <a:prstGeom prst="rect">
                <a:avLst/>
              </a:prstGeom>
              <a:noFill/>
              <a:ln w="9525">
                <a:noFill/>
                <a:miter lim="800000"/>
                <a:headEnd/>
                <a:tailEnd/>
              </a:ln>
            </p:spPr>
            <p:txBody>
              <a:bodyPr wrap="none">
                <a:spAutoFit/>
              </a:bodyPr>
              <a:lstStyle/>
              <a:p>
                <a:r>
                  <a:rPr lang="en-US" altLang="zh-CN" sz="1400">
                    <a:ea typeface="宋体" charset="-122"/>
                  </a:rPr>
                  <a:t>P(x)</a:t>
                </a:r>
              </a:p>
            </p:txBody>
          </p:sp>
          <p:grpSp>
            <p:nvGrpSpPr>
              <p:cNvPr id="6" name="Group 34"/>
              <p:cNvGrpSpPr>
                <a:grpSpLocks/>
              </p:cNvGrpSpPr>
              <p:nvPr/>
            </p:nvGrpSpPr>
            <p:grpSpPr bwMode="auto">
              <a:xfrm>
                <a:off x="3551" y="2406"/>
                <a:ext cx="567" cy="189"/>
                <a:chOff x="3551" y="2243"/>
                <a:chExt cx="567" cy="64"/>
              </a:xfrm>
            </p:grpSpPr>
            <p:sp>
              <p:nvSpPr>
                <p:cNvPr id="9276" name="Rectangle 35"/>
                <p:cNvSpPr>
                  <a:spLocks noChangeArrowheads="1"/>
                </p:cNvSpPr>
                <p:nvPr/>
              </p:nvSpPr>
              <p:spPr bwMode="auto">
                <a:xfrm>
                  <a:off x="3551" y="2243"/>
                  <a:ext cx="251" cy="64"/>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9277" name="Rectangle 36"/>
                <p:cNvSpPr>
                  <a:spLocks noChangeArrowheads="1"/>
                </p:cNvSpPr>
                <p:nvPr/>
              </p:nvSpPr>
              <p:spPr bwMode="auto">
                <a:xfrm>
                  <a:off x="3866" y="2243"/>
                  <a:ext cx="252" cy="64"/>
                </a:xfrm>
                <a:prstGeom prst="rect">
                  <a:avLst/>
                </a:prstGeom>
                <a:solidFill>
                  <a:srgbClr val="00008F"/>
                </a:solidFill>
                <a:ln w="9525">
                  <a:noFill/>
                  <a:miter lim="800000"/>
                  <a:headEnd/>
                  <a:tailEnd/>
                </a:ln>
              </p:spPr>
              <p:txBody>
                <a:bodyPr/>
                <a:lstStyle/>
                <a:p>
                  <a:endParaRPr lang="zh-CN" altLang="en-US">
                    <a:ea typeface="宋体" charset="-122"/>
                  </a:endParaRPr>
                </a:p>
              </p:txBody>
            </p:sp>
          </p:grpSp>
          <p:sp>
            <p:nvSpPr>
              <p:cNvPr id="9274" name="Rectangle 37"/>
              <p:cNvSpPr>
                <a:spLocks noChangeArrowheads="1"/>
              </p:cNvSpPr>
              <p:nvPr/>
            </p:nvSpPr>
            <p:spPr bwMode="auto">
              <a:xfrm>
                <a:off x="4178" y="2454"/>
                <a:ext cx="252" cy="141"/>
              </a:xfrm>
              <a:prstGeom prst="rect">
                <a:avLst/>
              </a:prstGeom>
              <a:solidFill>
                <a:srgbClr val="00008F"/>
              </a:solidFill>
              <a:ln w="9525">
                <a:noFill/>
                <a:miter lim="800000"/>
                <a:headEnd/>
                <a:tailEnd/>
              </a:ln>
            </p:spPr>
            <p:txBody>
              <a:bodyPr/>
              <a:lstStyle/>
              <a:p>
                <a:endParaRPr lang="zh-CN" altLang="en-US">
                  <a:ea typeface="宋体" charset="-122"/>
                </a:endParaRPr>
              </a:p>
            </p:txBody>
          </p:sp>
          <p:sp>
            <p:nvSpPr>
              <p:cNvPr id="9275" name="Rectangle 38"/>
              <p:cNvSpPr>
                <a:spLocks noChangeArrowheads="1"/>
              </p:cNvSpPr>
              <p:nvPr/>
            </p:nvSpPr>
            <p:spPr bwMode="auto">
              <a:xfrm>
                <a:off x="4494" y="2510"/>
                <a:ext cx="251" cy="85"/>
              </a:xfrm>
              <a:prstGeom prst="rect">
                <a:avLst/>
              </a:prstGeom>
              <a:solidFill>
                <a:srgbClr val="00008F"/>
              </a:solidFill>
              <a:ln w="9525">
                <a:noFill/>
                <a:miter lim="800000"/>
                <a:headEnd/>
                <a:tailEnd/>
              </a:ln>
            </p:spPr>
            <p:txBody>
              <a:bodyPr/>
              <a:lstStyle/>
              <a:p>
                <a:endParaRPr lang="zh-CN" altLang="en-US">
                  <a:ea typeface="宋体" charset="-122"/>
                </a:endParaRPr>
              </a:p>
            </p:txBody>
          </p:sp>
        </p:grpSp>
        <p:cxnSp>
          <p:nvCxnSpPr>
            <p:cNvPr id="9263" name="AutoShape 39"/>
            <p:cNvCxnSpPr>
              <a:cxnSpLocks noChangeShapeType="1"/>
              <a:stCxn id="9265" idx="2"/>
            </p:cNvCxnSpPr>
            <p:nvPr/>
          </p:nvCxnSpPr>
          <p:spPr bwMode="auto">
            <a:xfrm>
              <a:off x="4160" y="2989"/>
              <a:ext cx="8" cy="344"/>
            </a:xfrm>
            <a:prstGeom prst="straightConnector1">
              <a:avLst/>
            </a:prstGeom>
            <a:noFill/>
            <a:ln w="9525">
              <a:solidFill>
                <a:schemeClr val="tx1"/>
              </a:solidFill>
              <a:round/>
              <a:headEnd/>
              <a:tailEnd type="triangle" w="med" len="med"/>
            </a:ln>
          </p:spPr>
        </p:cxnSp>
      </p:grpSp>
      <p:sp>
        <p:nvSpPr>
          <p:cNvPr id="144424" name="Text Box 40"/>
          <p:cNvSpPr txBox="1">
            <a:spLocks noChangeArrowheads="1"/>
          </p:cNvSpPr>
          <p:nvPr/>
        </p:nvSpPr>
        <p:spPr bwMode="auto">
          <a:xfrm>
            <a:off x="1800225" y="6197600"/>
            <a:ext cx="5321300" cy="396875"/>
          </a:xfrm>
          <a:prstGeom prst="rect">
            <a:avLst/>
          </a:prstGeom>
          <a:noFill/>
          <a:ln w="9525">
            <a:noFill/>
            <a:miter lim="800000"/>
            <a:headEnd/>
            <a:tailEnd/>
          </a:ln>
        </p:spPr>
        <p:txBody>
          <a:bodyPr wrap="none">
            <a:spAutoFit/>
          </a:bodyPr>
          <a:lstStyle/>
          <a:p>
            <a:r>
              <a:rPr lang="en-US" altLang="zh-CN" sz="2000" b="0">
                <a:ea typeface="宋体" charset="-122"/>
              </a:rPr>
              <a:t>Some motifs could have </a:t>
            </a:r>
            <a:r>
              <a:rPr lang="en-US" altLang="zh-CN" sz="2000" b="0">
                <a:solidFill>
                  <a:srgbClr val="993300"/>
                </a:solidFill>
                <a:ea typeface="宋体" charset="-122"/>
              </a:rPr>
              <a:t>negative information!</a:t>
            </a:r>
          </a:p>
        </p:txBody>
      </p:sp>
      <p:sp>
        <p:nvSpPr>
          <p:cNvPr id="9226" name="Rectangle 42"/>
          <p:cNvSpPr>
            <a:spLocks noChangeArrowheads="1"/>
          </p:cNvSpPr>
          <p:nvPr/>
        </p:nvSpPr>
        <p:spPr bwMode="auto">
          <a:xfrm>
            <a:off x="685800" y="1222375"/>
            <a:ext cx="7772400" cy="1539875"/>
          </a:xfrm>
          <a:prstGeom prst="rect">
            <a:avLst/>
          </a:prstGeom>
          <a:noFill/>
          <a:ln w="9525">
            <a:noFill/>
            <a:miter lim="800000"/>
            <a:headEnd/>
            <a:tailEnd/>
          </a:ln>
        </p:spPr>
        <p:txBody>
          <a:bodyPr/>
          <a:lstStyle/>
          <a:p>
            <a:pPr algn="ctr">
              <a:lnSpc>
                <a:spcPct val="80000"/>
              </a:lnSpc>
              <a:spcBef>
                <a:spcPct val="20000"/>
              </a:spcBef>
            </a:pPr>
            <a:r>
              <a:rPr lang="en-US" altLang="zh-CN" sz="2000" b="0">
                <a:ea typeface="宋体" charset="-122"/>
              </a:rPr>
              <a:t>The definition of information assumes a uniform background DNA nucleotide frequency</a:t>
            </a:r>
          </a:p>
          <a:p>
            <a:pPr algn="ctr">
              <a:lnSpc>
                <a:spcPct val="80000"/>
              </a:lnSpc>
              <a:spcBef>
                <a:spcPct val="20000"/>
              </a:spcBef>
            </a:pPr>
            <a:endParaRPr lang="en-US" altLang="zh-CN" sz="2000" b="0">
              <a:ea typeface="宋体" charset="-122"/>
            </a:endParaRPr>
          </a:p>
          <a:p>
            <a:pPr algn="ctr">
              <a:lnSpc>
                <a:spcPct val="80000"/>
              </a:lnSpc>
              <a:spcBef>
                <a:spcPct val="20000"/>
              </a:spcBef>
            </a:pPr>
            <a:r>
              <a:rPr lang="en-US" altLang="zh-CN" sz="2000" b="0">
                <a:ea typeface="宋体" charset="-122"/>
              </a:rPr>
              <a:t>What if the </a:t>
            </a:r>
            <a:r>
              <a:rPr lang="en-US" altLang="zh-CN" sz="2000" b="0">
                <a:solidFill>
                  <a:schemeClr val="accent2"/>
                </a:solidFill>
                <a:ea typeface="宋体" charset="-122"/>
              </a:rPr>
              <a:t>background frequency is not uniform?</a:t>
            </a:r>
          </a:p>
        </p:txBody>
      </p:sp>
      <p:grpSp>
        <p:nvGrpSpPr>
          <p:cNvPr id="7" name="Group 43"/>
          <p:cNvGrpSpPr>
            <a:grpSpLocks/>
          </p:cNvGrpSpPr>
          <p:nvPr/>
        </p:nvGrpSpPr>
        <p:grpSpPr bwMode="auto">
          <a:xfrm>
            <a:off x="1277938" y="2735263"/>
            <a:ext cx="3116263" cy="2551112"/>
            <a:chOff x="805" y="1723"/>
            <a:chExt cx="1963" cy="1607"/>
          </a:xfrm>
        </p:grpSpPr>
        <p:cxnSp>
          <p:nvCxnSpPr>
            <p:cNvPr id="9228" name="AutoShape 44"/>
            <p:cNvCxnSpPr>
              <a:cxnSpLocks noChangeShapeType="1"/>
              <a:stCxn id="9234" idx="2"/>
            </p:cNvCxnSpPr>
            <p:nvPr/>
          </p:nvCxnSpPr>
          <p:spPr bwMode="auto">
            <a:xfrm>
              <a:off x="1686" y="2986"/>
              <a:ext cx="1082" cy="344"/>
            </a:xfrm>
            <a:prstGeom prst="straightConnector1">
              <a:avLst/>
            </a:prstGeom>
            <a:noFill/>
            <a:ln w="9525">
              <a:solidFill>
                <a:schemeClr val="tx1"/>
              </a:solidFill>
              <a:round/>
              <a:headEnd/>
              <a:tailEnd type="triangle" w="med" len="med"/>
            </a:ln>
          </p:spPr>
        </p:cxnSp>
        <p:grpSp>
          <p:nvGrpSpPr>
            <p:cNvPr id="8" name="Group 45"/>
            <p:cNvGrpSpPr>
              <a:grpSpLocks/>
            </p:cNvGrpSpPr>
            <p:nvPr/>
          </p:nvGrpSpPr>
          <p:grpSpPr bwMode="auto">
            <a:xfrm>
              <a:off x="805" y="1723"/>
              <a:ext cx="1532" cy="1263"/>
              <a:chOff x="805" y="1723"/>
              <a:chExt cx="1532" cy="1263"/>
            </a:xfrm>
          </p:grpSpPr>
          <p:grpSp>
            <p:nvGrpSpPr>
              <p:cNvPr id="9" name="Group 46"/>
              <p:cNvGrpSpPr>
                <a:grpSpLocks/>
              </p:cNvGrpSpPr>
              <p:nvPr/>
            </p:nvGrpSpPr>
            <p:grpSpPr bwMode="auto">
              <a:xfrm>
                <a:off x="805" y="1902"/>
                <a:ext cx="1532" cy="1084"/>
                <a:chOff x="805" y="1774"/>
                <a:chExt cx="1532" cy="1206"/>
              </a:xfrm>
            </p:grpSpPr>
            <p:sp>
              <p:nvSpPr>
                <p:cNvPr id="9233" name="Text Box 47"/>
                <p:cNvSpPr txBox="1">
                  <a:spLocks noChangeArrowheads="1"/>
                </p:cNvSpPr>
                <p:nvPr/>
              </p:nvSpPr>
              <p:spPr bwMode="auto">
                <a:xfrm>
                  <a:off x="1243" y="1774"/>
                  <a:ext cx="884" cy="236"/>
                </a:xfrm>
                <a:prstGeom prst="rect">
                  <a:avLst/>
                </a:prstGeom>
                <a:noFill/>
                <a:ln w="9525">
                  <a:noFill/>
                  <a:miter lim="800000"/>
                  <a:headEnd/>
                  <a:tailEnd/>
                </a:ln>
              </p:spPr>
              <p:txBody>
                <a:bodyPr wrap="none">
                  <a:spAutoFit/>
                </a:bodyPr>
                <a:lstStyle/>
                <a:p>
                  <a:r>
                    <a:rPr lang="en-US" altLang="zh-CN" sz="1600">
                      <a:ea typeface="宋体" charset="-122"/>
                    </a:rPr>
                    <a:t>H</a:t>
                  </a:r>
                  <a:r>
                    <a:rPr lang="en-US" altLang="zh-CN" sz="1600" baseline="-25000">
                      <a:ea typeface="宋体" charset="-122"/>
                    </a:rPr>
                    <a:t>background</a:t>
                  </a:r>
                  <a:r>
                    <a:rPr lang="en-US" altLang="zh-CN" sz="1600">
                      <a:ea typeface="宋体" charset="-122"/>
                    </a:rPr>
                    <a:t>(X)</a:t>
                  </a:r>
                </a:p>
              </p:txBody>
            </p:sp>
            <p:sp>
              <p:nvSpPr>
                <p:cNvPr id="9234" name="Text Box 48"/>
                <p:cNvSpPr txBox="1">
                  <a:spLocks noChangeArrowheads="1"/>
                </p:cNvSpPr>
                <p:nvPr/>
              </p:nvSpPr>
              <p:spPr bwMode="auto">
                <a:xfrm>
                  <a:off x="1288" y="2768"/>
                  <a:ext cx="795" cy="212"/>
                </a:xfrm>
                <a:prstGeom prst="rect">
                  <a:avLst/>
                </a:prstGeom>
                <a:noFill/>
                <a:ln w="9525">
                  <a:noFill/>
                  <a:miter lim="800000"/>
                  <a:headEnd/>
                  <a:tailEnd/>
                </a:ln>
              </p:spPr>
              <p:txBody>
                <a:bodyPr wrap="none">
                  <a:spAutoFit/>
                </a:bodyPr>
                <a:lstStyle/>
                <a:p>
                  <a:r>
                    <a:rPr lang="en-US" altLang="zh-CN" sz="1400">
                      <a:ea typeface="宋体" charset="-122"/>
                    </a:rPr>
                    <a:t>H(X)=1.7 bits</a:t>
                  </a:r>
                </a:p>
              </p:txBody>
            </p:sp>
            <p:grpSp>
              <p:nvGrpSpPr>
                <p:cNvPr id="10" name="Group 49"/>
                <p:cNvGrpSpPr>
                  <a:grpSpLocks/>
                </p:cNvGrpSpPr>
                <p:nvPr/>
              </p:nvGrpSpPr>
              <p:grpSpPr bwMode="auto">
                <a:xfrm>
                  <a:off x="1131" y="2610"/>
                  <a:ext cx="1146" cy="212"/>
                  <a:chOff x="783" y="2149"/>
                  <a:chExt cx="1718" cy="381"/>
                </a:xfrm>
              </p:grpSpPr>
              <p:sp>
                <p:nvSpPr>
                  <p:cNvPr id="9258" name="Text Box 50"/>
                  <p:cNvSpPr txBox="1">
                    <a:spLocks noChangeArrowheads="1"/>
                  </p:cNvSpPr>
                  <p:nvPr/>
                </p:nvSpPr>
                <p:spPr bwMode="auto">
                  <a:xfrm>
                    <a:off x="783" y="2149"/>
                    <a:ext cx="289" cy="381"/>
                  </a:xfrm>
                  <a:prstGeom prst="rect">
                    <a:avLst/>
                  </a:prstGeom>
                  <a:noFill/>
                  <a:ln w="9525">
                    <a:noFill/>
                    <a:miter lim="800000"/>
                    <a:headEnd/>
                    <a:tailEnd/>
                  </a:ln>
                </p:spPr>
                <p:txBody>
                  <a:bodyPr wrap="none">
                    <a:spAutoFit/>
                  </a:bodyPr>
                  <a:lstStyle/>
                  <a:p>
                    <a:r>
                      <a:rPr lang="en-US" altLang="zh-CN" sz="1400">
                        <a:ea typeface="宋体" charset="-122"/>
                      </a:rPr>
                      <a:t>A</a:t>
                    </a:r>
                  </a:p>
                </p:txBody>
              </p:sp>
              <p:sp>
                <p:nvSpPr>
                  <p:cNvPr id="9259" name="Text Box 51"/>
                  <p:cNvSpPr txBox="1">
                    <a:spLocks noChangeArrowheads="1"/>
                  </p:cNvSpPr>
                  <p:nvPr/>
                </p:nvSpPr>
                <p:spPr bwMode="auto">
                  <a:xfrm>
                    <a:off x="1258" y="2149"/>
                    <a:ext cx="278" cy="381"/>
                  </a:xfrm>
                  <a:prstGeom prst="rect">
                    <a:avLst/>
                  </a:prstGeom>
                  <a:noFill/>
                  <a:ln w="9525">
                    <a:noFill/>
                    <a:miter lim="800000"/>
                    <a:headEnd/>
                    <a:tailEnd/>
                  </a:ln>
                </p:spPr>
                <p:txBody>
                  <a:bodyPr wrap="none">
                    <a:spAutoFit/>
                  </a:bodyPr>
                  <a:lstStyle/>
                  <a:p>
                    <a:r>
                      <a:rPr lang="en-US" altLang="zh-CN" sz="1400">
                        <a:ea typeface="宋体" charset="-122"/>
                      </a:rPr>
                      <a:t>T</a:t>
                    </a:r>
                  </a:p>
                </p:txBody>
              </p:sp>
              <p:sp>
                <p:nvSpPr>
                  <p:cNvPr id="9260" name="Text Box 52"/>
                  <p:cNvSpPr txBox="1">
                    <a:spLocks noChangeArrowheads="1"/>
                  </p:cNvSpPr>
                  <p:nvPr/>
                </p:nvSpPr>
                <p:spPr bwMode="auto">
                  <a:xfrm>
                    <a:off x="1733" y="2149"/>
                    <a:ext cx="305" cy="381"/>
                  </a:xfrm>
                  <a:prstGeom prst="rect">
                    <a:avLst/>
                  </a:prstGeom>
                  <a:noFill/>
                  <a:ln w="9525">
                    <a:noFill/>
                    <a:miter lim="800000"/>
                    <a:headEnd/>
                    <a:tailEnd/>
                  </a:ln>
                </p:spPr>
                <p:txBody>
                  <a:bodyPr wrap="none">
                    <a:spAutoFit/>
                  </a:bodyPr>
                  <a:lstStyle/>
                  <a:p>
                    <a:r>
                      <a:rPr lang="en-US" altLang="zh-CN" sz="1400">
                        <a:ea typeface="宋体" charset="-122"/>
                      </a:rPr>
                      <a:t>G</a:t>
                    </a:r>
                  </a:p>
                </p:txBody>
              </p:sp>
              <p:sp>
                <p:nvSpPr>
                  <p:cNvPr id="9261" name="Text Box 53"/>
                  <p:cNvSpPr txBox="1">
                    <a:spLocks noChangeArrowheads="1"/>
                  </p:cNvSpPr>
                  <p:nvPr/>
                </p:nvSpPr>
                <p:spPr bwMode="auto">
                  <a:xfrm>
                    <a:off x="2205" y="2149"/>
                    <a:ext cx="296" cy="381"/>
                  </a:xfrm>
                  <a:prstGeom prst="rect">
                    <a:avLst/>
                  </a:prstGeom>
                  <a:noFill/>
                  <a:ln w="9525">
                    <a:noFill/>
                    <a:miter lim="800000"/>
                    <a:headEnd/>
                    <a:tailEnd/>
                  </a:ln>
                </p:spPr>
                <p:txBody>
                  <a:bodyPr wrap="none">
                    <a:spAutoFit/>
                  </a:bodyPr>
                  <a:lstStyle/>
                  <a:p>
                    <a:r>
                      <a:rPr lang="en-US" altLang="zh-CN" sz="1400">
                        <a:ea typeface="宋体" charset="-122"/>
                      </a:rPr>
                      <a:t>C</a:t>
                    </a:r>
                  </a:p>
                </p:txBody>
              </p:sp>
            </p:grpSp>
            <p:sp>
              <p:nvSpPr>
                <p:cNvPr id="9236" name="Rectangle 54"/>
                <p:cNvSpPr>
                  <a:spLocks noChangeArrowheads="1"/>
                </p:cNvSpPr>
                <p:nvPr/>
              </p:nvSpPr>
              <p:spPr bwMode="auto">
                <a:xfrm>
                  <a:off x="1068" y="2011"/>
                  <a:ext cx="1269" cy="593"/>
                </a:xfrm>
                <a:prstGeom prst="rect">
                  <a:avLst/>
                </a:prstGeom>
                <a:noFill/>
                <a:ln w="0">
                  <a:solidFill>
                    <a:srgbClr val="FFFFFF"/>
                  </a:solidFill>
                  <a:miter lim="800000"/>
                  <a:headEnd/>
                  <a:tailEnd/>
                </a:ln>
              </p:spPr>
              <p:txBody>
                <a:bodyPr/>
                <a:lstStyle/>
                <a:p>
                  <a:endParaRPr lang="zh-CN" altLang="en-US">
                    <a:ea typeface="宋体" charset="-122"/>
                  </a:endParaRPr>
                </a:p>
              </p:txBody>
            </p:sp>
            <p:sp>
              <p:nvSpPr>
                <p:cNvPr id="9237" name="Line 55"/>
                <p:cNvSpPr>
                  <a:spLocks noChangeShapeType="1"/>
                </p:cNvSpPr>
                <p:nvPr/>
              </p:nvSpPr>
              <p:spPr bwMode="auto">
                <a:xfrm>
                  <a:off x="1068" y="2011"/>
                  <a:ext cx="1269" cy="0"/>
                </a:xfrm>
                <a:prstGeom prst="line">
                  <a:avLst/>
                </a:prstGeom>
                <a:noFill/>
                <a:ln w="0">
                  <a:solidFill>
                    <a:srgbClr val="000000"/>
                  </a:solidFill>
                  <a:round/>
                  <a:headEnd/>
                  <a:tailEnd/>
                </a:ln>
              </p:spPr>
              <p:txBody>
                <a:bodyPr/>
                <a:lstStyle/>
                <a:p>
                  <a:endParaRPr lang="zh-CN" altLang="en-US"/>
                </a:p>
              </p:txBody>
            </p:sp>
            <p:sp>
              <p:nvSpPr>
                <p:cNvPr id="9238" name="Freeform 56"/>
                <p:cNvSpPr>
                  <a:spLocks/>
                </p:cNvSpPr>
                <p:nvPr/>
              </p:nvSpPr>
              <p:spPr bwMode="auto">
                <a:xfrm>
                  <a:off x="1068" y="2011"/>
                  <a:ext cx="1269" cy="593"/>
                </a:xfrm>
                <a:custGeom>
                  <a:avLst/>
                  <a:gdLst>
                    <a:gd name="T0" fmla="*/ 0 w 434"/>
                    <a:gd name="T1" fmla="*/ 342 h 342"/>
                    <a:gd name="T2" fmla="*/ 434 w 434"/>
                    <a:gd name="T3" fmla="*/ 342 h 342"/>
                    <a:gd name="T4" fmla="*/ 434 w 434"/>
                    <a:gd name="T5" fmla="*/ 0 h 342"/>
                    <a:gd name="T6" fmla="*/ 0 60000 65536"/>
                    <a:gd name="T7" fmla="*/ 0 60000 65536"/>
                    <a:gd name="T8" fmla="*/ 0 60000 65536"/>
                    <a:gd name="T9" fmla="*/ 0 w 434"/>
                    <a:gd name="T10" fmla="*/ 0 h 342"/>
                    <a:gd name="T11" fmla="*/ 434 w 434"/>
                    <a:gd name="T12" fmla="*/ 342 h 342"/>
                  </a:gdLst>
                  <a:ahLst/>
                  <a:cxnLst>
                    <a:cxn ang="T6">
                      <a:pos x="T0" y="T1"/>
                    </a:cxn>
                    <a:cxn ang="T7">
                      <a:pos x="T2" y="T3"/>
                    </a:cxn>
                    <a:cxn ang="T8">
                      <a:pos x="T4" y="T5"/>
                    </a:cxn>
                  </a:cxnLst>
                  <a:rect l="T9" t="T10" r="T11" b="T12"/>
                  <a:pathLst>
                    <a:path w="434" h="342">
                      <a:moveTo>
                        <a:pt x="0" y="342"/>
                      </a:moveTo>
                      <a:lnTo>
                        <a:pt x="434" y="342"/>
                      </a:lnTo>
                      <a:lnTo>
                        <a:pt x="434" y="0"/>
                      </a:lnTo>
                    </a:path>
                  </a:pathLst>
                </a:custGeom>
                <a:noFill/>
                <a:ln w="0">
                  <a:solidFill>
                    <a:srgbClr val="000000"/>
                  </a:solidFill>
                  <a:prstDash val="solid"/>
                  <a:round/>
                  <a:headEnd/>
                  <a:tailEnd/>
                </a:ln>
              </p:spPr>
              <p:txBody>
                <a:bodyPr/>
                <a:lstStyle/>
                <a:p>
                  <a:endParaRPr lang="zh-CN" altLang="en-US"/>
                </a:p>
              </p:txBody>
            </p:sp>
            <p:sp>
              <p:nvSpPr>
                <p:cNvPr id="9239" name="Line 57"/>
                <p:cNvSpPr>
                  <a:spLocks noChangeShapeType="1"/>
                </p:cNvSpPr>
                <p:nvPr/>
              </p:nvSpPr>
              <p:spPr bwMode="auto">
                <a:xfrm flipV="1">
                  <a:off x="1068" y="2011"/>
                  <a:ext cx="0" cy="593"/>
                </a:xfrm>
                <a:prstGeom prst="line">
                  <a:avLst/>
                </a:prstGeom>
                <a:noFill/>
                <a:ln w="0">
                  <a:solidFill>
                    <a:srgbClr val="000000"/>
                  </a:solidFill>
                  <a:round/>
                  <a:headEnd/>
                  <a:tailEnd/>
                </a:ln>
              </p:spPr>
              <p:txBody>
                <a:bodyPr/>
                <a:lstStyle/>
                <a:p>
                  <a:endParaRPr lang="zh-CN" altLang="en-US"/>
                </a:p>
              </p:txBody>
            </p:sp>
            <p:grpSp>
              <p:nvGrpSpPr>
                <p:cNvPr id="11" name="Group 58"/>
                <p:cNvGrpSpPr>
                  <a:grpSpLocks/>
                </p:cNvGrpSpPr>
                <p:nvPr/>
              </p:nvGrpSpPr>
              <p:grpSpPr bwMode="auto">
                <a:xfrm>
                  <a:off x="979" y="1969"/>
                  <a:ext cx="67" cy="657"/>
                  <a:chOff x="528" y="987"/>
                  <a:chExt cx="101" cy="1184"/>
                </a:xfrm>
              </p:grpSpPr>
              <p:sp>
                <p:nvSpPr>
                  <p:cNvPr id="9247" name="Rectangle 59"/>
                  <p:cNvSpPr>
                    <a:spLocks noChangeArrowheads="1"/>
                  </p:cNvSpPr>
                  <p:nvPr/>
                </p:nvSpPr>
                <p:spPr bwMode="auto">
                  <a:xfrm>
                    <a:off x="576" y="2056"/>
                    <a:ext cx="4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a:t>
                    </a:r>
                    <a:endParaRPr lang="en-US" altLang="zh-CN" sz="600">
                      <a:ea typeface="宋体" charset="-122"/>
                    </a:endParaRPr>
                  </a:p>
                </p:txBody>
              </p:sp>
              <p:sp>
                <p:nvSpPr>
                  <p:cNvPr id="9248" name="Rectangle 60"/>
                  <p:cNvSpPr>
                    <a:spLocks noChangeArrowheads="1"/>
                  </p:cNvSpPr>
                  <p:nvPr/>
                </p:nvSpPr>
                <p:spPr bwMode="auto">
                  <a:xfrm>
                    <a:off x="528" y="1947"/>
                    <a:ext cx="101" cy="116"/>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0.1</a:t>
                    </a:r>
                    <a:endParaRPr lang="en-US" altLang="zh-CN" sz="600">
                      <a:ea typeface="宋体" charset="-122"/>
                    </a:endParaRPr>
                  </a:p>
                </p:txBody>
              </p:sp>
              <p:sp>
                <p:nvSpPr>
                  <p:cNvPr id="9249" name="Rectangle 61"/>
                  <p:cNvSpPr>
                    <a:spLocks noChangeArrowheads="1"/>
                  </p:cNvSpPr>
                  <p:nvPr/>
                </p:nvSpPr>
                <p:spPr bwMode="auto">
                  <a:xfrm>
                    <a:off x="528" y="1841"/>
                    <a:ext cx="10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0.2</a:t>
                    </a:r>
                    <a:endParaRPr lang="en-US" altLang="zh-CN" sz="600">
                      <a:ea typeface="宋体" charset="-122"/>
                    </a:endParaRPr>
                  </a:p>
                </p:txBody>
              </p:sp>
              <p:sp>
                <p:nvSpPr>
                  <p:cNvPr id="9250" name="Rectangle 62"/>
                  <p:cNvSpPr>
                    <a:spLocks noChangeArrowheads="1"/>
                  </p:cNvSpPr>
                  <p:nvPr/>
                </p:nvSpPr>
                <p:spPr bwMode="auto">
                  <a:xfrm>
                    <a:off x="528" y="1734"/>
                    <a:ext cx="101" cy="116"/>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0.3</a:t>
                    </a:r>
                    <a:endParaRPr lang="en-US" altLang="zh-CN" sz="600">
                      <a:ea typeface="宋体" charset="-122"/>
                    </a:endParaRPr>
                  </a:p>
                </p:txBody>
              </p:sp>
              <p:sp>
                <p:nvSpPr>
                  <p:cNvPr id="9251" name="Rectangle 63"/>
                  <p:cNvSpPr>
                    <a:spLocks noChangeArrowheads="1"/>
                  </p:cNvSpPr>
                  <p:nvPr/>
                </p:nvSpPr>
                <p:spPr bwMode="auto">
                  <a:xfrm>
                    <a:off x="528" y="1626"/>
                    <a:ext cx="10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0.4</a:t>
                    </a:r>
                    <a:endParaRPr lang="en-US" altLang="zh-CN" sz="600">
                      <a:ea typeface="宋体" charset="-122"/>
                    </a:endParaRPr>
                  </a:p>
                </p:txBody>
              </p:sp>
              <p:sp>
                <p:nvSpPr>
                  <p:cNvPr id="9252" name="Rectangle 64"/>
                  <p:cNvSpPr>
                    <a:spLocks noChangeArrowheads="1"/>
                  </p:cNvSpPr>
                  <p:nvPr/>
                </p:nvSpPr>
                <p:spPr bwMode="auto">
                  <a:xfrm>
                    <a:off x="528" y="1522"/>
                    <a:ext cx="101" cy="116"/>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0.5</a:t>
                    </a:r>
                    <a:endParaRPr lang="en-US" altLang="zh-CN" sz="600">
                      <a:ea typeface="宋体" charset="-122"/>
                    </a:endParaRPr>
                  </a:p>
                </p:txBody>
              </p:sp>
              <p:sp>
                <p:nvSpPr>
                  <p:cNvPr id="9253" name="Rectangle 65"/>
                  <p:cNvSpPr>
                    <a:spLocks noChangeArrowheads="1"/>
                  </p:cNvSpPr>
                  <p:nvPr/>
                </p:nvSpPr>
                <p:spPr bwMode="auto">
                  <a:xfrm>
                    <a:off x="528" y="1413"/>
                    <a:ext cx="10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0.6</a:t>
                    </a:r>
                    <a:endParaRPr lang="en-US" altLang="zh-CN" sz="600">
                      <a:ea typeface="宋体" charset="-122"/>
                    </a:endParaRPr>
                  </a:p>
                </p:txBody>
              </p:sp>
              <p:sp>
                <p:nvSpPr>
                  <p:cNvPr id="9254" name="Rectangle 66"/>
                  <p:cNvSpPr>
                    <a:spLocks noChangeArrowheads="1"/>
                  </p:cNvSpPr>
                  <p:nvPr/>
                </p:nvSpPr>
                <p:spPr bwMode="auto">
                  <a:xfrm>
                    <a:off x="528" y="1306"/>
                    <a:ext cx="101" cy="116"/>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0.7</a:t>
                    </a:r>
                    <a:endParaRPr lang="en-US" altLang="zh-CN" sz="600">
                      <a:ea typeface="宋体" charset="-122"/>
                    </a:endParaRPr>
                  </a:p>
                </p:txBody>
              </p:sp>
              <p:sp>
                <p:nvSpPr>
                  <p:cNvPr id="9255" name="Rectangle 67"/>
                  <p:cNvSpPr>
                    <a:spLocks noChangeArrowheads="1"/>
                  </p:cNvSpPr>
                  <p:nvPr/>
                </p:nvSpPr>
                <p:spPr bwMode="auto">
                  <a:xfrm>
                    <a:off x="528" y="1200"/>
                    <a:ext cx="10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0.8</a:t>
                    </a:r>
                    <a:endParaRPr lang="en-US" altLang="zh-CN" sz="600">
                      <a:ea typeface="宋体" charset="-122"/>
                    </a:endParaRPr>
                  </a:p>
                </p:txBody>
              </p:sp>
              <p:sp>
                <p:nvSpPr>
                  <p:cNvPr id="9256" name="Rectangle 68"/>
                  <p:cNvSpPr>
                    <a:spLocks noChangeArrowheads="1"/>
                  </p:cNvSpPr>
                  <p:nvPr/>
                </p:nvSpPr>
                <p:spPr bwMode="auto">
                  <a:xfrm>
                    <a:off x="528" y="1093"/>
                    <a:ext cx="101" cy="116"/>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0.9</a:t>
                    </a:r>
                    <a:endParaRPr lang="en-US" altLang="zh-CN" sz="600">
                      <a:ea typeface="宋体" charset="-122"/>
                    </a:endParaRPr>
                  </a:p>
                </p:txBody>
              </p:sp>
              <p:sp>
                <p:nvSpPr>
                  <p:cNvPr id="9257" name="Rectangle 69"/>
                  <p:cNvSpPr>
                    <a:spLocks noChangeArrowheads="1"/>
                  </p:cNvSpPr>
                  <p:nvPr/>
                </p:nvSpPr>
                <p:spPr bwMode="auto">
                  <a:xfrm>
                    <a:off x="576" y="987"/>
                    <a:ext cx="41" cy="115"/>
                  </a:xfrm>
                  <a:prstGeom prst="rect">
                    <a:avLst/>
                  </a:prstGeom>
                  <a:noFill/>
                  <a:ln w="9525">
                    <a:noFill/>
                    <a:miter lim="800000"/>
                    <a:headEnd/>
                    <a:tailEnd/>
                  </a:ln>
                </p:spPr>
                <p:txBody>
                  <a:bodyPr wrap="none" lIns="0" tIns="0" rIns="0" bIns="0">
                    <a:spAutoFit/>
                  </a:bodyPr>
                  <a:lstStyle/>
                  <a:p>
                    <a:r>
                      <a:rPr lang="en-US" altLang="zh-CN" sz="600">
                        <a:solidFill>
                          <a:srgbClr val="000000"/>
                        </a:solidFill>
                        <a:ea typeface="宋体" charset="-122"/>
                      </a:rPr>
                      <a:t>1</a:t>
                    </a:r>
                    <a:endParaRPr lang="en-US" altLang="zh-CN" sz="600">
                      <a:ea typeface="宋体" charset="-122"/>
                    </a:endParaRPr>
                  </a:p>
                </p:txBody>
              </p:sp>
            </p:grpSp>
            <p:sp>
              <p:nvSpPr>
                <p:cNvPr id="9241" name="Rectangle 70"/>
                <p:cNvSpPr>
                  <a:spLocks noChangeArrowheads="1"/>
                </p:cNvSpPr>
                <p:nvPr/>
              </p:nvSpPr>
              <p:spPr bwMode="auto">
                <a:xfrm>
                  <a:off x="1097" y="2359"/>
                  <a:ext cx="254" cy="245"/>
                </a:xfrm>
                <a:prstGeom prst="rect">
                  <a:avLst/>
                </a:prstGeom>
                <a:solidFill>
                  <a:srgbClr val="00008F"/>
                </a:solidFill>
                <a:ln w="9525">
                  <a:solidFill>
                    <a:schemeClr val="tx1"/>
                  </a:solidFill>
                  <a:miter lim="800000"/>
                  <a:headEnd/>
                  <a:tailEnd/>
                </a:ln>
              </p:spPr>
              <p:txBody>
                <a:bodyPr/>
                <a:lstStyle/>
                <a:p>
                  <a:endParaRPr lang="zh-CN" altLang="en-US">
                    <a:ea typeface="宋体" charset="-122"/>
                  </a:endParaRPr>
                </a:p>
              </p:txBody>
            </p:sp>
            <p:sp>
              <p:nvSpPr>
                <p:cNvPr id="9242" name="Rectangle 71"/>
                <p:cNvSpPr>
                  <a:spLocks noChangeArrowheads="1"/>
                </p:cNvSpPr>
                <p:nvPr/>
              </p:nvSpPr>
              <p:spPr bwMode="auto">
                <a:xfrm>
                  <a:off x="1416" y="2359"/>
                  <a:ext cx="254" cy="245"/>
                </a:xfrm>
                <a:prstGeom prst="rect">
                  <a:avLst/>
                </a:prstGeom>
                <a:solidFill>
                  <a:srgbClr val="00008F"/>
                </a:solidFill>
                <a:ln w="9525">
                  <a:solidFill>
                    <a:schemeClr val="tx1"/>
                  </a:solidFill>
                  <a:miter lim="800000"/>
                  <a:headEnd/>
                  <a:tailEnd/>
                </a:ln>
              </p:spPr>
              <p:txBody>
                <a:bodyPr/>
                <a:lstStyle/>
                <a:p>
                  <a:endParaRPr lang="zh-CN" altLang="en-US">
                    <a:ea typeface="宋体" charset="-122"/>
                  </a:endParaRPr>
                </a:p>
              </p:txBody>
            </p:sp>
            <p:sp>
              <p:nvSpPr>
                <p:cNvPr id="9243" name="Text Box 72"/>
                <p:cNvSpPr txBox="1">
                  <a:spLocks noChangeArrowheads="1"/>
                </p:cNvSpPr>
                <p:nvPr/>
              </p:nvSpPr>
              <p:spPr bwMode="auto">
                <a:xfrm rot="-5400000">
                  <a:off x="719" y="2158"/>
                  <a:ext cx="364" cy="192"/>
                </a:xfrm>
                <a:prstGeom prst="rect">
                  <a:avLst/>
                </a:prstGeom>
                <a:noFill/>
                <a:ln w="9525">
                  <a:noFill/>
                  <a:miter lim="800000"/>
                  <a:headEnd/>
                  <a:tailEnd/>
                </a:ln>
              </p:spPr>
              <p:txBody>
                <a:bodyPr wrap="none">
                  <a:spAutoFit/>
                </a:bodyPr>
                <a:lstStyle/>
                <a:p>
                  <a:r>
                    <a:rPr lang="en-US" altLang="zh-CN" sz="1400">
                      <a:ea typeface="宋体" charset="-122"/>
                    </a:rPr>
                    <a:t>P(x)</a:t>
                  </a:r>
                </a:p>
              </p:txBody>
            </p:sp>
            <p:grpSp>
              <p:nvGrpSpPr>
                <p:cNvPr id="12" name="Group 73"/>
                <p:cNvGrpSpPr>
                  <a:grpSpLocks/>
                </p:cNvGrpSpPr>
                <p:nvPr/>
              </p:nvGrpSpPr>
              <p:grpSpPr bwMode="auto">
                <a:xfrm>
                  <a:off x="1731" y="2543"/>
                  <a:ext cx="573" cy="61"/>
                  <a:chOff x="1731" y="2167"/>
                  <a:chExt cx="573" cy="149"/>
                </a:xfrm>
              </p:grpSpPr>
              <p:sp>
                <p:nvSpPr>
                  <p:cNvPr id="9245" name="Rectangle 74"/>
                  <p:cNvSpPr>
                    <a:spLocks noChangeArrowheads="1"/>
                  </p:cNvSpPr>
                  <p:nvPr/>
                </p:nvSpPr>
                <p:spPr bwMode="auto">
                  <a:xfrm>
                    <a:off x="1731" y="2167"/>
                    <a:ext cx="255" cy="149"/>
                  </a:xfrm>
                  <a:prstGeom prst="rect">
                    <a:avLst/>
                  </a:prstGeom>
                  <a:solidFill>
                    <a:srgbClr val="00008F"/>
                  </a:solidFill>
                  <a:ln w="9525">
                    <a:solidFill>
                      <a:srgbClr val="000000"/>
                    </a:solidFill>
                    <a:miter lim="800000"/>
                    <a:headEnd/>
                    <a:tailEnd/>
                  </a:ln>
                </p:spPr>
                <p:txBody>
                  <a:bodyPr/>
                  <a:lstStyle/>
                  <a:p>
                    <a:endParaRPr lang="zh-CN" altLang="en-US">
                      <a:ea typeface="宋体" charset="-122"/>
                    </a:endParaRPr>
                  </a:p>
                </p:txBody>
              </p:sp>
              <p:sp>
                <p:nvSpPr>
                  <p:cNvPr id="9246" name="Rectangle 75"/>
                  <p:cNvSpPr>
                    <a:spLocks noChangeArrowheads="1"/>
                  </p:cNvSpPr>
                  <p:nvPr/>
                </p:nvSpPr>
                <p:spPr bwMode="auto">
                  <a:xfrm>
                    <a:off x="2050" y="2167"/>
                    <a:ext cx="254" cy="149"/>
                  </a:xfrm>
                  <a:prstGeom prst="rect">
                    <a:avLst/>
                  </a:prstGeom>
                  <a:solidFill>
                    <a:srgbClr val="00008F"/>
                  </a:solidFill>
                  <a:ln w="9525">
                    <a:solidFill>
                      <a:srgbClr val="000000"/>
                    </a:solidFill>
                    <a:miter lim="800000"/>
                    <a:headEnd/>
                    <a:tailEnd/>
                  </a:ln>
                </p:spPr>
                <p:txBody>
                  <a:bodyPr/>
                  <a:lstStyle/>
                  <a:p>
                    <a:endParaRPr lang="zh-CN" altLang="en-US">
                      <a:ea typeface="宋体" charset="-122"/>
                    </a:endParaRPr>
                  </a:p>
                </p:txBody>
              </p:sp>
            </p:grpSp>
          </p:grpSp>
          <p:sp>
            <p:nvSpPr>
              <p:cNvPr id="9231" name="Text Box 76"/>
              <p:cNvSpPr txBox="1">
                <a:spLocks noChangeArrowheads="1"/>
              </p:cNvSpPr>
              <p:nvPr/>
            </p:nvSpPr>
            <p:spPr bwMode="auto">
              <a:xfrm>
                <a:off x="1213" y="1723"/>
                <a:ext cx="944" cy="173"/>
              </a:xfrm>
              <a:prstGeom prst="rect">
                <a:avLst/>
              </a:prstGeom>
              <a:noFill/>
              <a:ln w="9525">
                <a:noFill/>
                <a:miter lim="800000"/>
                <a:headEnd/>
                <a:tailEnd/>
              </a:ln>
            </p:spPr>
            <p:txBody>
              <a:bodyPr wrap="none">
                <a:spAutoFit/>
              </a:bodyPr>
              <a:lstStyle/>
              <a:p>
                <a:r>
                  <a:rPr lang="en-US" altLang="zh-CN" sz="1200">
                    <a:ea typeface="宋体" charset="-122"/>
                  </a:rPr>
                  <a:t>(e.g. </a:t>
                </a:r>
                <a:r>
                  <a:rPr lang="en-US" altLang="zh-CN" sz="1200">
                    <a:solidFill>
                      <a:srgbClr val="993300"/>
                    </a:solidFill>
                    <a:ea typeface="宋体" charset="-122"/>
                  </a:rPr>
                  <a:t>Plasmodium</a:t>
                </a:r>
                <a:r>
                  <a:rPr lang="en-US" altLang="zh-CN" sz="1200">
                    <a:ea typeface="宋体" charset="-122"/>
                  </a:rPr>
                  <a:t>)</a:t>
                </a:r>
              </a:p>
            </p:txBody>
          </p:sp>
        </p:grpSp>
      </p:grpSp>
      <p:graphicFrame>
        <p:nvGraphicFramePr>
          <p:cNvPr id="15363" name="Object 3"/>
          <p:cNvGraphicFramePr>
            <a:graphicFrameLocks noChangeAspect="1"/>
          </p:cNvGraphicFramePr>
          <p:nvPr/>
        </p:nvGraphicFramePr>
        <p:xfrm>
          <a:off x="3857620" y="5357826"/>
          <a:ext cx="4116406" cy="695513"/>
        </p:xfrm>
        <a:graphic>
          <a:graphicData uri="http://schemas.openxmlformats.org/presentationml/2006/ole">
            <p:oleObj spid="_x0000_s15363" name="Formula" r:id="rId4" imgW="2217600" imgH="37476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Different Measure</a:t>
            </a:r>
            <a:endParaRPr lang="zh-CN" altLang="en-US" dirty="0"/>
          </a:p>
        </p:txBody>
      </p:sp>
      <p:sp>
        <p:nvSpPr>
          <p:cNvPr id="3" name="内容占位符 2"/>
          <p:cNvSpPr>
            <a:spLocks noGrp="1"/>
          </p:cNvSpPr>
          <p:nvPr>
            <p:ph idx="1"/>
          </p:nvPr>
        </p:nvSpPr>
        <p:spPr/>
        <p:txBody>
          <a:bodyPr/>
          <a:lstStyle/>
          <a:p>
            <a:r>
              <a:rPr lang="en-US" altLang="zh-CN" dirty="0" smtClean="0"/>
              <a:t>Relative entropy or </a:t>
            </a:r>
            <a:r>
              <a:rPr lang="en-US" altLang="zh-CN" dirty="0" err="1" smtClean="0"/>
              <a:t>Kullback-Leibler</a:t>
            </a:r>
            <a:r>
              <a:rPr lang="en-US" altLang="zh-CN" dirty="0" smtClean="0"/>
              <a:t> distance (divergence)</a:t>
            </a:r>
          </a:p>
          <a:p>
            <a:endParaRPr lang="en-US" altLang="zh-CN" dirty="0" smtClean="0"/>
          </a:p>
          <a:p>
            <a:endParaRPr lang="en-US" altLang="zh-CN" dirty="0" smtClean="0"/>
          </a:p>
          <a:p>
            <a:r>
              <a:rPr lang="en-US" altLang="zh-CN" dirty="0" smtClean="0"/>
              <a:t>Property</a:t>
            </a:r>
            <a:endParaRPr lang="zh-CN" altLang="en-US" dirty="0"/>
          </a:p>
        </p:txBody>
      </p:sp>
      <p:graphicFrame>
        <p:nvGraphicFramePr>
          <p:cNvPr id="19458" name="Object 2"/>
          <p:cNvGraphicFramePr>
            <a:graphicFrameLocks noChangeAspect="1"/>
          </p:cNvGraphicFramePr>
          <p:nvPr/>
        </p:nvGraphicFramePr>
        <p:xfrm>
          <a:off x="1155700" y="2938463"/>
          <a:ext cx="6662738" cy="881062"/>
        </p:xfrm>
        <a:graphic>
          <a:graphicData uri="http://schemas.openxmlformats.org/presentationml/2006/ole">
            <p:oleObj spid="_x0000_s19458" name="Formula" r:id="rId3" imgW="3360600" imgH="444600" progId="Equation.Ribbit">
              <p:embed/>
            </p:oleObj>
          </a:graphicData>
        </a:graphic>
      </p:graphicFrame>
      <p:graphicFrame>
        <p:nvGraphicFramePr>
          <p:cNvPr id="5" name="对象 4"/>
          <p:cNvGraphicFramePr>
            <a:graphicFrameLocks noChangeAspect="1"/>
          </p:cNvGraphicFramePr>
          <p:nvPr/>
        </p:nvGraphicFramePr>
        <p:xfrm>
          <a:off x="2908300" y="4357688"/>
          <a:ext cx="3167063" cy="781050"/>
        </p:xfrm>
        <a:graphic>
          <a:graphicData uri="http://schemas.openxmlformats.org/presentationml/2006/ole">
            <p:oleObj spid="_x0000_s19459" name="Formula" r:id="rId4" imgW="1596600" imgH="393840" progId="Equation.Ribbit">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宋体" charset="-122"/>
              </a:rPr>
              <a:t>Comparing Both Methods</a:t>
            </a:r>
          </a:p>
        </p:txBody>
      </p:sp>
      <p:pic>
        <p:nvPicPr>
          <p:cNvPr id="25603" name="Picture 3"/>
          <p:cNvPicPr>
            <a:picLocks noChangeAspect="1" noChangeArrowheads="1"/>
          </p:cNvPicPr>
          <p:nvPr/>
        </p:nvPicPr>
        <p:blipFill>
          <a:blip r:embed="rId3" cstate="print"/>
          <a:srcRect l="13829" t="16992" r="46249" b="65234"/>
          <a:stretch>
            <a:fillRect/>
          </a:stretch>
        </p:blipFill>
        <p:spPr bwMode="auto">
          <a:xfrm>
            <a:off x="3594100" y="4483100"/>
            <a:ext cx="5318125" cy="1893888"/>
          </a:xfrm>
          <a:prstGeom prst="rect">
            <a:avLst/>
          </a:prstGeom>
          <a:noFill/>
          <a:ln w="9525">
            <a:noFill/>
            <a:miter lim="800000"/>
            <a:headEnd/>
            <a:tailEnd/>
          </a:ln>
        </p:spPr>
      </p:pic>
      <p:grpSp>
        <p:nvGrpSpPr>
          <p:cNvPr id="2" name="Group 4"/>
          <p:cNvGrpSpPr>
            <a:grpSpLocks/>
          </p:cNvGrpSpPr>
          <p:nvPr/>
        </p:nvGrpSpPr>
        <p:grpSpPr bwMode="auto">
          <a:xfrm>
            <a:off x="3878263" y="1755775"/>
            <a:ext cx="4591050" cy="1919288"/>
            <a:chOff x="2452" y="1061"/>
            <a:chExt cx="2892" cy="1209"/>
          </a:xfrm>
        </p:grpSpPr>
        <p:pic>
          <p:nvPicPr>
            <p:cNvPr id="25607" name="Picture 5"/>
            <p:cNvPicPr>
              <a:picLocks noChangeAspect="1" noChangeArrowheads="1"/>
            </p:cNvPicPr>
            <p:nvPr/>
          </p:nvPicPr>
          <p:blipFill>
            <a:blip r:embed="rId4" cstate="print"/>
            <a:srcRect l="2789" t="10063"/>
            <a:stretch>
              <a:fillRect/>
            </a:stretch>
          </p:blipFill>
          <p:spPr bwMode="auto">
            <a:xfrm>
              <a:off x="2452" y="1126"/>
              <a:ext cx="2892" cy="1144"/>
            </a:xfrm>
            <a:prstGeom prst="rect">
              <a:avLst/>
            </a:prstGeom>
            <a:noFill/>
            <a:ln w="9525">
              <a:noFill/>
              <a:miter lim="800000"/>
              <a:headEnd/>
              <a:tailEnd/>
            </a:ln>
          </p:spPr>
        </p:pic>
        <p:sp>
          <p:nvSpPr>
            <p:cNvPr id="25608" name="Rectangle 6"/>
            <p:cNvSpPr>
              <a:spLocks noChangeArrowheads="1"/>
            </p:cNvSpPr>
            <p:nvPr/>
          </p:nvSpPr>
          <p:spPr bwMode="auto">
            <a:xfrm>
              <a:off x="3858" y="1061"/>
              <a:ext cx="339" cy="118"/>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grpSp>
      <p:sp>
        <p:nvSpPr>
          <p:cNvPr id="25605" name="Text Box 7"/>
          <p:cNvSpPr txBox="1">
            <a:spLocks noChangeArrowheads="1"/>
          </p:cNvSpPr>
          <p:nvPr/>
        </p:nvSpPr>
        <p:spPr bwMode="auto">
          <a:xfrm>
            <a:off x="720725" y="2054225"/>
            <a:ext cx="2609850" cy="1006475"/>
          </a:xfrm>
          <a:prstGeom prst="rect">
            <a:avLst/>
          </a:prstGeom>
          <a:noFill/>
          <a:ln w="9525">
            <a:noFill/>
            <a:miter lim="800000"/>
            <a:headEnd/>
            <a:tailEnd/>
          </a:ln>
        </p:spPr>
        <p:txBody>
          <a:bodyPr wrap="none">
            <a:spAutoFit/>
          </a:bodyPr>
          <a:lstStyle/>
          <a:p>
            <a:pPr algn="ctr"/>
            <a:r>
              <a:rPr lang="en-US" altLang="zh-CN" sz="2000" b="0" dirty="0">
                <a:solidFill>
                  <a:schemeClr val="accent2"/>
                </a:solidFill>
                <a:ea typeface="宋体" charset="-122"/>
              </a:rPr>
              <a:t>Information</a:t>
            </a:r>
            <a:r>
              <a:rPr lang="en-US" altLang="zh-CN" sz="2000" b="0" dirty="0">
                <a:ea typeface="宋体" charset="-122"/>
              </a:rPr>
              <a:t> assuming</a:t>
            </a:r>
          </a:p>
          <a:p>
            <a:pPr algn="ctr"/>
            <a:r>
              <a:rPr lang="en-US" altLang="zh-CN" sz="2000" b="0" dirty="0">
                <a:ea typeface="宋体" charset="-122"/>
              </a:rPr>
              <a:t>uniform background</a:t>
            </a:r>
          </a:p>
          <a:p>
            <a:pPr algn="ctr"/>
            <a:r>
              <a:rPr lang="en-US" altLang="zh-CN" sz="2000" b="0" dirty="0">
                <a:ea typeface="宋体" charset="-122"/>
              </a:rPr>
              <a:t>DNA </a:t>
            </a:r>
          </a:p>
        </p:txBody>
      </p:sp>
      <p:sp>
        <p:nvSpPr>
          <p:cNvPr id="25606" name="Text Box 8"/>
          <p:cNvSpPr txBox="1">
            <a:spLocks noChangeArrowheads="1"/>
          </p:cNvSpPr>
          <p:nvPr/>
        </p:nvSpPr>
        <p:spPr bwMode="auto">
          <a:xfrm>
            <a:off x="692150" y="4862513"/>
            <a:ext cx="2711450" cy="1006475"/>
          </a:xfrm>
          <a:prstGeom prst="rect">
            <a:avLst/>
          </a:prstGeom>
          <a:noFill/>
          <a:ln w="9525">
            <a:noFill/>
            <a:miter lim="800000"/>
            <a:headEnd/>
            <a:tailEnd/>
          </a:ln>
        </p:spPr>
        <p:txBody>
          <a:bodyPr wrap="none">
            <a:spAutoFit/>
          </a:bodyPr>
          <a:lstStyle/>
          <a:p>
            <a:pPr algn="ctr"/>
            <a:r>
              <a:rPr lang="en-US" altLang="zh-CN" sz="2000" b="0">
                <a:solidFill>
                  <a:schemeClr val="accent2"/>
                </a:solidFill>
                <a:ea typeface="宋体" charset="-122"/>
              </a:rPr>
              <a:t>KL Distance</a:t>
            </a:r>
            <a:r>
              <a:rPr lang="en-US" altLang="zh-CN" sz="2000" b="0">
                <a:ea typeface="宋体" charset="-122"/>
              </a:rPr>
              <a:t> assuming</a:t>
            </a:r>
          </a:p>
          <a:p>
            <a:pPr algn="ctr"/>
            <a:r>
              <a:rPr lang="en-US" altLang="zh-CN" sz="2000" b="0">
                <a:ea typeface="宋体" charset="-122"/>
              </a:rPr>
              <a:t>20% GC content</a:t>
            </a:r>
          </a:p>
          <a:p>
            <a:pPr algn="ctr"/>
            <a:r>
              <a:rPr lang="en-US" altLang="zh-CN" sz="2000" b="0">
                <a:ea typeface="宋体" charset="-122"/>
              </a:rPr>
              <a:t>(e.g. Plasmodium)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algn="ctr" eaLnBrk="1" hangingPunct="1"/>
            <a:r>
              <a:rPr lang="en-US" altLang="zh-CN" dirty="0" smtClean="0">
                <a:solidFill>
                  <a:schemeClr val="accent2"/>
                </a:solidFill>
                <a:ea typeface="宋体" charset="-122"/>
              </a:rPr>
              <a:t>Finding New Motifs</a:t>
            </a:r>
          </a:p>
        </p:txBody>
      </p:sp>
      <p:sp>
        <p:nvSpPr>
          <p:cNvPr id="27651" name="Rectangle 5"/>
          <p:cNvSpPr>
            <a:spLocks noGrp="1" noChangeArrowheads="1"/>
          </p:cNvSpPr>
          <p:nvPr>
            <p:ph type="subTitle" idx="1"/>
          </p:nvPr>
        </p:nvSpPr>
        <p:spPr/>
        <p:txBody>
          <a:bodyPr/>
          <a:lstStyle/>
          <a:p>
            <a:pPr eaLnBrk="1" hangingPunct="1"/>
            <a:r>
              <a:rPr lang="en-US" altLang="zh-CN" dirty="0" smtClean="0">
                <a:solidFill>
                  <a:schemeClr val="accent2"/>
                </a:solidFill>
                <a:ea typeface="宋体" charset="-122"/>
              </a:rPr>
              <a:t>Learning Motif Models</a:t>
            </a:r>
          </a:p>
        </p:txBody>
      </p:sp>
      <p:sp>
        <p:nvSpPr>
          <p:cNvPr id="27652" name="Rectangle 6"/>
          <p:cNvSpPr>
            <a:spLocks noChangeArrowheads="1"/>
          </p:cNvSpPr>
          <p:nvPr/>
        </p:nvSpPr>
        <p:spPr bwMode="auto">
          <a:xfrm>
            <a:off x="609600" y="742950"/>
            <a:ext cx="8001000" cy="647700"/>
          </a:xfrm>
          <a:prstGeom prst="rect">
            <a:avLst/>
          </a:prstGeom>
          <a:solidFill>
            <a:schemeClr val="bg1"/>
          </a:solidFill>
          <a:ln w="9525">
            <a:noFill/>
            <a:miter lim="800000"/>
            <a:headEnd/>
            <a:tailEnd/>
          </a:ln>
        </p:spPr>
        <p:txBody>
          <a:bodyPr wrap="none" anchor="ct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ea typeface="宋体" charset="-122"/>
              </a:rPr>
              <a:t>Motif Finding Problem</a:t>
            </a:r>
          </a:p>
        </p:txBody>
      </p:sp>
      <p:sp>
        <p:nvSpPr>
          <p:cNvPr id="4099" name="Rectangle 3"/>
          <p:cNvSpPr>
            <a:spLocks noGrp="1" noChangeArrowheads="1"/>
          </p:cNvSpPr>
          <p:nvPr>
            <p:ph type="body" idx="1"/>
          </p:nvPr>
        </p:nvSpPr>
        <p:spPr/>
        <p:txBody>
          <a:bodyPr/>
          <a:lstStyle/>
          <a:p>
            <a:r>
              <a:rPr lang="en-US" altLang="zh-CN" dirty="0">
                <a:ea typeface="宋体" charset="-122"/>
              </a:rPr>
              <a:t>Given a set of sequences, find the motif shared by all or most sequences, while its starting position in each sequence is unknown</a:t>
            </a:r>
          </a:p>
          <a:p>
            <a:r>
              <a:rPr lang="en-US" altLang="zh-CN" dirty="0">
                <a:ea typeface="宋体" charset="-122"/>
              </a:rPr>
              <a:t>Assumption:</a:t>
            </a:r>
          </a:p>
          <a:p>
            <a:pPr lvl="1"/>
            <a:r>
              <a:rPr lang="en-US" altLang="zh-CN" dirty="0">
                <a:ea typeface="宋体" charset="-122"/>
              </a:rPr>
              <a:t>Each motif appears exactly once in one sequence</a:t>
            </a:r>
          </a:p>
          <a:p>
            <a:pPr lvl="1"/>
            <a:r>
              <a:rPr lang="en-US" altLang="zh-CN" dirty="0">
                <a:ea typeface="宋体" charset="-122"/>
              </a:rPr>
              <a:t>The motif has fixed length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charset="-122"/>
              </a:rPr>
              <a:t>Generative Model</a:t>
            </a:r>
          </a:p>
        </p:txBody>
      </p:sp>
      <p:sp>
        <p:nvSpPr>
          <p:cNvPr id="5123" name="Rectangle 3"/>
          <p:cNvSpPr>
            <a:spLocks noGrp="1" noChangeArrowheads="1"/>
          </p:cNvSpPr>
          <p:nvPr>
            <p:ph type="body" idx="1"/>
          </p:nvPr>
        </p:nvSpPr>
        <p:spPr/>
        <p:txBody>
          <a:bodyPr/>
          <a:lstStyle/>
          <a:p>
            <a:r>
              <a:rPr lang="en-US" altLang="zh-CN" sz="2400">
                <a:ea typeface="宋体" charset="-122"/>
              </a:rPr>
              <a:t>Suppose the sequences are aligned, the aligned regions are generated from a motif model </a:t>
            </a:r>
          </a:p>
          <a:p>
            <a:endParaRPr lang="en-US" altLang="zh-CN" sz="2400">
              <a:ea typeface="宋体" charset="-122"/>
            </a:endParaRPr>
          </a:p>
          <a:p>
            <a:r>
              <a:rPr lang="en-US" altLang="zh-CN" sz="2400">
                <a:ea typeface="宋体" charset="-122"/>
              </a:rPr>
              <a:t>Motif model is a PWM. A PWM is a position-specific multinomial distribution. </a:t>
            </a:r>
          </a:p>
          <a:p>
            <a:pPr lvl="1"/>
            <a:r>
              <a:rPr lang="en-US" altLang="zh-CN" sz="2000">
                <a:ea typeface="宋体" charset="-122"/>
              </a:rPr>
              <a:t>For each position i, a multinomial distribution on (A,C,G,T): q</a:t>
            </a:r>
            <a:r>
              <a:rPr lang="en-US" altLang="zh-CN" sz="2000" baseline="-25000">
                <a:ea typeface="宋体" charset="-122"/>
              </a:rPr>
              <a:t>iA</a:t>
            </a:r>
            <a:r>
              <a:rPr lang="en-US" altLang="zh-CN" sz="2000">
                <a:ea typeface="宋体" charset="-122"/>
              </a:rPr>
              <a:t>,q</a:t>
            </a:r>
            <a:r>
              <a:rPr lang="en-US" altLang="zh-CN" sz="2000" baseline="-25000">
                <a:ea typeface="宋体" charset="-122"/>
              </a:rPr>
              <a:t>iC</a:t>
            </a:r>
            <a:r>
              <a:rPr lang="en-US" altLang="zh-CN" sz="2000">
                <a:ea typeface="宋体" charset="-122"/>
              </a:rPr>
              <a:t>,q</a:t>
            </a:r>
            <a:r>
              <a:rPr lang="en-US" altLang="zh-CN" sz="2000" baseline="-25000">
                <a:ea typeface="宋体" charset="-122"/>
              </a:rPr>
              <a:t>iG</a:t>
            </a:r>
            <a:r>
              <a:rPr lang="en-US" altLang="zh-CN" sz="2000">
                <a:ea typeface="宋体" charset="-122"/>
              </a:rPr>
              <a:t>,q</a:t>
            </a:r>
            <a:r>
              <a:rPr lang="en-US" altLang="zh-CN" sz="2000" baseline="-25000">
                <a:ea typeface="宋体" charset="-122"/>
              </a:rPr>
              <a:t>iT</a:t>
            </a:r>
            <a:endParaRPr lang="en-US" altLang="zh-CN" sz="2000">
              <a:ea typeface="宋体" charset="-122"/>
            </a:endParaRPr>
          </a:p>
          <a:p>
            <a:endParaRPr lang="en-US" altLang="zh-CN" sz="2400">
              <a:ea typeface="宋体" charset="-122"/>
            </a:endParaRPr>
          </a:p>
          <a:p>
            <a:r>
              <a:rPr lang="en-US" altLang="zh-CN" sz="2400">
                <a:ea typeface="宋体" charset="-122"/>
              </a:rPr>
              <a:t>The unaligned regions are generated from a background model: p</a:t>
            </a:r>
            <a:r>
              <a:rPr lang="en-US" altLang="zh-CN" sz="2400" baseline="-25000">
                <a:ea typeface="宋体" charset="-122"/>
              </a:rPr>
              <a:t>A</a:t>
            </a:r>
            <a:r>
              <a:rPr lang="en-US" altLang="zh-CN" sz="2400">
                <a:ea typeface="宋体" charset="-122"/>
              </a:rPr>
              <a:t>,p</a:t>
            </a:r>
            <a:r>
              <a:rPr lang="en-US" altLang="zh-CN" sz="2400" baseline="-25000">
                <a:ea typeface="宋体" charset="-122"/>
              </a:rPr>
              <a:t>C</a:t>
            </a:r>
            <a:r>
              <a:rPr lang="en-US" altLang="zh-CN" sz="2400">
                <a:ea typeface="宋体" charset="-122"/>
              </a:rPr>
              <a:t>,p</a:t>
            </a:r>
            <a:r>
              <a:rPr lang="en-US" altLang="zh-CN" sz="2400" baseline="-25000">
                <a:ea typeface="宋体" charset="-122"/>
              </a:rPr>
              <a:t>G</a:t>
            </a:r>
            <a:r>
              <a:rPr lang="en-US" altLang="zh-CN" sz="2400">
                <a:ea typeface="宋体" charset="-122"/>
              </a:rPr>
              <a:t>,p</a:t>
            </a:r>
            <a:r>
              <a:rPr lang="en-US" altLang="zh-CN" sz="2400" baseline="-25000">
                <a:ea typeface="宋体" charset="-122"/>
              </a:rPr>
              <a:t>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E044DF78-FFF8-49FB-AA33-78223C51BCF2}" type="slidenum">
              <a:rPr lang="en-US" altLang="zh-CN"/>
              <a:pPr/>
              <a:t>3</a:t>
            </a:fld>
            <a:endParaRPr lang="en-US" altLang="zh-CN"/>
          </a:p>
        </p:txBody>
      </p:sp>
      <p:sp>
        <p:nvSpPr>
          <p:cNvPr id="57346" name="Rectangle 2"/>
          <p:cNvSpPr>
            <a:spLocks noGrp="1" noChangeArrowheads="1"/>
          </p:cNvSpPr>
          <p:nvPr>
            <p:ph type="title"/>
          </p:nvPr>
        </p:nvSpPr>
        <p:spPr/>
        <p:txBody>
          <a:bodyPr/>
          <a:lstStyle/>
          <a:p>
            <a:r>
              <a:rPr lang="en-US" altLang="zh-CN"/>
              <a:t>Regulation of Genes</a:t>
            </a:r>
          </a:p>
        </p:txBody>
      </p:sp>
      <p:sp>
        <p:nvSpPr>
          <p:cNvPr id="57350" name="Rectangle 6"/>
          <p:cNvSpPr>
            <a:spLocks noChangeArrowheads="1"/>
          </p:cNvSpPr>
          <p:nvPr/>
        </p:nvSpPr>
        <p:spPr bwMode="auto">
          <a:xfrm>
            <a:off x="4876800" y="4318000"/>
            <a:ext cx="3429000" cy="457200"/>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57351" name="Rectangle 7"/>
          <p:cNvSpPr>
            <a:spLocks noChangeArrowheads="1"/>
          </p:cNvSpPr>
          <p:nvPr/>
        </p:nvSpPr>
        <p:spPr bwMode="auto">
          <a:xfrm>
            <a:off x="990600" y="4318000"/>
            <a:ext cx="3886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7353" name="Rectangle 9"/>
          <p:cNvSpPr>
            <a:spLocks noChangeArrowheads="1"/>
          </p:cNvSpPr>
          <p:nvPr/>
        </p:nvSpPr>
        <p:spPr bwMode="auto">
          <a:xfrm>
            <a:off x="6172200" y="5308600"/>
            <a:ext cx="933450" cy="519113"/>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sz="2800" b="0">
                <a:latin typeface="Times New Roman" pitchFamily="18" charset="0"/>
              </a:rPr>
              <a:t>Gene</a:t>
            </a:r>
          </a:p>
        </p:txBody>
      </p:sp>
      <p:sp>
        <p:nvSpPr>
          <p:cNvPr id="57354" name="Rectangle 10"/>
          <p:cNvSpPr>
            <a:spLocks noChangeArrowheads="1"/>
          </p:cNvSpPr>
          <p:nvPr/>
        </p:nvSpPr>
        <p:spPr bwMode="auto">
          <a:xfrm>
            <a:off x="3352800" y="4318000"/>
            <a:ext cx="381000" cy="457200"/>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7355" name="Oval 11"/>
          <p:cNvSpPr>
            <a:spLocks noChangeArrowheads="1"/>
          </p:cNvSpPr>
          <p:nvPr/>
        </p:nvSpPr>
        <p:spPr bwMode="auto">
          <a:xfrm>
            <a:off x="2514600" y="2819400"/>
            <a:ext cx="1295400" cy="762000"/>
          </a:xfrm>
          <a:prstGeom prst="ellipse">
            <a:avLst/>
          </a:prstGeom>
          <a:solidFill>
            <a:srgbClr val="00CCFF"/>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7356" name="Text Box 12"/>
          <p:cNvSpPr txBox="1">
            <a:spLocks noChangeArrowheads="1"/>
          </p:cNvSpPr>
          <p:nvPr/>
        </p:nvSpPr>
        <p:spPr bwMode="auto">
          <a:xfrm>
            <a:off x="762000" y="5384800"/>
            <a:ext cx="3200400" cy="519113"/>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altLang="zh-CN" sz="2800" b="0">
                <a:latin typeface="Times New Roman" pitchFamily="18" charset="0"/>
              </a:rPr>
              <a:t>Regulatory Element</a:t>
            </a:r>
          </a:p>
        </p:txBody>
      </p:sp>
      <p:sp>
        <p:nvSpPr>
          <p:cNvPr id="57357" name="Line 13"/>
          <p:cNvSpPr>
            <a:spLocks noChangeShapeType="1"/>
          </p:cNvSpPr>
          <p:nvPr/>
        </p:nvSpPr>
        <p:spPr bwMode="auto">
          <a:xfrm flipV="1">
            <a:off x="2971800" y="4851400"/>
            <a:ext cx="457200" cy="609600"/>
          </a:xfrm>
          <a:prstGeom prst="line">
            <a:avLst/>
          </a:prstGeom>
          <a:noFill/>
          <a:ln w="28575">
            <a:solidFill>
              <a:schemeClr val="tx1"/>
            </a:solidFill>
            <a:round/>
            <a:headEnd/>
            <a:tailEnd type="triangle" w="med" len="med"/>
          </a:ln>
          <a:effectLst/>
        </p:spPr>
        <p:txBody>
          <a:bodyPr/>
          <a:lstStyle/>
          <a:p>
            <a:endParaRPr lang="zh-CN" altLang="en-US"/>
          </a:p>
        </p:txBody>
      </p:sp>
      <p:sp>
        <p:nvSpPr>
          <p:cNvPr id="57358" name="Rectangle 14"/>
          <p:cNvSpPr>
            <a:spLocks noChangeArrowheads="1"/>
          </p:cNvSpPr>
          <p:nvPr/>
        </p:nvSpPr>
        <p:spPr bwMode="auto">
          <a:xfrm>
            <a:off x="2976563" y="3352800"/>
            <a:ext cx="381000" cy="228600"/>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7359" name="Text Box 15"/>
          <p:cNvSpPr txBox="1">
            <a:spLocks noChangeArrowheads="1"/>
          </p:cNvSpPr>
          <p:nvPr/>
        </p:nvSpPr>
        <p:spPr bwMode="auto">
          <a:xfrm>
            <a:off x="5791200" y="2971800"/>
            <a:ext cx="2819400" cy="817563"/>
          </a:xfrm>
          <a:prstGeom prst="rect">
            <a:avLst/>
          </a:prstGeom>
          <a:noFill/>
          <a:ln w="9525">
            <a:noFill/>
            <a:miter lim="800000"/>
            <a:headEnd/>
            <a:tailEnd/>
          </a:ln>
          <a:effectLst/>
        </p:spPr>
        <p:txBody>
          <a:bodyPr>
            <a:spAutoFit/>
          </a:bodyPr>
          <a:lstStyle/>
          <a:p>
            <a:pPr algn="ctr">
              <a:lnSpc>
                <a:spcPct val="60000"/>
              </a:lnSpc>
              <a:spcBef>
                <a:spcPct val="50000"/>
              </a:spcBef>
              <a:buClrTx/>
              <a:buFontTx/>
              <a:buNone/>
            </a:pPr>
            <a:r>
              <a:rPr lang="en-US" altLang="zh-CN" sz="2800" b="0">
                <a:latin typeface="Times New Roman" pitchFamily="18" charset="0"/>
              </a:rPr>
              <a:t>RNA polymerase</a:t>
            </a:r>
          </a:p>
          <a:p>
            <a:pPr algn="ctr">
              <a:lnSpc>
                <a:spcPct val="60000"/>
              </a:lnSpc>
              <a:spcBef>
                <a:spcPct val="50000"/>
              </a:spcBef>
              <a:buClrTx/>
              <a:buFontTx/>
              <a:buNone/>
            </a:pPr>
            <a:r>
              <a:rPr lang="en-US" altLang="zh-CN" sz="2800" b="0">
                <a:latin typeface="Times New Roman" pitchFamily="18" charset="0"/>
              </a:rPr>
              <a:t>(Protein)</a:t>
            </a:r>
            <a:endParaRPr lang="en-US" altLang="zh-CN" sz="2000" b="0">
              <a:latin typeface="Times New Roman" pitchFamily="18" charset="0"/>
            </a:endParaRPr>
          </a:p>
        </p:txBody>
      </p:sp>
      <p:sp>
        <p:nvSpPr>
          <p:cNvPr id="57360" name="Oval 16"/>
          <p:cNvSpPr>
            <a:spLocks noChangeArrowheads="1"/>
          </p:cNvSpPr>
          <p:nvPr/>
        </p:nvSpPr>
        <p:spPr bwMode="auto">
          <a:xfrm>
            <a:off x="4572000" y="2971800"/>
            <a:ext cx="838200" cy="762000"/>
          </a:xfrm>
          <a:prstGeom prst="ellipse">
            <a:avLst/>
          </a:prstGeom>
          <a:solidFill>
            <a:srgbClr val="FFFF66"/>
          </a:solidFill>
          <a:ln w="9525">
            <a:solidFill>
              <a:schemeClr val="tx1"/>
            </a:solidFill>
            <a:round/>
            <a:headEnd/>
            <a:tailEnd/>
          </a:ln>
          <a:effectLst/>
        </p:spPr>
        <p:txBody>
          <a:bodyPr wrap="none" anchor="ctr"/>
          <a:lstStyle/>
          <a:p>
            <a:endParaRPr lang="zh-CN" altLang="en-US"/>
          </a:p>
        </p:txBody>
      </p:sp>
      <p:sp>
        <p:nvSpPr>
          <p:cNvPr id="57361" name="Text Box 17"/>
          <p:cNvSpPr txBox="1">
            <a:spLocks noChangeArrowheads="1"/>
          </p:cNvSpPr>
          <p:nvPr/>
        </p:nvSpPr>
        <p:spPr bwMode="auto">
          <a:xfrm>
            <a:off x="3886200" y="1676400"/>
            <a:ext cx="3276600" cy="776288"/>
          </a:xfrm>
          <a:prstGeom prst="rect">
            <a:avLst/>
          </a:prstGeom>
          <a:noFill/>
          <a:ln w="9525">
            <a:noFill/>
            <a:miter lim="800000"/>
            <a:headEnd/>
            <a:tailEnd/>
          </a:ln>
          <a:effectLst/>
        </p:spPr>
        <p:txBody>
          <a:bodyPr>
            <a:spAutoFit/>
          </a:bodyPr>
          <a:lstStyle/>
          <a:p>
            <a:pPr algn="ctr">
              <a:lnSpc>
                <a:spcPct val="80000"/>
              </a:lnSpc>
              <a:spcBef>
                <a:spcPct val="50000"/>
              </a:spcBef>
              <a:buClrTx/>
              <a:buFontTx/>
              <a:buNone/>
            </a:pPr>
            <a:r>
              <a:rPr lang="en-US" altLang="zh-CN" sz="2800" b="0">
                <a:latin typeface="Times New Roman" pitchFamily="18" charset="0"/>
              </a:rPr>
              <a:t>Transcription Factor</a:t>
            </a:r>
          </a:p>
          <a:p>
            <a:pPr algn="ctr">
              <a:lnSpc>
                <a:spcPct val="30000"/>
              </a:lnSpc>
              <a:spcBef>
                <a:spcPct val="50000"/>
              </a:spcBef>
              <a:buClrTx/>
              <a:buFontTx/>
              <a:buNone/>
            </a:pPr>
            <a:r>
              <a:rPr lang="en-US" altLang="zh-CN" sz="2800" b="0">
                <a:latin typeface="Times New Roman" pitchFamily="18" charset="0"/>
              </a:rPr>
              <a:t>(Protein)</a:t>
            </a:r>
          </a:p>
        </p:txBody>
      </p:sp>
      <p:sp>
        <p:nvSpPr>
          <p:cNvPr id="57362" name="Line 18"/>
          <p:cNvSpPr>
            <a:spLocks noChangeShapeType="1"/>
          </p:cNvSpPr>
          <p:nvPr/>
        </p:nvSpPr>
        <p:spPr bwMode="auto">
          <a:xfrm flipH="1">
            <a:off x="3733800" y="2133600"/>
            <a:ext cx="914400" cy="685800"/>
          </a:xfrm>
          <a:prstGeom prst="line">
            <a:avLst/>
          </a:prstGeom>
          <a:noFill/>
          <a:ln w="28575">
            <a:solidFill>
              <a:schemeClr val="tx1"/>
            </a:solidFill>
            <a:round/>
            <a:headEnd/>
            <a:tailEnd type="triangle" w="med" len="med"/>
          </a:ln>
          <a:effectLst/>
        </p:spPr>
        <p:txBody>
          <a:bodyPr/>
          <a:lstStyle/>
          <a:p>
            <a:endParaRPr lang="zh-CN" altLang="en-US"/>
          </a:p>
        </p:txBody>
      </p:sp>
      <p:sp>
        <p:nvSpPr>
          <p:cNvPr id="57363" name="Text Box 19"/>
          <p:cNvSpPr txBox="1">
            <a:spLocks noChangeArrowheads="1"/>
          </p:cNvSpPr>
          <p:nvPr/>
        </p:nvSpPr>
        <p:spPr bwMode="auto">
          <a:xfrm>
            <a:off x="68263" y="4267200"/>
            <a:ext cx="955675" cy="519113"/>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buFontTx/>
              <a:buNone/>
            </a:pPr>
            <a:r>
              <a:rPr lang="en-US" altLang="zh-CN" sz="2800" b="0">
                <a:latin typeface="Times New Roman" pitchFamily="18" charset="0"/>
              </a:rPr>
              <a:t>DNA</a:t>
            </a:r>
          </a:p>
        </p:txBody>
      </p:sp>
      <p:sp>
        <p:nvSpPr>
          <p:cNvPr id="57364" name="Rectangle 20"/>
          <p:cNvSpPr>
            <a:spLocks noChangeArrowheads="1"/>
          </p:cNvSpPr>
          <p:nvPr/>
        </p:nvSpPr>
        <p:spPr bwMode="auto">
          <a:xfrm>
            <a:off x="8305800" y="4318000"/>
            <a:ext cx="457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7365" name="Oval 21"/>
          <p:cNvSpPr>
            <a:spLocks noChangeArrowheads="1"/>
          </p:cNvSpPr>
          <p:nvPr/>
        </p:nvSpPr>
        <p:spPr bwMode="auto">
          <a:xfrm>
            <a:off x="1066800" y="1752600"/>
            <a:ext cx="1295400" cy="762000"/>
          </a:xfrm>
          <a:prstGeom prst="ellipse">
            <a:avLst/>
          </a:prstGeom>
          <a:solidFill>
            <a:srgbClr val="66FF66"/>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7366" name="Rectangle 22"/>
          <p:cNvSpPr>
            <a:spLocks noChangeArrowheads="1"/>
          </p:cNvSpPr>
          <p:nvPr/>
        </p:nvSpPr>
        <p:spPr bwMode="auto">
          <a:xfrm>
            <a:off x="1528763" y="2286000"/>
            <a:ext cx="381000" cy="2286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7367" name="Line 23"/>
          <p:cNvSpPr>
            <a:spLocks noChangeShapeType="1"/>
          </p:cNvSpPr>
          <p:nvPr/>
        </p:nvSpPr>
        <p:spPr bwMode="auto">
          <a:xfrm flipH="1">
            <a:off x="5486400" y="3124200"/>
            <a:ext cx="381000" cy="152400"/>
          </a:xfrm>
          <a:prstGeom prst="line">
            <a:avLst/>
          </a:prstGeom>
          <a:noFill/>
          <a:ln w="28575">
            <a:solidFill>
              <a:schemeClr val="tx1"/>
            </a:solidFill>
            <a:round/>
            <a:headEnd/>
            <a:tailEnd type="triangle" w="med" len="med"/>
          </a:ln>
          <a:effectLst/>
        </p:spPr>
        <p:txBody>
          <a:bodyPr/>
          <a:lstStyle/>
          <a:p>
            <a:endParaRPr lang="zh-CN" altLang="en-US"/>
          </a:p>
        </p:txBody>
      </p:sp>
      <p:sp>
        <p:nvSpPr>
          <p:cNvPr id="57368" name="Rectangle 24"/>
          <p:cNvSpPr>
            <a:spLocks noChangeArrowheads="1"/>
          </p:cNvSpPr>
          <p:nvPr/>
        </p:nvSpPr>
        <p:spPr bwMode="auto">
          <a:xfrm>
            <a:off x="1981200" y="4318000"/>
            <a:ext cx="381000" cy="4572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7369" name="Line 25"/>
          <p:cNvSpPr>
            <a:spLocks noChangeShapeType="1"/>
          </p:cNvSpPr>
          <p:nvPr/>
        </p:nvSpPr>
        <p:spPr bwMode="auto">
          <a:xfrm flipV="1">
            <a:off x="6629400" y="4927600"/>
            <a:ext cx="0" cy="457200"/>
          </a:xfrm>
          <a:prstGeom prst="line">
            <a:avLst/>
          </a:prstGeom>
          <a:noFill/>
          <a:ln w="28575">
            <a:solidFill>
              <a:schemeClr val="tx1"/>
            </a:solidFill>
            <a:round/>
            <a:headEnd/>
            <a:tailEnd type="triangle" w="med" len="med"/>
          </a:ln>
          <a:effectLst/>
        </p:spPr>
        <p:txBody>
          <a:bodyPr/>
          <a:lstStyle/>
          <a:p>
            <a:endParaRPr lang="zh-CN" altLang="en-US"/>
          </a:p>
        </p:txBody>
      </p:sp>
      <p:sp>
        <p:nvSpPr>
          <p:cNvPr id="57371" name="Rectangle 27"/>
          <p:cNvSpPr>
            <a:spLocks noChangeArrowheads="1"/>
          </p:cNvSpPr>
          <p:nvPr/>
        </p:nvSpPr>
        <p:spPr bwMode="auto">
          <a:xfrm>
            <a:off x="609600" y="6172200"/>
            <a:ext cx="4402138" cy="366713"/>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b="0"/>
              <a:t>source: </a:t>
            </a:r>
            <a:r>
              <a:rPr lang="en-US" altLang="zh-CN" b="0" u="sng"/>
              <a:t>M. Tompa</a:t>
            </a:r>
            <a:r>
              <a:rPr lang="en-US" altLang="zh-CN" b="0"/>
              <a:t>, U. of Washington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宋体" charset="-122"/>
              </a:rPr>
              <a:t>A Promoter Model</a:t>
            </a:r>
          </a:p>
        </p:txBody>
      </p:sp>
      <p:sp>
        <p:nvSpPr>
          <p:cNvPr id="28675" name="Line 3"/>
          <p:cNvSpPr>
            <a:spLocks noChangeShapeType="1"/>
          </p:cNvSpPr>
          <p:nvPr/>
        </p:nvSpPr>
        <p:spPr bwMode="auto">
          <a:xfrm>
            <a:off x="1331913" y="3263900"/>
            <a:ext cx="6421437" cy="1588"/>
          </a:xfrm>
          <a:prstGeom prst="line">
            <a:avLst/>
          </a:prstGeom>
          <a:noFill/>
          <a:ln w="28575">
            <a:solidFill>
              <a:schemeClr val="tx1"/>
            </a:solidFill>
            <a:round/>
            <a:headEnd/>
            <a:tailEnd/>
          </a:ln>
        </p:spPr>
        <p:txBody>
          <a:bodyPr/>
          <a:lstStyle/>
          <a:p>
            <a:endParaRPr lang="zh-CN" altLang="en-US"/>
          </a:p>
        </p:txBody>
      </p:sp>
      <p:sp>
        <p:nvSpPr>
          <p:cNvPr id="28676" name="AutoShape 4"/>
          <p:cNvSpPr>
            <a:spLocks noChangeArrowheads="1"/>
          </p:cNvSpPr>
          <p:nvPr/>
        </p:nvSpPr>
        <p:spPr bwMode="auto">
          <a:xfrm>
            <a:off x="6345238" y="3084513"/>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8677" name="Line 5"/>
          <p:cNvSpPr>
            <a:spLocks noChangeShapeType="1"/>
          </p:cNvSpPr>
          <p:nvPr/>
        </p:nvSpPr>
        <p:spPr bwMode="auto">
          <a:xfrm>
            <a:off x="1441450" y="2241550"/>
            <a:ext cx="6311900" cy="1588"/>
          </a:xfrm>
          <a:prstGeom prst="line">
            <a:avLst/>
          </a:prstGeom>
          <a:noFill/>
          <a:ln w="28575">
            <a:solidFill>
              <a:schemeClr val="tx1"/>
            </a:solidFill>
            <a:round/>
            <a:headEnd/>
            <a:tailEnd/>
          </a:ln>
        </p:spPr>
        <p:txBody>
          <a:bodyPr/>
          <a:lstStyle/>
          <a:p>
            <a:endParaRPr lang="zh-CN" altLang="en-US"/>
          </a:p>
        </p:txBody>
      </p:sp>
      <p:sp>
        <p:nvSpPr>
          <p:cNvPr id="28678" name="AutoShape 6"/>
          <p:cNvSpPr>
            <a:spLocks noChangeArrowheads="1"/>
          </p:cNvSpPr>
          <p:nvPr/>
        </p:nvSpPr>
        <p:spPr bwMode="auto">
          <a:xfrm>
            <a:off x="6345238" y="2063750"/>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8679" name="Line 7"/>
          <p:cNvSpPr>
            <a:spLocks noChangeShapeType="1"/>
          </p:cNvSpPr>
          <p:nvPr/>
        </p:nvSpPr>
        <p:spPr bwMode="auto">
          <a:xfrm>
            <a:off x="1927225" y="2752725"/>
            <a:ext cx="5826125" cy="1588"/>
          </a:xfrm>
          <a:prstGeom prst="line">
            <a:avLst/>
          </a:prstGeom>
          <a:noFill/>
          <a:ln w="28575">
            <a:solidFill>
              <a:schemeClr val="tx1"/>
            </a:solidFill>
            <a:round/>
            <a:headEnd/>
            <a:tailEnd/>
          </a:ln>
        </p:spPr>
        <p:txBody>
          <a:bodyPr/>
          <a:lstStyle/>
          <a:p>
            <a:endParaRPr lang="zh-CN" altLang="en-US"/>
          </a:p>
        </p:txBody>
      </p:sp>
      <p:sp>
        <p:nvSpPr>
          <p:cNvPr id="28680" name="AutoShape 8"/>
          <p:cNvSpPr>
            <a:spLocks noChangeArrowheads="1"/>
          </p:cNvSpPr>
          <p:nvPr/>
        </p:nvSpPr>
        <p:spPr bwMode="auto">
          <a:xfrm>
            <a:off x="6345238" y="2573338"/>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8681" name="Line 9"/>
          <p:cNvSpPr>
            <a:spLocks noChangeShapeType="1"/>
          </p:cNvSpPr>
          <p:nvPr/>
        </p:nvSpPr>
        <p:spPr bwMode="auto">
          <a:xfrm>
            <a:off x="1012825" y="1733550"/>
            <a:ext cx="6740525" cy="1588"/>
          </a:xfrm>
          <a:prstGeom prst="line">
            <a:avLst/>
          </a:prstGeom>
          <a:noFill/>
          <a:ln w="28575">
            <a:solidFill>
              <a:schemeClr val="tx1"/>
            </a:solidFill>
            <a:round/>
            <a:headEnd/>
            <a:tailEnd/>
          </a:ln>
        </p:spPr>
        <p:txBody>
          <a:bodyPr/>
          <a:lstStyle/>
          <a:p>
            <a:endParaRPr lang="zh-CN" altLang="en-US"/>
          </a:p>
        </p:txBody>
      </p:sp>
      <p:sp>
        <p:nvSpPr>
          <p:cNvPr id="28682" name="AutoShape 10"/>
          <p:cNvSpPr>
            <a:spLocks noChangeArrowheads="1"/>
          </p:cNvSpPr>
          <p:nvPr/>
        </p:nvSpPr>
        <p:spPr bwMode="auto">
          <a:xfrm>
            <a:off x="6345238" y="1554163"/>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8683" name="Rectangle 11"/>
          <p:cNvSpPr>
            <a:spLocks noChangeArrowheads="1"/>
          </p:cNvSpPr>
          <p:nvPr/>
        </p:nvSpPr>
        <p:spPr bwMode="auto">
          <a:xfrm>
            <a:off x="2689225" y="3187700"/>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8684" name="Rectangle 12"/>
          <p:cNvSpPr>
            <a:spLocks noChangeArrowheads="1"/>
          </p:cNvSpPr>
          <p:nvPr/>
        </p:nvSpPr>
        <p:spPr bwMode="auto">
          <a:xfrm>
            <a:off x="3876675" y="2674938"/>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8685" name="Rectangle 13"/>
          <p:cNvSpPr>
            <a:spLocks noChangeArrowheads="1"/>
          </p:cNvSpPr>
          <p:nvPr/>
        </p:nvSpPr>
        <p:spPr bwMode="auto">
          <a:xfrm>
            <a:off x="3036888" y="2165350"/>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8686" name="Rectangle 14"/>
          <p:cNvSpPr>
            <a:spLocks noChangeArrowheads="1"/>
          </p:cNvSpPr>
          <p:nvPr/>
        </p:nvSpPr>
        <p:spPr bwMode="auto">
          <a:xfrm>
            <a:off x="4875213" y="1657350"/>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8687" name="AutoShape 15"/>
          <p:cNvSpPr>
            <a:spLocks/>
          </p:cNvSpPr>
          <p:nvPr/>
        </p:nvSpPr>
        <p:spPr bwMode="auto">
          <a:xfrm rot="5400000">
            <a:off x="5366544" y="935831"/>
            <a:ext cx="166688" cy="1146175"/>
          </a:xfrm>
          <a:prstGeom prst="leftBrace">
            <a:avLst>
              <a:gd name="adj1" fmla="val 57301"/>
              <a:gd name="adj2" fmla="val 50000"/>
            </a:avLst>
          </a:prstGeom>
          <a:noFill/>
          <a:ln w="9525">
            <a:solidFill>
              <a:schemeClr val="tx1"/>
            </a:solidFill>
            <a:round/>
            <a:headEnd/>
            <a:tailEnd/>
          </a:ln>
        </p:spPr>
        <p:txBody>
          <a:bodyPr wrap="none" anchor="ctr"/>
          <a:lstStyle/>
          <a:p>
            <a:endParaRPr lang="zh-CN" altLang="en-US">
              <a:ea typeface="宋体" charset="-122"/>
            </a:endParaRPr>
          </a:p>
        </p:txBody>
      </p:sp>
      <p:sp>
        <p:nvSpPr>
          <p:cNvPr id="28688" name="Text Box 16"/>
          <p:cNvSpPr txBox="1">
            <a:spLocks noChangeArrowheads="1"/>
          </p:cNvSpPr>
          <p:nvPr/>
        </p:nvSpPr>
        <p:spPr bwMode="auto">
          <a:xfrm>
            <a:off x="4873625" y="1122363"/>
            <a:ext cx="1139825" cy="336550"/>
          </a:xfrm>
          <a:prstGeom prst="rect">
            <a:avLst/>
          </a:prstGeom>
          <a:noFill/>
          <a:ln w="9525">
            <a:noFill/>
            <a:miter lim="800000"/>
            <a:headEnd/>
            <a:tailEnd/>
          </a:ln>
        </p:spPr>
        <p:txBody>
          <a:bodyPr>
            <a:spAutoFit/>
          </a:bodyPr>
          <a:lstStyle/>
          <a:p>
            <a:pPr algn="ctr"/>
            <a:r>
              <a:rPr lang="en-US" altLang="zh-CN" sz="1600" b="0">
                <a:ea typeface="宋体" charset="-122"/>
              </a:rPr>
              <a:t>Length K</a:t>
            </a:r>
          </a:p>
        </p:txBody>
      </p:sp>
      <p:sp>
        <p:nvSpPr>
          <p:cNvPr id="190481" name="Text Box 17"/>
          <p:cNvSpPr txBox="1">
            <a:spLocks noChangeArrowheads="1"/>
          </p:cNvSpPr>
          <p:nvPr/>
        </p:nvSpPr>
        <p:spPr bwMode="auto">
          <a:xfrm>
            <a:off x="1722438" y="3752850"/>
            <a:ext cx="671512" cy="336550"/>
          </a:xfrm>
          <a:prstGeom prst="rect">
            <a:avLst/>
          </a:prstGeom>
          <a:noFill/>
          <a:ln w="9525">
            <a:noFill/>
            <a:miter lim="800000"/>
            <a:headEnd/>
            <a:tailEnd/>
          </a:ln>
        </p:spPr>
        <p:txBody>
          <a:bodyPr wrap="none">
            <a:spAutoFit/>
          </a:bodyPr>
          <a:lstStyle/>
          <a:p>
            <a:r>
              <a:rPr lang="en-US" altLang="zh-CN" sz="1600">
                <a:solidFill>
                  <a:srgbClr val="993300"/>
                </a:solidFill>
                <a:ea typeface="宋体" charset="-122"/>
              </a:rPr>
              <a:t>Motif</a:t>
            </a:r>
          </a:p>
        </p:txBody>
      </p:sp>
      <p:sp>
        <p:nvSpPr>
          <p:cNvPr id="190482" name="Text Box 18"/>
          <p:cNvSpPr txBox="1">
            <a:spLocks noChangeArrowheads="1"/>
          </p:cNvSpPr>
          <p:nvPr/>
        </p:nvSpPr>
        <p:spPr bwMode="auto">
          <a:xfrm>
            <a:off x="0" y="6251575"/>
            <a:ext cx="9144000" cy="396875"/>
          </a:xfrm>
          <a:prstGeom prst="rect">
            <a:avLst/>
          </a:prstGeom>
          <a:noFill/>
          <a:ln w="9525">
            <a:noFill/>
            <a:miter lim="800000"/>
            <a:headEnd/>
            <a:tailEnd/>
          </a:ln>
        </p:spPr>
        <p:txBody>
          <a:bodyPr>
            <a:spAutoFit/>
          </a:bodyPr>
          <a:lstStyle/>
          <a:p>
            <a:pPr algn="ctr"/>
            <a:r>
              <a:rPr lang="en-US" altLang="zh-CN" sz="2000">
                <a:solidFill>
                  <a:srgbClr val="993300"/>
                </a:solidFill>
                <a:ea typeface="宋体" charset="-122"/>
              </a:rPr>
              <a:t>The same motif model in all promoters</a:t>
            </a:r>
          </a:p>
        </p:txBody>
      </p:sp>
      <p:grpSp>
        <p:nvGrpSpPr>
          <p:cNvPr id="2" name="Group 19"/>
          <p:cNvGrpSpPr>
            <a:grpSpLocks/>
          </p:cNvGrpSpPr>
          <p:nvPr/>
        </p:nvGrpSpPr>
        <p:grpSpPr bwMode="auto">
          <a:xfrm>
            <a:off x="750888" y="4035425"/>
            <a:ext cx="2324100" cy="1584325"/>
            <a:chOff x="473" y="2619"/>
            <a:chExt cx="1464" cy="998"/>
          </a:xfrm>
        </p:grpSpPr>
        <p:grpSp>
          <p:nvGrpSpPr>
            <p:cNvPr id="3" name="Group 20"/>
            <p:cNvGrpSpPr>
              <a:grpSpLocks/>
            </p:cNvGrpSpPr>
            <p:nvPr/>
          </p:nvGrpSpPr>
          <p:grpSpPr bwMode="auto">
            <a:xfrm>
              <a:off x="765" y="2895"/>
              <a:ext cx="1116" cy="686"/>
              <a:chOff x="765" y="2895"/>
              <a:chExt cx="1116" cy="686"/>
            </a:xfrm>
          </p:grpSpPr>
          <p:sp>
            <p:nvSpPr>
              <p:cNvPr id="28705" name="Rectangle 21"/>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06" name="Rectangle 22"/>
              <p:cNvSpPr>
                <a:spLocks noChangeArrowheads="1"/>
              </p:cNvSpPr>
              <p:nvPr/>
            </p:nvSpPr>
            <p:spPr bwMode="auto">
              <a:xfrm>
                <a:off x="1509"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07" name="Rectangle 23"/>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.5</a:t>
                </a:r>
              </a:p>
            </p:txBody>
          </p:sp>
          <p:sp>
            <p:nvSpPr>
              <p:cNvPr id="28708" name="Rectangle 24"/>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28709" name="Rectangle 25"/>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28710" name="Rectangle 26"/>
              <p:cNvSpPr>
                <a:spLocks noChangeArrowheads="1"/>
              </p:cNvSpPr>
              <p:nvPr/>
            </p:nvSpPr>
            <p:spPr bwMode="auto">
              <a:xfrm>
                <a:off x="1323"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11" name="Rectangle 27"/>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12" name="Rectangle 28"/>
              <p:cNvSpPr>
                <a:spLocks noChangeArrowheads="1"/>
              </p:cNvSpPr>
              <p:nvPr/>
            </p:nvSpPr>
            <p:spPr bwMode="auto">
              <a:xfrm>
                <a:off x="951"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28713" name="Rectangle 29"/>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.3</a:t>
                </a:r>
              </a:p>
            </p:txBody>
          </p:sp>
          <p:sp>
            <p:nvSpPr>
              <p:cNvPr id="28714" name="Rectangle 30"/>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15" name="Rectangle 31"/>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16" name="Rectangle 32"/>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28717" name="Rectangle 33"/>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.5</a:t>
                </a:r>
              </a:p>
            </p:txBody>
          </p:sp>
          <p:sp>
            <p:nvSpPr>
              <p:cNvPr id="28718" name="Rectangle 34"/>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28719" name="Rectangle 35"/>
              <p:cNvSpPr>
                <a:spLocks noChangeArrowheads="1"/>
              </p:cNvSpPr>
              <p:nvPr/>
            </p:nvSpPr>
            <p:spPr bwMode="auto">
              <a:xfrm>
                <a:off x="1695"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28720" name="Rectangle 36"/>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21" name="Rectangle 37"/>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22" name="Rectangle 38"/>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23" name="Rectangle 39"/>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24" name="Rectangle 40"/>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.3</a:t>
                </a:r>
              </a:p>
            </p:txBody>
          </p:sp>
          <p:sp>
            <p:nvSpPr>
              <p:cNvPr id="28725" name="Rectangle 41"/>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28726" name="Rectangle 42"/>
              <p:cNvSpPr>
                <a:spLocks noChangeArrowheads="1"/>
              </p:cNvSpPr>
              <p:nvPr/>
            </p:nvSpPr>
            <p:spPr bwMode="auto">
              <a:xfrm>
                <a:off x="1137"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28727" name="Rectangle 43"/>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28728" name="Rectangle 44"/>
              <p:cNvSpPr>
                <a:spLocks noChangeArrowheads="1"/>
              </p:cNvSpPr>
              <p:nvPr/>
            </p:nvSpPr>
            <p:spPr bwMode="auto">
              <a:xfrm>
                <a:off x="765"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28729" name="Line 45"/>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a:p>
            </p:txBody>
          </p:sp>
          <p:sp>
            <p:nvSpPr>
              <p:cNvPr id="28730" name="Line 46"/>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a:p>
            </p:txBody>
          </p:sp>
          <p:sp>
            <p:nvSpPr>
              <p:cNvPr id="28731" name="Line 47"/>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a:p>
            </p:txBody>
          </p:sp>
          <p:sp>
            <p:nvSpPr>
              <p:cNvPr id="28732" name="Line 48"/>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a:p>
            </p:txBody>
          </p:sp>
          <p:sp>
            <p:nvSpPr>
              <p:cNvPr id="28733" name="Line 49"/>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a:p>
            </p:txBody>
          </p:sp>
          <p:sp>
            <p:nvSpPr>
              <p:cNvPr id="28734" name="Line 50"/>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a:p>
            </p:txBody>
          </p:sp>
          <p:sp>
            <p:nvSpPr>
              <p:cNvPr id="28735" name="Line 51"/>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a:p>
            </p:txBody>
          </p:sp>
          <p:grpSp>
            <p:nvGrpSpPr>
              <p:cNvPr id="4" name="Group 52"/>
              <p:cNvGrpSpPr>
                <a:grpSpLocks/>
              </p:cNvGrpSpPr>
              <p:nvPr/>
            </p:nvGrpSpPr>
            <p:grpSpPr bwMode="auto">
              <a:xfrm>
                <a:off x="765" y="2895"/>
                <a:ext cx="1116" cy="686"/>
                <a:chOff x="765" y="2895"/>
                <a:chExt cx="1116" cy="686"/>
              </a:xfrm>
            </p:grpSpPr>
            <p:sp>
              <p:nvSpPr>
                <p:cNvPr id="28738" name="Line 53"/>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a:p>
              </p:txBody>
            </p:sp>
            <p:sp>
              <p:nvSpPr>
                <p:cNvPr id="28739" name="Line 54"/>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a:p>
              </p:txBody>
            </p:sp>
            <p:sp>
              <p:nvSpPr>
                <p:cNvPr id="28740" name="Line 55"/>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a:p>
              </p:txBody>
            </p:sp>
            <p:sp>
              <p:nvSpPr>
                <p:cNvPr id="28741" name="Line 56"/>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a:p>
              </p:txBody>
            </p:sp>
          </p:grpSp>
          <p:sp>
            <p:nvSpPr>
              <p:cNvPr id="28737" name="Line 57"/>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a:p>
            </p:txBody>
          </p:sp>
        </p:grpSp>
        <p:sp>
          <p:nvSpPr>
            <p:cNvPr id="28701" name="Text Box 58"/>
            <p:cNvSpPr txBox="1">
              <a:spLocks noChangeArrowheads="1"/>
            </p:cNvSpPr>
            <p:nvPr/>
          </p:nvSpPr>
          <p:spPr bwMode="auto">
            <a:xfrm>
              <a:off x="473" y="2867"/>
              <a:ext cx="228" cy="750"/>
            </a:xfrm>
            <a:prstGeom prst="rect">
              <a:avLst/>
            </a:prstGeom>
            <a:noFill/>
            <a:ln w="22225">
              <a:noFill/>
              <a:miter lim="800000"/>
              <a:headEnd/>
              <a:tailEnd/>
            </a:ln>
          </p:spPr>
          <p:txBody>
            <a:bodyPr wrap="none">
              <a:spAutoFit/>
            </a:bodyPr>
            <a:lstStyle/>
            <a:p>
              <a:r>
                <a:rPr lang="en-US" altLang="zh-CN" sz="1800" b="0">
                  <a:latin typeface="Arial" charset="0"/>
                  <a:ea typeface="宋体" charset="-122"/>
                </a:rPr>
                <a:t>A</a:t>
              </a:r>
            </a:p>
            <a:p>
              <a:r>
                <a:rPr lang="en-US" altLang="zh-CN" sz="1800" b="0">
                  <a:latin typeface="Arial" charset="0"/>
                  <a:ea typeface="宋体" charset="-122"/>
                </a:rPr>
                <a:t>C</a:t>
              </a:r>
            </a:p>
            <a:p>
              <a:r>
                <a:rPr lang="en-US" altLang="zh-CN" sz="1800" b="0">
                  <a:latin typeface="Arial" charset="0"/>
                  <a:ea typeface="宋体" charset="-122"/>
                </a:rPr>
                <a:t>G</a:t>
              </a:r>
            </a:p>
            <a:p>
              <a:r>
                <a:rPr lang="en-US" altLang="zh-CN" sz="1800" b="0">
                  <a:latin typeface="Arial" charset="0"/>
                  <a:ea typeface="宋体" charset="-122"/>
                </a:rPr>
                <a:t>T</a:t>
              </a:r>
            </a:p>
          </p:txBody>
        </p:sp>
        <p:sp>
          <p:nvSpPr>
            <p:cNvPr id="28702" name="Text Box 59"/>
            <p:cNvSpPr txBox="1">
              <a:spLocks noChangeArrowheads="1"/>
            </p:cNvSpPr>
            <p:nvPr/>
          </p:nvSpPr>
          <p:spPr bwMode="auto">
            <a:xfrm>
              <a:off x="719" y="2624"/>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sp>
          <p:nvSpPr>
            <p:cNvPr id="28703" name="Text Box 60"/>
            <p:cNvSpPr txBox="1">
              <a:spLocks noChangeArrowheads="1"/>
            </p:cNvSpPr>
            <p:nvPr/>
          </p:nvSpPr>
          <p:spPr bwMode="auto">
            <a:xfrm>
              <a:off x="1637" y="2620"/>
              <a:ext cx="300"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K</a:t>
              </a:r>
              <a:endParaRPr lang="en-US" altLang="zh-CN" sz="1800" b="0">
                <a:latin typeface="Arial" charset="0"/>
                <a:ea typeface="宋体" charset="-122"/>
              </a:endParaRPr>
            </a:p>
          </p:txBody>
        </p:sp>
        <p:sp>
          <p:nvSpPr>
            <p:cNvPr id="28704" name="Text Box 61"/>
            <p:cNvSpPr txBox="1">
              <a:spLocks noChangeArrowheads="1"/>
            </p:cNvSpPr>
            <p:nvPr/>
          </p:nvSpPr>
          <p:spPr bwMode="auto">
            <a:xfrm>
              <a:off x="719" y="2619"/>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grpSp>
      <p:cxnSp>
        <p:nvCxnSpPr>
          <p:cNvPr id="190526" name="AutoShape 62"/>
          <p:cNvCxnSpPr>
            <a:cxnSpLocks noChangeShapeType="1"/>
            <a:endCxn id="190481" idx="0"/>
          </p:cNvCxnSpPr>
          <p:nvPr/>
        </p:nvCxnSpPr>
        <p:spPr bwMode="auto">
          <a:xfrm flipH="1">
            <a:off x="2058988" y="3502025"/>
            <a:ext cx="804862" cy="250825"/>
          </a:xfrm>
          <a:prstGeom prst="straightConnector1">
            <a:avLst/>
          </a:prstGeom>
          <a:noFill/>
          <a:ln w="9525">
            <a:solidFill>
              <a:schemeClr val="tx1"/>
            </a:solidFill>
            <a:round/>
            <a:headEnd/>
            <a:tailEnd type="triangle" w="med" len="med"/>
          </a:ln>
        </p:spPr>
      </p:cxnSp>
      <p:grpSp>
        <p:nvGrpSpPr>
          <p:cNvPr id="5" name="Group 63"/>
          <p:cNvGrpSpPr>
            <a:grpSpLocks/>
          </p:cNvGrpSpPr>
          <p:nvPr/>
        </p:nvGrpSpPr>
        <p:grpSpPr bwMode="auto">
          <a:xfrm>
            <a:off x="5383213" y="3502025"/>
            <a:ext cx="1858962" cy="2533650"/>
            <a:chOff x="3391" y="2206"/>
            <a:chExt cx="1171" cy="1596"/>
          </a:xfrm>
        </p:grpSpPr>
        <p:sp>
          <p:nvSpPr>
            <p:cNvPr id="28696" name="Text Box 64"/>
            <p:cNvSpPr txBox="1">
              <a:spLocks noChangeArrowheads="1"/>
            </p:cNvSpPr>
            <p:nvPr/>
          </p:nvSpPr>
          <p:spPr bwMode="auto">
            <a:xfrm>
              <a:off x="3391" y="2364"/>
              <a:ext cx="1171" cy="212"/>
            </a:xfrm>
            <a:prstGeom prst="rect">
              <a:avLst/>
            </a:prstGeom>
            <a:noFill/>
            <a:ln w="9525">
              <a:noFill/>
              <a:miter lim="800000"/>
              <a:headEnd/>
              <a:tailEnd/>
            </a:ln>
          </p:spPr>
          <p:txBody>
            <a:bodyPr wrap="none">
              <a:spAutoFit/>
            </a:bodyPr>
            <a:lstStyle/>
            <a:p>
              <a:r>
                <a:rPr lang="en-US" altLang="zh-CN" sz="1600">
                  <a:ea typeface="宋体" charset="-122"/>
                </a:rPr>
                <a:t>Background DNA</a:t>
              </a:r>
            </a:p>
          </p:txBody>
        </p:sp>
        <p:pic>
          <p:nvPicPr>
            <p:cNvPr id="28697" name="Picture 65"/>
            <p:cNvPicPr>
              <a:picLocks noChangeAspect="1" noChangeArrowheads="1"/>
            </p:cNvPicPr>
            <p:nvPr/>
          </p:nvPicPr>
          <p:blipFill>
            <a:blip r:embed="rId3" cstate="print"/>
            <a:srcRect/>
            <a:stretch>
              <a:fillRect/>
            </a:stretch>
          </p:blipFill>
          <p:spPr bwMode="auto">
            <a:xfrm>
              <a:off x="3524" y="2667"/>
              <a:ext cx="912" cy="873"/>
            </a:xfrm>
            <a:prstGeom prst="rect">
              <a:avLst/>
            </a:prstGeom>
            <a:noFill/>
            <a:ln w="9525">
              <a:noFill/>
              <a:miter lim="800000"/>
              <a:headEnd/>
              <a:tailEnd/>
            </a:ln>
          </p:spPr>
        </p:pic>
        <p:cxnSp>
          <p:nvCxnSpPr>
            <p:cNvPr id="28698" name="AutoShape 66"/>
            <p:cNvCxnSpPr>
              <a:cxnSpLocks noChangeShapeType="1"/>
              <a:endCxn id="28696" idx="0"/>
            </p:cNvCxnSpPr>
            <p:nvPr/>
          </p:nvCxnSpPr>
          <p:spPr bwMode="auto">
            <a:xfrm>
              <a:off x="3650" y="2206"/>
              <a:ext cx="327" cy="158"/>
            </a:xfrm>
            <a:prstGeom prst="straightConnector1">
              <a:avLst/>
            </a:prstGeom>
            <a:noFill/>
            <a:ln w="9525">
              <a:solidFill>
                <a:schemeClr val="tx1"/>
              </a:solidFill>
              <a:round/>
              <a:headEnd/>
              <a:tailEnd type="triangle" w="med" len="med"/>
            </a:ln>
          </p:spPr>
        </p:cxnSp>
        <p:sp>
          <p:nvSpPr>
            <p:cNvPr id="28699" name="Text Box 67"/>
            <p:cNvSpPr txBox="1">
              <a:spLocks noChangeArrowheads="1"/>
            </p:cNvSpPr>
            <p:nvPr/>
          </p:nvSpPr>
          <p:spPr bwMode="auto">
            <a:xfrm>
              <a:off x="3773" y="3610"/>
              <a:ext cx="452" cy="192"/>
            </a:xfrm>
            <a:prstGeom prst="rect">
              <a:avLst/>
            </a:prstGeom>
            <a:noFill/>
            <a:ln w="9525">
              <a:noFill/>
              <a:miter lim="800000"/>
              <a:headEnd/>
              <a:tailEnd/>
            </a:ln>
          </p:spPr>
          <p:txBody>
            <a:bodyPr wrap="none">
              <a:spAutoFit/>
            </a:bodyPr>
            <a:lstStyle/>
            <a:p>
              <a:r>
                <a:rPr lang="en-US" altLang="zh-CN" sz="1400">
                  <a:ea typeface="宋体" charset="-122"/>
                </a:rPr>
                <a:t>P(S|B)</a:t>
              </a:r>
            </a:p>
          </p:txBody>
        </p:sp>
      </p:grpSp>
      <p:sp>
        <p:nvSpPr>
          <p:cNvPr id="190532" name="Text Box 68"/>
          <p:cNvSpPr txBox="1">
            <a:spLocks noChangeArrowheads="1"/>
          </p:cNvSpPr>
          <p:nvPr/>
        </p:nvSpPr>
        <p:spPr bwMode="auto">
          <a:xfrm>
            <a:off x="1668463" y="5730875"/>
            <a:ext cx="803275" cy="304800"/>
          </a:xfrm>
          <a:prstGeom prst="rect">
            <a:avLst/>
          </a:prstGeom>
          <a:noFill/>
          <a:ln w="9525">
            <a:noFill/>
            <a:miter lim="800000"/>
            <a:headEnd/>
            <a:tailEnd/>
          </a:ln>
        </p:spPr>
        <p:txBody>
          <a:bodyPr wrap="none">
            <a:spAutoFit/>
          </a:bodyPr>
          <a:lstStyle/>
          <a:p>
            <a:r>
              <a:rPr lang="en-US" altLang="zh-CN" sz="1400">
                <a:ea typeface="宋体" charset="-122"/>
              </a:rPr>
              <a:t>P</a:t>
            </a:r>
            <a:r>
              <a:rPr lang="en-US" altLang="zh-CN" sz="1400" baseline="-25000">
                <a:ea typeface="宋体" charset="-122"/>
              </a:rPr>
              <a:t>k</a:t>
            </a:r>
            <a:r>
              <a:rPr lang="en-US" altLang="zh-CN" sz="1400">
                <a:ea typeface="宋体" charset="-122"/>
              </a:rPr>
              <a:t>(S|M)</a:t>
            </a:r>
          </a:p>
        </p:txBody>
      </p:sp>
      <p:sp>
        <p:nvSpPr>
          <p:cNvPr id="190533" name="Line 69"/>
          <p:cNvSpPr>
            <a:spLocks noChangeShapeType="1"/>
          </p:cNvSpPr>
          <p:nvPr/>
        </p:nvSpPr>
        <p:spPr bwMode="auto">
          <a:xfrm flipH="1" flipV="1">
            <a:off x="1719263" y="5618163"/>
            <a:ext cx="163512" cy="13335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ea typeface="宋体" charset="-122"/>
              </a:rPr>
              <a:t>Probability of a Sequence</a:t>
            </a:r>
          </a:p>
        </p:txBody>
      </p:sp>
      <p:sp>
        <p:nvSpPr>
          <p:cNvPr id="11268" name="Line 3"/>
          <p:cNvSpPr>
            <a:spLocks noChangeShapeType="1"/>
          </p:cNvSpPr>
          <p:nvPr/>
        </p:nvSpPr>
        <p:spPr bwMode="auto">
          <a:xfrm>
            <a:off x="1398588" y="2697163"/>
            <a:ext cx="6421437" cy="1587"/>
          </a:xfrm>
          <a:prstGeom prst="line">
            <a:avLst/>
          </a:prstGeom>
          <a:noFill/>
          <a:ln w="28575">
            <a:solidFill>
              <a:schemeClr val="tx1"/>
            </a:solidFill>
            <a:round/>
            <a:headEnd/>
            <a:tailEnd/>
          </a:ln>
        </p:spPr>
        <p:txBody>
          <a:bodyPr/>
          <a:lstStyle/>
          <a:p>
            <a:endParaRPr lang="zh-CN" altLang="en-US"/>
          </a:p>
        </p:txBody>
      </p:sp>
      <p:sp>
        <p:nvSpPr>
          <p:cNvPr id="11269" name="AutoShape 4"/>
          <p:cNvSpPr>
            <a:spLocks noChangeArrowheads="1"/>
          </p:cNvSpPr>
          <p:nvPr/>
        </p:nvSpPr>
        <p:spPr bwMode="auto">
          <a:xfrm>
            <a:off x="6411913" y="2517775"/>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1270" name="Text Box 5"/>
          <p:cNvSpPr txBox="1">
            <a:spLocks noChangeArrowheads="1"/>
          </p:cNvSpPr>
          <p:nvPr/>
        </p:nvSpPr>
        <p:spPr bwMode="auto">
          <a:xfrm>
            <a:off x="1252538" y="2266950"/>
            <a:ext cx="311150" cy="366713"/>
          </a:xfrm>
          <a:prstGeom prst="rect">
            <a:avLst/>
          </a:prstGeom>
          <a:noFill/>
          <a:ln w="9525">
            <a:noFill/>
            <a:miter lim="800000"/>
            <a:headEnd/>
            <a:tailEnd/>
          </a:ln>
        </p:spPr>
        <p:txBody>
          <a:bodyPr wrap="none">
            <a:spAutoFit/>
          </a:bodyPr>
          <a:lstStyle/>
          <a:p>
            <a:r>
              <a:rPr lang="en-US" altLang="zh-CN" sz="1800">
                <a:ea typeface="宋体" charset="-122"/>
              </a:rPr>
              <a:t>1</a:t>
            </a:r>
          </a:p>
        </p:txBody>
      </p:sp>
      <p:sp>
        <p:nvSpPr>
          <p:cNvPr id="11271" name="Text Box 6"/>
          <p:cNvSpPr txBox="1">
            <a:spLocks noChangeArrowheads="1"/>
          </p:cNvSpPr>
          <p:nvPr/>
        </p:nvSpPr>
        <p:spPr bwMode="auto">
          <a:xfrm>
            <a:off x="3783013" y="2266950"/>
            <a:ext cx="438150" cy="366713"/>
          </a:xfrm>
          <a:prstGeom prst="rect">
            <a:avLst/>
          </a:prstGeom>
          <a:noFill/>
          <a:ln w="9525">
            <a:noFill/>
            <a:miter lim="800000"/>
            <a:headEnd/>
            <a:tailEnd/>
          </a:ln>
        </p:spPr>
        <p:txBody>
          <a:bodyPr wrap="none">
            <a:spAutoFit/>
          </a:bodyPr>
          <a:lstStyle/>
          <a:p>
            <a:r>
              <a:rPr lang="en-US" altLang="zh-CN" sz="1800">
                <a:ea typeface="宋体" charset="-122"/>
              </a:rPr>
              <a:t>60</a:t>
            </a:r>
          </a:p>
        </p:txBody>
      </p:sp>
      <p:sp>
        <p:nvSpPr>
          <p:cNvPr id="11272" name="Text Box 7"/>
          <p:cNvSpPr txBox="1">
            <a:spLocks noChangeArrowheads="1"/>
          </p:cNvSpPr>
          <p:nvPr/>
        </p:nvSpPr>
        <p:spPr bwMode="auto">
          <a:xfrm>
            <a:off x="4905375" y="2266950"/>
            <a:ext cx="438150" cy="366713"/>
          </a:xfrm>
          <a:prstGeom prst="rect">
            <a:avLst/>
          </a:prstGeom>
          <a:noFill/>
          <a:ln w="9525">
            <a:noFill/>
            <a:miter lim="800000"/>
            <a:headEnd/>
            <a:tailEnd/>
          </a:ln>
        </p:spPr>
        <p:txBody>
          <a:bodyPr wrap="none">
            <a:spAutoFit/>
          </a:bodyPr>
          <a:lstStyle/>
          <a:p>
            <a:r>
              <a:rPr lang="en-US" altLang="zh-CN" sz="1800">
                <a:ea typeface="宋体" charset="-122"/>
              </a:rPr>
              <a:t>65</a:t>
            </a:r>
          </a:p>
        </p:txBody>
      </p:sp>
      <p:sp>
        <p:nvSpPr>
          <p:cNvPr id="11273" name="Text Box 8"/>
          <p:cNvSpPr txBox="1">
            <a:spLocks noChangeArrowheads="1"/>
          </p:cNvSpPr>
          <p:nvPr/>
        </p:nvSpPr>
        <p:spPr bwMode="auto">
          <a:xfrm>
            <a:off x="6161088" y="2266950"/>
            <a:ext cx="565150" cy="366713"/>
          </a:xfrm>
          <a:prstGeom prst="rect">
            <a:avLst/>
          </a:prstGeom>
          <a:noFill/>
          <a:ln w="9525">
            <a:noFill/>
            <a:miter lim="800000"/>
            <a:headEnd/>
            <a:tailEnd/>
          </a:ln>
        </p:spPr>
        <p:txBody>
          <a:bodyPr wrap="none">
            <a:spAutoFit/>
          </a:bodyPr>
          <a:lstStyle/>
          <a:p>
            <a:r>
              <a:rPr lang="en-US" altLang="zh-CN" sz="1800">
                <a:ea typeface="宋体" charset="-122"/>
              </a:rPr>
              <a:t>100</a:t>
            </a:r>
          </a:p>
        </p:txBody>
      </p:sp>
      <p:sp>
        <p:nvSpPr>
          <p:cNvPr id="11274" name="Rectangle 9"/>
          <p:cNvSpPr>
            <a:spLocks noChangeArrowheads="1"/>
          </p:cNvSpPr>
          <p:nvPr/>
        </p:nvSpPr>
        <p:spPr bwMode="auto">
          <a:xfrm>
            <a:off x="3989388" y="2620963"/>
            <a:ext cx="1157287"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1275" name="Text Box 10"/>
          <p:cNvSpPr txBox="1">
            <a:spLocks noChangeArrowheads="1"/>
          </p:cNvSpPr>
          <p:nvPr/>
        </p:nvSpPr>
        <p:spPr bwMode="auto">
          <a:xfrm>
            <a:off x="0" y="1309688"/>
            <a:ext cx="9144000" cy="396875"/>
          </a:xfrm>
          <a:prstGeom prst="rect">
            <a:avLst/>
          </a:prstGeom>
          <a:noFill/>
          <a:ln w="9525">
            <a:noFill/>
            <a:miter lim="800000"/>
            <a:headEnd/>
            <a:tailEnd/>
          </a:ln>
        </p:spPr>
        <p:txBody>
          <a:bodyPr>
            <a:spAutoFit/>
          </a:bodyPr>
          <a:lstStyle/>
          <a:p>
            <a:pPr algn="ctr"/>
            <a:r>
              <a:rPr lang="en-US" altLang="zh-CN" sz="2000">
                <a:solidFill>
                  <a:srgbClr val="0000FF"/>
                </a:solidFill>
                <a:ea typeface="宋体" charset="-122"/>
              </a:rPr>
              <a:t>Given a sequence(s), motif </a:t>
            </a:r>
            <a:r>
              <a:rPr lang="en-US" altLang="zh-CN" sz="2000" i="1">
                <a:solidFill>
                  <a:srgbClr val="0000FF"/>
                </a:solidFill>
                <a:ea typeface="宋体" charset="-122"/>
              </a:rPr>
              <a:t>model</a:t>
            </a:r>
            <a:r>
              <a:rPr lang="en-US" altLang="zh-CN" sz="2000">
                <a:solidFill>
                  <a:srgbClr val="0000FF"/>
                </a:solidFill>
                <a:ea typeface="宋体" charset="-122"/>
              </a:rPr>
              <a:t> and motif </a:t>
            </a:r>
            <a:r>
              <a:rPr lang="en-US" altLang="zh-CN" sz="2000" i="1">
                <a:solidFill>
                  <a:srgbClr val="0000FF"/>
                </a:solidFill>
                <a:ea typeface="宋体" charset="-122"/>
              </a:rPr>
              <a:t>location</a:t>
            </a:r>
          </a:p>
        </p:txBody>
      </p:sp>
      <p:grpSp>
        <p:nvGrpSpPr>
          <p:cNvPr id="2" name="Group 11"/>
          <p:cNvGrpSpPr>
            <a:grpSpLocks/>
          </p:cNvGrpSpPr>
          <p:nvPr/>
        </p:nvGrpSpPr>
        <p:grpSpPr bwMode="auto">
          <a:xfrm>
            <a:off x="400050" y="2978150"/>
            <a:ext cx="8275638" cy="3003550"/>
            <a:chOff x="252" y="1876"/>
            <a:chExt cx="5213" cy="1892"/>
          </a:xfrm>
        </p:grpSpPr>
        <p:graphicFrame>
          <p:nvGraphicFramePr>
            <p:cNvPr id="11266" name="Object 12"/>
            <p:cNvGraphicFramePr>
              <a:graphicFrameLocks noChangeAspect="1"/>
            </p:cNvGraphicFramePr>
            <p:nvPr/>
          </p:nvGraphicFramePr>
          <p:xfrm>
            <a:off x="252" y="2574"/>
            <a:ext cx="5213" cy="518"/>
          </p:xfrm>
          <a:graphic>
            <a:graphicData uri="http://schemas.openxmlformats.org/presentationml/2006/ole">
              <p:oleObj spid="_x0000_s20482" name="Equation" r:id="rId4" imgW="4343400" imgH="431640" progId="">
                <p:embed/>
              </p:oleObj>
            </a:graphicData>
          </a:graphic>
        </p:graphicFrame>
        <p:sp>
          <p:nvSpPr>
            <p:cNvPr id="11321" name="Text Box 13"/>
            <p:cNvSpPr txBox="1">
              <a:spLocks noChangeArrowheads="1"/>
            </p:cNvSpPr>
            <p:nvPr/>
          </p:nvSpPr>
          <p:spPr bwMode="auto">
            <a:xfrm>
              <a:off x="593" y="3326"/>
              <a:ext cx="2223" cy="442"/>
            </a:xfrm>
            <a:prstGeom prst="rect">
              <a:avLst/>
            </a:prstGeom>
            <a:noFill/>
            <a:ln w="9525">
              <a:noFill/>
              <a:miter lim="800000"/>
              <a:headEnd/>
              <a:tailEnd/>
            </a:ln>
          </p:spPr>
          <p:txBody>
            <a:bodyPr wrap="none">
              <a:spAutoFit/>
            </a:bodyPr>
            <a:lstStyle/>
            <a:p>
              <a:r>
                <a:rPr lang="en-US" altLang="zh-CN" sz="2000" b="0" i="1" dirty="0">
                  <a:ea typeface="宋体" charset="-122"/>
                </a:rPr>
                <a:t>S</a:t>
              </a:r>
              <a:r>
                <a:rPr lang="en-US" altLang="zh-CN" sz="2000" b="0" i="1" baseline="-25000" dirty="0">
                  <a:ea typeface="宋体" charset="-122"/>
                </a:rPr>
                <a:t>i</a:t>
              </a:r>
              <a:r>
                <a:rPr lang="en-US" altLang="zh-CN" sz="2000" b="0" i="1" dirty="0">
                  <a:ea typeface="宋体" charset="-122"/>
                </a:rPr>
                <a:t> = nucleotide at position </a:t>
              </a:r>
              <a:r>
                <a:rPr lang="en-US" altLang="zh-CN" sz="2000" b="0" i="1" dirty="0" err="1">
                  <a:ea typeface="宋体" charset="-122"/>
                </a:rPr>
                <a:t>i</a:t>
              </a:r>
              <a:r>
                <a:rPr lang="en-US" altLang="zh-CN" sz="2000" b="0" i="1" dirty="0">
                  <a:ea typeface="宋体" charset="-122"/>
                </a:rPr>
                <a:t> in </a:t>
              </a:r>
            </a:p>
            <a:p>
              <a:r>
                <a:rPr lang="en-US" altLang="zh-CN" sz="2000" b="0" i="1" dirty="0">
                  <a:ea typeface="宋体" charset="-122"/>
                </a:rPr>
                <a:t>       the sequence</a:t>
              </a:r>
            </a:p>
          </p:txBody>
        </p:sp>
        <p:cxnSp>
          <p:nvCxnSpPr>
            <p:cNvPr id="11322" name="AutoShape 14"/>
            <p:cNvCxnSpPr>
              <a:cxnSpLocks noChangeShapeType="1"/>
              <a:stCxn id="11325" idx="1"/>
            </p:cNvCxnSpPr>
            <p:nvPr/>
          </p:nvCxnSpPr>
          <p:spPr bwMode="auto">
            <a:xfrm>
              <a:off x="1704" y="2022"/>
              <a:ext cx="932" cy="464"/>
            </a:xfrm>
            <a:prstGeom prst="straightConnector1">
              <a:avLst/>
            </a:prstGeom>
            <a:noFill/>
            <a:ln w="9525">
              <a:solidFill>
                <a:schemeClr val="tx1"/>
              </a:solidFill>
              <a:round/>
              <a:headEnd/>
              <a:tailEnd type="triangle" w="med" len="med"/>
            </a:ln>
          </p:spPr>
        </p:cxnSp>
        <p:cxnSp>
          <p:nvCxnSpPr>
            <p:cNvPr id="11323" name="AutoShape 15"/>
            <p:cNvCxnSpPr>
              <a:cxnSpLocks noChangeShapeType="1"/>
              <a:stCxn id="11327" idx="1"/>
            </p:cNvCxnSpPr>
            <p:nvPr/>
          </p:nvCxnSpPr>
          <p:spPr bwMode="auto">
            <a:xfrm>
              <a:off x="2876" y="2022"/>
              <a:ext cx="789" cy="464"/>
            </a:xfrm>
            <a:prstGeom prst="straightConnector1">
              <a:avLst/>
            </a:prstGeom>
            <a:noFill/>
            <a:ln w="9525">
              <a:solidFill>
                <a:schemeClr val="tx1"/>
              </a:solidFill>
              <a:round/>
              <a:headEnd/>
              <a:tailEnd type="triangle" w="med" len="med"/>
            </a:ln>
          </p:spPr>
        </p:cxnSp>
        <p:cxnSp>
          <p:nvCxnSpPr>
            <p:cNvPr id="11324" name="AutoShape 16"/>
            <p:cNvCxnSpPr>
              <a:cxnSpLocks noChangeShapeType="1"/>
              <a:stCxn id="11326" idx="1"/>
            </p:cNvCxnSpPr>
            <p:nvPr/>
          </p:nvCxnSpPr>
          <p:spPr bwMode="auto">
            <a:xfrm>
              <a:off x="3638" y="2023"/>
              <a:ext cx="1004" cy="462"/>
            </a:xfrm>
            <a:prstGeom prst="straightConnector1">
              <a:avLst/>
            </a:prstGeom>
            <a:noFill/>
            <a:ln w="9525">
              <a:solidFill>
                <a:schemeClr val="tx1"/>
              </a:solidFill>
              <a:round/>
              <a:headEnd/>
              <a:tailEnd type="triangle" w="med" len="med"/>
            </a:ln>
          </p:spPr>
        </p:cxnSp>
        <p:sp>
          <p:nvSpPr>
            <p:cNvPr id="11325" name="AutoShape 17"/>
            <p:cNvSpPr>
              <a:spLocks/>
            </p:cNvSpPr>
            <p:nvPr/>
          </p:nvSpPr>
          <p:spPr bwMode="auto">
            <a:xfrm rot="-5400000">
              <a:off x="1631" y="1157"/>
              <a:ext cx="146" cy="1584"/>
            </a:xfrm>
            <a:prstGeom prst="leftBrace">
              <a:avLst>
                <a:gd name="adj1" fmla="val 90411"/>
                <a:gd name="adj2" fmla="val 50000"/>
              </a:avLst>
            </a:prstGeom>
            <a:noFill/>
            <a:ln w="12700">
              <a:solidFill>
                <a:schemeClr val="tx1"/>
              </a:solidFill>
              <a:round/>
              <a:headEnd/>
              <a:tailEnd/>
            </a:ln>
          </p:spPr>
          <p:txBody>
            <a:bodyPr wrap="none" anchor="ctr"/>
            <a:lstStyle/>
            <a:p>
              <a:endParaRPr lang="zh-CN" altLang="en-US">
                <a:ea typeface="宋体" charset="-122"/>
              </a:endParaRPr>
            </a:p>
          </p:txBody>
        </p:sp>
        <p:sp>
          <p:nvSpPr>
            <p:cNvPr id="11326" name="AutoShape 18"/>
            <p:cNvSpPr>
              <a:spLocks/>
            </p:cNvSpPr>
            <p:nvPr/>
          </p:nvSpPr>
          <p:spPr bwMode="auto">
            <a:xfrm rot="-5400000">
              <a:off x="3566" y="1555"/>
              <a:ext cx="146" cy="787"/>
            </a:xfrm>
            <a:prstGeom prst="leftBrace">
              <a:avLst>
                <a:gd name="adj1" fmla="val 44920"/>
                <a:gd name="adj2" fmla="val 50000"/>
              </a:avLst>
            </a:prstGeom>
            <a:noFill/>
            <a:ln w="12700">
              <a:solidFill>
                <a:schemeClr val="tx1"/>
              </a:solidFill>
              <a:round/>
              <a:headEnd/>
              <a:tailEnd/>
            </a:ln>
          </p:spPr>
          <p:txBody>
            <a:bodyPr wrap="none" anchor="ctr"/>
            <a:lstStyle/>
            <a:p>
              <a:endParaRPr lang="zh-CN" altLang="en-US">
                <a:ea typeface="宋体" charset="-122"/>
              </a:endParaRPr>
            </a:p>
          </p:txBody>
        </p:sp>
        <p:sp>
          <p:nvSpPr>
            <p:cNvPr id="11327" name="AutoShape 19"/>
            <p:cNvSpPr>
              <a:spLocks/>
            </p:cNvSpPr>
            <p:nvPr/>
          </p:nvSpPr>
          <p:spPr bwMode="auto">
            <a:xfrm rot="-5400000">
              <a:off x="2803" y="1577"/>
              <a:ext cx="146" cy="744"/>
            </a:xfrm>
            <a:prstGeom prst="leftBrace">
              <a:avLst>
                <a:gd name="adj1" fmla="val 42466"/>
                <a:gd name="adj2" fmla="val 50000"/>
              </a:avLst>
            </a:prstGeom>
            <a:noFill/>
            <a:ln w="12700">
              <a:solidFill>
                <a:srgbClr val="800000"/>
              </a:solidFill>
              <a:round/>
              <a:headEnd/>
              <a:tailEnd/>
            </a:ln>
          </p:spPr>
          <p:txBody>
            <a:bodyPr wrap="none" anchor="ctr"/>
            <a:lstStyle/>
            <a:p>
              <a:endParaRPr lang="zh-CN" altLang="en-US">
                <a:ea typeface="宋体" charset="-122"/>
              </a:endParaRPr>
            </a:p>
          </p:txBody>
        </p:sp>
      </p:grpSp>
      <p:sp>
        <p:nvSpPr>
          <p:cNvPr id="192532" name="Text Box 20"/>
          <p:cNvSpPr txBox="1">
            <a:spLocks noChangeArrowheads="1"/>
          </p:cNvSpPr>
          <p:nvPr/>
        </p:nvSpPr>
        <p:spPr bwMode="auto">
          <a:xfrm>
            <a:off x="3975100" y="2738438"/>
            <a:ext cx="1235075" cy="274637"/>
          </a:xfrm>
          <a:prstGeom prst="rect">
            <a:avLst/>
          </a:prstGeom>
          <a:noFill/>
          <a:ln w="9525">
            <a:noFill/>
            <a:miter lim="800000"/>
            <a:headEnd/>
            <a:tailEnd/>
          </a:ln>
        </p:spPr>
        <p:txBody>
          <a:bodyPr wrap="none">
            <a:spAutoFit/>
          </a:bodyPr>
          <a:lstStyle/>
          <a:p>
            <a:r>
              <a:rPr lang="en-US" altLang="zh-CN" sz="1200">
                <a:ea typeface="宋体" charset="-122"/>
              </a:rPr>
              <a:t>A  T  A  T  G  C</a:t>
            </a:r>
          </a:p>
        </p:txBody>
      </p:sp>
      <p:grpSp>
        <p:nvGrpSpPr>
          <p:cNvPr id="3" name="Group 21"/>
          <p:cNvGrpSpPr>
            <a:grpSpLocks/>
          </p:cNvGrpSpPr>
          <p:nvPr/>
        </p:nvGrpSpPr>
        <p:grpSpPr bwMode="auto">
          <a:xfrm>
            <a:off x="5157788" y="5038725"/>
            <a:ext cx="2324100" cy="1584325"/>
            <a:chOff x="3249" y="3174"/>
            <a:chExt cx="1464" cy="998"/>
          </a:xfrm>
        </p:grpSpPr>
        <p:grpSp>
          <p:nvGrpSpPr>
            <p:cNvPr id="4" name="Group 22"/>
            <p:cNvGrpSpPr>
              <a:grpSpLocks/>
            </p:cNvGrpSpPr>
            <p:nvPr/>
          </p:nvGrpSpPr>
          <p:grpSpPr bwMode="auto">
            <a:xfrm>
              <a:off x="3541" y="3450"/>
              <a:ext cx="1116" cy="686"/>
              <a:chOff x="765" y="2895"/>
              <a:chExt cx="1116" cy="686"/>
            </a:xfrm>
          </p:grpSpPr>
          <p:sp>
            <p:nvSpPr>
              <p:cNvPr id="11284" name="Rectangle 23"/>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285" name="Rectangle 24"/>
              <p:cNvSpPr>
                <a:spLocks noChangeArrowheads="1"/>
              </p:cNvSpPr>
              <p:nvPr/>
            </p:nvSpPr>
            <p:spPr bwMode="auto">
              <a:xfrm>
                <a:off x="1509" y="3238"/>
                <a:ext cx="186" cy="172"/>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.2</a:t>
                </a:r>
              </a:p>
            </p:txBody>
          </p:sp>
          <p:sp>
            <p:nvSpPr>
              <p:cNvPr id="11286" name="Rectangle 25"/>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.5</a:t>
                </a:r>
              </a:p>
            </p:txBody>
          </p:sp>
          <p:sp>
            <p:nvSpPr>
              <p:cNvPr id="11287" name="Rectangle 26"/>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11288" name="Rectangle 27"/>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.1</a:t>
                </a:r>
              </a:p>
            </p:txBody>
          </p:sp>
          <p:sp>
            <p:nvSpPr>
              <p:cNvPr id="11289" name="Rectangle 28"/>
              <p:cNvSpPr>
                <a:spLocks noChangeArrowheads="1"/>
              </p:cNvSpPr>
              <p:nvPr/>
            </p:nvSpPr>
            <p:spPr bwMode="auto">
              <a:xfrm>
                <a:off x="1323" y="3410"/>
                <a:ext cx="186" cy="171"/>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.2</a:t>
                </a:r>
              </a:p>
            </p:txBody>
          </p:sp>
          <p:sp>
            <p:nvSpPr>
              <p:cNvPr id="11290" name="Rectangle 29"/>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291" name="Rectangle 30"/>
              <p:cNvSpPr>
                <a:spLocks noChangeArrowheads="1"/>
              </p:cNvSpPr>
              <p:nvPr/>
            </p:nvSpPr>
            <p:spPr bwMode="auto">
              <a:xfrm>
                <a:off x="951" y="3410"/>
                <a:ext cx="186" cy="171"/>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.1</a:t>
                </a:r>
              </a:p>
            </p:txBody>
          </p:sp>
          <p:sp>
            <p:nvSpPr>
              <p:cNvPr id="11292" name="Rectangle 31"/>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.3</a:t>
                </a:r>
              </a:p>
            </p:txBody>
          </p:sp>
          <p:sp>
            <p:nvSpPr>
              <p:cNvPr id="11293" name="Rectangle 32"/>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294" name="Rectangle 33"/>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295" name="Rectangle 34"/>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11296" name="Rectangle 35"/>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.5</a:t>
                </a:r>
              </a:p>
            </p:txBody>
          </p:sp>
          <p:sp>
            <p:nvSpPr>
              <p:cNvPr id="11297" name="Rectangle 36"/>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11298" name="Rectangle 37"/>
              <p:cNvSpPr>
                <a:spLocks noChangeArrowheads="1"/>
              </p:cNvSpPr>
              <p:nvPr/>
            </p:nvSpPr>
            <p:spPr bwMode="auto">
              <a:xfrm>
                <a:off x="1695" y="3067"/>
                <a:ext cx="186" cy="171"/>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.4</a:t>
                </a:r>
              </a:p>
            </p:txBody>
          </p:sp>
          <p:sp>
            <p:nvSpPr>
              <p:cNvPr id="11299" name="Rectangle 38"/>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300" name="Rectangle 39"/>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301" name="Rectangle 40"/>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302" name="Rectangle 41"/>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303" name="Rectangle 42"/>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.3</a:t>
                </a:r>
              </a:p>
            </p:txBody>
          </p:sp>
          <p:sp>
            <p:nvSpPr>
              <p:cNvPr id="11304" name="Rectangle 43"/>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.4</a:t>
                </a:r>
              </a:p>
            </p:txBody>
          </p:sp>
          <p:sp>
            <p:nvSpPr>
              <p:cNvPr id="11305" name="Rectangle 44"/>
              <p:cNvSpPr>
                <a:spLocks noChangeArrowheads="1"/>
              </p:cNvSpPr>
              <p:nvPr/>
            </p:nvSpPr>
            <p:spPr bwMode="auto">
              <a:xfrm>
                <a:off x="1137" y="2895"/>
                <a:ext cx="186" cy="172"/>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.1</a:t>
                </a:r>
              </a:p>
            </p:txBody>
          </p:sp>
          <p:sp>
            <p:nvSpPr>
              <p:cNvPr id="11306" name="Rectangle 45"/>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000" b="0">
                    <a:ea typeface="宋体" charset="-122"/>
                  </a:rPr>
                  <a:t>.2</a:t>
                </a:r>
              </a:p>
            </p:txBody>
          </p:sp>
          <p:sp>
            <p:nvSpPr>
              <p:cNvPr id="11307" name="Rectangle 46"/>
              <p:cNvSpPr>
                <a:spLocks noChangeArrowheads="1"/>
              </p:cNvSpPr>
              <p:nvPr/>
            </p:nvSpPr>
            <p:spPr bwMode="auto">
              <a:xfrm>
                <a:off x="765" y="2895"/>
                <a:ext cx="186" cy="172"/>
              </a:xfrm>
              <a:prstGeom prst="rect">
                <a:avLst/>
              </a:prstGeom>
              <a:solidFill>
                <a:srgbClr val="FFAFAF"/>
              </a:solidFill>
              <a:ln w="22225">
                <a:noFill/>
                <a:miter lim="800000"/>
                <a:headEnd/>
                <a:tailEnd/>
              </a:ln>
            </p:spPr>
            <p:txBody>
              <a:bodyPr/>
              <a:lstStyle/>
              <a:p>
                <a:pPr>
                  <a:spcBef>
                    <a:spcPct val="20000"/>
                  </a:spcBef>
                </a:pPr>
                <a:r>
                  <a:rPr lang="en-US" altLang="zh-CN" sz="1000" b="0">
                    <a:ea typeface="宋体" charset="-122"/>
                  </a:rPr>
                  <a:t>.1</a:t>
                </a:r>
              </a:p>
            </p:txBody>
          </p:sp>
          <p:sp>
            <p:nvSpPr>
              <p:cNvPr id="11308" name="Line 47"/>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a:p>
            </p:txBody>
          </p:sp>
          <p:sp>
            <p:nvSpPr>
              <p:cNvPr id="11309" name="Line 48"/>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a:p>
            </p:txBody>
          </p:sp>
          <p:sp>
            <p:nvSpPr>
              <p:cNvPr id="11310" name="Line 49"/>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a:p>
            </p:txBody>
          </p:sp>
          <p:sp>
            <p:nvSpPr>
              <p:cNvPr id="11311" name="Line 50"/>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a:p>
            </p:txBody>
          </p:sp>
          <p:sp>
            <p:nvSpPr>
              <p:cNvPr id="11312" name="Line 51"/>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a:p>
            </p:txBody>
          </p:sp>
          <p:sp>
            <p:nvSpPr>
              <p:cNvPr id="11313" name="Line 52"/>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a:p>
            </p:txBody>
          </p:sp>
          <p:sp>
            <p:nvSpPr>
              <p:cNvPr id="11314" name="Line 53"/>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a:p>
            </p:txBody>
          </p:sp>
          <p:grpSp>
            <p:nvGrpSpPr>
              <p:cNvPr id="5" name="Group 54"/>
              <p:cNvGrpSpPr>
                <a:grpSpLocks/>
              </p:cNvGrpSpPr>
              <p:nvPr/>
            </p:nvGrpSpPr>
            <p:grpSpPr bwMode="auto">
              <a:xfrm>
                <a:off x="765" y="2895"/>
                <a:ext cx="1116" cy="686"/>
                <a:chOff x="765" y="2895"/>
                <a:chExt cx="1116" cy="686"/>
              </a:xfrm>
            </p:grpSpPr>
            <p:sp>
              <p:nvSpPr>
                <p:cNvPr id="11317" name="Line 55"/>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a:p>
              </p:txBody>
            </p:sp>
            <p:sp>
              <p:nvSpPr>
                <p:cNvPr id="11318" name="Line 56"/>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a:p>
              </p:txBody>
            </p:sp>
            <p:sp>
              <p:nvSpPr>
                <p:cNvPr id="11319" name="Line 57"/>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a:p>
              </p:txBody>
            </p:sp>
            <p:sp>
              <p:nvSpPr>
                <p:cNvPr id="11320" name="Line 58"/>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a:p>
              </p:txBody>
            </p:sp>
          </p:grpSp>
          <p:sp>
            <p:nvSpPr>
              <p:cNvPr id="11316" name="Line 59"/>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a:p>
            </p:txBody>
          </p:sp>
        </p:grpSp>
        <p:sp>
          <p:nvSpPr>
            <p:cNvPr id="11280" name="Text Box 60"/>
            <p:cNvSpPr txBox="1">
              <a:spLocks noChangeArrowheads="1"/>
            </p:cNvSpPr>
            <p:nvPr/>
          </p:nvSpPr>
          <p:spPr bwMode="auto">
            <a:xfrm>
              <a:off x="3249" y="3422"/>
              <a:ext cx="228" cy="750"/>
            </a:xfrm>
            <a:prstGeom prst="rect">
              <a:avLst/>
            </a:prstGeom>
            <a:noFill/>
            <a:ln w="22225">
              <a:noFill/>
              <a:miter lim="800000"/>
              <a:headEnd/>
              <a:tailEnd/>
            </a:ln>
          </p:spPr>
          <p:txBody>
            <a:bodyPr wrap="none">
              <a:spAutoFit/>
            </a:bodyPr>
            <a:lstStyle/>
            <a:p>
              <a:r>
                <a:rPr lang="en-US" altLang="zh-CN" sz="1800" b="0">
                  <a:latin typeface="Arial" charset="0"/>
                  <a:ea typeface="宋体" charset="-122"/>
                </a:rPr>
                <a:t>A</a:t>
              </a:r>
            </a:p>
            <a:p>
              <a:r>
                <a:rPr lang="en-US" altLang="zh-CN" sz="1800" b="0">
                  <a:latin typeface="Arial" charset="0"/>
                  <a:ea typeface="宋体" charset="-122"/>
                </a:rPr>
                <a:t>C</a:t>
              </a:r>
            </a:p>
            <a:p>
              <a:r>
                <a:rPr lang="en-US" altLang="zh-CN" sz="1800" b="0">
                  <a:latin typeface="Arial" charset="0"/>
                  <a:ea typeface="宋体" charset="-122"/>
                </a:rPr>
                <a:t>G</a:t>
              </a:r>
            </a:p>
            <a:p>
              <a:r>
                <a:rPr lang="en-US" altLang="zh-CN" sz="1800" b="0">
                  <a:latin typeface="Arial" charset="0"/>
                  <a:ea typeface="宋体" charset="-122"/>
                </a:rPr>
                <a:t>T</a:t>
              </a:r>
            </a:p>
          </p:txBody>
        </p:sp>
        <p:sp>
          <p:nvSpPr>
            <p:cNvPr id="11281" name="Text Box 61"/>
            <p:cNvSpPr txBox="1">
              <a:spLocks noChangeArrowheads="1"/>
            </p:cNvSpPr>
            <p:nvPr/>
          </p:nvSpPr>
          <p:spPr bwMode="auto">
            <a:xfrm>
              <a:off x="3495" y="3179"/>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sp>
          <p:nvSpPr>
            <p:cNvPr id="11282" name="Text Box 62"/>
            <p:cNvSpPr txBox="1">
              <a:spLocks noChangeArrowheads="1"/>
            </p:cNvSpPr>
            <p:nvPr/>
          </p:nvSpPr>
          <p:spPr bwMode="auto">
            <a:xfrm>
              <a:off x="4413" y="3175"/>
              <a:ext cx="300"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K</a:t>
              </a:r>
              <a:endParaRPr lang="en-US" altLang="zh-CN" sz="1800" b="0">
                <a:latin typeface="Arial" charset="0"/>
                <a:ea typeface="宋体" charset="-122"/>
              </a:endParaRPr>
            </a:p>
          </p:txBody>
        </p:sp>
        <p:sp>
          <p:nvSpPr>
            <p:cNvPr id="11283" name="Text Box 63"/>
            <p:cNvSpPr txBox="1">
              <a:spLocks noChangeArrowheads="1"/>
            </p:cNvSpPr>
            <p:nvPr/>
          </p:nvSpPr>
          <p:spPr bwMode="auto">
            <a:xfrm>
              <a:off x="3495" y="3174"/>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4000" smtClean="0">
                <a:ea typeface="宋体" charset="-122"/>
              </a:rPr>
              <a:t>Parameterizing the Motif Model</a:t>
            </a:r>
          </a:p>
        </p:txBody>
      </p:sp>
      <p:sp>
        <p:nvSpPr>
          <p:cNvPr id="29699" name="Line 3"/>
          <p:cNvSpPr>
            <a:spLocks noChangeShapeType="1"/>
          </p:cNvSpPr>
          <p:nvPr/>
        </p:nvSpPr>
        <p:spPr bwMode="auto">
          <a:xfrm>
            <a:off x="1331913" y="3771900"/>
            <a:ext cx="6421437" cy="1588"/>
          </a:xfrm>
          <a:prstGeom prst="line">
            <a:avLst/>
          </a:prstGeom>
          <a:noFill/>
          <a:ln w="28575">
            <a:solidFill>
              <a:schemeClr val="tx1"/>
            </a:solidFill>
            <a:round/>
            <a:headEnd/>
            <a:tailEnd/>
          </a:ln>
        </p:spPr>
        <p:txBody>
          <a:bodyPr/>
          <a:lstStyle/>
          <a:p>
            <a:endParaRPr lang="zh-CN" altLang="en-US"/>
          </a:p>
        </p:txBody>
      </p:sp>
      <p:sp>
        <p:nvSpPr>
          <p:cNvPr id="29700" name="AutoShape 4"/>
          <p:cNvSpPr>
            <a:spLocks noChangeArrowheads="1"/>
          </p:cNvSpPr>
          <p:nvPr/>
        </p:nvSpPr>
        <p:spPr bwMode="auto">
          <a:xfrm>
            <a:off x="6345238" y="3592513"/>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9701" name="Line 5"/>
          <p:cNvSpPr>
            <a:spLocks noChangeShapeType="1"/>
          </p:cNvSpPr>
          <p:nvPr/>
        </p:nvSpPr>
        <p:spPr bwMode="auto">
          <a:xfrm>
            <a:off x="1441450" y="2749550"/>
            <a:ext cx="6311900" cy="1588"/>
          </a:xfrm>
          <a:prstGeom prst="line">
            <a:avLst/>
          </a:prstGeom>
          <a:noFill/>
          <a:ln w="28575">
            <a:solidFill>
              <a:schemeClr val="tx1"/>
            </a:solidFill>
            <a:round/>
            <a:headEnd/>
            <a:tailEnd/>
          </a:ln>
        </p:spPr>
        <p:txBody>
          <a:bodyPr/>
          <a:lstStyle/>
          <a:p>
            <a:endParaRPr lang="zh-CN" altLang="en-US"/>
          </a:p>
        </p:txBody>
      </p:sp>
      <p:sp>
        <p:nvSpPr>
          <p:cNvPr id="29702" name="AutoShape 6"/>
          <p:cNvSpPr>
            <a:spLocks noChangeArrowheads="1"/>
          </p:cNvSpPr>
          <p:nvPr/>
        </p:nvSpPr>
        <p:spPr bwMode="auto">
          <a:xfrm>
            <a:off x="6345238" y="2571750"/>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9703" name="Line 7"/>
          <p:cNvSpPr>
            <a:spLocks noChangeShapeType="1"/>
          </p:cNvSpPr>
          <p:nvPr/>
        </p:nvSpPr>
        <p:spPr bwMode="auto">
          <a:xfrm>
            <a:off x="1927225" y="3260725"/>
            <a:ext cx="5826125" cy="1588"/>
          </a:xfrm>
          <a:prstGeom prst="line">
            <a:avLst/>
          </a:prstGeom>
          <a:noFill/>
          <a:ln w="28575">
            <a:solidFill>
              <a:schemeClr val="tx1"/>
            </a:solidFill>
            <a:round/>
            <a:headEnd/>
            <a:tailEnd/>
          </a:ln>
        </p:spPr>
        <p:txBody>
          <a:bodyPr/>
          <a:lstStyle/>
          <a:p>
            <a:endParaRPr lang="zh-CN" altLang="en-US"/>
          </a:p>
        </p:txBody>
      </p:sp>
      <p:sp>
        <p:nvSpPr>
          <p:cNvPr id="29704" name="AutoShape 8"/>
          <p:cNvSpPr>
            <a:spLocks noChangeArrowheads="1"/>
          </p:cNvSpPr>
          <p:nvPr/>
        </p:nvSpPr>
        <p:spPr bwMode="auto">
          <a:xfrm>
            <a:off x="6345238" y="3081338"/>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9705" name="Line 9"/>
          <p:cNvSpPr>
            <a:spLocks noChangeShapeType="1"/>
          </p:cNvSpPr>
          <p:nvPr/>
        </p:nvSpPr>
        <p:spPr bwMode="auto">
          <a:xfrm>
            <a:off x="1012825" y="2241550"/>
            <a:ext cx="6740525" cy="1588"/>
          </a:xfrm>
          <a:prstGeom prst="line">
            <a:avLst/>
          </a:prstGeom>
          <a:noFill/>
          <a:ln w="28575">
            <a:solidFill>
              <a:schemeClr val="tx1"/>
            </a:solidFill>
            <a:round/>
            <a:headEnd/>
            <a:tailEnd/>
          </a:ln>
        </p:spPr>
        <p:txBody>
          <a:bodyPr/>
          <a:lstStyle/>
          <a:p>
            <a:endParaRPr lang="zh-CN" altLang="en-US"/>
          </a:p>
        </p:txBody>
      </p:sp>
      <p:sp>
        <p:nvSpPr>
          <p:cNvPr id="29706" name="AutoShape 10"/>
          <p:cNvSpPr>
            <a:spLocks noChangeArrowheads="1"/>
          </p:cNvSpPr>
          <p:nvPr/>
        </p:nvSpPr>
        <p:spPr bwMode="auto">
          <a:xfrm>
            <a:off x="6345238" y="2062163"/>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29707" name="Rectangle 11"/>
          <p:cNvSpPr>
            <a:spLocks noChangeArrowheads="1"/>
          </p:cNvSpPr>
          <p:nvPr/>
        </p:nvSpPr>
        <p:spPr bwMode="auto">
          <a:xfrm>
            <a:off x="2689225" y="3695700"/>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9708" name="Rectangle 12"/>
          <p:cNvSpPr>
            <a:spLocks noChangeArrowheads="1"/>
          </p:cNvSpPr>
          <p:nvPr/>
        </p:nvSpPr>
        <p:spPr bwMode="auto">
          <a:xfrm>
            <a:off x="3876675" y="3182938"/>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9709" name="Rectangle 13"/>
          <p:cNvSpPr>
            <a:spLocks noChangeArrowheads="1"/>
          </p:cNvSpPr>
          <p:nvPr/>
        </p:nvSpPr>
        <p:spPr bwMode="auto">
          <a:xfrm>
            <a:off x="3036888" y="2673350"/>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29710" name="Rectangle 14"/>
          <p:cNvSpPr>
            <a:spLocks noChangeArrowheads="1"/>
          </p:cNvSpPr>
          <p:nvPr/>
        </p:nvSpPr>
        <p:spPr bwMode="auto">
          <a:xfrm>
            <a:off x="4875213" y="2165350"/>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94575" name="Line 15"/>
          <p:cNvSpPr>
            <a:spLocks noChangeShapeType="1"/>
          </p:cNvSpPr>
          <p:nvPr/>
        </p:nvSpPr>
        <p:spPr bwMode="auto">
          <a:xfrm flipH="1">
            <a:off x="2159000" y="4051300"/>
            <a:ext cx="990600" cy="520700"/>
          </a:xfrm>
          <a:prstGeom prst="line">
            <a:avLst/>
          </a:prstGeom>
          <a:noFill/>
          <a:ln w="9525">
            <a:solidFill>
              <a:schemeClr val="tx1"/>
            </a:solidFill>
            <a:round/>
            <a:headEnd/>
            <a:tailEnd type="triangle" w="med" len="med"/>
          </a:ln>
        </p:spPr>
        <p:txBody>
          <a:bodyPr/>
          <a:lstStyle/>
          <a:p>
            <a:endParaRPr lang="zh-CN" altLang="en-US"/>
          </a:p>
        </p:txBody>
      </p:sp>
      <p:sp>
        <p:nvSpPr>
          <p:cNvPr id="29712" name="Text Box 16"/>
          <p:cNvSpPr txBox="1">
            <a:spLocks noChangeArrowheads="1"/>
          </p:cNvSpPr>
          <p:nvPr/>
        </p:nvSpPr>
        <p:spPr bwMode="auto">
          <a:xfrm>
            <a:off x="0" y="1309688"/>
            <a:ext cx="9144000" cy="396875"/>
          </a:xfrm>
          <a:prstGeom prst="rect">
            <a:avLst/>
          </a:prstGeom>
          <a:noFill/>
          <a:ln w="9525">
            <a:noFill/>
            <a:miter lim="800000"/>
            <a:headEnd/>
            <a:tailEnd/>
          </a:ln>
        </p:spPr>
        <p:txBody>
          <a:bodyPr>
            <a:spAutoFit/>
          </a:bodyPr>
          <a:lstStyle/>
          <a:p>
            <a:pPr algn="ctr"/>
            <a:r>
              <a:rPr lang="en-US" altLang="zh-CN" sz="2000">
                <a:ea typeface="宋体" charset="-122"/>
              </a:rPr>
              <a:t>Given multiple sequences and motif locations but</a:t>
            </a:r>
            <a:r>
              <a:rPr lang="en-US" altLang="zh-CN" sz="2000">
                <a:solidFill>
                  <a:srgbClr val="0000FF"/>
                </a:solidFill>
                <a:ea typeface="宋体" charset="-122"/>
              </a:rPr>
              <a:t> no motif </a:t>
            </a:r>
            <a:r>
              <a:rPr lang="en-US" altLang="zh-CN" sz="2000" i="1">
                <a:solidFill>
                  <a:srgbClr val="0000FF"/>
                </a:solidFill>
                <a:ea typeface="宋体" charset="-122"/>
              </a:rPr>
              <a:t>model</a:t>
            </a:r>
          </a:p>
        </p:txBody>
      </p:sp>
      <p:sp>
        <p:nvSpPr>
          <p:cNvPr id="194611" name="Text Box 51"/>
          <p:cNvSpPr txBox="1">
            <a:spLocks noChangeArrowheads="1"/>
          </p:cNvSpPr>
          <p:nvPr/>
        </p:nvSpPr>
        <p:spPr bwMode="auto">
          <a:xfrm>
            <a:off x="1063625" y="4778375"/>
            <a:ext cx="1279525" cy="1552575"/>
          </a:xfrm>
          <a:prstGeom prst="rect">
            <a:avLst/>
          </a:prstGeom>
          <a:noFill/>
          <a:ln w="9525">
            <a:noFill/>
            <a:miter lim="800000"/>
            <a:headEnd/>
            <a:tailEnd/>
          </a:ln>
        </p:spPr>
        <p:txBody>
          <a:bodyPr wrap="none">
            <a:spAutoFit/>
          </a:bodyPr>
          <a:lstStyle/>
          <a:p>
            <a:r>
              <a:rPr lang="en-US" altLang="zh-CN">
                <a:latin typeface="Courier New" pitchFamily="49" charset="0"/>
                <a:ea typeface="宋体" charset="-122"/>
              </a:rPr>
              <a:t>AATGCG</a:t>
            </a:r>
          </a:p>
          <a:p>
            <a:r>
              <a:rPr lang="en-US" altLang="zh-CN">
                <a:latin typeface="Courier New" pitchFamily="49" charset="0"/>
                <a:ea typeface="宋体" charset="-122"/>
              </a:rPr>
              <a:t>ATATGG</a:t>
            </a:r>
          </a:p>
          <a:p>
            <a:r>
              <a:rPr lang="en-US" altLang="zh-CN">
                <a:latin typeface="Courier New" pitchFamily="49" charset="0"/>
                <a:ea typeface="宋体" charset="-122"/>
              </a:rPr>
              <a:t>ATATCG</a:t>
            </a:r>
          </a:p>
          <a:p>
            <a:r>
              <a:rPr lang="en-US" altLang="zh-CN">
                <a:latin typeface="Courier New" pitchFamily="49" charset="0"/>
                <a:ea typeface="宋体" charset="-122"/>
              </a:rPr>
              <a:t>GATGCA</a:t>
            </a:r>
          </a:p>
        </p:txBody>
      </p:sp>
      <p:sp>
        <p:nvSpPr>
          <p:cNvPr id="194612" name="Line 52"/>
          <p:cNvSpPr>
            <a:spLocks noChangeShapeType="1"/>
          </p:cNvSpPr>
          <p:nvPr/>
        </p:nvSpPr>
        <p:spPr bwMode="auto">
          <a:xfrm>
            <a:off x="2717800" y="5575300"/>
            <a:ext cx="2286000" cy="0"/>
          </a:xfrm>
          <a:prstGeom prst="line">
            <a:avLst/>
          </a:prstGeom>
          <a:noFill/>
          <a:ln w="9525">
            <a:solidFill>
              <a:schemeClr val="tx1"/>
            </a:solidFill>
            <a:round/>
            <a:headEnd/>
            <a:tailEnd type="triangle" w="med" len="med"/>
          </a:ln>
        </p:spPr>
        <p:txBody>
          <a:bodyPr/>
          <a:lstStyle/>
          <a:p>
            <a:endParaRPr lang="zh-CN" altLang="en-US"/>
          </a:p>
        </p:txBody>
      </p:sp>
      <p:sp>
        <p:nvSpPr>
          <p:cNvPr id="194613" name="Text Box 53"/>
          <p:cNvSpPr txBox="1">
            <a:spLocks noChangeArrowheads="1"/>
          </p:cNvSpPr>
          <p:nvPr/>
        </p:nvSpPr>
        <p:spPr bwMode="auto">
          <a:xfrm>
            <a:off x="2982913" y="5192713"/>
            <a:ext cx="1787525" cy="730250"/>
          </a:xfrm>
          <a:prstGeom prst="rect">
            <a:avLst/>
          </a:prstGeom>
          <a:noFill/>
          <a:ln w="9525">
            <a:noFill/>
            <a:miter lim="800000"/>
            <a:headEnd/>
            <a:tailEnd/>
          </a:ln>
        </p:spPr>
        <p:txBody>
          <a:bodyPr wrap="none">
            <a:spAutoFit/>
          </a:bodyPr>
          <a:lstStyle/>
          <a:p>
            <a:pPr algn="ctr"/>
            <a:r>
              <a:rPr lang="en-US" altLang="zh-CN" sz="1400">
                <a:ea typeface="宋体" charset="-122"/>
              </a:rPr>
              <a:t>Count Frequencies</a:t>
            </a:r>
          </a:p>
          <a:p>
            <a:pPr algn="ctr"/>
            <a:endParaRPr lang="en-US" altLang="zh-CN" sz="1400">
              <a:ea typeface="宋体" charset="-122"/>
            </a:endParaRPr>
          </a:p>
          <a:p>
            <a:pPr algn="ctr"/>
            <a:r>
              <a:rPr lang="en-US" altLang="zh-CN" sz="1400">
                <a:ea typeface="宋体" charset="-122"/>
              </a:rPr>
              <a:t>Add pseudocounts</a:t>
            </a:r>
          </a:p>
        </p:txBody>
      </p:sp>
      <p:grpSp>
        <p:nvGrpSpPr>
          <p:cNvPr id="60" name="组合 59"/>
          <p:cNvGrpSpPr/>
          <p:nvPr/>
        </p:nvGrpSpPr>
        <p:grpSpPr>
          <a:xfrm>
            <a:off x="5297488" y="4416425"/>
            <a:ext cx="2981347" cy="1885950"/>
            <a:chOff x="5297488" y="4416425"/>
            <a:chExt cx="2981347" cy="1885950"/>
          </a:xfrm>
        </p:grpSpPr>
        <p:grpSp>
          <p:nvGrpSpPr>
            <p:cNvPr id="2" name="Group 17"/>
            <p:cNvGrpSpPr>
              <a:grpSpLocks/>
            </p:cNvGrpSpPr>
            <p:nvPr/>
          </p:nvGrpSpPr>
          <p:grpSpPr bwMode="auto">
            <a:xfrm>
              <a:off x="5297488" y="4416425"/>
              <a:ext cx="2979737" cy="1885950"/>
              <a:chOff x="3377" y="2886"/>
              <a:chExt cx="1877" cy="1188"/>
            </a:xfrm>
          </p:grpSpPr>
          <p:sp>
            <p:nvSpPr>
              <p:cNvPr id="29717" name="Text Box 18"/>
              <p:cNvSpPr txBox="1">
                <a:spLocks noChangeArrowheads="1"/>
              </p:cNvSpPr>
              <p:nvPr/>
            </p:nvSpPr>
            <p:spPr bwMode="auto">
              <a:xfrm>
                <a:off x="3377" y="3150"/>
                <a:ext cx="228" cy="924"/>
              </a:xfrm>
              <a:prstGeom prst="rect">
                <a:avLst/>
              </a:prstGeom>
              <a:noFill/>
              <a:ln w="22225">
                <a:noFill/>
                <a:miter lim="800000"/>
                <a:headEnd/>
                <a:tailEnd/>
              </a:ln>
            </p:spPr>
            <p:txBody>
              <a:bodyPr wrap="none">
                <a:spAutoFit/>
              </a:bodyPr>
              <a:lstStyle/>
              <a:p>
                <a:r>
                  <a:rPr lang="en-US" altLang="zh-CN" sz="1800" b="0">
                    <a:latin typeface="Arial" charset="0"/>
                    <a:ea typeface="宋体" charset="-122"/>
                  </a:rPr>
                  <a:t>A</a:t>
                </a:r>
              </a:p>
              <a:p>
                <a:endParaRPr lang="en-US" altLang="zh-CN" sz="600" b="0">
                  <a:latin typeface="Arial" charset="0"/>
                  <a:ea typeface="宋体" charset="-122"/>
                </a:endParaRPr>
              </a:p>
              <a:p>
                <a:r>
                  <a:rPr lang="en-US" altLang="zh-CN" sz="1800" b="0">
                    <a:latin typeface="Arial" charset="0"/>
                    <a:ea typeface="宋体" charset="-122"/>
                  </a:rPr>
                  <a:t>C</a:t>
                </a:r>
              </a:p>
              <a:p>
                <a:endParaRPr lang="en-US" altLang="zh-CN" sz="600" b="0">
                  <a:latin typeface="Arial" charset="0"/>
                  <a:ea typeface="宋体" charset="-122"/>
                </a:endParaRPr>
              </a:p>
              <a:p>
                <a:r>
                  <a:rPr lang="en-US" altLang="zh-CN" sz="1800" b="0">
                    <a:latin typeface="Arial" charset="0"/>
                    <a:ea typeface="宋体" charset="-122"/>
                  </a:rPr>
                  <a:t>G</a:t>
                </a:r>
              </a:p>
              <a:p>
                <a:endParaRPr lang="en-US" altLang="zh-CN" sz="600" b="0">
                  <a:latin typeface="Arial" charset="0"/>
                  <a:ea typeface="宋体" charset="-122"/>
                </a:endParaRPr>
              </a:p>
              <a:p>
                <a:r>
                  <a:rPr lang="en-US" altLang="zh-CN" sz="1800" b="0">
                    <a:latin typeface="Arial" charset="0"/>
                    <a:ea typeface="宋体" charset="-122"/>
                  </a:rPr>
                  <a:t>T</a:t>
                </a:r>
              </a:p>
            </p:txBody>
          </p:sp>
          <p:sp>
            <p:nvSpPr>
              <p:cNvPr id="29718" name="Text Box 19"/>
              <p:cNvSpPr txBox="1">
                <a:spLocks noChangeArrowheads="1"/>
              </p:cNvSpPr>
              <p:nvPr/>
            </p:nvSpPr>
            <p:spPr bwMode="auto">
              <a:xfrm>
                <a:off x="3615" y="2891"/>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sp>
            <p:nvSpPr>
              <p:cNvPr id="29719" name="Text Box 20"/>
              <p:cNvSpPr txBox="1">
                <a:spLocks noChangeArrowheads="1"/>
              </p:cNvSpPr>
              <p:nvPr/>
            </p:nvSpPr>
            <p:spPr bwMode="auto">
              <a:xfrm>
                <a:off x="4965" y="2895"/>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6</a:t>
                </a:r>
                <a:endParaRPr lang="en-US" altLang="zh-CN" sz="1800" b="0">
                  <a:latin typeface="Arial" charset="0"/>
                  <a:ea typeface="宋体" charset="-122"/>
                </a:endParaRPr>
              </a:p>
            </p:txBody>
          </p:sp>
          <p:sp>
            <p:nvSpPr>
              <p:cNvPr id="29720" name="Text Box 21"/>
              <p:cNvSpPr txBox="1">
                <a:spLocks noChangeArrowheads="1"/>
              </p:cNvSpPr>
              <p:nvPr/>
            </p:nvSpPr>
            <p:spPr bwMode="auto">
              <a:xfrm>
                <a:off x="3615" y="2886"/>
                <a:ext cx="289" cy="231"/>
              </a:xfrm>
              <a:prstGeom prst="rect">
                <a:avLst/>
              </a:prstGeom>
              <a:noFill/>
              <a:ln w="22225">
                <a:noFill/>
                <a:miter lim="800000"/>
                <a:headEnd/>
                <a:tailEnd/>
              </a:ln>
            </p:spPr>
            <p:txBody>
              <a:bodyPr wrap="none">
                <a:spAutoFit/>
              </a:bodyPr>
              <a:lstStyle/>
              <a:p>
                <a:r>
                  <a:rPr lang="en-US" altLang="zh-CN" sz="1800" b="0">
                    <a:latin typeface="Arial" charset="0"/>
                    <a:ea typeface="宋体" charset="-122"/>
                  </a:rPr>
                  <a:t>M</a:t>
                </a:r>
                <a:r>
                  <a:rPr lang="en-US" altLang="zh-CN" sz="1800" b="0" baseline="-25000">
                    <a:latin typeface="Arial" charset="0"/>
                    <a:ea typeface="宋体" charset="-122"/>
                  </a:rPr>
                  <a:t>1</a:t>
                </a:r>
                <a:endParaRPr lang="en-US" altLang="zh-CN" sz="1800" b="0">
                  <a:latin typeface="Arial" charset="0"/>
                  <a:ea typeface="宋体" charset="-122"/>
                </a:endParaRPr>
              </a:p>
            </p:txBody>
          </p:sp>
          <p:sp>
            <p:nvSpPr>
              <p:cNvPr id="29721" name="Rectangle 22"/>
              <p:cNvSpPr>
                <a:spLocks noChangeArrowheads="1"/>
              </p:cNvSpPr>
              <p:nvPr/>
            </p:nvSpPr>
            <p:spPr bwMode="auto">
              <a:xfrm>
                <a:off x="4720" y="3162"/>
                <a:ext cx="264" cy="228"/>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22" name="Rectangle 23"/>
              <p:cNvSpPr>
                <a:spLocks noChangeArrowheads="1"/>
              </p:cNvSpPr>
              <p:nvPr/>
            </p:nvSpPr>
            <p:spPr bwMode="auto">
              <a:xfrm>
                <a:off x="4450" y="3839"/>
                <a:ext cx="265" cy="227"/>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29723" name="Rectangle 24"/>
              <p:cNvSpPr>
                <a:spLocks noChangeArrowheads="1"/>
              </p:cNvSpPr>
              <p:nvPr/>
            </p:nvSpPr>
            <p:spPr bwMode="auto">
              <a:xfrm>
                <a:off x="3926" y="3845"/>
                <a:ext cx="264" cy="227"/>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29724" name="Rectangle 25"/>
              <p:cNvSpPr>
                <a:spLocks noChangeArrowheads="1"/>
              </p:cNvSpPr>
              <p:nvPr/>
            </p:nvSpPr>
            <p:spPr bwMode="auto">
              <a:xfrm>
                <a:off x="3661" y="3845"/>
                <a:ext cx="265" cy="227"/>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25" name="Rectangle 26"/>
              <p:cNvSpPr>
                <a:spLocks noChangeArrowheads="1"/>
              </p:cNvSpPr>
              <p:nvPr/>
            </p:nvSpPr>
            <p:spPr bwMode="auto">
              <a:xfrm>
                <a:off x="4974" y="3617"/>
                <a:ext cx="265" cy="228"/>
              </a:xfrm>
              <a:prstGeom prst="rect">
                <a:avLst/>
              </a:prstGeom>
              <a:noFill/>
              <a:ln w="22225">
                <a:noFill/>
                <a:miter lim="800000"/>
                <a:headEnd/>
                <a:tailEnd/>
              </a:ln>
            </p:spPr>
            <p:txBody>
              <a:bodyPr anchor="ctr"/>
              <a:lstStyle/>
              <a:p>
                <a:pPr algn="ctr">
                  <a:spcBef>
                    <a:spcPct val="20000"/>
                  </a:spcBef>
                </a:pPr>
                <a:r>
                  <a:rPr lang="en-US" altLang="zh-CN" sz="1000">
                    <a:ea typeface="宋体" charset="-122"/>
                  </a:rPr>
                  <a:t>3/4</a:t>
                </a:r>
              </a:p>
            </p:txBody>
          </p:sp>
          <p:sp>
            <p:nvSpPr>
              <p:cNvPr id="29726" name="Rectangle 27"/>
              <p:cNvSpPr>
                <a:spLocks noChangeArrowheads="1"/>
              </p:cNvSpPr>
              <p:nvPr/>
            </p:nvSpPr>
            <p:spPr bwMode="auto">
              <a:xfrm>
                <a:off x="3926" y="3617"/>
                <a:ext cx="264" cy="228"/>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27" name="Rectangle 28"/>
              <p:cNvSpPr>
                <a:spLocks noChangeArrowheads="1"/>
              </p:cNvSpPr>
              <p:nvPr/>
            </p:nvSpPr>
            <p:spPr bwMode="auto">
              <a:xfrm>
                <a:off x="3661" y="3617"/>
                <a:ext cx="265" cy="228"/>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28" name="Rectangle 29"/>
              <p:cNvSpPr>
                <a:spLocks noChangeArrowheads="1"/>
              </p:cNvSpPr>
              <p:nvPr/>
            </p:nvSpPr>
            <p:spPr bwMode="auto">
              <a:xfrm>
                <a:off x="4455" y="3390"/>
                <a:ext cx="265" cy="227"/>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29" name="Rectangle 30"/>
              <p:cNvSpPr>
                <a:spLocks noChangeArrowheads="1"/>
              </p:cNvSpPr>
              <p:nvPr/>
            </p:nvSpPr>
            <p:spPr bwMode="auto">
              <a:xfrm>
                <a:off x="4190" y="3390"/>
                <a:ext cx="265" cy="227"/>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30" name="Rectangle 31"/>
              <p:cNvSpPr>
                <a:spLocks noChangeArrowheads="1"/>
              </p:cNvSpPr>
              <p:nvPr/>
            </p:nvSpPr>
            <p:spPr bwMode="auto">
              <a:xfrm>
                <a:off x="3926" y="3390"/>
                <a:ext cx="264" cy="227"/>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32" name="Rectangle 33"/>
              <p:cNvSpPr>
                <a:spLocks noChangeArrowheads="1"/>
              </p:cNvSpPr>
              <p:nvPr/>
            </p:nvSpPr>
            <p:spPr bwMode="auto">
              <a:xfrm>
                <a:off x="4455" y="3162"/>
                <a:ext cx="265" cy="228"/>
              </a:xfrm>
              <a:prstGeom prst="rect">
                <a:avLst/>
              </a:prstGeom>
              <a:noFill/>
              <a:ln w="22225">
                <a:noFill/>
                <a:miter lim="800000"/>
                <a:headEnd/>
                <a:tailEnd/>
              </a:ln>
            </p:spPr>
            <p:txBody>
              <a:bodyPr/>
              <a:lstStyle/>
              <a:p>
                <a:pPr>
                  <a:spcBef>
                    <a:spcPct val="20000"/>
                  </a:spcBef>
                </a:pPr>
                <a:endParaRPr lang="zh-CN" altLang="zh-CN" sz="1000" b="0">
                  <a:ea typeface="宋体" charset="-122"/>
                </a:endParaRPr>
              </a:p>
            </p:txBody>
          </p:sp>
          <p:sp>
            <p:nvSpPr>
              <p:cNvPr id="29733" name="Rectangle 34"/>
              <p:cNvSpPr>
                <a:spLocks noChangeArrowheads="1"/>
              </p:cNvSpPr>
              <p:nvPr/>
            </p:nvSpPr>
            <p:spPr bwMode="auto">
              <a:xfrm>
                <a:off x="4190" y="3162"/>
                <a:ext cx="265" cy="228"/>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29734" name="Rectangle 35"/>
              <p:cNvSpPr>
                <a:spLocks noChangeArrowheads="1"/>
              </p:cNvSpPr>
              <p:nvPr/>
            </p:nvSpPr>
            <p:spPr bwMode="auto">
              <a:xfrm>
                <a:off x="3926" y="3162"/>
                <a:ext cx="264" cy="228"/>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29735" name="Rectangle 36"/>
              <p:cNvSpPr>
                <a:spLocks noChangeArrowheads="1"/>
              </p:cNvSpPr>
              <p:nvPr/>
            </p:nvSpPr>
            <p:spPr bwMode="auto">
              <a:xfrm>
                <a:off x="3661" y="3162"/>
                <a:ext cx="265" cy="228"/>
              </a:xfrm>
              <a:prstGeom prst="rect">
                <a:avLst/>
              </a:prstGeom>
              <a:noFill/>
              <a:ln w="22225">
                <a:noFill/>
                <a:miter lim="800000"/>
                <a:headEnd/>
                <a:tailEnd/>
              </a:ln>
            </p:spPr>
            <p:txBody>
              <a:bodyPr anchor="ctr"/>
              <a:lstStyle/>
              <a:p>
                <a:pPr algn="ctr">
                  <a:spcBef>
                    <a:spcPct val="20000"/>
                  </a:spcBef>
                </a:pPr>
                <a:r>
                  <a:rPr lang="en-US" altLang="zh-CN" sz="1000" dirty="0">
                    <a:ea typeface="宋体" charset="-122"/>
                  </a:rPr>
                  <a:t>3/4</a:t>
                </a:r>
              </a:p>
            </p:txBody>
          </p:sp>
          <p:sp>
            <p:nvSpPr>
              <p:cNvPr id="29736" name="Line 37"/>
              <p:cNvSpPr>
                <a:spLocks noChangeShapeType="1"/>
              </p:cNvSpPr>
              <p:nvPr/>
            </p:nvSpPr>
            <p:spPr bwMode="auto">
              <a:xfrm>
                <a:off x="3661" y="3390"/>
                <a:ext cx="1588" cy="0"/>
              </a:xfrm>
              <a:prstGeom prst="line">
                <a:avLst/>
              </a:prstGeom>
              <a:noFill/>
              <a:ln w="12700">
                <a:solidFill>
                  <a:schemeClr val="tx1"/>
                </a:solidFill>
                <a:round/>
                <a:headEnd/>
                <a:tailEnd/>
              </a:ln>
            </p:spPr>
            <p:txBody>
              <a:bodyPr wrap="none" anchor="ctr"/>
              <a:lstStyle/>
              <a:p>
                <a:endParaRPr lang="zh-CN" altLang="en-US"/>
              </a:p>
            </p:txBody>
          </p:sp>
          <p:sp>
            <p:nvSpPr>
              <p:cNvPr id="29737" name="Line 38"/>
              <p:cNvSpPr>
                <a:spLocks noChangeShapeType="1"/>
              </p:cNvSpPr>
              <p:nvPr/>
            </p:nvSpPr>
            <p:spPr bwMode="auto">
              <a:xfrm>
                <a:off x="3661" y="3617"/>
                <a:ext cx="1588" cy="0"/>
              </a:xfrm>
              <a:prstGeom prst="line">
                <a:avLst/>
              </a:prstGeom>
              <a:noFill/>
              <a:ln w="12700">
                <a:solidFill>
                  <a:schemeClr val="tx1"/>
                </a:solidFill>
                <a:round/>
                <a:headEnd/>
                <a:tailEnd/>
              </a:ln>
            </p:spPr>
            <p:txBody>
              <a:bodyPr wrap="none" anchor="ctr"/>
              <a:lstStyle/>
              <a:p>
                <a:endParaRPr lang="zh-CN" altLang="en-US"/>
              </a:p>
            </p:txBody>
          </p:sp>
          <p:sp>
            <p:nvSpPr>
              <p:cNvPr id="29738" name="Line 39"/>
              <p:cNvSpPr>
                <a:spLocks noChangeShapeType="1"/>
              </p:cNvSpPr>
              <p:nvPr/>
            </p:nvSpPr>
            <p:spPr bwMode="auto">
              <a:xfrm>
                <a:off x="3661" y="3845"/>
                <a:ext cx="1588" cy="0"/>
              </a:xfrm>
              <a:prstGeom prst="line">
                <a:avLst/>
              </a:prstGeom>
              <a:noFill/>
              <a:ln w="12700">
                <a:solidFill>
                  <a:schemeClr val="tx1"/>
                </a:solidFill>
                <a:round/>
                <a:headEnd/>
                <a:tailEnd/>
              </a:ln>
            </p:spPr>
            <p:txBody>
              <a:bodyPr wrap="none" anchor="ctr"/>
              <a:lstStyle/>
              <a:p>
                <a:endParaRPr lang="zh-CN" altLang="en-US"/>
              </a:p>
            </p:txBody>
          </p:sp>
          <p:sp>
            <p:nvSpPr>
              <p:cNvPr id="29739" name="Line 40"/>
              <p:cNvSpPr>
                <a:spLocks noChangeShapeType="1"/>
              </p:cNvSpPr>
              <p:nvPr/>
            </p:nvSpPr>
            <p:spPr bwMode="auto">
              <a:xfrm>
                <a:off x="3926" y="3162"/>
                <a:ext cx="0" cy="910"/>
              </a:xfrm>
              <a:prstGeom prst="line">
                <a:avLst/>
              </a:prstGeom>
              <a:noFill/>
              <a:ln w="12700">
                <a:solidFill>
                  <a:schemeClr val="tx1"/>
                </a:solidFill>
                <a:round/>
                <a:headEnd/>
                <a:tailEnd/>
              </a:ln>
            </p:spPr>
            <p:txBody>
              <a:bodyPr wrap="none" anchor="ctr"/>
              <a:lstStyle/>
              <a:p>
                <a:endParaRPr lang="zh-CN" altLang="en-US"/>
              </a:p>
            </p:txBody>
          </p:sp>
          <p:sp>
            <p:nvSpPr>
              <p:cNvPr id="29740" name="Line 41"/>
              <p:cNvSpPr>
                <a:spLocks noChangeShapeType="1"/>
              </p:cNvSpPr>
              <p:nvPr/>
            </p:nvSpPr>
            <p:spPr bwMode="auto">
              <a:xfrm>
                <a:off x="4190" y="3162"/>
                <a:ext cx="0" cy="910"/>
              </a:xfrm>
              <a:prstGeom prst="line">
                <a:avLst/>
              </a:prstGeom>
              <a:noFill/>
              <a:ln w="12700">
                <a:solidFill>
                  <a:schemeClr val="tx1"/>
                </a:solidFill>
                <a:round/>
                <a:headEnd/>
                <a:tailEnd/>
              </a:ln>
            </p:spPr>
            <p:txBody>
              <a:bodyPr wrap="none" anchor="ctr"/>
              <a:lstStyle/>
              <a:p>
                <a:endParaRPr lang="zh-CN" altLang="en-US"/>
              </a:p>
            </p:txBody>
          </p:sp>
          <p:sp>
            <p:nvSpPr>
              <p:cNvPr id="29741" name="Line 42"/>
              <p:cNvSpPr>
                <a:spLocks noChangeShapeType="1"/>
              </p:cNvSpPr>
              <p:nvPr/>
            </p:nvSpPr>
            <p:spPr bwMode="auto">
              <a:xfrm>
                <a:off x="4455" y="3162"/>
                <a:ext cx="0" cy="910"/>
              </a:xfrm>
              <a:prstGeom prst="line">
                <a:avLst/>
              </a:prstGeom>
              <a:noFill/>
              <a:ln w="12700">
                <a:solidFill>
                  <a:schemeClr val="tx1"/>
                </a:solidFill>
                <a:round/>
                <a:headEnd/>
                <a:tailEnd/>
              </a:ln>
            </p:spPr>
            <p:txBody>
              <a:bodyPr wrap="none" anchor="ctr"/>
              <a:lstStyle/>
              <a:p>
                <a:endParaRPr lang="zh-CN" altLang="en-US"/>
              </a:p>
            </p:txBody>
          </p:sp>
          <p:sp>
            <p:nvSpPr>
              <p:cNvPr id="29742" name="Line 43"/>
              <p:cNvSpPr>
                <a:spLocks noChangeShapeType="1"/>
              </p:cNvSpPr>
              <p:nvPr/>
            </p:nvSpPr>
            <p:spPr bwMode="auto">
              <a:xfrm>
                <a:off x="4720" y="3162"/>
                <a:ext cx="0" cy="910"/>
              </a:xfrm>
              <a:prstGeom prst="line">
                <a:avLst/>
              </a:prstGeom>
              <a:noFill/>
              <a:ln w="12700">
                <a:solidFill>
                  <a:schemeClr val="tx1"/>
                </a:solidFill>
                <a:round/>
                <a:headEnd/>
                <a:tailEnd/>
              </a:ln>
            </p:spPr>
            <p:txBody>
              <a:bodyPr wrap="none" anchor="ctr"/>
              <a:lstStyle/>
              <a:p>
                <a:endParaRPr lang="zh-CN" altLang="en-US"/>
              </a:p>
            </p:txBody>
          </p:sp>
          <p:grpSp>
            <p:nvGrpSpPr>
              <p:cNvPr id="3" name="Group 44"/>
              <p:cNvGrpSpPr>
                <a:grpSpLocks/>
              </p:cNvGrpSpPr>
              <p:nvPr/>
            </p:nvGrpSpPr>
            <p:grpSpPr bwMode="auto">
              <a:xfrm>
                <a:off x="3661" y="3162"/>
                <a:ext cx="1588" cy="910"/>
                <a:chOff x="765" y="2895"/>
                <a:chExt cx="1116" cy="686"/>
              </a:xfrm>
            </p:grpSpPr>
            <p:sp>
              <p:nvSpPr>
                <p:cNvPr id="29746" name="Line 45"/>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a:p>
              </p:txBody>
            </p:sp>
            <p:sp>
              <p:nvSpPr>
                <p:cNvPr id="29747" name="Line 46"/>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a:p>
              </p:txBody>
            </p:sp>
            <p:sp>
              <p:nvSpPr>
                <p:cNvPr id="29748" name="Line 47"/>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a:p>
              </p:txBody>
            </p:sp>
            <p:sp>
              <p:nvSpPr>
                <p:cNvPr id="29749" name="Line 48"/>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a:p>
              </p:txBody>
            </p:sp>
          </p:grpSp>
          <p:sp>
            <p:nvSpPr>
              <p:cNvPr id="29744" name="Line 49"/>
              <p:cNvSpPr>
                <a:spLocks noChangeShapeType="1"/>
              </p:cNvSpPr>
              <p:nvPr/>
            </p:nvSpPr>
            <p:spPr bwMode="auto">
              <a:xfrm>
                <a:off x="4984" y="3162"/>
                <a:ext cx="0" cy="910"/>
              </a:xfrm>
              <a:prstGeom prst="line">
                <a:avLst/>
              </a:prstGeom>
              <a:noFill/>
              <a:ln w="12700">
                <a:solidFill>
                  <a:schemeClr val="tx1"/>
                </a:solidFill>
                <a:round/>
                <a:headEnd/>
                <a:tailEnd/>
              </a:ln>
            </p:spPr>
            <p:txBody>
              <a:bodyPr wrap="none" anchor="ctr"/>
              <a:lstStyle/>
              <a:p>
                <a:endParaRPr lang="zh-CN" altLang="en-US"/>
              </a:p>
            </p:txBody>
          </p:sp>
        </p:grpSp>
        <p:sp>
          <p:nvSpPr>
            <p:cNvPr id="54" name="Rectangle 32"/>
            <p:cNvSpPr>
              <a:spLocks noChangeArrowheads="1"/>
            </p:cNvSpPr>
            <p:nvPr/>
          </p:nvSpPr>
          <p:spPr bwMode="auto">
            <a:xfrm>
              <a:off x="5786446" y="5572140"/>
              <a:ext cx="420687" cy="360363"/>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1/4</a:t>
              </a:r>
            </a:p>
            <a:p>
              <a:pPr>
                <a:spcBef>
                  <a:spcPct val="20000"/>
                </a:spcBef>
              </a:pPr>
              <a:endParaRPr lang="zh-CN" altLang="zh-CN" sz="1000" b="0" dirty="0">
                <a:ea typeface="宋体" charset="-122"/>
              </a:endParaRPr>
            </a:p>
          </p:txBody>
        </p:sp>
        <p:sp>
          <p:nvSpPr>
            <p:cNvPr id="55" name="Rectangle 35"/>
            <p:cNvSpPr>
              <a:spLocks noChangeArrowheads="1"/>
            </p:cNvSpPr>
            <p:nvPr/>
          </p:nvSpPr>
          <p:spPr bwMode="auto">
            <a:xfrm>
              <a:off x="7000892" y="5572140"/>
              <a:ext cx="419100" cy="361950"/>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56" name="Rectangle 35"/>
            <p:cNvSpPr>
              <a:spLocks noChangeArrowheads="1"/>
            </p:cNvSpPr>
            <p:nvPr/>
          </p:nvSpPr>
          <p:spPr bwMode="auto">
            <a:xfrm>
              <a:off x="6572264" y="5929330"/>
              <a:ext cx="419100" cy="361950"/>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57" name="Rectangle 35"/>
            <p:cNvSpPr>
              <a:spLocks noChangeArrowheads="1"/>
            </p:cNvSpPr>
            <p:nvPr/>
          </p:nvSpPr>
          <p:spPr bwMode="auto">
            <a:xfrm>
              <a:off x="7429520" y="5214950"/>
              <a:ext cx="419100" cy="361950"/>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58" name="Rectangle 35"/>
            <p:cNvSpPr>
              <a:spLocks noChangeArrowheads="1"/>
            </p:cNvSpPr>
            <p:nvPr/>
          </p:nvSpPr>
          <p:spPr bwMode="auto">
            <a:xfrm>
              <a:off x="7429520" y="5572140"/>
              <a:ext cx="419100" cy="361950"/>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1/2</a:t>
              </a:r>
              <a:endParaRPr lang="zh-CN" altLang="zh-CN" sz="1000" b="0" dirty="0">
                <a:ea typeface="宋体" charset="-122"/>
              </a:endParaRPr>
            </a:p>
          </p:txBody>
        </p:sp>
        <p:sp>
          <p:nvSpPr>
            <p:cNvPr id="59" name="Rectangle 32"/>
            <p:cNvSpPr>
              <a:spLocks noChangeArrowheads="1"/>
            </p:cNvSpPr>
            <p:nvPr/>
          </p:nvSpPr>
          <p:spPr bwMode="auto">
            <a:xfrm>
              <a:off x="7858148" y="4857760"/>
              <a:ext cx="420687" cy="360363"/>
            </a:xfrm>
            <a:prstGeom prst="rect">
              <a:avLst/>
            </a:prstGeom>
            <a:noFill/>
            <a:ln w="22225">
              <a:noFill/>
              <a:miter lim="800000"/>
              <a:headEnd/>
              <a:tailEnd/>
            </a:ln>
          </p:spPr>
          <p:txBody>
            <a:bodyPr/>
            <a:lstStyle/>
            <a:p>
              <a:pPr>
                <a:spcBef>
                  <a:spcPct val="20000"/>
                </a:spcBef>
              </a:pPr>
              <a:r>
                <a:rPr lang="en-US" altLang="zh-CN" sz="1000" b="0" dirty="0" smtClean="0">
                  <a:ea typeface="宋体" charset="-122"/>
                </a:rPr>
                <a:t>1/4</a:t>
              </a:r>
            </a:p>
            <a:p>
              <a:pPr>
                <a:spcBef>
                  <a:spcPct val="20000"/>
                </a:spcBef>
              </a:pPr>
              <a:endParaRPr lang="zh-CN" altLang="zh-CN" sz="1000" b="0" dirty="0">
                <a:ea typeface="宋体" charset="-122"/>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Freeform 2"/>
          <p:cNvSpPr>
            <a:spLocks/>
          </p:cNvSpPr>
          <p:nvPr/>
        </p:nvSpPr>
        <p:spPr bwMode="auto">
          <a:xfrm>
            <a:off x="1019175" y="1930400"/>
            <a:ext cx="5324475" cy="517525"/>
          </a:xfrm>
          <a:custGeom>
            <a:avLst/>
            <a:gdLst>
              <a:gd name="T0" fmla="*/ 0 w 3354"/>
              <a:gd name="T1" fmla="*/ 306 h 326"/>
              <a:gd name="T2" fmla="*/ 894 w 3354"/>
              <a:gd name="T3" fmla="*/ 318 h 326"/>
              <a:gd name="T4" fmla="*/ 1116 w 3354"/>
              <a:gd name="T5" fmla="*/ 258 h 326"/>
              <a:gd name="T6" fmla="*/ 1326 w 3354"/>
              <a:gd name="T7" fmla="*/ 192 h 326"/>
              <a:gd name="T8" fmla="*/ 1548 w 3354"/>
              <a:gd name="T9" fmla="*/ 258 h 326"/>
              <a:gd name="T10" fmla="*/ 1722 w 3354"/>
              <a:gd name="T11" fmla="*/ 312 h 326"/>
              <a:gd name="T12" fmla="*/ 2100 w 3354"/>
              <a:gd name="T13" fmla="*/ 312 h 326"/>
              <a:gd name="T14" fmla="*/ 2268 w 3354"/>
              <a:gd name="T15" fmla="*/ 270 h 326"/>
              <a:gd name="T16" fmla="*/ 2346 w 3354"/>
              <a:gd name="T17" fmla="*/ 168 h 326"/>
              <a:gd name="T18" fmla="*/ 2370 w 3354"/>
              <a:gd name="T19" fmla="*/ 60 h 326"/>
              <a:gd name="T20" fmla="*/ 2430 w 3354"/>
              <a:gd name="T21" fmla="*/ 6 h 326"/>
              <a:gd name="T22" fmla="*/ 2544 w 3354"/>
              <a:gd name="T23" fmla="*/ 30 h 326"/>
              <a:gd name="T24" fmla="*/ 2592 w 3354"/>
              <a:gd name="T25" fmla="*/ 186 h 326"/>
              <a:gd name="T26" fmla="*/ 2712 w 3354"/>
              <a:gd name="T27" fmla="*/ 270 h 326"/>
              <a:gd name="T28" fmla="*/ 3354 w 3354"/>
              <a:gd name="T29" fmla="*/ 306 h 3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54"/>
              <a:gd name="T46" fmla="*/ 0 h 326"/>
              <a:gd name="T47" fmla="*/ 3354 w 3354"/>
              <a:gd name="T48" fmla="*/ 326 h 3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54" h="326">
                <a:moveTo>
                  <a:pt x="0" y="306"/>
                </a:moveTo>
                <a:cubicBezTo>
                  <a:pt x="354" y="316"/>
                  <a:pt x="708" y="326"/>
                  <a:pt x="894" y="318"/>
                </a:cubicBezTo>
                <a:cubicBezTo>
                  <a:pt x="1080" y="310"/>
                  <a:pt x="1044" y="279"/>
                  <a:pt x="1116" y="258"/>
                </a:cubicBezTo>
                <a:cubicBezTo>
                  <a:pt x="1188" y="237"/>
                  <a:pt x="1254" y="192"/>
                  <a:pt x="1326" y="192"/>
                </a:cubicBezTo>
                <a:cubicBezTo>
                  <a:pt x="1398" y="192"/>
                  <a:pt x="1482" y="238"/>
                  <a:pt x="1548" y="258"/>
                </a:cubicBezTo>
                <a:cubicBezTo>
                  <a:pt x="1614" y="278"/>
                  <a:pt x="1630" y="303"/>
                  <a:pt x="1722" y="312"/>
                </a:cubicBezTo>
                <a:cubicBezTo>
                  <a:pt x="1814" y="321"/>
                  <a:pt x="2009" y="319"/>
                  <a:pt x="2100" y="312"/>
                </a:cubicBezTo>
                <a:cubicBezTo>
                  <a:pt x="2191" y="305"/>
                  <a:pt x="2227" y="294"/>
                  <a:pt x="2268" y="270"/>
                </a:cubicBezTo>
                <a:cubicBezTo>
                  <a:pt x="2309" y="246"/>
                  <a:pt x="2329" y="203"/>
                  <a:pt x="2346" y="168"/>
                </a:cubicBezTo>
                <a:cubicBezTo>
                  <a:pt x="2363" y="133"/>
                  <a:pt x="2356" y="87"/>
                  <a:pt x="2370" y="60"/>
                </a:cubicBezTo>
                <a:cubicBezTo>
                  <a:pt x="2384" y="33"/>
                  <a:pt x="2401" y="11"/>
                  <a:pt x="2430" y="6"/>
                </a:cubicBezTo>
                <a:cubicBezTo>
                  <a:pt x="2459" y="1"/>
                  <a:pt x="2517" y="0"/>
                  <a:pt x="2544" y="30"/>
                </a:cubicBezTo>
                <a:cubicBezTo>
                  <a:pt x="2571" y="60"/>
                  <a:pt x="2564" y="146"/>
                  <a:pt x="2592" y="186"/>
                </a:cubicBezTo>
                <a:cubicBezTo>
                  <a:pt x="2620" y="226"/>
                  <a:pt x="2585" y="250"/>
                  <a:pt x="2712" y="270"/>
                </a:cubicBezTo>
                <a:cubicBezTo>
                  <a:pt x="2839" y="290"/>
                  <a:pt x="3264" y="315"/>
                  <a:pt x="3354" y="306"/>
                </a:cubicBezTo>
              </a:path>
            </a:pathLst>
          </a:custGeom>
          <a:noFill/>
          <a:ln w="19050" cmpd="sng">
            <a:solidFill>
              <a:schemeClr val="accent2"/>
            </a:solidFill>
            <a:round/>
            <a:headEnd/>
            <a:tailEnd/>
          </a:ln>
        </p:spPr>
        <p:txBody>
          <a:bodyPr/>
          <a:lstStyle/>
          <a:p>
            <a:endParaRPr lang="zh-CN" altLang="en-US"/>
          </a:p>
        </p:txBody>
      </p:sp>
      <p:sp>
        <p:nvSpPr>
          <p:cNvPr id="30723" name="Rectangle 3"/>
          <p:cNvSpPr>
            <a:spLocks noGrp="1" noChangeArrowheads="1"/>
          </p:cNvSpPr>
          <p:nvPr>
            <p:ph type="title"/>
          </p:nvPr>
        </p:nvSpPr>
        <p:spPr/>
        <p:txBody>
          <a:bodyPr/>
          <a:lstStyle/>
          <a:p>
            <a:pPr eaLnBrk="1" hangingPunct="1"/>
            <a:r>
              <a:rPr lang="en-US" altLang="zh-CN" smtClean="0">
                <a:ea typeface="宋体" charset="-122"/>
              </a:rPr>
              <a:t>Finding Known Motifs</a:t>
            </a:r>
          </a:p>
        </p:txBody>
      </p:sp>
      <p:sp>
        <p:nvSpPr>
          <p:cNvPr id="30724" name="Line 4"/>
          <p:cNvSpPr>
            <a:spLocks noChangeShapeType="1"/>
          </p:cNvSpPr>
          <p:nvPr/>
        </p:nvSpPr>
        <p:spPr bwMode="auto">
          <a:xfrm>
            <a:off x="1331913" y="3959225"/>
            <a:ext cx="6421437" cy="1588"/>
          </a:xfrm>
          <a:prstGeom prst="line">
            <a:avLst/>
          </a:prstGeom>
          <a:noFill/>
          <a:ln w="28575">
            <a:solidFill>
              <a:schemeClr val="tx1"/>
            </a:solidFill>
            <a:round/>
            <a:headEnd/>
            <a:tailEnd/>
          </a:ln>
        </p:spPr>
        <p:txBody>
          <a:bodyPr/>
          <a:lstStyle/>
          <a:p>
            <a:endParaRPr lang="zh-CN" altLang="en-US"/>
          </a:p>
        </p:txBody>
      </p:sp>
      <p:sp>
        <p:nvSpPr>
          <p:cNvPr id="30725" name="AutoShape 5"/>
          <p:cNvSpPr>
            <a:spLocks noChangeArrowheads="1"/>
          </p:cNvSpPr>
          <p:nvPr/>
        </p:nvSpPr>
        <p:spPr bwMode="auto">
          <a:xfrm>
            <a:off x="6345238" y="3779838"/>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30726" name="Line 6"/>
          <p:cNvSpPr>
            <a:spLocks noChangeShapeType="1"/>
          </p:cNvSpPr>
          <p:nvPr/>
        </p:nvSpPr>
        <p:spPr bwMode="auto">
          <a:xfrm>
            <a:off x="1441450" y="2936875"/>
            <a:ext cx="6311900" cy="1588"/>
          </a:xfrm>
          <a:prstGeom prst="line">
            <a:avLst/>
          </a:prstGeom>
          <a:noFill/>
          <a:ln w="28575">
            <a:solidFill>
              <a:schemeClr val="tx1"/>
            </a:solidFill>
            <a:round/>
            <a:headEnd/>
            <a:tailEnd/>
          </a:ln>
        </p:spPr>
        <p:txBody>
          <a:bodyPr/>
          <a:lstStyle/>
          <a:p>
            <a:endParaRPr lang="zh-CN" altLang="en-US"/>
          </a:p>
        </p:txBody>
      </p:sp>
      <p:sp>
        <p:nvSpPr>
          <p:cNvPr id="30727" name="AutoShape 7"/>
          <p:cNvSpPr>
            <a:spLocks noChangeArrowheads="1"/>
          </p:cNvSpPr>
          <p:nvPr/>
        </p:nvSpPr>
        <p:spPr bwMode="auto">
          <a:xfrm>
            <a:off x="6345238" y="2759075"/>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30728" name="Line 8"/>
          <p:cNvSpPr>
            <a:spLocks noChangeShapeType="1"/>
          </p:cNvSpPr>
          <p:nvPr/>
        </p:nvSpPr>
        <p:spPr bwMode="auto">
          <a:xfrm>
            <a:off x="1927225" y="3448050"/>
            <a:ext cx="5826125" cy="1588"/>
          </a:xfrm>
          <a:prstGeom prst="line">
            <a:avLst/>
          </a:prstGeom>
          <a:noFill/>
          <a:ln w="28575">
            <a:solidFill>
              <a:schemeClr val="tx1"/>
            </a:solidFill>
            <a:round/>
            <a:headEnd/>
            <a:tailEnd/>
          </a:ln>
        </p:spPr>
        <p:txBody>
          <a:bodyPr/>
          <a:lstStyle/>
          <a:p>
            <a:endParaRPr lang="zh-CN" altLang="en-US"/>
          </a:p>
        </p:txBody>
      </p:sp>
      <p:sp>
        <p:nvSpPr>
          <p:cNvPr id="30729" name="AutoShape 9"/>
          <p:cNvSpPr>
            <a:spLocks noChangeArrowheads="1"/>
          </p:cNvSpPr>
          <p:nvPr/>
        </p:nvSpPr>
        <p:spPr bwMode="auto">
          <a:xfrm>
            <a:off x="6345238" y="3268663"/>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30730" name="Line 10"/>
          <p:cNvSpPr>
            <a:spLocks noChangeShapeType="1"/>
          </p:cNvSpPr>
          <p:nvPr/>
        </p:nvSpPr>
        <p:spPr bwMode="auto">
          <a:xfrm>
            <a:off x="1012825" y="2428875"/>
            <a:ext cx="6740525" cy="1588"/>
          </a:xfrm>
          <a:prstGeom prst="line">
            <a:avLst/>
          </a:prstGeom>
          <a:noFill/>
          <a:ln w="28575">
            <a:solidFill>
              <a:schemeClr val="tx1"/>
            </a:solidFill>
            <a:round/>
            <a:headEnd/>
            <a:tailEnd/>
          </a:ln>
        </p:spPr>
        <p:txBody>
          <a:bodyPr/>
          <a:lstStyle/>
          <a:p>
            <a:endParaRPr lang="zh-CN" altLang="en-US"/>
          </a:p>
        </p:txBody>
      </p:sp>
      <p:sp>
        <p:nvSpPr>
          <p:cNvPr id="30731" name="AutoShape 11"/>
          <p:cNvSpPr>
            <a:spLocks noChangeArrowheads="1"/>
          </p:cNvSpPr>
          <p:nvPr/>
        </p:nvSpPr>
        <p:spPr bwMode="auto">
          <a:xfrm>
            <a:off x="6345238" y="2249488"/>
            <a:ext cx="1509712"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grpSp>
        <p:nvGrpSpPr>
          <p:cNvPr id="2" name="Group 12"/>
          <p:cNvGrpSpPr>
            <a:grpSpLocks/>
          </p:cNvGrpSpPr>
          <p:nvPr/>
        </p:nvGrpSpPr>
        <p:grpSpPr bwMode="auto">
          <a:xfrm>
            <a:off x="2689225" y="2352675"/>
            <a:ext cx="3343275" cy="1684338"/>
            <a:chOff x="1694" y="1490"/>
            <a:chExt cx="2106" cy="1061"/>
          </a:xfrm>
        </p:grpSpPr>
        <p:sp>
          <p:nvSpPr>
            <p:cNvPr id="30748" name="Rectangle 13"/>
            <p:cNvSpPr>
              <a:spLocks noChangeArrowheads="1"/>
            </p:cNvSpPr>
            <p:nvPr/>
          </p:nvSpPr>
          <p:spPr bwMode="auto">
            <a:xfrm>
              <a:off x="1694" y="2454"/>
              <a:ext cx="729" cy="9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30749" name="Rectangle 14"/>
            <p:cNvSpPr>
              <a:spLocks noChangeArrowheads="1"/>
            </p:cNvSpPr>
            <p:nvPr/>
          </p:nvSpPr>
          <p:spPr bwMode="auto">
            <a:xfrm>
              <a:off x="2442" y="2131"/>
              <a:ext cx="729" cy="9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30750" name="Rectangle 15"/>
            <p:cNvSpPr>
              <a:spLocks noChangeArrowheads="1"/>
            </p:cNvSpPr>
            <p:nvPr/>
          </p:nvSpPr>
          <p:spPr bwMode="auto">
            <a:xfrm>
              <a:off x="1901" y="1810"/>
              <a:ext cx="729" cy="9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30751" name="Rectangle 16"/>
            <p:cNvSpPr>
              <a:spLocks noChangeArrowheads="1"/>
            </p:cNvSpPr>
            <p:nvPr/>
          </p:nvSpPr>
          <p:spPr bwMode="auto">
            <a:xfrm>
              <a:off x="3071" y="1490"/>
              <a:ext cx="729" cy="9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grpSp>
      <p:sp>
        <p:nvSpPr>
          <p:cNvPr id="30733" name="Text Box 17"/>
          <p:cNvSpPr txBox="1">
            <a:spLocks noChangeArrowheads="1"/>
          </p:cNvSpPr>
          <p:nvPr/>
        </p:nvSpPr>
        <p:spPr bwMode="auto">
          <a:xfrm>
            <a:off x="0" y="1309688"/>
            <a:ext cx="9144000" cy="396875"/>
          </a:xfrm>
          <a:prstGeom prst="rect">
            <a:avLst/>
          </a:prstGeom>
          <a:noFill/>
          <a:ln w="9525">
            <a:noFill/>
            <a:miter lim="800000"/>
            <a:headEnd/>
            <a:tailEnd/>
          </a:ln>
        </p:spPr>
        <p:txBody>
          <a:bodyPr>
            <a:spAutoFit/>
          </a:bodyPr>
          <a:lstStyle/>
          <a:p>
            <a:pPr algn="ctr"/>
            <a:r>
              <a:rPr lang="en-US" altLang="zh-CN" sz="2000">
                <a:ea typeface="宋体" charset="-122"/>
              </a:rPr>
              <a:t>Given multiple sequences and motif model but</a:t>
            </a:r>
            <a:r>
              <a:rPr lang="en-US" altLang="zh-CN" sz="2000">
                <a:solidFill>
                  <a:srgbClr val="0000FF"/>
                </a:solidFill>
                <a:ea typeface="宋体" charset="-122"/>
              </a:rPr>
              <a:t> no motif </a:t>
            </a:r>
            <a:r>
              <a:rPr lang="en-US" altLang="zh-CN" sz="2000" i="1">
                <a:solidFill>
                  <a:srgbClr val="0000FF"/>
                </a:solidFill>
                <a:ea typeface="宋体" charset="-122"/>
              </a:rPr>
              <a:t>locations</a:t>
            </a:r>
          </a:p>
        </p:txBody>
      </p:sp>
      <p:grpSp>
        <p:nvGrpSpPr>
          <p:cNvPr id="3" name="Group 18"/>
          <p:cNvGrpSpPr>
            <a:grpSpLocks/>
          </p:cNvGrpSpPr>
          <p:nvPr/>
        </p:nvGrpSpPr>
        <p:grpSpPr bwMode="auto">
          <a:xfrm>
            <a:off x="2546350" y="1687513"/>
            <a:ext cx="2535238" cy="2095500"/>
            <a:chOff x="1604" y="1063"/>
            <a:chExt cx="1597" cy="1320"/>
          </a:xfrm>
        </p:grpSpPr>
        <p:sp>
          <p:nvSpPr>
            <p:cNvPr id="30744" name="Text Box 19"/>
            <p:cNvSpPr txBox="1">
              <a:spLocks noChangeArrowheads="1"/>
            </p:cNvSpPr>
            <p:nvPr/>
          </p:nvSpPr>
          <p:spPr bwMode="auto">
            <a:xfrm>
              <a:off x="1604" y="2095"/>
              <a:ext cx="211" cy="288"/>
            </a:xfrm>
            <a:prstGeom prst="rect">
              <a:avLst/>
            </a:prstGeom>
            <a:noFill/>
            <a:ln w="9525">
              <a:noFill/>
              <a:miter lim="800000"/>
              <a:headEnd/>
              <a:tailEnd/>
            </a:ln>
          </p:spPr>
          <p:txBody>
            <a:bodyPr wrap="none">
              <a:spAutoFit/>
            </a:bodyPr>
            <a:lstStyle/>
            <a:p>
              <a:r>
                <a:rPr lang="en-US" altLang="zh-CN" b="0">
                  <a:ea typeface="宋体" charset="-122"/>
                </a:rPr>
                <a:t>x</a:t>
              </a:r>
            </a:p>
          </p:txBody>
        </p:sp>
        <p:sp>
          <p:nvSpPr>
            <p:cNvPr id="30745" name="Text Box 20"/>
            <p:cNvSpPr txBox="1">
              <a:spLocks noChangeArrowheads="1"/>
            </p:cNvSpPr>
            <p:nvPr/>
          </p:nvSpPr>
          <p:spPr bwMode="auto">
            <a:xfrm>
              <a:off x="2348" y="1813"/>
              <a:ext cx="211" cy="288"/>
            </a:xfrm>
            <a:prstGeom prst="rect">
              <a:avLst/>
            </a:prstGeom>
            <a:noFill/>
            <a:ln w="9525">
              <a:noFill/>
              <a:miter lim="800000"/>
              <a:headEnd/>
              <a:tailEnd/>
            </a:ln>
          </p:spPr>
          <p:txBody>
            <a:bodyPr wrap="none">
              <a:spAutoFit/>
            </a:bodyPr>
            <a:lstStyle/>
            <a:p>
              <a:r>
                <a:rPr lang="en-US" altLang="zh-CN" b="0">
                  <a:ea typeface="宋体" charset="-122"/>
                </a:rPr>
                <a:t>x</a:t>
              </a:r>
            </a:p>
          </p:txBody>
        </p:sp>
        <p:sp>
          <p:nvSpPr>
            <p:cNvPr id="30746" name="Text Box 21"/>
            <p:cNvSpPr txBox="1">
              <a:spLocks noChangeArrowheads="1"/>
            </p:cNvSpPr>
            <p:nvPr/>
          </p:nvSpPr>
          <p:spPr bwMode="auto">
            <a:xfrm>
              <a:off x="1814" y="1507"/>
              <a:ext cx="211" cy="288"/>
            </a:xfrm>
            <a:prstGeom prst="rect">
              <a:avLst/>
            </a:prstGeom>
            <a:noFill/>
            <a:ln w="9525">
              <a:noFill/>
              <a:miter lim="800000"/>
              <a:headEnd/>
              <a:tailEnd/>
            </a:ln>
          </p:spPr>
          <p:txBody>
            <a:bodyPr wrap="none">
              <a:spAutoFit/>
            </a:bodyPr>
            <a:lstStyle/>
            <a:p>
              <a:r>
                <a:rPr lang="en-US" altLang="zh-CN" b="0">
                  <a:ea typeface="宋体" charset="-122"/>
                </a:rPr>
                <a:t>x</a:t>
              </a:r>
            </a:p>
          </p:txBody>
        </p:sp>
        <p:sp>
          <p:nvSpPr>
            <p:cNvPr id="30747" name="Text Box 22"/>
            <p:cNvSpPr txBox="1">
              <a:spLocks noChangeArrowheads="1"/>
            </p:cNvSpPr>
            <p:nvPr/>
          </p:nvSpPr>
          <p:spPr bwMode="auto">
            <a:xfrm>
              <a:off x="2990" y="1063"/>
              <a:ext cx="211" cy="288"/>
            </a:xfrm>
            <a:prstGeom prst="rect">
              <a:avLst/>
            </a:prstGeom>
            <a:noFill/>
            <a:ln w="9525">
              <a:noFill/>
              <a:miter lim="800000"/>
              <a:headEnd/>
              <a:tailEnd/>
            </a:ln>
          </p:spPr>
          <p:txBody>
            <a:bodyPr wrap="none">
              <a:spAutoFit/>
            </a:bodyPr>
            <a:lstStyle/>
            <a:p>
              <a:r>
                <a:rPr lang="en-US" altLang="zh-CN" b="0">
                  <a:ea typeface="宋体" charset="-122"/>
                </a:rPr>
                <a:t>x</a:t>
              </a:r>
            </a:p>
          </p:txBody>
        </p:sp>
      </p:grpSp>
      <p:sp>
        <p:nvSpPr>
          <p:cNvPr id="196631" name="Rectangle 23"/>
          <p:cNvSpPr>
            <a:spLocks noChangeArrowheads="1"/>
          </p:cNvSpPr>
          <p:nvPr/>
        </p:nvSpPr>
        <p:spPr bwMode="auto">
          <a:xfrm>
            <a:off x="1008063" y="2351088"/>
            <a:ext cx="1157287" cy="153987"/>
          </a:xfrm>
          <a:prstGeom prst="rect">
            <a:avLst/>
          </a:prstGeom>
          <a:solidFill>
            <a:srgbClr val="FFAFAF"/>
          </a:solidFill>
          <a:ln w="9525">
            <a:solidFill>
              <a:schemeClr val="tx1"/>
            </a:solidFill>
            <a:miter lim="800000"/>
            <a:headEnd/>
            <a:tailEnd/>
          </a:ln>
        </p:spPr>
        <p:txBody>
          <a:bodyPr wrap="none" anchor="ctr"/>
          <a:lstStyle/>
          <a:p>
            <a:endParaRPr lang="zh-CN" altLang="en-US">
              <a:ea typeface="宋体" charset="-122"/>
            </a:endParaRPr>
          </a:p>
        </p:txBody>
      </p:sp>
      <p:grpSp>
        <p:nvGrpSpPr>
          <p:cNvPr id="4" name="Group 24"/>
          <p:cNvGrpSpPr>
            <a:grpSpLocks/>
          </p:cNvGrpSpPr>
          <p:nvPr/>
        </p:nvGrpSpPr>
        <p:grpSpPr bwMode="auto">
          <a:xfrm>
            <a:off x="1287463" y="2638425"/>
            <a:ext cx="5056187" cy="1335088"/>
            <a:chOff x="811" y="1670"/>
            <a:chExt cx="3185" cy="841"/>
          </a:xfrm>
        </p:grpSpPr>
        <p:sp>
          <p:nvSpPr>
            <p:cNvPr id="30741" name="Freeform 25"/>
            <p:cNvSpPr>
              <a:spLocks/>
            </p:cNvSpPr>
            <p:nvPr/>
          </p:nvSpPr>
          <p:spPr bwMode="auto">
            <a:xfrm>
              <a:off x="892" y="1670"/>
              <a:ext cx="3098" cy="202"/>
            </a:xfrm>
            <a:custGeom>
              <a:avLst/>
              <a:gdLst>
                <a:gd name="T0" fmla="*/ 20 w 3098"/>
                <a:gd name="T1" fmla="*/ 190 h 202"/>
                <a:gd name="T2" fmla="*/ 194 w 3098"/>
                <a:gd name="T3" fmla="*/ 152 h 202"/>
                <a:gd name="T4" fmla="*/ 314 w 3098"/>
                <a:gd name="T5" fmla="*/ 144 h 202"/>
                <a:gd name="T6" fmla="*/ 442 w 3098"/>
                <a:gd name="T7" fmla="*/ 120 h 202"/>
                <a:gd name="T8" fmla="*/ 514 w 3098"/>
                <a:gd name="T9" fmla="*/ 96 h 202"/>
                <a:gd name="T10" fmla="*/ 866 w 3098"/>
                <a:gd name="T11" fmla="*/ 80 h 202"/>
                <a:gd name="T12" fmla="*/ 994 w 3098"/>
                <a:gd name="T13" fmla="*/ 0 h 202"/>
                <a:gd name="T14" fmla="*/ 1066 w 3098"/>
                <a:gd name="T15" fmla="*/ 16 h 202"/>
                <a:gd name="T16" fmla="*/ 1114 w 3098"/>
                <a:gd name="T17" fmla="*/ 40 h 202"/>
                <a:gd name="T18" fmla="*/ 1394 w 3098"/>
                <a:gd name="T19" fmla="*/ 72 h 202"/>
                <a:gd name="T20" fmla="*/ 1722 w 3098"/>
                <a:gd name="T21" fmla="*/ 96 h 202"/>
                <a:gd name="T22" fmla="*/ 1770 w 3098"/>
                <a:gd name="T23" fmla="*/ 112 h 202"/>
                <a:gd name="T24" fmla="*/ 1794 w 3098"/>
                <a:gd name="T25" fmla="*/ 120 h 202"/>
                <a:gd name="T26" fmla="*/ 1938 w 3098"/>
                <a:gd name="T27" fmla="*/ 96 h 202"/>
                <a:gd name="T28" fmla="*/ 2082 w 3098"/>
                <a:gd name="T29" fmla="*/ 112 h 202"/>
                <a:gd name="T30" fmla="*/ 2178 w 3098"/>
                <a:gd name="T31" fmla="*/ 152 h 202"/>
                <a:gd name="T32" fmla="*/ 2330 w 3098"/>
                <a:gd name="T33" fmla="*/ 160 h 202"/>
                <a:gd name="T34" fmla="*/ 3098 w 3098"/>
                <a:gd name="T35" fmla="*/ 184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98"/>
                <a:gd name="T55" fmla="*/ 0 h 202"/>
                <a:gd name="T56" fmla="*/ 3098 w 3098"/>
                <a:gd name="T57" fmla="*/ 202 h 2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98" h="202">
                  <a:moveTo>
                    <a:pt x="20" y="190"/>
                  </a:moveTo>
                  <a:cubicBezTo>
                    <a:pt x="98" y="164"/>
                    <a:pt x="0" y="146"/>
                    <a:pt x="194" y="152"/>
                  </a:cubicBezTo>
                  <a:cubicBezTo>
                    <a:pt x="234" y="153"/>
                    <a:pt x="274" y="147"/>
                    <a:pt x="314" y="144"/>
                  </a:cubicBezTo>
                  <a:cubicBezTo>
                    <a:pt x="355" y="137"/>
                    <a:pt x="404" y="130"/>
                    <a:pt x="442" y="120"/>
                  </a:cubicBezTo>
                  <a:cubicBezTo>
                    <a:pt x="467" y="114"/>
                    <a:pt x="489" y="99"/>
                    <a:pt x="514" y="96"/>
                  </a:cubicBezTo>
                  <a:cubicBezTo>
                    <a:pt x="679" y="78"/>
                    <a:pt x="562" y="89"/>
                    <a:pt x="866" y="80"/>
                  </a:cubicBezTo>
                  <a:cubicBezTo>
                    <a:pt x="917" y="63"/>
                    <a:pt x="947" y="23"/>
                    <a:pt x="994" y="0"/>
                  </a:cubicBezTo>
                  <a:cubicBezTo>
                    <a:pt x="1012" y="3"/>
                    <a:pt x="1046" y="6"/>
                    <a:pt x="1066" y="16"/>
                  </a:cubicBezTo>
                  <a:cubicBezTo>
                    <a:pt x="1095" y="31"/>
                    <a:pt x="1082" y="34"/>
                    <a:pt x="1114" y="40"/>
                  </a:cubicBezTo>
                  <a:cubicBezTo>
                    <a:pt x="1207" y="57"/>
                    <a:pt x="1300" y="66"/>
                    <a:pt x="1394" y="72"/>
                  </a:cubicBezTo>
                  <a:cubicBezTo>
                    <a:pt x="1500" y="99"/>
                    <a:pt x="1722" y="96"/>
                    <a:pt x="1722" y="96"/>
                  </a:cubicBezTo>
                  <a:cubicBezTo>
                    <a:pt x="1738" y="101"/>
                    <a:pt x="1754" y="107"/>
                    <a:pt x="1770" y="112"/>
                  </a:cubicBezTo>
                  <a:cubicBezTo>
                    <a:pt x="1778" y="115"/>
                    <a:pt x="1794" y="120"/>
                    <a:pt x="1794" y="120"/>
                  </a:cubicBezTo>
                  <a:cubicBezTo>
                    <a:pt x="1850" y="114"/>
                    <a:pt x="1886" y="106"/>
                    <a:pt x="1938" y="96"/>
                  </a:cubicBezTo>
                  <a:cubicBezTo>
                    <a:pt x="1986" y="103"/>
                    <a:pt x="2034" y="105"/>
                    <a:pt x="2082" y="112"/>
                  </a:cubicBezTo>
                  <a:cubicBezTo>
                    <a:pt x="2112" y="116"/>
                    <a:pt x="2149" y="142"/>
                    <a:pt x="2178" y="152"/>
                  </a:cubicBezTo>
                  <a:cubicBezTo>
                    <a:pt x="2226" y="168"/>
                    <a:pt x="2279" y="157"/>
                    <a:pt x="2330" y="160"/>
                  </a:cubicBezTo>
                  <a:cubicBezTo>
                    <a:pt x="2583" y="202"/>
                    <a:pt x="2842" y="184"/>
                    <a:pt x="3098" y="184"/>
                  </a:cubicBezTo>
                </a:path>
              </a:pathLst>
            </a:custGeom>
            <a:noFill/>
            <a:ln w="19050" cmpd="sng">
              <a:solidFill>
                <a:schemeClr val="accent2"/>
              </a:solidFill>
              <a:round/>
              <a:headEnd/>
              <a:tailEnd/>
            </a:ln>
          </p:spPr>
          <p:txBody>
            <a:bodyPr/>
            <a:lstStyle/>
            <a:p>
              <a:endParaRPr lang="zh-CN" altLang="en-US"/>
            </a:p>
          </p:txBody>
        </p:sp>
        <p:sp>
          <p:nvSpPr>
            <p:cNvPr id="30742" name="Freeform 26"/>
            <p:cNvSpPr>
              <a:spLocks/>
            </p:cNvSpPr>
            <p:nvPr/>
          </p:nvSpPr>
          <p:spPr bwMode="auto">
            <a:xfrm>
              <a:off x="1218" y="1980"/>
              <a:ext cx="2778" cy="207"/>
            </a:xfrm>
            <a:custGeom>
              <a:avLst/>
              <a:gdLst>
                <a:gd name="T0" fmla="*/ 0 w 2778"/>
                <a:gd name="T1" fmla="*/ 198 h 207"/>
                <a:gd name="T2" fmla="*/ 246 w 2778"/>
                <a:gd name="T3" fmla="*/ 192 h 207"/>
                <a:gd name="T4" fmla="*/ 354 w 2778"/>
                <a:gd name="T5" fmla="*/ 156 h 207"/>
                <a:gd name="T6" fmla="*/ 426 w 2778"/>
                <a:gd name="T7" fmla="*/ 150 h 207"/>
                <a:gd name="T8" fmla="*/ 624 w 2778"/>
                <a:gd name="T9" fmla="*/ 168 h 207"/>
                <a:gd name="T10" fmla="*/ 762 w 2778"/>
                <a:gd name="T11" fmla="*/ 198 h 207"/>
                <a:gd name="T12" fmla="*/ 972 w 2778"/>
                <a:gd name="T13" fmla="*/ 180 h 207"/>
                <a:gd name="T14" fmla="*/ 1092 w 2778"/>
                <a:gd name="T15" fmla="*/ 108 h 207"/>
                <a:gd name="T16" fmla="*/ 1152 w 2778"/>
                <a:gd name="T17" fmla="*/ 60 h 207"/>
                <a:gd name="T18" fmla="*/ 1176 w 2778"/>
                <a:gd name="T19" fmla="*/ 18 h 207"/>
                <a:gd name="T20" fmla="*/ 1212 w 2778"/>
                <a:gd name="T21" fmla="*/ 0 h 207"/>
                <a:gd name="T22" fmla="*/ 1314 w 2778"/>
                <a:gd name="T23" fmla="*/ 6 h 207"/>
                <a:gd name="T24" fmla="*/ 1434 w 2778"/>
                <a:gd name="T25" fmla="*/ 78 h 207"/>
                <a:gd name="T26" fmla="*/ 1566 w 2778"/>
                <a:gd name="T27" fmla="*/ 90 h 207"/>
                <a:gd name="T28" fmla="*/ 1740 w 2778"/>
                <a:gd name="T29" fmla="*/ 108 h 207"/>
                <a:gd name="T30" fmla="*/ 1914 w 2778"/>
                <a:gd name="T31" fmla="*/ 126 h 207"/>
                <a:gd name="T32" fmla="*/ 2100 w 2778"/>
                <a:gd name="T33" fmla="*/ 180 h 207"/>
                <a:gd name="T34" fmla="*/ 2166 w 2778"/>
                <a:gd name="T35" fmla="*/ 204 h 207"/>
                <a:gd name="T36" fmla="*/ 2262 w 2778"/>
                <a:gd name="T37" fmla="*/ 162 h 207"/>
                <a:gd name="T38" fmla="*/ 2334 w 2778"/>
                <a:gd name="T39" fmla="*/ 114 h 207"/>
                <a:gd name="T40" fmla="*/ 2340 w 2778"/>
                <a:gd name="T41" fmla="*/ 96 h 207"/>
                <a:gd name="T42" fmla="*/ 2376 w 2778"/>
                <a:gd name="T43" fmla="*/ 72 h 207"/>
                <a:gd name="T44" fmla="*/ 2430 w 2778"/>
                <a:gd name="T45" fmla="*/ 84 h 207"/>
                <a:gd name="T46" fmla="*/ 2472 w 2778"/>
                <a:gd name="T47" fmla="*/ 114 h 207"/>
                <a:gd name="T48" fmla="*/ 2610 w 2778"/>
                <a:gd name="T49" fmla="*/ 174 h 207"/>
                <a:gd name="T50" fmla="*/ 2778 w 2778"/>
                <a:gd name="T51" fmla="*/ 204 h 2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78"/>
                <a:gd name="T79" fmla="*/ 0 h 207"/>
                <a:gd name="T80" fmla="*/ 2778 w 2778"/>
                <a:gd name="T81" fmla="*/ 207 h 2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78" h="207">
                  <a:moveTo>
                    <a:pt x="0" y="198"/>
                  </a:moveTo>
                  <a:cubicBezTo>
                    <a:pt x="82" y="196"/>
                    <a:pt x="164" y="197"/>
                    <a:pt x="246" y="192"/>
                  </a:cubicBezTo>
                  <a:cubicBezTo>
                    <a:pt x="282" y="190"/>
                    <a:pt x="319" y="162"/>
                    <a:pt x="354" y="156"/>
                  </a:cubicBezTo>
                  <a:cubicBezTo>
                    <a:pt x="378" y="152"/>
                    <a:pt x="402" y="152"/>
                    <a:pt x="426" y="150"/>
                  </a:cubicBezTo>
                  <a:cubicBezTo>
                    <a:pt x="494" y="155"/>
                    <a:pt x="555" y="164"/>
                    <a:pt x="624" y="168"/>
                  </a:cubicBezTo>
                  <a:cubicBezTo>
                    <a:pt x="685" y="198"/>
                    <a:pt x="664" y="192"/>
                    <a:pt x="762" y="198"/>
                  </a:cubicBezTo>
                  <a:cubicBezTo>
                    <a:pt x="839" y="194"/>
                    <a:pt x="898" y="187"/>
                    <a:pt x="972" y="180"/>
                  </a:cubicBezTo>
                  <a:cubicBezTo>
                    <a:pt x="996" y="144"/>
                    <a:pt x="1056" y="133"/>
                    <a:pt x="1092" y="108"/>
                  </a:cubicBezTo>
                  <a:cubicBezTo>
                    <a:pt x="1115" y="92"/>
                    <a:pt x="1135" y="81"/>
                    <a:pt x="1152" y="60"/>
                  </a:cubicBezTo>
                  <a:cubicBezTo>
                    <a:pt x="1162" y="48"/>
                    <a:pt x="1165" y="29"/>
                    <a:pt x="1176" y="18"/>
                  </a:cubicBezTo>
                  <a:cubicBezTo>
                    <a:pt x="1185" y="9"/>
                    <a:pt x="1201" y="7"/>
                    <a:pt x="1212" y="0"/>
                  </a:cubicBezTo>
                  <a:cubicBezTo>
                    <a:pt x="1246" y="2"/>
                    <a:pt x="1280" y="3"/>
                    <a:pt x="1314" y="6"/>
                  </a:cubicBezTo>
                  <a:cubicBezTo>
                    <a:pt x="1333" y="8"/>
                    <a:pt x="1415" y="69"/>
                    <a:pt x="1434" y="78"/>
                  </a:cubicBezTo>
                  <a:cubicBezTo>
                    <a:pt x="1474" y="98"/>
                    <a:pt x="1522" y="85"/>
                    <a:pt x="1566" y="90"/>
                  </a:cubicBezTo>
                  <a:cubicBezTo>
                    <a:pt x="1624" y="109"/>
                    <a:pt x="1674" y="105"/>
                    <a:pt x="1740" y="108"/>
                  </a:cubicBezTo>
                  <a:cubicBezTo>
                    <a:pt x="1804" y="121"/>
                    <a:pt x="1838" y="122"/>
                    <a:pt x="1914" y="126"/>
                  </a:cubicBezTo>
                  <a:cubicBezTo>
                    <a:pt x="1979" y="134"/>
                    <a:pt x="2034" y="169"/>
                    <a:pt x="2100" y="180"/>
                  </a:cubicBezTo>
                  <a:cubicBezTo>
                    <a:pt x="2121" y="194"/>
                    <a:pt x="2142" y="196"/>
                    <a:pt x="2166" y="204"/>
                  </a:cubicBezTo>
                  <a:cubicBezTo>
                    <a:pt x="2196" y="181"/>
                    <a:pt x="2230" y="181"/>
                    <a:pt x="2262" y="162"/>
                  </a:cubicBezTo>
                  <a:cubicBezTo>
                    <a:pt x="2286" y="148"/>
                    <a:pt x="2308" y="123"/>
                    <a:pt x="2334" y="114"/>
                  </a:cubicBezTo>
                  <a:cubicBezTo>
                    <a:pt x="2336" y="108"/>
                    <a:pt x="2336" y="100"/>
                    <a:pt x="2340" y="96"/>
                  </a:cubicBezTo>
                  <a:cubicBezTo>
                    <a:pt x="2350" y="86"/>
                    <a:pt x="2376" y="72"/>
                    <a:pt x="2376" y="72"/>
                  </a:cubicBezTo>
                  <a:cubicBezTo>
                    <a:pt x="2394" y="76"/>
                    <a:pt x="2413" y="77"/>
                    <a:pt x="2430" y="84"/>
                  </a:cubicBezTo>
                  <a:cubicBezTo>
                    <a:pt x="2446" y="90"/>
                    <a:pt x="2457" y="106"/>
                    <a:pt x="2472" y="114"/>
                  </a:cubicBezTo>
                  <a:cubicBezTo>
                    <a:pt x="2519" y="138"/>
                    <a:pt x="2557" y="165"/>
                    <a:pt x="2610" y="174"/>
                  </a:cubicBezTo>
                  <a:cubicBezTo>
                    <a:pt x="2676" y="207"/>
                    <a:pt x="2702" y="204"/>
                    <a:pt x="2778" y="204"/>
                  </a:cubicBezTo>
                </a:path>
              </a:pathLst>
            </a:custGeom>
            <a:noFill/>
            <a:ln w="19050" cmpd="sng">
              <a:solidFill>
                <a:schemeClr val="accent2"/>
              </a:solidFill>
              <a:round/>
              <a:headEnd/>
              <a:tailEnd/>
            </a:ln>
          </p:spPr>
          <p:txBody>
            <a:bodyPr/>
            <a:lstStyle/>
            <a:p>
              <a:endParaRPr lang="zh-CN" altLang="en-US"/>
            </a:p>
          </p:txBody>
        </p:sp>
        <p:sp>
          <p:nvSpPr>
            <p:cNvPr id="30743" name="Freeform 27"/>
            <p:cNvSpPr>
              <a:spLocks/>
            </p:cNvSpPr>
            <p:nvPr/>
          </p:nvSpPr>
          <p:spPr bwMode="auto">
            <a:xfrm>
              <a:off x="811" y="2246"/>
              <a:ext cx="3185" cy="265"/>
            </a:xfrm>
            <a:custGeom>
              <a:avLst/>
              <a:gdLst>
                <a:gd name="T0" fmla="*/ 35 w 3185"/>
                <a:gd name="T1" fmla="*/ 250 h 265"/>
                <a:gd name="T2" fmla="*/ 107 w 3185"/>
                <a:gd name="T3" fmla="*/ 250 h 265"/>
                <a:gd name="T4" fmla="*/ 677 w 3185"/>
                <a:gd name="T5" fmla="*/ 256 h 265"/>
                <a:gd name="T6" fmla="*/ 797 w 3185"/>
                <a:gd name="T7" fmla="*/ 208 h 265"/>
                <a:gd name="T8" fmla="*/ 875 w 3185"/>
                <a:gd name="T9" fmla="*/ 28 h 265"/>
                <a:gd name="T10" fmla="*/ 1007 w 3185"/>
                <a:gd name="T11" fmla="*/ 40 h 265"/>
                <a:gd name="T12" fmla="*/ 1061 w 3185"/>
                <a:gd name="T13" fmla="*/ 160 h 265"/>
                <a:gd name="T14" fmla="*/ 1205 w 3185"/>
                <a:gd name="T15" fmla="*/ 172 h 265"/>
                <a:gd name="T16" fmla="*/ 1403 w 3185"/>
                <a:gd name="T17" fmla="*/ 112 h 265"/>
                <a:gd name="T18" fmla="*/ 1511 w 3185"/>
                <a:gd name="T19" fmla="*/ 160 h 265"/>
                <a:gd name="T20" fmla="*/ 1733 w 3185"/>
                <a:gd name="T21" fmla="*/ 250 h 265"/>
                <a:gd name="T22" fmla="*/ 1805 w 3185"/>
                <a:gd name="T23" fmla="*/ 250 h 265"/>
                <a:gd name="T24" fmla="*/ 2141 w 3185"/>
                <a:gd name="T25" fmla="*/ 236 h 265"/>
                <a:gd name="T26" fmla="*/ 2357 w 3185"/>
                <a:gd name="T27" fmla="*/ 112 h 265"/>
                <a:gd name="T28" fmla="*/ 2537 w 3185"/>
                <a:gd name="T29" fmla="*/ 124 h 265"/>
                <a:gd name="T30" fmla="*/ 2639 w 3185"/>
                <a:gd name="T31" fmla="*/ 238 h 265"/>
                <a:gd name="T32" fmla="*/ 2681 w 3185"/>
                <a:gd name="T33" fmla="*/ 250 h 265"/>
                <a:gd name="T34" fmla="*/ 3185 w 3185"/>
                <a:gd name="T35" fmla="*/ 25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85"/>
                <a:gd name="T55" fmla="*/ 0 h 265"/>
                <a:gd name="T56" fmla="*/ 3185 w 3185"/>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85" h="265">
                  <a:moveTo>
                    <a:pt x="35" y="250"/>
                  </a:moveTo>
                  <a:cubicBezTo>
                    <a:pt x="17" y="249"/>
                    <a:pt x="0" y="249"/>
                    <a:pt x="107" y="250"/>
                  </a:cubicBezTo>
                  <a:cubicBezTo>
                    <a:pt x="214" y="251"/>
                    <a:pt x="562" y="263"/>
                    <a:pt x="677" y="256"/>
                  </a:cubicBezTo>
                  <a:cubicBezTo>
                    <a:pt x="792" y="249"/>
                    <a:pt x="764" y="246"/>
                    <a:pt x="797" y="208"/>
                  </a:cubicBezTo>
                  <a:cubicBezTo>
                    <a:pt x="830" y="170"/>
                    <a:pt x="840" y="56"/>
                    <a:pt x="875" y="28"/>
                  </a:cubicBezTo>
                  <a:cubicBezTo>
                    <a:pt x="910" y="0"/>
                    <a:pt x="976" y="18"/>
                    <a:pt x="1007" y="40"/>
                  </a:cubicBezTo>
                  <a:cubicBezTo>
                    <a:pt x="1038" y="62"/>
                    <a:pt x="1028" y="138"/>
                    <a:pt x="1061" y="160"/>
                  </a:cubicBezTo>
                  <a:cubicBezTo>
                    <a:pt x="1094" y="182"/>
                    <a:pt x="1148" y="180"/>
                    <a:pt x="1205" y="172"/>
                  </a:cubicBezTo>
                  <a:cubicBezTo>
                    <a:pt x="1262" y="164"/>
                    <a:pt x="1352" y="114"/>
                    <a:pt x="1403" y="112"/>
                  </a:cubicBezTo>
                  <a:cubicBezTo>
                    <a:pt x="1454" y="110"/>
                    <a:pt x="1456" y="137"/>
                    <a:pt x="1511" y="160"/>
                  </a:cubicBezTo>
                  <a:cubicBezTo>
                    <a:pt x="1566" y="183"/>
                    <a:pt x="1684" y="235"/>
                    <a:pt x="1733" y="250"/>
                  </a:cubicBezTo>
                  <a:cubicBezTo>
                    <a:pt x="1782" y="265"/>
                    <a:pt x="1737" y="252"/>
                    <a:pt x="1805" y="250"/>
                  </a:cubicBezTo>
                  <a:cubicBezTo>
                    <a:pt x="1873" y="248"/>
                    <a:pt x="2049" y="259"/>
                    <a:pt x="2141" y="236"/>
                  </a:cubicBezTo>
                  <a:cubicBezTo>
                    <a:pt x="2233" y="213"/>
                    <a:pt x="2291" y="131"/>
                    <a:pt x="2357" y="112"/>
                  </a:cubicBezTo>
                  <a:cubicBezTo>
                    <a:pt x="2423" y="93"/>
                    <a:pt x="2490" y="103"/>
                    <a:pt x="2537" y="124"/>
                  </a:cubicBezTo>
                  <a:cubicBezTo>
                    <a:pt x="2584" y="145"/>
                    <a:pt x="2615" y="217"/>
                    <a:pt x="2639" y="238"/>
                  </a:cubicBezTo>
                  <a:cubicBezTo>
                    <a:pt x="2663" y="259"/>
                    <a:pt x="2590" y="248"/>
                    <a:pt x="2681" y="250"/>
                  </a:cubicBezTo>
                  <a:cubicBezTo>
                    <a:pt x="2772" y="252"/>
                    <a:pt x="3111" y="235"/>
                    <a:pt x="3185" y="250"/>
                  </a:cubicBezTo>
                </a:path>
              </a:pathLst>
            </a:custGeom>
            <a:noFill/>
            <a:ln w="19050" cmpd="sng">
              <a:solidFill>
                <a:schemeClr val="accent2"/>
              </a:solidFill>
              <a:round/>
              <a:headEnd/>
              <a:tailEnd/>
            </a:ln>
          </p:spPr>
          <p:txBody>
            <a:bodyPr/>
            <a:lstStyle/>
            <a:p>
              <a:endParaRPr lang="zh-CN" altLang="en-US"/>
            </a:p>
          </p:txBody>
        </p:sp>
      </p:grpSp>
      <p:sp>
        <p:nvSpPr>
          <p:cNvPr id="196636" name="Text Box 28"/>
          <p:cNvSpPr txBox="1">
            <a:spLocks noChangeArrowheads="1"/>
          </p:cNvSpPr>
          <p:nvPr/>
        </p:nvSpPr>
        <p:spPr bwMode="auto">
          <a:xfrm>
            <a:off x="955675" y="1947863"/>
            <a:ext cx="1449388" cy="274637"/>
          </a:xfrm>
          <a:prstGeom prst="rect">
            <a:avLst/>
          </a:prstGeom>
          <a:noFill/>
          <a:ln w="9525">
            <a:noFill/>
            <a:miter lim="800000"/>
            <a:headEnd/>
            <a:tailEnd/>
          </a:ln>
        </p:spPr>
        <p:txBody>
          <a:bodyPr wrap="none">
            <a:spAutoFit/>
          </a:bodyPr>
          <a:lstStyle/>
          <a:p>
            <a:r>
              <a:rPr lang="en-US" altLang="zh-CN" sz="1200">
                <a:solidFill>
                  <a:srgbClr val="003399"/>
                </a:solidFill>
                <a:ea typeface="宋体" charset="-122"/>
              </a:rPr>
              <a:t>P(Seq</a:t>
            </a:r>
            <a:r>
              <a:rPr lang="en-US" altLang="zh-CN" sz="1200" baseline="-25000">
                <a:solidFill>
                  <a:srgbClr val="003399"/>
                </a:solidFill>
                <a:ea typeface="宋体" charset="-122"/>
              </a:rPr>
              <a:t>window</a:t>
            </a:r>
            <a:r>
              <a:rPr lang="en-US" altLang="zh-CN" sz="1200">
                <a:solidFill>
                  <a:srgbClr val="003399"/>
                </a:solidFill>
                <a:ea typeface="宋体" charset="-122"/>
              </a:rPr>
              <a:t>|Motif)</a:t>
            </a:r>
          </a:p>
        </p:txBody>
      </p:sp>
      <p:sp>
        <p:nvSpPr>
          <p:cNvPr id="196637" name="Rectangle 29"/>
          <p:cNvSpPr>
            <a:spLocks noChangeArrowheads="1"/>
          </p:cNvSpPr>
          <p:nvPr/>
        </p:nvSpPr>
        <p:spPr bwMode="auto">
          <a:xfrm>
            <a:off x="3589338" y="2351088"/>
            <a:ext cx="1157287" cy="153987"/>
          </a:xfrm>
          <a:prstGeom prst="rect">
            <a:avLst/>
          </a:prstGeom>
          <a:solidFill>
            <a:srgbClr val="FFAFAF"/>
          </a:solidFill>
          <a:ln w="9525">
            <a:solidFill>
              <a:schemeClr val="tx1"/>
            </a:solidFill>
            <a:miter lim="800000"/>
            <a:headEnd/>
            <a:tailEnd/>
          </a:ln>
        </p:spPr>
        <p:txBody>
          <a:bodyPr wrap="none" anchor="ctr"/>
          <a:lstStyle/>
          <a:p>
            <a:pPr algn="ctr"/>
            <a:r>
              <a:rPr lang="en-US" altLang="zh-CN" sz="1000">
                <a:latin typeface="Arial" charset="0"/>
                <a:ea typeface="宋体" charset="-122"/>
              </a:rPr>
              <a:t>window</a:t>
            </a:r>
          </a:p>
        </p:txBody>
      </p:sp>
      <p:sp>
        <p:nvSpPr>
          <p:cNvPr id="196638" name="Text Box 30"/>
          <p:cNvSpPr txBox="1">
            <a:spLocks noChangeArrowheads="1"/>
          </p:cNvSpPr>
          <p:nvPr/>
        </p:nvSpPr>
        <p:spPr bwMode="auto">
          <a:xfrm>
            <a:off x="1762125" y="4965700"/>
            <a:ext cx="5576888" cy="366713"/>
          </a:xfrm>
          <a:prstGeom prst="rect">
            <a:avLst/>
          </a:prstGeom>
          <a:noFill/>
          <a:ln w="9525">
            <a:noFill/>
            <a:miter lim="800000"/>
            <a:headEnd/>
            <a:tailEnd/>
          </a:ln>
        </p:spPr>
        <p:txBody>
          <a:bodyPr wrap="none">
            <a:spAutoFit/>
          </a:bodyPr>
          <a:lstStyle/>
          <a:p>
            <a:r>
              <a:rPr lang="en-US" altLang="zh-CN" sz="1800" b="0">
                <a:ea typeface="宋体" charset="-122"/>
              </a:rPr>
              <a:t>Calculate P(Seq</a:t>
            </a:r>
            <a:r>
              <a:rPr lang="en-US" altLang="zh-CN" sz="1800" b="0" baseline="-25000">
                <a:ea typeface="宋体" charset="-122"/>
              </a:rPr>
              <a:t>window</a:t>
            </a:r>
            <a:r>
              <a:rPr lang="en-US" altLang="zh-CN" sz="1800" b="0">
                <a:ea typeface="宋体" charset="-122"/>
              </a:rPr>
              <a:t>|Motif) for every starting location</a:t>
            </a:r>
          </a:p>
        </p:txBody>
      </p:sp>
      <p:sp>
        <p:nvSpPr>
          <p:cNvPr id="196639" name="Text Box 31"/>
          <p:cNvSpPr txBox="1">
            <a:spLocks noChangeArrowheads="1"/>
          </p:cNvSpPr>
          <p:nvPr/>
        </p:nvSpPr>
        <p:spPr bwMode="auto">
          <a:xfrm>
            <a:off x="2187575" y="5778500"/>
            <a:ext cx="4984750" cy="366713"/>
          </a:xfrm>
          <a:prstGeom prst="rect">
            <a:avLst/>
          </a:prstGeom>
          <a:noFill/>
          <a:ln w="9525">
            <a:noFill/>
            <a:miter lim="800000"/>
            <a:headEnd/>
            <a:tailEnd/>
          </a:ln>
        </p:spPr>
        <p:txBody>
          <a:bodyPr wrap="none">
            <a:spAutoFit/>
          </a:bodyPr>
          <a:lstStyle/>
          <a:p>
            <a:r>
              <a:rPr lang="en-US" altLang="zh-CN" sz="1800" b="0">
                <a:ea typeface="宋体" charset="-122"/>
              </a:rPr>
              <a:t>Choose best starting location in each sequence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685800" y="228600"/>
            <a:ext cx="7772400" cy="1143000"/>
          </a:xfrm>
        </p:spPr>
        <p:txBody>
          <a:bodyPr/>
          <a:lstStyle/>
          <a:p>
            <a:r>
              <a:rPr lang="en-US" altLang="zh-CN">
                <a:ea typeface="宋体" charset="-122"/>
              </a:rPr>
              <a:t>The EM Approach</a:t>
            </a:r>
          </a:p>
        </p:txBody>
      </p:sp>
      <p:sp>
        <p:nvSpPr>
          <p:cNvPr id="473091" name="Rectangle 3"/>
          <p:cNvSpPr>
            <a:spLocks noGrp="1" noChangeArrowheads="1"/>
          </p:cNvSpPr>
          <p:nvPr>
            <p:ph type="body" idx="1"/>
          </p:nvPr>
        </p:nvSpPr>
        <p:spPr>
          <a:xfrm>
            <a:off x="685800" y="1371600"/>
            <a:ext cx="7772400" cy="2590800"/>
          </a:xfrm>
        </p:spPr>
        <p:txBody>
          <a:bodyPr/>
          <a:lstStyle/>
          <a:p>
            <a:r>
              <a:rPr lang="en-US" altLang="zh-CN" sz="2800">
                <a:ea typeface="宋体" charset="-122"/>
              </a:rPr>
              <a:t>EM is a family of algorithms for learning probabilistic models in problems that involve </a:t>
            </a:r>
            <a:r>
              <a:rPr lang="en-US" altLang="zh-CN" sz="2800" i="1">
                <a:ea typeface="宋体" charset="-122"/>
              </a:rPr>
              <a:t>hidden state</a:t>
            </a:r>
          </a:p>
          <a:p>
            <a:r>
              <a:rPr lang="en-US" altLang="zh-CN" sz="2800">
                <a:ea typeface="宋体" charset="-122"/>
              </a:rPr>
              <a:t>in our problem, the hidden state is where the motif starts in each training sequence</a:t>
            </a:r>
          </a:p>
          <a:p>
            <a:endParaRPr lang="en-US" altLang="zh-CN" sz="2800">
              <a:ea typeface="宋体" charset="-122"/>
            </a:endParaRPr>
          </a:p>
        </p:txBody>
      </p:sp>
      <p:grpSp>
        <p:nvGrpSpPr>
          <p:cNvPr id="2" name="Group 6"/>
          <p:cNvGrpSpPr>
            <a:grpSpLocks/>
          </p:cNvGrpSpPr>
          <p:nvPr/>
        </p:nvGrpSpPr>
        <p:grpSpPr bwMode="auto">
          <a:xfrm>
            <a:off x="2743200" y="3962400"/>
            <a:ext cx="3124200" cy="2286000"/>
            <a:chOff x="192" y="2304"/>
            <a:chExt cx="1968" cy="1440"/>
          </a:xfrm>
        </p:grpSpPr>
        <p:sp>
          <p:nvSpPr>
            <p:cNvPr id="473095" name="Line 7"/>
            <p:cNvSpPr>
              <a:spLocks noChangeShapeType="1"/>
            </p:cNvSpPr>
            <p:nvPr/>
          </p:nvSpPr>
          <p:spPr bwMode="auto">
            <a:xfrm>
              <a:off x="192" y="2352"/>
              <a:ext cx="1632" cy="0"/>
            </a:xfrm>
            <a:prstGeom prst="line">
              <a:avLst/>
            </a:prstGeom>
            <a:noFill/>
            <a:ln w="28575">
              <a:solidFill>
                <a:srgbClr val="006600"/>
              </a:solidFill>
              <a:round/>
              <a:headEnd/>
              <a:tailEnd type="none" w="med" len="sm"/>
            </a:ln>
            <a:effectLst/>
          </p:spPr>
          <p:txBody>
            <a:bodyPr/>
            <a:lstStyle/>
            <a:p>
              <a:endParaRPr lang="zh-CN" altLang="en-US"/>
            </a:p>
          </p:txBody>
        </p:sp>
        <p:sp>
          <p:nvSpPr>
            <p:cNvPr id="473096" name="Rectangle 8"/>
            <p:cNvSpPr>
              <a:spLocks noChangeArrowheads="1"/>
            </p:cNvSpPr>
            <p:nvPr/>
          </p:nvSpPr>
          <p:spPr bwMode="auto">
            <a:xfrm>
              <a:off x="1152" y="2304"/>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097" name="Line 9"/>
            <p:cNvSpPr>
              <a:spLocks noChangeShapeType="1"/>
            </p:cNvSpPr>
            <p:nvPr/>
          </p:nvSpPr>
          <p:spPr bwMode="auto">
            <a:xfrm>
              <a:off x="192" y="2576"/>
              <a:ext cx="1632" cy="0"/>
            </a:xfrm>
            <a:prstGeom prst="line">
              <a:avLst/>
            </a:prstGeom>
            <a:noFill/>
            <a:ln w="28575">
              <a:solidFill>
                <a:srgbClr val="006600"/>
              </a:solidFill>
              <a:round/>
              <a:headEnd/>
              <a:tailEnd type="none" w="med" len="sm"/>
            </a:ln>
            <a:effectLst/>
          </p:spPr>
          <p:txBody>
            <a:bodyPr/>
            <a:lstStyle/>
            <a:p>
              <a:endParaRPr lang="zh-CN" altLang="en-US"/>
            </a:p>
          </p:txBody>
        </p:sp>
        <p:sp>
          <p:nvSpPr>
            <p:cNvPr id="473098" name="Rectangle 10"/>
            <p:cNvSpPr>
              <a:spLocks noChangeArrowheads="1"/>
            </p:cNvSpPr>
            <p:nvPr/>
          </p:nvSpPr>
          <p:spPr bwMode="auto">
            <a:xfrm>
              <a:off x="768" y="2544"/>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099" name="Line 11"/>
            <p:cNvSpPr>
              <a:spLocks noChangeShapeType="1"/>
            </p:cNvSpPr>
            <p:nvPr/>
          </p:nvSpPr>
          <p:spPr bwMode="auto">
            <a:xfrm>
              <a:off x="192" y="2784"/>
              <a:ext cx="1680" cy="0"/>
            </a:xfrm>
            <a:prstGeom prst="line">
              <a:avLst/>
            </a:prstGeom>
            <a:noFill/>
            <a:ln w="28575">
              <a:solidFill>
                <a:srgbClr val="006600"/>
              </a:solidFill>
              <a:round/>
              <a:headEnd/>
              <a:tailEnd type="none" w="med" len="sm"/>
            </a:ln>
            <a:effectLst/>
          </p:spPr>
          <p:txBody>
            <a:bodyPr/>
            <a:lstStyle/>
            <a:p>
              <a:endParaRPr lang="zh-CN" altLang="en-US"/>
            </a:p>
          </p:txBody>
        </p:sp>
        <p:sp>
          <p:nvSpPr>
            <p:cNvPr id="473100" name="Rectangle 12"/>
            <p:cNvSpPr>
              <a:spLocks noChangeArrowheads="1"/>
            </p:cNvSpPr>
            <p:nvPr/>
          </p:nvSpPr>
          <p:spPr bwMode="auto">
            <a:xfrm>
              <a:off x="384" y="2736"/>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101" name="Line 13"/>
            <p:cNvSpPr>
              <a:spLocks noChangeShapeType="1"/>
            </p:cNvSpPr>
            <p:nvPr/>
          </p:nvSpPr>
          <p:spPr bwMode="auto">
            <a:xfrm>
              <a:off x="192" y="3024"/>
              <a:ext cx="1392" cy="0"/>
            </a:xfrm>
            <a:prstGeom prst="line">
              <a:avLst/>
            </a:prstGeom>
            <a:noFill/>
            <a:ln w="28575">
              <a:solidFill>
                <a:srgbClr val="006600"/>
              </a:solidFill>
              <a:round/>
              <a:headEnd/>
              <a:tailEnd type="none" w="med" len="sm"/>
            </a:ln>
            <a:effectLst/>
          </p:spPr>
          <p:txBody>
            <a:bodyPr/>
            <a:lstStyle/>
            <a:p>
              <a:endParaRPr lang="zh-CN" altLang="en-US"/>
            </a:p>
          </p:txBody>
        </p:sp>
        <p:sp>
          <p:nvSpPr>
            <p:cNvPr id="473102" name="Rectangle 14"/>
            <p:cNvSpPr>
              <a:spLocks noChangeArrowheads="1"/>
            </p:cNvSpPr>
            <p:nvPr/>
          </p:nvSpPr>
          <p:spPr bwMode="auto">
            <a:xfrm>
              <a:off x="672" y="2976"/>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103" name="Line 15"/>
            <p:cNvSpPr>
              <a:spLocks noChangeShapeType="1"/>
            </p:cNvSpPr>
            <p:nvPr/>
          </p:nvSpPr>
          <p:spPr bwMode="auto">
            <a:xfrm>
              <a:off x="192" y="3264"/>
              <a:ext cx="1488" cy="0"/>
            </a:xfrm>
            <a:prstGeom prst="line">
              <a:avLst/>
            </a:prstGeom>
            <a:noFill/>
            <a:ln w="28575">
              <a:solidFill>
                <a:srgbClr val="006600"/>
              </a:solidFill>
              <a:round/>
              <a:headEnd/>
              <a:tailEnd type="none" w="med" len="sm"/>
            </a:ln>
            <a:effectLst/>
          </p:spPr>
          <p:txBody>
            <a:bodyPr/>
            <a:lstStyle/>
            <a:p>
              <a:endParaRPr lang="zh-CN" altLang="en-US"/>
            </a:p>
          </p:txBody>
        </p:sp>
        <p:sp>
          <p:nvSpPr>
            <p:cNvPr id="473104" name="Rectangle 16"/>
            <p:cNvSpPr>
              <a:spLocks noChangeArrowheads="1"/>
            </p:cNvSpPr>
            <p:nvPr/>
          </p:nvSpPr>
          <p:spPr bwMode="auto">
            <a:xfrm>
              <a:off x="432" y="3216"/>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105" name="Line 17"/>
            <p:cNvSpPr>
              <a:spLocks noChangeShapeType="1"/>
            </p:cNvSpPr>
            <p:nvPr/>
          </p:nvSpPr>
          <p:spPr bwMode="auto">
            <a:xfrm>
              <a:off x="192" y="3456"/>
              <a:ext cx="1296" cy="0"/>
            </a:xfrm>
            <a:prstGeom prst="line">
              <a:avLst/>
            </a:prstGeom>
            <a:noFill/>
            <a:ln w="28575">
              <a:solidFill>
                <a:srgbClr val="006600"/>
              </a:solidFill>
              <a:round/>
              <a:headEnd/>
              <a:tailEnd type="none" w="med" len="sm"/>
            </a:ln>
            <a:effectLst/>
          </p:spPr>
          <p:txBody>
            <a:bodyPr/>
            <a:lstStyle/>
            <a:p>
              <a:endParaRPr lang="zh-CN" altLang="en-US"/>
            </a:p>
          </p:txBody>
        </p:sp>
        <p:sp>
          <p:nvSpPr>
            <p:cNvPr id="473106" name="Rectangle 18"/>
            <p:cNvSpPr>
              <a:spLocks noChangeArrowheads="1"/>
            </p:cNvSpPr>
            <p:nvPr/>
          </p:nvSpPr>
          <p:spPr bwMode="auto">
            <a:xfrm>
              <a:off x="624" y="3408"/>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sp>
          <p:nvSpPr>
            <p:cNvPr id="473107" name="Line 19"/>
            <p:cNvSpPr>
              <a:spLocks noChangeShapeType="1"/>
            </p:cNvSpPr>
            <p:nvPr/>
          </p:nvSpPr>
          <p:spPr bwMode="auto">
            <a:xfrm>
              <a:off x="192" y="3696"/>
              <a:ext cx="1968" cy="0"/>
            </a:xfrm>
            <a:prstGeom prst="line">
              <a:avLst/>
            </a:prstGeom>
            <a:noFill/>
            <a:ln w="28575">
              <a:solidFill>
                <a:srgbClr val="006600"/>
              </a:solidFill>
              <a:round/>
              <a:headEnd/>
              <a:tailEnd type="none" w="med" len="sm"/>
            </a:ln>
            <a:effectLst/>
          </p:spPr>
          <p:txBody>
            <a:bodyPr/>
            <a:lstStyle/>
            <a:p>
              <a:endParaRPr lang="zh-CN" altLang="en-US"/>
            </a:p>
          </p:txBody>
        </p:sp>
        <p:sp>
          <p:nvSpPr>
            <p:cNvPr id="473108" name="Rectangle 20"/>
            <p:cNvSpPr>
              <a:spLocks noChangeArrowheads="1"/>
            </p:cNvSpPr>
            <p:nvPr/>
          </p:nvSpPr>
          <p:spPr bwMode="auto">
            <a:xfrm>
              <a:off x="1392" y="3648"/>
              <a:ext cx="528" cy="96"/>
            </a:xfrm>
            <a:prstGeom prst="rect">
              <a:avLst/>
            </a:prstGeom>
            <a:solidFill>
              <a:schemeClr val="tx2"/>
            </a:solidFill>
            <a:ln w="28575">
              <a:noFill/>
              <a:miter lim="800000"/>
              <a:headEnd/>
              <a:tailEnd type="none" w="med" len="sm"/>
            </a:ln>
            <a:effectLst/>
          </p:spPr>
          <p:txBody>
            <a:bodyPr wrap="none" anchor="ctr"/>
            <a:lstStyle/>
            <a:p>
              <a:endParaRPr lang="zh-CN" altLang="en-US"/>
            </a:p>
          </p:txBody>
        </p:sp>
      </p:grpSp>
      <p:grpSp>
        <p:nvGrpSpPr>
          <p:cNvPr id="3" name="Group 28"/>
          <p:cNvGrpSpPr>
            <a:grpSpLocks/>
          </p:cNvGrpSpPr>
          <p:nvPr/>
        </p:nvGrpSpPr>
        <p:grpSpPr bwMode="auto">
          <a:xfrm>
            <a:off x="3048000" y="3733800"/>
            <a:ext cx="1600200" cy="2362200"/>
            <a:chOff x="1920" y="2352"/>
            <a:chExt cx="1008" cy="1488"/>
          </a:xfrm>
        </p:grpSpPr>
        <p:sp>
          <p:nvSpPr>
            <p:cNvPr id="473109" name="Line 21"/>
            <p:cNvSpPr>
              <a:spLocks noChangeShapeType="1"/>
            </p:cNvSpPr>
            <p:nvPr/>
          </p:nvSpPr>
          <p:spPr bwMode="auto">
            <a:xfrm flipV="1">
              <a:off x="2688" y="2352"/>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0" name="Line 22"/>
            <p:cNvSpPr>
              <a:spLocks noChangeShapeType="1"/>
            </p:cNvSpPr>
            <p:nvPr/>
          </p:nvSpPr>
          <p:spPr bwMode="auto">
            <a:xfrm flipV="1">
              <a:off x="2304" y="2592"/>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1" name="Line 23"/>
            <p:cNvSpPr>
              <a:spLocks noChangeShapeType="1"/>
            </p:cNvSpPr>
            <p:nvPr/>
          </p:nvSpPr>
          <p:spPr bwMode="auto">
            <a:xfrm flipV="1">
              <a:off x="1920" y="2784"/>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2" name="Line 24"/>
            <p:cNvSpPr>
              <a:spLocks noChangeShapeType="1"/>
            </p:cNvSpPr>
            <p:nvPr/>
          </p:nvSpPr>
          <p:spPr bwMode="auto">
            <a:xfrm flipV="1">
              <a:off x="2208" y="3024"/>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3" name="Line 25"/>
            <p:cNvSpPr>
              <a:spLocks noChangeShapeType="1"/>
            </p:cNvSpPr>
            <p:nvPr/>
          </p:nvSpPr>
          <p:spPr bwMode="auto">
            <a:xfrm flipV="1">
              <a:off x="1968" y="3264"/>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4" name="Line 26"/>
            <p:cNvSpPr>
              <a:spLocks noChangeShapeType="1"/>
            </p:cNvSpPr>
            <p:nvPr/>
          </p:nvSpPr>
          <p:spPr bwMode="auto">
            <a:xfrm flipV="1">
              <a:off x="2928" y="3696"/>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sp>
          <p:nvSpPr>
            <p:cNvPr id="473115" name="Line 27"/>
            <p:cNvSpPr>
              <a:spLocks noChangeShapeType="1"/>
            </p:cNvSpPr>
            <p:nvPr/>
          </p:nvSpPr>
          <p:spPr bwMode="auto">
            <a:xfrm flipV="1">
              <a:off x="2160" y="3456"/>
              <a:ext cx="0" cy="144"/>
            </a:xfrm>
            <a:prstGeom prst="line">
              <a:avLst/>
            </a:prstGeom>
            <a:noFill/>
            <a:ln w="28575">
              <a:solidFill>
                <a:srgbClr val="FF6600"/>
              </a:solidFill>
              <a:round/>
              <a:headEnd type="triangle" w="med" len="med"/>
              <a:tailEnd type="none" w="med" len="sm"/>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685800" y="533400"/>
            <a:ext cx="7772400" cy="1143000"/>
          </a:xfrm>
        </p:spPr>
        <p:txBody>
          <a:bodyPr/>
          <a:lstStyle/>
          <a:p>
            <a:r>
              <a:rPr lang="en-US" altLang="zh-CN">
                <a:ea typeface="宋体" charset="-122"/>
              </a:rPr>
              <a:t>The MEME Algorithm</a:t>
            </a:r>
          </a:p>
        </p:txBody>
      </p:sp>
      <p:sp>
        <p:nvSpPr>
          <p:cNvPr id="471043" name="Rectangle 3"/>
          <p:cNvSpPr>
            <a:spLocks noGrp="1" noChangeArrowheads="1"/>
          </p:cNvSpPr>
          <p:nvPr>
            <p:ph type="body" idx="1"/>
          </p:nvPr>
        </p:nvSpPr>
        <p:spPr/>
        <p:txBody>
          <a:bodyPr/>
          <a:lstStyle/>
          <a:p>
            <a:r>
              <a:rPr lang="en-US" altLang="zh-CN" sz="2800">
                <a:ea typeface="宋体" charset="-122"/>
              </a:rPr>
              <a:t>Bailey &amp; Elkan, 1993</a:t>
            </a:r>
          </a:p>
          <a:p>
            <a:r>
              <a:rPr lang="en-US" altLang="zh-CN" sz="2800">
                <a:ea typeface="宋体" charset="-122"/>
              </a:rPr>
              <a:t>uses EM algorithm to find multiple motifs in a set of sequences</a:t>
            </a:r>
          </a:p>
          <a:p>
            <a:r>
              <a:rPr lang="en-US" altLang="zh-CN" sz="2800">
                <a:ea typeface="宋体" charset="-122"/>
              </a:rPr>
              <a:t>first EM approach to motif discovery: Lawrence &amp; Reilly 1990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 Algorithm for Motif Discovery</a:t>
            </a:r>
            <a:endParaRPr lang="zh-CN" altLang="en-US" dirty="0"/>
          </a:p>
        </p:txBody>
      </p:sp>
      <p:sp>
        <p:nvSpPr>
          <p:cNvPr id="4" name="Rectangle 3"/>
          <p:cNvSpPr>
            <a:spLocks noGrp="1" noChangeArrowheads="1"/>
          </p:cNvSpPr>
          <p:nvPr>
            <p:ph idx="1"/>
          </p:nvPr>
        </p:nvSpPr>
        <p:spPr/>
        <p:txBody>
          <a:bodyPr/>
          <a:lstStyle/>
          <a:p>
            <a:pPr marL="228600" indent="-228600" eaLnBrk="1" hangingPunct="1">
              <a:lnSpc>
                <a:spcPct val="90000"/>
              </a:lnSpc>
              <a:spcAft>
                <a:spcPct val="30000"/>
              </a:spcAft>
              <a:buFontTx/>
              <a:buAutoNum type="arabicPeriod"/>
            </a:pPr>
            <a:r>
              <a:rPr lang="en-US" altLang="zh-CN" sz="2400" dirty="0" smtClean="0">
                <a:ea typeface="宋体" charset="-122"/>
              </a:rPr>
              <a:t> Start with random motif model</a:t>
            </a:r>
          </a:p>
          <a:p>
            <a:pPr marL="228600" indent="-228600" eaLnBrk="1" hangingPunct="1">
              <a:lnSpc>
                <a:spcPct val="90000"/>
              </a:lnSpc>
              <a:spcAft>
                <a:spcPct val="30000"/>
              </a:spcAft>
              <a:buFontTx/>
              <a:buAutoNum type="arabicPeriod"/>
            </a:pPr>
            <a:r>
              <a:rPr lang="en-US" altLang="zh-CN" sz="2400" dirty="0" smtClean="0">
                <a:ea typeface="宋体" charset="-122"/>
              </a:rPr>
              <a:t> </a:t>
            </a:r>
            <a:r>
              <a:rPr lang="en-US" altLang="zh-CN" sz="2400" dirty="0" smtClean="0">
                <a:solidFill>
                  <a:srgbClr val="993300"/>
                </a:solidFill>
                <a:ea typeface="宋体" charset="-122"/>
              </a:rPr>
              <a:t>E Step:</a:t>
            </a:r>
            <a:r>
              <a:rPr lang="en-US" altLang="zh-CN" sz="2400" dirty="0" smtClean="0">
                <a:ea typeface="宋体" charset="-122"/>
              </a:rPr>
              <a:t> estimate probability of motif positions for each sequence</a:t>
            </a:r>
          </a:p>
          <a:p>
            <a:pPr marL="228600" indent="-228600" eaLnBrk="1" hangingPunct="1">
              <a:lnSpc>
                <a:spcPct val="90000"/>
              </a:lnSpc>
              <a:spcAft>
                <a:spcPct val="30000"/>
              </a:spcAft>
              <a:buFontTx/>
              <a:buAutoNum type="arabicPeriod"/>
            </a:pPr>
            <a:r>
              <a:rPr lang="en-US" altLang="zh-CN" sz="2400" dirty="0" smtClean="0">
                <a:ea typeface="宋体" charset="-122"/>
              </a:rPr>
              <a:t> </a:t>
            </a:r>
            <a:r>
              <a:rPr lang="en-US" altLang="zh-CN" sz="2400" dirty="0" smtClean="0">
                <a:solidFill>
                  <a:srgbClr val="993300"/>
                </a:solidFill>
                <a:ea typeface="宋体" charset="-122"/>
              </a:rPr>
              <a:t>M Step:  </a:t>
            </a:r>
            <a:r>
              <a:rPr lang="en-US" altLang="zh-CN" sz="2400" dirty="0" smtClean="0">
                <a:ea typeface="宋体" charset="-122"/>
              </a:rPr>
              <a:t>use estimate to update motif model</a:t>
            </a:r>
          </a:p>
          <a:p>
            <a:pPr marL="228600" indent="-228600" eaLnBrk="1" hangingPunct="1">
              <a:lnSpc>
                <a:spcPct val="90000"/>
              </a:lnSpc>
              <a:spcAft>
                <a:spcPct val="30000"/>
              </a:spcAft>
              <a:buFontTx/>
              <a:buAutoNum type="arabicPeriod"/>
            </a:pPr>
            <a:r>
              <a:rPr lang="en-US" altLang="zh-CN" sz="2400" dirty="0" smtClean="0">
                <a:ea typeface="宋体" charset="-122"/>
              </a:rPr>
              <a:t> Iterate (to convergence)</a:t>
            </a:r>
          </a:p>
        </p:txBody>
      </p:sp>
      <p:sp>
        <p:nvSpPr>
          <p:cNvPr id="5" name="Rectangle 235"/>
          <p:cNvSpPr>
            <a:spLocks noChangeArrowheads="1"/>
          </p:cNvSpPr>
          <p:nvPr/>
        </p:nvSpPr>
        <p:spPr bwMode="auto">
          <a:xfrm>
            <a:off x="285720" y="4500570"/>
            <a:ext cx="8610600" cy="990600"/>
          </a:xfrm>
          <a:prstGeom prst="rect">
            <a:avLst/>
          </a:prstGeom>
          <a:gradFill rotWithShape="0">
            <a:gsLst>
              <a:gs pos="0">
                <a:srgbClr val="C1D0FF"/>
              </a:gs>
              <a:gs pos="100000">
                <a:srgbClr val="809BE6"/>
              </a:gs>
            </a:gsLst>
            <a:lin ang="2700000" scaled="1"/>
          </a:gradFill>
          <a:ln w="9525">
            <a:solidFill>
              <a:schemeClr val="tx1"/>
            </a:solidFill>
            <a:miter lim="800000"/>
            <a:headEnd/>
            <a:tailEnd/>
          </a:ln>
        </p:spPr>
        <p:txBody>
          <a:bodyPr wrap="none" anchor="ctr"/>
          <a:lstStyle/>
          <a:p>
            <a:pPr algn="ctr" eaLnBrk="0" hangingPunct="0"/>
            <a:r>
              <a:rPr lang="en-US" altLang="zh-CN" b="0">
                <a:ea typeface="宋体" charset="-122"/>
              </a:rPr>
              <a:t>At each iteration, P(Sequences|Model) guaranteed to increase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Initialization</a:t>
            </a:r>
            <a:endParaRPr lang="zh-CN" altLang="en-US" dirty="0"/>
          </a:p>
        </p:txBody>
      </p:sp>
      <p:sp>
        <p:nvSpPr>
          <p:cNvPr id="3" name="内容占位符 2"/>
          <p:cNvSpPr>
            <a:spLocks noGrp="1"/>
          </p:cNvSpPr>
          <p:nvPr>
            <p:ph idx="1"/>
          </p:nvPr>
        </p:nvSpPr>
        <p:spPr/>
        <p:txBody>
          <a:bodyPr/>
          <a:lstStyle/>
          <a:p>
            <a:r>
              <a:rPr lang="en-US" altLang="zh-CN" dirty="0" smtClean="0"/>
              <a:t>Given a random motif model</a:t>
            </a:r>
            <a:endParaRPr lang="zh-CN" altLang="en-US" dirty="0"/>
          </a:p>
        </p:txBody>
      </p:sp>
      <p:grpSp>
        <p:nvGrpSpPr>
          <p:cNvPr id="44" name="组合 43"/>
          <p:cNvGrpSpPr/>
          <p:nvPr/>
        </p:nvGrpSpPr>
        <p:grpSpPr>
          <a:xfrm>
            <a:off x="3000364" y="2643182"/>
            <a:ext cx="2708076" cy="1579943"/>
            <a:chOff x="3071802" y="3214686"/>
            <a:chExt cx="2708076" cy="1579943"/>
          </a:xfrm>
        </p:grpSpPr>
        <p:grpSp>
          <p:nvGrpSpPr>
            <p:cNvPr id="5" name="Group 140"/>
            <p:cNvGrpSpPr>
              <a:grpSpLocks/>
            </p:cNvGrpSpPr>
            <p:nvPr/>
          </p:nvGrpSpPr>
          <p:grpSpPr bwMode="auto">
            <a:xfrm>
              <a:off x="3500891" y="3214686"/>
              <a:ext cx="2278987" cy="1500198"/>
              <a:chOff x="762" y="2895"/>
              <a:chExt cx="1119" cy="686"/>
            </a:xfrm>
          </p:grpSpPr>
          <p:sp>
            <p:nvSpPr>
              <p:cNvPr id="7" name="Rectangle 141"/>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8" name="Rectangle 142"/>
              <p:cNvSpPr>
                <a:spLocks noChangeArrowheads="1"/>
              </p:cNvSpPr>
              <p:nvPr/>
            </p:nvSpPr>
            <p:spPr bwMode="auto">
              <a:xfrm>
                <a:off x="1509"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9" name="Rectangle 143"/>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100" b="0" dirty="0" smtClean="0">
                    <a:ea typeface="宋体" charset="-122"/>
                  </a:rPr>
                  <a:t>0.5</a:t>
                </a:r>
                <a:endParaRPr lang="en-US" altLang="zh-CN" sz="800" b="0" dirty="0">
                  <a:ea typeface="宋体" charset="-122"/>
                </a:endParaRPr>
              </a:p>
            </p:txBody>
          </p:sp>
          <p:sp>
            <p:nvSpPr>
              <p:cNvPr id="10" name="Rectangle 144"/>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11" name="Rectangle 145"/>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800" b="0" dirty="0">
                  <a:ea typeface="宋体" charset="-122"/>
                </a:endParaRPr>
              </a:p>
            </p:txBody>
          </p:sp>
          <p:sp>
            <p:nvSpPr>
              <p:cNvPr id="12" name="Rectangle 146"/>
              <p:cNvSpPr>
                <a:spLocks noChangeArrowheads="1"/>
              </p:cNvSpPr>
              <p:nvPr/>
            </p:nvSpPr>
            <p:spPr bwMode="auto">
              <a:xfrm>
                <a:off x="1323"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13" name="Rectangle 147"/>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14" name="Rectangle 148"/>
              <p:cNvSpPr>
                <a:spLocks noChangeArrowheads="1"/>
              </p:cNvSpPr>
              <p:nvPr/>
            </p:nvSpPr>
            <p:spPr bwMode="auto">
              <a:xfrm>
                <a:off x="951"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800" b="0" dirty="0">
                  <a:ea typeface="宋体" charset="-122"/>
                </a:endParaRPr>
              </a:p>
            </p:txBody>
          </p:sp>
          <p:sp>
            <p:nvSpPr>
              <p:cNvPr id="15" name="Rectangle 149"/>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800" b="0" dirty="0">
                  <a:ea typeface="宋体" charset="-122"/>
                </a:endParaRPr>
              </a:p>
            </p:txBody>
          </p:sp>
          <p:sp>
            <p:nvSpPr>
              <p:cNvPr id="16" name="Rectangle 150"/>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17" name="Rectangle 151"/>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18" name="Rectangle 152"/>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800" b="0" dirty="0">
                  <a:ea typeface="宋体" charset="-122"/>
                </a:endParaRPr>
              </a:p>
            </p:txBody>
          </p:sp>
          <p:sp>
            <p:nvSpPr>
              <p:cNvPr id="19" name="Rectangle 153"/>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800" b="0" dirty="0">
                  <a:ea typeface="宋体" charset="-122"/>
                </a:endParaRPr>
              </a:p>
            </p:txBody>
          </p:sp>
          <p:sp>
            <p:nvSpPr>
              <p:cNvPr id="20" name="Rectangle 154"/>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800" b="0" dirty="0">
                  <a:ea typeface="宋体" charset="-122"/>
                </a:endParaRPr>
              </a:p>
            </p:txBody>
          </p:sp>
          <p:sp>
            <p:nvSpPr>
              <p:cNvPr id="21" name="Rectangle 155"/>
              <p:cNvSpPr>
                <a:spLocks noChangeArrowheads="1"/>
              </p:cNvSpPr>
              <p:nvPr/>
            </p:nvSpPr>
            <p:spPr bwMode="auto">
              <a:xfrm>
                <a:off x="169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800" b="0" dirty="0">
                  <a:ea typeface="宋体" charset="-122"/>
                </a:endParaRPr>
              </a:p>
            </p:txBody>
          </p:sp>
          <p:sp>
            <p:nvSpPr>
              <p:cNvPr id="22" name="Rectangle 156"/>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23" name="Rectangle 157"/>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24" name="Rectangle 158"/>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25" name="Rectangle 159"/>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800" b="0" dirty="0">
                  <a:ea typeface="宋体" charset="-122"/>
                </a:endParaRPr>
              </a:p>
            </p:txBody>
          </p:sp>
          <p:sp>
            <p:nvSpPr>
              <p:cNvPr id="26" name="Rectangle 160"/>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800" b="0" dirty="0">
                  <a:ea typeface="宋体" charset="-122"/>
                </a:endParaRPr>
              </a:p>
            </p:txBody>
          </p:sp>
          <p:sp>
            <p:nvSpPr>
              <p:cNvPr id="27" name="Rectangle 161"/>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800" b="0" dirty="0">
                  <a:ea typeface="宋体" charset="-122"/>
                </a:endParaRPr>
              </a:p>
            </p:txBody>
          </p:sp>
          <p:sp>
            <p:nvSpPr>
              <p:cNvPr id="28" name="Rectangle 162"/>
              <p:cNvSpPr>
                <a:spLocks noChangeArrowheads="1"/>
              </p:cNvSpPr>
              <p:nvPr/>
            </p:nvSpPr>
            <p:spPr bwMode="auto">
              <a:xfrm>
                <a:off x="1137"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800" b="0" dirty="0">
                  <a:ea typeface="宋体" charset="-122"/>
                </a:endParaRPr>
              </a:p>
            </p:txBody>
          </p:sp>
          <p:sp>
            <p:nvSpPr>
              <p:cNvPr id="29" name="Rectangle 163"/>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30" name="Rectangle 164"/>
              <p:cNvSpPr>
                <a:spLocks noChangeArrowheads="1"/>
              </p:cNvSpPr>
              <p:nvPr/>
            </p:nvSpPr>
            <p:spPr bwMode="auto">
              <a:xfrm>
                <a:off x="762"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31" name="Line 165"/>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a:p>
            </p:txBody>
          </p:sp>
          <p:sp>
            <p:nvSpPr>
              <p:cNvPr id="32" name="Line 166"/>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a:p>
            </p:txBody>
          </p:sp>
          <p:sp>
            <p:nvSpPr>
              <p:cNvPr id="33" name="Line 167"/>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a:p>
            </p:txBody>
          </p:sp>
          <p:sp>
            <p:nvSpPr>
              <p:cNvPr id="34" name="Line 168"/>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a:p>
            </p:txBody>
          </p:sp>
          <p:sp>
            <p:nvSpPr>
              <p:cNvPr id="35" name="Line 169"/>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a:p>
            </p:txBody>
          </p:sp>
          <p:sp>
            <p:nvSpPr>
              <p:cNvPr id="36" name="Line 170"/>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a:p>
            </p:txBody>
          </p:sp>
          <p:sp>
            <p:nvSpPr>
              <p:cNvPr id="37" name="Line 171"/>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a:p>
            </p:txBody>
          </p:sp>
          <p:grpSp>
            <p:nvGrpSpPr>
              <p:cNvPr id="38" name="Group 172"/>
              <p:cNvGrpSpPr>
                <a:grpSpLocks/>
              </p:cNvGrpSpPr>
              <p:nvPr/>
            </p:nvGrpSpPr>
            <p:grpSpPr bwMode="auto">
              <a:xfrm>
                <a:off x="762" y="2895"/>
                <a:ext cx="1119" cy="686"/>
                <a:chOff x="762" y="2895"/>
                <a:chExt cx="1119" cy="686"/>
              </a:xfrm>
            </p:grpSpPr>
            <p:sp>
              <p:nvSpPr>
                <p:cNvPr id="40" name="Line 173"/>
                <p:cNvSpPr>
                  <a:spLocks noChangeShapeType="1"/>
                </p:cNvSpPr>
                <p:nvPr/>
              </p:nvSpPr>
              <p:spPr bwMode="auto">
                <a:xfrm>
                  <a:off x="762" y="2895"/>
                  <a:ext cx="1116" cy="0"/>
                </a:xfrm>
                <a:prstGeom prst="line">
                  <a:avLst/>
                </a:prstGeom>
                <a:noFill/>
                <a:ln w="28575" cap="sq">
                  <a:solidFill>
                    <a:srgbClr val="800000"/>
                  </a:solidFill>
                  <a:round/>
                  <a:headEnd/>
                  <a:tailEnd/>
                </a:ln>
              </p:spPr>
              <p:txBody>
                <a:bodyPr wrap="none" anchor="ctr"/>
                <a:lstStyle/>
                <a:p>
                  <a:endParaRPr lang="zh-CN" altLang="en-US"/>
                </a:p>
              </p:txBody>
            </p:sp>
            <p:sp>
              <p:nvSpPr>
                <p:cNvPr id="41" name="Line 174"/>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a:p>
              </p:txBody>
            </p:sp>
            <p:sp>
              <p:nvSpPr>
                <p:cNvPr id="42" name="Line 175"/>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a:p>
              </p:txBody>
            </p:sp>
            <p:sp>
              <p:nvSpPr>
                <p:cNvPr id="43" name="Line 176"/>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a:p>
              </p:txBody>
            </p:sp>
          </p:grpSp>
          <p:sp>
            <p:nvSpPr>
              <p:cNvPr id="39" name="Line 177"/>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a:p>
            </p:txBody>
          </p:sp>
        </p:grpSp>
        <p:sp>
          <p:nvSpPr>
            <p:cNvPr id="6" name="Text Box 178"/>
            <p:cNvSpPr txBox="1">
              <a:spLocks noChangeArrowheads="1"/>
            </p:cNvSpPr>
            <p:nvPr/>
          </p:nvSpPr>
          <p:spPr bwMode="auto">
            <a:xfrm>
              <a:off x="3071802" y="3224654"/>
              <a:ext cx="422521" cy="1569975"/>
            </a:xfrm>
            <a:prstGeom prst="rect">
              <a:avLst/>
            </a:prstGeom>
            <a:noFill/>
            <a:ln w="22225">
              <a:noFill/>
              <a:miter lim="800000"/>
              <a:headEnd/>
              <a:tailEnd/>
            </a:ln>
          </p:spPr>
          <p:txBody>
            <a:bodyPr wrap="none">
              <a:spAutoFit/>
            </a:bodyPr>
            <a:lstStyle/>
            <a:p>
              <a:r>
                <a:rPr lang="en-US" altLang="zh-CN" sz="2400" dirty="0">
                  <a:latin typeface="Arial" charset="0"/>
                  <a:ea typeface="宋体" charset="-122"/>
                </a:rPr>
                <a:t>A</a:t>
              </a:r>
            </a:p>
            <a:p>
              <a:r>
                <a:rPr lang="en-US" altLang="zh-CN" sz="2400" dirty="0">
                  <a:latin typeface="Arial" charset="0"/>
                  <a:ea typeface="宋体" charset="-122"/>
                </a:rPr>
                <a:t>C</a:t>
              </a:r>
            </a:p>
            <a:p>
              <a:r>
                <a:rPr lang="en-US" altLang="zh-CN" sz="2400" dirty="0">
                  <a:latin typeface="Arial" charset="0"/>
                  <a:ea typeface="宋体" charset="-122"/>
                </a:rPr>
                <a:t>G</a:t>
              </a:r>
            </a:p>
            <a:p>
              <a:r>
                <a:rPr lang="en-US" altLang="zh-CN" sz="2400" dirty="0">
                  <a:latin typeface="Arial" charset="0"/>
                  <a:ea typeface="宋体" charset="-122"/>
                </a:rPr>
                <a:t>T</a:t>
              </a:r>
            </a:p>
          </p:txBody>
        </p:sp>
      </p:grpSp>
      <p:sp>
        <p:nvSpPr>
          <p:cNvPr id="45" name="Line 114"/>
          <p:cNvSpPr>
            <a:spLocks noChangeShapeType="1"/>
          </p:cNvSpPr>
          <p:nvPr/>
        </p:nvSpPr>
        <p:spPr bwMode="auto">
          <a:xfrm>
            <a:off x="1487501" y="6210307"/>
            <a:ext cx="6421438" cy="1588"/>
          </a:xfrm>
          <a:prstGeom prst="line">
            <a:avLst/>
          </a:prstGeom>
          <a:noFill/>
          <a:ln w="28575">
            <a:solidFill>
              <a:schemeClr val="tx1"/>
            </a:solidFill>
            <a:round/>
            <a:headEnd/>
            <a:tailEnd/>
          </a:ln>
        </p:spPr>
        <p:txBody>
          <a:bodyPr/>
          <a:lstStyle/>
          <a:p>
            <a:endParaRPr lang="zh-CN" altLang="en-US"/>
          </a:p>
        </p:txBody>
      </p:sp>
      <p:sp>
        <p:nvSpPr>
          <p:cNvPr id="46" name="AutoShape 115"/>
          <p:cNvSpPr>
            <a:spLocks noChangeArrowheads="1"/>
          </p:cNvSpPr>
          <p:nvPr/>
        </p:nvSpPr>
        <p:spPr bwMode="auto">
          <a:xfrm>
            <a:off x="6500826" y="6030920"/>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47" name="Line 116"/>
          <p:cNvSpPr>
            <a:spLocks noChangeShapeType="1"/>
          </p:cNvSpPr>
          <p:nvPr/>
        </p:nvSpPr>
        <p:spPr bwMode="auto">
          <a:xfrm>
            <a:off x="1597039" y="5187957"/>
            <a:ext cx="6311900" cy="1588"/>
          </a:xfrm>
          <a:prstGeom prst="line">
            <a:avLst/>
          </a:prstGeom>
          <a:noFill/>
          <a:ln w="28575">
            <a:solidFill>
              <a:schemeClr val="tx1"/>
            </a:solidFill>
            <a:round/>
            <a:headEnd/>
            <a:tailEnd/>
          </a:ln>
        </p:spPr>
        <p:txBody>
          <a:bodyPr/>
          <a:lstStyle/>
          <a:p>
            <a:endParaRPr lang="zh-CN" altLang="en-US"/>
          </a:p>
        </p:txBody>
      </p:sp>
      <p:sp>
        <p:nvSpPr>
          <p:cNvPr id="48" name="AutoShape 117"/>
          <p:cNvSpPr>
            <a:spLocks noChangeArrowheads="1"/>
          </p:cNvSpPr>
          <p:nvPr/>
        </p:nvSpPr>
        <p:spPr bwMode="auto">
          <a:xfrm>
            <a:off x="6500826" y="5010157"/>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49" name="Line 118"/>
          <p:cNvSpPr>
            <a:spLocks noChangeShapeType="1"/>
          </p:cNvSpPr>
          <p:nvPr/>
        </p:nvSpPr>
        <p:spPr bwMode="auto">
          <a:xfrm>
            <a:off x="2082814" y="5699132"/>
            <a:ext cx="5826125" cy="1588"/>
          </a:xfrm>
          <a:prstGeom prst="line">
            <a:avLst/>
          </a:prstGeom>
          <a:noFill/>
          <a:ln w="28575">
            <a:solidFill>
              <a:schemeClr val="tx1"/>
            </a:solidFill>
            <a:round/>
            <a:headEnd/>
            <a:tailEnd/>
          </a:ln>
        </p:spPr>
        <p:txBody>
          <a:bodyPr/>
          <a:lstStyle/>
          <a:p>
            <a:endParaRPr lang="zh-CN" altLang="en-US"/>
          </a:p>
        </p:txBody>
      </p:sp>
      <p:sp>
        <p:nvSpPr>
          <p:cNvPr id="50" name="AutoShape 119"/>
          <p:cNvSpPr>
            <a:spLocks noChangeArrowheads="1"/>
          </p:cNvSpPr>
          <p:nvPr/>
        </p:nvSpPr>
        <p:spPr bwMode="auto">
          <a:xfrm>
            <a:off x="6500826" y="5519745"/>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1" name="Line 120"/>
          <p:cNvSpPr>
            <a:spLocks noChangeShapeType="1"/>
          </p:cNvSpPr>
          <p:nvPr/>
        </p:nvSpPr>
        <p:spPr bwMode="auto">
          <a:xfrm>
            <a:off x="1168414" y="4679957"/>
            <a:ext cx="6740525" cy="1588"/>
          </a:xfrm>
          <a:prstGeom prst="line">
            <a:avLst/>
          </a:prstGeom>
          <a:noFill/>
          <a:ln w="28575">
            <a:solidFill>
              <a:schemeClr val="tx1"/>
            </a:solidFill>
            <a:round/>
            <a:headEnd/>
            <a:tailEnd/>
          </a:ln>
        </p:spPr>
        <p:txBody>
          <a:bodyPr/>
          <a:lstStyle/>
          <a:p>
            <a:endParaRPr lang="zh-CN" altLang="en-US"/>
          </a:p>
        </p:txBody>
      </p:sp>
      <p:sp>
        <p:nvSpPr>
          <p:cNvPr id="52" name="AutoShape 121"/>
          <p:cNvSpPr>
            <a:spLocks noChangeArrowheads="1"/>
          </p:cNvSpPr>
          <p:nvPr/>
        </p:nvSpPr>
        <p:spPr bwMode="auto">
          <a:xfrm>
            <a:off x="6500826" y="4500570"/>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E-Step</a:t>
            </a:r>
            <a:endParaRPr lang="zh-CN" altLang="en-US" dirty="0"/>
          </a:p>
        </p:txBody>
      </p:sp>
      <p:sp>
        <p:nvSpPr>
          <p:cNvPr id="18" name="内容占位符 17"/>
          <p:cNvSpPr>
            <a:spLocks noGrp="1"/>
          </p:cNvSpPr>
          <p:nvPr>
            <p:ph idx="1"/>
          </p:nvPr>
        </p:nvSpPr>
        <p:spPr/>
        <p:txBody>
          <a:bodyPr/>
          <a:lstStyle/>
          <a:p>
            <a:r>
              <a:rPr lang="en-US" altLang="zh-CN" dirty="0" smtClean="0">
                <a:solidFill>
                  <a:srgbClr val="993300"/>
                </a:solidFill>
                <a:ea typeface="宋体" charset="-122"/>
              </a:rPr>
              <a:t>E Step:</a:t>
            </a:r>
            <a:r>
              <a:rPr lang="en-US" altLang="zh-CN" dirty="0" smtClean="0">
                <a:ea typeface="宋体" charset="-122"/>
              </a:rPr>
              <a:t> estimate probability of motif positions for each sequence</a:t>
            </a:r>
            <a:endParaRPr lang="zh-CN" altLang="en-US" dirty="0"/>
          </a:p>
        </p:txBody>
      </p:sp>
      <p:grpSp>
        <p:nvGrpSpPr>
          <p:cNvPr id="17" name="组合 16"/>
          <p:cNvGrpSpPr/>
          <p:nvPr/>
        </p:nvGrpSpPr>
        <p:grpSpPr>
          <a:xfrm>
            <a:off x="928662" y="2714620"/>
            <a:ext cx="6842125" cy="2281242"/>
            <a:chOff x="928662" y="2714620"/>
            <a:chExt cx="6842125" cy="2281242"/>
          </a:xfrm>
        </p:grpSpPr>
        <p:sp>
          <p:nvSpPr>
            <p:cNvPr id="4" name="Line 114"/>
            <p:cNvSpPr>
              <a:spLocks noChangeShapeType="1"/>
            </p:cNvSpPr>
            <p:nvPr/>
          </p:nvSpPr>
          <p:spPr bwMode="auto">
            <a:xfrm>
              <a:off x="1247749" y="4816474"/>
              <a:ext cx="6421438" cy="1588"/>
            </a:xfrm>
            <a:prstGeom prst="line">
              <a:avLst/>
            </a:prstGeom>
            <a:noFill/>
            <a:ln w="28575">
              <a:solidFill>
                <a:schemeClr val="tx1"/>
              </a:solidFill>
              <a:round/>
              <a:headEnd/>
              <a:tailEnd/>
            </a:ln>
          </p:spPr>
          <p:txBody>
            <a:bodyPr/>
            <a:lstStyle/>
            <a:p>
              <a:endParaRPr lang="zh-CN" altLang="en-US"/>
            </a:p>
          </p:txBody>
        </p:sp>
        <p:sp>
          <p:nvSpPr>
            <p:cNvPr id="5" name="AutoShape 115"/>
            <p:cNvSpPr>
              <a:spLocks noChangeArrowheads="1"/>
            </p:cNvSpPr>
            <p:nvPr/>
          </p:nvSpPr>
          <p:spPr bwMode="auto">
            <a:xfrm>
              <a:off x="6261074" y="4637087"/>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6" name="Line 116"/>
            <p:cNvSpPr>
              <a:spLocks noChangeShapeType="1"/>
            </p:cNvSpPr>
            <p:nvPr/>
          </p:nvSpPr>
          <p:spPr bwMode="auto">
            <a:xfrm>
              <a:off x="1357287" y="3794124"/>
              <a:ext cx="6311900" cy="1588"/>
            </a:xfrm>
            <a:prstGeom prst="line">
              <a:avLst/>
            </a:prstGeom>
            <a:noFill/>
            <a:ln w="28575">
              <a:solidFill>
                <a:schemeClr val="tx1"/>
              </a:solidFill>
              <a:round/>
              <a:headEnd/>
              <a:tailEnd/>
            </a:ln>
          </p:spPr>
          <p:txBody>
            <a:bodyPr/>
            <a:lstStyle/>
            <a:p>
              <a:endParaRPr lang="zh-CN" altLang="en-US"/>
            </a:p>
          </p:txBody>
        </p:sp>
        <p:sp>
          <p:nvSpPr>
            <p:cNvPr id="7" name="AutoShape 117"/>
            <p:cNvSpPr>
              <a:spLocks noChangeArrowheads="1"/>
            </p:cNvSpPr>
            <p:nvPr/>
          </p:nvSpPr>
          <p:spPr bwMode="auto">
            <a:xfrm>
              <a:off x="6261074" y="3616324"/>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8" name="Line 118"/>
            <p:cNvSpPr>
              <a:spLocks noChangeShapeType="1"/>
            </p:cNvSpPr>
            <p:nvPr/>
          </p:nvSpPr>
          <p:spPr bwMode="auto">
            <a:xfrm>
              <a:off x="1843062" y="4305299"/>
              <a:ext cx="5826125" cy="1588"/>
            </a:xfrm>
            <a:prstGeom prst="line">
              <a:avLst/>
            </a:prstGeom>
            <a:noFill/>
            <a:ln w="28575">
              <a:solidFill>
                <a:schemeClr val="tx1"/>
              </a:solidFill>
              <a:round/>
              <a:headEnd/>
              <a:tailEnd/>
            </a:ln>
          </p:spPr>
          <p:txBody>
            <a:bodyPr/>
            <a:lstStyle/>
            <a:p>
              <a:endParaRPr lang="zh-CN" altLang="en-US"/>
            </a:p>
          </p:txBody>
        </p:sp>
        <p:sp>
          <p:nvSpPr>
            <p:cNvPr id="9" name="AutoShape 119"/>
            <p:cNvSpPr>
              <a:spLocks noChangeArrowheads="1"/>
            </p:cNvSpPr>
            <p:nvPr/>
          </p:nvSpPr>
          <p:spPr bwMode="auto">
            <a:xfrm>
              <a:off x="6261074" y="4125912"/>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0" name="Line 120"/>
            <p:cNvSpPr>
              <a:spLocks noChangeShapeType="1"/>
            </p:cNvSpPr>
            <p:nvPr/>
          </p:nvSpPr>
          <p:spPr bwMode="auto">
            <a:xfrm>
              <a:off x="928662" y="3286124"/>
              <a:ext cx="6740525" cy="1588"/>
            </a:xfrm>
            <a:prstGeom prst="line">
              <a:avLst/>
            </a:prstGeom>
            <a:noFill/>
            <a:ln w="28575">
              <a:solidFill>
                <a:schemeClr val="tx1"/>
              </a:solidFill>
              <a:round/>
              <a:headEnd/>
              <a:tailEnd/>
            </a:ln>
          </p:spPr>
          <p:txBody>
            <a:bodyPr/>
            <a:lstStyle/>
            <a:p>
              <a:endParaRPr lang="zh-CN" altLang="en-US"/>
            </a:p>
          </p:txBody>
        </p:sp>
        <p:sp>
          <p:nvSpPr>
            <p:cNvPr id="11" name="AutoShape 121"/>
            <p:cNvSpPr>
              <a:spLocks noChangeArrowheads="1"/>
            </p:cNvSpPr>
            <p:nvPr/>
          </p:nvSpPr>
          <p:spPr bwMode="auto">
            <a:xfrm>
              <a:off x="6261074" y="3106737"/>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2" name="Freeform 113"/>
            <p:cNvSpPr>
              <a:spLocks/>
            </p:cNvSpPr>
            <p:nvPr/>
          </p:nvSpPr>
          <p:spPr bwMode="auto">
            <a:xfrm>
              <a:off x="928662" y="2714620"/>
              <a:ext cx="5324475" cy="517525"/>
            </a:xfrm>
            <a:custGeom>
              <a:avLst/>
              <a:gdLst>
                <a:gd name="T0" fmla="*/ 0 w 3354"/>
                <a:gd name="T1" fmla="*/ 306 h 326"/>
                <a:gd name="T2" fmla="*/ 894 w 3354"/>
                <a:gd name="T3" fmla="*/ 318 h 326"/>
                <a:gd name="T4" fmla="*/ 1116 w 3354"/>
                <a:gd name="T5" fmla="*/ 258 h 326"/>
                <a:gd name="T6" fmla="*/ 1326 w 3354"/>
                <a:gd name="T7" fmla="*/ 192 h 326"/>
                <a:gd name="T8" fmla="*/ 1548 w 3354"/>
                <a:gd name="T9" fmla="*/ 258 h 326"/>
                <a:gd name="T10" fmla="*/ 1722 w 3354"/>
                <a:gd name="T11" fmla="*/ 312 h 326"/>
                <a:gd name="T12" fmla="*/ 2100 w 3354"/>
                <a:gd name="T13" fmla="*/ 312 h 326"/>
                <a:gd name="T14" fmla="*/ 2268 w 3354"/>
                <a:gd name="T15" fmla="*/ 270 h 326"/>
                <a:gd name="T16" fmla="*/ 2346 w 3354"/>
                <a:gd name="T17" fmla="*/ 168 h 326"/>
                <a:gd name="T18" fmla="*/ 2370 w 3354"/>
                <a:gd name="T19" fmla="*/ 60 h 326"/>
                <a:gd name="T20" fmla="*/ 2430 w 3354"/>
                <a:gd name="T21" fmla="*/ 6 h 326"/>
                <a:gd name="T22" fmla="*/ 2544 w 3354"/>
                <a:gd name="T23" fmla="*/ 30 h 326"/>
                <a:gd name="T24" fmla="*/ 2592 w 3354"/>
                <a:gd name="T25" fmla="*/ 186 h 326"/>
                <a:gd name="T26" fmla="*/ 2712 w 3354"/>
                <a:gd name="T27" fmla="*/ 270 h 326"/>
                <a:gd name="T28" fmla="*/ 3354 w 3354"/>
                <a:gd name="T29" fmla="*/ 306 h 3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54"/>
                <a:gd name="T46" fmla="*/ 0 h 326"/>
                <a:gd name="T47" fmla="*/ 3354 w 3354"/>
                <a:gd name="T48" fmla="*/ 326 h 3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54" h="326">
                  <a:moveTo>
                    <a:pt x="0" y="306"/>
                  </a:moveTo>
                  <a:cubicBezTo>
                    <a:pt x="354" y="316"/>
                    <a:pt x="708" y="326"/>
                    <a:pt x="894" y="318"/>
                  </a:cubicBezTo>
                  <a:cubicBezTo>
                    <a:pt x="1080" y="310"/>
                    <a:pt x="1044" y="279"/>
                    <a:pt x="1116" y="258"/>
                  </a:cubicBezTo>
                  <a:cubicBezTo>
                    <a:pt x="1188" y="237"/>
                    <a:pt x="1254" y="192"/>
                    <a:pt x="1326" y="192"/>
                  </a:cubicBezTo>
                  <a:cubicBezTo>
                    <a:pt x="1398" y="192"/>
                    <a:pt x="1482" y="238"/>
                    <a:pt x="1548" y="258"/>
                  </a:cubicBezTo>
                  <a:cubicBezTo>
                    <a:pt x="1614" y="278"/>
                    <a:pt x="1630" y="303"/>
                    <a:pt x="1722" y="312"/>
                  </a:cubicBezTo>
                  <a:cubicBezTo>
                    <a:pt x="1814" y="321"/>
                    <a:pt x="2009" y="319"/>
                    <a:pt x="2100" y="312"/>
                  </a:cubicBezTo>
                  <a:cubicBezTo>
                    <a:pt x="2191" y="305"/>
                    <a:pt x="2227" y="294"/>
                    <a:pt x="2268" y="270"/>
                  </a:cubicBezTo>
                  <a:cubicBezTo>
                    <a:pt x="2309" y="246"/>
                    <a:pt x="2329" y="203"/>
                    <a:pt x="2346" y="168"/>
                  </a:cubicBezTo>
                  <a:cubicBezTo>
                    <a:pt x="2363" y="133"/>
                    <a:pt x="2356" y="87"/>
                    <a:pt x="2370" y="60"/>
                  </a:cubicBezTo>
                  <a:cubicBezTo>
                    <a:pt x="2384" y="33"/>
                    <a:pt x="2401" y="11"/>
                    <a:pt x="2430" y="6"/>
                  </a:cubicBezTo>
                  <a:cubicBezTo>
                    <a:pt x="2459" y="1"/>
                    <a:pt x="2517" y="0"/>
                    <a:pt x="2544" y="30"/>
                  </a:cubicBezTo>
                  <a:cubicBezTo>
                    <a:pt x="2571" y="60"/>
                    <a:pt x="2564" y="146"/>
                    <a:pt x="2592" y="186"/>
                  </a:cubicBezTo>
                  <a:cubicBezTo>
                    <a:pt x="2620" y="226"/>
                    <a:pt x="2585" y="250"/>
                    <a:pt x="2712" y="270"/>
                  </a:cubicBezTo>
                  <a:cubicBezTo>
                    <a:pt x="2839" y="290"/>
                    <a:pt x="3264" y="315"/>
                    <a:pt x="3354" y="306"/>
                  </a:cubicBezTo>
                </a:path>
              </a:pathLst>
            </a:custGeom>
            <a:noFill/>
            <a:ln w="19050" cmpd="sng">
              <a:solidFill>
                <a:schemeClr val="accent2"/>
              </a:solidFill>
              <a:round/>
              <a:headEnd/>
              <a:tailEnd/>
            </a:ln>
          </p:spPr>
          <p:txBody>
            <a:bodyPr/>
            <a:lstStyle/>
            <a:p>
              <a:endParaRPr lang="zh-CN" altLang="en-US"/>
            </a:p>
          </p:txBody>
        </p:sp>
        <p:grpSp>
          <p:nvGrpSpPr>
            <p:cNvPr id="13" name="Group 133"/>
            <p:cNvGrpSpPr>
              <a:grpSpLocks/>
            </p:cNvGrpSpPr>
            <p:nvPr/>
          </p:nvGrpSpPr>
          <p:grpSpPr bwMode="auto">
            <a:xfrm>
              <a:off x="1214414" y="3429000"/>
              <a:ext cx="5056188" cy="1335088"/>
              <a:chOff x="811" y="1670"/>
              <a:chExt cx="3185" cy="841"/>
            </a:xfrm>
          </p:grpSpPr>
          <p:sp>
            <p:nvSpPr>
              <p:cNvPr id="14" name="Freeform 134"/>
              <p:cNvSpPr>
                <a:spLocks/>
              </p:cNvSpPr>
              <p:nvPr/>
            </p:nvSpPr>
            <p:spPr bwMode="auto">
              <a:xfrm>
                <a:off x="892" y="1670"/>
                <a:ext cx="3098" cy="202"/>
              </a:xfrm>
              <a:custGeom>
                <a:avLst/>
                <a:gdLst>
                  <a:gd name="T0" fmla="*/ 20 w 3098"/>
                  <a:gd name="T1" fmla="*/ 190 h 202"/>
                  <a:gd name="T2" fmla="*/ 194 w 3098"/>
                  <a:gd name="T3" fmla="*/ 152 h 202"/>
                  <a:gd name="T4" fmla="*/ 314 w 3098"/>
                  <a:gd name="T5" fmla="*/ 144 h 202"/>
                  <a:gd name="T6" fmla="*/ 442 w 3098"/>
                  <a:gd name="T7" fmla="*/ 120 h 202"/>
                  <a:gd name="T8" fmla="*/ 514 w 3098"/>
                  <a:gd name="T9" fmla="*/ 96 h 202"/>
                  <a:gd name="T10" fmla="*/ 866 w 3098"/>
                  <a:gd name="T11" fmla="*/ 80 h 202"/>
                  <a:gd name="T12" fmla="*/ 994 w 3098"/>
                  <a:gd name="T13" fmla="*/ 0 h 202"/>
                  <a:gd name="T14" fmla="*/ 1066 w 3098"/>
                  <a:gd name="T15" fmla="*/ 16 h 202"/>
                  <a:gd name="T16" fmla="*/ 1114 w 3098"/>
                  <a:gd name="T17" fmla="*/ 40 h 202"/>
                  <a:gd name="T18" fmla="*/ 1394 w 3098"/>
                  <a:gd name="T19" fmla="*/ 72 h 202"/>
                  <a:gd name="T20" fmla="*/ 1722 w 3098"/>
                  <a:gd name="T21" fmla="*/ 96 h 202"/>
                  <a:gd name="T22" fmla="*/ 1770 w 3098"/>
                  <a:gd name="T23" fmla="*/ 112 h 202"/>
                  <a:gd name="T24" fmla="*/ 1794 w 3098"/>
                  <a:gd name="T25" fmla="*/ 120 h 202"/>
                  <a:gd name="T26" fmla="*/ 1938 w 3098"/>
                  <a:gd name="T27" fmla="*/ 96 h 202"/>
                  <a:gd name="T28" fmla="*/ 2082 w 3098"/>
                  <a:gd name="T29" fmla="*/ 112 h 202"/>
                  <a:gd name="T30" fmla="*/ 2178 w 3098"/>
                  <a:gd name="T31" fmla="*/ 152 h 202"/>
                  <a:gd name="T32" fmla="*/ 2330 w 3098"/>
                  <a:gd name="T33" fmla="*/ 160 h 202"/>
                  <a:gd name="T34" fmla="*/ 3098 w 3098"/>
                  <a:gd name="T35" fmla="*/ 184 h 2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98"/>
                  <a:gd name="T55" fmla="*/ 0 h 202"/>
                  <a:gd name="T56" fmla="*/ 3098 w 3098"/>
                  <a:gd name="T57" fmla="*/ 202 h 2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98" h="202">
                    <a:moveTo>
                      <a:pt x="20" y="190"/>
                    </a:moveTo>
                    <a:cubicBezTo>
                      <a:pt x="98" y="164"/>
                      <a:pt x="0" y="146"/>
                      <a:pt x="194" y="152"/>
                    </a:cubicBezTo>
                    <a:cubicBezTo>
                      <a:pt x="234" y="153"/>
                      <a:pt x="274" y="147"/>
                      <a:pt x="314" y="144"/>
                    </a:cubicBezTo>
                    <a:cubicBezTo>
                      <a:pt x="355" y="137"/>
                      <a:pt x="404" y="130"/>
                      <a:pt x="442" y="120"/>
                    </a:cubicBezTo>
                    <a:cubicBezTo>
                      <a:pt x="467" y="114"/>
                      <a:pt x="489" y="99"/>
                      <a:pt x="514" y="96"/>
                    </a:cubicBezTo>
                    <a:cubicBezTo>
                      <a:pt x="679" y="78"/>
                      <a:pt x="562" y="89"/>
                      <a:pt x="866" y="80"/>
                    </a:cubicBezTo>
                    <a:cubicBezTo>
                      <a:pt x="917" y="63"/>
                      <a:pt x="947" y="23"/>
                      <a:pt x="994" y="0"/>
                    </a:cubicBezTo>
                    <a:cubicBezTo>
                      <a:pt x="1012" y="3"/>
                      <a:pt x="1046" y="6"/>
                      <a:pt x="1066" y="16"/>
                    </a:cubicBezTo>
                    <a:cubicBezTo>
                      <a:pt x="1095" y="31"/>
                      <a:pt x="1082" y="34"/>
                      <a:pt x="1114" y="40"/>
                    </a:cubicBezTo>
                    <a:cubicBezTo>
                      <a:pt x="1207" y="57"/>
                      <a:pt x="1300" y="66"/>
                      <a:pt x="1394" y="72"/>
                    </a:cubicBezTo>
                    <a:cubicBezTo>
                      <a:pt x="1500" y="99"/>
                      <a:pt x="1722" y="96"/>
                      <a:pt x="1722" y="96"/>
                    </a:cubicBezTo>
                    <a:cubicBezTo>
                      <a:pt x="1738" y="101"/>
                      <a:pt x="1754" y="107"/>
                      <a:pt x="1770" y="112"/>
                    </a:cubicBezTo>
                    <a:cubicBezTo>
                      <a:pt x="1778" y="115"/>
                      <a:pt x="1794" y="120"/>
                      <a:pt x="1794" y="120"/>
                    </a:cubicBezTo>
                    <a:cubicBezTo>
                      <a:pt x="1850" y="114"/>
                      <a:pt x="1886" y="106"/>
                      <a:pt x="1938" y="96"/>
                    </a:cubicBezTo>
                    <a:cubicBezTo>
                      <a:pt x="1986" y="103"/>
                      <a:pt x="2034" y="105"/>
                      <a:pt x="2082" y="112"/>
                    </a:cubicBezTo>
                    <a:cubicBezTo>
                      <a:pt x="2112" y="116"/>
                      <a:pt x="2149" y="142"/>
                      <a:pt x="2178" y="152"/>
                    </a:cubicBezTo>
                    <a:cubicBezTo>
                      <a:pt x="2226" y="168"/>
                      <a:pt x="2279" y="157"/>
                      <a:pt x="2330" y="160"/>
                    </a:cubicBezTo>
                    <a:cubicBezTo>
                      <a:pt x="2583" y="202"/>
                      <a:pt x="2842" y="184"/>
                      <a:pt x="3098" y="184"/>
                    </a:cubicBezTo>
                  </a:path>
                </a:pathLst>
              </a:custGeom>
              <a:noFill/>
              <a:ln w="19050" cmpd="sng">
                <a:solidFill>
                  <a:schemeClr val="accent2"/>
                </a:solidFill>
                <a:round/>
                <a:headEnd/>
                <a:tailEnd/>
              </a:ln>
            </p:spPr>
            <p:txBody>
              <a:bodyPr/>
              <a:lstStyle/>
              <a:p>
                <a:endParaRPr lang="zh-CN" altLang="en-US"/>
              </a:p>
            </p:txBody>
          </p:sp>
          <p:sp>
            <p:nvSpPr>
              <p:cNvPr id="15" name="Freeform 135"/>
              <p:cNvSpPr>
                <a:spLocks/>
              </p:cNvSpPr>
              <p:nvPr/>
            </p:nvSpPr>
            <p:spPr bwMode="auto">
              <a:xfrm>
                <a:off x="1218" y="1980"/>
                <a:ext cx="2778" cy="207"/>
              </a:xfrm>
              <a:custGeom>
                <a:avLst/>
                <a:gdLst>
                  <a:gd name="T0" fmla="*/ 0 w 2778"/>
                  <a:gd name="T1" fmla="*/ 198 h 207"/>
                  <a:gd name="T2" fmla="*/ 246 w 2778"/>
                  <a:gd name="T3" fmla="*/ 192 h 207"/>
                  <a:gd name="T4" fmla="*/ 354 w 2778"/>
                  <a:gd name="T5" fmla="*/ 156 h 207"/>
                  <a:gd name="T6" fmla="*/ 426 w 2778"/>
                  <a:gd name="T7" fmla="*/ 150 h 207"/>
                  <a:gd name="T8" fmla="*/ 624 w 2778"/>
                  <a:gd name="T9" fmla="*/ 168 h 207"/>
                  <a:gd name="T10" fmla="*/ 762 w 2778"/>
                  <a:gd name="T11" fmla="*/ 198 h 207"/>
                  <a:gd name="T12" fmla="*/ 972 w 2778"/>
                  <a:gd name="T13" fmla="*/ 180 h 207"/>
                  <a:gd name="T14" fmla="*/ 1092 w 2778"/>
                  <a:gd name="T15" fmla="*/ 108 h 207"/>
                  <a:gd name="T16" fmla="*/ 1152 w 2778"/>
                  <a:gd name="T17" fmla="*/ 60 h 207"/>
                  <a:gd name="T18" fmla="*/ 1176 w 2778"/>
                  <a:gd name="T19" fmla="*/ 18 h 207"/>
                  <a:gd name="T20" fmla="*/ 1212 w 2778"/>
                  <a:gd name="T21" fmla="*/ 0 h 207"/>
                  <a:gd name="T22" fmla="*/ 1314 w 2778"/>
                  <a:gd name="T23" fmla="*/ 6 h 207"/>
                  <a:gd name="T24" fmla="*/ 1434 w 2778"/>
                  <a:gd name="T25" fmla="*/ 78 h 207"/>
                  <a:gd name="T26" fmla="*/ 1566 w 2778"/>
                  <a:gd name="T27" fmla="*/ 90 h 207"/>
                  <a:gd name="T28" fmla="*/ 1740 w 2778"/>
                  <a:gd name="T29" fmla="*/ 108 h 207"/>
                  <a:gd name="T30" fmla="*/ 1914 w 2778"/>
                  <a:gd name="T31" fmla="*/ 126 h 207"/>
                  <a:gd name="T32" fmla="*/ 2100 w 2778"/>
                  <a:gd name="T33" fmla="*/ 180 h 207"/>
                  <a:gd name="T34" fmla="*/ 2166 w 2778"/>
                  <a:gd name="T35" fmla="*/ 204 h 207"/>
                  <a:gd name="T36" fmla="*/ 2262 w 2778"/>
                  <a:gd name="T37" fmla="*/ 162 h 207"/>
                  <a:gd name="T38" fmla="*/ 2334 w 2778"/>
                  <a:gd name="T39" fmla="*/ 114 h 207"/>
                  <a:gd name="T40" fmla="*/ 2340 w 2778"/>
                  <a:gd name="T41" fmla="*/ 96 h 207"/>
                  <a:gd name="T42" fmla="*/ 2376 w 2778"/>
                  <a:gd name="T43" fmla="*/ 72 h 207"/>
                  <a:gd name="T44" fmla="*/ 2430 w 2778"/>
                  <a:gd name="T45" fmla="*/ 84 h 207"/>
                  <a:gd name="T46" fmla="*/ 2472 w 2778"/>
                  <a:gd name="T47" fmla="*/ 114 h 207"/>
                  <a:gd name="T48" fmla="*/ 2610 w 2778"/>
                  <a:gd name="T49" fmla="*/ 174 h 207"/>
                  <a:gd name="T50" fmla="*/ 2778 w 2778"/>
                  <a:gd name="T51" fmla="*/ 204 h 20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78"/>
                  <a:gd name="T79" fmla="*/ 0 h 207"/>
                  <a:gd name="T80" fmla="*/ 2778 w 2778"/>
                  <a:gd name="T81" fmla="*/ 207 h 20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78" h="207">
                    <a:moveTo>
                      <a:pt x="0" y="198"/>
                    </a:moveTo>
                    <a:cubicBezTo>
                      <a:pt x="82" y="196"/>
                      <a:pt x="164" y="197"/>
                      <a:pt x="246" y="192"/>
                    </a:cubicBezTo>
                    <a:cubicBezTo>
                      <a:pt x="282" y="190"/>
                      <a:pt x="319" y="162"/>
                      <a:pt x="354" y="156"/>
                    </a:cubicBezTo>
                    <a:cubicBezTo>
                      <a:pt x="378" y="152"/>
                      <a:pt x="402" y="152"/>
                      <a:pt x="426" y="150"/>
                    </a:cubicBezTo>
                    <a:cubicBezTo>
                      <a:pt x="494" y="155"/>
                      <a:pt x="555" y="164"/>
                      <a:pt x="624" y="168"/>
                    </a:cubicBezTo>
                    <a:cubicBezTo>
                      <a:pt x="685" y="198"/>
                      <a:pt x="664" y="192"/>
                      <a:pt x="762" y="198"/>
                    </a:cubicBezTo>
                    <a:cubicBezTo>
                      <a:pt x="839" y="194"/>
                      <a:pt x="898" y="187"/>
                      <a:pt x="972" y="180"/>
                    </a:cubicBezTo>
                    <a:cubicBezTo>
                      <a:pt x="996" y="144"/>
                      <a:pt x="1056" y="133"/>
                      <a:pt x="1092" y="108"/>
                    </a:cubicBezTo>
                    <a:cubicBezTo>
                      <a:pt x="1115" y="92"/>
                      <a:pt x="1135" y="81"/>
                      <a:pt x="1152" y="60"/>
                    </a:cubicBezTo>
                    <a:cubicBezTo>
                      <a:pt x="1162" y="48"/>
                      <a:pt x="1165" y="29"/>
                      <a:pt x="1176" y="18"/>
                    </a:cubicBezTo>
                    <a:cubicBezTo>
                      <a:pt x="1185" y="9"/>
                      <a:pt x="1201" y="7"/>
                      <a:pt x="1212" y="0"/>
                    </a:cubicBezTo>
                    <a:cubicBezTo>
                      <a:pt x="1246" y="2"/>
                      <a:pt x="1280" y="3"/>
                      <a:pt x="1314" y="6"/>
                    </a:cubicBezTo>
                    <a:cubicBezTo>
                      <a:pt x="1333" y="8"/>
                      <a:pt x="1415" y="69"/>
                      <a:pt x="1434" y="78"/>
                    </a:cubicBezTo>
                    <a:cubicBezTo>
                      <a:pt x="1474" y="98"/>
                      <a:pt x="1522" y="85"/>
                      <a:pt x="1566" y="90"/>
                    </a:cubicBezTo>
                    <a:cubicBezTo>
                      <a:pt x="1624" y="109"/>
                      <a:pt x="1674" y="105"/>
                      <a:pt x="1740" y="108"/>
                    </a:cubicBezTo>
                    <a:cubicBezTo>
                      <a:pt x="1804" y="121"/>
                      <a:pt x="1838" y="122"/>
                      <a:pt x="1914" y="126"/>
                    </a:cubicBezTo>
                    <a:cubicBezTo>
                      <a:pt x="1979" y="134"/>
                      <a:pt x="2034" y="169"/>
                      <a:pt x="2100" y="180"/>
                    </a:cubicBezTo>
                    <a:cubicBezTo>
                      <a:pt x="2121" y="194"/>
                      <a:pt x="2142" y="196"/>
                      <a:pt x="2166" y="204"/>
                    </a:cubicBezTo>
                    <a:cubicBezTo>
                      <a:pt x="2196" y="181"/>
                      <a:pt x="2230" y="181"/>
                      <a:pt x="2262" y="162"/>
                    </a:cubicBezTo>
                    <a:cubicBezTo>
                      <a:pt x="2286" y="148"/>
                      <a:pt x="2308" y="123"/>
                      <a:pt x="2334" y="114"/>
                    </a:cubicBezTo>
                    <a:cubicBezTo>
                      <a:pt x="2336" y="108"/>
                      <a:pt x="2336" y="100"/>
                      <a:pt x="2340" y="96"/>
                    </a:cubicBezTo>
                    <a:cubicBezTo>
                      <a:pt x="2350" y="86"/>
                      <a:pt x="2376" y="72"/>
                      <a:pt x="2376" y="72"/>
                    </a:cubicBezTo>
                    <a:cubicBezTo>
                      <a:pt x="2394" y="76"/>
                      <a:pt x="2413" y="77"/>
                      <a:pt x="2430" y="84"/>
                    </a:cubicBezTo>
                    <a:cubicBezTo>
                      <a:pt x="2446" y="90"/>
                      <a:pt x="2457" y="106"/>
                      <a:pt x="2472" y="114"/>
                    </a:cubicBezTo>
                    <a:cubicBezTo>
                      <a:pt x="2519" y="138"/>
                      <a:pt x="2557" y="165"/>
                      <a:pt x="2610" y="174"/>
                    </a:cubicBezTo>
                    <a:cubicBezTo>
                      <a:pt x="2676" y="207"/>
                      <a:pt x="2702" y="204"/>
                      <a:pt x="2778" y="204"/>
                    </a:cubicBezTo>
                  </a:path>
                </a:pathLst>
              </a:custGeom>
              <a:noFill/>
              <a:ln w="19050" cmpd="sng">
                <a:solidFill>
                  <a:schemeClr val="accent2"/>
                </a:solidFill>
                <a:round/>
                <a:headEnd/>
                <a:tailEnd/>
              </a:ln>
            </p:spPr>
            <p:txBody>
              <a:bodyPr/>
              <a:lstStyle/>
              <a:p>
                <a:endParaRPr lang="zh-CN" altLang="en-US"/>
              </a:p>
            </p:txBody>
          </p:sp>
          <p:sp>
            <p:nvSpPr>
              <p:cNvPr id="16" name="Freeform 136"/>
              <p:cNvSpPr>
                <a:spLocks/>
              </p:cNvSpPr>
              <p:nvPr/>
            </p:nvSpPr>
            <p:spPr bwMode="auto">
              <a:xfrm>
                <a:off x="811" y="2246"/>
                <a:ext cx="3185" cy="265"/>
              </a:xfrm>
              <a:custGeom>
                <a:avLst/>
                <a:gdLst>
                  <a:gd name="T0" fmla="*/ 35 w 3185"/>
                  <a:gd name="T1" fmla="*/ 250 h 265"/>
                  <a:gd name="T2" fmla="*/ 107 w 3185"/>
                  <a:gd name="T3" fmla="*/ 250 h 265"/>
                  <a:gd name="T4" fmla="*/ 677 w 3185"/>
                  <a:gd name="T5" fmla="*/ 256 h 265"/>
                  <a:gd name="T6" fmla="*/ 797 w 3185"/>
                  <a:gd name="T7" fmla="*/ 208 h 265"/>
                  <a:gd name="T8" fmla="*/ 875 w 3185"/>
                  <a:gd name="T9" fmla="*/ 28 h 265"/>
                  <a:gd name="T10" fmla="*/ 1007 w 3185"/>
                  <a:gd name="T11" fmla="*/ 40 h 265"/>
                  <a:gd name="T12" fmla="*/ 1061 w 3185"/>
                  <a:gd name="T13" fmla="*/ 160 h 265"/>
                  <a:gd name="T14" fmla="*/ 1205 w 3185"/>
                  <a:gd name="T15" fmla="*/ 172 h 265"/>
                  <a:gd name="T16" fmla="*/ 1403 w 3185"/>
                  <a:gd name="T17" fmla="*/ 112 h 265"/>
                  <a:gd name="T18" fmla="*/ 1511 w 3185"/>
                  <a:gd name="T19" fmla="*/ 160 h 265"/>
                  <a:gd name="T20" fmla="*/ 1733 w 3185"/>
                  <a:gd name="T21" fmla="*/ 250 h 265"/>
                  <a:gd name="T22" fmla="*/ 1805 w 3185"/>
                  <a:gd name="T23" fmla="*/ 250 h 265"/>
                  <a:gd name="T24" fmla="*/ 2141 w 3185"/>
                  <a:gd name="T25" fmla="*/ 236 h 265"/>
                  <a:gd name="T26" fmla="*/ 2357 w 3185"/>
                  <a:gd name="T27" fmla="*/ 112 h 265"/>
                  <a:gd name="T28" fmla="*/ 2537 w 3185"/>
                  <a:gd name="T29" fmla="*/ 124 h 265"/>
                  <a:gd name="T30" fmla="*/ 2639 w 3185"/>
                  <a:gd name="T31" fmla="*/ 238 h 265"/>
                  <a:gd name="T32" fmla="*/ 2681 w 3185"/>
                  <a:gd name="T33" fmla="*/ 250 h 265"/>
                  <a:gd name="T34" fmla="*/ 3185 w 3185"/>
                  <a:gd name="T35" fmla="*/ 25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85"/>
                  <a:gd name="T55" fmla="*/ 0 h 265"/>
                  <a:gd name="T56" fmla="*/ 3185 w 3185"/>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85" h="265">
                    <a:moveTo>
                      <a:pt x="35" y="250"/>
                    </a:moveTo>
                    <a:cubicBezTo>
                      <a:pt x="17" y="249"/>
                      <a:pt x="0" y="249"/>
                      <a:pt x="107" y="250"/>
                    </a:cubicBezTo>
                    <a:cubicBezTo>
                      <a:pt x="214" y="251"/>
                      <a:pt x="562" y="263"/>
                      <a:pt x="677" y="256"/>
                    </a:cubicBezTo>
                    <a:cubicBezTo>
                      <a:pt x="792" y="249"/>
                      <a:pt x="764" y="246"/>
                      <a:pt x="797" y="208"/>
                    </a:cubicBezTo>
                    <a:cubicBezTo>
                      <a:pt x="830" y="170"/>
                      <a:pt x="840" y="56"/>
                      <a:pt x="875" y="28"/>
                    </a:cubicBezTo>
                    <a:cubicBezTo>
                      <a:pt x="910" y="0"/>
                      <a:pt x="976" y="18"/>
                      <a:pt x="1007" y="40"/>
                    </a:cubicBezTo>
                    <a:cubicBezTo>
                      <a:pt x="1038" y="62"/>
                      <a:pt x="1028" y="138"/>
                      <a:pt x="1061" y="160"/>
                    </a:cubicBezTo>
                    <a:cubicBezTo>
                      <a:pt x="1094" y="182"/>
                      <a:pt x="1148" y="180"/>
                      <a:pt x="1205" y="172"/>
                    </a:cubicBezTo>
                    <a:cubicBezTo>
                      <a:pt x="1262" y="164"/>
                      <a:pt x="1352" y="114"/>
                      <a:pt x="1403" y="112"/>
                    </a:cubicBezTo>
                    <a:cubicBezTo>
                      <a:pt x="1454" y="110"/>
                      <a:pt x="1456" y="137"/>
                      <a:pt x="1511" y="160"/>
                    </a:cubicBezTo>
                    <a:cubicBezTo>
                      <a:pt x="1566" y="183"/>
                      <a:pt x="1684" y="235"/>
                      <a:pt x="1733" y="250"/>
                    </a:cubicBezTo>
                    <a:cubicBezTo>
                      <a:pt x="1782" y="265"/>
                      <a:pt x="1737" y="252"/>
                      <a:pt x="1805" y="250"/>
                    </a:cubicBezTo>
                    <a:cubicBezTo>
                      <a:pt x="1873" y="248"/>
                      <a:pt x="2049" y="259"/>
                      <a:pt x="2141" y="236"/>
                    </a:cubicBezTo>
                    <a:cubicBezTo>
                      <a:pt x="2233" y="213"/>
                      <a:pt x="2291" y="131"/>
                      <a:pt x="2357" y="112"/>
                    </a:cubicBezTo>
                    <a:cubicBezTo>
                      <a:pt x="2423" y="93"/>
                      <a:pt x="2490" y="103"/>
                      <a:pt x="2537" y="124"/>
                    </a:cubicBezTo>
                    <a:cubicBezTo>
                      <a:pt x="2584" y="145"/>
                      <a:pt x="2615" y="217"/>
                      <a:pt x="2639" y="238"/>
                    </a:cubicBezTo>
                    <a:cubicBezTo>
                      <a:pt x="2663" y="259"/>
                      <a:pt x="2590" y="248"/>
                      <a:pt x="2681" y="250"/>
                    </a:cubicBezTo>
                    <a:cubicBezTo>
                      <a:pt x="2772" y="252"/>
                      <a:pt x="3111" y="235"/>
                      <a:pt x="3185" y="250"/>
                    </a:cubicBezTo>
                  </a:path>
                </a:pathLst>
              </a:custGeom>
              <a:noFill/>
              <a:ln w="19050" cmpd="sng">
                <a:solidFill>
                  <a:schemeClr val="accent2"/>
                </a:solid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M-Step</a:t>
            </a:r>
            <a:endParaRPr lang="zh-CN" altLang="en-US" dirty="0"/>
          </a:p>
        </p:txBody>
      </p:sp>
      <p:sp>
        <p:nvSpPr>
          <p:cNvPr id="44" name="内容占位符 43"/>
          <p:cNvSpPr>
            <a:spLocks noGrp="1"/>
          </p:cNvSpPr>
          <p:nvPr>
            <p:ph idx="1"/>
          </p:nvPr>
        </p:nvSpPr>
        <p:spPr/>
        <p:txBody>
          <a:bodyPr/>
          <a:lstStyle/>
          <a:p>
            <a:r>
              <a:rPr lang="en-US" altLang="zh-CN" dirty="0" smtClean="0">
                <a:solidFill>
                  <a:srgbClr val="993300"/>
                </a:solidFill>
                <a:ea typeface="宋体" charset="-122"/>
              </a:rPr>
              <a:t>M Step:  </a:t>
            </a:r>
            <a:r>
              <a:rPr lang="en-US" altLang="zh-CN" dirty="0" smtClean="0">
                <a:ea typeface="宋体" charset="-122"/>
              </a:rPr>
              <a:t>use estimate to update motif model</a:t>
            </a:r>
            <a:endParaRPr lang="zh-CN" altLang="en-US" dirty="0"/>
          </a:p>
        </p:txBody>
      </p:sp>
      <p:grpSp>
        <p:nvGrpSpPr>
          <p:cNvPr id="5" name="Group 184"/>
          <p:cNvGrpSpPr>
            <a:grpSpLocks/>
          </p:cNvGrpSpPr>
          <p:nvPr/>
        </p:nvGrpSpPr>
        <p:grpSpPr bwMode="auto">
          <a:xfrm>
            <a:off x="3767631" y="3571876"/>
            <a:ext cx="2511622" cy="1643074"/>
            <a:chOff x="765" y="2895"/>
            <a:chExt cx="1116" cy="686"/>
          </a:xfrm>
        </p:grpSpPr>
        <p:sp>
          <p:nvSpPr>
            <p:cNvPr id="7" name="Rectangle 185"/>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8" name="Rectangle 186"/>
            <p:cNvSpPr>
              <a:spLocks noChangeArrowheads="1"/>
            </p:cNvSpPr>
            <p:nvPr/>
          </p:nvSpPr>
          <p:spPr bwMode="auto">
            <a:xfrm>
              <a:off x="1509"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9" name="Rectangle 187"/>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1200" b="0" dirty="0">
                <a:ea typeface="宋体" charset="-122"/>
              </a:endParaRPr>
            </a:p>
          </p:txBody>
        </p:sp>
        <p:sp>
          <p:nvSpPr>
            <p:cNvPr id="10" name="Rectangle 188"/>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11" name="Rectangle 189"/>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12" name="Rectangle 190"/>
            <p:cNvSpPr>
              <a:spLocks noChangeArrowheads="1"/>
            </p:cNvSpPr>
            <p:nvPr/>
          </p:nvSpPr>
          <p:spPr bwMode="auto">
            <a:xfrm>
              <a:off x="1323"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13" name="Rectangle 191"/>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14" name="Rectangle 192"/>
            <p:cNvSpPr>
              <a:spLocks noChangeArrowheads="1"/>
            </p:cNvSpPr>
            <p:nvPr/>
          </p:nvSpPr>
          <p:spPr bwMode="auto">
            <a:xfrm>
              <a:off x="951"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15" name="Rectangle 193"/>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1200" b="0" dirty="0">
                <a:ea typeface="宋体" charset="-122"/>
              </a:endParaRPr>
            </a:p>
          </p:txBody>
        </p:sp>
        <p:sp>
          <p:nvSpPr>
            <p:cNvPr id="16" name="Rectangle 194"/>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200" dirty="0" smtClean="0">
                  <a:ea typeface="宋体" charset="-122"/>
                </a:rPr>
                <a:t>0</a:t>
              </a:r>
              <a:r>
                <a:rPr lang="en-US" altLang="zh-CN" sz="1200" b="0" dirty="0" smtClean="0">
                  <a:ea typeface="宋体" charset="-122"/>
                </a:rPr>
                <a:t>.1</a:t>
              </a:r>
              <a:endParaRPr lang="en-US" altLang="zh-CN" sz="1200" b="0" dirty="0">
                <a:ea typeface="宋体" charset="-122"/>
              </a:endParaRPr>
            </a:p>
          </p:txBody>
        </p:sp>
        <p:sp>
          <p:nvSpPr>
            <p:cNvPr id="17" name="Rectangle 195"/>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1200" b="0" dirty="0">
                <a:ea typeface="宋体" charset="-122"/>
              </a:endParaRPr>
            </a:p>
          </p:txBody>
        </p:sp>
        <p:sp>
          <p:nvSpPr>
            <p:cNvPr id="18" name="Rectangle 196"/>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19" name="Rectangle 197"/>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1200" b="0" dirty="0">
                <a:ea typeface="宋体" charset="-122"/>
              </a:endParaRPr>
            </a:p>
          </p:txBody>
        </p:sp>
        <p:sp>
          <p:nvSpPr>
            <p:cNvPr id="20" name="Rectangle 198"/>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21" name="Rectangle 199"/>
            <p:cNvSpPr>
              <a:spLocks noChangeArrowheads="1"/>
            </p:cNvSpPr>
            <p:nvPr/>
          </p:nvSpPr>
          <p:spPr bwMode="auto">
            <a:xfrm>
              <a:off x="169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22" name="Rectangle 200"/>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3" name="Rectangle 201"/>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4" name="Rectangle 202"/>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1200" b="0" dirty="0">
                <a:ea typeface="宋体" charset="-122"/>
              </a:endParaRPr>
            </a:p>
          </p:txBody>
        </p:sp>
        <p:sp>
          <p:nvSpPr>
            <p:cNvPr id="25" name="Rectangle 203"/>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6" name="Rectangle 204"/>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1200" b="0" dirty="0">
                <a:ea typeface="宋体" charset="-122"/>
              </a:endParaRPr>
            </a:p>
          </p:txBody>
        </p:sp>
        <p:sp>
          <p:nvSpPr>
            <p:cNvPr id="27" name="Rectangle 205"/>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28" name="Rectangle 206"/>
            <p:cNvSpPr>
              <a:spLocks noChangeArrowheads="1"/>
            </p:cNvSpPr>
            <p:nvPr/>
          </p:nvSpPr>
          <p:spPr bwMode="auto">
            <a:xfrm>
              <a:off x="1137"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29" name="Rectangle 207"/>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30" name="Rectangle 208"/>
            <p:cNvSpPr>
              <a:spLocks noChangeArrowheads="1"/>
            </p:cNvSpPr>
            <p:nvPr/>
          </p:nvSpPr>
          <p:spPr bwMode="auto">
            <a:xfrm>
              <a:off x="765"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31" name="Line 209"/>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sz="3600"/>
            </a:p>
          </p:txBody>
        </p:sp>
        <p:sp>
          <p:nvSpPr>
            <p:cNvPr id="32" name="Line 210"/>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sz="3600"/>
            </a:p>
          </p:txBody>
        </p:sp>
        <p:sp>
          <p:nvSpPr>
            <p:cNvPr id="33" name="Line 211"/>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sz="3600"/>
            </a:p>
          </p:txBody>
        </p:sp>
        <p:sp>
          <p:nvSpPr>
            <p:cNvPr id="34" name="Line 212"/>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35" name="Line 213"/>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36" name="Line 214"/>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37" name="Line 215"/>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sz="3600"/>
            </a:p>
          </p:txBody>
        </p:sp>
        <p:grpSp>
          <p:nvGrpSpPr>
            <p:cNvPr id="38" name="Group 216"/>
            <p:cNvGrpSpPr>
              <a:grpSpLocks/>
            </p:cNvGrpSpPr>
            <p:nvPr/>
          </p:nvGrpSpPr>
          <p:grpSpPr bwMode="auto">
            <a:xfrm>
              <a:off x="765" y="2895"/>
              <a:ext cx="1116" cy="686"/>
              <a:chOff x="765" y="2895"/>
              <a:chExt cx="1116" cy="686"/>
            </a:xfrm>
          </p:grpSpPr>
          <p:sp>
            <p:nvSpPr>
              <p:cNvPr id="40" name="Line 217"/>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sz="3600"/>
              </a:p>
            </p:txBody>
          </p:sp>
          <p:sp>
            <p:nvSpPr>
              <p:cNvPr id="41" name="Line 218"/>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sz="3600"/>
              </a:p>
            </p:txBody>
          </p:sp>
          <p:sp>
            <p:nvSpPr>
              <p:cNvPr id="42" name="Line 219"/>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sz="3600"/>
              </a:p>
            </p:txBody>
          </p:sp>
          <p:sp>
            <p:nvSpPr>
              <p:cNvPr id="43" name="Line 220"/>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sz="3600"/>
              </a:p>
            </p:txBody>
          </p:sp>
        </p:grpSp>
        <p:sp>
          <p:nvSpPr>
            <p:cNvPr id="39" name="Line 221"/>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sz="3600"/>
            </a:p>
          </p:txBody>
        </p:sp>
      </p:grpSp>
      <p:sp>
        <p:nvSpPr>
          <p:cNvPr id="6" name="Text Box 222"/>
          <p:cNvSpPr txBox="1">
            <a:spLocks noChangeArrowheads="1"/>
          </p:cNvSpPr>
          <p:nvPr/>
        </p:nvSpPr>
        <p:spPr bwMode="auto">
          <a:xfrm>
            <a:off x="3286116" y="3582793"/>
            <a:ext cx="423514" cy="1569660"/>
          </a:xfrm>
          <a:prstGeom prst="rect">
            <a:avLst/>
          </a:prstGeom>
          <a:noFill/>
          <a:ln w="22225">
            <a:noFill/>
            <a:miter lim="800000"/>
            <a:headEnd/>
            <a:tailEnd/>
          </a:ln>
        </p:spPr>
        <p:txBody>
          <a:bodyPr wrap="none">
            <a:spAutoFit/>
          </a:bodyPr>
          <a:lstStyle/>
          <a:p>
            <a:r>
              <a:rPr lang="en-US" altLang="zh-CN" sz="2400" dirty="0">
                <a:latin typeface="Arial" charset="0"/>
                <a:ea typeface="宋体" charset="-122"/>
              </a:rPr>
              <a:t>A</a:t>
            </a:r>
          </a:p>
          <a:p>
            <a:r>
              <a:rPr lang="en-US" altLang="zh-CN" sz="2400" dirty="0">
                <a:latin typeface="Arial" charset="0"/>
                <a:ea typeface="宋体" charset="-122"/>
              </a:rPr>
              <a:t>C</a:t>
            </a:r>
          </a:p>
          <a:p>
            <a:r>
              <a:rPr lang="en-US" altLang="zh-CN" sz="2400" dirty="0">
                <a:latin typeface="Arial" charset="0"/>
                <a:ea typeface="宋体" charset="-122"/>
              </a:rPr>
              <a:t>G</a:t>
            </a:r>
          </a:p>
          <a:p>
            <a:r>
              <a:rPr lang="en-US" altLang="zh-CN" sz="2400" dirty="0">
                <a:latin typeface="Arial" charset="0"/>
                <a:ea typeface="宋体" charset="-122"/>
              </a:rPr>
              <a:t>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6672E748-A93C-41D0-A66A-83F4E49689B9}" type="slidenum">
              <a:rPr lang="en-US" altLang="zh-CN"/>
              <a:pPr/>
              <a:t>4</a:t>
            </a:fld>
            <a:endParaRPr lang="en-US" altLang="zh-CN"/>
          </a:p>
        </p:txBody>
      </p:sp>
      <p:sp>
        <p:nvSpPr>
          <p:cNvPr id="58370" name="Rectangle 2"/>
          <p:cNvSpPr>
            <a:spLocks noGrp="1" noChangeArrowheads="1"/>
          </p:cNvSpPr>
          <p:nvPr>
            <p:ph type="title"/>
          </p:nvPr>
        </p:nvSpPr>
        <p:spPr/>
        <p:txBody>
          <a:bodyPr/>
          <a:lstStyle/>
          <a:p>
            <a:r>
              <a:rPr lang="en-US" altLang="zh-CN"/>
              <a:t>Regulation of Genes</a:t>
            </a:r>
          </a:p>
        </p:txBody>
      </p:sp>
      <p:sp>
        <p:nvSpPr>
          <p:cNvPr id="58373" name="Rectangle 5"/>
          <p:cNvSpPr>
            <a:spLocks noChangeArrowheads="1"/>
          </p:cNvSpPr>
          <p:nvPr/>
        </p:nvSpPr>
        <p:spPr bwMode="auto">
          <a:xfrm>
            <a:off x="4876800" y="4256088"/>
            <a:ext cx="3429000" cy="457200"/>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58374" name="Rectangle 6"/>
          <p:cNvSpPr>
            <a:spLocks noChangeArrowheads="1"/>
          </p:cNvSpPr>
          <p:nvPr/>
        </p:nvSpPr>
        <p:spPr bwMode="auto">
          <a:xfrm>
            <a:off x="990600" y="4256088"/>
            <a:ext cx="3886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8376" name="Rectangle 8"/>
          <p:cNvSpPr>
            <a:spLocks noChangeArrowheads="1"/>
          </p:cNvSpPr>
          <p:nvPr/>
        </p:nvSpPr>
        <p:spPr bwMode="auto">
          <a:xfrm>
            <a:off x="6248400" y="5272088"/>
            <a:ext cx="933450" cy="519112"/>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sz="2800" b="0">
                <a:latin typeface="Times New Roman" pitchFamily="18" charset="0"/>
              </a:rPr>
              <a:t>Gene</a:t>
            </a:r>
          </a:p>
        </p:txBody>
      </p:sp>
      <p:sp>
        <p:nvSpPr>
          <p:cNvPr id="58377" name="Rectangle 9"/>
          <p:cNvSpPr>
            <a:spLocks noChangeArrowheads="1"/>
          </p:cNvSpPr>
          <p:nvPr/>
        </p:nvSpPr>
        <p:spPr bwMode="auto">
          <a:xfrm>
            <a:off x="3352800" y="4256088"/>
            <a:ext cx="381000" cy="457200"/>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8378" name="Oval 10"/>
          <p:cNvSpPr>
            <a:spLocks noChangeArrowheads="1"/>
          </p:cNvSpPr>
          <p:nvPr/>
        </p:nvSpPr>
        <p:spPr bwMode="auto">
          <a:xfrm>
            <a:off x="2895600" y="3494088"/>
            <a:ext cx="1287463" cy="754062"/>
          </a:xfrm>
          <a:prstGeom prst="ellipse">
            <a:avLst/>
          </a:prstGeom>
          <a:solidFill>
            <a:srgbClr val="00CCFF"/>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8379" name="Rectangle 11"/>
          <p:cNvSpPr>
            <a:spLocks noChangeArrowheads="1"/>
          </p:cNvSpPr>
          <p:nvPr/>
        </p:nvSpPr>
        <p:spPr bwMode="auto">
          <a:xfrm>
            <a:off x="3344863" y="4035425"/>
            <a:ext cx="381000" cy="220663"/>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8380" name="Text Box 12"/>
          <p:cNvSpPr txBox="1">
            <a:spLocks noChangeArrowheads="1"/>
          </p:cNvSpPr>
          <p:nvPr/>
        </p:nvSpPr>
        <p:spPr bwMode="auto">
          <a:xfrm>
            <a:off x="5562600" y="3113088"/>
            <a:ext cx="2743200" cy="5191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altLang="zh-CN" sz="2800" b="0">
                <a:latin typeface="Times New Roman" pitchFamily="18" charset="0"/>
              </a:rPr>
              <a:t>RNA polymerase</a:t>
            </a:r>
          </a:p>
        </p:txBody>
      </p:sp>
      <p:sp>
        <p:nvSpPr>
          <p:cNvPr id="58381" name="Freeform 13"/>
          <p:cNvSpPr>
            <a:spLocks/>
          </p:cNvSpPr>
          <p:nvPr/>
        </p:nvSpPr>
        <p:spPr bwMode="auto">
          <a:xfrm>
            <a:off x="5048250" y="3513138"/>
            <a:ext cx="530225" cy="193675"/>
          </a:xfrm>
          <a:custGeom>
            <a:avLst/>
            <a:gdLst/>
            <a:ahLst/>
            <a:cxnLst>
              <a:cxn ang="0">
                <a:pos x="334" y="0"/>
              </a:cxn>
              <a:cxn ang="0">
                <a:pos x="0" y="122"/>
              </a:cxn>
            </a:cxnLst>
            <a:rect l="0" t="0" r="r" b="b"/>
            <a:pathLst>
              <a:path w="334" h="122">
                <a:moveTo>
                  <a:pt x="334" y="0"/>
                </a:moveTo>
                <a:lnTo>
                  <a:pt x="0" y="122"/>
                </a:lnTo>
              </a:path>
            </a:pathLst>
          </a:custGeom>
          <a:noFill/>
          <a:ln w="28575" cmpd="sng">
            <a:solidFill>
              <a:schemeClr val="tx1"/>
            </a:solidFill>
            <a:round/>
            <a:headEnd/>
            <a:tailEnd type="triangle" w="med" len="med"/>
          </a:ln>
          <a:effectLst/>
        </p:spPr>
        <p:txBody>
          <a:bodyPr/>
          <a:lstStyle/>
          <a:p>
            <a:endParaRPr lang="zh-CN" altLang="en-US"/>
          </a:p>
        </p:txBody>
      </p:sp>
      <p:sp>
        <p:nvSpPr>
          <p:cNvPr id="58382" name="Oval 14"/>
          <p:cNvSpPr>
            <a:spLocks noChangeArrowheads="1"/>
          </p:cNvSpPr>
          <p:nvPr/>
        </p:nvSpPr>
        <p:spPr bwMode="auto">
          <a:xfrm>
            <a:off x="4191000" y="3494088"/>
            <a:ext cx="838200" cy="762000"/>
          </a:xfrm>
          <a:prstGeom prst="ellipse">
            <a:avLst/>
          </a:prstGeom>
          <a:solidFill>
            <a:srgbClr val="FFFF66"/>
          </a:solidFill>
          <a:ln w="9525">
            <a:solidFill>
              <a:schemeClr val="tx1"/>
            </a:solidFill>
            <a:round/>
            <a:headEnd/>
            <a:tailEnd/>
          </a:ln>
          <a:effectLst/>
        </p:spPr>
        <p:txBody>
          <a:bodyPr wrap="none" anchor="ctr"/>
          <a:lstStyle/>
          <a:p>
            <a:endParaRPr lang="zh-CN" altLang="en-US"/>
          </a:p>
        </p:txBody>
      </p:sp>
      <p:sp>
        <p:nvSpPr>
          <p:cNvPr id="58383" name="AutoShape 15"/>
          <p:cNvSpPr>
            <a:spLocks noChangeArrowheads="1"/>
          </p:cNvSpPr>
          <p:nvPr/>
        </p:nvSpPr>
        <p:spPr bwMode="auto">
          <a:xfrm>
            <a:off x="5257800" y="4027488"/>
            <a:ext cx="1371600" cy="152400"/>
          </a:xfrm>
          <a:prstGeom prst="rightArrow">
            <a:avLst>
              <a:gd name="adj1" fmla="val 50000"/>
              <a:gd name="adj2" fmla="val 225000"/>
            </a:avLst>
          </a:prstGeom>
          <a:solidFill>
            <a:srgbClr val="FFFF66"/>
          </a:solidFill>
          <a:ln w="9525">
            <a:solidFill>
              <a:schemeClr val="tx1"/>
            </a:solidFill>
            <a:miter lim="800000"/>
            <a:headEnd/>
            <a:tailEnd/>
          </a:ln>
          <a:effectLst/>
        </p:spPr>
        <p:txBody>
          <a:bodyPr wrap="none" anchor="ctr"/>
          <a:lstStyle/>
          <a:p>
            <a:endParaRPr lang="zh-CN" altLang="en-US"/>
          </a:p>
        </p:txBody>
      </p:sp>
      <p:sp>
        <p:nvSpPr>
          <p:cNvPr id="58384" name="Text Box 16"/>
          <p:cNvSpPr txBox="1">
            <a:spLocks noChangeArrowheads="1"/>
          </p:cNvSpPr>
          <p:nvPr/>
        </p:nvSpPr>
        <p:spPr bwMode="auto">
          <a:xfrm>
            <a:off x="609600" y="2046288"/>
            <a:ext cx="3200400" cy="776287"/>
          </a:xfrm>
          <a:prstGeom prst="rect">
            <a:avLst/>
          </a:prstGeom>
          <a:noFill/>
          <a:ln w="9525">
            <a:noFill/>
            <a:miter lim="800000"/>
            <a:headEnd/>
            <a:tailEnd/>
          </a:ln>
          <a:effectLst/>
        </p:spPr>
        <p:txBody>
          <a:bodyPr>
            <a:spAutoFit/>
          </a:bodyPr>
          <a:lstStyle/>
          <a:p>
            <a:pPr algn="ctr">
              <a:lnSpc>
                <a:spcPct val="80000"/>
              </a:lnSpc>
              <a:spcBef>
                <a:spcPct val="50000"/>
              </a:spcBef>
              <a:buClrTx/>
              <a:buFontTx/>
              <a:buNone/>
            </a:pPr>
            <a:r>
              <a:rPr lang="en-US" altLang="zh-CN" sz="2800" b="0">
                <a:latin typeface="Times New Roman" pitchFamily="18" charset="0"/>
              </a:rPr>
              <a:t>Transcription Factor</a:t>
            </a:r>
          </a:p>
          <a:p>
            <a:pPr algn="ctr">
              <a:lnSpc>
                <a:spcPct val="30000"/>
              </a:lnSpc>
              <a:spcBef>
                <a:spcPct val="50000"/>
              </a:spcBef>
              <a:buClrTx/>
              <a:buFontTx/>
              <a:buNone/>
            </a:pPr>
            <a:r>
              <a:rPr lang="en-US" altLang="zh-CN" sz="2800" b="0">
                <a:latin typeface="Times New Roman" pitchFamily="18" charset="0"/>
              </a:rPr>
              <a:t>(Protein)</a:t>
            </a:r>
          </a:p>
        </p:txBody>
      </p:sp>
      <p:sp>
        <p:nvSpPr>
          <p:cNvPr id="58385" name="Line 17"/>
          <p:cNvSpPr>
            <a:spLocks noChangeShapeType="1"/>
          </p:cNvSpPr>
          <p:nvPr/>
        </p:nvSpPr>
        <p:spPr bwMode="auto">
          <a:xfrm>
            <a:off x="2590800" y="2808288"/>
            <a:ext cx="533400" cy="685800"/>
          </a:xfrm>
          <a:prstGeom prst="line">
            <a:avLst/>
          </a:prstGeom>
          <a:noFill/>
          <a:ln w="28575">
            <a:solidFill>
              <a:schemeClr val="tx1"/>
            </a:solidFill>
            <a:round/>
            <a:headEnd/>
            <a:tailEnd type="triangle" w="med" len="med"/>
          </a:ln>
          <a:effectLst/>
        </p:spPr>
        <p:txBody>
          <a:bodyPr/>
          <a:lstStyle/>
          <a:p>
            <a:endParaRPr lang="zh-CN" altLang="en-US"/>
          </a:p>
        </p:txBody>
      </p:sp>
      <p:sp>
        <p:nvSpPr>
          <p:cNvPr id="58386" name="Text Box 18"/>
          <p:cNvSpPr txBox="1">
            <a:spLocks noChangeArrowheads="1"/>
          </p:cNvSpPr>
          <p:nvPr/>
        </p:nvSpPr>
        <p:spPr bwMode="auto">
          <a:xfrm>
            <a:off x="685800" y="5246688"/>
            <a:ext cx="3276600" cy="519112"/>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altLang="zh-CN" sz="2800" b="0">
                <a:latin typeface="Times New Roman" pitchFamily="18" charset="0"/>
              </a:rPr>
              <a:t>Regulatory Element</a:t>
            </a:r>
          </a:p>
        </p:txBody>
      </p:sp>
      <p:sp>
        <p:nvSpPr>
          <p:cNvPr id="58387" name="Line 19"/>
          <p:cNvSpPr>
            <a:spLocks noChangeShapeType="1"/>
          </p:cNvSpPr>
          <p:nvPr/>
        </p:nvSpPr>
        <p:spPr bwMode="auto">
          <a:xfrm flipV="1">
            <a:off x="2743200" y="4789488"/>
            <a:ext cx="762000" cy="457200"/>
          </a:xfrm>
          <a:prstGeom prst="line">
            <a:avLst/>
          </a:prstGeom>
          <a:noFill/>
          <a:ln w="28575">
            <a:solidFill>
              <a:schemeClr val="tx1"/>
            </a:solidFill>
            <a:round/>
            <a:headEnd/>
            <a:tailEnd type="triangle" w="med" len="med"/>
          </a:ln>
          <a:effectLst/>
        </p:spPr>
        <p:txBody>
          <a:bodyPr/>
          <a:lstStyle/>
          <a:p>
            <a:endParaRPr lang="zh-CN" altLang="en-US"/>
          </a:p>
        </p:txBody>
      </p:sp>
      <p:sp>
        <p:nvSpPr>
          <p:cNvPr id="58388" name="Text Box 20"/>
          <p:cNvSpPr txBox="1">
            <a:spLocks noChangeArrowheads="1"/>
          </p:cNvSpPr>
          <p:nvPr/>
        </p:nvSpPr>
        <p:spPr bwMode="auto">
          <a:xfrm>
            <a:off x="68263" y="4205288"/>
            <a:ext cx="955675" cy="519112"/>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buFontTx/>
              <a:buNone/>
            </a:pPr>
            <a:r>
              <a:rPr lang="en-US" altLang="zh-CN" sz="2800" b="0">
                <a:latin typeface="Times New Roman" pitchFamily="18" charset="0"/>
              </a:rPr>
              <a:t>DNA</a:t>
            </a:r>
          </a:p>
        </p:txBody>
      </p:sp>
      <p:sp>
        <p:nvSpPr>
          <p:cNvPr id="58389" name="Rectangle 21"/>
          <p:cNvSpPr>
            <a:spLocks noChangeArrowheads="1"/>
          </p:cNvSpPr>
          <p:nvPr/>
        </p:nvSpPr>
        <p:spPr bwMode="auto">
          <a:xfrm>
            <a:off x="8305800" y="4256088"/>
            <a:ext cx="457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8390" name="Oval 22"/>
          <p:cNvSpPr>
            <a:spLocks noChangeArrowheads="1"/>
          </p:cNvSpPr>
          <p:nvPr/>
        </p:nvSpPr>
        <p:spPr bwMode="auto">
          <a:xfrm>
            <a:off x="1524000" y="3494088"/>
            <a:ext cx="1295400" cy="762000"/>
          </a:xfrm>
          <a:prstGeom prst="ellipse">
            <a:avLst/>
          </a:prstGeom>
          <a:solidFill>
            <a:srgbClr val="66FF66"/>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8391" name="Rectangle 23"/>
          <p:cNvSpPr>
            <a:spLocks noChangeArrowheads="1"/>
          </p:cNvSpPr>
          <p:nvPr/>
        </p:nvSpPr>
        <p:spPr bwMode="auto">
          <a:xfrm>
            <a:off x="1985963" y="4027488"/>
            <a:ext cx="381000" cy="2286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8392" name="Rectangle 24"/>
          <p:cNvSpPr>
            <a:spLocks noChangeArrowheads="1"/>
          </p:cNvSpPr>
          <p:nvPr/>
        </p:nvSpPr>
        <p:spPr bwMode="auto">
          <a:xfrm>
            <a:off x="1981200" y="4256088"/>
            <a:ext cx="381000" cy="4572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8393" name="Line 25"/>
          <p:cNvSpPr>
            <a:spLocks noChangeShapeType="1"/>
          </p:cNvSpPr>
          <p:nvPr/>
        </p:nvSpPr>
        <p:spPr bwMode="auto">
          <a:xfrm flipV="1">
            <a:off x="6629400" y="4865688"/>
            <a:ext cx="0" cy="457200"/>
          </a:xfrm>
          <a:prstGeom prst="line">
            <a:avLst/>
          </a:prstGeom>
          <a:noFill/>
          <a:ln w="28575">
            <a:solidFill>
              <a:schemeClr val="tx1"/>
            </a:solidFill>
            <a:round/>
            <a:headEnd/>
            <a:tailEnd type="triangle" w="med" len="med"/>
          </a:ln>
          <a:effectLst/>
        </p:spPr>
        <p:txBody>
          <a:bodyPr/>
          <a:lstStyle/>
          <a:p>
            <a:endParaRPr lang="zh-CN" altLang="en-US"/>
          </a:p>
        </p:txBody>
      </p:sp>
      <p:sp>
        <p:nvSpPr>
          <p:cNvPr id="58394" name="Rectangle 26"/>
          <p:cNvSpPr>
            <a:spLocks noChangeArrowheads="1"/>
          </p:cNvSpPr>
          <p:nvPr/>
        </p:nvSpPr>
        <p:spPr bwMode="auto">
          <a:xfrm>
            <a:off x="609600" y="6172200"/>
            <a:ext cx="4402138" cy="366713"/>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b="0"/>
              <a:t>source: </a:t>
            </a:r>
            <a:r>
              <a:rPr lang="en-US" altLang="zh-CN" b="0" u="sng"/>
              <a:t>M. Tompa</a:t>
            </a:r>
            <a:r>
              <a:rPr lang="en-US" altLang="zh-CN" b="0"/>
              <a:t>, U. of Washington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685800" y="152400"/>
            <a:ext cx="7772400" cy="1143000"/>
          </a:xfrm>
        </p:spPr>
        <p:txBody>
          <a:bodyPr/>
          <a:lstStyle/>
          <a:p>
            <a:r>
              <a:rPr lang="en-US" altLang="zh-CN" dirty="0">
                <a:ea typeface="宋体" charset="-122"/>
              </a:rPr>
              <a:t>Basic EM Approach</a:t>
            </a:r>
          </a:p>
        </p:txBody>
      </p:sp>
      <p:sp>
        <p:nvSpPr>
          <p:cNvPr id="476163" name="Rectangle 3"/>
          <p:cNvSpPr>
            <a:spLocks noGrp="1" noChangeArrowheads="1"/>
          </p:cNvSpPr>
          <p:nvPr>
            <p:ph type="body" idx="1"/>
          </p:nvPr>
        </p:nvSpPr>
        <p:spPr>
          <a:xfrm>
            <a:off x="685800" y="1295400"/>
            <a:ext cx="7772400" cy="4114800"/>
          </a:xfrm>
        </p:spPr>
        <p:txBody>
          <a:bodyPr/>
          <a:lstStyle/>
          <a:p>
            <a:r>
              <a:rPr lang="en-US" altLang="zh-CN" sz="2400" dirty="0">
                <a:ea typeface="宋体" charset="-122"/>
              </a:rPr>
              <a:t>we’ll need to calculate the probability of a training sequence given a hypothesized starting position:</a:t>
            </a:r>
            <a:endParaRPr lang="en-US" altLang="zh-CN" sz="2400" i="1" dirty="0">
              <a:ea typeface="宋体" charset="-122"/>
            </a:endParaRPr>
          </a:p>
        </p:txBody>
      </p:sp>
      <p:graphicFrame>
        <p:nvGraphicFramePr>
          <p:cNvPr id="476164" name="Object 4"/>
          <p:cNvGraphicFramePr>
            <a:graphicFrameLocks noChangeAspect="1"/>
          </p:cNvGraphicFramePr>
          <p:nvPr/>
        </p:nvGraphicFramePr>
        <p:xfrm>
          <a:off x="727075" y="2286000"/>
          <a:ext cx="7989888" cy="1270000"/>
        </p:xfrm>
        <a:graphic>
          <a:graphicData uri="http://schemas.openxmlformats.org/presentationml/2006/ole">
            <p:oleObj spid="_x0000_s29698" name="Equation" r:id="rId3" imgW="2946240" imgH="469800" progId="Equation.3">
              <p:embed/>
            </p:oleObj>
          </a:graphicData>
        </a:graphic>
      </p:graphicFrame>
      <p:sp>
        <p:nvSpPr>
          <p:cNvPr id="476165" name="Text Box 5"/>
          <p:cNvSpPr txBox="1">
            <a:spLocks noChangeArrowheads="1"/>
          </p:cNvSpPr>
          <p:nvPr/>
        </p:nvSpPr>
        <p:spPr bwMode="auto">
          <a:xfrm>
            <a:off x="1905000" y="4419600"/>
            <a:ext cx="2424113" cy="457200"/>
          </a:xfrm>
          <a:prstGeom prst="rect">
            <a:avLst/>
          </a:prstGeom>
          <a:noFill/>
          <a:ln w="9525">
            <a:noFill/>
            <a:miter lim="800000"/>
            <a:headEnd/>
            <a:tailEnd/>
          </a:ln>
          <a:effectLst/>
        </p:spPr>
        <p:txBody>
          <a:bodyPr wrap="none">
            <a:spAutoFit/>
          </a:bodyPr>
          <a:lstStyle/>
          <a:p>
            <a:r>
              <a:rPr lang="en-US" altLang="zh-CN" sz="2400">
                <a:ea typeface="宋体" charset="-122"/>
              </a:rPr>
              <a:t>is the </a:t>
            </a:r>
            <a:r>
              <a:rPr lang="en-US" altLang="zh-CN" sz="2400" i="1">
                <a:ea typeface="宋体" charset="-122"/>
              </a:rPr>
              <a:t>i</a:t>
            </a:r>
            <a:r>
              <a:rPr lang="en-US" altLang="zh-CN" sz="2400">
                <a:ea typeface="宋体" charset="-122"/>
              </a:rPr>
              <a:t>th sequence</a:t>
            </a:r>
          </a:p>
        </p:txBody>
      </p:sp>
      <p:sp>
        <p:nvSpPr>
          <p:cNvPr id="476166" name="Text Box 6"/>
          <p:cNvSpPr txBox="1">
            <a:spLocks noChangeArrowheads="1"/>
          </p:cNvSpPr>
          <p:nvPr/>
        </p:nvSpPr>
        <p:spPr bwMode="auto">
          <a:xfrm>
            <a:off x="1905000" y="5054600"/>
            <a:ext cx="5510213" cy="457200"/>
          </a:xfrm>
          <a:prstGeom prst="rect">
            <a:avLst/>
          </a:prstGeom>
          <a:noFill/>
          <a:ln w="9525">
            <a:noFill/>
            <a:miter lim="800000"/>
            <a:headEnd/>
            <a:tailEnd/>
          </a:ln>
          <a:effectLst/>
        </p:spPr>
        <p:txBody>
          <a:bodyPr wrap="none">
            <a:spAutoFit/>
          </a:bodyPr>
          <a:lstStyle/>
          <a:p>
            <a:r>
              <a:rPr lang="en-US" altLang="zh-CN" sz="2400">
                <a:ea typeface="宋体" charset="-122"/>
              </a:rPr>
              <a:t>is 1 if motif starts at position </a:t>
            </a:r>
            <a:r>
              <a:rPr lang="en-US" altLang="zh-CN" sz="2400" i="1">
                <a:ea typeface="宋体" charset="-122"/>
              </a:rPr>
              <a:t>j</a:t>
            </a:r>
            <a:r>
              <a:rPr lang="en-US" altLang="zh-CN" sz="2400">
                <a:ea typeface="宋体" charset="-122"/>
              </a:rPr>
              <a:t> in sequence </a:t>
            </a:r>
            <a:r>
              <a:rPr lang="en-US" altLang="zh-CN" sz="2400" i="1">
                <a:ea typeface="宋体" charset="-122"/>
              </a:rPr>
              <a:t>i</a:t>
            </a:r>
          </a:p>
        </p:txBody>
      </p:sp>
      <p:sp>
        <p:nvSpPr>
          <p:cNvPr id="476167" name="Text Box 7"/>
          <p:cNvSpPr txBox="1">
            <a:spLocks noChangeArrowheads="1"/>
          </p:cNvSpPr>
          <p:nvPr/>
        </p:nvSpPr>
        <p:spPr bwMode="auto">
          <a:xfrm>
            <a:off x="1905000" y="5689600"/>
            <a:ext cx="5254625" cy="457200"/>
          </a:xfrm>
          <a:prstGeom prst="rect">
            <a:avLst/>
          </a:prstGeom>
          <a:noFill/>
          <a:ln w="9525">
            <a:noFill/>
            <a:miter lim="800000"/>
            <a:headEnd/>
            <a:tailEnd/>
          </a:ln>
          <a:effectLst/>
        </p:spPr>
        <p:txBody>
          <a:bodyPr wrap="none">
            <a:spAutoFit/>
          </a:bodyPr>
          <a:lstStyle/>
          <a:p>
            <a:r>
              <a:rPr lang="en-US" altLang="zh-CN" sz="2400">
                <a:ea typeface="宋体" charset="-122"/>
              </a:rPr>
              <a:t>is the character at position </a:t>
            </a:r>
            <a:r>
              <a:rPr lang="en-US" altLang="zh-CN" sz="2400" i="1">
                <a:ea typeface="宋体" charset="-122"/>
              </a:rPr>
              <a:t>k</a:t>
            </a:r>
            <a:r>
              <a:rPr lang="en-US" altLang="zh-CN" sz="2400">
                <a:ea typeface="宋体" charset="-122"/>
              </a:rPr>
              <a:t> in sequence </a:t>
            </a:r>
            <a:r>
              <a:rPr lang="en-US" altLang="zh-CN" sz="2400" i="1">
                <a:ea typeface="宋体" charset="-122"/>
              </a:rPr>
              <a:t>i</a:t>
            </a:r>
          </a:p>
        </p:txBody>
      </p:sp>
      <p:graphicFrame>
        <p:nvGraphicFramePr>
          <p:cNvPr id="476168" name="Object 8"/>
          <p:cNvGraphicFramePr>
            <a:graphicFrameLocks noChangeAspect="1"/>
          </p:cNvGraphicFramePr>
          <p:nvPr/>
        </p:nvGraphicFramePr>
        <p:xfrm>
          <a:off x="1374775" y="5562600"/>
          <a:ext cx="407988" cy="685800"/>
        </p:xfrm>
        <a:graphic>
          <a:graphicData uri="http://schemas.openxmlformats.org/presentationml/2006/ole">
            <p:oleObj spid="_x0000_s29699" name="Equation" r:id="rId4" imgW="164880" imgH="228600" progId="Equation.3">
              <p:embed/>
            </p:oleObj>
          </a:graphicData>
        </a:graphic>
      </p:graphicFrame>
      <p:graphicFrame>
        <p:nvGraphicFramePr>
          <p:cNvPr id="476169" name="Object 9"/>
          <p:cNvGraphicFramePr>
            <a:graphicFrameLocks noChangeAspect="1"/>
          </p:cNvGraphicFramePr>
          <p:nvPr/>
        </p:nvGraphicFramePr>
        <p:xfrm>
          <a:off x="1295400" y="5029200"/>
          <a:ext cx="552450" cy="657225"/>
        </p:xfrm>
        <a:graphic>
          <a:graphicData uri="http://schemas.openxmlformats.org/presentationml/2006/ole">
            <p:oleObj spid="_x0000_s29700" name="Equation" r:id="rId5" imgW="203040" imgH="241200" progId="Equation.3">
              <p:embed/>
            </p:oleObj>
          </a:graphicData>
        </a:graphic>
      </p:graphicFrame>
      <p:graphicFrame>
        <p:nvGraphicFramePr>
          <p:cNvPr id="476170" name="Object 10"/>
          <p:cNvGraphicFramePr>
            <a:graphicFrameLocks noChangeAspect="1"/>
          </p:cNvGraphicFramePr>
          <p:nvPr/>
        </p:nvGraphicFramePr>
        <p:xfrm>
          <a:off x="1219200" y="4343400"/>
          <a:ext cx="552450" cy="625475"/>
        </p:xfrm>
        <a:graphic>
          <a:graphicData uri="http://schemas.openxmlformats.org/presentationml/2006/ole">
            <p:oleObj spid="_x0000_s29701" name="Equation" r:id="rId6" imgW="203040" imgH="228600" progId="Equation.3">
              <p:embed/>
            </p:oleObj>
          </a:graphicData>
        </a:graphic>
      </p:graphicFrame>
      <p:sp>
        <p:nvSpPr>
          <p:cNvPr id="476171" name="AutoShape 11"/>
          <p:cNvSpPr>
            <a:spLocks/>
          </p:cNvSpPr>
          <p:nvPr/>
        </p:nvSpPr>
        <p:spPr bwMode="auto">
          <a:xfrm rot="-5400000">
            <a:off x="4572000" y="3048000"/>
            <a:ext cx="152400" cy="1371600"/>
          </a:xfrm>
          <a:prstGeom prst="leftBrace">
            <a:avLst>
              <a:gd name="adj1" fmla="val 75000"/>
              <a:gd name="adj2" fmla="val 50000"/>
            </a:avLst>
          </a:prstGeom>
          <a:noFill/>
          <a:ln w="28575">
            <a:solidFill>
              <a:schemeClr val="tx2"/>
            </a:solidFill>
            <a:round/>
            <a:headEnd/>
            <a:tailEnd type="none" w="med" len="sm"/>
          </a:ln>
          <a:effectLst/>
        </p:spPr>
        <p:txBody>
          <a:bodyPr wrap="none" anchor="ctr"/>
          <a:lstStyle/>
          <a:p>
            <a:endParaRPr lang="zh-CN" altLang="en-US"/>
          </a:p>
        </p:txBody>
      </p:sp>
      <p:sp>
        <p:nvSpPr>
          <p:cNvPr id="476172" name="AutoShape 12"/>
          <p:cNvSpPr>
            <a:spLocks/>
          </p:cNvSpPr>
          <p:nvPr/>
        </p:nvSpPr>
        <p:spPr bwMode="auto">
          <a:xfrm rot="-5400000">
            <a:off x="6210300" y="2933700"/>
            <a:ext cx="152400" cy="1600200"/>
          </a:xfrm>
          <a:prstGeom prst="leftBrace">
            <a:avLst>
              <a:gd name="adj1" fmla="val 87500"/>
              <a:gd name="adj2" fmla="val 50000"/>
            </a:avLst>
          </a:prstGeom>
          <a:noFill/>
          <a:ln w="28575">
            <a:solidFill>
              <a:schemeClr val="tx2"/>
            </a:solidFill>
            <a:round/>
            <a:headEnd/>
            <a:tailEnd type="none" w="med" len="sm"/>
          </a:ln>
          <a:effectLst/>
        </p:spPr>
        <p:txBody>
          <a:bodyPr wrap="none" anchor="ctr"/>
          <a:lstStyle/>
          <a:p>
            <a:endParaRPr lang="zh-CN" altLang="en-US"/>
          </a:p>
        </p:txBody>
      </p:sp>
      <p:sp>
        <p:nvSpPr>
          <p:cNvPr id="476173" name="AutoShape 13"/>
          <p:cNvSpPr>
            <a:spLocks/>
          </p:cNvSpPr>
          <p:nvPr/>
        </p:nvSpPr>
        <p:spPr bwMode="auto">
          <a:xfrm rot="-5400000">
            <a:off x="7848600" y="3048000"/>
            <a:ext cx="152400" cy="1371600"/>
          </a:xfrm>
          <a:prstGeom prst="leftBrace">
            <a:avLst>
              <a:gd name="adj1" fmla="val 75000"/>
              <a:gd name="adj2" fmla="val 50000"/>
            </a:avLst>
          </a:prstGeom>
          <a:noFill/>
          <a:ln w="28575">
            <a:solidFill>
              <a:schemeClr val="tx2"/>
            </a:solidFill>
            <a:round/>
            <a:headEnd/>
            <a:tailEnd type="none" w="med" len="sm"/>
          </a:ln>
          <a:effectLst/>
        </p:spPr>
        <p:txBody>
          <a:bodyPr wrap="none" anchor="ctr"/>
          <a:lstStyle/>
          <a:p>
            <a:endParaRPr lang="zh-CN" altLang="en-US"/>
          </a:p>
        </p:txBody>
      </p:sp>
      <p:sp>
        <p:nvSpPr>
          <p:cNvPr id="476174" name="Text Box 14"/>
          <p:cNvSpPr txBox="1">
            <a:spLocks noChangeArrowheads="1"/>
          </p:cNvSpPr>
          <p:nvPr/>
        </p:nvSpPr>
        <p:spPr bwMode="auto">
          <a:xfrm>
            <a:off x="3962400" y="3810000"/>
            <a:ext cx="1443038" cy="396875"/>
          </a:xfrm>
          <a:prstGeom prst="rect">
            <a:avLst/>
          </a:prstGeom>
          <a:noFill/>
          <a:ln w="28575">
            <a:noFill/>
            <a:miter lim="800000"/>
            <a:headEnd/>
            <a:tailEnd type="none" w="med" len="sm"/>
          </a:ln>
          <a:effectLst/>
        </p:spPr>
        <p:txBody>
          <a:bodyPr wrap="none">
            <a:spAutoFit/>
          </a:bodyPr>
          <a:lstStyle/>
          <a:p>
            <a:r>
              <a:rPr lang="en-US" altLang="zh-CN">
                <a:solidFill>
                  <a:schemeClr val="tx2"/>
                </a:solidFill>
                <a:ea typeface="宋体" charset="-122"/>
              </a:rPr>
              <a:t>before motif</a:t>
            </a:r>
          </a:p>
        </p:txBody>
      </p:sp>
      <p:sp>
        <p:nvSpPr>
          <p:cNvPr id="476175" name="Text Box 15"/>
          <p:cNvSpPr txBox="1">
            <a:spLocks noChangeArrowheads="1"/>
          </p:cNvSpPr>
          <p:nvPr/>
        </p:nvSpPr>
        <p:spPr bwMode="auto">
          <a:xfrm>
            <a:off x="5943600" y="3810000"/>
            <a:ext cx="731838" cy="396875"/>
          </a:xfrm>
          <a:prstGeom prst="rect">
            <a:avLst/>
          </a:prstGeom>
          <a:noFill/>
          <a:ln w="28575">
            <a:noFill/>
            <a:miter lim="800000"/>
            <a:headEnd/>
            <a:tailEnd type="none" w="med" len="sm"/>
          </a:ln>
          <a:effectLst/>
        </p:spPr>
        <p:txBody>
          <a:bodyPr wrap="none">
            <a:spAutoFit/>
          </a:bodyPr>
          <a:lstStyle/>
          <a:p>
            <a:r>
              <a:rPr lang="en-US" altLang="zh-CN">
                <a:solidFill>
                  <a:schemeClr val="tx2"/>
                </a:solidFill>
                <a:ea typeface="宋体" charset="-122"/>
              </a:rPr>
              <a:t>motif</a:t>
            </a:r>
          </a:p>
        </p:txBody>
      </p:sp>
      <p:sp>
        <p:nvSpPr>
          <p:cNvPr id="476176" name="Text Box 16"/>
          <p:cNvSpPr txBox="1">
            <a:spLocks noChangeArrowheads="1"/>
          </p:cNvSpPr>
          <p:nvPr/>
        </p:nvSpPr>
        <p:spPr bwMode="auto">
          <a:xfrm>
            <a:off x="7299325" y="3810000"/>
            <a:ext cx="1258888" cy="396875"/>
          </a:xfrm>
          <a:prstGeom prst="rect">
            <a:avLst/>
          </a:prstGeom>
          <a:noFill/>
          <a:ln w="28575">
            <a:noFill/>
            <a:miter lim="800000"/>
            <a:headEnd/>
            <a:tailEnd type="none" w="med" len="sm"/>
          </a:ln>
          <a:effectLst/>
        </p:spPr>
        <p:txBody>
          <a:bodyPr wrap="none">
            <a:spAutoFit/>
          </a:bodyPr>
          <a:lstStyle/>
          <a:p>
            <a:r>
              <a:rPr lang="en-US" altLang="zh-CN">
                <a:solidFill>
                  <a:schemeClr val="tx2"/>
                </a:solidFill>
                <a:ea typeface="宋体" charset="-122"/>
              </a:rPr>
              <a:t>after motif</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152400"/>
            <a:ext cx="7772400" cy="838200"/>
          </a:xfrm>
        </p:spPr>
        <p:txBody>
          <a:bodyPr/>
          <a:lstStyle/>
          <a:p>
            <a:r>
              <a:rPr lang="en-US" altLang="zh-CN">
                <a:ea typeface="宋体" charset="-122"/>
              </a:rPr>
              <a:t>Example</a:t>
            </a:r>
          </a:p>
        </p:txBody>
      </p:sp>
      <p:graphicFrame>
        <p:nvGraphicFramePr>
          <p:cNvPr id="477187" name="Object 3"/>
          <p:cNvGraphicFramePr>
            <a:graphicFrameLocks noChangeAspect="1"/>
          </p:cNvGraphicFramePr>
          <p:nvPr/>
        </p:nvGraphicFramePr>
        <p:xfrm>
          <a:off x="838200" y="4419600"/>
          <a:ext cx="7770813" cy="1787525"/>
        </p:xfrm>
        <a:graphic>
          <a:graphicData uri="http://schemas.openxmlformats.org/presentationml/2006/ole">
            <p:oleObj spid="_x0000_s22530" name="Equation" r:id="rId3" imgW="2857320" imgH="660240" progId="Equation.3">
              <p:embed/>
            </p:oleObj>
          </a:graphicData>
        </a:graphic>
      </p:graphicFrame>
      <p:grpSp>
        <p:nvGrpSpPr>
          <p:cNvPr id="2" name="Group 11"/>
          <p:cNvGrpSpPr>
            <a:grpSpLocks/>
          </p:cNvGrpSpPr>
          <p:nvPr/>
        </p:nvGrpSpPr>
        <p:grpSpPr bwMode="auto">
          <a:xfrm>
            <a:off x="1371600" y="2286000"/>
            <a:ext cx="6400800" cy="1917700"/>
            <a:chOff x="1344" y="1344"/>
            <a:chExt cx="4032" cy="1208"/>
          </a:xfrm>
        </p:grpSpPr>
        <p:sp>
          <p:nvSpPr>
            <p:cNvPr id="477189" name="Text Box 5"/>
            <p:cNvSpPr txBox="1">
              <a:spLocks noChangeArrowheads="1"/>
            </p:cNvSpPr>
            <p:nvPr/>
          </p:nvSpPr>
          <p:spPr bwMode="auto">
            <a:xfrm>
              <a:off x="2016" y="1344"/>
              <a:ext cx="3360" cy="1208"/>
            </a:xfrm>
            <a:prstGeom prst="rect">
              <a:avLst/>
            </a:prstGeom>
            <a:noFill/>
            <a:ln w="9525">
              <a:noFill/>
              <a:miter lim="800000"/>
              <a:headEnd/>
              <a:tailEnd/>
            </a:ln>
            <a:effectLst/>
          </p:spPr>
          <p:txBody>
            <a:bodyPr>
              <a:spAutoFit/>
            </a:bodyPr>
            <a:lstStyle/>
            <a:p>
              <a:r>
                <a:rPr lang="en-US" altLang="zh-CN" sz="2400" b="1">
                  <a:solidFill>
                    <a:srgbClr val="006600"/>
                  </a:solidFill>
                  <a:latin typeface="Courier New" pitchFamily="49" charset="0"/>
                  <a:ea typeface="宋体" charset="-122"/>
                </a:rPr>
                <a:t>      0     1    2    3</a:t>
              </a:r>
            </a:p>
            <a:p>
              <a:r>
                <a:rPr lang="en-US" altLang="zh-CN" sz="2400" b="1">
                  <a:solidFill>
                    <a:srgbClr val="006600"/>
                  </a:solidFill>
                  <a:latin typeface="Courier New" pitchFamily="49" charset="0"/>
                  <a:ea typeface="宋体" charset="-122"/>
                </a:rPr>
                <a:t>A  0.25   0.1  0.5  0.2</a:t>
              </a:r>
            </a:p>
            <a:p>
              <a:r>
                <a:rPr lang="en-US" altLang="zh-CN" sz="2400" b="1">
                  <a:solidFill>
                    <a:srgbClr val="006600"/>
                  </a:solidFill>
                  <a:latin typeface="Courier New" pitchFamily="49" charset="0"/>
                  <a:ea typeface="宋体" charset="-122"/>
                </a:rPr>
                <a:t>C  0.25   0.4  0.2  0.1</a:t>
              </a:r>
            </a:p>
            <a:p>
              <a:r>
                <a:rPr lang="en-US" altLang="zh-CN" sz="2400" b="1">
                  <a:solidFill>
                    <a:srgbClr val="006600"/>
                  </a:solidFill>
                  <a:latin typeface="Courier New" pitchFamily="49" charset="0"/>
                  <a:ea typeface="宋体" charset="-122"/>
                </a:rPr>
                <a:t>G  0.25   0.3  0.1  0.6</a:t>
              </a:r>
            </a:p>
            <a:p>
              <a:r>
                <a:rPr lang="en-US" altLang="zh-CN" sz="2400" b="1">
                  <a:solidFill>
                    <a:srgbClr val="006600"/>
                  </a:solidFill>
                  <a:latin typeface="Courier New" pitchFamily="49" charset="0"/>
                  <a:ea typeface="宋体" charset="-122"/>
                </a:rPr>
                <a:t>T  0.25   0.2  0.2  0.1</a:t>
              </a:r>
            </a:p>
          </p:txBody>
        </p:sp>
        <p:graphicFrame>
          <p:nvGraphicFramePr>
            <p:cNvPr id="477190" name="Object 6"/>
            <p:cNvGraphicFramePr>
              <a:graphicFrameLocks noChangeAspect="1"/>
            </p:cNvGraphicFramePr>
            <p:nvPr/>
          </p:nvGraphicFramePr>
          <p:xfrm>
            <a:off x="1344" y="1824"/>
            <a:ext cx="528" cy="325"/>
          </p:xfrm>
          <a:graphic>
            <a:graphicData uri="http://schemas.openxmlformats.org/presentationml/2006/ole">
              <p:oleObj spid="_x0000_s22532" name="Equation" r:id="rId4" imgW="266400" imgH="164880" progId="Equation.3">
                <p:embed/>
              </p:oleObj>
            </a:graphicData>
          </a:graphic>
        </p:graphicFrame>
      </p:grpSp>
      <p:grpSp>
        <p:nvGrpSpPr>
          <p:cNvPr id="3" name="Group 10"/>
          <p:cNvGrpSpPr>
            <a:grpSpLocks/>
          </p:cNvGrpSpPr>
          <p:nvPr/>
        </p:nvGrpSpPr>
        <p:grpSpPr bwMode="auto">
          <a:xfrm>
            <a:off x="1447800" y="1295400"/>
            <a:ext cx="4330700" cy="658813"/>
            <a:chOff x="590" y="768"/>
            <a:chExt cx="2728" cy="415"/>
          </a:xfrm>
        </p:grpSpPr>
        <p:sp>
          <p:nvSpPr>
            <p:cNvPr id="477191" name="Text Box 7"/>
            <p:cNvSpPr txBox="1">
              <a:spLocks noChangeArrowheads="1"/>
            </p:cNvSpPr>
            <p:nvPr/>
          </p:nvSpPr>
          <p:spPr bwMode="auto">
            <a:xfrm>
              <a:off x="1200" y="793"/>
              <a:ext cx="2118" cy="365"/>
            </a:xfrm>
            <a:prstGeom prst="rect">
              <a:avLst/>
            </a:prstGeom>
            <a:noFill/>
            <a:ln w="9525">
              <a:noFill/>
              <a:miter lim="800000"/>
              <a:headEnd/>
              <a:tailEnd/>
            </a:ln>
            <a:effectLst/>
          </p:spPr>
          <p:txBody>
            <a:bodyPr wrap="none">
              <a:spAutoFit/>
            </a:bodyPr>
            <a:lstStyle/>
            <a:p>
              <a:r>
                <a:rPr lang="en-US" altLang="zh-CN" sz="3200" b="1">
                  <a:solidFill>
                    <a:srgbClr val="006600"/>
                  </a:solidFill>
                  <a:latin typeface="Courier New" pitchFamily="49" charset="0"/>
                  <a:ea typeface="宋体" charset="-122"/>
                </a:rPr>
                <a:t>G C T G T A G</a:t>
              </a:r>
              <a:endParaRPr lang="en-US" altLang="zh-CN" sz="3200">
                <a:solidFill>
                  <a:srgbClr val="006600"/>
                </a:solidFill>
                <a:ea typeface="宋体" charset="-122"/>
              </a:endParaRPr>
            </a:p>
          </p:txBody>
        </p:sp>
        <p:graphicFrame>
          <p:nvGraphicFramePr>
            <p:cNvPr id="477192" name="Object 8"/>
            <p:cNvGraphicFramePr>
              <a:graphicFrameLocks noChangeAspect="1"/>
            </p:cNvGraphicFramePr>
            <p:nvPr/>
          </p:nvGraphicFramePr>
          <p:xfrm>
            <a:off x="590" y="768"/>
            <a:ext cx="597" cy="415"/>
          </p:xfrm>
          <a:graphic>
            <a:graphicData uri="http://schemas.openxmlformats.org/presentationml/2006/ole">
              <p:oleObj spid="_x0000_s22531" name="Equation" r:id="rId5" imgW="330120" imgH="228600" progId="Equation.3">
                <p:embed/>
              </p:oleObj>
            </a:graphicData>
          </a:graphic>
        </p:graphicFrame>
        <p:sp>
          <p:nvSpPr>
            <p:cNvPr id="477193" name="Rectangle 9"/>
            <p:cNvSpPr>
              <a:spLocks noChangeArrowheads="1"/>
            </p:cNvSpPr>
            <p:nvPr/>
          </p:nvSpPr>
          <p:spPr bwMode="auto">
            <a:xfrm>
              <a:off x="1824" y="807"/>
              <a:ext cx="864" cy="336"/>
            </a:xfrm>
            <a:prstGeom prst="rect">
              <a:avLst/>
            </a:prstGeom>
            <a:noFill/>
            <a:ln w="28575">
              <a:solidFill>
                <a:srgbClr val="006600"/>
              </a:solidFill>
              <a:miter lim="800000"/>
              <a:headEnd/>
              <a:tailEnd/>
            </a:ln>
            <a:effectLst/>
          </p:spPr>
          <p:txBody>
            <a:bodyPr wrap="none" anchor="ctr"/>
            <a:lstStyle/>
            <a:p>
              <a:pPr algn="ctr"/>
              <a:endParaRPr lang="zh-CN" altLang="zh-CN" i="1">
                <a:solidFill>
                  <a:srgbClr val="006600"/>
                </a:solidFill>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85800" y="304800"/>
            <a:ext cx="7772400" cy="1143000"/>
          </a:xfrm>
        </p:spPr>
        <p:txBody>
          <a:bodyPr/>
          <a:lstStyle/>
          <a:p>
            <a:r>
              <a:rPr lang="en-US" altLang="zh-CN" dirty="0">
                <a:ea typeface="宋体" charset="-122"/>
              </a:rPr>
              <a:t>The E-step: Estimating </a:t>
            </a:r>
            <a:r>
              <a:rPr lang="en-US" altLang="zh-CN" i="1" dirty="0">
                <a:ea typeface="宋体" charset="-122"/>
              </a:rPr>
              <a:t>Z</a:t>
            </a:r>
          </a:p>
        </p:txBody>
      </p:sp>
      <p:sp>
        <p:nvSpPr>
          <p:cNvPr id="478211" name="Rectangle 3"/>
          <p:cNvSpPr>
            <a:spLocks noGrp="1" noChangeArrowheads="1"/>
          </p:cNvSpPr>
          <p:nvPr>
            <p:ph type="body" idx="1"/>
          </p:nvPr>
        </p:nvSpPr>
        <p:spPr>
          <a:xfrm>
            <a:off x="838200" y="4648200"/>
            <a:ext cx="7772400" cy="1143000"/>
          </a:xfrm>
        </p:spPr>
        <p:txBody>
          <a:bodyPr/>
          <a:lstStyle/>
          <a:p>
            <a:r>
              <a:rPr lang="en-US" altLang="zh-CN" sz="2800" dirty="0" smtClean="0">
                <a:ea typeface="宋体" charset="-122"/>
              </a:rPr>
              <a:t>This </a:t>
            </a:r>
            <a:r>
              <a:rPr lang="en-US" altLang="zh-CN" sz="2800" dirty="0">
                <a:ea typeface="宋体" charset="-122"/>
              </a:rPr>
              <a:t>comes from </a:t>
            </a:r>
            <a:r>
              <a:rPr lang="en-US" altLang="zh-CN" sz="2800" dirty="0" err="1">
                <a:ea typeface="宋体" charset="-122"/>
              </a:rPr>
              <a:t>Bayes</a:t>
            </a:r>
            <a:r>
              <a:rPr lang="en-US" altLang="zh-CN" sz="2800" dirty="0">
                <a:ea typeface="宋体" charset="-122"/>
              </a:rPr>
              <a:t>’ rule applied to</a:t>
            </a:r>
            <a:endParaRPr lang="en-US" altLang="zh-CN" sz="2800" i="1" dirty="0">
              <a:ea typeface="宋体" charset="-122"/>
            </a:endParaRPr>
          </a:p>
        </p:txBody>
      </p:sp>
      <p:graphicFrame>
        <p:nvGraphicFramePr>
          <p:cNvPr id="478213" name="Object 5"/>
          <p:cNvGraphicFramePr>
            <a:graphicFrameLocks noChangeAspect="1"/>
          </p:cNvGraphicFramePr>
          <p:nvPr/>
        </p:nvGraphicFramePr>
        <p:xfrm>
          <a:off x="1066800" y="2209800"/>
          <a:ext cx="6948488" cy="1841500"/>
        </p:xfrm>
        <a:graphic>
          <a:graphicData uri="http://schemas.openxmlformats.org/presentationml/2006/ole">
            <p:oleObj spid="_x0000_s23554" name="Equation" r:id="rId3" imgW="2489040" imgH="660240" progId="Equation.3">
              <p:embed/>
            </p:oleObj>
          </a:graphicData>
        </a:graphic>
      </p:graphicFrame>
      <p:sp>
        <p:nvSpPr>
          <p:cNvPr id="478214" name="Rectangle 6"/>
          <p:cNvSpPr>
            <a:spLocks noChangeArrowheads="1"/>
          </p:cNvSpPr>
          <p:nvPr/>
        </p:nvSpPr>
        <p:spPr bwMode="auto">
          <a:xfrm>
            <a:off x="685800" y="1524000"/>
            <a:ext cx="7772400" cy="1143000"/>
          </a:xfrm>
          <a:prstGeom prst="rect">
            <a:avLst/>
          </a:prstGeom>
          <a:noFill/>
          <a:ln w="9525">
            <a:noFill/>
            <a:miter lim="800000"/>
            <a:headEnd/>
            <a:tailEnd/>
          </a:ln>
        </p:spPr>
        <p:txBody>
          <a:bodyPr/>
          <a:lstStyle/>
          <a:p>
            <a:pPr marL="342900" indent="-342900">
              <a:spcBef>
                <a:spcPct val="20000"/>
              </a:spcBef>
              <a:buFontTx/>
              <a:buChar char="•"/>
            </a:pPr>
            <a:r>
              <a:rPr lang="en-US" altLang="zh-CN" sz="2800" dirty="0" smtClean="0">
                <a:ea typeface="宋体" charset="-122"/>
              </a:rPr>
              <a:t>To </a:t>
            </a:r>
            <a:r>
              <a:rPr lang="en-US" altLang="zh-CN" sz="2800" dirty="0">
                <a:ea typeface="宋体" charset="-122"/>
              </a:rPr>
              <a:t>estimate the starting positions in </a:t>
            </a:r>
            <a:r>
              <a:rPr lang="en-US" altLang="zh-CN" sz="2800" i="1" dirty="0">
                <a:ea typeface="宋体" charset="-122"/>
              </a:rPr>
              <a:t>Z</a:t>
            </a:r>
            <a:r>
              <a:rPr lang="en-US" altLang="zh-CN" sz="2800" dirty="0">
                <a:ea typeface="宋体" charset="-122"/>
              </a:rPr>
              <a:t> at step </a:t>
            </a:r>
            <a:r>
              <a:rPr lang="en-US" altLang="zh-CN" sz="2800" i="1" dirty="0">
                <a:ea typeface="宋体" charset="-122"/>
              </a:rPr>
              <a:t>t</a:t>
            </a:r>
          </a:p>
        </p:txBody>
      </p:sp>
      <p:graphicFrame>
        <p:nvGraphicFramePr>
          <p:cNvPr id="478215" name="Object 7"/>
          <p:cNvGraphicFramePr>
            <a:graphicFrameLocks noChangeAspect="1"/>
          </p:cNvGraphicFramePr>
          <p:nvPr/>
        </p:nvGraphicFramePr>
        <p:xfrm>
          <a:off x="1136650" y="5392738"/>
          <a:ext cx="3297238" cy="709612"/>
        </p:xfrm>
        <a:graphic>
          <a:graphicData uri="http://schemas.openxmlformats.org/presentationml/2006/ole">
            <p:oleObj spid="_x0000_s23555" name="Equation" r:id="rId4" imgW="1180800" imgH="25380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609600" y="381000"/>
            <a:ext cx="7772400" cy="1143000"/>
          </a:xfrm>
        </p:spPr>
        <p:txBody>
          <a:bodyPr/>
          <a:lstStyle/>
          <a:p>
            <a:r>
              <a:rPr lang="en-US" altLang="zh-CN" dirty="0">
                <a:ea typeface="宋体" charset="-122"/>
              </a:rPr>
              <a:t>The E-step: Estimating Z</a:t>
            </a:r>
          </a:p>
        </p:txBody>
      </p:sp>
      <p:sp>
        <p:nvSpPr>
          <p:cNvPr id="479235" name="Rectangle 3"/>
          <p:cNvSpPr>
            <a:spLocks noChangeArrowheads="1"/>
          </p:cNvSpPr>
          <p:nvPr/>
        </p:nvSpPr>
        <p:spPr bwMode="auto">
          <a:xfrm>
            <a:off x="685800" y="1676400"/>
            <a:ext cx="7772400" cy="1143000"/>
          </a:xfrm>
          <a:prstGeom prst="rect">
            <a:avLst/>
          </a:prstGeom>
          <a:noFill/>
          <a:ln w="9525">
            <a:noFill/>
            <a:miter lim="800000"/>
            <a:headEnd/>
            <a:tailEnd/>
          </a:ln>
        </p:spPr>
        <p:txBody>
          <a:bodyPr/>
          <a:lstStyle/>
          <a:p>
            <a:pPr marL="342900" indent="-342900">
              <a:spcBef>
                <a:spcPct val="20000"/>
              </a:spcBef>
              <a:buFontTx/>
              <a:buChar char="•"/>
            </a:pPr>
            <a:r>
              <a:rPr lang="en-US" altLang="zh-CN" sz="2800" dirty="0" smtClean="0">
                <a:ea typeface="宋体" charset="-122"/>
              </a:rPr>
              <a:t>Assume </a:t>
            </a:r>
            <a:r>
              <a:rPr lang="en-US" altLang="zh-CN" sz="2800" dirty="0">
                <a:ea typeface="宋体" charset="-122"/>
              </a:rPr>
              <a:t>that it is equally likely that the motif will start in any position</a:t>
            </a:r>
            <a:endParaRPr lang="en-US" altLang="zh-CN" sz="2800" i="1" dirty="0">
              <a:ea typeface="宋体" charset="-122"/>
            </a:endParaRPr>
          </a:p>
        </p:txBody>
      </p:sp>
      <p:graphicFrame>
        <p:nvGraphicFramePr>
          <p:cNvPr id="479244" name="Object 12"/>
          <p:cNvGraphicFramePr>
            <a:graphicFrameLocks noChangeAspect="1"/>
          </p:cNvGraphicFramePr>
          <p:nvPr/>
        </p:nvGraphicFramePr>
        <p:xfrm>
          <a:off x="838200" y="3030538"/>
          <a:ext cx="6948488" cy="1841500"/>
        </p:xfrm>
        <a:graphic>
          <a:graphicData uri="http://schemas.openxmlformats.org/presentationml/2006/ole">
            <p:oleObj spid="_x0000_s24578" name="Equation" r:id="rId3" imgW="2489040" imgH="660240" progId="Equation.3">
              <p:embed/>
            </p:oleObj>
          </a:graphicData>
        </a:graphic>
      </p:graphicFrame>
      <p:grpSp>
        <p:nvGrpSpPr>
          <p:cNvPr id="2" name="Group 16"/>
          <p:cNvGrpSpPr>
            <a:grpSpLocks/>
          </p:cNvGrpSpPr>
          <p:nvPr/>
        </p:nvGrpSpPr>
        <p:grpSpPr bwMode="auto">
          <a:xfrm>
            <a:off x="5562600" y="3048000"/>
            <a:ext cx="2133600" cy="1371600"/>
            <a:chOff x="3504" y="1920"/>
            <a:chExt cx="1344" cy="864"/>
          </a:xfrm>
        </p:grpSpPr>
        <p:grpSp>
          <p:nvGrpSpPr>
            <p:cNvPr id="3" name="Group 5"/>
            <p:cNvGrpSpPr>
              <a:grpSpLocks/>
            </p:cNvGrpSpPr>
            <p:nvPr/>
          </p:nvGrpSpPr>
          <p:grpSpPr bwMode="auto">
            <a:xfrm>
              <a:off x="3504" y="1920"/>
              <a:ext cx="1152" cy="288"/>
              <a:chOff x="3984" y="1920"/>
              <a:chExt cx="1584" cy="528"/>
            </a:xfrm>
          </p:grpSpPr>
          <p:sp>
            <p:nvSpPr>
              <p:cNvPr id="479238" name="Line 6"/>
              <p:cNvSpPr>
                <a:spLocks noChangeShapeType="1"/>
              </p:cNvSpPr>
              <p:nvPr/>
            </p:nvSpPr>
            <p:spPr bwMode="auto">
              <a:xfrm>
                <a:off x="3984" y="2016"/>
                <a:ext cx="1584" cy="432"/>
              </a:xfrm>
              <a:prstGeom prst="line">
                <a:avLst/>
              </a:prstGeom>
              <a:noFill/>
              <a:ln w="57150">
                <a:solidFill>
                  <a:schemeClr val="tx2"/>
                </a:solidFill>
                <a:round/>
                <a:headEnd/>
                <a:tailEnd/>
              </a:ln>
              <a:effectLst/>
            </p:spPr>
            <p:txBody>
              <a:bodyPr wrap="none" anchor="ctr"/>
              <a:lstStyle/>
              <a:p>
                <a:endParaRPr lang="zh-CN" altLang="en-US"/>
              </a:p>
            </p:txBody>
          </p:sp>
          <p:sp>
            <p:nvSpPr>
              <p:cNvPr id="479239" name="Line 7"/>
              <p:cNvSpPr>
                <a:spLocks noChangeShapeType="1"/>
              </p:cNvSpPr>
              <p:nvPr/>
            </p:nvSpPr>
            <p:spPr bwMode="auto">
              <a:xfrm flipV="1">
                <a:off x="4032" y="1920"/>
                <a:ext cx="1440" cy="528"/>
              </a:xfrm>
              <a:prstGeom prst="line">
                <a:avLst/>
              </a:prstGeom>
              <a:noFill/>
              <a:ln w="57150">
                <a:solidFill>
                  <a:schemeClr val="tx2"/>
                </a:solidFill>
                <a:round/>
                <a:headEnd/>
                <a:tailEnd/>
              </a:ln>
              <a:effectLst/>
            </p:spPr>
            <p:txBody>
              <a:bodyPr wrap="none" anchor="ctr"/>
              <a:lstStyle/>
              <a:p>
                <a:endParaRPr lang="zh-CN" altLang="en-US"/>
              </a:p>
            </p:txBody>
          </p:sp>
        </p:grpSp>
        <p:grpSp>
          <p:nvGrpSpPr>
            <p:cNvPr id="4" name="Group 13"/>
            <p:cNvGrpSpPr>
              <a:grpSpLocks/>
            </p:cNvGrpSpPr>
            <p:nvPr/>
          </p:nvGrpSpPr>
          <p:grpSpPr bwMode="auto">
            <a:xfrm>
              <a:off x="3696" y="2496"/>
              <a:ext cx="1152" cy="288"/>
              <a:chOff x="3984" y="1920"/>
              <a:chExt cx="1584" cy="528"/>
            </a:xfrm>
          </p:grpSpPr>
          <p:sp>
            <p:nvSpPr>
              <p:cNvPr id="479246" name="Line 14"/>
              <p:cNvSpPr>
                <a:spLocks noChangeShapeType="1"/>
              </p:cNvSpPr>
              <p:nvPr/>
            </p:nvSpPr>
            <p:spPr bwMode="auto">
              <a:xfrm>
                <a:off x="3984" y="2016"/>
                <a:ext cx="1584" cy="432"/>
              </a:xfrm>
              <a:prstGeom prst="line">
                <a:avLst/>
              </a:prstGeom>
              <a:noFill/>
              <a:ln w="57150">
                <a:solidFill>
                  <a:schemeClr val="tx2"/>
                </a:solidFill>
                <a:round/>
                <a:headEnd/>
                <a:tailEnd/>
              </a:ln>
              <a:effectLst/>
            </p:spPr>
            <p:txBody>
              <a:bodyPr wrap="none" anchor="ctr"/>
              <a:lstStyle/>
              <a:p>
                <a:endParaRPr lang="zh-CN" altLang="en-US"/>
              </a:p>
            </p:txBody>
          </p:sp>
          <p:sp>
            <p:nvSpPr>
              <p:cNvPr id="479247" name="Line 15"/>
              <p:cNvSpPr>
                <a:spLocks noChangeShapeType="1"/>
              </p:cNvSpPr>
              <p:nvPr/>
            </p:nvSpPr>
            <p:spPr bwMode="auto">
              <a:xfrm flipV="1">
                <a:off x="4032" y="1920"/>
                <a:ext cx="1440" cy="528"/>
              </a:xfrm>
              <a:prstGeom prst="line">
                <a:avLst/>
              </a:prstGeom>
              <a:noFill/>
              <a:ln w="57150">
                <a:solidFill>
                  <a:schemeClr val="tx2"/>
                </a:solidFill>
                <a:round/>
                <a:headEnd/>
                <a:tailEnd/>
              </a:ln>
              <a:effec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762000" y="228600"/>
            <a:ext cx="7772400" cy="914400"/>
          </a:xfrm>
        </p:spPr>
        <p:txBody>
          <a:bodyPr/>
          <a:lstStyle/>
          <a:p>
            <a:r>
              <a:rPr lang="en-US" altLang="zh-CN">
                <a:ea typeface="宋体" charset="-122"/>
              </a:rPr>
              <a:t>Example: Estimating </a:t>
            </a:r>
            <a:r>
              <a:rPr lang="en-US" altLang="zh-CN" i="1">
                <a:ea typeface="宋体" charset="-122"/>
              </a:rPr>
              <a:t>Z</a:t>
            </a:r>
          </a:p>
        </p:txBody>
      </p:sp>
      <p:graphicFrame>
        <p:nvGraphicFramePr>
          <p:cNvPr id="480259" name="Object 3"/>
          <p:cNvGraphicFramePr>
            <a:graphicFrameLocks noChangeAspect="1"/>
          </p:cNvGraphicFramePr>
          <p:nvPr/>
        </p:nvGraphicFramePr>
        <p:xfrm>
          <a:off x="914400" y="3810000"/>
          <a:ext cx="7199313" cy="614363"/>
        </p:xfrm>
        <a:graphic>
          <a:graphicData uri="http://schemas.openxmlformats.org/presentationml/2006/ole">
            <p:oleObj spid="_x0000_s25602" name="Equation" r:id="rId3" imgW="2679480" imgH="228600" progId="Equation.3">
              <p:embed/>
            </p:oleObj>
          </a:graphicData>
        </a:graphic>
      </p:graphicFrame>
      <p:graphicFrame>
        <p:nvGraphicFramePr>
          <p:cNvPr id="480266" name="Object 10"/>
          <p:cNvGraphicFramePr>
            <a:graphicFrameLocks noChangeAspect="1"/>
          </p:cNvGraphicFramePr>
          <p:nvPr/>
        </p:nvGraphicFramePr>
        <p:xfrm>
          <a:off x="914400" y="4495800"/>
          <a:ext cx="7267575" cy="611188"/>
        </p:xfrm>
        <a:graphic>
          <a:graphicData uri="http://schemas.openxmlformats.org/presentationml/2006/ole">
            <p:oleObj spid="_x0000_s25603" name="Equation" r:id="rId4" imgW="2717640" imgH="228600" progId="Equation.3">
              <p:embed/>
            </p:oleObj>
          </a:graphicData>
        </a:graphic>
      </p:graphicFrame>
      <p:sp>
        <p:nvSpPr>
          <p:cNvPr id="480267" name="Rectangle 11"/>
          <p:cNvSpPr>
            <a:spLocks noGrp="1" noChangeArrowheads="1"/>
          </p:cNvSpPr>
          <p:nvPr>
            <p:ph type="body" idx="1"/>
          </p:nvPr>
        </p:nvSpPr>
        <p:spPr>
          <a:xfrm>
            <a:off x="685800" y="5562600"/>
            <a:ext cx="7772400" cy="838200"/>
          </a:xfrm>
        </p:spPr>
        <p:txBody>
          <a:bodyPr/>
          <a:lstStyle/>
          <a:p>
            <a:r>
              <a:rPr lang="en-US" altLang="zh-CN" sz="2800" dirty="0" smtClean="0">
                <a:ea typeface="宋体" charset="-122"/>
              </a:rPr>
              <a:t>Then </a:t>
            </a:r>
            <a:r>
              <a:rPr lang="en-US" altLang="zh-CN" sz="2800" dirty="0">
                <a:ea typeface="宋体" charset="-122"/>
              </a:rPr>
              <a:t>normalize so that</a:t>
            </a:r>
          </a:p>
        </p:txBody>
      </p:sp>
      <p:graphicFrame>
        <p:nvGraphicFramePr>
          <p:cNvPr id="480268" name="Object 12"/>
          <p:cNvGraphicFramePr>
            <a:graphicFrameLocks noChangeAspect="1"/>
          </p:cNvGraphicFramePr>
          <p:nvPr/>
        </p:nvGraphicFramePr>
        <p:xfrm>
          <a:off x="4495800" y="5410200"/>
          <a:ext cx="1676400" cy="1122363"/>
        </p:xfrm>
        <a:graphic>
          <a:graphicData uri="http://schemas.openxmlformats.org/presentationml/2006/ole">
            <p:oleObj spid="_x0000_s25604" name="Equation" r:id="rId5" imgW="660240" imgH="444240" progId="Equation.3">
              <p:embed/>
            </p:oleObj>
          </a:graphicData>
        </a:graphic>
      </p:graphicFrame>
      <p:sp>
        <p:nvSpPr>
          <p:cNvPr id="480269" name="Text Box 13"/>
          <p:cNvSpPr txBox="1">
            <a:spLocks noChangeArrowheads="1"/>
          </p:cNvSpPr>
          <p:nvPr/>
        </p:nvSpPr>
        <p:spPr bwMode="auto">
          <a:xfrm rot="5400000">
            <a:off x="2986882" y="4861718"/>
            <a:ext cx="641350" cy="823913"/>
          </a:xfrm>
          <a:prstGeom prst="rect">
            <a:avLst/>
          </a:prstGeom>
          <a:noFill/>
          <a:ln w="9525">
            <a:noFill/>
            <a:miter lim="800000"/>
            <a:headEnd/>
            <a:tailEnd/>
          </a:ln>
          <a:effectLst/>
        </p:spPr>
        <p:txBody>
          <a:bodyPr wrap="none">
            <a:spAutoFit/>
          </a:bodyPr>
          <a:lstStyle/>
          <a:p>
            <a:r>
              <a:rPr lang="en-US" altLang="zh-CN" sz="4800">
                <a:ea typeface="宋体" charset="-122"/>
              </a:rPr>
              <a:t>...</a:t>
            </a:r>
          </a:p>
        </p:txBody>
      </p:sp>
      <p:grpSp>
        <p:nvGrpSpPr>
          <p:cNvPr id="2" name="Group 24"/>
          <p:cNvGrpSpPr>
            <a:grpSpLocks/>
          </p:cNvGrpSpPr>
          <p:nvPr/>
        </p:nvGrpSpPr>
        <p:grpSpPr bwMode="auto">
          <a:xfrm>
            <a:off x="1219200" y="1752600"/>
            <a:ext cx="6248400" cy="1917700"/>
            <a:chOff x="768" y="1248"/>
            <a:chExt cx="3936" cy="1208"/>
          </a:xfrm>
        </p:grpSpPr>
        <p:sp>
          <p:nvSpPr>
            <p:cNvPr id="480272" name="Text Box 16"/>
            <p:cNvSpPr txBox="1">
              <a:spLocks noChangeArrowheads="1"/>
            </p:cNvSpPr>
            <p:nvPr/>
          </p:nvSpPr>
          <p:spPr bwMode="auto">
            <a:xfrm>
              <a:off x="1344" y="1248"/>
              <a:ext cx="3360" cy="1208"/>
            </a:xfrm>
            <a:prstGeom prst="rect">
              <a:avLst/>
            </a:prstGeom>
            <a:noFill/>
            <a:ln w="9525">
              <a:noFill/>
              <a:miter lim="800000"/>
              <a:headEnd/>
              <a:tailEnd/>
            </a:ln>
            <a:effectLst/>
          </p:spPr>
          <p:txBody>
            <a:bodyPr>
              <a:spAutoFit/>
            </a:bodyPr>
            <a:lstStyle/>
            <a:p>
              <a:r>
                <a:rPr lang="en-US" altLang="zh-CN" sz="2400" b="1">
                  <a:solidFill>
                    <a:srgbClr val="006600"/>
                  </a:solidFill>
                  <a:latin typeface="Courier New" pitchFamily="49" charset="0"/>
                  <a:ea typeface="宋体" charset="-122"/>
                </a:rPr>
                <a:t>      0     1    2    3</a:t>
              </a:r>
            </a:p>
            <a:p>
              <a:r>
                <a:rPr lang="en-US" altLang="zh-CN" sz="2400" b="1">
                  <a:solidFill>
                    <a:srgbClr val="006600"/>
                  </a:solidFill>
                  <a:latin typeface="Courier New" pitchFamily="49" charset="0"/>
                  <a:ea typeface="宋体" charset="-122"/>
                </a:rPr>
                <a:t>A  0.25   0.1  0.5  0.2</a:t>
              </a:r>
            </a:p>
            <a:p>
              <a:r>
                <a:rPr lang="en-US" altLang="zh-CN" sz="2400" b="1">
                  <a:solidFill>
                    <a:srgbClr val="006600"/>
                  </a:solidFill>
                  <a:latin typeface="Courier New" pitchFamily="49" charset="0"/>
                  <a:ea typeface="宋体" charset="-122"/>
                </a:rPr>
                <a:t>C  0.25   0.4  0.2  0.1</a:t>
              </a:r>
            </a:p>
            <a:p>
              <a:r>
                <a:rPr lang="en-US" altLang="zh-CN" sz="2400" b="1">
                  <a:solidFill>
                    <a:srgbClr val="006600"/>
                  </a:solidFill>
                  <a:latin typeface="Courier New" pitchFamily="49" charset="0"/>
                  <a:ea typeface="宋体" charset="-122"/>
                </a:rPr>
                <a:t>G  0.25   0.3  0.1  0.6</a:t>
              </a:r>
            </a:p>
            <a:p>
              <a:r>
                <a:rPr lang="en-US" altLang="zh-CN" sz="2400" b="1">
                  <a:solidFill>
                    <a:srgbClr val="006600"/>
                  </a:solidFill>
                  <a:latin typeface="Courier New" pitchFamily="49" charset="0"/>
                  <a:ea typeface="宋体" charset="-122"/>
                </a:rPr>
                <a:t>T  0.25   0.2  0.2  0.1</a:t>
              </a:r>
            </a:p>
          </p:txBody>
        </p:sp>
        <p:graphicFrame>
          <p:nvGraphicFramePr>
            <p:cNvPr id="480273" name="Object 17"/>
            <p:cNvGraphicFramePr>
              <a:graphicFrameLocks noChangeAspect="1"/>
            </p:cNvGraphicFramePr>
            <p:nvPr/>
          </p:nvGraphicFramePr>
          <p:xfrm>
            <a:off x="768" y="1824"/>
            <a:ext cx="480" cy="295"/>
          </p:xfrm>
          <a:graphic>
            <a:graphicData uri="http://schemas.openxmlformats.org/presentationml/2006/ole">
              <p:oleObj spid="_x0000_s25606" name="Equation" r:id="rId6" imgW="266400" imgH="164880" progId="Equation.3">
                <p:embed/>
              </p:oleObj>
            </a:graphicData>
          </a:graphic>
        </p:graphicFrame>
      </p:grpSp>
      <p:grpSp>
        <p:nvGrpSpPr>
          <p:cNvPr id="3" name="Group 23"/>
          <p:cNvGrpSpPr>
            <a:grpSpLocks/>
          </p:cNvGrpSpPr>
          <p:nvPr/>
        </p:nvGrpSpPr>
        <p:grpSpPr bwMode="auto">
          <a:xfrm>
            <a:off x="1143000" y="1143000"/>
            <a:ext cx="3765550" cy="530225"/>
            <a:chOff x="768" y="768"/>
            <a:chExt cx="2372" cy="334"/>
          </a:xfrm>
        </p:grpSpPr>
        <p:sp>
          <p:nvSpPr>
            <p:cNvPr id="480275" name="Text Box 19"/>
            <p:cNvSpPr txBox="1">
              <a:spLocks noChangeArrowheads="1"/>
            </p:cNvSpPr>
            <p:nvPr/>
          </p:nvSpPr>
          <p:spPr bwMode="auto">
            <a:xfrm>
              <a:off x="1282" y="772"/>
              <a:ext cx="1858" cy="327"/>
            </a:xfrm>
            <a:prstGeom prst="rect">
              <a:avLst/>
            </a:prstGeom>
            <a:noFill/>
            <a:ln w="9525">
              <a:noFill/>
              <a:miter lim="800000"/>
              <a:headEnd/>
              <a:tailEnd/>
            </a:ln>
            <a:effectLst/>
          </p:spPr>
          <p:txBody>
            <a:bodyPr wrap="none">
              <a:spAutoFit/>
            </a:bodyPr>
            <a:lstStyle/>
            <a:p>
              <a:r>
                <a:rPr lang="en-US" altLang="zh-CN" sz="2800" b="1">
                  <a:solidFill>
                    <a:srgbClr val="006600"/>
                  </a:solidFill>
                  <a:latin typeface="Courier New" pitchFamily="49" charset="0"/>
                  <a:ea typeface="宋体" charset="-122"/>
                </a:rPr>
                <a:t>G C T G T A G</a:t>
              </a:r>
              <a:endParaRPr lang="en-US" altLang="zh-CN" sz="2800">
                <a:solidFill>
                  <a:srgbClr val="006600"/>
                </a:solidFill>
                <a:ea typeface="宋体" charset="-122"/>
              </a:endParaRPr>
            </a:p>
          </p:txBody>
        </p:sp>
        <p:graphicFrame>
          <p:nvGraphicFramePr>
            <p:cNvPr id="480276" name="Object 20"/>
            <p:cNvGraphicFramePr>
              <a:graphicFrameLocks noChangeAspect="1"/>
            </p:cNvGraphicFramePr>
            <p:nvPr/>
          </p:nvGraphicFramePr>
          <p:xfrm>
            <a:off x="768" y="768"/>
            <a:ext cx="480" cy="334"/>
          </p:xfrm>
          <a:graphic>
            <a:graphicData uri="http://schemas.openxmlformats.org/presentationml/2006/ole">
              <p:oleObj spid="_x0000_s25605" name="Equation" r:id="rId7" imgW="330120" imgH="228600" progId="Equation.3">
                <p:embed/>
              </p:oleObj>
            </a:graphicData>
          </a:graphic>
        </p:graphicFrame>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609600" y="76200"/>
            <a:ext cx="7772400" cy="990600"/>
          </a:xfrm>
        </p:spPr>
        <p:txBody>
          <a:bodyPr/>
          <a:lstStyle/>
          <a:p>
            <a:r>
              <a:rPr lang="en-US" altLang="zh-CN">
                <a:ea typeface="宋体" charset="-122"/>
              </a:rPr>
              <a:t>The M-step: Estimating </a:t>
            </a:r>
            <a:r>
              <a:rPr lang="en-US" altLang="zh-CN" i="1">
                <a:ea typeface="宋体" charset="-122"/>
              </a:rPr>
              <a:t>p</a:t>
            </a:r>
          </a:p>
        </p:txBody>
      </p:sp>
      <p:graphicFrame>
        <p:nvGraphicFramePr>
          <p:cNvPr id="481284" name="Object 4"/>
          <p:cNvGraphicFramePr>
            <a:graphicFrameLocks noChangeAspect="1"/>
          </p:cNvGraphicFramePr>
          <p:nvPr/>
        </p:nvGraphicFramePr>
        <p:xfrm>
          <a:off x="1431925" y="1966913"/>
          <a:ext cx="3949700" cy="1536700"/>
        </p:xfrm>
        <a:graphic>
          <a:graphicData uri="http://schemas.openxmlformats.org/presentationml/2006/ole">
            <p:oleObj spid="_x0000_s26626" name="Equation" r:id="rId3" imgW="1396800" imgH="545760" progId="Equation.3">
              <p:embed/>
            </p:oleObj>
          </a:graphicData>
        </a:graphic>
      </p:graphicFrame>
      <p:graphicFrame>
        <p:nvGraphicFramePr>
          <p:cNvPr id="481285" name="Object 5"/>
          <p:cNvGraphicFramePr>
            <a:graphicFrameLocks noChangeAspect="1"/>
          </p:cNvGraphicFramePr>
          <p:nvPr/>
        </p:nvGraphicFramePr>
        <p:xfrm>
          <a:off x="1539875" y="3719513"/>
          <a:ext cx="5334000" cy="2606675"/>
        </p:xfrm>
        <a:graphic>
          <a:graphicData uri="http://schemas.openxmlformats.org/presentationml/2006/ole">
            <p:oleObj spid="_x0000_s26627" name="Equation" r:id="rId4" imgW="1765080" imgH="863280" progId="Equation.3">
              <p:embed/>
            </p:oleObj>
          </a:graphicData>
        </a:graphic>
      </p:graphicFrame>
      <p:sp>
        <p:nvSpPr>
          <p:cNvPr id="481286" name="Text Box 6"/>
          <p:cNvSpPr txBox="1">
            <a:spLocks noChangeArrowheads="1"/>
          </p:cNvSpPr>
          <p:nvPr/>
        </p:nvSpPr>
        <p:spPr bwMode="auto">
          <a:xfrm>
            <a:off x="6188075" y="2576513"/>
            <a:ext cx="1649413" cy="396875"/>
          </a:xfrm>
          <a:prstGeom prst="rect">
            <a:avLst/>
          </a:prstGeom>
          <a:noFill/>
          <a:ln w="9525">
            <a:noFill/>
            <a:miter lim="800000"/>
            <a:headEnd/>
            <a:tailEnd/>
          </a:ln>
          <a:effectLst/>
        </p:spPr>
        <p:txBody>
          <a:bodyPr wrap="none">
            <a:spAutoFit/>
          </a:bodyPr>
          <a:lstStyle/>
          <a:p>
            <a:r>
              <a:rPr lang="en-US" altLang="zh-CN">
                <a:solidFill>
                  <a:schemeClr val="tx2"/>
                </a:solidFill>
                <a:ea typeface="宋体" charset="-122"/>
              </a:rPr>
              <a:t>pseudo-counts</a:t>
            </a:r>
          </a:p>
        </p:txBody>
      </p:sp>
      <p:sp>
        <p:nvSpPr>
          <p:cNvPr id="481287" name="Line 7"/>
          <p:cNvSpPr>
            <a:spLocks noChangeShapeType="1"/>
          </p:cNvSpPr>
          <p:nvPr/>
        </p:nvSpPr>
        <p:spPr bwMode="auto">
          <a:xfrm flipH="1" flipV="1">
            <a:off x="4740275" y="2271713"/>
            <a:ext cx="1447800" cy="53340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481288" name="Line 8"/>
          <p:cNvSpPr>
            <a:spLocks noChangeShapeType="1"/>
          </p:cNvSpPr>
          <p:nvPr/>
        </p:nvSpPr>
        <p:spPr bwMode="auto">
          <a:xfrm flipH="1">
            <a:off x="5197475" y="2805113"/>
            <a:ext cx="990600" cy="76200"/>
          </a:xfrm>
          <a:prstGeom prst="line">
            <a:avLst/>
          </a:prstGeom>
          <a:noFill/>
          <a:ln w="28575">
            <a:solidFill>
              <a:schemeClr val="tx2"/>
            </a:solidFill>
            <a:round/>
            <a:headEnd/>
            <a:tailEnd type="triangle" w="med" len="med"/>
          </a:ln>
          <a:effectLst/>
        </p:spPr>
        <p:txBody>
          <a:bodyPr wrap="none" anchor="ctr"/>
          <a:lstStyle/>
          <a:p>
            <a:endParaRPr lang="zh-CN" altLang="en-US"/>
          </a:p>
        </p:txBody>
      </p:sp>
      <p:sp>
        <p:nvSpPr>
          <p:cNvPr id="481290" name="Text Box 10"/>
          <p:cNvSpPr txBox="1">
            <a:spLocks noChangeArrowheads="1"/>
          </p:cNvSpPr>
          <p:nvPr/>
        </p:nvSpPr>
        <p:spPr bwMode="auto">
          <a:xfrm>
            <a:off x="685800" y="5715000"/>
            <a:ext cx="1457325" cy="701675"/>
          </a:xfrm>
          <a:prstGeom prst="rect">
            <a:avLst/>
          </a:prstGeom>
          <a:noFill/>
          <a:ln w="28575">
            <a:noFill/>
            <a:miter lim="800000"/>
            <a:headEnd/>
            <a:tailEnd type="none" w="med" len="sm"/>
          </a:ln>
          <a:effectLst/>
        </p:spPr>
        <p:txBody>
          <a:bodyPr wrap="none">
            <a:spAutoFit/>
          </a:bodyPr>
          <a:lstStyle/>
          <a:p>
            <a:r>
              <a:rPr lang="en-US" altLang="zh-CN">
                <a:solidFill>
                  <a:schemeClr val="tx2"/>
                </a:solidFill>
                <a:ea typeface="宋体" charset="-122"/>
              </a:rPr>
              <a:t>total # of c’s</a:t>
            </a:r>
          </a:p>
          <a:p>
            <a:r>
              <a:rPr lang="en-US" altLang="zh-CN">
                <a:solidFill>
                  <a:schemeClr val="tx2"/>
                </a:solidFill>
                <a:ea typeface="宋体" charset="-122"/>
              </a:rPr>
              <a:t>in data set</a:t>
            </a:r>
          </a:p>
        </p:txBody>
      </p:sp>
      <p:sp>
        <p:nvSpPr>
          <p:cNvPr id="481291" name="Rectangle 11"/>
          <p:cNvSpPr>
            <a:spLocks noGrp="1" noChangeArrowheads="1"/>
          </p:cNvSpPr>
          <p:nvPr>
            <p:ph type="body" idx="1"/>
          </p:nvPr>
        </p:nvSpPr>
        <p:spPr>
          <a:xfrm>
            <a:off x="762000" y="1066800"/>
            <a:ext cx="7772400" cy="4114800"/>
          </a:xfrm>
        </p:spPr>
        <p:txBody>
          <a:bodyPr/>
          <a:lstStyle/>
          <a:p>
            <a:r>
              <a:rPr lang="en-US" altLang="zh-CN" sz="2400">
                <a:ea typeface="宋体" charset="-122"/>
              </a:rPr>
              <a:t>recall            represents the probability of  character </a:t>
            </a:r>
            <a:r>
              <a:rPr lang="en-US" altLang="zh-CN" sz="2400" i="1">
                <a:ea typeface="宋体" charset="-122"/>
              </a:rPr>
              <a:t>c</a:t>
            </a:r>
            <a:r>
              <a:rPr lang="en-US" altLang="zh-CN" sz="2400">
                <a:ea typeface="宋体" charset="-122"/>
              </a:rPr>
              <a:t> in position </a:t>
            </a:r>
            <a:r>
              <a:rPr lang="en-US" altLang="zh-CN" sz="2400" i="1">
                <a:ea typeface="宋体" charset="-122"/>
              </a:rPr>
              <a:t>k </a:t>
            </a:r>
            <a:r>
              <a:rPr lang="en-US" altLang="zh-CN" sz="2400">
                <a:ea typeface="宋体" charset="-122"/>
              </a:rPr>
              <a:t>; values for position 0 represent the background</a:t>
            </a:r>
          </a:p>
        </p:txBody>
      </p:sp>
      <p:graphicFrame>
        <p:nvGraphicFramePr>
          <p:cNvPr id="481292" name="Object 12"/>
          <p:cNvGraphicFramePr>
            <a:graphicFrameLocks noChangeAspect="1"/>
          </p:cNvGraphicFramePr>
          <p:nvPr/>
        </p:nvGraphicFramePr>
        <p:xfrm>
          <a:off x="1905000" y="914400"/>
          <a:ext cx="762000" cy="688975"/>
        </p:xfrm>
        <a:graphic>
          <a:graphicData uri="http://schemas.openxmlformats.org/presentationml/2006/ole">
            <p:oleObj spid="_x0000_s26628" name="Equation" r:id="rId5" imgW="266400" imgH="241200" progId="Equation.3">
              <p:embed/>
            </p:oleObj>
          </a:graphicData>
        </a:graphic>
      </p:graphicFrame>
      <p:sp>
        <p:nvSpPr>
          <p:cNvPr id="481293" name="Line 13"/>
          <p:cNvSpPr>
            <a:spLocks noChangeShapeType="1"/>
          </p:cNvSpPr>
          <p:nvPr/>
        </p:nvSpPr>
        <p:spPr bwMode="auto">
          <a:xfrm flipV="1">
            <a:off x="2133600" y="5791200"/>
            <a:ext cx="838200" cy="304800"/>
          </a:xfrm>
          <a:prstGeom prst="line">
            <a:avLst/>
          </a:prstGeom>
          <a:noFill/>
          <a:ln w="28575">
            <a:solidFill>
              <a:schemeClr val="tx2"/>
            </a:solidFill>
            <a:round/>
            <a:headEnd/>
            <a:tailEnd type="triangle" w="med" len="sm"/>
          </a:ln>
          <a:effec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762000" y="0"/>
            <a:ext cx="7772400" cy="1143000"/>
          </a:xfrm>
        </p:spPr>
        <p:txBody>
          <a:bodyPr/>
          <a:lstStyle/>
          <a:p>
            <a:r>
              <a:rPr lang="en-US" altLang="zh-CN">
                <a:ea typeface="宋体" charset="-122"/>
              </a:rPr>
              <a:t>Example: Estimating </a:t>
            </a:r>
            <a:r>
              <a:rPr lang="en-US" altLang="zh-CN" i="1">
                <a:ea typeface="宋体" charset="-122"/>
              </a:rPr>
              <a:t>p</a:t>
            </a:r>
          </a:p>
        </p:txBody>
      </p:sp>
      <p:sp>
        <p:nvSpPr>
          <p:cNvPr id="482307" name="Text Box 3"/>
          <p:cNvSpPr txBox="1">
            <a:spLocks noChangeArrowheads="1"/>
          </p:cNvSpPr>
          <p:nvPr/>
        </p:nvSpPr>
        <p:spPr bwMode="auto">
          <a:xfrm>
            <a:off x="1371600" y="2378075"/>
            <a:ext cx="2873375" cy="579438"/>
          </a:xfrm>
          <a:prstGeom prst="rect">
            <a:avLst/>
          </a:prstGeom>
          <a:noFill/>
          <a:ln w="9525">
            <a:noFill/>
            <a:miter lim="800000"/>
            <a:headEnd/>
            <a:tailEnd/>
          </a:ln>
          <a:effectLst/>
        </p:spPr>
        <p:txBody>
          <a:bodyPr wrap="none">
            <a:spAutoFit/>
          </a:bodyPr>
          <a:lstStyle/>
          <a:p>
            <a:r>
              <a:rPr lang="en-US" altLang="zh-CN" sz="3200" b="1">
                <a:solidFill>
                  <a:srgbClr val="006600"/>
                </a:solidFill>
                <a:latin typeface="Courier New" pitchFamily="49" charset="0"/>
                <a:ea typeface="宋体" charset="-122"/>
              </a:rPr>
              <a:t>A G G C A G</a:t>
            </a:r>
            <a:endParaRPr lang="en-US" altLang="zh-CN" sz="3200">
              <a:solidFill>
                <a:srgbClr val="006600"/>
              </a:solidFill>
              <a:ea typeface="宋体" charset="-122"/>
            </a:endParaRPr>
          </a:p>
        </p:txBody>
      </p:sp>
      <p:sp>
        <p:nvSpPr>
          <p:cNvPr id="482308" name="Text Box 4"/>
          <p:cNvSpPr txBox="1">
            <a:spLocks noChangeArrowheads="1"/>
          </p:cNvSpPr>
          <p:nvPr/>
        </p:nvSpPr>
        <p:spPr bwMode="auto">
          <a:xfrm>
            <a:off x="1371600" y="1235075"/>
            <a:ext cx="2873375" cy="579438"/>
          </a:xfrm>
          <a:prstGeom prst="rect">
            <a:avLst/>
          </a:prstGeom>
          <a:noFill/>
          <a:ln w="9525">
            <a:noFill/>
            <a:miter lim="800000"/>
            <a:headEnd/>
            <a:tailEnd/>
          </a:ln>
          <a:effectLst/>
        </p:spPr>
        <p:txBody>
          <a:bodyPr wrap="none">
            <a:spAutoFit/>
          </a:bodyPr>
          <a:lstStyle/>
          <a:p>
            <a:r>
              <a:rPr lang="en-US" altLang="zh-CN" sz="3200" b="1">
                <a:solidFill>
                  <a:srgbClr val="006600"/>
                </a:solidFill>
                <a:latin typeface="Courier New" pitchFamily="49" charset="0"/>
                <a:ea typeface="宋体" charset="-122"/>
              </a:rPr>
              <a:t>A C A G C A</a:t>
            </a:r>
            <a:endParaRPr lang="en-US" altLang="zh-CN" sz="3200">
              <a:solidFill>
                <a:srgbClr val="006600"/>
              </a:solidFill>
              <a:ea typeface="宋体" charset="-122"/>
            </a:endParaRPr>
          </a:p>
        </p:txBody>
      </p:sp>
      <p:sp>
        <p:nvSpPr>
          <p:cNvPr id="482309" name="Text Box 5"/>
          <p:cNvSpPr txBox="1">
            <a:spLocks noChangeArrowheads="1"/>
          </p:cNvSpPr>
          <p:nvPr/>
        </p:nvSpPr>
        <p:spPr bwMode="auto">
          <a:xfrm>
            <a:off x="1371600" y="3673475"/>
            <a:ext cx="3429000" cy="579438"/>
          </a:xfrm>
          <a:prstGeom prst="rect">
            <a:avLst/>
          </a:prstGeom>
          <a:noFill/>
          <a:ln w="9525">
            <a:noFill/>
            <a:miter lim="800000"/>
            <a:headEnd/>
            <a:tailEnd/>
          </a:ln>
          <a:effectLst/>
        </p:spPr>
        <p:txBody>
          <a:bodyPr>
            <a:spAutoFit/>
          </a:bodyPr>
          <a:lstStyle/>
          <a:p>
            <a:r>
              <a:rPr lang="en-US" altLang="zh-CN" sz="3200" b="1">
                <a:solidFill>
                  <a:srgbClr val="006600"/>
                </a:solidFill>
                <a:latin typeface="Courier New" pitchFamily="49" charset="0"/>
                <a:ea typeface="宋体" charset="-122"/>
              </a:rPr>
              <a:t>T C A G T C</a:t>
            </a:r>
            <a:endParaRPr lang="en-US" altLang="zh-CN" sz="3200">
              <a:solidFill>
                <a:srgbClr val="006600"/>
              </a:solidFill>
              <a:ea typeface="宋体" charset="-122"/>
            </a:endParaRPr>
          </a:p>
        </p:txBody>
      </p:sp>
      <p:graphicFrame>
        <p:nvGraphicFramePr>
          <p:cNvPr id="482310" name="Object 6"/>
          <p:cNvGraphicFramePr>
            <a:graphicFrameLocks noChangeAspect="1"/>
          </p:cNvGraphicFramePr>
          <p:nvPr/>
        </p:nvGraphicFramePr>
        <p:xfrm>
          <a:off x="1301750" y="1676400"/>
          <a:ext cx="5799138" cy="577850"/>
        </p:xfrm>
        <a:graphic>
          <a:graphicData uri="http://schemas.openxmlformats.org/presentationml/2006/ole">
            <p:oleObj spid="_x0000_s27650" name="Equation" r:id="rId3" imgW="2400120" imgH="241200" progId="Equation.3">
              <p:embed/>
            </p:oleObj>
          </a:graphicData>
        </a:graphic>
      </p:graphicFrame>
      <p:graphicFrame>
        <p:nvGraphicFramePr>
          <p:cNvPr id="482311" name="Object 7"/>
          <p:cNvGraphicFramePr>
            <a:graphicFrameLocks noChangeAspect="1"/>
          </p:cNvGraphicFramePr>
          <p:nvPr/>
        </p:nvGraphicFramePr>
        <p:xfrm>
          <a:off x="1225550" y="2819400"/>
          <a:ext cx="5983288" cy="577850"/>
        </p:xfrm>
        <a:graphic>
          <a:graphicData uri="http://schemas.openxmlformats.org/presentationml/2006/ole">
            <p:oleObj spid="_x0000_s27651" name="Equation" r:id="rId4" imgW="2476440" imgH="241200" progId="Equation.3">
              <p:embed/>
            </p:oleObj>
          </a:graphicData>
        </a:graphic>
      </p:graphicFrame>
      <p:graphicFrame>
        <p:nvGraphicFramePr>
          <p:cNvPr id="482312" name="Object 8"/>
          <p:cNvGraphicFramePr>
            <a:graphicFrameLocks noChangeAspect="1"/>
          </p:cNvGraphicFramePr>
          <p:nvPr/>
        </p:nvGraphicFramePr>
        <p:xfrm>
          <a:off x="1241425" y="4114800"/>
          <a:ext cx="5921375" cy="577850"/>
        </p:xfrm>
        <a:graphic>
          <a:graphicData uri="http://schemas.openxmlformats.org/presentationml/2006/ole">
            <p:oleObj spid="_x0000_s27652" name="Equation" r:id="rId5" imgW="2450880" imgH="241200" progId="Equation.3">
              <p:embed/>
            </p:oleObj>
          </a:graphicData>
        </a:graphic>
      </p:graphicFrame>
      <p:graphicFrame>
        <p:nvGraphicFramePr>
          <p:cNvPr id="482313" name="Object 9"/>
          <p:cNvGraphicFramePr>
            <a:graphicFrameLocks noChangeAspect="1"/>
          </p:cNvGraphicFramePr>
          <p:nvPr/>
        </p:nvGraphicFramePr>
        <p:xfrm>
          <a:off x="1371600" y="5105400"/>
          <a:ext cx="6021388" cy="1300163"/>
        </p:xfrm>
        <a:graphic>
          <a:graphicData uri="http://schemas.openxmlformats.org/presentationml/2006/ole">
            <p:oleObj spid="_x0000_s27653" name="Equation" r:id="rId6" imgW="2120760" imgH="45720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ea typeface="宋体" charset="-122"/>
              </a:rPr>
              <a:t>MEME</a:t>
            </a:r>
          </a:p>
        </p:txBody>
      </p:sp>
      <p:sp>
        <p:nvSpPr>
          <p:cNvPr id="34820" name="Rectangle 4"/>
          <p:cNvSpPr>
            <a:spLocks noChangeArrowheads="1"/>
          </p:cNvSpPr>
          <p:nvPr/>
        </p:nvSpPr>
        <p:spPr bwMode="auto">
          <a:xfrm>
            <a:off x="4706938" y="5962650"/>
            <a:ext cx="4133850" cy="396875"/>
          </a:xfrm>
          <a:prstGeom prst="rect">
            <a:avLst/>
          </a:prstGeom>
          <a:noFill/>
          <a:ln w="9525">
            <a:noFill/>
            <a:miter lim="800000"/>
            <a:headEnd/>
            <a:tailEnd/>
          </a:ln>
        </p:spPr>
        <p:txBody>
          <a:bodyPr>
            <a:spAutoFit/>
          </a:bodyPr>
          <a:lstStyle/>
          <a:p>
            <a:pPr algn="ctr"/>
            <a:r>
              <a:rPr lang="en-US" altLang="zh-CN" sz="2000">
                <a:solidFill>
                  <a:schemeClr val="accent2"/>
                </a:solidFill>
                <a:ea typeface="宋体" charset="-122"/>
              </a:rPr>
              <a:t>http://meme.sdsc.edu/meme/</a:t>
            </a:r>
          </a:p>
        </p:txBody>
      </p:sp>
      <p:sp>
        <p:nvSpPr>
          <p:cNvPr id="34821" name="Rectangle 5"/>
          <p:cNvSpPr>
            <a:spLocks noGrp="1" noChangeArrowheads="1"/>
          </p:cNvSpPr>
          <p:nvPr>
            <p:ph type="body" idx="1"/>
          </p:nvPr>
        </p:nvSpPr>
        <p:spPr>
          <a:xfrm>
            <a:off x="685800" y="1600200"/>
            <a:ext cx="3276600" cy="4495800"/>
          </a:xfrm>
        </p:spPr>
        <p:txBody>
          <a:bodyPr>
            <a:normAutofit/>
          </a:bodyPr>
          <a:lstStyle/>
          <a:p>
            <a:pPr eaLnBrk="1" hangingPunct="1"/>
            <a:r>
              <a:rPr lang="en-US" altLang="zh-CN" sz="2400" dirty="0" smtClean="0">
                <a:solidFill>
                  <a:srgbClr val="993300"/>
                </a:solidFill>
                <a:ea typeface="宋体" charset="-122"/>
              </a:rPr>
              <a:t>MEME</a:t>
            </a:r>
            <a:r>
              <a:rPr lang="en-US" altLang="zh-CN" sz="2400" dirty="0" smtClean="0">
                <a:ea typeface="宋体" charset="-122"/>
              </a:rPr>
              <a:t> - implements EM for motif discovery in DNA and proteins</a:t>
            </a:r>
          </a:p>
          <a:p>
            <a:pPr eaLnBrk="1" hangingPunct="1"/>
            <a:r>
              <a:rPr lang="en-US" altLang="zh-CN" sz="2400" dirty="0" smtClean="0">
                <a:solidFill>
                  <a:srgbClr val="993300"/>
                </a:solidFill>
                <a:ea typeface="宋体" charset="-122"/>
              </a:rPr>
              <a:t>MAST</a:t>
            </a:r>
            <a:r>
              <a:rPr lang="en-US" altLang="zh-CN" sz="2400" dirty="0" smtClean="0">
                <a:ea typeface="宋体" charset="-122"/>
              </a:rPr>
              <a:t> – search sequences for motifs given a model</a:t>
            </a:r>
          </a:p>
          <a:p>
            <a:pPr eaLnBrk="1" hangingPunct="1"/>
            <a:r>
              <a:rPr lang="en-US" altLang="zh-CN" sz="2400" dirty="0" smtClean="0">
                <a:ea typeface="宋体" charset="-122"/>
              </a:rPr>
              <a:t>References</a:t>
            </a:r>
          </a:p>
          <a:p>
            <a:pPr>
              <a:buFont typeface="+mj-lt"/>
              <a:buAutoNum type="arabicPeriod"/>
            </a:pPr>
            <a:r>
              <a:rPr lang="en-US" altLang="zh-CN" sz="1200" dirty="0" smtClean="0">
                <a:ea typeface="宋体" charset="-122"/>
              </a:rPr>
              <a:t>Timothy L. Bailey, </a:t>
            </a:r>
            <a:r>
              <a:rPr lang="en-US" altLang="zh-CN" sz="1200" dirty="0" err="1" smtClean="0">
                <a:ea typeface="宋体" charset="-122"/>
              </a:rPr>
              <a:t>Mikael</a:t>
            </a:r>
            <a:r>
              <a:rPr lang="en-US" altLang="zh-CN" sz="1200" dirty="0" smtClean="0">
                <a:ea typeface="宋体" charset="-122"/>
              </a:rPr>
              <a:t> </a:t>
            </a:r>
            <a:r>
              <a:rPr lang="en-US" altLang="zh-CN" sz="1200" dirty="0" err="1" smtClean="0">
                <a:ea typeface="宋体" charset="-122"/>
              </a:rPr>
              <a:t>Bodén</a:t>
            </a:r>
            <a:r>
              <a:rPr lang="en-US" altLang="zh-CN" sz="1200" dirty="0" smtClean="0">
                <a:ea typeface="宋体" charset="-122"/>
              </a:rPr>
              <a:t>, Fabian A. </a:t>
            </a:r>
            <a:r>
              <a:rPr lang="en-US" altLang="zh-CN" sz="1200" dirty="0" err="1" smtClean="0">
                <a:ea typeface="宋体" charset="-122"/>
              </a:rPr>
              <a:t>Buske</a:t>
            </a:r>
            <a:r>
              <a:rPr lang="en-US" altLang="zh-CN" sz="1200" dirty="0" smtClean="0">
                <a:ea typeface="宋体" charset="-122"/>
              </a:rPr>
              <a:t>, Martin </a:t>
            </a:r>
            <a:r>
              <a:rPr lang="en-US" altLang="zh-CN" sz="1200" dirty="0" err="1" smtClean="0">
                <a:ea typeface="宋体" charset="-122"/>
              </a:rPr>
              <a:t>Frith</a:t>
            </a:r>
            <a:r>
              <a:rPr lang="en-US" altLang="zh-CN" sz="1200" dirty="0" smtClean="0">
                <a:ea typeface="宋体" charset="-122"/>
              </a:rPr>
              <a:t>, Charles E. Grant, Luca </a:t>
            </a:r>
            <a:r>
              <a:rPr lang="en-US" altLang="zh-CN" sz="1200" dirty="0" err="1" smtClean="0">
                <a:ea typeface="宋体" charset="-122"/>
              </a:rPr>
              <a:t>Clementi</a:t>
            </a:r>
            <a:r>
              <a:rPr lang="en-US" altLang="zh-CN" sz="1200" dirty="0" smtClean="0">
                <a:ea typeface="宋体" charset="-122"/>
              </a:rPr>
              <a:t>, </a:t>
            </a:r>
            <a:r>
              <a:rPr lang="en-US" altLang="zh-CN" sz="1200" dirty="0" err="1" smtClean="0">
                <a:ea typeface="宋体" charset="-122"/>
              </a:rPr>
              <a:t>Jingyuan</a:t>
            </a:r>
            <a:r>
              <a:rPr lang="en-US" altLang="zh-CN" sz="1200" dirty="0" smtClean="0">
                <a:ea typeface="宋体" charset="-122"/>
              </a:rPr>
              <a:t> </a:t>
            </a:r>
            <a:r>
              <a:rPr lang="en-US" altLang="zh-CN" sz="1200" dirty="0" err="1" smtClean="0">
                <a:ea typeface="宋体" charset="-122"/>
              </a:rPr>
              <a:t>Ren</a:t>
            </a:r>
            <a:r>
              <a:rPr lang="en-US" altLang="zh-CN" sz="1200" dirty="0" smtClean="0">
                <a:ea typeface="宋体" charset="-122"/>
              </a:rPr>
              <a:t>, Wilfred W. Li, William S. Noble, "MEME SUITE: tools for motif discovery and searching", Nucleic Acids Research, 37:W202-W208, 2009. </a:t>
            </a:r>
          </a:p>
        </p:txBody>
      </p:sp>
      <p:pic>
        <p:nvPicPr>
          <p:cNvPr id="21506" name="Picture 2"/>
          <p:cNvPicPr>
            <a:picLocks noChangeAspect="1" noChangeArrowheads="1"/>
          </p:cNvPicPr>
          <p:nvPr/>
        </p:nvPicPr>
        <p:blipFill>
          <a:blip r:embed="rId3" cstate="print"/>
          <a:srcRect/>
          <a:stretch>
            <a:fillRect/>
          </a:stretch>
        </p:blipFill>
        <p:spPr bwMode="auto">
          <a:xfrm>
            <a:off x="4286248" y="1357298"/>
            <a:ext cx="4567240" cy="4655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p:cNvPicPr>
            <a:picLocks noChangeAspect="1" noChangeArrowheads="1"/>
          </p:cNvPicPr>
          <p:nvPr/>
        </p:nvPicPr>
        <p:blipFill>
          <a:blip r:embed="rId3" cstate="print"/>
          <a:srcRect l="8052" t="6061" r="5501" b="7338"/>
          <a:stretch>
            <a:fillRect/>
          </a:stretch>
        </p:blipFill>
        <p:spPr bwMode="auto">
          <a:xfrm>
            <a:off x="4051300" y="2120900"/>
            <a:ext cx="4840288" cy="3765550"/>
          </a:xfrm>
          <a:prstGeom prst="rect">
            <a:avLst/>
          </a:prstGeom>
          <a:noFill/>
          <a:ln w="9525">
            <a:noFill/>
            <a:miter lim="800000"/>
            <a:headEnd/>
            <a:tailEnd/>
          </a:ln>
        </p:spPr>
      </p:pic>
      <p:sp>
        <p:nvSpPr>
          <p:cNvPr id="35843" name="Rectangle 2"/>
          <p:cNvSpPr>
            <a:spLocks noGrp="1" noChangeArrowheads="1"/>
          </p:cNvSpPr>
          <p:nvPr>
            <p:ph type="title"/>
          </p:nvPr>
        </p:nvSpPr>
        <p:spPr/>
        <p:txBody>
          <a:bodyPr/>
          <a:lstStyle/>
          <a:p>
            <a:pPr eaLnBrk="1" hangingPunct="1"/>
            <a:r>
              <a:rPr lang="en-US" altLang="zh-CN" smtClean="0">
                <a:ea typeface="宋体" charset="-122"/>
              </a:rPr>
              <a:t>P(Seq|Model) Landscape</a:t>
            </a:r>
          </a:p>
        </p:txBody>
      </p:sp>
      <p:sp>
        <p:nvSpPr>
          <p:cNvPr id="35844" name="Text Box 6"/>
          <p:cNvSpPr txBox="1">
            <a:spLocks noChangeArrowheads="1"/>
          </p:cNvSpPr>
          <p:nvPr/>
        </p:nvSpPr>
        <p:spPr bwMode="auto">
          <a:xfrm rot="-5400000">
            <a:off x="2578894" y="3739357"/>
            <a:ext cx="2524125" cy="274637"/>
          </a:xfrm>
          <a:prstGeom prst="rect">
            <a:avLst/>
          </a:prstGeom>
          <a:noFill/>
          <a:ln w="9525">
            <a:noFill/>
            <a:miter lim="800000"/>
            <a:headEnd/>
            <a:tailEnd/>
          </a:ln>
        </p:spPr>
        <p:txBody>
          <a:bodyPr wrap="none">
            <a:spAutoFit/>
          </a:bodyPr>
          <a:lstStyle/>
          <a:p>
            <a:r>
              <a:rPr lang="en-US" altLang="zh-CN" sz="1200">
                <a:ea typeface="宋体" charset="-122"/>
              </a:rPr>
              <a:t>P(Sequences|params1,params2)</a:t>
            </a:r>
          </a:p>
        </p:txBody>
      </p:sp>
      <p:sp>
        <p:nvSpPr>
          <p:cNvPr id="35845" name="Text Box 8"/>
          <p:cNvSpPr txBox="1">
            <a:spLocks noChangeArrowheads="1"/>
          </p:cNvSpPr>
          <p:nvPr/>
        </p:nvSpPr>
        <p:spPr bwMode="auto">
          <a:xfrm>
            <a:off x="0" y="1217613"/>
            <a:ext cx="9144000" cy="366712"/>
          </a:xfrm>
          <a:prstGeom prst="rect">
            <a:avLst/>
          </a:prstGeom>
          <a:noFill/>
          <a:ln w="9525">
            <a:noFill/>
            <a:miter lim="800000"/>
            <a:headEnd/>
            <a:tailEnd/>
          </a:ln>
        </p:spPr>
        <p:txBody>
          <a:bodyPr>
            <a:spAutoFit/>
          </a:bodyPr>
          <a:lstStyle/>
          <a:p>
            <a:pPr algn="ctr"/>
            <a:r>
              <a:rPr lang="en-US" altLang="zh-CN" sz="1800">
                <a:solidFill>
                  <a:srgbClr val="0000FF"/>
                </a:solidFill>
                <a:ea typeface="宋体" charset="-122"/>
              </a:rPr>
              <a:t>EM searches for parameters to increase P(seqs|parameters)</a:t>
            </a:r>
          </a:p>
        </p:txBody>
      </p:sp>
      <p:sp>
        <p:nvSpPr>
          <p:cNvPr id="35846" name="Text Box 9"/>
          <p:cNvSpPr txBox="1">
            <a:spLocks noChangeArrowheads="1"/>
          </p:cNvSpPr>
          <p:nvPr/>
        </p:nvSpPr>
        <p:spPr bwMode="auto">
          <a:xfrm>
            <a:off x="304800" y="1993900"/>
            <a:ext cx="3252788" cy="915988"/>
          </a:xfrm>
          <a:prstGeom prst="rect">
            <a:avLst/>
          </a:prstGeom>
          <a:noFill/>
          <a:ln w="9525">
            <a:noFill/>
            <a:miter lim="800000"/>
            <a:headEnd/>
            <a:tailEnd/>
          </a:ln>
        </p:spPr>
        <p:txBody>
          <a:bodyPr>
            <a:spAutoFit/>
          </a:bodyPr>
          <a:lstStyle/>
          <a:p>
            <a:pPr algn="ctr"/>
            <a:r>
              <a:rPr lang="en-US" altLang="zh-CN" sz="1800" b="0">
                <a:ea typeface="宋体" charset="-122"/>
              </a:rPr>
              <a:t>Useful to think of P(seqs|parameters)</a:t>
            </a:r>
          </a:p>
          <a:p>
            <a:pPr algn="ctr"/>
            <a:r>
              <a:rPr lang="en-US" altLang="zh-CN" sz="1800" b="0">
                <a:ea typeface="宋体" charset="-122"/>
              </a:rPr>
              <a:t>as a </a:t>
            </a:r>
            <a:r>
              <a:rPr lang="en-US" altLang="zh-CN" sz="1800" b="0">
                <a:solidFill>
                  <a:srgbClr val="800000"/>
                </a:solidFill>
                <a:ea typeface="宋体" charset="-122"/>
              </a:rPr>
              <a:t>function of parameters</a:t>
            </a:r>
            <a:r>
              <a:rPr lang="en-US" altLang="zh-CN" sz="1800" b="0">
                <a:ea typeface="宋体" charset="-122"/>
              </a:rPr>
              <a:t> </a:t>
            </a:r>
          </a:p>
        </p:txBody>
      </p:sp>
      <p:sp>
        <p:nvSpPr>
          <p:cNvPr id="35847" name="Text Box 10"/>
          <p:cNvSpPr txBox="1">
            <a:spLocks noChangeArrowheads="1"/>
          </p:cNvSpPr>
          <p:nvPr/>
        </p:nvSpPr>
        <p:spPr bwMode="auto">
          <a:xfrm rot="1583227">
            <a:off x="4233863" y="5481638"/>
            <a:ext cx="1152525" cy="304800"/>
          </a:xfrm>
          <a:prstGeom prst="rect">
            <a:avLst/>
          </a:prstGeom>
          <a:noFill/>
          <a:ln w="9525">
            <a:noFill/>
            <a:miter lim="800000"/>
            <a:headEnd/>
            <a:tailEnd/>
          </a:ln>
        </p:spPr>
        <p:txBody>
          <a:bodyPr wrap="none">
            <a:spAutoFit/>
          </a:bodyPr>
          <a:lstStyle/>
          <a:p>
            <a:r>
              <a:rPr lang="en-US" altLang="zh-CN" sz="1400">
                <a:ea typeface="宋体" charset="-122"/>
              </a:rPr>
              <a:t>Parameter1</a:t>
            </a:r>
          </a:p>
        </p:txBody>
      </p:sp>
      <p:sp>
        <p:nvSpPr>
          <p:cNvPr id="35848" name="Text Box 12"/>
          <p:cNvSpPr txBox="1">
            <a:spLocks noChangeArrowheads="1"/>
          </p:cNvSpPr>
          <p:nvPr/>
        </p:nvSpPr>
        <p:spPr bwMode="auto">
          <a:xfrm rot="-1216062">
            <a:off x="7235825" y="5543550"/>
            <a:ext cx="1152525" cy="304800"/>
          </a:xfrm>
          <a:prstGeom prst="rect">
            <a:avLst/>
          </a:prstGeom>
          <a:noFill/>
          <a:ln w="9525">
            <a:noFill/>
            <a:miter lim="800000"/>
            <a:headEnd/>
            <a:tailEnd/>
          </a:ln>
        </p:spPr>
        <p:txBody>
          <a:bodyPr wrap="none">
            <a:spAutoFit/>
          </a:bodyPr>
          <a:lstStyle/>
          <a:p>
            <a:r>
              <a:rPr lang="en-US" altLang="zh-CN" sz="1400">
                <a:ea typeface="宋体" charset="-122"/>
              </a:rPr>
              <a:t>Parameter2</a:t>
            </a:r>
          </a:p>
        </p:txBody>
      </p:sp>
      <p:sp>
        <p:nvSpPr>
          <p:cNvPr id="257039" name="Oval 15"/>
          <p:cNvSpPr>
            <a:spLocks noChangeArrowheads="1"/>
          </p:cNvSpPr>
          <p:nvPr/>
        </p:nvSpPr>
        <p:spPr bwMode="auto">
          <a:xfrm>
            <a:off x="6400800" y="3589338"/>
            <a:ext cx="187325" cy="198437"/>
          </a:xfrm>
          <a:prstGeom prst="ellipse">
            <a:avLst/>
          </a:prstGeom>
          <a:solidFill>
            <a:srgbClr val="800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257040" name="Oval 16"/>
          <p:cNvSpPr>
            <a:spLocks noChangeArrowheads="1"/>
          </p:cNvSpPr>
          <p:nvPr/>
        </p:nvSpPr>
        <p:spPr bwMode="auto">
          <a:xfrm>
            <a:off x="6245225" y="4248150"/>
            <a:ext cx="187325" cy="198438"/>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grpSp>
        <p:nvGrpSpPr>
          <p:cNvPr id="2" name="Group 21"/>
          <p:cNvGrpSpPr>
            <a:grpSpLocks/>
          </p:cNvGrpSpPr>
          <p:nvPr/>
        </p:nvGrpSpPr>
        <p:grpSpPr bwMode="auto">
          <a:xfrm>
            <a:off x="306388" y="3241675"/>
            <a:ext cx="3252787" cy="641350"/>
            <a:chOff x="183" y="2018"/>
            <a:chExt cx="2049" cy="404"/>
          </a:xfrm>
        </p:grpSpPr>
        <p:sp>
          <p:nvSpPr>
            <p:cNvPr id="35857" name="Text Box 18"/>
            <p:cNvSpPr txBox="1">
              <a:spLocks noChangeArrowheads="1"/>
            </p:cNvSpPr>
            <p:nvPr/>
          </p:nvSpPr>
          <p:spPr bwMode="auto">
            <a:xfrm>
              <a:off x="183" y="2018"/>
              <a:ext cx="2049" cy="404"/>
            </a:xfrm>
            <a:prstGeom prst="rect">
              <a:avLst/>
            </a:prstGeom>
            <a:noFill/>
            <a:ln w="9525">
              <a:noFill/>
              <a:miter lim="800000"/>
              <a:headEnd/>
              <a:tailEnd/>
            </a:ln>
          </p:spPr>
          <p:txBody>
            <a:bodyPr>
              <a:spAutoFit/>
            </a:bodyPr>
            <a:lstStyle/>
            <a:p>
              <a:pPr algn="ctr"/>
              <a:r>
                <a:rPr lang="en-US" altLang="zh-CN" sz="1800" b="0">
                  <a:ea typeface="宋体" charset="-122"/>
                </a:rPr>
                <a:t>EM starts at an </a:t>
              </a:r>
              <a:r>
                <a:rPr lang="en-US" altLang="zh-CN" sz="1800" b="0">
                  <a:solidFill>
                    <a:srgbClr val="800000"/>
                  </a:solidFill>
                  <a:ea typeface="宋体" charset="-122"/>
                </a:rPr>
                <a:t>initial</a:t>
              </a:r>
              <a:r>
                <a:rPr lang="en-US" altLang="zh-CN" sz="1800" b="0">
                  <a:ea typeface="宋体" charset="-122"/>
                </a:rPr>
                <a:t> set of</a:t>
              </a:r>
            </a:p>
            <a:p>
              <a:pPr algn="ctr"/>
              <a:r>
                <a:rPr lang="en-US" altLang="zh-CN" sz="1800" b="0">
                  <a:ea typeface="宋体" charset="-122"/>
                </a:rPr>
                <a:t>parameters  </a:t>
              </a:r>
            </a:p>
          </p:txBody>
        </p:sp>
        <p:sp>
          <p:nvSpPr>
            <p:cNvPr id="35858" name="Oval 19"/>
            <p:cNvSpPr>
              <a:spLocks noChangeArrowheads="1"/>
            </p:cNvSpPr>
            <p:nvPr/>
          </p:nvSpPr>
          <p:spPr bwMode="auto">
            <a:xfrm>
              <a:off x="1608" y="2244"/>
              <a:ext cx="118" cy="125"/>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grpSp>
      <p:grpSp>
        <p:nvGrpSpPr>
          <p:cNvPr id="3" name="Group 23"/>
          <p:cNvGrpSpPr>
            <a:grpSpLocks/>
          </p:cNvGrpSpPr>
          <p:nvPr/>
        </p:nvGrpSpPr>
        <p:grpSpPr bwMode="auto">
          <a:xfrm>
            <a:off x="306388" y="4216400"/>
            <a:ext cx="3252787" cy="641350"/>
            <a:chOff x="193" y="2530"/>
            <a:chExt cx="2049" cy="404"/>
          </a:xfrm>
        </p:grpSpPr>
        <p:sp>
          <p:nvSpPr>
            <p:cNvPr id="35855" name="Text Box 20"/>
            <p:cNvSpPr txBox="1">
              <a:spLocks noChangeArrowheads="1"/>
            </p:cNvSpPr>
            <p:nvPr/>
          </p:nvSpPr>
          <p:spPr bwMode="auto">
            <a:xfrm>
              <a:off x="193" y="2530"/>
              <a:ext cx="2049" cy="404"/>
            </a:xfrm>
            <a:prstGeom prst="rect">
              <a:avLst/>
            </a:prstGeom>
            <a:noFill/>
            <a:ln w="9525">
              <a:noFill/>
              <a:miter lim="800000"/>
              <a:headEnd/>
              <a:tailEnd/>
            </a:ln>
          </p:spPr>
          <p:txBody>
            <a:bodyPr>
              <a:spAutoFit/>
            </a:bodyPr>
            <a:lstStyle/>
            <a:p>
              <a:pPr algn="ctr"/>
              <a:r>
                <a:rPr lang="en-US" altLang="zh-CN" sz="1800" b="0">
                  <a:ea typeface="宋体" charset="-122"/>
                </a:rPr>
                <a:t>And then “climbs uphill” until it reaches a </a:t>
              </a:r>
              <a:r>
                <a:rPr lang="en-US" altLang="zh-CN" sz="1800" b="0">
                  <a:solidFill>
                    <a:srgbClr val="800000"/>
                  </a:solidFill>
                  <a:ea typeface="宋体" charset="-122"/>
                </a:rPr>
                <a:t>local maximum</a:t>
              </a:r>
            </a:p>
          </p:txBody>
        </p:sp>
        <p:sp>
          <p:nvSpPr>
            <p:cNvPr id="35856" name="Oval 22"/>
            <p:cNvSpPr>
              <a:spLocks noChangeArrowheads="1"/>
            </p:cNvSpPr>
            <p:nvPr/>
          </p:nvSpPr>
          <p:spPr bwMode="auto">
            <a:xfrm>
              <a:off x="2067" y="2759"/>
              <a:ext cx="118" cy="125"/>
            </a:xfrm>
            <a:prstGeom prst="ellipse">
              <a:avLst/>
            </a:prstGeom>
            <a:solidFill>
              <a:srgbClr val="800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grpSp>
      <p:sp>
        <p:nvSpPr>
          <p:cNvPr id="257048" name="Line 24"/>
          <p:cNvSpPr>
            <a:spLocks noChangeShapeType="1"/>
          </p:cNvSpPr>
          <p:nvPr/>
        </p:nvSpPr>
        <p:spPr bwMode="auto">
          <a:xfrm flipV="1">
            <a:off x="6367463" y="3833813"/>
            <a:ext cx="77787" cy="341312"/>
          </a:xfrm>
          <a:prstGeom prst="line">
            <a:avLst/>
          </a:prstGeom>
          <a:noFill/>
          <a:ln w="28575">
            <a:solidFill>
              <a:schemeClr val="tx1"/>
            </a:solidFill>
            <a:round/>
            <a:headEnd/>
            <a:tailEnd type="triangle" w="med" len="med"/>
          </a:ln>
        </p:spPr>
        <p:txBody>
          <a:bodyPr/>
          <a:lstStyle/>
          <a:p>
            <a:endParaRPr lang="zh-CN" altLang="en-US"/>
          </a:p>
        </p:txBody>
      </p:sp>
      <p:sp>
        <p:nvSpPr>
          <p:cNvPr id="257049" name="Text Box 25"/>
          <p:cNvSpPr txBox="1">
            <a:spLocks noChangeArrowheads="1"/>
          </p:cNvSpPr>
          <p:nvPr/>
        </p:nvSpPr>
        <p:spPr bwMode="auto">
          <a:xfrm>
            <a:off x="0" y="6211888"/>
            <a:ext cx="9144000" cy="457200"/>
          </a:xfrm>
          <a:prstGeom prst="rect">
            <a:avLst/>
          </a:prstGeom>
          <a:noFill/>
          <a:ln w="9525">
            <a:noFill/>
            <a:miter lim="800000"/>
            <a:headEnd/>
            <a:tailEnd/>
          </a:ln>
        </p:spPr>
        <p:txBody>
          <a:bodyPr>
            <a:spAutoFit/>
          </a:bodyPr>
          <a:lstStyle/>
          <a:p>
            <a:pPr algn="ctr"/>
            <a:r>
              <a:rPr lang="en-US" altLang="zh-CN" i="1">
                <a:ea typeface="宋体" charset="-122"/>
              </a:rPr>
              <a:t>Where EM starts can make a big difference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cstate="print"/>
          <a:srcRect l="8052" t="6061" r="5501" b="7338"/>
          <a:stretch>
            <a:fillRect/>
          </a:stretch>
        </p:blipFill>
        <p:spPr bwMode="auto">
          <a:xfrm>
            <a:off x="3984625" y="2243138"/>
            <a:ext cx="4840288" cy="3765550"/>
          </a:xfrm>
          <a:prstGeom prst="rect">
            <a:avLst/>
          </a:prstGeom>
          <a:noFill/>
          <a:ln w="9525">
            <a:noFill/>
            <a:miter lim="800000"/>
            <a:headEnd/>
            <a:tailEnd/>
          </a:ln>
        </p:spPr>
      </p:pic>
      <p:sp>
        <p:nvSpPr>
          <p:cNvPr id="36867" name="Rectangle 3"/>
          <p:cNvSpPr>
            <a:spLocks noGrp="1" noChangeArrowheads="1"/>
          </p:cNvSpPr>
          <p:nvPr>
            <p:ph type="title"/>
          </p:nvPr>
        </p:nvSpPr>
        <p:spPr>
          <a:xfrm>
            <a:off x="652463" y="169863"/>
            <a:ext cx="8002587" cy="1143000"/>
          </a:xfrm>
        </p:spPr>
        <p:txBody>
          <a:bodyPr/>
          <a:lstStyle/>
          <a:p>
            <a:pPr eaLnBrk="1" hangingPunct="1"/>
            <a:r>
              <a:rPr lang="en-US" altLang="zh-CN" sz="4000" smtClean="0">
                <a:ea typeface="宋体" charset="-122"/>
              </a:rPr>
              <a:t>Search from Many Different Starts</a:t>
            </a:r>
          </a:p>
        </p:txBody>
      </p:sp>
      <p:sp>
        <p:nvSpPr>
          <p:cNvPr id="36868" name="Text Box 4"/>
          <p:cNvSpPr txBox="1">
            <a:spLocks noChangeArrowheads="1"/>
          </p:cNvSpPr>
          <p:nvPr/>
        </p:nvSpPr>
        <p:spPr bwMode="auto">
          <a:xfrm rot="-5400000">
            <a:off x="2512219" y="3861594"/>
            <a:ext cx="2524125" cy="274637"/>
          </a:xfrm>
          <a:prstGeom prst="rect">
            <a:avLst/>
          </a:prstGeom>
          <a:noFill/>
          <a:ln w="9525">
            <a:noFill/>
            <a:miter lim="800000"/>
            <a:headEnd/>
            <a:tailEnd/>
          </a:ln>
        </p:spPr>
        <p:txBody>
          <a:bodyPr wrap="none">
            <a:spAutoFit/>
          </a:bodyPr>
          <a:lstStyle/>
          <a:p>
            <a:r>
              <a:rPr lang="en-US" altLang="zh-CN" sz="1200">
                <a:ea typeface="宋体" charset="-122"/>
              </a:rPr>
              <a:t>P(Sequences|params1,params2)</a:t>
            </a:r>
          </a:p>
        </p:txBody>
      </p:sp>
      <p:sp>
        <p:nvSpPr>
          <p:cNvPr id="36869" name="Text Box 5"/>
          <p:cNvSpPr txBox="1">
            <a:spLocks noChangeArrowheads="1"/>
          </p:cNvSpPr>
          <p:nvPr/>
        </p:nvSpPr>
        <p:spPr bwMode="auto">
          <a:xfrm>
            <a:off x="0" y="1217613"/>
            <a:ext cx="9144000" cy="641350"/>
          </a:xfrm>
          <a:prstGeom prst="rect">
            <a:avLst/>
          </a:prstGeom>
          <a:noFill/>
          <a:ln w="9525">
            <a:noFill/>
            <a:miter lim="800000"/>
            <a:headEnd/>
            <a:tailEnd/>
          </a:ln>
        </p:spPr>
        <p:txBody>
          <a:bodyPr>
            <a:spAutoFit/>
          </a:bodyPr>
          <a:lstStyle/>
          <a:p>
            <a:pPr algn="ctr"/>
            <a:r>
              <a:rPr lang="en-US" altLang="zh-CN" sz="1800">
                <a:solidFill>
                  <a:srgbClr val="0000FF"/>
                </a:solidFill>
                <a:ea typeface="宋体" charset="-122"/>
              </a:rPr>
              <a:t>To minimize the effects of local maxima, you should search</a:t>
            </a:r>
          </a:p>
          <a:p>
            <a:pPr algn="ctr"/>
            <a:r>
              <a:rPr lang="en-US" altLang="zh-CN" sz="1800">
                <a:solidFill>
                  <a:srgbClr val="0000FF"/>
                </a:solidFill>
                <a:ea typeface="宋体" charset="-122"/>
              </a:rPr>
              <a:t>multiple times from different starting points</a:t>
            </a:r>
          </a:p>
        </p:txBody>
      </p:sp>
      <p:sp>
        <p:nvSpPr>
          <p:cNvPr id="36870" name="Text Box 7"/>
          <p:cNvSpPr txBox="1">
            <a:spLocks noChangeArrowheads="1"/>
          </p:cNvSpPr>
          <p:nvPr/>
        </p:nvSpPr>
        <p:spPr bwMode="auto">
          <a:xfrm rot="1583227">
            <a:off x="4167188" y="5603875"/>
            <a:ext cx="1152525" cy="304800"/>
          </a:xfrm>
          <a:prstGeom prst="rect">
            <a:avLst/>
          </a:prstGeom>
          <a:noFill/>
          <a:ln w="9525">
            <a:noFill/>
            <a:miter lim="800000"/>
            <a:headEnd/>
            <a:tailEnd/>
          </a:ln>
        </p:spPr>
        <p:txBody>
          <a:bodyPr wrap="none">
            <a:spAutoFit/>
          </a:bodyPr>
          <a:lstStyle/>
          <a:p>
            <a:r>
              <a:rPr lang="en-US" altLang="zh-CN" sz="1400">
                <a:ea typeface="宋体" charset="-122"/>
              </a:rPr>
              <a:t>Parameter1</a:t>
            </a:r>
          </a:p>
        </p:txBody>
      </p:sp>
      <p:sp>
        <p:nvSpPr>
          <p:cNvPr id="36871" name="Text Box 8"/>
          <p:cNvSpPr txBox="1">
            <a:spLocks noChangeArrowheads="1"/>
          </p:cNvSpPr>
          <p:nvPr/>
        </p:nvSpPr>
        <p:spPr bwMode="auto">
          <a:xfrm rot="-1216062">
            <a:off x="7169150" y="5665788"/>
            <a:ext cx="1152525" cy="304800"/>
          </a:xfrm>
          <a:prstGeom prst="rect">
            <a:avLst/>
          </a:prstGeom>
          <a:noFill/>
          <a:ln w="9525">
            <a:noFill/>
            <a:miter lim="800000"/>
            <a:headEnd/>
            <a:tailEnd/>
          </a:ln>
        </p:spPr>
        <p:txBody>
          <a:bodyPr wrap="none">
            <a:spAutoFit/>
          </a:bodyPr>
          <a:lstStyle/>
          <a:p>
            <a:r>
              <a:rPr lang="en-US" altLang="zh-CN" sz="1400">
                <a:ea typeface="宋体" charset="-122"/>
              </a:rPr>
              <a:t>Parameter2</a:t>
            </a:r>
          </a:p>
        </p:txBody>
      </p:sp>
      <p:sp>
        <p:nvSpPr>
          <p:cNvPr id="36872" name="Oval 10"/>
          <p:cNvSpPr>
            <a:spLocks noChangeArrowheads="1"/>
          </p:cNvSpPr>
          <p:nvPr/>
        </p:nvSpPr>
        <p:spPr bwMode="auto">
          <a:xfrm>
            <a:off x="6178550" y="4370388"/>
            <a:ext cx="187325" cy="198437"/>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36873" name="Oval 19"/>
          <p:cNvSpPr>
            <a:spLocks noChangeArrowheads="1"/>
          </p:cNvSpPr>
          <p:nvPr/>
        </p:nvSpPr>
        <p:spPr bwMode="auto">
          <a:xfrm>
            <a:off x="7432675" y="3851275"/>
            <a:ext cx="187325" cy="198438"/>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36874" name="Oval 20"/>
          <p:cNvSpPr>
            <a:spLocks noChangeArrowheads="1"/>
          </p:cNvSpPr>
          <p:nvPr/>
        </p:nvSpPr>
        <p:spPr bwMode="auto">
          <a:xfrm>
            <a:off x="5227638" y="3827463"/>
            <a:ext cx="187325" cy="198437"/>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36875" name="Oval 21"/>
          <p:cNvSpPr>
            <a:spLocks noChangeArrowheads="1"/>
          </p:cNvSpPr>
          <p:nvPr/>
        </p:nvSpPr>
        <p:spPr bwMode="auto">
          <a:xfrm>
            <a:off x="6956425" y="5005388"/>
            <a:ext cx="187325" cy="198437"/>
          </a:xfrm>
          <a:prstGeom prst="ellipse">
            <a:avLst/>
          </a:prstGeom>
          <a:solidFill>
            <a:srgbClr val="008000">
              <a:alpha val="25882"/>
            </a:srgbClr>
          </a:solidFill>
          <a:ln w="9525" cap="rnd">
            <a:solidFill>
              <a:schemeClr val="tx1"/>
            </a:solidFill>
            <a:prstDash val="sysDot"/>
            <a:round/>
            <a:headEnd/>
            <a:tailEnd/>
          </a:ln>
        </p:spPr>
        <p:txBody>
          <a:bodyPr wrap="none" anchor="ctr"/>
          <a:lstStyle/>
          <a:p>
            <a:pPr algn="ctr"/>
            <a:endParaRPr lang="zh-CN" altLang="zh-CN">
              <a:solidFill>
                <a:srgbClr val="800000"/>
              </a:solidFill>
              <a:ea typeface="宋体" charset="-122"/>
            </a:endParaRPr>
          </a:p>
        </p:txBody>
      </p:sp>
      <p:sp>
        <p:nvSpPr>
          <p:cNvPr id="346134" name="Text Box 22"/>
          <p:cNvSpPr txBox="1">
            <a:spLocks noChangeArrowheads="1"/>
          </p:cNvSpPr>
          <p:nvPr/>
        </p:nvSpPr>
        <p:spPr bwMode="auto">
          <a:xfrm>
            <a:off x="257175" y="2452688"/>
            <a:ext cx="3168650" cy="2624137"/>
          </a:xfrm>
          <a:prstGeom prst="rect">
            <a:avLst/>
          </a:prstGeom>
          <a:noFill/>
          <a:ln w="9525">
            <a:noFill/>
            <a:miter lim="800000"/>
            <a:headEnd/>
            <a:tailEnd/>
          </a:ln>
        </p:spPr>
        <p:txBody>
          <a:bodyPr wrap="none">
            <a:spAutoFit/>
          </a:bodyPr>
          <a:lstStyle/>
          <a:p>
            <a:pPr algn="ctr"/>
            <a:r>
              <a:rPr lang="en-US" altLang="zh-CN" sz="2000" b="0">
                <a:solidFill>
                  <a:srgbClr val="800000"/>
                </a:solidFill>
                <a:ea typeface="宋体" charset="-122"/>
              </a:rPr>
              <a:t>MEME uses this idea</a:t>
            </a:r>
          </a:p>
          <a:p>
            <a:pPr algn="ctr"/>
            <a:endParaRPr lang="en-US" altLang="zh-CN" sz="2000" b="0">
              <a:solidFill>
                <a:srgbClr val="800000"/>
              </a:solidFill>
              <a:ea typeface="宋体" charset="-122"/>
            </a:endParaRPr>
          </a:p>
          <a:p>
            <a:pPr algn="ctr"/>
            <a:endParaRPr lang="en-US" altLang="zh-CN" sz="1800" b="0">
              <a:ea typeface="宋体" charset="-122"/>
            </a:endParaRPr>
          </a:p>
          <a:p>
            <a:pPr algn="ctr"/>
            <a:r>
              <a:rPr lang="en-US" altLang="zh-CN" sz="1800" b="0">
                <a:ea typeface="宋体" charset="-122"/>
              </a:rPr>
              <a:t>Start at many points</a:t>
            </a:r>
          </a:p>
          <a:p>
            <a:pPr algn="ctr"/>
            <a:endParaRPr lang="en-US" altLang="zh-CN" sz="1800" b="0">
              <a:ea typeface="宋体" charset="-122"/>
            </a:endParaRPr>
          </a:p>
          <a:p>
            <a:pPr algn="ctr"/>
            <a:r>
              <a:rPr lang="en-US" altLang="zh-CN" sz="1800" b="0">
                <a:ea typeface="宋体" charset="-122"/>
              </a:rPr>
              <a:t>Run for one iteration</a:t>
            </a:r>
          </a:p>
          <a:p>
            <a:pPr algn="ctr"/>
            <a:endParaRPr lang="en-US" altLang="zh-CN" sz="1800" b="0">
              <a:ea typeface="宋体" charset="-122"/>
            </a:endParaRPr>
          </a:p>
          <a:p>
            <a:pPr algn="ctr"/>
            <a:r>
              <a:rPr lang="en-US" altLang="zh-CN" sz="1800" b="0">
                <a:ea typeface="宋体" charset="-122"/>
              </a:rPr>
              <a:t>Choose starting point that got</a:t>
            </a:r>
          </a:p>
          <a:p>
            <a:pPr algn="ctr"/>
            <a:r>
              <a:rPr lang="en-US" altLang="zh-CN" sz="1800" b="0">
                <a:ea typeface="宋体" charset="-122"/>
              </a:rPr>
              <a:t>the “highest” and continue</a:t>
            </a:r>
          </a:p>
        </p:txBody>
      </p:sp>
      <p:sp>
        <p:nvSpPr>
          <p:cNvPr id="346135" name="Line 23"/>
          <p:cNvSpPr>
            <a:spLocks noChangeShapeType="1"/>
          </p:cNvSpPr>
          <p:nvPr/>
        </p:nvSpPr>
        <p:spPr bwMode="auto">
          <a:xfrm flipV="1">
            <a:off x="5397500" y="3635375"/>
            <a:ext cx="88900" cy="153988"/>
          </a:xfrm>
          <a:prstGeom prst="line">
            <a:avLst/>
          </a:prstGeom>
          <a:noFill/>
          <a:ln w="9525">
            <a:solidFill>
              <a:schemeClr val="tx1"/>
            </a:solidFill>
            <a:round/>
            <a:headEnd/>
            <a:tailEnd type="triangle" w="med" len="med"/>
          </a:ln>
        </p:spPr>
        <p:txBody>
          <a:bodyPr/>
          <a:lstStyle/>
          <a:p>
            <a:endParaRPr lang="zh-CN" altLang="en-US"/>
          </a:p>
        </p:txBody>
      </p:sp>
      <p:sp>
        <p:nvSpPr>
          <p:cNvPr id="346136" name="Line 24"/>
          <p:cNvSpPr>
            <a:spLocks noChangeShapeType="1"/>
          </p:cNvSpPr>
          <p:nvPr/>
        </p:nvSpPr>
        <p:spPr bwMode="auto">
          <a:xfrm flipV="1">
            <a:off x="6288088" y="4184650"/>
            <a:ext cx="11112" cy="165100"/>
          </a:xfrm>
          <a:prstGeom prst="line">
            <a:avLst/>
          </a:prstGeom>
          <a:noFill/>
          <a:ln w="9525">
            <a:solidFill>
              <a:schemeClr val="tx1"/>
            </a:solidFill>
            <a:round/>
            <a:headEnd/>
            <a:tailEnd type="triangle" w="med" len="med"/>
          </a:ln>
        </p:spPr>
        <p:txBody>
          <a:bodyPr/>
          <a:lstStyle/>
          <a:p>
            <a:endParaRPr lang="zh-CN" altLang="en-US"/>
          </a:p>
        </p:txBody>
      </p:sp>
      <p:sp>
        <p:nvSpPr>
          <p:cNvPr id="346137" name="Line 25"/>
          <p:cNvSpPr>
            <a:spLocks noChangeShapeType="1"/>
          </p:cNvSpPr>
          <p:nvPr/>
        </p:nvSpPr>
        <p:spPr bwMode="auto">
          <a:xfrm flipH="1" flipV="1">
            <a:off x="7291388" y="3787775"/>
            <a:ext cx="87312" cy="98425"/>
          </a:xfrm>
          <a:prstGeom prst="line">
            <a:avLst/>
          </a:prstGeom>
          <a:noFill/>
          <a:ln w="9525">
            <a:solidFill>
              <a:schemeClr val="tx1"/>
            </a:solidFill>
            <a:round/>
            <a:headEnd/>
            <a:tailEnd type="triangle" w="med" len="med"/>
          </a:ln>
        </p:spPr>
        <p:txBody>
          <a:bodyPr/>
          <a:lstStyle/>
          <a:p>
            <a:endParaRPr lang="zh-CN" altLang="en-US"/>
          </a:p>
        </p:txBody>
      </p:sp>
      <p:sp>
        <p:nvSpPr>
          <p:cNvPr id="346138" name="Line 26"/>
          <p:cNvSpPr>
            <a:spLocks noChangeShapeType="1"/>
          </p:cNvSpPr>
          <p:nvPr/>
        </p:nvSpPr>
        <p:spPr bwMode="auto">
          <a:xfrm flipV="1">
            <a:off x="7112000" y="4800600"/>
            <a:ext cx="111125" cy="185738"/>
          </a:xfrm>
          <a:prstGeom prst="line">
            <a:avLst/>
          </a:prstGeom>
          <a:noFill/>
          <a:ln w="9525">
            <a:solidFill>
              <a:schemeClr val="tx1"/>
            </a:solidFill>
            <a:round/>
            <a:headEnd/>
            <a:tailEnd type="triangle" w="med" len="med"/>
          </a:ln>
        </p:spPr>
        <p:txBody>
          <a:bodyPr/>
          <a:lstStyle/>
          <a:p>
            <a:endParaRPr lang="zh-CN" altLang="en-US"/>
          </a:p>
        </p:txBody>
      </p:sp>
      <p:sp>
        <p:nvSpPr>
          <p:cNvPr id="346139" name="Oval 27"/>
          <p:cNvSpPr>
            <a:spLocks noChangeArrowheads="1"/>
          </p:cNvSpPr>
          <p:nvPr/>
        </p:nvSpPr>
        <p:spPr bwMode="auto">
          <a:xfrm>
            <a:off x="5446713" y="3406775"/>
            <a:ext cx="187325" cy="198438"/>
          </a:xfrm>
          <a:prstGeom prst="ellipse">
            <a:avLst/>
          </a:prstGeom>
          <a:solidFill>
            <a:srgbClr val="FFAFAF"/>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1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613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613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61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6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61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61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1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613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6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35" grpId="0" animBg="1"/>
      <p:bldP spid="346136" grpId="0" animBg="1"/>
      <p:bldP spid="346137" grpId="0" animBg="1"/>
      <p:bldP spid="346138" grpId="0" animBg="1"/>
      <p:bldP spid="3461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AF7277B7-DA0D-475F-B03A-D58A5A9179DB}" type="slidenum">
              <a:rPr lang="en-US" altLang="zh-CN"/>
              <a:pPr/>
              <a:t>5</a:t>
            </a:fld>
            <a:endParaRPr lang="en-US" altLang="zh-CN"/>
          </a:p>
        </p:txBody>
      </p:sp>
      <p:sp>
        <p:nvSpPr>
          <p:cNvPr id="59394" name="Rectangle 2"/>
          <p:cNvSpPr>
            <a:spLocks noGrp="1" noChangeArrowheads="1"/>
          </p:cNvSpPr>
          <p:nvPr>
            <p:ph type="title"/>
          </p:nvPr>
        </p:nvSpPr>
        <p:spPr/>
        <p:txBody>
          <a:bodyPr/>
          <a:lstStyle/>
          <a:p>
            <a:r>
              <a:rPr lang="en-US" altLang="zh-CN"/>
              <a:t>Regulation of Genes</a:t>
            </a:r>
          </a:p>
        </p:txBody>
      </p:sp>
      <p:sp>
        <p:nvSpPr>
          <p:cNvPr id="59397" name="Rectangle 5"/>
          <p:cNvSpPr>
            <a:spLocks noChangeArrowheads="1"/>
          </p:cNvSpPr>
          <p:nvPr/>
        </p:nvSpPr>
        <p:spPr bwMode="auto">
          <a:xfrm>
            <a:off x="4876800" y="4343400"/>
            <a:ext cx="3429000" cy="457200"/>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59398" name="Rectangle 6"/>
          <p:cNvSpPr>
            <a:spLocks noChangeArrowheads="1"/>
          </p:cNvSpPr>
          <p:nvPr/>
        </p:nvSpPr>
        <p:spPr bwMode="auto">
          <a:xfrm>
            <a:off x="990600" y="4343400"/>
            <a:ext cx="3886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9400" name="Rectangle 8"/>
          <p:cNvSpPr>
            <a:spLocks noChangeArrowheads="1"/>
          </p:cNvSpPr>
          <p:nvPr/>
        </p:nvSpPr>
        <p:spPr bwMode="auto">
          <a:xfrm>
            <a:off x="6172200" y="5257800"/>
            <a:ext cx="933450" cy="519113"/>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sz="2800" b="0">
                <a:latin typeface="Times New Roman" pitchFamily="18" charset="0"/>
              </a:rPr>
              <a:t>Gene</a:t>
            </a:r>
          </a:p>
        </p:txBody>
      </p:sp>
      <p:sp>
        <p:nvSpPr>
          <p:cNvPr id="59401" name="Text Box 9"/>
          <p:cNvSpPr txBox="1">
            <a:spLocks noChangeArrowheads="1"/>
          </p:cNvSpPr>
          <p:nvPr/>
        </p:nvSpPr>
        <p:spPr bwMode="auto">
          <a:xfrm>
            <a:off x="6858000" y="2057400"/>
            <a:ext cx="1981200" cy="946150"/>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lang="en-US" altLang="zh-CN" sz="2800" b="0">
                <a:latin typeface="Times New Roman" pitchFamily="18" charset="0"/>
              </a:rPr>
              <a:t>RNA polymerase</a:t>
            </a:r>
          </a:p>
        </p:txBody>
      </p:sp>
      <p:sp>
        <p:nvSpPr>
          <p:cNvPr id="59402" name="Freeform 10"/>
          <p:cNvSpPr>
            <a:spLocks/>
          </p:cNvSpPr>
          <p:nvPr/>
        </p:nvSpPr>
        <p:spPr bwMode="auto">
          <a:xfrm flipH="1">
            <a:off x="8074025" y="2971800"/>
            <a:ext cx="307975" cy="609600"/>
          </a:xfrm>
          <a:custGeom>
            <a:avLst/>
            <a:gdLst/>
            <a:ahLst/>
            <a:cxnLst>
              <a:cxn ang="0">
                <a:pos x="334" y="0"/>
              </a:cxn>
              <a:cxn ang="0">
                <a:pos x="0" y="122"/>
              </a:cxn>
            </a:cxnLst>
            <a:rect l="0" t="0" r="r" b="b"/>
            <a:pathLst>
              <a:path w="334" h="122">
                <a:moveTo>
                  <a:pt x="334" y="0"/>
                </a:moveTo>
                <a:lnTo>
                  <a:pt x="0" y="122"/>
                </a:lnTo>
              </a:path>
            </a:pathLst>
          </a:custGeom>
          <a:noFill/>
          <a:ln w="28575" cmpd="sng">
            <a:solidFill>
              <a:schemeClr val="tx1"/>
            </a:solidFill>
            <a:round/>
            <a:headEnd/>
            <a:tailEnd type="triangle" w="med" len="med"/>
          </a:ln>
          <a:effectLst/>
        </p:spPr>
        <p:txBody>
          <a:bodyPr/>
          <a:lstStyle/>
          <a:p>
            <a:endParaRPr lang="zh-CN" altLang="en-US"/>
          </a:p>
        </p:txBody>
      </p:sp>
      <p:sp>
        <p:nvSpPr>
          <p:cNvPr id="59403" name="Oval 11"/>
          <p:cNvSpPr>
            <a:spLocks noChangeArrowheads="1"/>
          </p:cNvSpPr>
          <p:nvPr/>
        </p:nvSpPr>
        <p:spPr bwMode="auto">
          <a:xfrm>
            <a:off x="8077200" y="3581400"/>
            <a:ext cx="838200" cy="762000"/>
          </a:xfrm>
          <a:prstGeom prst="ellipse">
            <a:avLst/>
          </a:prstGeom>
          <a:solidFill>
            <a:srgbClr val="FFFF66"/>
          </a:solidFill>
          <a:ln w="9525">
            <a:solidFill>
              <a:schemeClr val="tx1"/>
            </a:solidFill>
            <a:round/>
            <a:headEnd/>
            <a:tailEnd/>
          </a:ln>
          <a:effectLst/>
        </p:spPr>
        <p:txBody>
          <a:bodyPr wrap="none" anchor="ctr"/>
          <a:lstStyle/>
          <a:p>
            <a:endParaRPr lang="zh-CN" altLang="en-US"/>
          </a:p>
        </p:txBody>
      </p:sp>
      <p:sp>
        <p:nvSpPr>
          <p:cNvPr id="59404" name="Text Box 12"/>
          <p:cNvSpPr txBox="1">
            <a:spLocks noChangeArrowheads="1"/>
          </p:cNvSpPr>
          <p:nvPr/>
        </p:nvSpPr>
        <p:spPr bwMode="auto">
          <a:xfrm>
            <a:off x="762000" y="2362200"/>
            <a:ext cx="3200400" cy="433388"/>
          </a:xfrm>
          <a:prstGeom prst="rect">
            <a:avLst/>
          </a:prstGeom>
          <a:noFill/>
          <a:ln w="9525">
            <a:noFill/>
            <a:miter lim="800000"/>
            <a:headEnd/>
            <a:tailEnd/>
          </a:ln>
          <a:effectLst/>
        </p:spPr>
        <p:txBody>
          <a:bodyPr>
            <a:spAutoFit/>
          </a:bodyPr>
          <a:lstStyle/>
          <a:p>
            <a:pPr algn="ctr">
              <a:lnSpc>
                <a:spcPct val="80000"/>
              </a:lnSpc>
              <a:spcBef>
                <a:spcPct val="50000"/>
              </a:spcBef>
              <a:buClrTx/>
              <a:buFontTx/>
              <a:buNone/>
            </a:pPr>
            <a:r>
              <a:rPr lang="en-US" altLang="zh-CN" sz="2800" b="0">
                <a:latin typeface="Times New Roman" pitchFamily="18" charset="0"/>
              </a:rPr>
              <a:t>Transcription Factor</a:t>
            </a:r>
          </a:p>
        </p:txBody>
      </p:sp>
      <p:sp>
        <p:nvSpPr>
          <p:cNvPr id="59405" name="Line 13"/>
          <p:cNvSpPr>
            <a:spLocks noChangeShapeType="1"/>
          </p:cNvSpPr>
          <p:nvPr/>
        </p:nvSpPr>
        <p:spPr bwMode="auto">
          <a:xfrm>
            <a:off x="2819400" y="2895600"/>
            <a:ext cx="381000" cy="609600"/>
          </a:xfrm>
          <a:prstGeom prst="line">
            <a:avLst/>
          </a:prstGeom>
          <a:noFill/>
          <a:ln w="28575">
            <a:solidFill>
              <a:schemeClr val="tx1"/>
            </a:solidFill>
            <a:round/>
            <a:headEnd/>
            <a:tailEnd type="triangle" w="med" len="med"/>
          </a:ln>
          <a:effectLst/>
        </p:spPr>
        <p:txBody>
          <a:bodyPr/>
          <a:lstStyle/>
          <a:p>
            <a:endParaRPr lang="zh-CN" altLang="en-US"/>
          </a:p>
        </p:txBody>
      </p:sp>
      <p:sp>
        <p:nvSpPr>
          <p:cNvPr id="59406" name="Text Box 14"/>
          <p:cNvSpPr txBox="1">
            <a:spLocks noChangeArrowheads="1"/>
          </p:cNvSpPr>
          <p:nvPr/>
        </p:nvSpPr>
        <p:spPr bwMode="auto">
          <a:xfrm>
            <a:off x="762000" y="5257800"/>
            <a:ext cx="3200400" cy="519113"/>
          </a:xfrm>
          <a:prstGeom prst="rect">
            <a:avLst/>
          </a:prstGeom>
          <a:noFill/>
          <a:ln w="9525">
            <a:noFill/>
            <a:miter lim="800000"/>
            <a:headEnd/>
            <a:tailEnd/>
          </a:ln>
          <a:effectLst/>
        </p:spPr>
        <p:txBody>
          <a:bodyPr>
            <a:spAutoFit/>
          </a:bodyPr>
          <a:lstStyle/>
          <a:p>
            <a:pPr>
              <a:lnSpc>
                <a:spcPct val="100000"/>
              </a:lnSpc>
              <a:spcBef>
                <a:spcPct val="50000"/>
              </a:spcBef>
              <a:buClrTx/>
              <a:buFontTx/>
              <a:buNone/>
            </a:pPr>
            <a:r>
              <a:rPr lang="en-US" altLang="zh-CN" sz="2800" b="0">
                <a:latin typeface="Times New Roman" pitchFamily="18" charset="0"/>
              </a:rPr>
              <a:t>Regulatory Element</a:t>
            </a:r>
          </a:p>
        </p:txBody>
      </p:sp>
      <p:sp>
        <p:nvSpPr>
          <p:cNvPr id="59407" name="Text Box 15"/>
          <p:cNvSpPr txBox="1">
            <a:spLocks noChangeArrowheads="1"/>
          </p:cNvSpPr>
          <p:nvPr/>
        </p:nvSpPr>
        <p:spPr bwMode="auto">
          <a:xfrm>
            <a:off x="68263" y="4292600"/>
            <a:ext cx="955675" cy="519113"/>
          </a:xfrm>
          <a:prstGeom prst="rect">
            <a:avLst/>
          </a:prstGeom>
          <a:noFill/>
          <a:ln w="9525">
            <a:noFill/>
            <a:miter lim="800000"/>
            <a:headEnd/>
            <a:tailEnd/>
          </a:ln>
          <a:effectLst/>
        </p:spPr>
        <p:txBody>
          <a:bodyPr wrap="none">
            <a:spAutoFit/>
          </a:bodyPr>
          <a:lstStyle/>
          <a:p>
            <a:pPr eaLnBrk="0" hangingPunct="0">
              <a:lnSpc>
                <a:spcPct val="100000"/>
              </a:lnSpc>
              <a:spcBef>
                <a:spcPct val="0"/>
              </a:spcBef>
              <a:buClrTx/>
              <a:buFontTx/>
              <a:buNone/>
            </a:pPr>
            <a:r>
              <a:rPr lang="en-US" altLang="zh-CN" sz="2800" b="0">
                <a:latin typeface="Times New Roman" pitchFamily="18" charset="0"/>
              </a:rPr>
              <a:t>DNA</a:t>
            </a:r>
          </a:p>
        </p:txBody>
      </p:sp>
      <p:sp>
        <p:nvSpPr>
          <p:cNvPr id="59408" name="Rectangle 16"/>
          <p:cNvSpPr>
            <a:spLocks noChangeArrowheads="1"/>
          </p:cNvSpPr>
          <p:nvPr/>
        </p:nvSpPr>
        <p:spPr bwMode="auto">
          <a:xfrm>
            <a:off x="8305800" y="4343400"/>
            <a:ext cx="457200" cy="457200"/>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59409" name="Oval 17"/>
          <p:cNvSpPr>
            <a:spLocks noChangeArrowheads="1"/>
          </p:cNvSpPr>
          <p:nvPr/>
        </p:nvSpPr>
        <p:spPr bwMode="auto">
          <a:xfrm>
            <a:off x="5181600" y="2286000"/>
            <a:ext cx="1143000" cy="68580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59410" name="Line 18"/>
          <p:cNvSpPr>
            <a:spLocks noChangeShapeType="1"/>
          </p:cNvSpPr>
          <p:nvPr/>
        </p:nvSpPr>
        <p:spPr bwMode="auto">
          <a:xfrm flipH="1" flipV="1">
            <a:off x="5943600" y="3124200"/>
            <a:ext cx="381000" cy="1143000"/>
          </a:xfrm>
          <a:prstGeom prst="line">
            <a:avLst/>
          </a:prstGeom>
          <a:noFill/>
          <a:ln w="76200">
            <a:solidFill>
              <a:srgbClr val="FF0000"/>
            </a:solidFill>
            <a:round/>
            <a:headEnd/>
            <a:tailEnd type="triangle" w="med" len="med"/>
          </a:ln>
          <a:effectLst/>
        </p:spPr>
        <p:txBody>
          <a:bodyPr wrap="none" anchor="ctr"/>
          <a:lstStyle/>
          <a:p>
            <a:endParaRPr lang="zh-CN" altLang="en-US"/>
          </a:p>
        </p:txBody>
      </p:sp>
      <p:sp>
        <p:nvSpPr>
          <p:cNvPr id="59411" name="Text Box 19"/>
          <p:cNvSpPr txBox="1">
            <a:spLocks noChangeArrowheads="1"/>
          </p:cNvSpPr>
          <p:nvPr/>
        </p:nvSpPr>
        <p:spPr bwMode="auto">
          <a:xfrm>
            <a:off x="4724400" y="1676400"/>
            <a:ext cx="1221809" cy="523220"/>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sz="2800" dirty="0" smtClean="0">
                <a:latin typeface="Times New Roman" pitchFamily="18" charset="0"/>
              </a:rPr>
              <a:t>mRNA</a:t>
            </a:r>
            <a:endParaRPr lang="en-US" altLang="zh-CN" sz="2800" b="0" dirty="0">
              <a:latin typeface="Times New Roman" pitchFamily="18" charset="0"/>
            </a:endParaRPr>
          </a:p>
        </p:txBody>
      </p:sp>
      <p:sp>
        <p:nvSpPr>
          <p:cNvPr id="59412" name="Rectangle 20"/>
          <p:cNvSpPr>
            <a:spLocks noChangeArrowheads="1"/>
          </p:cNvSpPr>
          <p:nvPr/>
        </p:nvSpPr>
        <p:spPr bwMode="auto">
          <a:xfrm>
            <a:off x="3352800" y="4343400"/>
            <a:ext cx="381000" cy="457200"/>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9413" name="Oval 21"/>
          <p:cNvSpPr>
            <a:spLocks noChangeArrowheads="1"/>
          </p:cNvSpPr>
          <p:nvPr/>
        </p:nvSpPr>
        <p:spPr bwMode="auto">
          <a:xfrm>
            <a:off x="2895600" y="3581400"/>
            <a:ext cx="1287463" cy="754063"/>
          </a:xfrm>
          <a:prstGeom prst="ellipse">
            <a:avLst/>
          </a:prstGeom>
          <a:solidFill>
            <a:srgbClr val="00CCFF"/>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9414" name="Rectangle 22"/>
          <p:cNvSpPr>
            <a:spLocks noChangeArrowheads="1"/>
          </p:cNvSpPr>
          <p:nvPr/>
        </p:nvSpPr>
        <p:spPr bwMode="auto">
          <a:xfrm>
            <a:off x="3344863" y="4122738"/>
            <a:ext cx="381000" cy="220662"/>
          </a:xfrm>
          <a:prstGeom prst="rect">
            <a:avLst/>
          </a:prstGeom>
          <a:solidFill>
            <a:srgbClr val="3366FF"/>
          </a:solidFill>
          <a:ln w="9525">
            <a:solidFill>
              <a:schemeClr val="tx1"/>
            </a:solidFill>
            <a:miter lim="800000"/>
            <a:headEnd/>
            <a:tailEnd/>
          </a:ln>
          <a:effectLst/>
        </p:spPr>
        <p:txBody>
          <a:bodyPr wrap="none" anchor="ctr"/>
          <a:lstStyle/>
          <a:p>
            <a:endParaRPr lang="zh-CN" altLang="en-US"/>
          </a:p>
        </p:txBody>
      </p:sp>
      <p:sp>
        <p:nvSpPr>
          <p:cNvPr id="59415" name="Oval 23"/>
          <p:cNvSpPr>
            <a:spLocks noChangeArrowheads="1"/>
          </p:cNvSpPr>
          <p:nvPr/>
        </p:nvSpPr>
        <p:spPr bwMode="auto">
          <a:xfrm>
            <a:off x="1524000" y="3581400"/>
            <a:ext cx="1295400" cy="762000"/>
          </a:xfrm>
          <a:prstGeom prst="ellipse">
            <a:avLst/>
          </a:prstGeom>
          <a:solidFill>
            <a:srgbClr val="66FF66"/>
          </a:solidFill>
          <a:ln w="9525">
            <a:solidFill>
              <a:schemeClr val="tx1"/>
            </a:solidFill>
            <a:round/>
            <a:headEnd/>
            <a:tailEnd/>
          </a:ln>
          <a:effectLst/>
        </p:spPr>
        <p:txBody>
          <a:bodyPr wrap="none" anchor="ctr"/>
          <a:lstStyle/>
          <a:p>
            <a:pPr algn="ctr">
              <a:lnSpc>
                <a:spcPct val="100000"/>
              </a:lnSpc>
              <a:spcBef>
                <a:spcPct val="0"/>
              </a:spcBef>
              <a:buClrTx/>
              <a:buFontTx/>
              <a:buNone/>
            </a:pPr>
            <a:endParaRPr lang="zh-CN" altLang="zh-CN" sz="2400" b="0">
              <a:latin typeface="Times New Roman" pitchFamily="18" charset="0"/>
            </a:endParaRPr>
          </a:p>
        </p:txBody>
      </p:sp>
      <p:sp>
        <p:nvSpPr>
          <p:cNvPr id="59416" name="Rectangle 24"/>
          <p:cNvSpPr>
            <a:spLocks noChangeArrowheads="1"/>
          </p:cNvSpPr>
          <p:nvPr/>
        </p:nvSpPr>
        <p:spPr bwMode="auto">
          <a:xfrm>
            <a:off x="1985963" y="4114800"/>
            <a:ext cx="381000" cy="2286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9417" name="Rectangle 25"/>
          <p:cNvSpPr>
            <a:spLocks noChangeArrowheads="1"/>
          </p:cNvSpPr>
          <p:nvPr/>
        </p:nvSpPr>
        <p:spPr bwMode="auto">
          <a:xfrm>
            <a:off x="1981200" y="4343400"/>
            <a:ext cx="381000" cy="457200"/>
          </a:xfrm>
          <a:prstGeom prst="rect">
            <a:avLst/>
          </a:prstGeom>
          <a:solidFill>
            <a:srgbClr val="00CC00"/>
          </a:solidFill>
          <a:ln w="9525">
            <a:solidFill>
              <a:schemeClr val="tx1"/>
            </a:solidFill>
            <a:miter lim="800000"/>
            <a:headEnd/>
            <a:tailEnd/>
          </a:ln>
          <a:effectLst/>
        </p:spPr>
        <p:txBody>
          <a:bodyPr wrap="none" anchor="ctr"/>
          <a:lstStyle/>
          <a:p>
            <a:endParaRPr lang="zh-CN" altLang="en-US"/>
          </a:p>
        </p:txBody>
      </p:sp>
      <p:sp>
        <p:nvSpPr>
          <p:cNvPr id="59418" name="Line 26"/>
          <p:cNvSpPr>
            <a:spLocks noChangeShapeType="1"/>
          </p:cNvSpPr>
          <p:nvPr/>
        </p:nvSpPr>
        <p:spPr bwMode="auto">
          <a:xfrm flipV="1">
            <a:off x="2743200" y="4876800"/>
            <a:ext cx="762000" cy="457200"/>
          </a:xfrm>
          <a:prstGeom prst="line">
            <a:avLst/>
          </a:prstGeom>
          <a:noFill/>
          <a:ln w="28575">
            <a:solidFill>
              <a:schemeClr val="tx1"/>
            </a:solidFill>
            <a:round/>
            <a:headEnd/>
            <a:tailEnd type="triangle" w="med" len="med"/>
          </a:ln>
          <a:effectLst/>
        </p:spPr>
        <p:txBody>
          <a:bodyPr/>
          <a:lstStyle/>
          <a:p>
            <a:endParaRPr lang="zh-CN" altLang="en-US"/>
          </a:p>
        </p:txBody>
      </p:sp>
      <p:sp>
        <p:nvSpPr>
          <p:cNvPr id="59419" name="Line 27"/>
          <p:cNvSpPr>
            <a:spLocks noChangeShapeType="1"/>
          </p:cNvSpPr>
          <p:nvPr/>
        </p:nvSpPr>
        <p:spPr bwMode="auto">
          <a:xfrm flipV="1">
            <a:off x="6629400" y="4953000"/>
            <a:ext cx="0" cy="457200"/>
          </a:xfrm>
          <a:prstGeom prst="line">
            <a:avLst/>
          </a:prstGeom>
          <a:noFill/>
          <a:ln w="28575">
            <a:solidFill>
              <a:schemeClr val="tx1"/>
            </a:solidFill>
            <a:round/>
            <a:headEnd/>
            <a:tailEnd type="triangle" w="med" len="med"/>
          </a:ln>
          <a:effectLst/>
        </p:spPr>
        <p:txBody>
          <a:bodyPr/>
          <a:lstStyle/>
          <a:p>
            <a:endParaRPr lang="zh-CN" altLang="en-US"/>
          </a:p>
        </p:txBody>
      </p:sp>
      <p:sp>
        <p:nvSpPr>
          <p:cNvPr id="59420" name="Rectangle 28"/>
          <p:cNvSpPr>
            <a:spLocks noChangeArrowheads="1"/>
          </p:cNvSpPr>
          <p:nvPr/>
        </p:nvSpPr>
        <p:spPr bwMode="auto">
          <a:xfrm>
            <a:off x="609600" y="6172200"/>
            <a:ext cx="4402138" cy="366713"/>
          </a:xfrm>
          <a:prstGeom prst="rect">
            <a:avLst/>
          </a:prstGeom>
          <a:noFill/>
          <a:ln w="9525">
            <a:noFill/>
            <a:miter lim="800000"/>
            <a:headEnd/>
            <a:tailEnd/>
          </a:ln>
          <a:effectLst/>
        </p:spPr>
        <p:txBody>
          <a:bodyPr wrap="none">
            <a:spAutoFit/>
          </a:bodyPr>
          <a:lstStyle/>
          <a:p>
            <a:pPr>
              <a:lnSpc>
                <a:spcPct val="100000"/>
              </a:lnSpc>
              <a:spcBef>
                <a:spcPct val="0"/>
              </a:spcBef>
              <a:buClrTx/>
              <a:buFontTx/>
              <a:buNone/>
            </a:pPr>
            <a:r>
              <a:rPr lang="en-US" altLang="zh-CN" b="0"/>
              <a:t>source: </a:t>
            </a:r>
            <a:r>
              <a:rPr lang="en-US" altLang="zh-CN" b="0" u="sng"/>
              <a:t>M. Tompa</a:t>
            </a:r>
            <a:r>
              <a:rPr lang="en-US" altLang="zh-CN" b="0"/>
              <a:t>, U. of Washington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Gibbs Sampler</a:t>
            </a:r>
            <a:endParaRPr lang="zh-CN" altLang="en-US" dirty="0"/>
          </a:p>
        </p:txBody>
      </p:sp>
      <p:sp>
        <p:nvSpPr>
          <p:cNvPr id="3" name="内容占位符 2"/>
          <p:cNvSpPr>
            <a:spLocks noGrp="1"/>
          </p:cNvSpPr>
          <p:nvPr>
            <p:ph idx="1"/>
          </p:nvPr>
        </p:nvSpPr>
        <p:spPr/>
        <p:txBody>
          <a:bodyPr/>
          <a:lstStyle/>
          <a:p>
            <a:r>
              <a:rPr lang="en-US" altLang="zh-CN" dirty="0" smtClean="0"/>
              <a:t>A stochastic version of EM that differs from deterministic EM in two key ways</a:t>
            </a:r>
          </a:p>
          <a:p>
            <a:endParaRPr lang="en-US" altLang="zh-CN" dirty="0" smtClean="0"/>
          </a:p>
          <a:p>
            <a:r>
              <a:rPr lang="en-US" altLang="zh-CN" dirty="0" smtClean="0"/>
              <a:t>At each iteration, we only update the motif position of a single sequence</a:t>
            </a:r>
          </a:p>
          <a:p>
            <a:r>
              <a:rPr lang="en-US" altLang="zh-CN" dirty="0" smtClean="0"/>
              <a:t>We may update a motif position to a “suboptimal” new position</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Gibbs Sampler</a:t>
            </a:r>
            <a:endParaRPr lang="zh-CN" altLang="en-US" dirty="0"/>
          </a:p>
        </p:txBody>
      </p:sp>
      <p:sp>
        <p:nvSpPr>
          <p:cNvPr id="3" name="内容占位符 2"/>
          <p:cNvSpPr>
            <a:spLocks noGrp="1"/>
          </p:cNvSpPr>
          <p:nvPr>
            <p:ph idx="1"/>
          </p:nvPr>
        </p:nvSpPr>
        <p:spPr/>
        <p:txBody>
          <a:bodyPr>
            <a:normAutofit lnSpcReduction="10000"/>
          </a:bodyPr>
          <a:lstStyle/>
          <a:p>
            <a:pPr marL="228600" indent="-228600">
              <a:lnSpc>
                <a:spcPct val="90000"/>
              </a:lnSpc>
              <a:spcAft>
                <a:spcPct val="30000"/>
              </a:spcAft>
              <a:buFontTx/>
              <a:buAutoNum type="arabicPeriod"/>
            </a:pPr>
            <a:r>
              <a:rPr lang="en-US" altLang="zh-CN" dirty="0" smtClean="0">
                <a:ea typeface="宋体" charset="-122"/>
              </a:rPr>
              <a:t> Start with </a:t>
            </a:r>
            <a:r>
              <a:rPr lang="en-US" altLang="zh-CN" dirty="0" smtClean="0">
                <a:solidFill>
                  <a:schemeClr val="accent2"/>
                </a:solidFill>
                <a:ea typeface="宋体" charset="-122"/>
              </a:rPr>
              <a:t>random motif locations</a:t>
            </a:r>
            <a:r>
              <a:rPr lang="en-US" altLang="zh-CN" dirty="0" smtClean="0">
                <a:ea typeface="宋体" charset="-122"/>
              </a:rPr>
              <a:t> and calculate a motif model</a:t>
            </a:r>
          </a:p>
          <a:p>
            <a:pPr marL="228600" indent="-228600">
              <a:lnSpc>
                <a:spcPct val="90000"/>
              </a:lnSpc>
              <a:spcAft>
                <a:spcPct val="30000"/>
              </a:spcAft>
              <a:buFontTx/>
              <a:buAutoNum type="arabicPeriod"/>
            </a:pPr>
            <a:r>
              <a:rPr lang="en-US" altLang="zh-CN" dirty="0" smtClean="0">
                <a:ea typeface="宋体" charset="-122"/>
              </a:rPr>
              <a:t> Randomly select a sequence, </a:t>
            </a:r>
            <a:r>
              <a:rPr lang="en-US" altLang="zh-CN" dirty="0" smtClean="0">
                <a:solidFill>
                  <a:schemeClr val="accent2"/>
                </a:solidFill>
                <a:ea typeface="宋体" charset="-122"/>
              </a:rPr>
              <a:t>remove its motif</a:t>
            </a:r>
            <a:r>
              <a:rPr lang="en-US" altLang="zh-CN" dirty="0" smtClean="0">
                <a:ea typeface="宋体" charset="-122"/>
              </a:rPr>
              <a:t> and </a:t>
            </a:r>
            <a:r>
              <a:rPr lang="en-US" altLang="zh-CN" dirty="0" smtClean="0">
                <a:solidFill>
                  <a:schemeClr val="accent2"/>
                </a:solidFill>
                <a:ea typeface="宋体" charset="-122"/>
              </a:rPr>
              <a:t>recalculate </a:t>
            </a:r>
            <a:r>
              <a:rPr lang="en-US" altLang="zh-CN" dirty="0" err="1" smtClean="0">
                <a:solidFill>
                  <a:schemeClr val="accent2"/>
                </a:solidFill>
                <a:ea typeface="宋体" charset="-122"/>
              </a:rPr>
              <a:t>tempory</a:t>
            </a:r>
            <a:r>
              <a:rPr lang="en-US" altLang="zh-CN" dirty="0" smtClean="0">
                <a:solidFill>
                  <a:schemeClr val="accent2"/>
                </a:solidFill>
                <a:ea typeface="宋体" charset="-122"/>
              </a:rPr>
              <a:t> model</a:t>
            </a:r>
          </a:p>
          <a:p>
            <a:pPr marL="228600" indent="-228600">
              <a:lnSpc>
                <a:spcPct val="90000"/>
              </a:lnSpc>
              <a:spcAft>
                <a:spcPct val="30000"/>
              </a:spcAft>
              <a:buFontTx/>
              <a:buAutoNum type="arabicPeriod"/>
            </a:pPr>
            <a:r>
              <a:rPr lang="en-US" altLang="zh-CN" dirty="0" smtClean="0">
                <a:ea typeface="宋体" charset="-122"/>
              </a:rPr>
              <a:t> With temporary model, calculate </a:t>
            </a:r>
            <a:r>
              <a:rPr lang="en-US" altLang="zh-CN" dirty="0" smtClean="0">
                <a:solidFill>
                  <a:schemeClr val="accent2"/>
                </a:solidFill>
                <a:ea typeface="宋体" charset="-122"/>
              </a:rPr>
              <a:t>probability of motif at each position</a:t>
            </a:r>
            <a:r>
              <a:rPr lang="en-US" altLang="zh-CN" dirty="0" smtClean="0">
                <a:ea typeface="宋体" charset="-122"/>
              </a:rPr>
              <a:t> on sequence</a:t>
            </a:r>
          </a:p>
          <a:p>
            <a:pPr marL="228600" indent="-228600">
              <a:lnSpc>
                <a:spcPct val="90000"/>
              </a:lnSpc>
              <a:spcAft>
                <a:spcPct val="30000"/>
              </a:spcAft>
              <a:buFontTx/>
              <a:buAutoNum type="arabicPeriod"/>
            </a:pPr>
            <a:r>
              <a:rPr lang="en-US" altLang="zh-CN" dirty="0" smtClean="0">
                <a:ea typeface="宋体" charset="-122"/>
              </a:rPr>
              <a:t> Select </a:t>
            </a:r>
            <a:r>
              <a:rPr lang="en-US" altLang="zh-CN" dirty="0" smtClean="0">
                <a:solidFill>
                  <a:schemeClr val="accent2"/>
                </a:solidFill>
                <a:ea typeface="宋体" charset="-122"/>
              </a:rPr>
              <a:t>new position</a:t>
            </a:r>
            <a:r>
              <a:rPr lang="en-US" altLang="zh-CN" dirty="0" smtClean="0">
                <a:ea typeface="宋体" charset="-122"/>
              </a:rPr>
              <a:t> based on this distribution</a:t>
            </a:r>
          </a:p>
          <a:p>
            <a:pPr marL="228600" indent="-228600">
              <a:lnSpc>
                <a:spcPct val="90000"/>
              </a:lnSpc>
              <a:spcAft>
                <a:spcPct val="30000"/>
              </a:spcAft>
              <a:buFontTx/>
              <a:buAutoNum type="arabicPeriod"/>
            </a:pPr>
            <a:r>
              <a:rPr lang="en-US" altLang="zh-CN" dirty="0" smtClean="0">
                <a:ea typeface="宋体" charset="-122"/>
              </a:rPr>
              <a:t> Update model and Iterate</a:t>
            </a: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685800" y="457200"/>
            <a:ext cx="7772400" cy="1143000"/>
          </a:xfrm>
        </p:spPr>
        <p:txBody>
          <a:bodyPr/>
          <a:lstStyle/>
          <a:p>
            <a:r>
              <a:rPr lang="en-US" altLang="zh-CN">
                <a:ea typeface="宋体" charset="-122"/>
              </a:rPr>
              <a:t>Sampling New Motif Positions</a:t>
            </a:r>
          </a:p>
        </p:txBody>
      </p:sp>
      <p:sp>
        <p:nvSpPr>
          <p:cNvPr id="527363" name="Rectangle 3"/>
          <p:cNvSpPr>
            <a:spLocks noGrp="1" noChangeArrowheads="1"/>
          </p:cNvSpPr>
          <p:nvPr>
            <p:ph type="body" idx="1"/>
          </p:nvPr>
        </p:nvSpPr>
        <p:spPr/>
        <p:txBody>
          <a:bodyPr>
            <a:normAutofit lnSpcReduction="10000"/>
          </a:bodyPr>
          <a:lstStyle/>
          <a:p>
            <a:pPr>
              <a:lnSpc>
                <a:spcPct val="90000"/>
              </a:lnSpc>
            </a:pPr>
            <a:r>
              <a:rPr lang="en-US" altLang="zh-CN" dirty="0" smtClean="0">
                <a:ea typeface="宋体" charset="-122"/>
              </a:rPr>
              <a:t>For </a:t>
            </a:r>
            <a:r>
              <a:rPr lang="en-US" altLang="zh-CN" dirty="0">
                <a:ea typeface="宋体" charset="-122"/>
              </a:rPr>
              <a:t>each possible starting position,           </a:t>
            </a:r>
            <a:r>
              <a:rPr lang="en-US" altLang="zh-CN" dirty="0" smtClean="0">
                <a:ea typeface="宋体" charset="-122"/>
              </a:rPr>
              <a:t> , </a:t>
            </a:r>
            <a:r>
              <a:rPr lang="en-US" altLang="zh-CN" dirty="0">
                <a:ea typeface="宋体" charset="-122"/>
              </a:rPr>
              <a:t>compute a </a:t>
            </a:r>
            <a:r>
              <a:rPr lang="en-US" altLang="zh-CN" dirty="0" smtClean="0">
                <a:ea typeface="宋体" charset="-122"/>
              </a:rPr>
              <a:t>weight (likelihood ratio)</a:t>
            </a:r>
            <a:endParaRPr lang="en-US" altLang="zh-CN"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smtClean="0">
              <a:ea typeface="宋体" charset="-122"/>
            </a:endParaRPr>
          </a:p>
          <a:p>
            <a:pPr>
              <a:lnSpc>
                <a:spcPct val="90000"/>
              </a:lnSpc>
            </a:pPr>
            <a:r>
              <a:rPr lang="en-US" altLang="zh-CN" dirty="0" smtClean="0">
                <a:ea typeface="宋体" charset="-122"/>
              </a:rPr>
              <a:t>Randomly </a:t>
            </a:r>
            <a:r>
              <a:rPr lang="en-US" altLang="zh-CN" dirty="0">
                <a:ea typeface="宋体" charset="-122"/>
              </a:rPr>
              <a:t>select a new starting position       according to these weights</a:t>
            </a:r>
          </a:p>
        </p:txBody>
      </p:sp>
      <p:graphicFrame>
        <p:nvGraphicFramePr>
          <p:cNvPr id="527367" name="Object 7"/>
          <p:cNvGraphicFramePr>
            <a:graphicFrameLocks noChangeAspect="1"/>
          </p:cNvGraphicFramePr>
          <p:nvPr/>
        </p:nvGraphicFramePr>
        <p:xfrm>
          <a:off x="2339752" y="2636912"/>
          <a:ext cx="2962275" cy="2401888"/>
        </p:xfrm>
        <a:graphic>
          <a:graphicData uri="http://schemas.openxmlformats.org/presentationml/2006/ole">
            <p:oleObj spid="_x0000_s91138" name="Equation" r:id="rId3" imgW="1091880" imgH="888840" progId="Equation.3">
              <p:embed/>
            </p:oleObj>
          </a:graphicData>
        </a:graphic>
      </p:graphicFrame>
      <p:graphicFrame>
        <p:nvGraphicFramePr>
          <p:cNvPr id="527368" name="Object 8"/>
          <p:cNvGraphicFramePr>
            <a:graphicFrameLocks noChangeAspect="1"/>
          </p:cNvGraphicFramePr>
          <p:nvPr/>
        </p:nvGraphicFramePr>
        <p:xfrm>
          <a:off x="6732240" y="1556792"/>
          <a:ext cx="838200" cy="485775"/>
        </p:xfrm>
        <a:graphic>
          <a:graphicData uri="http://schemas.openxmlformats.org/presentationml/2006/ole">
            <p:oleObj spid="_x0000_s91139" name="Equation" r:id="rId4" imgW="393480" imgH="228600" progId="Equation.3">
              <p:embed/>
            </p:oleObj>
          </a:graphicData>
        </a:graphic>
      </p:graphicFrame>
      <p:graphicFrame>
        <p:nvGraphicFramePr>
          <p:cNvPr id="527369" name="Object 9"/>
          <p:cNvGraphicFramePr>
            <a:graphicFrameLocks noChangeAspect="1"/>
          </p:cNvGraphicFramePr>
          <p:nvPr/>
        </p:nvGraphicFramePr>
        <p:xfrm>
          <a:off x="7596336" y="5013176"/>
          <a:ext cx="325438" cy="485775"/>
        </p:xfrm>
        <a:graphic>
          <a:graphicData uri="http://schemas.openxmlformats.org/presentationml/2006/ole">
            <p:oleObj spid="_x0000_s91140" name="Equation" r:id="rId5" imgW="152280" imgH="228600"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Initialization</a:t>
            </a:r>
            <a:endParaRPr lang="zh-CN" altLang="en-US" dirty="0"/>
          </a:p>
        </p:txBody>
      </p:sp>
      <p:sp>
        <p:nvSpPr>
          <p:cNvPr id="3" name="内容占位符 2"/>
          <p:cNvSpPr>
            <a:spLocks noGrp="1"/>
          </p:cNvSpPr>
          <p:nvPr>
            <p:ph idx="1"/>
          </p:nvPr>
        </p:nvSpPr>
        <p:spPr>
          <a:xfrm>
            <a:off x="500034" y="1428736"/>
            <a:ext cx="8229600" cy="4525963"/>
          </a:xfrm>
        </p:spPr>
        <p:txBody>
          <a:bodyPr/>
          <a:lstStyle/>
          <a:p>
            <a:r>
              <a:rPr lang="en-US" altLang="zh-CN" dirty="0" smtClean="0">
                <a:ea typeface="宋体" charset="-122"/>
              </a:rPr>
              <a:t>Random choose motif location</a:t>
            </a:r>
          </a:p>
          <a:p>
            <a:endParaRPr lang="zh-CN" altLang="en-US" dirty="0"/>
          </a:p>
        </p:txBody>
      </p:sp>
      <p:sp>
        <p:nvSpPr>
          <p:cNvPr id="45" name="Line 5"/>
          <p:cNvSpPr>
            <a:spLocks noChangeShapeType="1"/>
          </p:cNvSpPr>
          <p:nvPr/>
        </p:nvSpPr>
        <p:spPr bwMode="auto">
          <a:xfrm>
            <a:off x="1319187" y="4600569"/>
            <a:ext cx="6421438" cy="1587"/>
          </a:xfrm>
          <a:prstGeom prst="line">
            <a:avLst/>
          </a:prstGeom>
          <a:noFill/>
          <a:ln w="28575">
            <a:solidFill>
              <a:schemeClr val="tx1"/>
            </a:solidFill>
            <a:round/>
            <a:headEnd/>
            <a:tailEnd/>
          </a:ln>
        </p:spPr>
        <p:txBody>
          <a:bodyPr/>
          <a:lstStyle/>
          <a:p>
            <a:endParaRPr lang="zh-CN" altLang="en-US"/>
          </a:p>
        </p:txBody>
      </p:sp>
      <p:sp>
        <p:nvSpPr>
          <p:cNvPr id="46" name="AutoShape 6"/>
          <p:cNvSpPr>
            <a:spLocks noChangeArrowheads="1"/>
          </p:cNvSpPr>
          <p:nvPr/>
        </p:nvSpPr>
        <p:spPr bwMode="auto">
          <a:xfrm>
            <a:off x="6332512" y="4421181"/>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47" name="Line 7"/>
          <p:cNvSpPr>
            <a:spLocks noChangeShapeType="1"/>
          </p:cNvSpPr>
          <p:nvPr/>
        </p:nvSpPr>
        <p:spPr bwMode="auto">
          <a:xfrm>
            <a:off x="1428725" y="3578219"/>
            <a:ext cx="6311900" cy="1587"/>
          </a:xfrm>
          <a:prstGeom prst="line">
            <a:avLst/>
          </a:prstGeom>
          <a:noFill/>
          <a:ln w="28575">
            <a:solidFill>
              <a:schemeClr val="tx1"/>
            </a:solidFill>
            <a:round/>
            <a:headEnd/>
            <a:tailEnd/>
          </a:ln>
        </p:spPr>
        <p:txBody>
          <a:bodyPr/>
          <a:lstStyle/>
          <a:p>
            <a:endParaRPr lang="zh-CN" altLang="en-US"/>
          </a:p>
        </p:txBody>
      </p:sp>
      <p:sp>
        <p:nvSpPr>
          <p:cNvPr id="48" name="AutoShape 8"/>
          <p:cNvSpPr>
            <a:spLocks noChangeArrowheads="1"/>
          </p:cNvSpPr>
          <p:nvPr/>
        </p:nvSpPr>
        <p:spPr bwMode="auto">
          <a:xfrm>
            <a:off x="6332512" y="3400419"/>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49" name="Line 9"/>
          <p:cNvSpPr>
            <a:spLocks noChangeShapeType="1"/>
          </p:cNvSpPr>
          <p:nvPr/>
        </p:nvSpPr>
        <p:spPr bwMode="auto">
          <a:xfrm>
            <a:off x="1914500" y="4089394"/>
            <a:ext cx="5826125" cy="1587"/>
          </a:xfrm>
          <a:prstGeom prst="line">
            <a:avLst/>
          </a:prstGeom>
          <a:noFill/>
          <a:ln w="28575">
            <a:solidFill>
              <a:schemeClr val="tx1"/>
            </a:solidFill>
            <a:round/>
            <a:headEnd/>
            <a:tailEnd/>
          </a:ln>
        </p:spPr>
        <p:txBody>
          <a:bodyPr/>
          <a:lstStyle/>
          <a:p>
            <a:endParaRPr lang="zh-CN" altLang="en-US"/>
          </a:p>
        </p:txBody>
      </p:sp>
      <p:sp>
        <p:nvSpPr>
          <p:cNvPr id="50" name="AutoShape 10"/>
          <p:cNvSpPr>
            <a:spLocks noChangeArrowheads="1"/>
          </p:cNvSpPr>
          <p:nvPr/>
        </p:nvSpPr>
        <p:spPr bwMode="auto">
          <a:xfrm>
            <a:off x="6332512" y="3910006"/>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1" name="Line 11"/>
          <p:cNvSpPr>
            <a:spLocks noChangeShapeType="1"/>
          </p:cNvSpPr>
          <p:nvPr/>
        </p:nvSpPr>
        <p:spPr bwMode="auto">
          <a:xfrm>
            <a:off x="1000100" y="3070219"/>
            <a:ext cx="6740525" cy="1587"/>
          </a:xfrm>
          <a:prstGeom prst="line">
            <a:avLst/>
          </a:prstGeom>
          <a:noFill/>
          <a:ln w="28575">
            <a:solidFill>
              <a:schemeClr val="tx1"/>
            </a:solidFill>
            <a:round/>
            <a:headEnd/>
            <a:tailEnd/>
          </a:ln>
        </p:spPr>
        <p:txBody>
          <a:bodyPr/>
          <a:lstStyle/>
          <a:p>
            <a:endParaRPr lang="zh-CN" altLang="en-US"/>
          </a:p>
        </p:txBody>
      </p:sp>
      <p:sp>
        <p:nvSpPr>
          <p:cNvPr id="52" name="AutoShape 12"/>
          <p:cNvSpPr>
            <a:spLocks noChangeArrowheads="1"/>
          </p:cNvSpPr>
          <p:nvPr/>
        </p:nvSpPr>
        <p:spPr bwMode="auto">
          <a:xfrm>
            <a:off x="6332512" y="2890831"/>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3" name="Rectangle 101"/>
          <p:cNvSpPr>
            <a:spLocks noChangeArrowheads="1"/>
          </p:cNvSpPr>
          <p:nvPr/>
        </p:nvSpPr>
        <p:spPr bwMode="auto">
          <a:xfrm>
            <a:off x="2643162" y="4516431"/>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4" name="Rectangle 102"/>
          <p:cNvSpPr>
            <a:spLocks noChangeArrowheads="1"/>
          </p:cNvSpPr>
          <p:nvPr/>
        </p:nvSpPr>
        <p:spPr bwMode="auto">
          <a:xfrm>
            <a:off x="3830612" y="4003669"/>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5" name="Rectangle 103"/>
          <p:cNvSpPr>
            <a:spLocks noChangeArrowheads="1"/>
          </p:cNvSpPr>
          <p:nvPr/>
        </p:nvSpPr>
        <p:spPr bwMode="auto">
          <a:xfrm>
            <a:off x="2990825" y="3494081"/>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6" name="Rectangle 104"/>
          <p:cNvSpPr>
            <a:spLocks noChangeArrowheads="1"/>
          </p:cNvSpPr>
          <p:nvPr/>
        </p:nvSpPr>
        <p:spPr bwMode="auto">
          <a:xfrm>
            <a:off x="4829150" y="2992431"/>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Demo: Step 2</a:t>
            </a:r>
            <a:endParaRPr lang="zh-CN" altLang="en-US" dirty="0"/>
          </a:p>
        </p:txBody>
      </p:sp>
      <p:sp>
        <p:nvSpPr>
          <p:cNvPr id="59" name="内容占位符 58"/>
          <p:cNvSpPr>
            <a:spLocks noGrp="1"/>
          </p:cNvSpPr>
          <p:nvPr>
            <p:ph idx="1"/>
          </p:nvPr>
        </p:nvSpPr>
        <p:spPr/>
        <p:txBody>
          <a:bodyPr/>
          <a:lstStyle/>
          <a:p>
            <a:r>
              <a:rPr lang="en-US" altLang="zh-CN" dirty="0" smtClean="0"/>
              <a:t>Random Select One Sequence and Remove Its Motif. Recalculate its  Temporal Model</a:t>
            </a:r>
            <a:endParaRPr lang="zh-CN" altLang="en-US" dirty="0"/>
          </a:p>
        </p:txBody>
      </p:sp>
      <p:grpSp>
        <p:nvGrpSpPr>
          <p:cNvPr id="18" name="组合 17"/>
          <p:cNvGrpSpPr/>
          <p:nvPr/>
        </p:nvGrpSpPr>
        <p:grpSpPr>
          <a:xfrm>
            <a:off x="1071538" y="2857496"/>
            <a:ext cx="6842125" cy="1889125"/>
            <a:chOff x="1000100" y="2890831"/>
            <a:chExt cx="6842125" cy="1889125"/>
          </a:xfrm>
        </p:grpSpPr>
        <p:sp>
          <p:nvSpPr>
            <p:cNvPr id="5" name="Line 5"/>
            <p:cNvSpPr>
              <a:spLocks noChangeShapeType="1"/>
            </p:cNvSpPr>
            <p:nvPr/>
          </p:nvSpPr>
          <p:spPr bwMode="auto">
            <a:xfrm>
              <a:off x="1319187" y="4600569"/>
              <a:ext cx="6421438" cy="1587"/>
            </a:xfrm>
            <a:prstGeom prst="line">
              <a:avLst/>
            </a:prstGeom>
            <a:noFill/>
            <a:ln w="28575">
              <a:solidFill>
                <a:schemeClr val="tx1"/>
              </a:solidFill>
              <a:round/>
              <a:headEnd/>
              <a:tailEnd/>
            </a:ln>
          </p:spPr>
          <p:txBody>
            <a:bodyPr/>
            <a:lstStyle/>
            <a:p>
              <a:endParaRPr lang="zh-CN" altLang="en-US"/>
            </a:p>
          </p:txBody>
        </p:sp>
        <p:sp>
          <p:nvSpPr>
            <p:cNvPr id="6" name="AutoShape 6"/>
            <p:cNvSpPr>
              <a:spLocks noChangeArrowheads="1"/>
            </p:cNvSpPr>
            <p:nvPr/>
          </p:nvSpPr>
          <p:spPr bwMode="auto">
            <a:xfrm>
              <a:off x="6332512" y="4421181"/>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7" name="Line 7"/>
            <p:cNvSpPr>
              <a:spLocks noChangeShapeType="1"/>
            </p:cNvSpPr>
            <p:nvPr/>
          </p:nvSpPr>
          <p:spPr bwMode="auto">
            <a:xfrm>
              <a:off x="1428725" y="3578219"/>
              <a:ext cx="6311900" cy="1587"/>
            </a:xfrm>
            <a:prstGeom prst="line">
              <a:avLst/>
            </a:prstGeom>
            <a:noFill/>
            <a:ln w="28575">
              <a:solidFill>
                <a:schemeClr val="tx1"/>
              </a:solidFill>
              <a:round/>
              <a:headEnd/>
              <a:tailEnd/>
            </a:ln>
          </p:spPr>
          <p:txBody>
            <a:bodyPr/>
            <a:lstStyle/>
            <a:p>
              <a:endParaRPr lang="zh-CN" altLang="en-US"/>
            </a:p>
          </p:txBody>
        </p:sp>
        <p:sp>
          <p:nvSpPr>
            <p:cNvPr id="8" name="AutoShape 8"/>
            <p:cNvSpPr>
              <a:spLocks noChangeArrowheads="1"/>
            </p:cNvSpPr>
            <p:nvPr/>
          </p:nvSpPr>
          <p:spPr bwMode="auto">
            <a:xfrm>
              <a:off x="6332512" y="3400419"/>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9" name="Line 9"/>
            <p:cNvSpPr>
              <a:spLocks noChangeShapeType="1"/>
            </p:cNvSpPr>
            <p:nvPr/>
          </p:nvSpPr>
          <p:spPr bwMode="auto">
            <a:xfrm>
              <a:off x="1914500" y="4089394"/>
              <a:ext cx="5826125" cy="1587"/>
            </a:xfrm>
            <a:prstGeom prst="line">
              <a:avLst/>
            </a:prstGeom>
            <a:noFill/>
            <a:ln w="28575">
              <a:solidFill>
                <a:schemeClr val="tx1"/>
              </a:solidFill>
              <a:round/>
              <a:headEnd/>
              <a:tailEnd/>
            </a:ln>
          </p:spPr>
          <p:txBody>
            <a:bodyPr/>
            <a:lstStyle/>
            <a:p>
              <a:endParaRPr lang="zh-CN" altLang="en-US"/>
            </a:p>
          </p:txBody>
        </p:sp>
        <p:sp>
          <p:nvSpPr>
            <p:cNvPr id="10" name="AutoShape 10"/>
            <p:cNvSpPr>
              <a:spLocks noChangeArrowheads="1"/>
            </p:cNvSpPr>
            <p:nvPr/>
          </p:nvSpPr>
          <p:spPr bwMode="auto">
            <a:xfrm>
              <a:off x="6332512" y="3910006"/>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1" name="Line 11"/>
            <p:cNvSpPr>
              <a:spLocks noChangeShapeType="1"/>
            </p:cNvSpPr>
            <p:nvPr/>
          </p:nvSpPr>
          <p:spPr bwMode="auto">
            <a:xfrm>
              <a:off x="1000100" y="3070219"/>
              <a:ext cx="6740525" cy="1587"/>
            </a:xfrm>
            <a:prstGeom prst="line">
              <a:avLst/>
            </a:prstGeom>
            <a:noFill/>
            <a:ln w="28575">
              <a:solidFill>
                <a:schemeClr val="tx1"/>
              </a:solidFill>
              <a:round/>
              <a:headEnd/>
              <a:tailEnd/>
            </a:ln>
          </p:spPr>
          <p:txBody>
            <a:bodyPr/>
            <a:lstStyle/>
            <a:p>
              <a:endParaRPr lang="zh-CN" altLang="en-US"/>
            </a:p>
          </p:txBody>
        </p:sp>
        <p:sp>
          <p:nvSpPr>
            <p:cNvPr id="12" name="AutoShape 12"/>
            <p:cNvSpPr>
              <a:spLocks noChangeArrowheads="1"/>
            </p:cNvSpPr>
            <p:nvPr/>
          </p:nvSpPr>
          <p:spPr bwMode="auto">
            <a:xfrm>
              <a:off x="6332512" y="2890831"/>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3" name="Rectangle 101"/>
            <p:cNvSpPr>
              <a:spLocks noChangeArrowheads="1"/>
            </p:cNvSpPr>
            <p:nvPr/>
          </p:nvSpPr>
          <p:spPr bwMode="auto">
            <a:xfrm>
              <a:off x="2643162" y="4516431"/>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4" name="Rectangle 102"/>
            <p:cNvSpPr>
              <a:spLocks noChangeArrowheads="1"/>
            </p:cNvSpPr>
            <p:nvPr/>
          </p:nvSpPr>
          <p:spPr bwMode="auto">
            <a:xfrm>
              <a:off x="3830612" y="4003669"/>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5" name="Rectangle 103"/>
            <p:cNvSpPr>
              <a:spLocks noChangeArrowheads="1"/>
            </p:cNvSpPr>
            <p:nvPr/>
          </p:nvSpPr>
          <p:spPr bwMode="auto">
            <a:xfrm>
              <a:off x="2990825" y="3494081"/>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grpSp>
      <p:grpSp>
        <p:nvGrpSpPr>
          <p:cNvPr id="19" name="组合 18"/>
          <p:cNvGrpSpPr/>
          <p:nvPr/>
        </p:nvGrpSpPr>
        <p:grpSpPr>
          <a:xfrm>
            <a:off x="3071802" y="4929198"/>
            <a:ext cx="2708077" cy="1428760"/>
            <a:chOff x="3500430" y="5214950"/>
            <a:chExt cx="2708077" cy="1428760"/>
          </a:xfrm>
        </p:grpSpPr>
        <p:grpSp>
          <p:nvGrpSpPr>
            <p:cNvPr id="20" name="Group 18"/>
            <p:cNvGrpSpPr>
              <a:grpSpLocks/>
            </p:cNvGrpSpPr>
            <p:nvPr/>
          </p:nvGrpSpPr>
          <p:grpSpPr bwMode="auto">
            <a:xfrm>
              <a:off x="3936088" y="5214959"/>
              <a:ext cx="2272422" cy="1428762"/>
              <a:chOff x="765" y="2895"/>
              <a:chExt cx="1116" cy="686"/>
            </a:xfrm>
          </p:grpSpPr>
          <p:sp>
            <p:nvSpPr>
              <p:cNvPr id="22" name="Rectangle 19"/>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3" name="Rectangle 20"/>
              <p:cNvSpPr>
                <a:spLocks noChangeArrowheads="1"/>
              </p:cNvSpPr>
              <p:nvPr/>
            </p:nvSpPr>
            <p:spPr bwMode="auto">
              <a:xfrm>
                <a:off x="1509"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4" name="Rectangle 21"/>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1200" b="0" dirty="0">
                  <a:ea typeface="宋体" charset="-122"/>
                </a:endParaRPr>
              </a:p>
            </p:txBody>
          </p:sp>
          <p:sp>
            <p:nvSpPr>
              <p:cNvPr id="25" name="Rectangle 22"/>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26" name="Rectangle 23"/>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27" name="Rectangle 24"/>
              <p:cNvSpPr>
                <a:spLocks noChangeArrowheads="1"/>
              </p:cNvSpPr>
              <p:nvPr/>
            </p:nvSpPr>
            <p:spPr bwMode="auto">
              <a:xfrm>
                <a:off x="1323"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8" name="Rectangle 25"/>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29" name="Rectangle 26"/>
              <p:cNvSpPr>
                <a:spLocks noChangeArrowheads="1"/>
              </p:cNvSpPr>
              <p:nvPr/>
            </p:nvSpPr>
            <p:spPr bwMode="auto">
              <a:xfrm>
                <a:off x="951"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30" name="Rectangle 27"/>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1200" b="0" dirty="0">
                  <a:ea typeface="宋体" charset="-122"/>
                </a:endParaRPr>
              </a:p>
            </p:txBody>
          </p:sp>
          <p:sp>
            <p:nvSpPr>
              <p:cNvPr id="31" name="Rectangle 28"/>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32" name="Rectangle 29"/>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33" name="Rectangle 30"/>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34" name="Rectangle 31"/>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0.5</a:t>
                </a:r>
                <a:endParaRPr lang="en-US" altLang="zh-CN" sz="1200" b="0" dirty="0">
                  <a:ea typeface="宋体" charset="-122"/>
                </a:endParaRPr>
              </a:p>
            </p:txBody>
          </p:sp>
          <p:sp>
            <p:nvSpPr>
              <p:cNvPr id="35" name="Rectangle 32"/>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36" name="Rectangle 33"/>
              <p:cNvSpPr>
                <a:spLocks noChangeArrowheads="1"/>
              </p:cNvSpPr>
              <p:nvPr/>
            </p:nvSpPr>
            <p:spPr bwMode="auto">
              <a:xfrm>
                <a:off x="169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37" name="Rectangle 34"/>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38" name="Rectangle 35"/>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39" name="Rectangle 36"/>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40" name="Rectangle 37"/>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41" name="Rectangle 38"/>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0.3</a:t>
                </a:r>
                <a:endParaRPr lang="en-US" altLang="zh-CN" sz="1200" b="0" dirty="0">
                  <a:ea typeface="宋体" charset="-122"/>
                </a:endParaRPr>
              </a:p>
            </p:txBody>
          </p:sp>
          <p:sp>
            <p:nvSpPr>
              <p:cNvPr id="42" name="Rectangle 39"/>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0.4</a:t>
                </a:r>
                <a:endParaRPr lang="en-US" altLang="zh-CN" sz="1200" b="0" dirty="0">
                  <a:ea typeface="宋体" charset="-122"/>
                </a:endParaRPr>
              </a:p>
            </p:txBody>
          </p:sp>
          <p:sp>
            <p:nvSpPr>
              <p:cNvPr id="43" name="Rectangle 40"/>
              <p:cNvSpPr>
                <a:spLocks noChangeArrowheads="1"/>
              </p:cNvSpPr>
              <p:nvPr/>
            </p:nvSpPr>
            <p:spPr bwMode="auto">
              <a:xfrm>
                <a:off x="1137"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44" name="Rectangle 41"/>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0.2</a:t>
                </a:r>
                <a:endParaRPr lang="en-US" altLang="zh-CN" sz="1200" b="0" dirty="0">
                  <a:ea typeface="宋体" charset="-122"/>
                </a:endParaRPr>
              </a:p>
            </p:txBody>
          </p:sp>
          <p:sp>
            <p:nvSpPr>
              <p:cNvPr id="45" name="Rectangle 42"/>
              <p:cNvSpPr>
                <a:spLocks noChangeArrowheads="1"/>
              </p:cNvSpPr>
              <p:nvPr/>
            </p:nvSpPr>
            <p:spPr bwMode="auto">
              <a:xfrm>
                <a:off x="765" y="2895"/>
                <a:ext cx="186" cy="172"/>
              </a:xfrm>
              <a:prstGeom prst="rect">
                <a:avLst/>
              </a:prstGeom>
              <a:noFill/>
              <a:ln w="22225">
                <a:noFill/>
                <a:miter lim="800000"/>
                <a:headEnd/>
                <a:tailEnd/>
              </a:ln>
            </p:spPr>
            <p:txBody>
              <a:bodyPr/>
              <a:lstStyle/>
              <a:p>
                <a:pPr>
                  <a:spcBef>
                    <a:spcPct val="20000"/>
                  </a:spcBef>
                </a:pPr>
                <a:r>
                  <a:rPr lang="en-US" altLang="zh-CN" sz="1200" b="0" dirty="0" smtClean="0">
                    <a:ea typeface="宋体" charset="-122"/>
                  </a:rPr>
                  <a:t>0.1</a:t>
                </a:r>
                <a:endParaRPr lang="en-US" altLang="zh-CN" sz="1200" b="0" dirty="0">
                  <a:ea typeface="宋体" charset="-122"/>
                </a:endParaRPr>
              </a:p>
            </p:txBody>
          </p:sp>
          <p:sp>
            <p:nvSpPr>
              <p:cNvPr id="46" name="Line 43"/>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sz="3600"/>
              </a:p>
            </p:txBody>
          </p:sp>
          <p:sp>
            <p:nvSpPr>
              <p:cNvPr id="47" name="Line 44"/>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sz="3600"/>
              </a:p>
            </p:txBody>
          </p:sp>
          <p:sp>
            <p:nvSpPr>
              <p:cNvPr id="48" name="Line 45"/>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sz="3600"/>
              </a:p>
            </p:txBody>
          </p:sp>
          <p:sp>
            <p:nvSpPr>
              <p:cNvPr id="49" name="Line 46"/>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50" name="Line 47"/>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51" name="Line 48"/>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sz="3600"/>
              </a:p>
            </p:txBody>
          </p:sp>
          <p:sp>
            <p:nvSpPr>
              <p:cNvPr id="52" name="Line 49"/>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sz="3600"/>
              </a:p>
            </p:txBody>
          </p:sp>
          <p:grpSp>
            <p:nvGrpSpPr>
              <p:cNvPr id="53" name="Group 50"/>
              <p:cNvGrpSpPr>
                <a:grpSpLocks/>
              </p:cNvGrpSpPr>
              <p:nvPr/>
            </p:nvGrpSpPr>
            <p:grpSpPr bwMode="auto">
              <a:xfrm>
                <a:off x="765" y="2895"/>
                <a:ext cx="1116" cy="686"/>
                <a:chOff x="765" y="2895"/>
                <a:chExt cx="1116" cy="686"/>
              </a:xfrm>
            </p:grpSpPr>
            <p:sp>
              <p:nvSpPr>
                <p:cNvPr id="55" name="Line 51"/>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sz="3600"/>
                </a:p>
              </p:txBody>
            </p:sp>
            <p:sp>
              <p:nvSpPr>
                <p:cNvPr id="56" name="Line 52"/>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sz="3600"/>
                </a:p>
              </p:txBody>
            </p:sp>
            <p:sp>
              <p:nvSpPr>
                <p:cNvPr id="57" name="Line 53"/>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sz="3600"/>
                </a:p>
              </p:txBody>
            </p:sp>
            <p:sp>
              <p:nvSpPr>
                <p:cNvPr id="58" name="Line 54"/>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sz="3600"/>
                </a:p>
              </p:txBody>
            </p:sp>
          </p:grpSp>
          <p:sp>
            <p:nvSpPr>
              <p:cNvPr id="54" name="Line 55"/>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sz="3600"/>
              </a:p>
            </p:txBody>
          </p:sp>
        </p:grpSp>
        <p:sp>
          <p:nvSpPr>
            <p:cNvPr id="21" name="Text Box 56"/>
            <p:cNvSpPr txBox="1">
              <a:spLocks noChangeArrowheads="1"/>
            </p:cNvSpPr>
            <p:nvPr/>
          </p:nvSpPr>
          <p:spPr bwMode="auto">
            <a:xfrm>
              <a:off x="3500430" y="5224443"/>
              <a:ext cx="383438" cy="1323439"/>
            </a:xfrm>
            <a:prstGeom prst="rect">
              <a:avLst/>
            </a:prstGeom>
            <a:noFill/>
            <a:ln w="22225">
              <a:noFill/>
              <a:miter lim="800000"/>
              <a:headEnd/>
              <a:tailEnd/>
            </a:ln>
          </p:spPr>
          <p:txBody>
            <a:bodyPr wrap="none">
              <a:spAutoFit/>
            </a:bodyPr>
            <a:lstStyle/>
            <a:p>
              <a:r>
                <a:rPr lang="en-US" altLang="zh-CN" sz="2000" dirty="0">
                  <a:latin typeface="Arial" charset="0"/>
                  <a:ea typeface="宋体" charset="-122"/>
                </a:rPr>
                <a:t>A</a:t>
              </a:r>
            </a:p>
            <a:p>
              <a:r>
                <a:rPr lang="en-US" altLang="zh-CN" sz="2000" dirty="0">
                  <a:latin typeface="Arial" charset="0"/>
                  <a:ea typeface="宋体" charset="-122"/>
                </a:rPr>
                <a:t>C</a:t>
              </a:r>
            </a:p>
            <a:p>
              <a:r>
                <a:rPr lang="en-US" altLang="zh-CN" sz="2000" dirty="0">
                  <a:latin typeface="Arial" charset="0"/>
                  <a:ea typeface="宋体" charset="-122"/>
                </a:rPr>
                <a:t>G</a:t>
              </a:r>
            </a:p>
            <a:p>
              <a:r>
                <a:rPr lang="en-US" altLang="zh-CN" sz="2000" dirty="0">
                  <a:latin typeface="Arial" charset="0"/>
                  <a:ea typeface="宋体" charset="-122"/>
                </a:rPr>
                <a:t>T</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Demo: Step 3</a:t>
            </a:r>
            <a:endParaRPr lang="zh-CN" altLang="en-US" dirty="0"/>
          </a:p>
        </p:txBody>
      </p:sp>
      <p:sp>
        <p:nvSpPr>
          <p:cNvPr id="18" name="内容占位符 17"/>
          <p:cNvSpPr>
            <a:spLocks noGrp="1"/>
          </p:cNvSpPr>
          <p:nvPr>
            <p:ph idx="1"/>
          </p:nvPr>
        </p:nvSpPr>
        <p:spPr/>
        <p:txBody>
          <a:bodyPr/>
          <a:lstStyle/>
          <a:p>
            <a:r>
              <a:rPr lang="en-US" altLang="zh-CN" dirty="0" smtClean="0">
                <a:ea typeface="宋体" charset="-122"/>
              </a:rPr>
              <a:t>Calculate </a:t>
            </a:r>
            <a:r>
              <a:rPr lang="en-US" altLang="zh-CN" dirty="0" smtClean="0">
                <a:solidFill>
                  <a:schemeClr val="accent2"/>
                </a:solidFill>
                <a:ea typeface="宋体" charset="-122"/>
              </a:rPr>
              <a:t>Probability of motif at each position</a:t>
            </a:r>
            <a:r>
              <a:rPr lang="en-US" altLang="zh-CN" dirty="0" smtClean="0">
                <a:ea typeface="宋体" charset="-122"/>
              </a:rPr>
              <a:t> on sequence</a:t>
            </a:r>
            <a:endParaRPr lang="zh-CN" altLang="en-US" dirty="0"/>
          </a:p>
        </p:txBody>
      </p:sp>
      <p:sp>
        <p:nvSpPr>
          <p:cNvPr id="4" name="Freeform 4"/>
          <p:cNvSpPr>
            <a:spLocks/>
          </p:cNvSpPr>
          <p:nvPr/>
        </p:nvSpPr>
        <p:spPr bwMode="auto">
          <a:xfrm flipH="1">
            <a:off x="1077888" y="3216277"/>
            <a:ext cx="5324475" cy="517525"/>
          </a:xfrm>
          <a:custGeom>
            <a:avLst/>
            <a:gdLst>
              <a:gd name="T0" fmla="*/ 0 w 3354"/>
              <a:gd name="T1" fmla="*/ 306 h 326"/>
              <a:gd name="T2" fmla="*/ 894 w 3354"/>
              <a:gd name="T3" fmla="*/ 318 h 326"/>
              <a:gd name="T4" fmla="*/ 1116 w 3354"/>
              <a:gd name="T5" fmla="*/ 258 h 326"/>
              <a:gd name="T6" fmla="*/ 1326 w 3354"/>
              <a:gd name="T7" fmla="*/ 192 h 326"/>
              <a:gd name="T8" fmla="*/ 1548 w 3354"/>
              <a:gd name="T9" fmla="*/ 258 h 326"/>
              <a:gd name="T10" fmla="*/ 1722 w 3354"/>
              <a:gd name="T11" fmla="*/ 312 h 326"/>
              <a:gd name="T12" fmla="*/ 2100 w 3354"/>
              <a:gd name="T13" fmla="*/ 312 h 326"/>
              <a:gd name="T14" fmla="*/ 2268 w 3354"/>
              <a:gd name="T15" fmla="*/ 270 h 326"/>
              <a:gd name="T16" fmla="*/ 2346 w 3354"/>
              <a:gd name="T17" fmla="*/ 168 h 326"/>
              <a:gd name="T18" fmla="*/ 2370 w 3354"/>
              <a:gd name="T19" fmla="*/ 60 h 326"/>
              <a:gd name="T20" fmla="*/ 2430 w 3354"/>
              <a:gd name="T21" fmla="*/ 6 h 326"/>
              <a:gd name="T22" fmla="*/ 2544 w 3354"/>
              <a:gd name="T23" fmla="*/ 30 h 326"/>
              <a:gd name="T24" fmla="*/ 2592 w 3354"/>
              <a:gd name="T25" fmla="*/ 186 h 326"/>
              <a:gd name="T26" fmla="*/ 2712 w 3354"/>
              <a:gd name="T27" fmla="*/ 270 h 326"/>
              <a:gd name="T28" fmla="*/ 3354 w 3354"/>
              <a:gd name="T29" fmla="*/ 306 h 3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54"/>
              <a:gd name="T46" fmla="*/ 0 h 326"/>
              <a:gd name="T47" fmla="*/ 3354 w 3354"/>
              <a:gd name="T48" fmla="*/ 326 h 3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54" h="326">
                <a:moveTo>
                  <a:pt x="0" y="306"/>
                </a:moveTo>
                <a:cubicBezTo>
                  <a:pt x="354" y="316"/>
                  <a:pt x="708" y="326"/>
                  <a:pt x="894" y="318"/>
                </a:cubicBezTo>
                <a:cubicBezTo>
                  <a:pt x="1080" y="310"/>
                  <a:pt x="1044" y="279"/>
                  <a:pt x="1116" y="258"/>
                </a:cubicBezTo>
                <a:cubicBezTo>
                  <a:pt x="1188" y="237"/>
                  <a:pt x="1254" y="192"/>
                  <a:pt x="1326" y="192"/>
                </a:cubicBezTo>
                <a:cubicBezTo>
                  <a:pt x="1398" y="192"/>
                  <a:pt x="1482" y="238"/>
                  <a:pt x="1548" y="258"/>
                </a:cubicBezTo>
                <a:cubicBezTo>
                  <a:pt x="1614" y="278"/>
                  <a:pt x="1630" y="303"/>
                  <a:pt x="1722" y="312"/>
                </a:cubicBezTo>
                <a:cubicBezTo>
                  <a:pt x="1814" y="321"/>
                  <a:pt x="2009" y="319"/>
                  <a:pt x="2100" y="312"/>
                </a:cubicBezTo>
                <a:cubicBezTo>
                  <a:pt x="2191" y="305"/>
                  <a:pt x="2227" y="294"/>
                  <a:pt x="2268" y="270"/>
                </a:cubicBezTo>
                <a:cubicBezTo>
                  <a:pt x="2309" y="246"/>
                  <a:pt x="2329" y="203"/>
                  <a:pt x="2346" y="168"/>
                </a:cubicBezTo>
                <a:cubicBezTo>
                  <a:pt x="2363" y="133"/>
                  <a:pt x="2356" y="87"/>
                  <a:pt x="2370" y="60"/>
                </a:cubicBezTo>
                <a:cubicBezTo>
                  <a:pt x="2384" y="33"/>
                  <a:pt x="2401" y="11"/>
                  <a:pt x="2430" y="6"/>
                </a:cubicBezTo>
                <a:cubicBezTo>
                  <a:pt x="2459" y="1"/>
                  <a:pt x="2517" y="0"/>
                  <a:pt x="2544" y="30"/>
                </a:cubicBezTo>
                <a:cubicBezTo>
                  <a:pt x="2571" y="60"/>
                  <a:pt x="2564" y="146"/>
                  <a:pt x="2592" y="186"/>
                </a:cubicBezTo>
                <a:cubicBezTo>
                  <a:pt x="2620" y="226"/>
                  <a:pt x="2585" y="250"/>
                  <a:pt x="2712" y="270"/>
                </a:cubicBezTo>
                <a:cubicBezTo>
                  <a:pt x="2839" y="290"/>
                  <a:pt x="3264" y="315"/>
                  <a:pt x="3354" y="306"/>
                </a:cubicBezTo>
              </a:path>
            </a:pathLst>
          </a:custGeom>
          <a:noFill/>
          <a:ln w="19050" cmpd="sng">
            <a:solidFill>
              <a:schemeClr val="accent2"/>
            </a:solidFill>
            <a:round/>
            <a:headEnd/>
            <a:tailEnd/>
          </a:ln>
        </p:spPr>
        <p:txBody>
          <a:bodyPr/>
          <a:lstStyle/>
          <a:p>
            <a:endParaRPr lang="zh-CN" altLang="en-US"/>
          </a:p>
        </p:txBody>
      </p:sp>
      <p:sp>
        <p:nvSpPr>
          <p:cNvPr id="5" name="Line 5"/>
          <p:cNvSpPr>
            <a:spLocks noChangeShapeType="1"/>
          </p:cNvSpPr>
          <p:nvPr/>
        </p:nvSpPr>
        <p:spPr bwMode="auto">
          <a:xfrm>
            <a:off x="1390625" y="5245102"/>
            <a:ext cx="6421438" cy="1587"/>
          </a:xfrm>
          <a:prstGeom prst="line">
            <a:avLst/>
          </a:prstGeom>
          <a:noFill/>
          <a:ln w="28575">
            <a:solidFill>
              <a:schemeClr val="tx1"/>
            </a:solidFill>
            <a:round/>
            <a:headEnd/>
            <a:tailEnd/>
          </a:ln>
        </p:spPr>
        <p:txBody>
          <a:bodyPr/>
          <a:lstStyle/>
          <a:p>
            <a:endParaRPr lang="zh-CN" altLang="en-US"/>
          </a:p>
        </p:txBody>
      </p:sp>
      <p:sp>
        <p:nvSpPr>
          <p:cNvPr id="6" name="AutoShape 6"/>
          <p:cNvSpPr>
            <a:spLocks noChangeArrowheads="1"/>
          </p:cNvSpPr>
          <p:nvPr/>
        </p:nvSpPr>
        <p:spPr bwMode="auto">
          <a:xfrm>
            <a:off x="6403950" y="5065714"/>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7" name="Line 7"/>
          <p:cNvSpPr>
            <a:spLocks noChangeShapeType="1"/>
          </p:cNvSpPr>
          <p:nvPr/>
        </p:nvSpPr>
        <p:spPr bwMode="auto">
          <a:xfrm>
            <a:off x="1500163" y="4222752"/>
            <a:ext cx="6311900" cy="1587"/>
          </a:xfrm>
          <a:prstGeom prst="line">
            <a:avLst/>
          </a:prstGeom>
          <a:noFill/>
          <a:ln w="28575">
            <a:solidFill>
              <a:schemeClr val="tx1"/>
            </a:solidFill>
            <a:round/>
            <a:headEnd/>
            <a:tailEnd/>
          </a:ln>
        </p:spPr>
        <p:txBody>
          <a:bodyPr/>
          <a:lstStyle/>
          <a:p>
            <a:endParaRPr lang="zh-CN" altLang="en-US"/>
          </a:p>
        </p:txBody>
      </p:sp>
      <p:sp>
        <p:nvSpPr>
          <p:cNvPr id="8" name="AutoShape 8"/>
          <p:cNvSpPr>
            <a:spLocks noChangeArrowheads="1"/>
          </p:cNvSpPr>
          <p:nvPr/>
        </p:nvSpPr>
        <p:spPr bwMode="auto">
          <a:xfrm>
            <a:off x="6403950" y="4044952"/>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9" name="Line 9"/>
          <p:cNvSpPr>
            <a:spLocks noChangeShapeType="1"/>
          </p:cNvSpPr>
          <p:nvPr/>
        </p:nvSpPr>
        <p:spPr bwMode="auto">
          <a:xfrm>
            <a:off x="1985938" y="4733927"/>
            <a:ext cx="5826125" cy="1587"/>
          </a:xfrm>
          <a:prstGeom prst="line">
            <a:avLst/>
          </a:prstGeom>
          <a:noFill/>
          <a:ln w="28575">
            <a:solidFill>
              <a:schemeClr val="tx1"/>
            </a:solidFill>
            <a:round/>
            <a:headEnd/>
            <a:tailEnd/>
          </a:ln>
        </p:spPr>
        <p:txBody>
          <a:bodyPr/>
          <a:lstStyle/>
          <a:p>
            <a:endParaRPr lang="zh-CN" altLang="en-US"/>
          </a:p>
        </p:txBody>
      </p:sp>
      <p:sp>
        <p:nvSpPr>
          <p:cNvPr id="10" name="AutoShape 10"/>
          <p:cNvSpPr>
            <a:spLocks noChangeArrowheads="1"/>
          </p:cNvSpPr>
          <p:nvPr/>
        </p:nvSpPr>
        <p:spPr bwMode="auto">
          <a:xfrm>
            <a:off x="6403950" y="4554539"/>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1" name="Line 11"/>
          <p:cNvSpPr>
            <a:spLocks noChangeShapeType="1"/>
          </p:cNvSpPr>
          <p:nvPr/>
        </p:nvSpPr>
        <p:spPr bwMode="auto">
          <a:xfrm>
            <a:off x="1071538" y="3714752"/>
            <a:ext cx="6740525" cy="1587"/>
          </a:xfrm>
          <a:prstGeom prst="line">
            <a:avLst/>
          </a:prstGeom>
          <a:noFill/>
          <a:ln w="28575">
            <a:solidFill>
              <a:schemeClr val="tx1"/>
            </a:solidFill>
            <a:round/>
            <a:headEnd/>
            <a:tailEnd/>
          </a:ln>
        </p:spPr>
        <p:txBody>
          <a:bodyPr/>
          <a:lstStyle/>
          <a:p>
            <a:endParaRPr lang="zh-CN" altLang="en-US"/>
          </a:p>
        </p:txBody>
      </p:sp>
      <p:sp>
        <p:nvSpPr>
          <p:cNvPr id="12" name="AutoShape 12"/>
          <p:cNvSpPr>
            <a:spLocks noChangeArrowheads="1"/>
          </p:cNvSpPr>
          <p:nvPr/>
        </p:nvSpPr>
        <p:spPr bwMode="auto">
          <a:xfrm>
            <a:off x="6403950" y="3535364"/>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13" name="Rectangle 101"/>
          <p:cNvSpPr>
            <a:spLocks noChangeArrowheads="1"/>
          </p:cNvSpPr>
          <p:nvPr/>
        </p:nvSpPr>
        <p:spPr bwMode="auto">
          <a:xfrm>
            <a:off x="2714600" y="5160964"/>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4" name="Rectangle 102"/>
          <p:cNvSpPr>
            <a:spLocks noChangeArrowheads="1"/>
          </p:cNvSpPr>
          <p:nvPr/>
        </p:nvSpPr>
        <p:spPr bwMode="auto">
          <a:xfrm>
            <a:off x="3902050" y="4648202"/>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15" name="Rectangle 103"/>
          <p:cNvSpPr>
            <a:spLocks noChangeArrowheads="1"/>
          </p:cNvSpPr>
          <p:nvPr/>
        </p:nvSpPr>
        <p:spPr bwMode="auto">
          <a:xfrm>
            <a:off x="3062263" y="4138614"/>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Demo: Step 4</a:t>
            </a:r>
            <a:endParaRPr lang="zh-CN" altLang="en-US" dirty="0"/>
          </a:p>
        </p:txBody>
      </p:sp>
      <p:sp>
        <p:nvSpPr>
          <p:cNvPr id="65" name="内容占位符 64"/>
          <p:cNvSpPr>
            <a:spLocks noGrp="1"/>
          </p:cNvSpPr>
          <p:nvPr>
            <p:ph idx="1"/>
          </p:nvPr>
        </p:nvSpPr>
        <p:spPr>
          <a:xfrm>
            <a:off x="428596" y="1428736"/>
            <a:ext cx="8229600" cy="4525963"/>
          </a:xfrm>
        </p:spPr>
        <p:txBody>
          <a:bodyPr/>
          <a:lstStyle/>
          <a:p>
            <a:r>
              <a:rPr lang="en-US" altLang="zh-CN" dirty="0" smtClean="0"/>
              <a:t>Demo: </a:t>
            </a:r>
            <a:r>
              <a:rPr lang="en-US" altLang="zh-CN" dirty="0" smtClean="0">
                <a:ea typeface="宋体" charset="-122"/>
              </a:rPr>
              <a:t>Select </a:t>
            </a:r>
            <a:r>
              <a:rPr lang="en-US" altLang="zh-CN" dirty="0" smtClean="0">
                <a:solidFill>
                  <a:schemeClr val="accent2"/>
                </a:solidFill>
                <a:ea typeface="宋体" charset="-122"/>
              </a:rPr>
              <a:t>New Position</a:t>
            </a:r>
            <a:r>
              <a:rPr lang="en-US" altLang="zh-CN" dirty="0" smtClean="0">
                <a:ea typeface="宋体" charset="-122"/>
              </a:rPr>
              <a:t>, </a:t>
            </a:r>
            <a:r>
              <a:rPr lang="en-US" altLang="zh-CN" dirty="0" smtClean="0"/>
              <a:t>Update Motif Model</a:t>
            </a:r>
            <a:endParaRPr lang="zh-CN" altLang="en-US" dirty="0"/>
          </a:p>
        </p:txBody>
      </p:sp>
      <p:grpSp>
        <p:nvGrpSpPr>
          <p:cNvPr id="44" name="组合 43"/>
          <p:cNvGrpSpPr/>
          <p:nvPr/>
        </p:nvGrpSpPr>
        <p:grpSpPr>
          <a:xfrm>
            <a:off x="3143240" y="5143512"/>
            <a:ext cx="2571768" cy="1428760"/>
            <a:chOff x="3286116" y="4286256"/>
            <a:chExt cx="2571768" cy="1428760"/>
          </a:xfrm>
        </p:grpSpPr>
        <p:grpSp>
          <p:nvGrpSpPr>
            <p:cNvPr id="5" name="Group 58"/>
            <p:cNvGrpSpPr>
              <a:grpSpLocks/>
            </p:cNvGrpSpPr>
            <p:nvPr/>
          </p:nvGrpSpPr>
          <p:grpSpPr bwMode="auto">
            <a:xfrm>
              <a:off x="3699845" y="4286256"/>
              <a:ext cx="2158039" cy="1428760"/>
              <a:chOff x="765" y="2895"/>
              <a:chExt cx="1116" cy="686"/>
            </a:xfrm>
          </p:grpSpPr>
          <p:sp>
            <p:nvSpPr>
              <p:cNvPr id="7" name="Rectangle 59"/>
              <p:cNvSpPr>
                <a:spLocks noChangeArrowheads="1"/>
              </p:cNvSpPr>
              <p:nvPr/>
            </p:nvSpPr>
            <p:spPr bwMode="auto">
              <a:xfrm>
                <a:off x="1509"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8" name="Rectangle 60"/>
              <p:cNvSpPr>
                <a:spLocks noChangeArrowheads="1"/>
              </p:cNvSpPr>
              <p:nvPr/>
            </p:nvSpPr>
            <p:spPr bwMode="auto">
              <a:xfrm>
                <a:off x="1509"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9" name="Rectangle 61"/>
              <p:cNvSpPr>
                <a:spLocks noChangeArrowheads="1"/>
              </p:cNvSpPr>
              <p:nvPr/>
            </p:nvSpPr>
            <p:spPr bwMode="auto">
              <a:xfrm>
                <a:off x="1509"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0.5</a:t>
                </a:r>
                <a:endParaRPr lang="en-US" altLang="zh-CN" sz="1050" b="0" dirty="0">
                  <a:ea typeface="宋体" charset="-122"/>
                </a:endParaRPr>
              </a:p>
            </p:txBody>
          </p:sp>
          <p:sp>
            <p:nvSpPr>
              <p:cNvPr id="10" name="Rectangle 62"/>
              <p:cNvSpPr>
                <a:spLocks noChangeArrowheads="1"/>
              </p:cNvSpPr>
              <p:nvPr/>
            </p:nvSpPr>
            <p:spPr bwMode="auto">
              <a:xfrm>
                <a:off x="1509"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11" name="Rectangle 63"/>
              <p:cNvSpPr>
                <a:spLocks noChangeArrowheads="1"/>
              </p:cNvSpPr>
              <p:nvPr/>
            </p:nvSpPr>
            <p:spPr bwMode="auto">
              <a:xfrm>
                <a:off x="1695"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12" name="Rectangle 64"/>
              <p:cNvSpPr>
                <a:spLocks noChangeArrowheads="1"/>
              </p:cNvSpPr>
              <p:nvPr/>
            </p:nvSpPr>
            <p:spPr bwMode="auto">
              <a:xfrm>
                <a:off x="1323"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13" name="Rectangle 65"/>
              <p:cNvSpPr>
                <a:spLocks noChangeArrowheads="1"/>
              </p:cNvSpPr>
              <p:nvPr/>
            </p:nvSpPr>
            <p:spPr bwMode="auto">
              <a:xfrm>
                <a:off x="1137"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14" name="Rectangle 66"/>
              <p:cNvSpPr>
                <a:spLocks noChangeArrowheads="1"/>
              </p:cNvSpPr>
              <p:nvPr/>
            </p:nvSpPr>
            <p:spPr bwMode="auto">
              <a:xfrm>
                <a:off x="951"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15" name="Rectangle 67"/>
              <p:cNvSpPr>
                <a:spLocks noChangeArrowheads="1"/>
              </p:cNvSpPr>
              <p:nvPr/>
            </p:nvSpPr>
            <p:spPr bwMode="auto">
              <a:xfrm>
                <a:off x="765" y="3410"/>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0.3</a:t>
                </a:r>
                <a:endParaRPr lang="en-US" altLang="zh-CN" sz="1050" b="0" dirty="0">
                  <a:ea typeface="宋体" charset="-122"/>
                </a:endParaRPr>
              </a:p>
            </p:txBody>
          </p:sp>
          <p:sp>
            <p:nvSpPr>
              <p:cNvPr id="16" name="Rectangle 68"/>
              <p:cNvSpPr>
                <a:spLocks noChangeArrowheads="1"/>
              </p:cNvSpPr>
              <p:nvPr/>
            </p:nvSpPr>
            <p:spPr bwMode="auto">
              <a:xfrm>
                <a:off x="1695"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17" name="Rectangle 69"/>
              <p:cNvSpPr>
                <a:spLocks noChangeArrowheads="1"/>
              </p:cNvSpPr>
              <p:nvPr/>
            </p:nvSpPr>
            <p:spPr bwMode="auto">
              <a:xfrm>
                <a:off x="1323"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0.5</a:t>
                </a:r>
                <a:endParaRPr lang="en-US" altLang="zh-CN" sz="1050" b="0" dirty="0">
                  <a:ea typeface="宋体" charset="-122"/>
                </a:endParaRPr>
              </a:p>
            </p:txBody>
          </p:sp>
          <p:sp>
            <p:nvSpPr>
              <p:cNvPr id="18" name="Rectangle 70"/>
              <p:cNvSpPr>
                <a:spLocks noChangeArrowheads="1"/>
              </p:cNvSpPr>
              <p:nvPr/>
            </p:nvSpPr>
            <p:spPr bwMode="auto">
              <a:xfrm>
                <a:off x="1137"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0.4</a:t>
                </a:r>
                <a:endParaRPr lang="en-US" altLang="zh-CN" sz="1050" b="0" dirty="0">
                  <a:ea typeface="宋体" charset="-122"/>
                </a:endParaRPr>
              </a:p>
            </p:txBody>
          </p:sp>
          <p:sp>
            <p:nvSpPr>
              <p:cNvPr id="19" name="Rectangle 71"/>
              <p:cNvSpPr>
                <a:spLocks noChangeArrowheads="1"/>
              </p:cNvSpPr>
              <p:nvPr/>
            </p:nvSpPr>
            <p:spPr bwMode="auto">
              <a:xfrm>
                <a:off x="951"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0.5</a:t>
                </a:r>
                <a:endParaRPr lang="en-US" altLang="zh-CN" sz="1050" b="0" dirty="0">
                  <a:ea typeface="宋体" charset="-122"/>
                </a:endParaRPr>
              </a:p>
            </p:txBody>
          </p:sp>
          <p:sp>
            <p:nvSpPr>
              <p:cNvPr id="20" name="Rectangle 72"/>
              <p:cNvSpPr>
                <a:spLocks noChangeArrowheads="1"/>
              </p:cNvSpPr>
              <p:nvPr/>
            </p:nvSpPr>
            <p:spPr bwMode="auto">
              <a:xfrm>
                <a:off x="765" y="3238"/>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0.4</a:t>
                </a:r>
                <a:endParaRPr lang="en-US" altLang="zh-CN" sz="1050" b="0" dirty="0">
                  <a:ea typeface="宋体" charset="-122"/>
                </a:endParaRPr>
              </a:p>
            </p:txBody>
          </p:sp>
          <p:sp>
            <p:nvSpPr>
              <p:cNvPr id="21" name="Rectangle 73"/>
              <p:cNvSpPr>
                <a:spLocks noChangeArrowheads="1"/>
              </p:cNvSpPr>
              <p:nvPr/>
            </p:nvSpPr>
            <p:spPr bwMode="auto">
              <a:xfrm>
                <a:off x="1695"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22" name="Rectangle 74"/>
              <p:cNvSpPr>
                <a:spLocks noChangeArrowheads="1"/>
              </p:cNvSpPr>
              <p:nvPr/>
            </p:nvSpPr>
            <p:spPr bwMode="auto">
              <a:xfrm>
                <a:off x="1323"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23" name="Rectangle 75"/>
              <p:cNvSpPr>
                <a:spLocks noChangeArrowheads="1"/>
              </p:cNvSpPr>
              <p:nvPr/>
            </p:nvSpPr>
            <p:spPr bwMode="auto">
              <a:xfrm>
                <a:off x="1137"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24" name="Rectangle 76"/>
              <p:cNvSpPr>
                <a:spLocks noChangeArrowheads="1"/>
              </p:cNvSpPr>
              <p:nvPr/>
            </p:nvSpPr>
            <p:spPr bwMode="auto">
              <a:xfrm>
                <a:off x="951"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0.3</a:t>
                </a:r>
                <a:endParaRPr lang="en-US" altLang="zh-CN" sz="1050" b="0" dirty="0">
                  <a:ea typeface="宋体" charset="-122"/>
                </a:endParaRPr>
              </a:p>
            </p:txBody>
          </p:sp>
          <p:sp>
            <p:nvSpPr>
              <p:cNvPr id="25" name="Rectangle 77"/>
              <p:cNvSpPr>
                <a:spLocks noChangeArrowheads="1"/>
              </p:cNvSpPr>
              <p:nvPr/>
            </p:nvSpPr>
            <p:spPr bwMode="auto">
              <a:xfrm>
                <a:off x="765" y="3067"/>
                <a:ext cx="186" cy="171"/>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0.2</a:t>
                </a:r>
                <a:endParaRPr lang="en-US" altLang="zh-CN" sz="1050" b="0" dirty="0">
                  <a:ea typeface="宋体" charset="-122"/>
                </a:endParaRPr>
              </a:p>
            </p:txBody>
          </p:sp>
          <p:sp>
            <p:nvSpPr>
              <p:cNvPr id="26" name="Rectangle 78"/>
              <p:cNvSpPr>
                <a:spLocks noChangeArrowheads="1"/>
              </p:cNvSpPr>
              <p:nvPr/>
            </p:nvSpPr>
            <p:spPr bwMode="auto">
              <a:xfrm>
                <a:off x="1695"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0.3</a:t>
                </a:r>
                <a:endParaRPr lang="en-US" altLang="zh-CN" sz="1050" b="0" dirty="0">
                  <a:ea typeface="宋体" charset="-122"/>
                </a:endParaRPr>
              </a:p>
            </p:txBody>
          </p:sp>
          <p:sp>
            <p:nvSpPr>
              <p:cNvPr id="27" name="Rectangle 79"/>
              <p:cNvSpPr>
                <a:spLocks noChangeArrowheads="1"/>
              </p:cNvSpPr>
              <p:nvPr/>
            </p:nvSpPr>
            <p:spPr bwMode="auto">
              <a:xfrm>
                <a:off x="1323"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28" name="Rectangle 80"/>
              <p:cNvSpPr>
                <a:spLocks noChangeArrowheads="1"/>
              </p:cNvSpPr>
              <p:nvPr/>
            </p:nvSpPr>
            <p:spPr bwMode="auto">
              <a:xfrm>
                <a:off x="1137"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29" name="Rectangle 81"/>
              <p:cNvSpPr>
                <a:spLocks noChangeArrowheads="1"/>
              </p:cNvSpPr>
              <p:nvPr/>
            </p:nvSpPr>
            <p:spPr bwMode="auto">
              <a:xfrm>
                <a:off x="951"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30" name="Rectangle 82"/>
              <p:cNvSpPr>
                <a:spLocks noChangeArrowheads="1"/>
              </p:cNvSpPr>
              <p:nvPr/>
            </p:nvSpPr>
            <p:spPr bwMode="auto">
              <a:xfrm>
                <a:off x="765" y="2895"/>
                <a:ext cx="186" cy="172"/>
              </a:xfrm>
              <a:prstGeom prst="rect">
                <a:avLst/>
              </a:prstGeom>
              <a:noFill/>
              <a:ln w="22225">
                <a:noFill/>
                <a:miter lim="800000"/>
                <a:headEnd/>
                <a:tailEnd/>
              </a:ln>
            </p:spPr>
            <p:txBody>
              <a:bodyPr/>
              <a:lstStyle/>
              <a:p>
                <a:pPr>
                  <a:spcBef>
                    <a:spcPct val="20000"/>
                  </a:spcBef>
                </a:pPr>
                <a:r>
                  <a:rPr lang="en-US" altLang="zh-CN" sz="1050" b="0" dirty="0" smtClean="0">
                    <a:ea typeface="宋体" charset="-122"/>
                  </a:rPr>
                  <a:t>0.1</a:t>
                </a:r>
                <a:endParaRPr lang="en-US" altLang="zh-CN" sz="1050" b="0" dirty="0">
                  <a:ea typeface="宋体" charset="-122"/>
                </a:endParaRPr>
              </a:p>
            </p:txBody>
          </p:sp>
          <p:sp>
            <p:nvSpPr>
              <p:cNvPr id="31" name="Line 83"/>
              <p:cNvSpPr>
                <a:spLocks noChangeShapeType="1"/>
              </p:cNvSpPr>
              <p:nvPr/>
            </p:nvSpPr>
            <p:spPr bwMode="auto">
              <a:xfrm>
                <a:off x="765" y="3067"/>
                <a:ext cx="1116" cy="0"/>
              </a:xfrm>
              <a:prstGeom prst="line">
                <a:avLst/>
              </a:prstGeom>
              <a:noFill/>
              <a:ln w="12700">
                <a:solidFill>
                  <a:schemeClr val="tx1"/>
                </a:solidFill>
                <a:round/>
                <a:headEnd/>
                <a:tailEnd/>
              </a:ln>
            </p:spPr>
            <p:txBody>
              <a:bodyPr wrap="none" anchor="ctr"/>
              <a:lstStyle/>
              <a:p>
                <a:endParaRPr lang="zh-CN" altLang="en-US" sz="2800"/>
              </a:p>
            </p:txBody>
          </p:sp>
          <p:sp>
            <p:nvSpPr>
              <p:cNvPr id="32" name="Line 84"/>
              <p:cNvSpPr>
                <a:spLocks noChangeShapeType="1"/>
              </p:cNvSpPr>
              <p:nvPr/>
            </p:nvSpPr>
            <p:spPr bwMode="auto">
              <a:xfrm>
                <a:off x="765" y="3238"/>
                <a:ext cx="1116" cy="0"/>
              </a:xfrm>
              <a:prstGeom prst="line">
                <a:avLst/>
              </a:prstGeom>
              <a:noFill/>
              <a:ln w="12700">
                <a:solidFill>
                  <a:schemeClr val="tx1"/>
                </a:solidFill>
                <a:round/>
                <a:headEnd/>
                <a:tailEnd/>
              </a:ln>
            </p:spPr>
            <p:txBody>
              <a:bodyPr wrap="none" anchor="ctr"/>
              <a:lstStyle/>
              <a:p>
                <a:endParaRPr lang="zh-CN" altLang="en-US" sz="2800"/>
              </a:p>
            </p:txBody>
          </p:sp>
          <p:sp>
            <p:nvSpPr>
              <p:cNvPr id="33" name="Line 85"/>
              <p:cNvSpPr>
                <a:spLocks noChangeShapeType="1"/>
              </p:cNvSpPr>
              <p:nvPr/>
            </p:nvSpPr>
            <p:spPr bwMode="auto">
              <a:xfrm>
                <a:off x="765" y="3410"/>
                <a:ext cx="1116" cy="0"/>
              </a:xfrm>
              <a:prstGeom prst="line">
                <a:avLst/>
              </a:prstGeom>
              <a:noFill/>
              <a:ln w="12700">
                <a:solidFill>
                  <a:schemeClr val="tx1"/>
                </a:solidFill>
                <a:round/>
                <a:headEnd/>
                <a:tailEnd/>
              </a:ln>
            </p:spPr>
            <p:txBody>
              <a:bodyPr wrap="none" anchor="ctr"/>
              <a:lstStyle/>
              <a:p>
                <a:endParaRPr lang="zh-CN" altLang="en-US" sz="2800"/>
              </a:p>
            </p:txBody>
          </p:sp>
          <p:sp>
            <p:nvSpPr>
              <p:cNvPr id="34" name="Line 86"/>
              <p:cNvSpPr>
                <a:spLocks noChangeShapeType="1"/>
              </p:cNvSpPr>
              <p:nvPr/>
            </p:nvSpPr>
            <p:spPr bwMode="auto">
              <a:xfrm>
                <a:off x="951" y="2895"/>
                <a:ext cx="0" cy="686"/>
              </a:xfrm>
              <a:prstGeom prst="line">
                <a:avLst/>
              </a:prstGeom>
              <a:noFill/>
              <a:ln w="12700">
                <a:solidFill>
                  <a:schemeClr val="tx1"/>
                </a:solidFill>
                <a:round/>
                <a:headEnd/>
                <a:tailEnd/>
              </a:ln>
            </p:spPr>
            <p:txBody>
              <a:bodyPr wrap="none" anchor="ctr"/>
              <a:lstStyle/>
              <a:p>
                <a:endParaRPr lang="zh-CN" altLang="en-US" sz="2800"/>
              </a:p>
            </p:txBody>
          </p:sp>
          <p:sp>
            <p:nvSpPr>
              <p:cNvPr id="35" name="Line 87"/>
              <p:cNvSpPr>
                <a:spLocks noChangeShapeType="1"/>
              </p:cNvSpPr>
              <p:nvPr/>
            </p:nvSpPr>
            <p:spPr bwMode="auto">
              <a:xfrm>
                <a:off x="1137" y="2895"/>
                <a:ext cx="0" cy="686"/>
              </a:xfrm>
              <a:prstGeom prst="line">
                <a:avLst/>
              </a:prstGeom>
              <a:noFill/>
              <a:ln w="12700">
                <a:solidFill>
                  <a:schemeClr val="tx1"/>
                </a:solidFill>
                <a:round/>
                <a:headEnd/>
                <a:tailEnd/>
              </a:ln>
            </p:spPr>
            <p:txBody>
              <a:bodyPr wrap="none" anchor="ctr"/>
              <a:lstStyle/>
              <a:p>
                <a:endParaRPr lang="zh-CN" altLang="en-US" sz="2800"/>
              </a:p>
            </p:txBody>
          </p:sp>
          <p:sp>
            <p:nvSpPr>
              <p:cNvPr id="36" name="Line 88"/>
              <p:cNvSpPr>
                <a:spLocks noChangeShapeType="1"/>
              </p:cNvSpPr>
              <p:nvPr/>
            </p:nvSpPr>
            <p:spPr bwMode="auto">
              <a:xfrm>
                <a:off x="1323" y="2895"/>
                <a:ext cx="0" cy="686"/>
              </a:xfrm>
              <a:prstGeom prst="line">
                <a:avLst/>
              </a:prstGeom>
              <a:noFill/>
              <a:ln w="12700">
                <a:solidFill>
                  <a:schemeClr val="tx1"/>
                </a:solidFill>
                <a:round/>
                <a:headEnd/>
                <a:tailEnd/>
              </a:ln>
            </p:spPr>
            <p:txBody>
              <a:bodyPr wrap="none" anchor="ctr"/>
              <a:lstStyle/>
              <a:p>
                <a:endParaRPr lang="zh-CN" altLang="en-US" sz="2800"/>
              </a:p>
            </p:txBody>
          </p:sp>
          <p:sp>
            <p:nvSpPr>
              <p:cNvPr id="37" name="Line 89"/>
              <p:cNvSpPr>
                <a:spLocks noChangeShapeType="1"/>
              </p:cNvSpPr>
              <p:nvPr/>
            </p:nvSpPr>
            <p:spPr bwMode="auto">
              <a:xfrm>
                <a:off x="1509" y="2895"/>
                <a:ext cx="0" cy="686"/>
              </a:xfrm>
              <a:prstGeom prst="line">
                <a:avLst/>
              </a:prstGeom>
              <a:noFill/>
              <a:ln w="12700">
                <a:solidFill>
                  <a:schemeClr val="tx1"/>
                </a:solidFill>
                <a:round/>
                <a:headEnd/>
                <a:tailEnd/>
              </a:ln>
            </p:spPr>
            <p:txBody>
              <a:bodyPr wrap="none" anchor="ctr"/>
              <a:lstStyle/>
              <a:p>
                <a:endParaRPr lang="zh-CN" altLang="en-US" sz="2800"/>
              </a:p>
            </p:txBody>
          </p:sp>
          <p:grpSp>
            <p:nvGrpSpPr>
              <p:cNvPr id="38" name="Group 90"/>
              <p:cNvGrpSpPr>
                <a:grpSpLocks/>
              </p:cNvGrpSpPr>
              <p:nvPr/>
            </p:nvGrpSpPr>
            <p:grpSpPr bwMode="auto">
              <a:xfrm>
                <a:off x="765" y="2895"/>
                <a:ext cx="1116" cy="686"/>
                <a:chOff x="765" y="2895"/>
                <a:chExt cx="1116" cy="686"/>
              </a:xfrm>
            </p:grpSpPr>
            <p:sp>
              <p:nvSpPr>
                <p:cNvPr id="40" name="Line 91"/>
                <p:cNvSpPr>
                  <a:spLocks noChangeShapeType="1"/>
                </p:cNvSpPr>
                <p:nvPr/>
              </p:nvSpPr>
              <p:spPr bwMode="auto">
                <a:xfrm>
                  <a:off x="765" y="2895"/>
                  <a:ext cx="1116" cy="0"/>
                </a:xfrm>
                <a:prstGeom prst="line">
                  <a:avLst/>
                </a:prstGeom>
                <a:noFill/>
                <a:ln w="28575" cap="sq">
                  <a:solidFill>
                    <a:srgbClr val="800000"/>
                  </a:solidFill>
                  <a:round/>
                  <a:headEnd/>
                  <a:tailEnd/>
                </a:ln>
              </p:spPr>
              <p:txBody>
                <a:bodyPr wrap="none" anchor="ctr"/>
                <a:lstStyle/>
                <a:p>
                  <a:endParaRPr lang="zh-CN" altLang="en-US" sz="2800"/>
                </a:p>
              </p:txBody>
            </p:sp>
            <p:sp>
              <p:nvSpPr>
                <p:cNvPr id="41" name="Line 92"/>
                <p:cNvSpPr>
                  <a:spLocks noChangeShapeType="1"/>
                </p:cNvSpPr>
                <p:nvPr/>
              </p:nvSpPr>
              <p:spPr bwMode="auto">
                <a:xfrm>
                  <a:off x="765" y="3581"/>
                  <a:ext cx="1116" cy="0"/>
                </a:xfrm>
                <a:prstGeom prst="line">
                  <a:avLst/>
                </a:prstGeom>
                <a:noFill/>
                <a:ln w="28575" cap="sq">
                  <a:solidFill>
                    <a:srgbClr val="800000"/>
                  </a:solidFill>
                  <a:round/>
                  <a:headEnd/>
                  <a:tailEnd/>
                </a:ln>
              </p:spPr>
              <p:txBody>
                <a:bodyPr wrap="none" anchor="ctr"/>
                <a:lstStyle/>
                <a:p>
                  <a:endParaRPr lang="zh-CN" altLang="en-US" sz="2800"/>
                </a:p>
              </p:txBody>
            </p:sp>
            <p:sp>
              <p:nvSpPr>
                <p:cNvPr id="42" name="Line 93"/>
                <p:cNvSpPr>
                  <a:spLocks noChangeShapeType="1"/>
                </p:cNvSpPr>
                <p:nvPr/>
              </p:nvSpPr>
              <p:spPr bwMode="auto">
                <a:xfrm>
                  <a:off x="765" y="2895"/>
                  <a:ext cx="0" cy="686"/>
                </a:xfrm>
                <a:prstGeom prst="line">
                  <a:avLst/>
                </a:prstGeom>
                <a:noFill/>
                <a:ln w="28575" cap="sq">
                  <a:solidFill>
                    <a:srgbClr val="800000"/>
                  </a:solidFill>
                  <a:round/>
                  <a:headEnd/>
                  <a:tailEnd/>
                </a:ln>
              </p:spPr>
              <p:txBody>
                <a:bodyPr wrap="none" anchor="ctr"/>
                <a:lstStyle/>
                <a:p>
                  <a:endParaRPr lang="zh-CN" altLang="en-US" sz="2800"/>
                </a:p>
              </p:txBody>
            </p:sp>
            <p:sp>
              <p:nvSpPr>
                <p:cNvPr id="43" name="Line 94"/>
                <p:cNvSpPr>
                  <a:spLocks noChangeShapeType="1"/>
                </p:cNvSpPr>
                <p:nvPr/>
              </p:nvSpPr>
              <p:spPr bwMode="auto">
                <a:xfrm>
                  <a:off x="1881" y="2895"/>
                  <a:ext cx="0" cy="686"/>
                </a:xfrm>
                <a:prstGeom prst="line">
                  <a:avLst/>
                </a:prstGeom>
                <a:noFill/>
                <a:ln w="28575" cap="sq">
                  <a:solidFill>
                    <a:srgbClr val="800000"/>
                  </a:solidFill>
                  <a:round/>
                  <a:headEnd/>
                  <a:tailEnd/>
                </a:ln>
              </p:spPr>
              <p:txBody>
                <a:bodyPr wrap="none" anchor="ctr"/>
                <a:lstStyle/>
                <a:p>
                  <a:endParaRPr lang="zh-CN" altLang="en-US" sz="2800"/>
                </a:p>
              </p:txBody>
            </p:sp>
          </p:grpSp>
          <p:sp>
            <p:nvSpPr>
              <p:cNvPr id="39" name="Line 95"/>
              <p:cNvSpPr>
                <a:spLocks noChangeShapeType="1"/>
              </p:cNvSpPr>
              <p:nvPr/>
            </p:nvSpPr>
            <p:spPr bwMode="auto">
              <a:xfrm>
                <a:off x="1695" y="2895"/>
                <a:ext cx="0" cy="686"/>
              </a:xfrm>
              <a:prstGeom prst="line">
                <a:avLst/>
              </a:prstGeom>
              <a:noFill/>
              <a:ln w="12700">
                <a:solidFill>
                  <a:schemeClr val="tx1"/>
                </a:solidFill>
                <a:round/>
                <a:headEnd/>
                <a:tailEnd/>
              </a:ln>
            </p:spPr>
            <p:txBody>
              <a:bodyPr wrap="none" anchor="ctr"/>
              <a:lstStyle/>
              <a:p>
                <a:endParaRPr lang="zh-CN" altLang="en-US" sz="2800"/>
              </a:p>
            </p:txBody>
          </p:sp>
        </p:grpSp>
        <p:sp>
          <p:nvSpPr>
            <p:cNvPr id="6" name="Text Box 96"/>
            <p:cNvSpPr txBox="1">
              <a:spLocks noChangeArrowheads="1"/>
            </p:cNvSpPr>
            <p:nvPr/>
          </p:nvSpPr>
          <p:spPr bwMode="auto">
            <a:xfrm>
              <a:off x="3286116" y="4295749"/>
              <a:ext cx="357189" cy="1347829"/>
            </a:xfrm>
            <a:prstGeom prst="rect">
              <a:avLst/>
            </a:prstGeom>
            <a:noFill/>
            <a:ln w="22225">
              <a:noFill/>
              <a:miter lim="800000"/>
              <a:headEnd/>
              <a:tailEnd/>
            </a:ln>
          </p:spPr>
          <p:txBody>
            <a:bodyPr wrap="square">
              <a:spAutoFit/>
            </a:bodyPr>
            <a:lstStyle/>
            <a:p>
              <a:r>
                <a:rPr lang="en-US" altLang="zh-CN" sz="2000" dirty="0">
                  <a:latin typeface="Arial" charset="0"/>
                  <a:ea typeface="宋体" charset="-122"/>
                </a:rPr>
                <a:t>A</a:t>
              </a:r>
            </a:p>
            <a:p>
              <a:r>
                <a:rPr lang="en-US" altLang="zh-CN" sz="2000" dirty="0">
                  <a:latin typeface="Arial" charset="0"/>
                  <a:ea typeface="宋体" charset="-122"/>
                </a:rPr>
                <a:t>C</a:t>
              </a:r>
            </a:p>
            <a:p>
              <a:r>
                <a:rPr lang="en-US" altLang="zh-CN" sz="2000" dirty="0">
                  <a:latin typeface="Arial" charset="0"/>
                  <a:ea typeface="宋体" charset="-122"/>
                </a:rPr>
                <a:t>G</a:t>
              </a:r>
            </a:p>
            <a:p>
              <a:r>
                <a:rPr lang="en-US" altLang="zh-CN" sz="2000" dirty="0">
                  <a:latin typeface="Arial" charset="0"/>
                  <a:ea typeface="宋体" charset="-122"/>
                </a:rPr>
                <a:t>T</a:t>
              </a:r>
            </a:p>
          </p:txBody>
        </p:sp>
      </p:grpSp>
      <p:grpSp>
        <p:nvGrpSpPr>
          <p:cNvPr id="64" name="组合 63"/>
          <p:cNvGrpSpPr/>
          <p:nvPr/>
        </p:nvGrpSpPr>
        <p:grpSpPr>
          <a:xfrm>
            <a:off x="1000100" y="2428868"/>
            <a:ext cx="6842125" cy="2644781"/>
            <a:chOff x="957264" y="1714488"/>
            <a:chExt cx="6842125" cy="2644781"/>
          </a:xfrm>
        </p:grpSpPr>
        <p:sp>
          <p:nvSpPr>
            <p:cNvPr id="45" name="Freeform 4"/>
            <p:cNvSpPr>
              <a:spLocks/>
            </p:cNvSpPr>
            <p:nvPr/>
          </p:nvSpPr>
          <p:spPr bwMode="auto">
            <a:xfrm flipH="1">
              <a:off x="1000100" y="2143116"/>
              <a:ext cx="5324475" cy="517525"/>
            </a:xfrm>
            <a:custGeom>
              <a:avLst/>
              <a:gdLst>
                <a:gd name="T0" fmla="*/ 0 w 3354"/>
                <a:gd name="T1" fmla="*/ 306 h 326"/>
                <a:gd name="T2" fmla="*/ 894 w 3354"/>
                <a:gd name="T3" fmla="*/ 318 h 326"/>
                <a:gd name="T4" fmla="*/ 1116 w 3354"/>
                <a:gd name="T5" fmla="*/ 258 h 326"/>
                <a:gd name="T6" fmla="*/ 1326 w 3354"/>
                <a:gd name="T7" fmla="*/ 192 h 326"/>
                <a:gd name="T8" fmla="*/ 1548 w 3354"/>
                <a:gd name="T9" fmla="*/ 258 h 326"/>
                <a:gd name="T10" fmla="*/ 1722 w 3354"/>
                <a:gd name="T11" fmla="*/ 312 h 326"/>
                <a:gd name="T12" fmla="*/ 2100 w 3354"/>
                <a:gd name="T13" fmla="*/ 312 h 326"/>
                <a:gd name="T14" fmla="*/ 2268 w 3354"/>
                <a:gd name="T15" fmla="*/ 270 h 326"/>
                <a:gd name="T16" fmla="*/ 2346 w 3354"/>
                <a:gd name="T17" fmla="*/ 168 h 326"/>
                <a:gd name="T18" fmla="*/ 2370 w 3354"/>
                <a:gd name="T19" fmla="*/ 60 h 326"/>
                <a:gd name="T20" fmla="*/ 2430 w 3354"/>
                <a:gd name="T21" fmla="*/ 6 h 326"/>
                <a:gd name="T22" fmla="*/ 2544 w 3354"/>
                <a:gd name="T23" fmla="*/ 30 h 326"/>
                <a:gd name="T24" fmla="*/ 2592 w 3354"/>
                <a:gd name="T25" fmla="*/ 186 h 326"/>
                <a:gd name="T26" fmla="*/ 2712 w 3354"/>
                <a:gd name="T27" fmla="*/ 270 h 326"/>
                <a:gd name="T28" fmla="*/ 3354 w 3354"/>
                <a:gd name="T29" fmla="*/ 306 h 3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54"/>
                <a:gd name="T46" fmla="*/ 0 h 326"/>
                <a:gd name="T47" fmla="*/ 3354 w 3354"/>
                <a:gd name="T48" fmla="*/ 326 h 3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54" h="326">
                  <a:moveTo>
                    <a:pt x="0" y="306"/>
                  </a:moveTo>
                  <a:cubicBezTo>
                    <a:pt x="354" y="316"/>
                    <a:pt x="708" y="326"/>
                    <a:pt x="894" y="318"/>
                  </a:cubicBezTo>
                  <a:cubicBezTo>
                    <a:pt x="1080" y="310"/>
                    <a:pt x="1044" y="279"/>
                    <a:pt x="1116" y="258"/>
                  </a:cubicBezTo>
                  <a:cubicBezTo>
                    <a:pt x="1188" y="237"/>
                    <a:pt x="1254" y="192"/>
                    <a:pt x="1326" y="192"/>
                  </a:cubicBezTo>
                  <a:cubicBezTo>
                    <a:pt x="1398" y="192"/>
                    <a:pt x="1482" y="238"/>
                    <a:pt x="1548" y="258"/>
                  </a:cubicBezTo>
                  <a:cubicBezTo>
                    <a:pt x="1614" y="278"/>
                    <a:pt x="1630" y="303"/>
                    <a:pt x="1722" y="312"/>
                  </a:cubicBezTo>
                  <a:cubicBezTo>
                    <a:pt x="1814" y="321"/>
                    <a:pt x="2009" y="319"/>
                    <a:pt x="2100" y="312"/>
                  </a:cubicBezTo>
                  <a:cubicBezTo>
                    <a:pt x="2191" y="305"/>
                    <a:pt x="2227" y="294"/>
                    <a:pt x="2268" y="270"/>
                  </a:cubicBezTo>
                  <a:cubicBezTo>
                    <a:pt x="2309" y="246"/>
                    <a:pt x="2329" y="203"/>
                    <a:pt x="2346" y="168"/>
                  </a:cubicBezTo>
                  <a:cubicBezTo>
                    <a:pt x="2363" y="133"/>
                    <a:pt x="2356" y="87"/>
                    <a:pt x="2370" y="60"/>
                  </a:cubicBezTo>
                  <a:cubicBezTo>
                    <a:pt x="2384" y="33"/>
                    <a:pt x="2401" y="11"/>
                    <a:pt x="2430" y="6"/>
                  </a:cubicBezTo>
                  <a:cubicBezTo>
                    <a:pt x="2459" y="1"/>
                    <a:pt x="2517" y="0"/>
                    <a:pt x="2544" y="30"/>
                  </a:cubicBezTo>
                  <a:cubicBezTo>
                    <a:pt x="2571" y="60"/>
                    <a:pt x="2564" y="146"/>
                    <a:pt x="2592" y="186"/>
                  </a:cubicBezTo>
                  <a:cubicBezTo>
                    <a:pt x="2620" y="226"/>
                    <a:pt x="2585" y="250"/>
                    <a:pt x="2712" y="270"/>
                  </a:cubicBezTo>
                  <a:cubicBezTo>
                    <a:pt x="2839" y="290"/>
                    <a:pt x="3264" y="315"/>
                    <a:pt x="3354" y="306"/>
                  </a:cubicBezTo>
                </a:path>
              </a:pathLst>
            </a:custGeom>
            <a:noFill/>
            <a:ln w="19050" cmpd="sng">
              <a:solidFill>
                <a:schemeClr val="accent2"/>
              </a:solidFill>
              <a:round/>
              <a:headEnd/>
              <a:tailEnd/>
            </a:ln>
          </p:spPr>
          <p:txBody>
            <a:bodyPr/>
            <a:lstStyle/>
            <a:p>
              <a:endParaRPr lang="zh-CN" altLang="en-US"/>
            </a:p>
          </p:txBody>
        </p:sp>
        <p:sp>
          <p:nvSpPr>
            <p:cNvPr id="46" name="Line 5"/>
            <p:cNvSpPr>
              <a:spLocks noChangeShapeType="1"/>
            </p:cNvSpPr>
            <p:nvPr/>
          </p:nvSpPr>
          <p:spPr bwMode="auto">
            <a:xfrm>
              <a:off x="1276351" y="4179882"/>
              <a:ext cx="6421438" cy="1587"/>
            </a:xfrm>
            <a:prstGeom prst="line">
              <a:avLst/>
            </a:prstGeom>
            <a:noFill/>
            <a:ln w="28575">
              <a:solidFill>
                <a:schemeClr val="tx1"/>
              </a:solidFill>
              <a:round/>
              <a:headEnd/>
              <a:tailEnd/>
            </a:ln>
          </p:spPr>
          <p:txBody>
            <a:bodyPr/>
            <a:lstStyle/>
            <a:p>
              <a:endParaRPr lang="zh-CN" altLang="en-US"/>
            </a:p>
          </p:txBody>
        </p:sp>
        <p:sp>
          <p:nvSpPr>
            <p:cNvPr id="47" name="AutoShape 6"/>
            <p:cNvSpPr>
              <a:spLocks noChangeArrowheads="1"/>
            </p:cNvSpPr>
            <p:nvPr/>
          </p:nvSpPr>
          <p:spPr bwMode="auto">
            <a:xfrm>
              <a:off x="6289676" y="4000494"/>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48" name="Line 7"/>
            <p:cNvSpPr>
              <a:spLocks noChangeShapeType="1"/>
            </p:cNvSpPr>
            <p:nvPr/>
          </p:nvSpPr>
          <p:spPr bwMode="auto">
            <a:xfrm>
              <a:off x="1385889" y="3157532"/>
              <a:ext cx="6311900" cy="1587"/>
            </a:xfrm>
            <a:prstGeom prst="line">
              <a:avLst/>
            </a:prstGeom>
            <a:noFill/>
            <a:ln w="28575">
              <a:solidFill>
                <a:schemeClr val="tx1"/>
              </a:solidFill>
              <a:round/>
              <a:headEnd/>
              <a:tailEnd/>
            </a:ln>
          </p:spPr>
          <p:txBody>
            <a:bodyPr/>
            <a:lstStyle/>
            <a:p>
              <a:endParaRPr lang="zh-CN" altLang="en-US"/>
            </a:p>
          </p:txBody>
        </p:sp>
        <p:sp>
          <p:nvSpPr>
            <p:cNvPr id="49" name="AutoShape 8"/>
            <p:cNvSpPr>
              <a:spLocks noChangeArrowheads="1"/>
            </p:cNvSpPr>
            <p:nvPr/>
          </p:nvSpPr>
          <p:spPr bwMode="auto">
            <a:xfrm>
              <a:off x="6289676" y="2979732"/>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0" name="Line 9"/>
            <p:cNvSpPr>
              <a:spLocks noChangeShapeType="1"/>
            </p:cNvSpPr>
            <p:nvPr/>
          </p:nvSpPr>
          <p:spPr bwMode="auto">
            <a:xfrm>
              <a:off x="1871664" y="3668707"/>
              <a:ext cx="5826125" cy="1587"/>
            </a:xfrm>
            <a:prstGeom prst="line">
              <a:avLst/>
            </a:prstGeom>
            <a:noFill/>
            <a:ln w="28575">
              <a:solidFill>
                <a:schemeClr val="tx1"/>
              </a:solidFill>
              <a:round/>
              <a:headEnd/>
              <a:tailEnd/>
            </a:ln>
          </p:spPr>
          <p:txBody>
            <a:bodyPr/>
            <a:lstStyle/>
            <a:p>
              <a:endParaRPr lang="zh-CN" altLang="en-US"/>
            </a:p>
          </p:txBody>
        </p:sp>
        <p:sp>
          <p:nvSpPr>
            <p:cNvPr id="51" name="AutoShape 10"/>
            <p:cNvSpPr>
              <a:spLocks noChangeArrowheads="1"/>
            </p:cNvSpPr>
            <p:nvPr/>
          </p:nvSpPr>
          <p:spPr bwMode="auto">
            <a:xfrm>
              <a:off x="6289676" y="3489319"/>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2" name="Line 11"/>
            <p:cNvSpPr>
              <a:spLocks noChangeShapeType="1"/>
            </p:cNvSpPr>
            <p:nvPr/>
          </p:nvSpPr>
          <p:spPr bwMode="auto">
            <a:xfrm>
              <a:off x="957264" y="2649532"/>
              <a:ext cx="6740525" cy="1587"/>
            </a:xfrm>
            <a:prstGeom prst="line">
              <a:avLst/>
            </a:prstGeom>
            <a:noFill/>
            <a:ln w="28575">
              <a:solidFill>
                <a:schemeClr val="tx1"/>
              </a:solidFill>
              <a:round/>
              <a:headEnd/>
              <a:tailEnd/>
            </a:ln>
          </p:spPr>
          <p:txBody>
            <a:bodyPr/>
            <a:lstStyle/>
            <a:p>
              <a:endParaRPr lang="zh-CN" altLang="en-US"/>
            </a:p>
          </p:txBody>
        </p:sp>
        <p:sp>
          <p:nvSpPr>
            <p:cNvPr id="53" name="AutoShape 12"/>
            <p:cNvSpPr>
              <a:spLocks noChangeArrowheads="1"/>
            </p:cNvSpPr>
            <p:nvPr/>
          </p:nvSpPr>
          <p:spPr bwMode="auto">
            <a:xfrm>
              <a:off x="6289676" y="2470144"/>
              <a:ext cx="1509713" cy="358775"/>
            </a:xfrm>
            <a:prstGeom prst="rightArrow">
              <a:avLst>
                <a:gd name="adj1" fmla="val 50000"/>
                <a:gd name="adj2" fmla="val 105199"/>
              </a:avLst>
            </a:prstGeom>
            <a:solidFill>
              <a:schemeClr val="folHlink"/>
            </a:solidFill>
            <a:ln w="9525">
              <a:solidFill>
                <a:schemeClr val="tx1"/>
              </a:solidFill>
              <a:miter lim="800000"/>
              <a:headEnd/>
              <a:tailEnd/>
            </a:ln>
          </p:spPr>
          <p:txBody>
            <a:bodyPr wrap="none" anchor="ctr"/>
            <a:lstStyle/>
            <a:p>
              <a:endParaRPr lang="zh-CN" altLang="en-US">
                <a:ea typeface="宋体" charset="-122"/>
              </a:endParaRPr>
            </a:p>
          </p:txBody>
        </p:sp>
        <p:sp>
          <p:nvSpPr>
            <p:cNvPr id="54" name="Rectangle 101"/>
            <p:cNvSpPr>
              <a:spLocks noChangeArrowheads="1"/>
            </p:cNvSpPr>
            <p:nvPr/>
          </p:nvSpPr>
          <p:spPr bwMode="auto">
            <a:xfrm>
              <a:off x="2600326" y="4095744"/>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5" name="Rectangle 102"/>
            <p:cNvSpPr>
              <a:spLocks noChangeArrowheads="1"/>
            </p:cNvSpPr>
            <p:nvPr/>
          </p:nvSpPr>
          <p:spPr bwMode="auto">
            <a:xfrm>
              <a:off x="3787776" y="3582982"/>
              <a:ext cx="1157288" cy="153987"/>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6" name="Rectangle 103"/>
            <p:cNvSpPr>
              <a:spLocks noChangeArrowheads="1"/>
            </p:cNvSpPr>
            <p:nvPr/>
          </p:nvSpPr>
          <p:spPr bwMode="auto">
            <a:xfrm>
              <a:off x="2947989" y="3073394"/>
              <a:ext cx="1157287"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57" name="Rectangle 104"/>
            <p:cNvSpPr>
              <a:spLocks noChangeArrowheads="1"/>
            </p:cNvSpPr>
            <p:nvPr/>
          </p:nvSpPr>
          <p:spPr bwMode="auto">
            <a:xfrm>
              <a:off x="4786314" y="2571744"/>
              <a:ext cx="1157287" cy="153988"/>
            </a:xfrm>
            <a:prstGeom prst="rect">
              <a:avLst/>
            </a:prstGeom>
            <a:solidFill>
              <a:srgbClr val="FFFF00"/>
            </a:solidFill>
            <a:ln w="9525">
              <a:solidFill>
                <a:schemeClr val="tx1"/>
              </a:solidFill>
              <a:miter lim="800000"/>
              <a:headEnd/>
              <a:tailEnd/>
            </a:ln>
          </p:spPr>
          <p:txBody>
            <a:bodyPr wrap="none" anchor="ctr"/>
            <a:lstStyle/>
            <a:p>
              <a:endParaRPr lang="zh-CN" altLang="en-US">
                <a:ea typeface="宋体" charset="-122"/>
              </a:endParaRPr>
            </a:p>
          </p:txBody>
        </p:sp>
        <p:sp>
          <p:nvSpPr>
            <p:cNvPr id="58" name="Rectangle 106"/>
            <p:cNvSpPr>
              <a:spLocks noChangeArrowheads="1"/>
            </p:cNvSpPr>
            <p:nvPr/>
          </p:nvSpPr>
          <p:spPr bwMode="auto">
            <a:xfrm>
              <a:off x="4168776" y="2571744"/>
              <a:ext cx="1157288" cy="153988"/>
            </a:xfrm>
            <a:prstGeom prst="rect">
              <a:avLst/>
            </a:prstGeom>
            <a:solidFill>
              <a:srgbClr val="993300"/>
            </a:solidFill>
            <a:ln w="9525">
              <a:solidFill>
                <a:schemeClr val="tx1"/>
              </a:solidFill>
              <a:miter lim="800000"/>
              <a:headEnd/>
              <a:tailEnd/>
            </a:ln>
          </p:spPr>
          <p:txBody>
            <a:bodyPr wrap="none" anchor="ctr"/>
            <a:lstStyle/>
            <a:p>
              <a:endParaRPr lang="zh-CN" altLang="en-US">
                <a:ea typeface="宋体" charset="-122"/>
              </a:endParaRPr>
            </a:p>
          </p:txBody>
        </p:sp>
        <p:sp>
          <p:nvSpPr>
            <p:cNvPr id="60" name="圆角矩形标注 59"/>
            <p:cNvSpPr/>
            <p:nvPr/>
          </p:nvSpPr>
          <p:spPr>
            <a:xfrm>
              <a:off x="4643438" y="1714488"/>
              <a:ext cx="1143008" cy="612648"/>
            </a:xfrm>
            <a:prstGeom prst="wedgeRoundRectCallout">
              <a:avLst>
                <a:gd name="adj1" fmla="val -80833"/>
                <a:gd name="adj2" fmla="val 58706"/>
                <a:gd name="adj3" fmla="val 16667"/>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New Position</a:t>
              </a:r>
              <a:endParaRPr lang="zh-CN" altLang="en-US" dirty="0">
                <a:solidFill>
                  <a:schemeClr val="tx1"/>
                </a:solidFill>
              </a:endParaRPr>
            </a:p>
          </p:txBody>
        </p:sp>
        <p:sp>
          <p:nvSpPr>
            <p:cNvPr id="62" name="圆角矩形标注 61"/>
            <p:cNvSpPr/>
            <p:nvPr/>
          </p:nvSpPr>
          <p:spPr>
            <a:xfrm>
              <a:off x="2643174" y="1785926"/>
              <a:ext cx="1143008" cy="612648"/>
            </a:xfrm>
            <a:prstGeom prst="wedgeRoundRectCallout">
              <a:avLst>
                <a:gd name="adj1" fmla="val -80833"/>
                <a:gd name="adj2" fmla="val 58706"/>
                <a:gd name="adj3" fmla="val 16667"/>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Best Position</a:t>
              </a: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cstate="print"/>
          <a:srcRect l="8052" t="6061" r="5501" b="7338"/>
          <a:stretch>
            <a:fillRect/>
          </a:stretch>
        </p:blipFill>
        <p:spPr bwMode="auto">
          <a:xfrm>
            <a:off x="2100263" y="2043113"/>
            <a:ext cx="4840287" cy="3765550"/>
          </a:xfrm>
          <a:prstGeom prst="rect">
            <a:avLst/>
          </a:prstGeom>
          <a:noFill/>
          <a:ln w="9525">
            <a:noFill/>
            <a:miter lim="800000"/>
            <a:headEnd/>
            <a:tailEnd/>
          </a:ln>
        </p:spPr>
      </p:pic>
      <p:sp>
        <p:nvSpPr>
          <p:cNvPr id="39939" name="Rectangle 3"/>
          <p:cNvSpPr>
            <a:spLocks noGrp="1" noChangeArrowheads="1"/>
          </p:cNvSpPr>
          <p:nvPr>
            <p:ph type="title"/>
          </p:nvPr>
        </p:nvSpPr>
        <p:spPr/>
        <p:txBody>
          <a:bodyPr/>
          <a:lstStyle/>
          <a:p>
            <a:pPr eaLnBrk="1" hangingPunct="1"/>
            <a:r>
              <a:rPr lang="en-US" altLang="zh-CN" smtClean="0">
                <a:ea typeface="宋体" charset="-122"/>
              </a:rPr>
              <a:t>Gibbs Sampling and Climbing</a:t>
            </a:r>
          </a:p>
        </p:txBody>
      </p:sp>
      <p:sp>
        <p:nvSpPr>
          <p:cNvPr id="39940" name="Text Box 4"/>
          <p:cNvSpPr txBox="1">
            <a:spLocks noChangeArrowheads="1"/>
          </p:cNvSpPr>
          <p:nvPr/>
        </p:nvSpPr>
        <p:spPr bwMode="auto">
          <a:xfrm rot="-5400000">
            <a:off x="627856" y="3661569"/>
            <a:ext cx="2524125" cy="274638"/>
          </a:xfrm>
          <a:prstGeom prst="rect">
            <a:avLst/>
          </a:prstGeom>
          <a:noFill/>
          <a:ln w="9525">
            <a:noFill/>
            <a:miter lim="800000"/>
            <a:headEnd/>
            <a:tailEnd/>
          </a:ln>
        </p:spPr>
        <p:txBody>
          <a:bodyPr wrap="none">
            <a:spAutoFit/>
          </a:bodyPr>
          <a:lstStyle/>
          <a:p>
            <a:r>
              <a:rPr lang="en-US" altLang="zh-CN" sz="1200">
                <a:ea typeface="宋体" charset="-122"/>
              </a:rPr>
              <a:t>P(Sequences|params1,params2)</a:t>
            </a:r>
          </a:p>
        </p:txBody>
      </p:sp>
      <p:sp>
        <p:nvSpPr>
          <p:cNvPr id="39941" name="Text Box 5"/>
          <p:cNvSpPr txBox="1">
            <a:spLocks noChangeArrowheads="1"/>
          </p:cNvSpPr>
          <p:nvPr/>
        </p:nvSpPr>
        <p:spPr bwMode="auto">
          <a:xfrm>
            <a:off x="0" y="1217613"/>
            <a:ext cx="9144000" cy="641350"/>
          </a:xfrm>
          <a:prstGeom prst="rect">
            <a:avLst/>
          </a:prstGeom>
          <a:noFill/>
          <a:ln w="9525">
            <a:noFill/>
            <a:miter lim="800000"/>
            <a:headEnd/>
            <a:tailEnd/>
          </a:ln>
        </p:spPr>
        <p:txBody>
          <a:bodyPr>
            <a:spAutoFit/>
          </a:bodyPr>
          <a:lstStyle/>
          <a:p>
            <a:pPr algn="ctr"/>
            <a:r>
              <a:rPr lang="en-US" altLang="zh-CN" sz="1800">
                <a:solidFill>
                  <a:srgbClr val="0000FF"/>
                </a:solidFill>
                <a:ea typeface="宋体" charset="-122"/>
              </a:rPr>
              <a:t>Because gibbs sampling does always choose the best new location</a:t>
            </a:r>
          </a:p>
          <a:p>
            <a:pPr algn="ctr"/>
            <a:r>
              <a:rPr lang="en-US" altLang="zh-CN" sz="1800">
                <a:solidFill>
                  <a:srgbClr val="0000FF"/>
                </a:solidFill>
                <a:ea typeface="宋体" charset="-122"/>
              </a:rPr>
              <a:t>it can move to another place not directly uphill</a:t>
            </a:r>
          </a:p>
        </p:txBody>
      </p:sp>
      <p:sp>
        <p:nvSpPr>
          <p:cNvPr id="39942" name="Text Box 7"/>
          <p:cNvSpPr txBox="1">
            <a:spLocks noChangeArrowheads="1"/>
          </p:cNvSpPr>
          <p:nvPr/>
        </p:nvSpPr>
        <p:spPr bwMode="auto">
          <a:xfrm rot="1583227">
            <a:off x="2282825" y="5403850"/>
            <a:ext cx="1152525" cy="304800"/>
          </a:xfrm>
          <a:prstGeom prst="rect">
            <a:avLst/>
          </a:prstGeom>
          <a:noFill/>
          <a:ln w="9525">
            <a:noFill/>
            <a:miter lim="800000"/>
            <a:headEnd/>
            <a:tailEnd/>
          </a:ln>
        </p:spPr>
        <p:txBody>
          <a:bodyPr wrap="none">
            <a:spAutoFit/>
          </a:bodyPr>
          <a:lstStyle/>
          <a:p>
            <a:r>
              <a:rPr lang="en-US" altLang="zh-CN" sz="1400">
                <a:ea typeface="宋体" charset="-122"/>
              </a:rPr>
              <a:t>Parameter1</a:t>
            </a:r>
          </a:p>
        </p:txBody>
      </p:sp>
      <p:sp>
        <p:nvSpPr>
          <p:cNvPr id="39943" name="Text Box 8"/>
          <p:cNvSpPr txBox="1">
            <a:spLocks noChangeArrowheads="1"/>
          </p:cNvSpPr>
          <p:nvPr/>
        </p:nvSpPr>
        <p:spPr bwMode="auto">
          <a:xfrm rot="-1216062">
            <a:off x="5284788" y="5465763"/>
            <a:ext cx="1152525" cy="304800"/>
          </a:xfrm>
          <a:prstGeom prst="rect">
            <a:avLst/>
          </a:prstGeom>
          <a:noFill/>
          <a:ln w="9525">
            <a:noFill/>
            <a:miter lim="800000"/>
            <a:headEnd/>
            <a:tailEnd/>
          </a:ln>
        </p:spPr>
        <p:txBody>
          <a:bodyPr wrap="none">
            <a:spAutoFit/>
          </a:bodyPr>
          <a:lstStyle/>
          <a:p>
            <a:r>
              <a:rPr lang="en-US" altLang="zh-CN" sz="1400">
                <a:ea typeface="宋体" charset="-122"/>
              </a:rPr>
              <a:t>Parameter2</a:t>
            </a:r>
          </a:p>
        </p:txBody>
      </p:sp>
      <p:sp>
        <p:nvSpPr>
          <p:cNvPr id="342025" name="Oval 9"/>
          <p:cNvSpPr>
            <a:spLocks noChangeArrowheads="1"/>
          </p:cNvSpPr>
          <p:nvPr/>
        </p:nvSpPr>
        <p:spPr bwMode="auto">
          <a:xfrm>
            <a:off x="4449763" y="3511550"/>
            <a:ext cx="187325" cy="198438"/>
          </a:xfrm>
          <a:prstGeom prst="ellipse">
            <a:avLst/>
          </a:prstGeom>
          <a:solidFill>
            <a:srgbClr val="800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39945" name="Oval 10"/>
          <p:cNvSpPr>
            <a:spLocks noChangeArrowheads="1"/>
          </p:cNvSpPr>
          <p:nvPr/>
        </p:nvSpPr>
        <p:spPr bwMode="auto">
          <a:xfrm>
            <a:off x="4294188" y="4170363"/>
            <a:ext cx="187325" cy="198437"/>
          </a:xfrm>
          <a:prstGeom prst="ellipse">
            <a:avLst/>
          </a:prstGeom>
          <a:solidFill>
            <a:srgbClr val="008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
        <p:nvSpPr>
          <p:cNvPr id="342033" name="Line 17"/>
          <p:cNvSpPr>
            <a:spLocks noChangeShapeType="1"/>
          </p:cNvSpPr>
          <p:nvPr/>
        </p:nvSpPr>
        <p:spPr bwMode="auto">
          <a:xfrm flipV="1">
            <a:off x="4416425" y="3756025"/>
            <a:ext cx="77788" cy="341313"/>
          </a:xfrm>
          <a:prstGeom prst="line">
            <a:avLst/>
          </a:prstGeom>
          <a:noFill/>
          <a:ln w="28575">
            <a:solidFill>
              <a:schemeClr val="tx1"/>
            </a:solidFill>
            <a:round/>
            <a:headEnd/>
            <a:tailEnd type="triangle" w="med" len="med"/>
          </a:ln>
        </p:spPr>
        <p:txBody>
          <a:bodyPr/>
          <a:lstStyle/>
          <a:p>
            <a:endParaRPr lang="zh-CN" altLang="en-US"/>
          </a:p>
        </p:txBody>
      </p:sp>
      <p:sp>
        <p:nvSpPr>
          <p:cNvPr id="342034" name="Text Box 18"/>
          <p:cNvSpPr txBox="1">
            <a:spLocks noChangeArrowheads="1"/>
          </p:cNvSpPr>
          <p:nvPr/>
        </p:nvSpPr>
        <p:spPr bwMode="auto">
          <a:xfrm>
            <a:off x="0" y="6211888"/>
            <a:ext cx="9144000" cy="396875"/>
          </a:xfrm>
          <a:prstGeom prst="rect">
            <a:avLst/>
          </a:prstGeom>
          <a:noFill/>
          <a:ln w="9525">
            <a:noFill/>
            <a:miter lim="800000"/>
            <a:headEnd/>
            <a:tailEnd/>
          </a:ln>
        </p:spPr>
        <p:txBody>
          <a:bodyPr>
            <a:spAutoFit/>
          </a:bodyPr>
          <a:lstStyle/>
          <a:p>
            <a:pPr algn="ctr"/>
            <a:r>
              <a:rPr lang="en-US" altLang="zh-CN" sz="2000" i="1">
                <a:ea typeface="宋体" charset="-122"/>
              </a:rPr>
              <a:t>In theory, </a:t>
            </a:r>
            <a:r>
              <a:rPr lang="en-US" altLang="zh-CN" sz="2000">
                <a:ea typeface="宋体" charset="-122"/>
              </a:rPr>
              <a:t>Gibbs Sampling less likely to get stuck a local maxima</a:t>
            </a:r>
          </a:p>
        </p:txBody>
      </p:sp>
      <p:sp>
        <p:nvSpPr>
          <p:cNvPr id="342035" name="Line 19"/>
          <p:cNvSpPr>
            <a:spLocks noChangeShapeType="1"/>
          </p:cNvSpPr>
          <p:nvPr/>
        </p:nvSpPr>
        <p:spPr bwMode="auto">
          <a:xfrm flipH="1" flipV="1">
            <a:off x="4286250" y="3954463"/>
            <a:ext cx="20638" cy="144462"/>
          </a:xfrm>
          <a:prstGeom prst="line">
            <a:avLst/>
          </a:prstGeom>
          <a:noFill/>
          <a:ln w="9525">
            <a:solidFill>
              <a:schemeClr val="tx1"/>
            </a:solidFill>
            <a:round/>
            <a:headEnd/>
            <a:tailEnd type="triangle" w="med" len="med"/>
          </a:ln>
        </p:spPr>
        <p:txBody>
          <a:bodyPr/>
          <a:lstStyle/>
          <a:p>
            <a:endParaRPr lang="zh-CN" altLang="en-US"/>
          </a:p>
        </p:txBody>
      </p:sp>
      <p:sp>
        <p:nvSpPr>
          <p:cNvPr id="342036" name="Oval 20"/>
          <p:cNvSpPr>
            <a:spLocks noChangeArrowheads="1"/>
          </p:cNvSpPr>
          <p:nvPr/>
        </p:nvSpPr>
        <p:spPr bwMode="auto">
          <a:xfrm>
            <a:off x="4194175" y="3719513"/>
            <a:ext cx="187325" cy="198437"/>
          </a:xfrm>
          <a:prstGeom prst="ellipse">
            <a:avLst/>
          </a:prstGeom>
          <a:solidFill>
            <a:srgbClr val="800000"/>
          </a:solidFill>
          <a:ln w="9525">
            <a:solidFill>
              <a:schemeClr val="tx1"/>
            </a:solidFill>
            <a:round/>
            <a:headEnd/>
            <a:tailEnd/>
          </a:ln>
        </p:spPr>
        <p:txBody>
          <a:bodyPr wrap="none" anchor="ctr"/>
          <a:lstStyle/>
          <a:p>
            <a:pPr algn="ctr"/>
            <a:endParaRPr lang="zh-CN" altLang="zh-CN">
              <a:solidFill>
                <a:srgbClr val="800000"/>
              </a:solidFill>
              <a:ea typeface="宋体"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169863"/>
            <a:ext cx="7848600" cy="1143000"/>
          </a:xfrm>
        </p:spPr>
        <p:txBody>
          <a:bodyPr/>
          <a:lstStyle/>
          <a:p>
            <a:pPr eaLnBrk="1" hangingPunct="1"/>
            <a:r>
              <a:rPr lang="en-US" altLang="zh-CN" smtClean="0">
                <a:ea typeface="宋体" charset="-122"/>
              </a:rPr>
              <a:t>AlignACE</a:t>
            </a:r>
          </a:p>
        </p:txBody>
      </p:sp>
      <p:sp>
        <p:nvSpPr>
          <p:cNvPr id="40964" name="Rectangle 4"/>
          <p:cNvSpPr>
            <a:spLocks noChangeArrowheads="1"/>
          </p:cNvSpPr>
          <p:nvPr/>
        </p:nvSpPr>
        <p:spPr bwMode="auto">
          <a:xfrm>
            <a:off x="4071934" y="5929330"/>
            <a:ext cx="4356100" cy="304800"/>
          </a:xfrm>
          <a:prstGeom prst="rect">
            <a:avLst/>
          </a:prstGeom>
          <a:noFill/>
          <a:ln w="9525">
            <a:noFill/>
            <a:miter lim="800000"/>
            <a:headEnd/>
            <a:tailEnd/>
          </a:ln>
        </p:spPr>
        <p:txBody>
          <a:bodyPr>
            <a:spAutoFit/>
          </a:bodyPr>
          <a:lstStyle/>
          <a:p>
            <a:pPr algn="ctr"/>
            <a:r>
              <a:rPr lang="en-US" altLang="zh-CN" sz="1400" dirty="0" smtClean="0">
                <a:solidFill>
                  <a:schemeClr val="accent2"/>
                </a:solidFill>
                <a:ea typeface="宋体" charset="-122"/>
              </a:rPr>
              <a:t>http://arep.med.harvard.edu/mrnadata/mrnasoft.html</a:t>
            </a:r>
            <a:endParaRPr lang="en-US" altLang="zh-CN" sz="1400" dirty="0">
              <a:solidFill>
                <a:schemeClr val="accent2"/>
              </a:solidFill>
              <a:ea typeface="宋体" charset="-122"/>
            </a:endParaRPr>
          </a:p>
        </p:txBody>
      </p:sp>
      <p:sp>
        <p:nvSpPr>
          <p:cNvPr id="40965" name="Rectangle 5"/>
          <p:cNvSpPr>
            <a:spLocks noGrp="1" noChangeArrowheads="1"/>
          </p:cNvSpPr>
          <p:nvPr>
            <p:ph type="body" idx="1"/>
          </p:nvPr>
        </p:nvSpPr>
        <p:spPr>
          <a:xfrm>
            <a:off x="714348" y="1500174"/>
            <a:ext cx="7672414" cy="4495800"/>
          </a:xfrm>
        </p:spPr>
        <p:txBody>
          <a:bodyPr>
            <a:normAutofit fontScale="92500" lnSpcReduction="20000"/>
          </a:bodyPr>
          <a:lstStyle/>
          <a:p>
            <a:pPr eaLnBrk="1" hangingPunct="1">
              <a:lnSpc>
                <a:spcPct val="90000"/>
              </a:lnSpc>
            </a:pPr>
            <a:r>
              <a:rPr lang="en-US" altLang="zh-CN" sz="2000" b="1" dirty="0" smtClean="0">
                <a:ea typeface="宋体" charset="-122"/>
              </a:rPr>
              <a:t>Implements Gibbs sampling for motif discovery</a:t>
            </a:r>
          </a:p>
          <a:p>
            <a:pPr eaLnBrk="1" hangingPunct="1">
              <a:lnSpc>
                <a:spcPct val="90000"/>
              </a:lnSpc>
            </a:pPr>
            <a:endParaRPr lang="en-US" altLang="zh-CN" sz="2000" b="1" dirty="0" smtClean="0">
              <a:ea typeface="宋体" charset="-122"/>
            </a:endParaRPr>
          </a:p>
          <a:p>
            <a:pPr eaLnBrk="1" hangingPunct="1">
              <a:lnSpc>
                <a:spcPct val="90000"/>
              </a:lnSpc>
            </a:pPr>
            <a:r>
              <a:rPr lang="en-US" altLang="zh-CN" sz="2000" b="1" dirty="0" err="1" smtClean="0">
                <a:solidFill>
                  <a:srgbClr val="800000"/>
                </a:solidFill>
                <a:ea typeface="宋体" charset="-122"/>
              </a:rPr>
              <a:t>ScanAce</a:t>
            </a:r>
            <a:r>
              <a:rPr lang="en-US" altLang="zh-CN" sz="2000" b="1" dirty="0" smtClean="0">
                <a:ea typeface="宋体" charset="-122"/>
              </a:rPr>
              <a:t> – look for motifs in a sequence given a model</a:t>
            </a:r>
          </a:p>
          <a:p>
            <a:pPr eaLnBrk="1" hangingPunct="1">
              <a:lnSpc>
                <a:spcPct val="90000"/>
              </a:lnSpc>
            </a:pPr>
            <a:endParaRPr lang="en-US" altLang="zh-CN" sz="2000" b="1" dirty="0" smtClean="0">
              <a:ea typeface="宋体" charset="-122"/>
            </a:endParaRPr>
          </a:p>
          <a:p>
            <a:pPr eaLnBrk="1" hangingPunct="1">
              <a:lnSpc>
                <a:spcPct val="90000"/>
              </a:lnSpc>
            </a:pPr>
            <a:r>
              <a:rPr lang="en-US" altLang="zh-CN" sz="2000" b="1" dirty="0" err="1" smtClean="0">
                <a:solidFill>
                  <a:srgbClr val="800000"/>
                </a:solidFill>
                <a:ea typeface="宋体" charset="-122"/>
              </a:rPr>
              <a:t>CompareAce</a:t>
            </a:r>
            <a:r>
              <a:rPr lang="en-US" altLang="zh-CN" sz="2000" b="1" dirty="0" smtClean="0">
                <a:ea typeface="宋体" charset="-122"/>
              </a:rPr>
              <a:t> – calculate “similarity” between two motifs (i.e. for clustering motifs)</a:t>
            </a:r>
          </a:p>
          <a:p>
            <a:pPr>
              <a:lnSpc>
                <a:spcPct val="90000"/>
              </a:lnSpc>
              <a:buNone/>
            </a:pPr>
            <a:endParaRPr lang="en-US" altLang="zh-CN" sz="2000" b="1" dirty="0" smtClean="0">
              <a:ea typeface="宋体" charset="-122"/>
            </a:endParaRPr>
          </a:p>
          <a:p>
            <a:pPr>
              <a:lnSpc>
                <a:spcPct val="90000"/>
              </a:lnSpc>
              <a:buNone/>
            </a:pPr>
            <a:endParaRPr lang="en-US" altLang="zh-CN" sz="2000" b="1" dirty="0" smtClean="0">
              <a:ea typeface="宋体" charset="-122"/>
            </a:endParaRPr>
          </a:p>
          <a:p>
            <a:pPr>
              <a:lnSpc>
                <a:spcPct val="90000"/>
              </a:lnSpc>
              <a:buNone/>
            </a:pPr>
            <a:r>
              <a:rPr lang="en-US" altLang="zh-CN" sz="2000" b="1" dirty="0" smtClean="0">
                <a:ea typeface="宋体" charset="-122"/>
              </a:rPr>
              <a:t>Reference</a:t>
            </a:r>
          </a:p>
          <a:p>
            <a:pPr marL="457200" indent="-457200">
              <a:lnSpc>
                <a:spcPct val="90000"/>
              </a:lnSpc>
              <a:buFont typeface="+mj-lt"/>
              <a:buAutoNum type="arabicPeriod"/>
            </a:pPr>
            <a:r>
              <a:rPr lang="en-US" altLang="zh-CN" sz="2000" dirty="0" smtClean="0">
                <a:ea typeface="宋体" charset="-122"/>
              </a:rPr>
              <a:t>Roth, F.R., Hughes, J.D., Estep, P. E. &amp; G.M. Church. Finding DNA Regulatory Motifs within Unaligned Non-Coding Sequences Clustered by Whole-Genome mRNA </a:t>
            </a:r>
            <a:r>
              <a:rPr lang="en-US" altLang="zh-CN" sz="2000" dirty="0" err="1" smtClean="0">
                <a:ea typeface="宋体" charset="-122"/>
              </a:rPr>
              <a:t>Quantitation</a:t>
            </a:r>
            <a:r>
              <a:rPr lang="en-US" altLang="zh-CN" sz="2000" dirty="0" smtClean="0">
                <a:ea typeface="宋体" charset="-122"/>
              </a:rPr>
              <a:t>. </a:t>
            </a:r>
            <a:r>
              <a:rPr lang="en-US" altLang="zh-CN" sz="2000" i="1" dirty="0" smtClean="0">
                <a:ea typeface="宋体" charset="-122"/>
              </a:rPr>
              <a:t>Nature Biotechnology</a:t>
            </a:r>
            <a:r>
              <a:rPr lang="en-US" altLang="zh-CN" sz="2000" dirty="0" smtClean="0">
                <a:ea typeface="宋体" charset="-122"/>
              </a:rPr>
              <a:t> </a:t>
            </a:r>
            <a:r>
              <a:rPr lang="en-US" altLang="zh-CN" sz="2000" dirty="0" smtClean="0"/>
              <a:t>16, 939 - 945 (1998)</a:t>
            </a:r>
            <a:endParaRPr lang="en-US" altLang="zh-CN" sz="2000" dirty="0" smtClean="0">
              <a:ea typeface="宋体" charset="-122"/>
            </a:endParaRPr>
          </a:p>
          <a:p>
            <a:pPr marL="457200" indent="-457200">
              <a:lnSpc>
                <a:spcPct val="90000"/>
              </a:lnSpc>
              <a:buFont typeface="+mj-lt"/>
              <a:buAutoNum type="arabicPeriod"/>
            </a:pPr>
            <a:r>
              <a:rPr lang="en-US" altLang="zh-CN" sz="2000" dirty="0" smtClean="0">
                <a:ea typeface="宋体" charset="-122"/>
              </a:rPr>
              <a:t>Hughes, JD, Estep, PW, </a:t>
            </a:r>
            <a:r>
              <a:rPr lang="en-US" altLang="zh-CN" sz="2000" dirty="0" err="1" smtClean="0">
                <a:ea typeface="宋体" charset="-122"/>
              </a:rPr>
              <a:t>Tavazoie</a:t>
            </a:r>
            <a:r>
              <a:rPr lang="en-US" altLang="zh-CN" sz="2000" dirty="0" smtClean="0">
                <a:ea typeface="宋体" charset="-122"/>
              </a:rPr>
              <a:t> S &amp; GM Church. Computational identification of </a:t>
            </a:r>
            <a:r>
              <a:rPr lang="en-US" altLang="zh-CN" sz="2000" dirty="0" err="1" smtClean="0">
                <a:ea typeface="宋体" charset="-122"/>
              </a:rPr>
              <a:t>cis</a:t>
            </a:r>
            <a:r>
              <a:rPr lang="en-US" altLang="zh-CN" sz="2000" dirty="0" smtClean="0">
                <a:ea typeface="宋体" charset="-122"/>
              </a:rPr>
              <a:t>-regulatory elements associated with groups of functionally related genes in </a:t>
            </a:r>
            <a:r>
              <a:rPr lang="en-US" altLang="zh-CN" sz="2000" dirty="0" err="1" smtClean="0">
                <a:ea typeface="宋体" charset="-122"/>
              </a:rPr>
              <a:t>Saccharomyces</a:t>
            </a:r>
            <a:r>
              <a:rPr lang="en-US" altLang="zh-CN" sz="2000" dirty="0" smtClean="0">
                <a:ea typeface="宋体" charset="-122"/>
              </a:rPr>
              <a:t> </a:t>
            </a:r>
            <a:r>
              <a:rPr lang="en-US" altLang="zh-CN" sz="2000" dirty="0" err="1" smtClean="0">
                <a:ea typeface="宋体" charset="-122"/>
              </a:rPr>
              <a:t>cerevisiae</a:t>
            </a:r>
            <a:r>
              <a:rPr lang="en-US" altLang="zh-CN" sz="2000" dirty="0" smtClean="0">
                <a:ea typeface="宋体" charset="-122"/>
              </a:rPr>
              <a:t>,</a:t>
            </a:r>
            <a:br>
              <a:rPr lang="en-US" altLang="zh-CN" sz="2000" dirty="0" smtClean="0">
                <a:ea typeface="宋体" charset="-122"/>
              </a:rPr>
            </a:br>
            <a:r>
              <a:rPr lang="en-US" altLang="zh-CN" sz="2000" i="1" dirty="0" smtClean="0">
                <a:ea typeface="宋体" charset="-122"/>
              </a:rPr>
              <a:t>Journal of Molecular Biology </a:t>
            </a:r>
            <a:r>
              <a:rPr lang="en-US" altLang="zh-CN" sz="2000" dirty="0" smtClean="0">
                <a:ea typeface="宋体" charset="-122"/>
              </a:rPr>
              <a:t>2000 Mar 10;296(5):1205-14.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lstStyle/>
          <a:p>
            <a:r>
              <a:rPr lang="en-US" altLang="zh-CN" dirty="0" smtClean="0">
                <a:ea typeface="宋体" charset="-122"/>
              </a:rPr>
              <a:t>Lawrence CE, </a:t>
            </a:r>
            <a:r>
              <a:rPr lang="en-US" altLang="zh-CN" dirty="0" err="1" smtClean="0">
                <a:ea typeface="宋体" charset="-122"/>
              </a:rPr>
              <a:t>Altschul</a:t>
            </a:r>
            <a:r>
              <a:rPr lang="en-US" altLang="zh-CN" dirty="0" smtClean="0">
                <a:ea typeface="宋体" charset="-122"/>
              </a:rPr>
              <a:t> SF, </a:t>
            </a:r>
            <a:r>
              <a:rPr lang="en-US" altLang="zh-CN" dirty="0" err="1" smtClean="0">
                <a:ea typeface="宋体" charset="-122"/>
              </a:rPr>
              <a:t>Boguski</a:t>
            </a:r>
            <a:r>
              <a:rPr lang="en-US" altLang="zh-CN" dirty="0" smtClean="0">
                <a:ea typeface="宋体" charset="-122"/>
              </a:rPr>
              <a:t> MS, Liu JS, </a:t>
            </a:r>
            <a:r>
              <a:rPr lang="en-US" altLang="zh-CN" dirty="0" err="1" smtClean="0">
                <a:ea typeface="宋体" charset="-122"/>
              </a:rPr>
              <a:t>Neuwald</a:t>
            </a:r>
            <a:r>
              <a:rPr lang="en-US" altLang="zh-CN" dirty="0" smtClean="0">
                <a:ea typeface="宋体" charset="-122"/>
              </a:rPr>
              <a:t> AF, </a:t>
            </a:r>
            <a:r>
              <a:rPr lang="en-US" altLang="zh-CN" dirty="0" err="1" smtClean="0">
                <a:ea typeface="宋体" charset="-122"/>
              </a:rPr>
              <a:t>Wootton</a:t>
            </a:r>
            <a:r>
              <a:rPr lang="en-US" altLang="zh-CN" dirty="0" smtClean="0">
                <a:ea typeface="宋体" charset="-122"/>
              </a:rPr>
              <a:t> JC. Detecting Subtle Sequence Signals: a Gibbs Sampling Strategy for Multiple Alignment. Science</a:t>
            </a:r>
            <a:r>
              <a:rPr lang="en-US" dirty="0" smtClean="0"/>
              <a:t> 1993 Oct 8;262(5131):208-14.</a:t>
            </a:r>
            <a:endParaRPr lang="en-US" altLang="zh-CN" dirty="0" smtClean="0">
              <a:ea typeface="宋体" charset="-122"/>
            </a:endParaRP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Transcriptional Binding Site</a:t>
            </a:r>
            <a:endParaRPr lang="zh-CN" altLang="en-US" dirty="0"/>
          </a:p>
        </p:txBody>
      </p:sp>
      <p:sp>
        <p:nvSpPr>
          <p:cNvPr id="3" name="内容占位符 2"/>
          <p:cNvSpPr>
            <a:spLocks noGrp="1"/>
          </p:cNvSpPr>
          <p:nvPr>
            <p:ph idx="1"/>
          </p:nvPr>
        </p:nvSpPr>
        <p:spPr/>
        <p:txBody>
          <a:bodyPr/>
          <a:lstStyle/>
          <a:p>
            <a:pPr>
              <a:buNone/>
            </a:pPr>
            <a:r>
              <a:rPr lang="en-US" altLang="zh-CN" dirty="0" smtClean="0"/>
              <a:t> Wiki: DNA binding sites are a type of binding site found in DNA where other molecules may bind</a:t>
            </a:r>
          </a:p>
          <a:p>
            <a:r>
              <a:rPr lang="en-US" altLang="zh-CN" dirty="0" smtClean="0"/>
              <a:t>Small (6-20bp)</a:t>
            </a:r>
          </a:p>
          <a:p>
            <a:r>
              <a:rPr lang="en-US" altLang="zh-CN" dirty="0" smtClean="0"/>
              <a:t>Highly variable</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Method (I)</a:t>
            </a:r>
            <a:endParaRPr lang="zh-CN" altLang="en-US" dirty="0"/>
          </a:p>
        </p:txBody>
      </p:sp>
      <p:sp>
        <p:nvSpPr>
          <p:cNvPr id="3" name="内容占位符 2"/>
          <p:cNvSpPr>
            <a:spLocks noGrp="1"/>
          </p:cNvSpPr>
          <p:nvPr>
            <p:ph idx="1"/>
          </p:nvPr>
        </p:nvSpPr>
        <p:spPr/>
        <p:txBody>
          <a:bodyPr/>
          <a:lstStyle/>
          <a:p>
            <a:r>
              <a:rPr lang="en-US" altLang="zh-CN" dirty="0" err="1" smtClean="0"/>
              <a:t>DNase</a:t>
            </a:r>
            <a:r>
              <a:rPr lang="en-US" altLang="zh-CN" dirty="0" smtClean="0"/>
              <a:t> </a:t>
            </a:r>
            <a:r>
              <a:rPr lang="en-US" altLang="zh-CN" dirty="0" err="1" smtClean="0"/>
              <a:t>footprinting</a:t>
            </a:r>
            <a:r>
              <a:rPr lang="en-US" altLang="zh-CN" dirty="0" smtClean="0"/>
              <a:t> assay: The method uses an </a:t>
            </a:r>
            <a:r>
              <a:rPr lang="en-US" altLang="zh-CN" dirty="0" err="1" smtClean="0"/>
              <a:t>enzyme,</a:t>
            </a:r>
            <a:r>
              <a:rPr lang="en-US" altLang="zh-CN" dirty="0" err="1" smtClean="0">
                <a:hlinkClick r:id="rId2" tooltip="Deoxyribonuclease"/>
              </a:rPr>
              <a:t>deoxyribonuclease</a:t>
            </a:r>
            <a:r>
              <a:rPr lang="en-US" altLang="zh-CN" dirty="0" smtClean="0"/>
              <a:t> (</a:t>
            </a:r>
            <a:r>
              <a:rPr lang="en-US" altLang="zh-CN" dirty="0" err="1" smtClean="0"/>
              <a:t>DNase</a:t>
            </a:r>
            <a:r>
              <a:rPr lang="en-US" altLang="zh-CN" dirty="0" smtClean="0"/>
              <a:t>, for short), to cut the radioactively end-labeled DNA, followed by </a:t>
            </a:r>
            <a:r>
              <a:rPr lang="en-US" altLang="zh-CN" dirty="0" smtClean="0">
                <a:hlinkClick r:id="rId3" tooltip="Gel electrophoresis"/>
              </a:rPr>
              <a:t>gel electrophoresis</a:t>
            </a:r>
            <a:r>
              <a:rPr lang="en-US" altLang="zh-CN" dirty="0" smtClean="0"/>
              <a:t> to detect the resulting cleavage pattern</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Method (II)</a:t>
            </a:r>
            <a:endParaRPr lang="zh-CN" altLang="en-US" dirty="0"/>
          </a:p>
        </p:txBody>
      </p:sp>
      <p:sp>
        <p:nvSpPr>
          <p:cNvPr id="3" name="内容占位符 2"/>
          <p:cNvSpPr>
            <a:spLocks noGrp="1"/>
          </p:cNvSpPr>
          <p:nvPr>
            <p:ph idx="1"/>
          </p:nvPr>
        </p:nvSpPr>
        <p:spPr>
          <a:xfrm>
            <a:off x="251520" y="1268760"/>
            <a:ext cx="8229600" cy="4525963"/>
          </a:xfrm>
        </p:spPr>
        <p:txBody>
          <a:bodyPr/>
          <a:lstStyle/>
          <a:p>
            <a:r>
              <a:rPr lang="en-US" altLang="zh-CN" dirty="0" err="1" smtClean="0"/>
              <a:t>ChIP</a:t>
            </a:r>
            <a:r>
              <a:rPr lang="en-US" altLang="zh-CN" dirty="0" smtClean="0"/>
              <a:t>-chip or </a:t>
            </a:r>
            <a:r>
              <a:rPr lang="en-US" altLang="zh-CN" dirty="0" err="1" smtClean="0"/>
              <a:t>ChIP-Seq</a:t>
            </a:r>
            <a:r>
              <a:rPr lang="en-US" altLang="zh-CN" dirty="0" smtClean="0"/>
              <a:t>: is a technique that combines chromatin </a:t>
            </a:r>
            <a:r>
              <a:rPr lang="en-US" altLang="zh-CN" dirty="0" err="1" smtClean="0"/>
              <a:t>immunoprecipitation</a:t>
            </a:r>
            <a:r>
              <a:rPr lang="en-US" altLang="zh-CN" dirty="0" smtClean="0"/>
              <a:t> ("</a:t>
            </a:r>
            <a:r>
              <a:rPr lang="en-US" altLang="zh-CN" dirty="0" err="1" smtClean="0"/>
              <a:t>ChIP</a:t>
            </a:r>
            <a:r>
              <a:rPr lang="en-US" altLang="zh-CN" dirty="0" smtClean="0"/>
              <a:t>") with microarray (or sequencing) technology</a:t>
            </a:r>
            <a:endParaRPr lang="zh-CN" altLang="en-US" dirty="0"/>
          </a:p>
        </p:txBody>
      </p:sp>
      <p:pic>
        <p:nvPicPr>
          <p:cNvPr id="1026" name="Picture 2" descr="http://upload.wikimedia.org/wikipedia/en/thumb/8/8d/ChIP-on-chip_wet-lab.png/400px-ChIP-on-chip_wet-lab.png"/>
          <p:cNvPicPr>
            <a:picLocks noChangeAspect="1" noChangeArrowheads="1"/>
          </p:cNvPicPr>
          <p:nvPr/>
        </p:nvPicPr>
        <p:blipFill>
          <a:blip r:embed="rId2" cstate="print"/>
          <a:srcRect/>
          <a:stretch>
            <a:fillRect/>
          </a:stretch>
        </p:blipFill>
        <p:spPr bwMode="auto">
          <a:xfrm>
            <a:off x="1928794" y="3314182"/>
            <a:ext cx="5214974" cy="3166755"/>
          </a:xfrm>
          <a:prstGeom prst="rect">
            <a:avLst/>
          </a:prstGeom>
          <a:noFill/>
        </p:spPr>
      </p:pic>
      <p:sp>
        <p:nvSpPr>
          <p:cNvPr id="5" name="TextBox 4"/>
          <p:cNvSpPr txBox="1"/>
          <p:nvPr/>
        </p:nvSpPr>
        <p:spPr>
          <a:xfrm>
            <a:off x="4572000" y="6488668"/>
            <a:ext cx="4464496" cy="369332"/>
          </a:xfrm>
          <a:prstGeom prst="rect">
            <a:avLst/>
          </a:prstGeom>
          <a:noFill/>
        </p:spPr>
        <p:txBody>
          <a:bodyPr wrap="square" rtlCol="0">
            <a:spAutoFit/>
          </a:bodyPr>
          <a:lstStyle/>
          <a:p>
            <a:r>
              <a:rPr lang="en-US" altLang="zh-CN" dirty="0" smtClean="0"/>
              <a:t>http://en.wikipedia.org/wiki/ChIP-chip</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Motif Finding</a:t>
            </a:r>
            <a:endParaRPr lang="zh-CN" altLang="en-US" dirty="0"/>
          </a:p>
        </p:txBody>
      </p:sp>
      <p:sp>
        <p:nvSpPr>
          <p:cNvPr id="4" name="内容占位符 3"/>
          <p:cNvSpPr>
            <a:spLocks noGrp="1"/>
          </p:cNvSpPr>
          <p:nvPr>
            <p:ph idx="1"/>
          </p:nvPr>
        </p:nvSpPr>
        <p:spPr/>
        <p:txBody>
          <a:bodyPr/>
          <a:lstStyle/>
          <a:p>
            <a:r>
              <a:rPr lang="en-US" altLang="zh-CN" dirty="0" smtClean="0">
                <a:ea typeface="宋体" charset="-122"/>
              </a:rPr>
              <a:t>Find promoter motifs associated with </a:t>
            </a:r>
            <a:r>
              <a:rPr lang="en-US" altLang="zh-CN" b="1" dirty="0" smtClean="0">
                <a:ea typeface="宋体" charset="-122"/>
              </a:rPr>
              <a:t>co-regulated</a:t>
            </a:r>
            <a:r>
              <a:rPr lang="en-US" altLang="zh-CN" dirty="0" smtClean="0">
                <a:solidFill>
                  <a:schemeClr val="accent2"/>
                </a:solidFill>
                <a:ea typeface="宋体" charset="-122"/>
              </a:rPr>
              <a:t> </a:t>
            </a:r>
            <a:r>
              <a:rPr lang="en-US" altLang="zh-CN" dirty="0" smtClean="0">
                <a:ea typeface="宋体" charset="-122"/>
              </a:rPr>
              <a:t>or </a:t>
            </a:r>
            <a:r>
              <a:rPr lang="en-US" altLang="zh-CN" b="1" dirty="0" smtClean="0">
                <a:ea typeface="宋体" charset="-122"/>
              </a:rPr>
              <a:t>functionally related </a:t>
            </a:r>
            <a:r>
              <a:rPr lang="en-US" altLang="zh-CN" dirty="0" smtClean="0">
                <a:ea typeface="宋体" charset="-122"/>
              </a:rPr>
              <a:t>genes</a:t>
            </a:r>
          </a:p>
          <a:p>
            <a:endParaRPr lang="zh-CN" altLang="en-US" dirty="0"/>
          </a:p>
        </p:txBody>
      </p:sp>
      <p:grpSp>
        <p:nvGrpSpPr>
          <p:cNvPr id="37" name="组合 36"/>
          <p:cNvGrpSpPr/>
          <p:nvPr/>
        </p:nvGrpSpPr>
        <p:grpSpPr>
          <a:xfrm>
            <a:off x="857224" y="3357562"/>
            <a:ext cx="7285038" cy="2971800"/>
            <a:chOff x="1676400" y="3581400"/>
            <a:chExt cx="7285038" cy="2971800"/>
          </a:xfrm>
        </p:grpSpPr>
        <p:graphicFrame>
          <p:nvGraphicFramePr>
            <p:cNvPr id="38" name="Object 4"/>
            <p:cNvGraphicFramePr>
              <a:graphicFrameLocks noChangeAspect="1"/>
            </p:cNvGraphicFramePr>
            <p:nvPr/>
          </p:nvGraphicFramePr>
          <p:xfrm>
            <a:off x="1676400" y="3581400"/>
            <a:ext cx="5334000" cy="2971800"/>
          </p:xfrm>
          <a:graphic>
            <a:graphicData uri="http://schemas.openxmlformats.org/presentationml/2006/ole">
              <p:oleObj spid="_x0000_s2050" name="Bitmap Image" r:id="rId3" imgW="7361905" imgH="5047619" progId="PBrush">
                <p:embed/>
              </p:oleObj>
            </a:graphicData>
          </a:graphic>
        </p:graphicFrame>
        <p:sp>
          <p:nvSpPr>
            <p:cNvPr id="39" name="Text Box 6"/>
            <p:cNvSpPr txBox="1">
              <a:spLocks noChangeArrowheads="1"/>
            </p:cNvSpPr>
            <p:nvPr/>
          </p:nvSpPr>
          <p:spPr bwMode="auto">
            <a:xfrm>
              <a:off x="7086600" y="4538663"/>
              <a:ext cx="1874838" cy="1190625"/>
            </a:xfrm>
            <a:prstGeom prst="rect">
              <a:avLst/>
            </a:prstGeom>
            <a:noFill/>
            <a:ln w="9525">
              <a:noFill/>
              <a:miter lim="800000"/>
              <a:headEnd/>
              <a:tailEnd/>
            </a:ln>
            <a:effectLst/>
          </p:spPr>
          <p:txBody>
            <a:bodyPr wrap="none">
              <a:spAutoFit/>
            </a:bodyPr>
            <a:lstStyle/>
            <a:p>
              <a:r>
                <a:rPr lang="en-US" altLang="zh-CN" dirty="0">
                  <a:ea typeface="宋体" charset="-122"/>
                </a:rPr>
                <a:t>Genes regulated</a:t>
              </a:r>
            </a:p>
            <a:p>
              <a:r>
                <a:rPr lang="en-US" altLang="zh-CN" dirty="0">
                  <a:ea typeface="宋体" charset="-122"/>
                </a:rPr>
                <a:t>by same </a:t>
              </a:r>
            </a:p>
            <a:p>
              <a:r>
                <a:rPr lang="en-US" altLang="zh-CN" dirty="0">
                  <a:ea typeface="宋体" charset="-122"/>
                </a:rPr>
                <a:t>transcription </a:t>
              </a:r>
            </a:p>
            <a:p>
              <a:r>
                <a:rPr lang="en-US" altLang="zh-CN" dirty="0">
                  <a:ea typeface="宋体" charset="-122"/>
                </a:rPr>
                <a:t>factor</a:t>
              </a:r>
            </a:p>
          </p:txBody>
        </p:sp>
      </p:grpSp>
    </p:spTree>
    <p:extLst>
      <p:ext uri="{BB962C8B-B14F-4D97-AF65-F5344CB8AC3E}">
        <p14:creationId xmlns="" xmlns:p14="http://schemas.microsoft.com/office/powerpoint/2010/main" val="2760526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2193</Words>
  <Application>Microsoft Office PowerPoint</Application>
  <PresentationFormat>全屏显示(4:3)</PresentationFormat>
  <Paragraphs>725</Paragraphs>
  <Slides>59</Slides>
  <Notes>27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59</vt:i4>
      </vt:variant>
    </vt:vector>
  </HeadingPairs>
  <TitlesOfParts>
    <vt:vector size="63" baseType="lpstr">
      <vt:lpstr>Office 主题</vt:lpstr>
      <vt:lpstr>Bitmap Image</vt:lpstr>
      <vt:lpstr>Equation</vt:lpstr>
      <vt:lpstr>Formula</vt:lpstr>
      <vt:lpstr>第5-1章  Motif Finding</vt:lpstr>
      <vt:lpstr>Transcriptional Regulation</vt:lpstr>
      <vt:lpstr>Regulation of Genes</vt:lpstr>
      <vt:lpstr>Regulation of Genes</vt:lpstr>
      <vt:lpstr>Regulation of Genes</vt:lpstr>
      <vt:lpstr>Transcriptional Binding Site</vt:lpstr>
      <vt:lpstr>Experimental Method (I)</vt:lpstr>
      <vt:lpstr>Experimental Method (II)</vt:lpstr>
      <vt:lpstr>Motif Finding</vt:lpstr>
      <vt:lpstr>Input Sequences</vt:lpstr>
      <vt:lpstr>Essential Tasks</vt:lpstr>
      <vt:lpstr>Consensus </vt:lpstr>
      <vt:lpstr>Probabilistic Model</vt:lpstr>
      <vt:lpstr>PWM</vt:lpstr>
      <vt:lpstr>Motif Information</vt:lpstr>
      <vt:lpstr>随机事件的信息量 (I)</vt:lpstr>
      <vt:lpstr>随机事件的信息量 (II)</vt:lpstr>
      <vt:lpstr>随机分布的信息量</vt:lpstr>
      <vt:lpstr>Entropy</vt:lpstr>
      <vt:lpstr>Entropy versus Randomness</vt:lpstr>
      <vt:lpstr>Entropy Examples</vt:lpstr>
      <vt:lpstr>Motif Information</vt:lpstr>
      <vt:lpstr>Motif Logo</vt:lpstr>
      <vt:lpstr>Background DNA Frequency</vt:lpstr>
      <vt:lpstr>A Different Measure</vt:lpstr>
      <vt:lpstr>Comparing Both Methods</vt:lpstr>
      <vt:lpstr>Finding New Motifs</vt:lpstr>
      <vt:lpstr>Motif Finding Problem</vt:lpstr>
      <vt:lpstr>Generative Model</vt:lpstr>
      <vt:lpstr>A Promoter Model</vt:lpstr>
      <vt:lpstr>Probability of a Sequence</vt:lpstr>
      <vt:lpstr>Parameterizing the Motif Model</vt:lpstr>
      <vt:lpstr>Finding Known Motifs</vt:lpstr>
      <vt:lpstr>The EM Approach</vt:lpstr>
      <vt:lpstr>The MEME Algorithm</vt:lpstr>
      <vt:lpstr>EM Algorithm for Motif Discovery</vt:lpstr>
      <vt:lpstr>Demo: Initialization</vt:lpstr>
      <vt:lpstr>Demo: E-Step</vt:lpstr>
      <vt:lpstr>Demo: M-Step</vt:lpstr>
      <vt:lpstr>Basic EM Approach</vt:lpstr>
      <vt:lpstr>Example</vt:lpstr>
      <vt:lpstr>The E-step: Estimating Z</vt:lpstr>
      <vt:lpstr>The E-step: Estimating Z</vt:lpstr>
      <vt:lpstr>Example: Estimating Z</vt:lpstr>
      <vt:lpstr>The M-step: Estimating p</vt:lpstr>
      <vt:lpstr>Example: Estimating p</vt:lpstr>
      <vt:lpstr>MEME</vt:lpstr>
      <vt:lpstr>P(Seq|Model) Landscape</vt:lpstr>
      <vt:lpstr>Search from Many Different Starts</vt:lpstr>
      <vt:lpstr>Gibbs Sampler</vt:lpstr>
      <vt:lpstr>Algorithm: Gibbs Sampler</vt:lpstr>
      <vt:lpstr>Sampling New Motif Positions</vt:lpstr>
      <vt:lpstr>Demo: Initialization</vt:lpstr>
      <vt:lpstr>Demo: Step 2</vt:lpstr>
      <vt:lpstr>Demo: Step 3</vt:lpstr>
      <vt:lpstr>Demo: Step 4</vt:lpstr>
      <vt:lpstr>Gibbs Sampling and Climbing</vt:lpstr>
      <vt:lpstr>AlignACE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Motif Finding</dc:title>
  <dc:creator>Minghua Deng</dc:creator>
  <cp:lastModifiedBy>Minghua Deng</cp:lastModifiedBy>
  <cp:revision>115</cp:revision>
  <dcterms:created xsi:type="dcterms:W3CDTF">2013-04-22T12:52:44Z</dcterms:created>
  <dcterms:modified xsi:type="dcterms:W3CDTF">2013-09-24T00:28:33Z</dcterms:modified>
</cp:coreProperties>
</file>