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89" r:id="rId9"/>
    <p:sldId id="290" r:id="rId10"/>
    <p:sldId id="291" r:id="rId11"/>
    <p:sldId id="292" r:id="rId12"/>
    <p:sldId id="293" r:id="rId13"/>
    <p:sldId id="287" r:id="rId14"/>
    <p:sldId id="286" r:id="rId15"/>
    <p:sldId id="283" r:id="rId16"/>
    <p:sldId id="284" r:id="rId17"/>
    <p:sldId id="285" r:id="rId18"/>
    <p:sldId id="269" r:id="rId19"/>
    <p:sldId id="270" r:id="rId20"/>
    <p:sldId id="274" r:id="rId21"/>
    <p:sldId id="271" r:id="rId22"/>
    <p:sldId id="272" r:id="rId23"/>
    <p:sldId id="273" r:id="rId24"/>
    <p:sldId id="295" r:id="rId25"/>
    <p:sldId id="299" r:id="rId26"/>
    <p:sldId id="300" r:id="rId27"/>
    <p:sldId id="302" r:id="rId28"/>
    <p:sldId id="304" r:id="rId29"/>
    <p:sldId id="301" r:id="rId30"/>
    <p:sldId id="303" r:id="rId31"/>
    <p:sldId id="305" r:id="rId32"/>
    <p:sldId id="306" r:id="rId33"/>
    <p:sldId id="307" r:id="rId34"/>
    <p:sldId id="308" r:id="rId35"/>
    <p:sldId id="309" r:id="rId36"/>
    <p:sldId id="263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3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78DEB-8B20-43BA-9655-E0C67E49F86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671E5-161D-4803-B29C-47687321B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671E5-161D-4803-B29C-47687321B10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671E5-161D-4803-B29C-47687321B10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671E5-161D-4803-B29C-47687321B10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BE7080A-5824-4711-A1A3-A7C78D45F0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32C5D26-38B0-4088-9422-DB230E9867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C428EDA-BFE3-493E-B6DB-B58E271B0C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en-US" altLang="zh-CN" smtClean="0"/>
              <a:t>-2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Maximum likelihood estimation (MLE)</a:t>
            </a:r>
          </a:p>
          <a:p>
            <a:r>
              <a:rPr lang="en-US" altLang="zh-CN" dirty="0" smtClean="0"/>
              <a:t>EM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EM for </a:t>
            </a:r>
            <a:r>
              <a:rPr lang="en-US" altLang="zh-CN" smtClean="0"/>
              <a:t>Multinomial distribution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3789040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部分</a:t>
            </a:r>
            <a:r>
              <a:rPr lang="en-US" altLang="zh-CN" dirty="0" smtClean="0"/>
              <a:t>Slides</a:t>
            </a:r>
            <a:r>
              <a:rPr lang="zh-CN" altLang="en-US" dirty="0" smtClean="0"/>
              <a:t>来源于</a:t>
            </a:r>
            <a:endParaRPr lang="en-US" altLang="zh-CN" dirty="0" smtClean="0"/>
          </a:p>
          <a:p>
            <a:r>
              <a:rPr lang="en-US" altLang="zh-CN" dirty="0" smtClean="0"/>
              <a:t>faculty.washington.edu/</a:t>
            </a:r>
            <a:r>
              <a:rPr lang="en-US" altLang="zh-CN" dirty="0" err="1" smtClean="0"/>
              <a:t>fxia</a:t>
            </a:r>
            <a:r>
              <a:rPr lang="en-US" altLang="zh-CN" dirty="0" smtClean="0"/>
              <a:t>/courses/LING572/EM_part2.ppt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2160" y="602128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Jensen’s inequality</a:t>
            </a:r>
            <a:endParaRPr lang="zh-CN" altLang="en-US" sz="2400" dirty="0"/>
          </a:p>
        </p:txBody>
      </p:sp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785786" y="1000108"/>
          <a:ext cx="7564438" cy="4687887"/>
        </p:xfrm>
        <a:graphic>
          <a:graphicData uri="http://schemas.openxmlformats.org/presentationml/2006/ole">
            <p:oleObj spid="_x0000_s44033" name="Formula" r:id="rId3" imgW="3815280" imgH="236232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Maximizing the Lower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Jensen’s inequality gives a lower bound to maximize,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Q-function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84350" y="3063875"/>
          <a:ext cx="5426075" cy="581025"/>
        </p:xfrm>
        <a:graphic>
          <a:graphicData uri="http://schemas.openxmlformats.org/presentationml/2006/ole">
            <p:oleObj spid="_x0000_s43010" name="Formula" r:id="rId3" imgW="2738160" imgH="293400" progId="Equation.Ribbit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309813" y="4862513"/>
          <a:ext cx="4764087" cy="450850"/>
        </p:xfrm>
        <a:graphic>
          <a:graphicData uri="http://schemas.openxmlformats.org/presentationml/2006/ole">
            <p:oleObj spid="_x0000_s43011" name="Formula" r:id="rId4" imgW="2403000" imgH="22860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Increasing the Likelihood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Increasing the likelihood by maximizing the lower bound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Which means that  a better estimation of the parameter.</a:t>
            </a: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68513" y="2928938"/>
          <a:ext cx="4757737" cy="403225"/>
        </p:xfrm>
        <a:graphic>
          <a:graphicData uri="http://schemas.openxmlformats.org/presentationml/2006/ole">
            <p:oleObj spid="_x0000_s49154" name="Formula" r:id="rId3" imgW="2397960" imgH="203400" progId="Equation.Ribbit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78000" y="3714750"/>
          <a:ext cx="5937250" cy="403225"/>
        </p:xfrm>
        <a:graphic>
          <a:graphicData uri="http://schemas.openxmlformats.org/presentationml/2006/ole">
            <p:oleObj spid="_x0000_s49155" name="Formula" r:id="rId4" imgW="2994840" imgH="20340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Summary: EM Algorithm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 a auxiliary function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EM algorithm iterates with two step</a:t>
            </a:r>
          </a:p>
          <a:p>
            <a:pPr lvl="1"/>
            <a:r>
              <a:rPr lang="en-US" altLang="zh-CN" dirty="0" smtClean="0"/>
              <a:t>E-Step,  compute </a:t>
            </a:r>
          </a:p>
          <a:p>
            <a:pPr lvl="1"/>
            <a:r>
              <a:rPr lang="en-US" altLang="zh-CN" dirty="0" smtClean="0"/>
              <a:t>M-Step: 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851920" y="4581128"/>
          <a:ext cx="1076325" cy="403225"/>
        </p:xfrm>
        <a:graphic>
          <a:graphicData uri="http://schemas.openxmlformats.org/presentationml/2006/ole">
            <p:oleObj spid="_x0000_s38914" name="Formula" r:id="rId3" imgW="543600" imgH="20340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27784" y="5589240"/>
          <a:ext cx="3232150" cy="582612"/>
        </p:xfrm>
        <a:graphic>
          <a:graphicData uri="http://schemas.openxmlformats.org/presentationml/2006/ole">
            <p:oleObj spid="_x0000_s38915" name="Formula" r:id="rId4" imgW="1629720" imgH="293400" progId="Equation.Ribbit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835696" y="2564904"/>
          <a:ext cx="4914900" cy="1182688"/>
        </p:xfrm>
        <a:graphic>
          <a:graphicData uri="http://schemas.openxmlformats.org/presentationml/2006/ole">
            <p:oleObj spid="_x0000_s38916" name="Formula" r:id="rId5" imgW="2480400" imgH="59724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Illustration of EM Algorithm</a:t>
            </a:r>
            <a:endParaRPr lang="zh-CN" altLang="en-US" dirty="0"/>
          </a:p>
        </p:txBody>
      </p:sp>
      <p:pic>
        <p:nvPicPr>
          <p:cNvPr id="6" name="Picture 8" descr="D:\Teaching\Recognition\MachineLearningHome\Tutorials\OurTutorials\TutorPictures\EM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4784"/>
            <a:ext cx="6242251" cy="4405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Jensen’s Inequality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Convex function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695450" y="2486025"/>
          <a:ext cx="5667375" cy="798513"/>
        </p:xfrm>
        <a:graphic>
          <a:graphicData uri="http://schemas.openxmlformats.org/presentationml/2006/ole">
            <p:oleObj spid="_x0000_s35842" name="Formula" r:id="rId3" imgW="2859120" imgH="402840" progId="Equation.Ribbit">
              <p:embed/>
            </p:oleObj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267744" y="2852936"/>
            <a:ext cx="5184576" cy="2304256"/>
            <a:chOff x="2267744" y="2852936"/>
            <a:chExt cx="5184576" cy="2304256"/>
          </a:xfrm>
        </p:grpSpPr>
        <p:sp>
          <p:nvSpPr>
            <p:cNvPr id="9" name="弧形 8"/>
            <p:cNvSpPr/>
            <p:nvPr/>
          </p:nvSpPr>
          <p:spPr>
            <a:xfrm flipH="1" flipV="1">
              <a:off x="3131840" y="2852936"/>
              <a:ext cx="3275856" cy="2232248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/>
            <p:nvPr/>
          </p:nvSpPr>
          <p:spPr>
            <a:xfrm flipV="1">
              <a:off x="3347864" y="3140968"/>
              <a:ext cx="2736304" cy="1944216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2267744" y="4221088"/>
              <a:ext cx="5184576" cy="9361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Jensen’s Inequality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convex function f(x)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 discrete random variable with two mass points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It’s easy to induce to random variable with more points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43808" y="2276872"/>
          <a:ext cx="2536825" cy="349250"/>
        </p:xfrm>
        <a:graphic>
          <a:graphicData uri="http://schemas.openxmlformats.org/presentationml/2006/ole">
            <p:oleObj spid="_x0000_s36867" name="Formula" r:id="rId3" imgW="1279080" imgH="17676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23728" y="3645024"/>
          <a:ext cx="4224337" cy="1216025"/>
        </p:xfrm>
        <a:graphic>
          <a:graphicData uri="http://schemas.openxmlformats.org/presentationml/2006/ole">
            <p:oleObj spid="_x0000_s36868" name="Formula" r:id="rId4" imgW="2130120" imgH="61488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Jensen’s Inequality Corollary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Log(x) is a concave function, for any positive function g(x)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where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62150" y="2887663"/>
          <a:ext cx="4816475" cy="1516062"/>
        </p:xfrm>
        <a:graphic>
          <a:graphicData uri="http://schemas.openxmlformats.org/presentationml/2006/ole">
            <p:oleObj spid="_x0000_s37890" name="Formula" r:id="rId4" imgW="2245680" imgH="707400" progId="Equation.Ribbit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71800" y="4941168"/>
          <a:ext cx="2889250" cy="739775"/>
        </p:xfrm>
        <a:graphic>
          <a:graphicData uri="http://schemas.openxmlformats.org/presentationml/2006/ole">
            <p:oleObj spid="_x0000_s37891" name="Formula" r:id="rId5" imgW="1456920" imgH="37368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Rao</a:t>
            </a:r>
            <a:r>
              <a:rPr lang="en-GB" dirty="0" smtClean="0"/>
              <a:t> (1965, pp.368-369), </a:t>
            </a:r>
            <a:r>
              <a:rPr lang="en-GB" i="1" dirty="0" smtClean="0"/>
              <a:t>Genetic Linkage Model</a:t>
            </a:r>
          </a:p>
          <a:p>
            <a:r>
              <a:rPr lang="en-GB" dirty="0" smtClean="0"/>
              <a:t>Suppose 197 animals are distributed </a:t>
            </a:r>
            <a:r>
              <a:rPr lang="en-GB" dirty="0" err="1" smtClean="0"/>
              <a:t>multinomially</a:t>
            </a:r>
            <a:r>
              <a:rPr lang="en-GB" dirty="0" smtClean="0"/>
              <a:t> into four categories, </a:t>
            </a:r>
          </a:p>
          <a:p>
            <a:endParaRPr lang="en-US" altLang="zh-CN" dirty="0" smtClean="0"/>
          </a:p>
          <a:p>
            <a:r>
              <a:rPr lang="en-GB" dirty="0" smtClean="0"/>
              <a:t>A genetic model for the population specifies cell probabilities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65325" y="3929063"/>
          <a:ext cx="4776788" cy="349250"/>
        </p:xfrm>
        <a:graphic>
          <a:graphicData uri="http://schemas.openxmlformats.org/presentationml/2006/ole">
            <p:oleObj spid="_x0000_s22530" name="Formula" r:id="rId3" imgW="2409480" imgH="17676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55913" y="5446713"/>
          <a:ext cx="3294062" cy="763587"/>
        </p:xfrm>
        <a:graphic>
          <a:graphicData uri="http://schemas.openxmlformats.org/presentationml/2006/ole">
            <p:oleObj spid="_x0000_s22531" name="Formula" r:id="rId4" imgW="1661400" imgH="38484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Multinomial Distribution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Likelihood function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log-likelihood function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41425" y="2286000"/>
          <a:ext cx="6045200" cy="723900"/>
        </p:xfrm>
        <a:graphic>
          <a:graphicData uri="http://schemas.openxmlformats.org/presentationml/2006/ole">
            <p:oleObj spid="_x0000_s23554" name="Formula" r:id="rId3" imgW="3050640" imgH="365760" progId="Equation.Ribbit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204913" y="4086225"/>
          <a:ext cx="7027862" cy="1428750"/>
        </p:xfrm>
        <a:graphic>
          <a:graphicData uri="http://schemas.openxmlformats.org/presentationml/2006/ole">
            <p:oleObj spid="_x0000_s23555" name="Formula" r:id="rId4" imgW="3546000" imgH="72036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charset="-122"/>
              </a:rPr>
              <a:t>What is MLE?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Given</a:t>
            </a:r>
          </a:p>
          <a:p>
            <a:pPr lvl="1"/>
            <a:r>
              <a:rPr lang="en-US" altLang="zh-CN" sz="2400" dirty="0">
                <a:ea typeface="宋体" charset="-122"/>
              </a:rPr>
              <a:t>A sample </a:t>
            </a:r>
            <a:r>
              <a:rPr lang="en-US" altLang="zh-CN" sz="2400" dirty="0" smtClean="0">
                <a:ea typeface="宋体" charset="-122"/>
              </a:rPr>
              <a:t>X={X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, …, </a:t>
            </a:r>
            <a:r>
              <a:rPr lang="en-US" altLang="zh-CN" sz="2400" dirty="0" err="1" smtClean="0">
                <a:ea typeface="宋体" charset="-122"/>
              </a:rPr>
              <a:t>X</a:t>
            </a:r>
            <a:r>
              <a:rPr lang="en-US" altLang="zh-CN" sz="2400" baseline="-25000" dirty="0" err="1" smtClean="0">
                <a:ea typeface="宋体" charset="-122"/>
              </a:rPr>
              <a:t>n</a:t>
            </a:r>
            <a:r>
              <a:rPr lang="en-US" altLang="zh-CN" sz="2400" dirty="0">
                <a:ea typeface="宋体" charset="-122"/>
              </a:rPr>
              <a:t>}</a:t>
            </a:r>
          </a:p>
          <a:p>
            <a:pPr lvl="1"/>
            <a:r>
              <a:rPr lang="en-US" altLang="zh-CN" sz="2400" dirty="0">
                <a:ea typeface="宋体" charset="-122"/>
              </a:rPr>
              <a:t>A vector of parameters </a:t>
            </a:r>
            <a:r>
              <a:rPr lang="el-GR" sz="2400" dirty="0">
                <a:cs typeface="Arial" charset="0"/>
              </a:rPr>
              <a:t>θ</a:t>
            </a:r>
            <a:endParaRPr lang="en-US" altLang="zh-CN" sz="2400" dirty="0">
              <a:ea typeface="宋体" charset="-122"/>
              <a:cs typeface="Arial" charset="0"/>
            </a:endParaRPr>
          </a:p>
          <a:p>
            <a:pPr lvl="1">
              <a:buFontTx/>
              <a:buNone/>
            </a:pPr>
            <a:endParaRPr lang="en-US" altLang="zh-CN" sz="2400" dirty="0">
              <a:ea typeface="宋体" charset="-122"/>
              <a:cs typeface="Arial" charset="0"/>
            </a:endParaRPr>
          </a:p>
          <a:p>
            <a:r>
              <a:rPr lang="en-US" altLang="zh-CN" sz="2400" dirty="0">
                <a:ea typeface="宋体" charset="-122"/>
                <a:cs typeface="Arial" charset="0"/>
              </a:rPr>
              <a:t>We define</a:t>
            </a:r>
          </a:p>
          <a:p>
            <a:pPr lvl="1"/>
            <a:r>
              <a:rPr lang="en-US" altLang="zh-CN" sz="2400" dirty="0">
                <a:ea typeface="宋体" charset="-122"/>
                <a:cs typeface="Arial" charset="0"/>
              </a:rPr>
              <a:t>Likelihood of the data: </a:t>
            </a:r>
            <a:r>
              <a:rPr lang="en-US" altLang="zh-CN" sz="2400" dirty="0" smtClean="0">
                <a:ea typeface="宋体" charset="-122"/>
                <a:cs typeface="Arial" charset="0"/>
              </a:rPr>
              <a:t>L(</a:t>
            </a:r>
            <a:r>
              <a:rPr lang="el-GR" sz="2400" dirty="0" smtClean="0">
                <a:cs typeface="Arial" charset="0"/>
              </a:rPr>
              <a:t>θ</a:t>
            </a:r>
            <a:r>
              <a:rPr lang="en-US" altLang="zh-CN" sz="2400" dirty="0" smtClean="0">
                <a:ea typeface="宋体" charset="-122"/>
                <a:cs typeface="Arial" charset="0"/>
              </a:rPr>
              <a:t>)=P(X </a:t>
            </a:r>
            <a:r>
              <a:rPr lang="en-US" altLang="zh-CN" sz="2400" dirty="0">
                <a:ea typeface="宋体" charset="-122"/>
                <a:cs typeface="Arial" charset="0"/>
              </a:rPr>
              <a:t>| </a:t>
            </a:r>
            <a:r>
              <a:rPr lang="el-GR" sz="2400" dirty="0">
                <a:cs typeface="Arial" charset="0"/>
              </a:rPr>
              <a:t>θ</a:t>
            </a:r>
            <a:r>
              <a:rPr lang="en-US" altLang="zh-CN" sz="2400" dirty="0">
                <a:ea typeface="宋体" charset="-122"/>
                <a:cs typeface="Arial" charset="0"/>
              </a:rPr>
              <a:t>)</a:t>
            </a:r>
          </a:p>
          <a:p>
            <a:pPr lvl="1"/>
            <a:r>
              <a:rPr lang="en-US" altLang="zh-CN" sz="2400" dirty="0">
                <a:ea typeface="宋体" charset="-122"/>
                <a:cs typeface="Arial" charset="0"/>
              </a:rPr>
              <a:t>Log-likelihood of the data: </a:t>
            </a:r>
            <a:r>
              <a:rPr lang="en-US" altLang="zh-CN" sz="2400" dirty="0" smtClean="0">
                <a:ea typeface="宋体" charset="-122"/>
                <a:cs typeface="Arial" charset="0"/>
              </a:rPr>
              <a:t>l(</a:t>
            </a:r>
            <a:r>
              <a:rPr lang="el-GR" sz="2400" dirty="0">
                <a:cs typeface="Arial" charset="0"/>
              </a:rPr>
              <a:t>θ</a:t>
            </a:r>
            <a:r>
              <a:rPr lang="en-US" altLang="zh-CN" sz="2400" dirty="0">
                <a:ea typeface="宋体" charset="-122"/>
                <a:cs typeface="Arial" charset="0"/>
              </a:rPr>
              <a:t>)=log </a:t>
            </a:r>
            <a:r>
              <a:rPr lang="en-US" altLang="zh-CN" sz="2400" dirty="0" smtClean="0">
                <a:ea typeface="宋体" charset="-122"/>
                <a:cs typeface="Arial" charset="0"/>
              </a:rPr>
              <a:t>P(X|</a:t>
            </a:r>
            <a:r>
              <a:rPr lang="el-GR" sz="2400" dirty="0">
                <a:cs typeface="Arial" charset="0"/>
              </a:rPr>
              <a:t>θ</a:t>
            </a:r>
            <a:r>
              <a:rPr lang="en-US" altLang="zh-CN" sz="2400" dirty="0">
                <a:ea typeface="宋体" charset="-122"/>
                <a:cs typeface="Arial" charset="0"/>
              </a:rPr>
              <a:t>)</a:t>
            </a:r>
          </a:p>
          <a:p>
            <a:pPr lvl="1"/>
            <a:endParaRPr lang="en-US" altLang="zh-CN" sz="2400" dirty="0">
              <a:ea typeface="宋体" charset="-122"/>
              <a:cs typeface="Arial" charset="0"/>
            </a:endParaRPr>
          </a:p>
          <a:p>
            <a:r>
              <a:rPr lang="en-US" altLang="zh-CN" sz="2800" dirty="0">
                <a:ea typeface="宋体" charset="-122"/>
                <a:cs typeface="Arial" charset="0"/>
              </a:rPr>
              <a:t>Given X, find</a:t>
            </a:r>
          </a:p>
          <a:p>
            <a:endParaRPr lang="en-US" altLang="zh-CN" sz="2800" dirty="0">
              <a:ea typeface="宋体" charset="-122"/>
              <a:cs typeface="Arial" charset="0"/>
            </a:endParaRPr>
          </a:p>
          <a:p>
            <a:pPr lvl="1"/>
            <a:endParaRPr lang="en-US" altLang="zh-CN" sz="2400" dirty="0">
              <a:ea typeface="宋体" charset="-122"/>
              <a:cs typeface="Arial" charset="0"/>
            </a:endParaRPr>
          </a:p>
          <a:p>
            <a:pPr lvl="1"/>
            <a:endParaRPr lang="en-US" altLang="zh-CN" sz="2400" dirty="0">
              <a:ea typeface="宋体" charset="-122"/>
              <a:cs typeface="Arial" charset="0"/>
            </a:endParaRPr>
          </a:p>
          <a:p>
            <a:pPr lvl="1"/>
            <a:endParaRPr lang="el-GR" sz="2400" dirty="0">
              <a:cs typeface="Arial" charset="0"/>
            </a:endParaRPr>
          </a:p>
          <a:p>
            <a:pPr lvl="1"/>
            <a:endParaRPr lang="el-GR" sz="2400" dirty="0">
              <a:cs typeface="Arial" charset="0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617913" y="5486400"/>
          <a:ext cx="3248025" cy="820738"/>
        </p:xfrm>
        <a:graphic>
          <a:graphicData uri="http://schemas.openxmlformats.org/presentationml/2006/ole">
            <p:oleObj spid="_x0000_s2050" name="Equation" r:id="rId3" imgW="12063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Take derivative, solve equation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It’s not easy to solve this equation!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04900" y="2357438"/>
          <a:ext cx="6188075" cy="806450"/>
        </p:xfrm>
        <a:graphic>
          <a:graphicData uri="http://schemas.openxmlformats.org/presentationml/2006/ole">
            <p:oleObj spid="_x0000_s27650" name="Formula" r:id="rId3" imgW="3119400" imgH="406440" progId="Equation.Ribbit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324100" y="4214813"/>
          <a:ext cx="3317875" cy="655637"/>
        </p:xfrm>
        <a:graphic>
          <a:graphicData uri="http://schemas.openxmlformats.org/presentationml/2006/ole">
            <p:oleObj spid="_x0000_s27651" name="Formula" r:id="rId4" imgW="1674000" imgH="33048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Missing Data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Split the first category into two group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With Probability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Log-likelihood function of complete data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19313" y="2287588"/>
          <a:ext cx="3700462" cy="301625"/>
        </p:xfrm>
        <a:graphic>
          <a:graphicData uri="http://schemas.openxmlformats.org/presentationml/2006/ole">
            <p:oleObj spid="_x0000_s24578" name="Formula" r:id="rId3" imgW="1865880" imgH="152640" progId="Equation.Ribbit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60688" y="3286125"/>
          <a:ext cx="2613025" cy="669925"/>
        </p:xfrm>
        <a:graphic>
          <a:graphicData uri="http://schemas.openxmlformats.org/presentationml/2006/ole">
            <p:oleObj spid="_x0000_s24579" name="Formula" r:id="rId4" imgW="1317240" imgH="338040" progId="Equation.Ribbit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09613" y="4657725"/>
          <a:ext cx="7273925" cy="1428750"/>
        </p:xfrm>
        <a:graphic>
          <a:graphicData uri="http://schemas.openxmlformats.org/presentationml/2006/ole">
            <p:oleObj spid="_x0000_s24581" name="Formula" r:id="rId5" imgW="3670560" imgH="72036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 Step: Multinomial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Where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68588" y="4071938"/>
          <a:ext cx="3675062" cy="1871662"/>
        </p:xfrm>
        <a:graphic>
          <a:graphicData uri="http://schemas.openxmlformats.org/presentationml/2006/ole">
            <p:oleObj spid="_x0000_s25602" name="Formula" r:id="rId3" imgW="1854360" imgH="943920" progId="Equation.Ribbit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054100" y="1692275"/>
          <a:ext cx="7183438" cy="1503363"/>
        </p:xfrm>
        <a:graphic>
          <a:graphicData uri="http://schemas.openxmlformats.org/presentationml/2006/ole">
            <p:oleObj spid="_x0000_s25604" name="Formula" r:id="rId4" imgW="3624840" imgH="75852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 Step: Multinomial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Take derivative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One can obtain</a:t>
            </a:r>
            <a:endParaRPr lang="zh-CN" alt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54100" y="2333625"/>
          <a:ext cx="7183438" cy="1504950"/>
        </p:xfrm>
        <a:graphic>
          <a:graphicData uri="http://schemas.openxmlformats.org/presentationml/2006/ole">
            <p:oleObj spid="_x0000_s26626" name="Formula" r:id="rId3" imgW="3624840" imgH="758520" progId="Equation.Ribbit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38225" y="4572000"/>
          <a:ext cx="6421438" cy="912813"/>
        </p:xfrm>
        <a:graphic>
          <a:graphicData uri="http://schemas.openxmlformats.org/presentationml/2006/ole">
            <p:oleObj spid="_x0000_s26627" name="Formula" r:id="rId4" imgW="3240000" imgH="46116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Back to Motif Finding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Given the missing data, it’s a multinomial distribution</a:t>
            </a:r>
            <a:endParaRPr lang="en-US" altLang="zh-CN" sz="2400" i="1" dirty="0">
              <a:ea typeface="宋体" charset="-122"/>
            </a:endParaRPr>
          </a:p>
        </p:txBody>
      </p:sp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1905000" y="4419600"/>
            <a:ext cx="2424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is the </a:t>
            </a:r>
            <a:r>
              <a:rPr lang="en-US" altLang="zh-CN" sz="2400" i="1" dirty="0" err="1">
                <a:ea typeface="宋体" charset="-122"/>
              </a:rPr>
              <a:t>i</a:t>
            </a:r>
            <a:r>
              <a:rPr lang="en-US" altLang="zh-CN" sz="2400" dirty="0" err="1">
                <a:ea typeface="宋体" charset="-122"/>
              </a:rPr>
              <a:t>th</a:t>
            </a:r>
            <a:r>
              <a:rPr lang="en-US" altLang="zh-CN" sz="2400" dirty="0">
                <a:ea typeface="宋体" charset="-122"/>
              </a:rPr>
              <a:t> sequence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1905000" y="5054600"/>
            <a:ext cx="551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is 1 if motif starts at position </a:t>
            </a:r>
            <a:r>
              <a:rPr lang="en-US" altLang="zh-CN" sz="2400" i="1" dirty="0">
                <a:ea typeface="宋体" charset="-122"/>
              </a:rPr>
              <a:t>j</a:t>
            </a:r>
            <a:r>
              <a:rPr lang="en-US" altLang="zh-CN" sz="2400" dirty="0">
                <a:ea typeface="宋体" charset="-122"/>
              </a:rPr>
              <a:t> in sequence </a:t>
            </a:r>
            <a:r>
              <a:rPr lang="en-US" altLang="zh-CN" sz="2400" i="1" dirty="0" err="1">
                <a:ea typeface="宋体" charset="-122"/>
              </a:rPr>
              <a:t>i</a:t>
            </a:r>
            <a:endParaRPr lang="en-US" altLang="zh-CN" sz="2400" i="1" dirty="0">
              <a:ea typeface="宋体" charset="-122"/>
            </a:endParaRPr>
          </a:p>
        </p:txBody>
      </p:sp>
      <p:graphicFrame>
        <p:nvGraphicFramePr>
          <p:cNvPr id="476169" name="Object 9"/>
          <p:cNvGraphicFramePr>
            <a:graphicFrameLocks noChangeAspect="1"/>
          </p:cNvGraphicFramePr>
          <p:nvPr/>
        </p:nvGraphicFramePr>
        <p:xfrm>
          <a:off x="1295400" y="5029200"/>
          <a:ext cx="552450" cy="657225"/>
        </p:xfrm>
        <a:graphic>
          <a:graphicData uri="http://schemas.openxmlformats.org/presentationml/2006/ole">
            <p:oleObj spid="_x0000_s50180" name="Equation" r:id="rId3" imgW="203040" imgH="241200" progId="Equation.3">
              <p:embed/>
            </p:oleObj>
          </a:graphicData>
        </a:graphic>
      </p:graphicFrame>
      <p:graphicFrame>
        <p:nvGraphicFramePr>
          <p:cNvPr id="476170" name="Object 10"/>
          <p:cNvGraphicFramePr>
            <a:graphicFrameLocks noChangeAspect="1"/>
          </p:cNvGraphicFramePr>
          <p:nvPr/>
        </p:nvGraphicFramePr>
        <p:xfrm>
          <a:off x="1219200" y="4343400"/>
          <a:ext cx="552450" cy="625475"/>
        </p:xfrm>
        <a:graphic>
          <a:graphicData uri="http://schemas.openxmlformats.org/presentationml/2006/ole">
            <p:oleObj spid="_x0000_s50181" name="Equation" r:id="rId4" imgW="203040" imgH="228600" progId="Equation.3">
              <p:embed/>
            </p:oleObj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485775" y="2000250"/>
            <a:ext cx="8161338" cy="1920865"/>
            <a:chOff x="641378" y="2286010"/>
            <a:chExt cx="8161338" cy="1920865"/>
          </a:xfrm>
        </p:grpSpPr>
        <p:graphicFrame>
          <p:nvGraphicFramePr>
            <p:cNvPr id="476164" name="Object 4"/>
            <p:cNvGraphicFramePr>
              <a:graphicFrameLocks noChangeAspect="1"/>
            </p:cNvGraphicFramePr>
            <p:nvPr/>
          </p:nvGraphicFramePr>
          <p:xfrm>
            <a:off x="641378" y="2286010"/>
            <a:ext cx="8161338" cy="1270000"/>
          </p:xfrm>
          <a:graphic>
            <a:graphicData uri="http://schemas.openxmlformats.org/presentationml/2006/ole">
              <p:oleObj spid="_x0000_s50178" name="Equation" r:id="rId5" imgW="3009600" imgH="469800" progId="Equation.3">
                <p:embed/>
              </p:oleObj>
            </a:graphicData>
          </a:graphic>
        </p:graphicFrame>
        <p:sp>
          <p:nvSpPr>
            <p:cNvPr id="476171" name="AutoShape 11"/>
            <p:cNvSpPr>
              <a:spLocks/>
            </p:cNvSpPr>
            <p:nvPr/>
          </p:nvSpPr>
          <p:spPr bwMode="auto">
            <a:xfrm rot="-5400000">
              <a:off x="4572000" y="3048000"/>
              <a:ext cx="152400" cy="1371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72" name="AutoShape 12"/>
            <p:cNvSpPr>
              <a:spLocks/>
            </p:cNvSpPr>
            <p:nvPr/>
          </p:nvSpPr>
          <p:spPr bwMode="auto">
            <a:xfrm rot="-5400000">
              <a:off x="6210300" y="2933700"/>
              <a:ext cx="152400" cy="16002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73" name="AutoShape 13"/>
            <p:cNvSpPr>
              <a:spLocks/>
            </p:cNvSpPr>
            <p:nvPr/>
          </p:nvSpPr>
          <p:spPr bwMode="auto">
            <a:xfrm rot="-5400000">
              <a:off x="7848600" y="3048000"/>
              <a:ext cx="152400" cy="1371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6174" name="Text Box 14"/>
            <p:cNvSpPr txBox="1">
              <a:spLocks noChangeArrowheads="1"/>
            </p:cNvSpPr>
            <p:nvPr/>
          </p:nvSpPr>
          <p:spPr bwMode="auto">
            <a:xfrm>
              <a:off x="3962400" y="3810000"/>
              <a:ext cx="1443038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ea typeface="宋体" charset="-122"/>
                </a:rPr>
                <a:t>before motif</a:t>
              </a:r>
            </a:p>
          </p:txBody>
        </p:sp>
        <p:sp>
          <p:nvSpPr>
            <p:cNvPr id="476175" name="Text Box 15"/>
            <p:cNvSpPr txBox="1">
              <a:spLocks noChangeArrowheads="1"/>
            </p:cNvSpPr>
            <p:nvPr/>
          </p:nvSpPr>
          <p:spPr bwMode="auto">
            <a:xfrm>
              <a:off x="5943600" y="3810000"/>
              <a:ext cx="731838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motif</a:t>
              </a:r>
            </a:p>
          </p:txBody>
        </p:sp>
        <p:sp>
          <p:nvSpPr>
            <p:cNvPr id="476176" name="Text Box 16"/>
            <p:cNvSpPr txBox="1">
              <a:spLocks noChangeArrowheads="1"/>
            </p:cNvSpPr>
            <p:nvPr/>
          </p:nvSpPr>
          <p:spPr bwMode="auto">
            <a:xfrm>
              <a:off x="7299325" y="3810000"/>
              <a:ext cx="1258888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after motif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Log-likelihood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 function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57224" y="1785926"/>
          <a:ext cx="7442200" cy="1449387"/>
        </p:xfrm>
        <a:graphic>
          <a:graphicData uri="http://schemas.openxmlformats.org/presentationml/2006/ole">
            <p:oleObj spid="_x0000_s57346" name="Formula" r:id="rId3" imgW="3753000" imgH="730440" progId="Equation.Ribbit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643063" y="4206875"/>
          <a:ext cx="5294312" cy="1204913"/>
        </p:xfrm>
        <a:graphic>
          <a:graphicData uri="http://schemas.openxmlformats.org/presentationml/2006/ole">
            <p:oleObj spid="_x0000_s57347" name="Formula" r:id="rId4" imgW="2672280" imgH="60732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Q-function</a:t>
            </a:r>
            <a:endParaRPr lang="zh-CN" altLang="en-US" dirty="0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285852" y="1500174"/>
          <a:ext cx="5953125" cy="4681538"/>
        </p:xfrm>
        <a:graphic>
          <a:graphicData uri="http://schemas.openxmlformats.org/presentationml/2006/ole">
            <p:oleObj spid="_x0000_s58370" name="Formula" r:id="rId4" imgW="3004920" imgH="236124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each sequence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the missing value      can take value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 the coefficient of            is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86644" y="1785926"/>
          <a:ext cx="368300" cy="336550"/>
        </p:xfrm>
        <a:graphic>
          <a:graphicData uri="http://schemas.openxmlformats.org/presentationml/2006/ole">
            <p:oleObj spid="_x0000_s60418" name="Formula" r:id="rId3" imgW="185760" imgH="170280" progId="Equation.Ribbit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71670" y="2857496"/>
          <a:ext cx="4414838" cy="336550"/>
        </p:xfrm>
        <a:graphic>
          <a:graphicData uri="http://schemas.openxmlformats.org/presentationml/2006/ole">
            <p:oleObj spid="_x0000_s60419" name="Formula" r:id="rId4" imgW="2226600" imgH="16920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286248" y="3429000"/>
          <a:ext cx="900112" cy="336550"/>
        </p:xfrm>
        <a:graphic>
          <a:graphicData uri="http://schemas.openxmlformats.org/presentationml/2006/ole">
            <p:oleObj spid="_x0000_s60420" name="Formula" r:id="rId5" imgW="453600" imgH="17028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89163" y="4286250"/>
          <a:ext cx="5081587" cy="919163"/>
        </p:xfrm>
        <a:graphic>
          <a:graphicData uri="http://schemas.openxmlformats.org/presentationml/2006/ole">
            <p:oleObj spid="_x0000_s60421" name="Formula" r:id="rId6" imgW="2563200" imgH="46368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coefficient of              is  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3929063" y="1773238"/>
          <a:ext cx="890587" cy="336550"/>
        </p:xfrm>
        <a:graphic>
          <a:graphicData uri="http://schemas.openxmlformats.org/presentationml/2006/ole">
            <p:oleObj spid="_x0000_s67587" name="Formula" r:id="rId3" imgW="448560" imgH="170280" progId="Equation.Ribbit">
              <p:embed/>
            </p:oleObj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660400" y="2852738"/>
          <a:ext cx="8140700" cy="957262"/>
        </p:xfrm>
        <a:graphic>
          <a:graphicData uri="http://schemas.openxmlformats.org/presentationml/2006/ole">
            <p:oleObj spid="_x0000_s67588" name="Formula" r:id="rId4" imgW="4106160" imgH="48276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 Step: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multinomial distribution,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optimization is of form</a:t>
            </a:r>
          </a:p>
        </p:txBody>
      </p:sp>
      <p:graphicFrame>
        <p:nvGraphicFramePr>
          <p:cNvPr id="59394" name="Object 7"/>
          <p:cNvGraphicFramePr>
            <a:graphicFrameLocks noChangeAspect="1"/>
          </p:cNvGraphicFramePr>
          <p:nvPr/>
        </p:nvGraphicFramePr>
        <p:xfrm>
          <a:off x="2146300" y="3070225"/>
          <a:ext cx="4776788" cy="2886075"/>
        </p:xfrm>
        <a:graphic>
          <a:graphicData uri="http://schemas.openxmlformats.org/presentationml/2006/ole">
            <p:oleObj spid="_x0000_s59394" name="Formula" r:id="rId3" imgW="2409480" imgH="145548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MLE (cont)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28736"/>
            <a:ext cx="8686800" cy="5257800"/>
          </a:xfrm>
        </p:spPr>
        <p:txBody>
          <a:bodyPr/>
          <a:lstStyle/>
          <a:p>
            <a:r>
              <a:rPr lang="en-US" altLang="zh-CN" sz="2800" dirty="0">
                <a:ea typeface="宋体" charset="-122"/>
              </a:rPr>
              <a:t>Often we assume that </a:t>
            </a:r>
            <a:r>
              <a:rPr lang="en-US" altLang="zh-CN" sz="2800" dirty="0" err="1" smtClean="0">
                <a:ea typeface="宋体" charset="-122"/>
              </a:rPr>
              <a:t>X</a:t>
            </a:r>
            <a:r>
              <a:rPr lang="en-US" altLang="zh-CN" sz="2800" baseline="-25000" dirty="0" err="1" smtClean="0">
                <a:ea typeface="宋体" charset="-122"/>
              </a:rPr>
              <a:t>i</a:t>
            </a:r>
            <a:r>
              <a:rPr lang="en-US" altLang="zh-CN" sz="2800" dirty="0" err="1" smtClean="0">
                <a:ea typeface="宋体" charset="-122"/>
              </a:rPr>
              <a:t>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>
                <a:ea typeface="宋体" charset="-122"/>
              </a:rPr>
              <a:t>are independently identically distributed (</a:t>
            </a:r>
            <a:r>
              <a:rPr lang="en-US" altLang="zh-CN" sz="2800" dirty="0" err="1">
                <a:ea typeface="宋体" charset="-122"/>
              </a:rPr>
              <a:t>i.i.d</a:t>
            </a:r>
            <a:r>
              <a:rPr lang="en-US" altLang="zh-CN" sz="2800" dirty="0">
                <a:ea typeface="宋体" charset="-122"/>
              </a:rPr>
              <a:t>.)</a:t>
            </a:r>
          </a:p>
          <a:p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Depending on the form of </a:t>
            </a:r>
            <a:r>
              <a:rPr lang="en-US" altLang="zh-CN" sz="2800" dirty="0" smtClean="0">
                <a:ea typeface="宋体" charset="-122"/>
              </a:rPr>
              <a:t>p(x|</a:t>
            </a:r>
            <a:r>
              <a:rPr lang="el-GR" sz="2800" dirty="0">
                <a:cs typeface="Arial" charset="0"/>
              </a:rPr>
              <a:t>θ</a:t>
            </a:r>
            <a:r>
              <a:rPr lang="en-US" altLang="zh-CN" sz="2800" dirty="0">
                <a:ea typeface="宋体" charset="-122"/>
                <a:cs typeface="Arial" charset="0"/>
              </a:rPr>
              <a:t>), solving optimization</a:t>
            </a:r>
            <a:r>
              <a:rPr lang="en-US" altLang="zh-CN" sz="2800" dirty="0">
                <a:ea typeface="宋体" charset="-122"/>
              </a:rPr>
              <a:t> problem can be easy or hard.</a:t>
            </a:r>
          </a:p>
          <a:p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610350" y="2584450"/>
          <a:ext cx="114300" cy="215900"/>
        </p:xfrm>
        <a:graphic>
          <a:graphicData uri="http://schemas.openxmlformats.org/presentationml/2006/ole">
            <p:oleObj spid="_x0000_s3074" name="Equation" r:id="rId3" imgW="114120" imgH="215640" progId="Equation.3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2143108" y="2500306"/>
          <a:ext cx="3548062" cy="2395537"/>
        </p:xfrm>
        <a:graphic>
          <a:graphicData uri="http://schemas.openxmlformats.org/presentationml/2006/ole">
            <p:oleObj spid="_x0000_s3076" name="Equation" r:id="rId4" imgW="1993680" imgH="1346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 Step: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 the estimation of        is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 the estimation of        is </a:t>
            </a:r>
            <a:endParaRPr lang="zh-CN" altLang="en-US" dirty="0" smtClean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57686" y="1785926"/>
          <a:ext cx="447675" cy="261937"/>
        </p:xfrm>
        <a:graphic>
          <a:graphicData uri="http://schemas.openxmlformats.org/presentationml/2006/ole">
            <p:oleObj spid="_x0000_s61442" name="Formula" r:id="rId3" imgW="225000" imgH="132120" progId="Equation.Ribbit">
              <p:embed/>
            </p:oleObj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063750" y="2420938"/>
          <a:ext cx="5349875" cy="792162"/>
        </p:xfrm>
        <a:graphic>
          <a:graphicData uri="http://schemas.openxmlformats.org/presentationml/2006/ole">
            <p:oleObj spid="_x0000_s61443" name="Formula" r:id="rId4" imgW="2974680" imgH="439560" progId="Equation.Ribbit">
              <p:embed/>
            </p:oleObj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355976" y="3573016"/>
          <a:ext cx="438150" cy="261937"/>
        </p:xfrm>
        <a:graphic>
          <a:graphicData uri="http://schemas.openxmlformats.org/presentationml/2006/ole">
            <p:oleObj spid="_x0000_s61444" name="Formula" r:id="rId5" imgW="219960" imgH="132120" progId="Equation.Ribbit">
              <p:embed/>
            </p:oleObj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557213" y="4365625"/>
          <a:ext cx="8364537" cy="1066800"/>
        </p:xfrm>
        <a:graphic>
          <a:graphicData uri="http://schemas.openxmlformats.org/presentationml/2006/ole">
            <p:oleObj spid="_x0000_s61445" name="Formula" r:id="rId6" imgW="4811040" imgH="61344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Finding motif ( length 3) in following sequences 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27784" y="2780928"/>
            <a:ext cx="2873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6600"/>
                </a:solidFill>
                <a:latin typeface="Courier New" pitchFamily="49" charset="0"/>
                <a:ea typeface="宋体" charset="-122"/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 A G </a:t>
            </a:r>
            <a:r>
              <a:rPr lang="en-US" altLang="zh-CN" sz="3200" b="1" dirty="0">
                <a:solidFill>
                  <a:srgbClr val="006600"/>
                </a:solidFill>
                <a:latin typeface="Courier New" pitchFamily="49" charset="0"/>
                <a:ea typeface="宋体" charset="-122"/>
              </a:rPr>
              <a:t>C A</a:t>
            </a:r>
            <a:endParaRPr lang="en-US" altLang="zh-CN" sz="3200" dirty="0">
              <a:solidFill>
                <a:srgbClr val="006600"/>
              </a:solidFill>
              <a:ea typeface="宋体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99792" y="3573016"/>
            <a:ext cx="2873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6600"/>
                </a:solidFill>
                <a:latin typeface="Courier New" pitchFamily="49" charset="0"/>
                <a:ea typeface="宋体" charset="-122"/>
              </a:rPr>
              <a:t>A G </a:t>
            </a:r>
            <a:r>
              <a:rPr lang="en-US" altLang="zh-CN" sz="3200" b="1" dirty="0" err="1">
                <a:solidFill>
                  <a:srgbClr val="006600"/>
                </a:solidFill>
                <a:latin typeface="Courier New" pitchFamily="49" charset="0"/>
                <a:ea typeface="宋体" charset="-122"/>
              </a:rPr>
              <a:t>G</a:t>
            </a:r>
            <a:r>
              <a:rPr lang="en-US" altLang="zh-CN" sz="3200" b="1" dirty="0">
                <a:solidFill>
                  <a:srgbClr val="0066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 A G</a:t>
            </a:r>
            <a:endParaRPr lang="en-US" altLang="zh-CN" sz="32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699792" y="4437112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6600"/>
                </a:solidFill>
                <a:latin typeface="Courier New" pitchFamily="49" charset="0"/>
                <a:ea typeface="宋体" charset="-122"/>
              </a:rPr>
              <a:t>T </a:t>
            </a:r>
            <a:r>
              <a:rPr lang="en-US" altLang="zh-CN" sz="32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C A G </a:t>
            </a:r>
            <a:r>
              <a:rPr lang="en-US" altLang="zh-CN" sz="3200" b="1" dirty="0">
                <a:solidFill>
                  <a:srgbClr val="006600"/>
                </a:solidFill>
                <a:latin typeface="Courier New" pitchFamily="49" charset="0"/>
                <a:ea typeface="宋体" charset="-122"/>
              </a:rPr>
              <a:t>T C</a:t>
            </a:r>
            <a:endParaRPr lang="en-US" altLang="zh-CN" sz="3200" dirty="0">
              <a:solidFill>
                <a:srgbClr val="006600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 Updating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      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91680" y="2132856"/>
          <a:ext cx="4943475" cy="411162"/>
        </p:xfrm>
        <a:graphic>
          <a:graphicData uri="http://schemas.openxmlformats.org/presentationml/2006/ole">
            <p:oleObj spid="_x0000_s68611" name="Formula" r:id="rId3" imgW="2494440" imgH="207360" progId="Equation.Ribbit">
              <p:embed/>
            </p:oleObj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529" y="2924944"/>
          <a:ext cx="2808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z11( C</a:t>
                      </a:r>
                      <a:r>
                        <a:rPr lang="en-US" altLang="zh-CN" baseline="0" dirty="0" smtClean="0"/>
                        <a:t>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z11(A)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z12(C)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z12(A)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z12(G)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z13(A)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z13(G)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z13(C)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z14(G)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z14(C)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z14(A)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131840" y="2924944"/>
          <a:ext cx="2736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01"/>
                <a:gridCol w="912101"/>
                <a:gridCol w="912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z21(A)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z21(G</a:t>
                      </a:r>
                      <a:r>
                        <a:rPr lang="en-US" altLang="zh-CN" baseline="0" dirty="0" smtClean="0"/>
                        <a:t>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z21(G)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z22(G)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z22(G)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z22(C)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z23(G)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z23(C)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z23(A)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z24(C)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z24(A)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z24(G)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12160" y="2924944"/>
          <a:ext cx="24837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22"/>
                <a:gridCol w="827922"/>
                <a:gridCol w="8279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z31(T)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z31(C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z31(A)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z32(C)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z32(A)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z32(G)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z33(A)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z33(G)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z33(T)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z34(G)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z34(T)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z34(C)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 Updating</a:t>
            </a:r>
            <a:endParaRPr lang="zh-CN" altLang="en-US" dirty="0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899592" y="1772816"/>
          <a:ext cx="7105650" cy="687387"/>
        </p:xfrm>
        <a:graphic>
          <a:graphicData uri="http://schemas.openxmlformats.org/presentationml/2006/ole">
            <p:oleObj spid="_x0000_s69635" name="Formula" r:id="rId3" imgW="3585240" imgH="345600" progId="Equation.Ribbit">
              <p:embed/>
            </p:oleObj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899592" y="2924944"/>
          <a:ext cx="7102475" cy="687387"/>
        </p:xfrm>
        <a:graphic>
          <a:graphicData uri="http://schemas.openxmlformats.org/presentationml/2006/ole">
            <p:oleObj spid="_x0000_s69636" name="Formula" r:id="rId4" imgW="3582720" imgH="345600" progId="Equation.Ribbit">
              <p:embed/>
            </p:oleObj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899592" y="3933056"/>
          <a:ext cx="7110413" cy="687388"/>
        </p:xfrm>
        <a:graphic>
          <a:graphicData uri="http://schemas.openxmlformats.org/presentationml/2006/ole">
            <p:oleObj spid="_x0000_s69637" name="Formula" r:id="rId5" imgW="3587760" imgH="345600" progId="Equation.Ribbit">
              <p:embed/>
            </p:oleObj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900113" y="5033963"/>
          <a:ext cx="7086600" cy="644525"/>
        </p:xfrm>
        <a:graphic>
          <a:graphicData uri="http://schemas.openxmlformats.org/presentationml/2006/ole">
            <p:oleObj spid="_x0000_s69638" name="Formula" r:id="rId6" imgW="3575160" imgH="32544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z11: A,C,G  </a:t>
            </a:r>
          </a:p>
          <a:p>
            <a:r>
              <a:rPr lang="en-US" altLang="zh-CN" sz="2400" dirty="0" smtClean="0"/>
              <a:t>z12: 2A,C </a:t>
            </a:r>
          </a:p>
          <a:p>
            <a:r>
              <a:rPr lang="en-US" altLang="zh-CN" sz="2400" dirty="0" smtClean="0"/>
              <a:t>z13:2A,C </a:t>
            </a:r>
          </a:p>
          <a:p>
            <a:r>
              <a:rPr lang="en-US" altLang="zh-CN" sz="2400" dirty="0" smtClean="0"/>
              <a:t>z14: 2A, C</a:t>
            </a:r>
          </a:p>
          <a:p>
            <a:r>
              <a:rPr lang="en-US" altLang="zh-CN" sz="2400" dirty="0" smtClean="0"/>
              <a:t>z21:A,C,G</a:t>
            </a:r>
          </a:p>
          <a:p>
            <a:r>
              <a:rPr lang="en-US" altLang="zh-CN" sz="2400" dirty="0" smtClean="0"/>
              <a:t>z22:2A,G</a:t>
            </a:r>
          </a:p>
          <a:p>
            <a:r>
              <a:rPr lang="en-US" altLang="zh-CN" sz="2400" dirty="0" smtClean="0"/>
              <a:t>z23:A,2G</a:t>
            </a:r>
          </a:p>
          <a:p>
            <a:r>
              <a:rPr lang="en-US" altLang="zh-CN" sz="2400" dirty="0" smtClean="0"/>
              <a:t>z24:A,2G</a:t>
            </a:r>
          </a:p>
          <a:p>
            <a:r>
              <a:rPr lang="en-US" altLang="zh-CN" sz="2400" dirty="0" smtClean="0"/>
              <a:t>z31:C,G,T</a:t>
            </a:r>
          </a:p>
          <a:p>
            <a:r>
              <a:rPr lang="en-US" altLang="zh-CN" sz="2400" dirty="0" smtClean="0"/>
              <a:t> z32:C,2T</a:t>
            </a:r>
          </a:p>
          <a:p>
            <a:r>
              <a:rPr lang="en-US" altLang="zh-CN" sz="2400" dirty="0" smtClean="0"/>
              <a:t>z33:2C,T</a:t>
            </a:r>
          </a:p>
          <a:p>
            <a:r>
              <a:rPr lang="en-US" altLang="zh-CN" sz="2400" dirty="0" smtClean="0"/>
              <a:t>z34:A,C,G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Updating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</a:p>
          <a:p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G</a:t>
            </a:r>
          </a:p>
          <a:p>
            <a:r>
              <a:rPr lang="en-US" altLang="zh-CN" dirty="0" smtClean="0"/>
              <a:t>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Normalization factor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31640" y="1772816"/>
          <a:ext cx="6750050" cy="304800"/>
        </p:xfrm>
        <a:graphic>
          <a:graphicData uri="http://schemas.openxmlformats.org/presentationml/2006/ole">
            <p:oleObj spid="_x0000_s70658" name="Formula" r:id="rId4" imgW="3404880" imgH="153720" progId="Equation.Ribbit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331640" y="2276872"/>
          <a:ext cx="6305550" cy="304800"/>
        </p:xfrm>
        <a:graphic>
          <a:graphicData uri="http://schemas.openxmlformats.org/presentationml/2006/ole">
            <p:oleObj spid="_x0000_s70659" name="Formula" r:id="rId5" imgW="3181680" imgH="153720" progId="Equation.Ribbit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331640" y="2852936"/>
          <a:ext cx="5002212" cy="304800"/>
        </p:xfrm>
        <a:graphic>
          <a:graphicData uri="http://schemas.openxmlformats.org/presentationml/2006/ole">
            <p:oleObj spid="_x0000_s70660" name="Formula" r:id="rId6" imgW="2523600" imgH="153720" progId="Equation.Ribbit">
              <p:embed/>
            </p:oleObj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331640" y="3501008"/>
          <a:ext cx="1951038" cy="304800"/>
        </p:xfrm>
        <a:graphic>
          <a:graphicData uri="http://schemas.openxmlformats.org/presentationml/2006/ole">
            <p:oleObj spid="_x0000_s70661" name="Formula" r:id="rId7" imgW="984600" imgH="153720" progId="Equation.Ribbit">
              <p:embed/>
            </p:oleObj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971600" y="5301208"/>
          <a:ext cx="7321252" cy="292317"/>
        </p:xfrm>
        <a:graphic>
          <a:graphicData uri="http://schemas.openxmlformats.org/presentationml/2006/ole">
            <p:oleObj spid="_x0000_s70662" name="Formula" r:id="rId8" imgW="4393080" imgH="17676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mtClean="0"/>
              <a:t>Dempster</a:t>
            </a:r>
            <a:r>
              <a:rPr lang="en-GB" altLang="zh-CN" dirty="0" smtClean="0"/>
              <a:t>, A.P., Laird, N.M., Rubin, D.B. (1977).  Maximum Likelihood from Incomplete Data via the EM Algorithm.   </a:t>
            </a:r>
            <a:r>
              <a:rPr lang="en-GB" altLang="zh-CN" i="1" dirty="0" smtClean="0"/>
              <a:t>Journal of the Royal Statistical Society. Series B (Methodological), </a:t>
            </a:r>
            <a:r>
              <a:rPr lang="en-GB" altLang="zh-CN" dirty="0" smtClean="0"/>
              <a:t>Vol. 39, No. 1, , pp. 1-38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An </a:t>
            </a:r>
            <a:r>
              <a:rPr lang="en-US" altLang="zh-CN" dirty="0" smtClean="0">
                <a:ea typeface="宋体" charset="-122"/>
              </a:rPr>
              <a:t>Easy Case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Assuming</a:t>
            </a:r>
          </a:p>
          <a:p>
            <a:pPr lvl="1"/>
            <a:r>
              <a:rPr lang="en-US" altLang="zh-CN" dirty="0">
                <a:ea typeface="宋体" charset="-122"/>
              </a:rPr>
              <a:t>A coin has a probability p of being heads, 1-p of being tails.</a:t>
            </a:r>
          </a:p>
          <a:p>
            <a:pPr lvl="1"/>
            <a:r>
              <a:rPr lang="en-US" altLang="zh-CN" dirty="0">
                <a:ea typeface="宋体" charset="-122"/>
              </a:rPr>
              <a:t>Observation: We toss a coin N times, and the result is a set of Hs and Ts,  and there are m Hs. </a:t>
            </a:r>
          </a:p>
          <a:p>
            <a:pPr lvl="1">
              <a:buFontTx/>
              <a:buNone/>
            </a:pP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What is the value of p based on MLE, given the observation?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An </a:t>
            </a:r>
            <a:r>
              <a:rPr lang="en-US" altLang="zh-CN" dirty="0" smtClean="0">
                <a:ea typeface="宋体" charset="-122"/>
              </a:rPr>
              <a:t>Easy Case </a:t>
            </a:r>
            <a:r>
              <a:rPr lang="en-US" altLang="zh-CN" dirty="0">
                <a:ea typeface="宋体" charset="-122"/>
              </a:rPr>
              <a:t>(cont)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pPr>
              <a:buFontTx/>
              <a:buNone/>
            </a:pPr>
            <a:endParaRPr lang="en-US" altLang="zh-CN" sz="2800" dirty="0">
              <a:ea typeface="宋体" charset="-122"/>
            </a:endParaRPr>
          </a:p>
          <a:p>
            <a:pPr>
              <a:buFontTx/>
              <a:buNone/>
            </a:pPr>
            <a:endParaRPr lang="en-US" altLang="zh-CN" sz="2800" dirty="0">
              <a:ea typeface="宋体" charset="-122"/>
            </a:endParaRPr>
          </a:p>
          <a:p>
            <a:endParaRPr lang="en-US" altLang="zh-CN" sz="2800" dirty="0">
              <a:ea typeface="宋体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390650" y="2133600"/>
          <a:ext cx="4610100" cy="892175"/>
        </p:xfrm>
        <a:graphic>
          <a:graphicData uri="http://schemas.openxmlformats.org/presentationml/2006/ole">
            <p:oleObj spid="_x0000_s4098" name="Equation" r:id="rId3" imgW="2361960" imgH="45720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1411288" y="3786190"/>
          <a:ext cx="5556250" cy="666750"/>
        </p:xfrm>
        <a:graphic>
          <a:graphicData uri="http://schemas.openxmlformats.org/presentationml/2006/ole">
            <p:oleObj spid="_x0000_s4099" name="Equation" r:id="rId4" imgW="3492360" imgH="419040" progId="Equation.3">
              <p:embed/>
            </p:oleObj>
          </a:graphicData>
        </a:graphic>
      </p:graphicFrame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1785918" y="521495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28926" y="5214950"/>
          <a:ext cx="877888" cy="587375"/>
        </p:xfrm>
        <a:graphic>
          <a:graphicData uri="http://schemas.openxmlformats.org/presentationml/2006/ole">
            <p:oleObj spid="_x0000_s4100" name="Formula" r:id="rId5" imgW="443520" imgH="297360" progId="Equation.Ribbit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57686" y="542926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以频率来估计概率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Basic </a:t>
            </a:r>
            <a:r>
              <a:rPr lang="en-US" altLang="zh-CN" dirty="0" smtClean="0">
                <a:ea typeface="宋体" charset="-122"/>
              </a:rPr>
              <a:t>Setting </a:t>
            </a:r>
            <a:r>
              <a:rPr lang="en-US" altLang="zh-CN" dirty="0">
                <a:ea typeface="宋体" charset="-122"/>
              </a:rPr>
              <a:t>in 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391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X </a:t>
            </a:r>
            <a:r>
              <a:rPr lang="en-US" altLang="zh-CN" sz="2800" dirty="0">
                <a:ea typeface="宋体" charset="-122"/>
              </a:rPr>
              <a:t>is a set of data points: </a:t>
            </a:r>
            <a:r>
              <a:rPr lang="en-US" altLang="zh-CN" sz="2800" b="1" dirty="0">
                <a:ea typeface="宋体" charset="-122"/>
              </a:rPr>
              <a:t>observed</a:t>
            </a:r>
            <a:r>
              <a:rPr lang="en-US" altLang="zh-CN" sz="2800" dirty="0">
                <a:ea typeface="宋体" charset="-122"/>
              </a:rPr>
              <a:t> data</a:t>
            </a:r>
          </a:p>
          <a:p>
            <a:pPr>
              <a:lnSpc>
                <a:spcPct val="90000"/>
              </a:lnSpc>
            </a:pPr>
            <a:r>
              <a:rPr lang="el-GR" sz="2800" dirty="0">
                <a:cs typeface="Arial" charset="0"/>
              </a:rPr>
              <a:t>Θ</a:t>
            </a:r>
            <a:r>
              <a:rPr lang="en-US" altLang="zh-CN" sz="2800" dirty="0">
                <a:ea typeface="宋体" charset="-122"/>
                <a:cs typeface="Arial" charset="0"/>
              </a:rPr>
              <a:t> is a parameter vector.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  <a:cs typeface="Arial" charset="0"/>
              </a:rPr>
              <a:t>EM is a method to find </a:t>
            </a:r>
            <a:r>
              <a:rPr lang="el-GR" sz="2800" dirty="0">
                <a:cs typeface="Arial" charset="0"/>
              </a:rPr>
              <a:t>θ</a:t>
            </a:r>
            <a:r>
              <a:rPr lang="en-US" altLang="zh-CN" sz="2800" baseline="-25000" dirty="0">
                <a:ea typeface="宋体" charset="-122"/>
                <a:cs typeface="Arial" charset="0"/>
              </a:rPr>
              <a:t>ML</a:t>
            </a:r>
            <a:r>
              <a:rPr lang="en-US" altLang="zh-CN" sz="2800" dirty="0">
                <a:ea typeface="宋体" charset="-122"/>
                <a:cs typeface="Arial" charset="0"/>
              </a:rPr>
              <a:t> where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charset="-122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charset="-122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charset="-122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  <a:cs typeface="Arial" charset="0"/>
              </a:rPr>
              <a:t>Calculating </a:t>
            </a:r>
            <a:r>
              <a:rPr lang="en-US" altLang="zh-CN" sz="2800" dirty="0" smtClean="0">
                <a:ea typeface="宋体" charset="-122"/>
                <a:cs typeface="Arial" charset="0"/>
              </a:rPr>
              <a:t>P(X </a:t>
            </a:r>
            <a:r>
              <a:rPr lang="en-US" altLang="zh-CN" sz="2800" dirty="0">
                <a:ea typeface="宋体" charset="-122"/>
                <a:cs typeface="Arial" charset="0"/>
              </a:rPr>
              <a:t>| </a:t>
            </a:r>
            <a:r>
              <a:rPr lang="el-GR" sz="2800" dirty="0">
                <a:cs typeface="Arial" charset="0"/>
              </a:rPr>
              <a:t>θ</a:t>
            </a:r>
            <a:r>
              <a:rPr lang="en-US" altLang="zh-CN" sz="2800" dirty="0">
                <a:ea typeface="宋体" charset="-122"/>
                <a:cs typeface="Arial" charset="0"/>
              </a:rPr>
              <a:t>) directly is hard.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charset="-122"/>
                <a:cs typeface="Arial" charset="0"/>
              </a:rPr>
              <a:t>Calculating </a:t>
            </a:r>
            <a:r>
              <a:rPr lang="en-US" altLang="zh-CN" sz="2800" dirty="0" smtClean="0">
                <a:ea typeface="宋体" charset="-122"/>
                <a:cs typeface="Arial" charset="0"/>
              </a:rPr>
              <a:t>P(X, Z|</a:t>
            </a:r>
            <a:r>
              <a:rPr lang="el-GR" sz="2800" dirty="0">
                <a:cs typeface="Arial" charset="0"/>
              </a:rPr>
              <a:t>θ</a:t>
            </a:r>
            <a:r>
              <a:rPr lang="en-US" altLang="zh-CN" sz="2800" dirty="0">
                <a:ea typeface="宋体" charset="-122"/>
                <a:cs typeface="Arial" charset="0"/>
              </a:rPr>
              <a:t>) is much simpler, where </a:t>
            </a:r>
            <a:r>
              <a:rPr lang="en-US" altLang="zh-CN" sz="2800" dirty="0" smtClean="0">
                <a:ea typeface="宋体" charset="-122"/>
                <a:cs typeface="Arial" charset="0"/>
              </a:rPr>
              <a:t>Z </a:t>
            </a:r>
            <a:r>
              <a:rPr lang="en-US" altLang="zh-CN" sz="2800" dirty="0">
                <a:ea typeface="宋体" charset="-122"/>
                <a:cs typeface="Arial" charset="0"/>
              </a:rPr>
              <a:t>is “hidden” data (or “missing” data).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dirty="0">
              <a:ea typeface="宋体" charset="-122"/>
              <a:cs typeface="Arial" charset="0"/>
            </a:endParaRPr>
          </a:p>
          <a:p>
            <a:pPr>
              <a:lnSpc>
                <a:spcPct val="90000"/>
              </a:lnSpc>
            </a:pPr>
            <a:endParaRPr lang="el-GR" sz="28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l-GR" sz="28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charset="-122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968500" y="3132138"/>
          <a:ext cx="3332163" cy="1203325"/>
        </p:xfrm>
        <a:graphic>
          <a:graphicData uri="http://schemas.openxmlformats.org/presentationml/2006/ole">
            <p:oleObj spid="_x0000_s1026" name="Equation" r:id="rId3" imgW="168876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Basic Setting in EM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267200"/>
          </a:xfrm>
        </p:spPr>
        <p:txBody>
          <a:bodyPr/>
          <a:lstStyle/>
          <a:p>
            <a:r>
              <a:rPr lang="en-US" altLang="zh-CN" sz="2800" dirty="0" smtClean="0">
                <a:ea typeface="宋体" charset="-122"/>
              </a:rPr>
              <a:t>Y </a:t>
            </a:r>
            <a:r>
              <a:rPr lang="en-US" altLang="zh-CN" sz="2800" dirty="0">
                <a:ea typeface="宋体" charset="-122"/>
              </a:rPr>
              <a:t>= </a:t>
            </a:r>
            <a:r>
              <a:rPr lang="en-US" altLang="zh-CN" sz="2800" dirty="0" smtClean="0">
                <a:ea typeface="宋体" charset="-122"/>
              </a:rPr>
              <a:t>(X, Z)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 smtClean="0">
                <a:ea typeface="宋体" charset="-122"/>
              </a:rPr>
              <a:t>Y: </a:t>
            </a:r>
            <a:r>
              <a:rPr lang="en-US" altLang="zh-CN" sz="2400" dirty="0">
                <a:ea typeface="宋体" charset="-122"/>
              </a:rPr>
              <a:t>complete data (“augmented data”)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X: </a:t>
            </a:r>
            <a:r>
              <a:rPr lang="en-US" altLang="zh-CN" sz="2400" dirty="0">
                <a:ea typeface="宋体" charset="-122"/>
              </a:rPr>
              <a:t>observed data (“incomplete” data)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Z: </a:t>
            </a:r>
            <a:r>
              <a:rPr lang="en-US" altLang="zh-CN" sz="2400" dirty="0">
                <a:ea typeface="宋体" charset="-122"/>
              </a:rPr>
              <a:t>hidden data (“missing” data) </a:t>
            </a:r>
          </a:p>
          <a:p>
            <a:pPr lvl="1"/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Given a fixed </a:t>
            </a:r>
            <a:r>
              <a:rPr lang="en-US" altLang="zh-CN" sz="2800" dirty="0" smtClean="0">
                <a:ea typeface="宋体" charset="-122"/>
              </a:rPr>
              <a:t>x, </a:t>
            </a:r>
            <a:r>
              <a:rPr lang="en-US" altLang="zh-CN" sz="2800" dirty="0">
                <a:ea typeface="宋体" charset="-122"/>
              </a:rPr>
              <a:t>there could be many possible </a:t>
            </a:r>
            <a:r>
              <a:rPr lang="en-US" altLang="zh-CN" sz="2800" dirty="0" err="1" smtClean="0">
                <a:ea typeface="宋体" charset="-122"/>
              </a:rPr>
              <a:t>z’s</a:t>
            </a:r>
            <a:r>
              <a:rPr lang="en-US" altLang="zh-CN" sz="2800" dirty="0">
                <a:ea typeface="宋体" charset="-122"/>
              </a:rPr>
              <a:t>.</a:t>
            </a:r>
          </a:p>
          <a:p>
            <a:pPr lvl="1"/>
            <a:r>
              <a:rPr lang="en-US" altLang="zh-CN" sz="2400" dirty="0">
                <a:ea typeface="宋体" charset="-122"/>
              </a:rPr>
              <a:t>Ex: given a sentence </a:t>
            </a:r>
            <a:r>
              <a:rPr lang="en-US" altLang="zh-CN" sz="2400" dirty="0" smtClean="0">
                <a:ea typeface="宋体" charset="-122"/>
              </a:rPr>
              <a:t>x, </a:t>
            </a:r>
            <a:r>
              <a:rPr lang="en-US" altLang="zh-CN" sz="2400" dirty="0">
                <a:ea typeface="宋体" charset="-122"/>
              </a:rPr>
              <a:t>there could be many state sequences in an HMM that generates </a:t>
            </a:r>
            <a:r>
              <a:rPr lang="en-US" altLang="zh-CN" sz="2400" dirty="0" smtClean="0">
                <a:ea typeface="宋体" charset="-122"/>
              </a:rPr>
              <a:t>x. </a:t>
            </a:r>
            <a:endParaRPr lang="en-US" altLang="zh-CN" sz="2400" dirty="0">
              <a:ea typeface="宋体" charset="-122"/>
            </a:endParaRPr>
          </a:p>
          <a:p>
            <a:pPr lvl="1">
              <a:buFontTx/>
              <a:buNone/>
            </a:pP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Iterative Approach for MLE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When missing data is available, it’s hard to find the MLE directly</a:t>
            </a:r>
          </a:p>
          <a:p>
            <a:endParaRPr lang="en-US" altLang="zh-CN" dirty="0" smtClean="0">
              <a:ea typeface="宋体" charset="-122"/>
            </a:endParaRPr>
          </a:p>
          <a:p>
            <a:endParaRPr lang="zh-CN" altLang="en-US" dirty="0" smtClean="0"/>
          </a:p>
          <a:p>
            <a:r>
              <a:rPr lang="en-US" altLang="zh-CN" dirty="0" smtClean="0">
                <a:ea typeface="宋体" charset="-122"/>
              </a:rPr>
              <a:t>An alternative is to find a sequence</a:t>
            </a: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03648" y="4581128"/>
          <a:ext cx="6782460" cy="1152128"/>
        </p:xfrm>
        <a:graphic>
          <a:graphicData uri="http://schemas.openxmlformats.org/presentationml/2006/ole">
            <p:oleObj spid="_x0000_s40962" name="Formula" r:id="rId3" imgW="2625120" imgH="44856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79712" y="2924944"/>
          <a:ext cx="4637088" cy="955675"/>
        </p:xfrm>
        <a:graphic>
          <a:graphicData uri="http://schemas.openxmlformats.org/presentationml/2006/ole">
            <p:oleObj spid="_x0000_s40963" name="Formula" r:id="rId4" imgW="2338200" imgH="482760" progId="Equation.Ribbit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57290" y="1142984"/>
          <a:ext cx="6002338" cy="4292600"/>
        </p:xfrm>
        <a:graphic>
          <a:graphicData uri="http://schemas.openxmlformats.org/presentationml/2006/ole">
            <p:oleObj spid="_x0000_s41986" name="Formula" r:id="rId3" imgW="3027960" imgH="2164320" progId="Equation.Ribbit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804</Words>
  <Application>Microsoft Office PowerPoint</Application>
  <PresentationFormat>全屏显示(4:3)</PresentationFormat>
  <Paragraphs>237</Paragraphs>
  <Slides>36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Office 主题</vt:lpstr>
      <vt:lpstr>Equation</vt:lpstr>
      <vt:lpstr>Formula</vt:lpstr>
      <vt:lpstr>第5-2章 EM算法</vt:lpstr>
      <vt:lpstr>What is MLE?</vt:lpstr>
      <vt:lpstr>MLE (cont)</vt:lpstr>
      <vt:lpstr>An Easy Case</vt:lpstr>
      <vt:lpstr>An Easy Case (cont)</vt:lpstr>
      <vt:lpstr>Basic Setting in EM</vt:lpstr>
      <vt:lpstr>The Basic Setting in EM</vt:lpstr>
      <vt:lpstr>The Iterative Approach for MLE</vt:lpstr>
      <vt:lpstr>幻灯片 9</vt:lpstr>
      <vt:lpstr>幻灯片 10</vt:lpstr>
      <vt:lpstr>Maximizing the Lower Bound</vt:lpstr>
      <vt:lpstr>Increasing the Likelihood</vt:lpstr>
      <vt:lpstr>Summary: EM Algorithm</vt:lpstr>
      <vt:lpstr>Illustration of EM Algorithm</vt:lpstr>
      <vt:lpstr>Jensen’s Inequality</vt:lpstr>
      <vt:lpstr>Jensen’s Inequality</vt:lpstr>
      <vt:lpstr>Jensen’s Inequality Corollary</vt:lpstr>
      <vt:lpstr>Example</vt:lpstr>
      <vt:lpstr>Multinomial Distribution</vt:lpstr>
      <vt:lpstr>MLE</vt:lpstr>
      <vt:lpstr>Missing Data Problem</vt:lpstr>
      <vt:lpstr>E Step: Multinomial</vt:lpstr>
      <vt:lpstr>M Step: Multinomial</vt:lpstr>
      <vt:lpstr>Back to Motif Finding</vt:lpstr>
      <vt:lpstr>Log-likelihood</vt:lpstr>
      <vt:lpstr>Q-function</vt:lpstr>
      <vt:lpstr>Q-function</vt:lpstr>
      <vt:lpstr>Q-function</vt:lpstr>
      <vt:lpstr>M Step: Optimization</vt:lpstr>
      <vt:lpstr>M Step: Optimization</vt:lpstr>
      <vt:lpstr>Example</vt:lpstr>
      <vt:lpstr>EM Updating</vt:lpstr>
      <vt:lpstr>EM Updating</vt:lpstr>
      <vt:lpstr>Background</vt:lpstr>
      <vt:lpstr>Background Updating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EM算法和Gibbs Sampler</dc:title>
  <dc:creator>Minghua Deng</dc:creator>
  <cp:lastModifiedBy>Minghua Deng</cp:lastModifiedBy>
  <cp:revision>152</cp:revision>
  <dcterms:created xsi:type="dcterms:W3CDTF">2013-04-23T15:00:00Z</dcterms:created>
  <dcterms:modified xsi:type="dcterms:W3CDTF">2013-09-24T00:29:13Z</dcterms:modified>
</cp:coreProperties>
</file>