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7" r:id="rId2"/>
    <p:sldId id="258" r:id="rId3"/>
    <p:sldId id="322" r:id="rId4"/>
    <p:sldId id="259" r:id="rId5"/>
    <p:sldId id="323" r:id="rId6"/>
    <p:sldId id="324" r:id="rId7"/>
    <p:sldId id="332" r:id="rId8"/>
    <p:sldId id="333" r:id="rId9"/>
    <p:sldId id="334" r:id="rId10"/>
    <p:sldId id="335" r:id="rId11"/>
    <p:sldId id="325" r:id="rId12"/>
    <p:sldId id="336" r:id="rId13"/>
    <p:sldId id="326" r:id="rId14"/>
    <p:sldId id="337" r:id="rId15"/>
    <p:sldId id="338" r:id="rId16"/>
    <p:sldId id="327" r:id="rId17"/>
    <p:sldId id="261" r:id="rId18"/>
    <p:sldId id="262" r:id="rId19"/>
    <p:sldId id="264" r:id="rId20"/>
    <p:sldId id="266" r:id="rId21"/>
    <p:sldId id="267" r:id="rId22"/>
    <p:sldId id="268" r:id="rId23"/>
    <p:sldId id="269" r:id="rId24"/>
    <p:sldId id="270" r:id="rId25"/>
    <p:sldId id="271" r:id="rId26"/>
    <p:sldId id="272" r:id="rId27"/>
    <p:sldId id="273" r:id="rId28"/>
    <p:sldId id="274" r:id="rId29"/>
    <p:sldId id="275" r:id="rId30"/>
    <p:sldId id="281" r:id="rId31"/>
    <p:sldId id="282" r:id="rId32"/>
    <p:sldId id="340"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342" r:id="rId46"/>
    <p:sldId id="343" r:id="rId47"/>
    <p:sldId id="344" r:id="rId48"/>
    <p:sldId id="345" r:id="rId49"/>
    <p:sldId id="295" r:id="rId50"/>
    <p:sldId id="296" r:id="rId51"/>
    <p:sldId id="297" r:id="rId52"/>
    <p:sldId id="349" r:id="rId53"/>
    <p:sldId id="346" r:id="rId54"/>
    <p:sldId id="347" r:id="rId55"/>
    <p:sldId id="348" r:id="rId56"/>
    <p:sldId id="298" r:id="rId57"/>
    <p:sldId id="299" r:id="rId58"/>
    <p:sldId id="300"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70" r:id="rId74"/>
    <p:sldId id="369" r:id="rId75"/>
    <p:sldId id="371" r:id="rId76"/>
    <p:sldId id="372" r:id="rId77"/>
    <p:sldId id="373" r:id="rId78"/>
    <p:sldId id="374" r:id="rId79"/>
    <p:sldId id="351" r:id="rId80"/>
    <p:sldId id="352" r:id="rId81"/>
    <p:sldId id="353" r:id="rId82"/>
    <p:sldId id="354" r:id="rId83"/>
    <p:sldId id="355" r:id="rId84"/>
    <p:sldId id="356" r:id="rId85"/>
    <p:sldId id="357" r:id="rId86"/>
    <p:sldId id="360" r:id="rId87"/>
    <p:sldId id="365" r:id="rId88"/>
    <p:sldId id="377" r:id="rId89"/>
    <p:sldId id="381" r:id="rId90"/>
    <p:sldId id="382" r:id="rId91"/>
    <p:sldId id="383" r:id="rId92"/>
    <p:sldId id="384" r:id="rId93"/>
    <p:sldId id="379" r:id="rId94"/>
    <p:sldId id="380" r:id="rId95"/>
    <p:sldId id="350"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128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69.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0.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21.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9B573-1DBF-4F43-B22E-89D50201D295}" type="datetimeFigureOut">
              <a:rPr lang="zh-CN" altLang="en-US" smtClean="0"/>
              <a:pPr/>
              <a:t>2013/10/31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79EA1-00BF-44B6-8AC5-EFBDF40FAA5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3768B05-22A4-4F01-9163-0FAEA949CE0A}" type="slidenum">
              <a:rPr lang="en-US" altLang="zh-CN" smtClean="0"/>
              <a:pPr/>
              <a:t>2</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altLang="zh-CN" smtClean="0"/>
              <a:t>Georges Louis Leclerc, Comte de Buffon, (1707-1788) French naturalist and mathematician best known as the creator of the immense </a:t>
            </a:r>
            <a:r>
              <a:rPr lang="en-US" altLang="zh-CN" i="1" smtClean="0"/>
              <a:t>Histoire naturelle</a:t>
            </a:r>
            <a:r>
              <a:rPr lang="en-US" altLang="zh-CN" smtClean="0"/>
              <a:t>.  In mathematics he is still remembered for his work on probability and his famous needle prolem with which in 1777 he computed an approximation for </a:t>
            </a:r>
            <a:r>
              <a:rPr lang="el-GR" altLang="zh-CN" smtClean="0">
                <a:cs typeface="Arial" pitchFamily="34" charset="0"/>
                <a:sym typeface="Symbol" pitchFamily="18" charset="2"/>
              </a:rPr>
              <a:t></a:t>
            </a:r>
            <a:r>
              <a:rPr lang="en-US" altLang="zh-CN" smtClean="0"/>
              <a:t>.</a:t>
            </a:r>
          </a:p>
          <a:p>
            <a:pPr eaLnBrk="1" hangingPunct="1"/>
            <a:endParaRPr lang="en-US" altLang="zh-CN" smtClean="0"/>
          </a:p>
          <a:p>
            <a:pPr eaLnBrk="1" hangingPunct="1"/>
            <a:r>
              <a:rPr lang="en-US" altLang="zh-CN" smtClean="0"/>
              <a:t>Question: What is the strips are distances a and b alternatively?   Answer: [2L(a+b)-L*L](</a:t>
            </a:r>
            <a:r>
              <a:rPr lang="en-US" altLang="zh-CN" smtClean="0">
                <a:sym typeface="Symbol" pitchFamily="18" charset="2"/>
              </a:rPr>
              <a:t></a:t>
            </a:r>
            <a:r>
              <a:rPr lang="en-US" altLang="zh-CN" smtClean="0"/>
              <a:t> a b)] ? </a:t>
            </a:r>
          </a:p>
          <a:p>
            <a:pPr eaLnBrk="1" hangingPunct="1"/>
            <a:r>
              <a:rPr lang="en-US" altLang="zh-CN"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166411-7693-4BAE-8AE8-BAA70BA6ED40}" type="slidenum">
              <a:rPr lang="en-US" altLang="zh-CN" smtClean="0">
                <a:latin typeface="Arial" pitchFamily="34" charset="0"/>
              </a:rPr>
              <a:pPr/>
              <a:t>3</a:t>
            </a:fld>
            <a:endParaRPr lang="en-US" altLang="zh-CN" smtClean="0">
              <a:latin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A8FF792-4233-4E8D-9A78-1B44A2600F9C}" type="slidenum">
              <a:rPr lang="en-US" altLang="zh-CN" smtClean="0"/>
              <a:pPr/>
              <a:t>18</a:t>
            </a:fld>
            <a:endParaRPr lang="en-US" altLang="zh-CN"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altLang="zh-CN" dirty="0" smtClean="0"/>
              <a:t>The following site points to many random number generators </a:t>
            </a:r>
            <a:r>
              <a:rPr lang="en-US" altLang="zh-CN" dirty="0" smtClean="0">
                <a:latin typeface="Arial" pitchFamily="34" charset="0"/>
              </a:rPr>
              <a:t>–</a:t>
            </a:r>
            <a:r>
              <a:rPr lang="en-US" altLang="zh-CN" dirty="0" smtClean="0"/>
              <a:t> theory and codes:</a:t>
            </a:r>
          </a:p>
          <a:p>
            <a:pPr eaLnBrk="1" hangingPunct="1"/>
            <a:r>
              <a:rPr lang="en-US" altLang="zh-CN" dirty="0" smtClean="0"/>
              <a:t>http://random.mat.sbg.ac.at/links/rando.html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1AB6F48-256D-4DE5-B9A4-07B0B67EBE1F}" type="slidenum">
              <a:rPr lang="en-US" altLang="zh-CN" smtClean="0"/>
              <a:pPr/>
              <a:t>19</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ltLang="zh-CN" dirty="0" smtClean="0"/>
              <a:t>The site http://crypto.mat.sbg.ac.at/results/karl/server/server.html</a:t>
            </a:r>
          </a:p>
          <a:p>
            <a:pPr eaLnBrk="1" hangingPunct="1"/>
            <a:r>
              <a:rPr lang="en-US" altLang="zh-CN" dirty="0" smtClean="0"/>
              <a:t>has a comprehensive list of linear generators.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56C7F68-3AB9-4A4A-A242-EF5AEA51EA89}" type="slidenum">
              <a:rPr lang="en-US" altLang="zh-CN" smtClean="0"/>
              <a:pPr/>
              <a:t>20</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altLang="zh-CN" dirty="0" smtClean="0"/>
              <a:t>The site http://www.math.keio.ac.jp/~matumoto/emt.html has source code in C and Fortran for the </a:t>
            </a:r>
            <a:r>
              <a:rPr lang="en-US" altLang="zh-CN" dirty="0" err="1" smtClean="0"/>
              <a:t>Mersenne</a:t>
            </a:r>
            <a:r>
              <a:rPr lang="en-US" altLang="zh-CN" dirty="0" smtClean="0"/>
              <a:t> Twister random number generator.</a:t>
            </a:r>
          </a:p>
          <a:p>
            <a:pPr eaLnBrk="1" hangingPunct="1"/>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FB2DDC1-2E03-4DCF-8E2C-AC80FEBFBE19}" type="slidenum">
              <a:rPr lang="en-US" altLang="zh-CN" smtClean="0"/>
              <a:pPr/>
              <a:t>24</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altLang="zh-CN" smtClean="0"/>
              <a:t>Why not x = -log(1-</a:t>
            </a:r>
            <a:r>
              <a:rPr lang="el-GR" altLang="zh-CN" smtClean="0">
                <a:cs typeface="Arial" pitchFamily="34" charset="0"/>
              </a:rPr>
              <a:t>ξ</a:t>
            </a:r>
            <a:r>
              <a:rPr lang="en-US" altLang="zh-CN" smtClean="0"/>
              <a:t>)?</a:t>
            </a:r>
            <a:endParaRPr lang="el-GR" altLang="zh-CN"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9C79EA1-00BF-44B6-8AC5-EFBDF40FAA5C}" type="slidenum">
              <a:rPr lang="zh-CN" altLang="en-US" smtClean="0"/>
              <a:pPr/>
              <a:t>46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9C79EA1-00BF-44B6-8AC5-EFBDF40FAA5C}" type="slidenum">
              <a:rPr lang="zh-CN" altLang="en-US" smtClean="0"/>
              <a:pPr/>
              <a:t>92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549A9B-82D0-49AC-84F5-AE141AAF22F6}"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B7EC26B-2B02-4C2D-8CC9-61B7BD5ED75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26C0F6-20AD-44EC-938C-829FEAFB981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2013/10/31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1.png"/><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hyperlink" Target="http://crypto.mat.sbg.ac.at/results/karl/server/server.html" TargetMode="External"/><Relationship Id="rId5" Type="http://schemas.openxmlformats.org/officeDocument/2006/relationships/hyperlink" Target="http://en.wikipedia.org/wiki/Linear_congruential_generator" TargetMode="External"/><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hyperlink" Target="http://en.wikipedia.org/wiki/Inversive_congruential_generator" TargetMode="External"/><Relationship Id="rId4" Type="http://schemas.openxmlformats.org/officeDocument/2006/relationships/hyperlink" Target="http://en.wikipedia.org/wiki/Mersenne_twist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4.xml"/><Relationship Id="rId1" Type="http://schemas.openxmlformats.org/officeDocument/2006/relationships/vmlDrawing" Target="../drawings/vmlDrawing19.vml"/><Relationship Id="rId4"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4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2.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6.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3.xml"/><Relationship Id="rId1" Type="http://schemas.openxmlformats.org/officeDocument/2006/relationships/vmlDrawing" Target="../drawings/vmlDrawing29.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63.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4.xml"/><Relationship Id="rId1" Type="http://schemas.openxmlformats.org/officeDocument/2006/relationships/vmlDrawing" Target="../drawings/vmlDrawing31.vml"/><Relationship Id="rId4" Type="http://schemas.openxmlformats.org/officeDocument/2006/relationships/oleObject" Target="../embeddings/oleObject6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4.xml"/><Relationship Id="rId1" Type="http://schemas.openxmlformats.org/officeDocument/2006/relationships/vmlDrawing" Target="../drawings/vmlDrawing32.v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 Id="rId9" Type="http://schemas.openxmlformats.org/officeDocument/2006/relationships/oleObject" Target="../embeddings/oleObject76.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6.xml"/><Relationship Id="rId1" Type="http://schemas.openxmlformats.org/officeDocument/2006/relationships/vmlDrawing" Target="../drawings/vmlDrawing37.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oleObject" Target="../embeddings/oleObject84.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oleObject" Target="../embeddings/oleObject86.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oleObject" Target="../embeddings/oleObject8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oleObject" Target="../embeddings/oleObject9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91.png"/></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91.png"/><Relationship Id="rId4" Type="http://schemas.openxmlformats.org/officeDocument/2006/relationships/oleObject" Target="../embeddings/oleObject94.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oleObject" Target="../embeddings/oleObject96.bin"/></Relationships>
</file>

<file path=ppt/slides/_rels/slide7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97.bin"/><Relationship Id="rId7"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oleObject" Target="../embeddings/oleObject103.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48.vml"/></Relationships>
</file>

<file path=ppt/slides/_rels/slide8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49.vml"/><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oleObject" Target="../embeddings/oleObject109.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oleObject" Target="../embeddings/oleObject111.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12.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54.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5.bin"/></Relationships>
</file>

<file path=ppt/slides/_rels/slide90.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normAutofit/>
          </a:bodyPr>
          <a:lstStyle/>
          <a:p>
            <a:pPr eaLnBrk="1" hangingPunct="1"/>
            <a:r>
              <a:rPr lang="zh-CN" altLang="en-US" dirty="0" smtClean="0"/>
              <a:t>第</a:t>
            </a:r>
            <a:r>
              <a:rPr lang="en-US" altLang="zh-CN" smtClean="0"/>
              <a:t>5-3</a:t>
            </a:r>
            <a:r>
              <a:rPr lang="zh-CN" altLang="en-US" dirty="0" smtClean="0"/>
              <a:t>章 </a:t>
            </a:r>
            <a:r>
              <a:rPr lang="en-US" altLang="zh-CN" dirty="0" smtClean="0"/>
              <a:t>MCMC</a:t>
            </a:r>
            <a:endParaRPr lang="zh-CN" altLang="en-US" dirty="0" smtClean="0"/>
          </a:p>
        </p:txBody>
      </p:sp>
      <p:sp>
        <p:nvSpPr>
          <p:cNvPr id="34819" name="Rectangle 6"/>
          <p:cNvSpPr>
            <a:spLocks noGrp="1" noChangeArrowheads="1"/>
          </p:cNvSpPr>
          <p:nvPr>
            <p:ph type="body" idx="1"/>
          </p:nvPr>
        </p:nvSpPr>
        <p:spPr/>
        <p:txBody>
          <a:bodyPr/>
          <a:lstStyle/>
          <a:p>
            <a:pPr eaLnBrk="1" hangingPunct="1"/>
            <a:r>
              <a:rPr lang="zh-CN" altLang="en-US" dirty="0" smtClean="0"/>
              <a:t>引言</a:t>
            </a:r>
            <a:endParaRPr lang="en-US" altLang="zh-CN" dirty="0" smtClean="0"/>
          </a:p>
          <a:p>
            <a:r>
              <a:rPr lang="en-US" altLang="zh-CN" dirty="0" smtClean="0"/>
              <a:t>Monte Carlo </a:t>
            </a:r>
            <a:r>
              <a:rPr lang="zh-CN" altLang="en-US" dirty="0" smtClean="0"/>
              <a:t>近似计算</a:t>
            </a:r>
          </a:p>
          <a:p>
            <a:pPr eaLnBrk="1" hangingPunct="1"/>
            <a:r>
              <a:rPr lang="zh-CN" altLang="en-US" dirty="0" smtClean="0"/>
              <a:t>伪随机数生成</a:t>
            </a:r>
          </a:p>
          <a:p>
            <a:pPr eaLnBrk="1" hangingPunct="1"/>
            <a:r>
              <a:rPr lang="zh-CN" altLang="en-US" dirty="0" smtClean="0"/>
              <a:t>理论基础</a:t>
            </a:r>
          </a:p>
          <a:p>
            <a:pPr eaLnBrk="1" hangingPunct="1"/>
            <a:r>
              <a:rPr lang="en-US" altLang="zh-CN" dirty="0" smtClean="0"/>
              <a:t>MCMC</a:t>
            </a:r>
            <a:r>
              <a:rPr lang="zh-CN" altLang="en-US" dirty="0" smtClean="0"/>
              <a:t>算法</a:t>
            </a:r>
            <a:endParaRPr lang="en-US" altLang="zh-CN" dirty="0" smtClean="0"/>
          </a:p>
          <a:p>
            <a:pPr eaLnBrk="1" hangingPunct="1"/>
            <a:r>
              <a:rPr lang="en-US" altLang="zh-CN" dirty="0" smtClean="0"/>
              <a:t>MCMC</a:t>
            </a:r>
            <a:r>
              <a:rPr lang="zh-CN" altLang="en-US" dirty="0" smtClean="0"/>
              <a:t>应用</a:t>
            </a:r>
          </a:p>
          <a:p>
            <a:pPr eaLnBrk="1" hangingPunct="1"/>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积分计算的统计意义 </a:t>
            </a:r>
            <a:endParaRPr lang="zh-CN" altLang="en-US" dirty="0"/>
          </a:p>
        </p:txBody>
      </p:sp>
      <p:sp>
        <p:nvSpPr>
          <p:cNvPr id="3" name="内容占位符 2"/>
          <p:cNvSpPr>
            <a:spLocks noGrp="1"/>
          </p:cNvSpPr>
          <p:nvPr>
            <p:ph idx="1"/>
          </p:nvPr>
        </p:nvSpPr>
        <p:spPr/>
        <p:txBody>
          <a:bodyPr/>
          <a:lstStyle/>
          <a:p>
            <a:r>
              <a:rPr lang="en-US" altLang="zh-CN" dirty="0" smtClean="0"/>
              <a:t>Bayesian</a:t>
            </a:r>
            <a:r>
              <a:rPr lang="zh-CN" altLang="en-US" dirty="0" smtClean="0"/>
              <a:t>分析中后验概率计算，通过极大后验概率进行分类</a:t>
            </a:r>
            <a:endParaRPr lang="en-US" altLang="zh-CN" dirty="0" smtClean="0"/>
          </a:p>
          <a:p>
            <a:endParaRPr lang="en-US" altLang="zh-CN" dirty="0" smtClean="0"/>
          </a:p>
          <a:p>
            <a:endParaRPr lang="en-US" altLang="zh-CN" dirty="0" smtClean="0"/>
          </a:p>
          <a:p>
            <a:r>
              <a:rPr lang="zh-CN" altLang="en-US" dirty="0" smtClean="0"/>
              <a:t>缺失数据</a:t>
            </a:r>
            <a:r>
              <a:rPr lang="en-US" altLang="zh-CN" dirty="0" smtClean="0"/>
              <a:t>(Missing data)</a:t>
            </a:r>
            <a:r>
              <a:rPr lang="zh-CN" altLang="en-US" dirty="0" smtClean="0"/>
              <a:t>中似然概率的计算</a:t>
            </a:r>
            <a:endParaRPr lang="en-US" altLang="zh-CN" dirty="0" smtClean="0"/>
          </a:p>
          <a:p>
            <a:endParaRPr lang="zh-CN" altLang="en-US" dirty="0"/>
          </a:p>
        </p:txBody>
      </p:sp>
      <p:graphicFrame>
        <p:nvGraphicFramePr>
          <p:cNvPr id="4" name="对象 3"/>
          <p:cNvGraphicFramePr>
            <a:graphicFrameLocks noChangeAspect="1"/>
          </p:cNvGraphicFramePr>
          <p:nvPr/>
        </p:nvGraphicFramePr>
        <p:xfrm>
          <a:off x="2827338" y="4787900"/>
          <a:ext cx="3063875" cy="736600"/>
        </p:xfrm>
        <a:graphic>
          <a:graphicData uri="http://schemas.openxmlformats.org/presentationml/2006/ole">
            <p:oleObj spid="_x0000_s97282" name="Formula" r:id="rId3" imgW="1545840" imgH="372240" progId="Equation.Ribbit">
              <p:embed/>
            </p:oleObj>
          </a:graphicData>
        </a:graphic>
      </p:graphicFrame>
      <p:graphicFrame>
        <p:nvGraphicFramePr>
          <p:cNvPr id="5" name="对象 4"/>
          <p:cNvGraphicFramePr>
            <a:graphicFrameLocks noChangeAspect="1"/>
          </p:cNvGraphicFramePr>
          <p:nvPr/>
        </p:nvGraphicFramePr>
        <p:xfrm>
          <a:off x="2714612" y="2857496"/>
          <a:ext cx="3478212" cy="742950"/>
        </p:xfrm>
        <a:graphic>
          <a:graphicData uri="http://schemas.openxmlformats.org/presentationml/2006/ole">
            <p:oleObj spid="_x0000_s97283" name="Formula" r:id="rId4" imgW="1753920" imgH="374760" progId="Equation.Ribbit">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标题 1"/>
          <p:cNvSpPr>
            <a:spLocks noGrp="1"/>
          </p:cNvSpPr>
          <p:nvPr>
            <p:ph type="title"/>
          </p:nvPr>
        </p:nvSpPr>
        <p:spPr/>
        <p:txBody>
          <a:bodyPr/>
          <a:lstStyle/>
          <a:p>
            <a:pPr eaLnBrk="1" hangingPunct="1"/>
            <a:r>
              <a:rPr lang="en-US" altLang="zh-CN" dirty="0" smtClean="0"/>
              <a:t>Importance Sampling</a:t>
            </a:r>
            <a:endParaRPr lang="zh-CN" altLang="en-US" dirty="0" smtClean="0"/>
          </a:p>
        </p:txBody>
      </p:sp>
      <p:sp>
        <p:nvSpPr>
          <p:cNvPr id="15367" name="内容占位符 2"/>
          <p:cNvSpPr>
            <a:spLocks noGrp="1"/>
          </p:cNvSpPr>
          <p:nvPr>
            <p:ph idx="1"/>
          </p:nvPr>
        </p:nvSpPr>
        <p:spPr/>
        <p:txBody>
          <a:bodyPr/>
          <a:lstStyle/>
          <a:p>
            <a:pPr eaLnBrk="1" hangingPunct="1"/>
            <a:r>
              <a:rPr lang="zh-CN" altLang="en-US" dirty="0" smtClean="0"/>
              <a:t>若 </a:t>
            </a:r>
            <a:r>
              <a:rPr lang="en-US" altLang="zh-CN" dirty="0" smtClean="0"/>
              <a:t>q(x)</a:t>
            </a:r>
            <a:r>
              <a:rPr lang="zh-CN" altLang="en-US" dirty="0" smtClean="0"/>
              <a:t>在</a:t>
            </a:r>
            <a:r>
              <a:rPr lang="en-US" altLang="zh-CN" dirty="0" smtClean="0"/>
              <a:t>p(x)</a:t>
            </a:r>
            <a:r>
              <a:rPr lang="zh-CN" altLang="en-US" dirty="0" smtClean="0"/>
              <a:t>非零点恒正，则</a:t>
            </a:r>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随机抽取</a:t>
            </a:r>
            <a:r>
              <a:rPr lang="en-US" altLang="zh-CN" dirty="0" smtClean="0"/>
              <a:t>q(x)</a:t>
            </a:r>
            <a:r>
              <a:rPr lang="zh-CN" altLang="en-US" dirty="0" smtClean="0"/>
              <a:t>的样本点</a:t>
            </a:r>
          </a:p>
        </p:txBody>
      </p:sp>
      <p:graphicFrame>
        <p:nvGraphicFramePr>
          <p:cNvPr id="15363" name="Object 3"/>
          <p:cNvGraphicFramePr>
            <a:graphicFrameLocks noChangeAspect="1"/>
          </p:cNvGraphicFramePr>
          <p:nvPr/>
        </p:nvGraphicFramePr>
        <p:xfrm>
          <a:off x="899592" y="2420888"/>
          <a:ext cx="7550150" cy="795338"/>
        </p:xfrm>
        <a:graphic>
          <a:graphicData uri="http://schemas.openxmlformats.org/presentationml/2006/ole">
            <p:oleObj spid="_x0000_s91139" name="Formula" r:id="rId3" imgW="3808800" imgH="401400" progId="Equation.Ribbit">
              <p:embed/>
            </p:oleObj>
          </a:graphicData>
        </a:graphic>
      </p:graphicFrame>
      <p:graphicFrame>
        <p:nvGraphicFramePr>
          <p:cNvPr id="15364" name="Object 4"/>
          <p:cNvGraphicFramePr>
            <a:graphicFrameLocks noChangeAspect="1"/>
          </p:cNvGraphicFramePr>
          <p:nvPr/>
        </p:nvGraphicFramePr>
        <p:xfrm>
          <a:off x="5004048" y="3501008"/>
          <a:ext cx="2259012" cy="349250"/>
        </p:xfrm>
        <a:graphic>
          <a:graphicData uri="http://schemas.openxmlformats.org/presentationml/2006/ole">
            <p:oleObj spid="_x0000_s91140" name="Formula" r:id="rId4" imgW="1139400" imgH="176760" progId="Equation.Ribbit">
              <p:embed/>
            </p:oleObj>
          </a:graphicData>
        </a:graphic>
      </p:graphicFrame>
      <p:graphicFrame>
        <p:nvGraphicFramePr>
          <p:cNvPr id="15365" name="Object 5"/>
          <p:cNvGraphicFramePr>
            <a:graphicFrameLocks noChangeAspect="1"/>
          </p:cNvGraphicFramePr>
          <p:nvPr/>
        </p:nvGraphicFramePr>
        <p:xfrm>
          <a:off x="1907704" y="4293096"/>
          <a:ext cx="5016500" cy="762000"/>
        </p:xfrm>
        <a:graphic>
          <a:graphicData uri="http://schemas.openxmlformats.org/presentationml/2006/ole">
            <p:oleObj spid="_x0000_s91141" name="Formula" r:id="rId5" imgW="2531160" imgH="384840" progId="Equation.Ribbit">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Importance Sampling</a:t>
            </a:r>
            <a:endParaRPr lang="zh-CN" altLang="en-US" dirty="0"/>
          </a:p>
        </p:txBody>
      </p:sp>
      <p:sp>
        <p:nvSpPr>
          <p:cNvPr id="3" name="内容占位符 2"/>
          <p:cNvSpPr>
            <a:spLocks noGrp="1"/>
          </p:cNvSpPr>
          <p:nvPr>
            <p:ph idx="1"/>
          </p:nvPr>
        </p:nvSpPr>
        <p:spPr/>
        <p:txBody>
          <a:bodyPr/>
          <a:lstStyle/>
          <a:p>
            <a:r>
              <a:rPr lang="zh-CN" altLang="en-US" dirty="0" smtClean="0"/>
              <a:t>它是无偏估计</a:t>
            </a:r>
            <a:endParaRPr lang="en-US" altLang="zh-CN" dirty="0" smtClean="0"/>
          </a:p>
          <a:p>
            <a:endParaRPr lang="en-US" altLang="zh-CN" b="1" dirty="0" smtClean="0"/>
          </a:p>
          <a:p>
            <a:endParaRPr lang="en-US" altLang="zh-CN" b="1" dirty="0" smtClean="0"/>
          </a:p>
          <a:p>
            <a:r>
              <a:rPr lang="zh-CN" altLang="en-US" dirty="0" smtClean="0"/>
              <a:t>收敛条件</a:t>
            </a:r>
            <a:endParaRPr lang="en-US" altLang="zh-CN" dirty="0" smtClean="0"/>
          </a:p>
          <a:p>
            <a:endParaRPr lang="zh-CN" altLang="en-US" dirty="0"/>
          </a:p>
        </p:txBody>
      </p:sp>
      <p:graphicFrame>
        <p:nvGraphicFramePr>
          <p:cNvPr id="149506" name="Object 2"/>
          <p:cNvGraphicFramePr>
            <a:graphicFrameLocks noChangeAspect="1"/>
          </p:cNvGraphicFramePr>
          <p:nvPr/>
        </p:nvGraphicFramePr>
        <p:xfrm>
          <a:off x="2915816" y="2420888"/>
          <a:ext cx="3128962" cy="798512"/>
        </p:xfrm>
        <a:graphic>
          <a:graphicData uri="http://schemas.openxmlformats.org/presentationml/2006/ole">
            <p:oleObj spid="_x0000_s149506" name="Formula" r:id="rId3" imgW="1577520" imgH="402840" progId="Equation.Ribbit">
              <p:embed/>
            </p:oleObj>
          </a:graphicData>
        </a:graphic>
      </p:graphicFrame>
      <p:graphicFrame>
        <p:nvGraphicFramePr>
          <p:cNvPr id="5" name="对象 4"/>
          <p:cNvGraphicFramePr>
            <a:graphicFrameLocks noChangeAspect="1"/>
          </p:cNvGraphicFramePr>
          <p:nvPr/>
        </p:nvGraphicFramePr>
        <p:xfrm>
          <a:off x="2843808" y="4077072"/>
          <a:ext cx="3595688" cy="957262"/>
        </p:xfrm>
        <a:graphic>
          <a:graphicData uri="http://schemas.openxmlformats.org/presentationml/2006/ole">
            <p:oleObj spid="_x0000_s149507" name="Formula" r:id="rId4" imgW="1815120" imgH="482760" progId="Equation.Ribbit">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标题 1"/>
          <p:cNvSpPr>
            <a:spLocks noGrp="1"/>
          </p:cNvSpPr>
          <p:nvPr>
            <p:ph type="title"/>
          </p:nvPr>
        </p:nvSpPr>
        <p:spPr/>
        <p:txBody>
          <a:bodyPr/>
          <a:lstStyle/>
          <a:p>
            <a:pPr eaLnBrk="1" hangingPunct="1"/>
            <a:r>
              <a:rPr lang="en-US" altLang="zh-CN" dirty="0" smtClean="0"/>
              <a:t>Choice of q(x)</a:t>
            </a:r>
            <a:endParaRPr lang="zh-CN" altLang="en-US" dirty="0" smtClean="0"/>
          </a:p>
        </p:txBody>
      </p:sp>
      <p:sp>
        <p:nvSpPr>
          <p:cNvPr id="16389" name="内容占位符 2"/>
          <p:cNvSpPr>
            <a:spLocks noGrp="1"/>
          </p:cNvSpPr>
          <p:nvPr>
            <p:ph idx="1"/>
          </p:nvPr>
        </p:nvSpPr>
        <p:spPr/>
        <p:txBody>
          <a:bodyPr/>
          <a:lstStyle/>
          <a:p>
            <a:pPr eaLnBrk="1" hangingPunct="1"/>
            <a:r>
              <a:rPr lang="zh-CN" altLang="en-US" dirty="0" smtClean="0"/>
              <a:t>方差</a:t>
            </a:r>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定理：当</a:t>
            </a:r>
            <a:r>
              <a:rPr lang="en-US" altLang="zh-CN" dirty="0" smtClean="0"/>
              <a:t>q(x)</a:t>
            </a:r>
            <a:r>
              <a:rPr lang="zh-CN" altLang="en-US" dirty="0" smtClean="0"/>
              <a:t>有如下表示时</a:t>
            </a:r>
            <a:endParaRPr lang="en-US" altLang="zh-CN" dirty="0" smtClean="0"/>
          </a:p>
          <a:p>
            <a:pPr eaLnBrk="1" hangingPunct="1">
              <a:buFontTx/>
              <a:buNone/>
            </a:pPr>
            <a:r>
              <a:rPr lang="en-US" altLang="zh-CN" dirty="0" smtClean="0"/>
              <a:t>   </a:t>
            </a:r>
          </a:p>
          <a:p>
            <a:pPr eaLnBrk="1" hangingPunct="1">
              <a:buFontTx/>
              <a:buNone/>
            </a:pPr>
            <a:r>
              <a:rPr lang="en-US" altLang="zh-CN" dirty="0" smtClean="0"/>
              <a:t>    </a:t>
            </a:r>
          </a:p>
          <a:p>
            <a:pPr eaLnBrk="1" hangingPunct="1">
              <a:buFontTx/>
              <a:buNone/>
            </a:pPr>
            <a:r>
              <a:rPr lang="en-US" altLang="zh-CN" dirty="0" smtClean="0"/>
              <a:t>   </a:t>
            </a:r>
            <a:r>
              <a:rPr lang="zh-CN" altLang="en-US" dirty="0" smtClean="0"/>
              <a:t>上述方差最小</a:t>
            </a:r>
            <a:endParaRPr lang="en-US" altLang="zh-CN" dirty="0" smtClean="0"/>
          </a:p>
          <a:p>
            <a:pPr eaLnBrk="1" hangingPunct="1"/>
            <a:endParaRPr lang="en-US" altLang="zh-CN" b="1" dirty="0" smtClean="0"/>
          </a:p>
          <a:p>
            <a:pPr eaLnBrk="1" hangingPunct="1"/>
            <a:endParaRPr lang="en-US" altLang="zh-CN" b="1" dirty="0" smtClean="0"/>
          </a:p>
          <a:p>
            <a:pPr eaLnBrk="1" hangingPunct="1"/>
            <a:endParaRPr lang="en-US" altLang="zh-CN" dirty="0" smtClean="0"/>
          </a:p>
        </p:txBody>
      </p:sp>
      <p:graphicFrame>
        <p:nvGraphicFramePr>
          <p:cNvPr id="16387" name="Object 4"/>
          <p:cNvGraphicFramePr>
            <a:graphicFrameLocks noChangeAspect="1"/>
          </p:cNvGraphicFramePr>
          <p:nvPr/>
        </p:nvGraphicFramePr>
        <p:xfrm>
          <a:off x="1500166" y="2357430"/>
          <a:ext cx="5700712" cy="849313"/>
        </p:xfrm>
        <a:graphic>
          <a:graphicData uri="http://schemas.openxmlformats.org/presentationml/2006/ole">
            <p:oleObj spid="_x0000_s92163" name="Formula" r:id="rId3" imgW="2874240" imgH="482760" progId="Equation.Ribbit">
              <p:embed/>
            </p:oleObj>
          </a:graphicData>
        </a:graphic>
      </p:graphicFrame>
      <p:graphicFrame>
        <p:nvGraphicFramePr>
          <p:cNvPr id="6" name="对象 5"/>
          <p:cNvGraphicFramePr>
            <a:graphicFrameLocks noChangeAspect="1"/>
          </p:cNvGraphicFramePr>
          <p:nvPr/>
        </p:nvGraphicFramePr>
        <p:xfrm>
          <a:off x="3071802" y="4143380"/>
          <a:ext cx="3043237" cy="784225"/>
        </p:xfrm>
        <a:graphic>
          <a:graphicData uri="http://schemas.openxmlformats.org/presentationml/2006/ole">
            <p:oleObj spid="_x0000_s92164" name="Formula" r:id="rId4" imgW="1534320" imgH="395280" progId="Equation.Ribbit">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Choice of q(x)</a:t>
            </a:r>
            <a:endParaRPr lang="zh-CN" altLang="en-US" dirty="0"/>
          </a:p>
        </p:txBody>
      </p:sp>
      <p:sp>
        <p:nvSpPr>
          <p:cNvPr id="3" name="内容占位符 2"/>
          <p:cNvSpPr>
            <a:spLocks noGrp="1"/>
          </p:cNvSpPr>
          <p:nvPr>
            <p:ph idx="1"/>
          </p:nvPr>
        </p:nvSpPr>
        <p:spPr/>
        <p:txBody>
          <a:bodyPr/>
          <a:lstStyle/>
          <a:p>
            <a:r>
              <a:rPr lang="zh-CN" altLang="en-US" dirty="0" smtClean="0"/>
              <a:t>证明：</a:t>
            </a:r>
            <a:endParaRPr lang="en-US" altLang="zh-CN" dirty="0" smtClean="0"/>
          </a:p>
          <a:p>
            <a:endParaRPr lang="en-US" altLang="zh-CN" dirty="0" smtClean="0"/>
          </a:p>
          <a:p>
            <a:endParaRPr lang="en-US" altLang="zh-CN" dirty="0" smtClean="0"/>
          </a:p>
          <a:p>
            <a:r>
              <a:rPr lang="zh-CN" altLang="en-US" dirty="0" smtClean="0"/>
              <a:t>第二项与</a:t>
            </a:r>
            <a:r>
              <a:rPr lang="en-US" altLang="zh-CN" dirty="0" smtClean="0"/>
              <a:t>q</a:t>
            </a:r>
            <a:r>
              <a:rPr lang="zh-CN" altLang="en-US" dirty="0" smtClean="0"/>
              <a:t>无关，而对第一项由</a:t>
            </a:r>
            <a:r>
              <a:rPr lang="en-US" altLang="zh-CN" dirty="0" smtClean="0"/>
              <a:t>Jensen</a:t>
            </a:r>
            <a:r>
              <a:rPr lang="zh-CN" altLang="en-US" dirty="0" smtClean="0"/>
              <a:t>不等式</a:t>
            </a:r>
            <a:r>
              <a:rPr lang="en-US" altLang="zh-CN" dirty="0" smtClean="0"/>
              <a:t>( </a:t>
            </a:r>
            <a:r>
              <a:rPr lang="zh-CN" altLang="en-US" dirty="0" smtClean="0"/>
              <a:t>函数</a:t>
            </a:r>
            <a:r>
              <a:rPr lang="en-US" altLang="zh-CN" dirty="0" smtClean="0"/>
              <a:t>x</a:t>
            </a:r>
            <a:r>
              <a:rPr lang="en-US" altLang="zh-CN" baseline="30000" dirty="0" smtClean="0"/>
              <a:t>2 </a:t>
            </a:r>
            <a:r>
              <a:rPr lang="en-US" altLang="zh-CN" dirty="0" smtClean="0"/>
              <a:t>)</a:t>
            </a:r>
            <a:r>
              <a:rPr lang="zh-CN" altLang="en-US" dirty="0" smtClean="0"/>
              <a:t>，</a:t>
            </a:r>
            <a:endParaRPr lang="zh-CN" altLang="en-US" dirty="0"/>
          </a:p>
        </p:txBody>
      </p:sp>
      <p:graphicFrame>
        <p:nvGraphicFramePr>
          <p:cNvPr id="150530" name="Object 2"/>
          <p:cNvGraphicFramePr>
            <a:graphicFrameLocks noChangeAspect="1"/>
          </p:cNvGraphicFramePr>
          <p:nvPr/>
        </p:nvGraphicFramePr>
        <p:xfrm>
          <a:off x="971600" y="2276872"/>
          <a:ext cx="7924800" cy="819150"/>
        </p:xfrm>
        <a:graphic>
          <a:graphicData uri="http://schemas.openxmlformats.org/presentationml/2006/ole">
            <p:oleObj spid="_x0000_s150530" name="Formula" r:id="rId3" imgW="3996720" imgH="412920" progId="Equation.Ribbit">
              <p:embed/>
            </p:oleObj>
          </a:graphicData>
        </a:graphic>
      </p:graphicFrame>
      <p:graphicFrame>
        <p:nvGraphicFramePr>
          <p:cNvPr id="5" name="对象 4"/>
          <p:cNvGraphicFramePr>
            <a:graphicFrameLocks noChangeAspect="1"/>
          </p:cNvGraphicFramePr>
          <p:nvPr/>
        </p:nvGraphicFramePr>
        <p:xfrm>
          <a:off x="1844675" y="4654550"/>
          <a:ext cx="5522913" cy="1708150"/>
        </p:xfrm>
        <a:graphic>
          <a:graphicData uri="http://schemas.openxmlformats.org/presentationml/2006/ole">
            <p:oleObj spid="_x0000_s150531" name="Formula" r:id="rId4" imgW="2786400" imgH="862560" progId="Equation.Ribbit">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Choice of q(x)</a:t>
            </a:r>
            <a:endParaRPr lang="zh-CN" altLang="en-US" dirty="0"/>
          </a:p>
        </p:txBody>
      </p:sp>
      <p:sp>
        <p:nvSpPr>
          <p:cNvPr id="3" name="内容占位符 2"/>
          <p:cNvSpPr>
            <a:spLocks noGrp="1"/>
          </p:cNvSpPr>
          <p:nvPr>
            <p:ph idx="1"/>
          </p:nvPr>
        </p:nvSpPr>
        <p:spPr/>
        <p:txBody>
          <a:bodyPr/>
          <a:lstStyle/>
          <a:p>
            <a:r>
              <a:rPr lang="zh-CN" altLang="en-US" dirty="0" smtClean="0"/>
              <a:t>直接验证得：等号成立时</a:t>
            </a:r>
            <a:r>
              <a:rPr lang="en-US" altLang="zh-CN" dirty="0" smtClean="0"/>
              <a:t>q(x)</a:t>
            </a:r>
            <a:endParaRPr lang="zh-CN" altLang="en-US" dirty="0"/>
          </a:p>
        </p:txBody>
      </p:sp>
      <p:graphicFrame>
        <p:nvGraphicFramePr>
          <p:cNvPr id="151554" name="Object 2"/>
          <p:cNvGraphicFramePr>
            <a:graphicFrameLocks noChangeAspect="1"/>
          </p:cNvGraphicFramePr>
          <p:nvPr/>
        </p:nvGraphicFramePr>
        <p:xfrm>
          <a:off x="2627784" y="3068960"/>
          <a:ext cx="3043237" cy="1235075"/>
        </p:xfrm>
        <a:graphic>
          <a:graphicData uri="http://schemas.openxmlformats.org/presentationml/2006/ole">
            <p:oleObj spid="_x0000_s151554" name="Formula" r:id="rId3" imgW="1535760" imgH="622440" progId="Equation.Ribbit">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71550" y="549275"/>
            <a:ext cx="7772400" cy="1143000"/>
          </a:xfrm>
        </p:spPr>
        <p:txBody>
          <a:bodyPr/>
          <a:lstStyle/>
          <a:p>
            <a:pPr eaLnBrk="1" hangingPunct="1"/>
            <a:r>
              <a:rPr lang="en-US" altLang="zh-CN" sz="3600" smtClean="0"/>
              <a:t>Monte Carlo </a:t>
            </a:r>
            <a:r>
              <a:rPr lang="zh-CN" altLang="en-US" sz="3600" smtClean="0"/>
              <a:t>近似计算</a:t>
            </a:r>
            <a:endParaRPr lang="en-US" altLang="zh-CN" sz="3600" smtClean="0"/>
          </a:p>
        </p:txBody>
      </p:sp>
      <p:sp>
        <p:nvSpPr>
          <p:cNvPr id="41987" name="Rectangle 3"/>
          <p:cNvSpPr>
            <a:spLocks noGrp="1" noChangeArrowheads="1"/>
          </p:cNvSpPr>
          <p:nvPr>
            <p:ph type="body" idx="1"/>
          </p:nvPr>
        </p:nvSpPr>
        <p:spPr>
          <a:xfrm>
            <a:off x="611188" y="1700213"/>
            <a:ext cx="7999412" cy="4103687"/>
          </a:xfrm>
        </p:spPr>
        <p:txBody>
          <a:bodyPr/>
          <a:lstStyle/>
          <a:p>
            <a:pPr eaLnBrk="1" hangingPunct="1"/>
            <a:r>
              <a:rPr lang="zh-CN" altLang="en-US" dirty="0" smtClean="0"/>
              <a:t>但是上面的分布密度函数</a:t>
            </a:r>
            <a:r>
              <a:rPr lang="en-US" altLang="zh-CN" dirty="0" smtClean="0"/>
              <a:t>q(.)</a:t>
            </a:r>
            <a:r>
              <a:rPr lang="zh-CN" altLang="en-US" dirty="0" smtClean="0"/>
              <a:t>含未知数</a:t>
            </a:r>
            <a:r>
              <a:rPr lang="en-US" altLang="zh-CN" dirty="0" smtClean="0"/>
              <a:t>c</a:t>
            </a:r>
            <a:r>
              <a:rPr lang="en-US" altLang="zh-CN" i="1" dirty="0" smtClean="0"/>
              <a:t>, </a:t>
            </a:r>
            <a:r>
              <a:rPr lang="zh-CN" altLang="en-US" dirty="0" smtClean="0"/>
              <a:t>其实它正是我们所要求的积分。所以上面的最优</a:t>
            </a:r>
            <a:r>
              <a:rPr lang="en-US" altLang="zh-CN" dirty="0" smtClean="0"/>
              <a:t>Importance Sampling</a:t>
            </a:r>
            <a:r>
              <a:rPr lang="zh-CN" altLang="en-US" dirty="0" smtClean="0"/>
              <a:t>方法并不可行。</a:t>
            </a:r>
          </a:p>
          <a:p>
            <a:pPr eaLnBrk="1" hangingPunct="1"/>
            <a:endParaRPr lang="zh-CN" altLang="en-US" sz="1400" dirty="0" smtClean="0"/>
          </a:p>
          <a:p>
            <a:pPr eaLnBrk="1" hangingPunct="1"/>
            <a:r>
              <a:rPr lang="zh-CN" altLang="en-US" dirty="0" smtClean="0"/>
              <a:t>利用 </a:t>
            </a:r>
            <a:r>
              <a:rPr lang="en-US" altLang="zh-CN" dirty="0" smtClean="0"/>
              <a:t>MCMC </a:t>
            </a:r>
            <a:r>
              <a:rPr lang="zh-CN" altLang="en-US" dirty="0" smtClean="0"/>
              <a:t>算法可以不需要知道</a:t>
            </a:r>
            <a:r>
              <a:rPr lang="en-US" altLang="zh-CN" dirty="0" smtClean="0"/>
              <a:t>c</a:t>
            </a:r>
            <a:r>
              <a:rPr lang="zh-CN" altLang="en-US" dirty="0" smtClean="0"/>
              <a:t>的取值而得到分布密度函数近似为</a:t>
            </a:r>
            <a:r>
              <a:rPr lang="en-US" altLang="zh-CN" dirty="0" smtClean="0"/>
              <a:t>g(.)</a:t>
            </a:r>
            <a:r>
              <a:rPr lang="zh-CN" altLang="en-US" dirty="0" smtClean="0"/>
              <a:t>的样本。这样，我们就可以实现前面所讲的</a:t>
            </a:r>
            <a:r>
              <a:rPr lang="en-US" altLang="zh-CN" dirty="0" smtClean="0"/>
              <a:t>Monte Carlo</a:t>
            </a:r>
            <a:r>
              <a:rPr lang="zh-CN" altLang="en-US" sz="2800" dirty="0" smtClean="0"/>
              <a:t>的近似计算。</a:t>
            </a:r>
            <a:endParaRPr lang="zh-CN" altLang="en-US" i="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Pseudo-Random Numbers</a:t>
            </a:r>
          </a:p>
        </p:txBody>
      </p:sp>
      <p:sp>
        <p:nvSpPr>
          <p:cNvPr id="37891" name="Rectangle 3"/>
          <p:cNvSpPr>
            <a:spLocks noGrp="1" noChangeArrowheads="1"/>
          </p:cNvSpPr>
          <p:nvPr>
            <p:ph type="body" idx="1"/>
          </p:nvPr>
        </p:nvSpPr>
        <p:spPr>
          <a:xfrm>
            <a:off x="685800" y="1828800"/>
            <a:ext cx="7772400" cy="4038600"/>
          </a:xfrm>
        </p:spPr>
        <p:txBody>
          <a:bodyPr/>
          <a:lstStyle/>
          <a:p>
            <a:pPr eaLnBrk="1" hangingPunct="1"/>
            <a:r>
              <a:rPr lang="en-US" altLang="zh-CN" smtClean="0"/>
              <a:t>Truly random numbers can not be generated on a computer</a:t>
            </a:r>
          </a:p>
          <a:p>
            <a:pPr eaLnBrk="1" hangingPunct="1"/>
            <a:r>
              <a:rPr lang="en-US" altLang="zh-CN" smtClean="0"/>
              <a:t>Pseudo-random numbers follows a well-defined algorithm, thus predictable and repeatable</a:t>
            </a:r>
          </a:p>
          <a:p>
            <a:pPr eaLnBrk="1" hangingPunct="1"/>
            <a:r>
              <a:rPr lang="en-US" altLang="zh-CN" smtClean="0"/>
              <a:t>Have nearly all the properties of true random numbers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zh-CN" smtClean="0"/>
              <a:t>Linear congruence generator (LCG)</a:t>
            </a:r>
          </a:p>
        </p:txBody>
      </p:sp>
      <p:sp>
        <p:nvSpPr>
          <p:cNvPr id="2053" name="Rectangle 3"/>
          <p:cNvSpPr>
            <a:spLocks noGrp="1" noChangeArrowheads="1"/>
          </p:cNvSpPr>
          <p:nvPr>
            <p:ph type="body" idx="1"/>
          </p:nvPr>
        </p:nvSpPr>
        <p:spPr/>
        <p:txBody>
          <a:bodyPr/>
          <a:lstStyle/>
          <a:p>
            <a:pPr eaLnBrk="1" hangingPunct="1">
              <a:lnSpc>
                <a:spcPct val="90000"/>
              </a:lnSpc>
            </a:pPr>
            <a:r>
              <a:rPr lang="en-US" altLang="zh-CN" dirty="0" smtClean="0"/>
              <a:t>One of the earliest and fastest algorithm:</a:t>
            </a:r>
          </a:p>
          <a:p>
            <a:pPr eaLnBrk="1" hangingPunct="1">
              <a:lnSpc>
                <a:spcPct val="90000"/>
              </a:lnSpc>
              <a:buFontTx/>
              <a:buNone/>
            </a:pPr>
            <a:r>
              <a:rPr lang="en-US" altLang="zh-CN" dirty="0" smtClean="0"/>
              <a:t>	</a:t>
            </a:r>
            <a:endParaRPr lang="en-US" altLang="zh-CN" sz="3600" dirty="0" smtClean="0"/>
          </a:p>
          <a:p>
            <a:pPr eaLnBrk="1" hangingPunct="1">
              <a:lnSpc>
                <a:spcPct val="90000"/>
              </a:lnSpc>
              <a:buFontTx/>
              <a:buNone/>
            </a:pPr>
            <a:endParaRPr lang="en-US" altLang="zh-CN" dirty="0" smtClean="0"/>
          </a:p>
          <a:p>
            <a:pPr eaLnBrk="1" hangingPunct="1">
              <a:lnSpc>
                <a:spcPct val="90000"/>
              </a:lnSpc>
              <a:buFontTx/>
              <a:buNone/>
            </a:pPr>
            <a:r>
              <a:rPr lang="en-US" altLang="zh-CN" dirty="0" smtClean="0"/>
              <a:t>	where                     , M is the modulus, a is multiplier, c is increment. All of them are integers.  Choice of a, c, M must be done with special care.</a:t>
            </a:r>
          </a:p>
        </p:txBody>
      </p:sp>
      <p:sp>
        <p:nvSpPr>
          <p:cNvPr id="2054" name="TextBox 5"/>
          <p:cNvSpPr txBox="1">
            <a:spLocks noChangeArrowheads="1"/>
          </p:cNvSpPr>
          <p:nvPr/>
        </p:nvSpPr>
        <p:spPr bwMode="auto">
          <a:xfrm>
            <a:off x="3857620" y="6143625"/>
            <a:ext cx="4572005" cy="369332"/>
          </a:xfrm>
          <a:prstGeom prst="rect">
            <a:avLst/>
          </a:prstGeom>
          <a:noFill/>
          <a:ln w="9525">
            <a:noFill/>
            <a:miter lim="800000"/>
            <a:headEnd/>
            <a:tailEnd/>
          </a:ln>
        </p:spPr>
        <p:txBody>
          <a:bodyPr wrap="square">
            <a:spAutoFit/>
          </a:bodyPr>
          <a:lstStyle/>
          <a:p>
            <a:r>
              <a:rPr lang="en-US" altLang="zh-CN" sz="1800" i="0" dirty="0"/>
              <a:t>http://random.mat.sbg.ac.at/links/rando.html</a:t>
            </a:r>
          </a:p>
        </p:txBody>
      </p:sp>
      <p:graphicFrame>
        <p:nvGraphicFramePr>
          <p:cNvPr id="2050" name="Object 4"/>
          <p:cNvGraphicFramePr>
            <a:graphicFrameLocks noChangeAspect="1"/>
          </p:cNvGraphicFramePr>
          <p:nvPr/>
        </p:nvGraphicFramePr>
        <p:xfrm>
          <a:off x="2714625" y="2428875"/>
          <a:ext cx="3714750" cy="366713"/>
        </p:xfrm>
        <a:graphic>
          <a:graphicData uri="http://schemas.openxmlformats.org/presentationml/2006/ole">
            <p:oleObj spid="_x0000_s2050" name="Formula" r:id="rId4" imgW="1816200" imgH="179280" progId="Equation.Ribbit">
              <p:embed/>
            </p:oleObj>
          </a:graphicData>
        </a:graphic>
      </p:graphicFrame>
      <p:graphicFrame>
        <p:nvGraphicFramePr>
          <p:cNvPr id="2051" name="Object 5"/>
          <p:cNvGraphicFramePr>
            <a:graphicFrameLocks noChangeAspect="1"/>
          </p:cNvGraphicFramePr>
          <p:nvPr/>
        </p:nvGraphicFramePr>
        <p:xfrm>
          <a:off x="2123728" y="3356992"/>
          <a:ext cx="1646237" cy="307975"/>
        </p:xfrm>
        <a:graphic>
          <a:graphicData uri="http://schemas.openxmlformats.org/presentationml/2006/ole">
            <p:oleObj spid="_x0000_s2051" name="Formula" r:id="rId5" imgW="830880" imgH="156240" progId="Equation.Ribbit">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0"/>
            <a:ext cx="6870700" cy="1371600"/>
          </a:xfrm>
        </p:spPr>
        <p:txBody>
          <a:bodyPr/>
          <a:lstStyle/>
          <a:p>
            <a:pPr eaLnBrk="1" hangingPunct="1"/>
            <a:r>
              <a:rPr lang="en-US" altLang="zh-CN" dirty="0" smtClean="0"/>
              <a:t>Choice of Parameters</a:t>
            </a:r>
          </a:p>
        </p:txBody>
      </p:sp>
      <p:graphicFrame>
        <p:nvGraphicFramePr>
          <p:cNvPr id="3074" name="Object 45"/>
          <p:cNvGraphicFramePr>
            <a:graphicFrameLocks noChangeAspect="1"/>
          </p:cNvGraphicFramePr>
          <p:nvPr/>
        </p:nvGraphicFramePr>
        <p:xfrm>
          <a:off x="2428860" y="5500702"/>
          <a:ext cx="3446462" cy="355600"/>
        </p:xfrm>
        <a:graphic>
          <a:graphicData uri="http://schemas.openxmlformats.org/presentationml/2006/ole">
            <p:oleObj spid="_x0000_s3074" name="Formula" r:id="rId4" imgW="1738800" imgH="179280" progId="Equation.Ribbit">
              <p:embed/>
            </p:oleObj>
          </a:graphicData>
        </a:graphic>
      </p:graphicFrame>
      <p:sp>
        <p:nvSpPr>
          <p:cNvPr id="3076" name="TextBox 45"/>
          <p:cNvSpPr txBox="1">
            <a:spLocks noChangeArrowheads="1"/>
          </p:cNvSpPr>
          <p:nvPr/>
        </p:nvSpPr>
        <p:spPr bwMode="auto">
          <a:xfrm>
            <a:off x="2285984" y="6000768"/>
            <a:ext cx="6500813" cy="646331"/>
          </a:xfrm>
          <a:prstGeom prst="rect">
            <a:avLst/>
          </a:prstGeom>
          <a:noFill/>
          <a:ln w="9525">
            <a:noFill/>
            <a:miter lim="800000"/>
            <a:headEnd/>
            <a:tailEnd/>
          </a:ln>
        </p:spPr>
        <p:txBody>
          <a:bodyPr>
            <a:spAutoFit/>
          </a:bodyPr>
          <a:lstStyle/>
          <a:p>
            <a:r>
              <a:rPr lang="en-US" altLang="zh-CN" dirty="0">
                <a:hlinkClick r:id="rId5"/>
              </a:rPr>
              <a:t>http://</a:t>
            </a:r>
            <a:r>
              <a:rPr lang="en-US" altLang="zh-CN" dirty="0" smtClean="0">
                <a:hlinkClick r:id="rId5"/>
              </a:rPr>
              <a:t>en.wikipedia.org/wiki/Linear_congruential_generator</a:t>
            </a:r>
            <a:endParaRPr lang="en-US" altLang="zh-CN" dirty="0" smtClean="0"/>
          </a:p>
          <a:p>
            <a:r>
              <a:rPr lang="en-US" altLang="zh-CN" dirty="0" smtClean="0">
                <a:hlinkClick r:id="rId6"/>
              </a:rPr>
              <a:t>http://crypto.mat.sbg.ac.at/results/karl/server/server.html</a:t>
            </a:r>
            <a:endParaRPr lang="zh-CN" altLang="en-US" dirty="0"/>
          </a:p>
        </p:txBody>
      </p:sp>
      <p:pic>
        <p:nvPicPr>
          <p:cNvPr id="3077" name="Picture 46"/>
          <p:cNvPicPr>
            <a:picLocks noChangeAspect="1" noChangeArrowheads="1"/>
          </p:cNvPicPr>
          <p:nvPr/>
        </p:nvPicPr>
        <p:blipFill>
          <a:blip r:embed="rId7" cstate="print"/>
          <a:srcRect/>
          <a:stretch>
            <a:fillRect/>
          </a:stretch>
        </p:blipFill>
        <p:spPr bwMode="auto">
          <a:xfrm>
            <a:off x="0" y="1928813"/>
            <a:ext cx="9039225" cy="3209925"/>
          </a:xfrm>
          <a:prstGeom prst="rect">
            <a:avLst/>
          </a:prstGeom>
          <a:noFill/>
          <a:ln w="9525" algn="ctr">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971550" y="188913"/>
            <a:ext cx="6870700" cy="1600200"/>
          </a:xfrm>
        </p:spPr>
        <p:txBody>
          <a:bodyPr/>
          <a:lstStyle/>
          <a:p>
            <a:pPr eaLnBrk="1" hangingPunct="1"/>
            <a:r>
              <a:rPr lang="en-US" altLang="zh-CN" sz="4000" smtClean="0"/>
              <a:t>Buffon</a:t>
            </a:r>
            <a:r>
              <a:rPr lang="zh-CN" altLang="en-US" sz="4000" smtClean="0"/>
              <a:t>投针实验</a:t>
            </a:r>
            <a:r>
              <a:rPr lang="en-US" altLang="zh-CN" sz="4000" smtClean="0"/>
              <a:t>(1777)</a:t>
            </a:r>
          </a:p>
        </p:txBody>
      </p:sp>
      <p:grpSp>
        <p:nvGrpSpPr>
          <p:cNvPr id="2" name="Group 28"/>
          <p:cNvGrpSpPr>
            <a:grpSpLocks/>
          </p:cNvGrpSpPr>
          <p:nvPr/>
        </p:nvGrpSpPr>
        <p:grpSpPr bwMode="auto">
          <a:xfrm>
            <a:off x="1258888" y="2420938"/>
            <a:ext cx="2520950" cy="2087562"/>
            <a:chOff x="793" y="1525"/>
            <a:chExt cx="1588" cy="1315"/>
          </a:xfrm>
        </p:grpSpPr>
        <p:sp>
          <p:nvSpPr>
            <p:cNvPr id="1031" name="Text Box 8"/>
            <p:cNvSpPr txBox="1">
              <a:spLocks noChangeArrowheads="1"/>
            </p:cNvSpPr>
            <p:nvPr/>
          </p:nvSpPr>
          <p:spPr bwMode="auto">
            <a:xfrm>
              <a:off x="793" y="2387"/>
              <a:ext cx="192" cy="231"/>
            </a:xfrm>
            <a:prstGeom prst="rect">
              <a:avLst/>
            </a:prstGeom>
            <a:noFill/>
            <a:ln w="9525">
              <a:noFill/>
              <a:miter lim="800000"/>
              <a:headEnd/>
              <a:tailEnd/>
            </a:ln>
          </p:spPr>
          <p:txBody>
            <a:bodyPr>
              <a:spAutoFit/>
            </a:bodyPr>
            <a:lstStyle/>
            <a:p>
              <a:r>
                <a:rPr lang="en-US" altLang="zh-CN" sz="1800" i="0" baseline="0">
                  <a:solidFill>
                    <a:schemeClr val="tx1"/>
                  </a:solidFill>
                </a:rPr>
                <a:t>d</a:t>
              </a:r>
            </a:p>
          </p:txBody>
        </p:sp>
        <p:grpSp>
          <p:nvGrpSpPr>
            <p:cNvPr id="3" name="Group 26"/>
            <p:cNvGrpSpPr>
              <a:grpSpLocks/>
            </p:cNvGrpSpPr>
            <p:nvPr/>
          </p:nvGrpSpPr>
          <p:grpSpPr bwMode="auto">
            <a:xfrm>
              <a:off x="1473" y="1616"/>
              <a:ext cx="369" cy="373"/>
              <a:chOff x="1156" y="2251"/>
              <a:chExt cx="369" cy="373"/>
            </a:xfrm>
          </p:grpSpPr>
          <p:sp>
            <p:nvSpPr>
              <p:cNvPr id="1039" name="Line 13"/>
              <p:cNvSpPr>
                <a:spLocks noChangeShapeType="1"/>
              </p:cNvSpPr>
              <p:nvPr/>
            </p:nvSpPr>
            <p:spPr bwMode="auto">
              <a:xfrm flipV="1">
                <a:off x="1292" y="2478"/>
                <a:ext cx="227" cy="141"/>
              </a:xfrm>
              <a:prstGeom prst="line">
                <a:avLst/>
              </a:prstGeom>
              <a:noFill/>
              <a:ln w="38100">
                <a:solidFill>
                  <a:schemeClr val="tx1"/>
                </a:solidFill>
                <a:round/>
                <a:headEnd/>
                <a:tailEnd type="oval" w="med" len="med"/>
              </a:ln>
            </p:spPr>
            <p:txBody>
              <a:bodyPr/>
              <a:lstStyle/>
              <a:p>
                <a:endParaRPr lang="zh-CN" altLang="en-US"/>
              </a:p>
            </p:txBody>
          </p:sp>
          <p:sp>
            <p:nvSpPr>
              <p:cNvPr id="1040" name="Line 14"/>
              <p:cNvSpPr>
                <a:spLocks noChangeShapeType="1"/>
              </p:cNvSpPr>
              <p:nvPr/>
            </p:nvSpPr>
            <p:spPr bwMode="auto">
              <a:xfrm>
                <a:off x="1429" y="2296"/>
                <a:ext cx="96" cy="147"/>
              </a:xfrm>
              <a:prstGeom prst="line">
                <a:avLst/>
              </a:prstGeom>
              <a:noFill/>
              <a:ln w="9525">
                <a:solidFill>
                  <a:schemeClr val="tx1"/>
                </a:solidFill>
                <a:round/>
                <a:headEnd/>
                <a:tailEnd/>
              </a:ln>
            </p:spPr>
            <p:txBody>
              <a:bodyPr/>
              <a:lstStyle/>
              <a:p>
                <a:endParaRPr lang="zh-CN" altLang="en-US"/>
              </a:p>
            </p:txBody>
          </p:sp>
          <p:sp>
            <p:nvSpPr>
              <p:cNvPr id="1041" name="Line 15"/>
              <p:cNvSpPr>
                <a:spLocks noChangeShapeType="1"/>
              </p:cNvSpPr>
              <p:nvPr/>
            </p:nvSpPr>
            <p:spPr bwMode="auto">
              <a:xfrm>
                <a:off x="1156" y="2432"/>
                <a:ext cx="142" cy="192"/>
              </a:xfrm>
              <a:prstGeom prst="line">
                <a:avLst/>
              </a:prstGeom>
              <a:noFill/>
              <a:ln w="9525">
                <a:solidFill>
                  <a:schemeClr val="tx1"/>
                </a:solidFill>
                <a:round/>
                <a:headEnd/>
                <a:tailEnd/>
              </a:ln>
            </p:spPr>
            <p:txBody>
              <a:bodyPr/>
              <a:lstStyle/>
              <a:p>
                <a:endParaRPr lang="zh-CN" altLang="en-US"/>
              </a:p>
            </p:txBody>
          </p:sp>
          <p:sp>
            <p:nvSpPr>
              <p:cNvPr id="1042" name="Text Box 17"/>
              <p:cNvSpPr txBox="1">
                <a:spLocks noChangeArrowheads="1"/>
              </p:cNvSpPr>
              <p:nvPr/>
            </p:nvSpPr>
            <p:spPr bwMode="auto">
              <a:xfrm>
                <a:off x="1247" y="2251"/>
                <a:ext cx="144" cy="231"/>
              </a:xfrm>
              <a:prstGeom prst="rect">
                <a:avLst/>
              </a:prstGeom>
              <a:noFill/>
              <a:ln w="9525">
                <a:noFill/>
                <a:miter lim="800000"/>
                <a:headEnd/>
                <a:tailEnd/>
              </a:ln>
            </p:spPr>
            <p:txBody>
              <a:bodyPr>
                <a:spAutoFit/>
              </a:bodyPr>
              <a:lstStyle/>
              <a:p>
                <a:r>
                  <a:rPr lang="en-US" altLang="zh-CN" sz="1800" i="0" baseline="0">
                    <a:solidFill>
                      <a:schemeClr val="tx1"/>
                    </a:solidFill>
                  </a:rPr>
                  <a:t>L</a:t>
                </a:r>
              </a:p>
            </p:txBody>
          </p:sp>
        </p:grpSp>
        <p:sp>
          <p:nvSpPr>
            <p:cNvPr id="1033" name="Line 19"/>
            <p:cNvSpPr>
              <a:spLocks noChangeShapeType="1"/>
            </p:cNvSpPr>
            <p:nvPr/>
          </p:nvSpPr>
          <p:spPr bwMode="auto">
            <a:xfrm>
              <a:off x="793" y="1525"/>
              <a:ext cx="1588" cy="0"/>
            </a:xfrm>
            <a:prstGeom prst="line">
              <a:avLst/>
            </a:prstGeom>
            <a:noFill/>
            <a:ln w="28575">
              <a:solidFill>
                <a:schemeClr val="tx1"/>
              </a:solidFill>
              <a:round/>
              <a:headEnd/>
              <a:tailEnd/>
            </a:ln>
          </p:spPr>
          <p:txBody>
            <a:bodyPr/>
            <a:lstStyle/>
            <a:p>
              <a:endParaRPr lang="zh-CN" altLang="en-US"/>
            </a:p>
          </p:txBody>
        </p:sp>
        <p:sp>
          <p:nvSpPr>
            <p:cNvPr id="1034" name="Line 20"/>
            <p:cNvSpPr>
              <a:spLocks noChangeShapeType="1"/>
            </p:cNvSpPr>
            <p:nvPr/>
          </p:nvSpPr>
          <p:spPr bwMode="auto">
            <a:xfrm>
              <a:off x="793" y="2296"/>
              <a:ext cx="1588" cy="0"/>
            </a:xfrm>
            <a:prstGeom prst="line">
              <a:avLst/>
            </a:prstGeom>
            <a:noFill/>
            <a:ln w="28575">
              <a:solidFill>
                <a:schemeClr val="tx1"/>
              </a:solidFill>
              <a:round/>
              <a:headEnd/>
              <a:tailEnd/>
            </a:ln>
          </p:spPr>
          <p:txBody>
            <a:bodyPr/>
            <a:lstStyle/>
            <a:p>
              <a:endParaRPr lang="zh-CN" altLang="en-US"/>
            </a:p>
          </p:txBody>
        </p:sp>
        <p:sp>
          <p:nvSpPr>
            <p:cNvPr id="1035" name="Line 21"/>
            <p:cNvSpPr>
              <a:spLocks noChangeShapeType="1"/>
            </p:cNvSpPr>
            <p:nvPr/>
          </p:nvSpPr>
          <p:spPr bwMode="auto">
            <a:xfrm>
              <a:off x="793" y="1888"/>
              <a:ext cx="1588" cy="0"/>
            </a:xfrm>
            <a:prstGeom prst="line">
              <a:avLst/>
            </a:prstGeom>
            <a:noFill/>
            <a:ln w="28575">
              <a:solidFill>
                <a:schemeClr val="tx1"/>
              </a:solidFill>
              <a:round/>
              <a:headEnd/>
              <a:tailEnd/>
            </a:ln>
          </p:spPr>
          <p:txBody>
            <a:bodyPr/>
            <a:lstStyle/>
            <a:p>
              <a:endParaRPr lang="zh-CN" altLang="en-US"/>
            </a:p>
          </p:txBody>
        </p:sp>
        <p:sp>
          <p:nvSpPr>
            <p:cNvPr id="1036" name="Line 22"/>
            <p:cNvSpPr>
              <a:spLocks noChangeShapeType="1"/>
            </p:cNvSpPr>
            <p:nvPr/>
          </p:nvSpPr>
          <p:spPr bwMode="auto">
            <a:xfrm>
              <a:off x="793" y="2704"/>
              <a:ext cx="1588" cy="0"/>
            </a:xfrm>
            <a:prstGeom prst="line">
              <a:avLst/>
            </a:prstGeom>
            <a:noFill/>
            <a:ln w="28575">
              <a:solidFill>
                <a:schemeClr val="tx1"/>
              </a:solidFill>
              <a:round/>
              <a:headEnd/>
              <a:tailEnd/>
            </a:ln>
          </p:spPr>
          <p:txBody>
            <a:bodyPr/>
            <a:lstStyle/>
            <a:p>
              <a:endParaRPr lang="zh-CN" altLang="en-US"/>
            </a:p>
          </p:txBody>
        </p:sp>
        <p:sp>
          <p:nvSpPr>
            <p:cNvPr id="1037" name="Line 23"/>
            <p:cNvSpPr>
              <a:spLocks noChangeShapeType="1"/>
            </p:cNvSpPr>
            <p:nvPr/>
          </p:nvSpPr>
          <p:spPr bwMode="auto">
            <a:xfrm>
              <a:off x="929" y="2160"/>
              <a:ext cx="0" cy="136"/>
            </a:xfrm>
            <a:prstGeom prst="line">
              <a:avLst/>
            </a:prstGeom>
            <a:noFill/>
            <a:ln w="9525">
              <a:solidFill>
                <a:schemeClr val="tx1"/>
              </a:solidFill>
              <a:round/>
              <a:headEnd/>
              <a:tailEnd type="triangle" w="med" len="med"/>
            </a:ln>
          </p:spPr>
          <p:txBody>
            <a:bodyPr/>
            <a:lstStyle/>
            <a:p>
              <a:endParaRPr lang="zh-CN" altLang="en-US"/>
            </a:p>
          </p:txBody>
        </p:sp>
        <p:sp>
          <p:nvSpPr>
            <p:cNvPr id="1038" name="Line 24"/>
            <p:cNvSpPr>
              <a:spLocks noChangeShapeType="1"/>
            </p:cNvSpPr>
            <p:nvPr/>
          </p:nvSpPr>
          <p:spPr bwMode="auto">
            <a:xfrm flipV="1">
              <a:off x="929" y="2704"/>
              <a:ext cx="0" cy="136"/>
            </a:xfrm>
            <a:prstGeom prst="line">
              <a:avLst/>
            </a:prstGeom>
            <a:noFill/>
            <a:ln w="9525">
              <a:solidFill>
                <a:schemeClr val="tx1"/>
              </a:solidFill>
              <a:round/>
              <a:headEnd/>
              <a:tailEnd type="triangle" w="med" len="med"/>
            </a:ln>
          </p:spPr>
          <p:txBody>
            <a:bodyPr/>
            <a:lstStyle/>
            <a:p>
              <a:endParaRPr lang="zh-CN" altLang="en-US"/>
            </a:p>
          </p:txBody>
        </p:sp>
      </p:grpSp>
      <p:sp>
        <p:nvSpPr>
          <p:cNvPr id="1030" name="Text Box 29"/>
          <p:cNvSpPr txBox="1">
            <a:spLocks noChangeArrowheads="1"/>
          </p:cNvSpPr>
          <p:nvPr/>
        </p:nvSpPr>
        <p:spPr bwMode="auto">
          <a:xfrm>
            <a:off x="4572000" y="2205038"/>
            <a:ext cx="4032250" cy="1187450"/>
          </a:xfrm>
          <a:prstGeom prst="rect">
            <a:avLst/>
          </a:prstGeom>
          <a:noFill/>
          <a:ln w="9525">
            <a:noFill/>
            <a:miter lim="800000"/>
            <a:headEnd/>
            <a:tailEnd/>
          </a:ln>
        </p:spPr>
        <p:txBody>
          <a:bodyPr>
            <a:spAutoFit/>
          </a:bodyPr>
          <a:lstStyle/>
          <a:p>
            <a:pPr eaLnBrk="1" hangingPunct="1"/>
            <a:r>
              <a:rPr lang="zh-CN" altLang="en-US" i="0" baseline="0">
                <a:solidFill>
                  <a:schemeClr val="tx1"/>
                </a:solidFill>
                <a:latin typeface="Tahoma" pitchFamily="34" charset="0"/>
              </a:rPr>
              <a:t>设针与平行线的夹角为</a:t>
            </a:r>
            <a:r>
              <a:rPr lang="zh-CN" altLang="en-US" i="0" baseline="0">
                <a:solidFill>
                  <a:schemeClr val="tx1"/>
                </a:solidFill>
                <a:latin typeface="Tahoma" pitchFamily="34" charset="0"/>
                <a:sym typeface="Symbol" pitchFamily="18" charset="2"/>
              </a:rPr>
              <a:t></a:t>
            </a:r>
            <a:r>
              <a:rPr lang="zh-CN" altLang="en-US" i="0" baseline="0">
                <a:solidFill>
                  <a:schemeClr val="tx1"/>
                </a:solidFill>
                <a:latin typeface="Tahoma" pitchFamily="34" charset="0"/>
              </a:rPr>
              <a:t>，针的中点与最近的平行线的距离为</a:t>
            </a:r>
            <a:r>
              <a:rPr lang="en-US" altLang="zh-CN" i="0" baseline="0">
                <a:solidFill>
                  <a:schemeClr val="tx1"/>
                </a:solidFill>
                <a:latin typeface="Tahoma" pitchFamily="34" charset="0"/>
              </a:rPr>
              <a:t>X</a:t>
            </a:r>
            <a:r>
              <a:rPr lang="zh-CN" altLang="en-US" i="0" baseline="0">
                <a:solidFill>
                  <a:schemeClr val="tx1"/>
                </a:solidFill>
                <a:latin typeface="Tahoma" pitchFamily="34" charset="0"/>
              </a:rPr>
              <a:t>，相交条件为</a:t>
            </a:r>
            <a:r>
              <a:rPr lang="en-US" altLang="zh-CN" i="0" baseline="0">
                <a:solidFill>
                  <a:schemeClr val="tx1"/>
                </a:solidFill>
                <a:latin typeface="Tahoma" pitchFamily="34" charset="0"/>
              </a:rPr>
              <a:t>:</a:t>
            </a:r>
          </a:p>
        </p:txBody>
      </p:sp>
      <p:graphicFrame>
        <p:nvGraphicFramePr>
          <p:cNvPr id="1026" name="Object 39"/>
          <p:cNvGraphicFramePr>
            <a:graphicFrameLocks noChangeAspect="1"/>
          </p:cNvGraphicFramePr>
          <p:nvPr/>
        </p:nvGraphicFramePr>
        <p:xfrm>
          <a:off x="5715000" y="3571875"/>
          <a:ext cx="1557338" cy="663575"/>
        </p:xfrm>
        <a:graphic>
          <a:graphicData uri="http://schemas.openxmlformats.org/presentationml/2006/ole">
            <p:oleObj spid="_x0000_s1026" name="Formula" r:id="rId4" imgW="785160" imgH="335520" progId="Equation.Ribbit">
              <p:embed/>
            </p:oleObj>
          </a:graphicData>
        </a:graphic>
      </p:graphicFrame>
      <p:graphicFrame>
        <p:nvGraphicFramePr>
          <p:cNvPr id="1027" name="Object 40"/>
          <p:cNvGraphicFramePr>
            <a:graphicFrameLocks noChangeAspect="1"/>
          </p:cNvGraphicFramePr>
          <p:nvPr/>
        </p:nvGraphicFramePr>
        <p:xfrm>
          <a:off x="1143000" y="5000625"/>
          <a:ext cx="6999288" cy="960438"/>
        </p:xfrm>
        <a:graphic>
          <a:graphicData uri="http://schemas.openxmlformats.org/presentationml/2006/ole">
            <p:oleObj spid="_x0000_s1027" name="Formula" r:id="rId5" imgW="3530880" imgH="484200" progId="Equation.Ribbit">
              <p:embed/>
            </p:oleObj>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dirty="0" smtClean="0"/>
              <a:t>Other Modern Generators</a:t>
            </a:r>
          </a:p>
        </p:txBody>
      </p:sp>
      <p:sp>
        <p:nvSpPr>
          <p:cNvPr id="4100" name="Rectangle 3"/>
          <p:cNvSpPr>
            <a:spLocks noGrp="1" noChangeArrowheads="1"/>
          </p:cNvSpPr>
          <p:nvPr>
            <p:ph type="body" idx="1"/>
          </p:nvPr>
        </p:nvSpPr>
        <p:spPr/>
        <p:txBody>
          <a:bodyPr>
            <a:normAutofit/>
          </a:bodyPr>
          <a:lstStyle/>
          <a:p>
            <a:pPr eaLnBrk="1" hangingPunct="1"/>
            <a:r>
              <a:rPr lang="en-US" altLang="zh-CN" dirty="0" err="1" smtClean="0"/>
              <a:t>Mersenne</a:t>
            </a:r>
            <a:r>
              <a:rPr lang="en-US" altLang="zh-CN" dirty="0" smtClean="0"/>
              <a:t> Twister (MT19937)</a:t>
            </a:r>
          </a:p>
          <a:p>
            <a:pPr lvl="1" eaLnBrk="1" hangingPunct="1">
              <a:buFontTx/>
              <a:buNone/>
            </a:pPr>
            <a:r>
              <a:rPr lang="en-US" altLang="zh-CN" dirty="0" smtClean="0"/>
              <a:t>	Extremely long period (2</a:t>
            </a:r>
            <a:r>
              <a:rPr lang="en-US" altLang="zh-CN" baseline="30000" dirty="0" smtClean="0"/>
              <a:t>19937</a:t>
            </a:r>
            <a:r>
              <a:rPr lang="en-US" altLang="zh-CN" dirty="0" smtClean="0"/>
              <a:t>-1), fast</a:t>
            </a:r>
          </a:p>
          <a:p>
            <a:pPr lvl="1" eaLnBrk="1" hangingPunct="1">
              <a:buFontTx/>
              <a:buNone/>
            </a:pPr>
            <a:r>
              <a:rPr lang="en-US" altLang="zh-CN" sz="2400" dirty="0" smtClean="0"/>
              <a:t>(http://www.math.keio.ac.jp/~matumoto/emt.html)</a:t>
            </a:r>
          </a:p>
          <a:p>
            <a:pPr lvl="1" eaLnBrk="1" hangingPunct="1">
              <a:buFontTx/>
              <a:buNone/>
            </a:pPr>
            <a:endParaRPr lang="en-US" altLang="zh-CN" dirty="0" smtClean="0"/>
          </a:p>
          <a:p>
            <a:pPr eaLnBrk="1" hangingPunct="1"/>
            <a:r>
              <a:rPr lang="en-US" altLang="zh-CN" dirty="0" err="1" smtClean="0"/>
              <a:t>Inversive</a:t>
            </a:r>
            <a:r>
              <a:rPr lang="en-US" altLang="zh-CN" dirty="0" smtClean="0"/>
              <a:t> </a:t>
            </a:r>
            <a:r>
              <a:rPr lang="en-US" altLang="zh-CN" dirty="0" err="1" smtClean="0"/>
              <a:t>congruential</a:t>
            </a:r>
            <a:r>
              <a:rPr lang="en-US" altLang="zh-CN" dirty="0" smtClean="0"/>
              <a:t> generator</a:t>
            </a:r>
          </a:p>
          <a:p>
            <a:pPr lvl="1" eaLnBrk="1" hangingPunct="1">
              <a:buFontTx/>
              <a:buNone/>
            </a:pPr>
            <a:r>
              <a:rPr lang="en-US" altLang="zh-CN" i="1" dirty="0" smtClean="0"/>
              <a:t>	</a:t>
            </a:r>
          </a:p>
          <a:p>
            <a:pPr lvl="1" eaLnBrk="1" hangingPunct="1">
              <a:buFontTx/>
              <a:buNone/>
            </a:pPr>
            <a:r>
              <a:rPr lang="en-US" altLang="zh-CN" i="1" dirty="0" smtClean="0"/>
              <a:t>	</a:t>
            </a:r>
            <a:r>
              <a:rPr lang="en-US" altLang="zh-CN" dirty="0" smtClean="0"/>
              <a:t>nonlinear, no lattice structure</a:t>
            </a:r>
          </a:p>
        </p:txBody>
      </p:sp>
      <p:sp>
        <p:nvSpPr>
          <p:cNvPr id="4101" name="矩形 6"/>
          <p:cNvSpPr>
            <a:spLocks noChangeArrowheads="1"/>
          </p:cNvSpPr>
          <p:nvPr/>
        </p:nvSpPr>
        <p:spPr bwMode="auto">
          <a:xfrm>
            <a:off x="2285984" y="5857892"/>
            <a:ext cx="6643687" cy="708025"/>
          </a:xfrm>
          <a:prstGeom prst="rect">
            <a:avLst/>
          </a:prstGeom>
          <a:noFill/>
          <a:ln w="9525">
            <a:noFill/>
            <a:miter lim="800000"/>
            <a:headEnd/>
            <a:tailEnd/>
          </a:ln>
        </p:spPr>
        <p:txBody>
          <a:bodyPr>
            <a:spAutoFit/>
          </a:bodyPr>
          <a:lstStyle/>
          <a:p>
            <a:r>
              <a:rPr lang="en-US" altLang="zh-CN" dirty="0">
                <a:latin typeface="Times New Roman" pitchFamily="18" charset="0"/>
                <a:cs typeface="Times New Roman" pitchFamily="18" charset="0"/>
                <a:hlinkClick r:id="rId4"/>
              </a:rPr>
              <a:t>http://en.wikipedia.org/wiki/Mersenne_twister</a:t>
            </a: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hlinkClick r:id="rId5"/>
              </a:rPr>
              <a:t>http://en.wikipedia.org/wiki/Inversive_congruential_generator</a:t>
            </a:r>
            <a:endParaRPr lang="zh-CN" altLang="en-US" dirty="0">
              <a:latin typeface="Times New Roman" pitchFamily="18" charset="0"/>
              <a:cs typeface="Times New Roman" pitchFamily="18" charset="0"/>
            </a:endParaRPr>
          </a:p>
        </p:txBody>
      </p:sp>
      <p:graphicFrame>
        <p:nvGraphicFramePr>
          <p:cNvPr id="4098" name="Object 4"/>
          <p:cNvGraphicFramePr>
            <a:graphicFrameLocks noChangeAspect="1"/>
          </p:cNvGraphicFramePr>
          <p:nvPr/>
        </p:nvGraphicFramePr>
        <p:xfrm>
          <a:off x="2286000" y="4143375"/>
          <a:ext cx="3667125" cy="384175"/>
        </p:xfrm>
        <a:graphic>
          <a:graphicData uri="http://schemas.openxmlformats.org/presentationml/2006/ole">
            <p:oleObj spid="_x0000_s4098" name="Formula" r:id="rId6" imgW="1849320" imgH="193320" progId="Equation.Ribbit">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zh-CN" altLang="en-US" dirty="0" smtClean="0"/>
              <a:t>多项分布生成</a:t>
            </a:r>
          </a:p>
        </p:txBody>
      </p:sp>
      <p:sp>
        <p:nvSpPr>
          <p:cNvPr id="40963" name="Rectangle 3"/>
          <p:cNvSpPr>
            <a:spLocks noGrp="1" noChangeArrowheads="1"/>
          </p:cNvSpPr>
          <p:nvPr>
            <p:ph idx="1"/>
          </p:nvPr>
        </p:nvSpPr>
        <p:spPr/>
        <p:txBody>
          <a:bodyPr/>
          <a:lstStyle/>
          <a:p>
            <a:pPr eaLnBrk="1" hangingPunct="1"/>
            <a:r>
              <a:rPr lang="zh-CN" altLang="en-US" dirty="0" smtClean="0"/>
              <a:t>设有多项分布</a:t>
            </a:r>
          </a:p>
          <a:p>
            <a:pPr algn="ctr" eaLnBrk="1" hangingPunct="1">
              <a:buFontTx/>
              <a:buNone/>
            </a:pPr>
            <a:r>
              <a:rPr lang="en-US" altLang="zh-CN" dirty="0" smtClean="0"/>
              <a:t>{  </a:t>
            </a:r>
            <a:r>
              <a:rPr lang="en-US" altLang="zh-CN" i="1" dirty="0" smtClean="0"/>
              <a:t>p</a:t>
            </a:r>
            <a:r>
              <a:rPr lang="en-US" altLang="zh-CN" i="1" baseline="-24000" dirty="0" smtClean="0"/>
              <a:t>1</a:t>
            </a:r>
            <a:r>
              <a:rPr lang="en-US" altLang="zh-CN" dirty="0" smtClean="0"/>
              <a:t> , </a:t>
            </a:r>
            <a:r>
              <a:rPr lang="en-US" altLang="zh-CN" i="1" dirty="0" smtClean="0"/>
              <a:t>p</a:t>
            </a:r>
            <a:r>
              <a:rPr lang="en-US" altLang="zh-CN" i="1" baseline="-24000" dirty="0" smtClean="0"/>
              <a:t>2 </a:t>
            </a:r>
            <a:r>
              <a:rPr lang="en-US" altLang="zh-CN" dirty="0" smtClean="0"/>
              <a:t>, …, </a:t>
            </a:r>
            <a:r>
              <a:rPr lang="en-US" altLang="zh-CN" i="1" dirty="0" err="1" smtClean="0"/>
              <a:t>p</a:t>
            </a:r>
            <a:r>
              <a:rPr lang="en-US" altLang="zh-CN" i="1" baseline="-24000" dirty="0" err="1" smtClean="0"/>
              <a:t>n</a:t>
            </a:r>
            <a:r>
              <a:rPr lang="en-US" altLang="zh-CN" dirty="0" smtClean="0"/>
              <a:t> },</a:t>
            </a:r>
            <a:endParaRPr lang="en-US" altLang="zh-CN" sz="1800" dirty="0" smtClean="0"/>
          </a:p>
          <a:p>
            <a:pPr eaLnBrk="1" hangingPunct="1">
              <a:buFontTx/>
              <a:buNone/>
            </a:pPr>
            <a:r>
              <a:rPr lang="en-US" altLang="zh-CN" dirty="0" smtClean="0"/>
              <a:t>   </a:t>
            </a:r>
            <a:r>
              <a:rPr lang="zh-CN" altLang="en-US" dirty="0" smtClean="0"/>
              <a:t>要生成以它为分布的随机变量 </a:t>
            </a:r>
            <a:r>
              <a:rPr lang="en-US" altLang="zh-CN" i="1" dirty="0" smtClean="0">
                <a:latin typeface="Symbol" pitchFamily="18" charset="2"/>
              </a:rPr>
              <a:t>x ,  </a:t>
            </a:r>
            <a:r>
              <a:rPr lang="zh-CN" altLang="en-US" dirty="0" smtClean="0"/>
              <a:t>只要</a:t>
            </a:r>
            <a:endParaRPr lang="zh-CN" altLang="en-US" sz="2800" dirty="0" smtClean="0"/>
          </a:p>
          <a:p>
            <a:pPr marL="857250" lvl="1" indent="-457200" eaLnBrk="1" hangingPunct="1"/>
            <a:r>
              <a:rPr lang="zh-CN" altLang="en-US" dirty="0" smtClean="0"/>
              <a:t>将 </a:t>
            </a:r>
            <a:r>
              <a:rPr lang="en-US" altLang="zh-CN" dirty="0" smtClean="0"/>
              <a:t>[ 0 , 1 ] </a:t>
            </a:r>
            <a:r>
              <a:rPr lang="zh-CN" altLang="en-US" dirty="0" smtClean="0"/>
              <a:t>区间分割为 </a:t>
            </a:r>
            <a:r>
              <a:rPr lang="en-US" altLang="zh-CN" dirty="0" smtClean="0"/>
              <a:t>n </a:t>
            </a:r>
            <a:r>
              <a:rPr lang="zh-CN" altLang="en-US" dirty="0" smtClean="0"/>
              <a:t>份</a:t>
            </a:r>
            <a:r>
              <a:rPr lang="en-US" altLang="zh-CN" dirty="0" smtClean="0"/>
              <a:t>, </a:t>
            </a:r>
            <a:r>
              <a:rPr lang="zh-CN" altLang="en-US" dirty="0" smtClean="0">
                <a:latin typeface="宋体" pitchFamily="2" charset="-122"/>
              </a:rPr>
              <a:t>使得各份的长度分别为 </a:t>
            </a:r>
            <a:r>
              <a:rPr lang="en-US" altLang="zh-CN" dirty="0" smtClean="0"/>
              <a:t>p</a:t>
            </a:r>
            <a:r>
              <a:rPr lang="en-US" altLang="zh-CN" baseline="-24000" dirty="0" smtClean="0"/>
              <a:t>1</a:t>
            </a:r>
            <a:r>
              <a:rPr lang="en-US" altLang="zh-CN" dirty="0" smtClean="0"/>
              <a:t> , p</a:t>
            </a:r>
            <a:r>
              <a:rPr lang="en-US" altLang="zh-CN" baseline="-24000" dirty="0" smtClean="0"/>
              <a:t>2 </a:t>
            </a:r>
            <a:r>
              <a:rPr lang="en-US" altLang="zh-CN" dirty="0" smtClean="0"/>
              <a:t>, …, </a:t>
            </a:r>
            <a:r>
              <a:rPr lang="en-US" altLang="zh-CN" dirty="0" err="1" smtClean="0"/>
              <a:t>p</a:t>
            </a:r>
            <a:r>
              <a:rPr lang="en-US" altLang="zh-CN" baseline="-24000" dirty="0" err="1" smtClean="0"/>
              <a:t>n</a:t>
            </a:r>
            <a:r>
              <a:rPr lang="en-US" altLang="zh-CN" baseline="-24000" dirty="0" smtClean="0"/>
              <a:t> </a:t>
            </a:r>
            <a:r>
              <a:rPr lang="en-US" altLang="zh-CN" dirty="0" smtClean="0"/>
              <a:t> </a:t>
            </a:r>
          </a:p>
          <a:p>
            <a:pPr marL="857250" lvl="1" indent="-457200" eaLnBrk="1" hangingPunct="1"/>
            <a:r>
              <a:rPr lang="zh-CN" altLang="en-US" dirty="0" smtClean="0"/>
              <a:t>生成随机变量 </a:t>
            </a:r>
            <a:r>
              <a:rPr lang="en-US" altLang="zh-CN" dirty="0" smtClean="0"/>
              <a:t>u, </a:t>
            </a:r>
            <a:r>
              <a:rPr lang="zh-CN" altLang="en-US" dirty="0" smtClean="0"/>
              <a:t>使 </a:t>
            </a:r>
            <a:r>
              <a:rPr lang="en-US" altLang="zh-CN" dirty="0" smtClean="0"/>
              <a:t>U </a:t>
            </a:r>
            <a:r>
              <a:rPr lang="zh-CN" altLang="en-US" dirty="0" smtClean="0"/>
              <a:t>遵从 </a:t>
            </a:r>
            <a:r>
              <a:rPr lang="en-US" altLang="zh-CN" dirty="0" smtClean="0"/>
              <a:t>[0,1]</a:t>
            </a:r>
            <a:r>
              <a:rPr lang="zh-CN" altLang="en-US" dirty="0" smtClean="0"/>
              <a:t>上均匀分布</a:t>
            </a:r>
            <a:r>
              <a:rPr lang="en-US" altLang="zh-CN" dirty="0" smtClean="0"/>
              <a:t>.</a:t>
            </a:r>
          </a:p>
          <a:p>
            <a:pPr marL="857250" lvl="1" indent="-457200" eaLnBrk="1" hangingPunct="1"/>
            <a:r>
              <a:rPr lang="zh-CN" altLang="en-US" dirty="0" smtClean="0">
                <a:latin typeface="宋体" pitchFamily="2" charset="-122"/>
              </a:rPr>
              <a:t>当 </a:t>
            </a:r>
            <a:r>
              <a:rPr lang="en-US" altLang="zh-CN" dirty="0" smtClean="0"/>
              <a:t>u </a:t>
            </a:r>
            <a:r>
              <a:rPr lang="zh-CN" altLang="en-US" dirty="0" smtClean="0">
                <a:latin typeface="宋体" pitchFamily="2" charset="-122"/>
              </a:rPr>
              <a:t>在上述区间的第 </a:t>
            </a:r>
            <a:r>
              <a:rPr lang="en-US" altLang="zh-CN" dirty="0" smtClean="0"/>
              <a:t>k  </a:t>
            </a:r>
            <a:r>
              <a:rPr lang="zh-CN" altLang="en-US" dirty="0" smtClean="0"/>
              <a:t>份， 取 </a:t>
            </a:r>
            <a:r>
              <a:rPr lang="en-US" altLang="zh-CN" dirty="0" smtClean="0">
                <a:latin typeface="Symbol" pitchFamily="18" charset="2"/>
              </a:rPr>
              <a:t>x </a:t>
            </a:r>
            <a:r>
              <a:rPr lang="zh-CN" altLang="en-US" dirty="0" smtClean="0">
                <a:latin typeface="Symbol" pitchFamily="18" charset="2"/>
              </a:rPr>
              <a:t>为 </a:t>
            </a:r>
            <a:r>
              <a:rPr lang="en-US" altLang="zh-CN" dirty="0" smtClean="0"/>
              <a:t>k</a:t>
            </a:r>
            <a:r>
              <a:rPr lang="zh-CN" altLang="en-US" dirty="0" smtClean="0"/>
              <a:t>。</a:t>
            </a:r>
            <a:endParaRPr lang="zh-CN" altLang="en-US" sz="20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fontScale="90000"/>
          </a:bodyPr>
          <a:lstStyle/>
          <a:p>
            <a:pPr eaLnBrk="1" hangingPunct="1"/>
            <a:r>
              <a:rPr lang="en-US" altLang="zh-CN" sz="4000" smtClean="0"/>
              <a:t>Non-Uniformly Distributed Random Numbers</a:t>
            </a:r>
          </a:p>
        </p:txBody>
      </p:sp>
      <p:sp>
        <p:nvSpPr>
          <p:cNvPr id="5124" name="Rectangle 3"/>
          <p:cNvSpPr>
            <a:spLocks noGrp="1" noChangeArrowheads="1"/>
          </p:cNvSpPr>
          <p:nvPr>
            <p:ph type="body" idx="1"/>
          </p:nvPr>
        </p:nvSpPr>
        <p:spPr>
          <a:xfrm>
            <a:off x="685800" y="1828800"/>
            <a:ext cx="7772400" cy="3962400"/>
          </a:xfrm>
        </p:spPr>
        <p:txBody>
          <a:bodyPr/>
          <a:lstStyle/>
          <a:p>
            <a:pPr eaLnBrk="1" hangingPunct="1"/>
            <a:r>
              <a:rPr lang="en-US" altLang="zh-CN" dirty="0" smtClean="0"/>
              <a:t>Let F(</a:t>
            </a:r>
            <a:r>
              <a:rPr lang="en-US" altLang="zh-CN" i="1" dirty="0" smtClean="0"/>
              <a:t>x</a:t>
            </a:r>
            <a:r>
              <a:rPr lang="en-US" altLang="zh-CN" dirty="0" smtClean="0"/>
              <a:t>) be the cumulative distribution function of a random variable </a:t>
            </a:r>
            <a:r>
              <a:rPr lang="en-US" altLang="zh-CN" i="1" dirty="0" smtClean="0"/>
              <a:t>X</a:t>
            </a:r>
            <a:r>
              <a:rPr lang="en-US" altLang="zh-CN" dirty="0" smtClean="0"/>
              <a:t>, then </a:t>
            </a:r>
            <a:r>
              <a:rPr lang="en-US" altLang="zh-CN" i="1" dirty="0" smtClean="0"/>
              <a:t>x</a:t>
            </a:r>
            <a:r>
              <a:rPr lang="en-US" altLang="zh-CN" dirty="0" smtClean="0"/>
              <a:t> can be generated from</a:t>
            </a:r>
          </a:p>
          <a:p>
            <a:pPr eaLnBrk="1" hangingPunct="1">
              <a:buFontTx/>
              <a:buNone/>
            </a:pPr>
            <a:endParaRPr lang="en-US" altLang="zh-CN" dirty="0" smtClean="0"/>
          </a:p>
          <a:p>
            <a:pPr eaLnBrk="1" hangingPunct="1">
              <a:buFontTx/>
              <a:buNone/>
            </a:pPr>
            <a:r>
              <a:rPr lang="en-US" altLang="zh-CN" dirty="0" smtClean="0"/>
              <a:t>	where </a:t>
            </a:r>
            <a:r>
              <a:rPr lang="el-GR" altLang="zh-CN" dirty="0" smtClean="0"/>
              <a:t>ξ</a:t>
            </a:r>
            <a:r>
              <a:rPr lang="en-US" altLang="zh-CN" dirty="0" smtClean="0"/>
              <a:t>~U(0,1) , and F</a:t>
            </a:r>
            <a:r>
              <a:rPr lang="en-US" altLang="zh-CN" baseline="30000" dirty="0" smtClean="0"/>
              <a:t>-1</a:t>
            </a:r>
            <a:r>
              <a:rPr lang="en-US" altLang="zh-CN" dirty="0" smtClean="0"/>
              <a:t>(x)  is the inverse function of F(</a:t>
            </a:r>
            <a:r>
              <a:rPr lang="en-US" altLang="zh-CN" i="1" dirty="0" smtClean="0"/>
              <a:t>x</a:t>
            </a:r>
            <a:r>
              <a:rPr lang="en-US" altLang="zh-CN" dirty="0" smtClean="0"/>
              <a:t>).</a:t>
            </a:r>
            <a:endParaRPr lang="el-GR" altLang="zh-CN" dirty="0" smtClean="0"/>
          </a:p>
        </p:txBody>
      </p:sp>
      <p:graphicFrame>
        <p:nvGraphicFramePr>
          <p:cNvPr id="5122" name="Object 4"/>
          <p:cNvGraphicFramePr>
            <a:graphicFrameLocks noChangeAspect="1"/>
          </p:cNvGraphicFramePr>
          <p:nvPr/>
        </p:nvGraphicFramePr>
        <p:xfrm>
          <a:off x="3765550" y="3500438"/>
          <a:ext cx="1435100" cy="384175"/>
        </p:xfrm>
        <a:graphic>
          <a:graphicData uri="http://schemas.openxmlformats.org/presentationml/2006/ole">
            <p:oleObj spid="_x0000_s5122" name="Formula" r:id="rId3" imgW="723960" imgH="193320" progId="Equation.Ribbit">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smtClean="0"/>
              <a:t>Proof the Inverse Method</a:t>
            </a:r>
          </a:p>
        </p:txBody>
      </p:sp>
      <p:sp>
        <p:nvSpPr>
          <p:cNvPr id="6148" name="Rectangle 3"/>
          <p:cNvSpPr>
            <a:spLocks noGrp="1" noChangeArrowheads="1"/>
          </p:cNvSpPr>
          <p:nvPr>
            <p:ph type="body" idx="1"/>
          </p:nvPr>
        </p:nvSpPr>
        <p:spPr/>
        <p:txBody>
          <a:bodyPr/>
          <a:lstStyle/>
          <a:p>
            <a:pPr eaLnBrk="1" hangingPunct="1">
              <a:lnSpc>
                <a:spcPct val="90000"/>
              </a:lnSpc>
            </a:pPr>
            <a:r>
              <a:rPr lang="en-US" altLang="zh-CN" dirty="0" smtClean="0"/>
              <a:t>The Mapping from </a:t>
            </a:r>
            <a:r>
              <a:rPr lang="en-US" altLang="zh-CN" i="1" dirty="0" smtClean="0"/>
              <a:t>x</a:t>
            </a:r>
            <a:r>
              <a:rPr lang="en-US" altLang="zh-CN" dirty="0" smtClean="0"/>
              <a:t> to </a:t>
            </a:r>
            <a:r>
              <a:rPr lang="el-GR" altLang="zh-CN" i="1" dirty="0" smtClean="0"/>
              <a:t>ξ</a:t>
            </a:r>
            <a:r>
              <a:rPr lang="en-US" altLang="zh-CN" dirty="0" smtClean="0"/>
              <a:t> is one-to-one.</a:t>
            </a:r>
          </a:p>
          <a:p>
            <a:pPr eaLnBrk="1" hangingPunct="1">
              <a:lnSpc>
                <a:spcPct val="90000"/>
              </a:lnSpc>
            </a:pPr>
            <a:r>
              <a:rPr lang="en-US" altLang="zh-CN" dirty="0" smtClean="0"/>
              <a:t>The probability for </a:t>
            </a:r>
            <a:r>
              <a:rPr lang="el-GR" altLang="zh-CN" i="1" dirty="0" smtClean="0"/>
              <a:t>ξ</a:t>
            </a:r>
            <a:r>
              <a:rPr lang="en-US" altLang="zh-CN" dirty="0" smtClean="0"/>
              <a:t> between value </a:t>
            </a:r>
            <a:r>
              <a:rPr lang="el-GR" altLang="zh-CN" i="1" dirty="0" smtClean="0"/>
              <a:t>ξ</a:t>
            </a:r>
            <a:r>
              <a:rPr lang="en-US" altLang="zh-CN" dirty="0" smtClean="0"/>
              <a:t> and d</a:t>
            </a:r>
            <a:r>
              <a:rPr lang="el-GR" altLang="zh-CN" i="1" dirty="0" smtClean="0"/>
              <a:t>ξ</a:t>
            </a:r>
            <a:r>
              <a:rPr lang="en-US" altLang="zh-CN" dirty="0" smtClean="0"/>
              <a:t> is  1</a:t>
            </a:r>
            <a:r>
              <a:rPr lang="el-GR" altLang="zh-CN" dirty="0" smtClean="0"/>
              <a:t>·</a:t>
            </a:r>
            <a:r>
              <a:rPr lang="en-US" altLang="zh-CN" dirty="0" smtClean="0"/>
              <a:t>d</a:t>
            </a:r>
            <a:r>
              <a:rPr lang="el-GR" altLang="zh-CN" i="1" dirty="0" smtClean="0"/>
              <a:t>ξ</a:t>
            </a:r>
            <a:r>
              <a:rPr lang="en-US" altLang="zh-CN" dirty="0" smtClean="0"/>
              <a:t>, which is the same as the probability for </a:t>
            </a:r>
            <a:r>
              <a:rPr lang="en-US" altLang="zh-CN" i="1" dirty="0" smtClean="0"/>
              <a:t>x</a:t>
            </a:r>
            <a:r>
              <a:rPr lang="en-US" altLang="zh-CN" dirty="0" smtClean="0"/>
              <a:t> between value </a:t>
            </a:r>
            <a:r>
              <a:rPr lang="en-US" altLang="zh-CN" i="1" dirty="0" smtClean="0"/>
              <a:t>x</a:t>
            </a:r>
            <a:r>
              <a:rPr lang="en-US" altLang="zh-CN" dirty="0" smtClean="0"/>
              <a:t> and </a:t>
            </a:r>
            <a:r>
              <a:rPr lang="en-US" altLang="zh-CN" dirty="0" err="1" smtClean="0"/>
              <a:t>d</a:t>
            </a:r>
            <a:r>
              <a:rPr lang="en-US" altLang="zh-CN" i="1" dirty="0" err="1" smtClean="0"/>
              <a:t>x</a:t>
            </a:r>
            <a:r>
              <a:rPr lang="en-US" altLang="zh-CN" dirty="0" smtClean="0"/>
              <a:t>.  Thus </a:t>
            </a:r>
          </a:p>
          <a:p>
            <a:pPr eaLnBrk="1" hangingPunct="1">
              <a:lnSpc>
                <a:spcPct val="90000"/>
              </a:lnSpc>
              <a:buFontTx/>
              <a:buNone/>
            </a:pPr>
            <a:r>
              <a:rPr lang="en-US" altLang="zh-CN" dirty="0" smtClean="0"/>
              <a:t>	</a:t>
            </a:r>
            <a:endParaRPr lang="el-GR" altLang="zh-CN" dirty="0" smtClean="0"/>
          </a:p>
        </p:txBody>
      </p:sp>
      <p:sp>
        <p:nvSpPr>
          <p:cNvPr id="6149" name="Text Box 4"/>
          <p:cNvSpPr txBox="1">
            <a:spLocks noChangeArrowheads="1"/>
          </p:cNvSpPr>
          <p:nvPr/>
        </p:nvSpPr>
        <p:spPr bwMode="auto">
          <a:xfrm>
            <a:off x="1857375" y="5214938"/>
            <a:ext cx="4800600" cy="461665"/>
          </a:xfrm>
          <a:prstGeom prst="rect">
            <a:avLst/>
          </a:prstGeom>
          <a:noFill/>
          <a:ln w="9525">
            <a:noFill/>
            <a:miter lim="800000"/>
            <a:headEnd/>
            <a:tailEnd/>
          </a:ln>
        </p:spPr>
        <p:txBody>
          <a:bodyPr>
            <a:spAutoFit/>
          </a:bodyPr>
          <a:lstStyle/>
          <a:p>
            <a:r>
              <a:rPr lang="en-US" altLang="zh-CN" sz="2400" i="0" baseline="0" dirty="0">
                <a:solidFill>
                  <a:schemeClr val="tx1"/>
                </a:solidFill>
              </a:rPr>
              <a:t>Since F</a:t>
            </a:r>
            <a:r>
              <a:rPr lang="en-US" altLang="zh-CN" sz="2400" i="0" baseline="30000" dirty="0">
                <a:solidFill>
                  <a:schemeClr val="tx1"/>
                </a:solidFill>
              </a:rPr>
              <a:t>-1</a:t>
            </a:r>
            <a:r>
              <a:rPr lang="en-US" altLang="zh-CN" sz="2400" i="0" baseline="0" dirty="0">
                <a:solidFill>
                  <a:schemeClr val="tx1"/>
                </a:solidFill>
              </a:rPr>
              <a:t> (</a:t>
            </a:r>
            <a:r>
              <a:rPr lang="el-GR" altLang="zh-CN" sz="2400" i="0" baseline="0" dirty="0">
                <a:solidFill>
                  <a:schemeClr val="tx1"/>
                </a:solidFill>
              </a:rPr>
              <a:t>ξ</a:t>
            </a:r>
            <a:r>
              <a:rPr lang="en-US" altLang="zh-CN" sz="2400" i="0" baseline="0" dirty="0">
                <a:solidFill>
                  <a:schemeClr val="tx1"/>
                </a:solidFill>
              </a:rPr>
              <a:t>)=x, or  </a:t>
            </a:r>
            <a:r>
              <a:rPr lang="el-GR" altLang="zh-CN" sz="2400" i="0" baseline="0" dirty="0">
                <a:solidFill>
                  <a:schemeClr val="tx1"/>
                </a:solidFill>
              </a:rPr>
              <a:t>ξ</a:t>
            </a:r>
            <a:r>
              <a:rPr lang="en-US" altLang="zh-CN" sz="2400" i="0" baseline="0" dirty="0">
                <a:solidFill>
                  <a:schemeClr val="tx1"/>
                </a:solidFill>
              </a:rPr>
              <a:t> = F(x)</a:t>
            </a:r>
          </a:p>
        </p:txBody>
      </p:sp>
      <p:graphicFrame>
        <p:nvGraphicFramePr>
          <p:cNvPr id="6146" name="Object 5"/>
          <p:cNvGraphicFramePr>
            <a:graphicFrameLocks noChangeAspect="1"/>
          </p:cNvGraphicFramePr>
          <p:nvPr/>
        </p:nvGraphicFramePr>
        <p:xfrm>
          <a:off x="2500313" y="4214813"/>
          <a:ext cx="4151312" cy="361950"/>
        </p:xfrm>
        <a:graphic>
          <a:graphicData uri="http://schemas.openxmlformats.org/presentationml/2006/ole">
            <p:oleObj spid="_x0000_s6146" name="Formula" r:id="rId3" imgW="2094480" imgH="182880" progId="Equation.Ribbit">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normAutofit fontScale="90000"/>
          </a:bodyPr>
          <a:lstStyle/>
          <a:p>
            <a:pPr eaLnBrk="1" hangingPunct="1"/>
            <a:r>
              <a:rPr lang="en-US" altLang="zh-CN" smtClean="0"/>
              <a:t>Example 1, Exponential Distribution</a:t>
            </a:r>
          </a:p>
        </p:txBody>
      </p:sp>
      <p:sp>
        <p:nvSpPr>
          <p:cNvPr id="7174" name="Rectangle 3"/>
          <p:cNvSpPr>
            <a:spLocks noGrp="1" noChangeArrowheads="1"/>
          </p:cNvSpPr>
          <p:nvPr>
            <p:ph idx="1"/>
          </p:nvPr>
        </p:nvSpPr>
        <p:spPr/>
        <p:txBody>
          <a:bodyPr>
            <a:normAutofit lnSpcReduction="10000"/>
          </a:bodyPr>
          <a:lstStyle/>
          <a:p>
            <a:pPr eaLnBrk="1" hangingPunct="1">
              <a:lnSpc>
                <a:spcPct val="90000"/>
              </a:lnSpc>
            </a:pPr>
            <a:r>
              <a:rPr lang="en-US" altLang="zh-CN" sz="3500" dirty="0" smtClean="0"/>
              <a:t>Density function,</a:t>
            </a:r>
          </a:p>
          <a:p>
            <a:pPr eaLnBrk="1" hangingPunct="1">
              <a:lnSpc>
                <a:spcPct val="90000"/>
              </a:lnSpc>
            </a:pPr>
            <a:endParaRPr lang="en-US" altLang="zh-CN" sz="3500" dirty="0" smtClean="0"/>
          </a:p>
          <a:p>
            <a:pPr eaLnBrk="1" hangingPunct="1">
              <a:lnSpc>
                <a:spcPct val="90000"/>
              </a:lnSpc>
            </a:pPr>
            <a:r>
              <a:rPr lang="en-US" altLang="zh-CN" sz="3500" dirty="0" smtClean="0"/>
              <a:t>Distribution function,</a:t>
            </a:r>
          </a:p>
          <a:p>
            <a:pPr eaLnBrk="1" hangingPunct="1">
              <a:lnSpc>
                <a:spcPct val="90000"/>
              </a:lnSpc>
            </a:pPr>
            <a:endParaRPr lang="en-US" altLang="zh-CN" sz="3500" dirty="0" smtClean="0"/>
          </a:p>
          <a:p>
            <a:pPr eaLnBrk="1" hangingPunct="1">
              <a:lnSpc>
                <a:spcPct val="90000"/>
              </a:lnSpc>
            </a:pPr>
            <a:endParaRPr lang="en-US" altLang="zh-CN" sz="3500" dirty="0" smtClean="0"/>
          </a:p>
          <a:p>
            <a:pPr eaLnBrk="1" hangingPunct="1">
              <a:lnSpc>
                <a:spcPct val="90000"/>
              </a:lnSpc>
            </a:pPr>
            <a:r>
              <a:rPr lang="en-US" altLang="zh-CN" sz="3500" dirty="0" smtClean="0"/>
              <a:t>So we generate </a:t>
            </a:r>
            <a:r>
              <a:rPr lang="en-US" altLang="zh-CN" sz="3500" i="1" dirty="0" smtClean="0"/>
              <a:t>x</a:t>
            </a:r>
            <a:r>
              <a:rPr lang="en-US" altLang="zh-CN" sz="3500" dirty="0" smtClean="0"/>
              <a:t> by</a:t>
            </a:r>
          </a:p>
          <a:p>
            <a:pPr eaLnBrk="1" hangingPunct="1">
              <a:lnSpc>
                <a:spcPct val="90000"/>
              </a:lnSpc>
              <a:buFontTx/>
              <a:buNone/>
            </a:pPr>
            <a:r>
              <a:rPr lang="en-US" altLang="zh-CN" sz="3500" dirty="0" smtClean="0"/>
              <a:t>	</a:t>
            </a:r>
            <a:endParaRPr lang="en-US" altLang="zh-CN" dirty="0" smtClean="0"/>
          </a:p>
          <a:p>
            <a:pPr eaLnBrk="1" hangingPunct="1">
              <a:lnSpc>
                <a:spcPct val="90000"/>
              </a:lnSpc>
              <a:buFontTx/>
              <a:buNone/>
            </a:pPr>
            <a:r>
              <a:rPr lang="en-US" altLang="zh-CN" dirty="0" smtClean="0"/>
              <a:t>	</a:t>
            </a:r>
            <a:endParaRPr lang="el-GR" altLang="zh-CN" dirty="0" smtClean="0"/>
          </a:p>
        </p:txBody>
      </p:sp>
      <p:graphicFrame>
        <p:nvGraphicFramePr>
          <p:cNvPr id="7170" name="Object 5"/>
          <p:cNvGraphicFramePr>
            <a:graphicFrameLocks noChangeAspect="1"/>
          </p:cNvGraphicFramePr>
          <p:nvPr/>
        </p:nvGraphicFramePr>
        <p:xfrm>
          <a:off x="2123728" y="3284984"/>
          <a:ext cx="4856162" cy="744538"/>
        </p:xfrm>
        <a:graphic>
          <a:graphicData uri="http://schemas.openxmlformats.org/presentationml/2006/ole">
            <p:oleObj spid="_x0000_s7170" name="Formula" r:id="rId4" imgW="2450160" imgH="376200" progId="Equation.Ribbit">
              <p:embed/>
            </p:oleObj>
          </a:graphicData>
        </a:graphic>
      </p:graphicFrame>
      <p:graphicFrame>
        <p:nvGraphicFramePr>
          <p:cNvPr id="7171" name="Object 6"/>
          <p:cNvGraphicFramePr>
            <a:graphicFrameLocks noChangeAspect="1"/>
          </p:cNvGraphicFramePr>
          <p:nvPr/>
        </p:nvGraphicFramePr>
        <p:xfrm>
          <a:off x="2483768" y="4941168"/>
          <a:ext cx="3443287" cy="355600"/>
        </p:xfrm>
        <a:graphic>
          <a:graphicData uri="http://schemas.openxmlformats.org/presentationml/2006/ole">
            <p:oleObj spid="_x0000_s7171" name="Formula" r:id="rId5" imgW="1737360" imgH="179280" progId="Equation.Ribbit">
              <p:embed/>
            </p:oleObj>
          </a:graphicData>
        </a:graphic>
      </p:graphicFrame>
      <p:graphicFrame>
        <p:nvGraphicFramePr>
          <p:cNvPr id="7172" name="Object 7"/>
          <p:cNvGraphicFramePr>
            <a:graphicFrameLocks noChangeAspect="1"/>
          </p:cNvGraphicFramePr>
          <p:nvPr/>
        </p:nvGraphicFramePr>
        <p:xfrm>
          <a:off x="2915816" y="2132856"/>
          <a:ext cx="2960688" cy="355600"/>
        </p:xfrm>
        <a:graphic>
          <a:graphicData uri="http://schemas.openxmlformats.org/presentationml/2006/ole">
            <p:oleObj spid="_x0000_s7172" name="Formula" r:id="rId6" imgW="1493640" imgH="179280" progId="Equation.Ribbit">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762000" y="304800"/>
            <a:ext cx="7554416" cy="1600200"/>
          </a:xfrm>
        </p:spPr>
        <p:txBody>
          <a:bodyPr/>
          <a:lstStyle/>
          <a:p>
            <a:pPr eaLnBrk="1" hangingPunct="1"/>
            <a:r>
              <a:rPr lang="en-US" altLang="zh-CN" dirty="0" smtClean="0"/>
              <a:t>Example 2, Gaussian distribution</a:t>
            </a:r>
          </a:p>
        </p:txBody>
      </p:sp>
      <p:sp>
        <p:nvSpPr>
          <p:cNvPr id="8197" name="Rectangle 3"/>
          <p:cNvSpPr>
            <a:spLocks noGrp="1" noChangeArrowheads="1"/>
          </p:cNvSpPr>
          <p:nvPr>
            <p:ph type="body" sz="half" idx="1"/>
          </p:nvPr>
        </p:nvSpPr>
        <p:spPr>
          <a:xfrm>
            <a:off x="762000" y="2057400"/>
            <a:ext cx="7239000" cy="3733800"/>
          </a:xfrm>
        </p:spPr>
        <p:txBody>
          <a:bodyPr>
            <a:normAutofit/>
          </a:bodyPr>
          <a:lstStyle/>
          <a:p>
            <a:pPr eaLnBrk="1" hangingPunct="1"/>
            <a:r>
              <a:rPr lang="en-US" altLang="zh-CN" dirty="0" smtClean="0"/>
              <a:t>Take 2D Gaussian distribution</a:t>
            </a:r>
          </a:p>
          <a:p>
            <a:pPr eaLnBrk="1" hangingPunct="1"/>
            <a:endParaRPr lang="en-US" altLang="zh-CN" dirty="0" smtClean="0"/>
          </a:p>
          <a:p>
            <a:pPr eaLnBrk="1" hangingPunct="1"/>
            <a:endParaRPr lang="en-US" altLang="zh-CN" dirty="0" smtClean="0"/>
          </a:p>
          <a:p>
            <a:pPr eaLnBrk="1" hangingPunct="1"/>
            <a:r>
              <a:rPr lang="en-US" altLang="zh-CN" dirty="0" smtClean="0"/>
              <a:t>Work in polar coordinates,</a:t>
            </a:r>
          </a:p>
          <a:p>
            <a:pPr eaLnBrk="1" hangingPunct="1"/>
            <a:endParaRPr lang="en-US" altLang="zh-CN" dirty="0" smtClean="0"/>
          </a:p>
          <a:p>
            <a:pPr eaLnBrk="1" hangingPunct="1"/>
            <a:endParaRPr lang="en-US" altLang="zh-CN" dirty="0" smtClean="0"/>
          </a:p>
        </p:txBody>
      </p:sp>
      <p:graphicFrame>
        <p:nvGraphicFramePr>
          <p:cNvPr id="8194" name="Object 6"/>
          <p:cNvGraphicFramePr>
            <a:graphicFrameLocks noChangeAspect="1"/>
          </p:cNvGraphicFramePr>
          <p:nvPr/>
        </p:nvGraphicFramePr>
        <p:xfrm>
          <a:off x="2143125" y="2786063"/>
          <a:ext cx="4840288" cy="698500"/>
        </p:xfrm>
        <a:graphic>
          <a:graphicData uri="http://schemas.openxmlformats.org/presentationml/2006/ole">
            <p:oleObj spid="_x0000_s8194" name="Formula" r:id="rId3" imgW="2441160" imgH="352080" progId="Equation.Ribbit">
              <p:embed/>
            </p:oleObj>
          </a:graphicData>
        </a:graphic>
      </p:graphicFrame>
      <p:graphicFrame>
        <p:nvGraphicFramePr>
          <p:cNvPr id="8195" name="Object 7"/>
          <p:cNvGraphicFramePr>
            <a:graphicFrameLocks noChangeAspect="1"/>
          </p:cNvGraphicFramePr>
          <p:nvPr/>
        </p:nvGraphicFramePr>
        <p:xfrm>
          <a:off x="2286000" y="4500563"/>
          <a:ext cx="4333875" cy="698500"/>
        </p:xfrm>
        <a:graphic>
          <a:graphicData uri="http://schemas.openxmlformats.org/presentationml/2006/ole">
            <p:oleObj spid="_x0000_s8195" name="Formula" r:id="rId4" imgW="2185920" imgH="352080" progId="Equation.Ribbit">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t>Box-Muller Method</a:t>
            </a:r>
          </a:p>
        </p:txBody>
      </p:sp>
      <p:sp>
        <p:nvSpPr>
          <p:cNvPr id="9220" name="Rectangle 3"/>
          <p:cNvSpPr>
            <a:spLocks noGrp="1" noChangeArrowheads="1"/>
          </p:cNvSpPr>
          <p:nvPr>
            <p:ph type="body" idx="1"/>
          </p:nvPr>
        </p:nvSpPr>
        <p:spPr/>
        <p:txBody>
          <a:bodyPr/>
          <a:lstStyle/>
          <a:p>
            <a:pPr eaLnBrk="1" hangingPunct="1"/>
            <a:r>
              <a:rPr lang="en-US" altLang="zh-CN" dirty="0" smtClean="0"/>
              <a:t>The formula implies that the variable </a:t>
            </a:r>
            <a:r>
              <a:rPr lang="el-GR" altLang="zh-CN" i="1" dirty="0" smtClean="0"/>
              <a:t>θ</a:t>
            </a:r>
            <a:r>
              <a:rPr lang="en-US" altLang="zh-CN" dirty="0" smtClean="0"/>
              <a:t> is distributed uniformly between 0 and 2</a:t>
            </a:r>
            <a:r>
              <a:rPr lang="el-GR" altLang="zh-CN" dirty="0" smtClean="0"/>
              <a:t>π</a:t>
            </a:r>
            <a:r>
              <a:rPr lang="en-US" altLang="zh-CN" dirty="0" smtClean="0"/>
              <a:t>, </a:t>
            </a:r>
            <a:r>
              <a:rPr lang="en-US" altLang="zh-CN" dirty="0" smtClean="0">
                <a:latin typeface="Comic Sans MS" pitchFamily="66" charset="0"/>
              </a:rPr>
              <a:t>½</a:t>
            </a:r>
            <a:r>
              <a:rPr lang="en-US" altLang="zh-CN" i="1" dirty="0" smtClean="0"/>
              <a:t>r</a:t>
            </a:r>
            <a:r>
              <a:rPr lang="en-US" altLang="zh-CN" i="1" baseline="30000" dirty="0" smtClean="0"/>
              <a:t>2</a:t>
            </a:r>
            <a:r>
              <a:rPr lang="en-US" altLang="zh-CN" dirty="0" smtClean="0"/>
              <a:t> is exponentially distribution, we have</a:t>
            </a:r>
          </a:p>
          <a:p>
            <a:pPr eaLnBrk="1" hangingPunct="1"/>
            <a:endParaRPr lang="el-GR" altLang="zh-CN" dirty="0" smtClean="0"/>
          </a:p>
        </p:txBody>
      </p:sp>
      <p:sp>
        <p:nvSpPr>
          <p:cNvPr id="9221" name="Text Box 5"/>
          <p:cNvSpPr txBox="1">
            <a:spLocks noChangeArrowheads="1"/>
          </p:cNvSpPr>
          <p:nvPr/>
        </p:nvSpPr>
        <p:spPr bwMode="auto">
          <a:xfrm>
            <a:off x="1547664" y="5286375"/>
            <a:ext cx="6048672" cy="830997"/>
          </a:xfrm>
          <a:prstGeom prst="rect">
            <a:avLst/>
          </a:prstGeom>
          <a:noFill/>
          <a:ln w="9525">
            <a:noFill/>
            <a:miter lim="800000"/>
            <a:headEnd/>
            <a:tailEnd/>
          </a:ln>
        </p:spPr>
        <p:txBody>
          <a:bodyPr wrap="square">
            <a:spAutoFit/>
          </a:bodyPr>
          <a:lstStyle/>
          <a:p>
            <a:r>
              <a:rPr lang="el-GR" altLang="zh-CN" sz="2400" baseline="0" dirty="0">
                <a:solidFill>
                  <a:schemeClr val="tx1"/>
                </a:solidFill>
              </a:rPr>
              <a:t>ξ</a:t>
            </a:r>
            <a:r>
              <a:rPr lang="en-US" altLang="zh-CN" sz="2400" i="0" dirty="0">
                <a:solidFill>
                  <a:schemeClr val="tx1"/>
                </a:solidFill>
              </a:rPr>
              <a:t>1</a:t>
            </a:r>
            <a:r>
              <a:rPr lang="en-US" altLang="zh-CN" sz="2400" i="0" baseline="0" dirty="0">
                <a:solidFill>
                  <a:schemeClr val="tx1"/>
                </a:solidFill>
              </a:rPr>
              <a:t> and </a:t>
            </a:r>
            <a:r>
              <a:rPr lang="el-GR" altLang="zh-CN" sz="2400" baseline="0" dirty="0">
                <a:solidFill>
                  <a:schemeClr val="tx1"/>
                </a:solidFill>
              </a:rPr>
              <a:t>ξ</a:t>
            </a:r>
            <a:r>
              <a:rPr lang="en-US" altLang="zh-CN" sz="2400" i="0" dirty="0">
                <a:solidFill>
                  <a:schemeClr val="tx1"/>
                </a:solidFill>
              </a:rPr>
              <a:t>2</a:t>
            </a:r>
            <a:r>
              <a:rPr lang="en-US" altLang="zh-CN" sz="2400" i="0" baseline="0" dirty="0">
                <a:solidFill>
                  <a:schemeClr val="tx1"/>
                </a:solidFill>
              </a:rPr>
              <a:t> are two independent, uniformly distributed random numbers.</a:t>
            </a:r>
            <a:endParaRPr lang="el-GR" altLang="zh-CN" sz="2400" i="0" baseline="0" dirty="0">
              <a:solidFill>
                <a:schemeClr val="tx1"/>
              </a:solidFill>
            </a:endParaRPr>
          </a:p>
        </p:txBody>
      </p:sp>
      <p:graphicFrame>
        <p:nvGraphicFramePr>
          <p:cNvPr id="9218" name="Object 6"/>
          <p:cNvGraphicFramePr>
            <a:graphicFrameLocks noChangeAspect="1"/>
          </p:cNvGraphicFramePr>
          <p:nvPr/>
        </p:nvGraphicFramePr>
        <p:xfrm>
          <a:off x="2643188" y="3571875"/>
          <a:ext cx="3643312" cy="952500"/>
        </p:xfrm>
        <a:graphic>
          <a:graphicData uri="http://schemas.openxmlformats.org/presentationml/2006/ole">
            <p:oleObj spid="_x0000_s9218" name="Formula" r:id="rId3" imgW="1837800" imgH="481680" progId="Equation.Ribbit">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p:nvPr>
        </p:nvSpPr>
        <p:spPr/>
        <p:txBody>
          <a:bodyPr/>
          <a:lstStyle/>
          <a:p>
            <a:pPr eaLnBrk="1" hangingPunct="1"/>
            <a:r>
              <a:rPr lang="en-US" altLang="zh-CN" dirty="0" smtClean="0"/>
              <a:t>Von </a:t>
            </a:r>
            <a:r>
              <a:rPr lang="en-US" altLang="zh-CN" dirty="0" err="1" smtClean="0"/>
              <a:t>Neuman</a:t>
            </a:r>
            <a:r>
              <a:rPr lang="en-US" altLang="zh-CN" dirty="0" smtClean="0"/>
              <a:t> </a:t>
            </a:r>
            <a:r>
              <a:rPr lang="zh-CN" altLang="en-US" dirty="0" smtClean="0"/>
              <a:t>取舍原则</a:t>
            </a:r>
          </a:p>
        </p:txBody>
      </p:sp>
      <p:sp>
        <p:nvSpPr>
          <p:cNvPr id="10244" name="内容占位符 2"/>
          <p:cNvSpPr>
            <a:spLocks noGrp="1"/>
          </p:cNvSpPr>
          <p:nvPr>
            <p:ph idx="1"/>
          </p:nvPr>
        </p:nvSpPr>
        <p:spPr/>
        <p:txBody>
          <a:bodyPr/>
          <a:lstStyle/>
          <a:p>
            <a:pPr eaLnBrk="1" hangingPunct="1"/>
            <a:r>
              <a:rPr lang="zh-CN" altLang="en-US" dirty="0" smtClean="0"/>
              <a:t>对于比较复杂的或不常见的分布</a:t>
            </a:r>
            <a:r>
              <a:rPr lang="en-US" altLang="zh-CN" dirty="0" smtClean="0"/>
              <a:t>, </a:t>
            </a:r>
            <a:r>
              <a:rPr lang="zh-CN" altLang="en-US" dirty="0" smtClean="0"/>
              <a:t>下面的  </a:t>
            </a:r>
            <a:r>
              <a:rPr lang="en-US" altLang="zh-CN" b="1" dirty="0" smtClean="0"/>
              <a:t>Von </a:t>
            </a:r>
            <a:r>
              <a:rPr lang="en-US" altLang="zh-CN" b="1" dirty="0" err="1" smtClean="0"/>
              <a:t>Neuman</a:t>
            </a:r>
            <a:r>
              <a:rPr lang="en-US" altLang="zh-CN" b="1" dirty="0" smtClean="0"/>
              <a:t> </a:t>
            </a:r>
            <a:r>
              <a:rPr lang="zh-CN" altLang="en-US" b="1" dirty="0" smtClean="0"/>
              <a:t>取舍原则</a:t>
            </a:r>
            <a:r>
              <a:rPr lang="zh-CN" altLang="en-US" dirty="0" smtClean="0"/>
              <a:t> 提供了一个非常有效的方法。</a:t>
            </a:r>
            <a:endParaRPr lang="en-US" altLang="zh-CN" dirty="0" smtClean="0"/>
          </a:p>
          <a:p>
            <a:pPr eaLnBrk="1" hangingPunct="1"/>
            <a:r>
              <a:rPr lang="zh-CN" altLang="en-US" dirty="0" smtClean="0"/>
              <a:t>若密度为</a:t>
            </a:r>
            <a:r>
              <a:rPr lang="en-US" altLang="zh-CN" dirty="0" smtClean="0"/>
              <a:t>p</a:t>
            </a:r>
            <a:r>
              <a:rPr lang="en-US" altLang="zh-CN" baseline="-25000" dirty="0" smtClean="0"/>
              <a:t>0</a:t>
            </a:r>
            <a:r>
              <a:rPr lang="en-US" altLang="zh-CN" dirty="0" smtClean="0"/>
              <a:t>(x)</a:t>
            </a:r>
            <a:r>
              <a:rPr lang="zh-CN" altLang="en-US" dirty="0" smtClean="0"/>
              <a:t>的随机变量容易生成</a:t>
            </a:r>
            <a:r>
              <a:rPr lang="zh-CN" altLang="en-US" sz="3600" dirty="0" smtClean="0"/>
              <a:t>，</a:t>
            </a:r>
            <a:r>
              <a:rPr lang="zh-CN" altLang="en-US" dirty="0" smtClean="0"/>
              <a:t>现在要生成密度为</a:t>
            </a:r>
            <a:r>
              <a:rPr lang="en-US" altLang="zh-CN" dirty="0" smtClean="0"/>
              <a:t>p(x)</a:t>
            </a:r>
            <a:r>
              <a:rPr lang="zh-CN" altLang="en-US" dirty="0" smtClean="0"/>
              <a:t>的随机变量，而且</a:t>
            </a:r>
            <a:endParaRPr lang="en-US" altLang="zh-CN" dirty="0" smtClean="0"/>
          </a:p>
          <a:p>
            <a:pPr eaLnBrk="1" hangingPunct="1"/>
            <a:endParaRPr lang="zh-CN" altLang="en-US" dirty="0" smtClean="0"/>
          </a:p>
          <a:p>
            <a:pPr eaLnBrk="1" hangingPunct="1"/>
            <a:endParaRPr lang="en-US" altLang="zh-CN" dirty="0" smtClean="0"/>
          </a:p>
          <a:p>
            <a:pPr eaLnBrk="1" hangingPunct="1"/>
            <a:endParaRPr lang="zh-CN" altLang="en-US" dirty="0" smtClean="0"/>
          </a:p>
        </p:txBody>
      </p:sp>
      <p:graphicFrame>
        <p:nvGraphicFramePr>
          <p:cNvPr id="10242" name="Object 3"/>
          <p:cNvGraphicFramePr>
            <a:graphicFrameLocks noChangeAspect="1"/>
          </p:cNvGraphicFramePr>
          <p:nvPr/>
        </p:nvGraphicFramePr>
        <p:xfrm>
          <a:off x="3500438" y="4786313"/>
          <a:ext cx="1571625" cy="320675"/>
        </p:xfrm>
        <a:graphic>
          <a:graphicData uri="http://schemas.openxmlformats.org/presentationml/2006/ole">
            <p:oleObj spid="_x0000_s10242" name="Formula" r:id="rId3" imgW="879120" imgH="179280" progId="Equation.Ribbit">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标题 1"/>
          <p:cNvSpPr>
            <a:spLocks noGrp="1"/>
          </p:cNvSpPr>
          <p:nvPr>
            <p:ph type="title"/>
          </p:nvPr>
        </p:nvSpPr>
        <p:spPr/>
        <p:txBody>
          <a:bodyPr/>
          <a:lstStyle/>
          <a:p>
            <a:pPr eaLnBrk="1" hangingPunct="1"/>
            <a:r>
              <a:rPr lang="en-US" altLang="zh-CN" smtClean="0"/>
              <a:t>Von Neuman </a:t>
            </a:r>
            <a:r>
              <a:rPr lang="zh-CN" altLang="en-US" smtClean="0"/>
              <a:t>取舍原则</a:t>
            </a:r>
          </a:p>
        </p:txBody>
      </p:sp>
      <p:sp>
        <p:nvSpPr>
          <p:cNvPr id="11272" name="内容占位符 2"/>
          <p:cNvSpPr>
            <a:spLocks noGrp="1"/>
          </p:cNvSpPr>
          <p:nvPr>
            <p:ph idx="1"/>
          </p:nvPr>
        </p:nvSpPr>
        <p:spPr/>
        <p:txBody>
          <a:bodyPr>
            <a:normAutofit lnSpcReduction="10000"/>
          </a:bodyPr>
          <a:lstStyle/>
          <a:p>
            <a:pPr eaLnBrk="1" hangingPunct="1"/>
            <a:r>
              <a:rPr lang="zh-CN" altLang="en-US" dirty="0" smtClean="0"/>
              <a:t>生成密度为</a:t>
            </a:r>
            <a:r>
              <a:rPr lang="en-US" altLang="zh-CN" dirty="0" smtClean="0"/>
              <a:t>p</a:t>
            </a:r>
            <a:r>
              <a:rPr lang="en-US" altLang="zh-CN" baseline="-25000" dirty="0" smtClean="0"/>
              <a:t>0</a:t>
            </a:r>
            <a:r>
              <a:rPr lang="en-US" altLang="zh-CN" dirty="0" smtClean="0"/>
              <a:t>(x)</a:t>
            </a:r>
            <a:r>
              <a:rPr lang="zh-CN" altLang="en-US" dirty="0" smtClean="0"/>
              <a:t>的随机变量列</a:t>
            </a:r>
            <a:endParaRPr lang="en-US" altLang="zh-CN" dirty="0" smtClean="0"/>
          </a:p>
          <a:p>
            <a:pPr eaLnBrk="1" hangingPunct="1"/>
            <a:endParaRPr lang="en-US" altLang="zh-CN" dirty="0" smtClean="0"/>
          </a:p>
          <a:p>
            <a:pPr eaLnBrk="1" hangingPunct="1"/>
            <a:r>
              <a:rPr lang="zh-CN" altLang="en-US" dirty="0" smtClean="0"/>
              <a:t>对</a:t>
            </a:r>
            <a:r>
              <a:rPr lang="en-US" altLang="zh-CN" dirty="0" smtClean="0"/>
              <a:t>        </a:t>
            </a:r>
            <a:r>
              <a:rPr lang="zh-CN" altLang="en-US" dirty="0" smtClean="0"/>
              <a:t>进行随机筛选</a:t>
            </a:r>
            <a:r>
              <a:rPr lang="en-US" altLang="zh-CN" dirty="0" smtClean="0"/>
              <a:t>, </a:t>
            </a:r>
            <a:r>
              <a:rPr lang="zh-CN" altLang="en-US" dirty="0" smtClean="0"/>
              <a:t>留下的随机变量列就是</a:t>
            </a:r>
            <a:r>
              <a:rPr lang="zh-CN" altLang="en-US" sz="3600" dirty="0" smtClean="0"/>
              <a:t>密度为</a:t>
            </a:r>
            <a:r>
              <a:rPr lang="en-US" altLang="zh-CN" sz="3600" dirty="0" smtClean="0"/>
              <a:t>p(x)</a:t>
            </a:r>
            <a:r>
              <a:rPr lang="zh-CN" altLang="en-US" dirty="0" smtClean="0"/>
              <a:t>的随机变量列</a:t>
            </a:r>
            <a:endParaRPr lang="en-US" altLang="zh-CN" dirty="0" smtClean="0"/>
          </a:p>
          <a:p>
            <a:pPr eaLnBrk="1" hangingPunct="1"/>
            <a:r>
              <a:rPr lang="zh-CN" altLang="en-US" dirty="0" smtClean="0"/>
              <a:t>筛选方法：独立生成</a:t>
            </a:r>
            <a:r>
              <a:rPr lang="en-US" altLang="zh-CN" dirty="0" smtClean="0"/>
              <a:t>U</a:t>
            </a:r>
            <a:r>
              <a:rPr lang="en-US" altLang="zh-CN" baseline="-25000" dirty="0" smtClean="0"/>
              <a:t>1</a:t>
            </a:r>
            <a:r>
              <a:rPr lang="en-US" altLang="zh-CN" dirty="0" smtClean="0"/>
              <a:t>,…, </a:t>
            </a:r>
            <a:r>
              <a:rPr lang="en-US" altLang="zh-CN" dirty="0" err="1" smtClean="0"/>
              <a:t>U</a:t>
            </a:r>
            <a:r>
              <a:rPr lang="en-US" altLang="zh-CN" baseline="-25000" dirty="0" err="1" smtClean="0"/>
              <a:t>n</a:t>
            </a:r>
            <a:r>
              <a:rPr lang="en-US" altLang="zh-CN" dirty="0" err="1" smtClean="0"/>
              <a:t>~U</a:t>
            </a:r>
            <a:r>
              <a:rPr lang="en-US" altLang="zh-CN" dirty="0" smtClean="0"/>
              <a:t>(0,1)</a:t>
            </a:r>
            <a:r>
              <a:rPr lang="zh-CN" altLang="en-US" dirty="0" smtClean="0"/>
              <a:t>，如果</a:t>
            </a:r>
            <a:endParaRPr lang="en-US" altLang="zh-CN" dirty="0" smtClean="0"/>
          </a:p>
          <a:p>
            <a:pPr eaLnBrk="1" hangingPunct="1"/>
            <a:endParaRPr lang="en-US" altLang="zh-CN" dirty="0" smtClean="0"/>
          </a:p>
          <a:p>
            <a:pPr eaLnBrk="1" hangingPunct="1">
              <a:buFontTx/>
              <a:buNone/>
            </a:pPr>
            <a:r>
              <a:rPr lang="en-US" altLang="zh-CN" dirty="0" smtClean="0"/>
              <a:t>     </a:t>
            </a:r>
          </a:p>
          <a:p>
            <a:pPr eaLnBrk="1" hangingPunct="1">
              <a:buFontTx/>
              <a:buNone/>
            </a:pPr>
            <a:r>
              <a:rPr lang="en-US" altLang="zh-CN" dirty="0" smtClean="0"/>
              <a:t>      </a:t>
            </a:r>
            <a:r>
              <a:rPr lang="zh-CN" altLang="en-US" dirty="0" smtClean="0"/>
              <a:t>删除    ，否则保留     </a:t>
            </a:r>
            <a:r>
              <a:rPr lang="en-US" altLang="zh-CN" dirty="0" smtClean="0"/>
              <a:t>.</a:t>
            </a:r>
          </a:p>
          <a:p>
            <a:pPr eaLnBrk="1" hangingPunct="1"/>
            <a:endParaRPr lang="en-US" altLang="zh-CN" dirty="0" smtClean="0"/>
          </a:p>
          <a:p>
            <a:pPr eaLnBrk="1" hangingPunct="1"/>
            <a:endParaRPr lang="zh-CN" altLang="en-US" dirty="0" smtClean="0"/>
          </a:p>
        </p:txBody>
      </p:sp>
      <p:graphicFrame>
        <p:nvGraphicFramePr>
          <p:cNvPr id="11266" name="Object 2"/>
          <p:cNvGraphicFramePr>
            <a:graphicFrameLocks noChangeAspect="1"/>
          </p:cNvGraphicFramePr>
          <p:nvPr/>
        </p:nvGraphicFramePr>
        <p:xfrm>
          <a:off x="3131840" y="2204864"/>
          <a:ext cx="1897062" cy="352425"/>
        </p:xfrm>
        <a:graphic>
          <a:graphicData uri="http://schemas.openxmlformats.org/presentationml/2006/ole">
            <p:oleObj spid="_x0000_s11266" name="Formula" r:id="rId3" imgW="957600" imgH="177840" progId="Equation.Ribbit">
              <p:embed/>
            </p:oleObj>
          </a:graphicData>
        </a:graphic>
      </p:graphicFrame>
      <p:graphicFrame>
        <p:nvGraphicFramePr>
          <p:cNvPr id="11267" name="Object 3"/>
          <p:cNvGraphicFramePr>
            <a:graphicFrameLocks noChangeAspect="1"/>
          </p:cNvGraphicFramePr>
          <p:nvPr/>
        </p:nvGraphicFramePr>
        <p:xfrm>
          <a:off x="1403648" y="2780928"/>
          <a:ext cx="554037" cy="352425"/>
        </p:xfrm>
        <a:graphic>
          <a:graphicData uri="http://schemas.openxmlformats.org/presentationml/2006/ole">
            <p:oleObj spid="_x0000_s11267" name="Formula" r:id="rId4" imgW="279720" imgH="177840" progId="Equation.Ribbit">
              <p:embed/>
            </p:oleObj>
          </a:graphicData>
        </a:graphic>
      </p:graphicFrame>
      <p:graphicFrame>
        <p:nvGraphicFramePr>
          <p:cNvPr id="11268" name="Object 4"/>
          <p:cNvGraphicFramePr>
            <a:graphicFrameLocks noChangeAspect="1"/>
          </p:cNvGraphicFramePr>
          <p:nvPr/>
        </p:nvGraphicFramePr>
        <p:xfrm>
          <a:off x="3286116" y="4357694"/>
          <a:ext cx="1644650" cy="755650"/>
        </p:xfrm>
        <a:graphic>
          <a:graphicData uri="http://schemas.openxmlformats.org/presentationml/2006/ole">
            <p:oleObj spid="_x0000_s11268" name="Formula" r:id="rId5" imgW="830880" imgH="381240" progId="Equation.Ribbit">
              <p:embed/>
            </p:oleObj>
          </a:graphicData>
        </a:graphic>
      </p:graphicFrame>
      <p:graphicFrame>
        <p:nvGraphicFramePr>
          <p:cNvPr id="11269" name="Object 5"/>
          <p:cNvGraphicFramePr>
            <a:graphicFrameLocks noChangeAspect="1"/>
          </p:cNvGraphicFramePr>
          <p:nvPr/>
        </p:nvGraphicFramePr>
        <p:xfrm>
          <a:off x="1979712" y="5373216"/>
          <a:ext cx="250825" cy="311150"/>
        </p:xfrm>
        <a:graphic>
          <a:graphicData uri="http://schemas.openxmlformats.org/presentationml/2006/ole">
            <p:oleObj spid="_x0000_s11269" name="Formula" r:id="rId6" imgW="127080" imgH="157680" progId="Equation.Ribbit">
              <p:embed/>
            </p:oleObj>
          </a:graphicData>
        </a:graphic>
      </p:graphicFrame>
      <p:graphicFrame>
        <p:nvGraphicFramePr>
          <p:cNvPr id="11270" name="Object 7"/>
          <p:cNvGraphicFramePr>
            <a:graphicFrameLocks noChangeAspect="1"/>
          </p:cNvGraphicFramePr>
          <p:nvPr/>
        </p:nvGraphicFramePr>
        <p:xfrm>
          <a:off x="4355976" y="5445224"/>
          <a:ext cx="250825" cy="311150"/>
        </p:xfrm>
        <a:graphic>
          <a:graphicData uri="http://schemas.openxmlformats.org/presentationml/2006/ole">
            <p:oleObj spid="_x0000_s11270" name="Formula" r:id="rId7" imgW="127080" imgH="157680" progId="Equation.Ribbit">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pPr eaLnBrk="1" hangingPunct="1"/>
            <a:r>
              <a:rPr lang="en-US" altLang="zh-CN" smtClean="0"/>
              <a:t>Von Neuman </a:t>
            </a:r>
            <a:r>
              <a:rPr lang="zh-CN" altLang="en-US" smtClean="0"/>
              <a:t>取舍原则的论证</a:t>
            </a:r>
          </a:p>
        </p:txBody>
      </p:sp>
      <p:sp>
        <p:nvSpPr>
          <p:cNvPr id="12292" name="内容占位符 2"/>
          <p:cNvSpPr>
            <a:spLocks noGrp="1"/>
          </p:cNvSpPr>
          <p:nvPr>
            <p:ph idx="1"/>
          </p:nvPr>
        </p:nvSpPr>
        <p:spPr/>
        <p:txBody>
          <a:bodyPr/>
          <a:lstStyle/>
          <a:p>
            <a:pPr eaLnBrk="1" hangingPunct="1"/>
            <a:r>
              <a:rPr lang="zh-CN" altLang="en-US" smtClean="0"/>
              <a:t>留下的随机变量仍然是相互独立同分布的，它们中的每一个 </a:t>
            </a:r>
            <a:r>
              <a:rPr lang="en-US" altLang="zh-CN" smtClean="0"/>
              <a:t>( </a:t>
            </a:r>
            <a:r>
              <a:rPr lang="zh-CN" altLang="en-US" smtClean="0"/>
              <a:t>记为 </a:t>
            </a:r>
            <a:r>
              <a:rPr lang="en-US" altLang="zh-CN" i="1" smtClean="0">
                <a:latin typeface="Symbol" pitchFamily="18" charset="2"/>
              </a:rPr>
              <a:t>h </a:t>
            </a:r>
            <a:r>
              <a:rPr lang="en-US" altLang="zh-CN" smtClean="0"/>
              <a:t>) </a:t>
            </a:r>
            <a:r>
              <a:rPr lang="zh-CN" altLang="en-US" smtClean="0"/>
              <a:t>的分布是</a:t>
            </a:r>
          </a:p>
          <a:p>
            <a:pPr eaLnBrk="1" hangingPunct="1"/>
            <a:endParaRPr lang="zh-CN" altLang="en-US" smtClean="0"/>
          </a:p>
        </p:txBody>
      </p:sp>
      <p:graphicFrame>
        <p:nvGraphicFramePr>
          <p:cNvPr id="12290" name="Object 2"/>
          <p:cNvGraphicFramePr>
            <a:graphicFrameLocks noChangeAspect="1"/>
          </p:cNvGraphicFramePr>
          <p:nvPr/>
        </p:nvGraphicFramePr>
        <p:xfrm>
          <a:off x="1714500" y="2786063"/>
          <a:ext cx="5357813" cy="3435350"/>
        </p:xfrm>
        <a:graphic>
          <a:graphicData uri="http://schemas.openxmlformats.org/presentationml/2006/ole">
            <p:oleObj spid="_x0000_s12290" name="Formula" r:id="rId3" imgW="2791800" imgH="1789560" progId="Equation.Ribbit">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t>Buffon</a:t>
            </a:r>
            <a:r>
              <a:rPr lang="zh-CN" altLang="en-US" smtClean="0"/>
              <a:t>实验</a:t>
            </a:r>
          </a:p>
        </p:txBody>
      </p:sp>
      <p:graphicFrame>
        <p:nvGraphicFramePr>
          <p:cNvPr id="44079" name="Group 47"/>
          <p:cNvGraphicFramePr>
            <a:graphicFrameLocks noGrp="1"/>
          </p:cNvGraphicFramePr>
          <p:nvPr>
            <p:ph idx="1"/>
          </p:nvPr>
        </p:nvGraphicFramePr>
        <p:xfrm>
          <a:off x="900113" y="2133600"/>
          <a:ext cx="7772400" cy="3875089"/>
        </p:xfrm>
        <a:graphic>
          <a:graphicData uri="http://schemas.openxmlformats.org/drawingml/2006/table">
            <a:tbl>
              <a:tblPr/>
              <a:tblGrid>
                <a:gridCol w="1444625"/>
                <a:gridCol w="1146175"/>
                <a:gridCol w="1085850"/>
                <a:gridCol w="1225550"/>
                <a:gridCol w="1008062"/>
                <a:gridCol w="1862138"/>
              </a:tblGrid>
              <a:tr h="900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学者</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年代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总次数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成功</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次数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sym typeface="Symbol" pitchFamily="18" charset="2"/>
                        </a:rPr>
                        <a:t> </a:t>
                      </a:r>
                      <a:r>
                        <a:rPr kumimoji="0" lang="zh-CN" altLang="en-US" sz="2400" b="0" i="0" u="none" strike="noStrike" cap="none" normalizeH="0" baseline="0" smtClean="0">
                          <a:ln>
                            <a:noFill/>
                          </a:ln>
                          <a:solidFill>
                            <a:schemeClr val="tx1"/>
                          </a:solidFill>
                          <a:effectLst/>
                          <a:latin typeface="Arial" charset="0"/>
                          <a:ea typeface="宋体" pitchFamily="2" charset="-122"/>
                          <a:sym typeface="Symbol" pitchFamily="18" charset="2"/>
                        </a:rPr>
                        <a:t>的</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估计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Wolf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1850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2532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3.15956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Smith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1855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3204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1218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3.1554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1884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3.1595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Lazzarini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1907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0.833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3408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1808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3.14159292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971550" y="404813"/>
            <a:ext cx="7129463" cy="990600"/>
          </a:xfrm>
        </p:spPr>
        <p:txBody>
          <a:bodyPr/>
          <a:lstStyle/>
          <a:p>
            <a:pPr eaLnBrk="1" hangingPunct="1"/>
            <a:r>
              <a:rPr lang="zh-CN" altLang="en-US" sz="4000" smtClean="0"/>
              <a:t>马氏链的遍历性与遍历极限</a:t>
            </a:r>
          </a:p>
        </p:txBody>
      </p:sp>
      <p:sp>
        <p:nvSpPr>
          <p:cNvPr id="17413" name="Rectangle 3"/>
          <p:cNvSpPr>
            <a:spLocks noGrp="1" noChangeArrowheads="1"/>
          </p:cNvSpPr>
          <p:nvPr>
            <p:ph type="body" idx="1"/>
          </p:nvPr>
        </p:nvSpPr>
        <p:spPr>
          <a:xfrm>
            <a:off x="323850" y="1484313"/>
            <a:ext cx="8458200" cy="4464050"/>
          </a:xfrm>
        </p:spPr>
        <p:txBody>
          <a:bodyPr/>
          <a:lstStyle/>
          <a:p>
            <a:pPr algn="just" eaLnBrk="1" hangingPunct="1">
              <a:lnSpc>
                <a:spcPct val="90000"/>
              </a:lnSpc>
            </a:pPr>
            <a:r>
              <a:rPr lang="zh-CN" altLang="en-US" b="1" dirty="0" smtClean="0"/>
              <a:t>马氏链的</a:t>
            </a:r>
            <a:r>
              <a:rPr lang="zh-CN" altLang="en-US" b="1" dirty="0" smtClean="0">
                <a:ea typeface="黑体" pitchFamily="49" charset="-122"/>
              </a:rPr>
              <a:t>遍历性定理：</a:t>
            </a:r>
            <a:r>
              <a:rPr lang="zh-CN" altLang="en-US" dirty="0" smtClean="0"/>
              <a:t>若有限状态</a:t>
            </a:r>
            <a:r>
              <a:rPr lang="en-US" altLang="zh-CN" dirty="0" smtClean="0"/>
              <a:t>Markov</a:t>
            </a:r>
            <a:r>
              <a:rPr lang="zh-CN" altLang="en-US" dirty="0" smtClean="0"/>
              <a:t>链的所有状态都是互通的</a:t>
            </a:r>
            <a:r>
              <a:rPr lang="en-US" altLang="zh-CN" dirty="0" smtClean="0"/>
              <a:t>(</a:t>
            </a:r>
            <a:r>
              <a:rPr lang="zh-CN" altLang="en-US" dirty="0" smtClean="0"/>
              <a:t>不可约</a:t>
            </a:r>
            <a:r>
              <a:rPr lang="en-US" altLang="zh-CN" dirty="0" smtClean="0"/>
              <a:t>)</a:t>
            </a:r>
            <a:r>
              <a:rPr lang="zh-CN" altLang="en-US" dirty="0" smtClean="0"/>
              <a:t>，</a:t>
            </a:r>
            <a:r>
              <a:rPr lang="en-US" altLang="zh-CN" dirty="0" smtClean="0"/>
              <a:t>f</a:t>
            </a:r>
            <a:r>
              <a:rPr lang="zh-CN" altLang="en-US" dirty="0" smtClean="0"/>
              <a:t>是状态空间上的有界实值函数且满足                       则</a:t>
            </a:r>
          </a:p>
          <a:p>
            <a:pPr algn="just" eaLnBrk="1" hangingPunct="1">
              <a:lnSpc>
                <a:spcPct val="90000"/>
              </a:lnSpc>
              <a:buFontTx/>
              <a:buNone/>
            </a:pPr>
            <a:endParaRPr lang="zh-CN" altLang="en-US" sz="1000" dirty="0" smtClean="0"/>
          </a:p>
          <a:p>
            <a:pPr algn="just" eaLnBrk="1" hangingPunct="1">
              <a:lnSpc>
                <a:spcPct val="90000"/>
              </a:lnSpc>
              <a:buFontTx/>
              <a:buNone/>
            </a:pPr>
            <a:endParaRPr lang="zh-CN" altLang="en-US" sz="1000" dirty="0" smtClean="0"/>
          </a:p>
          <a:p>
            <a:pPr algn="ctr" eaLnBrk="1" hangingPunct="1">
              <a:lnSpc>
                <a:spcPct val="90000"/>
              </a:lnSpc>
              <a:buFontTx/>
              <a:buNone/>
            </a:pPr>
            <a:r>
              <a:rPr lang="zh-CN" altLang="en-US" sz="2800" dirty="0" smtClean="0"/>
              <a:t>                                      </a:t>
            </a:r>
            <a:endParaRPr lang="zh-CN" altLang="en-US" sz="1000" dirty="0" smtClean="0"/>
          </a:p>
          <a:p>
            <a:pPr algn="ctr" eaLnBrk="1" hangingPunct="1">
              <a:lnSpc>
                <a:spcPct val="90000"/>
              </a:lnSpc>
              <a:buFontTx/>
              <a:buNone/>
            </a:pPr>
            <a:endParaRPr lang="zh-CN" altLang="en-US" sz="1200" dirty="0" smtClean="0"/>
          </a:p>
          <a:p>
            <a:pPr algn="just" eaLnBrk="1" hangingPunct="1">
              <a:lnSpc>
                <a:spcPct val="90000"/>
              </a:lnSpc>
              <a:buFontTx/>
              <a:buNone/>
            </a:pPr>
            <a:r>
              <a:rPr lang="zh-CN" altLang="en-US" sz="2800" dirty="0" smtClean="0"/>
              <a:t>   </a:t>
            </a:r>
            <a:r>
              <a:rPr lang="zh-CN" altLang="en-US" dirty="0" smtClean="0"/>
              <a:t>其中</a:t>
            </a:r>
            <a:r>
              <a:rPr lang="zh-CN" altLang="en-US" dirty="0" smtClean="0">
                <a:latin typeface="Symbol" pitchFamily="18" charset="2"/>
                <a:sym typeface="Symbol" pitchFamily="18" charset="2"/>
              </a:rPr>
              <a:t></a:t>
            </a:r>
            <a:r>
              <a:rPr lang="zh-CN" altLang="en-US" dirty="0" smtClean="0"/>
              <a:t>是</a:t>
            </a:r>
            <a:r>
              <a:rPr lang="en-US" altLang="zh-CN" dirty="0" smtClean="0"/>
              <a:t>MC</a:t>
            </a:r>
            <a:r>
              <a:rPr lang="zh-CN" altLang="en-US" dirty="0" smtClean="0"/>
              <a:t>的不变分布，而且此极限与初分布无关</a:t>
            </a:r>
            <a:r>
              <a:rPr lang="en-US" altLang="zh-CN" dirty="0" smtClean="0"/>
              <a:t>.</a:t>
            </a:r>
            <a:endParaRPr lang="en-US" altLang="zh-CN" sz="700" dirty="0" smtClean="0"/>
          </a:p>
          <a:p>
            <a:pPr eaLnBrk="1" hangingPunct="1">
              <a:lnSpc>
                <a:spcPct val="80000"/>
              </a:lnSpc>
              <a:buFontTx/>
              <a:buNone/>
            </a:pPr>
            <a:r>
              <a:rPr lang="en-US" altLang="zh-CN" sz="1800" dirty="0" smtClean="0"/>
              <a:t>    </a:t>
            </a:r>
          </a:p>
          <a:p>
            <a:pPr eaLnBrk="1" hangingPunct="1">
              <a:lnSpc>
                <a:spcPct val="80000"/>
              </a:lnSpc>
              <a:buFontTx/>
              <a:buNone/>
            </a:pPr>
            <a:r>
              <a:rPr lang="en-US" altLang="zh-CN" sz="1800" dirty="0" smtClean="0"/>
              <a:t> </a:t>
            </a:r>
          </a:p>
        </p:txBody>
      </p:sp>
      <p:graphicFrame>
        <p:nvGraphicFramePr>
          <p:cNvPr id="17410" name="Object 15"/>
          <p:cNvGraphicFramePr>
            <a:graphicFrameLocks noChangeAspect="1"/>
          </p:cNvGraphicFramePr>
          <p:nvPr/>
        </p:nvGraphicFramePr>
        <p:xfrm>
          <a:off x="5796136" y="2492896"/>
          <a:ext cx="1908175" cy="547688"/>
        </p:xfrm>
        <a:graphic>
          <a:graphicData uri="http://schemas.openxmlformats.org/presentationml/2006/ole">
            <p:oleObj spid="_x0000_s17410" name="Formula" r:id="rId3" imgW="1213200" imgH="348120" progId="Equation.Ribbit">
              <p:embed/>
            </p:oleObj>
          </a:graphicData>
        </a:graphic>
      </p:graphicFrame>
      <p:graphicFrame>
        <p:nvGraphicFramePr>
          <p:cNvPr id="17411" name="Object 16"/>
          <p:cNvGraphicFramePr>
            <a:graphicFrameLocks noChangeAspect="1"/>
          </p:cNvGraphicFramePr>
          <p:nvPr/>
        </p:nvGraphicFramePr>
        <p:xfrm>
          <a:off x="2000250" y="3000375"/>
          <a:ext cx="4822825" cy="808038"/>
        </p:xfrm>
        <a:graphic>
          <a:graphicData uri="http://schemas.openxmlformats.org/presentationml/2006/ole">
            <p:oleObj spid="_x0000_s17411" name="Formula" r:id="rId4" imgW="2888280" imgH="482760" progId="Equation.Ribbit">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eaLnBrk="1" hangingPunct="1"/>
            <a:r>
              <a:rPr lang="en-US" altLang="zh-CN" sz="4000" dirty="0" smtClean="0"/>
              <a:t>MCMC </a:t>
            </a:r>
            <a:r>
              <a:rPr lang="zh-CN" altLang="en-US" sz="4000" dirty="0" smtClean="0"/>
              <a:t>算法的思想</a:t>
            </a:r>
          </a:p>
        </p:txBody>
      </p:sp>
      <p:sp>
        <p:nvSpPr>
          <p:cNvPr id="18436" name="Rectangle 3"/>
          <p:cNvSpPr>
            <a:spLocks noGrp="1" noChangeArrowheads="1"/>
          </p:cNvSpPr>
          <p:nvPr>
            <p:ph type="body" idx="1"/>
          </p:nvPr>
        </p:nvSpPr>
        <p:spPr/>
        <p:txBody>
          <a:bodyPr/>
          <a:lstStyle/>
          <a:p>
            <a:pPr eaLnBrk="1" hangingPunct="1"/>
            <a:r>
              <a:rPr lang="zh-CN" altLang="en-US" dirty="0" smtClean="0"/>
              <a:t>对于非周期的</a:t>
            </a:r>
            <a:r>
              <a:rPr lang="en-US" altLang="zh-CN" dirty="0" smtClean="0"/>
              <a:t>MC (</a:t>
            </a:r>
            <a:r>
              <a:rPr lang="zh-CN" altLang="en-US" dirty="0" smtClean="0"/>
              <a:t>例如</a:t>
            </a:r>
            <a:r>
              <a:rPr lang="en-US" altLang="zh-CN" dirty="0" err="1" smtClean="0"/>
              <a:t>p</a:t>
            </a:r>
            <a:r>
              <a:rPr lang="en-US" altLang="zh-CN" baseline="-25000" dirty="0" err="1" smtClean="0"/>
              <a:t>ij</a:t>
            </a:r>
            <a:r>
              <a:rPr lang="en-US" altLang="zh-CN" dirty="0" smtClean="0"/>
              <a:t>&gt;0</a:t>
            </a:r>
            <a:r>
              <a:rPr lang="zh-CN" altLang="en-US" dirty="0" smtClean="0"/>
              <a:t>时</a:t>
            </a:r>
            <a:r>
              <a:rPr lang="en-US" altLang="zh-CN" dirty="0" smtClean="0"/>
              <a:t>)</a:t>
            </a:r>
            <a:r>
              <a:rPr lang="zh-CN" altLang="en-US" dirty="0" smtClean="0"/>
              <a:t>，我们还有</a:t>
            </a:r>
          </a:p>
          <a:p>
            <a:pPr eaLnBrk="1" hangingPunct="1"/>
            <a:endParaRPr lang="en-US" altLang="zh-CN" sz="3600" b="1" dirty="0" smtClean="0"/>
          </a:p>
          <a:p>
            <a:pPr eaLnBrk="1" hangingPunct="1"/>
            <a:r>
              <a:rPr lang="en-US" altLang="zh-CN" b="1" dirty="0" smtClean="0"/>
              <a:t>Markov Chain Monte Carlo</a:t>
            </a:r>
            <a:r>
              <a:rPr lang="en-US" altLang="zh-CN" dirty="0" smtClean="0"/>
              <a:t> </a:t>
            </a:r>
            <a:r>
              <a:rPr lang="zh-CN" altLang="en-US" dirty="0" smtClean="0"/>
              <a:t>算法的思想就是：设计一个马氏链</a:t>
            </a:r>
            <a:r>
              <a:rPr lang="en-US" altLang="zh-CN" dirty="0" smtClean="0"/>
              <a:t>, </a:t>
            </a:r>
            <a:r>
              <a:rPr lang="zh-CN" altLang="en-US" dirty="0" smtClean="0"/>
              <a:t>使得它的极限分布</a:t>
            </a:r>
            <a:r>
              <a:rPr lang="zh-CN" altLang="en-US" dirty="0" smtClean="0">
                <a:latin typeface="Symbol" pitchFamily="18" charset="2"/>
                <a:sym typeface="Symbol" pitchFamily="18" charset="2"/>
              </a:rPr>
              <a:t></a:t>
            </a:r>
            <a:r>
              <a:rPr lang="zh-CN" altLang="en-US" dirty="0" smtClean="0"/>
              <a:t>与</a:t>
            </a:r>
            <a:r>
              <a:rPr lang="en-US" altLang="zh-CN" dirty="0" smtClean="0"/>
              <a:t>f</a:t>
            </a:r>
            <a:r>
              <a:rPr lang="zh-CN" altLang="en-US" dirty="0" smtClean="0"/>
              <a:t>成比例</a:t>
            </a:r>
            <a:r>
              <a:rPr lang="en-US" altLang="zh-CN" dirty="0" smtClean="0"/>
              <a:t>, </a:t>
            </a:r>
            <a:r>
              <a:rPr lang="zh-CN" altLang="en-US" dirty="0" smtClean="0"/>
              <a:t>于是当我们模拟马氏链足够多步后</a:t>
            </a:r>
            <a:r>
              <a:rPr lang="en-US" altLang="zh-CN" dirty="0" smtClean="0"/>
              <a:t>, </a:t>
            </a:r>
            <a:r>
              <a:rPr lang="zh-CN" altLang="en-US" dirty="0" smtClean="0"/>
              <a:t>它的分布就近似于</a:t>
            </a:r>
            <a:r>
              <a:rPr lang="zh-CN" altLang="en-US" dirty="0" smtClean="0">
                <a:latin typeface="Symbol" pitchFamily="18" charset="2"/>
                <a:sym typeface="Symbol" pitchFamily="18" charset="2"/>
              </a:rPr>
              <a:t></a:t>
            </a:r>
            <a:r>
              <a:rPr lang="en-US" altLang="zh-CN" dirty="0" smtClean="0"/>
              <a:t>.</a:t>
            </a:r>
            <a:endParaRPr lang="en-US" altLang="zh-CN" i="1" dirty="0" smtClean="0"/>
          </a:p>
        </p:txBody>
      </p:sp>
      <p:graphicFrame>
        <p:nvGraphicFramePr>
          <p:cNvPr id="18434" name="Object 4"/>
          <p:cNvGraphicFramePr>
            <a:graphicFrameLocks noChangeAspect="1"/>
          </p:cNvGraphicFramePr>
          <p:nvPr/>
        </p:nvGraphicFramePr>
        <p:xfrm>
          <a:off x="2786063" y="2357438"/>
          <a:ext cx="3392487" cy="352425"/>
        </p:xfrm>
        <a:graphic>
          <a:graphicData uri="http://schemas.openxmlformats.org/presentationml/2006/ole">
            <p:oleObj spid="_x0000_s18434" name="Formula" r:id="rId3" imgW="1710720" imgH="177840" progId="Equation.Ribbit">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zh-CN" dirty="0" smtClean="0">
                <a:ea typeface="ＭＳ Ｐゴシック" pitchFamily="34" charset="-128"/>
              </a:rPr>
              <a:t>Markov Chain Monte Carlo</a:t>
            </a:r>
          </a:p>
        </p:txBody>
      </p:sp>
      <p:sp>
        <p:nvSpPr>
          <p:cNvPr id="39938" name="Content Placeholder 2"/>
          <p:cNvSpPr>
            <a:spLocks noGrp="1"/>
          </p:cNvSpPr>
          <p:nvPr>
            <p:ph idx="1"/>
          </p:nvPr>
        </p:nvSpPr>
        <p:spPr/>
        <p:txBody>
          <a:bodyPr/>
          <a:lstStyle/>
          <a:p>
            <a:r>
              <a:rPr lang="en-US" altLang="zh-CN" dirty="0" smtClean="0">
                <a:ea typeface="ＭＳ Ｐゴシック" pitchFamily="34" charset="-128"/>
              </a:rPr>
              <a:t>Goal: p(z</a:t>
            </a:r>
            <a:r>
              <a:rPr lang="en-US" altLang="zh-CN" baseline="30000" dirty="0" smtClean="0">
                <a:ea typeface="ＭＳ Ｐゴシック" pitchFamily="34" charset="-128"/>
              </a:rPr>
              <a:t>(m)</a:t>
            </a:r>
            <a:r>
              <a:rPr lang="en-US" altLang="zh-CN" dirty="0" smtClean="0">
                <a:ea typeface="ＭＳ Ｐゴシック" pitchFamily="34" charset="-128"/>
              </a:rPr>
              <a:t>) = p*(z) as m →∞ </a:t>
            </a:r>
          </a:p>
          <a:p>
            <a:pPr lvl="1"/>
            <a:r>
              <a:rPr lang="en-US" altLang="zh-CN" dirty="0" smtClean="0">
                <a:ea typeface="ＭＳ Ｐゴシック" pitchFamily="34" charset="-128"/>
              </a:rPr>
              <a:t>MCMCs that have this property are </a:t>
            </a:r>
            <a:r>
              <a:rPr lang="en-US" altLang="zh-CN" b="1" dirty="0" err="1" smtClean="0">
                <a:ea typeface="ＭＳ Ｐゴシック" pitchFamily="34" charset="-128"/>
              </a:rPr>
              <a:t>ergodic</a:t>
            </a:r>
            <a:r>
              <a:rPr lang="en-US" altLang="zh-CN" b="1" dirty="0" smtClean="0">
                <a:ea typeface="ＭＳ Ｐゴシック" pitchFamily="34" charset="-128"/>
              </a:rPr>
              <a:t>.</a:t>
            </a:r>
          </a:p>
          <a:p>
            <a:endParaRPr lang="en-US" altLang="zh-CN" dirty="0" smtClean="0">
              <a:ea typeface="ＭＳ Ｐゴシック" pitchFamily="34" charset="-128"/>
            </a:endParaRPr>
          </a:p>
          <a:p>
            <a:r>
              <a:rPr lang="en-US" altLang="zh-CN" dirty="0" smtClean="0">
                <a:ea typeface="ＭＳ Ｐゴシック" pitchFamily="34" charset="-128"/>
              </a:rPr>
              <a:t>Transition properties that provide </a:t>
            </a:r>
            <a:r>
              <a:rPr lang="en-US" altLang="zh-CN" b="1" dirty="0" smtClean="0">
                <a:ea typeface="ＭＳ Ｐゴシック" pitchFamily="34" charset="-128"/>
              </a:rPr>
              <a:t>detailed balance</a:t>
            </a:r>
            <a:r>
              <a:rPr lang="en-US" altLang="zh-CN" dirty="0" smtClean="0">
                <a:ea typeface="ＭＳ Ｐゴシック" pitchFamily="34" charset="-128"/>
              </a:rPr>
              <a:t> guarantee </a:t>
            </a:r>
            <a:r>
              <a:rPr lang="en-US" altLang="zh-CN" dirty="0" err="1" smtClean="0">
                <a:ea typeface="ＭＳ Ｐゴシック" pitchFamily="34" charset="-128"/>
              </a:rPr>
              <a:t>ergodic</a:t>
            </a:r>
            <a:r>
              <a:rPr lang="en-US" altLang="zh-CN" dirty="0" smtClean="0">
                <a:ea typeface="ＭＳ Ｐゴシック" pitchFamily="34" charset="-128"/>
              </a:rPr>
              <a:t> MCMC </a:t>
            </a:r>
            <a:r>
              <a:rPr lang="en-US" altLang="zh-CN" dirty="0" err="1" smtClean="0">
                <a:ea typeface="ＭＳ Ｐゴシック" pitchFamily="34" charset="-128"/>
              </a:rPr>
              <a:t>processess</a:t>
            </a:r>
            <a:r>
              <a:rPr lang="en-US" altLang="zh-CN" dirty="0" smtClean="0">
                <a:ea typeface="ＭＳ Ｐゴシック" pitchFamily="34" charset="-128"/>
              </a:rPr>
              <a:t>. </a:t>
            </a:r>
          </a:p>
          <a:p>
            <a:pPr lvl="1"/>
            <a:r>
              <a:rPr lang="en-US" altLang="zh-CN" dirty="0" smtClean="0">
                <a:ea typeface="ＭＳ Ｐゴシック" pitchFamily="34" charset="-128"/>
              </a:rPr>
              <a:t>Also considered </a:t>
            </a:r>
            <a:r>
              <a:rPr lang="en-US" altLang="zh-CN" b="1" dirty="0" smtClean="0">
                <a:ea typeface="ＭＳ Ｐゴシック" pitchFamily="34" charset="-128"/>
              </a:rPr>
              <a:t>reversible</a:t>
            </a:r>
            <a:r>
              <a:rPr lang="en-US" altLang="zh-CN" dirty="0" smtClean="0">
                <a:ea typeface="ＭＳ Ｐゴシック" pitchFamily="34" charset="-128"/>
              </a:rPr>
              <a:t>.</a:t>
            </a:r>
          </a:p>
        </p:txBody>
      </p:sp>
      <p:pic>
        <p:nvPicPr>
          <p:cNvPr id="39940" name="Picture 4"/>
          <p:cNvPicPr>
            <a:picLocks noChangeAspect="1"/>
          </p:cNvPicPr>
          <p:nvPr/>
        </p:nvPicPr>
        <p:blipFill>
          <a:blip r:embed="rId2" cstate="print"/>
          <a:srcRect/>
          <a:stretch>
            <a:fillRect/>
          </a:stretch>
        </p:blipFill>
        <p:spPr bwMode="auto">
          <a:xfrm>
            <a:off x="2071670" y="5357826"/>
            <a:ext cx="5092700" cy="4318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42988" y="620713"/>
            <a:ext cx="7632700" cy="1143000"/>
          </a:xfrm>
        </p:spPr>
        <p:txBody>
          <a:bodyPr>
            <a:noAutofit/>
          </a:bodyPr>
          <a:lstStyle/>
          <a:p>
            <a:pPr eaLnBrk="1" hangingPunct="1"/>
            <a:r>
              <a:rPr lang="en-US" altLang="zh-CN" dirty="0" smtClean="0"/>
              <a:t>Markov Chain Monte Carlo (MCMC) </a:t>
            </a:r>
          </a:p>
        </p:txBody>
      </p:sp>
      <p:sp>
        <p:nvSpPr>
          <p:cNvPr id="43011" name="Rectangle 3"/>
          <p:cNvSpPr>
            <a:spLocks noGrp="1" noChangeArrowheads="1"/>
          </p:cNvSpPr>
          <p:nvPr>
            <p:ph type="body" idx="1"/>
          </p:nvPr>
        </p:nvSpPr>
        <p:spPr>
          <a:xfrm>
            <a:off x="755650" y="1844675"/>
            <a:ext cx="8137525" cy="4535488"/>
          </a:xfrm>
        </p:spPr>
        <p:txBody>
          <a:bodyPr/>
          <a:lstStyle/>
          <a:p>
            <a:pPr eaLnBrk="1" hangingPunct="1">
              <a:lnSpc>
                <a:spcPct val="90000"/>
              </a:lnSpc>
            </a:pPr>
            <a:r>
              <a:rPr lang="zh-CN" altLang="en-US" sz="2800" dirty="0" smtClean="0"/>
              <a:t>设计一个 </a:t>
            </a:r>
            <a:r>
              <a:rPr lang="en-US" altLang="zh-CN" sz="2800" dirty="0" smtClean="0"/>
              <a:t>Markov </a:t>
            </a:r>
            <a:r>
              <a:rPr lang="zh-CN" altLang="en-US" sz="2800" dirty="0" smtClean="0"/>
              <a:t>链，使其不变分布为我们关心的分布</a:t>
            </a:r>
            <a:r>
              <a:rPr lang="en-US" altLang="zh-CN" sz="2800" dirty="0" smtClean="0"/>
              <a:t>, ( </a:t>
            </a:r>
            <a:r>
              <a:rPr lang="zh-CN" altLang="en-US" sz="2800" dirty="0" smtClean="0"/>
              <a:t>如高维分布</a:t>
            </a:r>
            <a:r>
              <a:rPr lang="en-US" altLang="zh-CN" sz="2800" dirty="0" smtClean="0"/>
              <a:t>, </a:t>
            </a:r>
            <a:r>
              <a:rPr lang="zh-CN" altLang="en-US" sz="2800" dirty="0" smtClean="0"/>
              <a:t>或样本空间非常大的离散分布</a:t>
            </a:r>
            <a:r>
              <a:rPr lang="en-US" altLang="zh-CN" sz="2800" dirty="0" smtClean="0"/>
              <a:t>)</a:t>
            </a:r>
            <a:r>
              <a:rPr lang="zh-CN" altLang="en-US" sz="2800" dirty="0" smtClean="0"/>
              <a:t>。用这个 </a:t>
            </a:r>
            <a:r>
              <a:rPr lang="en-US" altLang="zh-CN" sz="2800" dirty="0" smtClean="0"/>
              <a:t>Markov </a:t>
            </a:r>
            <a:r>
              <a:rPr lang="zh-CN" altLang="en-US" sz="2800" dirty="0" smtClean="0"/>
              <a:t>链的样本</a:t>
            </a:r>
            <a:r>
              <a:rPr lang="en-US" altLang="zh-CN" sz="2800" dirty="0" smtClean="0"/>
              <a:t>, </a:t>
            </a:r>
            <a:r>
              <a:rPr lang="zh-CN" altLang="en-US" sz="2800" dirty="0" smtClean="0"/>
              <a:t>来对该分布作采样</a:t>
            </a:r>
            <a:r>
              <a:rPr lang="en-US" altLang="zh-CN" sz="2800" dirty="0" smtClean="0"/>
              <a:t>, </a:t>
            </a:r>
            <a:r>
              <a:rPr lang="zh-CN" altLang="en-US" sz="2800" dirty="0" smtClean="0"/>
              <a:t>并用以作随机模拟。这样的方法</a:t>
            </a:r>
            <a:r>
              <a:rPr lang="en-US" altLang="zh-CN" sz="2800" dirty="0" smtClean="0"/>
              <a:t>, </a:t>
            </a:r>
            <a:r>
              <a:rPr lang="zh-CN" altLang="en-US" sz="2800" dirty="0" smtClean="0"/>
              <a:t>统称为</a:t>
            </a:r>
            <a:r>
              <a:rPr lang="en-US" altLang="zh-CN" sz="2800" b="1" dirty="0" smtClean="0"/>
              <a:t>Markov Chain Monte Carlo (MCMC)</a:t>
            </a:r>
            <a:r>
              <a:rPr lang="zh-CN" altLang="en-US" sz="2800" b="1" dirty="0" smtClean="0"/>
              <a:t>方法。</a:t>
            </a:r>
          </a:p>
          <a:p>
            <a:pPr eaLnBrk="1" hangingPunct="1">
              <a:lnSpc>
                <a:spcPct val="90000"/>
              </a:lnSpc>
            </a:pPr>
            <a:endParaRPr lang="zh-CN" altLang="en-US" sz="900" dirty="0" smtClean="0"/>
          </a:p>
          <a:p>
            <a:pPr eaLnBrk="1" hangingPunct="1">
              <a:lnSpc>
                <a:spcPct val="90000"/>
              </a:lnSpc>
            </a:pPr>
            <a:r>
              <a:rPr lang="zh-CN" altLang="en-US" sz="2800" dirty="0" smtClean="0"/>
              <a:t>由于这种方法的问世</a:t>
            </a:r>
            <a:r>
              <a:rPr lang="en-US" altLang="zh-CN" sz="2800" dirty="0" smtClean="0"/>
              <a:t>, </a:t>
            </a:r>
            <a:r>
              <a:rPr lang="zh-CN" altLang="en-US" sz="2800" dirty="0" smtClean="0"/>
              <a:t>使随机模拟在很多领域的计算中</a:t>
            </a:r>
            <a:r>
              <a:rPr lang="en-US" altLang="zh-CN" sz="2800" dirty="0" smtClean="0"/>
              <a:t>, </a:t>
            </a:r>
            <a:r>
              <a:rPr lang="zh-CN" altLang="en-US" sz="2800" dirty="0" smtClean="0"/>
              <a:t>相对于决定性算法，显示出它的巨大的优越性。而有时随机模拟与决定性算法的结合使用</a:t>
            </a:r>
            <a:r>
              <a:rPr lang="en-US" altLang="zh-CN" sz="2800" dirty="0" smtClean="0"/>
              <a:t>, </a:t>
            </a:r>
            <a:r>
              <a:rPr lang="zh-CN" altLang="en-US" sz="2800" dirty="0" smtClean="0"/>
              <a:t>会显出更多的长处</a:t>
            </a:r>
            <a:r>
              <a:rPr lang="en-US" altLang="zh-CN" sz="2800"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en-US" altLang="zh-CN" dirty="0" smtClean="0"/>
              <a:t>MCMC </a:t>
            </a:r>
            <a:r>
              <a:rPr lang="zh-CN" altLang="en-US" dirty="0" smtClean="0"/>
              <a:t>的应用</a:t>
            </a:r>
          </a:p>
        </p:txBody>
      </p:sp>
      <p:sp>
        <p:nvSpPr>
          <p:cNvPr id="44035" name="Rectangle 3"/>
          <p:cNvSpPr>
            <a:spLocks noGrp="1" noChangeArrowheads="1"/>
          </p:cNvSpPr>
          <p:nvPr>
            <p:ph idx="1"/>
          </p:nvPr>
        </p:nvSpPr>
        <p:spPr/>
        <p:txBody>
          <a:bodyPr/>
          <a:lstStyle/>
          <a:p>
            <a:pPr eaLnBrk="1" hangingPunct="1">
              <a:lnSpc>
                <a:spcPct val="90000"/>
              </a:lnSpc>
            </a:pPr>
            <a:r>
              <a:rPr lang="zh-CN" altLang="en-US" dirty="0" smtClean="0"/>
              <a:t>用于生成较复杂的随机数 ：高维分布的随机向量。</a:t>
            </a:r>
            <a:endParaRPr lang="zh-CN" altLang="en-US" sz="1200" dirty="0" smtClean="0"/>
          </a:p>
          <a:p>
            <a:pPr eaLnBrk="1" hangingPunct="1">
              <a:lnSpc>
                <a:spcPct val="90000"/>
              </a:lnSpc>
            </a:pPr>
            <a:r>
              <a:rPr lang="zh-CN" altLang="en-US" dirty="0" smtClean="0"/>
              <a:t>求复杂空间上函数的极值 ：模拟退火；</a:t>
            </a:r>
            <a:endParaRPr lang="en-US" altLang="zh-CN" dirty="0" smtClean="0"/>
          </a:p>
          <a:p>
            <a:pPr eaLnBrk="1" hangingPunct="1">
              <a:lnSpc>
                <a:spcPct val="90000"/>
              </a:lnSpc>
            </a:pPr>
            <a:r>
              <a:rPr lang="zh-CN" altLang="en-US" dirty="0" smtClean="0"/>
              <a:t>缺失数据的参数估计：</a:t>
            </a:r>
            <a:r>
              <a:rPr lang="en-US" altLang="zh-CN" dirty="0" smtClean="0"/>
              <a:t>Gibbs Sampler</a:t>
            </a:r>
          </a:p>
          <a:p>
            <a:pPr eaLnBrk="1" hangingPunct="1">
              <a:lnSpc>
                <a:spcPct val="90000"/>
              </a:lnSpc>
            </a:pPr>
            <a:r>
              <a:rPr lang="en-US" altLang="zh-CN" dirty="0" smtClean="0"/>
              <a:t>Bayesian </a:t>
            </a:r>
            <a:r>
              <a:rPr lang="zh-CN" altLang="en-US" dirty="0" smtClean="0"/>
              <a:t>缺失数据问题</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4000" b="1" dirty="0" smtClean="0"/>
              <a:t>Gibbs Sampler</a:t>
            </a:r>
            <a:endParaRPr lang="en-US" altLang="zh-CN" sz="4800" dirty="0" smtClean="0"/>
          </a:p>
        </p:txBody>
      </p:sp>
      <p:sp>
        <p:nvSpPr>
          <p:cNvPr id="45059" name="Rectangle 3"/>
          <p:cNvSpPr>
            <a:spLocks noGrp="1" noChangeArrowheads="1"/>
          </p:cNvSpPr>
          <p:nvPr>
            <p:ph idx="1"/>
          </p:nvPr>
        </p:nvSpPr>
        <p:spPr/>
        <p:txBody>
          <a:bodyPr/>
          <a:lstStyle/>
          <a:p>
            <a:pPr eaLnBrk="1" hangingPunct="1"/>
            <a:r>
              <a:rPr lang="zh-CN" altLang="en-US" dirty="0" smtClean="0"/>
              <a:t>生成一元随机变量是并不困难的， 但是生成高维各分量不独立的随机向量就非常困难。</a:t>
            </a:r>
          </a:p>
          <a:p>
            <a:pPr eaLnBrk="1" hangingPunct="1"/>
            <a:r>
              <a:rPr lang="en-US" altLang="zh-CN" dirty="0" smtClean="0"/>
              <a:t>Gibbs </a:t>
            </a:r>
            <a:r>
              <a:rPr lang="zh-CN" altLang="en-US" dirty="0" smtClean="0"/>
              <a:t>采样法的思想是</a:t>
            </a:r>
            <a:r>
              <a:rPr lang="zh-CN" altLang="en-US" b="1" dirty="0" smtClean="0"/>
              <a:t>通过条件分布</a:t>
            </a:r>
            <a:r>
              <a:rPr lang="zh-CN" altLang="en-US" dirty="0" smtClean="0"/>
              <a:t>得到以给定分布</a:t>
            </a:r>
            <a:r>
              <a:rPr lang="zh-CN" altLang="en-US" dirty="0" smtClean="0">
                <a:latin typeface="Symbol" pitchFamily="18" charset="2"/>
                <a:sym typeface="Symbol" pitchFamily="18" charset="2"/>
              </a:rPr>
              <a:t></a:t>
            </a:r>
            <a:r>
              <a:rPr lang="zh-CN" altLang="en-US" dirty="0" smtClean="0">
                <a:latin typeface="宋体" pitchFamily="2" charset="-122"/>
              </a:rPr>
              <a:t>为不变分布的马氏链的转移概率</a:t>
            </a:r>
            <a:r>
              <a:rPr lang="en-US" altLang="zh-CN" dirty="0" smtClean="0">
                <a:latin typeface="宋体" pitchFamily="2"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标题 5"/>
          <p:cNvSpPr>
            <a:spLocks noGrp="1"/>
          </p:cNvSpPr>
          <p:nvPr>
            <p:ph type="title"/>
          </p:nvPr>
        </p:nvSpPr>
        <p:spPr/>
        <p:txBody>
          <a:bodyPr/>
          <a:lstStyle/>
          <a:p>
            <a:pPr eaLnBrk="1" hangingPunct="1"/>
            <a:r>
              <a:rPr lang="en-US" altLang="zh-CN" dirty="0" smtClean="0"/>
              <a:t>Gibbs</a:t>
            </a:r>
            <a:r>
              <a:rPr lang="zh-CN" altLang="en-US" dirty="0" smtClean="0"/>
              <a:t>采样法</a:t>
            </a:r>
          </a:p>
        </p:txBody>
      </p:sp>
      <p:sp>
        <p:nvSpPr>
          <p:cNvPr id="19464" name="内容占位符 6"/>
          <p:cNvSpPr>
            <a:spLocks noGrp="1"/>
          </p:cNvSpPr>
          <p:nvPr>
            <p:ph idx="1"/>
          </p:nvPr>
        </p:nvSpPr>
        <p:spPr>
          <a:xfrm>
            <a:off x="428625" y="1571625"/>
            <a:ext cx="8229600" cy="4525963"/>
          </a:xfrm>
        </p:spPr>
        <p:txBody>
          <a:bodyPr/>
          <a:lstStyle/>
          <a:p>
            <a:pPr eaLnBrk="1" hangingPunct="1"/>
            <a:r>
              <a:rPr lang="zh-CN" altLang="en-US" dirty="0" smtClean="0">
                <a:latin typeface="宋体" pitchFamily="2" charset="-122"/>
              </a:rPr>
              <a:t>这里                是一个</a:t>
            </a:r>
            <a:r>
              <a:rPr lang="en-US" altLang="zh-CN" dirty="0" smtClean="0">
                <a:latin typeface="宋体" pitchFamily="2" charset="-122"/>
              </a:rPr>
              <a:t>m-</a:t>
            </a:r>
            <a:r>
              <a:rPr lang="zh-CN" altLang="en-US" dirty="0" smtClean="0">
                <a:latin typeface="宋体" pitchFamily="2" charset="-122"/>
              </a:rPr>
              <a:t>维分布密度</a:t>
            </a:r>
            <a:r>
              <a:rPr lang="en-US" altLang="zh-CN" dirty="0" smtClean="0">
                <a:latin typeface="宋体" pitchFamily="2" charset="-122"/>
              </a:rPr>
              <a:t>,</a:t>
            </a:r>
            <a:r>
              <a:rPr lang="zh-CN" altLang="en-US" dirty="0" smtClean="0">
                <a:latin typeface="宋体" pitchFamily="2" charset="-122"/>
              </a:rPr>
              <a:t>相应的马氏链的状态是</a:t>
            </a:r>
            <a:r>
              <a:rPr lang="en-US" altLang="zh-CN" dirty="0" smtClean="0">
                <a:latin typeface="宋体" pitchFamily="2" charset="-122"/>
              </a:rPr>
              <a:t>m</a:t>
            </a:r>
            <a:r>
              <a:rPr lang="en-US" altLang="zh-CN" i="1" dirty="0" smtClean="0">
                <a:latin typeface="宋体" pitchFamily="2" charset="-122"/>
              </a:rPr>
              <a:t>-</a:t>
            </a:r>
            <a:r>
              <a:rPr lang="zh-CN" altLang="en-US" dirty="0" smtClean="0">
                <a:latin typeface="宋体" pitchFamily="2" charset="-122"/>
              </a:rPr>
              <a:t>维向量</a:t>
            </a:r>
            <a:r>
              <a:rPr lang="en-US" altLang="zh-CN" dirty="0" smtClean="0">
                <a:latin typeface="宋体" pitchFamily="2" charset="-122"/>
              </a:rPr>
              <a:t>,</a:t>
            </a:r>
            <a:r>
              <a:rPr lang="zh-CN" altLang="en-US" dirty="0" smtClean="0">
                <a:latin typeface="宋体" pitchFamily="2" charset="-122"/>
              </a:rPr>
              <a:t>其转移矩阵是    </a:t>
            </a:r>
            <a:r>
              <a:rPr lang="en-US" altLang="zh-CN" dirty="0" smtClean="0">
                <a:latin typeface="宋体" pitchFamily="2" charset="-122"/>
              </a:rPr>
              <a:t>.</a:t>
            </a:r>
            <a:r>
              <a:rPr lang="zh-CN" altLang="en-US" dirty="0" smtClean="0">
                <a:latin typeface="宋体" pitchFamily="2" charset="-122"/>
              </a:rPr>
              <a:t>具体地</a:t>
            </a:r>
            <a:r>
              <a:rPr lang="en-US" altLang="zh-CN" dirty="0" smtClean="0">
                <a:latin typeface="宋体" pitchFamily="2" charset="-122"/>
              </a:rPr>
              <a:t>,</a:t>
            </a:r>
            <a:r>
              <a:rPr lang="zh-CN" altLang="en-US" dirty="0" smtClean="0">
                <a:latin typeface="宋体" pitchFamily="2" charset="-122"/>
              </a:rPr>
              <a:t>取</a:t>
            </a:r>
            <a:endParaRPr lang="en-US" altLang="zh-CN" dirty="0" smtClean="0">
              <a:latin typeface="宋体" pitchFamily="2" charset="-122"/>
            </a:endParaRPr>
          </a:p>
          <a:p>
            <a:pPr eaLnBrk="1" hangingPunct="1"/>
            <a:endParaRPr lang="en-US" altLang="zh-CN" dirty="0" smtClean="0">
              <a:latin typeface="宋体" pitchFamily="2" charset="-122"/>
            </a:endParaRPr>
          </a:p>
          <a:p>
            <a:pPr eaLnBrk="1" hangingPunct="1"/>
            <a:endParaRPr lang="en-US" altLang="zh-CN" dirty="0" smtClean="0">
              <a:latin typeface="宋体" pitchFamily="2" charset="-122"/>
            </a:endParaRPr>
          </a:p>
          <a:p>
            <a:pPr eaLnBrk="1" hangingPunct="1"/>
            <a:r>
              <a:rPr lang="zh-CN" altLang="en-US" dirty="0" smtClean="0">
                <a:latin typeface="宋体" pitchFamily="2" charset="-122"/>
              </a:rPr>
              <a:t>意思是依次改变状态的</a:t>
            </a:r>
            <a:r>
              <a:rPr lang="en-US" altLang="zh-CN" dirty="0" smtClean="0">
                <a:latin typeface="宋体" pitchFamily="2" charset="-122"/>
              </a:rPr>
              <a:t>m</a:t>
            </a:r>
            <a:r>
              <a:rPr lang="zh-CN" altLang="en-US" dirty="0" smtClean="0">
                <a:latin typeface="宋体" pitchFamily="2" charset="-122"/>
              </a:rPr>
              <a:t>个分量</a:t>
            </a:r>
            <a:r>
              <a:rPr lang="en-US" altLang="zh-CN" dirty="0" smtClean="0">
                <a:latin typeface="宋体" pitchFamily="2" charset="-122"/>
              </a:rPr>
              <a:t>,</a:t>
            </a:r>
            <a:r>
              <a:rPr lang="zh-CN" altLang="en-US" dirty="0" smtClean="0">
                <a:latin typeface="宋体" pitchFamily="2" charset="-122"/>
              </a:rPr>
              <a:t>每次只改变状态的一个分量</a:t>
            </a:r>
            <a:r>
              <a:rPr lang="en-US" altLang="zh-CN" dirty="0" smtClean="0">
                <a:latin typeface="宋体" pitchFamily="2" charset="-122"/>
              </a:rPr>
              <a:t>,</a:t>
            </a:r>
            <a:r>
              <a:rPr lang="zh-CN" altLang="en-US" dirty="0" smtClean="0">
                <a:latin typeface="宋体" pitchFamily="2" charset="-122"/>
              </a:rPr>
              <a:t>使</a:t>
            </a:r>
            <a:r>
              <a:rPr lang="en-US" altLang="zh-CN" dirty="0" smtClean="0">
                <a:latin typeface="宋体" pitchFamily="2" charset="-122"/>
              </a:rPr>
              <a:t>x</a:t>
            </a:r>
            <a:r>
              <a:rPr lang="zh-CN" altLang="en-US" dirty="0" smtClean="0"/>
              <a:t>变为</a:t>
            </a:r>
            <a:r>
              <a:rPr lang="en-US" altLang="zh-CN" dirty="0" smtClean="0"/>
              <a:t>y</a:t>
            </a:r>
            <a:endParaRPr lang="en-US" altLang="zh-CN" b="1" i="1" dirty="0" smtClean="0"/>
          </a:p>
          <a:p>
            <a:pPr eaLnBrk="1" hangingPunct="1">
              <a:lnSpc>
                <a:spcPct val="90000"/>
              </a:lnSpc>
            </a:pPr>
            <a:r>
              <a:rPr lang="zh-CN" altLang="en-US" dirty="0" smtClean="0"/>
              <a:t>容易验证：                </a:t>
            </a:r>
            <a:r>
              <a:rPr lang="zh-CN" altLang="en-US" dirty="0" smtClean="0">
                <a:latin typeface="Symbol" pitchFamily="18" charset="2"/>
              </a:rPr>
              <a:t>           即</a:t>
            </a:r>
            <a:endParaRPr lang="zh-CN" altLang="en-US" dirty="0" smtClean="0"/>
          </a:p>
        </p:txBody>
      </p:sp>
      <p:graphicFrame>
        <p:nvGraphicFramePr>
          <p:cNvPr id="19458" name="Object 2"/>
          <p:cNvGraphicFramePr>
            <a:graphicFrameLocks noChangeAspect="1"/>
          </p:cNvGraphicFramePr>
          <p:nvPr/>
        </p:nvGraphicFramePr>
        <p:xfrm>
          <a:off x="1475656" y="3356992"/>
          <a:ext cx="6529387" cy="865187"/>
        </p:xfrm>
        <a:graphic>
          <a:graphicData uri="http://schemas.openxmlformats.org/presentationml/2006/ole">
            <p:oleObj spid="_x0000_s19458" name="Formula" r:id="rId3" imgW="3293280" imgH="435960" progId="Equation.Ribbit">
              <p:embed/>
            </p:oleObj>
          </a:graphicData>
        </a:graphic>
      </p:graphicFrame>
      <p:graphicFrame>
        <p:nvGraphicFramePr>
          <p:cNvPr id="19459" name="Object 5"/>
          <p:cNvGraphicFramePr>
            <a:graphicFrameLocks noChangeAspect="1"/>
          </p:cNvGraphicFramePr>
          <p:nvPr/>
        </p:nvGraphicFramePr>
        <p:xfrm>
          <a:off x="1668463" y="1714500"/>
          <a:ext cx="3154362" cy="355600"/>
        </p:xfrm>
        <a:graphic>
          <a:graphicData uri="http://schemas.openxmlformats.org/presentationml/2006/ole">
            <p:oleObj spid="_x0000_s19459" name="Formula" r:id="rId4" imgW="1590120" imgH="179280" progId="Equation.Ribbit">
              <p:embed/>
            </p:oleObj>
          </a:graphicData>
        </a:graphic>
      </p:graphicFrame>
      <p:graphicFrame>
        <p:nvGraphicFramePr>
          <p:cNvPr id="19460" name="Object 6"/>
          <p:cNvGraphicFramePr>
            <a:graphicFrameLocks noChangeAspect="1"/>
          </p:cNvGraphicFramePr>
          <p:nvPr/>
        </p:nvGraphicFramePr>
        <p:xfrm>
          <a:off x="2643188" y="2714625"/>
          <a:ext cx="585787" cy="352425"/>
        </p:xfrm>
        <a:graphic>
          <a:graphicData uri="http://schemas.openxmlformats.org/presentationml/2006/ole">
            <p:oleObj spid="_x0000_s19460" name="Formula" r:id="rId5" imgW="294840" imgH="177840" progId="Equation.Ribbit">
              <p:embed/>
            </p:oleObj>
          </a:graphicData>
        </a:graphic>
      </p:graphicFrame>
      <p:graphicFrame>
        <p:nvGraphicFramePr>
          <p:cNvPr id="19461" name="Object 7"/>
          <p:cNvGraphicFramePr>
            <a:graphicFrameLocks noChangeAspect="1"/>
          </p:cNvGraphicFramePr>
          <p:nvPr/>
        </p:nvGraphicFramePr>
        <p:xfrm>
          <a:off x="2843808" y="5445224"/>
          <a:ext cx="2474912" cy="688975"/>
        </p:xfrm>
        <a:graphic>
          <a:graphicData uri="http://schemas.openxmlformats.org/presentationml/2006/ole">
            <p:oleObj spid="_x0000_s19461" name="Formula" r:id="rId6" imgW="1249920" imgH="348120" progId="Equation.Ribbit">
              <p:embed/>
            </p:oleObj>
          </a:graphicData>
        </a:graphic>
      </p:graphicFrame>
      <p:graphicFrame>
        <p:nvGraphicFramePr>
          <p:cNvPr id="19462" name="Object 8"/>
          <p:cNvGraphicFramePr>
            <a:graphicFrameLocks noChangeAspect="1"/>
          </p:cNvGraphicFramePr>
          <p:nvPr/>
        </p:nvGraphicFramePr>
        <p:xfrm>
          <a:off x="6012160" y="5517232"/>
          <a:ext cx="1743075" cy="352425"/>
        </p:xfrm>
        <a:graphic>
          <a:graphicData uri="http://schemas.openxmlformats.org/presentationml/2006/ole">
            <p:oleObj spid="_x0000_s19462" name="Formula" r:id="rId7" imgW="880200" imgH="177840" progId="Equation.Ribbit">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pPr eaLnBrk="1" hangingPunct="1"/>
            <a:r>
              <a:rPr lang="en-US" altLang="zh-CN" smtClean="0"/>
              <a:t>Gibbs </a:t>
            </a:r>
            <a:r>
              <a:rPr lang="zh-CN" altLang="en-US" smtClean="0"/>
              <a:t>采样法的论证</a:t>
            </a:r>
          </a:p>
        </p:txBody>
      </p:sp>
      <p:graphicFrame>
        <p:nvGraphicFramePr>
          <p:cNvPr id="20482" name="Object 2"/>
          <p:cNvGraphicFramePr>
            <a:graphicFrameLocks noChangeAspect="1"/>
          </p:cNvGraphicFramePr>
          <p:nvPr/>
        </p:nvGraphicFramePr>
        <p:xfrm>
          <a:off x="357158" y="2000240"/>
          <a:ext cx="8416884" cy="3223830"/>
        </p:xfrm>
        <a:graphic>
          <a:graphicData uri="http://schemas.openxmlformats.org/presentationml/2006/ole">
            <p:oleObj spid="_x0000_s20482" name="Formula" r:id="rId3" imgW="5495400" imgH="1929240" progId="Equation.Ribbit">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标题 1"/>
          <p:cNvSpPr>
            <a:spLocks noGrp="1"/>
          </p:cNvSpPr>
          <p:nvPr>
            <p:ph type="title"/>
          </p:nvPr>
        </p:nvSpPr>
        <p:spPr/>
        <p:txBody>
          <a:bodyPr/>
          <a:lstStyle/>
          <a:p>
            <a:pPr eaLnBrk="1" hangingPunct="1"/>
            <a:r>
              <a:rPr lang="zh-CN" altLang="en-US" smtClean="0"/>
              <a:t>构造 </a:t>
            </a:r>
            <a:r>
              <a:rPr lang="en-US" altLang="zh-CN" smtClean="0"/>
              <a:t>Markov </a:t>
            </a:r>
            <a:r>
              <a:rPr lang="zh-CN" altLang="en-US" smtClean="0"/>
              <a:t>链轨道的方法</a:t>
            </a:r>
          </a:p>
        </p:txBody>
      </p:sp>
      <p:sp>
        <p:nvSpPr>
          <p:cNvPr id="21509" name="内容占位符 2"/>
          <p:cNvSpPr>
            <a:spLocks noGrp="1"/>
          </p:cNvSpPr>
          <p:nvPr>
            <p:ph idx="1"/>
          </p:nvPr>
        </p:nvSpPr>
        <p:spPr/>
        <p:txBody>
          <a:bodyPr>
            <a:normAutofit/>
          </a:bodyPr>
          <a:lstStyle/>
          <a:p>
            <a:pPr eaLnBrk="1" hangingPunct="1"/>
            <a:r>
              <a:rPr lang="zh-CN" altLang="en-US" sz="2800" dirty="0" smtClean="0"/>
              <a:t>从已有时刻 </a:t>
            </a:r>
            <a:r>
              <a:rPr lang="en-US" altLang="zh-CN" sz="2800" i="1" dirty="0" smtClean="0"/>
              <a:t>n </a:t>
            </a:r>
            <a:r>
              <a:rPr lang="zh-CN" altLang="en-US" sz="2800" dirty="0" smtClean="0"/>
              <a:t>的样本 </a:t>
            </a:r>
            <a:r>
              <a:rPr lang="en-US" altLang="zh-CN" sz="2800" i="1" dirty="0" err="1" smtClean="0">
                <a:latin typeface="SymbolPS" pitchFamily="18" charset="2"/>
              </a:rPr>
              <a:t>x</a:t>
            </a:r>
            <a:r>
              <a:rPr lang="en-US" altLang="zh-CN" sz="2800" i="1" baseline="-18000" dirty="0" err="1" smtClean="0"/>
              <a:t>n</a:t>
            </a:r>
            <a:r>
              <a:rPr lang="en-US" altLang="zh-CN" sz="2800" i="1" baseline="-18000" dirty="0" smtClean="0"/>
              <a:t> </a:t>
            </a:r>
            <a:r>
              <a:rPr lang="zh-CN" altLang="en-US" sz="2800" dirty="0" smtClean="0"/>
              <a:t>求时刻 </a:t>
            </a:r>
            <a:r>
              <a:rPr lang="en-US" altLang="zh-CN" sz="2800" i="1" dirty="0" smtClean="0"/>
              <a:t>n+1 </a:t>
            </a:r>
            <a:r>
              <a:rPr lang="zh-CN" altLang="en-US" sz="2800" dirty="0" smtClean="0"/>
              <a:t>的样本 </a:t>
            </a:r>
            <a:r>
              <a:rPr lang="en-US" altLang="zh-CN" i="1" dirty="0" smtClean="0">
                <a:latin typeface="SymbolPS" pitchFamily="18" charset="2"/>
              </a:rPr>
              <a:t>x</a:t>
            </a:r>
            <a:r>
              <a:rPr lang="en-US" altLang="zh-CN" i="1" baseline="-18000" dirty="0" smtClean="0"/>
              <a:t>n+1</a:t>
            </a:r>
          </a:p>
          <a:p>
            <a:pPr marL="971550" lvl="1" indent="-514350" eaLnBrk="1" hangingPunct="1">
              <a:buFontTx/>
              <a:buAutoNum type="arabicPeriod"/>
            </a:pPr>
            <a:r>
              <a:rPr lang="zh-CN" altLang="en-US" sz="2400" dirty="0" smtClean="0"/>
              <a:t>先由 </a:t>
            </a:r>
            <a:r>
              <a:rPr lang="en-US" altLang="zh-CN" sz="2400" b="1" i="1" dirty="0" err="1" smtClean="0">
                <a:latin typeface="SymbolPS" pitchFamily="18" charset="2"/>
              </a:rPr>
              <a:t>x</a:t>
            </a:r>
            <a:r>
              <a:rPr lang="en-US" altLang="zh-CN" sz="2400" b="1" i="1" baseline="-18000" dirty="0" err="1" smtClean="0"/>
              <a:t>n</a:t>
            </a:r>
            <a:r>
              <a:rPr lang="en-US" altLang="zh-CN" sz="2400" i="1" baseline="-18000" dirty="0" smtClean="0"/>
              <a:t> </a:t>
            </a:r>
            <a:r>
              <a:rPr lang="en-US" altLang="zh-CN" sz="2400" i="1" dirty="0" smtClean="0"/>
              <a:t>=</a:t>
            </a:r>
            <a:r>
              <a:rPr lang="en-US" altLang="zh-CN" sz="2400" dirty="0" smtClean="0"/>
              <a:t>( </a:t>
            </a:r>
            <a:r>
              <a:rPr lang="en-US" altLang="zh-CN" sz="2400" i="1" dirty="0" smtClean="0">
                <a:latin typeface="SymbolPS" pitchFamily="18" charset="2"/>
              </a:rPr>
              <a:t>x</a:t>
            </a:r>
            <a:r>
              <a:rPr lang="en-US" altLang="zh-CN" sz="2400" i="1" baseline="-18000" dirty="0" smtClean="0"/>
              <a:t>n</a:t>
            </a:r>
            <a:r>
              <a:rPr lang="en-US" altLang="zh-CN" sz="2400" i="1" baseline="28000" dirty="0" smtClean="0"/>
              <a:t>1 </a:t>
            </a:r>
            <a:r>
              <a:rPr lang="en-US" altLang="zh-CN" sz="2400" dirty="0" smtClean="0"/>
              <a:t>, </a:t>
            </a:r>
            <a:r>
              <a:rPr lang="en-US" altLang="zh-CN" sz="2400" i="1" dirty="0" smtClean="0">
                <a:latin typeface="SymbolPS" pitchFamily="18" charset="2"/>
              </a:rPr>
              <a:t>x</a:t>
            </a:r>
            <a:r>
              <a:rPr lang="en-US" altLang="zh-CN" sz="2400" i="1" baseline="-18000" dirty="0" smtClean="0"/>
              <a:t>n</a:t>
            </a:r>
            <a:r>
              <a:rPr lang="en-US" altLang="zh-CN" sz="2400" i="1" baseline="28000" dirty="0" smtClean="0"/>
              <a:t>2 </a:t>
            </a:r>
            <a:r>
              <a:rPr lang="en-US" altLang="zh-CN" sz="2400" dirty="0" smtClean="0"/>
              <a:t>,…, </a:t>
            </a:r>
            <a:r>
              <a:rPr lang="en-US" altLang="zh-CN" sz="2400" i="1" dirty="0" err="1" smtClean="0">
                <a:latin typeface="SymbolPS" pitchFamily="18" charset="2"/>
              </a:rPr>
              <a:t>x</a:t>
            </a:r>
            <a:r>
              <a:rPr lang="en-US" altLang="zh-CN" sz="2400" i="1" baseline="-18000" dirty="0" err="1" smtClean="0"/>
              <a:t>n</a:t>
            </a:r>
            <a:r>
              <a:rPr lang="en-US" altLang="zh-CN" sz="2400" i="1" baseline="28000" dirty="0" err="1" smtClean="0"/>
              <a:t>s</a:t>
            </a:r>
            <a:r>
              <a:rPr lang="en-US" altLang="zh-CN" sz="2400" dirty="0" smtClean="0"/>
              <a:t> )  </a:t>
            </a:r>
            <a:r>
              <a:rPr lang="zh-CN" altLang="en-US" sz="2400" dirty="0" smtClean="0"/>
              <a:t>得到服从分布为</a:t>
            </a:r>
            <a:endParaRPr lang="en-US" altLang="zh-CN" sz="2400" dirty="0" smtClean="0"/>
          </a:p>
          <a:p>
            <a:pPr marL="971550" lvl="1" indent="-514350" eaLnBrk="1" hangingPunct="1"/>
            <a:endParaRPr lang="en-US" altLang="zh-CN" dirty="0" smtClean="0"/>
          </a:p>
          <a:p>
            <a:pPr marL="971550" lvl="1" indent="-514350" eaLnBrk="1" hangingPunct="1"/>
            <a:endParaRPr lang="en-US" altLang="zh-CN" dirty="0" smtClean="0"/>
          </a:p>
          <a:p>
            <a:pPr marL="971550" lvl="1" indent="-514350" eaLnBrk="1" hangingPunct="1">
              <a:buFontTx/>
              <a:buNone/>
            </a:pPr>
            <a:r>
              <a:rPr lang="zh-CN" altLang="en-US" dirty="0" smtClean="0"/>
              <a:t>    </a:t>
            </a:r>
            <a:r>
              <a:rPr lang="zh-CN" altLang="en-US" sz="2400" dirty="0" smtClean="0"/>
              <a:t>的一元随机变量          </a:t>
            </a:r>
            <a:r>
              <a:rPr lang="en-US" altLang="zh-CN" sz="2400" i="1" dirty="0" smtClean="0"/>
              <a:t>, </a:t>
            </a:r>
            <a:r>
              <a:rPr lang="zh-CN" altLang="en-US" sz="2400" dirty="0" smtClean="0"/>
              <a:t>其中 </a:t>
            </a:r>
            <a:r>
              <a:rPr lang="zh-CN" altLang="en-US" sz="2400" i="1" dirty="0" smtClean="0"/>
              <a:t> </a:t>
            </a:r>
            <a:r>
              <a:rPr lang="en-US" altLang="zh-CN" sz="2400" i="1" dirty="0" err="1" smtClean="0"/>
              <a:t>x</a:t>
            </a:r>
            <a:r>
              <a:rPr lang="en-US" altLang="zh-CN" sz="2400" i="1" baseline="-20000" dirty="0" err="1" smtClean="0"/>
              <a:t>k</a:t>
            </a:r>
            <a:r>
              <a:rPr lang="en-US" altLang="zh-CN" sz="2400" i="1" dirty="0" smtClean="0"/>
              <a:t>=</a:t>
            </a:r>
            <a:r>
              <a:rPr lang="en-US" altLang="zh-CN" sz="2400" i="1" dirty="0" err="1" smtClean="0">
                <a:latin typeface="SymbolPS" pitchFamily="18" charset="2"/>
              </a:rPr>
              <a:t>x</a:t>
            </a:r>
            <a:r>
              <a:rPr lang="en-US" altLang="zh-CN" sz="2400" i="1" baseline="-18000" dirty="0" err="1" smtClean="0"/>
              <a:t>n</a:t>
            </a:r>
            <a:r>
              <a:rPr lang="en-US" altLang="zh-CN" sz="2400" i="1" baseline="28000" dirty="0" err="1" smtClean="0"/>
              <a:t>k</a:t>
            </a:r>
            <a:endParaRPr lang="en-US" altLang="zh-CN" sz="2400" dirty="0" smtClean="0"/>
          </a:p>
          <a:p>
            <a:pPr marL="971550" lvl="1" indent="-514350" eaLnBrk="1" hangingPunct="1">
              <a:buFontTx/>
              <a:buAutoNum type="arabicPeriod" startAt="2"/>
            </a:pPr>
            <a:r>
              <a:rPr lang="zh-CN" altLang="en-US" sz="2400" dirty="0" smtClean="0"/>
              <a:t>用同样的方法，再得到服从分布</a:t>
            </a:r>
            <a:endParaRPr lang="en-US" altLang="zh-CN" sz="2400" dirty="0" smtClean="0"/>
          </a:p>
          <a:p>
            <a:pPr marL="971550" lvl="1" indent="-514350" eaLnBrk="1" hangingPunct="1"/>
            <a:endParaRPr lang="en-US" altLang="zh-CN" sz="2400" dirty="0" smtClean="0"/>
          </a:p>
          <a:p>
            <a:pPr marL="971550" lvl="1" indent="-514350" eaLnBrk="1" hangingPunct="1">
              <a:buFontTx/>
              <a:buNone/>
            </a:pPr>
            <a:r>
              <a:rPr lang="en-US" altLang="zh-CN" sz="2400" dirty="0" smtClean="0"/>
              <a:t>     </a:t>
            </a:r>
            <a:r>
              <a:rPr lang="zh-CN" altLang="en-US" sz="2400" dirty="0" smtClean="0"/>
              <a:t>的样本</a:t>
            </a:r>
            <a:r>
              <a:rPr lang="en-US" altLang="zh-CN" sz="2400" dirty="0" smtClean="0"/>
              <a:t>       </a:t>
            </a:r>
            <a:r>
              <a:rPr lang="en-US" altLang="zh-CN" sz="2400" i="1" baseline="-18000" dirty="0" smtClean="0"/>
              <a:t>  ,  </a:t>
            </a:r>
            <a:r>
              <a:rPr lang="zh-CN" altLang="en-US" sz="2400" dirty="0" smtClean="0"/>
              <a:t>其中</a:t>
            </a:r>
            <a:endParaRPr lang="zh-CN" altLang="en-US" dirty="0" smtClean="0"/>
          </a:p>
        </p:txBody>
      </p:sp>
      <p:graphicFrame>
        <p:nvGraphicFramePr>
          <p:cNvPr id="21506" name="Object 2"/>
          <p:cNvGraphicFramePr>
            <a:graphicFrameLocks noChangeAspect="1"/>
          </p:cNvGraphicFramePr>
          <p:nvPr/>
        </p:nvGraphicFramePr>
        <p:xfrm>
          <a:off x="1979712" y="2924944"/>
          <a:ext cx="4749800" cy="642938"/>
        </p:xfrm>
        <a:graphic>
          <a:graphicData uri="http://schemas.openxmlformats.org/presentationml/2006/ole">
            <p:oleObj spid="_x0000_s21506" name="Formula" r:id="rId3" imgW="2526120" imgH="340560" progId="Equation.Ribbit">
              <p:embed/>
            </p:oleObj>
          </a:graphicData>
        </a:graphic>
      </p:graphicFrame>
      <p:graphicFrame>
        <p:nvGraphicFramePr>
          <p:cNvPr id="21507" name="Object 3"/>
          <p:cNvGraphicFramePr>
            <a:graphicFrameLocks noChangeAspect="1"/>
          </p:cNvGraphicFramePr>
          <p:nvPr/>
        </p:nvGraphicFramePr>
        <p:xfrm>
          <a:off x="2915816" y="4581128"/>
          <a:ext cx="2501900" cy="355600"/>
        </p:xfrm>
        <a:graphic>
          <a:graphicData uri="http://schemas.openxmlformats.org/presentationml/2006/ole">
            <p:oleObj spid="_x0000_s21507" name="Formula" r:id="rId4" imgW="1262520" imgH="179280" progId="Equation.Ribbit">
              <p:embed/>
            </p:oleObj>
          </a:graphicData>
        </a:graphic>
      </p:graphicFrame>
      <p:graphicFrame>
        <p:nvGraphicFramePr>
          <p:cNvPr id="6" name="对象 5"/>
          <p:cNvGraphicFramePr>
            <a:graphicFrameLocks noChangeAspect="1"/>
          </p:cNvGraphicFramePr>
          <p:nvPr/>
        </p:nvGraphicFramePr>
        <p:xfrm>
          <a:off x="3491880" y="3717032"/>
          <a:ext cx="534988" cy="411162"/>
        </p:xfrm>
        <a:graphic>
          <a:graphicData uri="http://schemas.openxmlformats.org/presentationml/2006/ole">
            <p:oleObj spid="_x0000_s21508" name="Formula" r:id="rId5" imgW="269280" imgH="207360" progId="Equation.Ribbit">
              <p:embed/>
            </p:oleObj>
          </a:graphicData>
        </a:graphic>
      </p:graphicFrame>
      <p:graphicFrame>
        <p:nvGraphicFramePr>
          <p:cNvPr id="2" name="Object 5"/>
          <p:cNvGraphicFramePr>
            <a:graphicFrameLocks noChangeAspect="1"/>
          </p:cNvGraphicFramePr>
          <p:nvPr/>
        </p:nvGraphicFramePr>
        <p:xfrm>
          <a:off x="2267744" y="5085184"/>
          <a:ext cx="534988" cy="411162"/>
        </p:xfrm>
        <a:graphic>
          <a:graphicData uri="http://schemas.openxmlformats.org/presentationml/2006/ole">
            <p:oleObj spid="_x0000_s21509" name="Formula" r:id="rId6" imgW="269280" imgH="207360" progId="Equation.Ribbit">
              <p:embed/>
            </p:oleObj>
          </a:graphicData>
        </a:graphic>
      </p:graphicFrame>
      <p:graphicFrame>
        <p:nvGraphicFramePr>
          <p:cNvPr id="21510" name="Object 6"/>
          <p:cNvGraphicFramePr>
            <a:graphicFrameLocks noChangeAspect="1"/>
          </p:cNvGraphicFramePr>
          <p:nvPr/>
        </p:nvGraphicFramePr>
        <p:xfrm>
          <a:off x="3635896" y="5085184"/>
          <a:ext cx="1190625" cy="411163"/>
        </p:xfrm>
        <a:graphic>
          <a:graphicData uri="http://schemas.openxmlformats.org/presentationml/2006/ole">
            <p:oleObj spid="_x0000_s21510" name="Formula" r:id="rId7" imgW="600840" imgH="207360" progId="Equation.Ribbit">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z="4000" smtClean="0"/>
              <a:t>构造 </a:t>
            </a:r>
            <a:r>
              <a:rPr lang="en-US" altLang="zh-CN" sz="4000" smtClean="0"/>
              <a:t>Markov </a:t>
            </a:r>
            <a:r>
              <a:rPr lang="zh-CN" altLang="en-US" sz="4000" smtClean="0"/>
              <a:t>链轨道的方法</a:t>
            </a:r>
            <a:endParaRPr lang="en-US" altLang="zh-CN" sz="4000" smtClean="0"/>
          </a:p>
        </p:txBody>
      </p:sp>
      <p:sp>
        <p:nvSpPr>
          <p:cNvPr id="46083" name="Rectangle 3"/>
          <p:cNvSpPr>
            <a:spLocks noGrp="1" noChangeArrowheads="1"/>
          </p:cNvSpPr>
          <p:nvPr>
            <p:ph idx="1"/>
          </p:nvPr>
        </p:nvSpPr>
        <p:spPr/>
        <p:txBody>
          <a:bodyPr/>
          <a:lstStyle/>
          <a:p>
            <a:pPr lvl="1" eaLnBrk="1" hangingPunct="1">
              <a:buFontTx/>
              <a:buNone/>
            </a:pPr>
            <a:r>
              <a:rPr lang="en-US" altLang="zh-CN" dirty="0" smtClean="0"/>
              <a:t> </a:t>
            </a:r>
            <a:r>
              <a:rPr lang="en-US" altLang="zh-CN" sz="2400" dirty="0" smtClean="0"/>
              <a:t>3. </a:t>
            </a:r>
            <a:r>
              <a:rPr lang="zh-CN" altLang="en-US" dirty="0" smtClean="0"/>
              <a:t>依此下去</a:t>
            </a:r>
            <a:r>
              <a:rPr lang="en-US" altLang="zh-CN" dirty="0" smtClean="0"/>
              <a:t>…</a:t>
            </a:r>
            <a:r>
              <a:rPr lang="zh-CN" altLang="en-US" dirty="0" smtClean="0"/>
              <a:t>，得到 </a:t>
            </a:r>
            <a:r>
              <a:rPr lang="en-US" altLang="zh-CN" b="1" i="1" dirty="0" smtClean="0">
                <a:latin typeface="SymbolPS" pitchFamily="18" charset="2"/>
              </a:rPr>
              <a:t>x</a:t>
            </a:r>
            <a:r>
              <a:rPr lang="en-US" altLang="zh-CN" b="1" i="1" baseline="-18000" dirty="0" smtClean="0"/>
              <a:t>n+1 </a:t>
            </a:r>
            <a:r>
              <a:rPr lang="zh-CN" altLang="en-US" dirty="0" smtClean="0"/>
              <a:t>的所有分量</a:t>
            </a:r>
            <a:r>
              <a:rPr lang="en-US" altLang="zh-CN" dirty="0" smtClean="0"/>
              <a:t>.</a:t>
            </a:r>
          </a:p>
          <a:p>
            <a:pPr lvl="1" eaLnBrk="1" hangingPunct="1">
              <a:buFontTx/>
              <a:buNone/>
            </a:pPr>
            <a:endParaRPr lang="en-US" altLang="zh-CN" sz="700" dirty="0" smtClean="0"/>
          </a:p>
          <a:p>
            <a:pPr lvl="1" eaLnBrk="1" hangingPunct="1">
              <a:buFontTx/>
              <a:buNone/>
            </a:pPr>
            <a:r>
              <a:rPr lang="en-US" altLang="zh-CN" dirty="0" smtClean="0"/>
              <a:t> 4. </a:t>
            </a:r>
            <a:r>
              <a:rPr lang="zh-CN" altLang="en-US" dirty="0" smtClean="0"/>
              <a:t>不断重复 </a:t>
            </a:r>
            <a:r>
              <a:rPr lang="en-US" altLang="zh-CN" dirty="0" smtClean="0"/>
              <a:t>1) </a:t>
            </a:r>
            <a:r>
              <a:rPr lang="zh-CN" altLang="en-US" dirty="0" smtClean="0"/>
              <a:t>－ </a:t>
            </a:r>
            <a:r>
              <a:rPr lang="en-US" altLang="zh-CN" dirty="0" smtClean="0"/>
              <a:t>3)</a:t>
            </a:r>
            <a:r>
              <a:rPr lang="zh-CN" altLang="en-US" dirty="0" smtClean="0"/>
              <a:t>， 我们就可以得到 上述马氏链的一 个样本轨道， 即一列随机向量 </a:t>
            </a:r>
            <a:r>
              <a:rPr lang="en-US" altLang="zh-CN" dirty="0" smtClean="0"/>
              <a:t>{</a:t>
            </a:r>
            <a:r>
              <a:rPr lang="en-US" altLang="zh-CN" b="1" i="1" dirty="0" err="1" smtClean="0">
                <a:latin typeface="SymbolPS" pitchFamily="18" charset="2"/>
              </a:rPr>
              <a:t>x</a:t>
            </a:r>
            <a:r>
              <a:rPr lang="en-US" altLang="zh-CN" b="1" i="1" baseline="-18000" dirty="0" err="1" smtClean="0"/>
              <a:t>n</a:t>
            </a:r>
            <a:r>
              <a:rPr lang="en-US" altLang="zh-CN" dirty="0" smtClean="0"/>
              <a:t> }, </a:t>
            </a:r>
            <a:r>
              <a:rPr lang="zh-CN" altLang="en-US" dirty="0" smtClean="0"/>
              <a:t>其中 </a:t>
            </a:r>
            <a:r>
              <a:rPr lang="en-US" altLang="zh-CN" b="1" i="1" dirty="0" err="1" smtClean="0">
                <a:latin typeface="SymbolPS" pitchFamily="18" charset="2"/>
              </a:rPr>
              <a:t>x</a:t>
            </a:r>
            <a:r>
              <a:rPr lang="en-US" altLang="zh-CN" b="1" i="1" baseline="-18000" dirty="0" err="1" smtClean="0"/>
              <a:t>n</a:t>
            </a:r>
            <a:r>
              <a:rPr lang="en-US" altLang="zh-CN" dirty="0" smtClean="0"/>
              <a:t> </a:t>
            </a:r>
            <a:r>
              <a:rPr lang="zh-CN" altLang="en-US" dirty="0" smtClean="0"/>
              <a:t>当 </a:t>
            </a:r>
            <a:r>
              <a:rPr lang="en-US" altLang="zh-CN" i="1" dirty="0" smtClean="0"/>
              <a:t>n </a:t>
            </a:r>
            <a:r>
              <a:rPr lang="zh-CN" altLang="en-US" dirty="0" smtClean="0"/>
              <a:t>充分大时</a:t>
            </a:r>
            <a:r>
              <a:rPr lang="en-US" altLang="zh-CN" dirty="0" smtClean="0"/>
              <a:t>, </a:t>
            </a:r>
            <a:r>
              <a:rPr lang="zh-CN" altLang="en-US" dirty="0" smtClean="0"/>
              <a:t>都可以近似地作为 </a:t>
            </a:r>
            <a:r>
              <a:rPr lang="en-US" altLang="zh-CN" b="1" i="1" dirty="0" smtClean="0">
                <a:latin typeface="SymbolPS" pitchFamily="18" charset="2"/>
              </a:rPr>
              <a:t>p </a:t>
            </a:r>
            <a:r>
              <a:rPr lang="zh-CN" altLang="en-US" dirty="0" smtClean="0">
                <a:latin typeface="SymbolPS" pitchFamily="18" charset="2"/>
              </a:rPr>
              <a:t>的样本。</a:t>
            </a:r>
            <a:endParaRPr lang="zh-CN" altLang="en-US" b="1" dirty="0" smtClean="0"/>
          </a:p>
          <a:p>
            <a:pPr eaLnBrk="1" hangingPunct="1"/>
            <a:endParaRPr lang="en-US" altLang="zh-CN"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Monte Carlo</a:t>
            </a:r>
            <a:r>
              <a:rPr lang="zh-CN" altLang="en-US" smtClean="0"/>
              <a:t>方法</a:t>
            </a:r>
          </a:p>
        </p:txBody>
      </p:sp>
      <p:sp>
        <p:nvSpPr>
          <p:cNvPr id="35843" name="Rectangle 3"/>
          <p:cNvSpPr>
            <a:spLocks noGrp="1" noChangeArrowheads="1"/>
          </p:cNvSpPr>
          <p:nvPr>
            <p:ph type="body" idx="1"/>
          </p:nvPr>
        </p:nvSpPr>
        <p:spPr/>
        <p:txBody>
          <a:bodyPr/>
          <a:lstStyle/>
          <a:p>
            <a:pPr eaLnBrk="1" hangingPunct="1"/>
            <a:r>
              <a:rPr lang="en-US" altLang="zh-CN" dirty="0" smtClean="0"/>
              <a:t>Von Neumann </a:t>
            </a:r>
          </a:p>
          <a:p>
            <a:pPr eaLnBrk="1" hangingPunct="1"/>
            <a:r>
              <a:rPr lang="en-US" altLang="zh-CN" dirty="0" err="1" smtClean="0"/>
              <a:t>S.Ulam</a:t>
            </a:r>
            <a:r>
              <a:rPr lang="en-US" altLang="zh-CN" dirty="0" smtClean="0"/>
              <a:t> (1946)</a:t>
            </a:r>
          </a:p>
          <a:p>
            <a:pPr eaLnBrk="1" hangingPunct="1"/>
            <a:r>
              <a:rPr lang="en-US" altLang="zh-CN" dirty="0" err="1" smtClean="0"/>
              <a:t>N.Metropolis</a:t>
            </a:r>
            <a:r>
              <a:rPr lang="en-US" altLang="zh-CN" dirty="0" smtClean="0"/>
              <a:t> (1953)</a:t>
            </a:r>
          </a:p>
          <a:p>
            <a:pPr eaLnBrk="1" hangingPunct="1"/>
            <a:r>
              <a:rPr lang="en-US" altLang="zh-CN" dirty="0" smtClean="0"/>
              <a:t>Hasting (1970)</a:t>
            </a:r>
          </a:p>
          <a:p>
            <a:pPr eaLnBrk="1" hangingPunct="1"/>
            <a:endParaRPr lang="en-US" altLang="zh-CN" dirty="0" smtClean="0"/>
          </a:p>
          <a:p>
            <a:pPr eaLnBrk="1" hangingPunct="1"/>
            <a:r>
              <a:rPr lang="en-US" altLang="zh-CN" dirty="0" smtClean="0"/>
              <a:t>Monte Carlo (Monaco), famous for its gambling casino.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altLang="zh-CN" sz="4900" b="1" dirty="0" smtClean="0"/>
              <a:t> </a:t>
            </a:r>
            <a:r>
              <a:rPr lang="en-US" altLang="zh-CN" sz="4900" dirty="0" smtClean="0"/>
              <a:t> Metropolis Sampler</a:t>
            </a:r>
            <a:endParaRPr lang="en-US" altLang="zh-CN" sz="5400" dirty="0" smtClean="0"/>
          </a:p>
        </p:txBody>
      </p:sp>
      <p:sp>
        <p:nvSpPr>
          <p:cNvPr id="3" name="内容占位符 2"/>
          <p:cNvSpPr>
            <a:spLocks noGrp="1"/>
          </p:cNvSpPr>
          <p:nvPr>
            <p:ph idx="1"/>
          </p:nvPr>
        </p:nvSpPr>
        <p:spPr/>
        <p:txBody>
          <a:bodyPr>
            <a:normAutofit/>
          </a:bodyPr>
          <a:lstStyle/>
          <a:p>
            <a:r>
              <a:rPr lang="en-US" altLang="zh-CN" dirty="0" smtClean="0"/>
              <a:t>Metropolis-Hastings Algorithm</a:t>
            </a:r>
            <a:endParaRPr lang="zh-CN" altLang="en-US" dirty="0" smtClean="0"/>
          </a:p>
          <a:p>
            <a:endParaRPr lang="en-US" altLang="zh-CN" sz="2800" dirty="0" smtClean="0"/>
          </a:p>
          <a:p>
            <a:r>
              <a:rPr lang="en-US" altLang="zh-CN" sz="2800" dirty="0" smtClean="0"/>
              <a:t>N. Metropolis, A.W. </a:t>
            </a:r>
            <a:r>
              <a:rPr lang="en-US" altLang="zh-CN" sz="2800" dirty="0" err="1" smtClean="0"/>
              <a:t>Rosenbluth</a:t>
            </a:r>
            <a:r>
              <a:rPr lang="en-US" altLang="zh-CN" sz="2800" dirty="0" smtClean="0"/>
              <a:t>, M.N. </a:t>
            </a:r>
            <a:r>
              <a:rPr lang="en-US" altLang="zh-CN" sz="2800" dirty="0" err="1" smtClean="0"/>
              <a:t>Rosenbluth</a:t>
            </a:r>
            <a:r>
              <a:rPr lang="en-US" altLang="zh-CN" sz="2800" dirty="0" smtClean="0"/>
              <a:t>, A.H. Teller and </a:t>
            </a:r>
            <a:r>
              <a:rPr lang="en-US" altLang="zh-CN" sz="2800" dirty="0" err="1" smtClean="0"/>
              <a:t>E.Teller</a:t>
            </a:r>
            <a:r>
              <a:rPr lang="en-US" altLang="zh-CN" sz="2800" dirty="0" smtClean="0"/>
              <a:t>. Equations  of state calculations by fast computing machines. J.Chem.Phys.21: 1087-1091, 1953.</a:t>
            </a:r>
          </a:p>
          <a:p>
            <a:r>
              <a:rPr lang="en-US" altLang="zh-CN" sz="2800" dirty="0" smtClean="0"/>
              <a:t>W.K. Hastings.  Monte Carlo sampling methods using Markov chains and their applications. </a:t>
            </a:r>
            <a:r>
              <a:rPr lang="en-US" altLang="zh-CN" sz="2800" dirty="0" err="1" smtClean="0"/>
              <a:t>Biometrika</a:t>
            </a:r>
            <a:r>
              <a:rPr lang="en-US" altLang="zh-CN" sz="2800" dirty="0" smtClean="0"/>
              <a:t>. 57:97-109, 1970.</a:t>
            </a:r>
          </a:p>
          <a:p>
            <a:endParaRPr lang="en-US" altLang="zh-CN" sz="28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71550" y="836613"/>
            <a:ext cx="6913563" cy="908050"/>
          </a:xfrm>
        </p:spPr>
        <p:txBody>
          <a:bodyPr/>
          <a:lstStyle/>
          <a:p>
            <a:pPr eaLnBrk="1" hangingPunct="1"/>
            <a:r>
              <a:rPr lang="en-US" altLang="zh-CN" sz="3600" smtClean="0"/>
              <a:t>Metropolis </a:t>
            </a:r>
            <a:r>
              <a:rPr lang="zh-CN" altLang="en-US" sz="3600" smtClean="0"/>
              <a:t>采样法概述 </a:t>
            </a:r>
            <a:r>
              <a:rPr lang="en-US" altLang="zh-CN" sz="3600" smtClean="0"/>
              <a:t>I</a:t>
            </a:r>
          </a:p>
        </p:txBody>
      </p:sp>
      <p:sp>
        <p:nvSpPr>
          <p:cNvPr id="48131" name="Rectangle 3"/>
          <p:cNvSpPr>
            <a:spLocks noGrp="1" noChangeArrowheads="1"/>
          </p:cNvSpPr>
          <p:nvPr>
            <p:ph type="body" sz="half" idx="1"/>
          </p:nvPr>
        </p:nvSpPr>
        <p:spPr>
          <a:xfrm>
            <a:off x="755650" y="1844675"/>
            <a:ext cx="7488238" cy="3744913"/>
          </a:xfrm>
        </p:spPr>
        <p:txBody>
          <a:bodyPr/>
          <a:lstStyle/>
          <a:p>
            <a:pPr eaLnBrk="1" hangingPunct="1"/>
            <a:r>
              <a:rPr lang="zh-CN" altLang="en-US" smtClean="0"/>
              <a:t>与</a:t>
            </a:r>
            <a:r>
              <a:rPr lang="en-US" altLang="zh-CN" smtClean="0"/>
              <a:t>Gibbs</a:t>
            </a:r>
            <a:r>
              <a:rPr lang="zh-CN" altLang="en-US" smtClean="0"/>
              <a:t>采样法一样，</a:t>
            </a:r>
            <a:r>
              <a:rPr lang="en-US" altLang="zh-CN" smtClean="0"/>
              <a:t>Metropolis</a:t>
            </a:r>
            <a:r>
              <a:rPr lang="zh-CN" altLang="en-US" smtClean="0"/>
              <a:t>方法也给出了在计算机上用 马氏链近似模拟遵从一个分布 </a:t>
            </a:r>
            <a:r>
              <a:rPr lang="en-US" altLang="zh-CN" b="1" i="1" smtClean="0">
                <a:latin typeface="Symbol" pitchFamily="18" charset="2"/>
              </a:rPr>
              <a:t>p  </a:t>
            </a:r>
            <a:r>
              <a:rPr lang="zh-CN" altLang="en-US" smtClean="0"/>
              <a:t>的随机变量</a:t>
            </a:r>
            <a:r>
              <a:rPr lang="en-US" altLang="zh-CN" smtClean="0"/>
              <a:t>(</a:t>
            </a:r>
            <a:r>
              <a:rPr lang="zh-CN" altLang="en-US" smtClean="0"/>
              <a:t>向量</a:t>
            </a:r>
            <a:r>
              <a:rPr lang="en-US" altLang="zh-CN" smtClean="0"/>
              <a:t>) </a:t>
            </a:r>
            <a:r>
              <a:rPr lang="zh-CN" altLang="en-US" smtClean="0"/>
              <a:t>的一个算法。</a:t>
            </a:r>
          </a:p>
          <a:p>
            <a:pPr eaLnBrk="1" hangingPunct="1"/>
            <a:r>
              <a:rPr lang="zh-CN" altLang="en-US" smtClean="0"/>
              <a:t> </a:t>
            </a:r>
            <a:r>
              <a:rPr lang="en-US" altLang="zh-CN" smtClean="0"/>
              <a:t>Metropolis </a:t>
            </a:r>
            <a:r>
              <a:rPr lang="zh-CN" altLang="en-US" smtClean="0"/>
              <a:t>提出了这种采样法</a:t>
            </a:r>
            <a:r>
              <a:rPr lang="en-US" altLang="zh-CN" smtClean="0"/>
              <a:t>, </a:t>
            </a:r>
            <a:r>
              <a:rPr lang="zh-CN" altLang="en-US" smtClean="0"/>
              <a:t>称为</a:t>
            </a:r>
            <a:r>
              <a:rPr lang="en-US" altLang="zh-CN" b="1" smtClean="0"/>
              <a:t>Metropolis</a:t>
            </a:r>
            <a:r>
              <a:rPr lang="zh-CN" altLang="en-US" b="1" smtClean="0"/>
              <a:t>采样法</a:t>
            </a:r>
            <a:r>
              <a:rPr lang="zh-CN" altLang="en-US" smtClean="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sz="4000" smtClean="0"/>
              <a:t>Metropolis </a:t>
            </a:r>
            <a:r>
              <a:rPr lang="zh-CN" altLang="en-US" sz="4000" smtClean="0"/>
              <a:t>采样法概述 </a:t>
            </a:r>
            <a:r>
              <a:rPr lang="en-US" altLang="zh-CN" sz="4000" smtClean="0"/>
              <a:t>II</a:t>
            </a:r>
          </a:p>
        </p:txBody>
      </p:sp>
      <p:sp>
        <p:nvSpPr>
          <p:cNvPr id="22532" name="Rectangle 3"/>
          <p:cNvSpPr>
            <a:spLocks noGrp="1" noChangeArrowheads="1"/>
          </p:cNvSpPr>
          <p:nvPr>
            <p:ph type="body" sz="half" idx="1"/>
          </p:nvPr>
        </p:nvSpPr>
        <p:spPr>
          <a:xfrm>
            <a:off x="714375" y="1714500"/>
            <a:ext cx="8062913" cy="4616450"/>
          </a:xfrm>
        </p:spPr>
        <p:txBody>
          <a:bodyPr/>
          <a:lstStyle/>
          <a:p>
            <a:pPr eaLnBrk="1" hangingPunct="1"/>
            <a:r>
              <a:rPr lang="zh-CN" altLang="en-US" sz="2800" dirty="0" smtClean="0"/>
              <a:t>它与 </a:t>
            </a:r>
            <a:r>
              <a:rPr lang="en-US" altLang="zh-CN" sz="2800" dirty="0" smtClean="0"/>
              <a:t>Gibbs </a:t>
            </a:r>
            <a:r>
              <a:rPr lang="zh-CN" altLang="en-US" sz="2800" dirty="0" smtClean="0"/>
              <a:t>采样法的不同处在于</a:t>
            </a:r>
            <a:r>
              <a:rPr lang="en-US" altLang="zh-CN" sz="2800" dirty="0" smtClean="0"/>
              <a:t>, </a:t>
            </a:r>
            <a:r>
              <a:rPr lang="zh-CN" altLang="en-US" sz="2800" dirty="0" smtClean="0"/>
              <a:t>对于</a:t>
            </a:r>
            <a:r>
              <a:rPr lang="en-US" altLang="zh-CN" sz="2800" dirty="0" smtClean="0"/>
              <a:t>Metropolis</a:t>
            </a:r>
            <a:r>
              <a:rPr lang="zh-CN" altLang="en-US" sz="2800" dirty="0" smtClean="0"/>
              <a:t>采样法的转移概率如下：</a:t>
            </a:r>
          </a:p>
          <a:p>
            <a:pPr eaLnBrk="1" hangingPunct="1"/>
            <a:endParaRPr lang="zh-CN" altLang="en-US" sz="2800" dirty="0" smtClean="0"/>
          </a:p>
          <a:p>
            <a:pPr eaLnBrk="1" hangingPunct="1"/>
            <a:endParaRPr lang="zh-CN" altLang="en-US" sz="2800" dirty="0" smtClean="0"/>
          </a:p>
          <a:p>
            <a:pPr eaLnBrk="1" hangingPunct="1">
              <a:buFontTx/>
              <a:buNone/>
            </a:pPr>
            <a:r>
              <a:rPr lang="zh-CN" altLang="en-US" sz="2800" dirty="0" smtClean="0"/>
              <a:t>   </a:t>
            </a:r>
          </a:p>
          <a:p>
            <a:pPr eaLnBrk="1" hangingPunct="1">
              <a:buFontTx/>
              <a:buNone/>
            </a:pPr>
            <a:endParaRPr lang="zh-CN" altLang="en-US" sz="1000" dirty="0" smtClean="0"/>
          </a:p>
          <a:p>
            <a:pPr eaLnBrk="1" hangingPunct="1">
              <a:buFontTx/>
              <a:buNone/>
            </a:pPr>
            <a:r>
              <a:rPr lang="zh-CN" altLang="en-US" sz="2800" dirty="0" smtClean="0"/>
              <a:t>   </a:t>
            </a:r>
          </a:p>
          <a:p>
            <a:pPr eaLnBrk="1" hangingPunct="1">
              <a:buFontTx/>
              <a:buNone/>
            </a:pPr>
            <a:r>
              <a:rPr lang="zh-CN" altLang="en-US" sz="2800" dirty="0" smtClean="0"/>
              <a:t>    </a:t>
            </a:r>
          </a:p>
          <a:p>
            <a:pPr eaLnBrk="1" hangingPunct="1"/>
            <a:endParaRPr lang="en-US" altLang="zh-CN" sz="2800" dirty="0" smtClean="0"/>
          </a:p>
        </p:txBody>
      </p:sp>
      <p:graphicFrame>
        <p:nvGraphicFramePr>
          <p:cNvPr id="22530" name="Object 5"/>
          <p:cNvGraphicFramePr>
            <a:graphicFrameLocks noChangeAspect="1"/>
          </p:cNvGraphicFramePr>
          <p:nvPr/>
        </p:nvGraphicFramePr>
        <p:xfrm>
          <a:off x="1571625" y="3500438"/>
          <a:ext cx="5384800" cy="1357312"/>
        </p:xfrm>
        <a:graphic>
          <a:graphicData uri="http://schemas.openxmlformats.org/presentationml/2006/ole">
            <p:oleObj spid="_x0000_s22530" name="Formula" r:id="rId3" imgW="1950840" imgH="492840" progId="Equation.Ribbit">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7088" y="404813"/>
            <a:ext cx="7772400" cy="908050"/>
          </a:xfrm>
        </p:spPr>
        <p:txBody>
          <a:bodyPr/>
          <a:lstStyle/>
          <a:p>
            <a:pPr eaLnBrk="1" hangingPunct="1"/>
            <a:r>
              <a:rPr lang="en-US" altLang="zh-CN" sz="3600" b="1" smtClean="0"/>
              <a:t>Metropolis </a:t>
            </a:r>
            <a:r>
              <a:rPr lang="zh-CN" altLang="en-US" sz="3600" b="1" smtClean="0"/>
              <a:t>采样法概述 </a:t>
            </a:r>
            <a:r>
              <a:rPr lang="en-US" altLang="zh-CN" sz="3600" b="1" smtClean="0"/>
              <a:t>III</a:t>
            </a:r>
          </a:p>
        </p:txBody>
      </p:sp>
      <p:sp>
        <p:nvSpPr>
          <p:cNvPr id="23557" name="Rectangle 3"/>
          <p:cNvSpPr>
            <a:spLocks noChangeArrowheads="1"/>
          </p:cNvSpPr>
          <p:nvPr/>
        </p:nvSpPr>
        <p:spPr bwMode="auto">
          <a:xfrm>
            <a:off x="755650" y="1700213"/>
            <a:ext cx="7848600" cy="3736975"/>
          </a:xfrm>
          <a:prstGeom prst="rect">
            <a:avLst/>
          </a:prstGeom>
          <a:noFill/>
          <a:ln w="9525">
            <a:noFill/>
            <a:miter lim="800000"/>
            <a:headEnd/>
            <a:tailEnd/>
          </a:ln>
        </p:spPr>
        <p:txBody>
          <a:bodyPr>
            <a:spAutoFit/>
          </a:bodyPr>
          <a:lstStyle/>
          <a:p>
            <a:pPr marL="342900" indent="-342900" algn="just" eaLnBrk="1" hangingPunct="1">
              <a:spcBef>
                <a:spcPct val="20000"/>
              </a:spcBef>
              <a:buFontTx/>
              <a:buChar char="•"/>
            </a:pPr>
            <a:r>
              <a:rPr kumimoji="1" lang="zh-CN" altLang="en-US" sz="3200" i="0" baseline="0" dirty="0">
                <a:solidFill>
                  <a:schemeClr val="tx1"/>
                </a:solidFill>
                <a:latin typeface="Times New Roman" pitchFamily="18" charset="0"/>
              </a:rPr>
              <a:t>其中             是一个对称的互通转移矩阵</a:t>
            </a:r>
            <a:r>
              <a:rPr kumimoji="1" lang="en-US" altLang="zh-CN" sz="3200" i="0" baseline="0" dirty="0">
                <a:solidFill>
                  <a:schemeClr val="tx1"/>
                </a:solidFill>
                <a:latin typeface="Times New Roman" pitchFamily="18" charset="0"/>
              </a:rPr>
              <a:t>, </a:t>
            </a:r>
            <a:r>
              <a:rPr kumimoji="1" lang="zh-CN" altLang="en-US" sz="3200" i="0" baseline="0" dirty="0">
                <a:solidFill>
                  <a:schemeClr val="tx1"/>
                </a:solidFill>
                <a:latin typeface="Times New Roman" pitchFamily="18" charset="0"/>
              </a:rPr>
              <a:t>称为</a:t>
            </a:r>
            <a:r>
              <a:rPr kumimoji="1" lang="zh-CN" altLang="en-US" sz="3200" b="1" i="0" baseline="0" dirty="0">
                <a:solidFill>
                  <a:schemeClr val="tx1"/>
                </a:solidFill>
                <a:latin typeface="Times New Roman" pitchFamily="18" charset="0"/>
              </a:rPr>
              <a:t>预选矩阵</a:t>
            </a:r>
            <a:r>
              <a:rPr kumimoji="1" lang="zh-CN" altLang="en-US" sz="3200" i="0" baseline="0" dirty="0">
                <a:solidFill>
                  <a:schemeClr val="tx1"/>
                </a:solidFill>
                <a:latin typeface="Times New Roman" pitchFamily="18" charset="0"/>
              </a:rPr>
              <a:t>，使用它是为了减少状态间的连接</a:t>
            </a:r>
            <a:r>
              <a:rPr kumimoji="1" lang="en-US" altLang="zh-CN" sz="3200" i="0" baseline="0" dirty="0">
                <a:solidFill>
                  <a:schemeClr val="tx1"/>
                </a:solidFill>
                <a:latin typeface="Times New Roman" pitchFamily="18" charset="0"/>
              </a:rPr>
              <a:t>, </a:t>
            </a:r>
            <a:r>
              <a:rPr kumimoji="1" lang="zh-CN" altLang="en-US" sz="3200" i="0" baseline="0" dirty="0">
                <a:solidFill>
                  <a:schemeClr val="tx1"/>
                </a:solidFill>
                <a:latin typeface="Times New Roman" pitchFamily="18" charset="0"/>
              </a:rPr>
              <a:t>以加快 </a:t>
            </a:r>
            <a:r>
              <a:rPr kumimoji="1" lang="en-US" altLang="zh-CN" sz="3200" i="0" baseline="0" dirty="0">
                <a:solidFill>
                  <a:schemeClr val="tx1"/>
                </a:solidFill>
                <a:latin typeface="Times New Roman" pitchFamily="18" charset="0"/>
              </a:rPr>
              <a:t>Markov </a:t>
            </a:r>
            <a:r>
              <a:rPr kumimoji="1" lang="zh-CN" altLang="en-US" sz="3200" i="0" baseline="0" dirty="0">
                <a:solidFill>
                  <a:schemeClr val="tx1"/>
                </a:solidFill>
                <a:latin typeface="Times New Roman" pitchFamily="18" charset="0"/>
              </a:rPr>
              <a:t>链的分布向不变分布收敛的速度。</a:t>
            </a:r>
          </a:p>
          <a:p>
            <a:pPr marL="342900" indent="-342900" algn="just" eaLnBrk="1" hangingPunct="1">
              <a:spcBef>
                <a:spcPct val="20000"/>
              </a:spcBef>
              <a:buFontTx/>
              <a:buChar char="•"/>
            </a:pPr>
            <a:r>
              <a:rPr kumimoji="1" lang="zh-CN" altLang="en-US" sz="3200" i="0" baseline="0" dirty="0">
                <a:solidFill>
                  <a:schemeClr val="tx1"/>
                </a:solidFill>
                <a:latin typeface="Times New Roman" pitchFamily="18" charset="0"/>
              </a:rPr>
              <a:t>由于预选矩阵是一个对称的互通转移矩阵</a:t>
            </a:r>
            <a:r>
              <a:rPr kumimoji="1" lang="en-US" altLang="zh-CN" sz="3200" i="0" baseline="0" dirty="0">
                <a:solidFill>
                  <a:schemeClr val="tx1"/>
                </a:solidFill>
                <a:latin typeface="Times New Roman" pitchFamily="18" charset="0"/>
              </a:rPr>
              <a:t>, </a:t>
            </a:r>
            <a:r>
              <a:rPr kumimoji="1" lang="zh-CN" altLang="en-US" sz="3200" i="0" baseline="0" dirty="0">
                <a:solidFill>
                  <a:schemeClr val="tx1"/>
                </a:solidFill>
                <a:latin typeface="Times New Roman" pitchFamily="18" charset="0"/>
              </a:rPr>
              <a:t>所以</a:t>
            </a:r>
            <a:endParaRPr kumimoji="1" lang="en-US" altLang="zh-CN" sz="3200" i="0" baseline="0" dirty="0">
              <a:solidFill>
                <a:schemeClr val="tx1"/>
              </a:solidFill>
              <a:latin typeface="Times New Roman" pitchFamily="18" charset="0"/>
            </a:endParaRPr>
          </a:p>
          <a:p>
            <a:pPr marL="342900" indent="-342900" algn="just" eaLnBrk="1" hangingPunct="1">
              <a:spcBef>
                <a:spcPct val="20000"/>
              </a:spcBef>
              <a:buFontTx/>
              <a:buChar char="•"/>
            </a:pPr>
            <a:endParaRPr kumimoji="1" lang="en-US" altLang="zh-CN" sz="3200" i="0" baseline="0" dirty="0">
              <a:solidFill>
                <a:schemeClr val="tx1"/>
              </a:solidFill>
              <a:latin typeface="Times New Roman" pitchFamily="18" charset="0"/>
            </a:endParaRPr>
          </a:p>
        </p:txBody>
      </p:sp>
      <p:graphicFrame>
        <p:nvGraphicFramePr>
          <p:cNvPr id="23554" name="Object 5"/>
          <p:cNvGraphicFramePr>
            <a:graphicFrameLocks noChangeAspect="1"/>
          </p:cNvGraphicFramePr>
          <p:nvPr/>
        </p:nvGraphicFramePr>
        <p:xfrm>
          <a:off x="2127250" y="1771650"/>
          <a:ext cx="1214438" cy="409575"/>
        </p:xfrm>
        <a:graphic>
          <a:graphicData uri="http://schemas.openxmlformats.org/presentationml/2006/ole">
            <p:oleObj spid="_x0000_s23554" name="Formula" r:id="rId3" imgW="612360" imgH="205920" progId="Equation.Ribbit">
              <p:embed/>
            </p:oleObj>
          </a:graphicData>
        </a:graphic>
      </p:graphicFrame>
      <p:graphicFrame>
        <p:nvGraphicFramePr>
          <p:cNvPr id="23555" name="Object 6"/>
          <p:cNvGraphicFramePr>
            <a:graphicFrameLocks noChangeAspect="1"/>
          </p:cNvGraphicFramePr>
          <p:nvPr/>
        </p:nvGraphicFramePr>
        <p:xfrm>
          <a:off x="1714500" y="4929188"/>
          <a:ext cx="5764213" cy="1206500"/>
        </p:xfrm>
        <a:graphic>
          <a:graphicData uri="http://schemas.openxmlformats.org/presentationml/2006/ole">
            <p:oleObj spid="_x0000_s23555" name="Formula" r:id="rId4" imgW="2305080" imgH="482760" progId="Equation.Ribbit">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042988" y="620713"/>
            <a:ext cx="7772400" cy="855662"/>
          </a:xfrm>
        </p:spPr>
        <p:txBody>
          <a:bodyPr/>
          <a:lstStyle/>
          <a:p>
            <a:pPr eaLnBrk="1" hangingPunct="1"/>
            <a:r>
              <a:rPr lang="en-US" altLang="zh-CN" sz="4000" smtClean="0"/>
              <a:t>Metropolis </a:t>
            </a:r>
            <a:r>
              <a:rPr lang="zh-CN" altLang="en-US" sz="4000" smtClean="0"/>
              <a:t>采样法概述 </a:t>
            </a:r>
            <a:r>
              <a:rPr lang="en-US" altLang="zh-CN" sz="4000" smtClean="0"/>
              <a:t>IV</a:t>
            </a:r>
          </a:p>
        </p:txBody>
      </p:sp>
      <p:sp>
        <p:nvSpPr>
          <p:cNvPr id="24581" name="Rectangle 3"/>
          <p:cNvSpPr>
            <a:spLocks noGrp="1" noChangeArrowheads="1"/>
          </p:cNvSpPr>
          <p:nvPr>
            <p:ph type="body" sz="half" idx="1"/>
          </p:nvPr>
        </p:nvSpPr>
        <p:spPr>
          <a:xfrm>
            <a:off x="684213" y="1700213"/>
            <a:ext cx="7921625" cy="4752975"/>
          </a:xfrm>
        </p:spPr>
        <p:txBody>
          <a:bodyPr/>
          <a:lstStyle/>
          <a:p>
            <a:pPr eaLnBrk="1" hangingPunct="1"/>
            <a:r>
              <a:rPr lang="zh-CN" altLang="en-US" sz="2800" b="1" dirty="0" smtClean="0"/>
              <a:t>预选矩阵                  的选取</a:t>
            </a:r>
            <a:r>
              <a:rPr lang="en-US" altLang="zh-CN" sz="2800" b="1" dirty="0" smtClean="0"/>
              <a:t>:</a:t>
            </a:r>
            <a:r>
              <a:rPr lang="en-US" altLang="zh-CN" sz="2800" dirty="0" smtClean="0"/>
              <a:t>   </a:t>
            </a:r>
            <a:r>
              <a:rPr lang="zh-CN" altLang="en-US" sz="2800" dirty="0" smtClean="0"/>
              <a:t>在许多情况下</a:t>
            </a:r>
            <a:r>
              <a:rPr lang="en-US" altLang="zh-CN" sz="2800" dirty="0" smtClean="0"/>
              <a:t>, </a:t>
            </a:r>
            <a:r>
              <a:rPr lang="zh-CN" altLang="en-US" sz="2800" dirty="0" smtClean="0"/>
              <a:t>由于总的状态数非常多</a:t>
            </a:r>
            <a:r>
              <a:rPr lang="en-US" altLang="zh-CN" sz="2800" dirty="0" smtClean="0"/>
              <a:t>, </a:t>
            </a:r>
            <a:r>
              <a:rPr lang="zh-CN" altLang="en-US" sz="2800" dirty="0" smtClean="0"/>
              <a:t>我们希望每次转移只能到达很少的几个状态</a:t>
            </a:r>
            <a:r>
              <a:rPr lang="en-US" altLang="zh-CN" sz="2800" dirty="0" smtClean="0"/>
              <a:t>, </a:t>
            </a:r>
            <a:r>
              <a:rPr lang="zh-CN" altLang="en-US" sz="2800" dirty="0" smtClean="0"/>
              <a:t>但是保持不变分布仍然为    </a:t>
            </a:r>
            <a:r>
              <a:rPr lang="en-US" altLang="zh-CN" sz="2800" dirty="0" smtClean="0"/>
              <a:t>.</a:t>
            </a:r>
            <a:endParaRPr lang="zh-CN" altLang="en-US" sz="2800" b="1" dirty="0" smtClean="0"/>
          </a:p>
          <a:p>
            <a:pPr eaLnBrk="1" hangingPunct="1"/>
            <a:endParaRPr lang="zh-CN" altLang="en-US" sz="1000" b="1" dirty="0" smtClean="0"/>
          </a:p>
          <a:p>
            <a:pPr eaLnBrk="1" hangingPunct="1"/>
            <a:r>
              <a:rPr lang="zh-CN" altLang="en-US" sz="2800" dirty="0" smtClean="0"/>
              <a:t>我们通常选取非常稀疏的预选矩阵</a:t>
            </a:r>
            <a:r>
              <a:rPr lang="en-US" altLang="zh-CN" sz="2800" dirty="0" smtClean="0"/>
              <a:t>, </a:t>
            </a:r>
            <a:r>
              <a:rPr lang="zh-CN" altLang="en-US" sz="2800" dirty="0" smtClean="0"/>
              <a:t>只要保证它是互通而且对称的转移概率阵就行了</a:t>
            </a:r>
            <a:r>
              <a:rPr lang="en-US" altLang="zh-CN" sz="2800" dirty="0" smtClean="0"/>
              <a:t>.</a:t>
            </a:r>
            <a:endParaRPr lang="zh-CN" altLang="en-US" sz="2800" dirty="0" smtClean="0"/>
          </a:p>
          <a:p>
            <a:pPr eaLnBrk="1" hangingPunct="1"/>
            <a:endParaRPr lang="zh-CN" altLang="en-US" sz="900" dirty="0" smtClean="0"/>
          </a:p>
          <a:p>
            <a:pPr eaLnBrk="1" hangingPunct="1"/>
            <a:r>
              <a:rPr lang="zh-CN" altLang="en-US" sz="2800" dirty="0" smtClean="0"/>
              <a:t>例如当 </a:t>
            </a:r>
            <a:r>
              <a:rPr lang="en-US" altLang="zh-CN" sz="2800" b="1" i="1" dirty="0" smtClean="0">
                <a:latin typeface="Symbol" pitchFamily="18" charset="2"/>
              </a:rPr>
              <a:t>p</a:t>
            </a:r>
            <a:r>
              <a:rPr lang="en-US" altLang="zh-CN" sz="2800" b="1" i="1" dirty="0" smtClean="0"/>
              <a:t>  </a:t>
            </a:r>
            <a:r>
              <a:rPr lang="zh-CN" altLang="en-US" sz="2800" dirty="0" smtClean="0"/>
              <a:t>为多维分布</a:t>
            </a:r>
            <a:r>
              <a:rPr lang="en-US" altLang="zh-CN" sz="2800" dirty="0" smtClean="0"/>
              <a:t>, </a:t>
            </a:r>
            <a:r>
              <a:rPr lang="zh-CN" altLang="en-US" sz="2800" dirty="0" smtClean="0"/>
              <a:t>从一个状态 </a:t>
            </a:r>
            <a:r>
              <a:rPr lang="en-US" altLang="zh-CN" sz="2800" b="1" i="1" dirty="0" smtClean="0"/>
              <a:t>x </a:t>
            </a:r>
            <a:r>
              <a:rPr lang="zh-CN" altLang="en-US" sz="2800" dirty="0" smtClean="0"/>
              <a:t>出发</a:t>
            </a:r>
            <a:r>
              <a:rPr lang="en-US" altLang="zh-CN" sz="2800" dirty="0" smtClean="0"/>
              <a:t>,</a:t>
            </a:r>
            <a:r>
              <a:rPr lang="zh-CN" altLang="en-US" sz="2800" dirty="0" smtClean="0"/>
              <a:t>可规定它只能到达与它只有一个分量不同的状态</a:t>
            </a:r>
            <a:r>
              <a:rPr lang="en-US" altLang="zh-CN" sz="2800" dirty="0" smtClean="0"/>
              <a:t>.</a:t>
            </a:r>
            <a:endParaRPr lang="zh-CN" altLang="en-US" sz="2800" dirty="0" smtClean="0"/>
          </a:p>
        </p:txBody>
      </p:sp>
      <p:graphicFrame>
        <p:nvGraphicFramePr>
          <p:cNvPr id="24578" name="Object 5"/>
          <p:cNvGraphicFramePr>
            <a:graphicFrameLocks noChangeAspect="1"/>
          </p:cNvGraphicFramePr>
          <p:nvPr/>
        </p:nvGraphicFramePr>
        <p:xfrm>
          <a:off x="2699792" y="1700808"/>
          <a:ext cx="1182688" cy="406400"/>
        </p:xfrm>
        <a:graphic>
          <a:graphicData uri="http://schemas.openxmlformats.org/presentationml/2006/ole">
            <p:oleObj spid="_x0000_s24578" name="Formula" r:id="rId3" imgW="597240" imgH="204480" progId="Equation.Ribbit">
              <p:embed/>
            </p:oleObj>
          </a:graphicData>
        </a:graphic>
      </p:graphicFrame>
      <p:graphicFrame>
        <p:nvGraphicFramePr>
          <p:cNvPr id="24579" name="Object 6"/>
          <p:cNvGraphicFramePr>
            <a:graphicFrameLocks noChangeAspect="1"/>
          </p:cNvGraphicFramePr>
          <p:nvPr/>
        </p:nvGraphicFramePr>
        <p:xfrm>
          <a:off x="7786688" y="2714625"/>
          <a:ext cx="220662" cy="285750"/>
        </p:xfrm>
        <a:graphic>
          <a:graphicData uri="http://schemas.openxmlformats.org/presentationml/2006/ole">
            <p:oleObj spid="_x0000_s24579" name="Formula" r:id="rId4" imgW="90360" imgH="117000" progId="Equation.Ribbit">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GB" altLang="zh-CN" dirty="0">
                <a:ea typeface="宋体" pitchFamily="2" charset="-122"/>
              </a:rPr>
              <a:t>Metropolis-Hastings </a:t>
            </a:r>
            <a:r>
              <a:rPr lang="en-US" altLang="zh-CN" dirty="0" smtClean="0">
                <a:ea typeface="宋体" pitchFamily="2" charset="-122"/>
              </a:rPr>
              <a:t>A</a:t>
            </a:r>
            <a:r>
              <a:rPr lang="en-GB" altLang="zh-CN" dirty="0" err="1" smtClean="0">
                <a:ea typeface="宋体" pitchFamily="2" charset="-122"/>
              </a:rPr>
              <a:t>lgorithm</a:t>
            </a:r>
            <a:endParaRPr lang="en-GB" altLang="zh-CN" dirty="0">
              <a:ea typeface="宋体" pitchFamily="2" charset="-122"/>
            </a:endParaRPr>
          </a:p>
        </p:txBody>
      </p:sp>
      <p:sp>
        <p:nvSpPr>
          <p:cNvPr id="177155" name="Rectangle 3"/>
          <p:cNvSpPr>
            <a:spLocks noGrp="1" noChangeArrowheads="1"/>
          </p:cNvSpPr>
          <p:nvPr>
            <p:ph type="body" sz="half" idx="1"/>
          </p:nvPr>
        </p:nvSpPr>
        <p:spPr>
          <a:xfrm>
            <a:off x="500034" y="1643050"/>
            <a:ext cx="7786688" cy="4535487"/>
          </a:xfrm>
        </p:spPr>
        <p:txBody>
          <a:bodyPr/>
          <a:lstStyle/>
          <a:p>
            <a:r>
              <a:rPr lang="en-GB" altLang="zh-CN" sz="2800" dirty="0">
                <a:ea typeface="宋体" pitchFamily="2" charset="-122"/>
              </a:rPr>
              <a:t>Set an initial value </a:t>
            </a:r>
            <a:r>
              <a:rPr lang="en-GB" altLang="zh-CN" sz="2800" i="1" dirty="0">
                <a:ea typeface="宋体" pitchFamily="2" charset="-122"/>
              </a:rPr>
              <a:t>X</a:t>
            </a:r>
            <a:r>
              <a:rPr lang="en-GB" altLang="zh-CN" sz="2800" baseline="-25000" dirty="0">
                <a:ea typeface="宋体" pitchFamily="2" charset="-122"/>
              </a:rPr>
              <a:t>1</a:t>
            </a:r>
            <a:r>
              <a:rPr lang="en-GB" altLang="zh-CN" sz="2800" dirty="0">
                <a:ea typeface="宋体" pitchFamily="2" charset="-122"/>
              </a:rPr>
              <a:t>.</a:t>
            </a:r>
          </a:p>
          <a:p>
            <a:r>
              <a:rPr lang="en-GB" altLang="zh-CN" sz="2800" dirty="0">
                <a:ea typeface="宋体" pitchFamily="2" charset="-122"/>
              </a:rPr>
              <a:t>If the chain is currently at </a:t>
            </a:r>
            <a:r>
              <a:rPr lang="en-GB" altLang="zh-CN" sz="2800" i="1" dirty="0" err="1">
                <a:ea typeface="宋体" pitchFamily="2" charset="-122"/>
              </a:rPr>
              <a:t>X</a:t>
            </a:r>
            <a:r>
              <a:rPr lang="en-GB" altLang="zh-CN" sz="2800" baseline="-25000" dirty="0" err="1">
                <a:ea typeface="宋体" pitchFamily="2" charset="-122"/>
              </a:rPr>
              <a:t>n</a:t>
            </a:r>
            <a:r>
              <a:rPr lang="en-GB" altLang="zh-CN" sz="2800" baseline="-25000" dirty="0">
                <a:ea typeface="宋体" pitchFamily="2" charset="-122"/>
              </a:rPr>
              <a:t> </a:t>
            </a:r>
            <a:r>
              <a:rPr lang="en-GB" altLang="zh-CN" sz="2800" dirty="0">
                <a:ea typeface="宋体" pitchFamily="2" charset="-122"/>
              </a:rPr>
              <a:t>= </a:t>
            </a:r>
            <a:r>
              <a:rPr lang="en-GB" altLang="zh-CN" sz="2800" i="1" dirty="0">
                <a:latin typeface="Times New Roman" pitchFamily="18" charset="0"/>
                <a:ea typeface="宋体" pitchFamily="2" charset="-122"/>
              </a:rPr>
              <a:t>x</a:t>
            </a:r>
            <a:r>
              <a:rPr lang="en-GB" altLang="zh-CN" sz="2800" i="1" dirty="0">
                <a:ea typeface="宋体" pitchFamily="2" charset="-122"/>
              </a:rPr>
              <a:t>, </a:t>
            </a:r>
            <a:r>
              <a:rPr lang="en-GB" altLang="zh-CN" sz="2800" dirty="0">
                <a:ea typeface="宋体" pitchFamily="2" charset="-122"/>
              </a:rPr>
              <a:t>randomly propose a new position </a:t>
            </a:r>
            <a:r>
              <a:rPr lang="en-GB" altLang="zh-CN" sz="2800" i="1" dirty="0">
                <a:ea typeface="宋体" pitchFamily="2" charset="-122"/>
              </a:rPr>
              <a:t>X</a:t>
            </a:r>
            <a:r>
              <a:rPr lang="en-GB" altLang="zh-CN" sz="2800" baseline="-25000" dirty="0">
                <a:ea typeface="宋体" pitchFamily="2" charset="-122"/>
              </a:rPr>
              <a:t>n+1 </a:t>
            </a:r>
            <a:r>
              <a:rPr lang="en-GB" altLang="zh-CN" sz="2800" dirty="0">
                <a:ea typeface="宋体" pitchFamily="2" charset="-122"/>
              </a:rPr>
              <a:t>= </a:t>
            </a:r>
            <a:r>
              <a:rPr lang="en-GB" altLang="zh-CN" sz="2800" i="1" dirty="0">
                <a:latin typeface="Times New Roman" pitchFamily="18" charset="0"/>
                <a:ea typeface="宋体" pitchFamily="2" charset="-122"/>
              </a:rPr>
              <a:t>y</a:t>
            </a:r>
            <a:r>
              <a:rPr lang="en-GB" altLang="zh-CN" sz="2800" dirty="0">
                <a:ea typeface="宋体" pitchFamily="2" charset="-122"/>
              </a:rPr>
              <a:t> according to a proposal density </a:t>
            </a:r>
            <a:r>
              <a:rPr lang="en-GB" altLang="zh-CN" sz="2800" i="1" dirty="0" smtClean="0">
                <a:latin typeface="Times New Roman" pitchFamily="18" charset="0"/>
                <a:ea typeface="宋体" pitchFamily="2" charset="-122"/>
              </a:rPr>
              <a:t>q(x ,y).</a:t>
            </a:r>
            <a:endParaRPr lang="en-GB" altLang="zh-CN" sz="2800" i="1" dirty="0">
              <a:latin typeface="Times New Roman" pitchFamily="18" charset="0"/>
              <a:ea typeface="宋体" pitchFamily="2" charset="-122"/>
            </a:endParaRPr>
          </a:p>
          <a:p>
            <a:r>
              <a:rPr lang="en-GB" altLang="zh-CN" sz="2800" dirty="0">
                <a:ea typeface="宋体" pitchFamily="2" charset="-122"/>
              </a:rPr>
              <a:t>Accept the proposed jump with probability</a:t>
            </a:r>
          </a:p>
          <a:p>
            <a:endParaRPr lang="en-GB" altLang="zh-CN" sz="2800" dirty="0">
              <a:ea typeface="宋体" pitchFamily="2" charset="-122"/>
            </a:endParaRPr>
          </a:p>
          <a:p>
            <a:endParaRPr lang="en-GB" altLang="zh-CN" sz="2800" dirty="0">
              <a:ea typeface="宋体" pitchFamily="2" charset="-122"/>
            </a:endParaRPr>
          </a:p>
          <a:p>
            <a:endParaRPr lang="en-GB" altLang="zh-CN" sz="2800" dirty="0">
              <a:ea typeface="宋体" pitchFamily="2" charset="-122"/>
            </a:endParaRPr>
          </a:p>
          <a:p>
            <a:r>
              <a:rPr lang="en-GB" altLang="zh-CN" sz="2800" dirty="0">
                <a:ea typeface="宋体" pitchFamily="2" charset="-122"/>
              </a:rPr>
              <a:t>If not accepted, </a:t>
            </a:r>
            <a:r>
              <a:rPr lang="en-GB" altLang="zh-CN" sz="2800" i="1" dirty="0">
                <a:ea typeface="宋体" pitchFamily="2" charset="-122"/>
              </a:rPr>
              <a:t>X</a:t>
            </a:r>
            <a:r>
              <a:rPr lang="en-GB" altLang="zh-CN" sz="2800" baseline="-25000" dirty="0">
                <a:ea typeface="宋体" pitchFamily="2" charset="-122"/>
              </a:rPr>
              <a:t>n+1 </a:t>
            </a:r>
            <a:r>
              <a:rPr lang="en-GB" altLang="zh-CN" sz="2800" dirty="0">
                <a:ea typeface="宋体" pitchFamily="2" charset="-122"/>
              </a:rPr>
              <a:t>= </a:t>
            </a:r>
            <a:r>
              <a:rPr lang="en-GB" altLang="zh-CN" sz="2800" i="1" dirty="0">
                <a:latin typeface="Times New Roman" pitchFamily="18" charset="0"/>
                <a:ea typeface="宋体" pitchFamily="2" charset="-122"/>
              </a:rPr>
              <a:t>x.</a:t>
            </a:r>
            <a:r>
              <a:rPr lang="en-GB" altLang="zh-CN" sz="2800" dirty="0">
                <a:ea typeface="宋体" pitchFamily="2" charset="-122"/>
              </a:rPr>
              <a:t> </a:t>
            </a:r>
          </a:p>
          <a:p>
            <a:endParaRPr lang="en-GB" altLang="zh-CN" sz="2800" dirty="0">
              <a:ea typeface="宋体" pitchFamily="2" charset="-122"/>
            </a:endParaRPr>
          </a:p>
        </p:txBody>
      </p:sp>
      <p:graphicFrame>
        <p:nvGraphicFramePr>
          <p:cNvPr id="177156" name="Object 4"/>
          <p:cNvGraphicFramePr>
            <a:graphicFrameLocks noChangeAspect="1"/>
          </p:cNvGraphicFramePr>
          <p:nvPr>
            <p:ph sz="half" idx="2"/>
          </p:nvPr>
        </p:nvGraphicFramePr>
        <p:xfrm>
          <a:off x="2085975" y="4160838"/>
          <a:ext cx="4033838" cy="1381125"/>
        </p:xfrm>
        <a:graphic>
          <a:graphicData uri="http://schemas.openxmlformats.org/presentationml/2006/ole">
            <p:oleObj spid="_x0000_s152578" name="Equation" r:id="rId3" imgW="1409400" imgH="48240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Why M-H Works?</a:t>
            </a:r>
            <a:endParaRPr lang="zh-CN" altLang="en-US" dirty="0"/>
          </a:p>
        </p:txBody>
      </p:sp>
      <p:sp>
        <p:nvSpPr>
          <p:cNvPr id="6" name="内容占位符 5"/>
          <p:cNvSpPr>
            <a:spLocks noGrp="1"/>
          </p:cNvSpPr>
          <p:nvPr>
            <p:ph idx="1"/>
          </p:nvPr>
        </p:nvSpPr>
        <p:spPr/>
        <p:txBody>
          <a:bodyPr/>
          <a:lstStyle/>
          <a:p>
            <a:r>
              <a:rPr lang="en-US" altLang="zh-CN" dirty="0" smtClean="0"/>
              <a:t>Transition probability</a:t>
            </a:r>
          </a:p>
          <a:p>
            <a:endParaRPr lang="en-US" altLang="zh-CN" dirty="0" smtClean="0"/>
          </a:p>
          <a:p>
            <a:endParaRPr lang="en-US" altLang="zh-CN" dirty="0" smtClean="0"/>
          </a:p>
          <a:p>
            <a:endParaRPr lang="en-US" altLang="zh-CN" dirty="0" smtClean="0"/>
          </a:p>
          <a:p>
            <a:r>
              <a:rPr lang="en-US" altLang="zh-CN" dirty="0" smtClean="0"/>
              <a:t>Detailed balance</a:t>
            </a:r>
          </a:p>
          <a:p>
            <a:endParaRPr lang="zh-CN" altLang="en-US" dirty="0"/>
          </a:p>
        </p:txBody>
      </p:sp>
      <p:graphicFrame>
        <p:nvGraphicFramePr>
          <p:cNvPr id="7" name="对象 6"/>
          <p:cNvGraphicFramePr>
            <a:graphicFrameLocks noChangeAspect="1"/>
          </p:cNvGraphicFramePr>
          <p:nvPr/>
        </p:nvGraphicFramePr>
        <p:xfrm>
          <a:off x="1606550" y="2565400"/>
          <a:ext cx="5191125" cy="1214438"/>
        </p:xfrm>
        <a:graphic>
          <a:graphicData uri="http://schemas.openxmlformats.org/presentationml/2006/ole">
            <p:oleObj spid="_x0000_s153602" name="Formula" r:id="rId4" imgW="2620080" imgH="613440" progId="Equation.Ribbit">
              <p:embed/>
            </p:oleObj>
          </a:graphicData>
        </a:graphic>
      </p:graphicFrame>
      <p:graphicFrame>
        <p:nvGraphicFramePr>
          <p:cNvPr id="8" name="对象 7"/>
          <p:cNvGraphicFramePr>
            <a:graphicFrameLocks noChangeAspect="1"/>
          </p:cNvGraphicFramePr>
          <p:nvPr/>
        </p:nvGraphicFramePr>
        <p:xfrm>
          <a:off x="2483768" y="4653136"/>
          <a:ext cx="4024313" cy="349250"/>
        </p:xfrm>
        <a:graphic>
          <a:graphicData uri="http://schemas.openxmlformats.org/presentationml/2006/ole">
            <p:oleObj spid="_x0000_s153603" name="Formula" r:id="rId5" imgW="2029680" imgH="176760" progId="Equation.Ribbit">
              <p:embed/>
            </p:oleObj>
          </a:graphicData>
        </a:graphic>
      </p:graphicFrame>
      <p:graphicFrame>
        <p:nvGraphicFramePr>
          <p:cNvPr id="9" name="对象 8"/>
          <p:cNvGraphicFramePr>
            <a:graphicFrameLocks noChangeAspect="1"/>
          </p:cNvGraphicFramePr>
          <p:nvPr/>
        </p:nvGraphicFramePr>
        <p:xfrm>
          <a:off x="2051720" y="5301208"/>
          <a:ext cx="4911725" cy="349250"/>
        </p:xfrm>
        <a:graphic>
          <a:graphicData uri="http://schemas.openxmlformats.org/presentationml/2006/ole">
            <p:oleObj spid="_x0000_s153604" name="Formula" r:id="rId6" imgW="2477880" imgH="176760" progId="Equation.Ribbit">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M-H Works?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Case 1:</a:t>
            </a:r>
          </a:p>
          <a:p>
            <a:endParaRPr lang="en-US" altLang="zh-CN" dirty="0" smtClean="0"/>
          </a:p>
          <a:p>
            <a:r>
              <a:rPr lang="en-US" altLang="zh-CN" dirty="0" smtClean="0"/>
              <a:t>Case 2:</a:t>
            </a:r>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i.e.</a:t>
            </a:r>
            <a:endParaRPr lang="zh-CN" altLang="en-US" dirty="0" smtClean="0"/>
          </a:p>
          <a:p>
            <a:pPr>
              <a:buNone/>
            </a:pPr>
            <a:endParaRPr lang="en-US" altLang="zh-CN" dirty="0" smtClean="0"/>
          </a:p>
        </p:txBody>
      </p:sp>
      <p:graphicFrame>
        <p:nvGraphicFramePr>
          <p:cNvPr id="4" name="对象 3"/>
          <p:cNvGraphicFramePr>
            <a:graphicFrameLocks noChangeAspect="1"/>
          </p:cNvGraphicFramePr>
          <p:nvPr/>
        </p:nvGraphicFramePr>
        <p:xfrm>
          <a:off x="2285984" y="1714488"/>
          <a:ext cx="3254375" cy="349250"/>
        </p:xfrm>
        <a:graphic>
          <a:graphicData uri="http://schemas.openxmlformats.org/presentationml/2006/ole">
            <p:oleObj spid="_x0000_s154626" name="Formula" r:id="rId3" imgW="1640880" imgH="176760" progId="Equation.Ribbit">
              <p:embed/>
            </p:oleObj>
          </a:graphicData>
        </a:graphic>
      </p:graphicFrame>
      <p:graphicFrame>
        <p:nvGraphicFramePr>
          <p:cNvPr id="5" name="对象 4"/>
          <p:cNvGraphicFramePr>
            <a:graphicFrameLocks noChangeAspect="1"/>
          </p:cNvGraphicFramePr>
          <p:nvPr/>
        </p:nvGraphicFramePr>
        <p:xfrm>
          <a:off x="5715008" y="1714488"/>
          <a:ext cx="2678112" cy="349250"/>
        </p:xfrm>
        <a:graphic>
          <a:graphicData uri="http://schemas.openxmlformats.org/presentationml/2006/ole">
            <p:oleObj spid="_x0000_s154627" name="Formula" r:id="rId4" imgW="1350360" imgH="176760" progId="Equation.Ribbit">
              <p:embed/>
            </p:oleObj>
          </a:graphicData>
        </a:graphic>
      </p:graphicFrame>
      <p:graphicFrame>
        <p:nvGraphicFramePr>
          <p:cNvPr id="154628" name="Object 4"/>
          <p:cNvGraphicFramePr>
            <a:graphicFrameLocks noChangeAspect="1"/>
          </p:cNvGraphicFramePr>
          <p:nvPr/>
        </p:nvGraphicFramePr>
        <p:xfrm>
          <a:off x="2500298" y="2214554"/>
          <a:ext cx="4911725" cy="349250"/>
        </p:xfrm>
        <a:graphic>
          <a:graphicData uri="http://schemas.openxmlformats.org/presentationml/2006/ole">
            <p:oleObj spid="_x0000_s154628" name="Formula" r:id="rId5" imgW="2477880" imgH="176760" progId="Equation.Ribbit">
              <p:embed/>
            </p:oleObj>
          </a:graphicData>
        </a:graphic>
      </p:graphicFrame>
      <p:graphicFrame>
        <p:nvGraphicFramePr>
          <p:cNvPr id="154629" name="Object 5"/>
          <p:cNvGraphicFramePr>
            <a:graphicFrameLocks noChangeAspect="1"/>
          </p:cNvGraphicFramePr>
          <p:nvPr/>
        </p:nvGraphicFramePr>
        <p:xfrm>
          <a:off x="3071802" y="3000372"/>
          <a:ext cx="3254375" cy="349250"/>
        </p:xfrm>
        <a:graphic>
          <a:graphicData uri="http://schemas.openxmlformats.org/presentationml/2006/ole">
            <p:oleObj spid="_x0000_s154629" name="Formula" r:id="rId6" imgW="1640880" imgH="176760" progId="Equation.Ribbit">
              <p:embed/>
            </p:oleObj>
          </a:graphicData>
        </a:graphic>
      </p:graphicFrame>
      <p:graphicFrame>
        <p:nvGraphicFramePr>
          <p:cNvPr id="8" name="对象 7"/>
          <p:cNvGraphicFramePr>
            <a:graphicFrameLocks noChangeAspect="1"/>
          </p:cNvGraphicFramePr>
          <p:nvPr/>
        </p:nvGraphicFramePr>
        <p:xfrm>
          <a:off x="2571736" y="3500438"/>
          <a:ext cx="4268788" cy="755650"/>
        </p:xfrm>
        <a:graphic>
          <a:graphicData uri="http://schemas.openxmlformats.org/presentationml/2006/ole">
            <p:oleObj spid="_x0000_s154630" name="Formula" r:id="rId7" imgW="2152800" imgH="381240" progId="Equation.Ribbit">
              <p:embed/>
            </p:oleObj>
          </a:graphicData>
        </a:graphic>
      </p:graphicFrame>
      <p:graphicFrame>
        <p:nvGraphicFramePr>
          <p:cNvPr id="154631" name="Object 7"/>
          <p:cNvGraphicFramePr>
            <a:graphicFrameLocks noChangeAspect="1"/>
          </p:cNvGraphicFramePr>
          <p:nvPr/>
        </p:nvGraphicFramePr>
        <p:xfrm>
          <a:off x="1500166" y="4357694"/>
          <a:ext cx="6691313" cy="1190625"/>
        </p:xfrm>
        <a:graphic>
          <a:graphicData uri="http://schemas.openxmlformats.org/presentationml/2006/ole">
            <p:oleObj spid="_x0000_s154631" name="Formula" r:id="rId8" imgW="3377160" imgH="600840" progId="Equation.Ribbit">
              <p:embed/>
            </p:oleObj>
          </a:graphicData>
        </a:graphic>
      </p:graphicFrame>
      <p:graphicFrame>
        <p:nvGraphicFramePr>
          <p:cNvPr id="154632" name="Object 8"/>
          <p:cNvGraphicFramePr>
            <a:graphicFrameLocks noChangeAspect="1"/>
          </p:cNvGraphicFramePr>
          <p:nvPr/>
        </p:nvGraphicFramePr>
        <p:xfrm>
          <a:off x="2786050" y="5786454"/>
          <a:ext cx="4024312" cy="349250"/>
        </p:xfrm>
        <a:graphic>
          <a:graphicData uri="http://schemas.openxmlformats.org/presentationml/2006/ole">
            <p:oleObj spid="_x0000_s154632" name="Formula" r:id="rId9" imgW="2029680" imgH="176760" progId="Equation.Ribbit">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M-H Works?</a:t>
            </a:r>
            <a:endParaRPr lang="zh-CN" altLang="en-US" dirty="0"/>
          </a:p>
        </p:txBody>
      </p:sp>
      <p:sp>
        <p:nvSpPr>
          <p:cNvPr id="3" name="内容占位符 2"/>
          <p:cNvSpPr>
            <a:spLocks noGrp="1"/>
          </p:cNvSpPr>
          <p:nvPr>
            <p:ph idx="1"/>
          </p:nvPr>
        </p:nvSpPr>
        <p:spPr/>
        <p:txBody>
          <a:bodyPr/>
          <a:lstStyle/>
          <a:p>
            <a:r>
              <a:rPr lang="en-US" altLang="zh-CN" dirty="0" smtClean="0"/>
              <a:t>Case 3:</a:t>
            </a:r>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i.e. </a:t>
            </a:r>
          </a:p>
          <a:p>
            <a:pPr>
              <a:buNone/>
            </a:pPr>
            <a:r>
              <a:rPr lang="en-US" altLang="zh-CN" dirty="0" smtClean="0"/>
              <a:t> </a:t>
            </a:r>
            <a:endParaRPr lang="zh-CN" altLang="en-US" dirty="0"/>
          </a:p>
        </p:txBody>
      </p:sp>
      <p:graphicFrame>
        <p:nvGraphicFramePr>
          <p:cNvPr id="155650" name="Object 2"/>
          <p:cNvGraphicFramePr>
            <a:graphicFrameLocks noChangeAspect="1"/>
          </p:cNvGraphicFramePr>
          <p:nvPr/>
        </p:nvGraphicFramePr>
        <p:xfrm>
          <a:off x="2339752" y="1772816"/>
          <a:ext cx="3254375" cy="349250"/>
        </p:xfrm>
        <a:graphic>
          <a:graphicData uri="http://schemas.openxmlformats.org/presentationml/2006/ole">
            <p:oleObj spid="_x0000_s155650" name="Formula" r:id="rId3" imgW="1640880" imgH="176760" progId="Equation.Ribbit">
              <p:embed/>
            </p:oleObj>
          </a:graphicData>
        </a:graphic>
      </p:graphicFrame>
      <p:graphicFrame>
        <p:nvGraphicFramePr>
          <p:cNvPr id="155651" name="Object 3"/>
          <p:cNvGraphicFramePr>
            <a:graphicFrameLocks noChangeAspect="1"/>
          </p:cNvGraphicFramePr>
          <p:nvPr/>
        </p:nvGraphicFramePr>
        <p:xfrm>
          <a:off x="2195736" y="2420888"/>
          <a:ext cx="4265612" cy="755650"/>
        </p:xfrm>
        <a:graphic>
          <a:graphicData uri="http://schemas.openxmlformats.org/presentationml/2006/ole">
            <p:oleObj spid="_x0000_s155651" name="Formula" r:id="rId4" imgW="2150280" imgH="381240" progId="Equation.Ribbit">
              <p:embed/>
            </p:oleObj>
          </a:graphicData>
        </a:graphic>
      </p:graphicFrame>
      <p:graphicFrame>
        <p:nvGraphicFramePr>
          <p:cNvPr id="155652" name="Object 4"/>
          <p:cNvGraphicFramePr>
            <a:graphicFrameLocks noChangeAspect="1"/>
          </p:cNvGraphicFramePr>
          <p:nvPr/>
        </p:nvGraphicFramePr>
        <p:xfrm>
          <a:off x="1428728" y="3286124"/>
          <a:ext cx="6710363" cy="1190625"/>
        </p:xfrm>
        <a:graphic>
          <a:graphicData uri="http://schemas.openxmlformats.org/presentationml/2006/ole">
            <p:oleObj spid="_x0000_s155652" name="Formula" r:id="rId5" imgW="3386160" imgH="600840" progId="Equation.Ribbit">
              <p:embed/>
            </p:oleObj>
          </a:graphicData>
        </a:graphic>
      </p:graphicFrame>
      <p:graphicFrame>
        <p:nvGraphicFramePr>
          <p:cNvPr id="155654" name="Object 6"/>
          <p:cNvGraphicFramePr>
            <a:graphicFrameLocks noChangeAspect="1"/>
          </p:cNvGraphicFramePr>
          <p:nvPr/>
        </p:nvGraphicFramePr>
        <p:xfrm>
          <a:off x="2571736" y="5214950"/>
          <a:ext cx="4024312" cy="349250"/>
        </p:xfrm>
        <a:graphic>
          <a:graphicData uri="http://schemas.openxmlformats.org/presentationml/2006/ole">
            <p:oleObj spid="_x0000_s155654" name="Formula" r:id="rId6" imgW="2029680" imgH="176760" progId="Equation.Ribbit">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副标题 5"/>
          <p:cNvSpPr>
            <a:spLocks noGrp="1"/>
          </p:cNvSpPr>
          <p:nvPr>
            <p:ph type="subTitle" idx="1"/>
          </p:nvPr>
        </p:nvSpPr>
        <p:spPr>
          <a:xfrm>
            <a:off x="1500166" y="1500174"/>
            <a:ext cx="6400800" cy="1752600"/>
          </a:xfrm>
        </p:spPr>
        <p:txBody>
          <a:bodyPr/>
          <a:lstStyle/>
          <a:p>
            <a:r>
              <a:rPr lang="en-US" altLang="zh-CN" dirty="0" smtClean="0"/>
              <a:t>MCMC</a:t>
            </a:r>
            <a:r>
              <a:rPr lang="zh-CN" altLang="en-US" dirty="0" smtClean="0"/>
              <a:t>应用于优化</a:t>
            </a:r>
            <a:endParaRPr lang="en-US" altLang="zh-CN" dirty="0" smtClean="0"/>
          </a:p>
          <a:p>
            <a:r>
              <a:rPr lang="zh-CN" altLang="en-US" dirty="0" smtClean="0"/>
              <a:t>模拟退火算法大意</a:t>
            </a:r>
          </a:p>
        </p:txBody>
      </p:sp>
      <p:sp>
        <p:nvSpPr>
          <p:cNvPr id="7" name="TextBox 6"/>
          <p:cNvSpPr txBox="1"/>
          <p:nvPr/>
        </p:nvSpPr>
        <p:spPr>
          <a:xfrm>
            <a:off x="2000232" y="3786190"/>
            <a:ext cx="6357937" cy="1077912"/>
          </a:xfrm>
          <a:prstGeom prst="rect">
            <a:avLst/>
          </a:prstGeom>
          <a:noFill/>
        </p:spPr>
        <p:txBody>
          <a:bodyPr>
            <a:spAutoFit/>
          </a:bodyPr>
          <a:lstStyle/>
          <a:p>
            <a:pPr>
              <a:defRPr/>
            </a:pPr>
            <a:r>
              <a:rPr lang="zh-CN" altLang="en-US" i="0" dirty="0">
                <a:latin typeface="+mn-lt"/>
              </a:rPr>
              <a:t>部分</a:t>
            </a:r>
            <a:r>
              <a:rPr lang="en-US" altLang="zh-CN" i="0" dirty="0">
                <a:latin typeface="+mn-lt"/>
              </a:rPr>
              <a:t>Slides</a:t>
            </a:r>
            <a:r>
              <a:rPr lang="zh-CN" altLang="en-US" i="0" dirty="0">
                <a:latin typeface="+mn-lt"/>
              </a:rPr>
              <a:t>从下面的</a:t>
            </a:r>
            <a:r>
              <a:rPr lang="en-US" altLang="zh-CN" i="0" dirty="0">
                <a:latin typeface="+mn-lt"/>
              </a:rPr>
              <a:t>PPT</a:t>
            </a:r>
            <a:r>
              <a:rPr lang="zh-CN" altLang="en-US" i="0" dirty="0">
                <a:latin typeface="+mn-lt"/>
              </a:rPr>
              <a:t>中摘录</a:t>
            </a:r>
            <a:endParaRPr lang="en-US" altLang="zh-CN" i="0" dirty="0">
              <a:latin typeface="+mn-lt"/>
            </a:endParaRPr>
          </a:p>
          <a:p>
            <a:pPr>
              <a:defRPr/>
            </a:pPr>
            <a:r>
              <a:rPr lang="en-US" altLang="zh-CN" i="0" dirty="0">
                <a:latin typeface="+mn-lt"/>
              </a:rPr>
              <a:t>www.intelligentmodelling.org.uk/AB/G52AIM/G52AIM-Lecture03.ppt</a:t>
            </a:r>
          </a:p>
          <a:p>
            <a:pPr>
              <a:defRPr/>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标题 1"/>
          <p:cNvSpPr>
            <a:spLocks noGrp="1"/>
          </p:cNvSpPr>
          <p:nvPr>
            <p:ph type="title"/>
          </p:nvPr>
        </p:nvSpPr>
        <p:spPr/>
        <p:txBody>
          <a:bodyPr/>
          <a:lstStyle/>
          <a:p>
            <a:pPr eaLnBrk="1" hangingPunct="1"/>
            <a:r>
              <a:rPr lang="en-US" altLang="zh-CN" smtClean="0"/>
              <a:t>Monte Carlo </a:t>
            </a:r>
            <a:r>
              <a:rPr lang="zh-CN" altLang="en-US" smtClean="0"/>
              <a:t>近似计算</a:t>
            </a:r>
          </a:p>
        </p:txBody>
      </p:sp>
      <p:sp>
        <p:nvSpPr>
          <p:cNvPr id="13319" name="内容占位符 2"/>
          <p:cNvSpPr>
            <a:spLocks noGrp="1"/>
          </p:cNvSpPr>
          <p:nvPr>
            <p:ph idx="1"/>
          </p:nvPr>
        </p:nvSpPr>
        <p:spPr/>
        <p:txBody>
          <a:bodyPr/>
          <a:lstStyle/>
          <a:p>
            <a:pPr eaLnBrk="1" hangingPunct="1"/>
            <a:r>
              <a:rPr lang="zh-CN" altLang="en-US" dirty="0" smtClean="0"/>
              <a:t>例</a:t>
            </a:r>
            <a:r>
              <a:rPr lang="en-US" altLang="zh-CN" dirty="0" smtClean="0"/>
              <a:t>: </a:t>
            </a:r>
            <a:r>
              <a:rPr lang="zh-CN" altLang="en-US" dirty="0" smtClean="0"/>
              <a:t>求</a:t>
            </a:r>
            <a:r>
              <a:rPr lang="zh-CN" altLang="en-US" i="1" dirty="0" smtClean="0">
                <a:latin typeface="Symbol" pitchFamily="18" charset="2"/>
              </a:rPr>
              <a:t> </a:t>
            </a:r>
            <a:r>
              <a:rPr lang="en-US" altLang="zh-CN" i="1" dirty="0" smtClean="0">
                <a:latin typeface="Symbol" pitchFamily="18" charset="2"/>
              </a:rPr>
              <a:t>p</a:t>
            </a:r>
            <a:r>
              <a:rPr lang="en-US" altLang="zh-CN" i="1" dirty="0" smtClean="0">
                <a:latin typeface="宋体" pitchFamily="2" charset="-122"/>
              </a:rPr>
              <a:t> </a:t>
            </a:r>
            <a:r>
              <a:rPr lang="zh-CN" altLang="en-US" dirty="0" smtClean="0">
                <a:latin typeface="宋体" pitchFamily="2" charset="-122"/>
              </a:rPr>
              <a:t>的近似值</a:t>
            </a:r>
            <a:endParaRPr lang="en-US" altLang="zh-CN" dirty="0" smtClean="0">
              <a:latin typeface="宋体" pitchFamily="2" charset="-122"/>
            </a:endParaRPr>
          </a:p>
          <a:p>
            <a:pPr eaLnBrk="1" hangingPunct="1"/>
            <a:r>
              <a:rPr lang="zh-CN" altLang="en-US" dirty="0" smtClean="0">
                <a:latin typeface="宋体" pitchFamily="2" charset="-122"/>
              </a:rPr>
              <a:t>考虑在单位方块上均匀分布的二元随机变量   </a:t>
            </a:r>
            <a:endParaRPr lang="en-US" altLang="zh-CN" dirty="0" smtClean="0">
              <a:latin typeface="宋体" pitchFamily="2" charset="-122"/>
            </a:endParaRPr>
          </a:p>
          <a:p>
            <a:pPr eaLnBrk="1" hangingPunct="1"/>
            <a:endParaRPr lang="en-US" altLang="zh-CN" dirty="0" smtClean="0">
              <a:latin typeface="宋体" pitchFamily="2" charset="-122"/>
            </a:endParaRPr>
          </a:p>
          <a:p>
            <a:pPr eaLnBrk="1" hangingPunct="1"/>
            <a:r>
              <a:rPr lang="zh-CN" altLang="en-US" dirty="0" smtClean="0">
                <a:latin typeface="宋体" pitchFamily="2" charset="-122"/>
              </a:rPr>
              <a:t>如果生成一组样本</a:t>
            </a:r>
            <a:endParaRPr lang="en-US" altLang="zh-CN" dirty="0" smtClean="0">
              <a:latin typeface="宋体" pitchFamily="2" charset="-122"/>
            </a:endParaRPr>
          </a:p>
          <a:p>
            <a:pPr eaLnBrk="1" hangingPunct="1"/>
            <a:endParaRPr lang="en-US" altLang="zh-CN" dirty="0" smtClean="0">
              <a:latin typeface="宋体" pitchFamily="2" charset="-122"/>
            </a:endParaRPr>
          </a:p>
          <a:p>
            <a:pPr eaLnBrk="1" hangingPunct="1"/>
            <a:r>
              <a:rPr lang="zh-CN" altLang="en-US" dirty="0" smtClean="0">
                <a:latin typeface="宋体" pitchFamily="2" charset="-122"/>
              </a:rPr>
              <a:t>其落在单位圆内的频率</a:t>
            </a:r>
            <a:r>
              <a:rPr lang="en-US" altLang="zh-CN" dirty="0" err="1" smtClean="0">
                <a:latin typeface="宋体" pitchFamily="2" charset="-122"/>
              </a:rPr>
              <a:t>v</a:t>
            </a:r>
            <a:r>
              <a:rPr lang="en-US" altLang="zh-CN" baseline="-25000" dirty="0" err="1" smtClean="0">
                <a:latin typeface="宋体" pitchFamily="2" charset="-122"/>
              </a:rPr>
              <a:t>n</a:t>
            </a:r>
            <a:r>
              <a:rPr lang="zh-CN" altLang="en-US" dirty="0" smtClean="0">
                <a:latin typeface="宋体" pitchFamily="2" charset="-122"/>
              </a:rPr>
              <a:t>就是   的估计值</a:t>
            </a:r>
          </a:p>
          <a:p>
            <a:pPr eaLnBrk="1" hangingPunct="1"/>
            <a:endParaRPr lang="en-US" altLang="zh-CN" dirty="0" smtClean="0">
              <a:latin typeface="宋体" pitchFamily="2" charset="-122"/>
            </a:endParaRPr>
          </a:p>
          <a:p>
            <a:pPr eaLnBrk="1" hangingPunct="1"/>
            <a:endParaRPr lang="zh-CN" altLang="en-US" dirty="0" smtClean="0"/>
          </a:p>
        </p:txBody>
      </p:sp>
      <p:graphicFrame>
        <p:nvGraphicFramePr>
          <p:cNvPr id="13314" name="Object 2"/>
          <p:cNvGraphicFramePr>
            <a:graphicFrameLocks noChangeAspect="1"/>
          </p:cNvGraphicFramePr>
          <p:nvPr/>
        </p:nvGraphicFramePr>
        <p:xfrm>
          <a:off x="1428750" y="2786063"/>
          <a:ext cx="714375" cy="355600"/>
        </p:xfrm>
        <a:graphic>
          <a:graphicData uri="http://schemas.openxmlformats.org/presentationml/2006/ole">
            <p:oleObj spid="_x0000_s89090" name="Formula" r:id="rId3" imgW="360720" imgH="179280" progId="Equation.Ribbit">
              <p:embed/>
            </p:oleObj>
          </a:graphicData>
        </a:graphic>
      </p:graphicFrame>
      <p:graphicFrame>
        <p:nvGraphicFramePr>
          <p:cNvPr id="13315" name="Object 3"/>
          <p:cNvGraphicFramePr>
            <a:graphicFrameLocks noChangeAspect="1"/>
          </p:cNvGraphicFramePr>
          <p:nvPr/>
        </p:nvGraphicFramePr>
        <p:xfrm>
          <a:off x="2928938" y="3071813"/>
          <a:ext cx="2662237" cy="585787"/>
        </p:xfrm>
        <a:graphic>
          <a:graphicData uri="http://schemas.openxmlformats.org/presentationml/2006/ole">
            <p:oleObj spid="_x0000_s89091" name="Formula" r:id="rId4" imgW="1342440" imgH="294840" progId="Equation.Ribbit">
              <p:embed/>
            </p:oleObj>
          </a:graphicData>
        </a:graphic>
      </p:graphicFrame>
      <p:graphicFrame>
        <p:nvGraphicFramePr>
          <p:cNvPr id="13316" name="Object 4"/>
          <p:cNvGraphicFramePr>
            <a:graphicFrameLocks noChangeAspect="1"/>
          </p:cNvGraphicFramePr>
          <p:nvPr/>
        </p:nvGraphicFramePr>
        <p:xfrm>
          <a:off x="2714625" y="4643438"/>
          <a:ext cx="2563813" cy="355600"/>
        </p:xfrm>
        <a:graphic>
          <a:graphicData uri="http://schemas.openxmlformats.org/presentationml/2006/ole">
            <p:oleObj spid="_x0000_s89092" name="Formula" r:id="rId5" imgW="1293120" imgH="179280" progId="Equation.Ribbit">
              <p:embed/>
            </p:oleObj>
          </a:graphicData>
        </a:graphic>
      </p:graphicFrame>
      <p:graphicFrame>
        <p:nvGraphicFramePr>
          <p:cNvPr id="13317" name="Object 5"/>
          <p:cNvGraphicFramePr>
            <a:graphicFrameLocks noChangeAspect="1"/>
          </p:cNvGraphicFramePr>
          <p:nvPr/>
        </p:nvGraphicFramePr>
        <p:xfrm>
          <a:off x="6286500" y="5072063"/>
          <a:ext cx="203200" cy="585787"/>
        </p:xfrm>
        <a:graphic>
          <a:graphicData uri="http://schemas.openxmlformats.org/presentationml/2006/ole">
            <p:oleObj spid="_x0000_s89093" name="Formula" r:id="rId6" imgW="102960" imgH="294840" progId="Equation.Ribbit">
              <p:embed/>
            </p:oleObj>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noGrp="1"/>
          </p:cNvSpPr>
          <p:nvPr>
            <p:ph type="title"/>
          </p:nvPr>
        </p:nvSpPr>
        <p:spPr/>
        <p:txBody>
          <a:bodyPr/>
          <a:lstStyle/>
          <a:p>
            <a:r>
              <a:rPr lang="zh-CN" altLang="en-US" smtClean="0"/>
              <a:t>优化问题</a:t>
            </a:r>
          </a:p>
        </p:txBody>
      </p:sp>
      <p:sp>
        <p:nvSpPr>
          <p:cNvPr id="25604" name="内容占位符 2"/>
          <p:cNvSpPr>
            <a:spLocks noGrp="1"/>
          </p:cNvSpPr>
          <p:nvPr>
            <p:ph idx="1"/>
          </p:nvPr>
        </p:nvSpPr>
        <p:spPr/>
        <p:txBody>
          <a:bodyPr/>
          <a:lstStyle/>
          <a:p>
            <a:r>
              <a:rPr lang="zh-CN" altLang="en-US" smtClean="0"/>
              <a:t>考虑最简单的单变量函数的最大值求解问题</a:t>
            </a:r>
          </a:p>
        </p:txBody>
      </p:sp>
      <p:graphicFrame>
        <p:nvGraphicFramePr>
          <p:cNvPr id="25602" name="Object 2"/>
          <p:cNvGraphicFramePr>
            <a:graphicFrameLocks noChangeAspect="1"/>
          </p:cNvGraphicFramePr>
          <p:nvPr/>
        </p:nvGraphicFramePr>
        <p:xfrm>
          <a:off x="3306763" y="3089275"/>
          <a:ext cx="2378075" cy="528638"/>
        </p:xfrm>
        <a:graphic>
          <a:graphicData uri="http://schemas.openxmlformats.org/presentationml/2006/ole">
            <p:oleObj spid="_x0000_s25602" name="Formula" r:id="rId3" imgW="1200240" imgH="266760" progId="Equation.Ribbit">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p:txBody>
          <a:bodyPr/>
          <a:lstStyle/>
          <a:p>
            <a:r>
              <a:rPr lang="en-US" altLang="zh-CN" smtClean="0"/>
              <a:t>Hill Climbing</a:t>
            </a:r>
            <a:endParaRPr lang="zh-CN" altLang="en-US" smtClean="0"/>
          </a:p>
        </p:txBody>
      </p:sp>
      <p:graphicFrame>
        <p:nvGraphicFramePr>
          <p:cNvPr id="26626" name="Object 2"/>
          <p:cNvGraphicFramePr>
            <a:graphicFrameLocks noChangeAspect="1"/>
          </p:cNvGraphicFramePr>
          <p:nvPr/>
        </p:nvGraphicFramePr>
        <p:xfrm>
          <a:off x="457200" y="1266825"/>
          <a:ext cx="8229600" cy="4705350"/>
        </p:xfrm>
        <a:graphic>
          <a:graphicData uri="http://schemas.openxmlformats.org/presentationml/2006/ole">
            <p:oleObj spid="_x0000_s26626" name="Photo Editor Photo" r:id="rId3" imgW="7942857" imgH="4544059" progId="">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mtClean="0"/>
              <a:t>The Problem with Hill Climbing</a:t>
            </a:r>
            <a:endParaRPr lang="zh-CN" altLang="en-US" smtClean="0"/>
          </a:p>
        </p:txBody>
      </p:sp>
      <p:sp>
        <p:nvSpPr>
          <p:cNvPr id="54275" name="内容占位符 2"/>
          <p:cNvSpPr>
            <a:spLocks noGrp="1"/>
          </p:cNvSpPr>
          <p:nvPr>
            <p:ph idx="1"/>
          </p:nvPr>
        </p:nvSpPr>
        <p:spPr/>
        <p:txBody>
          <a:bodyPr/>
          <a:lstStyle/>
          <a:p>
            <a:r>
              <a:rPr lang="en-US" altLang="zh-CN" smtClean="0"/>
              <a:t>Gets stuck at local minima</a:t>
            </a:r>
          </a:p>
          <a:p>
            <a:r>
              <a:rPr lang="en-US" altLang="zh-CN" smtClean="0"/>
              <a:t>Possible solutions</a:t>
            </a:r>
          </a:p>
          <a:p>
            <a:pPr lvl="1"/>
            <a:r>
              <a:rPr lang="en-US" altLang="zh-CN" smtClean="0"/>
              <a:t>Try several runs, starting at different positions</a:t>
            </a:r>
          </a:p>
          <a:p>
            <a:pPr lvl="1"/>
            <a:r>
              <a:rPr lang="en-US" altLang="zh-CN" smtClean="0"/>
              <a:t>Increase the size of the neighbourhood (e.g. in TSP try 3-opt rather than 2-opt)</a:t>
            </a:r>
          </a:p>
          <a:p>
            <a:pPr lvl="1"/>
            <a:endParaRPr lang="zh-CN" alt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ea typeface="標楷體" pitchFamily="65" charset="-120"/>
              </a:rPr>
              <a:t>Simulated Annealing</a:t>
            </a:r>
            <a:endParaRPr lang="zh-CN" altLang="en-US" smtClean="0"/>
          </a:p>
        </p:txBody>
      </p:sp>
      <p:sp>
        <p:nvSpPr>
          <p:cNvPr id="51203" name="内容占位符 2"/>
          <p:cNvSpPr>
            <a:spLocks noGrp="1"/>
          </p:cNvSpPr>
          <p:nvPr>
            <p:ph idx="1"/>
          </p:nvPr>
        </p:nvSpPr>
        <p:spPr/>
        <p:txBody>
          <a:bodyPr/>
          <a:lstStyle/>
          <a:p>
            <a:r>
              <a:rPr lang="en-US" altLang="zh-CN" dirty="0" smtClean="0"/>
              <a:t>Motivated by the physical annealing process</a:t>
            </a:r>
          </a:p>
          <a:p>
            <a:r>
              <a:rPr lang="en-US" altLang="zh-CN" dirty="0" smtClean="0"/>
              <a:t>Material is heated and slowly cooled into a uniform structure</a:t>
            </a:r>
          </a:p>
          <a:p>
            <a:r>
              <a:rPr lang="en-US" altLang="zh-CN" dirty="0" smtClean="0"/>
              <a:t>Simulated annealing mimics this process</a:t>
            </a:r>
          </a:p>
          <a:p>
            <a:r>
              <a:rPr lang="en-US" altLang="zh-CN" dirty="0" smtClean="0"/>
              <a:t>The first SA algorithm was developed in 1953 (Metropolis)</a:t>
            </a:r>
            <a:endParaRPr lang="zh-CN" altLang="en-US" dirty="0" smtClean="0"/>
          </a:p>
          <a:p>
            <a:endParaRPr lang="zh-CN" altLang="en-US" dirty="0" smtClean="0"/>
          </a:p>
        </p:txBody>
      </p:sp>
      <p:sp>
        <p:nvSpPr>
          <p:cNvPr id="51204" name="TextBox 4"/>
          <p:cNvSpPr txBox="1">
            <a:spLocks noChangeArrowheads="1"/>
          </p:cNvSpPr>
          <p:nvPr/>
        </p:nvSpPr>
        <p:spPr bwMode="auto">
          <a:xfrm>
            <a:off x="1547664" y="5373216"/>
            <a:ext cx="7286625" cy="830262"/>
          </a:xfrm>
          <a:prstGeom prst="rect">
            <a:avLst/>
          </a:prstGeom>
          <a:noFill/>
          <a:ln w="9525">
            <a:noFill/>
            <a:miter lim="800000"/>
            <a:headEnd/>
            <a:tailEnd/>
          </a:ln>
        </p:spPr>
        <p:txBody>
          <a:bodyPr>
            <a:spAutoFit/>
          </a:bodyPr>
          <a:lstStyle/>
          <a:p>
            <a:r>
              <a:rPr lang="en-US" altLang="zh-CN" i="0" dirty="0"/>
              <a:t>Metropolis, N., </a:t>
            </a:r>
            <a:r>
              <a:rPr lang="en-US" altLang="zh-CN" i="0" dirty="0" err="1"/>
              <a:t>Rosenbluth</a:t>
            </a:r>
            <a:r>
              <a:rPr lang="en-US" altLang="zh-CN" i="0" dirty="0"/>
              <a:t>, A.W., </a:t>
            </a:r>
            <a:r>
              <a:rPr lang="en-US" altLang="zh-CN" i="0" dirty="0" err="1"/>
              <a:t>Rosenbluth</a:t>
            </a:r>
            <a:r>
              <a:rPr lang="en-US" altLang="zh-CN" i="0" dirty="0"/>
              <a:t>, M.N., Teller, A.H. and Teller, E.  Equations of State Calculations by Fast Computing Machines. Journal of Chemical Physics, 21(6):1087-1092, 1953.</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ea typeface="標楷體" pitchFamily="65" charset="-120"/>
              </a:rPr>
              <a:t>Simulated Annealing</a:t>
            </a:r>
            <a:endParaRPr lang="zh-CN" altLang="en-US" smtClean="0"/>
          </a:p>
        </p:txBody>
      </p:sp>
      <p:sp>
        <p:nvSpPr>
          <p:cNvPr id="52227" name="内容占位符 2"/>
          <p:cNvSpPr>
            <a:spLocks noGrp="1"/>
          </p:cNvSpPr>
          <p:nvPr>
            <p:ph idx="1"/>
          </p:nvPr>
        </p:nvSpPr>
        <p:spPr/>
        <p:txBody>
          <a:bodyPr/>
          <a:lstStyle/>
          <a:p>
            <a:r>
              <a:rPr lang="en-US" altLang="zh-CN" smtClean="0"/>
              <a:t>Compared to hill climbing the main difference is that SA allows downwards steps</a:t>
            </a:r>
          </a:p>
          <a:p>
            <a:r>
              <a:rPr lang="en-US" altLang="zh-CN" smtClean="0"/>
              <a:t>Simulated annealing also differs from hill climbing in that a move is selected at random and then decides whether to accept it</a:t>
            </a:r>
          </a:p>
          <a:p>
            <a:r>
              <a:rPr lang="en-US" altLang="zh-CN" smtClean="0"/>
              <a:t>In SA better moves are always accepted. worse moves are not</a:t>
            </a:r>
          </a:p>
          <a:p>
            <a:endParaRPr lang="zh-CN" alt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ea typeface="標楷體" pitchFamily="65" charset="-120"/>
              </a:rPr>
              <a:t>Simulated Annealing</a:t>
            </a:r>
            <a:endParaRPr lang="zh-CN" altLang="en-US" smtClean="0"/>
          </a:p>
        </p:txBody>
      </p:sp>
      <p:sp>
        <p:nvSpPr>
          <p:cNvPr id="53251" name="内容占位符 2"/>
          <p:cNvSpPr>
            <a:spLocks noGrp="1"/>
          </p:cNvSpPr>
          <p:nvPr>
            <p:ph idx="1"/>
          </p:nvPr>
        </p:nvSpPr>
        <p:spPr/>
        <p:txBody>
          <a:bodyPr/>
          <a:lstStyle/>
          <a:p>
            <a:r>
              <a:rPr lang="en-US" altLang="zh-CN" dirty="0" smtClean="0"/>
              <a:t>Kirkpatrick (1982) applied SA to optimization problems</a:t>
            </a:r>
            <a:endParaRPr lang="zh-CN" altLang="en-US" dirty="0" smtClean="0"/>
          </a:p>
        </p:txBody>
      </p:sp>
      <p:sp>
        <p:nvSpPr>
          <p:cNvPr id="4" name="TextBox 3"/>
          <p:cNvSpPr txBox="1"/>
          <p:nvPr/>
        </p:nvSpPr>
        <p:spPr>
          <a:xfrm>
            <a:off x="1500166" y="3571875"/>
            <a:ext cx="6786610" cy="1661993"/>
          </a:xfrm>
          <a:prstGeom prst="rect">
            <a:avLst/>
          </a:prstGeom>
          <a:noFill/>
        </p:spPr>
        <p:txBody>
          <a:bodyPr wrap="square">
            <a:spAutoFit/>
          </a:bodyPr>
          <a:lstStyle/>
          <a:p>
            <a:pPr>
              <a:defRPr/>
            </a:pPr>
            <a:r>
              <a:rPr lang="en-US" altLang="zh-CN" sz="2800" i="0" dirty="0">
                <a:latin typeface="+mn-lt"/>
              </a:rPr>
              <a:t>Kirkpatrick, S , </a:t>
            </a:r>
            <a:r>
              <a:rPr lang="en-US" altLang="zh-CN" sz="2800" i="0" dirty="0" err="1">
                <a:latin typeface="+mn-lt"/>
              </a:rPr>
              <a:t>Gelatt</a:t>
            </a:r>
            <a:r>
              <a:rPr lang="en-US" altLang="zh-CN" sz="2800" i="0" dirty="0">
                <a:latin typeface="+mn-lt"/>
              </a:rPr>
              <a:t>, C.D., </a:t>
            </a:r>
            <a:r>
              <a:rPr lang="en-US" altLang="zh-CN" sz="2800" i="0" dirty="0" err="1">
                <a:latin typeface="+mn-lt"/>
              </a:rPr>
              <a:t>Vecchi</a:t>
            </a:r>
            <a:r>
              <a:rPr lang="en-US" altLang="zh-CN" sz="2800" i="0" dirty="0">
                <a:latin typeface="+mn-lt"/>
              </a:rPr>
              <a:t>, M.P. 1983. Optimization by Simulated Annealing. Science, </a:t>
            </a:r>
            <a:r>
              <a:rPr lang="en-US" altLang="zh-CN" sz="2800" i="0" dirty="0" err="1">
                <a:latin typeface="+mn-lt"/>
              </a:rPr>
              <a:t>vol</a:t>
            </a:r>
            <a:r>
              <a:rPr lang="en-US" altLang="zh-CN" sz="2800" i="0" dirty="0">
                <a:latin typeface="+mn-lt"/>
              </a:rPr>
              <a:t> 220, No. 4598, pp 671-680</a:t>
            </a:r>
          </a:p>
          <a:p>
            <a:pPr>
              <a:defRPr/>
            </a:pP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标题 1"/>
          <p:cNvSpPr>
            <a:spLocks noGrp="1"/>
          </p:cNvSpPr>
          <p:nvPr>
            <p:ph type="title"/>
          </p:nvPr>
        </p:nvSpPr>
        <p:spPr/>
        <p:txBody>
          <a:bodyPr/>
          <a:lstStyle/>
          <a:p>
            <a:r>
              <a:rPr lang="zh-CN" altLang="en-US" smtClean="0"/>
              <a:t>概率观点处理优化问题</a:t>
            </a:r>
          </a:p>
        </p:txBody>
      </p:sp>
      <p:sp>
        <p:nvSpPr>
          <p:cNvPr id="27653" name="内容占位符 2"/>
          <p:cNvSpPr>
            <a:spLocks noGrp="1"/>
          </p:cNvSpPr>
          <p:nvPr>
            <p:ph idx="1"/>
          </p:nvPr>
        </p:nvSpPr>
        <p:spPr/>
        <p:txBody>
          <a:bodyPr/>
          <a:lstStyle/>
          <a:p>
            <a:r>
              <a:rPr lang="zh-CN" altLang="en-US" smtClean="0"/>
              <a:t>若</a:t>
            </a:r>
            <a:r>
              <a:rPr lang="en-US" altLang="zh-CN" smtClean="0"/>
              <a:t>x</a:t>
            </a:r>
            <a:r>
              <a:rPr lang="en-US" altLang="zh-CN" baseline="-25000" smtClean="0"/>
              <a:t>0</a:t>
            </a:r>
            <a:r>
              <a:rPr lang="zh-CN" altLang="en-US" smtClean="0"/>
              <a:t>是最大值，那么考虑非负函数</a:t>
            </a:r>
            <a:endParaRPr lang="en-US" altLang="zh-CN" smtClean="0"/>
          </a:p>
          <a:p>
            <a:endParaRPr lang="en-US" altLang="zh-CN" smtClean="0"/>
          </a:p>
          <a:p>
            <a:r>
              <a:rPr lang="zh-CN" altLang="en-US" smtClean="0"/>
              <a:t>由热力学定律，有</a:t>
            </a:r>
            <a:r>
              <a:rPr lang="en-US" altLang="zh-CN" smtClean="0"/>
              <a:t>Boltzman</a:t>
            </a:r>
            <a:r>
              <a:rPr lang="zh-CN" altLang="en-US" smtClean="0"/>
              <a:t>分布</a:t>
            </a:r>
            <a:endParaRPr lang="en-US" altLang="zh-CN" smtClean="0"/>
          </a:p>
          <a:p>
            <a:endParaRPr lang="en-US" altLang="zh-CN" smtClean="0"/>
          </a:p>
          <a:p>
            <a:endParaRPr lang="en-US" altLang="zh-CN" smtClean="0"/>
          </a:p>
          <a:p>
            <a:pPr lvl="1"/>
            <a:r>
              <a:rPr lang="zh-CN" altLang="en-US" smtClean="0"/>
              <a:t>温度趋于无穷时，分布趋于均匀分布</a:t>
            </a:r>
            <a:endParaRPr lang="en-US" altLang="zh-CN" smtClean="0"/>
          </a:p>
          <a:p>
            <a:pPr lvl="1"/>
            <a:r>
              <a:rPr lang="zh-CN" altLang="en-US" smtClean="0"/>
              <a:t>温度趋于</a:t>
            </a:r>
            <a:r>
              <a:rPr lang="en-US" altLang="zh-CN" smtClean="0"/>
              <a:t>0</a:t>
            </a:r>
            <a:r>
              <a:rPr lang="zh-CN" altLang="en-US" smtClean="0"/>
              <a:t>是，分布趋于单点分布</a:t>
            </a:r>
            <a:endParaRPr lang="en-US" altLang="zh-CN" smtClean="0"/>
          </a:p>
          <a:p>
            <a:endParaRPr lang="en-US" altLang="zh-CN" smtClean="0"/>
          </a:p>
          <a:p>
            <a:pPr>
              <a:buFontTx/>
              <a:buNone/>
            </a:pPr>
            <a:endParaRPr lang="en-US" altLang="zh-CN" smtClean="0"/>
          </a:p>
          <a:p>
            <a:endParaRPr lang="en-US" altLang="zh-CN" smtClean="0"/>
          </a:p>
        </p:txBody>
      </p:sp>
      <p:graphicFrame>
        <p:nvGraphicFramePr>
          <p:cNvPr id="27650" name="Object 2"/>
          <p:cNvGraphicFramePr>
            <a:graphicFrameLocks noChangeAspect="1"/>
          </p:cNvGraphicFramePr>
          <p:nvPr/>
        </p:nvGraphicFramePr>
        <p:xfrm>
          <a:off x="3214688" y="2357438"/>
          <a:ext cx="2360612" cy="355600"/>
        </p:xfrm>
        <a:graphic>
          <a:graphicData uri="http://schemas.openxmlformats.org/presentationml/2006/ole">
            <p:oleObj spid="_x0000_s27650" name="Formula" r:id="rId3" imgW="1190160" imgH="179280" progId="Equation.Ribbit">
              <p:embed/>
            </p:oleObj>
          </a:graphicData>
        </a:graphic>
      </p:graphicFrame>
      <p:graphicFrame>
        <p:nvGraphicFramePr>
          <p:cNvPr id="27651" name="Object 3"/>
          <p:cNvGraphicFramePr>
            <a:graphicFrameLocks noChangeAspect="1"/>
          </p:cNvGraphicFramePr>
          <p:nvPr/>
        </p:nvGraphicFramePr>
        <p:xfrm>
          <a:off x="2343150" y="3643313"/>
          <a:ext cx="3748088" cy="655637"/>
        </p:xfrm>
        <a:graphic>
          <a:graphicData uri="http://schemas.openxmlformats.org/presentationml/2006/ole">
            <p:oleObj spid="_x0000_s27651" name="Formula" r:id="rId4" imgW="1891080" imgH="330480" progId="Equation.Ribbit">
              <p:embed/>
            </p:oleObj>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模拟退火</a:t>
            </a:r>
          </a:p>
        </p:txBody>
      </p:sp>
      <p:sp>
        <p:nvSpPr>
          <p:cNvPr id="50179" name="内容占位符 2"/>
          <p:cNvSpPr>
            <a:spLocks noGrp="1"/>
          </p:cNvSpPr>
          <p:nvPr>
            <p:ph idx="1"/>
          </p:nvPr>
        </p:nvSpPr>
        <p:spPr/>
        <p:txBody>
          <a:bodyPr/>
          <a:lstStyle/>
          <a:p>
            <a:r>
              <a:rPr lang="zh-CN" altLang="en-US" smtClean="0"/>
              <a:t>实质就是要构造适当的</a:t>
            </a:r>
            <a:r>
              <a:rPr lang="en-US" altLang="zh-CN" smtClean="0"/>
              <a:t>Markov</a:t>
            </a:r>
            <a:r>
              <a:rPr lang="zh-CN" altLang="en-US" smtClean="0"/>
              <a:t>链，使得相应</a:t>
            </a:r>
            <a:r>
              <a:rPr lang="en-US" altLang="zh-CN" smtClean="0"/>
              <a:t>Boltznann</a:t>
            </a:r>
            <a:r>
              <a:rPr lang="zh-CN" altLang="en-US" smtClean="0"/>
              <a:t>分布作为其极限分布</a:t>
            </a:r>
            <a:endParaRPr lang="en-US" altLang="zh-CN" smtClean="0"/>
          </a:p>
          <a:p>
            <a:endParaRPr lang="en-US" altLang="zh-CN" smtClean="0"/>
          </a:p>
          <a:p>
            <a:r>
              <a:rPr lang="zh-CN" altLang="en-US" smtClean="0"/>
              <a:t>温度</a:t>
            </a:r>
            <a:r>
              <a:rPr lang="en-US" altLang="zh-CN" smtClean="0"/>
              <a:t>T</a:t>
            </a:r>
            <a:r>
              <a:rPr lang="zh-CN" altLang="en-US" smtClean="0"/>
              <a:t>有一个调整的过程，首先升温保证初始点几乎以均一的概率都能被访问到，而后逐渐降温，使得分布越来越集中到最大值点</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标题 1"/>
          <p:cNvSpPr>
            <a:spLocks noGrp="1"/>
          </p:cNvSpPr>
          <p:nvPr>
            <p:ph type="title"/>
          </p:nvPr>
        </p:nvSpPr>
        <p:spPr/>
        <p:txBody>
          <a:bodyPr>
            <a:normAutofit fontScale="90000"/>
          </a:bodyPr>
          <a:lstStyle/>
          <a:p>
            <a:r>
              <a:rPr lang="zh-CN" altLang="en-US" dirty="0" smtClean="0"/>
              <a:t>转移概率构造</a:t>
            </a:r>
            <a:r>
              <a:rPr lang="en-US" altLang="zh-CN" dirty="0" smtClean="0"/>
              <a:t/>
            </a:r>
            <a:br>
              <a:rPr lang="en-US" altLang="zh-CN" dirty="0" smtClean="0"/>
            </a:br>
            <a:r>
              <a:rPr lang="en-US" altLang="zh-CN" dirty="0" smtClean="0"/>
              <a:t>(</a:t>
            </a:r>
            <a:r>
              <a:rPr lang="en-GB" altLang="zh-CN" dirty="0" smtClean="0">
                <a:ea typeface="宋体" pitchFamily="2" charset="-122"/>
              </a:rPr>
              <a:t>Metropolis-Hastings Algorithm)</a:t>
            </a:r>
            <a:endParaRPr lang="zh-CN" altLang="en-US" dirty="0" smtClean="0"/>
          </a:p>
        </p:txBody>
      </p:sp>
      <p:sp>
        <p:nvSpPr>
          <p:cNvPr id="28677" name="内容占位符 2"/>
          <p:cNvSpPr>
            <a:spLocks noGrp="1"/>
          </p:cNvSpPr>
          <p:nvPr>
            <p:ph idx="1"/>
          </p:nvPr>
        </p:nvSpPr>
        <p:spPr/>
        <p:txBody>
          <a:bodyPr/>
          <a:lstStyle/>
          <a:p>
            <a:r>
              <a:rPr lang="zh-CN" altLang="en-US" dirty="0" smtClean="0"/>
              <a:t>对应同一个温度下，考虑</a:t>
            </a:r>
            <a:r>
              <a:rPr lang="en-US" altLang="zh-CN" dirty="0" smtClean="0"/>
              <a:t>x</a:t>
            </a:r>
            <a:r>
              <a:rPr lang="zh-CN" altLang="en-US" dirty="0" smtClean="0"/>
              <a:t>到</a:t>
            </a:r>
            <a:r>
              <a:rPr lang="en-US" altLang="zh-CN" dirty="0" smtClean="0"/>
              <a:t> y</a:t>
            </a:r>
            <a:r>
              <a:rPr lang="zh-CN" altLang="en-US" dirty="0" smtClean="0"/>
              <a:t>的移动</a:t>
            </a:r>
            <a:r>
              <a:rPr lang="en-US" altLang="zh-CN" dirty="0" smtClean="0"/>
              <a:t>,</a:t>
            </a:r>
          </a:p>
          <a:p>
            <a:endParaRPr lang="en-US" altLang="zh-CN" dirty="0" smtClean="0"/>
          </a:p>
          <a:p>
            <a:endParaRPr lang="en-US" altLang="zh-CN" dirty="0" smtClean="0"/>
          </a:p>
          <a:p>
            <a:endParaRPr lang="en-US" altLang="zh-CN" dirty="0" smtClean="0"/>
          </a:p>
          <a:p>
            <a:r>
              <a:rPr lang="zh-CN" altLang="en-US" dirty="0" smtClean="0"/>
              <a:t>或者只允许</a:t>
            </a:r>
            <a:r>
              <a:rPr lang="en-US" altLang="zh-CN" dirty="0" smtClean="0"/>
              <a:t>x</a:t>
            </a:r>
            <a:r>
              <a:rPr lang="zh-CN" altLang="en-US" dirty="0" smtClean="0"/>
              <a:t>到其近邻的移动，</a:t>
            </a:r>
            <a:endParaRPr lang="en-US" altLang="zh-CN" dirty="0" smtClean="0"/>
          </a:p>
          <a:p>
            <a:endParaRPr lang="en-US" altLang="zh-CN" dirty="0" smtClean="0"/>
          </a:p>
          <a:p>
            <a:endParaRPr lang="en-US" altLang="zh-CN" dirty="0" smtClean="0"/>
          </a:p>
          <a:p>
            <a:endParaRPr lang="en-US" altLang="zh-CN" dirty="0" smtClean="0"/>
          </a:p>
          <a:p>
            <a:pPr>
              <a:buFontTx/>
              <a:buNone/>
            </a:pPr>
            <a:endParaRPr lang="zh-CN" altLang="en-US" dirty="0" smtClean="0"/>
          </a:p>
        </p:txBody>
      </p:sp>
      <p:graphicFrame>
        <p:nvGraphicFramePr>
          <p:cNvPr id="28674" name="Object 2"/>
          <p:cNvGraphicFramePr>
            <a:graphicFrameLocks noChangeAspect="1"/>
          </p:cNvGraphicFramePr>
          <p:nvPr/>
        </p:nvGraphicFramePr>
        <p:xfrm>
          <a:off x="1103313" y="2357438"/>
          <a:ext cx="6577012" cy="760412"/>
        </p:xfrm>
        <a:graphic>
          <a:graphicData uri="http://schemas.openxmlformats.org/presentationml/2006/ole">
            <p:oleObj spid="_x0000_s28674" name="Formula" r:id="rId3" imgW="3317400" imgH="384840" progId="Equation.Ribbit">
              <p:embed/>
            </p:oleObj>
          </a:graphicData>
        </a:graphic>
      </p:graphicFrame>
      <p:graphicFrame>
        <p:nvGraphicFramePr>
          <p:cNvPr id="28675" name="Object 3"/>
          <p:cNvGraphicFramePr>
            <a:graphicFrameLocks noChangeAspect="1"/>
          </p:cNvGraphicFramePr>
          <p:nvPr/>
        </p:nvGraphicFramePr>
        <p:xfrm>
          <a:off x="1071563" y="4929188"/>
          <a:ext cx="6577012" cy="760412"/>
        </p:xfrm>
        <a:graphic>
          <a:graphicData uri="http://schemas.openxmlformats.org/presentationml/2006/ole">
            <p:oleObj spid="_x0000_s28675" name="Formula" r:id="rId4" imgW="3317400" imgH="384840" progId="Equation.Ribbit">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标题 1"/>
          <p:cNvSpPr>
            <a:spLocks noGrp="1"/>
          </p:cNvSpPr>
          <p:nvPr>
            <p:ph type="title"/>
          </p:nvPr>
        </p:nvSpPr>
        <p:spPr/>
        <p:txBody>
          <a:bodyPr/>
          <a:lstStyle/>
          <a:p>
            <a:r>
              <a:rPr lang="en-US" altLang="zh-CN" smtClean="0"/>
              <a:t>To accept or not to accept?</a:t>
            </a:r>
            <a:endParaRPr lang="zh-CN" altLang="en-US" smtClean="0"/>
          </a:p>
        </p:txBody>
      </p:sp>
      <p:sp>
        <p:nvSpPr>
          <p:cNvPr id="29701" name="内容占位符 2"/>
          <p:cNvSpPr>
            <a:spLocks noGrp="1"/>
          </p:cNvSpPr>
          <p:nvPr>
            <p:ph idx="1"/>
          </p:nvPr>
        </p:nvSpPr>
        <p:spPr/>
        <p:txBody>
          <a:bodyPr/>
          <a:lstStyle/>
          <a:p>
            <a:r>
              <a:rPr lang="en-US" altLang="zh-CN" dirty="0" smtClean="0"/>
              <a:t>The law of thermodynamics states that at temperature, t, the probability of an increase in energy of magnitude,         , is given by</a:t>
            </a:r>
          </a:p>
          <a:p>
            <a:endParaRPr lang="en-US" altLang="zh-CN" dirty="0" smtClean="0"/>
          </a:p>
          <a:p>
            <a:endParaRPr lang="en-US" altLang="zh-CN" dirty="0" smtClean="0"/>
          </a:p>
          <a:p>
            <a:r>
              <a:rPr lang="en-US" altLang="zh-CN" dirty="0" smtClean="0"/>
              <a:t>Where k is a constant known as Boltzmann’s constant</a:t>
            </a:r>
          </a:p>
          <a:p>
            <a:endParaRPr lang="zh-CN" altLang="en-US" dirty="0" smtClean="0"/>
          </a:p>
        </p:txBody>
      </p:sp>
      <p:graphicFrame>
        <p:nvGraphicFramePr>
          <p:cNvPr id="29698" name="Object 2"/>
          <p:cNvGraphicFramePr>
            <a:graphicFrameLocks noChangeAspect="1"/>
          </p:cNvGraphicFramePr>
          <p:nvPr/>
        </p:nvGraphicFramePr>
        <p:xfrm>
          <a:off x="4932040" y="2780928"/>
          <a:ext cx="484188" cy="311150"/>
        </p:xfrm>
        <a:graphic>
          <a:graphicData uri="http://schemas.openxmlformats.org/presentationml/2006/ole">
            <p:oleObj spid="_x0000_s29698" name="Formula" r:id="rId3" imgW="245160" imgH="157680" progId="Equation.Ribbit">
              <p:embed/>
            </p:oleObj>
          </a:graphicData>
        </a:graphic>
      </p:graphicFrame>
      <p:graphicFrame>
        <p:nvGraphicFramePr>
          <p:cNvPr id="29699" name="Object 3"/>
          <p:cNvGraphicFramePr>
            <a:graphicFrameLocks noChangeAspect="1"/>
          </p:cNvGraphicFramePr>
          <p:nvPr/>
        </p:nvGraphicFramePr>
        <p:xfrm>
          <a:off x="2627784" y="3356992"/>
          <a:ext cx="3141663" cy="760412"/>
        </p:xfrm>
        <a:graphic>
          <a:graphicData uri="http://schemas.openxmlformats.org/presentationml/2006/ole">
            <p:oleObj spid="_x0000_s29699" name="Formula" r:id="rId4" imgW="1585080" imgH="384840" progId="Equation.Ribbit">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p:cNvSpPr>
          <p:nvPr>
            <p:ph type="title"/>
          </p:nvPr>
        </p:nvSpPr>
        <p:spPr/>
        <p:txBody>
          <a:bodyPr/>
          <a:lstStyle/>
          <a:p>
            <a:pPr eaLnBrk="1" hangingPunct="1"/>
            <a:r>
              <a:rPr lang="en-US" altLang="zh-CN" smtClean="0"/>
              <a:t>Monte Carlo </a:t>
            </a:r>
            <a:r>
              <a:rPr lang="zh-CN" altLang="en-US" smtClean="0"/>
              <a:t>近似计算</a:t>
            </a:r>
          </a:p>
        </p:txBody>
      </p:sp>
      <p:sp>
        <p:nvSpPr>
          <p:cNvPr id="14340" name="内容占位符 2"/>
          <p:cNvSpPr>
            <a:spLocks noGrp="1"/>
          </p:cNvSpPr>
          <p:nvPr>
            <p:ph idx="1"/>
          </p:nvPr>
        </p:nvSpPr>
        <p:spPr/>
        <p:txBody>
          <a:bodyPr/>
          <a:lstStyle/>
          <a:p>
            <a:pPr eaLnBrk="1" hangingPunct="1"/>
            <a:r>
              <a:rPr lang="zh-CN" altLang="en-US" smtClean="0"/>
              <a:t>利用  </a:t>
            </a:r>
            <a:r>
              <a:rPr lang="en-US" altLang="zh-CN" smtClean="0"/>
              <a:t>Chebechev </a:t>
            </a:r>
            <a:r>
              <a:rPr lang="zh-CN" altLang="en-US" smtClean="0"/>
              <a:t>不等式</a:t>
            </a:r>
            <a:r>
              <a:rPr lang="en-US" altLang="zh-CN" smtClean="0"/>
              <a:t>, </a:t>
            </a:r>
            <a:r>
              <a:rPr lang="zh-CN" altLang="en-US" smtClean="0"/>
              <a:t>立刻可以得到要保证误差不超过一个 给定值 </a:t>
            </a:r>
            <a:r>
              <a:rPr lang="en-US" altLang="zh-CN" smtClean="0">
                <a:latin typeface="Symbol" pitchFamily="18" charset="2"/>
              </a:rPr>
              <a:t>e</a:t>
            </a:r>
            <a:r>
              <a:rPr lang="en-US" altLang="zh-CN" smtClean="0"/>
              <a:t>  </a:t>
            </a:r>
            <a:r>
              <a:rPr lang="zh-CN" altLang="en-US" smtClean="0"/>
              <a:t>的概率小于 </a:t>
            </a:r>
            <a:r>
              <a:rPr lang="en-US" altLang="zh-CN" smtClean="0">
                <a:latin typeface="Symbol" pitchFamily="18" charset="2"/>
              </a:rPr>
              <a:t>a</a:t>
            </a:r>
            <a:r>
              <a:rPr lang="en-US" altLang="zh-CN" smtClean="0"/>
              <a:t> , </a:t>
            </a:r>
            <a:r>
              <a:rPr lang="zh-CN" altLang="en-US" smtClean="0"/>
              <a:t>应把 </a:t>
            </a:r>
            <a:r>
              <a:rPr lang="en-US" altLang="zh-CN" smtClean="0"/>
              <a:t>n </a:t>
            </a:r>
            <a:r>
              <a:rPr lang="zh-CN" altLang="en-US" smtClean="0"/>
              <a:t>取多大</a:t>
            </a:r>
          </a:p>
        </p:txBody>
      </p:sp>
      <p:graphicFrame>
        <p:nvGraphicFramePr>
          <p:cNvPr id="14338" name="Object 2"/>
          <p:cNvGraphicFramePr>
            <a:graphicFrameLocks noChangeAspect="1"/>
          </p:cNvGraphicFramePr>
          <p:nvPr/>
        </p:nvGraphicFramePr>
        <p:xfrm>
          <a:off x="2571750" y="3571875"/>
          <a:ext cx="4243388" cy="857250"/>
        </p:xfrm>
        <a:graphic>
          <a:graphicData uri="http://schemas.openxmlformats.org/presentationml/2006/ole">
            <p:oleObj spid="_x0000_s90114" name="Formula" r:id="rId3" imgW="1716120" imgH="345600" progId="Equation.Ribbit">
              <p:embed/>
            </p:oleObj>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1"/>
          <p:cNvSpPr>
            <a:spLocks noGrp="1"/>
          </p:cNvSpPr>
          <p:nvPr>
            <p:ph type="title"/>
          </p:nvPr>
        </p:nvSpPr>
        <p:spPr/>
        <p:txBody>
          <a:bodyPr/>
          <a:lstStyle/>
          <a:p>
            <a:r>
              <a:rPr lang="en-US" altLang="zh-CN" smtClean="0"/>
              <a:t>To accept or not to accept - SA?</a:t>
            </a:r>
            <a:endParaRPr lang="zh-CN" altLang="en-US" smtClean="0"/>
          </a:p>
        </p:txBody>
      </p:sp>
      <p:sp>
        <p:nvSpPr>
          <p:cNvPr id="30724" name="内容占位符 2"/>
          <p:cNvSpPr>
            <a:spLocks noGrp="1"/>
          </p:cNvSpPr>
          <p:nvPr>
            <p:ph idx="1"/>
          </p:nvPr>
        </p:nvSpPr>
        <p:spPr/>
        <p:txBody>
          <a:bodyPr/>
          <a:lstStyle/>
          <a:p>
            <a:endParaRPr lang="en-US" altLang="zh-CN" smtClean="0"/>
          </a:p>
          <a:p>
            <a:endParaRPr lang="en-US" altLang="zh-CN" smtClean="0"/>
          </a:p>
          <a:p>
            <a:r>
              <a:rPr lang="en-US" altLang="zh-CN" smtClean="0"/>
              <a:t>where</a:t>
            </a:r>
          </a:p>
          <a:p>
            <a:pPr lvl="1"/>
            <a:r>
              <a:rPr lang="en-US" altLang="zh-CN" smtClean="0"/>
              <a:t>c is change in the evaluation function</a:t>
            </a:r>
          </a:p>
          <a:p>
            <a:pPr lvl="1"/>
            <a:r>
              <a:rPr lang="en-US" altLang="zh-CN" smtClean="0"/>
              <a:t>t the current temperature</a:t>
            </a:r>
          </a:p>
          <a:p>
            <a:pPr lvl="1"/>
            <a:r>
              <a:rPr lang="en-US" altLang="zh-CN" smtClean="0"/>
              <a:t>r is a random number between 0 and 1</a:t>
            </a:r>
          </a:p>
          <a:p>
            <a:endParaRPr lang="zh-CN" altLang="en-US" smtClean="0"/>
          </a:p>
        </p:txBody>
      </p:sp>
      <p:graphicFrame>
        <p:nvGraphicFramePr>
          <p:cNvPr id="30722" name="Object 2"/>
          <p:cNvGraphicFramePr>
            <a:graphicFrameLocks noChangeAspect="1"/>
          </p:cNvGraphicFramePr>
          <p:nvPr/>
        </p:nvGraphicFramePr>
        <p:xfrm>
          <a:off x="3491880" y="2060848"/>
          <a:ext cx="2200275" cy="587375"/>
        </p:xfrm>
        <a:graphic>
          <a:graphicData uri="http://schemas.openxmlformats.org/presentationml/2006/ole">
            <p:oleObj spid="_x0000_s30722" name="Formula" r:id="rId3" imgW="1110240" imgH="297360" progId="Equation.Ribbit">
              <p:embed/>
            </p:oleObj>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mtClean="0"/>
              <a:t>To accept or not to accept - SA?</a:t>
            </a:r>
            <a:endParaRPr lang="zh-CN" altLang="en-US" smtClean="0"/>
          </a:p>
        </p:txBody>
      </p:sp>
      <p:sp>
        <p:nvSpPr>
          <p:cNvPr id="55299" name="内容占位符 2"/>
          <p:cNvSpPr>
            <a:spLocks noGrp="1"/>
          </p:cNvSpPr>
          <p:nvPr>
            <p:ph idx="1"/>
          </p:nvPr>
        </p:nvSpPr>
        <p:spPr/>
        <p:txBody>
          <a:bodyPr/>
          <a:lstStyle/>
          <a:p>
            <a:r>
              <a:rPr lang="en-US" altLang="zh-CN" smtClean="0"/>
              <a:t>The probability of accepting a worse state is a function of both the temperature of the system and the change in the cost function</a:t>
            </a:r>
          </a:p>
          <a:p>
            <a:r>
              <a:rPr lang="en-US" altLang="zh-CN" smtClean="0"/>
              <a:t>As the temperature decreases, the probability of accepting worse moves decreases</a:t>
            </a:r>
          </a:p>
          <a:p>
            <a:r>
              <a:rPr lang="en-US" altLang="zh-CN" smtClean="0"/>
              <a:t>If t=0, no worse moves are accepted (i.e. hill climbing)</a:t>
            </a:r>
          </a:p>
          <a:p>
            <a:endParaRPr lang="zh-CN" alt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smtClean="0"/>
              <a:t>SA Cooling Schedule</a:t>
            </a:r>
            <a:endParaRPr lang="zh-CN" altLang="en-US" smtClean="0"/>
          </a:p>
        </p:txBody>
      </p:sp>
      <p:sp>
        <p:nvSpPr>
          <p:cNvPr id="56323" name="内容占位符 2"/>
          <p:cNvSpPr>
            <a:spLocks noGrp="1"/>
          </p:cNvSpPr>
          <p:nvPr>
            <p:ph idx="1"/>
          </p:nvPr>
        </p:nvSpPr>
        <p:spPr/>
        <p:txBody>
          <a:bodyPr/>
          <a:lstStyle/>
          <a:p>
            <a:r>
              <a:rPr lang="en-US" altLang="zh-CN" smtClean="0"/>
              <a:t>Starting Temperature</a:t>
            </a:r>
          </a:p>
          <a:p>
            <a:r>
              <a:rPr lang="en-US" altLang="zh-CN" smtClean="0"/>
              <a:t>Final Temperature</a:t>
            </a:r>
          </a:p>
          <a:p>
            <a:r>
              <a:rPr lang="en-US" altLang="zh-CN" smtClean="0"/>
              <a:t>Temperature Decrement</a:t>
            </a:r>
          </a:p>
          <a:p>
            <a:r>
              <a:rPr lang="en-US" altLang="zh-CN" smtClean="0"/>
              <a:t>Iterations at each temperature</a:t>
            </a:r>
          </a:p>
          <a:p>
            <a:endParaRPr lang="zh-CN" alt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GB" altLang="zh-CN" smtClean="0"/>
              <a:t>Starting Temperature</a:t>
            </a:r>
            <a:endParaRPr lang="zh-CN" altLang="en-US" smtClean="0"/>
          </a:p>
        </p:txBody>
      </p:sp>
      <p:sp>
        <p:nvSpPr>
          <p:cNvPr id="57347" name="内容占位符 2"/>
          <p:cNvSpPr>
            <a:spLocks noGrp="1"/>
          </p:cNvSpPr>
          <p:nvPr>
            <p:ph idx="1"/>
          </p:nvPr>
        </p:nvSpPr>
        <p:spPr/>
        <p:txBody>
          <a:bodyPr/>
          <a:lstStyle/>
          <a:p>
            <a:r>
              <a:rPr lang="en-US" altLang="zh-CN" smtClean="0"/>
              <a:t>Must be hot enough to allow moves to almost neighbourhood state (else we are in danger of implementing hill climbing)</a:t>
            </a:r>
          </a:p>
          <a:p>
            <a:r>
              <a:rPr lang="en-US" altLang="zh-CN" smtClean="0"/>
              <a:t>Must not be so hot that we conduct a random search for a period of time</a:t>
            </a:r>
          </a:p>
          <a:p>
            <a:r>
              <a:rPr lang="en-US" altLang="zh-CN" smtClean="0"/>
              <a:t>Problem is finding a suitable starting temperature</a:t>
            </a:r>
            <a:endParaRPr lang="zh-CN" alt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Choosing Starting Temperature</a:t>
            </a:r>
            <a:endParaRPr lang="zh-CN" altLang="en-US" smtClean="0"/>
          </a:p>
        </p:txBody>
      </p:sp>
      <p:sp>
        <p:nvSpPr>
          <p:cNvPr id="58371" name="内容占位符 2"/>
          <p:cNvSpPr>
            <a:spLocks noGrp="1"/>
          </p:cNvSpPr>
          <p:nvPr>
            <p:ph idx="1"/>
          </p:nvPr>
        </p:nvSpPr>
        <p:spPr/>
        <p:txBody>
          <a:bodyPr/>
          <a:lstStyle/>
          <a:p>
            <a:r>
              <a:rPr lang="en-US" altLang="zh-CN" smtClean="0"/>
              <a:t>If we know the maximum change in the cost function we can use this to estimate</a:t>
            </a:r>
          </a:p>
          <a:p>
            <a:r>
              <a:rPr lang="en-US" altLang="zh-CN" smtClean="0"/>
              <a:t>Start high, reduce quickly until about 60% of worse moves are accepted. Use this as the starting temperature</a:t>
            </a:r>
          </a:p>
          <a:p>
            <a:r>
              <a:rPr lang="en-US" altLang="zh-CN" smtClean="0"/>
              <a:t>Heat rapidly until a certain percentage are accepted the start cooling</a:t>
            </a:r>
          </a:p>
          <a:p>
            <a:endParaRPr lang="zh-CN" alt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Choosing Final Temperature</a:t>
            </a:r>
            <a:endParaRPr lang="zh-CN" altLang="en-US" smtClean="0"/>
          </a:p>
        </p:txBody>
      </p:sp>
      <p:sp>
        <p:nvSpPr>
          <p:cNvPr id="59395" name="内容占位符 2"/>
          <p:cNvSpPr>
            <a:spLocks noGrp="1"/>
          </p:cNvSpPr>
          <p:nvPr>
            <p:ph idx="1"/>
          </p:nvPr>
        </p:nvSpPr>
        <p:spPr/>
        <p:txBody>
          <a:bodyPr/>
          <a:lstStyle/>
          <a:p>
            <a:r>
              <a:rPr lang="en-US" altLang="zh-CN" sz="2800" smtClean="0"/>
              <a:t>It is usual to let the temperature decrease until it reaches zero. However, this can make the algorithm run for a lot longer, especially when a geometric cooling schedule is being used</a:t>
            </a:r>
          </a:p>
          <a:p>
            <a:r>
              <a:rPr lang="en-US" altLang="zh-CN" sz="2800" smtClean="0"/>
              <a:t>In practice, it is not necessary to let the temperature reach zero because the chances of accepting a worse move are almost the same as the temperature being equal to zero</a:t>
            </a:r>
          </a:p>
          <a:p>
            <a:endParaRPr lang="zh-CN" alt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mtClean="0"/>
              <a:t>Choosing Final Temperature</a:t>
            </a:r>
            <a:endParaRPr lang="zh-CN" altLang="en-US" smtClean="0"/>
          </a:p>
        </p:txBody>
      </p:sp>
      <p:sp>
        <p:nvSpPr>
          <p:cNvPr id="60419" name="内容占位符 2"/>
          <p:cNvSpPr>
            <a:spLocks noGrp="1"/>
          </p:cNvSpPr>
          <p:nvPr>
            <p:ph idx="1"/>
          </p:nvPr>
        </p:nvSpPr>
        <p:spPr/>
        <p:txBody>
          <a:bodyPr/>
          <a:lstStyle/>
          <a:p>
            <a:r>
              <a:rPr lang="en-US" altLang="zh-CN" smtClean="0"/>
              <a:t>Therefore, the stopping criteria can either be a suitably low temperature or when the system is “frozen” at the current temperature (i.e. no better or worse moves are being accepted)</a:t>
            </a:r>
          </a:p>
          <a:p>
            <a:endParaRPr lang="zh-CN" alt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Temperature Decrement</a:t>
            </a:r>
            <a:endParaRPr lang="zh-CN" altLang="en-US" smtClean="0"/>
          </a:p>
        </p:txBody>
      </p:sp>
      <p:sp>
        <p:nvSpPr>
          <p:cNvPr id="61443" name="内容占位符 2"/>
          <p:cNvSpPr>
            <a:spLocks noGrp="1"/>
          </p:cNvSpPr>
          <p:nvPr>
            <p:ph idx="1"/>
          </p:nvPr>
        </p:nvSpPr>
        <p:spPr/>
        <p:txBody>
          <a:bodyPr/>
          <a:lstStyle/>
          <a:p>
            <a:r>
              <a:rPr lang="en-US" altLang="zh-CN" smtClean="0"/>
              <a:t>Theory states that we should allow enough iterations at each temperature so that the system stabilizes at that temperature</a:t>
            </a:r>
          </a:p>
          <a:p>
            <a:r>
              <a:rPr lang="en-US" altLang="zh-CN" smtClean="0"/>
              <a:t>Unfortunately, theory also states that the number of iterations at each temperature to achieve this might be exponential to the problem size</a:t>
            </a:r>
            <a:endParaRPr lang="zh-CN" alt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mtClean="0"/>
              <a:t>Temperature Decrement</a:t>
            </a:r>
            <a:endParaRPr lang="zh-CN" altLang="en-US" smtClean="0"/>
          </a:p>
        </p:txBody>
      </p:sp>
      <p:sp>
        <p:nvSpPr>
          <p:cNvPr id="62467" name="内容占位符 2"/>
          <p:cNvSpPr>
            <a:spLocks noGrp="1"/>
          </p:cNvSpPr>
          <p:nvPr>
            <p:ph idx="1"/>
          </p:nvPr>
        </p:nvSpPr>
        <p:spPr/>
        <p:txBody>
          <a:bodyPr/>
          <a:lstStyle/>
          <a:p>
            <a:r>
              <a:rPr lang="en-US" altLang="zh-CN" smtClean="0"/>
              <a:t>We need to compromise</a:t>
            </a:r>
          </a:p>
          <a:p>
            <a:r>
              <a:rPr lang="en-US" altLang="zh-CN" smtClean="0"/>
              <a:t>We can either do this by doing a large number of iterations at a few temperatures, a small number of iterations at many temperatures or a balance between the two</a:t>
            </a:r>
          </a:p>
          <a:p>
            <a:endParaRPr lang="zh-CN" alt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标题 1"/>
          <p:cNvSpPr>
            <a:spLocks noGrp="1"/>
          </p:cNvSpPr>
          <p:nvPr>
            <p:ph type="title"/>
          </p:nvPr>
        </p:nvSpPr>
        <p:spPr/>
        <p:txBody>
          <a:bodyPr/>
          <a:lstStyle/>
          <a:p>
            <a:r>
              <a:rPr lang="en-US" altLang="zh-CN" smtClean="0"/>
              <a:t>Temperature Decrement</a:t>
            </a:r>
            <a:endParaRPr lang="zh-CN" altLang="en-US" smtClean="0"/>
          </a:p>
        </p:txBody>
      </p:sp>
      <p:sp>
        <p:nvSpPr>
          <p:cNvPr id="31749" name="内容占位符 2"/>
          <p:cNvSpPr>
            <a:spLocks noGrp="1"/>
          </p:cNvSpPr>
          <p:nvPr>
            <p:ph idx="1"/>
          </p:nvPr>
        </p:nvSpPr>
        <p:spPr/>
        <p:txBody>
          <a:bodyPr/>
          <a:lstStyle/>
          <a:p>
            <a:r>
              <a:rPr lang="en-US" altLang="zh-CN" smtClean="0"/>
              <a:t>Linear</a:t>
            </a:r>
          </a:p>
          <a:p>
            <a:endParaRPr lang="en-US" altLang="zh-CN" smtClean="0"/>
          </a:p>
          <a:p>
            <a:r>
              <a:rPr lang="en-US" altLang="zh-CN" smtClean="0"/>
              <a:t>Geometric</a:t>
            </a:r>
          </a:p>
          <a:p>
            <a:endParaRPr lang="en-US" altLang="zh-CN" smtClean="0"/>
          </a:p>
          <a:p>
            <a:r>
              <a:rPr lang="en-US" altLang="zh-CN" sz="2400" smtClean="0"/>
              <a:t>Experience has shown that α should be between 0.8 and 0.99, with better results being found in the higher end of the range. Of course, the higher the value of α, the longer it will take to decrement the temperature to the stopping criterion</a:t>
            </a:r>
          </a:p>
          <a:p>
            <a:endParaRPr lang="en-US" altLang="zh-CN" smtClean="0"/>
          </a:p>
          <a:p>
            <a:endParaRPr lang="zh-CN" altLang="en-US" smtClean="0"/>
          </a:p>
        </p:txBody>
      </p:sp>
      <p:graphicFrame>
        <p:nvGraphicFramePr>
          <p:cNvPr id="31746" name="Object 2"/>
          <p:cNvGraphicFramePr>
            <a:graphicFrameLocks noChangeAspect="1"/>
          </p:cNvGraphicFramePr>
          <p:nvPr/>
        </p:nvGraphicFramePr>
        <p:xfrm>
          <a:off x="3013075" y="2357438"/>
          <a:ext cx="2389188" cy="304800"/>
        </p:xfrm>
        <a:graphic>
          <a:graphicData uri="http://schemas.openxmlformats.org/presentationml/2006/ole">
            <p:oleObj spid="_x0000_s31746" name="Formula" r:id="rId3" imgW="1204200" imgH="153720" progId="Equation.Ribbit">
              <p:embed/>
            </p:oleObj>
          </a:graphicData>
        </a:graphic>
      </p:graphicFrame>
      <p:graphicFrame>
        <p:nvGraphicFramePr>
          <p:cNvPr id="31747" name="Object 4"/>
          <p:cNvGraphicFramePr>
            <a:graphicFrameLocks noChangeAspect="1"/>
          </p:cNvGraphicFramePr>
          <p:nvPr/>
        </p:nvGraphicFramePr>
        <p:xfrm>
          <a:off x="3286125" y="3500438"/>
          <a:ext cx="2414588" cy="304800"/>
        </p:xfrm>
        <a:graphic>
          <a:graphicData uri="http://schemas.openxmlformats.org/presentationml/2006/ole">
            <p:oleObj spid="_x0000_s31747" name="Formula" r:id="rId4" imgW="1218240" imgH="153720" progId="Equation.Ribbit">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Monte Carlo </a:t>
            </a:r>
            <a:r>
              <a:rPr lang="zh-CN" altLang="en-US" dirty="0" smtClean="0"/>
              <a:t>积分近似计算</a:t>
            </a:r>
            <a:endParaRPr lang="zh-CN" altLang="en-US" dirty="0"/>
          </a:p>
        </p:txBody>
      </p:sp>
      <p:sp>
        <p:nvSpPr>
          <p:cNvPr id="3" name="内容占位符 2"/>
          <p:cNvSpPr>
            <a:spLocks noGrp="1"/>
          </p:cNvSpPr>
          <p:nvPr>
            <p:ph idx="1"/>
          </p:nvPr>
        </p:nvSpPr>
        <p:spPr/>
        <p:txBody>
          <a:bodyPr/>
          <a:lstStyle/>
          <a:p>
            <a:r>
              <a:rPr lang="en-US" altLang="zh-CN" dirty="0" smtClean="0"/>
              <a:t>Monte Carlo</a:t>
            </a:r>
            <a:r>
              <a:rPr lang="zh-CN" altLang="en-US" dirty="0" smtClean="0"/>
              <a:t>方法计算积分</a:t>
            </a:r>
            <a:endParaRPr lang="en-US" altLang="zh-CN" dirty="0" smtClean="0"/>
          </a:p>
          <a:p>
            <a:endParaRPr lang="en-US" altLang="zh-CN" dirty="0" smtClean="0"/>
          </a:p>
          <a:p>
            <a:r>
              <a:rPr lang="zh-CN" altLang="en-US" dirty="0" smtClean="0"/>
              <a:t>随机抽取</a:t>
            </a:r>
            <a:r>
              <a:rPr lang="en-US" altLang="zh-CN" dirty="0" smtClean="0"/>
              <a:t>p(x)</a:t>
            </a:r>
            <a:r>
              <a:rPr lang="zh-CN" altLang="en-US" dirty="0" smtClean="0"/>
              <a:t>的样本</a:t>
            </a:r>
            <a:r>
              <a:rPr lang="en-US" altLang="zh-CN" dirty="0" smtClean="0"/>
              <a:t> </a:t>
            </a:r>
          </a:p>
          <a:p>
            <a:endParaRPr lang="en-US" altLang="zh-CN" dirty="0" smtClean="0"/>
          </a:p>
          <a:p>
            <a:r>
              <a:rPr lang="zh-CN" altLang="en-US" dirty="0" smtClean="0"/>
              <a:t>积分近似</a:t>
            </a:r>
            <a:endParaRPr lang="en-US" altLang="zh-CN" dirty="0" smtClean="0"/>
          </a:p>
          <a:p>
            <a:endParaRPr lang="zh-CN" altLang="en-US" dirty="0"/>
          </a:p>
        </p:txBody>
      </p:sp>
      <p:graphicFrame>
        <p:nvGraphicFramePr>
          <p:cNvPr id="94210" name="Object 2"/>
          <p:cNvGraphicFramePr>
            <a:graphicFrameLocks noChangeAspect="1"/>
          </p:cNvGraphicFramePr>
          <p:nvPr/>
        </p:nvGraphicFramePr>
        <p:xfrm>
          <a:off x="2643174" y="2214554"/>
          <a:ext cx="3190875" cy="638175"/>
        </p:xfrm>
        <a:graphic>
          <a:graphicData uri="http://schemas.openxmlformats.org/presentationml/2006/ole">
            <p:oleObj spid="_x0000_s94210" name="Formula" r:id="rId3" imgW="2018160" imgH="402840" progId="Equation.Ribbit">
              <p:embed/>
            </p:oleObj>
          </a:graphicData>
        </a:graphic>
      </p:graphicFrame>
      <p:graphicFrame>
        <p:nvGraphicFramePr>
          <p:cNvPr id="5" name="对象 4"/>
          <p:cNvGraphicFramePr>
            <a:graphicFrameLocks noChangeAspect="1"/>
          </p:cNvGraphicFramePr>
          <p:nvPr/>
        </p:nvGraphicFramePr>
        <p:xfrm>
          <a:off x="2770188" y="3500438"/>
          <a:ext cx="2901950" cy="349250"/>
        </p:xfrm>
        <a:graphic>
          <a:graphicData uri="http://schemas.openxmlformats.org/presentationml/2006/ole">
            <p:oleObj spid="_x0000_s94211" name="Formula" r:id="rId4" imgW="1463040" imgH="176760" progId="Equation.Ribbit">
              <p:embed/>
            </p:oleObj>
          </a:graphicData>
        </a:graphic>
      </p:graphicFrame>
      <p:graphicFrame>
        <p:nvGraphicFramePr>
          <p:cNvPr id="6" name="对象 5"/>
          <p:cNvGraphicFramePr>
            <a:graphicFrameLocks noChangeAspect="1"/>
          </p:cNvGraphicFramePr>
          <p:nvPr/>
        </p:nvGraphicFramePr>
        <p:xfrm>
          <a:off x="3125788" y="4572000"/>
          <a:ext cx="2085975" cy="804863"/>
        </p:xfrm>
        <a:graphic>
          <a:graphicData uri="http://schemas.openxmlformats.org/presentationml/2006/ole">
            <p:oleObj spid="_x0000_s94212" name="Formula" r:id="rId5" imgW="1053000" imgH="406440" progId="Equation.Ribbit">
              <p:embed/>
            </p:oleObj>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mtClean="0"/>
              <a:t>Iterations at each temperature</a:t>
            </a:r>
            <a:endParaRPr lang="zh-CN" altLang="en-US" smtClean="0"/>
          </a:p>
        </p:txBody>
      </p:sp>
      <p:sp>
        <p:nvSpPr>
          <p:cNvPr id="63491" name="内容占位符 2"/>
          <p:cNvSpPr>
            <a:spLocks noGrp="1"/>
          </p:cNvSpPr>
          <p:nvPr>
            <p:ph idx="1"/>
          </p:nvPr>
        </p:nvSpPr>
        <p:spPr/>
        <p:txBody>
          <a:bodyPr/>
          <a:lstStyle/>
          <a:p>
            <a:r>
              <a:rPr lang="en-US" altLang="zh-CN" dirty="0" smtClean="0"/>
              <a:t>A constant number of iterations at each temperature</a:t>
            </a:r>
          </a:p>
          <a:p>
            <a:endParaRPr lang="en-US" altLang="zh-CN" dirty="0" smtClean="0"/>
          </a:p>
          <a:p>
            <a:r>
              <a:rPr lang="en-US" altLang="zh-CN" dirty="0" smtClean="0"/>
              <a:t>Another method, first suggested by (Lundy, 1986) is to only do one iteration at each temperature, but to decrease the temperature very slowly. </a:t>
            </a:r>
          </a:p>
          <a:p>
            <a:endParaRPr lang="zh-CN" alt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mtClean="0"/>
              <a:t>Iterations at each temperature</a:t>
            </a:r>
            <a:endParaRPr lang="zh-CN" altLang="en-US" smtClean="0"/>
          </a:p>
        </p:txBody>
      </p:sp>
      <p:sp>
        <p:nvSpPr>
          <p:cNvPr id="64515" name="内容占位符 2"/>
          <p:cNvSpPr>
            <a:spLocks noGrp="1"/>
          </p:cNvSpPr>
          <p:nvPr>
            <p:ph idx="1"/>
          </p:nvPr>
        </p:nvSpPr>
        <p:spPr/>
        <p:txBody>
          <a:bodyPr/>
          <a:lstStyle/>
          <a:p>
            <a:r>
              <a:rPr lang="en-US" altLang="zh-CN" smtClean="0"/>
              <a:t>An alternative is to dynamically change the number of iterations as the algorithm progresses</a:t>
            </a:r>
          </a:p>
          <a:p>
            <a:r>
              <a:rPr lang="en-US" altLang="zh-CN" smtClean="0"/>
              <a:t>At lower temperatures it is important that a large number of iterations are done so that the local optimum can be fully explored</a:t>
            </a:r>
          </a:p>
          <a:p>
            <a:r>
              <a:rPr lang="en-US" altLang="zh-CN" smtClean="0"/>
              <a:t>At higher temperatures, the number of iterations can be less</a:t>
            </a:r>
          </a:p>
          <a:p>
            <a:endParaRPr lang="zh-CN" altLang="en-US"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684213" y="1628775"/>
            <a:ext cx="7772400" cy="3086100"/>
          </a:xfrm>
        </p:spPr>
        <p:txBody>
          <a:bodyPr/>
          <a:lstStyle/>
          <a:p>
            <a:pPr eaLnBrk="1" hangingPunct="1"/>
            <a:r>
              <a:rPr lang="en-US" altLang="zh-CN" sz="4000" dirty="0" smtClean="0"/>
              <a:t>MCMC for Parameters Estimation with Missing Data</a:t>
            </a:r>
            <a:r>
              <a:rPr lang="zh-CN" altLang="en-US" sz="4000" dirty="0" smtClean="0"/>
              <a:t/>
            </a:r>
            <a:br>
              <a:rPr lang="zh-CN" altLang="en-US" sz="4000" dirty="0" smtClean="0"/>
            </a:br>
            <a:endParaRPr lang="zh-CN" altLang="en-US" sz="40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Motif Finding Problem</a:t>
            </a:r>
            <a:endParaRPr lang="zh-CN" altLang="en-US" dirty="0"/>
          </a:p>
        </p:txBody>
      </p:sp>
      <p:sp>
        <p:nvSpPr>
          <p:cNvPr id="3" name="内容占位符 2"/>
          <p:cNvSpPr>
            <a:spLocks noGrp="1"/>
          </p:cNvSpPr>
          <p:nvPr>
            <p:ph idx="1"/>
          </p:nvPr>
        </p:nvSpPr>
        <p:spPr/>
        <p:txBody>
          <a:bodyPr/>
          <a:lstStyle/>
          <a:p>
            <a:r>
              <a:rPr lang="en-US" altLang="zh-CN" dirty="0" smtClean="0"/>
              <a:t>Object: finding the best “common” pattern</a:t>
            </a:r>
          </a:p>
          <a:p>
            <a:r>
              <a:rPr lang="en-US" altLang="zh-CN" dirty="0" smtClean="0"/>
              <a:t>Missing data: alignment variable</a:t>
            </a:r>
          </a:p>
        </p:txBody>
      </p:sp>
      <p:graphicFrame>
        <p:nvGraphicFramePr>
          <p:cNvPr id="241666" name="Object 2"/>
          <p:cNvGraphicFramePr>
            <a:graphicFrameLocks noChangeAspect="1"/>
          </p:cNvGraphicFramePr>
          <p:nvPr/>
        </p:nvGraphicFramePr>
        <p:xfrm>
          <a:off x="3059832" y="2996952"/>
          <a:ext cx="2259013" cy="352425"/>
        </p:xfrm>
        <a:graphic>
          <a:graphicData uri="http://schemas.openxmlformats.org/presentationml/2006/ole">
            <p:oleObj spid="_x0000_s241666" name="Formula" r:id="rId3" imgW="1140480" imgH="177840" progId="Equation.Ribbit">
              <p:embed/>
            </p:oleObj>
          </a:graphicData>
        </a:graphic>
      </p:graphicFrame>
      <p:pic>
        <p:nvPicPr>
          <p:cNvPr id="241668" name="Picture 4"/>
          <p:cNvPicPr>
            <a:picLocks noChangeAspect="1" noChangeArrowheads="1"/>
          </p:cNvPicPr>
          <p:nvPr/>
        </p:nvPicPr>
        <p:blipFill>
          <a:blip r:embed="rId4" cstate="print"/>
          <a:srcRect/>
          <a:stretch>
            <a:fillRect/>
          </a:stretch>
        </p:blipFill>
        <p:spPr bwMode="auto">
          <a:xfrm>
            <a:off x="1547664" y="3789040"/>
            <a:ext cx="6086475" cy="19050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Motif Finding Problem</a:t>
            </a:r>
            <a:endParaRPr lang="zh-CN" altLang="en-US" dirty="0"/>
          </a:p>
        </p:txBody>
      </p:sp>
      <p:sp>
        <p:nvSpPr>
          <p:cNvPr id="3" name="内容占位符 2"/>
          <p:cNvSpPr>
            <a:spLocks noGrp="1"/>
          </p:cNvSpPr>
          <p:nvPr>
            <p:ph idx="1"/>
          </p:nvPr>
        </p:nvSpPr>
        <p:spPr/>
        <p:txBody>
          <a:bodyPr/>
          <a:lstStyle/>
          <a:p>
            <a:r>
              <a:rPr lang="en-US" altLang="zh-CN" dirty="0" smtClean="0"/>
              <a:t>Alignment variable:</a:t>
            </a:r>
          </a:p>
          <a:p>
            <a:r>
              <a:rPr lang="en-US" altLang="zh-CN" dirty="0" smtClean="0"/>
              <a:t>Parameters: </a:t>
            </a:r>
          </a:p>
          <a:p>
            <a:pPr>
              <a:buNone/>
            </a:pPr>
            <a:r>
              <a:rPr lang="en-US" altLang="zh-CN" dirty="0" smtClean="0"/>
              <a:t> </a:t>
            </a:r>
            <a:endParaRPr lang="zh-CN" altLang="en-US" dirty="0"/>
          </a:p>
        </p:txBody>
      </p:sp>
      <p:graphicFrame>
        <p:nvGraphicFramePr>
          <p:cNvPr id="4" name="对象 3"/>
          <p:cNvGraphicFramePr>
            <a:graphicFrameLocks noChangeAspect="1"/>
          </p:cNvGraphicFramePr>
          <p:nvPr/>
        </p:nvGraphicFramePr>
        <p:xfrm>
          <a:off x="4355976" y="1772816"/>
          <a:ext cx="2259012" cy="352425"/>
        </p:xfrm>
        <a:graphic>
          <a:graphicData uri="http://schemas.openxmlformats.org/presentationml/2006/ole">
            <p:oleObj spid="_x0000_s240642" name="Formula" r:id="rId3" imgW="1140480" imgH="177840" progId="Equation.Ribbit">
              <p:embed/>
            </p:oleObj>
          </a:graphicData>
        </a:graphic>
      </p:graphicFrame>
      <p:graphicFrame>
        <p:nvGraphicFramePr>
          <p:cNvPr id="5" name="对象 4"/>
          <p:cNvGraphicFramePr>
            <a:graphicFrameLocks noChangeAspect="1"/>
          </p:cNvGraphicFramePr>
          <p:nvPr/>
        </p:nvGraphicFramePr>
        <p:xfrm>
          <a:off x="3203848" y="2348880"/>
          <a:ext cx="2536825" cy="352425"/>
        </p:xfrm>
        <a:graphic>
          <a:graphicData uri="http://schemas.openxmlformats.org/presentationml/2006/ole">
            <p:oleObj spid="_x0000_s240643" name="Formula" r:id="rId4" imgW="1280160" imgH="177840" progId="Equation.Ribbit">
              <p:embed/>
            </p:oleObj>
          </a:graphicData>
        </a:graphic>
      </p:graphicFrame>
      <p:pic>
        <p:nvPicPr>
          <p:cNvPr id="6" name="Picture 4"/>
          <p:cNvPicPr>
            <a:picLocks noChangeAspect="1" noChangeArrowheads="1"/>
          </p:cNvPicPr>
          <p:nvPr/>
        </p:nvPicPr>
        <p:blipFill>
          <a:blip r:embed="rId5" cstate="print"/>
          <a:srcRect/>
          <a:stretch>
            <a:fillRect/>
          </a:stretch>
        </p:blipFill>
        <p:spPr bwMode="auto">
          <a:xfrm>
            <a:off x="1547664" y="3501008"/>
            <a:ext cx="6086475" cy="19050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Gibbs Sampler</a:t>
            </a:r>
            <a:endParaRPr lang="zh-CN" altLang="en-US" dirty="0"/>
          </a:p>
        </p:txBody>
      </p:sp>
      <p:sp>
        <p:nvSpPr>
          <p:cNvPr id="3" name="内容占位符 2"/>
          <p:cNvSpPr>
            <a:spLocks noGrp="1"/>
          </p:cNvSpPr>
          <p:nvPr>
            <p:ph idx="1"/>
          </p:nvPr>
        </p:nvSpPr>
        <p:spPr/>
        <p:txBody>
          <a:bodyPr/>
          <a:lstStyle/>
          <a:p>
            <a:r>
              <a:rPr lang="en-US" altLang="zh-CN" dirty="0" smtClean="0"/>
              <a:t>Iterative sampling</a:t>
            </a:r>
          </a:p>
          <a:p>
            <a:pPr lvl="1"/>
            <a:r>
              <a:rPr lang="en-US" altLang="zh-CN" dirty="0" smtClean="0"/>
              <a:t>Draw from</a:t>
            </a:r>
          </a:p>
          <a:p>
            <a:pPr lvl="1"/>
            <a:endParaRPr lang="en-US" altLang="zh-CN" dirty="0" smtClean="0"/>
          </a:p>
          <a:p>
            <a:pPr lvl="1"/>
            <a:r>
              <a:rPr lang="en-US" altLang="zh-CN" dirty="0" smtClean="0"/>
              <a:t>Draw from  </a:t>
            </a:r>
            <a:endParaRPr lang="zh-CN" altLang="en-US" dirty="0"/>
          </a:p>
        </p:txBody>
      </p:sp>
      <p:graphicFrame>
        <p:nvGraphicFramePr>
          <p:cNvPr id="4" name="对象 3"/>
          <p:cNvGraphicFramePr>
            <a:graphicFrameLocks noChangeAspect="1"/>
          </p:cNvGraphicFramePr>
          <p:nvPr/>
        </p:nvGraphicFramePr>
        <p:xfrm>
          <a:off x="3059832" y="2924944"/>
          <a:ext cx="1697038" cy="352425"/>
        </p:xfrm>
        <a:graphic>
          <a:graphicData uri="http://schemas.openxmlformats.org/presentationml/2006/ole">
            <p:oleObj spid="_x0000_s242690" name="Formula" r:id="rId3" imgW="855000" imgH="177840" progId="Equation.Ribbit">
              <p:embed/>
            </p:oleObj>
          </a:graphicData>
        </a:graphic>
      </p:graphicFrame>
      <p:graphicFrame>
        <p:nvGraphicFramePr>
          <p:cNvPr id="242691" name="Object 3"/>
          <p:cNvGraphicFramePr>
            <a:graphicFrameLocks noChangeAspect="1"/>
          </p:cNvGraphicFramePr>
          <p:nvPr/>
        </p:nvGraphicFramePr>
        <p:xfrm>
          <a:off x="3131840" y="3789040"/>
          <a:ext cx="1697037" cy="352425"/>
        </p:xfrm>
        <a:graphic>
          <a:graphicData uri="http://schemas.openxmlformats.org/presentationml/2006/ole">
            <p:oleObj spid="_x0000_s242691" name="Formula" r:id="rId4" imgW="855000" imgH="177840" progId="Equation.Ribbit">
              <p:embed/>
            </p:oleObj>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Implementation: Predictive Updating</a:t>
            </a:r>
            <a:endParaRPr lang="zh-CN" altLang="en-US" dirty="0"/>
          </a:p>
        </p:txBody>
      </p:sp>
      <p:sp>
        <p:nvSpPr>
          <p:cNvPr id="3" name="内容占位符 2"/>
          <p:cNvSpPr>
            <a:spLocks noGrp="1"/>
          </p:cNvSpPr>
          <p:nvPr>
            <p:ph idx="1"/>
          </p:nvPr>
        </p:nvSpPr>
        <p:spPr/>
        <p:txBody>
          <a:bodyPr/>
          <a:lstStyle/>
          <a:p>
            <a:r>
              <a:rPr lang="en-US" altLang="zh-CN" dirty="0" smtClean="0"/>
              <a:t>Pretend </a:t>
            </a:r>
            <a:r>
              <a:rPr lang="en-US" altLang="zh-CN" dirty="0" smtClean="0"/>
              <a:t>k-1 </a:t>
            </a:r>
            <a:r>
              <a:rPr lang="en-US" altLang="zh-CN" dirty="0" smtClean="0"/>
              <a:t>sequences are aligned</a:t>
            </a:r>
          </a:p>
          <a:p>
            <a:r>
              <a:rPr lang="en-US" altLang="zh-CN" dirty="0" smtClean="0"/>
              <a:t>Predict  the </a:t>
            </a:r>
            <a:r>
              <a:rPr lang="en-US" altLang="zh-CN" dirty="0" err="1" smtClean="0"/>
              <a:t>k</a:t>
            </a:r>
            <a:r>
              <a:rPr lang="en-US" altLang="zh-CN" dirty="0" err="1" smtClean="0"/>
              <a:t>th</a:t>
            </a:r>
            <a:r>
              <a:rPr lang="en-US" altLang="zh-CN" dirty="0" smtClean="0"/>
              <a:t> </a:t>
            </a:r>
            <a:r>
              <a:rPr lang="en-US" altLang="zh-CN" dirty="0" smtClean="0"/>
              <a:t>sequence (stochastically) </a:t>
            </a:r>
            <a:endParaRPr lang="zh-CN" altLang="en-US" dirty="0"/>
          </a:p>
        </p:txBody>
      </p:sp>
      <p:pic>
        <p:nvPicPr>
          <p:cNvPr id="243714" name="Picture 2"/>
          <p:cNvPicPr>
            <a:picLocks noChangeAspect="1" noChangeArrowheads="1"/>
          </p:cNvPicPr>
          <p:nvPr/>
        </p:nvPicPr>
        <p:blipFill>
          <a:blip r:embed="rId2" cstate="print"/>
          <a:srcRect/>
          <a:stretch>
            <a:fillRect/>
          </a:stretch>
        </p:blipFill>
        <p:spPr bwMode="auto">
          <a:xfrm>
            <a:off x="1979712" y="3789040"/>
            <a:ext cx="5395529" cy="2016224"/>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Predictive Updating</a:t>
            </a:r>
            <a:endParaRPr lang="zh-CN" altLang="en-US" dirty="0"/>
          </a:p>
        </p:txBody>
      </p:sp>
      <p:sp>
        <p:nvSpPr>
          <p:cNvPr id="3" name="内容占位符 2"/>
          <p:cNvSpPr>
            <a:spLocks noGrp="1"/>
          </p:cNvSpPr>
          <p:nvPr>
            <p:ph idx="1"/>
          </p:nvPr>
        </p:nvSpPr>
        <p:spPr/>
        <p:txBody>
          <a:bodyPr/>
          <a:lstStyle/>
          <a:p>
            <a:r>
              <a:rPr lang="en-US" altLang="zh-CN" dirty="0" smtClean="0"/>
              <a:t>Compute predictive frequencies of each position </a:t>
            </a:r>
            <a:r>
              <a:rPr lang="en-US" altLang="zh-CN" dirty="0" err="1" smtClean="0"/>
              <a:t>i</a:t>
            </a:r>
            <a:r>
              <a:rPr lang="en-US" altLang="zh-CN" dirty="0" smtClean="0"/>
              <a:t> in motif</a:t>
            </a:r>
          </a:p>
          <a:p>
            <a:pPr lvl="1"/>
            <a:r>
              <a:rPr lang="en-US" altLang="zh-CN" dirty="0" smtClean="0"/>
              <a:t>        Counts of  nucleotide type j at position </a:t>
            </a:r>
            <a:r>
              <a:rPr lang="en-US" altLang="zh-CN" dirty="0" err="1" smtClean="0"/>
              <a:t>i</a:t>
            </a:r>
            <a:r>
              <a:rPr lang="en-US" altLang="zh-CN" dirty="0" smtClean="0"/>
              <a:t>.</a:t>
            </a:r>
          </a:p>
          <a:p>
            <a:pPr lvl="1"/>
            <a:r>
              <a:rPr lang="en-US" altLang="zh-CN" dirty="0" smtClean="0"/>
              <a:t>        Count of nucleotide type j at non-site position.</a:t>
            </a:r>
          </a:p>
          <a:p>
            <a:endParaRPr lang="en-US" altLang="zh-CN" dirty="0" smtClean="0"/>
          </a:p>
          <a:p>
            <a:endParaRPr lang="en-US" altLang="zh-CN" dirty="0" smtClean="0"/>
          </a:p>
          <a:p>
            <a:r>
              <a:rPr lang="en-US" altLang="zh-CN" dirty="0" smtClean="0"/>
              <a:t>Sample from the predictive distribution of </a:t>
            </a:r>
          </a:p>
          <a:p>
            <a:endParaRPr lang="zh-CN" altLang="en-US" dirty="0"/>
          </a:p>
        </p:txBody>
      </p:sp>
      <p:graphicFrame>
        <p:nvGraphicFramePr>
          <p:cNvPr id="4" name="对象 3"/>
          <p:cNvGraphicFramePr>
            <a:graphicFrameLocks noChangeAspect="1"/>
          </p:cNvGraphicFramePr>
          <p:nvPr/>
        </p:nvGraphicFramePr>
        <p:xfrm>
          <a:off x="8028384" y="5085184"/>
          <a:ext cx="277813" cy="236537"/>
        </p:xfrm>
        <a:graphic>
          <a:graphicData uri="http://schemas.openxmlformats.org/presentationml/2006/ole">
            <p:oleObj spid="_x0000_s244738" name="Formula" r:id="rId3" imgW="140040" imgH="119520" progId="Equation.Ribbit">
              <p:embed/>
            </p:oleObj>
          </a:graphicData>
        </a:graphic>
      </p:graphicFrame>
      <p:graphicFrame>
        <p:nvGraphicFramePr>
          <p:cNvPr id="5" name="对象 4"/>
          <p:cNvGraphicFramePr>
            <a:graphicFrameLocks noChangeAspect="1"/>
          </p:cNvGraphicFramePr>
          <p:nvPr/>
        </p:nvGraphicFramePr>
        <p:xfrm>
          <a:off x="1331640" y="2852936"/>
          <a:ext cx="461963" cy="263525"/>
        </p:xfrm>
        <a:graphic>
          <a:graphicData uri="http://schemas.openxmlformats.org/presentationml/2006/ole">
            <p:oleObj spid="_x0000_s244739" name="Formula" r:id="rId4" imgW="234000" imgH="133560" progId="Equation.Ribbit">
              <p:embed/>
            </p:oleObj>
          </a:graphicData>
        </a:graphic>
      </p:graphicFrame>
      <p:graphicFrame>
        <p:nvGraphicFramePr>
          <p:cNvPr id="244740" name="Object 4"/>
          <p:cNvGraphicFramePr>
            <a:graphicFrameLocks noChangeAspect="1"/>
          </p:cNvGraphicFramePr>
          <p:nvPr/>
        </p:nvGraphicFramePr>
        <p:xfrm>
          <a:off x="1312863" y="3357563"/>
          <a:ext cx="500062" cy="263525"/>
        </p:xfrm>
        <a:graphic>
          <a:graphicData uri="http://schemas.openxmlformats.org/presentationml/2006/ole">
            <p:oleObj spid="_x0000_s244740" name="Formula" r:id="rId5" imgW="251640" imgH="133560" progId="Equation.Ribbit">
              <p:embed/>
            </p:oleObj>
          </a:graphicData>
        </a:graphic>
      </p:graphicFrame>
      <p:graphicFrame>
        <p:nvGraphicFramePr>
          <p:cNvPr id="7" name="对象 6"/>
          <p:cNvGraphicFramePr>
            <a:graphicFrameLocks noChangeAspect="1"/>
          </p:cNvGraphicFramePr>
          <p:nvPr/>
        </p:nvGraphicFramePr>
        <p:xfrm>
          <a:off x="3074988" y="3933825"/>
          <a:ext cx="2489200" cy="700088"/>
        </p:xfrm>
        <a:graphic>
          <a:graphicData uri="http://schemas.openxmlformats.org/presentationml/2006/ole">
            <p:oleObj spid="_x0000_s244741" name="Formula" r:id="rId6" imgW="1373040" imgH="387360" progId="Equation.Ribbit">
              <p:embed/>
            </p:oleObj>
          </a:graphicData>
        </a:graphic>
      </p:graphicFrame>
      <p:graphicFrame>
        <p:nvGraphicFramePr>
          <p:cNvPr id="8" name="对象 7"/>
          <p:cNvGraphicFramePr>
            <a:graphicFrameLocks noChangeAspect="1"/>
          </p:cNvGraphicFramePr>
          <p:nvPr/>
        </p:nvGraphicFramePr>
        <p:xfrm>
          <a:off x="2620963" y="5445125"/>
          <a:ext cx="3683000" cy="868363"/>
        </p:xfrm>
        <a:graphic>
          <a:graphicData uri="http://schemas.openxmlformats.org/presentationml/2006/ole">
            <p:oleObj spid="_x0000_s244742" name="Formula" r:id="rId7" imgW="1856880" imgH="438480" progId="Equation.Ribbit">
              <p:embed/>
            </p:oleObj>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Gibbs Sampler Algorithm</a:t>
            </a:r>
            <a:endParaRPr lang="zh-CN" altLang="en-US" dirty="0"/>
          </a:p>
        </p:txBody>
      </p:sp>
      <p:sp>
        <p:nvSpPr>
          <p:cNvPr id="3" name="内容占位符 2"/>
          <p:cNvSpPr>
            <a:spLocks noGrp="1"/>
          </p:cNvSpPr>
          <p:nvPr>
            <p:ph idx="1"/>
          </p:nvPr>
        </p:nvSpPr>
        <p:spPr/>
        <p:txBody>
          <a:bodyPr/>
          <a:lstStyle/>
          <a:p>
            <a:r>
              <a:rPr lang="en-US" altLang="zh-CN" dirty="0" smtClean="0"/>
              <a:t>Initialize by choosing random starting positions</a:t>
            </a:r>
          </a:p>
          <a:p>
            <a:r>
              <a:rPr lang="en-US" altLang="zh-CN" dirty="0" smtClean="0"/>
              <a:t>Iterate the following steps many times:</a:t>
            </a:r>
          </a:p>
          <a:p>
            <a:pPr lvl="1"/>
            <a:r>
              <a:rPr lang="en-US" altLang="zh-CN" dirty="0" smtClean="0"/>
              <a:t>Randomly or systematically choose a sequence, say </a:t>
            </a:r>
            <a:r>
              <a:rPr lang="en-US" altLang="zh-CN" i="1" dirty="0" smtClean="0"/>
              <a:t>sequence k, to exclude.</a:t>
            </a:r>
          </a:p>
          <a:p>
            <a:pPr lvl="1"/>
            <a:r>
              <a:rPr lang="en-US" altLang="zh-CN" dirty="0" smtClean="0"/>
              <a:t>Carry out Predictive Update step to update</a:t>
            </a:r>
          </a:p>
          <a:p>
            <a:r>
              <a:rPr lang="en-US" altLang="zh-CN" dirty="0" smtClean="0"/>
              <a:t>Stop when changes are small, or other convergence criterion met.</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684213" y="1628775"/>
            <a:ext cx="7772400" cy="3086100"/>
          </a:xfrm>
        </p:spPr>
        <p:txBody>
          <a:bodyPr/>
          <a:lstStyle/>
          <a:p>
            <a:pPr eaLnBrk="1" hangingPunct="1"/>
            <a:r>
              <a:rPr lang="en-US" altLang="zh-CN" sz="4000" dirty="0" smtClean="0"/>
              <a:t>MCMC for Bayesian Missing Data Problem</a:t>
            </a:r>
            <a:r>
              <a:rPr lang="zh-CN" altLang="en-US" sz="4000" dirty="0" smtClean="0"/>
              <a:t/>
            </a:r>
            <a:br>
              <a:rPr lang="zh-CN" altLang="en-US" sz="4000" dirty="0" smtClean="0"/>
            </a:br>
            <a:endParaRPr lang="zh-CN" altLang="en-US" sz="4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收敛性与收敛速度</a:t>
            </a:r>
            <a:endParaRPr lang="zh-CN" altLang="en-US" dirty="0"/>
          </a:p>
        </p:txBody>
      </p:sp>
      <p:sp>
        <p:nvSpPr>
          <p:cNvPr id="3" name="内容占位符 2"/>
          <p:cNvSpPr>
            <a:spLocks noGrp="1"/>
          </p:cNvSpPr>
          <p:nvPr>
            <p:ph idx="1"/>
          </p:nvPr>
        </p:nvSpPr>
        <p:spPr/>
        <p:txBody>
          <a:bodyPr/>
          <a:lstStyle/>
          <a:p>
            <a:r>
              <a:rPr lang="zh-CN" altLang="en-US" dirty="0" smtClean="0"/>
              <a:t>大数定理</a:t>
            </a:r>
            <a:endParaRPr lang="en-US" altLang="zh-CN" dirty="0" smtClean="0"/>
          </a:p>
          <a:p>
            <a:endParaRPr lang="en-US" altLang="zh-CN" dirty="0" smtClean="0"/>
          </a:p>
          <a:p>
            <a:endParaRPr lang="en-US" altLang="zh-CN" dirty="0" smtClean="0"/>
          </a:p>
          <a:p>
            <a:r>
              <a:rPr lang="zh-CN" altLang="en-US" dirty="0" smtClean="0"/>
              <a:t>当                           时，</a:t>
            </a:r>
            <a:endParaRPr lang="zh-CN" altLang="en-US" dirty="0"/>
          </a:p>
        </p:txBody>
      </p:sp>
      <p:graphicFrame>
        <p:nvGraphicFramePr>
          <p:cNvPr id="4" name="对象 3"/>
          <p:cNvGraphicFramePr>
            <a:graphicFrameLocks noChangeAspect="1"/>
          </p:cNvGraphicFramePr>
          <p:nvPr/>
        </p:nvGraphicFramePr>
        <p:xfrm>
          <a:off x="2714612" y="2571744"/>
          <a:ext cx="3513138" cy="352425"/>
        </p:xfrm>
        <a:graphic>
          <a:graphicData uri="http://schemas.openxmlformats.org/presentationml/2006/ole">
            <p:oleObj spid="_x0000_s95234" name="Formula" r:id="rId3" imgW="1773000" imgH="177840" progId="Equation.Ribbit">
              <p:embed/>
            </p:oleObj>
          </a:graphicData>
        </a:graphic>
      </p:graphicFrame>
      <p:graphicFrame>
        <p:nvGraphicFramePr>
          <p:cNvPr id="5" name="对象 4"/>
          <p:cNvGraphicFramePr>
            <a:graphicFrameLocks noChangeAspect="1"/>
          </p:cNvGraphicFramePr>
          <p:nvPr/>
        </p:nvGraphicFramePr>
        <p:xfrm>
          <a:off x="1428728" y="3429000"/>
          <a:ext cx="2217738" cy="388938"/>
        </p:xfrm>
        <a:graphic>
          <a:graphicData uri="http://schemas.openxmlformats.org/presentationml/2006/ole">
            <p:oleObj spid="_x0000_s95235" name="Formula" r:id="rId4" imgW="1118880" imgH="196920" progId="Equation.Ribbit">
              <p:embed/>
            </p:oleObj>
          </a:graphicData>
        </a:graphic>
      </p:graphicFrame>
      <p:graphicFrame>
        <p:nvGraphicFramePr>
          <p:cNvPr id="6" name="对象 5"/>
          <p:cNvGraphicFramePr>
            <a:graphicFrameLocks noChangeAspect="1"/>
          </p:cNvGraphicFramePr>
          <p:nvPr/>
        </p:nvGraphicFramePr>
        <p:xfrm>
          <a:off x="2024063" y="4429125"/>
          <a:ext cx="5445125" cy="735013"/>
        </p:xfrm>
        <a:graphic>
          <a:graphicData uri="http://schemas.openxmlformats.org/presentationml/2006/ole">
            <p:oleObj spid="_x0000_s95236" name="Formula" r:id="rId5" imgW="2746080" imgH="372240" progId="Equation.Ribbit">
              <p:embed/>
            </p:oleObj>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Inference</a:t>
            </a:r>
            <a:endParaRPr lang="zh-CN" altLang="en-US" dirty="0"/>
          </a:p>
        </p:txBody>
      </p:sp>
      <p:sp>
        <p:nvSpPr>
          <p:cNvPr id="3" name="内容占位符 2"/>
          <p:cNvSpPr>
            <a:spLocks noGrp="1"/>
          </p:cNvSpPr>
          <p:nvPr>
            <p:ph idx="1"/>
          </p:nvPr>
        </p:nvSpPr>
        <p:spPr/>
        <p:txBody>
          <a:bodyPr/>
          <a:lstStyle/>
          <a:p>
            <a:r>
              <a:rPr lang="en-US" altLang="zh-CN" dirty="0" smtClean="0"/>
              <a:t>Now the parameter is also a random variable, with a prior probability</a:t>
            </a:r>
          </a:p>
          <a:p>
            <a:r>
              <a:rPr lang="en-US" altLang="zh-CN" dirty="0" smtClean="0"/>
              <a:t>Using </a:t>
            </a:r>
            <a:r>
              <a:rPr lang="en-US" altLang="zh-CN" dirty="0" err="1" smtClean="0"/>
              <a:t>Bayes</a:t>
            </a:r>
            <a:r>
              <a:rPr lang="en-US" altLang="zh-CN" dirty="0" smtClean="0"/>
              <a:t> rule, the posterior probability</a:t>
            </a:r>
          </a:p>
          <a:p>
            <a:endParaRPr lang="en-US" altLang="zh-CN" dirty="0" smtClean="0"/>
          </a:p>
          <a:p>
            <a:pPr>
              <a:buNone/>
            </a:pPr>
            <a:endParaRPr lang="en-US" altLang="zh-CN" dirty="0" smtClean="0">
              <a:ea typeface="宋体" charset="-122"/>
              <a:sym typeface="Symbol" pitchFamily="18" charset="2"/>
            </a:endParaRPr>
          </a:p>
          <a:p>
            <a:pPr>
              <a:buNone/>
            </a:pPr>
            <a:endParaRPr lang="en-US" altLang="zh-CN" dirty="0" smtClean="0">
              <a:ea typeface="宋体" charset="-122"/>
              <a:sym typeface="Symbol" pitchFamily="18" charset="2"/>
            </a:endParaRPr>
          </a:p>
          <a:p>
            <a:pPr>
              <a:buNone/>
            </a:pPr>
            <a:r>
              <a:rPr lang="en-US" altLang="zh-CN" dirty="0" smtClean="0">
                <a:ea typeface="宋体" charset="-122"/>
                <a:sym typeface="Symbol" pitchFamily="18" charset="2"/>
              </a:rPr>
              <a:t>                 Posterior  “Likelihood” </a:t>
            </a:r>
            <a:r>
              <a:rPr lang="en-US" altLang="zh-CN" dirty="0" smtClean="0">
                <a:ea typeface="宋体" charset="-122"/>
                <a:cs typeface="Arial" charset="0"/>
                <a:sym typeface="Symbol" pitchFamily="18" charset="2"/>
              </a:rPr>
              <a:t>× Prior</a:t>
            </a:r>
          </a:p>
          <a:p>
            <a:endParaRPr lang="en-US" altLang="zh-CN" dirty="0" smtClean="0"/>
          </a:p>
          <a:p>
            <a:endParaRPr lang="zh-CN" altLang="en-US" dirty="0"/>
          </a:p>
        </p:txBody>
      </p:sp>
      <p:graphicFrame>
        <p:nvGraphicFramePr>
          <p:cNvPr id="4" name="对象 3"/>
          <p:cNvGraphicFramePr>
            <a:graphicFrameLocks noChangeAspect="1"/>
          </p:cNvGraphicFramePr>
          <p:nvPr/>
        </p:nvGraphicFramePr>
        <p:xfrm>
          <a:off x="4786314" y="2214554"/>
          <a:ext cx="531812" cy="349250"/>
        </p:xfrm>
        <a:graphic>
          <a:graphicData uri="http://schemas.openxmlformats.org/presentationml/2006/ole">
            <p:oleObj spid="_x0000_s205826" name="Formula" r:id="rId3" imgW="268200" imgH="176760" progId="Equation.Ribbit">
              <p:embed/>
            </p:oleObj>
          </a:graphicData>
        </a:graphic>
      </p:graphicFrame>
      <p:graphicFrame>
        <p:nvGraphicFramePr>
          <p:cNvPr id="5" name="对象 4"/>
          <p:cNvGraphicFramePr>
            <a:graphicFrameLocks noChangeAspect="1"/>
          </p:cNvGraphicFramePr>
          <p:nvPr/>
        </p:nvGraphicFramePr>
        <p:xfrm>
          <a:off x="2716213" y="3429000"/>
          <a:ext cx="3368675" cy="787400"/>
        </p:xfrm>
        <a:graphic>
          <a:graphicData uri="http://schemas.openxmlformats.org/presentationml/2006/ole">
            <p:oleObj spid="_x0000_s205827" name="Formula" r:id="rId4" imgW="1700640" imgH="397800" progId="Equation.Ribbit">
              <p:embed/>
            </p:oleObj>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Conjugate Prior</a:t>
            </a:r>
            <a:endParaRPr lang="zh-CN" altLang="en-US" dirty="0"/>
          </a:p>
        </p:txBody>
      </p:sp>
      <p:sp>
        <p:nvSpPr>
          <p:cNvPr id="3" name="内容占位符 2"/>
          <p:cNvSpPr>
            <a:spLocks noGrp="1"/>
          </p:cNvSpPr>
          <p:nvPr>
            <p:ph idx="1"/>
          </p:nvPr>
        </p:nvSpPr>
        <p:spPr/>
        <p:txBody>
          <a:bodyPr/>
          <a:lstStyle/>
          <a:p>
            <a:r>
              <a:rPr lang="en-US" altLang="zh-CN" dirty="0" smtClean="0"/>
              <a:t>The posterior distribution  is in the same family as the prior distribution</a:t>
            </a:r>
          </a:p>
          <a:p>
            <a:r>
              <a:rPr lang="zh-CN" altLang="en-US" dirty="0" smtClean="0"/>
              <a:t>采用共轭先验的原因是为了简化积分计算</a:t>
            </a:r>
            <a:endParaRPr lang="en-US" altLang="zh-CN" dirty="0" smtClean="0"/>
          </a:p>
          <a:p>
            <a:endParaRPr lang="en-US" altLang="zh-CN" dirty="0" smtClean="0"/>
          </a:p>
          <a:p>
            <a:r>
              <a:rPr lang="en-US" altLang="zh-CN" dirty="0" smtClean="0"/>
              <a:t>http://en.wikipedia.org/wiki/Conjugate_prior</a:t>
            </a:r>
            <a:endParaRPr lang="zh-CN" altLang="en-US" dirty="0" smtClean="0"/>
          </a:p>
          <a:p>
            <a:endParaRPr lang="en-US" altLang="zh-CN"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Conjugate Prior</a:t>
            </a:r>
            <a:endParaRPr lang="zh-CN" altLang="en-US" dirty="0"/>
          </a:p>
        </p:txBody>
      </p:sp>
      <p:sp>
        <p:nvSpPr>
          <p:cNvPr id="3" name="内容占位符 2"/>
          <p:cNvSpPr>
            <a:spLocks noGrp="1"/>
          </p:cNvSpPr>
          <p:nvPr>
            <p:ph idx="1"/>
          </p:nvPr>
        </p:nvSpPr>
        <p:spPr/>
        <p:txBody>
          <a:bodyPr/>
          <a:lstStyle/>
          <a:p>
            <a:r>
              <a:rPr lang="en-US" altLang="zh-CN" dirty="0" smtClean="0"/>
              <a:t>Example: n</a:t>
            </a:r>
            <a:r>
              <a:rPr lang="zh-CN" altLang="en-US" dirty="0" smtClean="0"/>
              <a:t>次独立实验，每次实验成功的概率为</a:t>
            </a:r>
            <a:r>
              <a:rPr lang="en-US" altLang="zh-CN" dirty="0" smtClean="0"/>
              <a:t>p, </a:t>
            </a:r>
            <a:r>
              <a:rPr lang="zh-CN" altLang="en-US" dirty="0" smtClean="0"/>
              <a:t>总成功次数</a:t>
            </a:r>
            <a:r>
              <a:rPr lang="en-US" altLang="zh-CN" dirty="0" smtClean="0"/>
              <a:t>X</a:t>
            </a:r>
            <a:r>
              <a:rPr lang="zh-CN" altLang="en-US" dirty="0" smtClean="0"/>
              <a:t>服从二项分布，共轭先验</a:t>
            </a:r>
            <a:r>
              <a:rPr lang="en-US" altLang="zh-CN" dirty="0" smtClean="0"/>
              <a:t>Beta</a:t>
            </a:r>
            <a:r>
              <a:rPr lang="zh-CN" altLang="en-US" dirty="0" smtClean="0"/>
              <a:t>分布</a:t>
            </a:r>
            <a:endParaRPr lang="en-US" altLang="zh-CN" dirty="0" smtClean="0"/>
          </a:p>
          <a:p>
            <a:endParaRPr lang="zh-CN" altLang="en-US" dirty="0"/>
          </a:p>
        </p:txBody>
      </p:sp>
      <p:graphicFrame>
        <p:nvGraphicFramePr>
          <p:cNvPr id="207874" name="Object 2"/>
          <p:cNvGraphicFramePr>
            <a:graphicFrameLocks noChangeAspect="1"/>
          </p:cNvGraphicFramePr>
          <p:nvPr/>
        </p:nvGraphicFramePr>
        <p:xfrm>
          <a:off x="1530350" y="3643313"/>
          <a:ext cx="6340475" cy="1657350"/>
        </p:xfrm>
        <a:graphic>
          <a:graphicData uri="http://schemas.openxmlformats.org/presentationml/2006/ole">
            <p:oleObj spid="_x0000_s207874" name="Formula" r:id="rId3" imgW="3199320" imgH="834480" progId="Equation.Ribbit">
              <p:embed/>
            </p:oleObj>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Conjugate Prior</a:t>
            </a:r>
            <a:endParaRPr lang="zh-CN" altLang="en-US" dirty="0"/>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pPr>
              <a:buNone/>
            </a:pPr>
            <a:endParaRPr lang="en-US" altLang="zh-CN" sz="2400" dirty="0" smtClean="0"/>
          </a:p>
          <a:p>
            <a:pPr>
              <a:buNone/>
            </a:pPr>
            <a:endParaRPr lang="en-US" altLang="zh-CN" sz="2400" dirty="0" smtClean="0"/>
          </a:p>
          <a:p>
            <a:pPr>
              <a:buNone/>
            </a:pPr>
            <a:r>
              <a:rPr lang="en-US" altLang="zh-CN" sz="2400" dirty="0" smtClean="0"/>
              <a:t>                             Beta(1,1)                             Beta(3,3)</a:t>
            </a:r>
            <a:endParaRPr lang="zh-CN" altLang="en-US" sz="2400" dirty="0"/>
          </a:p>
        </p:txBody>
      </p:sp>
      <p:pic>
        <p:nvPicPr>
          <p:cNvPr id="208898" name="Picture 2"/>
          <p:cNvPicPr>
            <a:picLocks noChangeAspect="1" noChangeArrowheads="1"/>
          </p:cNvPicPr>
          <p:nvPr/>
        </p:nvPicPr>
        <p:blipFill>
          <a:blip r:embed="rId2" cstate="print"/>
          <a:srcRect/>
          <a:stretch>
            <a:fillRect/>
          </a:stretch>
        </p:blipFill>
        <p:spPr bwMode="auto">
          <a:xfrm>
            <a:off x="928662" y="2500306"/>
            <a:ext cx="3500462" cy="1857388"/>
          </a:xfrm>
          <a:prstGeom prst="rect">
            <a:avLst/>
          </a:prstGeom>
          <a:noFill/>
          <a:ln w="9525">
            <a:noFill/>
            <a:miter lim="800000"/>
            <a:headEnd/>
            <a:tailEnd/>
          </a:ln>
          <a:effectLst/>
        </p:spPr>
      </p:pic>
      <p:pic>
        <p:nvPicPr>
          <p:cNvPr id="208899" name="Picture 3"/>
          <p:cNvPicPr>
            <a:picLocks noChangeAspect="1" noChangeArrowheads="1"/>
          </p:cNvPicPr>
          <p:nvPr/>
        </p:nvPicPr>
        <p:blipFill>
          <a:blip r:embed="rId3" cstate="print"/>
          <a:srcRect/>
          <a:stretch>
            <a:fillRect/>
          </a:stretch>
        </p:blipFill>
        <p:spPr bwMode="auto">
          <a:xfrm>
            <a:off x="4286249" y="2500306"/>
            <a:ext cx="3714776" cy="2000264"/>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Conjugate Prior</a:t>
            </a:r>
            <a:endParaRPr lang="zh-CN" altLang="en-US" dirty="0"/>
          </a:p>
        </p:txBody>
      </p:sp>
      <p:sp>
        <p:nvSpPr>
          <p:cNvPr id="3" name="内容占位符 2"/>
          <p:cNvSpPr>
            <a:spLocks noGrp="1"/>
          </p:cNvSpPr>
          <p:nvPr>
            <p:ph idx="1"/>
          </p:nvPr>
        </p:nvSpPr>
        <p:spPr/>
        <p:txBody>
          <a:bodyPr/>
          <a:lstStyle/>
          <a:p>
            <a:r>
              <a:rPr lang="en-US" altLang="zh-CN" dirty="0" smtClean="0"/>
              <a:t>Normal distribution with known variance</a:t>
            </a:r>
          </a:p>
          <a:p>
            <a:endParaRPr lang="en-US" altLang="zh-CN" dirty="0" smtClean="0"/>
          </a:p>
          <a:p>
            <a:r>
              <a:rPr lang="en-US" altLang="zh-CN" dirty="0" smtClean="0"/>
              <a:t>Normal prior distribution </a:t>
            </a:r>
          </a:p>
          <a:p>
            <a:endParaRPr lang="en-US" altLang="zh-CN" dirty="0" smtClean="0"/>
          </a:p>
          <a:p>
            <a:r>
              <a:rPr lang="en-US" altLang="zh-CN" dirty="0" smtClean="0"/>
              <a:t>Posterior distribution</a:t>
            </a:r>
            <a:endParaRPr lang="zh-CN" altLang="en-US" dirty="0"/>
          </a:p>
        </p:txBody>
      </p:sp>
      <p:graphicFrame>
        <p:nvGraphicFramePr>
          <p:cNvPr id="4" name="对象 3"/>
          <p:cNvGraphicFramePr>
            <a:graphicFrameLocks noChangeAspect="1"/>
          </p:cNvGraphicFramePr>
          <p:nvPr/>
        </p:nvGraphicFramePr>
        <p:xfrm>
          <a:off x="3503613" y="2214563"/>
          <a:ext cx="1765300" cy="384175"/>
        </p:xfrm>
        <a:graphic>
          <a:graphicData uri="http://schemas.openxmlformats.org/presentationml/2006/ole">
            <p:oleObj spid="_x0000_s209922" name="Formula" r:id="rId3" imgW="890280" imgH="194400" progId="Equation.Ribbit">
              <p:embed/>
            </p:oleObj>
          </a:graphicData>
        </a:graphic>
      </p:graphicFrame>
      <p:graphicFrame>
        <p:nvGraphicFramePr>
          <p:cNvPr id="5" name="对象 4"/>
          <p:cNvGraphicFramePr>
            <a:graphicFrameLocks noChangeAspect="1"/>
          </p:cNvGraphicFramePr>
          <p:nvPr/>
        </p:nvGraphicFramePr>
        <p:xfrm>
          <a:off x="3286116" y="3429000"/>
          <a:ext cx="1787525" cy="388938"/>
        </p:xfrm>
        <a:graphic>
          <a:graphicData uri="http://schemas.openxmlformats.org/presentationml/2006/ole">
            <p:oleObj spid="_x0000_s209923" name="Formula" r:id="rId4" imgW="901800" imgH="196920" progId="Equation.Ribbit">
              <p:embed/>
            </p:oleObj>
          </a:graphicData>
        </a:graphic>
      </p:graphicFrame>
      <p:graphicFrame>
        <p:nvGraphicFramePr>
          <p:cNvPr id="7" name="对象 6"/>
          <p:cNvGraphicFramePr>
            <a:graphicFrameLocks noChangeAspect="1"/>
          </p:cNvGraphicFramePr>
          <p:nvPr/>
        </p:nvGraphicFramePr>
        <p:xfrm>
          <a:off x="2241550" y="4932363"/>
          <a:ext cx="4724400" cy="777875"/>
        </p:xfrm>
        <a:graphic>
          <a:graphicData uri="http://schemas.openxmlformats.org/presentationml/2006/ole">
            <p:oleObj spid="_x0000_s209925" name="Formula" r:id="rId5" imgW="2382840" imgH="391320" progId="Equation.Ribbit">
              <p:embed/>
            </p:oleObj>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MCMC for Bayesian Inference</a:t>
            </a:r>
            <a:endParaRPr lang="zh-CN" altLang="en-US" dirty="0"/>
          </a:p>
        </p:txBody>
      </p:sp>
      <p:sp>
        <p:nvSpPr>
          <p:cNvPr id="3" name="内容占位符 2"/>
          <p:cNvSpPr>
            <a:spLocks noGrp="1"/>
          </p:cNvSpPr>
          <p:nvPr>
            <p:ph idx="1"/>
          </p:nvPr>
        </p:nvSpPr>
        <p:spPr/>
        <p:txBody>
          <a:bodyPr/>
          <a:lstStyle/>
          <a:p>
            <a:r>
              <a:rPr lang="en-US" altLang="zh-CN" dirty="0" smtClean="0"/>
              <a:t>Draw samples from the posterior distribution</a:t>
            </a:r>
          </a:p>
          <a:p>
            <a:endParaRPr lang="en-US" altLang="zh-CN" dirty="0" smtClean="0"/>
          </a:p>
          <a:p>
            <a:endParaRPr lang="en-US" altLang="zh-CN" dirty="0" smtClean="0"/>
          </a:p>
          <a:p>
            <a:r>
              <a:rPr lang="en-US" altLang="zh-CN" dirty="0" smtClean="0"/>
              <a:t>Use these  samples to compute some objectives.</a:t>
            </a:r>
            <a:endParaRPr lang="zh-CN" altLang="en-US" dirty="0"/>
          </a:p>
        </p:txBody>
      </p:sp>
      <p:graphicFrame>
        <p:nvGraphicFramePr>
          <p:cNvPr id="4" name="对象 3"/>
          <p:cNvGraphicFramePr>
            <a:graphicFrameLocks noChangeAspect="1"/>
          </p:cNvGraphicFramePr>
          <p:nvPr/>
        </p:nvGraphicFramePr>
        <p:xfrm>
          <a:off x="2643174" y="2357430"/>
          <a:ext cx="3552825" cy="403225"/>
        </p:xfrm>
        <a:graphic>
          <a:graphicData uri="http://schemas.openxmlformats.org/presentationml/2006/ole">
            <p:oleObj spid="_x0000_s210946" name="Formula" r:id="rId3" imgW="1792080" imgH="203400" progId="Equation.Ribbit">
              <p:embed/>
            </p:oleObj>
          </a:graphicData>
        </a:graphic>
      </p:graphicFrame>
      <p:graphicFrame>
        <p:nvGraphicFramePr>
          <p:cNvPr id="5" name="对象 4"/>
          <p:cNvGraphicFramePr>
            <a:graphicFrameLocks noChangeAspect="1"/>
          </p:cNvGraphicFramePr>
          <p:nvPr/>
        </p:nvGraphicFramePr>
        <p:xfrm>
          <a:off x="1714500" y="4643438"/>
          <a:ext cx="5851525" cy="657225"/>
        </p:xfrm>
        <a:graphic>
          <a:graphicData uri="http://schemas.openxmlformats.org/presentationml/2006/ole">
            <p:oleObj spid="_x0000_s210947" name="Formula" r:id="rId4" imgW="2950560" imgH="331560" progId="Equation.Ribbit">
              <p:embed/>
            </p:oleObj>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Prediction</a:t>
            </a:r>
            <a:endParaRPr lang="zh-CN" altLang="en-US" dirty="0"/>
          </a:p>
        </p:txBody>
      </p:sp>
      <p:sp>
        <p:nvSpPr>
          <p:cNvPr id="3" name="内容占位符 2"/>
          <p:cNvSpPr>
            <a:spLocks noGrp="1"/>
          </p:cNvSpPr>
          <p:nvPr>
            <p:ph idx="1"/>
          </p:nvPr>
        </p:nvSpPr>
        <p:spPr/>
        <p:txBody>
          <a:bodyPr/>
          <a:lstStyle/>
          <a:p>
            <a:r>
              <a:rPr lang="en-US" altLang="zh-CN" dirty="0" smtClean="0">
                <a:ea typeface="宋体" charset="-122"/>
              </a:rPr>
              <a:t>Given data D, compute probability for </a:t>
            </a:r>
          </a:p>
          <a:p>
            <a:r>
              <a:rPr lang="en-US" altLang="zh-CN" dirty="0" smtClean="0">
                <a:ea typeface="宋体" charset="-122"/>
              </a:rPr>
              <a:t>Predictive Distribution</a:t>
            </a:r>
          </a:p>
          <a:p>
            <a:endParaRPr lang="en-US" altLang="zh-CN" dirty="0" smtClean="0">
              <a:ea typeface="宋体" charset="-122"/>
            </a:endParaRPr>
          </a:p>
          <a:p>
            <a:endParaRPr lang="en-US" altLang="zh-CN" dirty="0" smtClean="0">
              <a:ea typeface="宋体" charset="-122"/>
            </a:endParaRPr>
          </a:p>
          <a:p>
            <a:endParaRPr lang="zh-CN" altLang="en-US" dirty="0"/>
          </a:p>
        </p:txBody>
      </p:sp>
      <p:graphicFrame>
        <p:nvGraphicFramePr>
          <p:cNvPr id="4" name="对象 3"/>
          <p:cNvGraphicFramePr>
            <a:graphicFrameLocks noChangeAspect="1"/>
          </p:cNvGraphicFramePr>
          <p:nvPr/>
        </p:nvGraphicFramePr>
        <p:xfrm>
          <a:off x="7286644" y="1714488"/>
          <a:ext cx="250825" cy="374650"/>
        </p:xfrm>
        <a:graphic>
          <a:graphicData uri="http://schemas.openxmlformats.org/presentationml/2006/ole">
            <p:oleObj spid="_x0000_s215042" name="Formula" r:id="rId3" imgW="127080" imgH="189360" progId="Equation.Ribbit">
              <p:embed/>
            </p:oleObj>
          </a:graphicData>
        </a:graphic>
      </p:graphicFrame>
      <p:graphicFrame>
        <p:nvGraphicFramePr>
          <p:cNvPr id="5" name="对象 4"/>
          <p:cNvGraphicFramePr>
            <a:graphicFrameLocks noChangeAspect="1"/>
          </p:cNvGraphicFramePr>
          <p:nvPr/>
        </p:nvGraphicFramePr>
        <p:xfrm>
          <a:off x="2505075" y="2760663"/>
          <a:ext cx="3983038" cy="1185862"/>
        </p:xfrm>
        <a:graphic>
          <a:graphicData uri="http://schemas.openxmlformats.org/presentationml/2006/ole">
            <p:oleObj spid="_x0000_s215043" name="Formula" r:id="rId4" imgW="2009160" imgH="598320" progId="Equation.Ribbit">
              <p:embed/>
            </p:oleObj>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 to Motif Finding Problem</a:t>
            </a:r>
            <a:endParaRPr lang="zh-CN" altLang="en-US" dirty="0"/>
          </a:p>
        </p:txBody>
      </p:sp>
      <p:sp>
        <p:nvSpPr>
          <p:cNvPr id="3" name="内容占位符 2"/>
          <p:cNvSpPr>
            <a:spLocks noGrp="1"/>
          </p:cNvSpPr>
          <p:nvPr>
            <p:ph idx="1"/>
          </p:nvPr>
        </p:nvSpPr>
        <p:spPr/>
        <p:txBody>
          <a:bodyPr/>
          <a:lstStyle/>
          <a:p>
            <a:r>
              <a:rPr lang="en-US" altLang="zh-CN" dirty="0" smtClean="0"/>
              <a:t>Given K sequences,                                   each containing exact one motif (width w)</a:t>
            </a:r>
          </a:p>
          <a:p>
            <a:r>
              <a:rPr lang="en-US" altLang="zh-CN" dirty="0" smtClean="0"/>
              <a:t>Alignment variable                          is missing</a:t>
            </a:r>
          </a:p>
          <a:p>
            <a:r>
              <a:rPr lang="en-US" altLang="zh-CN" dirty="0" smtClean="0"/>
              <a:t>Product multinomial model</a:t>
            </a:r>
          </a:p>
          <a:p>
            <a:pPr lvl="1"/>
            <a:r>
              <a:rPr lang="en-US" altLang="zh-CN" dirty="0" smtClean="0"/>
              <a:t>Background Model</a:t>
            </a:r>
            <a:r>
              <a:rPr lang="zh-CN" altLang="en-US" dirty="0" smtClean="0"/>
              <a:t>：</a:t>
            </a:r>
            <a:endParaRPr lang="en-US" altLang="zh-CN" dirty="0" smtClean="0"/>
          </a:p>
          <a:p>
            <a:pPr lvl="1"/>
            <a:r>
              <a:rPr lang="en-US" altLang="zh-CN" dirty="0" smtClean="0"/>
              <a:t>Motif Model</a:t>
            </a:r>
            <a:r>
              <a:rPr lang="zh-CN" altLang="en-US" dirty="0" smtClean="0"/>
              <a:t>：</a:t>
            </a:r>
            <a:endParaRPr lang="en-US" altLang="zh-CN" dirty="0" smtClean="0"/>
          </a:p>
          <a:p>
            <a:r>
              <a:rPr lang="en-US" altLang="zh-CN" dirty="0" smtClean="0"/>
              <a:t>Prior:</a:t>
            </a:r>
            <a:endParaRPr lang="zh-CN" altLang="en-US" dirty="0"/>
          </a:p>
        </p:txBody>
      </p:sp>
      <p:graphicFrame>
        <p:nvGraphicFramePr>
          <p:cNvPr id="4" name="对象 3"/>
          <p:cNvGraphicFramePr>
            <a:graphicFrameLocks noChangeAspect="1"/>
          </p:cNvGraphicFramePr>
          <p:nvPr/>
        </p:nvGraphicFramePr>
        <p:xfrm>
          <a:off x="4214810" y="1714488"/>
          <a:ext cx="2800350" cy="349250"/>
        </p:xfrm>
        <a:graphic>
          <a:graphicData uri="http://schemas.openxmlformats.org/presentationml/2006/ole">
            <p:oleObj spid="_x0000_s221186" name="Formula" r:id="rId3" imgW="1412280" imgH="176760" progId="Equation.Ribbit">
              <p:embed/>
            </p:oleObj>
          </a:graphicData>
        </a:graphic>
      </p:graphicFrame>
      <p:graphicFrame>
        <p:nvGraphicFramePr>
          <p:cNvPr id="5" name="对象 4"/>
          <p:cNvGraphicFramePr>
            <a:graphicFrameLocks noChangeAspect="1"/>
          </p:cNvGraphicFramePr>
          <p:nvPr/>
        </p:nvGraphicFramePr>
        <p:xfrm>
          <a:off x="4071934" y="2857496"/>
          <a:ext cx="2184400" cy="349250"/>
        </p:xfrm>
        <a:graphic>
          <a:graphicData uri="http://schemas.openxmlformats.org/presentationml/2006/ole">
            <p:oleObj spid="_x0000_s221187" name="Formula" r:id="rId4" imgW="1101240" imgH="176760" progId="Equation.Ribbit">
              <p:embed/>
            </p:oleObj>
          </a:graphicData>
        </a:graphic>
      </p:graphicFrame>
      <p:graphicFrame>
        <p:nvGraphicFramePr>
          <p:cNvPr id="6" name="对象 5"/>
          <p:cNvGraphicFramePr>
            <a:graphicFrameLocks noChangeAspect="1"/>
          </p:cNvGraphicFramePr>
          <p:nvPr/>
        </p:nvGraphicFramePr>
        <p:xfrm>
          <a:off x="4357686" y="3929066"/>
          <a:ext cx="2312988" cy="349250"/>
        </p:xfrm>
        <a:graphic>
          <a:graphicData uri="http://schemas.openxmlformats.org/presentationml/2006/ole">
            <p:oleObj spid="_x0000_s221188" name="Formula" r:id="rId5" imgW="1167480" imgH="176760" progId="Equation.Ribbit">
              <p:embed/>
            </p:oleObj>
          </a:graphicData>
        </a:graphic>
      </p:graphicFrame>
      <p:graphicFrame>
        <p:nvGraphicFramePr>
          <p:cNvPr id="7" name="对象 6"/>
          <p:cNvGraphicFramePr>
            <a:graphicFrameLocks noChangeAspect="1"/>
          </p:cNvGraphicFramePr>
          <p:nvPr/>
        </p:nvGraphicFramePr>
        <p:xfrm>
          <a:off x="3428992" y="4500570"/>
          <a:ext cx="2435225" cy="349250"/>
        </p:xfrm>
        <a:graphic>
          <a:graphicData uri="http://schemas.openxmlformats.org/presentationml/2006/ole">
            <p:oleObj spid="_x0000_s221189" name="Formula" r:id="rId6" imgW="1228320" imgH="176760" progId="Equation.Ribbit">
              <p:embed/>
            </p:oleObj>
          </a:graphicData>
        </a:graphic>
      </p:graphicFrame>
      <p:graphicFrame>
        <p:nvGraphicFramePr>
          <p:cNvPr id="8" name="对象 7"/>
          <p:cNvGraphicFramePr>
            <a:graphicFrameLocks noChangeAspect="1"/>
          </p:cNvGraphicFramePr>
          <p:nvPr/>
        </p:nvGraphicFramePr>
        <p:xfrm>
          <a:off x="2071670" y="5072074"/>
          <a:ext cx="3708400" cy="352425"/>
        </p:xfrm>
        <a:graphic>
          <a:graphicData uri="http://schemas.openxmlformats.org/presentationml/2006/ole">
            <p:oleObj spid="_x0000_s221190" name="Formula" r:id="rId7" imgW="1869480" imgH="177840" progId="Equation.Ribbit">
              <p:embed/>
            </p:oleObj>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Gibbs Sampler</a:t>
            </a:r>
            <a:endParaRPr lang="zh-CN" altLang="en-US" dirty="0"/>
          </a:p>
        </p:txBody>
      </p:sp>
      <p:sp>
        <p:nvSpPr>
          <p:cNvPr id="3" name="内容占位符 2"/>
          <p:cNvSpPr>
            <a:spLocks noGrp="1"/>
          </p:cNvSpPr>
          <p:nvPr>
            <p:ph idx="1"/>
          </p:nvPr>
        </p:nvSpPr>
        <p:spPr/>
        <p:txBody>
          <a:bodyPr/>
          <a:lstStyle/>
          <a:p>
            <a:r>
              <a:rPr lang="en-US" altLang="zh-CN" dirty="0" smtClean="0"/>
              <a:t>Iterating </a:t>
            </a:r>
          </a:p>
          <a:p>
            <a:pPr lvl="1"/>
            <a:r>
              <a:rPr lang="en-US" altLang="zh-CN" dirty="0" smtClean="0"/>
              <a:t>Drawing       from  </a:t>
            </a:r>
          </a:p>
          <a:p>
            <a:pPr lvl="1"/>
            <a:r>
              <a:rPr lang="en-US" altLang="zh-CN" dirty="0" smtClean="0"/>
              <a:t>Drawing  A from  </a:t>
            </a:r>
          </a:p>
          <a:p>
            <a:r>
              <a:rPr lang="en-US" altLang="zh-CN" dirty="0" smtClean="0"/>
              <a:t> Such a procedure constructs a Markov chain whose equilibrium distribution is </a:t>
            </a:r>
          </a:p>
          <a:p>
            <a:endParaRPr lang="zh-CN" altLang="en-US" dirty="0"/>
          </a:p>
        </p:txBody>
      </p:sp>
      <p:graphicFrame>
        <p:nvGraphicFramePr>
          <p:cNvPr id="4" name="对象 3"/>
          <p:cNvGraphicFramePr>
            <a:graphicFrameLocks noChangeAspect="1"/>
          </p:cNvGraphicFramePr>
          <p:nvPr/>
        </p:nvGraphicFramePr>
        <p:xfrm>
          <a:off x="2627784" y="2348880"/>
          <a:ext cx="223837" cy="317500"/>
        </p:xfrm>
        <a:graphic>
          <a:graphicData uri="http://schemas.openxmlformats.org/presentationml/2006/ole">
            <p:oleObj spid="_x0000_s254978" name="Formula" r:id="rId3" imgW="113040" imgH="160200" progId="Equation.Ribbit">
              <p:embed/>
            </p:oleObj>
          </a:graphicData>
        </a:graphic>
      </p:graphicFrame>
      <p:graphicFrame>
        <p:nvGraphicFramePr>
          <p:cNvPr id="5" name="对象 4"/>
          <p:cNvGraphicFramePr>
            <a:graphicFrameLocks noChangeAspect="1"/>
          </p:cNvGraphicFramePr>
          <p:nvPr/>
        </p:nvGraphicFramePr>
        <p:xfrm>
          <a:off x="3131840" y="4437112"/>
          <a:ext cx="1730375" cy="352425"/>
        </p:xfrm>
        <a:graphic>
          <a:graphicData uri="http://schemas.openxmlformats.org/presentationml/2006/ole">
            <p:oleObj spid="_x0000_s254979" name="Formula" r:id="rId4" imgW="872640" imgH="177840" progId="Equation.Ribbit">
              <p:embed/>
            </p:oleObj>
          </a:graphicData>
        </a:graphic>
      </p:graphicFrame>
      <p:graphicFrame>
        <p:nvGraphicFramePr>
          <p:cNvPr id="6" name="对象 5"/>
          <p:cNvGraphicFramePr>
            <a:graphicFrameLocks noChangeAspect="1"/>
          </p:cNvGraphicFramePr>
          <p:nvPr/>
        </p:nvGraphicFramePr>
        <p:xfrm>
          <a:off x="3851920" y="2276872"/>
          <a:ext cx="1730375" cy="352425"/>
        </p:xfrm>
        <a:graphic>
          <a:graphicData uri="http://schemas.openxmlformats.org/presentationml/2006/ole">
            <p:oleObj spid="_x0000_s254980" name="Formula" r:id="rId5" imgW="872640" imgH="177840" progId="Equation.Ribbit">
              <p:embed/>
            </p:oleObj>
          </a:graphicData>
        </a:graphic>
      </p:graphicFrame>
      <p:graphicFrame>
        <p:nvGraphicFramePr>
          <p:cNvPr id="7" name="对象 6"/>
          <p:cNvGraphicFramePr>
            <a:graphicFrameLocks noChangeAspect="1"/>
          </p:cNvGraphicFramePr>
          <p:nvPr/>
        </p:nvGraphicFramePr>
        <p:xfrm>
          <a:off x="3779912" y="2780928"/>
          <a:ext cx="1731963" cy="352425"/>
        </p:xfrm>
        <a:graphic>
          <a:graphicData uri="http://schemas.openxmlformats.org/presentationml/2006/ole">
            <p:oleObj spid="_x0000_s254981" name="Formula" r:id="rId6" imgW="872640" imgH="177840" progId="Equation.Ribbit">
              <p:embed/>
            </p:oleObj>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Collapse Gibbs Sampler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One can integrate out parameters</a:t>
            </a:r>
          </a:p>
          <a:p>
            <a:endParaRPr lang="en-US" altLang="zh-CN" dirty="0" smtClean="0"/>
          </a:p>
          <a:p>
            <a:endParaRPr lang="en-US" altLang="zh-CN" dirty="0" smtClean="0"/>
          </a:p>
          <a:p>
            <a:r>
              <a:rPr lang="en-US" altLang="zh-CN" dirty="0" smtClean="0"/>
              <a:t>Directly sample A.</a:t>
            </a:r>
          </a:p>
          <a:p>
            <a:endParaRPr lang="en-US" altLang="zh-CN" dirty="0" smtClean="0"/>
          </a:p>
          <a:p>
            <a:endParaRPr lang="en-US" altLang="zh-CN" dirty="0" smtClean="0"/>
          </a:p>
          <a:p>
            <a:r>
              <a:rPr lang="en-US" altLang="zh-CN" dirty="0" smtClean="0"/>
              <a:t>Lawrence, Liu, </a:t>
            </a:r>
            <a:r>
              <a:rPr lang="en-US" altLang="zh-CN" dirty="0" err="1" smtClean="0"/>
              <a:t>Neuwald</a:t>
            </a:r>
            <a:r>
              <a:rPr lang="en-US" altLang="zh-CN" dirty="0" smtClean="0"/>
              <a:t>, Collapsed Gibbs Sampler algorithm in Multiple Sequence Alignment. 1993,1994,1995</a:t>
            </a:r>
            <a:endParaRPr lang="zh-CN" altLang="en-US" dirty="0"/>
          </a:p>
        </p:txBody>
      </p:sp>
      <p:graphicFrame>
        <p:nvGraphicFramePr>
          <p:cNvPr id="256002" name="Object 2"/>
          <p:cNvGraphicFramePr>
            <a:graphicFrameLocks noChangeAspect="1"/>
          </p:cNvGraphicFramePr>
          <p:nvPr/>
        </p:nvGraphicFramePr>
        <p:xfrm>
          <a:off x="1979712" y="2348880"/>
          <a:ext cx="4619625" cy="714375"/>
        </p:xfrm>
        <a:graphic>
          <a:graphicData uri="http://schemas.openxmlformats.org/presentationml/2006/ole">
            <p:oleObj spid="_x0000_s256002" name="Formula" r:id="rId3" imgW="2328120" imgH="359640" progId="Equation.Ribbit">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Confidence Interval</a:t>
            </a:r>
            <a:endParaRPr lang="zh-CN" altLang="en-US" dirty="0"/>
          </a:p>
        </p:txBody>
      </p:sp>
      <p:sp>
        <p:nvSpPr>
          <p:cNvPr id="3" name="内容占位符 2"/>
          <p:cNvSpPr>
            <a:spLocks noGrp="1"/>
          </p:cNvSpPr>
          <p:nvPr>
            <p:ph idx="1"/>
          </p:nvPr>
        </p:nvSpPr>
        <p:spPr/>
        <p:txBody>
          <a:bodyPr/>
          <a:lstStyle/>
          <a:p>
            <a:r>
              <a:rPr lang="en-US" altLang="zh-CN" dirty="0" smtClean="0"/>
              <a:t>Sample variance</a:t>
            </a:r>
          </a:p>
          <a:p>
            <a:endParaRPr lang="en-US" altLang="zh-CN" dirty="0" smtClean="0"/>
          </a:p>
          <a:p>
            <a:endParaRPr lang="en-US" altLang="zh-CN" dirty="0" smtClean="0"/>
          </a:p>
          <a:p>
            <a:r>
              <a:rPr lang="en-US" altLang="zh-CN" dirty="0" smtClean="0"/>
              <a:t>Convergence test</a:t>
            </a:r>
          </a:p>
          <a:p>
            <a:endParaRPr lang="en-US" altLang="zh-CN" dirty="0" smtClean="0"/>
          </a:p>
          <a:p>
            <a:endParaRPr lang="en-US" altLang="zh-CN" dirty="0" smtClean="0"/>
          </a:p>
          <a:p>
            <a:pPr>
              <a:buNone/>
            </a:pPr>
            <a:r>
              <a:rPr lang="en-US" altLang="zh-CN" dirty="0" smtClean="0"/>
              <a:t>With which the confidence interval can be given</a:t>
            </a:r>
            <a:endParaRPr lang="zh-CN" altLang="en-US" dirty="0"/>
          </a:p>
        </p:txBody>
      </p:sp>
      <p:graphicFrame>
        <p:nvGraphicFramePr>
          <p:cNvPr id="4" name="对象 3"/>
          <p:cNvGraphicFramePr>
            <a:graphicFrameLocks noChangeAspect="1"/>
          </p:cNvGraphicFramePr>
          <p:nvPr/>
        </p:nvGraphicFramePr>
        <p:xfrm>
          <a:off x="3006725" y="2357438"/>
          <a:ext cx="2863850" cy="657225"/>
        </p:xfrm>
        <a:graphic>
          <a:graphicData uri="http://schemas.openxmlformats.org/presentationml/2006/ole">
            <p:oleObj spid="_x0000_s96258" name="Formula" r:id="rId3" imgW="1444320" imgH="331560" progId="Equation.Ribbit">
              <p:embed/>
            </p:oleObj>
          </a:graphicData>
        </a:graphic>
      </p:graphicFrame>
      <p:graphicFrame>
        <p:nvGraphicFramePr>
          <p:cNvPr id="5" name="对象 4"/>
          <p:cNvGraphicFramePr>
            <a:graphicFrameLocks noChangeAspect="1"/>
          </p:cNvGraphicFramePr>
          <p:nvPr/>
        </p:nvGraphicFramePr>
        <p:xfrm>
          <a:off x="3000364" y="4214818"/>
          <a:ext cx="3168650" cy="839787"/>
        </p:xfrm>
        <a:graphic>
          <a:graphicData uri="http://schemas.openxmlformats.org/presentationml/2006/ole">
            <p:oleObj spid="_x0000_s96259" name="Formula" r:id="rId4" imgW="1599120" imgH="424440" progId="Equation.Ribbit">
              <p:embed/>
            </p:oleObj>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Dirichilet</a:t>
            </a:r>
            <a:r>
              <a:rPr lang="en-US" altLang="zh-CN" dirty="0" smtClean="0"/>
              <a:t>-Multinomial distribution</a:t>
            </a:r>
            <a:endParaRPr lang="zh-CN" altLang="en-US" dirty="0"/>
          </a:p>
        </p:txBody>
      </p:sp>
      <p:pic>
        <p:nvPicPr>
          <p:cNvPr id="257026" name="Picture 2"/>
          <p:cNvPicPr>
            <a:picLocks noChangeAspect="1" noChangeArrowheads="1"/>
          </p:cNvPicPr>
          <p:nvPr/>
        </p:nvPicPr>
        <p:blipFill>
          <a:blip r:embed="rId2" cstate="print"/>
          <a:srcRect/>
          <a:stretch>
            <a:fillRect/>
          </a:stretch>
        </p:blipFill>
        <p:spPr bwMode="auto">
          <a:xfrm>
            <a:off x="1115616" y="1484784"/>
            <a:ext cx="6877050" cy="4962525"/>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Collapse Model</a:t>
            </a:r>
            <a:endParaRPr lang="zh-CN" altLang="en-US" dirty="0"/>
          </a:p>
        </p:txBody>
      </p:sp>
      <p:pic>
        <p:nvPicPr>
          <p:cNvPr id="258050" name="Picture 2"/>
          <p:cNvPicPr>
            <a:picLocks noChangeAspect="1" noChangeArrowheads="1"/>
          </p:cNvPicPr>
          <p:nvPr/>
        </p:nvPicPr>
        <p:blipFill>
          <a:blip r:embed="rId2" cstate="print"/>
          <a:srcRect/>
          <a:stretch>
            <a:fillRect/>
          </a:stretch>
        </p:blipFill>
        <p:spPr bwMode="auto">
          <a:xfrm>
            <a:off x="899592" y="1412776"/>
            <a:ext cx="7362825" cy="4314825"/>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Dirichilet</a:t>
            </a:r>
            <a:r>
              <a:rPr lang="en-US" altLang="zh-CN" dirty="0" smtClean="0"/>
              <a:t>-Multinomial Posterior</a:t>
            </a:r>
            <a:endParaRPr lang="zh-CN" altLang="en-US" dirty="0"/>
          </a:p>
        </p:txBody>
      </p:sp>
      <p:pic>
        <p:nvPicPr>
          <p:cNvPr id="259074" name="Picture 2"/>
          <p:cNvPicPr>
            <a:picLocks noChangeAspect="1" noChangeArrowheads="1"/>
          </p:cNvPicPr>
          <p:nvPr/>
        </p:nvPicPr>
        <p:blipFill>
          <a:blip r:embed="rId3" cstate="print"/>
          <a:srcRect/>
          <a:stretch>
            <a:fillRect/>
          </a:stretch>
        </p:blipFill>
        <p:spPr bwMode="auto">
          <a:xfrm>
            <a:off x="899592" y="1340768"/>
            <a:ext cx="7400925" cy="4619625"/>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8313" y="0"/>
            <a:ext cx="8229600" cy="1143000"/>
          </a:xfrm>
        </p:spPr>
        <p:txBody>
          <a:bodyPr/>
          <a:lstStyle/>
          <a:p>
            <a:r>
              <a:rPr lang="en-US" altLang="ko-KR" sz="4000"/>
              <a:t>Original Gibbs Sampler algorithm</a:t>
            </a:r>
          </a:p>
        </p:txBody>
      </p:sp>
      <p:sp>
        <p:nvSpPr>
          <p:cNvPr id="57347" name="Rectangle 3"/>
          <p:cNvSpPr>
            <a:spLocks noGrp="1" noChangeArrowheads="1"/>
          </p:cNvSpPr>
          <p:nvPr>
            <p:ph type="body" idx="1"/>
          </p:nvPr>
        </p:nvSpPr>
        <p:spPr>
          <a:xfrm>
            <a:off x="0" y="1268413"/>
            <a:ext cx="9144000" cy="5329237"/>
          </a:xfrm>
        </p:spPr>
        <p:txBody>
          <a:bodyPr/>
          <a:lstStyle/>
          <a:p>
            <a:pPr marL="0" indent="0">
              <a:buFontTx/>
              <a:buNone/>
            </a:pPr>
            <a:r>
              <a:rPr lang="en-US" altLang="ko-KR" sz="2400" dirty="0"/>
              <a:t>Step0. choose an arbitrary starting point</a:t>
            </a:r>
          </a:p>
          <a:p>
            <a:pPr marL="0" indent="0">
              <a:buFontTx/>
              <a:buNone/>
            </a:pPr>
            <a:r>
              <a:rPr lang="en-US" altLang="ko-KR" sz="2400" dirty="0"/>
              <a:t>          </a:t>
            </a:r>
            <a:r>
              <a:rPr lang="en-US" altLang="ko-KR" sz="2400" b="1" dirty="0"/>
              <a:t>A</a:t>
            </a:r>
            <a:r>
              <a:rPr lang="en-US" altLang="ko-KR" sz="2400" b="1" baseline="-25000" dirty="0"/>
              <a:t>0</a:t>
            </a:r>
            <a:r>
              <a:rPr lang="en-US" altLang="ko-KR" sz="2400" b="1" dirty="0"/>
              <a:t>=(a</a:t>
            </a:r>
            <a:r>
              <a:rPr lang="en-US" altLang="ko-KR" sz="2400" b="1" baseline="-25000" dirty="0"/>
              <a:t>1,0</a:t>
            </a:r>
            <a:r>
              <a:rPr lang="en-US" altLang="ko-KR" sz="2400" b="1" dirty="0"/>
              <a:t>,a</a:t>
            </a:r>
            <a:r>
              <a:rPr lang="en-US" altLang="ko-KR" sz="2400" b="1" baseline="-25000" dirty="0"/>
              <a:t>2,0</a:t>
            </a:r>
            <a:r>
              <a:rPr lang="en-US" altLang="ko-KR" sz="2400" b="1" dirty="0"/>
              <a:t>,</a:t>
            </a:r>
            <a:r>
              <a:rPr lang="en-US" altLang="ko-KR" sz="2400" b="1" dirty="0">
                <a:latin typeface="Arial"/>
              </a:rPr>
              <a:t>…</a:t>
            </a:r>
            <a:r>
              <a:rPr lang="en-US" altLang="ko-KR" sz="2400" b="1" dirty="0"/>
              <a:t>,a</a:t>
            </a:r>
            <a:r>
              <a:rPr lang="en-US" altLang="ko-KR" sz="2400" b="1" baseline="-25000" dirty="0"/>
              <a:t>N,0</a:t>
            </a:r>
            <a:r>
              <a:rPr lang="en-US" altLang="ko-KR" sz="2400" b="1" dirty="0"/>
              <a:t>,</a:t>
            </a:r>
            <a:r>
              <a:rPr lang="en-US" altLang="ko-KR" sz="2400" b="1" dirty="0">
                <a:solidFill>
                  <a:srgbClr val="0000FF"/>
                </a:solidFill>
              </a:rPr>
              <a:t>Q</a:t>
            </a:r>
            <a:r>
              <a:rPr lang="en-US" altLang="ko-KR" sz="2400" b="1" baseline="-25000" dirty="0">
                <a:solidFill>
                  <a:srgbClr val="0000FF"/>
                </a:solidFill>
              </a:rPr>
              <a:t>0</a:t>
            </a:r>
            <a:r>
              <a:rPr lang="en-US" altLang="ko-KR" sz="2400" b="1" dirty="0"/>
              <a:t>);</a:t>
            </a:r>
          </a:p>
          <a:p>
            <a:pPr marL="0" indent="0">
              <a:buFontTx/>
              <a:buNone/>
            </a:pPr>
            <a:endParaRPr lang="en-US" altLang="ko-KR" sz="2400" dirty="0"/>
          </a:p>
          <a:p>
            <a:pPr marL="0" indent="0">
              <a:buFontTx/>
              <a:buNone/>
            </a:pPr>
            <a:r>
              <a:rPr lang="en-US" altLang="ko-KR" sz="2400" dirty="0"/>
              <a:t>Step2. Generate A</a:t>
            </a:r>
            <a:r>
              <a:rPr lang="en-US" altLang="ko-KR" sz="2400" baseline="-25000" dirty="0"/>
              <a:t>t+1</a:t>
            </a:r>
            <a:r>
              <a:rPr lang="en-US" altLang="ko-KR" sz="2400" dirty="0"/>
              <a:t>=(a</a:t>
            </a:r>
            <a:r>
              <a:rPr lang="en-US" altLang="ko-KR" sz="2400" baseline="-25000" dirty="0"/>
              <a:t>1,t+1</a:t>
            </a:r>
            <a:r>
              <a:rPr lang="en-US" altLang="ko-KR" sz="2400" dirty="0"/>
              <a:t>,a</a:t>
            </a:r>
            <a:r>
              <a:rPr lang="en-US" altLang="ko-KR" sz="2400" baseline="-25000" dirty="0"/>
              <a:t>2,t+1</a:t>
            </a:r>
            <a:r>
              <a:rPr lang="en-US" altLang="ko-KR" sz="2400" dirty="0"/>
              <a:t>,</a:t>
            </a:r>
            <a:r>
              <a:rPr lang="en-US" altLang="ko-KR" sz="2400" dirty="0">
                <a:latin typeface="Arial"/>
              </a:rPr>
              <a:t>…</a:t>
            </a:r>
            <a:r>
              <a:rPr lang="en-US" altLang="ko-KR" sz="2400" dirty="0"/>
              <a:t>,a</a:t>
            </a:r>
            <a:r>
              <a:rPr lang="en-US" altLang="ko-KR" sz="2400" baseline="-25000" dirty="0"/>
              <a:t>N,t+1</a:t>
            </a:r>
            <a:r>
              <a:rPr lang="en-US" altLang="ko-KR" sz="2400" dirty="0"/>
              <a:t>,Q</a:t>
            </a:r>
            <a:r>
              <a:rPr lang="en-US" altLang="ko-KR" sz="2400" baseline="-25000" dirty="0"/>
              <a:t>t+1</a:t>
            </a:r>
            <a:r>
              <a:rPr lang="en-US" altLang="ko-KR" sz="2400" dirty="0"/>
              <a:t>) as follows:</a:t>
            </a:r>
          </a:p>
          <a:p>
            <a:pPr marL="0" indent="0">
              <a:buFontTx/>
              <a:buNone/>
            </a:pPr>
            <a:r>
              <a:rPr lang="en-US" altLang="ko-KR" sz="2400" dirty="0"/>
              <a:t>   Generate </a:t>
            </a:r>
            <a:r>
              <a:rPr lang="en-US" altLang="ko-KR" sz="2400" b="1" dirty="0">
                <a:solidFill>
                  <a:srgbClr val="FF0000"/>
                </a:solidFill>
              </a:rPr>
              <a:t>a</a:t>
            </a:r>
            <a:r>
              <a:rPr lang="en-US" altLang="ko-KR" sz="2400" b="1" baseline="-25000" dirty="0">
                <a:solidFill>
                  <a:srgbClr val="FF0000"/>
                </a:solidFill>
              </a:rPr>
              <a:t>1,t+1</a:t>
            </a:r>
            <a:r>
              <a:rPr lang="en-US" altLang="ko-KR" sz="2400" b="1" dirty="0"/>
              <a:t>~</a:t>
            </a:r>
            <a:r>
              <a:rPr lang="el-GR" altLang="ko-KR" sz="2400" b="1" dirty="0"/>
              <a:t>π</a:t>
            </a:r>
            <a:r>
              <a:rPr lang="en-US" altLang="ko-KR" sz="2400" b="1" dirty="0"/>
              <a:t>(a</a:t>
            </a:r>
            <a:r>
              <a:rPr lang="en-US" altLang="ko-KR" sz="2400" b="1" baseline="-25000" dirty="0"/>
              <a:t>1</a:t>
            </a:r>
            <a:r>
              <a:rPr lang="en-US" altLang="ko-KR" sz="2400" b="1" dirty="0"/>
              <a:t>┃ a</a:t>
            </a:r>
            <a:r>
              <a:rPr lang="en-US" altLang="ko-KR" sz="2400" b="1" baseline="-25000" dirty="0"/>
              <a:t>2,t</a:t>
            </a:r>
            <a:r>
              <a:rPr lang="en-US" altLang="ko-KR" sz="2400" b="1" dirty="0"/>
              <a:t>,</a:t>
            </a:r>
            <a:r>
              <a:rPr lang="en-US" altLang="ko-KR" sz="2400" b="1" dirty="0">
                <a:latin typeface="Arial"/>
              </a:rPr>
              <a:t>…</a:t>
            </a:r>
            <a:r>
              <a:rPr lang="en-US" altLang="ko-KR" sz="2400" b="1" dirty="0"/>
              <a:t>,</a:t>
            </a:r>
            <a:r>
              <a:rPr lang="en-US" altLang="ko-KR" sz="2400" b="1" dirty="0" err="1"/>
              <a:t>a</a:t>
            </a:r>
            <a:r>
              <a:rPr lang="en-US" altLang="ko-KR" sz="2400" b="1" baseline="-25000" dirty="0" err="1"/>
              <a:t>N,t</a:t>
            </a:r>
            <a:r>
              <a:rPr lang="en-US" altLang="ko-KR" sz="2400" b="1" baseline="-25000" dirty="0"/>
              <a:t> </a:t>
            </a:r>
            <a:r>
              <a:rPr lang="en-US" altLang="ko-KR" sz="2400" b="1" dirty="0"/>
              <a:t>, Q</a:t>
            </a:r>
            <a:r>
              <a:rPr lang="en-US" altLang="ko-KR" sz="2400" b="1" baseline="-25000" dirty="0"/>
              <a:t>t</a:t>
            </a:r>
            <a:r>
              <a:rPr lang="en-US" altLang="ko-KR" sz="2400" b="1" dirty="0"/>
              <a:t>, B);</a:t>
            </a:r>
          </a:p>
          <a:p>
            <a:pPr marL="0" indent="0">
              <a:buFontTx/>
              <a:buNone/>
            </a:pPr>
            <a:r>
              <a:rPr lang="en-US" altLang="ko-KR" sz="2400" dirty="0"/>
              <a:t>   Generate </a:t>
            </a:r>
            <a:r>
              <a:rPr lang="en-US" altLang="ko-KR" sz="2400" b="1" dirty="0">
                <a:solidFill>
                  <a:srgbClr val="FF0000"/>
                </a:solidFill>
              </a:rPr>
              <a:t>a</a:t>
            </a:r>
            <a:r>
              <a:rPr lang="en-US" altLang="ko-KR" sz="2400" b="1" baseline="-25000" dirty="0">
                <a:solidFill>
                  <a:srgbClr val="FF0000"/>
                </a:solidFill>
              </a:rPr>
              <a:t>2,t+1</a:t>
            </a:r>
            <a:r>
              <a:rPr lang="en-US" altLang="ko-KR" sz="2400" b="1" dirty="0"/>
              <a:t>~</a:t>
            </a:r>
            <a:r>
              <a:rPr lang="el-GR" altLang="ko-KR" sz="2400" b="1" dirty="0"/>
              <a:t>π</a:t>
            </a:r>
            <a:r>
              <a:rPr lang="en-US" altLang="ko-KR" sz="2400" b="1" dirty="0"/>
              <a:t>(a</a:t>
            </a:r>
            <a:r>
              <a:rPr lang="en-US" altLang="ko-KR" sz="2400" b="1" baseline="-25000" dirty="0"/>
              <a:t>2</a:t>
            </a:r>
            <a:r>
              <a:rPr lang="en-US" altLang="ko-KR" sz="2400" b="1" dirty="0"/>
              <a:t>┃ </a:t>
            </a:r>
            <a:r>
              <a:rPr lang="en-US" altLang="ko-KR" sz="2400" b="1" dirty="0">
                <a:solidFill>
                  <a:srgbClr val="FF0000"/>
                </a:solidFill>
              </a:rPr>
              <a:t>a</a:t>
            </a:r>
            <a:r>
              <a:rPr lang="en-US" altLang="ko-KR" sz="2400" b="1" baseline="-25000" dirty="0">
                <a:solidFill>
                  <a:srgbClr val="FF0000"/>
                </a:solidFill>
              </a:rPr>
              <a:t>1,t+1</a:t>
            </a:r>
            <a:r>
              <a:rPr lang="en-US" altLang="ko-KR" sz="2400" b="1" dirty="0"/>
              <a:t>, a</a:t>
            </a:r>
            <a:r>
              <a:rPr lang="en-US" altLang="ko-KR" sz="2400" b="1" baseline="-25000" dirty="0"/>
              <a:t>3,t</a:t>
            </a:r>
            <a:r>
              <a:rPr lang="en-US" altLang="ko-KR" sz="2400" b="1" dirty="0"/>
              <a:t> </a:t>
            </a:r>
            <a:r>
              <a:rPr lang="en-US" altLang="ko-KR" sz="2400" b="1" dirty="0">
                <a:latin typeface="Arial"/>
              </a:rPr>
              <a:t>…</a:t>
            </a:r>
            <a:r>
              <a:rPr lang="en-US" altLang="ko-KR" sz="2400" b="1" dirty="0"/>
              <a:t>,</a:t>
            </a:r>
            <a:r>
              <a:rPr lang="en-US" altLang="ko-KR" sz="2400" b="1" dirty="0" err="1"/>
              <a:t>a</a:t>
            </a:r>
            <a:r>
              <a:rPr lang="en-US" altLang="ko-KR" sz="2400" b="1" baseline="-25000" dirty="0" err="1"/>
              <a:t>N,t</a:t>
            </a:r>
            <a:r>
              <a:rPr lang="en-US" altLang="ko-KR" sz="2400" b="1" baseline="-25000" dirty="0"/>
              <a:t> </a:t>
            </a:r>
            <a:r>
              <a:rPr lang="en-US" altLang="ko-KR" sz="2400" b="1" dirty="0"/>
              <a:t>, Q</a:t>
            </a:r>
            <a:r>
              <a:rPr lang="en-US" altLang="ko-KR" sz="2400" b="1" baseline="-25000" dirty="0"/>
              <a:t>t</a:t>
            </a:r>
            <a:r>
              <a:rPr lang="en-US" altLang="ko-KR" sz="2400" b="1" dirty="0"/>
              <a:t>, B);</a:t>
            </a:r>
          </a:p>
          <a:p>
            <a:pPr marL="0" indent="0">
              <a:buFontTx/>
              <a:buNone/>
            </a:pPr>
            <a:r>
              <a:rPr lang="en-US" altLang="ko-KR" sz="2400" dirty="0"/>
              <a:t>        …</a:t>
            </a:r>
          </a:p>
          <a:p>
            <a:pPr marL="0" indent="0">
              <a:buFontTx/>
              <a:buNone/>
            </a:pPr>
            <a:r>
              <a:rPr lang="en-US" altLang="ko-KR" sz="2400" dirty="0"/>
              <a:t>   Generate </a:t>
            </a:r>
            <a:r>
              <a:rPr lang="en-US" altLang="ko-KR" sz="2400" b="1" dirty="0">
                <a:solidFill>
                  <a:srgbClr val="FF0000"/>
                </a:solidFill>
              </a:rPr>
              <a:t>a</a:t>
            </a:r>
            <a:r>
              <a:rPr lang="en-US" altLang="ko-KR" sz="2400" b="1" baseline="-25000" dirty="0">
                <a:solidFill>
                  <a:srgbClr val="FF0000"/>
                </a:solidFill>
              </a:rPr>
              <a:t>N,t+1</a:t>
            </a:r>
            <a:r>
              <a:rPr lang="en-US" altLang="ko-KR" sz="2400" b="1" dirty="0"/>
              <a:t>~</a:t>
            </a:r>
            <a:r>
              <a:rPr lang="el-GR" altLang="ko-KR" sz="2400" b="1" dirty="0"/>
              <a:t>π</a:t>
            </a:r>
            <a:r>
              <a:rPr lang="en-US" altLang="ko-KR" sz="2400" b="1" dirty="0"/>
              <a:t>(</a:t>
            </a:r>
            <a:r>
              <a:rPr lang="en-US" altLang="ko-KR" sz="2400" b="1" dirty="0" err="1"/>
              <a:t>a</a:t>
            </a:r>
            <a:r>
              <a:rPr lang="en-US" altLang="ko-KR" sz="2400" b="1" baseline="-25000" dirty="0" err="1"/>
              <a:t>N</a:t>
            </a:r>
            <a:r>
              <a:rPr lang="en-US" altLang="ko-KR" sz="2400" b="1" dirty="0"/>
              <a:t>┃ </a:t>
            </a:r>
            <a:r>
              <a:rPr lang="en-US" altLang="ko-KR" sz="2400" b="1" dirty="0">
                <a:solidFill>
                  <a:srgbClr val="FF0000"/>
                </a:solidFill>
              </a:rPr>
              <a:t>a</a:t>
            </a:r>
            <a:r>
              <a:rPr lang="en-US" altLang="ko-KR" sz="2400" b="1" baseline="-25000" dirty="0">
                <a:solidFill>
                  <a:srgbClr val="FF0000"/>
                </a:solidFill>
              </a:rPr>
              <a:t>1,t+1</a:t>
            </a:r>
            <a:r>
              <a:rPr lang="en-US" altLang="ko-KR" sz="2400" b="1" dirty="0"/>
              <a:t>, </a:t>
            </a:r>
            <a:r>
              <a:rPr lang="en-US" altLang="ko-KR" sz="2400" b="1" dirty="0">
                <a:solidFill>
                  <a:srgbClr val="FF0000"/>
                </a:solidFill>
              </a:rPr>
              <a:t>a</a:t>
            </a:r>
            <a:r>
              <a:rPr lang="en-US" altLang="ko-KR" sz="2400" b="1" baseline="-25000" dirty="0">
                <a:solidFill>
                  <a:srgbClr val="FF0000"/>
                </a:solidFill>
              </a:rPr>
              <a:t>2,t+1</a:t>
            </a:r>
            <a:r>
              <a:rPr lang="en-US" altLang="ko-KR" sz="2400" b="1" dirty="0"/>
              <a:t> </a:t>
            </a:r>
            <a:r>
              <a:rPr lang="en-US" altLang="ko-KR" sz="2400" b="1" dirty="0">
                <a:latin typeface="Arial"/>
              </a:rPr>
              <a:t>…</a:t>
            </a:r>
            <a:r>
              <a:rPr lang="en-US" altLang="ko-KR" sz="2400" b="1" dirty="0"/>
              <a:t>,</a:t>
            </a:r>
            <a:r>
              <a:rPr lang="en-US" altLang="ko-KR" sz="2400" b="1" dirty="0">
                <a:solidFill>
                  <a:srgbClr val="FF0000"/>
                </a:solidFill>
              </a:rPr>
              <a:t>a</a:t>
            </a:r>
            <a:r>
              <a:rPr lang="en-US" altLang="ko-KR" sz="2400" b="1" baseline="-25000" dirty="0">
                <a:solidFill>
                  <a:srgbClr val="FF0000"/>
                </a:solidFill>
              </a:rPr>
              <a:t>N-1,t+1</a:t>
            </a:r>
            <a:r>
              <a:rPr lang="en-US" altLang="ko-KR" sz="2400" b="1" dirty="0"/>
              <a:t>, Q</a:t>
            </a:r>
            <a:r>
              <a:rPr lang="en-US" altLang="ko-KR" sz="2400" b="1" baseline="-25000" dirty="0"/>
              <a:t>t</a:t>
            </a:r>
            <a:r>
              <a:rPr lang="en-US" altLang="ko-KR" sz="2400" b="1" dirty="0"/>
              <a:t>, B);</a:t>
            </a:r>
          </a:p>
          <a:p>
            <a:pPr marL="0" indent="0">
              <a:buFontTx/>
              <a:buNone/>
            </a:pPr>
            <a:r>
              <a:rPr lang="en-US" altLang="ko-KR" sz="2400" b="1" dirty="0"/>
              <a:t>   </a:t>
            </a:r>
            <a:r>
              <a:rPr lang="en-US" altLang="ko-KR" sz="2400" dirty="0"/>
              <a:t>Generate </a:t>
            </a:r>
            <a:r>
              <a:rPr lang="en-US" altLang="ko-KR" sz="2400" b="1" dirty="0">
                <a:solidFill>
                  <a:srgbClr val="FF0000"/>
                </a:solidFill>
              </a:rPr>
              <a:t>Q</a:t>
            </a:r>
            <a:r>
              <a:rPr lang="en-US" altLang="ko-KR" sz="2400" b="1" baseline="-25000" dirty="0">
                <a:solidFill>
                  <a:srgbClr val="FF0000"/>
                </a:solidFill>
              </a:rPr>
              <a:t>t+1</a:t>
            </a:r>
            <a:r>
              <a:rPr lang="en-US" altLang="ko-KR" sz="2400" b="1" dirty="0"/>
              <a:t>~</a:t>
            </a:r>
            <a:r>
              <a:rPr lang="el-GR" altLang="ko-KR" sz="2400" b="1" dirty="0"/>
              <a:t>π</a:t>
            </a:r>
            <a:r>
              <a:rPr lang="en-US" altLang="ko-KR" sz="2400" b="1" dirty="0"/>
              <a:t>(</a:t>
            </a:r>
            <a:r>
              <a:rPr lang="en-US" altLang="ko-KR" sz="2400" b="1" dirty="0" err="1"/>
              <a:t>a</a:t>
            </a:r>
            <a:r>
              <a:rPr lang="en-US" altLang="ko-KR" sz="2400" b="1" baseline="-25000" dirty="0" err="1"/>
              <a:t>N</a:t>
            </a:r>
            <a:r>
              <a:rPr lang="en-US" altLang="ko-KR" sz="2400" b="1" dirty="0"/>
              <a:t>┃ </a:t>
            </a:r>
            <a:r>
              <a:rPr lang="en-US" altLang="ko-KR" sz="2400" b="1" dirty="0">
                <a:solidFill>
                  <a:srgbClr val="FF0000"/>
                </a:solidFill>
              </a:rPr>
              <a:t>a</a:t>
            </a:r>
            <a:r>
              <a:rPr lang="en-US" altLang="ko-KR" sz="2400" b="1" baseline="-25000" dirty="0">
                <a:solidFill>
                  <a:srgbClr val="FF0000"/>
                </a:solidFill>
              </a:rPr>
              <a:t>1,t+1</a:t>
            </a:r>
            <a:r>
              <a:rPr lang="en-US" altLang="ko-KR" sz="2400" b="1" dirty="0"/>
              <a:t>, </a:t>
            </a:r>
            <a:r>
              <a:rPr lang="en-US" altLang="ko-KR" sz="2400" b="1" dirty="0">
                <a:solidFill>
                  <a:srgbClr val="FF0000"/>
                </a:solidFill>
              </a:rPr>
              <a:t>a</a:t>
            </a:r>
            <a:r>
              <a:rPr lang="en-US" altLang="ko-KR" sz="2400" b="1" baseline="-25000" dirty="0">
                <a:solidFill>
                  <a:srgbClr val="FF0000"/>
                </a:solidFill>
              </a:rPr>
              <a:t>2,t+1</a:t>
            </a:r>
            <a:r>
              <a:rPr lang="en-US" altLang="ko-KR" sz="2400" b="1" dirty="0"/>
              <a:t> </a:t>
            </a:r>
            <a:r>
              <a:rPr lang="en-US" altLang="ko-KR" sz="2400" b="1" dirty="0">
                <a:latin typeface="Arial"/>
              </a:rPr>
              <a:t>…</a:t>
            </a:r>
            <a:r>
              <a:rPr lang="en-US" altLang="ko-KR" sz="2400" b="1" dirty="0"/>
              <a:t>,</a:t>
            </a:r>
            <a:r>
              <a:rPr lang="en-US" altLang="ko-KR" sz="2400" b="1" dirty="0">
                <a:solidFill>
                  <a:srgbClr val="FF0000"/>
                </a:solidFill>
              </a:rPr>
              <a:t>a</a:t>
            </a:r>
            <a:r>
              <a:rPr lang="en-US" altLang="ko-KR" sz="2400" b="1" baseline="-25000" dirty="0">
                <a:solidFill>
                  <a:srgbClr val="FF0000"/>
                </a:solidFill>
              </a:rPr>
              <a:t>N,t+1</a:t>
            </a:r>
            <a:r>
              <a:rPr lang="en-US" altLang="ko-KR" sz="2400" b="1" dirty="0"/>
              <a:t>, B);</a:t>
            </a:r>
          </a:p>
          <a:p>
            <a:pPr marL="0" indent="0">
              <a:buFontTx/>
              <a:buNone/>
            </a:pPr>
            <a:endParaRPr lang="en-US" altLang="ko-KR" sz="2400" dirty="0"/>
          </a:p>
          <a:p>
            <a:pPr marL="0" indent="0">
              <a:buFontTx/>
              <a:buNone/>
            </a:pPr>
            <a:r>
              <a:rPr lang="en-US" altLang="ko-KR" sz="2400" dirty="0"/>
              <a:t>Step3. Set </a:t>
            </a:r>
            <a:r>
              <a:rPr lang="en-US" altLang="ko-KR" sz="2400" b="1" dirty="0"/>
              <a:t>t=t+1</a:t>
            </a:r>
            <a:r>
              <a:rPr lang="en-US" altLang="ko-KR" sz="2400" dirty="0"/>
              <a:t>, and go to step 1</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765175"/>
          </a:xfrm>
        </p:spPr>
        <p:txBody>
          <a:bodyPr/>
          <a:lstStyle/>
          <a:p>
            <a:r>
              <a:rPr lang="en-US" altLang="ko-KR"/>
              <a:t>Collapsed Gibbs Sampler</a:t>
            </a:r>
          </a:p>
        </p:txBody>
      </p:sp>
      <p:sp>
        <p:nvSpPr>
          <p:cNvPr id="29702" name="Text Box 6"/>
          <p:cNvSpPr txBox="1">
            <a:spLocks noChangeArrowheads="1"/>
          </p:cNvSpPr>
          <p:nvPr/>
        </p:nvSpPr>
        <p:spPr bwMode="auto">
          <a:xfrm>
            <a:off x="0" y="1143000"/>
            <a:ext cx="8785225" cy="5100638"/>
          </a:xfrm>
          <a:prstGeom prst="rect">
            <a:avLst/>
          </a:prstGeom>
          <a:noFill/>
          <a:ln w="9525">
            <a:noFill/>
            <a:miter lim="800000"/>
            <a:headEnd/>
            <a:tailEnd/>
          </a:ln>
          <a:effectLst/>
        </p:spPr>
        <p:txBody>
          <a:bodyPr>
            <a:spAutoFit/>
          </a:bodyPr>
          <a:lstStyle/>
          <a:p>
            <a:pPr>
              <a:spcBef>
                <a:spcPct val="20000"/>
              </a:spcBef>
            </a:pPr>
            <a:r>
              <a:rPr lang="en-US" altLang="ko-KR" sz="2400"/>
              <a:t>Step0. choose an arbitrary starting point</a:t>
            </a:r>
          </a:p>
          <a:p>
            <a:pPr>
              <a:spcBef>
                <a:spcPct val="20000"/>
              </a:spcBef>
            </a:pPr>
            <a:r>
              <a:rPr lang="en-US" altLang="ko-KR" sz="2400"/>
              <a:t>          </a:t>
            </a:r>
            <a:r>
              <a:rPr lang="en-US" altLang="ko-KR" sz="2400" b="1"/>
              <a:t>A</a:t>
            </a:r>
            <a:r>
              <a:rPr lang="en-US" altLang="ko-KR" sz="2400" b="1" baseline="-25000"/>
              <a:t>0</a:t>
            </a:r>
            <a:r>
              <a:rPr lang="en-US" altLang="ko-KR" sz="2400" b="1"/>
              <a:t>=(a</a:t>
            </a:r>
            <a:r>
              <a:rPr lang="en-US" altLang="ko-KR" sz="2400" b="1" baseline="-25000"/>
              <a:t>1,0</a:t>
            </a:r>
            <a:r>
              <a:rPr lang="en-US" altLang="ko-KR" sz="2400" b="1"/>
              <a:t>,a</a:t>
            </a:r>
            <a:r>
              <a:rPr lang="en-US" altLang="ko-KR" sz="2400" b="1" baseline="-25000"/>
              <a:t>2,0</a:t>
            </a:r>
            <a:r>
              <a:rPr lang="en-US" altLang="ko-KR" sz="2400" b="1"/>
              <a:t>,</a:t>
            </a:r>
            <a:r>
              <a:rPr lang="en-US" altLang="ko-KR" sz="2400" b="1">
                <a:latin typeface="Arial"/>
              </a:rPr>
              <a:t>…</a:t>
            </a:r>
            <a:r>
              <a:rPr lang="en-US" altLang="ko-KR" sz="2400" b="1"/>
              <a:t>,a</a:t>
            </a:r>
            <a:r>
              <a:rPr lang="en-US" altLang="ko-KR" sz="2400" b="1" baseline="-25000"/>
              <a:t>N,0</a:t>
            </a:r>
            <a:r>
              <a:rPr lang="en-US" altLang="ko-KR" sz="2400" b="1"/>
              <a:t>);</a:t>
            </a:r>
          </a:p>
          <a:p>
            <a:pPr>
              <a:spcBef>
                <a:spcPct val="20000"/>
              </a:spcBef>
            </a:pPr>
            <a:endParaRPr lang="en-US" altLang="ko-KR" sz="2400"/>
          </a:p>
          <a:p>
            <a:pPr>
              <a:spcBef>
                <a:spcPct val="20000"/>
              </a:spcBef>
            </a:pPr>
            <a:r>
              <a:rPr lang="en-US" altLang="ko-KR" sz="2400"/>
              <a:t>Step2. Generate A</a:t>
            </a:r>
            <a:r>
              <a:rPr lang="en-US" altLang="ko-KR" sz="2400" baseline="-25000"/>
              <a:t>t+1</a:t>
            </a:r>
            <a:r>
              <a:rPr lang="en-US" altLang="ko-KR" sz="2400"/>
              <a:t>=(a</a:t>
            </a:r>
            <a:r>
              <a:rPr lang="en-US" altLang="ko-KR" sz="2400" baseline="-25000"/>
              <a:t>1,t+1</a:t>
            </a:r>
            <a:r>
              <a:rPr lang="en-US" altLang="ko-KR" sz="2400"/>
              <a:t>,a</a:t>
            </a:r>
            <a:r>
              <a:rPr lang="en-US" altLang="ko-KR" sz="2400" baseline="-25000"/>
              <a:t>2,t+1</a:t>
            </a:r>
            <a:r>
              <a:rPr lang="en-US" altLang="ko-KR" sz="2400"/>
              <a:t>,</a:t>
            </a:r>
            <a:r>
              <a:rPr lang="en-US" altLang="ko-KR" sz="2400">
                <a:latin typeface="Arial"/>
              </a:rPr>
              <a:t>…</a:t>
            </a:r>
            <a:r>
              <a:rPr lang="en-US" altLang="ko-KR" sz="2400"/>
              <a:t>,a</a:t>
            </a:r>
            <a:r>
              <a:rPr lang="en-US" altLang="ko-KR" sz="2400" baseline="-25000"/>
              <a:t>N,t+1 </a:t>
            </a:r>
            <a:r>
              <a:rPr lang="en-US" altLang="ko-KR" sz="2400"/>
              <a:t>) as follows:</a:t>
            </a:r>
          </a:p>
          <a:p>
            <a:pPr>
              <a:spcBef>
                <a:spcPct val="20000"/>
              </a:spcBef>
            </a:pPr>
            <a:r>
              <a:rPr lang="en-US" altLang="ko-KR" sz="2400"/>
              <a:t>   Generate </a:t>
            </a:r>
            <a:r>
              <a:rPr lang="en-US" altLang="ko-KR" sz="2400" b="1">
                <a:solidFill>
                  <a:srgbClr val="FF0000"/>
                </a:solidFill>
              </a:rPr>
              <a:t>a</a:t>
            </a:r>
            <a:r>
              <a:rPr lang="en-US" altLang="ko-KR" sz="2400" b="1" baseline="-25000">
                <a:solidFill>
                  <a:srgbClr val="FF0000"/>
                </a:solidFill>
              </a:rPr>
              <a:t>1,t+1</a:t>
            </a:r>
            <a:r>
              <a:rPr lang="en-US" altLang="ko-KR" sz="2400" b="1"/>
              <a:t>~ </a:t>
            </a:r>
            <a:r>
              <a:rPr lang="el-GR" altLang="ko-KR" sz="2400" b="1"/>
              <a:t>π</a:t>
            </a:r>
            <a:r>
              <a:rPr lang="en-US" altLang="ko-KR" sz="2400" b="1"/>
              <a:t>(a</a:t>
            </a:r>
            <a:r>
              <a:rPr lang="en-US" altLang="ko-KR" sz="2400" b="1" baseline="-25000"/>
              <a:t>1</a:t>
            </a:r>
            <a:r>
              <a:rPr lang="en-US" altLang="ko-KR" sz="2400" b="1"/>
              <a:t>┃ a</a:t>
            </a:r>
            <a:r>
              <a:rPr lang="en-US" altLang="ko-KR" sz="2400" b="1" baseline="-25000"/>
              <a:t>2,t</a:t>
            </a:r>
            <a:r>
              <a:rPr lang="en-US" altLang="ko-KR" sz="2400" b="1"/>
              <a:t>,</a:t>
            </a:r>
            <a:r>
              <a:rPr lang="en-US" altLang="ko-KR" sz="2400" b="1">
                <a:latin typeface="Arial"/>
              </a:rPr>
              <a:t>…</a:t>
            </a:r>
            <a:r>
              <a:rPr lang="en-US" altLang="ko-KR" sz="2400" b="1"/>
              <a:t>,a</a:t>
            </a:r>
            <a:r>
              <a:rPr lang="en-US" altLang="ko-KR" sz="2400" b="1" baseline="-25000"/>
              <a:t>N,t </a:t>
            </a:r>
            <a:r>
              <a:rPr lang="en-US" altLang="ko-KR" sz="2400" b="1"/>
              <a:t>, B);</a:t>
            </a:r>
          </a:p>
          <a:p>
            <a:pPr>
              <a:spcBef>
                <a:spcPct val="20000"/>
              </a:spcBef>
            </a:pPr>
            <a:r>
              <a:rPr lang="en-US" altLang="ko-KR" sz="2400"/>
              <a:t>   Generate </a:t>
            </a:r>
            <a:r>
              <a:rPr lang="en-US" altLang="ko-KR" sz="2400" b="1">
                <a:solidFill>
                  <a:srgbClr val="FF0000"/>
                </a:solidFill>
              </a:rPr>
              <a:t>a</a:t>
            </a:r>
            <a:r>
              <a:rPr lang="en-US" altLang="ko-KR" sz="2400" b="1" baseline="-25000">
                <a:solidFill>
                  <a:srgbClr val="FF0000"/>
                </a:solidFill>
              </a:rPr>
              <a:t>2,t+1</a:t>
            </a:r>
            <a:r>
              <a:rPr lang="en-US" altLang="ko-KR" sz="2400" b="1"/>
              <a:t>~ </a:t>
            </a:r>
            <a:r>
              <a:rPr lang="el-GR" altLang="ko-KR" sz="2400" b="1"/>
              <a:t>π</a:t>
            </a:r>
            <a:r>
              <a:rPr lang="en-US" altLang="ko-KR" sz="2400" b="1"/>
              <a:t>(a</a:t>
            </a:r>
            <a:r>
              <a:rPr lang="en-US" altLang="ko-KR" sz="2400" b="1" baseline="-25000"/>
              <a:t>2</a:t>
            </a:r>
            <a:r>
              <a:rPr lang="en-US" altLang="ko-KR" sz="2400" b="1"/>
              <a:t>┃ </a:t>
            </a:r>
            <a:r>
              <a:rPr lang="en-US" altLang="ko-KR" sz="2400" b="1">
                <a:solidFill>
                  <a:srgbClr val="FF0000"/>
                </a:solidFill>
              </a:rPr>
              <a:t>a</a:t>
            </a:r>
            <a:r>
              <a:rPr lang="en-US" altLang="ko-KR" sz="2400" b="1" baseline="-25000">
                <a:solidFill>
                  <a:srgbClr val="FF0000"/>
                </a:solidFill>
              </a:rPr>
              <a:t>1,t+1</a:t>
            </a:r>
            <a:r>
              <a:rPr lang="en-US" altLang="ko-KR" sz="2400" b="1"/>
              <a:t>, a</a:t>
            </a:r>
            <a:r>
              <a:rPr lang="en-US" altLang="ko-KR" sz="2400" b="1" baseline="-25000"/>
              <a:t>3,t</a:t>
            </a:r>
            <a:r>
              <a:rPr lang="en-US" altLang="ko-KR" sz="2400" b="1"/>
              <a:t> </a:t>
            </a:r>
            <a:r>
              <a:rPr lang="en-US" altLang="ko-KR" sz="2400" b="1">
                <a:latin typeface="Arial"/>
              </a:rPr>
              <a:t>…</a:t>
            </a:r>
            <a:r>
              <a:rPr lang="en-US" altLang="ko-KR" sz="2400" b="1"/>
              <a:t>,a</a:t>
            </a:r>
            <a:r>
              <a:rPr lang="en-US" altLang="ko-KR" sz="2400" b="1" baseline="-25000"/>
              <a:t>N,t </a:t>
            </a:r>
            <a:r>
              <a:rPr lang="en-US" altLang="ko-KR" sz="2400" b="1"/>
              <a:t>, B);</a:t>
            </a:r>
          </a:p>
          <a:p>
            <a:pPr>
              <a:spcBef>
                <a:spcPct val="20000"/>
              </a:spcBef>
            </a:pPr>
            <a:r>
              <a:rPr lang="en-US" altLang="ko-KR" sz="2400"/>
              <a:t>        …</a:t>
            </a:r>
          </a:p>
          <a:p>
            <a:pPr>
              <a:spcBef>
                <a:spcPct val="20000"/>
              </a:spcBef>
            </a:pPr>
            <a:r>
              <a:rPr lang="en-US" altLang="ko-KR" sz="2400"/>
              <a:t>   Generate </a:t>
            </a:r>
            <a:r>
              <a:rPr lang="en-US" altLang="ko-KR" sz="2400" b="1">
                <a:solidFill>
                  <a:srgbClr val="FF0000"/>
                </a:solidFill>
              </a:rPr>
              <a:t>a</a:t>
            </a:r>
            <a:r>
              <a:rPr lang="en-US" altLang="ko-KR" sz="2400" b="1" baseline="-25000">
                <a:solidFill>
                  <a:srgbClr val="FF0000"/>
                </a:solidFill>
              </a:rPr>
              <a:t>N,t+1</a:t>
            </a:r>
            <a:r>
              <a:rPr lang="en-US" altLang="ko-KR" sz="2400" b="1"/>
              <a:t>~ </a:t>
            </a:r>
            <a:r>
              <a:rPr lang="el-GR" altLang="ko-KR" sz="2400" b="1"/>
              <a:t>π</a:t>
            </a:r>
            <a:r>
              <a:rPr lang="en-US" altLang="ko-KR" sz="2400" b="1"/>
              <a:t>(a</a:t>
            </a:r>
            <a:r>
              <a:rPr lang="en-US" altLang="ko-KR" sz="2400" b="1" baseline="-25000"/>
              <a:t>N</a:t>
            </a:r>
            <a:r>
              <a:rPr lang="en-US" altLang="ko-KR" sz="2400" b="1"/>
              <a:t>┃ </a:t>
            </a:r>
            <a:r>
              <a:rPr lang="en-US" altLang="ko-KR" sz="2400" b="1">
                <a:solidFill>
                  <a:srgbClr val="FF0000"/>
                </a:solidFill>
              </a:rPr>
              <a:t>a</a:t>
            </a:r>
            <a:r>
              <a:rPr lang="en-US" altLang="ko-KR" sz="2400" b="1" baseline="-25000">
                <a:solidFill>
                  <a:srgbClr val="FF0000"/>
                </a:solidFill>
              </a:rPr>
              <a:t>1,t+1</a:t>
            </a:r>
            <a:r>
              <a:rPr lang="en-US" altLang="ko-KR" sz="2400" b="1"/>
              <a:t>, </a:t>
            </a:r>
            <a:r>
              <a:rPr lang="en-US" altLang="ko-KR" sz="2400" b="1">
                <a:solidFill>
                  <a:srgbClr val="FF0000"/>
                </a:solidFill>
              </a:rPr>
              <a:t>a</a:t>
            </a:r>
            <a:r>
              <a:rPr lang="en-US" altLang="ko-KR" sz="2400" b="1" baseline="-25000">
                <a:solidFill>
                  <a:srgbClr val="FF0000"/>
                </a:solidFill>
              </a:rPr>
              <a:t>2,t+1</a:t>
            </a:r>
            <a:r>
              <a:rPr lang="en-US" altLang="ko-KR" sz="2400" b="1"/>
              <a:t> </a:t>
            </a:r>
            <a:r>
              <a:rPr lang="en-US" altLang="ko-KR" sz="2400" b="1">
                <a:latin typeface="Arial"/>
              </a:rPr>
              <a:t>…</a:t>
            </a:r>
            <a:r>
              <a:rPr lang="en-US" altLang="ko-KR" sz="2400" b="1"/>
              <a:t>,</a:t>
            </a:r>
            <a:r>
              <a:rPr lang="en-US" altLang="ko-KR" sz="2400" b="1">
                <a:solidFill>
                  <a:srgbClr val="FF0000"/>
                </a:solidFill>
              </a:rPr>
              <a:t>a</a:t>
            </a:r>
            <a:r>
              <a:rPr lang="en-US" altLang="ko-KR" sz="2400" b="1" baseline="-25000">
                <a:solidFill>
                  <a:srgbClr val="FF0000"/>
                </a:solidFill>
              </a:rPr>
              <a:t>N-1,t+1</a:t>
            </a:r>
            <a:r>
              <a:rPr lang="en-US" altLang="ko-KR" sz="2400" b="1"/>
              <a:t>, B);</a:t>
            </a:r>
          </a:p>
          <a:p>
            <a:pPr>
              <a:spcBef>
                <a:spcPct val="20000"/>
              </a:spcBef>
            </a:pPr>
            <a:r>
              <a:rPr lang="en-US" altLang="ko-KR" sz="2400" b="1"/>
              <a:t>   </a:t>
            </a:r>
            <a:r>
              <a:rPr lang="en-US" altLang="ko-KR" sz="2400"/>
              <a:t>Generate</a:t>
            </a:r>
            <a:r>
              <a:rPr lang="en-US" altLang="ko-KR" sz="2400" b="1"/>
              <a:t> </a:t>
            </a:r>
            <a:r>
              <a:rPr lang="en-US" altLang="ko-KR" sz="2400" b="1">
                <a:solidFill>
                  <a:srgbClr val="FF0000"/>
                </a:solidFill>
              </a:rPr>
              <a:t>Q</a:t>
            </a:r>
            <a:r>
              <a:rPr lang="en-US" altLang="ko-KR" sz="2400" b="1" baseline="-25000">
                <a:solidFill>
                  <a:srgbClr val="FF0000"/>
                </a:solidFill>
              </a:rPr>
              <a:t>t+1</a:t>
            </a:r>
            <a:r>
              <a:rPr lang="en-US" altLang="ko-KR" sz="2400" b="1" baseline="-25000"/>
              <a:t>   </a:t>
            </a:r>
            <a:r>
              <a:rPr lang="en-US" altLang="ko-KR" sz="2400" b="1"/>
              <a:t>~ </a:t>
            </a:r>
            <a:r>
              <a:rPr lang="el-GR" altLang="ko-KR" sz="2400" b="1"/>
              <a:t>π</a:t>
            </a:r>
            <a:r>
              <a:rPr lang="en-US" altLang="ko-KR" sz="2400" b="1"/>
              <a:t>(Q┃ </a:t>
            </a:r>
            <a:r>
              <a:rPr lang="en-US" altLang="ko-KR" sz="2400" b="1">
                <a:solidFill>
                  <a:srgbClr val="FF0000"/>
                </a:solidFill>
              </a:rPr>
              <a:t>a</a:t>
            </a:r>
            <a:r>
              <a:rPr lang="en-US" altLang="ko-KR" sz="2400" b="1" baseline="-25000">
                <a:solidFill>
                  <a:srgbClr val="FF0000"/>
                </a:solidFill>
              </a:rPr>
              <a:t>1,t+1</a:t>
            </a:r>
            <a:r>
              <a:rPr lang="en-US" altLang="ko-KR" sz="2400" b="1"/>
              <a:t>, </a:t>
            </a:r>
            <a:r>
              <a:rPr lang="en-US" altLang="ko-KR" sz="2400" b="1">
                <a:solidFill>
                  <a:srgbClr val="FF0000"/>
                </a:solidFill>
              </a:rPr>
              <a:t>a</a:t>
            </a:r>
            <a:r>
              <a:rPr lang="en-US" altLang="ko-KR" sz="2400" b="1" baseline="-25000">
                <a:solidFill>
                  <a:srgbClr val="FF0000"/>
                </a:solidFill>
              </a:rPr>
              <a:t>2,t+1</a:t>
            </a:r>
            <a:r>
              <a:rPr lang="en-US" altLang="ko-KR" sz="2400" b="1"/>
              <a:t> </a:t>
            </a:r>
            <a:r>
              <a:rPr lang="en-US" altLang="ko-KR" sz="2400" b="1">
                <a:latin typeface="Arial"/>
              </a:rPr>
              <a:t>…</a:t>
            </a:r>
            <a:r>
              <a:rPr lang="en-US" altLang="ko-KR" sz="2400" b="1"/>
              <a:t>,</a:t>
            </a:r>
            <a:r>
              <a:rPr lang="en-US" altLang="ko-KR" sz="2400" b="1">
                <a:solidFill>
                  <a:srgbClr val="FF0000"/>
                </a:solidFill>
              </a:rPr>
              <a:t>a</a:t>
            </a:r>
            <a:r>
              <a:rPr lang="en-US" altLang="ko-KR" sz="2400" b="1" baseline="-25000">
                <a:solidFill>
                  <a:srgbClr val="FF0000"/>
                </a:solidFill>
              </a:rPr>
              <a:t>N,t+1</a:t>
            </a:r>
            <a:r>
              <a:rPr lang="en-US" altLang="ko-KR" sz="2400" b="1"/>
              <a:t>, B);</a:t>
            </a:r>
            <a:endParaRPr lang="en-US" altLang="ko-KR" sz="2400" b="1" baseline="-25000"/>
          </a:p>
          <a:p>
            <a:pPr>
              <a:spcBef>
                <a:spcPct val="20000"/>
              </a:spcBef>
            </a:pPr>
            <a:r>
              <a:rPr lang="en-US" altLang="ko-KR" sz="2400"/>
              <a:t>Step3. Set </a:t>
            </a:r>
            <a:r>
              <a:rPr lang="en-US" altLang="ko-KR" sz="2400" b="1"/>
              <a:t>t=t+1</a:t>
            </a:r>
            <a:r>
              <a:rPr lang="en-US" altLang="ko-KR" sz="2400"/>
              <a:t>, and go to step 1</a:t>
            </a:r>
          </a:p>
          <a:p>
            <a:pPr>
              <a:spcBef>
                <a:spcPct val="20000"/>
              </a:spcBef>
            </a:pPr>
            <a:endParaRPr lang="en-US" altLang="ko-KR" sz="2000" b="1" u="sng"/>
          </a:p>
          <a:p>
            <a:pPr>
              <a:lnSpc>
                <a:spcPct val="90000"/>
              </a:lnSpc>
              <a:spcBef>
                <a:spcPct val="20000"/>
              </a:spcBef>
            </a:pPr>
            <a:endParaRPr lang="el-GR" altLang="ko-KR" sz="2000" b="1"/>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lstStyle/>
          <a:p>
            <a:r>
              <a:rPr lang="en-US" altLang="zh-CN" dirty="0" smtClean="0"/>
              <a:t>Jun S. Liu. Monte Carlo Strategies in Scientific Computing. (2001). Springer.</a:t>
            </a:r>
            <a:endParaRPr lang="zh-CN" altLang="en-US" dirty="0" smtClean="0"/>
          </a:p>
          <a:p>
            <a:r>
              <a:rPr lang="en-US" altLang="zh-CN" dirty="0" smtClean="0"/>
              <a:t>Christian P. Robert and George Casella. Monte Carlo Statistical Methods. Second Edition. (2004). Springer.</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TotalTime>
  <Words>3437</Words>
  <Application>Microsoft Office PowerPoint</Application>
  <PresentationFormat>全屏显示(4:3)</PresentationFormat>
  <Paragraphs>525</Paragraphs>
  <Slides>95</Slides>
  <Notes>8</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95</vt:i4>
      </vt:variant>
    </vt:vector>
  </HeadingPairs>
  <TitlesOfParts>
    <vt:vector size="100" baseType="lpstr">
      <vt:lpstr>Office 主题</vt:lpstr>
      <vt:lpstr>Formula</vt:lpstr>
      <vt:lpstr>Photo Editor Photo</vt:lpstr>
      <vt:lpstr>Aurora Equation</vt:lpstr>
      <vt:lpstr>Equation</vt:lpstr>
      <vt:lpstr>第5-3章 MCMC</vt:lpstr>
      <vt:lpstr>Buffon投针实验(1777)</vt:lpstr>
      <vt:lpstr>Buffon实验</vt:lpstr>
      <vt:lpstr>Monte Carlo方法</vt:lpstr>
      <vt:lpstr>Monte Carlo 近似计算</vt:lpstr>
      <vt:lpstr>Monte Carlo 近似计算</vt:lpstr>
      <vt:lpstr>Monte Carlo 积分近似计算</vt:lpstr>
      <vt:lpstr>收敛性与收敛速度</vt:lpstr>
      <vt:lpstr>Confidence Interval</vt:lpstr>
      <vt:lpstr>积分计算的统计意义 </vt:lpstr>
      <vt:lpstr>Importance Sampling</vt:lpstr>
      <vt:lpstr>Importance Sampling</vt:lpstr>
      <vt:lpstr>Choice of q(x)</vt:lpstr>
      <vt:lpstr>Choice of q(x)</vt:lpstr>
      <vt:lpstr>Choice of q(x)</vt:lpstr>
      <vt:lpstr>Monte Carlo 近似计算</vt:lpstr>
      <vt:lpstr>Pseudo-Random Numbers</vt:lpstr>
      <vt:lpstr>Linear congruence generator (LCG)</vt:lpstr>
      <vt:lpstr>Choice of Parameters</vt:lpstr>
      <vt:lpstr>Other Modern Generators</vt:lpstr>
      <vt:lpstr>多项分布生成</vt:lpstr>
      <vt:lpstr>Non-Uniformly Distributed Random Numbers</vt:lpstr>
      <vt:lpstr>Proof the Inverse Method</vt:lpstr>
      <vt:lpstr>Example 1, Exponential Distribution</vt:lpstr>
      <vt:lpstr>Example 2, Gaussian distribution</vt:lpstr>
      <vt:lpstr>Box-Muller Method</vt:lpstr>
      <vt:lpstr>Von Neuman 取舍原则</vt:lpstr>
      <vt:lpstr>Von Neuman 取舍原则</vt:lpstr>
      <vt:lpstr>Von Neuman 取舍原则的论证</vt:lpstr>
      <vt:lpstr>马氏链的遍历性与遍历极限</vt:lpstr>
      <vt:lpstr>MCMC 算法的思想</vt:lpstr>
      <vt:lpstr>Markov Chain Monte Carlo</vt:lpstr>
      <vt:lpstr>Markov Chain Monte Carlo (MCMC) </vt:lpstr>
      <vt:lpstr>MCMC 的应用</vt:lpstr>
      <vt:lpstr>Gibbs Sampler</vt:lpstr>
      <vt:lpstr>Gibbs采样法</vt:lpstr>
      <vt:lpstr>Gibbs 采样法的论证</vt:lpstr>
      <vt:lpstr>构造 Markov 链轨道的方法</vt:lpstr>
      <vt:lpstr>构造 Markov 链轨道的方法</vt:lpstr>
      <vt:lpstr>  Metropolis Sampler</vt:lpstr>
      <vt:lpstr>Metropolis 采样法概述 I</vt:lpstr>
      <vt:lpstr>Metropolis 采样法概述 II</vt:lpstr>
      <vt:lpstr>Metropolis 采样法概述 III</vt:lpstr>
      <vt:lpstr>Metropolis 采样法概述 IV</vt:lpstr>
      <vt:lpstr>Metropolis-Hastings Algorithm</vt:lpstr>
      <vt:lpstr>Why M-H Works?</vt:lpstr>
      <vt:lpstr>Why M-H Works?</vt:lpstr>
      <vt:lpstr>Why M-H Works?</vt:lpstr>
      <vt:lpstr>幻灯片 49</vt:lpstr>
      <vt:lpstr>优化问题</vt:lpstr>
      <vt:lpstr>Hill Climbing</vt:lpstr>
      <vt:lpstr>The Problem with Hill Climbing</vt:lpstr>
      <vt:lpstr>Simulated Annealing</vt:lpstr>
      <vt:lpstr>Simulated Annealing</vt:lpstr>
      <vt:lpstr>Simulated Annealing</vt:lpstr>
      <vt:lpstr>概率观点处理优化问题</vt:lpstr>
      <vt:lpstr>模拟退火</vt:lpstr>
      <vt:lpstr>转移概率构造 (Metropolis-Hastings Algorithm)</vt:lpstr>
      <vt:lpstr>To accept or not to accept?</vt:lpstr>
      <vt:lpstr>To accept or not to accept - SA?</vt:lpstr>
      <vt:lpstr>To accept or not to accept - SA?</vt:lpstr>
      <vt:lpstr>SA Cooling Schedule</vt:lpstr>
      <vt:lpstr>Starting Temperature</vt:lpstr>
      <vt:lpstr>Choosing Starting Temperature</vt:lpstr>
      <vt:lpstr>Choosing Final Temperature</vt:lpstr>
      <vt:lpstr>Choosing Final Temperature</vt:lpstr>
      <vt:lpstr>Temperature Decrement</vt:lpstr>
      <vt:lpstr>Temperature Decrement</vt:lpstr>
      <vt:lpstr>Temperature Decrement</vt:lpstr>
      <vt:lpstr>Iterations at each temperature</vt:lpstr>
      <vt:lpstr>Iterations at each temperature</vt:lpstr>
      <vt:lpstr>MCMC for Parameters Estimation with Missing Data </vt:lpstr>
      <vt:lpstr>Motif Finding Problem</vt:lpstr>
      <vt:lpstr>Motif Finding Problem</vt:lpstr>
      <vt:lpstr>Gibbs Sampler</vt:lpstr>
      <vt:lpstr>Implementation: Predictive Updating</vt:lpstr>
      <vt:lpstr>Predictive Updating</vt:lpstr>
      <vt:lpstr>Gibbs Sampler Algorithm</vt:lpstr>
      <vt:lpstr>MCMC for Bayesian Missing Data Problem </vt:lpstr>
      <vt:lpstr>Bayesian Inference</vt:lpstr>
      <vt:lpstr>Conjugate Prior</vt:lpstr>
      <vt:lpstr>Conjugate Prior</vt:lpstr>
      <vt:lpstr>Conjugate Prior</vt:lpstr>
      <vt:lpstr>Conjugate Prior</vt:lpstr>
      <vt:lpstr>MCMC for Bayesian Inference</vt:lpstr>
      <vt:lpstr>Prediction</vt:lpstr>
      <vt:lpstr>Back to Motif Finding Problem</vt:lpstr>
      <vt:lpstr>Gibbs Sampler</vt:lpstr>
      <vt:lpstr>Collapse Gibbs Sampler</vt:lpstr>
      <vt:lpstr>Dirichilet-Multinomial distribution</vt:lpstr>
      <vt:lpstr>Collapse Model</vt:lpstr>
      <vt:lpstr>Dirichilet-Multinomial Posterior</vt:lpstr>
      <vt:lpstr>Original Gibbs Sampler algorithm</vt:lpstr>
      <vt:lpstr>Collapsed Gibbs Sampler</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Methods</dc:title>
  <dc:creator>Minghua Deng</dc:creator>
  <cp:lastModifiedBy>Minghua Deng</cp:lastModifiedBy>
  <cp:revision>176</cp:revision>
  <dcterms:created xsi:type="dcterms:W3CDTF">2013-04-26T13:18:14Z</dcterms:created>
  <dcterms:modified xsi:type="dcterms:W3CDTF">2013-10-31T09:42:42Z</dcterms:modified>
</cp:coreProperties>
</file>