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20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2015/4/16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2015/4/16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2015/4/16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2015/4/16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4.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5.wmf"/></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9.wmf"/><Relationship Id="rId5" Type="http://schemas.openxmlformats.org/officeDocument/2006/relationships/oleObject" Target="../embeddings/oleObject6.bin"/><Relationship Id="rId4" Type="http://schemas.openxmlformats.org/officeDocument/2006/relationships/image" Target="../media/image18.wmf"/></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1.wmf"/><Relationship Id="rId5" Type="http://schemas.openxmlformats.org/officeDocument/2006/relationships/oleObject" Target="../embeddings/oleObject8.bin"/><Relationship Id="rId4" Type="http://schemas.openxmlformats.org/officeDocument/2006/relationships/image" Target="../media/image20.wmf"/></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3.wmf"/></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6.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7.wmf"/></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7.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png"/><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dirty="0" smtClean="0"/>
              <a:t>第</a:t>
            </a:r>
            <a:r>
              <a:rPr lang="en-US" altLang="zh-CN" dirty="0" smtClean="0"/>
              <a:t>6-1</a:t>
            </a:r>
            <a:r>
              <a:rPr lang="zh-CN" altLang="en-US" dirty="0" smtClean="0"/>
              <a:t>章</a:t>
            </a:r>
            <a:r>
              <a:rPr lang="en-US" altLang="zh-CN" dirty="0" smtClean="0"/>
              <a:t>: Microarray and Expression Measurements</a:t>
            </a:r>
            <a:endParaRPr lang="zh-CN" altLang="en-US" dirty="0"/>
          </a:p>
        </p:txBody>
      </p:sp>
      <p:sp>
        <p:nvSpPr>
          <p:cNvPr id="5" name="内容占位符 4"/>
          <p:cNvSpPr>
            <a:spLocks noGrp="1"/>
          </p:cNvSpPr>
          <p:nvPr>
            <p:ph idx="1"/>
          </p:nvPr>
        </p:nvSpPr>
        <p:spPr/>
        <p:txBody>
          <a:bodyPr/>
          <a:lstStyle/>
          <a:p>
            <a:pPr marL="571500" indent="-514350"/>
            <a:r>
              <a:rPr lang="en-US" altLang="zh-CN" dirty="0" smtClean="0"/>
              <a:t>Introduction </a:t>
            </a:r>
            <a:r>
              <a:rPr lang="en-US" altLang="zh-CN" smtClean="0"/>
              <a:t>to Microarray</a:t>
            </a:r>
          </a:p>
          <a:p>
            <a:pPr marL="571500" indent="-514350"/>
            <a:endParaRPr lang="en-US" altLang="zh-CN" dirty="0" smtClean="0"/>
          </a:p>
          <a:p>
            <a:pPr marL="571500" indent="-514350"/>
            <a:r>
              <a:rPr lang="en-US" altLang="zh-CN" dirty="0" smtClean="0"/>
              <a:t>Expression measurements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zh-CN" smtClean="0"/>
              <a:t>Glossary</a:t>
            </a:r>
          </a:p>
        </p:txBody>
      </p:sp>
      <p:sp>
        <p:nvSpPr>
          <p:cNvPr id="63491" name="Rectangle 3"/>
          <p:cNvSpPr>
            <a:spLocks noGrp="1" noChangeArrowheads="1"/>
          </p:cNvSpPr>
          <p:nvPr>
            <p:ph type="body" idx="1"/>
          </p:nvPr>
        </p:nvSpPr>
        <p:spPr>
          <a:xfrm>
            <a:off x="457200" y="1600200"/>
            <a:ext cx="8458200" cy="4495800"/>
          </a:xfrm>
        </p:spPr>
        <p:txBody>
          <a:bodyPr/>
          <a:lstStyle/>
          <a:p>
            <a:pPr>
              <a:lnSpc>
                <a:spcPct val="90000"/>
              </a:lnSpc>
            </a:pPr>
            <a:r>
              <a:rPr lang="en-US" altLang="zh-CN" smtClean="0"/>
              <a:t>Probe: gene specific oligonucleotides</a:t>
            </a:r>
          </a:p>
          <a:p>
            <a:pPr>
              <a:lnSpc>
                <a:spcPct val="90000"/>
              </a:lnSpc>
            </a:pPr>
            <a:r>
              <a:rPr lang="en-US" altLang="zh-CN" smtClean="0"/>
              <a:t>20 - 25 bases in each probe, i.e., 20-25 mer</a:t>
            </a:r>
          </a:p>
          <a:p>
            <a:pPr>
              <a:lnSpc>
                <a:spcPct val="90000"/>
              </a:lnSpc>
            </a:pPr>
            <a:r>
              <a:rPr lang="en-US" altLang="zh-CN" smtClean="0"/>
              <a:t>Perfect match (PM)</a:t>
            </a:r>
          </a:p>
          <a:p>
            <a:pPr>
              <a:lnSpc>
                <a:spcPct val="90000"/>
              </a:lnSpc>
            </a:pPr>
            <a:r>
              <a:rPr lang="en-US" altLang="zh-CN" smtClean="0"/>
              <a:t>Miss match (MM)</a:t>
            </a:r>
          </a:p>
          <a:p>
            <a:pPr>
              <a:lnSpc>
                <a:spcPct val="90000"/>
              </a:lnSpc>
            </a:pPr>
            <a:r>
              <a:rPr lang="en-US" altLang="zh-CN" smtClean="0"/>
              <a:t>Probe pair: a (PM, MM) pair</a:t>
            </a:r>
          </a:p>
          <a:p>
            <a:pPr>
              <a:lnSpc>
                <a:spcPct val="90000"/>
              </a:lnSpc>
            </a:pPr>
            <a:r>
              <a:rPr lang="en-US" altLang="zh-CN" smtClean="0"/>
              <a:t>Probe-pair set: a collection of probe-pairs (usually 20) represent each gene</a:t>
            </a:r>
          </a:p>
          <a:p>
            <a:pPr>
              <a:lnSpc>
                <a:spcPct val="90000"/>
              </a:lnSpc>
            </a:pPr>
            <a:r>
              <a:rPr lang="en-US" altLang="zh-CN" smtClean="0"/>
              <a:t>“20 digit barcode”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609600" y="762000"/>
            <a:ext cx="7924800" cy="5715000"/>
            <a:chOff x="216" y="147"/>
            <a:chExt cx="5328" cy="3597"/>
          </a:xfrm>
        </p:grpSpPr>
        <p:pic>
          <p:nvPicPr>
            <p:cNvPr id="64516" name="Picture 4" descr="probeset"/>
            <p:cNvPicPr>
              <a:picLocks noChangeAspect="1" noChangeArrowheads="1"/>
            </p:cNvPicPr>
            <p:nvPr/>
          </p:nvPicPr>
          <p:blipFill>
            <a:blip r:embed="rId2" cstate="print"/>
            <a:srcRect/>
            <a:stretch>
              <a:fillRect/>
            </a:stretch>
          </p:blipFill>
          <p:spPr bwMode="auto">
            <a:xfrm>
              <a:off x="216" y="147"/>
              <a:ext cx="5328" cy="3597"/>
            </a:xfrm>
            <a:prstGeom prst="rect">
              <a:avLst/>
            </a:prstGeom>
            <a:noFill/>
            <a:ln w="9525">
              <a:noFill/>
              <a:miter lim="800000"/>
              <a:headEnd/>
              <a:tailEnd/>
            </a:ln>
          </p:spPr>
        </p:pic>
        <p:sp>
          <p:nvSpPr>
            <p:cNvPr id="64517" name="Rectangle 5"/>
            <p:cNvSpPr>
              <a:spLocks noChangeArrowheads="1"/>
            </p:cNvSpPr>
            <p:nvPr/>
          </p:nvSpPr>
          <p:spPr bwMode="auto">
            <a:xfrm>
              <a:off x="216" y="147"/>
              <a:ext cx="5328" cy="3597"/>
            </a:xfrm>
            <a:prstGeom prst="rect">
              <a:avLst/>
            </a:prstGeom>
            <a:noFill/>
            <a:ln w="9525">
              <a:solidFill>
                <a:srgbClr val="FF0000"/>
              </a:solidFill>
              <a:miter lim="800000"/>
              <a:headEnd/>
              <a:tailEnd/>
            </a:ln>
          </p:spPr>
          <p:txBody>
            <a:bodyPr wrap="none" anchor="ctr"/>
            <a:lstStyle/>
            <a:p>
              <a:endParaRPr lang="zh-CN" altLang="zh-CN">
                <a:latin typeface="Calibri" pitchFamily="34" charset="0"/>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0" y="533400"/>
            <a:ext cx="5181600" cy="1143000"/>
          </a:xfrm>
        </p:spPr>
        <p:txBody>
          <a:bodyPr/>
          <a:lstStyle/>
          <a:p>
            <a:pPr eaLnBrk="1" hangingPunct="1"/>
            <a:r>
              <a:rPr lang="en-US" altLang="zh-CN" sz="2800" smtClean="0"/>
              <a:t>How RNA-seq works</a:t>
            </a:r>
          </a:p>
        </p:txBody>
      </p:sp>
      <p:sp>
        <p:nvSpPr>
          <p:cNvPr id="17411" name="TextBox 4"/>
          <p:cNvSpPr txBox="1">
            <a:spLocks noChangeArrowheads="1"/>
          </p:cNvSpPr>
          <p:nvPr/>
        </p:nvSpPr>
        <p:spPr bwMode="auto">
          <a:xfrm>
            <a:off x="273050" y="6488113"/>
            <a:ext cx="7651750" cy="369887"/>
          </a:xfrm>
          <a:prstGeom prst="rect">
            <a:avLst/>
          </a:prstGeom>
          <a:noFill/>
          <a:ln w="9525">
            <a:noFill/>
            <a:miter lim="800000"/>
            <a:headEnd/>
            <a:tailEnd/>
          </a:ln>
        </p:spPr>
        <p:txBody>
          <a:bodyPr>
            <a:spAutoFit/>
          </a:bodyPr>
          <a:lstStyle/>
          <a:p>
            <a:r>
              <a:rPr lang="en-US" altLang="zh-CN" sz="1200">
                <a:latin typeface="Calibri" charset="0"/>
              </a:rPr>
              <a:t>Figure from Wang et. al, </a:t>
            </a:r>
            <a:r>
              <a:rPr lang="en-US" altLang="zh-CN" sz="1200" b="1">
                <a:latin typeface="Calibri" charset="0"/>
              </a:rPr>
              <a:t>RNA-Seq: a revolutionary tool for transcriptomics, </a:t>
            </a:r>
            <a:r>
              <a:rPr lang="en-US" altLang="zh-CN" sz="1200">
                <a:latin typeface="Calibri" charset="0"/>
              </a:rPr>
              <a:t>Nat. Rev. Genetics 10, 57-63, 2009)</a:t>
            </a:r>
            <a:r>
              <a:rPr lang="en-US" altLang="zh-CN">
                <a:latin typeface="Calibri" charset="0"/>
              </a:rPr>
              <a:t>.</a:t>
            </a:r>
            <a:endParaRPr lang="en-US" altLang="zh-CN" sz="1200" b="1">
              <a:latin typeface="Calibri" charset="0"/>
            </a:endParaRPr>
          </a:p>
        </p:txBody>
      </p:sp>
      <p:sp>
        <p:nvSpPr>
          <p:cNvPr id="17412" name="TextBox 5"/>
          <p:cNvSpPr txBox="1">
            <a:spLocks noChangeArrowheads="1"/>
          </p:cNvSpPr>
          <p:nvPr/>
        </p:nvSpPr>
        <p:spPr bwMode="auto">
          <a:xfrm>
            <a:off x="5486400" y="3322638"/>
            <a:ext cx="3408363" cy="369887"/>
          </a:xfrm>
          <a:prstGeom prst="rect">
            <a:avLst/>
          </a:prstGeom>
          <a:noFill/>
          <a:ln w="9525">
            <a:noFill/>
            <a:miter lim="800000"/>
            <a:headEnd/>
            <a:tailEnd/>
          </a:ln>
        </p:spPr>
        <p:txBody>
          <a:bodyPr wrap="none">
            <a:spAutoFit/>
          </a:bodyPr>
          <a:lstStyle/>
          <a:p>
            <a:r>
              <a:rPr lang="en-US" altLang="zh-CN">
                <a:latin typeface="Calibri" charset="0"/>
              </a:rPr>
              <a:t>Next generation sequencing (NGS)</a:t>
            </a:r>
          </a:p>
        </p:txBody>
      </p:sp>
      <p:sp>
        <p:nvSpPr>
          <p:cNvPr id="7" name="Up Arrow 6"/>
          <p:cNvSpPr/>
          <p:nvPr/>
        </p:nvSpPr>
        <p:spPr>
          <a:xfrm>
            <a:off x="5943600" y="2332038"/>
            <a:ext cx="76200" cy="6858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a typeface="ＭＳ Ｐゴシック" charset="-128"/>
            </a:endParaRPr>
          </a:p>
        </p:txBody>
      </p:sp>
      <p:sp>
        <p:nvSpPr>
          <p:cNvPr id="8" name="Down Arrow 7"/>
          <p:cNvSpPr/>
          <p:nvPr/>
        </p:nvSpPr>
        <p:spPr>
          <a:xfrm>
            <a:off x="5943600" y="4084638"/>
            <a:ext cx="762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a typeface="ＭＳ Ｐゴシック" charset="-128"/>
            </a:endParaRPr>
          </a:p>
        </p:txBody>
      </p:sp>
      <p:sp>
        <p:nvSpPr>
          <p:cNvPr id="17415" name="TextBox 8"/>
          <p:cNvSpPr txBox="1">
            <a:spLocks noChangeArrowheads="1"/>
          </p:cNvSpPr>
          <p:nvPr/>
        </p:nvSpPr>
        <p:spPr bwMode="auto">
          <a:xfrm>
            <a:off x="6248400" y="2514600"/>
            <a:ext cx="2032000" cy="369888"/>
          </a:xfrm>
          <a:prstGeom prst="rect">
            <a:avLst/>
          </a:prstGeom>
          <a:noFill/>
          <a:ln w="9525">
            <a:noFill/>
            <a:miter lim="800000"/>
            <a:headEnd/>
            <a:tailEnd/>
          </a:ln>
        </p:spPr>
        <p:txBody>
          <a:bodyPr wrap="none">
            <a:spAutoFit/>
          </a:bodyPr>
          <a:lstStyle/>
          <a:p>
            <a:r>
              <a:rPr lang="en-US" altLang="zh-CN">
                <a:latin typeface="Calibri" charset="0"/>
              </a:rPr>
              <a:t>Sample preparation</a:t>
            </a:r>
          </a:p>
        </p:txBody>
      </p:sp>
      <p:sp>
        <p:nvSpPr>
          <p:cNvPr id="17416" name="TextBox 9"/>
          <p:cNvSpPr txBox="1">
            <a:spLocks noChangeArrowheads="1"/>
          </p:cNvSpPr>
          <p:nvPr/>
        </p:nvSpPr>
        <p:spPr bwMode="auto">
          <a:xfrm>
            <a:off x="6248400" y="4160838"/>
            <a:ext cx="2667000" cy="1477962"/>
          </a:xfrm>
          <a:prstGeom prst="rect">
            <a:avLst/>
          </a:prstGeom>
          <a:noFill/>
          <a:ln w="9525">
            <a:noFill/>
            <a:miter lim="800000"/>
            <a:headEnd/>
            <a:tailEnd/>
          </a:ln>
        </p:spPr>
        <p:txBody>
          <a:bodyPr>
            <a:spAutoFit/>
          </a:bodyPr>
          <a:lstStyle/>
          <a:p>
            <a:r>
              <a:rPr lang="en-US" altLang="zh-CN">
                <a:latin typeface="Calibri" charset="0"/>
              </a:rPr>
              <a:t>Data analysis:</a:t>
            </a:r>
          </a:p>
          <a:p>
            <a:pPr>
              <a:buFont typeface="Wingdings" charset="2"/>
              <a:buChar char="ü"/>
            </a:pPr>
            <a:r>
              <a:rPr lang="en-US" altLang="zh-CN">
                <a:latin typeface="Calibri" charset="0"/>
              </a:rPr>
              <a:t>Mapping reads</a:t>
            </a:r>
          </a:p>
          <a:p>
            <a:pPr>
              <a:buFont typeface="Wingdings" charset="2"/>
              <a:buChar char="ü"/>
            </a:pPr>
            <a:r>
              <a:rPr lang="en-US" altLang="zh-CN">
                <a:latin typeface="Calibri" charset="0"/>
              </a:rPr>
              <a:t>Visualization (Gbrowser)</a:t>
            </a:r>
          </a:p>
          <a:p>
            <a:pPr>
              <a:buFont typeface="Wingdings" charset="2"/>
              <a:buChar char="ü"/>
            </a:pPr>
            <a:r>
              <a:rPr lang="en-US" altLang="zh-CN">
                <a:latin typeface="Calibri" charset="0"/>
              </a:rPr>
              <a:t>De novo assembly</a:t>
            </a:r>
          </a:p>
          <a:p>
            <a:pPr>
              <a:buFont typeface="Wingdings" charset="2"/>
              <a:buChar char="ü"/>
            </a:pPr>
            <a:r>
              <a:rPr lang="en-US" altLang="zh-CN">
                <a:latin typeface="Calibri" charset="0"/>
              </a:rPr>
              <a:t>Quantification </a:t>
            </a:r>
          </a:p>
        </p:txBody>
      </p:sp>
      <p:pic>
        <p:nvPicPr>
          <p:cNvPr id="17417" name="Picture 93" descr="nrg2484-f1"/>
          <p:cNvPicPr>
            <a:picLocks noChangeAspect="1" noChangeArrowheads="1"/>
          </p:cNvPicPr>
          <p:nvPr/>
        </p:nvPicPr>
        <p:blipFill>
          <a:blip r:embed="rId2" cstate="print"/>
          <a:srcRect/>
          <a:stretch>
            <a:fillRect/>
          </a:stretch>
        </p:blipFill>
        <p:spPr bwMode="auto">
          <a:xfrm>
            <a:off x="152400" y="593725"/>
            <a:ext cx="5210175" cy="5730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altLang="zh-CN" smtClean="0">
                <a:ea typeface="ＭＳ Ｐゴシック" charset="-128"/>
              </a:rPr>
              <a:t>FPKM (RPKM): Expression Values</a:t>
            </a:r>
          </a:p>
        </p:txBody>
      </p:sp>
      <p:sp>
        <p:nvSpPr>
          <p:cNvPr id="3" name="Content Placeholder 2"/>
          <p:cNvSpPr>
            <a:spLocks noGrp="1"/>
          </p:cNvSpPr>
          <p:nvPr>
            <p:ph sz="quarter" idx="1"/>
          </p:nvPr>
        </p:nvSpPr>
        <p:spPr>
          <a:xfrm>
            <a:off x="457200" y="1219200"/>
            <a:ext cx="8229600" cy="2667000"/>
          </a:xfrm>
        </p:spPr>
        <p:txBody>
          <a:bodyPr>
            <a:normAutofit/>
          </a:bodyPr>
          <a:lstStyle/>
          <a:p>
            <a:pPr marL="274320" indent="-274320" eaLnBrk="1" fontAlgn="auto" hangingPunct="1">
              <a:spcAft>
                <a:spcPts val="0"/>
              </a:spcAft>
              <a:buFont typeface="Wingdings 3"/>
              <a:buChar char=""/>
              <a:defRPr/>
            </a:pPr>
            <a:r>
              <a:rPr lang="en-US" b="1" u="sng" dirty="0" smtClean="0">
                <a:ea typeface="+mn-ea"/>
                <a:cs typeface="+mn-cs"/>
              </a:rPr>
              <a:t>F</a:t>
            </a:r>
            <a:r>
              <a:rPr lang="en-US" dirty="0" smtClean="0">
                <a:ea typeface="+mn-ea"/>
                <a:cs typeface="+mn-cs"/>
              </a:rPr>
              <a:t>ragments </a:t>
            </a:r>
            <a:r>
              <a:rPr lang="en-US" strike="sngStrike" dirty="0" smtClean="0">
                <a:ea typeface="+mn-ea"/>
                <a:cs typeface="+mn-cs"/>
              </a:rPr>
              <a:t>Reads </a:t>
            </a:r>
            <a:r>
              <a:rPr lang="en-US" dirty="0" smtClean="0">
                <a:ea typeface="+mn-ea"/>
                <a:cs typeface="+mn-cs"/>
              </a:rPr>
              <a:t> </a:t>
            </a:r>
            <a:r>
              <a:rPr lang="en-US" b="1" u="sng" dirty="0" smtClean="0">
                <a:ea typeface="+mn-ea"/>
                <a:cs typeface="+mn-cs"/>
              </a:rPr>
              <a:t>P</a:t>
            </a:r>
            <a:r>
              <a:rPr lang="en-US" dirty="0" smtClean="0">
                <a:ea typeface="+mn-ea"/>
                <a:cs typeface="+mn-cs"/>
              </a:rPr>
              <a:t>er </a:t>
            </a:r>
            <a:r>
              <a:rPr lang="en-US" b="1" u="sng" dirty="0" err="1" smtClean="0">
                <a:ea typeface="+mn-ea"/>
                <a:cs typeface="+mn-cs"/>
              </a:rPr>
              <a:t>K</a:t>
            </a:r>
            <a:r>
              <a:rPr lang="en-US" dirty="0" err="1" smtClean="0">
                <a:ea typeface="+mn-ea"/>
                <a:cs typeface="+mn-cs"/>
              </a:rPr>
              <a:t>ilobase</a:t>
            </a:r>
            <a:r>
              <a:rPr lang="en-US" dirty="0" smtClean="0">
                <a:ea typeface="+mn-ea"/>
                <a:cs typeface="+mn-cs"/>
              </a:rPr>
              <a:t> of </a:t>
            </a:r>
            <a:r>
              <a:rPr lang="en-US" dirty="0" err="1" smtClean="0">
                <a:ea typeface="+mn-ea"/>
                <a:cs typeface="+mn-cs"/>
              </a:rPr>
              <a:t>exon</a:t>
            </a:r>
            <a:r>
              <a:rPr lang="en-US" dirty="0" smtClean="0">
                <a:ea typeface="+mn-ea"/>
                <a:cs typeface="+mn-cs"/>
              </a:rPr>
              <a:t> model per </a:t>
            </a:r>
            <a:r>
              <a:rPr lang="en-US" b="1" u="sng" dirty="0" smtClean="0">
                <a:ea typeface="+mn-ea"/>
                <a:cs typeface="+mn-cs"/>
              </a:rPr>
              <a:t>M</a:t>
            </a:r>
            <a:r>
              <a:rPr lang="en-US" dirty="0" smtClean="0">
                <a:ea typeface="+mn-ea"/>
                <a:cs typeface="+mn-cs"/>
              </a:rPr>
              <a:t>illion mapped fragments</a:t>
            </a:r>
          </a:p>
          <a:p>
            <a:pPr marL="274320" indent="-274320" eaLnBrk="1" fontAlgn="auto" hangingPunct="1">
              <a:spcAft>
                <a:spcPts val="0"/>
              </a:spcAft>
              <a:buFont typeface="Wingdings 3"/>
              <a:buChar char=""/>
              <a:defRPr/>
            </a:pPr>
            <a:r>
              <a:rPr lang="en-US" dirty="0" smtClean="0">
                <a:ea typeface="+mn-ea"/>
                <a:cs typeface="+mn-cs"/>
              </a:rPr>
              <a:t>Nat Methods. 2008,  Mapping and quantifying mammalian </a:t>
            </a:r>
            <a:r>
              <a:rPr lang="en-US" dirty="0" err="1" smtClean="0">
                <a:ea typeface="+mn-ea"/>
                <a:cs typeface="+mn-cs"/>
              </a:rPr>
              <a:t>transcriptomes</a:t>
            </a:r>
            <a:r>
              <a:rPr lang="en-US" dirty="0" smtClean="0">
                <a:ea typeface="+mn-ea"/>
                <a:cs typeface="+mn-cs"/>
              </a:rPr>
              <a:t> by RNA-</a:t>
            </a:r>
            <a:r>
              <a:rPr lang="en-US" dirty="0" err="1" smtClean="0">
                <a:ea typeface="+mn-ea"/>
                <a:cs typeface="+mn-cs"/>
              </a:rPr>
              <a:t>Seq</a:t>
            </a:r>
            <a:r>
              <a:rPr lang="en-US" dirty="0" smtClean="0">
                <a:ea typeface="+mn-ea"/>
                <a:cs typeface="+mn-cs"/>
              </a:rPr>
              <a:t>. </a:t>
            </a:r>
            <a:r>
              <a:rPr lang="en-US" dirty="0" err="1" smtClean="0">
                <a:ea typeface="+mn-ea"/>
                <a:cs typeface="+mn-cs"/>
              </a:rPr>
              <a:t>Mortazavi</a:t>
            </a:r>
            <a:r>
              <a:rPr lang="en-US" dirty="0" smtClean="0">
                <a:ea typeface="+mn-ea"/>
                <a:cs typeface="+mn-cs"/>
              </a:rPr>
              <a:t> A et al.</a:t>
            </a:r>
          </a:p>
          <a:p>
            <a:pPr marL="274320" indent="-274320" eaLnBrk="1" fontAlgn="auto" hangingPunct="1">
              <a:spcAft>
                <a:spcPts val="0"/>
              </a:spcAft>
              <a:buFont typeface="Wingdings 3"/>
              <a:buNone/>
              <a:defRPr/>
            </a:pPr>
            <a:endParaRPr lang="en-US" dirty="0" smtClean="0">
              <a:ea typeface="+mn-ea"/>
              <a:cs typeface="+mn-cs"/>
            </a:endParaRPr>
          </a:p>
          <a:p>
            <a:pPr marL="274320" indent="-274320" eaLnBrk="1" fontAlgn="auto" hangingPunct="1">
              <a:spcAft>
                <a:spcPts val="0"/>
              </a:spcAft>
              <a:buFont typeface="Wingdings 3"/>
              <a:buChar char=""/>
              <a:defRPr/>
            </a:pPr>
            <a:endParaRPr lang="en-US" dirty="0" smtClean="0">
              <a:ea typeface="+mn-ea"/>
              <a:cs typeface="+mn-cs"/>
            </a:endParaRPr>
          </a:p>
          <a:p>
            <a:pPr marL="274320" indent="-274320" eaLnBrk="1" fontAlgn="auto" hangingPunct="1">
              <a:spcAft>
                <a:spcPts val="0"/>
              </a:spcAft>
              <a:buNone/>
              <a:defRPr/>
            </a:pPr>
            <a:endParaRPr lang="en-US" strike="sngStrike" dirty="0">
              <a:ea typeface="+mn-ea"/>
              <a:cs typeface="+mn-cs"/>
            </a:endParaRPr>
          </a:p>
        </p:txBody>
      </p:sp>
      <p:sp>
        <p:nvSpPr>
          <p:cNvPr id="26629" name="TextBox 3"/>
          <p:cNvSpPr txBox="1">
            <a:spLocks noChangeArrowheads="1"/>
          </p:cNvSpPr>
          <p:nvPr/>
        </p:nvSpPr>
        <p:spPr bwMode="auto">
          <a:xfrm>
            <a:off x="1828800" y="4800600"/>
            <a:ext cx="6318250" cy="1477963"/>
          </a:xfrm>
          <a:prstGeom prst="rect">
            <a:avLst/>
          </a:prstGeom>
          <a:noFill/>
          <a:ln w="9525">
            <a:noFill/>
            <a:miter lim="800000"/>
            <a:headEnd/>
            <a:tailEnd/>
          </a:ln>
        </p:spPr>
        <p:txBody>
          <a:bodyPr>
            <a:spAutoFit/>
          </a:bodyPr>
          <a:lstStyle/>
          <a:p>
            <a:endParaRPr lang="en-US" altLang="zh-CN">
              <a:latin typeface="Gill Sans MT" charset="0"/>
            </a:endParaRPr>
          </a:p>
          <a:p>
            <a:endParaRPr lang="en-US" altLang="zh-CN">
              <a:latin typeface="Gill Sans MT" charset="0"/>
            </a:endParaRPr>
          </a:p>
          <a:p>
            <a:r>
              <a:rPr lang="en-US" altLang="zh-CN">
                <a:latin typeface="Gill Sans MT" charset="0"/>
              </a:rPr>
              <a:t>C= the number of reads mapped onto the gene's exons</a:t>
            </a:r>
          </a:p>
          <a:p>
            <a:r>
              <a:rPr lang="en-US" altLang="zh-CN">
                <a:latin typeface="Gill Sans MT" charset="0"/>
              </a:rPr>
              <a:t>N= total number of reads in the experiment</a:t>
            </a:r>
          </a:p>
          <a:p>
            <a:r>
              <a:rPr lang="en-US" altLang="zh-CN">
                <a:latin typeface="Gill Sans MT" charset="0"/>
              </a:rPr>
              <a:t>L= the sum of the exons in base pairs.</a:t>
            </a:r>
          </a:p>
        </p:txBody>
      </p:sp>
      <p:graphicFrame>
        <p:nvGraphicFramePr>
          <p:cNvPr id="26626" name="Object 2"/>
          <p:cNvGraphicFramePr>
            <a:graphicFrameLocks noChangeAspect="1"/>
          </p:cNvGraphicFramePr>
          <p:nvPr/>
        </p:nvGraphicFramePr>
        <p:xfrm>
          <a:off x="1785918" y="4000504"/>
          <a:ext cx="3756025" cy="1184275"/>
        </p:xfrm>
        <a:graphic>
          <a:graphicData uri="http://schemas.openxmlformats.org/presentationml/2006/ole">
            <mc:AlternateContent xmlns:mc="http://schemas.openxmlformats.org/markup-compatibility/2006">
              <mc:Choice xmlns:v="urn:schemas-microsoft-com:vml" Requires="v">
                <p:oleObj spid="_x0000_s2054" name="Equation" r:id="rId3" imgW="1168400" imgH="368300" progId="Equation.3">
                  <p:embed/>
                </p:oleObj>
              </mc:Choice>
              <mc:Fallback>
                <p:oleObj name="Equation" r:id="rId3" imgW="1168400" imgH="3683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5918" y="4000504"/>
                        <a:ext cx="3756025" cy="1184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Part I: Expression Measurement</a:t>
            </a:r>
            <a:endParaRPr lang="zh-CN" altLang="en-US" dirty="0"/>
          </a:p>
        </p:txBody>
      </p:sp>
      <p:sp>
        <p:nvSpPr>
          <p:cNvPr id="5" name="副标题 4"/>
          <p:cNvSpPr>
            <a:spLocks noGrp="1"/>
          </p:cNvSpPr>
          <p:nvPr>
            <p:ph idx="1"/>
          </p:nvPr>
        </p:nvSpPr>
        <p:spPr/>
        <p:txBody>
          <a:bodyPr>
            <a:normAutofit lnSpcReduction="10000"/>
          </a:bodyPr>
          <a:lstStyle/>
          <a:p>
            <a:pPr marL="514350" indent="-514350" algn="l">
              <a:buAutoNum type="arabicPeriod"/>
            </a:pPr>
            <a:r>
              <a:rPr lang="en-US" altLang="zh-CN" dirty="0" smtClean="0"/>
              <a:t>MEBI</a:t>
            </a:r>
          </a:p>
          <a:p>
            <a:pPr marL="514350" indent="-514350" algn="l">
              <a:buAutoNum type="arabicPeriod"/>
            </a:pPr>
            <a:r>
              <a:rPr lang="en-US" altLang="zh-CN" dirty="0" smtClean="0"/>
              <a:t>PDNN</a:t>
            </a:r>
          </a:p>
          <a:p>
            <a:pPr marL="514350" indent="-514350" algn="l">
              <a:buAutoNum type="arabicPeriod"/>
            </a:pPr>
            <a:endParaRPr lang="en-US" altLang="zh-CN" dirty="0" smtClean="0"/>
          </a:p>
          <a:p>
            <a:pPr marL="514350" indent="-514350" algn="l">
              <a:buNone/>
            </a:pPr>
            <a:r>
              <a:rPr lang="en-US" altLang="zh-CN" dirty="0" smtClean="0"/>
              <a:t>References</a:t>
            </a:r>
          </a:p>
          <a:p>
            <a:r>
              <a:rPr lang="en-US" altLang="zh-CN" sz="2400" dirty="0" smtClean="0"/>
              <a:t>Cheng Li, Wing H. Wong. Model-based analysis of </a:t>
            </a:r>
            <a:r>
              <a:rPr lang="en-US" altLang="zh-CN" sz="2400" dirty="0" err="1" smtClean="0"/>
              <a:t>oligonucleotide</a:t>
            </a:r>
            <a:r>
              <a:rPr lang="en-US" altLang="zh-CN" sz="2400" dirty="0" smtClean="0"/>
              <a:t> arrays Expression index computation and outlier detection. PNAS 98:31-36, 2001.</a:t>
            </a:r>
          </a:p>
          <a:p>
            <a:r>
              <a:rPr lang="en-US" altLang="zh-CN" sz="2400" dirty="0" smtClean="0"/>
              <a:t>Zhang L, Miles MF, </a:t>
            </a:r>
            <a:r>
              <a:rPr lang="en-US" altLang="zh-CN" sz="2400" dirty="0" err="1" smtClean="0"/>
              <a:t>Aldape</a:t>
            </a:r>
            <a:r>
              <a:rPr lang="en-US" altLang="zh-CN" sz="2400" dirty="0" smtClean="0"/>
              <a:t> KD. A model of molecular interactions on short </a:t>
            </a:r>
            <a:r>
              <a:rPr lang="en-US" altLang="zh-CN" sz="2400" dirty="0" err="1" smtClean="0"/>
              <a:t>oligonucleotide</a:t>
            </a:r>
            <a:r>
              <a:rPr lang="en-US" altLang="zh-CN" sz="2400" dirty="0" smtClean="0"/>
              <a:t> microarrays. Nat Biotechnology 21(7):818-821, 2003.</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Expression Measurement</a:t>
            </a:r>
            <a:endParaRPr lang="zh-CN" altLang="en-US" dirty="0"/>
          </a:p>
        </p:txBody>
      </p:sp>
      <p:sp>
        <p:nvSpPr>
          <p:cNvPr id="3" name="内容占位符 2"/>
          <p:cNvSpPr>
            <a:spLocks noGrp="1"/>
          </p:cNvSpPr>
          <p:nvPr>
            <p:ph idx="1"/>
          </p:nvPr>
        </p:nvSpPr>
        <p:spPr/>
        <p:txBody>
          <a:bodyPr/>
          <a:lstStyle/>
          <a:p>
            <a:r>
              <a:rPr lang="en-US" altLang="zh-CN" dirty="0" err="1" smtClean="0"/>
              <a:t>Affymetrix</a:t>
            </a:r>
            <a:r>
              <a:rPr lang="en-US" altLang="zh-CN" dirty="0" smtClean="0"/>
              <a:t> average approach</a:t>
            </a:r>
          </a:p>
          <a:p>
            <a:r>
              <a:rPr lang="en-US" altLang="zh-CN" dirty="0" smtClean="0"/>
              <a:t>Model Based Expression Index approach (Li &amp; Wong)</a:t>
            </a:r>
          </a:p>
          <a:p>
            <a:r>
              <a:rPr lang="en-US" altLang="zh-CN" dirty="0" smtClean="0"/>
              <a:t>Robust Multi-Array approach (Irizarry &amp; Speed)</a:t>
            </a:r>
          </a:p>
          <a:p>
            <a:r>
              <a:rPr lang="en-US" altLang="zh-CN" dirty="0" smtClean="0"/>
              <a:t>Position dependent nearest neighbor model (Zhang et al)</a:t>
            </a:r>
          </a:p>
          <a:p>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and Notation</a:t>
            </a:r>
            <a:endParaRPr lang="zh-CN" altLang="en-US" dirty="0"/>
          </a:p>
        </p:txBody>
      </p:sp>
      <p:sp>
        <p:nvSpPr>
          <p:cNvPr id="3" name="内容占位符 2"/>
          <p:cNvSpPr>
            <a:spLocks noGrp="1"/>
          </p:cNvSpPr>
          <p:nvPr>
            <p:ph idx="1"/>
          </p:nvPr>
        </p:nvSpPr>
        <p:spPr/>
        <p:txBody>
          <a:bodyPr/>
          <a:lstStyle/>
          <a:p>
            <a:r>
              <a:rPr lang="en-US" altLang="zh-CN" dirty="0" smtClean="0"/>
              <a:t>Probe intensity in chip </a:t>
            </a:r>
            <a:r>
              <a:rPr lang="en-US" altLang="zh-CN" dirty="0" err="1" smtClean="0"/>
              <a:t>i</a:t>
            </a:r>
            <a:r>
              <a:rPr lang="en-US" altLang="zh-CN" dirty="0" smtClean="0"/>
              <a:t>, probe j, and gene n</a:t>
            </a:r>
          </a:p>
          <a:p>
            <a:endParaRPr lang="en-US" altLang="zh-CN" dirty="0" smtClean="0"/>
          </a:p>
          <a:p>
            <a:endParaRPr lang="en-US" altLang="zh-CN" dirty="0" smtClean="0"/>
          </a:p>
          <a:p>
            <a:r>
              <a:rPr lang="en-US" altLang="zh-CN" dirty="0" err="1" smtClean="0"/>
              <a:t>i</a:t>
            </a:r>
            <a:r>
              <a:rPr lang="en-US" altLang="zh-CN" dirty="0" smtClean="0"/>
              <a:t>=1,…I (ranging from 1 to hundreds)</a:t>
            </a:r>
          </a:p>
          <a:p>
            <a:r>
              <a:rPr lang="en-US" altLang="zh-CN" dirty="0" smtClean="0"/>
              <a:t>j=1,…, J (usually 16 or 20)</a:t>
            </a:r>
          </a:p>
          <a:p>
            <a:r>
              <a:rPr lang="en-US" altLang="zh-CN" dirty="0" smtClean="0"/>
              <a:t>n=1,…, N (between 8,000 to 12,000)</a:t>
            </a:r>
            <a:endParaRPr lang="zh-CN" altLang="en-US" dirty="0"/>
          </a:p>
        </p:txBody>
      </p:sp>
      <p:graphicFrame>
        <p:nvGraphicFramePr>
          <p:cNvPr id="4" name="对象 3"/>
          <p:cNvGraphicFramePr>
            <a:graphicFrameLocks noChangeAspect="1"/>
          </p:cNvGraphicFramePr>
          <p:nvPr/>
        </p:nvGraphicFramePr>
        <p:xfrm>
          <a:off x="3491880" y="2708920"/>
          <a:ext cx="1870075" cy="336550"/>
        </p:xfrm>
        <a:graphic>
          <a:graphicData uri="http://schemas.openxmlformats.org/presentationml/2006/ole">
            <mc:AlternateContent xmlns:mc="http://schemas.openxmlformats.org/markup-compatibility/2006">
              <mc:Choice xmlns:v="urn:schemas-microsoft-com:vml" Requires="v">
                <p:oleObj spid="_x0000_s3078" name="Formula" r:id="rId3" imgW="942480" imgH="170280" progId="Equation.Ribbit">
                  <p:embed/>
                </p:oleObj>
              </mc:Choice>
              <mc:Fallback>
                <p:oleObj name="Formula" r:id="rId3" imgW="942480" imgH="170280" progId="Equation.Ribbit">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2708920"/>
                        <a:ext cx="1870075" cy="33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Affymetrix</a:t>
            </a:r>
            <a:r>
              <a:rPr lang="en-US" altLang="zh-CN" dirty="0" smtClean="0"/>
              <a:t> Average Approach </a:t>
            </a:r>
            <a:endParaRPr lang="zh-CN" altLang="en-US" dirty="0"/>
          </a:p>
        </p:txBody>
      </p:sp>
      <p:sp>
        <p:nvSpPr>
          <p:cNvPr id="3" name="内容占位符 2"/>
          <p:cNvSpPr>
            <a:spLocks noGrp="1"/>
          </p:cNvSpPr>
          <p:nvPr>
            <p:ph idx="1"/>
          </p:nvPr>
        </p:nvSpPr>
        <p:spPr/>
        <p:txBody>
          <a:bodyPr/>
          <a:lstStyle/>
          <a:p>
            <a:r>
              <a:rPr lang="en-US" altLang="zh-CN" dirty="0" err="1" smtClean="0"/>
              <a:t>Affymetrix’s</a:t>
            </a:r>
            <a:r>
              <a:rPr lang="en-US" altLang="zh-CN" dirty="0" smtClean="0"/>
              <a:t>  </a:t>
            </a:r>
            <a:r>
              <a:rPr lang="en-US" altLang="zh-CN" dirty="0" err="1" smtClean="0"/>
              <a:t>Genechip</a:t>
            </a:r>
            <a:r>
              <a:rPr lang="en-US" altLang="zh-CN" dirty="0" smtClean="0"/>
              <a:t>@ software use </a:t>
            </a:r>
            <a:r>
              <a:rPr lang="en-US" altLang="zh-CN" dirty="0" err="1" smtClean="0"/>
              <a:t>Avg.diff</a:t>
            </a:r>
            <a:endParaRPr lang="en-US" altLang="zh-CN" dirty="0" smtClean="0"/>
          </a:p>
          <a:p>
            <a:endParaRPr lang="en-US" altLang="zh-CN" dirty="0" smtClean="0"/>
          </a:p>
          <a:p>
            <a:endParaRPr lang="en-US" altLang="zh-CN" dirty="0" smtClean="0"/>
          </a:p>
          <a:p>
            <a:pPr>
              <a:buNone/>
            </a:pPr>
            <a:r>
              <a:rPr lang="en-US" altLang="zh-CN" dirty="0" smtClean="0"/>
              <a:t> where A is a set of suitable pairs chosen by the software</a:t>
            </a:r>
            <a:endParaRPr lang="zh-CN" altLang="en-US" dirty="0"/>
          </a:p>
        </p:txBody>
      </p:sp>
      <p:pic>
        <p:nvPicPr>
          <p:cNvPr id="60419" name="Picture 3"/>
          <p:cNvPicPr>
            <a:picLocks noChangeAspect="1" noChangeArrowheads="1"/>
          </p:cNvPicPr>
          <p:nvPr/>
        </p:nvPicPr>
        <p:blipFill>
          <a:blip r:embed="rId2" cstate="print"/>
          <a:srcRect/>
          <a:stretch>
            <a:fillRect/>
          </a:stretch>
        </p:blipFill>
        <p:spPr bwMode="auto">
          <a:xfrm>
            <a:off x="2123728" y="2348880"/>
            <a:ext cx="4667250" cy="95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Affymetrix’s</a:t>
            </a:r>
            <a:r>
              <a:rPr lang="en-US" altLang="zh-CN" dirty="0" smtClean="0"/>
              <a:t> MAS5.0</a:t>
            </a:r>
            <a:endParaRPr lang="zh-CN" altLang="en-US" dirty="0"/>
          </a:p>
        </p:txBody>
      </p:sp>
      <p:sp>
        <p:nvSpPr>
          <p:cNvPr id="3" name="内容占位符 2"/>
          <p:cNvSpPr>
            <a:spLocks noGrp="1"/>
          </p:cNvSpPr>
          <p:nvPr>
            <p:ph idx="1"/>
          </p:nvPr>
        </p:nvSpPr>
        <p:spPr/>
        <p:txBody>
          <a:bodyPr/>
          <a:lstStyle/>
          <a:p>
            <a:r>
              <a:rPr lang="en-US" altLang="zh-CN" dirty="0" err="1" smtClean="0"/>
              <a:t>Affymetrix’s</a:t>
            </a:r>
            <a:r>
              <a:rPr lang="en-US" altLang="zh-CN" dirty="0" smtClean="0"/>
              <a:t> new analysis approach</a:t>
            </a:r>
          </a:p>
          <a:p>
            <a:endParaRPr lang="en-US" altLang="zh-CN" dirty="0" smtClean="0"/>
          </a:p>
          <a:p>
            <a:endParaRPr lang="en-US" altLang="zh-CN" dirty="0" smtClean="0"/>
          </a:p>
          <a:p>
            <a:pPr>
              <a:buNone/>
            </a:pPr>
            <a:r>
              <a:rPr lang="en-US" altLang="zh-CN" dirty="0" smtClean="0"/>
              <a:t>   where MM</a:t>
            </a:r>
            <a:r>
              <a:rPr lang="zh-CN" altLang="en-US" dirty="0" smtClean="0"/>
              <a:t>* </a:t>
            </a:r>
            <a:r>
              <a:rPr lang="en-US" altLang="zh-CN" dirty="0" smtClean="0"/>
              <a:t>a version of MM that is never bigger than PM</a:t>
            </a:r>
          </a:p>
          <a:p>
            <a:endParaRPr lang="en-US" altLang="zh-CN" dirty="0" smtClean="0"/>
          </a:p>
          <a:p>
            <a:endParaRPr lang="zh-CN" altLang="en-US" dirty="0"/>
          </a:p>
        </p:txBody>
      </p:sp>
      <p:pic>
        <p:nvPicPr>
          <p:cNvPr id="61442" name="Picture 2"/>
          <p:cNvPicPr>
            <a:picLocks noChangeAspect="1" noChangeArrowheads="1"/>
          </p:cNvPicPr>
          <p:nvPr/>
        </p:nvPicPr>
        <p:blipFill>
          <a:blip r:embed="rId2" cstate="print"/>
          <a:srcRect/>
          <a:stretch>
            <a:fillRect/>
          </a:stretch>
        </p:blipFill>
        <p:spPr bwMode="auto">
          <a:xfrm>
            <a:off x="1259632" y="2492896"/>
            <a:ext cx="6677025" cy="523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smtClean="0"/>
              <a:t>dChip</a:t>
            </a:r>
            <a:r>
              <a:rPr lang="en-US" altLang="zh-CN" dirty="0" smtClean="0"/>
              <a:t>---MBEI</a:t>
            </a:r>
            <a:br>
              <a:rPr lang="en-US" altLang="zh-CN" dirty="0" smtClean="0"/>
            </a:br>
            <a:r>
              <a:rPr lang="en-US" altLang="zh-CN" dirty="0" smtClean="0"/>
              <a:t>Model Base Expression Index</a:t>
            </a:r>
            <a:endParaRPr lang="zh-CN" altLang="en-US" dirty="0"/>
          </a:p>
        </p:txBody>
      </p:sp>
      <p:sp>
        <p:nvSpPr>
          <p:cNvPr id="3" name="内容占位符 2"/>
          <p:cNvSpPr>
            <a:spLocks noGrp="1"/>
          </p:cNvSpPr>
          <p:nvPr>
            <p:ph idx="1"/>
          </p:nvPr>
        </p:nvSpPr>
        <p:spPr/>
        <p:txBody>
          <a:bodyPr/>
          <a:lstStyle/>
          <a:p>
            <a:r>
              <a:rPr lang="en-US" altLang="zh-CN" dirty="0" smtClean="0"/>
              <a:t>Li-Wong full</a:t>
            </a:r>
          </a:p>
          <a:p>
            <a:endParaRPr lang="en-US" altLang="zh-CN" dirty="0" smtClean="0"/>
          </a:p>
          <a:p>
            <a:endParaRPr lang="en-US" altLang="zh-CN" dirty="0" smtClean="0"/>
          </a:p>
          <a:p>
            <a:endParaRPr lang="en-US" altLang="zh-CN" dirty="0" smtClean="0"/>
          </a:p>
          <a:p>
            <a:endParaRPr lang="en-US" altLang="zh-CN" dirty="0" smtClean="0"/>
          </a:p>
          <a:p>
            <a:pPr>
              <a:buNone/>
            </a:pPr>
            <a:r>
              <a:rPr lang="en-US" altLang="zh-CN" dirty="0" smtClean="0"/>
              <a:t>   with </a:t>
            </a:r>
            <a:r>
              <a:rPr lang="en-US" altLang="zh-CN" dirty="0" err="1" smtClean="0"/>
              <a:t>identifiablity</a:t>
            </a:r>
            <a:r>
              <a:rPr lang="en-US" altLang="zh-CN" dirty="0" smtClean="0"/>
              <a:t> constraint</a:t>
            </a:r>
          </a:p>
          <a:p>
            <a:pPr>
              <a:buNone/>
            </a:pPr>
            <a:r>
              <a:rPr lang="en-US" altLang="zh-CN" dirty="0" smtClean="0"/>
              <a:t>              </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494167792"/>
              </p:ext>
            </p:extLst>
          </p:nvPr>
        </p:nvGraphicFramePr>
        <p:xfrm>
          <a:off x="2422283" y="2492896"/>
          <a:ext cx="4240455" cy="1404417"/>
        </p:xfrm>
        <a:graphic>
          <a:graphicData uri="http://schemas.openxmlformats.org/presentationml/2006/ole">
            <mc:AlternateContent xmlns:mc="http://schemas.openxmlformats.org/markup-compatibility/2006">
              <mc:Choice xmlns:v="urn:schemas-microsoft-com:vml" Requires="v">
                <p:oleObj spid="_x0000_s5130" name="Formula" r:id="rId3" imgW="1996560" imgH="661680" progId="Equation.Ribbit">
                  <p:embed/>
                </p:oleObj>
              </mc:Choice>
              <mc:Fallback>
                <p:oleObj name="Formula" r:id="rId3" imgW="1996560" imgH="661680" progId="Equation.Ribbit">
                  <p:embed/>
                  <p:pic>
                    <p:nvPicPr>
                      <p:cNvPr id="0" name=""/>
                      <p:cNvPicPr/>
                      <p:nvPr/>
                    </p:nvPicPr>
                    <p:blipFill>
                      <a:blip r:embed="rId4"/>
                      <a:stretch>
                        <a:fillRect/>
                      </a:stretch>
                    </p:blipFill>
                    <p:spPr>
                      <a:xfrm>
                        <a:off x="2422283" y="2492896"/>
                        <a:ext cx="4240455" cy="1404417"/>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85606236"/>
              </p:ext>
            </p:extLst>
          </p:nvPr>
        </p:nvGraphicFramePr>
        <p:xfrm>
          <a:off x="3851920" y="5301208"/>
          <a:ext cx="1371600" cy="738188"/>
        </p:xfrm>
        <a:graphic>
          <a:graphicData uri="http://schemas.openxmlformats.org/presentationml/2006/ole">
            <mc:AlternateContent xmlns:mc="http://schemas.openxmlformats.org/markup-compatibility/2006">
              <mc:Choice xmlns:v="urn:schemas-microsoft-com:vml" Requires="v">
                <p:oleObj spid="_x0000_s5131" name="Formula" r:id="rId5" imgW="692280" imgH="373680" progId="Equation.Ribbit">
                  <p:embed/>
                </p:oleObj>
              </mc:Choice>
              <mc:Fallback>
                <p:oleObj name="Formula" r:id="rId5" imgW="692280" imgH="373680" progId="Equation.Ribbit">
                  <p:embed/>
                  <p:pic>
                    <p:nvPicPr>
                      <p:cNvPr id="0" name=""/>
                      <p:cNvPicPr/>
                      <p:nvPr/>
                    </p:nvPicPr>
                    <p:blipFill>
                      <a:blip r:embed="rId6"/>
                      <a:stretch>
                        <a:fillRect/>
                      </a:stretch>
                    </p:blipFill>
                    <p:spPr>
                      <a:xfrm>
                        <a:off x="3851920" y="5301208"/>
                        <a:ext cx="1371600" cy="738188"/>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Fig13_02"/>
          <p:cNvPicPr>
            <a:picLocks noChangeAspect="1" noChangeArrowheads="1"/>
          </p:cNvPicPr>
          <p:nvPr/>
        </p:nvPicPr>
        <p:blipFill>
          <a:blip r:embed="rId2" cstate="print"/>
          <a:srcRect/>
          <a:stretch>
            <a:fillRect/>
          </a:stretch>
        </p:blipFill>
        <p:spPr bwMode="auto">
          <a:xfrm>
            <a:off x="1857356" y="2000240"/>
            <a:ext cx="5410200" cy="3551238"/>
          </a:xfrm>
          <a:prstGeom prst="rect">
            <a:avLst/>
          </a:prstGeom>
          <a:noFill/>
          <a:ln w="9525">
            <a:noFill/>
            <a:miter lim="800000"/>
            <a:headEnd/>
            <a:tailEnd/>
          </a:ln>
        </p:spPr>
      </p:pic>
      <p:sp>
        <p:nvSpPr>
          <p:cNvPr id="21508" name="Rectangle 4"/>
          <p:cNvSpPr>
            <a:spLocks noGrp="1" noChangeArrowheads="1"/>
          </p:cNvSpPr>
          <p:nvPr>
            <p:ph type="title"/>
          </p:nvPr>
        </p:nvSpPr>
        <p:spPr/>
        <p:txBody>
          <a:bodyPr/>
          <a:lstStyle/>
          <a:p>
            <a:r>
              <a:rPr lang="en-US" altLang="zh-CN" smtClean="0"/>
              <a:t>Transcriptome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smtClean="0"/>
              <a:t>dChip</a:t>
            </a:r>
            <a:r>
              <a:rPr lang="en-US" altLang="zh-CN" dirty="0" smtClean="0"/>
              <a:t>---MBEI </a:t>
            </a:r>
            <a:br>
              <a:rPr lang="en-US" altLang="zh-CN" dirty="0" smtClean="0"/>
            </a:br>
            <a:r>
              <a:rPr lang="en-US" altLang="zh-CN" dirty="0" smtClean="0"/>
              <a:t>Model-based Expression Index</a:t>
            </a:r>
            <a:endParaRPr lang="zh-CN" altLang="en-US" dirty="0"/>
          </a:p>
        </p:txBody>
      </p:sp>
      <p:sp>
        <p:nvSpPr>
          <p:cNvPr id="3" name="内容占位符 2"/>
          <p:cNvSpPr>
            <a:spLocks noGrp="1"/>
          </p:cNvSpPr>
          <p:nvPr>
            <p:ph idx="1"/>
          </p:nvPr>
        </p:nvSpPr>
        <p:spPr/>
        <p:txBody>
          <a:bodyPr/>
          <a:lstStyle/>
          <a:p>
            <a:r>
              <a:rPr lang="en-US" altLang="zh-CN" dirty="0" smtClean="0"/>
              <a:t>Li-Wong reduced</a:t>
            </a:r>
          </a:p>
          <a:p>
            <a:endParaRPr lang="en-US" altLang="zh-CN" dirty="0" smtClean="0"/>
          </a:p>
          <a:p>
            <a:endParaRPr lang="en-US" altLang="zh-CN" dirty="0" smtClean="0"/>
          </a:p>
          <a:p>
            <a:endParaRPr lang="en-US" altLang="zh-CN" dirty="0" smtClean="0"/>
          </a:p>
          <a:p>
            <a:pPr>
              <a:buNone/>
            </a:pPr>
            <a:r>
              <a:rPr lang="en-US" altLang="zh-CN" dirty="0" smtClean="0"/>
              <a:t>  </a:t>
            </a:r>
            <a:r>
              <a:rPr lang="en-US" altLang="zh-CN" dirty="0" smtClean="0"/>
              <a:t>     </a:t>
            </a:r>
            <a:r>
              <a:rPr lang="en-US" altLang="zh-CN" dirty="0" smtClean="0"/>
              <a:t>with </a:t>
            </a:r>
            <a:r>
              <a:rPr lang="en-US" altLang="zh-CN" dirty="0" err="1" smtClean="0"/>
              <a:t>identifiability</a:t>
            </a:r>
            <a:r>
              <a:rPr lang="en-US" altLang="zh-CN" dirty="0" smtClean="0"/>
              <a:t> constraint</a:t>
            </a:r>
          </a:p>
        </p:txBody>
      </p:sp>
      <p:graphicFrame>
        <p:nvGraphicFramePr>
          <p:cNvPr id="4" name="对象 3"/>
          <p:cNvGraphicFramePr>
            <a:graphicFrameLocks noChangeAspect="1"/>
          </p:cNvGraphicFramePr>
          <p:nvPr>
            <p:extLst>
              <p:ext uri="{D42A27DB-BD31-4B8C-83A1-F6EECF244321}">
                <p14:modId xmlns:p14="http://schemas.microsoft.com/office/powerpoint/2010/main" val="1801817630"/>
              </p:ext>
            </p:extLst>
          </p:nvPr>
        </p:nvGraphicFramePr>
        <p:xfrm>
          <a:off x="2195736" y="2564904"/>
          <a:ext cx="4530725" cy="1023937"/>
        </p:xfrm>
        <a:graphic>
          <a:graphicData uri="http://schemas.openxmlformats.org/presentationml/2006/ole">
            <mc:AlternateContent xmlns:mc="http://schemas.openxmlformats.org/markup-compatibility/2006">
              <mc:Choice xmlns:v="urn:schemas-microsoft-com:vml" Requires="v">
                <p:oleObj spid="_x0000_s6154" name="Formula" r:id="rId3" imgW="2133720" imgH="482760" progId="Equation.Ribbit">
                  <p:embed/>
                </p:oleObj>
              </mc:Choice>
              <mc:Fallback>
                <p:oleObj name="Formula" r:id="rId3" imgW="2133720" imgH="482760" progId="Equation.Ribbit">
                  <p:embed/>
                  <p:pic>
                    <p:nvPicPr>
                      <p:cNvPr id="0" name="对象 3"/>
                      <p:cNvPicPr>
                        <a:picLocks noChangeAspect="1" noChangeArrowheads="1"/>
                      </p:cNvPicPr>
                      <p:nvPr/>
                    </p:nvPicPr>
                    <p:blipFill>
                      <a:blip r:embed="rId4"/>
                      <a:srcRect/>
                      <a:stretch>
                        <a:fillRect/>
                      </a:stretch>
                    </p:blipFill>
                    <p:spPr bwMode="auto">
                      <a:xfrm>
                        <a:off x="2195736" y="2564904"/>
                        <a:ext cx="4530725" cy="102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919652844"/>
              </p:ext>
            </p:extLst>
          </p:nvPr>
        </p:nvGraphicFramePr>
        <p:xfrm>
          <a:off x="3779912" y="4869160"/>
          <a:ext cx="1371600" cy="738187"/>
        </p:xfrm>
        <a:graphic>
          <a:graphicData uri="http://schemas.openxmlformats.org/presentationml/2006/ole">
            <mc:AlternateContent xmlns:mc="http://schemas.openxmlformats.org/markup-compatibility/2006">
              <mc:Choice xmlns:v="urn:schemas-microsoft-com:vml" Requires="v">
                <p:oleObj spid="_x0000_s6155" name="Formula" r:id="rId5" imgW="692280" imgH="373680" progId="Equation.Ribbit">
                  <p:embed/>
                </p:oleObj>
              </mc:Choice>
              <mc:Fallback>
                <p:oleObj name="Formula" r:id="rId5" imgW="692280" imgH="373680" progId="Equation.Ribbit">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912" y="4869160"/>
                        <a:ext cx="13716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p:cNvPicPr>
            <a:picLocks noChangeAspect="1" noChangeArrowheads="1"/>
          </p:cNvPicPr>
          <p:nvPr/>
        </p:nvPicPr>
        <p:blipFill>
          <a:blip r:embed="rId2" cstate="print"/>
          <a:srcRect/>
          <a:stretch>
            <a:fillRect/>
          </a:stretch>
        </p:blipFill>
        <p:spPr bwMode="auto">
          <a:xfrm>
            <a:off x="1043608" y="476672"/>
            <a:ext cx="7170365" cy="56384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PDNN Model</a:t>
            </a:r>
            <a:endParaRPr lang="zh-CN" altLang="en-US" dirty="0"/>
          </a:p>
        </p:txBody>
      </p:sp>
      <p:sp>
        <p:nvSpPr>
          <p:cNvPr id="3" name="内容占位符 2"/>
          <p:cNvSpPr>
            <a:spLocks noGrp="1"/>
          </p:cNvSpPr>
          <p:nvPr>
            <p:ph idx="1"/>
          </p:nvPr>
        </p:nvSpPr>
        <p:spPr/>
        <p:txBody>
          <a:bodyPr/>
          <a:lstStyle/>
          <a:p>
            <a:r>
              <a:rPr lang="en-GB" altLang="zh-CN" dirty="0" smtClean="0">
                <a:latin typeface="Arial" pitchFamily="34" charset="0"/>
              </a:rPr>
              <a:t>The model is named Position Dependent Nearest Neighbour (PDNN)</a:t>
            </a:r>
          </a:p>
          <a:p>
            <a:endParaRPr lang="en-GB" altLang="zh-CN" dirty="0" smtClean="0">
              <a:latin typeface="Arial" pitchFamily="34" charset="0"/>
            </a:endParaRPr>
          </a:p>
          <a:p>
            <a:r>
              <a:rPr lang="en-GB" altLang="zh-CN" dirty="0" smtClean="0">
                <a:latin typeface="Arial" pitchFamily="34" charset="0"/>
              </a:rPr>
              <a:t>The hybridization is characterized by a energy, and the energy is approximated by pair-wised interaction between nearest neighbours.</a:t>
            </a:r>
          </a:p>
          <a:p>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PDNN Model</a:t>
            </a:r>
            <a:endParaRPr lang="zh-CN" altLang="en-US" dirty="0"/>
          </a:p>
        </p:txBody>
      </p:sp>
      <p:sp>
        <p:nvSpPr>
          <p:cNvPr id="3" name="内容占位符 2"/>
          <p:cNvSpPr>
            <a:spLocks noGrp="1"/>
          </p:cNvSpPr>
          <p:nvPr>
            <p:ph idx="1"/>
          </p:nvPr>
        </p:nvSpPr>
        <p:spPr/>
        <p:txBody>
          <a:bodyPr/>
          <a:lstStyle/>
          <a:p>
            <a:r>
              <a:rPr lang="en-US" altLang="zh-CN" u="sng" dirty="0" smtClean="0"/>
              <a:t>P</a:t>
            </a:r>
            <a:r>
              <a:rPr lang="en-US" altLang="zh-CN" dirty="0" smtClean="0"/>
              <a:t>osition </a:t>
            </a:r>
            <a:r>
              <a:rPr lang="en-US" altLang="zh-CN" u="sng" dirty="0" smtClean="0"/>
              <a:t>D</a:t>
            </a:r>
            <a:r>
              <a:rPr lang="en-US" altLang="zh-CN" dirty="0" smtClean="0"/>
              <a:t>ependent </a:t>
            </a:r>
            <a:r>
              <a:rPr lang="en-US" altLang="zh-CN" u="sng" dirty="0" smtClean="0"/>
              <a:t>N</a:t>
            </a:r>
            <a:r>
              <a:rPr lang="en-US" altLang="zh-CN" dirty="0" smtClean="0"/>
              <a:t>earest </a:t>
            </a:r>
            <a:r>
              <a:rPr lang="en-US" altLang="zh-CN" u="sng" dirty="0" smtClean="0"/>
              <a:t>N</a:t>
            </a:r>
            <a:r>
              <a:rPr lang="en-US" altLang="zh-CN" dirty="0" smtClean="0"/>
              <a:t>eighbor Model</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1967005299"/>
              </p:ext>
            </p:extLst>
          </p:nvPr>
        </p:nvGraphicFramePr>
        <p:xfrm>
          <a:off x="2339752" y="2852936"/>
          <a:ext cx="4159746" cy="1899537"/>
        </p:xfrm>
        <a:graphic>
          <a:graphicData uri="http://schemas.openxmlformats.org/presentationml/2006/ole">
            <mc:AlternateContent xmlns:mc="http://schemas.openxmlformats.org/markup-compatibility/2006">
              <mc:Choice xmlns:v="urn:schemas-microsoft-com:vml" Requires="v">
                <p:oleObj spid="_x0000_s4104" name="Formula" r:id="rId3" imgW="1661400" imgH="758520" progId="Equation.Ribbit">
                  <p:embed/>
                </p:oleObj>
              </mc:Choice>
              <mc:Fallback>
                <p:oleObj name="Formula" r:id="rId3" imgW="1661400" imgH="758520" progId="Equation.Ribbit">
                  <p:embed/>
                  <p:pic>
                    <p:nvPicPr>
                      <p:cNvPr id="0" name=""/>
                      <p:cNvPicPr/>
                      <p:nvPr/>
                    </p:nvPicPr>
                    <p:blipFill>
                      <a:blip r:embed="rId4"/>
                      <a:stretch>
                        <a:fillRect/>
                      </a:stretch>
                    </p:blipFill>
                    <p:spPr>
                      <a:xfrm>
                        <a:off x="2339752" y="2852936"/>
                        <a:ext cx="4159746" cy="1899537"/>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Stack Energy</a:t>
            </a:r>
            <a:endParaRPr lang="zh-CN" altLang="en-US" dirty="0"/>
          </a:p>
        </p:txBody>
      </p:sp>
      <p:pic>
        <p:nvPicPr>
          <p:cNvPr id="5" name="Picture 8" descr="D:\talks\MAD\zhang_nearest_neighbour.gif"/>
          <p:cNvPicPr>
            <a:picLocks noChangeAspect="1" noChangeArrowheads="1"/>
          </p:cNvPicPr>
          <p:nvPr/>
        </p:nvPicPr>
        <p:blipFill>
          <a:blip r:embed="rId2" cstate="print"/>
          <a:srcRect/>
          <a:stretch>
            <a:fillRect/>
          </a:stretch>
        </p:blipFill>
        <p:spPr bwMode="auto">
          <a:xfrm>
            <a:off x="1763688" y="1484784"/>
            <a:ext cx="6129372" cy="4977212"/>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Positional Weights</a:t>
            </a:r>
            <a:endParaRPr lang="zh-CN" altLang="en-US" dirty="0"/>
          </a:p>
        </p:txBody>
      </p:sp>
      <p:pic>
        <p:nvPicPr>
          <p:cNvPr id="4" name="Picture 4" descr="D:\talks\MAD\zhang_image.gif"/>
          <p:cNvPicPr>
            <a:picLocks noChangeAspect="1" noChangeArrowheads="1"/>
          </p:cNvPicPr>
          <p:nvPr/>
        </p:nvPicPr>
        <p:blipFill>
          <a:blip r:embed="rId2" cstate="print"/>
          <a:srcRect/>
          <a:stretch>
            <a:fillRect/>
          </a:stretch>
        </p:blipFill>
        <p:spPr bwMode="auto">
          <a:xfrm>
            <a:off x="1619672" y="1628800"/>
            <a:ext cx="5400600" cy="488918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AutoShape 2"/>
          <p:cNvSpPr>
            <a:spLocks noGrp="1" noChangeArrowheads="1"/>
          </p:cNvSpPr>
          <p:nvPr>
            <p:ph type="title"/>
          </p:nvPr>
        </p:nvSpPr>
        <p:spPr/>
        <p:txBody>
          <a:bodyPr/>
          <a:lstStyle/>
          <a:p>
            <a:r>
              <a:rPr lang="en-US" altLang="zh-CN" sz="3200" dirty="0" smtClean="0"/>
              <a:t>Extension : Generalized </a:t>
            </a:r>
            <a:r>
              <a:rPr lang="en-US" altLang="zh-CN" sz="3200" dirty="0"/>
              <a:t>PDNN </a:t>
            </a:r>
            <a:r>
              <a:rPr lang="en-US" altLang="zh-CN" sz="3200" dirty="0" smtClean="0"/>
              <a:t>Model </a:t>
            </a:r>
            <a:br>
              <a:rPr lang="en-US" altLang="zh-CN" sz="3200" dirty="0" smtClean="0"/>
            </a:br>
            <a:r>
              <a:rPr lang="en-US" altLang="zh-CN" sz="3200" dirty="0" smtClean="0"/>
              <a:t>in </a:t>
            </a:r>
            <a:r>
              <a:rPr lang="en-US" altLang="zh-CN" sz="3200" dirty="0"/>
              <a:t>SNP </a:t>
            </a:r>
            <a:r>
              <a:rPr lang="en-US" altLang="zh-CN" sz="3200" dirty="0" smtClean="0"/>
              <a:t>Array</a:t>
            </a:r>
            <a:endParaRPr lang="en-US" altLang="zh-CN" sz="3200" dirty="0"/>
          </a:p>
        </p:txBody>
      </p:sp>
      <p:sp>
        <p:nvSpPr>
          <p:cNvPr id="7" name="Text Box 5"/>
          <p:cNvSpPr txBox="1">
            <a:spLocks noChangeArrowheads="1"/>
          </p:cNvSpPr>
          <p:nvPr/>
        </p:nvSpPr>
        <p:spPr bwMode="auto">
          <a:xfrm>
            <a:off x="1928794" y="6286520"/>
            <a:ext cx="7072362" cy="430887"/>
          </a:xfrm>
          <a:prstGeom prst="rect">
            <a:avLst/>
          </a:prstGeom>
          <a:noFill/>
          <a:ln w="9525">
            <a:noFill/>
            <a:miter lim="800000"/>
            <a:headEnd/>
            <a:tailEnd/>
          </a:ln>
          <a:effectLst/>
        </p:spPr>
        <p:txBody>
          <a:bodyPr wrap="square">
            <a:spAutoFit/>
          </a:bodyPr>
          <a:lstStyle/>
          <a:p>
            <a:pPr>
              <a:spcBef>
                <a:spcPct val="50000"/>
              </a:spcBef>
            </a:pPr>
            <a:r>
              <a:rPr lang="en-US" altLang="zh-CN" sz="1100" dirty="0" smtClean="0"/>
              <a:t>Wan L, Sun KL, Ding Q, Cui YH, Li M, </a:t>
            </a:r>
            <a:r>
              <a:rPr lang="en-US" altLang="zh-CN" sz="1100" dirty="0" err="1" smtClean="0"/>
              <a:t>Wen</a:t>
            </a:r>
            <a:r>
              <a:rPr lang="en-US" altLang="zh-CN" sz="1100" dirty="0" smtClean="0"/>
              <a:t> YL, </a:t>
            </a:r>
            <a:r>
              <a:rPr lang="en-US" altLang="zh-CN" sz="1100" dirty="0" err="1" smtClean="0"/>
              <a:t>Elston</a:t>
            </a:r>
            <a:r>
              <a:rPr lang="en-US" altLang="zh-CN" sz="1100" dirty="0" smtClean="0"/>
              <a:t> R, </a:t>
            </a:r>
            <a:r>
              <a:rPr lang="en-US" altLang="zh-CN" sz="1100" dirty="0" err="1" smtClean="0"/>
              <a:t>Qian</a:t>
            </a:r>
            <a:r>
              <a:rPr lang="en-US" altLang="zh-CN" sz="1100" dirty="0" smtClean="0"/>
              <a:t> MP and Fu WJ. Hybridization modeling of </a:t>
            </a:r>
            <a:r>
              <a:rPr lang="en-US" altLang="zh-CN" sz="1100" dirty="0" err="1" smtClean="0"/>
              <a:t>oligonucleotide</a:t>
            </a:r>
            <a:r>
              <a:rPr lang="en-US" altLang="zh-CN" sz="1100" dirty="0" smtClean="0"/>
              <a:t> SNP arrays for accurate DNA copy number estimation. Nucleic Acids Research, 37(17):e117.(2009)</a:t>
            </a:r>
            <a:endParaRPr lang="en-US" altLang="zh-CN" sz="1100" dirty="0"/>
          </a:p>
        </p:txBody>
      </p:sp>
      <p:graphicFrame>
        <p:nvGraphicFramePr>
          <p:cNvPr id="2" name="对象 1"/>
          <p:cNvGraphicFramePr>
            <a:graphicFrameLocks noChangeAspect="1"/>
          </p:cNvGraphicFramePr>
          <p:nvPr>
            <p:extLst>
              <p:ext uri="{D42A27DB-BD31-4B8C-83A1-F6EECF244321}">
                <p14:modId xmlns:p14="http://schemas.microsoft.com/office/powerpoint/2010/main" val="2545568933"/>
              </p:ext>
            </p:extLst>
          </p:nvPr>
        </p:nvGraphicFramePr>
        <p:xfrm>
          <a:off x="842963" y="2349500"/>
          <a:ext cx="7994650" cy="3008313"/>
        </p:xfrm>
        <a:graphic>
          <a:graphicData uri="http://schemas.openxmlformats.org/presentationml/2006/ole">
            <mc:AlternateContent xmlns:mc="http://schemas.openxmlformats.org/markup-compatibility/2006">
              <mc:Choice xmlns:v="urn:schemas-microsoft-com:vml" Requires="v">
                <p:oleObj spid="_x0000_s7172" name="Formula" r:id="rId3" imgW="4032360" imgH="1517760" progId="Equation.Ribbit">
                  <p:embed/>
                </p:oleObj>
              </mc:Choice>
              <mc:Fallback>
                <p:oleObj name="Formula" r:id="rId3" imgW="4032360" imgH="1517760" progId="Equation.Ribbit">
                  <p:embed/>
                  <p:pic>
                    <p:nvPicPr>
                      <p:cNvPr id="0" name=""/>
                      <p:cNvPicPr/>
                      <p:nvPr/>
                    </p:nvPicPr>
                    <p:blipFill>
                      <a:blip r:embed="rId4"/>
                      <a:stretch>
                        <a:fillRect/>
                      </a:stretch>
                    </p:blipFill>
                    <p:spPr>
                      <a:xfrm>
                        <a:off x="842963" y="2349500"/>
                        <a:ext cx="7994650" cy="3008313"/>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AutoShape 2"/>
          <p:cNvSpPr>
            <a:spLocks noGrp="1" noChangeArrowheads="1"/>
          </p:cNvSpPr>
          <p:nvPr>
            <p:ph type="title"/>
          </p:nvPr>
        </p:nvSpPr>
        <p:spPr/>
        <p:txBody>
          <a:bodyPr/>
          <a:lstStyle/>
          <a:p>
            <a:r>
              <a:rPr lang="en-US" altLang="zh-CN" sz="3200" dirty="0" smtClean="0"/>
              <a:t>Extension: Generalized </a:t>
            </a:r>
            <a:r>
              <a:rPr lang="en-US" altLang="zh-CN" sz="3200" dirty="0"/>
              <a:t>PDNN </a:t>
            </a:r>
            <a:r>
              <a:rPr lang="en-US" altLang="zh-CN" sz="3200" dirty="0" smtClean="0"/>
              <a:t>Model </a:t>
            </a:r>
            <a:br>
              <a:rPr lang="en-US" altLang="zh-CN" sz="3200" dirty="0" smtClean="0"/>
            </a:br>
            <a:r>
              <a:rPr lang="en-US" altLang="zh-CN" sz="3200" dirty="0" smtClean="0"/>
              <a:t>in </a:t>
            </a:r>
            <a:r>
              <a:rPr lang="en-US" altLang="zh-CN" sz="3200" dirty="0"/>
              <a:t>SNP </a:t>
            </a:r>
            <a:r>
              <a:rPr lang="en-US" altLang="zh-CN" sz="3200" dirty="0" smtClean="0"/>
              <a:t>Array</a:t>
            </a:r>
            <a:endParaRPr lang="en-US" altLang="zh-CN" sz="3200" dirty="0"/>
          </a:p>
        </p:txBody>
      </p:sp>
      <p:sp>
        <p:nvSpPr>
          <p:cNvPr id="88069" name="Text Box 5"/>
          <p:cNvSpPr txBox="1">
            <a:spLocks noChangeArrowheads="1"/>
          </p:cNvSpPr>
          <p:nvPr/>
        </p:nvSpPr>
        <p:spPr bwMode="auto">
          <a:xfrm>
            <a:off x="1928794" y="6286520"/>
            <a:ext cx="7072362" cy="430887"/>
          </a:xfrm>
          <a:prstGeom prst="rect">
            <a:avLst/>
          </a:prstGeom>
          <a:noFill/>
          <a:ln w="9525">
            <a:noFill/>
            <a:miter lim="800000"/>
            <a:headEnd/>
            <a:tailEnd/>
          </a:ln>
          <a:effectLst/>
        </p:spPr>
        <p:txBody>
          <a:bodyPr wrap="square">
            <a:spAutoFit/>
          </a:bodyPr>
          <a:lstStyle/>
          <a:p>
            <a:pPr>
              <a:spcBef>
                <a:spcPct val="50000"/>
              </a:spcBef>
            </a:pPr>
            <a:r>
              <a:rPr lang="en-US" altLang="zh-CN" sz="1100" dirty="0" smtClean="0"/>
              <a:t>Wan L, Sun KL, Ding Q, Cui YH, Li M, </a:t>
            </a:r>
            <a:r>
              <a:rPr lang="en-US" altLang="zh-CN" sz="1100" dirty="0" err="1" smtClean="0"/>
              <a:t>Wen</a:t>
            </a:r>
            <a:r>
              <a:rPr lang="en-US" altLang="zh-CN" sz="1100" dirty="0" smtClean="0"/>
              <a:t> YL, </a:t>
            </a:r>
            <a:r>
              <a:rPr lang="en-US" altLang="zh-CN" sz="1100" dirty="0" err="1" smtClean="0"/>
              <a:t>Elston</a:t>
            </a:r>
            <a:r>
              <a:rPr lang="en-US" altLang="zh-CN" sz="1100" dirty="0" smtClean="0"/>
              <a:t> R, </a:t>
            </a:r>
            <a:r>
              <a:rPr lang="en-US" altLang="zh-CN" sz="1100" dirty="0" err="1" smtClean="0"/>
              <a:t>Qian</a:t>
            </a:r>
            <a:r>
              <a:rPr lang="en-US" altLang="zh-CN" sz="1100" dirty="0" smtClean="0"/>
              <a:t> MP and Fu WJ. Hybridization modeling of </a:t>
            </a:r>
            <a:r>
              <a:rPr lang="en-US" altLang="zh-CN" sz="1100" dirty="0" err="1" smtClean="0"/>
              <a:t>oligonucleotide</a:t>
            </a:r>
            <a:r>
              <a:rPr lang="en-US" altLang="zh-CN" sz="1100" dirty="0" smtClean="0"/>
              <a:t> SNP arrays for accurate DNA copy number estimation. Nucleic Acids Research, 37(17):e117.(2009)</a:t>
            </a:r>
            <a:endParaRPr lang="en-US" altLang="zh-CN" sz="1100" dirty="0"/>
          </a:p>
        </p:txBody>
      </p:sp>
      <p:graphicFrame>
        <p:nvGraphicFramePr>
          <p:cNvPr id="2" name="对象 1"/>
          <p:cNvGraphicFramePr>
            <a:graphicFrameLocks noChangeAspect="1"/>
          </p:cNvGraphicFramePr>
          <p:nvPr>
            <p:extLst>
              <p:ext uri="{D42A27DB-BD31-4B8C-83A1-F6EECF244321}">
                <p14:modId xmlns:p14="http://schemas.microsoft.com/office/powerpoint/2010/main" val="448682162"/>
              </p:ext>
            </p:extLst>
          </p:nvPr>
        </p:nvGraphicFramePr>
        <p:xfrm>
          <a:off x="755576" y="1628800"/>
          <a:ext cx="7777163" cy="4379912"/>
        </p:xfrm>
        <a:graphic>
          <a:graphicData uri="http://schemas.openxmlformats.org/presentationml/2006/ole">
            <mc:AlternateContent xmlns:mc="http://schemas.openxmlformats.org/markup-compatibility/2006">
              <mc:Choice xmlns:v="urn:schemas-microsoft-com:vml" Requires="v">
                <p:oleObj spid="_x0000_s8196" name="Formula" r:id="rId3" imgW="3924360" imgH="2211120" progId="Equation.Ribbit">
                  <p:embed/>
                </p:oleObj>
              </mc:Choice>
              <mc:Fallback>
                <p:oleObj name="Formula" r:id="rId3" imgW="3924360" imgH="2211120" progId="Equation.Ribbit">
                  <p:embed/>
                  <p:pic>
                    <p:nvPicPr>
                      <p:cNvPr id="0" name=""/>
                      <p:cNvPicPr/>
                      <p:nvPr/>
                    </p:nvPicPr>
                    <p:blipFill>
                      <a:blip r:embed="rId4"/>
                      <a:stretch>
                        <a:fillRect/>
                      </a:stretch>
                    </p:blipFill>
                    <p:spPr>
                      <a:xfrm>
                        <a:off x="755576" y="1628800"/>
                        <a:ext cx="7777163" cy="4379912"/>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4357686" y="2000240"/>
            <a:ext cx="4537597" cy="4177124"/>
          </a:xfrm>
          <a:prstGeom prst="rect">
            <a:avLst/>
          </a:prstGeom>
          <a:noFill/>
          <a:ln w="9525">
            <a:noFill/>
            <a:miter lim="800000"/>
            <a:headEnd/>
            <a:tailEnd/>
          </a:ln>
        </p:spPr>
      </p:pic>
      <p:sp>
        <p:nvSpPr>
          <p:cNvPr id="16386" name="Rectangle 2"/>
          <p:cNvSpPr>
            <a:spLocks noGrp="1" noChangeArrowheads="1"/>
          </p:cNvSpPr>
          <p:nvPr>
            <p:ph type="title"/>
          </p:nvPr>
        </p:nvSpPr>
        <p:spPr/>
        <p:txBody>
          <a:bodyPr/>
          <a:lstStyle/>
          <a:p>
            <a:pPr eaLnBrk="1" hangingPunct="1"/>
            <a:r>
              <a:rPr lang="en-US" altLang="zh-CN" smtClean="0"/>
              <a:t>More Accurate Genotyping</a:t>
            </a:r>
          </a:p>
        </p:txBody>
      </p:sp>
      <p:pic>
        <p:nvPicPr>
          <p:cNvPr id="16387" name="Picture 3"/>
          <p:cNvPicPr>
            <a:picLocks noChangeAspect="1" noChangeArrowheads="1"/>
          </p:cNvPicPr>
          <p:nvPr/>
        </p:nvPicPr>
        <p:blipFill>
          <a:blip r:embed="rId3" cstate="print"/>
          <a:srcRect/>
          <a:stretch>
            <a:fillRect/>
          </a:stretch>
        </p:blipFill>
        <p:spPr bwMode="auto">
          <a:xfrm>
            <a:off x="151296" y="2205344"/>
            <a:ext cx="4659251" cy="4152614"/>
          </a:xfrm>
          <a:prstGeom prst="rect">
            <a:avLst/>
          </a:prstGeom>
          <a:noFill/>
          <a:ln w="9525">
            <a:noFill/>
            <a:miter lim="800000"/>
            <a:headEnd/>
            <a:tailEnd/>
          </a:ln>
        </p:spPr>
      </p:pic>
      <p:sp>
        <p:nvSpPr>
          <p:cNvPr id="5" name="Text Box 5"/>
          <p:cNvSpPr txBox="1">
            <a:spLocks noChangeArrowheads="1"/>
          </p:cNvSpPr>
          <p:nvPr/>
        </p:nvSpPr>
        <p:spPr bwMode="auto">
          <a:xfrm>
            <a:off x="2071638" y="6427113"/>
            <a:ext cx="7072362" cy="430887"/>
          </a:xfrm>
          <a:prstGeom prst="rect">
            <a:avLst/>
          </a:prstGeom>
          <a:noFill/>
          <a:ln w="9525">
            <a:noFill/>
            <a:miter lim="800000"/>
            <a:headEnd/>
            <a:tailEnd/>
          </a:ln>
          <a:effectLst/>
        </p:spPr>
        <p:txBody>
          <a:bodyPr wrap="square">
            <a:spAutoFit/>
          </a:bodyPr>
          <a:lstStyle/>
          <a:p>
            <a:pPr>
              <a:spcBef>
                <a:spcPct val="50000"/>
              </a:spcBef>
            </a:pPr>
            <a:r>
              <a:rPr lang="en-US" altLang="zh-CN" sz="1100" dirty="0" smtClean="0"/>
              <a:t>Wan L, Sun KL, Ding Q, Cui YH, Li M, </a:t>
            </a:r>
            <a:r>
              <a:rPr lang="en-US" altLang="zh-CN" sz="1100" dirty="0" err="1" smtClean="0"/>
              <a:t>Wen</a:t>
            </a:r>
            <a:r>
              <a:rPr lang="en-US" altLang="zh-CN" sz="1100" dirty="0" smtClean="0"/>
              <a:t> YL, </a:t>
            </a:r>
            <a:r>
              <a:rPr lang="en-US" altLang="zh-CN" sz="1100" dirty="0" err="1" smtClean="0"/>
              <a:t>Elston</a:t>
            </a:r>
            <a:r>
              <a:rPr lang="en-US" altLang="zh-CN" sz="1100" dirty="0" smtClean="0"/>
              <a:t> R, </a:t>
            </a:r>
            <a:r>
              <a:rPr lang="en-US" altLang="zh-CN" sz="1100" dirty="0" err="1" smtClean="0"/>
              <a:t>Qian</a:t>
            </a:r>
            <a:r>
              <a:rPr lang="en-US" altLang="zh-CN" sz="1100" dirty="0" smtClean="0"/>
              <a:t> MP and Fu WJ. Hybridization modeling of </a:t>
            </a:r>
            <a:r>
              <a:rPr lang="en-US" altLang="zh-CN" sz="1100" dirty="0" err="1" smtClean="0"/>
              <a:t>oligonucleotide</a:t>
            </a:r>
            <a:r>
              <a:rPr lang="en-US" altLang="zh-CN" sz="1100" dirty="0" smtClean="0"/>
              <a:t> SNP arrays for accurate DNA copy number estimation. Nucleic Acids Research, 37(17):e117.(2009)</a:t>
            </a:r>
            <a:endParaRPr lang="en-US" altLang="zh-CN" sz="11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smtClean="0"/>
              <a:t>Gene Expression</a:t>
            </a:r>
          </a:p>
        </p:txBody>
      </p:sp>
      <p:sp>
        <p:nvSpPr>
          <p:cNvPr id="19459" name="Rectangle 3"/>
          <p:cNvSpPr>
            <a:spLocks noGrp="1" noChangeArrowheads="1"/>
          </p:cNvSpPr>
          <p:nvPr>
            <p:ph type="body" idx="1"/>
          </p:nvPr>
        </p:nvSpPr>
        <p:spPr>
          <a:xfrm>
            <a:off x="685800" y="1447800"/>
            <a:ext cx="7924800" cy="4495800"/>
          </a:xfrm>
        </p:spPr>
        <p:txBody>
          <a:bodyPr/>
          <a:lstStyle/>
          <a:p>
            <a:r>
              <a:rPr lang="en-US" altLang="zh-CN" smtClean="0"/>
              <a:t>Each cell contains a complete set of DNA. </a:t>
            </a:r>
          </a:p>
          <a:p>
            <a:r>
              <a:rPr lang="en-US" altLang="zh-CN" smtClean="0"/>
              <a:t>Only a fraction of these are used (or “expressed”) in any particular cell at any given time. For example, genes specific for erythroid cells, such as the hemoglobin genes, are not expressed in brain cells.</a:t>
            </a:r>
            <a:r>
              <a:rPr lang="en-US" altLang="zh-CN" sz="2800" smtClean="0"/>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ea typeface="宋体" charset="-122"/>
              </a:rPr>
              <a:t>What is a DNA Microarray?</a:t>
            </a:r>
          </a:p>
        </p:txBody>
      </p:sp>
      <p:sp>
        <p:nvSpPr>
          <p:cNvPr id="6147" name="Rectangle 3"/>
          <p:cNvSpPr>
            <a:spLocks noGrp="1" noChangeArrowheads="1"/>
          </p:cNvSpPr>
          <p:nvPr>
            <p:ph type="body" idx="1"/>
          </p:nvPr>
        </p:nvSpPr>
        <p:spPr/>
        <p:txBody>
          <a:bodyPr>
            <a:normAutofit lnSpcReduction="10000"/>
          </a:bodyPr>
          <a:lstStyle/>
          <a:p>
            <a:pPr>
              <a:lnSpc>
                <a:spcPct val="90000"/>
              </a:lnSpc>
            </a:pPr>
            <a:r>
              <a:rPr lang="en-US" altLang="zh-CN" dirty="0">
                <a:ea typeface="宋体" charset="-122"/>
              </a:rPr>
              <a:t>Also known as DNA Chip</a:t>
            </a:r>
          </a:p>
          <a:p>
            <a:pPr>
              <a:lnSpc>
                <a:spcPct val="90000"/>
              </a:lnSpc>
            </a:pPr>
            <a:r>
              <a:rPr lang="en-US" altLang="zh-CN" dirty="0">
                <a:ea typeface="宋体" charset="-122"/>
              </a:rPr>
              <a:t>Allows simultaneous measurement of the level of transcription for every gene in a genome (gene expression)</a:t>
            </a:r>
          </a:p>
          <a:p>
            <a:pPr>
              <a:lnSpc>
                <a:spcPct val="90000"/>
              </a:lnSpc>
            </a:pPr>
            <a:r>
              <a:rPr lang="en-US" altLang="zh-CN" dirty="0">
                <a:ea typeface="宋体" charset="-122"/>
              </a:rPr>
              <a:t>Transcription?</a:t>
            </a:r>
          </a:p>
          <a:p>
            <a:pPr lvl="1">
              <a:lnSpc>
                <a:spcPct val="90000"/>
              </a:lnSpc>
            </a:pPr>
            <a:r>
              <a:rPr lang="en-US" altLang="zh-CN" dirty="0">
                <a:ea typeface="宋体" charset="-122"/>
              </a:rPr>
              <a:t>Process of copying of DNA into messenger RNA (mRNA)</a:t>
            </a:r>
          </a:p>
          <a:p>
            <a:pPr lvl="1">
              <a:lnSpc>
                <a:spcPct val="90000"/>
              </a:lnSpc>
            </a:pPr>
            <a:r>
              <a:rPr lang="en-US" altLang="zh-CN" dirty="0">
                <a:ea typeface="宋体" charset="-122"/>
              </a:rPr>
              <a:t>Environment </a:t>
            </a:r>
            <a:r>
              <a:rPr lang="en-US" altLang="zh-CN" dirty="0" smtClean="0">
                <a:ea typeface="宋体" charset="-122"/>
              </a:rPr>
              <a:t>dependent</a:t>
            </a:r>
            <a:r>
              <a:rPr lang="en-US" altLang="zh-CN" dirty="0">
                <a:ea typeface="宋体" charset="-122"/>
              </a:rPr>
              <a:t>!</a:t>
            </a:r>
          </a:p>
          <a:p>
            <a:pPr>
              <a:lnSpc>
                <a:spcPct val="90000"/>
              </a:lnSpc>
            </a:pPr>
            <a:r>
              <a:rPr lang="en-US" altLang="zh-CN" dirty="0">
                <a:ea typeface="宋体" charset="-122"/>
              </a:rPr>
              <a:t>Microarray detects mRNA, or rather the more stable </a:t>
            </a:r>
            <a:r>
              <a:rPr lang="en-US" altLang="zh-CN" dirty="0" err="1">
                <a:ea typeface="宋体" charset="-122"/>
              </a:rPr>
              <a:t>cDNA</a:t>
            </a:r>
            <a:endParaRPr lang="en-US" altLang="zh-CN" dirty="0">
              <a:ea typeface="宋体"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zh-CN" dirty="0" smtClean="0"/>
              <a:t>The Evolution of </a:t>
            </a:r>
            <a:r>
              <a:rPr lang="en-US" altLang="zh-CN" dirty="0" err="1" smtClean="0"/>
              <a:t>Transcriptomics</a:t>
            </a:r>
            <a:endParaRPr lang="en-US" altLang="zh-CN" dirty="0" smtClean="0"/>
          </a:p>
        </p:txBody>
      </p:sp>
      <p:pic>
        <p:nvPicPr>
          <p:cNvPr id="16387" name="Picture 2"/>
          <p:cNvPicPr>
            <a:picLocks noChangeAspect="1" noChangeArrowheads="1"/>
          </p:cNvPicPr>
          <p:nvPr/>
        </p:nvPicPr>
        <p:blipFill>
          <a:blip r:embed="rId2" cstate="print"/>
          <a:srcRect/>
          <a:stretch>
            <a:fillRect/>
          </a:stretch>
        </p:blipFill>
        <p:spPr bwMode="auto">
          <a:xfrm>
            <a:off x="304800" y="1676400"/>
            <a:ext cx="2328863" cy="2233613"/>
          </a:xfrm>
          <a:prstGeom prst="rect">
            <a:avLst/>
          </a:prstGeom>
          <a:noFill/>
          <a:ln w="9525">
            <a:noFill/>
            <a:miter lim="800000"/>
            <a:headEnd/>
            <a:tailEnd/>
          </a:ln>
        </p:spPr>
      </p:pic>
      <p:sp>
        <p:nvSpPr>
          <p:cNvPr id="8" name="Notched Right Arrow 7"/>
          <p:cNvSpPr/>
          <p:nvPr/>
        </p:nvSpPr>
        <p:spPr>
          <a:xfrm>
            <a:off x="304800" y="3962400"/>
            <a:ext cx="8153400" cy="3048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a typeface="ＭＳ Ｐゴシック" charset="-128"/>
            </a:endParaRPr>
          </a:p>
        </p:txBody>
      </p:sp>
      <p:sp>
        <p:nvSpPr>
          <p:cNvPr id="9" name="Up Arrow 8"/>
          <p:cNvSpPr/>
          <p:nvPr/>
        </p:nvSpPr>
        <p:spPr>
          <a:xfrm>
            <a:off x="685800" y="4419600"/>
            <a:ext cx="122238"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a typeface="ＭＳ Ｐゴシック" charset="-128"/>
            </a:endParaRPr>
          </a:p>
        </p:txBody>
      </p:sp>
      <p:sp>
        <p:nvSpPr>
          <p:cNvPr id="16390" name="TextBox 9"/>
          <p:cNvSpPr txBox="1">
            <a:spLocks noChangeArrowheads="1"/>
          </p:cNvSpPr>
          <p:nvPr/>
        </p:nvSpPr>
        <p:spPr bwMode="auto">
          <a:xfrm>
            <a:off x="228600" y="4953000"/>
            <a:ext cx="2667000" cy="1323975"/>
          </a:xfrm>
          <a:prstGeom prst="rect">
            <a:avLst/>
          </a:prstGeom>
          <a:noFill/>
          <a:ln w="9525">
            <a:noFill/>
            <a:miter lim="800000"/>
            <a:headEnd/>
            <a:tailEnd/>
          </a:ln>
        </p:spPr>
        <p:txBody>
          <a:bodyPr>
            <a:spAutoFit/>
          </a:bodyPr>
          <a:lstStyle/>
          <a:p>
            <a:r>
              <a:rPr lang="en-US" altLang="zh-CN" sz="1600" b="1">
                <a:latin typeface="Calibri" charset="0"/>
              </a:rPr>
              <a:t>1995</a:t>
            </a:r>
            <a:r>
              <a:rPr lang="en-US" altLang="zh-CN" sz="1600">
                <a:latin typeface="Calibri" charset="0"/>
              </a:rPr>
              <a:t> P. Brown, et. al. </a:t>
            </a:r>
          </a:p>
          <a:p>
            <a:r>
              <a:rPr lang="en-US" altLang="zh-CN" sz="1600">
                <a:latin typeface="Calibri" charset="0"/>
              </a:rPr>
              <a:t>Gene expression profiling</a:t>
            </a:r>
          </a:p>
          <a:p>
            <a:r>
              <a:rPr lang="en-US" altLang="zh-CN" sz="1600">
                <a:latin typeface="Calibri" charset="0"/>
              </a:rPr>
              <a:t>using spotted cDNA microarray: expression levels of known genes</a:t>
            </a:r>
          </a:p>
        </p:txBody>
      </p:sp>
      <p:pic>
        <p:nvPicPr>
          <p:cNvPr id="16391" name="Picture 4"/>
          <p:cNvPicPr>
            <a:picLocks noChangeAspect="1" noChangeArrowheads="1"/>
          </p:cNvPicPr>
          <p:nvPr/>
        </p:nvPicPr>
        <p:blipFill>
          <a:blip r:embed="rId3" cstate="print"/>
          <a:srcRect/>
          <a:stretch>
            <a:fillRect/>
          </a:stretch>
        </p:blipFill>
        <p:spPr bwMode="auto">
          <a:xfrm>
            <a:off x="3124200" y="1524000"/>
            <a:ext cx="2514600" cy="2427288"/>
          </a:xfrm>
          <a:prstGeom prst="rect">
            <a:avLst/>
          </a:prstGeom>
          <a:noFill/>
          <a:ln w="9525">
            <a:noFill/>
            <a:miter lim="800000"/>
            <a:headEnd/>
            <a:tailEnd/>
          </a:ln>
        </p:spPr>
      </p:pic>
      <p:sp>
        <p:nvSpPr>
          <p:cNvPr id="13" name="Up Arrow 12"/>
          <p:cNvSpPr/>
          <p:nvPr/>
        </p:nvSpPr>
        <p:spPr>
          <a:xfrm>
            <a:off x="4343400" y="4343400"/>
            <a:ext cx="122238"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a typeface="ＭＳ Ｐゴシック" charset="-128"/>
            </a:endParaRPr>
          </a:p>
        </p:txBody>
      </p:sp>
      <p:sp>
        <p:nvSpPr>
          <p:cNvPr id="16393" name="TextBox 13"/>
          <p:cNvSpPr txBox="1">
            <a:spLocks noChangeArrowheads="1"/>
          </p:cNvSpPr>
          <p:nvPr/>
        </p:nvSpPr>
        <p:spPr bwMode="auto">
          <a:xfrm>
            <a:off x="3124200" y="4953000"/>
            <a:ext cx="2819400" cy="1323975"/>
          </a:xfrm>
          <a:prstGeom prst="rect">
            <a:avLst/>
          </a:prstGeom>
          <a:noFill/>
          <a:ln w="9525">
            <a:noFill/>
            <a:miter lim="800000"/>
            <a:headEnd/>
            <a:tailEnd/>
          </a:ln>
        </p:spPr>
        <p:txBody>
          <a:bodyPr>
            <a:spAutoFit/>
          </a:bodyPr>
          <a:lstStyle/>
          <a:p>
            <a:r>
              <a:rPr lang="en-US" altLang="zh-CN" sz="1600" b="1">
                <a:latin typeface="Calibri" charset="0"/>
              </a:rPr>
              <a:t>2002</a:t>
            </a:r>
            <a:r>
              <a:rPr lang="en-US" altLang="zh-CN" sz="1600">
                <a:latin typeface="Calibri" charset="0"/>
              </a:rPr>
              <a:t> Affymetrix, whole genome expression profiling using tiling array: identifying and profiling novel genes and splicing variants</a:t>
            </a:r>
          </a:p>
        </p:txBody>
      </p:sp>
      <p:pic>
        <p:nvPicPr>
          <p:cNvPr id="16394" name="Picture 5"/>
          <p:cNvPicPr>
            <a:picLocks noChangeAspect="1" noChangeArrowheads="1"/>
          </p:cNvPicPr>
          <p:nvPr/>
        </p:nvPicPr>
        <p:blipFill>
          <a:blip r:embed="rId4" cstate="print"/>
          <a:srcRect/>
          <a:stretch>
            <a:fillRect/>
          </a:stretch>
        </p:blipFill>
        <p:spPr bwMode="auto">
          <a:xfrm>
            <a:off x="6096000" y="1676400"/>
            <a:ext cx="2060575" cy="2265363"/>
          </a:xfrm>
          <a:prstGeom prst="rect">
            <a:avLst/>
          </a:prstGeom>
          <a:noFill/>
          <a:ln w="9525">
            <a:noFill/>
            <a:miter lim="800000"/>
            <a:headEnd/>
            <a:tailEnd/>
          </a:ln>
        </p:spPr>
      </p:pic>
      <p:sp>
        <p:nvSpPr>
          <p:cNvPr id="16" name="Up Arrow 15"/>
          <p:cNvSpPr/>
          <p:nvPr/>
        </p:nvSpPr>
        <p:spPr>
          <a:xfrm>
            <a:off x="7391400" y="4343400"/>
            <a:ext cx="122238"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a typeface="ＭＳ Ｐゴシック" charset="-128"/>
            </a:endParaRPr>
          </a:p>
        </p:txBody>
      </p:sp>
      <p:sp>
        <p:nvSpPr>
          <p:cNvPr id="16396" name="TextBox 16"/>
          <p:cNvSpPr txBox="1">
            <a:spLocks noChangeArrowheads="1"/>
          </p:cNvSpPr>
          <p:nvPr/>
        </p:nvSpPr>
        <p:spPr bwMode="auto">
          <a:xfrm>
            <a:off x="5943600" y="4953000"/>
            <a:ext cx="2819400" cy="1077913"/>
          </a:xfrm>
          <a:prstGeom prst="rect">
            <a:avLst/>
          </a:prstGeom>
          <a:noFill/>
          <a:ln w="9525">
            <a:noFill/>
            <a:miter lim="800000"/>
            <a:headEnd/>
            <a:tailEnd/>
          </a:ln>
        </p:spPr>
        <p:txBody>
          <a:bodyPr>
            <a:spAutoFit/>
          </a:bodyPr>
          <a:lstStyle/>
          <a:p>
            <a:r>
              <a:rPr lang="en-US" altLang="zh-CN" sz="1600" b="1">
                <a:latin typeface="Calibri" charset="0"/>
              </a:rPr>
              <a:t>2008</a:t>
            </a:r>
            <a:r>
              <a:rPr lang="en-US" altLang="zh-CN" sz="1600">
                <a:latin typeface="Calibri" charset="0"/>
              </a:rPr>
              <a:t> many groups, mRNA-seq: direct sequencing of mRNAs using next generation sequencing techniques (NGS)</a:t>
            </a:r>
          </a:p>
        </p:txBody>
      </p:sp>
      <p:sp>
        <p:nvSpPr>
          <p:cNvPr id="16397" name="Rectangle 13"/>
          <p:cNvSpPr>
            <a:spLocks noChangeArrowheads="1"/>
          </p:cNvSpPr>
          <p:nvPr/>
        </p:nvSpPr>
        <p:spPr bwMode="auto">
          <a:xfrm>
            <a:off x="4495800" y="4038600"/>
            <a:ext cx="4495800" cy="646113"/>
          </a:xfrm>
          <a:prstGeom prst="rect">
            <a:avLst/>
          </a:prstGeom>
          <a:noFill/>
          <a:ln w="9525">
            <a:noFill/>
            <a:miter lim="800000"/>
            <a:headEnd/>
            <a:tailEnd/>
          </a:ln>
        </p:spPr>
        <p:txBody>
          <a:bodyPr>
            <a:spAutoFit/>
          </a:bodyPr>
          <a:lstStyle/>
          <a:p>
            <a:r>
              <a:rPr lang="en-US" altLang="zh-CN"/>
              <a:t>RNA-seq is still a technology under active development</a:t>
            </a:r>
          </a:p>
        </p:txBody>
      </p:sp>
      <p:sp>
        <p:nvSpPr>
          <p:cNvPr id="16398" name="TextBox 14"/>
          <p:cNvSpPr txBox="1">
            <a:spLocks noChangeArrowheads="1"/>
          </p:cNvSpPr>
          <p:nvPr/>
        </p:nvSpPr>
        <p:spPr bwMode="auto">
          <a:xfrm>
            <a:off x="1828800" y="1295400"/>
            <a:ext cx="2224088" cy="369888"/>
          </a:xfrm>
          <a:prstGeom prst="rect">
            <a:avLst/>
          </a:prstGeom>
          <a:noFill/>
          <a:ln w="9525">
            <a:noFill/>
            <a:miter lim="800000"/>
            <a:headEnd/>
            <a:tailEnd/>
          </a:ln>
        </p:spPr>
        <p:txBody>
          <a:bodyPr wrap="none">
            <a:spAutoFit/>
          </a:bodyPr>
          <a:lstStyle/>
          <a:p>
            <a:r>
              <a:rPr lang="en-US" altLang="zh-CN"/>
              <a:t>Hybridization-based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dirty="0" err="1" smtClean="0">
                <a:ea typeface="宋体" charset="-122"/>
              </a:rPr>
              <a:t>cDNA</a:t>
            </a:r>
            <a:r>
              <a:rPr lang="en-US" altLang="zh-CN" dirty="0" smtClean="0">
                <a:ea typeface="宋体" charset="-122"/>
              </a:rPr>
              <a:t> Microarray</a:t>
            </a:r>
            <a:endParaRPr lang="en-US" altLang="zh-CN" dirty="0">
              <a:ea typeface="宋体" charset="-122"/>
            </a:endParaRPr>
          </a:p>
        </p:txBody>
      </p:sp>
      <p:pic>
        <p:nvPicPr>
          <p:cNvPr id="19461" name="Picture 5"/>
          <p:cNvPicPr>
            <a:picLocks noChangeAspect="1" noChangeArrowheads="1"/>
          </p:cNvPicPr>
          <p:nvPr/>
        </p:nvPicPr>
        <p:blipFill>
          <a:blip r:embed="rId2" cstate="print"/>
          <a:srcRect/>
          <a:stretch>
            <a:fillRect/>
          </a:stretch>
        </p:blipFill>
        <p:spPr bwMode="auto">
          <a:xfrm>
            <a:off x="1357290" y="1285860"/>
            <a:ext cx="6324600" cy="5138738"/>
          </a:xfrm>
          <a:prstGeom prst="rect">
            <a:avLst/>
          </a:prstGeom>
          <a:noFill/>
          <a:ln w="9525">
            <a:noFill/>
            <a:miter lim="800000"/>
            <a:headEnd/>
            <a:tailEnd/>
          </a:ln>
          <a:effectLst/>
        </p:spPr>
      </p:pic>
      <p:sp>
        <p:nvSpPr>
          <p:cNvPr id="19462" name="Text Box 6"/>
          <p:cNvSpPr txBox="1">
            <a:spLocks noChangeArrowheads="1"/>
          </p:cNvSpPr>
          <p:nvPr/>
        </p:nvSpPr>
        <p:spPr bwMode="auto">
          <a:xfrm>
            <a:off x="6572264" y="6429396"/>
            <a:ext cx="1524000" cy="214313"/>
          </a:xfrm>
          <a:prstGeom prst="rect">
            <a:avLst/>
          </a:prstGeom>
          <a:noFill/>
          <a:ln w="9525">
            <a:noFill/>
            <a:miter lim="800000"/>
            <a:headEnd/>
            <a:tailEnd/>
          </a:ln>
          <a:effectLst/>
        </p:spPr>
        <p:txBody>
          <a:bodyPr>
            <a:spAutoFit/>
          </a:bodyPr>
          <a:lstStyle/>
          <a:p>
            <a:pPr>
              <a:spcBef>
                <a:spcPct val="50000"/>
              </a:spcBef>
            </a:pPr>
            <a:r>
              <a:rPr lang="de-DE" sz="800" dirty="0"/>
              <a:t>Brown &amp; Botstein, 1999</a:t>
            </a:r>
            <a:endParaRPr lang="en-US" altLang="zh-CN" sz="800" dirty="0">
              <a:ea typeface="宋体"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4"/>
          <p:cNvSpPr>
            <a:spLocks noGrp="1" noChangeArrowheads="1"/>
          </p:cNvSpPr>
          <p:nvPr>
            <p:ph type="title"/>
          </p:nvPr>
        </p:nvSpPr>
        <p:spPr/>
        <p:txBody>
          <a:bodyPr/>
          <a:lstStyle/>
          <a:p>
            <a:r>
              <a:rPr lang="zh-CN" altLang="en-US" sz="3800" dirty="0"/>
              <a:t>杂交机制</a:t>
            </a:r>
            <a:r>
              <a:rPr lang="en-US" altLang="zh-CN" sz="3800" dirty="0"/>
              <a:t>(hybridization)-&gt;</a:t>
            </a:r>
            <a:r>
              <a:rPr lang="zh-CN" altLang="en-US" sz="3800" dirty="0"/>
              <a:t>生物芯片</a:t>
            </a:r>
          </a:p>
        </p:txBody>
      </p:sp>
      <p:pic>
        <p:nvPicPr>
          <p:cNvPr id="78858" name="Picture 10" descr="RNA fragment with fluorescent tags from sample to be tested.&#10;RNA fragment hybridises with DNA on GeneChip"/>
          <p:cNvPicPr>
            <a:picLocks noChangeAspect="1" noChangeArrowheads="1"/>
          </p:cNvPicPr>
          <p:nvPr/>
        </p:nvPicPr>
        <p:blipFill>
          <a:blip r:embed="rId3" cstate="print"/>
          <a:srcRect/>
          <a:stretch>
            <a:fillRect/>
          </a:stretch>
        </p:blipFill>
        <p:spPr bwMode="auto">
          <a:xfrm>
            <a:off x="4495800" y="2590800"/>
            <a:ext cx="4105275" cy="3140075"/>
          </a:xfrm>
          <a:prstGeom prst="rect">
            <a:avLst/>
          </a:prstGeom>
          <a:noFill/>
        </p:spPr>
      </p:pic>
      <p:graphicFrame>
        <p:nvGraphicFramePr>
          <p:cNvPr id="78859" name="Object 11"/>
          <p:cNvGraphicFramePr>
            <a:graphicFrameLocks noChangeAspect="1"/>
          </p:cNvGraphicFramePr>
          <p:nvPr/>
        </p:nvGraphicFramePr>
        <p:xfrm>
          <a:off x="1981200" y="1600200"/>
          <a:ext cx="2362200" cy="3067050"/>
        </p:xfrm>
        <a:graphic>
          <a:graphicData uri="http://schemas.openxmlformats.org/presentationml/2006/ole">
            <mc:AlternateContent xmlns:mc="http://schemas.openxmlformats.org/markup-compatibility/2006">
              <mc:Choice xmlns:v="urn:schemas-microsoft-com:vml" Requires="v">
                <p:oleObj spid="_x0000_s1034" name="Photo Editor Photo" r:id="rId4" imgW="2095793" imgH="2180952" progId="">
                  <p:embed/>
                </p:oleObj>
              </mc:Choice>
              <mc:Fallback>
                <p:oleObj name="Photo Editor Photo" r:id="rId4" imgW="2095793" imgH="2180952"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600200"/>
                        <a:ext cx="2362200"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8860" name="Object 12"/>
          <p:cNvGraphicFramePr>
            <a:graphicFrameLocks noChangeAspect="1"/>
          </p:cNvGraphicFramePr>
          <p:nvPr/>
        </p:nvGraphicFramePr>
        <p:xfrm>
          <a:off x="457200" y="1371600"/>
          <a:ext cx="1304925" cy="3228975"/>
        </p:xfrm>
        <a:graphic>
          <a:graphicData uri="http://schemas.openxmlformats.org/presentationml/2006/ole">
            <mc:AlternateContent xmlns:mc="http://schemas.openxmlformats.org/markup-compatibility/2006">
              <mc:Choice xmlns:v="urn:schemas-microsoft-com:vml" Requires="v">
                <p:oleObj spid="_x0000_s1035" name="Image Document" r:id="rId6" imgW="1305000" imgH="3228840" progId="">
                  <p:embed/>
                </p:oleObj>
              </mc:Choice>
              <mc:Fallback>
                <p:oleObj name="Image Document" r:id="rId6" imgW="1305000" imgH="322884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1371600"/>
                        <a:ext cx="1304925"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zh-CN" altLang="en-US"/>
              <a:t>生物学芯片</a:t>
            </a:r>
          </a:p>
        </p:txBody>
      </p:sp>
      <p:pic>
        <p:nvPicPr>
          <p:cNvPr id="67587" name="Picture 3"/>
          <p:cNvPicPr>
            <a:picLocks noChangeAspect="1" noChangeArrowheads="1"/>
          </p:cNvPicPr>
          <p:nvPr/>
        </p:nvPicPr>
        <p:blipFill>
          <a:blip r:embed="rId2" cstate="print"/>
          <a:srcRect/>
          <a:stretch>
            <a:fillRect/>
          </a:stretch>
        </p:blipFill>
        <p:spPr bwMode="auto">
          <a:xfrm>
            <a:off x="1327150" y="1630363"/>
            <a:ext cx="6488113" cy="3856037"/>
          </a:xfrm>
          <a:prstGeom prst="rect">
            <a:avLst/>
          </a:prstGeom>
          <a:noFill/>
          <a:ln w="9525" algn="ctr">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Rectangle 5"/>
          <p:cNvSpPr>
            <a:spLocks noGrp="1" noChangeArrowheads="1"/>
          </p:cNvSpPr>
          <p:nvPr>
            <p:ph type="title"/>
          </p:nvPr>
        </p:nvSpPr>
        <p:spPr/>
        <p:txBody>
          <a:bodyPr/>
          <a:lstStyle/>
          <a:p>
            <a:r>
              <a:rPr lang="en-US" altLang="zh-CN" dirty="0" err="1"/>
              <a:t>Affymetrix</a:t>
            </a:r>
            <a:r>
              <a:rPr lang="en-US" altLang="zh-CN" dirty="0"/>
              <a:t> </a:t>
            </a:r>
            <a:r>
              <a:rPr lang="zh-CN" altLang="en-US" dirty="0"/>
              <a:t>表达</a:t>
            </a:r>
            <a:r>
              <a:rPr lang="zh-CN" altLang="en-US" dirty="0" smtClean="0"/>
              <a:t>芯片</a:t>
            </a:r>
            <a:endParaRPr lang="en-US" altLang="zh-CN" dirty="0"/>
          </a:p>
        </p:txBody>
      </p:sp>
      <p:pic>
        <p:nvPicPr>
          <p:cNvPr id="74756" name="Picture 4"/>
          <p:cNvPicPr>
            <a:picLocks noChangeAspect="1" noChangeArrowheads="1"/>
          </p:cNvPicPr>
          <p:nvPr/>
        </p:nvPicPr>
        <p:blipFill>
          <a:blip r:embed="rId2" cstate="print"/>
          <a:srcRect/>
          <a:stretch>
            <a:fillRect/>
          </a:stretch>
        </p:blipFill>
        <p:spPr bwMode="auto">
          <a:xfrm>
            <a:off x="4114800" y="2057400"/>
            <a:ext cx="4495800" cy="3371850"/>
          </a:xfrm>
          <a:prstGeom prst="rect">
            <a:avLst/>
          </a:prstGeom>
          <a:noFill/>
          <a:ln w="9525">
            <a:noFill/>
            <a:miter lim="800000"/>
            <a:headEnd/>
            <a:tailEnd/>
          </a:ln>
          <a:effectLst/>
        </p:spPr>
      </p:pic>
      <p:pic>
        <p:nvPicPr>
          <p:cNvPr id="74759" name="Picture 7"/>
          <p:cNvPicPr>
            <a:picLocks noChangeAspect="1" noChangeArrowheads="1"/>
          </p:cNvPicPr>
          <p:nvPr/>
        </p:nvPicPr>
        <p:blipFill>
          <a:blip r:embed="rId3" cstate="print"/>
          <a:srcRect/>
          <a:stretch>
            <a:fillRect/>
          </a:stretch>
        </p:blipFill>
        <p:spPr bwMode="auto">
          <a:xfrm>
            <a:off x="457200" y="1447800"/>
            <a:ext cx="3633788" cy="4038600"/>
          </a:xfrm>
          <a:prstGeom prst="rect">
            <a:avLst/>
          </a:prstGeom>
          <a:noFill/>
          <a:ln w="9525" algn="ctr">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790</Words>
  <Application>Microsoft Office PowerPoint</Application>
  <PresentationFormat>全屏显示(4:3)</PresentationFormat>
  <Paragraphs>111</Paragraphs>
  <Slides>28</Slides>
  <Notes>0</Notes>
  <HiddenSlides>0</HiddenSlides>
  <MMClips>0</MMClips>
  <ScaleCrop>false</ScaleCrop>
  <HeadingPairs>
    <vt:vector size="6" baseType="variant">
      <vt:variant>
        <vt:lpstr>主题</vt:lpstr>
      </vt:variant>
      <vt:variant>
        <vt:i4>1</vt:i4>
      </vt:variant>
      <vt:variant>
        <vt:lpstr>嵌入 OLE 服务器</vt:lpstr>
      </vt:variant>
      <vt:variant>
        <vt:i4>5</vt:i4>
      </vt:variant>
      <vt:variant>
        <vt:lpstr>幻灯片标题</vt:lpstr>
      </vt:variant>
      <vt:variant>
        <vt:i4>28</vt:i4>
      </vt:variant>
    </vt:vector>
  </HeadingPairs>
  <TitlesOfParts>
    <vt:vector size="34" baseType="lpstr">
      <vt:lpstr>Office 主题</vt:lpstr>
      <vt:lpstr>Photo Editor Photo</vt:lpstr>
      <vt:lpstr>Image Document</vt:lpstr>
      <vt:lpstr>Equation</vt:lpstr>
      <vt:lpstr>Formula</vt:lpstr>
      <vt:lpstr>Aurora Equation</vt:lpstr>
      <vt:lpstr>第6-1章: Microarray and Expression Measurements</vt:lpstr>
      <vt:lpstr>Transcriptome</vt:lpstr>
      <vt:lpstr>Gene Expression</vt:lpstr>
      <vt:lpstr>What is a DNA Microarray?</vt:lpstr>
      <vt:lpstr>The Evolution of Transcriptomics</vt:lpstr>
      <vt:lpstr>cDNA Microarray</vt:lpstr>
      <vt:lpstr>杂交机制(hybridization)-&gt;生物芯片</vt:lpstr>
      <vt:lpstr>生物学芯片</vt:lpstr>
      <vt:lpstr>Affymetrix 表达芯片</vt:lpstr>
      <vt:lpstr>Glossary</vt:lpstr>
      <vt:lpstr>PowerPoint 演示文稿</vt:lpstr>
      <vt:lpstr>How RNA-seq works</vt:lpstr>
      <vt:lpstr>FPKM (RPKM): Expression Values</vt:lpstr>
      <vt:lpstr>Part I: Expression Measurement</vt:lpstr>
      <vt:lpstr>Expression Measurement</vt:lpstr>
      <vt:lpstr>Data and Notation</vt:lpstr>
      <vt:lpstr>Affymetrix Average Approach </vt:lpstr>
      <vt:lpstr>Affymetrix’s MAS5.0</vt:lpstr>
      <vt:lpstr>dChip---MBEI Model Base Expression Index</vt:lpstr>
      <vt:lpstr>dChip---MBEI  Model-based Expression Index</vt:lpstr>
      <vt:lpstr>PowerPoint 演示文稿</vt:lpstr>
      <vt:lpstr>PDNN Model</vt:lpstr>
      <vt:lpstr>PDNN Model</vt:lpstr>
      <vt:lpstr>Stack Energy</vt:lpstr>
      <vt:lpstr>Positional Weights</vt:lpstr>
      <vt:lpstr>Extension : Generalized PDNN Model  in SNP Array</vt:lpstr>
      <vt:lpstr>Extension: Generalized PDNN Model  in SNP Array</vt:lpstr>
      <vt:lpstr>More Accurate Genotyping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第5-1章: Microarray and Expression Measurements</dc:title>
  <dc:creator>Minghua Deng</dc:creator>
  <cp:lastModifiedBy>Minghua Deng</cp:lastModifiedBy>
  <cp:revision>6</cp:revision>
  <cp:lastPrinted>2015-04-16T06:15:14Z</cp:lastPrinted>
  <dcterms:created xsi:type="dcterms:W3CDTF">2013-09-20T10:00:04Z</dcterms:created>
  <dcterms:modified xsi:type="dcterms:W3CDTF">2015-04-16T06:16:06Z</dcterms:modified>
</cp:coreProperties>
</file>