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286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8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0997F49-1775-4BB8-A2FE-97501C896824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1563F28-8C2B-4BC4-96BB-25A063D04A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8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869C2-09EC-44C7-838A-1FE6FE1929E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758825"/>
            <a:ext cx="5175250" cy="388302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212" y="4895349"/>
            <a:ext cx="5192649" cy="4561534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4BA3F-D5D5-433F-93C4-AD9B114E1C7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3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4BA3F-D5D5-433F-93C4-AD9B114E1C7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4327EC-E138-4C34-A21B-A44238AD41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6-2</a:t>
            </a:r>
            <a:r>
              <a:rPr lang="zh-CN" altLang="en-US" dirty="0" smtClean="0"/>
              <a:t>章</a:t>
            </a:r>
            <a:r>
              <a:rPr lang="en-US" altLang="zh-CN" dirty="0" smtClean="0"/>
              <a:t>: Class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Statistical test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Parametric empirical Bayesian method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Gene set enrichment analysis (GSEA)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zh-CN" dirty="0" smtClean="0"/>
              <a:t>The </a:t>
            </a:r>
            <a:r>
              <a:rPr lang="en-AU" altLang="zh-CN" dirty="0" err="1" smtClean="0"/>
              <a:t>Bonferroni</a:t>
            </a:r>
            <a:r>
              <a:rPr lang="en-AU" altLang="zh-CN" dirty="0" smtClean="0"/>
              <a:t> Method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 smtClean="0">
                <a:ea typeface="宋体" pitchFamily="2" charset="-122"/>
              </a:rPr>
              <a:t>Controls the family wise error rate (FWER) FWER is the probability that at least one false positive error will be made.</a:t>
            </a:r>
          </a:p>
          <a:p>
            <a:endParaRPr lang="en-AU" altLang="zh-CN" dirty="0" smtClean="0">
              <a:ea typeface="宋体" pitchFamily="2" charset="-122"/>
            </a:endParaRPr>
          </a:p>
          <a:p>
            <a:r>
              <a:rPr lang="en-AU" altLang="zh-CN" dirty="0" smtClean="0">
                <a:ea typeface="宋体" pitchFamily="2" charset="-122"/>
              </a:rPr>
              <a:t>But this method is very  conservative, as it tries to make it unlikely that even  one false rejection is made.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False Discovery Rate (FDR)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 smtClean="0">
                <a:ea typeface="宋体" pitchFamily="2" charset="-122"/>
              </a:rPr>
              <a:t>The FDR is essentially the expectation of the proportion of false positives among the identified differentially expressed genes.</a:t>
            </a:r>
          </a:p>
          <a:p>
            <a:endParaRPr lang="zh-CN" altLang="en-US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417638" y="3716338"/>
          <a:ext cx="585946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993680" imgH="419040" progId="Equation.3">
                  <p:embed/>
                </p:oleObj>
              </mc:Choice>
              <mc:Fallback>
                <p:oleObj name="Equation" r:id="rId3" imgW="1993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716338"/>
                        <a:ext cx="5859462" cy="123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False Discovery Rate</a:t>
            </a:r>
            <a:endParaRPr lang="zh-CN" alt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899592" y="1844824"/>
          <a:ext cx="76962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Worksheet" r:id="rId3" imgW="10170000" imgH="3170160" progId="Excel.Sheet.8">
                  <p:embed/>
                </p:oleObj>
              </mc:Choice>
              <mc:Fallback>
                <p:oleObj name="Worksheet" r:id="rId3" imgW="10170000" imgH="3170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76962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51920" y="5013176"/>
          <a:ext cx="16208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Formula" r:id="rId5" imgW="816840" imgH="360720" progId="Equation.Ribbit">
                  <p:embed/>
                </p:oleObj>
              </mc:Choice>
              <mc:Fallback>
                <p:oleObj name="Formula" r:id="rId5" imgW="816840" imgH="36072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013176"/>
                        <a:ext cx="16208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33400" y="623888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Benjamini</a:t>
            </a:r>
            <a:r>
              <a:rPr lang="en-AU" sz="3600" dirty="0">
                <a:solidFill>
                  <a:schemeClr val="tx1"/>
                </a:solidFill>
              </a:rPr>
              <a:t>-Hochberg (BH) Procedure</a:t>
            </a:r>
            <a:endParaRPr lang="en-AU" sz="5400" dirty="0">
              <a:solidFill>
                <a:schemeClr val="tx1"/>
              </a:solidFill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724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 dirty="0"/>
              <a:t>Controls the FDR at level </a:t>
            </a:r>
            <a:r>
              <a:rPr lang="en-AU" sz="2400" dirty="0">
                <a:latin typeface="Symbol" pitchFamily="18" charset="2"/>
              </a:rPr>
              <a:t>a</a:t>
            </a:r>
            <a:r>
              <a:rPr lang="en-AU" sz="2400" dirty="0"/>
              <a:t> when the </a:t>
            </a:r>
            <a:r>
              <a:rPr lang="en-AU" sz="2400" i="1" dirty="0"/>
              <a:t>P</a:t>
            </a:r>
            <a:r>
              <a:rPr lang="en-AU" sz="2400" dirty="0"/>
              <a:t>-values following </a:t>
            </a:r>
          </a:p>
          <a:p>
            <a:r>
              <a:rPr lang="en-AU" sz="2400" dirty="0"/>
              <a:t>the null distribution are independent</a:t>
            </a:r>
            <a:r>
              <a:rPr lang="en-AU" dirty="0"/>
              <a:t> </a:t>
            </a:r>
            <a:r>
              <a:rPr lang="en-AU" sz="2400" dirty="0"/>
              <a:t>and uniformly distributed.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85788" y="2855913"/>
            <a:ext cx="69560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 dirty="0"/>
              <a:t>(1) Let       </a:t>
            </a:r>
            <a:r>
              <a:rPr lang="en-AU" sz="2400" dirty="0" smtClean="0"/>
              <a:t>                       </a:t>
            </a:r>
            <a:r>
              <a:rPr lang="en-AU" sz="2400" dirty="0" smtClean="0"/>
              <a:t>          </a:t>
            </a:r>
            <a:r>
              <a:rPr lang="en-AU" sz="2400" dirty="0"/>
              <a:t>be the observed </a:t>
            </a:r>
            <a:r>
              <a:rPr lang="en-AU" sz="2400" i="1" dirty="0"/>
              <a:t>P</a:t>
            </a:r>
            <a:r>
              <a:rPr lang="en-AU" sz="2400" dirty="0"/>
              <a:t>-values.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6699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 dirty="0"/>
              <a:t>(2) Calculate                                                                        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7609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 dirty="0"/>
              <a:t>(3) If    </a:t>
            </a:r>
            <a:r>
              <a:rPr lang="en-AU" sz="2400" dirty="0" smtClean="0"/>
              <a:t>    </a:t>
            </a:r>
            <a:r>
              <a:rPr lang="en-AU" sz="2400" dirty="0"/>
              <a:t>exists then reject null hypotheses corresponding to</a:t>
            </a:r>
          </a:p>
          <a:p>
            <a:endParaRPr lang="en-AU" sz="2400" dirty="0"/>
          </a:p>
          <a:p>
            <a:r>
              <a:rPr lang="en-AU" sz="2400" dirty="0"/>
              <a:t>                                  </a:t>
            </a:r>
            <a:r>
              <a:rPr lang="en-AU" sz="2400" dirty="0" smtClean="0"/>
              <a:t>  </a:t>
            </a:r>
            <a:r>
              <a:rPr lang="en-AU" sz="2400" dirty="0"/>
              <a:t>. </a:t>
            </a:r>
            <a:r>
              <a:rPr lang="en-AU" sz="2400" dirty="0" smtClean="0"/>
              <a:t>    Otherwise</a:t>
            </a:r>
            <a:r>
              <a:rPr lang="en-AU" sz="2400" dirty="0"/>
              <a:t>, reject nothing.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97564"/>
              </p:ext>
            </p:extLst>
          </p:nvPr>
        </p:nvGraphicFramePr>
        <p:xfrm>
          <a:off x="1691680" y="2915295"/>
          <a:ext cx="21097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Formula" r:id="rId3" imgW="1063080" imgH="172800" progId="Equation.Ribbit">
                  <p:embed/>
                </p:oleObj>
              </mc:Choice>
              <mc:Fallback>
                <p:oleObj name="Formula" r:id="rId3" imgW="1063080" imgH="172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2915295"/>
                        <a:ext cx="2109788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203976"/>
              </p:ext>
            </p:extLst>
          </p:nvPr>
        </p:nvGraphicFramePr>
        <p:xfrm>
          <a:off x="2443163" y="3517900"/>
          <a:ext cx="32416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Formula" r:id="rId5" imgW="1635840" imgH="373680" progId="Equation.Ribbit">
                  <p:embed/>
                </p:oleObj>
              </mc:Choice>
              <mc:Fallback>
                <p:oleObj name="Formula" r:id="rId5" imgW="1635840" imgH="373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3163" y="3517900"/>
                        <a:ext cx="324167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791829"/>
              </p:ext>
            </p:extLst>
          </p:nvPr>
        </p:nvGraphicFramePr>
        <p:xfrm>
          <a:off x="1154113" y="5429250"/>
          <a:ext cx="20335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Formula" r:id="rId7" imgW="1024920" imgH="172800" progId="Equation.Ribbit">
                  <p:embed/>
                </p:oleObj>
              </mc:Choice>
              <mc:Fallback>
                <p:oleObj name="Formula" r:id="rId7" imgW="1024920" imgH="172800" progId="Equation.Ribbit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429250"/>
                        <a:ext cx="20335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88940"/>
              </p:ext>
            </p:extLst>
          </p:nvPr>
        </p:nvGraphicFramePr>
        <p:xfrm>
          <a:off x="1475656" y="4587806"/>
          <a:ext cx="1603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Formula" r:id="rId9" imgW="81360" imgH="198360" progId="Equation.Ribbit">
                  <p:embed/>
                </p:oleObj>
              </mc:Choice>
              <mc:Fallback>
                <p:oleObj name="Formula" r:id="rId9" imgW="81360" imgH="198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656" y="4587806"/>
                        <a:ext cx="16033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Example: </a:t>
            </a:r>
            <a:r>
              <a:rPr lang="en-AU" sz="3600" dirty="0" err="1">
                <a:solidFill>
                  <a:schemeClr val="tx1"/>
                </a:solidFill>
              </a:rPr>
              <a:t>Bonferroni</a:t>
            </a:r>
            <a:r>
              <a:rPr lang="en-AU" sz="3600" dirty="0">
                <a:solidFill>
                  <a:schemeClr val="tx1"/>
                </a:solidFill>
              </a:rPr>
              <a:t> and BH Tests</a:t>
            </a:r>
            <a:endParaRPr lang="en-AU" sz="5400" dirty="0">
              <a:solidFill>
                <a:schemeClr val="tx1"/>
              </a:solidFill>
            </a:endParaRP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467544" y="1340768"/>
            <a:ext cx="7524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 dirty="0"/>
              <a:t>Suppose that 10 independent hypothesis tests are carried out</a:t>
            </a:r>
          </a:p>
          <a:p>
            <a:r>
              <a:rPr lang="en-AU" sz="2400" dirty="0"/>
              <a:t>leading to the following ordered </a:t>
            </a:r>
            <a:r>
              <a:rPr lang="en-AU" sz="2400" i="1" dirty="0"/>
              <a:t>P</a:t>
            </a:r>
            <a:r>
              <a:rPr lang="en-AU" sz="2400" dirty="0"/>
              <a:t>-values: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533400" y="3286125"/>
            <a:ext cx="7532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 dirty="0"/>
              <a:t>(a) With </a:t>
            </a:r>
            <a:r>
              <a:rPr lang="en-AU" sz="2400" dirty="0">
                <a:latin typeface="Symbol" pitchFamily="18" charset="2"/>
              </a:rPr>
              <a:t>a</a:t>
            </a:r>
            <a:r>
              <a:rPr lang="en-AU" sz="2400" dirty="0"/>
              <a:t> = 0.05, the </a:t>
            </a:r>
            <a:r>
              <a:rPr lang="en-AU" sz="2400" dirty="0" err="1"/>
              <a:t>Bonferroni</a:t>
            </a:r>
            <a:r>
              <a:rPr lang="en-AU" sz="2400" dirty="0"/>
              <a:t> test rejects any hypothesis</a:t>
            </a:r>
          </a:p>
          <a:p>
            <a:r>
              <a:rPr lang="en-AU" sz="2400" dirty="0"/>
              <a:t>whose </a:t>
            </a:r>
            <a:r>
              <a:rPr lang="en-AU" sz="2400" i="1" dirty="0"/>
              <a:t>P</a:t>
            </a:r>
            <a:r>
              <a:rPr lang="en-AU" sz="2400" dirty="0"/>
              <a:t>-value is less than </a:t>
            </a:r>
            <a:r>
              <a:rPr lang="en-AU" sz="2400" dirty="0">
                <a:latin typeface="Symbol" pitchFamily="18" charset="2"/>
              </a:rPr>
              <a:t>a </a:t>
            </a:r>
            <a:r>
              <a:rPr lang="en-AU" sz="2400" dirty="0"/>
              <a:t>/ 10 = 0.005. 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95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>
                <a:solidFill>
                  <a:schemeClr val="tx2"/>
                </a:solidFill>
              </a:rPr>
              <a:t>Thus only the first two hypotheses are rejected.</a:t>
            </a:r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609600" y="4891088"/>
            <a:ext cx="831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/>
              <a:t>(b) For the BH test, we find the largest </a:t>
            </a:r>
            <a:r>
              <a:rPr lang="en-AU" sz="2400" i="1"/>
              <a:t>k</a:t>
            </a:r>
            <a:r>
              <a:rPr lang="en-AU" sz="2400"/>
              <a:t> such that</a:t>
            </a:r>
            <a:r>
              <a:rPr lang="en-AU"/>
              <a:t> </a:t>
            </a:r>
            <a:r>
              <a:rPr lang="en-AU" i="1"/>
              <a:t>P</a:t>
            </a:r>
            <a:r>
              <a:rPr lang="en-AU" baseline="-25000"/>
              <a:t>(</a:t>
            </a:r>
            <a:r>
              <a:rPr lang="en-AU" i="1" baseline="-25000"/>
              <a:t>k</a:t>
            </a:r>
            <a:r>
              <a:rPr lang="en-AU" baseline="-25000"/>
              <a:t>)</a:t>
            </a:r>
            <a:r>
              <a:rPr lang="en-AU"/>
              <a:t> &lt; </a:t>
            </a:r>
            <a:r>
              <a:rPr lang="en-AU" i="1"/>
              <a:t>k</a:t>
            </a:r>
            <a:r>
              <a:rPr lang="en-AU">
                <a:latin typeface="Symbol" pitchFamily="18" charset="2"/>
              </a:rPr>
              <a:t>a</a:t>
            </a:r>
            <a:r>
              <a:rPr lang="en-AU"/>
              <a:t> / </a:t>
            </a:r>
            <a:r>
              <a:rPr lang="en-AU" i="1"/>
              <a:t>m. </a:t>
            </a: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609600" y="5410200"/>
            <a:ext cx="637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>
                <a:solidFill>
                  <a:schemeClr val="tx2"/>
                </a:solidFill>
              </a:rPr>
              <a:t>Here </a:t>
            </a:r>
            <a:r>
              <a:rPr lang="en-AU" sz="2400" i="1">
                <a:solidFill>
                  <a:schemeClr val="tx2"/>
                </a:solidFill>
              </a:rPr>
              <a:t>k</a:t>
            </a:r>
            <a:r>
              <a:rPr lang="en-AU" sz="2400">
                <a:solidFill>
                  <a:schemeClr val="tx2"/>
                </a:solidFill>
              </a:rPr>
              <a:t> = 5, thus we reject the first five hypotheses.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54373"/>
              </p:ext>
            </p:extLst>
          </p:nvPr>
        </p:nvGraphicFramePr>
        <p:xfrm>
          <a:off x="1543869" y="2348880"/>
          <a:ext cx="53721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Formula" r:id="rId3" imgW="2710440" imgH="379800" progId="Equation.Ribbit">
                  <p:embed/>
                </p:oleObj>
              </mc:Choice>
              <mc:Fallback>
                <p:oleObj name="Formula" r:id="rId3" imgW="2710440" imgH="379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869" y="2348880"/>
                        <a:ext cx="5372100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 autoUpdateAnimBg="0"/>
      <p:bldP spid="401414" grpId="0" autoUpdateAnimBg="0"/>
      <p:bldP spid="401416" grpId="0" autoUpdateAnimBg="0"/>
      <p:bldP spid="4014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533400" y="623888"/>
            <a:ext cx="845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AU" sz="3200">
              <a:solidFill>
                <a:schemeClr val="tx1"/>
              </a:solidFill>
            </a:endParaRP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1355725" y="600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AU"/>
          </a:p>
        </p:txBody>
      </p:sp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7715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00099"/>
                </a:solidFill>
              </a:rPr>
              <a:t>Using just the </a:t>
            </a:r>
            <a:r>
              <a:rPr lang="en-AU" sz="2400" i="1" dirty="0">
                <a:solidFill>
                  <a:srgbClr val="000099"/>
                </a:solidFill>
              </a:rPr>
              <a:t>B</a:t>
            </a:r>
            <a:r>
              <a:rPr lang="en-AU" sz="2400" dirty="0">
                <a:solidFill>
                  <a:srgbClr val="000099"/>
                </a:solidFill>
              </a:rPr>
              <a:t> permutations of the class labels for the </a:t>
            </a:r>
          </a:p>
          <a:p>
            <a:r>
              <a:rPr lang="en-AU" sz="2400" dirty="0">
                <a:solidFill>
                  <a:srgbClr val="000099"/>
                </a:solidFill>
              </a:rPr>
              <a:t>gene-specific statistic </a:t>
            </a:r>
            <a:r>
              <a:rPr lang="en-AU" sz="2400" i="1" dirty="0" err="1">
                <a:solidFill>
                  <a:srgbClr val="000099"/>
                </a:solidFill>
              </a:rPr>
              <a:t>T</a:t>
            </a:r>
            <a:r>
              <a:rPr lang="en-AU" sz="2400" i="1" baseline="-25000" dirty="0" err="1">
                <a:solidFill>
                  <a:srgbClr val="000099"/>
                </a:solidFill>
              </a:rPr>
              <a:t>j</a:t>
            </a:r>
            <a:r>
              <a:rPr lang="en-AU" sz="2400" i="1" baseline="-25000" dirty="0">
                <a:solidFill>
                  <a:srgbClr val="000099"/>
                </a:solidFill>
              </a:rPr>
              <a:t> </a:t>
            </a:r>
            <a:r>
              <a:rPr lang="en-AU" sz="2400" i="1" dirty="0">
                <a:solidFill>
                  <a:srgbClr val="000099"/>
                </a:solidFill>
              </a:rPr>
              <a:t>,</a:t>
            </a:r>
            <a:r>
              <a:rPr lang="en-AU" sz="2400" dirty="0">
                <a:solidFill>
                  <a:srgbClr val="000099"/>
                </a:solidFill>
              </a:rPr>
              <a:t> the </a:t>
            </a:r>
            <a:r>
              <a:rPr lang="en-AU" sz="2400" i="1" dirty="0">
                <a:solidFill>
                  <a:srgbClr val="000099"/>
                </a:solidFill>
              </a:rPr>
              <a:t>P</a:t>
            </a:r>
            <a:r>
              <a:rPr lang="en-AU" sz="2400" dirty="0">
                <a:solidFill>
                  <a:srgbClr val="000099"/>
                </a:solidFill>
              </a:rPr>
              <a:t>-value for </a:t>
            </a:r>
            <a:r>
              <a:rPr lang="en-AU" sz="2400" i="1" dirty="0" err="1">
                <a:solidFill>
                  <a:srgbClr val="000099"/>
                </a:solidFill>
              </a:rPr>
              <a:t>T</a:t>
            </a:r>
            <a:r>
              <a:rPr lang="en-AU" sz="2400" i="1" baseline="-25000" dirty="0" err="1">
                <a:solidFill>
                  <a:srgbClr val="000099"/>
                </a:solidFill>
              </a:rPr>
              <a:t>j</a:t>
            </a:r>
            <a:r>
              <a:rPr lang="en-AU" sz="2400" dirty="0">
                <a:solidFill>
                  <a:srgbClr val="000099"/>
                </a:solidFill>
              </a:rPr>
              <a:t> = </a:t>
            </a:r>
            <a:r>
              <a:rPr lang="en-AU" sz="2400" i="1" dirty="0" err="1">
                <a:solidFill>
                  <a:srgbClr val="000099"/>
                </a:solidFill>
              </a:rPr>
              <a:t>t</a:t>
            </a:r>
            <a:r>
              <a:rPr lang="en-AU" sz="2400" i="1" baseline="-25000" dirty="0" err="1">
                <a:solidFill>
                  <a:srgbClr val="000099"/>
                </a:solidFill>
              </a:rPr>
              <a:t>j</a:t>
            </a:r>
            <a:r>
              <a:rPr lang="en-AU" sz="2400" dirty="0">
                <a:solidFill>
                  <a:srgbClr val="000099"/>
                </a:solidFill>
              </a:rPr>
              <a:t> is assessed as: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568823" y="4598043"/>
            <a:ext cx="76898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00099"/>
                </a:solidFill>
              </a:rPr>
              <a:t>where </a:t>
            </a:r>
            <a:r>
              <a:rPr lang="en-AU" sz="2400" dirty="0" smtClean="0">
                <a:solidFill>
                  <a:srgbClr val="000099"/>
                </a:solidFill>
              </a:rPr>
              <a:t>          </a:t>
            </a:r>
            <a:r>
              <a:rPr lang="en-AU" sz="2400" dirty="0">
                <a:solidFill>
                  <a:srgbClr val="000099"/>
                </a:solidFill>
              </a:rPr>
              <a:t>is the null version of </a:t>
            </a:r>
            <a:r>
              <a:rPr lang="en-AU" sz="2400" i="1" dirty="0" err="1">
                <a:solidFill>
                  <a:srgbClr val="000099"/>
                </a:solidFill>
              </a:rPr>
              <a:t>t</a:t>
            </a:r>
            <a:r>
              <a:rPr lang="en-AU" sz="2400" i="1" baseline="-25000" dirty="0" err="1">
                <a:solidFill>
                  <a:srgbClr val="000099"/>
                </a:solidFill>
              </a:rPr>
              <a:t>j</a:t>
            </a:r>
            <a:r>
              <a:rPr lang="en-AU" sz="2400" dirty="0">
                <a:solidFill>
                  <a:srgbClr val="000099"/>
                </a:solidFill>
              </a:rPr>
              <a:t> after the </a:t>
            </a:r>
            <a:r>
              <a:rPr lang="en-AU" sz="2400" i="1" dirty="0" err="1">
                <a:solidFill>
                  <a:srgbClr val="000099"/>
                </a:solidFill>
              </a:rPr>
              <a:t>b</a:t>
            </a:r>
            <a:r>
              <a:rPr lang="en-AU" sz="2400" dirty="0" err="1">
                <a:solidFill>
                  <a:srgbClr val="000099"/>
                </a:solidFill>
              </a:rPr>
              <a:t>th</a:t>
            </a:r>
            <a:r>
              <a:rPr lang="en-AU" sz="2400" dirty="0">
                <a:solidFill>
                  <a:srgbClr val="000099"/>
                </a:solidFill>
              </a:rPr>
              <a:t> permutation</a:t>
            </a:r>
          </a:p>
          <a:p>
            <a:r>
              <a:rPr lang="en-AU" sz="2400" dirty="0">
                <a:solidFill>
                  <a:srgbClr val="000099"/>
                </a:solidFill>
              </a:rPr>
              <a:t>of the class labels. </a:t>
            </a:r>
          </a:p>
          <a:p>
            <a:endParaRPr lang="en-AU" sz="2400" dirty="0">
              <a:solidFill>
                <a:srgbClr val="000099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79525"/>
              </p:ext>
            </p:extLst>
          </p:nvPr>
        </p:nvGraphicFramePr>
        <p:xfrm>
          <a:off x="2267744" y="2636912"/>
          <a:ext cx="478709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Formula" r:id="rId3" imgW="1329840" imgH="400320" progId="Equation.Ribbit">
                  <p:embed/>
                </p:oleObj>
              </mc:Choice>
              <mc:Fallback>
                <p:oleObj name="Formula" r:id="rId3" imgW="1329840" imgH="400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2636912"/>
                        <a:ext cx="4787092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9010"/>
              </p:ext>
            </p:extLst>
          </p:nvPr>
        </p:nvGraphicFramePr>
        <p:xfrm>
          <a:off x="1539875" y="4598043"/>
          <a:ext cx="361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Formula" r:id="rId5" imgW="182880" imgH="246600" progId="Equation.Ribbit">
                  <p:embed/>
                </p:oleObj>
              </mc:Choice>
              <mc:Fallback>
                <p:oleObj name="Formula" r:id="rId5" imgW="182880" imgH="246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9875" y="4598043"/>
                        <a:ext cx="36195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Permutation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null distribution of statistic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Generally one can permute the sample label, and calculate the statistic. And repeat such a procedure B times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we perform B permutations, then the P-value will be estimated with a resolution of 1/B. 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67544" y="1628801"/>
            <a:ext cx="7990656" cy="16561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Hierarchical Bayesian Model</a:t>
            </a:r>
            <a:br>
              <a:rPr lang="en-US" altLang="zh-CN" dirty="0" smtClean="0"/>
            </a:br>
            <a:r>
              <a:rPr lang="en-US" altLang="zh-CN" dirty="0"/>
              <a:t>Parametric empirical Bayes methods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 smtClean="0"/>
              <a:t>Ref</a:t>
            </a:r>
            <a:r>
              <a:rPr lang="zh-CN" altLang="en-US" dirty="0" smtClean="0"/>
              <a:t>：</a:t>
            </a:r>
            <a:r>
              <a:rPr lang="en-US" altLang="zh-CN" dirty="0"/>
              <a:t> C. M. </a:t>
            </a:r>
            <a:r>
              <a:rPr lang="en-US" altLang="zh-CN" dirty="0" err="1" smtClean="0"/>
              <a:t>Kendziorski</a:t>
            </a:r>
            <a:r>
              <a:rPr lang="en-US" altLang="zh-CN" dirty="0" smtClean="0"/>
              <a:t>, </a:t>
            </a:r>
            <a:r>
              <a:rPr lang="en-US" altLang="zh-CN" dirty="0"/>
              <a:t>M. A. </a:t>
            </a:r>
            <a:r>
              <a:rPr lang="en-US" altLang="zh-CN" dirty="0" smtClean="0"/>
              <a:t>Newton, </a:t>
            </a:r>
            <a:r>
              <a:rPr lang="en-US" altLang="zh-CN" dirty="0"/>
              <a:t>H. </a:t>
            </a:r>
            <a:r>
              <a:rPr lang="en-US" altLang="zh-CN" dirty="0" err="1" smtClean="0"/>
              <a:t>Lan</a:t>
            </a:r>
            <a:r>
              <a:rPr lang="en-US" altLang="zh-CN" dirty="0" smtClean="0"/>
              <a:t> and M</a:t>
            </a:r>
            <a:r>
              <a:rPr lang="en-US" altLang="zh-CN" dirty="0"/>
              <a:t>. N. </a:t>
            </a:r>
            <a:r>
              <a:rPr lang="en-US" altLang="zh-CN" dirty="0" smtClean="0"/>
              <a:t>Gould. On </a:t>
            </a:r>
            <a:r>
              <a:rPr lang="en-US" altLang="zh-CN" dirty="0"/>
              <a:t>parametric empirical Bayes methods for </a:t>
            </a:r>
            <a:r>
              <a:rPr lang="en-US" altLang="zh-CN" dirty="0" smtClean="0"/>
              <a:t>comparing multiple </a:t>
            </a:r>
            <a:r>
              <a:rPr lang="en-US" altLang="zh-CN" dirty="0"/>
              <a:t>groups using replicated </a:t>
            </a:r>
            <a:r>
              <a:rPr lang="en-US" altLang="zh-CN" dirty="0" smtClean="0"/>
              <a:t>gene expression profiles. Statist</a:t>
            </a:r>
            <a:r>
              <a:rPr lang="en-US" altLang="zh-CN" dirty="0"/>
              <a:t>. Med. </a:t>
            </a:r>
            <a:r>
              <a:rPr lang="en-US" altLang="zh-CN" dirty="0" smtClean="0"/>
              <a:t>22:3899-3914, 2003.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2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Hierarchical Bayesian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Bayesian method treat genes as arising from some population, which allow a level of information sharing among genes. So it significantly </a:t>
            </a:r>
            <a:r>
              <a:rPr lang="en-US" altLang="zh-CN" dirty="0"/>
              <a:t>reduce the </a:t>
            </a:r>
            <a:r>
              <a:rPr lang="en-US" altLang="zh-CN" dirty="0" smtClean="0"/>
              <a:t>dimensionality</a:t>
            </a:r>
          </a:p>
          <a:p>
            <a:r>
              <a:rPr lang="en-US" altLang="zh-CN" dirty="0" smtClean="0"/>
              <a:t>The hierarchical model can captures differences among genes in their average expression level, differential expression for a given genes among several cell types, and measurement fluctuations.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5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Bayesian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Data: Replicate expression profiles in multiple conditions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Objective: Find the differentially expressed genes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Method: posterior odds ratio of differential expression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4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Class comparison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3000" dirty="0" smtClean="0">
                <a:ea typeface="宋体" pitchFamily="2" charset="-122"/>
              </a:rPr>
              <a:t>What genes are up regulated between control and test or multiple test conditions</a:t>
            </a:r>
          </a:p>
          <a:p>
            <a:pPr lvl="1" eaLnBrk="1" hangingPunct="1"/>
            <a:r>
              <a:rPr lang="en-US" altLang="zh-CN" sz="3000" dirty="0" smtClean="0">
                <a:ea typeface="宋体" pitchFamily="2" charset="-122"/>
              </a:rPr>
              <a:t>Normal </a:t>
            </a:r>
            <a:r>
              <a:rPr lang="en-US" altLang="zh-CN" sz="3000" dirty="0" smtClean="0">
                <a:ea typeface="宋体" pitchFamily="2" charset="-122"/>
              </a:rPr>
              <a:t>v</a:t>
            </a:r>
            <a:r>
              <a:rPr lang="en-US" altLang="zh-CN" sz="3000" dirty="0" smtClean="0">
                <a:ea typeface="宋体" pitchFamily="2" charset="-122"/>
              </a:rPr>
              <a:t>s </a:t>
            </a:r>
            <a:r>
              <a:rPr lang="en-US" altLang="zh-CN" sz="3000" dirty="0" smtClean="0">
                <a:ea typeface="宋体" pitchFamily="2" charset="-122"/>
              </a:rPr>
              <a:t> </a:t>
            </a:r>
            <a:r>
              <a:rPr lang="en-US" altLang="zh-CN" sz="3000" dirty="0" smtClean="0">
                <a:ea typeface="宋体" pitchFamily="2" charset="-122"/>
              </a:rPr>
              <a:t>tumor</a:t>
            </a:r>
          </a:p>
          <a:p>
            <a:pPr lvl="1" eaLnBrk="1" hangingPunct="1"/>
            <a:r>
              <a:rPr lang="en-US" altLang="zh-CN" sz="3000" dirty="0" smtClean="0">
                <a:ea typeface="宋体" pitchFamily="2" charset="-122"/>
              </a:rPr>
              <a:t>Treated </a:t>
            </a:r>
            <a:r>
              <a:rPr lang="en-US" altLang="zh-CN" sz="3000" dirty="0" smtClean="0">
                <a:ea typeface="宋体" pitchFamily="2" charset="-122"/>
              </a:rPr>
              <a:t>vs </a:t>
            </a:r>
            <a:r>
              <a:rPr lang="en-US" altLang="zh-CN" sz="3000" dirty="0" smtClean="0">
                <a:ea typeface="宋体" pitchFamily="2" charset="-122"/>
              </a:rPr>
              <a:t>untreated</a:t>
            </a:r>
          </a:p>
          <a:p>
            <a:pPr eaLnBrk="1" hangingPunct="1"/>
            <a:r>
              <a:rPr lang="en-US" altLang="zh-CN" sz="3000" dirty="0" smtClean="0">
                <a:ea typeface="宋体" pitchFamily="2" charset="-122"/>
              </a:rPr>
              <a:t>Fold change</a:t>
            </a:r>
          </a:p>
          <a:p>
            <a:pPr lvl="1" eaLnBrk="1" hangingPunct="1"/>
            <a:r>
              <a:rPr lang="en-US" altLang="zh-CN" sz="3000" dirty="0" smtClean="0">
                <a:ea typeface="宋体" pitchFamily="2" charset="-122"/>
              </a:rPr>
              <a:t>Not sufficient, need statistics</a:t>
            </a:r>
          </a:p>
          <a:p>
            <a:pPr eaLnBrk="1" hangingPunct="1"/>
            <a:r>
              <a:rPr lang="en-US" altLang="zh-CN" sz="3000" dirty="0" smtClean="0">
                <a:ea typeface="宋体" pitchFamily="2" charset="-122"/>
              </a:rPr>
              <a:t>Statistics</a:t>
            </a:r>
          </a:p>
          <a:p>
            <a:pPr lvl="1" eaLnBrk="1" hangingPunct="1"/>
            <a:r>
              <a:rPr lang="en-US" altLang="zh-CN" sz="3000" dirty="0" smtClean="0">
                <a:ea typeface="宋体" pitchFamily="2" charset="-122"/>
              </a:rPr>
              <a:t>t test, non-parametric, </a:t>
            </a:r>
            <a:r>
              <a:rPr lang="en-US" altLang="zh-CN" sz="3000" dirty="0" err="1" smtClean="0">
                <a:ea typeface="宋体" pitchFamily="2" charset="-122"/>
              </a:rPr>
              <a:t>fdr</a:t>
            </a:r>
            <a:endParaRPr lang="en-US" altLang="zh-CN" sz="30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Depends on underlying assumptions about data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2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Mixture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altLang="zh-CN" dirty="0"/>
              <a:t>Suppose in the general case that m + 1 distinct patterns of expression are possible for </a:t>
            </a:r>
            <a:r>
              <a:rPr lang="en-US" altLang="zh-CN" dirty="0" smtClean="0"/>
              <a:t>a data </a:t>
            </a:r>
            <a:r>
              <a:rPr lang="en-US" altLang="zh-CN" dirty="0"/>
              <a:t>vector </a:t>
            </a:r>
            <a:r>
              <a:rPr lang="en-US" altLang="zh-CN" dirty="0" smtClean="0"/>
              <a:t>                                 measuring </a:t>
            </a:r>
            <a:r>
              <a:rPr lang="en-US" altLang="zh-CN" dirty="0"/>
              <a:t>a gene g in N conditions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 smtClean="0"/>
              <a:t>For any pattern k, N experiment conditions are </a:t>
            </a:r>
            <a:r>
              <a:rPr lang="en-US" altLang="zh-CN" dirty="0"/>
              <a:t>partitioned into r(k) mutually </a:t>
            </a:r>
            <a:r>
              <a:rPr lang="en-US" altLang="zh-CN" dirty="0" smtClean="0"/>
              <a:t>exclusive and </a:t>
            </a:r>
            <a:r>
              <a:rPr lang="en-US" altLang="zh-CN" dirty="0"/>
              <a:t>exhaustive </a:t>
            </a:r>
            <a:r>
              <a:rPr lang="en-US" altLang="zh-CN" dirty="0" smtClean="0"/>
              <a:t>subsets </a:t>
            </a:r>
          </a:p>
          <a:p>
            <a:pPr algn="just"/>
            <a:r>
              <a:rPr lang="en-US" altLang="zh-CN" dirty="0" smtClean="0"/>
              <a:t>Any </a:t>
            </a:r>
            <a:r>
              <a:rPr lang="en-US" altLang="zh-CN" dirty="0"/>
              <a:t>measurements contained in a </a:t>
            </a:r>
            <a:r>
              <a:rPr lang="en-US" altLang="zh-CN" dirty="0" smtClean="0"/>
              <a:t>subset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i,k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share </a:t>
            </a:r>
            <a:r>
              <a:rPr lang="en-US" altLang="zh-CN" dirty="0"/>
              <a:t>a common latent mean level of expression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27536"/>
              </p:ext>
            </p:extLst>
          </p:nvPr>
        </p:nvGraphicFramePr>
        <p:xfrm>
          <a:off x="3923928" y="4581128"/>
          <a:ext cx="2451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Formula" r:id="rId4" imgW="1235880" imgH="177840" progId="Equation.Ribbit">
                  <p:embed/>
                </p:oleObj>
              </mc:Choice>
              <mc:Fallback>
                <p:oleObj name="Formula" r:id="rId4" imgW="12358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3928" y="4581128"/>
                        <a:ext cx="24511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913179"/>
              </p:ext>
            </p:extLst>
          </p:nvPr>
        </p:nvGraphicFramePr>
        <p:xfrm>
          <a:off x="1979712" y="2636912"/>
          <a:ext cx="2597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Formula" r:id="rId6" imgW="1309680" imgH="179280" progId="Equation.Ribbit">
                  <p:embed/>
                </p:oleObj>
              </mc:Choice>
              <mc:Fallback>
                <p:oleObj name="Formula" r:id="rId6" imgW="130968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712" y="2636912"/>
                        <a:ext cx="259715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Mixture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Null hypothesis: all data share the same mean expression level, with distribution </a:t>
            </a:r>
          </a:p>
          <a:p>
            <a:r>
              <a:rPr lang="en-US" altLang="zh-CN" dirty="0" smtClean="0"/>
              <a:t>Alternative model: for pattern k, its distribution </a:t>
            </a:r>
          </a:p>
          <a:p>
            <a:r>
              <a:rPr lang="en-US" altLang="zh-CN" dirty="0" smtClean="0"/>
              <a:t>Distribution of data is given by a mixture model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513154"/>
              </p:ext>
            </p:extLst>
          </p:nvPr>
        </p:nvGraphicFramePr>
        <p:xfrm>
          <a:off x="6588224" y="2204864"/>
          <a:ext cx="7508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Formula" r:id="rId3" imgW="377280" imgH="179280" progId="Equation.Ribbit">
                  <p:embed/>
                </p:oleObj>
              </mc:Choice>
              <mc:Fallback>
                <p:oleObj name="Formula" r:id="rId3" imgW="37728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224" y="2204864"/>
                        <a:ext cx="750888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93912"/>
              </p:ext>
            </p:extLst>
          </p:nvPr>
        </p:nvGraphicFramePr>
        <p:xfrm>
          <a:off x="3707904" y="4725144"/>
          <a:ext cx="15208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Formula" r:id="rId5" imgW="766080" imgH="437040" progId="Equation.Ribbit">
                  <p:embed/>
                </p:oleObj>
              </mc:Choice>
              <mc:Fallback>
                <p:oleObj name="Formula" r:id="rId5" imgW="766080" imgH="437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4725144"/>
                        <a:ext cx="1520825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17030"/>
              </p:ext>
            </p:extLst>
          </p:nvPr>
        </p:nvGraphicFramePr>
        <p:xfrm>
          <a:off x="2915816" y="3284984"/>
          <a:ext cx="758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Formula" r:id="rId7" imgW="382320" imgH="179280" progId="Equation.Ribbit">
                  <p:embed/>
                </p:oleObj>
              </mc:Choice>
              <mc:Fallback>
                <p:oleObj name="Formula" r:id="rId7" imgW="38232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3284984"/>
                        <a:ext cx="75882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1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Mixture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Posterior probability of expression pattern 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Posterior odds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6211"/>
              </p:ext>
            </p:extLst>
          </p:nvPr>
        </p:nvGraphicFramePr>
        <p:xfrm>
          <a:off x="3203848" y="2564904"/>
          <a:ext cx="2562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Formula" r:id="rId4" imgW="1293120" imgH="180360" progId="Equation.Ribbit">
                  <p:embed/>
                </p:oleObj>
              </mc:Choice>
              <mc:Fallback>
                <p:oleObj name="Formula" r:id="rId4" imgW="129312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848" y="2564904"/>
                        <a:ext cx="25622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51407"/>
              </p:ext>
            </p:extLst>
          </p:nvPr>
        </p:nvGraphicFramePr>
        <p:xfrm>
          <a:off x="3165475" y="4437063"/>
          <a:ext cx="254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Formula" r:id="rId6" imgW="1281600" imgH="383760" progId="Equation.Ribbit">
                  <p:embed/>
                </p:oleObj>
              </mc:Choice>
              <mc:Fallback>
                <p:oleObj name="Formula" r:id="rId6" imgW="1281600" imgH="383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5475" y="4437063"/>
                        <a:ext cx="2540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1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Hierarchical Bayesian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For replicates sharing a common latent mean expression level arise independently  and  identically from              </a:t>
            </a:r>
          </a:p>
          <a:p>
            <a:r>
              <a:rPr lang="en-US" altLang="zh-CN" dirty="0" smtClean="0"/>
              <a:t>The latent mean can fluctuate among genes with a  genome-wide distribution</a:t>
            </a:r>
          </a:p>
          <a:p>
            <a:r>
              <a:rPr lang="en-US" altLang="zh-CN" dirty="0" smtClean="0"/>
              <a:t>By integrating out the latent variable, we have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25781"/>
              </p:ext>
            </p:extLst>
          </p:nvPr>
        </p:nvGraphicFramePr>
        <p:xfrm>
          <a:off x="3563888" y="2708920"/>
          <a:ext cx="11271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Formula" r:id="rId3" imgW="567720" imgH="180360" progId="Equation.Ribbit">
                  <p:embed/>
                </p:oleObj>
              </mc:Choice>
              <mc:Fallback>
                <p:oleObj name="Formula" r:id="rId3" imgW="56772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2708920"/>
                        <a:ext cx="11271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26184"/>
              </p:ext>
            </p:extLst>
          </p:nvPr>
        </p:nvGraphicFramePr>
        <p:xfrm>
          <a:off x="6444208" y="3789040"/>
          <a:ext cx="695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Formula" r:id="rId5" imgW="350640" imgH="179280" progId="Equation.Ribbit">
                  <p:embed/>
                </p:oleObj>
              </mc:Choice>
              <mc:Fallback>
                <p:oleObj name="Formula" r:id="rId5" imgW="35064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4208" y="3789040"/>
                        <a:ext cx="69532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88211"/>
              </p:ext>
            </p:extLst>
          </p:nvPr>
        </p:nvGraphicFramePr>
        <p:xfrm>
          <a:off x="2195736" y="5157192"/>
          <a:ext cx="51292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Formula" r:id="rId7" imgW="2587320" imgH="448560" progId="Equation.Ribbit">
                  <p:embed/>
                </p:oleObj>
              </mc:Choice>
              <mc:Fallback>
                <p:oleObj name="Formula" r:id="rId7" imgW="2587320" imgH="448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736" y="5157192"/>
                        <a:ext cx="51292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Gamma-Gamma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Gamma distribution with shape parameter a and  scale parameter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Mean: </a:t>
            </a:r>
          </a:p>
          <a:p>
            <a:r>
              <a:rPr lang="en-US" altLang="zh-CN" dirty="0" smtClean="0"/>
              <a:t>Variance: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503349"/>
              </p:ext>
            </p:extLst>
          </p:nvPr>
        </p:nvGraphicFramePr>
        <p:xfrm>
          <a:off x="1907704" y="2924944"/>
          <a:ext cx="3946525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Formula" r:id="rId3" imgW="1992960" imgH="772200" progId="Equation.Ribbit">
                  <p:embed/>
                </p:oleObj>
              </mc:Choice>
              <mc:Fallback>
                <p:oleObj name="Formula" r:id="rId3" imgW="1992960" imgH="772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924944"/>
                        <a:ext cx="3946525" cy="153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215404"/>
              </p:ext>
            </p:extLst>
          </p:nvPr>
        </p:nvGraphicFramePr>
        <p:xfrm>
          <a:off x="1982788" y="4808538"/>
          <a:ext cx="13239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Formula" r:id="rId5" imgW="667080" imgH="180360" progId="Equation.Ribbit">
                  <p:embed/>
                </p:oleObj>
              </mc:Choice>
              <mc:Fallback>
                <p:oleObj name="Formula" r:id="rId5" imgW="66708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2788" y="4808538"/>
                        <a:ext cx="13239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16967"/>
              </p:ext>
            </p:extLst>
          </p:nvPr>
        </p:nvGraphicFramePr>
        <p:xfrm>
          <a:off x="2555776" y="5373216"/>
          <a:ext cx="7350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Formula" r:id="rId7" imgW="372240" imgH="186840" progId="Equation.Ribbit">
                  <p:embed/>
                </p:oleObj>
              </mc:Choice>
              <mc:Fallback>
                <p:oleObj name="Formula" r:id="rId7" imgW="372240" imgH="186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5373216"/>
                        <a:ext cx="7350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3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Gamma-Gamma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Match to the Gamma distribution, we take inverse-Gamma distribution. More precisely, fixing     , the quantity                 has a Gamma distribution with shape parameter      and scale parameter v.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074873"/>
              </p:ext>
            </p:extLst>
          </p:nvPr>
        </p:nvGraphicFramePr>
        <p:xfrm>
          <a:off x="1979712" y="2780928"/>
          <a:ext cx="19526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Formula" r:id="rId3" imgW="97920" imgH="119520" progId="Equation.Ribbit">
                  <p:embed/>
                </p:oleObj>
              </mc:Choice>
              <mc:Fallback>
                <p:oleObj name="Formula" r:id="rId3" imgW="9792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780928"/>
                        <a:ext cx="195263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945579"/>
              </p:ext>
            </p:extLst>
          </p:nvPr>
        </p:nvGraphicFramePr>
        <p:xfrm>
          <a:off x="4572000" y="2708920"/>
          <a:ext cx="1314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Formula" r:id="rId5" imgW="663120" imgH="180360" progId="Equation.Ribbit">
                  <p:embed/>
                </p:oleObj>
              </mc:Choice>
              <mc:Fallback>
                <p:oleObj name="Formula" r:id="rId5" imgW="66312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2708920"/>
                        <a:ext cx="13144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68667"/>
              </p:ext>
            </p:extLst>
          </p:nvPr>
        </p:nvGraphicFramePr>
        <p:xfrm>
          <a:off x="6660232" y="3284984"/>
          <a:ext cx="2984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Formula" r:id="rId7" imgW="151200" imgH="120960" progId="Equation.Ribbit">
                  <p:embed/>
                </p:oleObj>
              </mc:Choice>
              <mc:Fallback>
                <p:oleObj name="Formula" r:id="rId7" imgW="151200" imgH="120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0232" y="3284984"/>
                        <a:ext cx="298450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7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Gamma-Gamma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 the distribution is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30255"/>
              </p:ext>
            </p:extLst>
          </p:nvPr>
        </p:nvGraphicFramePr>
        <p:xfrm>
          <a:off x="2195736" y="2564904"/>
          <a:ext cx="4748212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Formula" r:id="rId3" imgW="2395440" imgH="812880" progId="Equation.Ribbit">
                  <p:embed/>
                </p:oleObj>
              </mc:Choice>
              <mc:Fallback>
                <p:oleObj name="Formula" r:id="rId3" imgW="2395440" imgH="812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2564904"/>
                        <a:ext cx="4748212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4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Posterior odds for two groups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8865408" cy="293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7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Bayesian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“empirical” means </a:t>
            </a:r>
            <a:r>
              <a:rPr lang="en-US" altLang="zh-CN" dirty="0"/>
              <a:t>the small number of </a:t>
            </a:r>
            <a:r>
              <a:rPr lang="en-US" altLang="zh-CN" dirty="0" smtClean="0"/>
              <a:t>unknown parameters are </a:t>
            </a:r>
            <a:r>
              <a:rPr lang="en-US" altLang="zh-CN" dirty="0"/>
              <a:t>estimated from the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Three parameters                      are estimated by a S-Plus program </a:t>
            </a:r>
            <a:r>
              <a:rPr lang="en-US" altLang="zh-CN" dirty="0" err="1" smtClean="0"/>
              <a:t>nlminb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46743"/>
              </p:ext>
            </p:extLst>
          </p:nvPr>
        </p:nvGraphicFramePr>
        <p:xfrm>
          <a:off x="3995936" y="3356992"/>
          <a:ext cx="16668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Formula" r:id="rId3" imgW="842040" imgH="176760" progId="Equation.Ribbit">
                  <p:embed/>
                </p:oleObj>
              </mc:Choice>
              <mc:Fallback>
                <p:oleObj name="Formula" r:id="rId3" imgW="8420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3356992"/>
                        <a:ext cx="16668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2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Gamma Distribution on Wiki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life test, the waiting time until death is generally model as Gamma distribution</a:t>
            </a:r>
          </a:p>
          <a:p>
            <a:r>
              <a:rPr lang="en-US" altLang="zh-CN" dirty="0" smtClean="0"/>
              <a:t>Density function (shape     , scale     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Expectation:</a:t>
            </a:r>
          </a:p>
          <a:p>
            <a:r>
              <a:rPr lang="en-US" altLang="zh-CN" dirty="0" smtClean="0"/>
              <a:t>Gamma distribution is the conjugate prior for many distributions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28271"/>
              </p:ext>
            </p:extLst>
          </p:nvPr>
        </p:nvGraphicFramePr>
        <p:xfrm>
          <a:off x="2159000" y="3505200"/>
          <a:ext cx="3975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Formula" r:id="rId3" imgW="2005560" imgH="393840" progId="Equation.Ribbit">
                  <p:embed/>
                </p:oleObj>
              </mc:Choice>
              <mc:Fallback>
                <p:oleObj name="Formula" r:id="rId3" imgW="2005560" imgH="393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0" y="3505200"/>
                        <a:ext cx="39751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927790"/>
              </p:ext>
            </p:extLst>
          </p:nvPr>
        </p:nvGraphicFramePr>
        <p:xfrm>
          <a:off x="4932040" y="2924944"/>
          <a:ext cx="195263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Formula" r:id="rId5" imgW="97920" imgH="119520" progId="Equation.Ribbit">
                  <p:embed/>
                </p:oleObj>
              </mc:Choice>
              <mc:Fallback>
                <p:oleObj name="Formula" r:id="rId5" imgW="9792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2924944"/>
                        <a:ext cx="195263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032304"/>
              </p:ext>
            </p:extLst>
          </p:nvPr>
        </p:nvGraphicFramePr>
        <p:xfrm>
          <a:off x="6444208" y="2852936"/>
          <a:ext cx="1889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Formula" r:id="rId7" imgW="95400" imgH="158760" progId="Equation.Ribbit">
                  <p:embed/>
                </p:oleObj>
              </mc:Choice>
              <mc:Fallback>
                <p:oleObj name="Formula" r:id="rId7" imgW="95400" imgH="158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4208" y="2852936"/>
                        <a:ext cx="1889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312552"/>
              </p:ext>
            </p:extLst>
          </p:nvPr>
        </p:nvGraphicFramePr>
        <p:xfrm>
          <a:off x="3086100" y="4581525"/>
          <a:ext cx="3165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Formula" r:id="rId9" imgW="1597680" imgH="176760" progId="Equation.Ribbit">
                  <p:embed/>
                </p:oleObj>
              </mc:Choice>
              <mc:Fallback>
                <p:oleObj name="Formula" r:id="rId9" imgW="159768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6100" y="4581525"/>
                        <a:ext cx="31654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3888" y="629217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http://en.wikipedia.org/wiki/Gamma_distribution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Class Comparison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What genes are up regulated between control and test or multiple test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Many analysis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May produce different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Different underlying statistics and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 test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Non parametric  (</a:t>
            </a:r>
            <a:r>
              <a:rPr lang="en-US" altLang="zh-CN" smtClean="0">
                <a:ea typeface="宋体" pitchFamily="2" charset="-122"/>
              </a:rPr>
              <a:t>relative entropy)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 smtClean="0">
                <a:ea typeface="宋体" pitchFamily="2" charset="-122"/>
              </a:rPr>
              <a:t>Emperical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bayesian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Depends on underlying assumptions about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Gamma Distribution on Wiki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552728" cy="4914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63906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http://en.wikipedia.org/wiki/Gamma_distribution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Inverse-Gamma Distribution on Wiki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Density function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E(1/X)=a/b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X~Inv-Gamma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kX~Inv-Gamma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a,kb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X~Gamma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1/</a:t>
            </a:r>
            <a:r>
              <a:rPr lang="en-US" altLang="zh-CN" dirty="0" err="1" smtClean="0"/>
              <a:t>X~Inv-Gamma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X~Gamma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k,t</a:t>
            </a:r>
            <a:r>
              <a:rPr lang="en-US" altLang="zh-CN" dirty="0" smtClean="0"/>
              <a:t>), 1/</a:t>
            </a:r>
            <a:r>
              <a:rPr lang="en-US" altLang="zh-CN" dirty="0" err="1" smtClean="0"/>
              <a:t>X~Inv-Gamma</a:t>
            </a:r>
            <a:r>
              <a:rPr lang="en-US" altLang="zh-CN" dirty="0" smtClean="0"/>
              <a:t>(k,1/t)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96165"/>
              </p:ext>
            </p:extLst>
          </p:nvPr>
        </p:nvGraphicFramePr>
        <p:xfrm>
          <a:off x="2267744" y="2204864"/>
          <a:ext cx="3889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Formula" r:id="rId3" imgW="1962360" imgH="414360" progId="Equation.Ribbit">
                  <p:embed/>
                </p:oleObj>
              </mc:Choice>
              <mc:Fallback>
                <p:oleObj name="Formula" r:id="rId3" imgW="1962360" imgH="414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04864"/>
                        <a:ext cx="3889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5856" y="616530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http://en.wikipedia.org/wiki/Inverse-gamma_distribution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1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Inverse-Gamma Distribution on Wiki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696744" cy="4980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792" y="638132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http://en.wikipedia.org/wiki/Inverse-gamma_distribution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4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Gene Set Enrichment Analysis</a:t>
            </a:r>
            <a:br>
              <a:rPr lang="en-US" altLang="zh-CN" dirty="0" smtClean="0"/>
            </a:br>
            <a:r>
              <a:rPr lang="en-US" altLang="zh-CN" dirty="0" smtClean="0"/>
              <a:t>(GSEA)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altLang="zh-CN" dirty="0" smtClean="0"/>
              <a:t>References:</a:t>
            </a:r>
            <a:endParaRPr lang="en-US" altLang="zh-CN" dirty="0"/>
          </a:p>
          <a:p>
            <a:pPr algn="l"/>
            <a:endParaRPr lang="en-GB" altLang="zh-CN" dirty="0"/>
          </a:p>
          <a:p>
            <a:pPr marL="514350" indent="-514350" algn="l">
              <a:buFont typeface="+mj-lt"/>
              <a:buAutoNum type="arabicPeriod"/>
            </a:pPr>
            <a:r>
              <a:rPr lang="en-GB" altLang="zh-CN" dirty="0"/>
              <a:t>Subramanian et al. PNAS 102:15546, 2005.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altLang="zh-CN" dirty="0" err="1"/>
              <a:t>Tian</a:t>
            </a:r>
            <a:r>
              <a:rPr lang="en-GB" altLang="zh-CN" dirty="0"/>
              <a:t> et al. PNAS 102:13544, 2005.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altLang="zh-CN" dirty="0" err="1"/>
              <a:t>Mootha</a:t>
            </a:r>
            <a:r>
              <a:rPr lang="en-GB" altLang="zh-CN" dirty="0"/>
              <a:t> et al. Nature Genetics 2003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6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Motivation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Interpreting the results to gain insights into biological mechanisms remains a major challenge;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For a typical study (e.g., experimental condition vs. control, disease state vs. normal, tumor type A vs. tumor type B), a standard approach has been to produce a list of differentially expressed genes (DEGs);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/>
              <a:t>Challenges in Interpreting </a:t>
            </a:r>
            <a:br>
              <a:rPr lang="en-US" altLang="zh-CN" sz="4000" dirty="0" smtClean="0"/>
            </a:br>
            <a:r>
              <a:rPr lang="en-US" altLang="zh-CN" sz="4000" dirty="0" smtClean="0"/>
              <a:t>Gene Microarray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May obtain a long list of statistically significant genes without any obvious unifying biological theme;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Even with DEG list(s) of up and/or down-regulated genes, still need to accurately extract valid biological inferences. Cutoff for inclusion in DEG lists is somewhat arbitrary. Must address multiple hypothesis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/>
              <a:t>An Existing Way to Study Enrichment of Gene Categories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Statistical procedures such as </a:t>
            </a:r>
            <a:r>
              <a:rPr lang="en-US" altLang="zh-CN" sz="2400" b="1" i="1" u="sng" smtClean="0"/>
              <a:t>Fisher’s exact test</a:t>
            </a:r>
            <a:r>
              <a:rPr lang="en-US" altLang="zh-CN" sz="2400" smtClean="0"/>
              <a:t> based on the hypergeometric distribution are used to test if members of a list of differentially expressed genes are overrepresented in given GO categories or in predefined gene sets compared with the distribution of the whole set of genes represented on the chip.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Tools developed along this line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GOMINER;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GENMAPP;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ONTO-TOOLs;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CHIPINFO;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GOSTAT.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Limitation of Above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No further use made of information contained in expression values for the non-DEG list genes</a:t>
            </a:r>
          </a:p>
          <a:p>
            <a:pPr eaLnBrk="1" hangingPunct="1"/>
            <a:r>
              <a:rPr lang="en-US" altLang="zh-CN" smtClean="0"/>
              <a:t>The level of differential expression of the genes in the significant gene list is not taken into consideration. </a:t>
            </a:r>
          </a:p>
          <a:p>
            <a:pPr eaLnBrk="1" hangingPunct="1"/>
            <a:r>
              <a:rPr lang="en-US" altLang="zh-CN" smtClean="0"/>
              <a:t>The correlation structure of the expression data is not considered at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Introduction of GSEA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First explored in Mootha’s </a:t>
            </a:r>
            <a:r>
              <a:rPr lang="en-GB" altLang="zh-CN" i="1" smtClean="0"/>
              <a:t>Nature Genetics (03)</a:t>
            </a:r>
            <a:r>
              <a:rPr lang="en-GB" altLang="zh-CN" smtClean="0"/>
              <a:t> paper, fully formulated in PNAS(05) paper.</a:t>
            </a:r>
          </a:p>
          <a:p>
            <a:pPr eaLnBrk="1" hangingPunct="1"/>
            <a:r>
              <a:rPr lang="en-GB" altLang="zh-CN" i="1" smtClean="0">
                <a:solidFill>
                  <a:schemeClr val="hlink"/>
                </a:solidFill>
              </a:rPr>
              <a:t>GSEA</a:t>
            </a:r>
            <a:r>
              <a:rPr lang="en-GB" altLang="zh-CN" i="1" smtClean="0"/>
              <a:t>: </a:t>
            </a:r>
            <a:r>
              <a:rPr lang="en-GB" altLang="zh-CN" smtClean="0"/>
              <a:t>evaluate microarray data at the level of gene sets, which is defined based on prior knowledge (such as gene sets from GO categories or pathways from KEGG).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Overview of GSEA</a:t>
            </a:r>
            <a:endParaRPr lang="en-US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z="2800" smtClean="0"/>
              <a:t>Given a prior defined gene set S ,</a:t>
            </a:r>
            <a:r>
              <a:rPr lang="en-GB" altLang="zh-CN" sz="2800" i="1" smtClean="0"/>
              <a:t> GSEA</a:t>
            </a:r>
            <a:r>
              <a:rPr lang="en-GB" altLang="zh-CN" sz="2800" smtClean="0"/>
              <a:t> is to determine whether members of S are randomly distributed throughout  the list, or primarily found at the top or bottom in the list.</a:t>
            </a:r>
          </a:p>
          <a:p>
            <a:pPr eaLnBrk="1" hangingPunct="1"/>
            <a:r>
              <a:rPr lang="en-GB" altLang="zh-CN" sz="2800" smtClean="0"/>
              <a:t>Step of </a:t>
            </a:r>
            <a:r>
              <a:rPr lang="en-GB" altLang="zh-CN" sz="2800" i="1" smtClean="0"/>
              <a:t>GSEA</a:t>
            </a:r>
            <a:r>
              <a:rPr lang="en-GB" altLang="zh-CN" sz="2800" smtClean="0"/>
              <a:t>:</a:t>
            </a:r>
          </a:p>
          <a:p>
            <a:pPr lvl="1" eaLnBrk="1" hangingPunct="1"/>
            <a:r>
              <a:rPr lang="en-GB" altLang="zh-CN" sz="2400" smtClean="0"/>
              <a:t>Calculation of an enrichment score (</a:t>
            </a:r>
            <a:r>
              <a:rPr lang="en-GB" altLang="zh-CN" sz="2400" i="1" smtClean="0"/>
              <a:t>ES</a:t>
            </a:r>
            <a:r>
              <a:rPr lang="en-GB" altLang="zh-CN" sz="2400" smtClean="0"/>
              <a:t>).</a:t>
            </a:r>
          </a:p>
          <a:p>
            <a:pPr lvl="1" eaLnBrk="1" hangingPunct="1"/>
            <a:r>
              <a:rPr lang="en-GB" altLang="zh-CN" sz="2400" smtClean="0"/>
              <a:t>Estimation of significance level of</a:t>
            </a:r>
            <a:r>
              <a:rPr lang="en-GB" altLang="zh-CN" sz="2400" i="1" smtClean="0"/>
              <a:t> ES</a:t>
            </a:r>
            <a:r>
              <a:rPr lang="en-GB" altLang="zh-CN" sz="2400" smtClean="0"/>
              <a:t>.</a:t>
            </a:r>
          </a:p>
          <a:p>
            <a:pPr lvl="1" eaLnBrk="1" hangingPunct="1"/>
            <a:r>
              <a:rPr lang="en-GB" altLang="zh-CN" sz="2400" smtClean="0"/>
              <a:t>Adjustment for </a:t>
            </a:r>
            <a:r>
              <a:rPr lang="en-GB" altLang="zh-CN" sz="2400" i="1" smtClean="0"/>
              <a:t>MHT</a:t>
            </a:r>
            <a:r>
              <a:rPr lang="en-GB" altLang="zh-CN" sz="2400" smtClean="0"/>
              <a:t>.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Hypothesis Testing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2574925" y="4768850"/>
            <a:ext cx="409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V="1">
            <a:off x="2559050" y="2438400"/>
            <a:ext cx="0" cy="2330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17813" y="2625725"/>
            <a:ext cx="2806700" cy="1987550"/>
            <a:chOff x="1787" y="962"/>
            <a:chExt cx="1768" cy="1252"/>
          </a:xfrm>
        </p:grpSpPr>
        <p:sp>
          <p:nvSpPr>
            <p:cNvPr id="59420" name="Freeform 6"/>
            <p:cNvSpPr>
              <a:spLocks/>
            </p:cNvSpPr>
            <p:nvPr/>
          </p:nvSpPr>
          <p:spPr bwMode="auto">
            <a:xfrm>
              <a:off x="1787" y="1314"/>
              <a:ext cx="657" cy="900"/>
            </a:xfrm>
            <a:custGeom>
              <a:avLst/>
              <a:gdLst>
                <a:gd name="T0" fmla="*/ 71 w 657"/>
                <a:gd name="T1" fmla="*/ 886 h 900"/>
                <a:gd name="T2" fmla="*/ 214 w 657"/>
                <a:gd name="T3" fmla="*/ 847 h 900"/>
                <a:gd name="T4" fmla="*/ 247 w 657"/>
                <a:gd name="T5" fmla="*/ 828 h 900"/>
                <a:gd name="T6" fmla="*/ 279 w 657"/>
                <a:gd name="T7" fmla="*/ 801 h 900"/>
                <a:gd name="T8" fmla="*/ 292 w 657"/>
                <a:gd name="T9" fmla="*/ 795 h 900"/>
                <a:gd name="T10" fmla="*/ 305 w 657"/>
                <a:gd name="T11" fmla="*/ 775 h 900"/>
                <a:gd name="T12" fmla="*/ 318 w 657"/>
                <a:gd name="T13" fmla="*/ 762 h 900"/>
                <a:gd name="T14" fmla="*/ 331 w 657"/>
                <a:gd name="T15" fmla="*/ 749 h 900"/>
                <a:gd name="T16" fmla="*/ 344 w 657"/>
                <a:gd name="T17" fmla="*/ 736 h 900"/>
                <a:gd name="T18" fmla="*/ 357 w 657"/>
                <a:gd name="T19" fmla="*/ 717 h 900"/>
                <a:gd name="T20" fmla="*/ 383 w 657"/>
                <a:gd name="T21" fmla="*/ 684 h 900"/>
                <a:gd name="T22" fmla="*/ 403 w 657"/>
                <a:gd name="T23" fmla="*/ 645 h 900"/>
                <a:gd name="T24" fmla="*/ 409 w 657"/>
                <a:gd name="T25" fmla="*/ 639 h 900"/>
                <a:gd name="T26" fmla="*/ 415 w 657"/>
                <a:gd name="T27" fmla="*/ 619 h 900"/>
                <a:gd name="T28" fmla="*/ 435 w 657"/>
                <a:gd name="T29" fmla="*/ 586 h 900"/>
                <a:gd name="T30" fmla="*/ 442 w 657"/>
                <a:gd name="T31" fmla="*/ 573 h 900"/>
                <a:gd name="T32" fmla="*/ 448 w 657"/>
                <a:gd name="T33" fmla="*/ 554 h 900"/>
                <a:gd name="T34" fmla="*/ 454 w 657"/>
                <a:gd name="T35" fmla="*/ 541 h 900"/>
                <a:gd name="T36" fmla="*/ 467 w 657"/>
                <a:gd name="T37" fmla="*/ 522 h 900"/>
                <a:gd name="T38" fmla="*/ 474 w 657"/>
                <a:gd name="T39" fmla="*/ 502 h 900"/>
                <a:gd name="T40" fmla="*/ 481 w 657"/>
                <a:gd name="T41" fmla="*/ 495 h 900"/>
                <a:gd name="T42" fmla="*/ 481 w 657"/>
                <a:gd name="T43" fmla="*/ 483 h 900"/>
                <a:gd name="T44" fmla="*/ 487 w 657"/>
                <a:gd name="T45" fmla="*/ 462 h 900"/>
                <a:gd name="T46" fmla="*/ 493 w 657"/>
                <a:gd name="T47" fmla="*/ 450 h 900"/>
                <a:gd name="T48" fmla="*/ 500 w 657"/>
                <a:gd name="T49" fmla="*/ 443 h 900"/>
                <a:gd name="T50" fmla="*/ 506 w 657"/>
                <a:gd name="T51" fmla="*/ 417 h 900"/>
                <a:gd name="T52" fmla="*/ 513 w 657"/>
                <a:gd name="T53" fmla="*/ 404 h 900"/>
                <a:gd name="T54" fmla="*/ 520 w 657"/>
                <a:gd name="T55" fmla="*/ 391 h 900"/>
                <a:gd name="T56" fmla="*/ 526 w 657"/>
                <a:gd name="T57" fmla="*/ 371 h 900"/>
                <a:gd name="T58" fmla="*/ 532 w 657"/>
                <a:gd name="T59" fmla="*/ 359 h 900"/>
                <a:gd name="T60" fmla="*/ 539 w 657"/>
                <a:gd name="T61" fmla="*/ 339 h 900"/>
                <a:gd name="T62" fmla="*/ 545 w 657"/>
                <a:gd name="T63" fmla="*/ 326 h 900"/>
                <a:gd name="T64" fmla="*/ 545 w 657"/>
                <a:gd name="T65" fmla="*/ 313 h 900"/>
                <a:gd name="T66" fmla="*/ 552 w 657"/>
                <a:gd name="T67" fmla="*/ 293 h 900"/>
                <a:gd name="T68" fmla="*/ 559 w 657"/>
                <a:gd name="T69" fmla="*/ 287 h 900"/>
                <a:gd name="T70" fmla="*/ 565 w 657"/>
                <a:gd name="T71" fmla="*/ 274 h 900"/>
                <a:gd name="T72" fmla="*/ 571 w 657"/>
                <a:gd name="T73" fmla="*/ 254 h 900"/>
                <a:gd name="T74" fmla="*/ 571 w 657"/>
                <a:gd name="T75" fmla="*/ 241 h 900"/>
                <a:gd name="T76" fmla="*/ 578 w 657"/>
                <a:gd name="T77" fmla="*/ 228 h 900"/>
                <a:gd name="T78" fmla="*/ 584 w 657"/>
                <a:gd name="T79" fmla="*/ 215 h 900"/>
                <a:gd name="T80" fmla="*/ 584 w 657"/>
                <a:gd name="T81" fmla="*/ 202 h 900"/>
                <a:gd name="T82" fmla="*/ 591 w 657"/>
                <a:gd name="T83" fmla="*/ 189 h 900"/>
                <a:gd name="T84" fmla="*/ 598 w 657"/>
                <a:gd name="T85" fmla="*/ 182 h 900"/>
                <a:gd name="T86" fmla="*/ 598 w 657"/>
                <a:gd name="T87" fmla="*/ 170 h 900"/>
                <a:gd name="T88" fmla="*/ 604 w 657"/>
                <a:gd name="T89" fmla="*/ 156 h 900"/>
                <a:gd name="T90" fmla="*/ 604 w 657"/>
                <a:gd name="T91" fmla="*/ 143 h 900"/>
                <a:gd name="T92" fmla="*/ 610 w 657"/>
                <a:gd name="T93" fmla="*/ 137 h 900"/>
                <a:gd name="T94" fmla="*/ 610 w 657"/>
                <a:gd name="T95" fmla="*/ 124 h 900"/>
                <a:gd name="T96" fmla="*/ 617 w 657"/>
                <a:gd name="T97" fmla="*/ 117 h 900"/>
                <a:gd name="T98" fmla="*/ 623 w 657"/>
                <a:gd name="T99" fmla="*/ 104 h 900"/>
                <a:gd name="T100" fmla="*/ 630 w 657"/>
                <a:gd name="T101" fmla="*/ 78 h 900"/>
                <a:gd name="T102" fmla="*/ 637 w 657"/>
                <a:gd name="T103" fmla="*/ 65 h 900"/>
                <a:gd name="T104" fmla="*/ 643 w 657"/>
                <a:gd name="T105" fmla="*/ 39 h 900"/>
                <a:gd name="T106" fmla="*/ 649 w 657"/>
                <a:gd name="T107" fmla="*/ 33 h 900"/>
                <a:gd name="T108" fmla="*/ 649 w 657"/>
                <a:gd name="T109" fmla="*/ 20 h 900"/>
                <a:gd name="T110" fmla="*/ 656 w 657"/>
                <a:gd name="T111" fmla="*/ 14 h 900"/>
                <a:gd name="T112" fmla="*/ 656 w 657"/>
                <a:gd name="T113" fmla="*/ 0 h 9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7"/>
                <a:gd name="T172" fmla="*/ 0 h 900"/>
                <a:gd name="T173" fmla="*/ 657 w 657"/>
                <a:gd name="T174" fmla="*/ 900 h 90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7" h="900">
                  <a:moveTo>
                    <a:pt x="0" y="899"/>
                  </a:moveTo>
                  <a:lnTo>
                    <a:pt x="71" y="886"/>
                  </a:lnTo>
                  <a:lnTo>
                    <a:pt x="188" y="860"/>
                  </a:lnTo>
                  <a:lnTo>
                    <a:pt x="214" y="847"/>
                  </a:lnTo>
                  <a:lnTo>
                    <a:pt x="233" y="834"/>
                  </a:lnTo>
                  <a:lnTo>
                    <a:pt x="247" y="828"/>
                  </a:lnTo>
                  <a:lnTo>
                    <a:pt x="253" y="821"/>
                  </a:lnTo>
                  <a:lnTo>
                    <a:pt x="279" y="801"/>
                  </a:lnTo>
                  <a:lnTo>
                    <a:pt x="286" y="795"/>
                  </a:lnTo>
                  <a:lnTo>
                    <a:pt x="292" y="795"/>
                  </a:lnTo>
                  <a:lnTo>
                    <a:pt x="292" y="789"/>
                  </a:lnTo>
                  <a:lnTo>
                    <a:pt x="305" y="775"/>
                  </a:lnTo>
                  <a:lnTo>
                    <a:pt x="311" y="775"/>
                  </a:lnTo>
                  <a:lnTo>
                    <a:pt x="318" y="762"/>
                  </a:lnTo>
                  <a:lnTo>
                    <a:pt x="325" y="756"/>
                  </a:lnTo>
                  <a:lnTo>
                    <a:pt x="331" y="749"/>
                  </a:lnTo>
                  <a:lnTo>
                    <a:pt x="337" y="743"/>
                  </a:lnTo>
                  <a:lnTo>
                    <a:pt x="344" y="736"/>
                  </a:lnTo>
                  <a:lnTo>
                    <a:pt x="350" y="729"/>
                  </a:lnTo>
                  <a:lnTo>
                    <a:pt x="357" y="717"/>
                  </a:lnTo>
                  <a:lnTo>
                    <a:pt x="364" y="710"/>
                  </a:lnTo>
                  <a:lnTo>
                    <a:pt x="383" y="684"/>
                  </a:lnTo>
                  <a:lnTo>
                    <a:pt x="389" y="671"/>
                  </a:lnTo>
                  <a:lnTo>
                    <a:pt x="403" y="645"/>
                  </a:lnTo>
                  <a:lnTo>
                    <a:pt x="403" y="639"/>
                  </a:lnTo>
                  <a:lnTo>
                    <a:pt x="409" y="639"/>
                  </a:lnTo>
                  <a:lnTo>
                    <a:pt x="409" y="632"/>
                  </a:lnTo>
                  <a:lnTo>
                    <a:pt x="415" y="619"/>
                  </a:lnTo>
                  <a:lnTo>
                    <a:pt x="435" y="593"/>
                  </a:lnTo>
                  <a:lnTo>
                    <a:pt x="435" y="586"/>
                  </a:lnTo>
                  <a:lnTo>
                    <a:pt x="435" y="580"/>
                  </a:lnTo>
                  <a:lnTo>
                    <a:pt x="442" y="573"/>
                  </a:lnTo>
                  <a:lnTo>
                    <a:pt x="448" y="561"/>
                  </a:lnTo>
                  <a:lnTo>
                    <a:pt x="448" y="554"/>
                  </a:lnTo>
                  <a:lnTo>
                    <a:pt x="454" y="547"/>
                  </a:lnTo>
                  <a:lnTo>
                    <a:pt x="454" y="541"/>
                  </a:lnTo>
                  <a:lnTo>
                    <a:pt x="461" y="534"/>
                  </a:lnTo>
                  <a:lnTo>
                    <a:pt x="467" y="522"/>
                  </a:lnTo>
                  <a:lnTo>
                    <a:pt x="467" y="508"/>
                  </a:lnTo>
                  <a:lnTo>
                    <a:pt x="474" y="502"/>
                  </a:lnTo>
                  <a:lnTo>
                    <a:pt x="474" y="495"/>
                  </a:lnTo>
                  <a:lnTo>
                    <a:pt x="481" y="495"/>
                  </a:lnTo>
                  <a:lnTo>
                    <a:pt x="481" y="489"/>
                  </a:lnTo>
                  <a:lnTo>
                    <a:pt x="481" y="483"/>
                  </a:lnTo>
                  <a:lnTo>
                    <a:pt x="487" y="469"/>
                  </a:lnTo>
                  <a:lnTo>
                    <a:pt x="487" y="462"/>
                  </a:lnTo>
                  <a:lnTo>
                    <a:pt x="493" y="456"/>
                  </a:lnTo>
                  <a:lnTo>
                    <a:pt x="493" y="450"/>
                  </a:lnTo>
                  <a:lnTo>
                    <a:pt x="500" y="450"/>
                  </a:lnTo>
                  <a:lnTo>
                    <a:pt x="500" y="443"/>
                  </a:lnTo>
                  <a:lnTo>
                    <a:pt x="500" y="437"/>
                  </a:lnTo>
                  <a:lnTo>
                    <a:pt x="506" y="417"/>
                  </a:lnTo>
                  <a:lnTo>
                    <a:pt x="513" y="410"/>
                  </a:lnTo>
                  <a:lnTo>
                    <a:pt x="513" y="404"/>
                  </a:lnTo>
                  <a:lnTo>
                    <a:pt x="513" y="398"/>
                  </a:lnTo>
                  <a:lnTo>
                    <a:pt x="520" y="391"/>
                  </a:lnTo>
                  <a:lnTo>
                    <a:pt x="526" y="378"/>
                  </a:lnTo>
                  <a:lnTo>
                    <a:pt x="526" y="371"/>
                  </a:lnTo>
                  <a:lnTo>
                    <a:pt x="526" y="365"/>
                  </a:lnTo>
                  <a:lnTo>
                    <a:pt x="532" y="359"/>
                  </a:lnTo>
                  <a:lnTo>
                    <a:pt x="532" y="352"/>
                  </a:lnTo>
                  <a:lnTo>
                    <a:pt x="539" y="339"/>
                  </a:lnTo>
                  <a:lnTo>
                    <a:pt x="539" y="332"/>
                  </a:lnTo>
                  <a:lnTo>
                    <a:pt x="545" y="326"/>
                  </a:lnTo>
                  <a:lnTo>
                    <a:pt x="545" y="320"/>
                  </a:lnTo>
                  <a:lnTo>
                    <a:pt x="545" y="313"/>
                  </a:lnTo>
                  <a:lnTo>
                    <a:pt x="552" y="299"/>
                  </a:lnTo>
                  <a:lnTo>
                    <a:pt x="552" y="293"/>
                  </a:lnTo>
                  <a:lnTo>
                    <a:pt x="559" y="293"/>
                  </a:lnTo>
                  <a:lnTo>
                    <a:pt x="559" y="287"/>
                  </a:lnTo>
                  <a:lnTo>
                    <a:pt x="559" y="280"/>
                  </a:lnTo>
                  <a:lnTo>
                    <a:pt x="565" y="274"/>
                  </a:lnTo>
                  <a:lnTo>
                    <a:pt x="565" y="267"/>
                  </a:lnTo>
                  <a:lnTo>
                    <a:pt x="571" y="254"/>
                  </a:lnTo>
                  <a:lnTo>
                    <a:pt x="571" y="248"/>
                  </a:lnTo>
                  <a:lnTo>
                    <a:pt x="571" y="241"/>
                  </a:lnTo>
                  <a:lnTo>
                    <a:pt x="578" y="235"/>
                  </a:lnTo>
                  <a:lnTo>
                    <a:pt x="578" y="228"/>
                  </a:lnTo>
                  <a:lnTo>
                    <a:pt x="578" y="221"/>
                  </a:lnTo>
                  <a:lnTo>
                    <a:pt x="584" y="215"/>
                  </a:lnTo>
                  <a:lnTo>
                    <a:pt x="584" y="209"/>
                  </a:lnTo>
                  <a:lnTo>
                    <a:pt x="584" y="202"/>
                  </a:lnTo>
                  <a:lnTo>
                    <a:pt x="591" y="196"/>
                  </a:lnTo>
                  <a:lnTo>
                    <a:pt x="591" y="189"/>
                  </a:lnTo>
                  <a:lnTo>
                    <a:pt x="591" y="182"/>
                  </a:lnTo>
                  <a:lnTo>
                    <a:pt x="598" y="182"/>
                  </a:lnTo>
                  <a:lnTo>
                    <a:pt x="598" y="176"/>
                  </a:lnTo>
                  <a:lnTo>
                    <a:pt x="598" y="170"/>
                  </a:lnTo>
                  <a:lnTo>
                    <a:pt x="604" y="163"/>
                  </a:lnTo>
                  <a:lnTo>
                    <a:pt x="604" y="156"/>
                  </a:lnTo>
                  <a:lnTo>
                    <a:pt x="604" y="150"/>
                  </a:lnTo>
                  <a:lnTo>
                    <a:pt x="604" y="143"/>
                  </a:lnTo>
                  <a:lnTo>
                    <a:pt x="610" y="143"/>
                  </a:lnTo>
                  <a:lnTo>
                    <a:pt x="610" y="137"/>
                  </a:lnTo>
                  <a:lnTo>
                    <a:pt x="610" y="131"/>
                  </a:lnTo>
                  <a:lnTo>
                    <a:pt x="610" y="124"/>
                  </a:lnTo>
                  <a:lnTo>
                    <a:pt x="617" y="124"/>
                  </a:lnTo>
                  <a:lnTo>
                    <a:pt x="617" y="117"/>
                  </a:lnTo>
                  <a:lnTo>
                    <a:pt x="617" y="111"/>
                  </a:lnTo>
                  <a:lnTo>
                    <a:pt x="623" y="104"/>
                  </a:lnTo>
                  <a:lnTo>
                    <a:pt x="623" y="98"/>
                  </a:lnTo>
                  <a:lnTo>
                    <a:pt x="630" y="78"/>
                  </a:lnTo>
                  <a:lnTo>
                    <a:pt x="630" y="72"/>
                  </a:lnTo>
                  <a:lnTo>
                    <a:pt x="637" y="65"/>
                  </a:lnTo>
                  <a:lnTo>
                    <a:pt x="637" y="59"/>
                  </a:lnTo>
                  <a:lnTo>
                    <a:pt x="643" y="39"/>
                  </a:lnTo>
                  <a:lnTo>
                    <a:pt x="643" y="33"/>
                  </a:lnTo>
                  <a:lnTo>
                    <a:pt x="649" y="33"/>
                  </a:lnTo>
                  <a:lnTo>
                    <a:pt x="649" y="26"/>
                  </a:lnTo>
                  <a:lnTo>
                    <a:pt x="649" y="20"/>
                  </a:lnTo>
                  <a:lnTo>
                    <a:pt x="649" y="14"/>
                  </a:lnTo>
                  <a:lnTo>
                    <a:pt x="656" y="14"/>
                  </a:lnTo>
                  <a:lnTo>
                    <a:pt x="656" y="7"/>
                  </a:lnTo>
                  <a:lnTo>
                    <a:pt x="656" y="0"/>
                  </a:lnTo>
                </a:path>
              </a:pathLst>
            </a:custGeom>
            <a:noFill/>
            <a:ln w="50800" cap="rnd">
              <a:solidFill>
                <a:srgbClr val="438E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Freeform 7"/>
            <p:cNvSpPr>
              <a:spLocks/>
            </p:cNvSpPr>
            <p:nvPr/>
          </p:nvSpPr>
          <p:spPr bwMode="auto">
            <a:xfrm>
              <a:off x="2443" y="1001"/>
              <a:ext cx="150" cy="314"/>
            </a:xfrm>
            <a:custGeom>
              <a:avLst/>
              <a:gdLst>
                <a:gd name="T0" fmla="*/ 0 w 150"/>
                <a:gd name="T1" fmla="*/ 313 h 314"/>
                <a:gd name="T2" fmla="*/ 0 w 150"/>
                <a:gd name="T3" fmla="*/ 313 h 314"/>
                <a:gd name="T4" fmla="*/ 0 w 150"/>
                <a:gd name="T5" fmla="*/ 306 h 314"/>
                <a:gd name="T6" fmla="*/ 6 w 150"/>
                <a:gd name="T7" fmla="*/ 306 h 314"/>
                <a:gd name="T8" fmla="*/ 6 w 150"/>
                <a:gd name="T9" fmla="*/ 300 h 314"/>
                <a:gd name="T10" fmla="*/ 6 w 150"/>
                <a:gd name="T11" fmla="*/ 293 h 314"/>
                <a:gd name="T12" fmla="*/ 13 w 150"/>
                <a:gd name="T13" fmla="*/ 281 h 314"/>
                <a:gd name="T14" fmla="*/ 13 w 150"/>
                <a:gd name="T15" fmla="*/ 274 h 314"/>
                <a:gd name="T16" fmla="*/ 19 w 150"/>
                <a:gd name="T17" fmla="*/ 274 h 314"/>
                <a:gd name="T18" fmla="*/ 19 w 150"/>
                <a:gd name="T19" fmla="*/ 267 h 314"/>
                <a:gd name="T20" fmla="*/ 19 w 150"/>
                <a:gd name="T21" fmla="*/ 261 h 314"/>
                <a:gd name="T22" fmla="*/ 19 w 150"/>
                <a:gd name="T23" fmla="*/ 254 h 314"/>
                <a:gd name="T24" fmla="*/ 25 w 150"/>
                <a:gd name="T25" fmla="*/ 248 h 314"/>
                <a:gd name="T26" fmla="*/ 25 w 150"/>
                <a:gd name="T27" fmla="*/ 242 h 314"/>
                <a:gd name="T28" fmla="*/ 32 w 150"/>
                <a:gd name="T29" fmla="*/ 235 h 314"/>
                <a:gd name="T30" fmla="*/ 32 w 150"/>
                <a:gd name="T31" fmla="*/ 228 h 314"/>
                <a:gd name="T32" fmla="*/ 32 w 150"/>
                <a:gd name="T33" fmla="*/ 222 h 314"/>
                <a:gd name="T34" fmla="*/ 38 w 150"/>
                <a:gd name="T35" fmla="*/ 215 h 314"/>
                <a:gd name="T36" fmla="*/ 38 w 150"/>
                <a:gd name="T37" fmla="*/ 209 h 314"/>
                <a:gd name="T38" fmla="*/ 45 w 150"/>
                <a:gd name="T39" fmla="*/ 203 h 314"/>
                <a:gd name="T40" fmla="*/ 45 w 150"/>
                <a:gd name="T41" fmla="*/ 196 h 314"/>
                <a:gd name="T42" fmla="*/ 45 w 150"/>
                <a:gd name="T43" fmla="*/ 189 h 314"/>
                <a:gd name="T44" fmla="*/ 52 w 150"/>
                <a:gd name="T45" fmla="*/ 183 h 314"/>
                <a:gd name="T46" fmla="*/ 52 w 150"/>
                <a:gd name="T47" fmla="*/ 176 h 314"/>
                <a:gd name="T48" fmla="*/ 52 w 150"/>
                <a:gd name="T49" fmla="*/ 170 h 314"/>
                <a:gd name="T50" fmla="*/ 58 w 150"/>
                <a:gd name="T51" fmla="*/ 170 h 314"/>
                <a:gd name="T52" fmla="*/ 58 w 150"/>
                <a:gd name="T53" fmla="*/ 163 h 314"/>
                <a:gd name="T54" fmla="*/ 58 w 150"/>
                <a:gd name="T55" fmla="*/ 157 h 314"/>
                <a:gd name="T56" fmla="*/ 64 w 150"/>
                <a:gd name="T57" fmla="*/ 157 h 314"/>
                <a:gd name="T58" fmla="*/ 64 w 150"/>
                <a:gd name="T59" fmla="*/ 150 h 314"/>
                <a:gd name="T60" fmla="*/ 64 w 150"/>
                <a:gd name="T61" fmla="*/ 143 h 314"/>
                <a:gd name="T62" fmla="*/ 71 w 150"/>
                <a:gd name="T63" fmla="*/ 143 h 314"/>
                <a:gd name="T64" fmla="*/ 71 w 150"/>
                <a:gd name="T65" fmla="*/ 137 h 314"/>
                <a:gd name="T66" fmla="*/ 71 w 150"/>
                <a:gd name="T67" fmla="*/ 131 h 314"/>
                <a:gd name="T68" fmla="*/ 77 w 150"/>
                <a:gd name="T69" fmla="*/ 124 h 314"/>
                <a:gd name="T70" fmla="*/ 77 w 150"/>
                <a:gd name="T71" fmla="*/ 118 h 314"/>
                <a:gd name="T72" fmla="*/ 77 w 150"/>
                <a:gd name="T73" fmla="*/ 111 h 314"/>
                <a:gd name="T74" fmla="*/ 84 w 150"/>
                <a:gd name="T75" fmla="*/ 111 h 314"/>
                <a:gd name="T76" fmla="*/ 84 w 150"/>
                <a:gd name="T77" fmla="*/ 104 h 314"/>
                <a:gd name="T78" fmla="*/ 84 w 150"/>
                <a:gd name="T79" fmla="*/ 98 h 314"/>
                <a:gd name="T80" fmla="*/ 91 w 150"/>
                <a:gd name="T81" fmla="*/ 98 h 314"/>
                <a:gd name="T82" fmla="*/ 91 w 150"/>
                <a:gd name="T83" fmla="*/ 92 h 314"/>
                <a:gd name="T84" fmla="*/ 91 w 150"/>
                <a:gd name="T85" fmla="*/ 85 h 314"/>
                <a:gd name="T86" fmla="*/ 97 w 150"/>
                <a:gd name="T87" fmla="*/ 85 h 314"/>
                <a:gd name="T88" fmla="*/ 97 w 150"/>
                <a:gd name="T89" fmla="*/ 79 h 314"/>
                <a:gd name="T90" fmla="*/ 97 w 150"/>
                <a:gd name="T91" fmla="*/ 72 h 314"/>
                <a:gd name="T92" fmla="*/ 103 w 150"/>
                <a:gd name="T93" fmla="*/ 72 h 314"/>
                <a:gd name="T94" fmla="*/ 103 w 150"/>
                <a:gd name="T95" fmla="*/ 65 h 314"/>
                <a:gd name="T96" fmla="*/ 110 w 150"/>
                <a:gd name="T97" fmla="*/ 59 h 314"/>
                <a:gd name="T98" fmla="*/ 110 w 150"/>
                <a:gd name="T99" fmla="*/ 53 h 314"/>
                <a:gd name="T100" fmla="*/ 116 w 150"/>
                <a:gd name="T101" fmla="*/ 53 h 314"/>
                <a:gd name="T102" fmla="*/ 116 w 150"/>
                <a:gd name="T103" fmla="*/ 46 h 314"/>
                <a:gd name="T104" fmla="*/ 116 w 150"/>
                <a:gd name="T105" fmla="*/ 40 h 314"/>
                <a:gd name="T106" fmla="*/ 123 w 150"/>
                <a:gd name="T107" fmla="*/ 40 h 314"/>
                <a:gd name="T108" fmla="*/ 123 w 150"/>
                <a:gd name="T109" fmla="*/ 33 h 314"/>
                <a:gd name="T110" fmla="*/ 130 w 150"/>
                <a:gd name="T111" fmla="*/ 26 h 314"/>
                <a:gd name="T112" fmla="*/ 130 w 150"/>
                <a:gd name="T113" fmla="*/ 20 h 314"/>
                <a:gd name="T114" fmla="*/ 136 w 150"/>
                <a:gd name="T115" fmla="*/ 20 h 314"/>
                <a:gd name="T116" fmla="*/ 136 w 150"/>
                <a:gd name="T117" fmla="*/ 14 h 314"/>
                <a:gd name="T118" fmla="*/ 142 w 150"/>
                <a:gd name="T119" fmla="*/ 14 h 314"/>
                <a:gd name="T120" fmla="*/ 142 w 150"/>
                <a:gd name="T121" fmla="*/ 7 h 314"/>
                <a:gd name="T122" fmla="*/ 149 w 150"/>
                <a:gd name="T123" fmla="*/ 0 h 3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0"/>
                <a:gd name="T187" fmla="*/ 0 h 314"/>
                <a:gd name="T188" fmla="*/ 150 w 150"/>
                <a:gd name="T189" fmla="*/ 314 h 31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0" h="314">
                  <a:moveTo>
                    <a:pt x="0" y="313"/>
                  </a:moveTo>
                  <a:lnTo>
                    <a:pt x="0" y="313"/>
                  </a:lnTo>
                  <a:lnTo>
                    <a:pt x="0" y="306"/>
                  </a:lnTo>
                  <a:lnTo>
                    <a:pt x="6" y="306"/>
                  </a:lnTo>
                  <a:lnTo>
                    <a:pt x="6" y="300"/>
                  </a:lnTo>
                  <a:lnTo>
                    <a:pt x="6" y="293"/>
                  </a:lnTo>
                  <a:lnTo>
                    <a:pt x="13" y="281"/>
                  </a:lnTo>
                  <a:lnTo>
                    <a:pt x="13" y="274"/>
                  </a:lnTo>
                  <a:lnTo>
                    <a:pt x="19" y="274"/>
                  </a:lnTo>
                  <a:lnTo>
                    <a:pt x="19" y="267"/>
                  </a:lnTo>
                  <a:lnTo>
                    <a:pt x="19" y="261"/>
                  </a:lnTo>
                  <a:lnTo>
                    <a:pt x="19" y="254"/>
                  </a:lnTo>
                  <a:lnTo>
                    <a:pt x="25" y="248"/>
                  </a:lnTo>
                  <a:lnTo>
                    <a:pt x="25" y="242"/>
                  </a:lnTo>
                  <a:lnTo>
                    <a:pt x="32" y="235"/>
                  </a:lnTo>
                  <a:lnTo>
                    <a:pt x="32" y="228"/>
                  </a:lnTo>
                  <a:lnTo>
                    <a:pt x="32" y="222"/>
                  </a:lnTo>
                  <a:lnTo>
                    <a:pt x="38" y="215"/>
                  </a:lnTo>
                  <a:lnTo>
                    <a:pt x="38" y="209"/>
                  </a:lnTo>
                  <a:lnTo>
                    <a:pt x="45" y="203"/>
                  </a:lnTo>
                  <a:lnTo>
                    <a:pt x="45" y="196"/>
                  </a:lnTo>
                  <a:lnTo>
                    <a:pt x="45" y="189"/>
                  </a:lnTo>
                  <a:lnTo>
                    <a:pt x="52" y="183"/>
                  </a:lnTo>
                  <a:lnTo>
                    <a:pt x="52" y="176"/>
                  </a:lnTo>
                  <a:lnTo>
                    <a:pt x="52" y="170"/>
                  </a:lnTo>
                  <a:lnTo>
                    <a:pt x="58" y="170"/>
                  </a:lnTo>
                  <a:lnTo>
                    <a:pt x="58" y="163"/>
                  </a:lnTo>
                  <a:lnTo>
                    <a:pt x="58" y="157"/>
                  </a:lnTo>
                  <a:lnTo>
                    <a:pt x="64" y="157"/>
                  </a:lnTo>
                  <a:lnTo>
                    <a:pt x="64" y="150"/>
                  </a:lnTo>
                  <a:lnTo>
                    <a:pt x="64" y="143"/>
                  </a:lnTo>
                  <a:lnTo>
                    <a:pt x="71" y="143"/>
                  </a:lnTo>
                  <a:lnTo>
                    <a:pt x="71" y="137"/>
                  </a:lnTo>
                  <a:lnTo>
                    <a:pt x="71" y="131"/>
                  </a:lnTo>
                  <a:lnTo>
                    <a:pt x="77" y="124"/>
                  </a:lnTo>
                  <a:lnTo>
                    <a:pt x="77" y="118"/>
                  </a:lnTo>
                  <a:lnTo>
                    <a:pt x="77" y="111"/>
                  </a:lnTo>
                  <a:lnTo>
                    <a:pt x="84" y="111"/>
                  </a:lnTo>
                  <a:lnTo>
                    <a:pt x="84" y="104"/>
                  </a:lnTo>
                  <a:lnTo>
                    <a:pt x="84" y="98"/>
                  </a:lnTo>
                  <a:lnTo>
                    <a:pt x="91" y="98"/>
                  </a:lnTo>
                  <a:lnTo>
                    <a:pt x="91" y="92"/>
                  </a:lnTo>
                  <a:lnTo>
                    <a:pt x="91" y="85"/>
                  </a:lnTo>
                  <a:lnTo>
                    <a:pt x="97" y="85"/>
                  </a:lnTo>
                  <a:lnTo>
                    <a:pt x="97" y="79"/>
                  </a:lnTo>
                  <a:lnTo>
                    <a:pt x="97" y="72"/>
                  </a:lnTo>
                  <a:lnTo>
                    <a:pt x="103" y="72"/>
                  </a:lnTo>
                  <a:lnTo>
                    <a:pt x="103" y="65"/>
                  </a:lnTo>
                  <a:lnTo>
                    <a:pt x="110" y="59"/>
                  </a:lnTo>
                  <a:lnTo>
                    <a:pt x="110" y="53"/>
                  </a:lnTo>
                  <a:lnTo>
                    <a:pt x="116" y="53"/>
                  </a:lnTo>
                  <a:lnTo>
                    <a:pt x="116" y="46"/>
                  </a:lnTo>
                  <a:lnTo>
                    <a:pt x="116" y="40"/>
                  </a:lnTo>
                  <a:lnTo>
                    <a:pt x="123" y="40"/>
                  </a:lnTo>
                  <a:lnTo>
                    <a:pt x="123" y="33"/>
                  </a:lnTo>
                  <a:lnTo>
                    <a:pt x="130" y="26"/>
                  </a:lnTo>
                  <a:lnTo>
                    <a:pt x="130" y="20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42" y="14"/>
                  </a:lnTo>
                  <a:lnTo>
                    <a:pt x="142" y="7"/>
                  </a:lnTo>
                  <a:lnTo>
                    <a:pt x="149" y="0"/>
                  </a:lnTo>
                </a:path>
              </a:pathLst>
            </a:custGeom>
            <a:noFill/>
            <a:ln w="50800" cap="rnd">
              <a:solidFill>
                <a:srgbClr val="438E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2" name="Freeform 8"/>
            <p:cNvSpPr>
              <a:spLocks/>
            </p:cNvSpPr>
            <p:nvPr/>
          </p:nvSpPr>
          <p:spPr bwMode="auto">
            <a:xfrm>
              <a:off x="2592" y="962"/>
              <a:ext cx="111" cy="40"/>
            </a:xfrm>
            <a:custGeom>
              <a:avLst/>
              <a:gdLst>
                <a:gd name="T0" fmla="*/ 0 w 111"/>
                <a:gd name="T1" fmla="*/ 39 h 40"/>
                <a:gd name="T2" fmla="*/ 0 w 111"/>
                <a:gd name="T3" fmla="*/ 39 h 40"/>
                <a:gd name="T4" fmla="*/ 0 w 111"/>
                <a:gd name="T5" fmla="*/ 33 h 40"/>
                <a:gd name="T6" fmla="*/ 6 w 111"/>
                <a:gd name="T7" fmla="*/ 33 h 40"/>
                <a:gd name="T8" fmla="*/ 6 w 111"/>
                <a:gd name="T9" fmla="*/ 26 h 40"/>
                <a:gd name="T10" fmla="*/ 13 w 111"/>
                <a:gd name="T11" fmla="*/ 26 h 40"/>
                <a:gd name="T12" fmla="*/ 13 w 111"/>
                <a:gd name="T13" fmla="*/ 20 h 40"/>
                <a:gd name="T14" fmla="*/ 19 w 111"/>
                <a:gd name="T15" fmla="*/ 20 h 40"/>
                <a:gd name="T16" fmla="*/ 25 w 111"/>
                <a:gd name="T17" fmla="*/ 14 h 40"/>
                <a:gd name="T18" fmla="*/ 32 w 111"/>
                <a:gd name="T19" fmla="*/ 14 h 40"/>
                <a:gd name="T20" fmla="*/ 32 w 111"/>
                <a:gd name="T21" fmla="*/ 7 h 40"/>
                <a:gd name="T22" fmla="*/ 39 w 111"/>
                <a:gd name="T23" fmla="*/ 7 h 40"/>
                <a:gd name="T24" fmla="*/ 45 w 111"/>
                <a:gd name="T25" fmla="*/ 7 h 40"/>
                <a:gd name="T26" fmla="*/ 45 w 111"/>
                <a:gd name="T27" fmla="*/ 0 h 40"/>
                <a:gd name="T28" fmla="*/ 52 w 111"/>
                <a:gd name="T29" fmla="*/ 0 h 40"/>
                <a:gd name="T30" fmla="*/ 58 w 111"/>
                <a:gd name="T31" fmla="*/ 0 h 40"/>
                <a:gd name="T32" fmla="*/ 64 w 111"/>
                <a:gd name="T33" fmla="*/ 0 h 40"/>
                <a:gd name="T34" fmla="*/ 71 w 111"/>
                <a:gd name="T35" fmla="*/ 0 h 40"/>
                <a:gd name="T36" fmla="*/ 78 w 111"/>
                <a:gd name="T37" fmla="*/ 0 h 40"/>
                <a:gd name="T38" fmla="*/ 84 w 111"/>
                <a:gd name="T39" fmla="*/ 0 h 40"/>
                <a:gd name="T40" fmla="*/ 84 w 111"/>
                <a:gd name="T41" fmla="*/ 7 h 40"/>
                <a:gd name="T42" fmla="*/ 91 w 111"/>
                <a:gd name="T43" fmla="*/ 7 h 40"/>
                <a:gd name="T44" fmla="*/ 97 w 111"/>
                <a:gd name="T45" fmla="*/ 7 h 40"/>
                <a:gd name="T46" fmla="*/ 97 w 111"/>
                <a:gd name="T47" fmla="*/ 14 h 40"/>
                <a:gd name="T48" fmla="*/ 103 w 111"/>
                <a:gd name="T49" fmla="*/ 14 h 40"/>
                <a:gd name="T50" fmla="*/ 103 w 111"/>
                <a:gd name="T51" fmla="*/ 20 h 40"/>
                <a:gd name="T52" fmla="*/ 110 w 111"/>
                <a:gd name="T53" fmla="*/ 20 h 4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1"/>
                <a:gd name="T82" fmla="*/ 0 h 40"/>
                <a:gd name="T83" fmla="*/ 111 w 111"/>
                <a:gd name="T84" fmla="*/ 40 h 4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1" h="40">
                  <a:moveTo>
                    <a:pt x="0" y="39"/>
                  </a:moveTo>
                  <a:lnTo>
                    <a:pt x="0" y="39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6" y="26"/>
                  </a:lnTo>
                  <a:lnTo>
                    <a:pt x="13" y="26"/>
                  </a:lnTo>
                  <a:lnTo>
                    <a:pt x="13" y="20"/>
                  </a:lnTo>
                  <a:lnTo>
                    <a:pt x="19" y="20"/>
                  </a:lnTo>
                  <a:lnTo>
                    <a:pt x="25" y="14"/>
                  </a:lnTo>
                  <a:lnTo>
                    <a:pt x="32" y="14"/>
                  </a:lnTo>
                  <a:lnTo>
                    <a:pt x="32" y="7"/>
                  </a:lnTo>
                  <a:lnTo>
                    <a:pt x="39" y="7"/>
                  </a:lnTo>
                  <a:lnTo>
                    <a:pt x="45" y="7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7"/>
                  </a:lnTo>
                  <a:lnTo>
                    <a:pt x="91" y="7"/>
                  </a:lnTo>
                  <a:lnTo>
                    <a:pt x="97" y="7"/>
                  </a:lnTo>
                  <a:lnTo>
                    <a:pt x="97" y="14"/>
                  </a:lnTo>
                  <a:lnTo>
                    <a:pt x="103" y="14"/>
                  </a:lnTo>
                  <a:lnTo>
                    <a:pt x="103" y="20"/>
                  </a:lnTo>
                  <a:lnTo>
                    <a:pt x="110" y="20"/>
                  </a:lnTo>
                </a:path>
              </a:pathLst>
            </a:custGeom>
            <a:noFill/>
            <a:ln w="50800" cap="rnd">
              <a:solidFill>
                <a:srgbClr val="438E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3" name="Freeform 9"/>
            <p:cNvSpPr>
              <a:spLocks/>
            </p:cNvSpPr>
            <p:nvPr/>
          </p:nvSpPr>
          <p:spPr bwMode="auto">
            <a:xfrm>
              <a:off x="2702" y="982"/>
              <a:ext cx="157" cy="301"/>
            </a:xfrm>
            <a:custGeom>
              <a:avLst/>
              <a:gdLst>
                <a:gd name="T0" fmla="*/ 0 w 157"/>
                <a:gd name="T1" fmla="*/ 0 h 301"/>
                <a:gd name="T2" fmla="*/ 0 w 157"/>
                <a:gd name="T3" fmla="*/ 0 h 301"/>
                <a:gd name="T4" fmla="*/ 7 w 157"/>
                <a:gd name="T5" fmla="*/ 0 h 301"/>
                <a:gd name="T6" fmla="*/ 7 w 157"/>
                <a:gd name="T7" fmla="*/ 7 h 301"/>
                <a:gd name="T8" fmla="*/ 13 w 157"/>
                <a:gd name="T9" fmla="*/ 7 h 301"/>
                <a:gd name="T10" fmla="*/ 13 w 157"/>
                <a:gd name="T11" fmla="*/ 14 h 301"/>
                <a:gd name="T12" fmla="*/ 20 w 157"/>
                <a:gd name="T13" fmla="*/ 14 h 301"/>
                <a:gd name="T14" fmla="*/ 20 w 157"/>
                <a:gd name="T15" fmla="*/ 20 h 301"/>
                <a:gd name="T16" fmla="*/ 26 w 157"/>
                <a:gd name="T17" fmla="*/ 20 h 301"/>
                <a:gd name="T18" fmla="*/ 26 w 157"/>
                <a:gd name="T19" fmla="*/ 26 h 301"/>
                <a:gd name="T20" fmla="*/ 26 w 157"/>
                <a:gd name="T21" fmla="*/ 33 h 301"/>
                <a:gd name="T22" fmla="*/ 32 w 157"/>
                <a:gd name="T23" fmla="*/ 33 h 301"/>
                <a:gd name="T24" fmla="*/ 32 w 157"/>
                <a:gd name="T25" fmla="*/ 40 h 301"/>
                <a:gd name="T26" fmla="*/ 39 w 157"/>
                <a:gd name="T27" fmla="*/ 40 h 301"/>
                <a:gd name="T28" fmla="*/ 39 w 157"/>
                <a:gd name="T29" fmla="*/ 46 h 301"/>
                <a:gd name="T30" fmla="*/ 46 w 157"/>
                <a:gd name="T31" fmla="*/ 53 h 301"/>
                <a:gd name="T32" fmla="*/ 46 w 157"/>
                <a:gd name="T33" fmla="*/ 59 h 301"/>
                <a:gd name="T34" fmla="*/ 52 w 157"/>
                <a:gd name="T35" fmla="*/ 59 h 301"/>
                <a:gd name="T36" fmla="*/ 52 w 157"/>
                <a:gd name="T37" fmla="*/ 65 h 301"/>
                <a:gd name="T38" fmla="*/ 52 w 157"/>
                <a:gd name="T39" fmla="*/ 72 h 301"/>
                <a:gd name="T40" fmla="*/ 59 w 157"/>
                <a:gd name="T41" fmla="*/ 72 h 301"/>
                <a:gd name="T42" fmla="*/ 59 w 157"/>
                <a:gd name="T43" fmla="*/ 79 h 301"/>
                <a:gd name="T44" fmla="*/ 65 w 157"/>
                <a:gd name="T45" fmla="*/ 79 h 301"/>
                <a:gd name="T46" fmla="*/ 65 w 157"/>
                <a:gd name="T47" fmla="*/ 85 h 301"/>
                <a:gd name="T48" fmla="*/ 65 w 157"/>
                <a:gd name="T49" fmla="*/ 92 h 301"/>
                <a:gd name="T50" fmla="*/ 71 w 157"/>
                <a:gd name="T51" fmla="*/ 92 h 301"/>
                <a:gd name="T52" fmla="*/ 71 w 157"/>
                <a:gd name="T53" fmla="*/ 98 h 301"/>
                <a:gd name="T54" fmla="*/ 71 w 157"/>
                <a:gd name="T55" fmla="*/ 104 h 301"/>
                <a:gd name="T56" fmla="*/ 78 w 157"/>
                <a:gd name="T57" fmla="*/ 104 h 301"/>
                <a:gd name="T58" fmla="*/ 78 w 157"/>
                <a:gd name="T59" fmla="*/ 111 h 301"/>
                <a:gd name="T60" fmla="*/ 85 w 157"/>
                <a:gd name="T61" fmla="*/ 118 h 301"/>
                <a:gd name="T62" fmla="*/ 85 w 157"/>
                <a:gd name="T63" fmla="*/ 124 h 301"/>
                <a:gd name="T64" fmla="*/ 85 w 157"/>
                <a:gd name="T65" fmla="*/ 131 h 301"/>
                <a:gd name="T66" fmla="*/ 91 w 157"/>
                <a:gd name="T67" fmla="*/ 137 h 301"/>
                <a:gd name="T68" fmla="*/ 91 w 157"/>
                <a:gd name="T69" fmla="*/ 143 h 301"/>
                <a:gd name="T70" fmla="*/ 98 w 157"/>
                <a:gd name="T71" fmla="*/ 150 h 301"/>
                <a:gd name="T72" fmla="*/ 98 w 157"/>
                <a:gd name="T73" fmla="*/ 157 h 301"/>
                <a:gd name="T74" fmla="*/ 104 w 157"/>
                <a:gd name="T75" fmla="*/ 163 h 301"/>
                <a:gd name="T76" fmla="*/ 104 w 157"/>
                <a:gd name="T77" fmla="*/ 170 h 301"/>
                <a:gd name="T78" fmla="*/ 110 w 157"/>
                <a:gd name="T79" fmla="*/ 176 h 301"/>
                <a:gd name="T80" fmla="*/ 110 w 157"/>
                <a:gd name="T81" fmla="*/ 182 h 301"/>
                <a:gd name="T82" fmla="*/ 110 w 157"/>
                <a:gd name="T83" fmla="*/ 189 h 301"/>
                <a:gd name="T84" fmla="*/ 117 w 157"/>
                <a:gd name="T85" fmla="*/ 196 h 301"/>
                <a:gd name="T86" fmla="*/ 117 w 157"/>
                <a:gd name="T87" fmla="*/ 203 h 301"/>
                <a:gd name="T88" fmla="*/ 124 w 157"/>
                <a:gd name="T89" fmla="*/ 209 h 301"/>
                <a:gd name="T90" fmla="*/ 124 w 157"/>
                <a:gd name="T91" fmla="*/ 215 h 301"/>
                <a:gd name="T92" fmla="*/ 124 w 157"/>
                <a:gd name="T93" fmla="*/ 222 h 301"/>
                <a:gd name="T94" fmla="*/ 130 w 157"/>
                <a:gd name="T95" fmla="*/ 228 h 301"/>
                <a:gd name="T96" fmla="*/ 130 w 157"/>
                <a:gd name="T97" fmla="*/ 235 h 301"/>
                <a:gd name="T98" fmla="*/ 130 w 157"/>
                <a:gd name="T99" fmla="*/ 242 h 301"/>
                <a:gd name="T100" fmla="*/ 137 w 157"/>
                <a:gd name="T101" fmla="*/ 242 h 301"/>
                <a:gd name="T102" fmla="*/ 137 w 157"/>
                <a:gd name="T103" fmla="*/ 248 h 301"/>
                <a:gd name="T104" fmla="*/ 137 w 157"/>
                <a:gd name="T105" fmla="*/ 254 h 301"/>
                <a:gd name="T106" fmla="*/ 143 w 157"/>
                <a:gd name="T107" fmla="*/ 261 h 301"/>
                <a:gd name="T108" fmla="*/ 143 w 157"/>
                <a:gd name="T109" fmla="*/ 267 h 301"/>
                <a:gd name="T110" fmla="*/ 149 w 157"/>
                <a:gd name="T111" fmla="*/ 274 h 301"/>
                <a:gd name="T112" fmla="*/ 149 w 157"/>
                <a:gd name="T113" fmla="*/ 281 h 301"/>
                <a:gd name="T114" fmla="*/ 149 w 157"/>
                <a:gd name="T115" fmla="*/ 287 h 301"/>
                <a:gd name="T116" fmla="*/ 149 w 157"/>
                <a:gd name="T117" fmla="*/ 293 h 301"/>
                <a:gd name="T118" fmla="*/ 156 w 157"/>
                <a:gd name="T119" fmla="*/ 293 h 301"/>
                <a:gd name="T120" fmla="*/ 156 w 157"/>
                <a:gd name="T121" fmla="*/ 300 h 30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7"/>
                <a:gd name="T184" fmla="*/ 0 h 301"/>
                <a:gd name="T185" fmla="*/ 157 w 157"/>
                <a:gd name="T186" fmla="*/ 301 h 30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7" h="301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13" y="7"/>
                  </a:lnTo>
                  <a:lnTo>
                    <a:pt x="13" y="14"/>
                  </a:lnTo>
                  <a:lnTo>
                    <a:pt x="20" y="14"/>
                  </a:lnTo>
                  <a:lnTo>
                    <a:pt x="20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32" y="33"/>
                  </a:lnTo>
                  <a:lnTo>
                    <a:pt x="32" y="40"/>
                  </a:lnTo>
                  <a:lnTo>
                    <a:pt x="39" y="40"/>
                  </a:lnTo>
                  <a:lnTo>
                    <a:pt x="39" y="46"/>
                  </a:lnTo>
                  <a:lnTo>
                    <a:pt x="46" y="53"/>
                  </a:lnTo>
                  <a:lnTo>
                    <a:pt x="46" y="59"/>
                  </a:lnTo>
                  <a:lnTo>
                    <a:pt x="52" y="59"/>
                  </a:lnTo>
                  <a:lnTo>
                    <a:pt x="52" y="65"/>
                  </a:lnTo>
                  <a:lnTo>
                    <a:pt x="52" y="72"/>
                  </a:lnTo>
                  <a:lnTo>
                    <a:pt x="59" y="72"/>
                  </a:lnTo>
                  <a:lnTo>
                    <a:pt x="59" y="79"/>
                  </a:lnTo>
                  <a:lnTo>
                    <a:pt x="65" y="79"/>
                  </a:lnTo>
                  <a:lnTo>
                    <a:pt x="65" y="85"/>
                  </a:lnTo>
                  <a:lnTo>
                    <a:pt x="65" y="92"/>
                  </a:lnTo>
                  <a:lnTo>
                    <a:pt x="71" y="92"/>
                  </a:lnTo>
                  <a:lnTo>
                    <a:pt x="71" y="98"/>
                  </a:lnTo>
                  <a:lnTo>
                    <a:pt x="71" y="104"/>
                  </a:lnTo>
                  <a:lnTo>
                    <a:pt x="78" y="104"/>
                  </a:lnTo>
                  <a:lnTo>
                    <a:pt x="78" y="111"/>
                  </a:lnTo>
                  <a:lnTo>
                    <a:pt x="85" y="118"/>
                  </a:lnTo>
                  <a:lnTo>
                    <a:pt x="85" y="124"/>
                  </a:lnTo>
                  <a:lnTo>
                    <a:pt x="85" y="131"/>
                  </a:lnTo>
                  <a:lnTo>
                    <a:pt x="91" y="137"/>
                  </a:lnTo>
                  <a:lnTo>
                    <a:pt x="91" y="143"/>
                  </a:lnTo>
                  <a:lnTo>
                    <a:pt x="98" y="150"/>
                  </a:lnTo>
                  <a:lnTo>
                    <a:pt x="98" y="157"/>
                  </a:lnTo>
                  <a:lnTo>
                    <a:pt x="104" y="163"/>
                  </a:lnTo>
                  <a:lnTo>
                    <a:pt x="104" y="170"/>
                  </a:lnTo>
                  <a:lnTo>
                    <a:pt x="110" y="176"/>
                  </a:lnTo>
                  <a:lnTo>
                    <a:pt x="110" y="182"/>
                  </a:lnTo>
                  <a:lnTo>
                    <a:pt x="110" y="189"/>
                  </a:lnTo>
                  <a:lnTo>
                    <a:pt x="117" y="196"/>
                  </a:lnTo>
                  <a:lnTo>
                    <a:pt x="117" y="203"/>
                  </a:lnTo>
                  <a:lnTo>
                    <a:pt x="124" y="209"/>
                  </a:lnTo>
                  <a:lnTo>
                    <a:pt x="124" y="215"/>
                  </a:lnTo>
                  <a:lnTo>
                    <a:pt x="124" y="222"/>
                  </a:lnTo>
                  <a:lnTo>
                    <a:pt x="130" y="228"/>
                  </a:lnTo>
                  <a:lnTo>
                    <a:pt x="130" y="235"/>
                  </a:lnTo>
                  <a:lnTo>
                    <a:pt x="130" y="242"/>
                  </a:lnTo>
                  <a:lnTo>
                    <a:pt x="137" y="242"/>
                  </a:lnTo>
                  <a:lnTo>
                    <a:pt x="137" y="248"/>
                  </a:lnTo>
                  <a:lnTo>
                    <a:pt x="137" y="254"/>
                  </a:lnTo>
                  <a:lnTo>
                    <a:pt x="143" y="261"/>
                  </a:lnTo>
                  <a:lnTo>
                    <a:pt x="143" y="267"/>
                  </a:lnTo>
                  <a:lnTo>
                    <a:pt x="149" y="274"/>
                  </a:lnTo>
                  <a:lnTo>
                    <a:pt x="149" y="281"/>
                  </a:lnTo>
                  <a:lnTo>
                    <a:pt x="149" y="287"/>
                  </a:lnTo>
                  <a:lnTo>
                    <a:pt x="149" y="293"/>
                  </a:lnTo>
                  <a:lnTo>
                    <a:pt x="156" y="293"/>
                  </a:lnTo>
                  <a:lnTo>
                    <a:pt x="156" y="300"/>
                  </a:lnTo>
                </a:path>
              </a:pathLst>
            </a:custGeom>
            <a:noFill/>
            <a:ln w="50800" cap="rnd">
              <a:solidFill>
                <a:srgbClr val="438E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4" name="Freeform 10"/>
            <p:cNvSpPr>
              <a:spLocks/>
            </p:cNvSpPr>
            <p:nvPr/>
          </p:nvSpPr>
          <p:spPr bwMode="auto">
            <a:xfrm>
              <a:off x="2858" y="1282"/>
              <a:ext cx="469" cy="886"/>
            </a:xfrm>
            <a:custGeom>
              <a:avLst/>
              <a:gdLst>
                <a:gd name="T0" fmla="*/ 0 w 469"/>
                <a:gd name="T1" fmla="*/ 0 h 886"/>
                <a:gd name="T2" fmla="*/ 0 w 469"/>
                <a:gd name="T3" fmla="*/ 13 h 886"/>
                <a:gd name="T4" fmla="*/ 7 w 469"/>
                <a:gd name="T5" fmla="*/ 20 h 886"/>
                <a:gd name="T6" fmla="*/ 13 w 469"/>
                <a:gd name="T7" fmla="*/ 39 h 886"/>
                <a:gd name="T8" fmla="*/ 20 w 469"/>
                <a:gd name="T9" fmla="*/ 52 h 886"/>
                <a:gd name="T10" fmla="*/ 20 w 469"/>
                <a:gd name="T11" fmla="*/ 65 h 886"/>
                <a:gd name="T12" fmla="*/ 26 w 469"/>
                <a:gd name="T13" fmla="*/ 71 h 886"/>
                <a:gd name="T14" fmla="*/ 32 w 469"/>
                <a:gd name="T15" fmla="*/ 85 h 886"/>
                <a:gd name="T16" fmla="*/ 32 w 469"/>
                <a:gd name="T17" fmla="*/ 98 h 886"/>
                <a:gd name="T18" fmla="*/ 39 w 469"/>
                <a:gd name="T19" fmla="*/ 110 h 886"/>
                <a:gd name="T20" fmla="*/ 45 w 469"/>
                <a:gd name="T21" fmla="*/ 130 h 886"/>
                <a:gd name="T22" fmla="*/ 52 w 469"/>
                <a:gd name="T23" fmla="*/ 137 h 886"/>
                <a:gd name="T24" fmla="*/ 52 w 469"/>
                <a:gd name="T25" fmla="*/ 149 h 886"/>
                <a:gd name="T26" fmla="*/ 59 w 469"/>
                <a:gd name="T27" fmla="*/ 163 h 886"/>
                <a:gd name="T28" fmla="*/ 65 w 469"/>
                <a:gd name="T29" fmla="*/ 176 h 886"/>
                <a:gd name="T30" fmla="*/ 65 w 469"/>
                <a:gd name="T31" fmla="*/ 188 h 886"/>
                <a:gd name="T32" fmla="*/ 71 w 469"/>
                <a:gd name="T33" fmla="*/ 209 h 886"/>
                <a:gd name="T34" fmla="*/ 78 w 469"/>
                <a:gd name="T35" fmla="*/ 234 h 886"/>
                <a:gd name="T36" fmla="*/ 84 w 469"/>
                <a:gd name="T37" fmla="*/ 248 h 886"/>
                <a:gd name="T38" fmla="*/ 91 w 469"/>
                <a:gd name="T39" fmla="*/ 260 h 886"/>
                <a:gd name="T40" fmla="*/ 98 w 469"/>
                <a:gd name="T41" fmla="*/ 273 h 886"/>
                <a:gd name="T42" fmla="*/ 104 w 469"/>
                <a:gd name="T43" fmla="*/ 299 h 886"/>
                <a:gd name="T44" fmla="*/ 110 w 469"/>
                <a:gd name="T45" fmla="*/ 312 h 886"/>
                <a:gd name="T46" fmla="*/ 110 w 469"/>
                <a:gd name="T47" fmla="*/ 326 h 886"/>
                <a:gd name="T48" fmla="*/ 117 w 469"/>
                <a:gd name="T49" fmla="*/ 332 h 886"/>
                <a:gd name="T50" fmla="*/ 123 w 469"/>
                <a:gd name="T51" fmla="*/ 345 h 886"/>
                <a:gd name="T52" fmla="*/ 123 w 469"/>
                <a:gd name="T53" fmla="*/ 358 h 886"/>
                <a:gd name="T54" fmla="*/ 130 w 469"/>
                <a:gd name="T55" fmla="*/ 371 h 886"/>
                <a:gd name="T56" fmla="*/ 137 w 469"/>
                <a:gd name="T57" fmla="*/ 391 h 886"/>
                <a:gd name="T58" fmla="*/ 143 w 469"/>
                <a:gd name="T59" fmla="*/ 404 h 886"/>
                <a:gd name="T60" fmla="*/ 156 w 469"/>
                <a:gd name="T61" fmla="*/ 436 h 886"/>
                <a:gd name="T62" fmla="*/ 162 w 469"/>
                <a:gd name="T63" fmla="*/ 455 h 886"/>
                <a:gd name="T64" fmla="*/ 169 w 469"/>
                <a:gd name="T65" fmla="*/ 462 h 886"/>
                <a:gd name="T66" fmla="*/ 169 w 469"/>
                <a:gd name="T67" fmla="*/ 475 h 886"/>
                <a:gd name="T68" fmla="*/ 176 w 469"/>
                <a:gd name="T69" fmla="*/ 488 h 886"/>
                <a:gd name="T70" fmla="*/ 182 w 469"/>
                <a:gd name="T71" fmla="*/ 508 h 886"/>
                <a:gd name="T72" fmla="*/ 189 w 469"/>
                <a:gd name="T73" fmla="*/ 527 h 886"/>
                <a:gd name="T74" fmla="*/ 195 w 469"/>
                <a:gd name="T75" fmla="*/ 540 h 886"/>
                <a:gd name="T76" fmla="*/ 201 w 469"/>
                <a:gd name="T77" fmla="*/ 554 h 886"/>
                <a:gd name="T78" fmla="*/ 208 w 469"/>
                <a:gd name="T79" fmla="*/ 573 h 886"/>
                <a:gd name="T80" fmla="*/ 215 w 469"/>
                <a:gd name="T81" fmla="*/ 579 h 886"/>
                <a:gd name="T82" fmla="*/ 228 w 469"/>
                <a:gd name="T83" fmla="*/ 605 h 886"/>
                <a:gd name="T84" fmla="*/ 234 w 469"/>
                <a:gd name="T85" fmla="*/ 618 h 886"/>
                <a:gd name="T86" fmla="*/ 240 w 469"/>
                <a:gd name="T87" fmla="*/ 632 h 886"/>
                <a:gd name="T88" fmla="*/ 267 w 469"/>
                <a:gd name="T89" fmla="*/ 671 h 886"/>
                <a:gd name="T90" fmla="*/ 267 w 469"/>
                <a:gd name="T91" fmla="*/ 683 h 886"/>
                <a:gd name="T92" fmla="*/ 286 w 469"/>
                <a:gd name="T93" fmla="*/ 710 h 886"/>
                <a:gd name="T94" fmla="*/ 319 w 469"/>
                <a:gd name="T95" fmla="*/ 761 h 886"/>
                <a:gd name="T96" fmla="*/ 345 w 469"/>
                <a:gd name="T97" fmla="*/ 788 h 886"/>
                <a:gd name="T98" fmla="*/ 358 w 469"/>
                <a:gd name="T99" fmla="*/ 807 h 886"/>
                <a:gd name="T100" fmla="*/ 377 w 469"/>
                <a:gd name="T101" fmla="*/ 827 h 886"/>
                <a:gd name="T102" fmla="*/ 430 w 469"/>
                <a:gd name="T103" fmla="*/ 860 h 886"/>
                <a:gd name="T104" fmla="*/ 468 w 469"/>
                <a:gd name="T105" fmla="*/ 885 h 88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9"/>
                <a:gd name="T160" fmla="*/ 0 h 886"/>
                <a:gd name="T161" fmla="*/ 469 w 469"/>
                <a:gd name="T162" fmla="*/ 886 h 88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9" h="88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7" y="20"/>
                  </a:lnTo>
                  <a:lnTo>
                    <a:pt x="13" y="32"/>
                  </a:lnTo>
                  <a:lnTo>
                    <a:pt x="13" y="39"/>
                  </a:lnTo>
                  <a:lnTo>
                    <a:pt x="13" y="46"/>
                  </a:lnTo>
                  <a:lnTo>
                    <a:pt x="20" y="52"/>
                  </a:lnTo>
                  <a:lnTo>
                    <a:pt x="20" y="59"/>
                  </a:lnTo>
                  <a:lnTo>
                    <a:pt x="20" y="65"/>
                  </a:lnTo>
                  <a:lnTo>
                    <a:pt x="26" y="65"/>
                  </a:lnTo>
                  <a:lnTo>
                    <a:pt x="26" y="71"/>
                  </a:lnTo>
                  <a:lnTo>
                    <a:pt x="26" y="78"/>
                  </a:lnTo>
                  <a:lnTo>
                    <a:pt x="32" y="85"/>
                  </a:lnTo>
                  <a:lnTo>
                    <a:pt x="32" y="91"/>
                  </a:lnTo>
                  <a:lnTo>
                    <a:pt x="32" y="98"/>
                  </a:lnTo>
                  <a:lnTo>
                    <a:pt x="39" y="104"/>
                  </a:lnTo>
                  <a:lnTo>
                    <a:pt x="39" y="110"/>
                  </a:lnTo>
                  <a:lnTo>
                    <a:pt x="45" y="124"/>
                  </a:lnTo>
                  <a:lnTo>
                    <a:pt x="45" y="130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2" y="143"/>
                  </a:lnTo>
                  <a:lnTo>
                    <a:pt x="52" y="149"/>
                  </a:lnTo>
                  <a:lnTo>
                    <a:pt x="52" y="156"/>
                  </a:lnTo>
                  <a:lnTo>
                    <a:pt x="59" y="163"/>
                  </a:lnTo>
                  <a:lnTo>
                    <a:pt x="59" y="169"/>
                  </a:lnTo>
                  <a:lnTo>
                    <a:pt x="65" y="176"/>
                  </a:lnTo>
                  <a:lnTo>
                    <a:pt x="65" y="182"/>
                  </a:lnTo>
                  <a:lnTo>
                    <a:pt x="65" y="188"/>
                  </a:lnTo>
                  <a:lnTo>
                    <a:pt x="71" y="202"/>
                  </a:lnTo>
                  <a:lnTo>
                    <a:pt x="71" y="209"/>
                  </a:lnTo>
                  <a:lnTo>
                    <a:pt x="78" y="221"/>
                  </a:lnTo>
                  <a:lnTo>
                    <a:pt x="78" y="234"/>
                  </a:lnTo>
                  <a:lnTo>
                    <a:pt x="84" y="241"/>
                  </a:lnTo>
                  <a:lnTo>
                    <a:pt x="84" y="248"/>
                  </a:lnTo>
                  <a:lnTo>
                    <a:pt x="91" y="254"/>
                  </a:lnTo>
                  <a:lnTo>
                    <a:pt x="91" y="260"/>
                  </a:lnTo>
                  <a:lnTo>
                    <a:pt x="91" y="267"/>
                  </a:lnTo>
                  <a:lnTo>
                    <a:pt x="98" y="273"/>
                  </a:lnTo>
                  <a:lnTo>
                    <a:pt x="98" y="280"/>
                  </a:lnTo>
                  <a:lnTo>
                    <a:pt x="104" y="299"/>
                  </a:lnTo>
                  <a:lnTo>
                    <a:pt x="104" y="306"/>
                  </a:lnTo>
                  <a:lnTo>
                    <a:pt x="110" y="312"/>
                  </a:lnTo>
                  <a:lnTo>
                    <a:pt x="110" y="319"/>
                  </a:lnTo>
                  <a:lnTo>
                    <a:pt x="110" y="326"/>
                  </a:lnTo>
                  <a:lnTo>
                    <a:pt x="117" y="326"/>
                  </a:lnTo>
                  <a:lnTo>
                    <a:pt x="117" y="332"/>
                  </a:lnTo>
                  <a:lnTo>
                    <a:pt x="117" y="338"/>
                  </a:lnTo>
                  <a:lnTo>
                    <a:pt x="123" y="345"/>
                  </a:lnTo>
                  <a:lnTo>
                    <a:pt x="123" y="352"/>
                  </a:lnTo>
                  <a:lnTo>
                    <a:pt x="123" y="358"/>
                  </a:lnTo>
                  <a:lnTo>
                    <a:pt x="130" y="365"/>
                  </a:lnTo>
                  <a:lnTo>
                    <a:pt x="130" y="371"/>
                  </a:lnTo>
                  <a:lnTo>
                    <a:pt x="130" y="377"/>
                  </a:lnTo>
                  <a:lnTo>
                    <a:pt x="137" y="391"/>
                  </a:lnTo>
                  <a:lnTo>
                    <a:pt x="143" y="397"/>
                  </a:lnTo>
                  <a:lnTo>
                    <a:pt x="143" y="404"/>
                  </a:lnTo>
                  <a:lnTo>
                    <a:pt x="149" y="423"/>
                  </a:lnTo>
                  <a:lnTo>
                    <a:pt x="156" y="436"/>
                  </a:lnTo>
                  <a:lnTo>
                    <a:pt x="162" y="449"/>
                  </a:lnTo>
                  <a:lnTo>
                    <a:pt x="162" y="455"/>
                  </a:lnTo>
                  <a:lnTo>
                    <a:pt x="162" y="462"/>
                  </a:lnTo>
                  <a:lnTo>
                    <a:pt x="169" y="462"/>
                  </a:lnTo>
                  <a:lnTo>
                    <a:pt x="169" y="469"/>
                  </a:lnTo>
                  <a:lnTo>
                    <a:pt x="169" y="475"/>
                  </a:lnTo>
                  <a:lnTo>
                    <a:pt x="176" y="482"/>
                  </a:lnTo>
                  <a:lnTo>
                    <a:pt x="176" y="488"/>
                  </a:lnTo>
                  <a:lnTo>
                    <a:pt x="176" y="494"/>
                  </a:lnTo>
                  <a:lnTo>
                    <a:pt x="182" y="508"/>
                  </a:lnTo>
                  <a:lnTo>
                    <a:pt x="189" y="515"/>
                  </a:lnTo>
                  <a:lnTo>
                    <a:pt x="189" y="527"/>
                  </a:lnTo>
                  <a:lnTo>
                    <a:pt x="195" y="527"/>
                  </a:lnTo>
                  <a:lnTo>
                    <a:pt x="195" y="540"/>
                  </a:lnTo>
                  <a:lnTo>
                    <a:pt x="201" y="547"/>
                  </a:lnTo>
                  <a:lnTo>
                    <a:pt x="201" y="554"/>
                  </a:lnTo>
                  <a:lnTo>
                    <a:pt x="208" y="566"/>
                  </a:lnTo>
                  <a:lnTo>
                    <a:pt x="208" y="573"/>
                  </a:lnTo>
                  <a:lnTo>
                    <a:pt x="215" y="573"/>
                  </a:lnTo>
                  <a:lnTo>
                    <a:pt x="215" y="579"/>
                  </a:lnTo>
                  <a:lnTo>
                    <a:pt x="228" y="599"/>
                  </a:lnTo>
                  <a:lnTo>
                    <a:pt x="228" y="605"/>
                  </a:lnTo>
                  <a:lnTo>
                    <a:pt x="234" y="612"/>
                  </a:lnTo>
                  <a:lnTo>
                    <a:pt x="234" y="618"/>
                  </a:lnTo>
                  <a:lnTo>
                    <a:pt x="240" y="625"/>
                  </a:lnTo>
                  <a:lnTo>
                    <a:pt x="240" y="632"/>
                  </a:lnTo>
                  <a:lnTo>
                    <a:pt x="254" y="651"/>
                  </a:lnTo>
                  <a:lnTo>
                    <a:pt x="267" y="671"/>
                  </a:lnTo>
                  <a:lnTo>
                    <a:pt x="267" y="677"/>
                  </a:lnTo>
                  <a:lnTo>
                    <a:pt x="267" y="683"/>
                  </a:lnTo>
                  <a:lnTo>
                    <a:pt x="279" y="703"/>
                  </a:lnTo>
                  <a:lnTo>
                    <a:pt x="286" y="710"/>
                  </a:lnTo>
                  <a:lnTo>
                    <a:pt x="319" y="755"/>
                  </a:lnTo>
                  <a:lnTo>
                    <a:pt x="319" y="761"/>
                  </a:lnTo>
                  <a:lnTo>
                    <a:pt x="332" y="775"/>
                  </a:lnTo>
                  <a:lnTo>
                    <a:pt x="345" y="788"/>
                  </a:lnTo>
                  <a:lnTo>
                    <a:pt x="352" y="800"/>
                  </a:lnTo>
                  <a:lnTo>
                    <a:pt x="358" y="807"/>
                  </a:lnTo>
                  <a:lnTo>
                    <a:pt x="364" y="814"/>
                  </a:lnTo>
                  <a:lnTo>
                    <a:pt x="377" y="827"/>
                  </a:lnTo>
                  <a:lnTo>
                    <a:pt x="391" y="840"/>
                  </a:lnTo>
                  <a:lnTo>
                    <a:pt x="430" y="860"/>
                  </a:lnTo>
                  <a:lnTo>
                    <a:pt x="436" y="866"/>
                  </a:lnTo>
                  <a:lnTo>
                    <a:pt x="468" y="885"/>
                  </a:lnTo>
                </a:path>
              </a:pathLst>
            </a:custGeom>
            <a:noFill/>
            <a:ln w="50800" cap="rnd">
              <a:solidFill>
                <a:srgbClr val="438E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Freeform 11"/>
            <p:cNvSpPr>
              <a:spLocks/>
            </p:cNvSpPr>
            <p:nvPr/>
          </p:nvSpPr>
          <p:spPr bwMode="auto">
            <a:xfrm>
              <a:off x="3326" y="2167"/>
              <a:ext cx="229" cy="47"/>
            </a:xfrm>
            <a:custGeom>
              <a:avLst/>
              <a:gdLst>
                <a:gd name="T0" fmla="*/ 0 w 229"/>
                <a:gd name="T1" fmla="*/ 0 h 47"/>
                <a:gd name="T2" fmla="*/ 7 w 229"/>
                <a:gd name="T3" fmla="*/ 0 h 47"/>
                <a:gd name="T4" fmla="*/ 20 w 229"/>
                <a:gd name="T5" fmla="*/ 7 h 47"/>
                <a:gd name="T6" fmla="*/ 111 w 229"/>
                <a:gd name="T7" fmla="*/ 33 h 47"/>
                <a:gd name="T8" fmla="*/ 228 w 229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47"/>
                <a:gd name="T17" fmla="*/ 229 w 22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4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  <a:lnTo>
                    <a:pt x="111" y="33"/>
                  </a:lnTo>
                  <a:lnTo>
                    <a:pt x="228" y="46"/>
                  </a:lnTo>
                </a:path>
              </a:pathLst>
            </a:custGeom>
            <a:noFill/>
            <a:ln w="50800" cap="rnd">
              <a:solidFill>
                <a:srgbClr val="438E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6013" y="2625725"/>
            <a:ext cx="2806700" cy="1987550"/>
            <a:chOff x="2315" y="962"/>
            <a:chExt cx="1768" cy="1252"/>
          </a:xfrm>
        </p:grpSpPr>
        <p:sp>
          <p:nvSpPr>
            <p:cNvPr id="59414" name="Freeform 13"/>
            <p:cNvSpPr>
              <a:spLocks/>
            </p:cNvSpPr>
            <p:nvPr/>
          </p:nvSpPr>
          <p:spPr bwMode="auto">
            <a:xfrm>
              <a:off x="2315" y="1314"/>
              <a:ext cx="657" cy="900"/>
            </a:xfrm>
            <a:custGeom>
              <a:avLst/>
              <a:gdLst>
                <a:gd name="T0" fmla="*/ 71 w 657"/>
                <a:gd name="T1" fmla="*/ 886 h 900"/>
                <a:gd name="T2" fmla="*/ 214 w 657"/>
                <a:gd name="T3" fmla="*/ 847 h 900"/>
                <a:gd name="T4" fmla="*/ 247 w 657"/>
                <a:gd name="T5" fmla="*/ 828 h 900"/>
                <a:gd name="T6" fmla="*/ 279 w 657"/>
                <a:gd name="T7" fmla="*/ 801 h 900"/>
                <a:gd name="T8" fmla="*/ 292 w 657"/>
                <a:gd name="T9" fmla="*/ 795 h 900"/>
                <a:gd name="T10" fmla="*/ 305 w 657"/>
                <a:gd name="T11" fmla="*/ 775 h 900"/>
                <a:gd name="T12" fmla="*/ 318 w 657"/>
                <a:gd name="T13" fmla="*/ 762 h 900"/>
                <a:gd name="T14" fmla="*/ 331 w 657"/>
                <a:gd name="T15" fmla="*/ 749 h 900"/>
                <a:gd name="T16" fmla="*/ 344 w 657"/>
                <a:gd name="T17" fmla="*/ 736 h 900"/>
                <a:gd name="T18" fmla="*/ 357 w 657"/>
                <a:gd name="T19" fmla="*/ 717 h 900"/>
                <a:gd name="T20" fmla="*/ 383 w 657"/>
                <a:gd name="T21" fmla="*/ 684 h 900"/>
                <a:gd name="T22" fmla="*/ 403 w 657"/>
                <a:gd name="T23" fmla="*/ 645 h 900"/>
                <a:gd name="T24" fmla="*/ 409 w 657"/>
                <a:gd name="T25" fmla="*/ 639 h 900"/>
                <a:gd name="T26" fmla="*/ 415 w 657"/>
                <a:gd name="T27" fmla="*/ 619 h 900"/>
                <a:gd name="T28" fmla="*/ 435 w 657"/>
                <a:gd name="T29" fmla="*/ 586 h 900"/>
                <a:gd name="T30" fmla="*/ 442 w 657"/>
                <a:gd name="T31" fmla="*/ 573 h 900"/>
                <a:gd name="T32" fmla="*/ 448 w 657"/>
                <a:gd name="T33" fmla="*/ 554 h 900"/>
                <a:gd name="T34" fmla="*/ 454 w 657"/>
                <a:gd name="T35" fmla="*/ 541 h 900"/>
                <a:gd name="T36" fmla="*/ 467 w 657"/>
                <a:gd name="T37" fmla="*/ 522 h 900"/>
                <a:gd name="T38" fmla="*/ 474 w 657"/>
                <a:gd name="T39" fmla="*/ 502 h 900"/>
                <a:gd name="T40" fmla="*/ 481 w 657"/>
                <a:gd name="T41" fmla="*/ 495 h 900"/>
                <a:gd name="T42" fmla="*/ 481 w 657"/>
                <a:gd name="T43" fmla="*/ 483 h 900"/>
                <a:gd name="T44" fmla="*/ 487 w 657"/>
                <a:gd name="T45" fmla="*/ 462 h 900"/>
                <a:gd name="T46" fmla="*/ 493 w 657"/>
                <a:gd name="T47" fmla="*/ 450 h 900"/>
                <a:gd name="T48" fmla="*/ 500 w 657"/>
                <a:gd name="T49" fmla="*/ 443 h 900"/>
                <a:gd name="T50" fmla="*/ 506 w 657"/>
                <a:gd name="T51" fmla="*/ 417 h 900"/>
                <a:gd name="T52" fmla="*/ 513 w 657"/>
                <a:gd name="T53" fmla="*/ 404 h 900"/>
                <a:gd name="T54" fmla="*/ 520 w 657"/>
                <a:gd name="T55" fmla="*/ 391 h 900"/>
                <a:gd name="T56" fmla="*/ 526 w 657"/>
                <a:gd name="T57" fmla="*/ 371 h 900"/>
                <a:gd name="T58" fmla="*/ 532 w 657"/>
                <a:gd name="T59" fmla="*/ 359 h 900"/>
                <a:gd name="T60" fmla="*/ 539 w 657"/>
                <a:gd name="T61" fmla="*/ 339 h 900"/>
                <a:gd name="T62" fmla="*/ 545 w 657"/>
                <a:gd name="T63" fmla="*/ 326 h 900"/>
                <a:gd name="T64" fmla="*/ 545 w 657"/>
                <a:gd name="T65" fmla="*/ 313 h 900"/>
                <a:gd name="T66" fmla="*/ 552 w 657"/>
                <a:gd name="T67" fmla="*/ 293 h 900"/>
                <a:gd name="T68" fmla="*/ 559 w 657"/>
                <a:gd name="T69" fmla="*/ 287 h 900"/>
                <a:gd name="T70" fmla="*/ 565 w 657"/>
                <a:gd name="T71" fmla="*/ 274 h 900"/>
                <a:gd name="T72" fmla="*/ 571 w 657"/>
                <a:gd name="T73" fmla="*/ 254 h 900"/>
                <a:gd name="T74" fmla="*/ 571 w 657"/>
                <a:gd name="T75" fmla="*/ 241 h 900"/>
                <a:gd name="T76" fmla="*/ 578 w 657"/>
                <a:gd name="T77" fmla="*/ 228 h 900"/>
                <a:gd name="T78" fmla="*/ 584 w 657"/>
                <a:gd name="T79" fmla="*/ 215 h 900"/>
                <a:gd name="T80" fmla="*/ 584 w 657"/>
                <a:gd name="T81" fmla="*/ 202 h 900"/>
                <a:gd name="T82" fmla="*/ 591 w 657"/>
                <a:gd name="T83" fmla="*/ 189 h 900"/>
                <a:gd name="T84" fmla="*/ 598 w 657"/>
                <a:gd name="T85" fmla="*/ 182 h 900"/>
                <a:gd name="T86" fmla="*/ 598 w 657"/>
                <a:gd name="T87" fmla="*/ 170 h 900"/>
                <a:gd name="T88" fmla="*/ 604 w 657"/>
                <a:gd name="T89" fmla="*/ 156 h 900"/>
                <a:gd name="T90" fmla="*/ 604 w 657"/>
                <a:gd name="T91" fmla="*/ 143 h 900"/>
                <a:gd name="T92" fmla="*/ 610 w 657"/>
                <a:gd name="T93" fmla="*/ 137 h 900"/>
                <a:gd name="T94" fmla="*/ 610 w 657"/>
                <a:gd name="T95" fmla="*/ 124 h 900"/>
                <a:gd name="T96" fmla="*/ 617 w 657"/>
                <a:gd name="T97" fmla="*/ 117 h 900"/>
                <a:gd name="T98" fmla="*/ 623 w 657"/>
                <a:gd name="T99" fmla="*/ 104 h 900"/>
                <a:gd name="T100" fmla="*/ 630 w 657"/>
                <a:gd name="T101" fmla="*/ 78 h 900"/>
                <a:gd name="T102" fmla="*/ 637 w 657"/>
                <a:gd name="T103" fmla="*/ 65 h 900"/>
                <a:gd name="T104" fmla="*/ 643 w 657"/>
                <a:gd name="T105" fmla="*/ 39 h 900"/>
                <a:gd name="T106" fmla="*/ 649 w 657"/>
                <a:gd name="T107" fmla="*/ 33 h 900"/>
                <a:gd name="T108" fmla="*/ 649 w 657"/>
                <a:gd name="T109" fmla="*/ 20 h 900"/>
                <a:gd name="T110" fmla="*/ 656 w 657"/>
                <a:gd name="T111" fmla="*/ 14 h 900"/>
                <a:gd name="T112" fmla="*/ 656 w 657"/>
                <a:gd name="T113" fmla="*/ 0 h 9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7"/>
                <a:gd name="T172" fmla="*/ 0 h 900"/>
                <a:gd name="T173" fmla="*/ 657 w 657"/>
                <a:gd name="T174" fmla="*/ 900 h 90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7" h="900">
                  <a:moveTo>
                    <a:pt x="0" y="899"/>
                  </a:moveTo>
                  <a:lnTo>
                    <a:pt x="71" y="886"/>
                  </a:lnTo>
                  <a:lnTo>
                    <a:pt x="188" y="860"/>
                  </a:lnTo>
                  <a:lnTo>
                    <a:pt x="214" y="847"/>
                  </a:lnTo>
                  <a:lnTo>
                    <a:pt x="233" y="834"/>
                  </a:lnTo>
                  <a:lnTo>
                    <a:pt x="247" y="828"/>
                  </a:lnTo>
                  <a:lnTo>
                    <a:pt x="253" y="821"/>
                  </a:lnTo>
                  <a:lnTo>
                    <a:pt x="279" y="801"/>
                  </a:lnTo>
                  <a:lnTo>
                    <a:pt x="286" y="795"/>
                  </a:lnTo>
                  <a:lnTo>
                    <a:pt x="292" y="795"/>
                  </a:lnTo>
                  <a:lnTo>
                    <a:pt x="292" y="789"/>
                  </a:lnTo>
                  <a:lnTo>
                    <a:pt x="305" y="775"/>
                  </a:lnTo>
                  <a:lnTo>
                    <a:pt x="311" y="775"/>
                  </a:lnTo>
                  <a:lnTo>
                    <a:pt x="318" y="762"/>
                  </a:lnTo>
                  <a:lnTo>
                    <a:pt x="325" y="756"/>
                  </a:lnTo>
                  <a:lnTo>
                    <a:pt x="331" y="749"/>
                  </a:lnTo>
                  <a:lnTo>
                    <a:pt x="337" y="743"/>
                  </a:lnTo>
                  <a:lnTo>
                    <a:pt x="344" y="736"/>
                  </a:lnTo>
                  <a:lnTo>
                    <a:pt x="350" y="729"/>
                  </a:lnTo>
                  <a:lnTo>
                    <a:pt x="357" y="717"/>
                  </a:lnTo>
                  <a:lnTo>
                    <a:pt x="364" y="710"/>
                  </a:lnTo>
                  <a:lnTo>
                    <a:pt x="383" y="684"/>
                  </a:lnTo>
                  <a:lnTo>
                    <a:pt x="389" y="671"/>
                  </a:lnTo>
                  <a:lnTo>
                    <a:pt x="403" y="645"/>
                  </a:lnTo>
                  <a:lnTo>
                    <a:pt x="403" y="639"/>
                  </a:lnTo>
                  <a:lnTo>
                    <a:pt x="409" y="639"/>
                  </a:lnTo>
                  <a:lnTo>
                    <a:pt x="409" y="632"/>
                  </a:lnTo>
                  <a:lnTo>
                    <a:pt x="415" y="619"/>
                  </a:lnTo>
                  <a:lnTo>
                    <a:pt x="435" y="593"/>
                  </a:lnTo>
                  <a:lnTo>
                    <a:pt x="435" y="586"/>
                  </a:lnTo>
                  <a:lnTo>
                    <a:pt x="435" y="580"/>
                  </a:lnTo>
                  <a:lnTo>
                    <a:pt x="442" y="573"/>
                  </a:lnTo>
                  <a:lnTo>
                    <a:pt x="448" y="561"/>
                  </a:lnTo>
                  <a:lnTo>
                    <a:pt x="448" y="554"/>
                  </a:lnTo>
                  <a:lnTo>
                    <a:pt x="454" y="547"/>
                  </a:lnTo>
                  <a:lnTo>
                    <a:pt x="454" y="541"/>
                  </a:lnTo>
                  <a:lnTo>
                    <a:pt x="461" y="534"/>
                  </a:lnTo>
                  <a:lnTo>
                    <a:pt x="467" y="522"/>
                  </a:lnTo>
                  <a:lnTo>
                    <a:pt x="467" y="508"/>
                  </a:lnTo>
                  <a:lnTo>
                    <a:pt x="474" y="502"/>
                  </a:lnTo>
                  <a:lnTo>
                    <a:pt x="474" y="495"/>
                  </a:lnTo>
                  <a:lnTo>
                    <a:pt x="481" y="495"/>
                  </a:lnTo>
                  <a:lnTo>
                    <a:pt x="481" y="489"/>
                  </a:lnTo>
                  <a:lnTo>
                    <a:pt x="481" y="483"/>
                  </a:lnTo>
                  <a:lnTo>
                    <a:pt x="487" y="469"/>
                  </a:lnTo>
                  <a:lnTo>
                    <a:pt x="487" y="462"/>
                  </a:lnTo>
                  <a:lnTo>
                    <a:pt x="493" y="456"/>
                  </a:lnTo>
                  <a:lnTo>
                    <a:pt x="493" y="450"/>
                  </a:lnTo>
                  <a:lnTo>
                    <a:pt x="500" y="450"/>
                  </a:lnTo>
                  <a:lnTo>
                    <a:pt x="500" y="443"/>
                  </a:lnTo>
                  <a:lnTo>
                    <a:pt x="500" y="437"/>
                  </a:lnTo>
                  <a:lnTo>
                    <a:pt x="506" y="417"/>
                  </a:lnTo>
                  <a:lnTo>
                    <a:pt x="513" y="410"/>
                  </a:lnTo>
                  <a:lnTo>
                    <a:pt x="513" y="404"/>
                  </a:lnTo>
                  <a:lnTo>
                    <a:pt x="513" y="398"/>
                  </a:lnTo>
                  <a:lnTo>
                    <a:pt x="520" y="391"/>
                  </a:lnTo>
                  <a:lnTo>
                    <a:pt x="526" y="378"/>
                  </a:lnTo>
                  <a:lnTo>
                    <a:pt x="526" y="371"/>
                  </a:lnTo>
                  <a:lnTo>
                    <a:pt x="526" y="365"/>
                  </a:lnTo>
                  <a:lnTo>
                    <a:pt x="532" y="359"/>
                  </a:lnTo>
                  <a:lnTo>
                    <a:pt x="532" y="352"/>
                  </a:lnTo>
                  <a:lnTo>
                    <a:pt x="539" y="339"/>
                  </a:lnTo>
                  <a:lnTo>
                    <a:pt x="539" y="332"/>
                  </a:lnTo>
                  <a:lnTo>
                    <a:pt x="545" y="326"/>
                  </a:lnTo>
                  <a:lnTo>
                    <a:pt x="545" y="320"/>
                  </a:lnTo>
                  <a:lnTo>
                    <a:pt x="545" y="313"/>
                  </a:lnTo>
                  <a:lnTo>
                    <a:pt x="552" y="299"/>
                  </a:lnTo>
                  <a:lnTo>
                    <a:pt x="552" y="293"/>
                  </a:lnTo>
                  <a:lnTo>
                    <a:pt x="559" y="293"/>
                  </a:lnTo>
                  <a:lnTo>
                    <a:pt x="559" y="287"/>
                  </a:lnTo>
                  <a:lnTo>
                    <a:pt x="559" y="280"/>
                  </a:lnTo>
                  <a:lnTo>
                    <a:pt x="565" y="274"/>
                  </a:lnTo>
                  <a:lnTo>
                    <a:pt x="565" y="267"/>
                  </a:lnTo>
                  <a:lnTo>
                    <a:pt x="571" y="254"/>
                  </a:lnTo>
                  <a:lnTo>
                    <a:pt x="571" y="248"/>
                  </a:lnTo>
                  <a:lnTo>
                    <a:pt x="571" y="241"/>
                  </a:lnTo>
                  <a:lnTo>
                    <a:pt x="578" y="235"/>
                  </a:lnTo>
                  <a:lnTo>
                    <a:pt x="578" y="228"/>
                  </a:lnTo>
                  <a:lnTo>
                    <a:pt x="578" y="221"/>
                  </a:lnTo>
                  <a:lnTo>
                    <a:pt x="584" y="215"/>
                  </a:lnTo>
                  <a:lnTo>
                    <a:pt x="584" y="209"/>
                  </a:lnTo>
                  <a:lnTo>
                    <a:pt x="584" y="202"/>
                  </a:lnTo>
                  <a:lnTo>
                    <a:pt x="591" y="196"/>
                  </a:lnTo>
                  <a:lnTo>
                    <a:pt x="591" y="189"/>
                  </a:lnTo>
                  <a:lnTo>
                    <a:pt x="591" y="182"/>
                  </a:lnTo>
                  <a:lnTo>
                    <a:pt x="598" y="182"/>
                  </a:lnTo>
                  <a:lnTo>
                    <a:pt x="598" y="176"/>
                  </a:lnTo>
                  <a:lnTo>
                    <a:pt x="598" y="170"/>
                  </a:lnTo>
                  <a:lnTo>
                    <a:pt x="604" y="163"/>
                  </a:lnTo>
                  <a:lnTo>
                    <a:pt x="604" y="156"/>
                  </a:lnTo>
                  <a:lnTo>
                    <a:pt x="604" y="150"/>
                  </a:lnTo>
                  <a:lnTo>
                    <a:pt x="604" y="143"/>
                  </a:lnTo>
                  <a:lnTo>
                    <a:pt x="610" y="143"/>
                  </a:lnTo>
                  <a:lnTo>
                    <a:pt x="610" y="137"/>
                  </a:lnTo>
                  <a:lnTo>
                    <a:pt x="610" y="131"/>
                  </a:lnTo>
                  <a:lnTo>
                    <a:pt x="610" y="124"/>
                  </a:lnTo>
                  <a:lnTo>
                    <a:pt x="617" y="124"/>
                  </a:lnTo>
                  <a:lnTo>
                    <a:pt x="617" y="117"/>
                  </a:lnTo>
                  <a:lnTo>
                    <a:pt x="617" y="111"/>
                  </a:lnTo>
                  <a:lnTo>
                    <a:pt x="623" y="104"/>
                  </a:lnTo>
                  <a:lnTo>
                    <a:pt x="623" y="98"/>
                  </a:lnTo>
                  <a:lnTo>
                    <a:pt x="630" y="78"/>
                  </a:lnTo>
                  <a:lnTo>
                    <a:pt x="630" y="72"/>
                  </a:lnTo>
                  <a:lnTo>
                    <a:pt x="637" y="65"/>
                  </a:lnTo>
                  <a:lnTo>
                    <a:pt x="637" y="59"/>
                  </a:lnTo>
                  <a:lnTo>
                    <a:pt x="643" y="39"/>
                  </a:lnTo>
                  <a:lnTo>
                    <a:pt x="643" y="33"/>
                  </a:lnTo>
                  <a:lnTo>
                    <a:pt x="649" y="33"/>
                  </a:lnTo>
                  <a:lnTo>
                    <a:pt x="649" y="26"/>
                  </a:lnTo>
                  <a:lnTo>
                    <a:pt x="649" y="20"/>
                  </a:lnTo>
                  <a:lnTo>
                    <a:pt x="649" y="14"/>
                  </a:lnTo>
                  <a:lnTo>
                    <a:pt x="656" y="14"/>
                  </a:lnTo>
                  <a:lnTo>
                    <a:pt x="656" y="7"/>
                  </a:lnTo>
                  <a:lnTo>
                    <a:pt x="656" y="0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5" name="Freeform 14"/>
            <p:cNvSpPr>
              <a:spLocks/>
            </p:cNvSpPr>
            <p:nvPr/>
          </p:nvSpPr>
          <p:spPr bwMode="auto">
            <a:xfrm>
              <a:off x="2971" y="1001"/>
              <a:ext cx="150" cy="314"/>
            </a:xfrm>
            <a:custGeom>
              <a:avLst/>
              <a:gdLst>
                <a:gd name="T0" fmla="*/ 0 w 150"/>
                <a:gd name="T1" fmla="*/ 313 h 314"/>
                <a:gd name="T2" fmla="*/ 0 w 150"/>
                <a:gd name="T3" fmla="*/ 313 h 314"/>
                <a:gd name="T4" fmla="*/ 0 w 150"/>
                <a:gd name="T5" fmla="*/ 306 h 314"/>
                <a:gd name="T6" fmla="*/ 6 w 150"/>
                <a:gd name="T7" fmla="*/ 306 h 314"/>
                <a:gd name="T8" fmla="*/ 6 w 150"/>
                <a:gd name="T9" fmla="*/ 300 h 314"/>
                <a:gd name="T10" fmla="*/ 6 w 150"/>
                <a:gd name="T11" fmla="*/ 293 h 314"/>
                <a:gd name="T12" fmla="*/ 13 w 150"/>
                <a:gd name="T13" fmla="*/ 281 h 314"/>
                <a:gd name="T14" fmla="*/ 13 w 150"/>
                <a:gd name="T15" fmla="*/ 274 h 314"/>
                <a:gd name="T16" fmla="*/ 19 w 150"/>
                <a:gd name="T17" fmla="*/ 274 h 314"/>
                <a:gd name="T18" fmla="*/ 19 w 150"/>
                <a:gd name="T19" fmla="*/ 267 h 314"/>
                <a:gd name="T20" fmla="*/ 19 w 150"/>
                <a:gd name="T21" fmla="*/ 261 h 314"/>
                <a:gd name="T22" fmla="*/ 19 w 150"/>
                <a:gd name="T23" fmla="*/ 254 h 314"/>
                <a:gd name="T24" fmla="*/ 25 w 150"/>
                <a:gd name="T25" fmla="*/ 248 h 314"/>
                <a:gd name="T26" fmla="*/ 25 w 150"/>
                <a:gd name="T27" fmla="*/ 242 h 314"/>
                <a:gd name="T28" fmla="*/ 32 w 150"/>
                <a:gd name="T29" fmla="*/ 235 h 314"/>
                <a:gd name="T30" fmla="*/ 32 w 150"/>
                <a:gd name="T31" fmla="*/ 228 h 314"/>
                <a:gd name="T32" fmla="*/ 32 w 150"/>
                <a:gd name="T33" fmla="*/ 222 h 314"/>
                <a:gd name="T34" fmla="*/ 38 w 150"/>
                <a:gd name="T35" fmla="*/ 215 h 314"/>
                <a:gd name="T36" fmla="*/ 38 w 150"/>
                <a:gd name="T37" fmla="*/ 209 h 314"/>
                <a:gd name="T38" fmla="*/ 45 w 150"/>
                <a:gd name="T39" fmla="*/ 203 h 314"/>
                <a:gd name="T40" fmla="*/ 45 w 150"/>
                <a:gd name="T41" fmla="*/ 196 h 314"/>
                <a:gd name="T42" fmla="*/ 45 w 150"/>
                <a:gd name="T43" fmla="*/ 189 h 314"/>
                <a:gd name="T44" fmla="*/ 52 w 150"/>
                <a:gd name="T45" fmla="*/ 183 h 314"/>
                <a:gd name="T46" fmla="*/ 52 w 150"/>
                <a:gd name="T47" fmla="*/ 176 h 314"/>
                <a:gd name="T48" fmla="*/ 52 w 150"/>
                <a:gd name="T49" fmla="*/ 170 h 314"/>
                <a:gd name="T50" fmla="*/ 58 w 150"/>
                <a:gd name="T51" fmla="*/ 170 h 314"/>
                <a:gd name="T52" fmla="*/ 58 w 150"/>
                <a:gd name="T53" fmla="*/ 163 h 314"/>
                <a:gd name="T54" fmla="*/ 58 w 150"/>
                <a:gd name="T55" fmla="*/ 157 h 314"/>
                <a:gd name="T56" fmla="*/ 64 w 150"/>
                <a:gd name="T57" fmla="*/ 157 h 314"/>
                <a:gd name="T58" fmla="*/ 64 w 150"/>
                <a:gd name="T59" fmla="*/ 150 h 314"/>
                <a:gd name="T60" fmla="*/ 64 w 150"/>
                <a:gd name="T61" fmla="*/ 143 h 314"/>
                <a:gd name="T62" fmla="*/ 71 w 150"/>
                <a:gd name="T63" fmla="*/ 143 h 314"/>
                <a:gd name="T64" fmla="*/ 71 w 150"/>
                <a:gd name="T65" fmla="*/ 137 h 314"/>
                <a:gd name="T66" fmla="*/ 71 w 150"/>
                <a:gd name="T67" fmla="*/ 131 h 314"/>
                <a:gd name="T68" fmla="*/ 77 w 150"/>
                <a:gd name="T69" fmla="*/ 124 h 314"/>
                <a:gd name="T70" fmla="*/ 77 w 150"/>
                <a:gd name="T71" fmla="*/ 118 h 314"/>
                <a:gd name="T72" fmla="*/ 77 w 150"/>
                <a:gd name="T73" fmla="*/ 111 h 314"/>
                <a:gd name="T74" fmla="*/ 84 w 150"/>
                <a:gd name="T75" fmla="*/ 111 h 314"/>
                <a:gd name="T76" fmla="*/ 84 w 150"/>
                <a:gd name="T77" fmla="*/ 104 h 314"/>
                <a:gd name="T78" fmla="*/ 84 w 150"/>
                <a:gd name="T79" fmla="*/ 98 h 314"/>
                <a:gd name="T80" fmla="*/ 91 w 150"/>
                <a:gd name="T81" fmla="*/ 98 h 314"/>
                <a:gd name="T82" fmla="*/ 91 w 150"/>
                <a:gd name="T83" fmla="*/ 92 h 314"/>
                <a:gd name="T84" fmla="*/ 91 w 150"/>
                <a:gd name="T85" fmla="*/ 85 h 314"/>
                <a:gd name="T86" fmla="*/ 97 w 150"/>
                <a:gd name="T87" fmla="*/ 85 h 314"/>
                <a:gd name="T88" fmla="*/ 97 w 150"/>
                <a:gd name="T89" fmla="*/ 79 h 314"/>
                <a:gd name="T90" fmla="*/ 97 w 150"/>
                <a:gd name="T91" fmla="*/ 72 h 314"/>
                <a:gd name="T92" fmla="*/ 103 w 150"/>
                <a:gd name="T93" fmla="*/ 72 h 314"/>
                <a:gd name="T94" fmla="*/ 103 w 150"/>
                <a:gd name="T95" fmla="*/ 65 h 314"/>
                <a:gd name="T96" fmla="*/ 110 w 150"/>
                <a:gd name="T97" fmla="*/ 59 h 314"/>
                <a:gd name="T98" fmla="*/ 110 w 150"/>
                <a:gd name="T99" fmla="*/ 53 h 314"/>
                <a:gd name="T100" fmla="*/ 116 w 150"/>
                <a:gd name="T101" fmla="*/ 53 h 314"/>
                <a:gd name="T102" fmla="*/ 116 w 150"/>
                <a:gd name="T103" fmla="*/ 46 h 314"/>
                <a:gd name="T104" fmla="*/ 116 w 150"/>
                <a:gd name="T105" fmla="*/ 40 h 314"/>
                <a:gd name="T106" fmla="*/ 123 w 150"/>
                <a:gd name="T107" fmla="*/ 40 h 314"/>
                <a:gd name="T108" fmla="*/ 123 w 150"/>
                <a:gd name="T109" fmla="*/ 33 h 314"/>
                <a:gd name="T110" fmla="*/ 130 w 150"/>
                <a:gd name="T111" fmla="*/ 26 h 314"/>
                <a:gd name="T112" fmla="*/ 130 w 150"/>
                <a:gd name="T113" fmla="*/ 20 h 314"/>
                <a:gd name="T114" fmla="*/ 136 w 150"/>
                <a:gd name="T115" fmla="*/ 20 h 314"/>
                <a:gd name="T116" fmla="*/ 136 w 150"/>
                <a:gd name="T117" fmla="*/ 14 h 314"/>
                <a:gd name="T118" fmla="*/ 142 w 150"/>
                <a:gd name="T119" fmla="*/ 14 h 314"/>
                <a:gd name="T120" fmla="*/ 142 w 150"/>
                <a:gd name="T121" fmla="*/ 7 h 314"/>
                <a:gd name="T122" fmla="*/ 149 w 150"/>
                <a:gd name="T123" fmla="*/ 0 h 3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0"/>
                <a:gd name="T187" fmla="*/ 0 h 314"/>
                <a:gd name="T188" fmla="*/ 150 w 150"/>
                <a:gd name="T189" fmla="*/ 314 h 31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0" h="314">
                  <a:moveTo>
                    <a:pt x="0" y="313"/>
                  </a:moveTo>
                  <a:lnTo>
                    <a:pt x="0" y="313"/>
                  </a:lnTo>
                  <a:lnTo>
                    <a:pt x="0" y="306"/>
                  </a:lnTo>
                  <a:lnTo>
                    <a:pt x="6" y="306"/>
                  </a:lnTo>
                  <a:lnTo>
                    <a:pt x="6" y="300"/>
                  </a:lnTo>
                  <a:lnTo>
                    <a:pt x="6" y="293"/>
                  </a:lnTo>
                  <a:lnTo>
                    <a:pt x="13" y="281"/>
                  </a:lnTo>
                  <a:lnTo>
                    <a:pt x="13" y="274"/>
                  </a:lnTo>
                  <a:lnTo>
                    <a:pt x="19" y="274"/>
                  </a:lnTo>
                  <a:lnTo>
                    <a:pt x="19" y="267"/>
                  </a:lnTo>
                  <a:lnTo>
                    <a:pt x="19" y="261"/>
                  </a:lnTo>
                  <a:lnTo>
                    <a:pt x="19" y="254"/>
                  </a:lnTo>
                  <a:lnTo>
                    <a:pt x="25" y="248"/>
                  </a:lnTo>
                  <a:lnTo>
                    <a:pt x="25" y="242"/>
                  </a:lnTo>
                  <a:lnTo>
                    <a:pt x="32" y="235"/>
                  </a:lnTo>
                  <a:lnTo>
                    <a:pt x="32" y="228"/>
                  </a:lnTo>
                  <a:lnTo>
                    <a:pt x="32" y="222"/>
                  </a:lnTo>
                  <a:lnTo>
                    <a:pt x="38" y="215"/>
                  </a:lnTo>
                  <a:lnTo>
                    <a:pt x="38" y="209"/>
                  </a:lnTo>
                  <a:lnTo>
                    <a:pt x="45" y="203"/>
                  </a:lnTo>
                  <a:lnTo>
                    <a:pt x="45" y="196"/>
                  </a:lnTo>
                  <a:lnTo>
                    <a:pt x="45" y="189"/>
                  </a:lnTo>
                  <a:lnTo>
                    <a:pt x="52" y="183"/>
                  </a:lnTo>
                  <a:lnTo>
                    <a:pt x="52" y="176"/>
                  </a:lnTo>
                  <a:lnTo>
                    <a:pt x="52" y="170"/>
                  </a:lnTo>
                  <a:lnTo>
                    <a:pt x="58" y="170"/>
                  </a:lnTo>
                  <a:lnTo>
                    <a:pt x="58" y="163"/>
                  </a:lnTo>
                  <a:lnTo>
                    <a:pt x="58" y="157"/>
                  </a:lnTo>
                  <a:lnTo>
                    <a:pt x="64" y="157"/>
                  </a:lnTo>
                  <a:lnTo>
                    <a:pt x="64" y="150"/>
                  </a:lnTo>
                  <a:lnTo>
                    <a:pt x="64" y="143"/>
                  </a:lnTo>
                  <a:lnTo>
                    <a:pt x="71" y="143"/>
                  </a:lnTo>
                  <a:lnTo>
                    <a:pt x="71" y="137"/>
                  </a:lnTo>
                  <a:lnTo>
                    <a:pt x="71" y="131"/>
                  </a:lnTo>
                  <a:lnTo>
                    <a:pt x="77" y="124"/>
                  </a:lnTo>
                  <a:lnTo>
                    <a:pt x="77" y="118"/>
                  </a:lnTo>
                  <a:lnTo>
                    <a:pt x="77" y="111"/>
                  </a:lnTo>
                  <a:lnTo>
                    <a:pt x="84" y="111"/>
                  </a:lnTo>
                  <a:lnTo>
                    <a:pt x="84" y="104"/>
                  </a:lnTo>
                  <a:lnTo>
                    <a:pt x="84" y="98"/>
                  </a:lnTo>
                  <a:lnTo>
                    <a:pt x="91" y="98"/>
                  </a:lnTo>
                  <a:lnTo>
                    <a:pt x="91" y="92"/>
                  </a:lnTo>
                  <a:lnTo>
                    <a:pt x="91" y="85"/>
                  </a:lnTo>
                  <a:lnTo>
                    <a:pt x="97" y="85"/>
                  </a:lnTo>
                  <a:lnTo>
                    <a:pt x="97" y="79"/>
                  </a:lnTo>
                  <a:lnTo>
                    <a:pt x="97" y="72"/>
                  </a:lnTo>
                  <a:lnTo>
                    <a:pt x="103" y="72"/>
                  </a:lnTo>
                  <a:lnTo>
                    <a:pt x="103" y="65"/>
                  </a:lnTo>
                  <a:lnTo>
                    <a:pt x="110" y="59"/>
                  </a:lnTo>
                  <a:lnTo>
                    <a:pt x="110" y="53"/>
                  </a:lnTo>
                  <a:lnTo>
                    <a:pt x="116" y="53"/>
                  </a:lnTo>
                  <a:lnTo>
                    <a:pt x="116" y="46"/>
                  </a:lnTo>
                  <a:lnTo>
                    <a:pt x="116" y="40"/>
                  </a:lnTo>
                  <a:lnTo>
                    <a:pt x="123" y="40"/>
                  </a:lnTo>
                  <a:lnTo>
                    <a:pt x="123" y="33"/>
                  </a:lnTo>
                  <a:lnTo>
                    <a:pt x="130" y="26"/>
                  </a:lnTo>
                  <a:lnTo>
                    <a:pt x="130" y="20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42" y="14"/>
                  </a:lnTo>
                  <a:lnTo>
                    <a:pt x="142" y="7"/>
                  </a:lnTo>
                  <a:lnTo>
                    <a:pt x="149" y="0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6" name="Freeform 15"/>
            <p:cNvSpPr>
              <a:spLocks/>
            </p:cNvSpPr>
            <p:nvPr/>
          </p:nvSpPr>
          <p:spPr bwMode="auto">
            <a:xfrm>
              <a:off x="3120" y="962"/>
              <a:ext cx="111" cy="40"/>
            </a:xfrm>
            <a:custGeom>
              <a:avLst/>
              <a:gdLst>
                <a:gd name="T0" fmla="*/ 0 w 111"/>
                <a:gd name="T1" fmla="*/ 39 h 40"/>
                <a:gd name="T2" fmla="*/ 0 w 111"/>
                <a:gd name="T3" fmla="*/ 39 h 40"/>
                <a:gd name="T4" fmla="*/ 0 w 111"/>
                <a:gd name="T5" fmla="*/ 33 h 40"/>
                <a:gd name="T6" fmla="*/ 6 w 111"/>
                <a:gd name="T7" fmla="*/ 33 h 40"/>
                <a:gd name="T8" fmla="*/ 6 w 111"/>
                <a:gd name="T9" fmla="*/ 26 h 40"/>
                <a:gd name="T10" fmla="*/ 13 w 111"/>
                <a:gd name="T11" fmla="*/ 26 h 40"/>
                <a:gd name="T12" fmla="*/ 13 w 111"/>
                <a:gd name="T13" fmla="*/ 20 h 40"/>
                <a:gd name="T14" fmla="*/ 19 w 111"/>
                <a:gd name="T15" fmla="*/ 20 h 40"/>
                <a:gd name="T16" fmla="*/ 25 w 111"/>
                <a:gd name="T17" fmla="*/ 14 h 40"/>
                <a:gd name="T18" fmla="*/ 32 w 111"/>
                <a:gd name="T19" fmla="*/ 14 h 40"/>
                <a:gd name="T20" fmla="*/ 32 w 111"/>
                <a:gd name="T21" fmla="*/ 7 h 40"/>
                <a:gd name="T22" fmla="*/ 39 w 111"/>
                <a:gd name="T23" fmla="*/ 7 h 40"/>
                <a:gd name="T24" fmla="*/ 45 w 111"/>
                <a:gd name="T25" fmla="*/ 7 h 40"/>
                <a:gd name="T26" fmla="*/ 45 w 111"/>
                <a:gd name="T27" fmla="*/ 0 h 40"/>
                <a:gd name="T28" fmla="*/ 52 w 111"/>
                <a:gd name="T29" fmla="*/ 0 h 40"/>
                <a:gd name="T30" fmla="*/ 58 w 111"/>
                <a:gd name="T31" fmla="*/ 0 h 40"/>
                <a:gd name="T32" fmla="*/ 64 w 111"/>
                <a:gd name="T33" fmla="*/ 0 h 40"/>
                <a:gd name="T34" fmla="*/ 71 w 111"/>
                <a:gd name="T35" fmla="*/ 0 h 40"/>
                <a:gd name="T36" fmla="*/ 78 w 111"/>
                <a:gd name="T37" fmla="*/ 0 h 40"/>
                <a:gd name="T38" fmla="*/ 84 w 111"/>
                <a:gd name="T39" fmla="*/ 0 h 40"/>
                <a:gd name="T40" fmla="*/ 84 w 111"/>
                <a:gd name="T41" fmla="*/ 7 h 40"/>
                <a:gd name="T42" fmla="*/ 91 w 111"/>
                <a:gd name="T43" fmla="*/ 7 h 40"/>
                <a:gd name="T44" fmla="*/ 97 w 111"/>
                <a:gd name="T45" fmla="*/ 7 h 40"/>
                <a:gd name="T46" fmla="*/ 97 w 111"/>
                <a:gd name="T47" fmla="*/ 14 h 40"/>
                <a:gd name="T48" fmla="*/ 103 w 111"/>
                <a:gd name="T49" fmla="*/ 14 h 40"/>
                <a:gd name="T50" fmla="*/ 103 w 111"/>
                <a:gd name="T51" fmla="*/ 20 h 40"/>
                <a:gd name="T52" fmla="*/ 110 w 111"/>
                <a:gd name="T53" fmla="*/ 20 h 4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1"/>
                <a:gd name="T82" fmla="*/ 0 h 40"/>
                <a:gd name="T83" fmla="*/ 111 w 111"/>
                <a:gd name="T84" fmla="*/ 40 h 4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1" h="40">
                  <a:moveTo>
                    <a:pt x="0" y="39"/>
                  </a:moveTo>
                  <a:lnTo>
                    <a:pt x="0" y="39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6" y="26"/>
                  </a:lnTo>
                  <a:lnTo>
                    <a:pt x="13" y="26"/>
                  </a:lnTo>
                  <a:lnTo>
                    <a:pt x="13" y="20"/>
                  </a:lnTo>
                  <a:lnTo>
                    <a:pt x="19" y="20"/>
                  </a:lnTo>
                  <a:lnTo>
                    <a:pt x="25" y="14"/>
                  </a:lnTo>
                  <a:lnTo>
                    <a:pt x="32" y="14"/>
                  </a:lnTo>
                  <a:lnTo>
                    <a:pt x="32" y="7"/>
                  </a:lnTo>
                  <a:lnTo>
                    <a:pt x="39" y="7"/>
                  </a:lnTo>
                  <a:lnTo>
                    <a:pt x="45" y="7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7"/>
                  </a:lnTo>
                  <a:lnTo>
                    <a:pt x="91" y="7"/>
                  </a:lnTo>
                  <a:lnTo>
                    <a:pt x="97" y="7"/>
                  </a:lnTo>
                  <a:lnTo>
                    <a:pt x="97" y="14"/>
                  </a:lnTo>
                  <a:lnTo>
                    <a:pt x="103" y="14"/>
                  </a:lnTo>
                  <a:lnTo>
                    <a:pt x="103" y="20"/>
                  </a:lnTo>
                  <a:lnTo>
                    <a:pt x="110" y="20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7" name="Freeform 16"/>
            <p:cNvSpPr>
              <a:spLocks/>
            </p:cNvSpPr>
            <p:nvPr/>
          </p:nvSpPr>
          <p:spPr bwMode="auto">
            <a:xfrm>
              <a:off x="3230" y="982"/>
              <a:ext cx="157" cy="301"/>
            </a:xfrm>
            <a:custGeom>
              <a:avLst/>
              <a:gdLst>
                <a:gd name="T0" fmla="*/ 0 w 157"/>
                <a:gd name="T1" fmla="*/ 0 h 301"/>
                <a:gd name="T2" fmla="*/ 0 w 157"/>
                <a:gd name="T3" fmla="*/ 0 h 301"/>
                <a:gd name="T4" fmla="*/ 7 w 157"/>
                <a:gd name="T5" fmla="*/ 0 h 301"/>
                <a:gd name="T6" fmla="*/ 7 w 157"/>
                <a:gd name="T7" fmla="*/ 7 h 301"/>
                <a:gd name="T8" fmla="*/ 13 w 157"/>
                <a:gd name="T9" fmla="*/ 7 h 301"/>
                <a:gd name="T10" fmla="*/ 13 w 157"/>
                <a:gd name="T11" fmla="*/ 14 h 301"/>
                <a:gd name="T12" fmla="*/ 20 w 157"/>
                <a:gd name="T13" fmla="*/ 14 h 301"/>
                <a:gd name="T14" fmla="*/ 20 w 157"/>
                <a:gd name="T15" fmla="*/ 20 h 301"/>
                <a:gd name="T16" fmla="*/ 26 w 157"/>
                <a:gd name="T17" fmla="*/ 20 h 301"/>
                <a:gd name="T18" fmla="*/ 26 w 157"/>
                <a:gd name="T19" fmla="*/ 26 h 301"/>
                <a:gd name="T20" fmla="*/ 26 w 157"/>
                <a:gd name="T21" fmla="*/ 33 h 301"/>
                <a:gd name="T22" fmla="*/ 32 w 157"/>
                <a:gd name="T23" fmla="*/ 33 h 301"/>
                <a:gd name="T24" fmla="*/ 32 w 157"/>
                <a:gd name="T25" fmla="*/ 40 h 301"/>
                <a:gd name="T26" fmla="*/ 39 w 157"/>
                <a:gd name="T27" fmla="*/ 40 h 301"/>
                <a:gd name="T28" fmla="*/ 39 w 157"/>
                <a:gd name="T29" fmla="*/ 46 h 301"/>
                <a:gd name="T30" fmla="*/ 46 w 157"/>
                <a:gd name="T31" fmla="*/ 53 h 301"/>
                <a:gd name="T32" fmla="*/ 46 w 157"/>
                <a:gd name="T33" fmla="*/ 59 h 301"/>
                <a:gd name="T34" fmla="*/ 52 w 157"/>
                <a:gd name="T35" fmla="*/ 59 h 301"/>
                <a:gd name="T36" fmla="*/ 52 w 157"/>
                <a:gd name="T37" fmla="*/ 65 h 301"/>
                <a:gd name="T38" fmla="*/ 52 w 157"/>
                <a:gd name="T39" fmla="*/ 72 h 301"/>
                <a:gd name="T40" fmla="*/ 59 w 157"/>
                <a:gd name="T41" fmla="*/ 72 h 301"/>
                <a:gd name="T42" fmla="*/ 59 w 157"/>
                <a:gd name="T43" fmla="*/ 79 h 301"/>
                <a:gd name="T44" fmla="*/ 65 w 157"/>
                <a:gd name="T45" fmla="*/ 79 h 301"/>
                <a:gd name="T46" fmla="*/ 65 w 157"/>
                <a:gd name="T47" fmla="*/ 85 h 301"/>
                <a:gd name="T48" fmla="*/ 65 w 157"/>
                <a:gd name="T49" fmla="*/ 92 h 301"/>
                <a:gd name="T50" fmla="*/ 71 w 157"/>
                <a:gd name="T51" fmla="*/ 92 h 301"/>
                <a:gd name="T52" fmla="*/ 71 w 157"/>
                <a:gd name="T53" fmla="*/ 98 h 301"/>
                <a:gd name="T54" fmla="*/ 71 w 157"/>
                <a:gd name="T55" fmla="*/ 104 h 301"/>
                <a:gd name="T56" fmla="*/ 78 w 157"/>
                <a:gd name="T57" fmla="*/ 104 h 301"/>
                <a:gd name="T58" fmla="*/ 78 w 157"/>
                <a:gd name="T59" fmla="*/ 111 h 301"/>
                <a:gd name="T60" fmla="*/ 85 w 157"/>
                <a:gd name="T61" fmla="*/ 118 h 301"/>
                <a:gd name="T62" fmla="*/ 85 w 157"/>
                <a:gd name="T63" fmla="*/ 124 h 301"/>
                <a:gd name="T64" fmla="*/ 85 w 157"/>
                <a:gd name="T65" fmla="*/ 131 h 301"/>
                <a:gd name="T66" fmla="*/ 91 w 157"/>
                <a:gd name="T67" fmla="*/ 137 h 301"/>
                <a:gd name="T68" fmla="*/ 91 w 157"/>
                <a:gd name="T69" fmla="*/ 143 h 301"/>
                <a:gd name="T70" fmla="*/ 98 w 157"/>
                <a:gd name="T71" fmla="*/ 150 h 301"/>
                <a:gd name="T72" fmla="*/ 98 w 157"/>
                <a:gd name="T73" fmla="*/ 157 h 301"/>
                <a:gd name="T74" fmla="*/ 104 w 157"/>
                <a:gd name="T75" fmla="*/ 163 h 301"/>
                <a:gd name="T76" fmla="*/ 104 w 157"/>
                <a:gd name="T77" fmla="*/ 170 h 301"/>
                <a:gd name="T78" fmla="*/ 110 w 157"/>
                <a:gd name="T79" fmla="*/ 176 h 301"/>
                <a:gd name="T80" fmla="*/ 110 w 157"/>
                <a:gd name="T81" fmla="*/ 182 h 301"/>
                <a:gd name="T82" fmla="*/ 110 w 157"/>
                <a:gd name="T83" fmla="*/ 189 h 301"/>
                <a:gd name="T84" fmla="*/ 117 w 157"/>
                <a:gd name="T85" fmla="*/ 196 h 301"/>
                <a:gd name="T86" fmla="*/ 117 w 157"/>
                <a:gd name="T87" fmla="*/ 203 h 301"/>
                <a:gd name="T88" fmla="*/ 124 w 157"/>
                <a:gd name="T89" fmla="*/ 209 h 301"/>
                <a:gd name="T90" fmla="*/ 124 w 157"/>
                <a:gd name="T91" fmla="*/ 215 h 301"/>
                <a:gd name="T92" fmla="*/ 124 w 157"/>
                <a:gd name="T93" fmla="*/ 222 h 301"/>
                <a:gd name="T94" fmla="*/ 130 w 157"/>
                <a:gd name="T95" fmla="*/ 228 h 301"/>
                <a:gd name="T96" fmla="*/ 130 w 157"/>
                <a:gd name="T97" fmla="*/ 235 h 301"/>
                <a:gd name="T98" fmla="*/ 130 w 157"/>
                <a:gd name="T99" fmla="*/ 242 h 301"/>
                <a:gd name="T100" fmla="*/ 137 w 157"/>
                <a:gd name="T101" fmla="*/ 242 h 301"/>
                <a:gd name="T102" fmla="*/ 137 w 157"/>
                <a:gd name="T103" fmla="*/ 248 h 301"/>
                <a:gd name="T104" fmla="*/ 137 w 157"/>
                <a:gd name="T105" fmla="*/ 254 h 301"/>
                <a:gd name="T106" fmla="*/ 143 w 157"/>
                <a:gd name="T107" fmla="*/ 261 h 301"/>
                <a:gd name="T108" fmla="*/ 143 w 157"/>
                <a:gd name="T109" fmla="*/ 267 h 301"/>
                <a:gd name="T110" fmla="*/ 149 w 157"/>
                <a:gd name="T111" fmla="*/ 274 h 301"/>
                <a:gd name="T112" fmla="*/ 149 w 157"/>
                <a:gd name="T113" fmla="*/ 281 h 301"/>
                <a:gd name="T114" fmla="*/ 149 w 157"/>
                <a:gd name="T115" fmla="*/ 287 h 301"/>
                <a:gd name="T116" fmla="*/ 149 w 157"/>
                <a:gd name="T117" fmla="*/ 293 h 301"/>
                <a:gd name="T118" fmla="*/ 156 w 157"/>
                <a:gd name="T119" fmla="*/ 293 h 301"/>
                <a:gd name="T120" fmla="*/ 156 w 157"/>
                <a:gd name="T121" fmla="*/ 300 h 30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7"/>
                <a:gd name="T184" fmla="*/ 0 h 301"/>
                <a:gd name="T185" fmla="*/ 157 w 157"/>
                <a:gd name="T186" fmla="*/ 301 h 30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7" h="301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13" y="7"/>
                  </a:lnTo>
                  <a:lnTo>
                    <a:pt x="13" y="14"/>
                  </a:lnTo>
                  <a:lnTo>
                    <a:pt x="20" y="14"/>
                  </a:lnTo>
                  <a:lnTo>
                    <a:pt x="20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32" y="33"/>
                  </a:lnTo>
                  <a:lnTo>
                    <a:pt x="32" y="40"/>
                  </a:lnTo>
                  <a:lnTo>
                    <a:pt x="39" y="40"/>
                  </a:lnTo>
                  <a:lnTo>
                    <a:pt x="39" y="46"/>
                  </a:lnTo>
                  <a:lnTo>
                    <a:pt x="46" y="53"/>
                  </a:lnTo>
                  <a:lnTo>
                    <a:pt x="46" y="59"/>
                  </a:lnTo>
                  <a:lnTo>
                    <a:pt x="52" y="59"/>
                  </a:lnTo>
                  <a:lnTo>
                    <a:pt x="52" y="65"/>
                  </a:lnTo>
                  <a:lnTo>
                    <a:pt x="52" y="72"/>
                  </a:lnTo>
                  <a:lnTo>
                    <a:pt x="59" y="72"/>
                  </a:lnTo>
                  <a:lnTo>
                    <a:pt x="59" y="79"/>
                  </a:lnTo>
                  <a:lnTo>
                    <a:pt x="65" y="79"/>
                  </a:lnTo>
                  <a:lnTo>
                    <a:pt x="65" y="85"/>
                  </a:lnTo>
                  <a:lnTo>
                    <a:pt x="65" y="92"/>
                  </a:lnTo>
                  <a:lnTo>
                    <a:pt x="71" y="92"/>
                  </a:lnTo>
                  <a:lnTo>
                    <a:pt x="71" y="98"/>
                  </a:lnTo>
                  <a:lnTo>
                    <a:pt x="71" y="104"/>
                  </a:lnTo>
                  <a:lnTo>
                    <a:pt x="78" y="104"/>
                  </a:lnTo>
                  <a:lnTo>
                    <a:pt x="78" y="111"/>
                  </a:lnTo>
                  <a:lnTo>
                    <a:pt x="85" y="118"/>
                  </a:lnTo>
                  <a:lnTo>
                    <a:pt x="85" y="124"/>
                  </a:lnTo>
                  <a:lnTo>
                    <a:pt x="85" y="131"/>
                  </a:lnTo>
                  <a:lnTo>
                    <a:pt x="91" y="137"/>
                  </a:lnTo>
                  <a:lnTo>
                    <a:pt x="91" y="143"/>
                  </a:lnTo>
                  <a:lnTo>
                    <a:pt x="98" y="150"/>
                  </a:lnTo>
                  <a:lnTo>
                    <a:pt x="98" y="157"/>
                  </a:lnTo>
                  <a:lnTo>
                    <a:pt x="104" y="163"/>
                  </a:lnTo>
                  <a:lnTo>
                    <a:pt x="104" y="170"/>
                  </a:lnTo>
                  <a:lnTo>
                    <a:pt x="110" y="176"/>
                  </a:lnTo>
                  <a:lnTo>
                    <a:pt x="110" y="182"/>
                  </a:lnTo>
                  <a:lnTo>
                    <a:pt x="110" y="189"/>
                  </a:lnTo>
                  <a:lnTo>
                    <a:pt x="117" y="196"/>
                  </a:lnTo>
                  <a:lnTo>
                    <a:pt x="117" y="203"/>
                  </a:lnTo>
                  <a:lnTo>
                    <a:pt x="124" y="209"/>
                  </a:lnTo>
                  <a:lnTo>
                    <a:pt x="124" y="215"/>
                  </a:lnTo>
                  <a:lnTo>
                    <a:pt x="124" y="222"/>
                  </a:lnTo>
                  <a:lnTo>
                    <a:pt x="130" y="228"/>
                  </a:lnTo>
                  <a:lnTo>
                    <a:pt x="130" y="235"/>
                  </a:lnTo>
                  <a:lnTo>
                    <a:pt x="130" y="242"/>
                  </a:lnTo>
                  <a:lnTo>
                    <a:pt x="137" y="242"/>
                  </a:lnTo>
                  <a:lnTo>
                    <a:pt x="137" y="248"/>
                  </a:lnTo>
                  <a:lnTo>
                    <a:pt x="137" y="254"/>
                  </a:lnTo>
                  <a:lnTo>
                    <a:pt x="143" y="261"/>
                  </a:lnTo>
                  <a:lnTo>
                    <a:pt x="143" y="267"/>
                  </a:lnTo>
                  <a:lnTo>
                    <a:pt x="149" y="274"/>
                  </a:lnTo>
                  <a:lnTo>
                    <a:pt x="149" y="281"/>
                  </a:lnTo>
                  <a:lnTo>
                    <a:pt x="149" y="287"/>
                  </a:lnTo>
                  <a:lnTo>
                    <a:pt x="149" y="293"/>
                  </a:lnTo>
                  <a:lnTo>
                    <a:pt x="156" y="293"/>
                  </a:lnTo>
                  <a:lnTo>
                    <a:pt x="156" y="300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Freeform 17"/>
            <p:cNvSpPr>
              <a:spLocks/>
            </p:cNvSpPr>
            <p:nvPr/>
          </p:nvSpPr>
          <p:spPr bwMode="auto">
            <a:xfrm>
              <a:off x="3386" y="1282"/>
              <a:ext cx="469" cy="886"/>
            </a:xfrm>
            <a:custGeom>
              <a:avLst/>
              <a:gdLst>
                <a:gd name="T0" fmla="*/ 0 w 469"/>
                <a:gd name="T1" fmla="*/ 0 h 886"/>
                <a:gd name="T2" fmla="*/ 0 w 469"/>
                <a:gd name="T3" fmla="*/ 13 h 886"/>
                <a:gd name="T4" fmla="*/ 7 w 469"/>
                <a:gd name="T5" fmla="*/ 20 h 886"/>
                <a:gd name="T6" fmla="*/ 13 w 469"/>
                <a:gd name="T7" fmla="*/ 39 h 886"/>
                <a:gd name="T8" fmla="*/ 20 w 469"/>
                <a:gd name="T9" fmla="*/ 52 h 886"/>
                <a:gd name="T10" fmla="*/ 20 w 469"/>
                <a:gd name="T11" fmla="*/ 65 h 886"/>
                <a:gd name="T12" fmla="*/ 26 w 469"/>
                <a:gd name="T13" fmla="*/ 71 h 886"/>
                <a:gd name="T14" fmla="*/ 32 w 469"/>
                <a:gd name="T15" fmla="*/ 85 h 886"/>
                <a:gd name="T16" fmla="*/ 32 w 469"/>
                <a:gd name="T17" fmla="*/ 98 h 886"/>
                <a:gd name="T18" fmla="*/ 39 w 469"/>
                <a:gd name="T19" fmla="*/ 110 h 886"/>
                <a:gd name="T20" fmla="*/ 45 w 469"/>
                <a:gd name="T21" fmla="*/ 130 h 886"/>
                <a:gd name="T22" fmla="*/ 52 w 469"/>
                <a:gd name="T23" fmla="*/ 137 h 886"/>
                <a:gd name="T24" fmla="*/ 52 w 469"/>
                <a:gd name="T25" fmla="*/ 149 h 886"/>
                <a:gd name="T26" fmla="*/ 59 w 469"/>
                <a:gd name="T27" fmla="*/ 163 h 886"/>
                <a:gd name="T28" fmla="*/ 65 w 469"/>
                <a:gd name="T29" fmla="*/ 176 h 886"/>
                <a:gd name="T30" fmla="*/ 65 w 469"/>
                <a:gd name="T31" fmla="*/ 188 h 886"/>
                <a:gd name="T32" fmla="*/ 71 w 469"/>
                <a:gd name="T33" fmla="*/ 209 h 886"/>
                <a:gd name="T34" fmla="*/ 78 w 469"/>
                <a:gd name="T35" fmla="*/ 234 h 886"/>
                <a:gd name="T36" fmla="*/ 84 w 469"/>
                <a:gd name="T37" fmla="*/ 248 h 886"/>
                <a:gd name="T38" fmla="*/ 91 w 469"/>
                <a:gd name="T39" fmla="*/ 260 h 886"/>
                <a:gd name="T40" fmla="*/ 98 w 469"/>
                <a:gd name="T41" fmla="*/ 273 h 886"/>
                <a:gd name="T42" fmla="*/ 104 w 469"/>
                <a:gd name="T43" fmla="*/ 299 h 886"/>
                <a:gd name="T44" fmla="*/ 110 w 469"/>
                <a:gd name="T45" fmla="*/ 312 h 886"/>
                <a:gd name="T46" fmla="*/ 110 w 469"/>
                <a:gd name="T47" fmla="*/ 326 h 886"/>
                <a:gd name="T48" fmla="*/ 117 w 469"/>
                <a:gd name="T49" fmla="*/ 332 h 886"/>
                <a:gd name="T50" fmla="*/ 123 w 469"/>
                <a:gd name="T51" fmla="*/ 345 h 886"/>
                <a:gd name="T52" fmla="*/ 123 w 469"/>
                <a:gd name="T53" fmla="*/ 358 h 886"/>
                <a:gd name="T54" fmla="*/ 130 w 469"/>
                <a:gd name="T55" fmla="*/ 371 h 886"/>
                <a:gd name="T56" fmla="*/ 137 w 469"/>
                <a:gd name="T57" fmla="*/ 391 h 886"/>
                <a:gd name="T58" fmla="*/ 143 w 469"/>
                <a:gd name="T59" fmla="*/ 404 h 886"/>
                <a:gd name="T60" fmla="*/ 156 w 469"/>
                <a:gd name="T61" fmla="*/ 436 h 886"/>
                <a:gd name="T62" fmla="*/ 162 w 469"/>
                <a:gd name="T63" fmla="*/ 455 h 886"/>
                <a:gd name="T64" fmla="*/ 169 w 469"/>
                <a:gd name="T65" fmla="*/ 462 h 886"/>
                <a:gd name="T66" fmla="*/ 169 w 469"/>
                <a:gd name="T67" fmla="*/ 475 h 886"/>
                <a:gd name="T68" fmla="*/ 176 w 469"/>
                <a:gd name="T69" fmla="*/ 488 h 886"/>
                <a:gd name="T70" fmla="*/ 182 w 469"/>
                <a:gd name="T71" fmla="*/ 508 h 886"/>
                <a:gd name="T72" fmla="*/ 189 w 469"/>
                <a:gd name="T73" fmla="*/ 527 h 886"/>
                <a:gd name="T74" fmla="*/ 195 w 469"/>
                <a:gd name="T75" fmla="*/ 540 h 886"/>
                <a:gd name="T76" fmla="*/ 201 w 469"/>
                <a:gd name="T77" fmla="*/ 554 h 886"/>
                <a:gd name="T78" fmla="*/ 208 w 469"/>
                <a:gd name="T79" fmla="*/ 573 h 886"/>
                <a:gd name="T80" fmla="*/ 215 w 469"/>
                <a:gd name="T81" fmla="*/ 579 h 886"/>
                <a:gd name="T82" fmla="*/ 228 w 469"/>
                <a:gd name="T83" fmla="*/ 605 h 886"/>
                <a:gd name="T84" fmla="*/ 234 w 469"/>
                <a:gd name="T85" fmla="*/ 618 h 886"/>
                <a:gd name="T86" fmla="*/ 240 w 469"/>
                <a:gd name="T87" fmla="*/ 632 h 886"/>
                <a:gd name="T88" fmla="*/ 267 w 469"/>
                <a:gd name="T89" fmla="*/ 671 h 886"/>
                <a:gd name="T90" fmla="*/ 267 w 469"/>
                <a:gd name="T91" fmla="*/ 683 h 886"/>
                <a:gd name="T92" fmla="*/ 286 w 469"/>
                <a:gd name="T93" fmla="*/ 710 h 886"/>
                <a:gd name="T94" fmla="*/ 319 w 469"/>
                <a:gd name="T95" fmla="*/ 761 h 886"/>
                <a:gd name="T96" fmla="*/ 345 w 469"/>
                <a:gd name="T97" fmla="*/ 788 h 886"/>
                <a:gd name="T98" fmla="*/ 358 w 469"/>
                <a:gd name="T99" fmla="*/ 807 h 886"/>
                <a:gd name="T100" fmla="*/ 377 w 469"/>
                <a:gd name="T101" fmla="*/ 827 h 886"/>
                <a:gd name="T102" fmla="*/ 430 w 469"/>
                <a:gd name="T103" fmla="*/ 860 h 886"/>
                <a:gd name="T104" fmla="*/ 468 w 469"/>
                <a:gd name="T105" fmla="*/ 885 h 88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9"/>
                <a:gd name="T160" fmla="*/ 0 h 886"/>
                <a:gd name="T161" fmla="*/ 469 w 469"/>
                <a:gd name="T162" fmla="*/ 886 h 88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9" h="88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7" y="20"/>
                  </a:lnTo>
                  <a:lnTo>
                    <a:pt x="13" y="32"/>
                  </a:lnTo>
                  <a:lnTo>
                    <a:pt x="13" y="39"/>
                  </a:lnTo>
                  <a:lnTo>
                    <a:pt x="13" y="46"/>
                  </a:lnTo>
                  <a:lnTo>
                    <a:pt x="20" y="52"/>
                  </a:lnTo>
                  <a:lnTo>
                    <a:pt x="20" y="59"/>
                  </a:lnTo>
                  <a:lnTo>
                    <a:pt x="20" y="65"/>
                  </a:lnTo>
                  <a:lnTo>
                    <a:pt x="26" y="65"/>
                  </a:lnTo>
                  <a:lnTo>
                    <a:pt x="26" y="71"/>
                  </a:lnTo>
                  <a:lnTo>
                    <a:pt x="26" y="78"/>
                  </a:lnTo>
                  <a:lnTo>
                    <a:pt x="32" y="85"/>
                  </a:lnTo>
                  <a:lnTo>
                    <a:pt x="32" y="91"/>
                  </a:lnTo>
                  <a:lnTo>
                    <a:pt x="32" y="98"/>
                  </a:lnTo>
                  <a:lnTo>
                    <a:pt x="39" y="104"/>
                  </a:lnTo>
                  <a:lnTo>
                    <a:pt x="39" y="110"/>
                  </a:lnTo>
                  <a:lnTo>
                    <a:pt x="45" y="124"/>
                  </a:lnTo>
                  <a:lnTo>
                    <a:pt x="45" y="130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2" y="143"/>
                  </a:lnTo>
                  <a:lnTo>
                    <a:pt x="52" y="149"/>
                  </a:lnTo>
                  <a:lnTo>
                    <a:pt x="52" y="156"/>
                  </a:lnTo>
                  <a:lnTo>
                    <a:pt x="59" y="163"/>
                  </a:lnTo>
                  <a:lnTo>
                    <a:pt x="59" y="169"/>
                  </a:lnTo>
                  <a:lnTo>
                    <a:pt x="65" y="176"/>
                  </a:lnTo>
                  <a:lnTo>
                    <a:pt x="65" y="182"/>
                  </a:lnTo>
                  <a:lnTo>
                    <a:pt x="65" y="188"/>
                  </a:lnTo>
                  <a:lnTo>
                    <a:pt x="71" y="202"/>
                  </a:lnTo>
                  <a:lnTo>
                    <a:pt x="71" y="209"/>
                  </a:lnTo>
                  <a:lnTo>
                    <a:pt x="78" y="221"/>
                  </a:lnTo>
                  <a:lnTo>
                    <a:pt x="78" y="234"/>
                  </a:lnTo>
                  <a:lnTo>
                    <a:pt x="84" y="241"/>
                  </a:lnTo>
                  <a:lnTo>
                    <a:pt x="84" y="248"/>
                  </a:lnTo>
                  <a:lnTo>
                    <a:pt x="91" y="254"/>
                  </a:lnTo>
                  <a:lnTo>
                    <a:pt x="91" y="260"/>
                  </a:lnTo>
                  <a:lnTo>
                    <a:pt x="91" y="267"/>
                  </a:lnTo>
                  <a:lnTo>
                    <a:pt x="98" y="273"/>
                  </a:lnTo>
                  <a:lnTo>
                    <a:pt x="98" y="280"/>
                  </a:lnTo>
                  <a:lnTo>
                    <a:pt x="104" y="299"/>
                  </a:lnTo>
                  <a:lnTo>
                    <a:pt x="104" y="306"/>
                  </a:lnTo>
                  <a:lnTo>
                    <a:pt x="110" y="312"/>
                  </a:lnTo>
                  <a:lnTo>
                    <a:pt x="110" y="319"/>
                  </a:lnTo>
                  <a:lnTo>
                    <a:pt x="110" y="326"/>
                  </a:lnTo>
                  <a:lnTo>
                    <a:pt x="117" y="326"/>
                  </a:lnTo>
                  <a:lnTo>
                    <a:pt x="117" y="332"/>
                  </a:lnTo>
                  <a:lnTo>
                    <a:pt x="117" y="338"/>
                  </a:lnTo>
                  <a:lnTo>
                    <a:pt x="123" y="345"/>
                  </a:lnTo>
                  <a:lnTo>
                    <a:pt x="123" y="352"/>
                  </a:lnTo>
                  <a:lnTo>
                    <a:pt x="123" y="358"/>
                  </a:lnTo>
                  <a:lnTo>
                    <a:pt x="130" y="365"/>
                  </a:lnTo>
                  <a:lnTo>
                    <a:pt x="130" y="371"/>
                  </a:lnTo>
                  <a:lnTo>
                    <a:pt x="130" y="377"/>
                  </a:lnTo>
                  <a:lnTo>
                    <a:pt x="137" y="391"/>
                  </a:lnTo>
                  <a:lnTo>
                    <a:pt x="143" y="397"/>
                  </a:lnTo>
                  <a:lnTo>
                    <a:pt x="143" y="404"/>
                  </a:lnTo>
                  <a:lnTo>
                    <a:pt x="149" y="423"/>
                  </a:lnTo>
                  <a:lnTo>
                    <a:pt x="156" y="436"/>
                  </a:lnTo>
                  <a:lnTo>
                    <a:pt x="162" y="449"/>
                  </a:lnTo>
                  <a:lnTo>
                    <a:pt x="162" y="455"/>
                  </a:lnTo>
                  <a:lnTo>
                    <a:pt x="162" y="462"/>
                  </a:lnTo>
                  <a:lnTo>
                    <a:pt x="169" y="462"/>
                  </a:lnTo>
                  <a:lnTo>
                    <a:pt x="169" y="469"/>
                  </a:lnTo>
                  <a:lnTo>
                    <a:pt x="169" y="475"/>
                  </a:lnTo>
                  <a:lnTo>
                    <a:pt x="176" y="482"/>
                  </a:lnTo>
                  <a:lnTo>
                    <a:pt x="176" y="488"/>
                  </a:lnTo>
                  <a:lnTo>
                    <a:pt x="176" y="494"/>
                  </a:lnTo>
                  <a:lnTo>
                    <a:pt x="182" y="508"/>
                  </a:lnTo>
                  <a:lnTo>
                    <a:pt x="189" y="515"/>
                  </a:lnTo>
                  <a:lnTo>
                    <a:pt x="189" y="527"/>
                  </a:lnTo>
                  <a:lnTo>
                    <a:pt x="195" y="527"/>
                  </a:lnTo>
                  <a:lnTo>
                    <a:pt x="195" y="540"/>
                  </a:lnTo>
                  <a:lnTo>
                    <a:pt x="201" y="547"/>
                  </a:lnTo>
                  <a:lnTo>
                    <a:pt x="201" y="554"/>
                  </a:lnTo>
                  <a:lnTo>
                    <a:pt x="208" y="566"/>
                  </a:lnTo>
                  <a:lnTo>
                    <a:pt x="208" y="573"/>
                  </a:lnTo>
                  <a:lnTo>
                    <a:pt x="215" y="573"/>
                  </a:lnTo>
                  <a:lnTo>
                    <a:pt x="215" y="579"/>
                  </a:lnTo>
                  <a:lnTo>
                    <a:pt x="228" y="599"/>
                  </a:lnTo>
                  <a:lnTo>
                    <a:pt x="228" y="605"/>
                  </a:lnTo>
                  <a:lnTo>
                    <a:pt x="234" y="612"/>
                  </a:lnTo>
                  <a:lnTo>
                    <a:pt x="234" y="618"/>
                  </a:lnTo>
                  <a:lnTo>
                    <a:pt x="240" y="625"/>
                  </a:lnTo>
                  <a:lnTo>
                    <a:pt x="240" y="632"/>
                  </a:lnTo>
                  <a:lnTo>
                    <a:pt x="254" y="651"/>
                  </a:lnTo>
                  <a:lnTo>
                    <a:pt x="267" y="671"/>
                  </a:lnTo>
                  <a:lnTo>
                    <a:pt x="267" y="677"/>
                  </a:lnTo>
                  <a:lnTo>
                    <a:pt x="267" y="683"/>
                  </a:lnTo>
                  <a:lnTo>
                    <a:pt x="279" y="703"/>
                  </a:lnTo>
                  <a:lnTo>
                    <a:pt x="286" y="710"/>
                  </a:lnTo>
                  <a:lnTo>
                    <a:pt x="319" y="755"/>
                  </a:lnTo>
                  <a:lnTo>
                    <a:pt x="319" y="761"/>
                  </a:lnTo>
                  <a:lnTo>
                    <a:pt x="332" y="775"/>
                  </a:lnTo>
                  <a:lnTo>
                    <a:pt x="345" y="788"/>
                  </a:lnTo>
                  <a:lnTo>
                    <a:pt x="352" y="800"/>
                  </a:lnTo>
                  <a:lnTo>
                    <a:pt x="358" y="807"/>
                  </a:lnTo>
                  <a:lnTo>
                    <a:pt x="364" y="814"/>
                  </a:lnTo>
                  <a:lnTo>
                    <a:pt x="377" y="827"/>
                  </a:lnTo>
                  <a:lnTo>
                    <a:pt x="391" y="840"/>
                  </a:lnTo>
                  <a:lnTo>
                    <a:pt x="430" y="860"/>
                  </a:lnTo>
                  <a:lnTo>
                    <a:pt x="436" y="866"/>
                  </a:lnTo>
                  <a:lnTo>
                    <a:pt x="468" y="885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Freeform 18"/>
            <p:cNvSpPr>
              <a:spLocks/>
            </p:cNvSpPr>
            <p:nvPr/>
          </p:nvSpPr>
          <p:spPr bwMode="auto">
            <a:xfrm>
              <a:off x="3854" y="2167"/>
              <a:ext cx="229" cy="47"/>
            </a:xfrm>
            <a:custGeom>
              <a:avLst/>
              <a:gdLst>
                <a:gd name="T0" fmla="*/ 0 w 229"/>
                <a:gd name="T1" fmla="*/ 0 h 47"/>
                <a:gd name="T2" fmla="*/ 7 w 229"/>
                <a:gd name="T3" fmla="*/ 0 h 47"/>
                <a:gd name="T4" fmla="*/ 20 w 229"/>
                <a:gd name="T5" fmla="*/ 7 h 47"/>
                <a:gd name="T6" fmla="*/ 111 w 229"/>
                <a:gd name="T7" fmla="*/ 33 h 47"/>
                <a:gd name="T8" fmla="*/ 228 w 229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47"/>
                <a:gd name="T17" fmla="*/ 229 w 22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4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  <a:lnTo>
                    <a:pt x="111" y="33"/>
                  </a:lnTo>
                  <a:lnTo>
                    <a:pt x="228" y="46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399" name="Line 19"/>
          <p:cNvSpPr>
            <a:spLocks noChangeShapeType="1"/>
          </p:cNvSpPr>
          <p:nvPr/>
        </p:nvSpPr>
        <p:spPr bwMode="auto">
          <a:xfrm>
            <a:off x="4191000" y="2628900"/>
            <a:ext cx="0" cy="2120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20"/>
          <p:cNvSpPr>
            <a:spLocks noChangeShapeType="1"/>
          </p:cNvSpPr>
          <p:nvPr/>
        </p:nvSpPr>
        <p:spPr bwMode="auto">
          <a:xfrm>
            <a:off x="5029200" y="2628900"/>
            <a:ext cx="0" cy="2120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AutoShape 21"/>
          <p:cNvSpPr>
            <a:spLocks noChangeArrowheads="1"/>
          </p:cNvSpPr>
          <p:nvPr/>
        </p:nvSpPr>
        <p:spPr bwMode="auto">
          <a:xfrm>
            <a:off x="1600200" y="1447800"/>
            <a:ext cx="2590800" cy="533400"/>
          </a:xfrm>
          <a:prstGeom prst="roundRect">
            <a:avLst>
              <a:gd name="adj" fmla="val 12495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CN" sz="2400" b="1">
                <a:ea typeface="宋体" pitchFamily="2" charset="-122"/>
              </a:rPr>
              <a:t>Normal</a:t>
            </a:r>
          </a:p>
        </p:txBody>
      </p:sp>
      <p:sp>
        <p:nvSpPr>
          <p:cNvPr id="59402" name="Line 22"/>
          <p:cNvSpPr>
            <a:spLocks noChangeShapeType="1"/>
          </p:cNvSpPr>
          <p:nvPr/>
        </p:nvSpPr>
        <p:spPr bwMode="auto">
          <a:xfrm>
            <a:off x="3492500" y="1981200"/>
            <a:ext cx="6731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Line 23"/>
          <p:cNvSpPr>
            <a:spLocks noChangeShapeType="1"/>
          </p:cNvSpPr>
          <p:nvPr/>
        </p:nvSpPr>
        <p:spPr bwMode="auto">
          <a:xfrm flipH="1">
            <a:off x="5003800" y="1981200"/>
            <a:ext cx="6985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AutoShape 24"/>
          <p:cNvSpPr>
            <a:spLocks noChangeArrowheads="1"/>
          </p:cNvSpPr>
          <p:nvPr/>
        </p:nvSpPr>
        <p:spPr bwMode="auto">
          <a:xfrm>
            <a:off x="4930775" y="1447800"/>
            <a:ext cx="2384425" cy="533400"/>
          </a:xfrm>
          <a:prstGeom prst="roundRect">
            <a:avLst>
              <a:gd name="adj" fmla="val 12495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CN" sz="2400" b="1">
                <a:ea typeface="宋体" pitchFamily="2" charset="-122"/>
              </a:rPr>
              <a:t>Tumor</a:t>
            </a:r>
          </a:p>
        </p:txBody>
      </p:sp>
      <p:sp>
        <p:nvSpPr>
          <p:cNvPr id="59405" name="Line 25"/>
          <p:cNvSpPr>
            <a:spLocks noChangeShapeType="1"/>
          </p:cNvSpPr>
          <p:nvPr/>
        </p:nvSpPr>
        <p:spPr bwMode="auto">
          <a:xfrm>
            <a:off x="4267200" y="25495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6" name="Text Box 26"/>
          <p:cNvSpPr txBox="1">
            <a:spLocks noChangeArrowheads="1"/>
          </p:cNvSpPr>
          <p:nvPr/>
        </p:nvSpPr>
        <p:spPr bwMode="auto">
          <a:xfrm>
            <a:off x="4479925" y="2200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59407" name="Text Box 27"/>
          <p:cNvSpPr txBox="1">
            <a:spLocks noChangeArrowheads="1"/>
          </p:cNvSpPr>
          <p:nvPr/>
        </p:nvSpPr>
        <p:spPr bwMode="auto">
          <a:xfrm>
            <a:off x="1903413" y="5603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9408" name="Text Box 28"/>
          <p:cNvSpPr txBox="1">
            <a:spLocks noChangeArrowheads="1"/>
          </p:cNvSpPr>
          <p:nvPr/>
        </p:nvSpPr>
        <p:spPr bwMode="auto">
          <a:xfrm>
            <a:off x="1843088" y="5194300"/>
            <a:ext cx="253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Null hypothesis</a:t>
            </a:r>
          </a:p>
        </p:txBody>
      </p:sp>
      <p:sp>
        <p:nvSpPr>
          <p:cNvPr id="59409" name="Text Box 29"/>
          <p:cNvSpPr txBox="1">
            <a:spLocks noChangeArrowheads="1"/>
          </p:cNvSpPr>
          <p:nvPr/>
        </p:nvSpPr>
        <p:spPr bwMode="auto">
          <a:xfrm>
            <a:off x="1466850" y="5922963"/>
            <a:ext cx="3651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Alternative hypotheses</a:t>
            </a:r>
          </a:p>
        </p:txBody>
      </p:sp>
      <p:sp>
        <p:nvSpPr>
          <p:cNvPr id="59410" name="Text Box 30"/>
          <p:cNvSpPr txBox="1">
            <a:spLocks noChangeArrowheads="1"/>
          </p:cNvSpPr>
          <p:nvPr/>
        </p:nvSpPr>
        <p:spPr bwMode="auto">
          <a:xfrm>
            <a:off x="3832225" y="47244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1166D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mean1</a:t>
            </a:r>
            <a:endParaRPr lang="el-GR" sz="1200">
              <a:solidFill>
                <a:srgbClr val="01166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11" name="Text Box 31"/>
          <p:cNvSpPr txBox="1">
            <a:spLocks noChangeArrowheads="1"/>
          </p:cNvSpPr>
          <p:nvPr/>
        </p:nvSpPr>
        <p:spPr bwMode="auto">
          <a:xfrm>
            <a:off x="4668838" y="47244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1166D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mean2</a:t>
            </a:r>
            <a:endParaRPr lang="el-GR" sz="1200">
              <a:solidFill>
                <a:srgbClr val="01166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697975"/>
              </p:ext>
            </p:extLst>
          </p:nvPr>
        </p:nvGraphicFramePr>
        <p:xfrm>
          <a:off x="5406231" y="5395913"/>
          <a:ext cx="15954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Formula" r:id="rId4" imgW="804240" imgH="160200" progId="Equation.Ribbit">
                  <p:embed/>
                </p:oleObj>
              </mc:Choice>
              <mc:Fallback>
                <p:oleObj name="Formula" r:id="rId4" imgW="8042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6231" y="5395913"/>
                        <a:ext cx="1595438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99644"/>
              </p:ext>
            </p:extLst>
          </p:nvPr>
        </p:nvGraphicFramePr>
        <p:xfrm>
          <a:off x="5415085" y="6020594"/>
          <a:ext cx="15954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Formula" r:id="rId6" imgW="804240" imgH="164160" progId="Equation.Ribbit">
                  <p:embed/>
                </p:oleObj>
              </mc:Choice>
              <mc:Fallback>
                <p:oleObj name="Formula" r:id="rId6" imgW="804240" imgH="164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5085" y="6020594"/>
                        <a:ext cx="1595438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Calculation of ES</a:t>
            </a:r>
            <a:endParaRPr lang="en-US" altLang="zh-CN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81925" cy="4114800"/>
          </a:xfrm>
        </p:spPr>
        <p:txBody>
          <a:bodyPr/>
          <a:lstStyle/>
          <a:p>
            <a:pPr eaLnBrk="1" hangingPunct="1"/>
            <a:r>
              <a:rPr lang="en-GB" altLang="zh-CN" sz="2800" dirty="0" smtClean="0"/>
              <a:t>Notation:  D is the expression dataset  with N       genes and k samples;  C is  a phenotype or profile of interest;  N</a:t>
            </a:r>
            <a:r>
              <a:rPr lang="en-GB" altLang="zh-CN" sz="2800" baseline="-25000" dirty="0" smtClean="0"/>
              <a:t>H</a:t>
            </a:r>
            <a:r>
              <a:rPr lang="en-GB" altLang="zh-CN" sz="2800" dirty="0" smtClean="0"/>
              <a:t> is  gene number of S,</a:t>
            </a:r>
          </a:p>
          <a:p>
            <a:pPr eaLnBrk="1" hangingPunct="1"/>
            <a:r>
              <a:rPr lang="en-GB" altLang="zh-CN" sz="2800" dirty="0" smtClean="0"/>
              <a:t>Rank order N genes to form  L={ g</a:t>
            </a:r>
            <a:r>
              <a:rPr lang="en-GB" altLang="zh-CN" sz="2800" baseline="-25000" dirty="0" smtClean="0"/>
              <a:t>1</a:t>
            </a:r>
            <a:r>
              <a:rPr lang="en-GB" altLang="zh-CN" sz="2800" dirty="0" smtClean="0"/>
              <a:t>,</a:t>
            </a:r>
            <a:r>
              <a:rPr lang="en-GB" altLang="zh-CN" sz="2800" dirty="0" smtClean="0">
                <a:latin typeface="MT Extra" pitchFamily="18" charset="2"/>
                <a:sym typeface="MT Extra" pitchFamily="18" charset="2"/>
              </a:rPr>
              <a:t></a:t>
            </a:r>
            <a:r>
              <a:rPr lang="en-GB" altLang="zh-CN" sz="2800" dirty="0" smtClean="0"/>
              <a:t>, </a:t>
            </a:r>
            <a:r>
              <a:rPr lang="en-GB" altLang="zh-CN" sz="2800" dirty="0" err="1" smtClean="0"/>
              <a:t>g</a:t>
            </a:r>
            <a:r>
              <a:rPr lang="en-GB" altLang="zh-CN" sz="2800" baseline="-25000" dirty="0" err="1" smtClean="0"/>
              <a:t>N</a:t>
            </a:r>
            <a:r>
              <a:rPr lang="en-GB" altLang="zh-CN" sz="2800" dirty="0" smtClean="0"/>
              <a:t>}                   according their correlation r(</a:t>
            </a:r>
            <a:r>
              <a:rPr lang="en-GB" altLang="zh-CN" sz="2800" dirty="0" err="1" smtClean="0"/>
              <a:t>g</a:t>
            </a:r>
            <a:r>
              <a:rPr lang="en-GB" altLang="zh-CN" sz="2800" baseline="-25000" dirty="0" err="1" smtClean="0"/>
              <a:t>j</a:t>
            </a:r>
            <a:r>
              <a:rPr lang="en-GB" altLang="zh-CN" sz="2800" dirty="0" smtClean="0"/>
              <a:t>)=</a:t>
            </a:r>
            <a:r>
              <a:rPr lang="en-GB" altLang="zh-CN" sz="2800" dirty="0" err="1" smtClean="0"/>
              <a:t>r</a:t>
            </a:r>
            <a:r>
              <a:rPr lang="en-GB" altLang="zh-CN" sz="2800" baseline="-25000" dirty="0" err="1" smtClean="0"/>
              <a:t>j</a:t>
            </a:r>
            <a:r>
              <a:rPr lang="en-GB" altLang="zh-CN" sz="2800" dirty="0" smtClean="0"/>
              <a:t>.</a:t>
            </a:r>
          </a:p>
          <a:p>
            <a:pPr eaLnBrk="1" hangingPunct="1"/>
            <a:r>
              <a:rPr lang="en-GB" altLang="zh-CN" sz="2800" dirty="0" smtClean="0"/>
              <a:t>Define: </a:t>
            </a:r>
            <a:endParaRPr lang="en-US" altLang="zh-CN" sz="2800" dirty="0" smtClean="0"/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1295400" y="60960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sz="2400">
                <a:latin typeface="Tahoma" pitchFamily="34" charset="0"/>
              </a:rPr>
              <a:t>Where p is a constant to control the weight of ranks.</a:t>
            </a:r>
            <a:endParaRPr lang="en-US" altLang="zh-CN" sz="2400">
              <a:latin typeface="Tahoma" pitchFamily="34" charset="0"/>
            </a:endParaRP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903322"/>
              </p:ext>
            </p:extLst>
          </p:nvPr>
        </p:nvGraphicFramePr>
        <p:xfrm>
          <a:off x="2362200" y="4419600"/>
          <a:ext cx="46482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Formula" r:id="rId3" imgW="2620080" imgH="930960" progId="Equation.Ribbit">
                  <p:embed/>
                </p:oleObj>
              </mc:Choice>
              <mc:Fallback>
                <p:oleObj name="Formula" r:id="rId3" imgW="2620080" imgH="930960" progId="Equation.Ribbi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19600"/>
                        <a:ext cx="4648200" cy="164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Calculation of ES</a:t>
            </a:r>
            <a:endParaRPr lang="en-US" altLang="zh-CN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mtClean="0"/>
              <a:t>The </a:t>
            </a:r>
            <a:r>
              <a:rPr lang="en-GB" altLang="zh-CN" i="1" smtClean="0"/>
              <a:t>ES</a:t>
            </a:r>
            <a:r>
              <a:rPr lang="en-GB" altLang="zh-CN" smtClean="0"/>
              <a:t> is the maximum deviation from zero of  P</a:t>
            </a:r>
            <a:r>
              <a:rPr lang="en-GB" altLang="zh-CN" baseline="-25000" smtClean="0"/>
              <a:t>hit</a:t>
            </a:r>
            <a:r>
              <a:rPr lang="en-GB" altLang="zh-CN" smtClean="0"/>
              <a:t>-P</a:t>
            </a:r>
            <a:r>
              <a:rPr lang="en-GB" altLang="zh-CN" baseline="-25000" smtClean="0"/>
              <a:t>miss</a:t>
            </a:r>
            <a:r>
              <a:rPr lang="en-GB" altLang="zh-CN" smtClean="0"/>
              <a:t>.      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mtClean="0"/>
              <a:t>For a randomly distributed S,  ES(S) will be small, but if it is concentrated at the top or bottom of the list, the score will be high.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mtClean="0"/>
              <a:t>When p=0, this reduces to the standard </a:t>
            </a:r>
            <a:r>
              <a:rPr lang="en-GB" altLang="zh-CN" i="1" smtClean="0"/>
              <a:t>Kolmogorov-Smirnov statistic</a:t>
            </a:r>
            <a:r>
              <a:rPr lang="en-GB" altLang="zh-CN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mtClean="0"/>
              <a:t>As P</a:t>
            </a:r>
            <a:r>
              <a:rPr lang="en-GB" altLang="zh-CN" baseline="-25000" smtClean="0"/>
              <a:t>hit</a:t>
            </a:r>
            <a:r>
              <a:rPr lang="en-GB" altLang="zh-CN" smtClean="0"/>
              <a:t> is the empirical distribution for genes in S, while P</a:t>
            </a:r>
            <a:r>
              <a:rPr lang="en-GB" altLang="zh-CN" baseline="-25000" smtClean="0"/>
              <a:t>miss</a:t>
            </a:r>
            <a:r>
              <a:rPr lang="en-GB" altLang="zh-CN" smtClean="0"/>
              <a:t> is the one for genes outside S.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1722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GSEA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Effect of Weight p.</a:t>
            </a:r>
          </a:p>
        </p:txBody>
      </p:sp>
      <p:pic>
        <p:nvPicPr>
          <p:cNvPr id="4710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1828800"/>
            <a:ext cx="5149850" cy="1720850"/>
          </a:xfrm>
          <a:noFill/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962400"/>
            <a:ext cx="51054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Estimating Significance</a:t>
            </a:r>
            <a:endParaRPr lang="en-US" altLang="zh-CN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z="2800" smtClean="0"/>
              <a:t>Randomly assign the original phenotype labels to samples, reorder genes, re-compute ES(S).</a:t>
            </a:r>
          </a:p>
          <a:p>
            <a:pPr eaLnBrk="1" hangingPunct="1"/>
            <a:endParaRPr lang="en-GB" altLang="zh-CN" sz="2800" smtClean="0"/>
          </a:p>
          <a:p>
            <a:pPr eaLnBrk="1" hangingPunct="1"/>
            <a:r>
              <a:rPr lang="en-GB" altLang="zh-CN" sz="2800" smtClean="0"/>
              <a:t>Repeat for 1000 permutations, and create a histogram of the corresponding  ES</a:t>
            </a:r>
            <a:r>
              <a:rPr lang="en-GB" altLang="zh-CN" sz="2800" baseline="-25000" smtClean="0"/>
              <a:t>NULL</a:t>
            </a:r>
            <a:r>
              <a:rPr lang="en-GB" altLang="zh-CN" sz="2800" smtClean="0"/>
              <a:t>;        </a:t>
            </a:r>
          </a:p>
          <a:p>
            <a:pPr eaLnBrk="1" hangingPunct="1"/>
            <a:endParaRPr lang="en-GB" altLang="zh-CN" sz="2800" smtClean="0"/>
          </a:p>
          <a:p>
            <a:pPr eaLnBrk="1" hangingPunct="1"/>
            <a:r>
              <a:rPr lang="en-GB" altLang="zh-CN" sz="2800" smtClean="0"/>
              <a:t>Estimate nominal  p-value  for S from ES</a:t>
            </a:r>
            <a:r>
              <a:rPr lang="en-GB" altLang="zh-CN" sz="2800" baseline="-25000" smtClean="0"/>
              <a:t>NULL</a:t>
            </a:r>
            <a:r>
              <a:rPr lang="en-GB" altLang="zh-CN" sz="2800" smtClean="0"/>
              <a:t> and observed  ES(S).   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3600" smtClean="0"/>
              <a:t>Multiple Hypothesis Test (MHT)</a:t>
            </a:r>
            <a:endParaRPr lang="en-US" altLang="zh-CN" sz="36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Determine ES(S)  for each gene set in database</a:t>
            </a:r>
          </a:p>
          <a:p>
            <a:pPr eaLnBrk="1" hangingPunct="1"/>
            <a:r>
              <a:rPr lang="en-GB" altLang="zh-CN" smtClean="0"/>
              <a:t>For each S and 1000 fixed permutations </a:t>
            </a:r>
            <a:r>
              <a:rPr lang="en-GB" altLang="zh-CN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GB" altLang="zh-CN" smtClean="0"/>
              <a:t> of the phenotype labels re-order the genes in L and determine  ES(S,</a:t>
            </a:r>
            <a:r>
              <a:rPr lang="en-GB" altLang="zh-CN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GB" altLang="zh-CN" smtClean="0"/>
              <a:t>).        </a:t>
            </a:r>
          </a:p>
        </p:txBody>
      </p:sp>
      <p:graphicFrame>
        <p:nvGraphicFramePr>
          <p:cNvPr id="26626" name="Object 6"/>
          <p:cNvGraphicFramePr>
            <a:graphicFrameLocks noChangeAspect="1"/>
          </p:cNvGraphicFramePr>
          <p:nvPr/>
        </p:nvGraphicFramePr>
        <p:xfrm>
          <a:off x="1219200" y="4495800"/>
          <a:ext cx="65119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Formula" r:id="rId3" imgW="3284280" imgH="757080" progId="Equation.Ribbit">
                  <p:embed/>
                </p:oleObj>
              </mc:Choice>
              <mc:Fallback>
                <p:oleObj name="Formula" r:id="rId3" imgW="3284280" imgH="757080" progId="Equation.Ribbi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65119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smtClean="0"/>
              <a:t>Multiple Hypothesis Test (MHT)</a:t>
            </a:r>
            <a:endParaRPr lang="en-US" altLang="zh-CN" sz="40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dirty="0" smtClean="0"/>
              <a:t>Normalize the ES(S,</a:t>
            </a:r>
            <a:r>
              <a:rPr lang="en-GB" altLang="zh-CN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GB" altLang="zh-CN" dirty="0" smtClean="0"/>
              <a:t>)  and observed  ES(S), yields the normalized scores NES(S,</a:t>
            </a:r>
            <a:r>
              <a:rPr lang="en-GB" altLang="zh-CN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GB" altLang="zh-CN" dirty="0" smtClean="0"/>
              <a:t>), NES(S).                      </a:t>
            </a:r>
          </a:p>
          <a:p>
            <a:pPr eaLnBrk="1" hangingPunct="1"/>
            <a:r>
              <a:rPr lang="en-GB" altLang="zh-CN" dirty="0" smtClean="0"/>
              <a:t>Compute FDR, for a given NES(S)=NES</a:t>
            </a:r>
            <a:r>
              <a:rPr lang="en-GB" altLang="zh-CN" baseline="30000" dirty="0" smtClean="0"/>
              <a:t>*         </a:t>
            </a:r>
            <a:r>
              <a:rPr lang="en-GB" altLang="zh-CN" dirty="0" smtClean="0"/>
              <a:t>0.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27650" name="Object 6"/>
          <p:cNvGraphicFramePr>
            <a:graphicFrameLocks noChangeAspect="1"/>
          </p:cNvGraphicFramePr>
          <p:nvPr/>
        </p:nvGraphicFramePr>
        <p:xfrm>
          <a:off x="1043608" y="4077072"/>
          <a:ext cx="72786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Formula" r:id="rId3" imgW="4268520" imgH="383760" progId="Equation.Ribbit">
                  <p:embed/>
                </p:oleObj>
              </mc:Choice>
              <mc:Fallback>
                <p:oleObj name="Formula" r:id="rId3" imgW="4268520" imgH="383760" progId="Equation.Ribbi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77072"/>
                        <a:ext cx="7278688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2751"/>
              </p:ext>
            </p:extLst>
          </p:nvPr>
        </p:nvGraphicFramePr>
        <p:xfrm>
          <a:off x="7380312" y="2780928"/>
          <a:ext cx="2111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Formula" r:id="rId5" imgW="106920" imgH="148680" progId="Equation.Ribbit">
                  <p:embed/>
                </p:oleObj>
              </mc:Choice>
              <mc:Fallback>
                <p:oleObj name="Formula" r:id="rId5" imgW="106920" imgH="148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0312" y="2780928"/>
                        <a:ext cx="211137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/>
              <a:t>Results on p53 </a:t>
            </a:r>
            <a:r>
              <a:rPr lang="en-US" altLang="zh-CN" sz="4000" smtClean="0">
                <a:solidFill>
                  <a:schemeClr val="tx1"/>
                </a:solidFill>
              </a:rPr>
              <a:t>status </a:t>
            </a:r>
            <a:br>
              <a:rPr lang="en-US" altLang="zh-CN" sz="4000" smtClean="0">
                <a:solidFill>
                  <a:schemeClr val="tx1"/>
                </a:solidFill>
              </a:rPr>
            </a:br>
            <a:r>
              <a:rPr lang="en-US" altLang="zh-CN" sz="4000" smtClean="0">
                <a:solidFill>
                  <a:schemeClr val="tx1"/>
                </a:solidFill>
              </a:rPr>
              <a:t>in NCl-60 cell lines</a:t>
            </a:r>
          </a:p>
        </p:txBody>
      </p:sp>
      <p:sp>
        <p:nvSpPr>
          <p:cNvPr id="49155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Enriched in p53 mutant</a:t>
            </a:r>
          </a:p>
          <a:p>
            <a:pPr lvl="1" eaLnBrk="1" hangingPunct="1"/>
            <a:r>
              <a:rPr lang="en-US" altLang="zh-CN" sz="2400" dirty="0" err="1" smtClean="0"/>
              <a:t>Ras</a:t>
            </a:r>
            <a:r>
              <a:rPr lang="en-US" altLang="zh-CN" sz="2400" dirty="0" smtClean="0"/>
              <a:t> signaling pathway			0.171</a:t>
            </a:r>
          </a:p>
          <a:p>
            <a:pPr eaLnBrk="1" hangingPunct="1"/>
            <a:r>
              <a:rPr lang="en-US" altLang="zh-CN" sz="2800" dirty="0" smtClean="0"/>
              <a:t>Enriched in p53 wild type</a:t>
            </a:r>
          </a:p>
          <a:p>
            <a:pPr lvl="1" eaLnBrk="1" hangingPunct="1"/>
            <a:r>
              <a:rPr lang="en-US" altLang="zh-CN" sz="2400" dirty="0" smtClean="0"/>
              <a:t>Hypoxia and p53 in the cardiovascular system 0.001</a:t>
            </a:r>
          </a:p>
          <a:p>
            <a:pPr lvl="1" eaLnBrk="1" hangingPunct="1"/>
            <a:r>
              <a:rPr lang="en-US" altLang="zh-CN" sz="2400" dirty="0" smtClean="0"/>
              <a:t>Stress induction of HSP regulation		0.001</a:t>
            </a:r>
          </a:p>
          <a:p>
            <a:pPr lvl="1" eaLnBrk="1" hangingPunct="1"/>
            <a:r>
              <a:rPr lang="en-US" altLang="zh-CN" sz="2400" dirty="0" smtClean="0"/>
              <a:t>p53 signaling pathway			             0.001</a:t>
            </a:r>
          </a:p>
          <a:p>
            <a:pPr lvl="1" eaLnBrk="1" hangingPunct="1"/>
            <a:r>
              <a:rPr lang="en-US" altLang="zh-CN" sz="2400" dirty="0" smtClean="0"/>
              <a:t>p53 up-regulated genes			0.013</a:t>
            </a:r>
          </a:p>
          <a:p>
            <a:pPr lvl="1" eaLnBrk="1" hangingPunct="1"/>
            <a:r>
              <a:rPr lang="en-US" altLang="zh-CN" sz="2400" dirty="0" smtClean="0"/>
              <a:t>Radiation sensitivity genes			0.078</a:t>
            </a:r>
          </a:p>
          <a:p>
            <a:pPr eaLnBrk="1" hangingPunct="1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I and Type II Error</a:t>
            </a:r>
            <a:endParaRPr lang="zh-CN" altLang="en-US" dirty="0"/>
          </a:p>
        </p:txBody>
      </p:sp>
      <p:graphicFrame>
        <p:nvGraphicFramePr>
          <p:cNvPr id="3" name="Group 1065"/>
          <p:cNvGraphicFramePr>
            <a:graphicFrameLocks noGrp="1"/>
          </p:cNvGraphicFramePr>
          <p:nvPr/>
        </p:nvGraphicFramePr>
        <p:xfrm>
          <a:off x="1403648" y="2276872"/>
          <a:ext cx="5567362" cy="1803401"/>
        </p:xfrm>
        <a:graphic>
          <a:graphicData uri="http://schemas.openxmlformats.org/drawingml/2006/table">
            <a:tbl>
              <a:tblPr/>
              <a:tblGrid>
                <a:gridCol w="1185862"/>
                <a:gridCol w="438150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Retain Null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Reject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 I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 II error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reeform 1063"/>
          <p:cNvSpPr>
            <a:spLocks/>
          </p:cNvSpPr>
          <p:nvPr/>
        </p:nvSpPr>
        <p:spPr bwMode="auto">
          <a:xfrm>
            <a:off x="3419773" y="2984897"/>
            <a:ext cx="325437" cy="38735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49" y="214"/>
              </a:cxn>
              <a:cxn ang="0">
                <a:pos x="59" y="244"/>
              </a:cxn>
              <a:cxn ang="0">
                <a:pos x="137" y="97"/>
              </a:cxn>
              <a:cxn ang="0">
                <a:pos x="205" y="0"/>
              </a:cxn>
            </a:cxnLst>
            <a:rect l="0" t="0" r="r" b="b"/>
            <a:pathLst>
              <a:path w="205" h="244">
                <a:moveTo>
                  <a:pt x="0" y="136"/>
                </a:moveTo>
                <a:cubicBezTo>
                  <a:pt x="46" y="167"/>
                  <a:pt x="26" y="145"/>
                  <a:pt x="49" y="214"/>
                </a:cubicBezTo>
                <a:cubicBezTo>
                  <a:pt x="52" y="224"/>
                  <a:pt x="59" y="244"/>
                  <a:pt x="59" y="244"/>
                </a:cubicBezTo>
                <a:cubicBezTo>
                  <a:pt x="89" y="197"/>
                  <a:pt x="106" y="144"/>
                  <a:pt x="137" y="97"/>
                </a:cubicBezTo>
                <a:cubicBezTo>
                  <a:pt x="150" y="57"/>
                  <a:pt x="166" y="19"/>
                  <a:pt x="2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064"/>
          <p:cNvSpPr>
            <a:spLocks/>
          </p:cNvSpPr>
          <p:nvPr/>
        </p:nvSpPr>
        <p:spPr bwMode="auto">
          <a:xfrm>
            <a:off x="5407323" y="3561160"/>
            <a:ext cx="325437" cy="38735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49" y="214"/>
              </a:cxn>
              <a:cxn ang="0">
                <a:pos x="59" y="244"/>
              </a:cxn>
              <a:cxn ang="0">
                <a:pos x="137" y="97"/>
              </a:cxn>
              <a:cxn ang="0">
                <a:pos x="205" y="0"/>
              </a:cxn>
            </a:cxnLst>
            <a:rect l="0" t="0" r="r" b="b"/>
            <a:pathLst>
              <a:path w="205" h="244">
                <a:moveTo>
                  <a:pt x="0" y="136"/>
                </a:moveTo>
                <a:cubicBezTo>
                  <a:pt x="46" y="167"/>
                  <a:pt x="26" y="145"/>
                  <a:pt x="49" y="214"/>
                </a:cubicBezTo>
                <a:cubicBezTo>
                  <a:pt x="52" y="224"/>
                  <a:pt x="59" y="244"/>
                  <a:pt x="59" y="244"/>
                </a:cubicBezTo>
                <a:cubicBezTo>
                  <a:pt x="89" y="197"/>
                  <a:pt x="106" y="144"/>
                  <a:pt x="137" y="97"/>
                </a:cubicBezTo>
                <a:cubicBezTo>
                  <a:pt x="150" y="57"/>
                  <a:pt x="166" y="19"/>
                  <a:pt x="2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Two-Sample 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-Statistic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 smtClean="0"/>
              <a:t>Student’s </a:t>
            </a:r>
            <a:r>
              <a:rPr lang="en-AU" altLang="zh-CN" i="1" dirty="0" smtClean="0"/>
              <a:t>t</a:t>
            </a:r>
            <a:r>
              <a:rPr lang="en-AU" altLang="zh-CN" dirty="0" smtClean="0"/>
              <a:t>-statistic (equal variance)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/>
              <a:t>Student’s </a:t>
            </a:r>
            <a:r>
              <a:rPr lang="en-AU" altLang="zh-CN" i="1" dirty="0"/>
              <a:t>t</a:t>
            </a:r>
            <a:r>
              <a:rPr lang="en-AU" altLang="zh-CN" dirty="0"/>
              <a:t>-statistic </a:t>
            </a:r>
            <a:r>
              <a:rPr lang="en-AU" altLang="zh-CN" dirty="0" smtClean="0"/>
              <a:t>(unequal </a:t>
            </a:r>
            <a:r>
              <a:rPr lang="en-AU" altLang="zh-CN" dirty="0"/>
              <a:t>variance)</a:t>
            </a: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39987"/>
              </p:ext>
            </p:extLst>
          </p:nvPr>
        </p:nvGraphicFramePr>
        <p:xfrm>
          <a:off x="1907704" y="2492896"/>
          <a:ext cx="5112568" cy="121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Formula" r:id="rId3" imgW="2114640" imgH="499320" progId="Equation.Ribbit">
                  <p:embed/>
                </p:oleObj>
              </mc:Choice>
              <mc:Fallback>
                <p:oleObj name="Formula" r:id="rId3" imgW="2114640" imgH="499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492896"/>
                        <a:ext cx="5112568" cy="121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921993"/>
              </p:ext>
            </p:extLst>
          </p:nvPr>
        </p:nvGraphicFramePr>
        <p:xfrm>
          <a:off x="3222625" y="4738688"/>
          <a:ext cx="2336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Formula" r:id="rId5" imgW="966600" imgH="486720" progId="Equation.Ribbit">
                  <p:embed/>
                </p:oleObj>
              </mc:Choice>
              <mc:Fallback>
                <p:oleObj name="Formula" r:id="rId5" imgW="966600" imgH="486720" progId="Equation.Ribbit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4738688"/>
                        <a:ext cx="2336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Test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dirty="0" smtClean="0">
                <a:ea typeface="宋体" pitchFamily="2" charset="-122"/>
              </a:rPr>
              <a:t>Perform a test for each gene to determine the statistical significance of differential expression for that gene.</a:t>
            </a:r>
          </a:p>
          <a:p>
            <a:endParaRPr lang="en-AU" altLang="zh-CN" dirty="0" smtClean="0">
              <a:solidFill>
                <a:srgbClr val="000099"/>
              </a:solidFill>
            </a:endParaRPr>
          </a:p>
          <a:p>
            <a:r>
              <a:rPr lang="en-AU" altLang="zh-CN" dirty="0" smtClean="0">
                <a:ea typeface="宋体" pitchFamily="2" charset="-122"/>
              </a:rPr>
              <a:t>Problem: When many hypotheses are tested, the probability of a type I error (false positive) increases sharply with the number of  hypotheses.</a:t>
            </a:r>
          </a:p>
          <a:p>
            <a:endParaRPr lang="en-AU" altLang="zh-CN" dirty="0" smtClean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800" dirty="0" smtClean="0">
                <a:ea typeface="宋体" pitchFamily="2" charset="-122"/>
              </a:rPr>
              <a:t>Suppose we measure the expression of 10,000 genes  in a microarray experiment.</a:t>
            </a:r>
          </a:p>
          <a:p>
            <a:r>
              <a:rPr lang="en-US" altLang="zh-CN" sz="3800" dirty="0" smtClean="0">
                <a:ea typeface="宋体" pitchFamily="2" charset="-122"/>
              </a:rPr>
              <a:t>p &lt;= 0.05 says that 95% confidence means are different; therefore 5% due to chance</a:t>
            </a:r>
          </a:p>
          <a:p>
            <a:r>
              <a:rPr lang="en-US" altLang="zh-CN" sz="3800" dirty="0" smtClean="0">
                <a:ea typeface="宋体" pitchFamily="2" charset="-122"/>
              </a:rPr>
              <a:t>500 genes are picked up by chance</a:t>
            </a:r>
          </a:p>
          <a:p>
            <a:r>
              <a:rPr lang="en-US" altLang="zh-CN" sz="3800" dirty="0" smtClean="0">
                <a:ea typeface="宋体" pitchFamily="2" charset="-122"/>
              </a:rPr>
              <a:t>Suppose t tests selects 1000 genes at a p of 0.05</a:t>
            </a:r>
          </a:p>
          <a:p>
            <a:r>
              <a:rPr lang="en-US" altLang="zh-CN" sz="3800" dirty="0" smtClean="0">
                <a:ea typeface="宋体" pitchFamily="2" charset="-122"/>
              </a:rPr>
              <a:t>500/1000 ;Approximately 50% of the genes will be false, very high false discovery rate; need more confidence</a:t>
            </a:r>
          </a:p>
          <a:p>
            <a:endParaRPr lang="en-US" altLang="zh-CN" dirty="0" smtClean="0">
              <a:solidFill>
                <a:srgbClr val="000099"/>
              </a:solidFill>
              <a:ea typeface="宋体" pitchFamily="2" charset="-122"/>
            </a:endParaRPr>
          </a:p>
          <a:p>
            <a:endParaRPr lang="en-US" altLang="zh-CN" dirty="0" smtClean="0">
              <a:solidFill>
                <a:srgbClr val="000099"/>
              </a:solidFill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Corrections for Multiple Comparisons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Involve corrections to the p-value so that the actual p-value is higher</a:t>
            </a:r>
          </a:p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Bonferroni</a:t>
            </a:r>
            <a:r>
              <a:rPr lang="en-US" altLang="zh-CN" dirty="0" smtClean="0">
                <a:ea typeface="宋体" pitchFamily="2" charset="-122"/>
              </a:rPr>
              <a:t> correction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Benjamin-Hochberg procedure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Significance Analysis of Microarrays</a:t>
            </a: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Tusher</a:t>
            </a:r>
            <a:r>
              <a:rPr lang="en-US" altLang="zh-CN" dirty="0" smtClean="0">
                <a:ea typeface="宋体" pitchFamily="2" charset="-122"/>
              </a:rPr>
              <a:t> et al. at Stanford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1728</Words>
  <Application>Microsoft Office PowerPoint</Application>
  <PresentationFormat>全屏显示(4:3)</PresentationFormat>
  <Paragraphs>231</Paragraphs>
  <Slides>47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Office 主题</vt:lpstr>
      <vt:lpstr>Equation</vt:lpstr>
      <vt:lpstr>Worksheet</vt:lpstr>
      <vt:lpstr>Formula</vt:lpstr>
      <vt:lpstr>Aurora Equation</vt:lpstr>
      <vt:lpstr>第6-2章: Class Comparison</vt:lpstr>
      <vt:lpstr>Class comparison</vt:lpstr>
      <vt:lpstr>Class Comparison</vt:lpstr>
      <vt:lpstr>Hypothesis Testing</vt:lpstr>
      <vt:lpstr>Type I and Type II Error</vt:lpstr>
      <vt:lpstr>Two-Sample t-Statistic</vt:lpstr>
      <vt:lpstr>Multiple Test Problem</vt:lpstr>
      <vt:lpstr>Example</vt:lpstr>
      <vt:lpstr>Corrections for Multiple Comparisons</vt:lpstr>
      <vt:lpstr>The Bonferroni Method</vt:lpstr>
      <vt:lpstr>False Discovery Rate (FDR)</vt:lpstr>
      <vt:lpstr>False Discovery Rate</vt:lpstr>
      <vt:lpstr>PowerPoint 演示文稿</vt:lpstr>
      <vt:lpstr>PowerPoint 演示文稿</vt:lpstr>
      <vt:lpstr>PowerPoint 演示文稿</vt:lpstr>
      <vt:lpstr>Permutation Test</vt:lpstr>
      <vt:lpstr>Hierarchical Bayesian Model Parametric empirical Bayes methods </vt:lpstr>
      <vt:lpstr>Hierarchical Bayesian Model</vt:lpstr>
      <vt:lpstr>Hierarchical Bayesian Model</vt:lpstr>
      <vt:lpstr>General Mixture Model</vt:lpstr>
      <vt:lpstr>General Mixture Model</vt:lpstr>
      <vt:lpstr>General Mixture Model</vt:lpstr>
      <vt:lpstr>Hierarchical Bayesian Model</vt:lpstr>
      <vt:lpstr>Gamma-Gamma Model</vt:lpstr>
      <vt:lpstr>Gamma-Gamma Model</vt:lpstr>
      <vt:lpstr>Gamma-Gamma Model</vt:lpstr>
      <vt:lpstr>Inference</vt:lpstr>
      <vt:lpstr>Empirical Bayesian</vt:lpstr>
      <vt:lpstr>Gamma Distribution on Wiki</vt:lpstr>
      <vt:lpstr>Gamma Distribution on Wiki</vt:lpstr>
      <vt:lpstr>Inverse-Gamma Distribution on Wiki</vt:lpstr>
      <vt:lpstr>Inverse-Gamma Distribution on Wiki</vt:lpstr>
      <vt:lpstr>Gene Set Enrichment Analysis (GSEA)</vt:lpstr>
      <vt:lpstr>Motivation</vt:lpstr>
      <vt:lpstr>Challenges in Interpreting  Gene Microarray Data</vt:lpstr>
      <vt:lpstr>An Existing Way to Study Enrichment of Gene Categories</vt:lpstr>
      <vt:lpstr>Limitation of Above Methods</vt:lpstr>
      <vt:lpstr>Introduction of GSEA</vt:lpstr>
      <vt:lpstr>Overview of GSEA</vt:lpstr>
      <vt:lpstr>Calculation of ES</vt:lpstr>
      <vt:lpstr>Calculation of ES</vt:lpstr>
      <vt:lpstr>GSEA Overview</vt:lpstr>
      <vt:lpstr>Effect of Weight p.</vt:lpstr>
      <vt:lpstr>Estimating Significance</vt:lpstr>
      <vt:lpstr>Multiple Hypothesis Test (MHT)</vt:lpstr>
      <vt:lpstr>Multiple Hypothesis Test (MHT)</vt:lpstr>
      <vt:lpstr>Results on p53 status  in NCl-60 cell 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第5-2章: Class Comparison</dc:title>
  <dc:creator>Minghua Deng</dc:creator>
  <cp:lastModifiedBy>Minghua Deng</cp:lastModifiedBy>
  <cp:revision>16</cp:revision>
  <cp:lastPrinted>2015-04-16T08:49:28Z</cp:lastPrinted>
  <dcterms:created xsi:type="dcterms:W3CDTF">2013-09-20T10:02:09Z</dcterms:created>
  <dcterms:modified xsi:type="dcterms:W3CDTF">2015-04-16T08:49:41Z</dcterms:modified>
</cp:coreProperties>
</file>