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5.wmf"/><Relationship Id="rId1" Type="http://schemas.openxmlformats.org/officeDocument/2006/relationships/image" Target="../media/image15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4327EC-E138-4C34-A21B-A44238AD41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BE4C82-F25B-4D98-AC46-BEB9573DBA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6-3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: Clustering Analysis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/>
            </a:pPr>
            <a:r>
              <a:rPr lang="en-US" altLang="zh-CN" dirty="0" smtClean="0"/>
              <a:t>Hierarchical clustering</a:t>
            </a:r>
          </a:p>
          <a:p>
            <a:pPr marL="514350" indent="-514350" algn="l">
              <a:buAutoNum type="arabicPeriod"/>
            </a:pPr>
            <a:r>
              <a:rPr lang="en-US" altLang="zh-CN" dirty="0" smtClean="0"/>
              <a:t>Model-based clustering</a:t>
            </a:r>
          </a:p>
          <a:p>
            <a:pPr marL="514350" indent="-514350" algn="l">
              <a:buNone/>
            </a:pPr>
            <a:endParaRPr lang="en-US" altLang="zh-CN" dirty="0" smtClean="0"/>
          </a:p>
          <a:p>
            <a:pPr marL="514350" indent="-514350" algn="l">
              <a:buNone/>
            </a:pPr>
            <a:r>
              <a:rPr lang="en-US" altLang="zh-CN" dirty="0" smtClean="0"/>
              <a:t>References:</a:t>
            </a:r>
          </a:p>
          <a:p>
            <a:pPr marL="514350" indent="-514350"/>
            <a:r>
              <a:rPr lang="de-DE" sz="2400" dirty="0" smtClean="0"/>
              <a:t>M. Eisen et al.: Cluster analysis and display of genome-wide expression patterns. Proc.Natl.Acad.Sci.USA 95, 14863-8, 1998</a:t>
            </a:r>
          </a:p>
          <a:p>
            <a:pPr marL="514350" indent="-514350"/>
            <a:r>
              <a:rPr lang="en-US" altLang="zh-CN" sz="2400" dirty="0" smtClean="0"/>
              <a:t>Wei Pan, </a:t>
            </a:r>
            <a:r>
              <a:rPr lang="en-US" altLang="zh-CN" sz="2400" dirty="0" err="1" smtClean="0"/>
              <a:t>Jizhen</a:t>
            </a:r>
            <a:r>
              <a:rPr lang="en-US" altLang="zh-CN" sz="2400" dirty="0" smtClean="0"/>
              <a:t> Lin and Chap T Le. </a:t>
            </a:r>
            <a:r>
              <a:rPr lang="en-US" sz="2400" dirty="0" smtClean="0"/>
              <a:t>Model-based cluster analysis of microarray gene-expression data. Genome Biology 3(2): research0009.1–0009.8, 2002.</a:t>
            </a:r>
            <a:endParaRPr lang="de-DE" sz="2400" dirty="0" smtClean="0"/>
          </a:p>
          <a:p>
            <a:pPr marL="514350" indent="-514350"/>
            <a:r>
              <a:rPr lang="en-US" altLang="zh-CN" sz="2400" dirty="0" smtClean="0">
                <a:ea typeface="宋体" charset="-122"/>
              </a:rPr>
              <a:t>G.J. McLachlan, R.W. Bean, and D. Peel, A Mixture Model-Based Approach to the Clustering of Microarray Expression Data. Bioinformatics 18, 413-422, </a:t>
            </a:r>
            <a:r>
              <a:rPr lang="en-US" altLang="zh-CN" sz="2400" dirty="0">
                <a:ea typeface="宋体" charset="-122"/>
              </a:rPr>
              <a:t>2002. </a:t>
            </a:r>
            <a:endParaRPr lang="de-DE" sz="2400" dirty="0" smtClean="0"/>
          </a:p>
          <a:p>
            <a:pPr marL="514350" indent="-514350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6496" name="Object 0"/>
          <p:cNvGraphicFramePr>
            <a:graphicFrameLocks noChangeAspect="1"/>
          </p:cNvGraphicFramePr>
          <p:nvPr/>
        </p:nvGraphicFramePr>
        <p:xfrm>
          <a:off x="1219200" y="1141413"/>
          <a:ext cx="7621588" cy="548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1413"/>
                        <a:ext cx="7621588" cy="548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219200" y="1141413"/>
          <a:ext cx="7621588" cy="548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1413"/>
                        <a:ext cx="7621588" cy="548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050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9939" name="Text Box 2051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9941" name="Text Box 2053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9942" name="Text Box 2054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9944" name="Rectangle 2056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Rectangle 2057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Rectangle 2058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Rectangle 205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Rectangle 2060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Rectangle 2061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0" name="Object 2062"/>
          <p:cNvGraphicFramePr>
            <a:graphicFrameLocks noChangeAspect="1"/>
          </p:cNvGraphicFramePr>
          <p:nvPr/>
        </p:nvGraphicFramePr>
        <p:xfrm>
          <a:off x="1219200" y="1141413"/>
          <a:ext cx="7543800" cy="548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1413"/>
                        <a:ext cx="7543800" cy="548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Rectangle 2063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Similarity Measurements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10000" cy="62865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Pearson Correlation</a:t>
            </a:r>
          </a:p>
        </p:txBody>
      </p:sp>
      <p:graphicFrame>
        <p:nvGraphicFramePr>
          <p:cNvPr id="7373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84600" y="2008188"/>
          <a:ext cx="10890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583920" imgH="711000" progId="Equation.3">
                  <p:embed/>
                </p:oleObj>
              </mc:Choice>
              <mc:Fallback>
                <p:oleObj name="Equation" r:id="rId3" imgW="5839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008188"/>
                        <a:ext cx="1089025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41375" y="2441575"/>
            <a:ext cx="290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Two profiles (vectors)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860925" y="2443163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and</a:t>
            </a:r>
          </a:p>
        </p:txBody>
      </p:sp>
      <p:graphicFrame>
        <p:nvGraphicFramePr>
          <p:cNvPr id="7373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8675" y="3551238"/>
          <a:ext cx="56451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3085920" imgH="596880" progId="Equation.3">
                  <p:embed/>
                </p:oleObj>
              </mc:Choice>
              <mc:Fallback>
                <p:oleObj name="Equation" r:id="rId5" imgW="308592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551238"/>
                        <a:ext cx="564515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5605463" y="1976438"/>
          <a:ext cx="11620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7" imgW="596880" imgH="711000" progId="Equation.3">
                  <p:embed/>
                </p:oleObj>
              </mc:Choice>
              <mc:Fallback>
                <p:oleObj name="Equation" r:id="rId7" imgW="59688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1976438"/>
                        <a:ext cx="116205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723900" y="5048250"/>
            <a:ext cx="2000250" cy="1571625"/>
            <a:chOff x="456" y="3180"/>
            <a:chExt cx="1260" cy="990"/>
          </a:xfrm>
        </p:grpSpPr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>
              <a:off x="462" y="4170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 flipV="1">
              <a:off x="456" y="3180"/>
              <a:ext cx="0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546" y="3240"/>
              <a:ext cx="958" cy="462"/>
              <a:chOff x="546" y="3240"/>
              <a:chExt cx="958" cy="462"/>
            </a:xfrm>
          </p:grpSpPr>
          <p:sp>
            <p:nvSpPr>
              <p:cNvPr id="73742" name="Freeform 14"/>
              <p:cNvSpPr>
                <a:spLocks/>
              </p:cNvSpPr>
              <p:nvPr/>
            </p:nvSpPr>
            <p:spPr bwMode="auto">
              <a:xfrm>
                <a:off x="570" y="3249"/>
                <a:ext cx="906" cy="42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86" y="3"/>
                  </a:cxn>
                  <a:cxn ang="0">
                    <a:pos x="420" y="285"/>
                  </a:cxn>
                  <a:cxn ang="0">
                    <a:pos x="666" y="429"/>
                  </a:cxn>
                  <a:cxn ang="0">
                    <a:pos x="792" y="285"/>
                  </a:cxn>
                  <a:cxn ang="0">
                    <a:pos x="906" y="363"/>
                  </a:cxn>
                </a:cxnLst>
                <a:rect l="0" t="0" r="r" b="b"/>
                <a:pathLst>
                  <a:path w="906" h="429">
                    <a:moveTo>
                      <a:pt x="0" y="267"/>
                    </a:moveTo>
                    <a:cubicBezTo>
                      <a:pt x="58" y="133"/>
                      <a:pt x="116" y="0"/>
                      <a:pt x="186" y="3"/>
                    </a:cubicBezTo>
                    <a:cubicBezTo>
                      <a:pt x="256" y="6"/>
                      <a:pt x="340" y="214"/>
                      <a:pt x="420" y="285"/>
                    </a:cubicBezTo>
                    <a:cubicBezTo>
                      <a:pt x="500" y="356"/>
                      <a:pt x="604" y="429"/>
                      <a:pt x="666" y="429"/>
                    </a:cubicBezTo>
                    <a:cubicBezTo>
                      <a:pt x="728" y="429"/>
                      <a:pt x="752" y="296"/>
                      <a:pt x="792" y="285"/>
                    </a:cubicBezTo>
                    <a:cubicBezTo>
                      <a:pt x="832" y="274"/>
                      <a:pt x="869" y="318"/>
                      <a:pt x="906" y="3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4" name="Oval 16"/>
              <p:cNvSpPr>
                <a:spLocks noChangeArrowheads="1"/>
              </p:cNvSpPr>
              <p:nvPr/>
            </p:nvSpPr>
            <p:spPr bwMode="auto">
              <a:xfrm>
                <a:off x="546" y="3468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5" name="Oval 17"/>
              <p:cNvSpPr>
                <a:spLocks noChangeArrowheads="1"/>
              </p:cNvSpPr>
              <p:nvPr/>
            </p:nvSpPr>
            <p:spPr bwMode="auto">
              <a:xfrm>
                <a:off x="1458" y="3594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6" name="Oval 18"/>
              <p:cNvSpPr>
                <a:spLocks noChangeArrowheads="1"/>
              </p:cNvSpPr>
              <p:nvPr/>
            </p:nvSpPr>
            <p:spPr bwMode="auto">
              <a:xfrm>
                <a:off x="930" y="3474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Oval 19"/>
              <p:cNvSpPr>
                <a:spLocks noChangeArrowheads="1"/>
              </p:cNvSpPr>
              <p:nvPr/>
            </p:nvSpPr>
            <p:spPr bwMode="auto">
              <a:xfrm>
                <a:off x="720" y="3240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8" name="Oval 20"/>
              <p:cNvSpPr>
                <a:spLocks noChangeArrowheads="1"/>
              </p:cNvSpPr>
              <p:nvPr/>
            </p:nvSpPr>
            <p:spPr bwMode="auto">
              <a:xfrm>
                <a:off x="1206" y="3654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9" name="Oval 21"/>
              <p:cNvSpPr>
                <a:spLocks noChangeArrowheads="1"/>
              </p:cNvSpPr>
              <p:nvPr/>
            </p:nvSpPr>
            <p:spPr bwMode="auto">
              <a:xfrm>
                <a:off x="1356" y="3510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546" y="3498"/>
              <a:ext cx="958" cy="462"/>
              <a:chOff x="546" y="3240"/>
              <a:chExt cx="958" cy="462"/>
            </a:xfrm>
          </p:grpSpPr>
          <p:sp>
            <p:nvSpPr>
              <p:cNvPr id="73752" name="Freeform 24"/>
              <p:cNvSpPr>
                <a:spLocks/>
              </p:cNvSpPr>
              <p:nvPr/>
            </p:nvSpPr>
            <p:spPr bwMode="auto">
              <a:xfrm>
                <a:off x="570" y="3249"/>
                <a:ext cx="906" cy="42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86" y="3"/>
                  </a:cxn>
                  <a:cxn ang="0">
                    <a:pos x="420" y="285"/>
                  </a:cxn>
                  <a:cxn ang="0">
                    <a:pos x="666" y="429"/>
                  </a:cxn>
                  <a:cxn ang="0">
                    <a:pos x="792" y="285"/>
                  </a:cxn>
                  <a:cxn ang="0">
                    <a:pos x="906" y="363"/>
                  </a:cxn>
                </a:cxnLst>
                <a:rect l="0" t="0" r="r" b="b"/>
                <a:pathLst>
                  <a:path w="906" h="429">
                    <a:moveTo>
                      <a:pt x="0" y="267"/>
                    </a:moveTo>
                    <a:cubicBezTo>
                      <a:pt x="58" y="133"/>
                      <a:pt x="116" y="0"/>
                      <a:pt x="186" y="3"/>
                    </a:cubicBezTo>
                    <a:cubicBezTo>
                      <a:pt x="256" y="6"/>
                      <a:pt x="340" y="214"/>
                      <a:pt x="420" y="285"/>
                    </a:cubicBezTo>
                    <a:cubicBezTo>
                      <a:pt x="500" y="356"/>
                      <a:pt x="604" y="429"/>
                      <a:pt x="666" y="429"/>
                    </a:cubicBezTo>
                    <a:cubicBezTo>
                      <a:pt x="728" y="429"/>
                      <a:pt x="752" y="296"/>
                      <a:pt x="792" y="285"/>
                    </a:cubicBezTo>
                    <a:cubicBezTo>
                      <a:pt x="832" y="274"/>
                      <a:pt x="869" y="318"/>
                      <a:pt x="906" y="363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3" name="Oval 25"/>
              <p:cNvSpPr>
                <a:spLocks noChangeArrowheads="1"/>
              </p:cNvSpPr>
              <p:nvPr/>
            </p:nvSpPr>
            <p:spPr bwMode="auto">
              <a:xfrm>
                <a:off x="546" y="3468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4" name="Oval 26"/>
              <p:cNvSpPr>
                <a:spLocks noChangeArrowheads="1"/>
              </p:cNvSpPr>
              <p:nvPr/>
            </p:nvSpPr>
            <p:spPr bwMode="auto">
              <a:xfrm>
                <a:off x="1458" y="3594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Oval 27"/>
              <p:cNvSpPr>
                <a:spLocks noChangeArrowheads="1"/>
              </p:cNvSpPr>
              <p:nvPr/>
            </p:nvSpPr>
            <p:spPr bwMode="auto">
              <a:xfrm>
                <a:off x="930" y="3474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6" name="Oval 28"/>
              <p:cNvSpPr>
                <a:spLocks noChangeArrowheads="1"/>
              </p:cNvSpPr>
              <p:nvPr/>
            </p:nvSpPr>
            <p:spPr bwMode="auto">
              <a:xfrm>
                <a:off x="720" y="3240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7" name="Oval 29"/>
              <p:cNvSpPr>
                <a:spLocks noChangeArrowheads="1"/>
              </p:cNvSpPr>
              <p:nvPr/>
            </p:nvSpPr>
            <p:spPr bwMode="auto">
              <a:xfrm>
                <a:off x="1206" y="3654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8" name="Oval 30"/>
              <p:cNvSpPr>
                <a:spLocks noChangeArrowheads="1"/>
              </p:cNvSpPr>
              <p:nvPr/>
            </p:nvSpPr>
            <p:spPr bwMode="auto">
              <a:xfrm>
                <a:off x="1356" y="3510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3759" name="Object 31"/>
            <p:cNvGraphicFramePr>
              <a:graphicFrameLocks noChangeAspect="1"/>
            </p:cNvGraphicFramePr>
            <p:nvPr/>
          </p:nvGraphicFramePr>
          <p:xfrm>
            <a:off x="1542" y="3486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486"/>
                          <a:ext cx="14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0" name="Object 32"/>
            <p:cNvGraphicFramePr>
              <a:graphicFrameLocks noChangeAspect="1"/>
            </p:cNvGraphicFramePr>
            <p:nvPr/>
          </p:nvGraphicFramePr>
          <p:xfrm>
            <a:off x="1535" y="3753"/>
            <a:ext cx="16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11" imgW="139680" imgH="203040" progId="Equation.3">
                    <p:embed/>
                  </p:oleObj>
                </mc:Choice>
                <mc:Fallback>
                  <p:oleObj name="Equation" r:id="rId11" imgW="13968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3753"/>
                          <a:ext cx="16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6791325" y="5048250"/>
            <a:ext cx="2000250" cy="1581150"/>
            <a:chOff x="4278" y="3180"/>
            <a:chExt cx="1260" cy="996"/>
          </a:xfrm>
        </p:grpSpPr>
        <p:sp>
          <p:nvSpPr>
            <p:cNvPr id="73781" name="Line 53"/>
            <p:cNvSpPr>
              <a:spLocks noChangeShapeType="1"/>
            </p:cNvSpPr>
            <p:nvPr/>
          </p:nvSpPr>
          <p:spPr bwMode="auto">
            <a:xfrm>
              <a:off x="4284" y="4170"/>
              <a:ext cx="1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2" name="Line 54"/>
            <p:cNvSpPr>
              <a:spLocks noChangeShapeType="1"/>
            </p:cNvSpPr>
            <p:nvPr/>
          </p:nvSpPr>
          <p:spPr bwMode="auto">
            <a:xfrm flipV="1">
              <a:off x="4278" y="3180"/>
              <a:ext cx="0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4368" y="3210"/>
              <a:ext cx="958" cy="462"/>
              <a:chOff x="546" y="3240"/>
              <a:chExt cx="958" cy="462"/>
            </a:xfrm>
          </p:grpSpPr>
          <p:sp>
            <p:nvSpPr>
              <p:cNvPr id="73784" name="Freeform 56"/>
              <p:cNvSpPr>
                <a:spLocks/>
              </p:cNvSpPr>
              <p:nvPr/>
            </p:nvSpPr>
            <p:spPr bwMode="auto">
              <a:xfrm>
                <a:off x="570" y="3249"/>
                <a:ext cx="906" cy="42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86" y="3"/>
                  </a:cxn>
                  <a:cxn ang="0">
                    <a:pos x="420" y="285"/>
                  </a:cxn>
                  <a:cxn ang="0">
                    <a:pos x="666" y="429"/>
                  </a:cxn>
                  <a:cxn ang="0">
                    <a:pos x="792" y="285"/>
                  </a:cxn>
                  <a:cxn ang="0">
                    <a:pos x="906" y="363"/>
                  </a:cxn>
                </a:cxnLst>
                <a:rect l="0" t="0" r="r" b="b"/>
                <a:pathLst>
                  <a:path w="906" h="429">
                    <a:moveTo>
                      <a:pt x="0" y="267"/>
                    </a:moveTo>
                    <a:cubicBezTo>
                      <a:pt x="58" y="133"/>
                      <a:pt x="116" y="0"/>
                      <a:pt x="186" y="3"/>
                    </a:cubicBezTo>
                    <a:cubicBezTo>
                      <a:pt x="256" y="6"/>
                      <a:pt x="340" y="214"/>
                      <a:pt x="420" y="285"/>
                    </a:cubicBezTo>
                    <a:cubicBezTo>
                      <a:pt x="500" y="356"/>
                      <a:pt x="604" y="429"/>
                      <a:pt x="666" y="429"/>
                    </a:cubicBezTo>
                    <a:cubicBezTo>
                      <a:pt x="728" y="429"/>
                      <a:pt x="752" y="296"/>
                      <a:pt x="792" y="285"/>
                    </a:cubicBezTo>
                    <a:cubicBezTo>
                      <a:pt x="832" y="274"/>
                      <a:pt x="869" y="318"/>
                      <a:pt x="906" y="3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5" name="Oval 57"/>
              <p:cNvSpPr>
                <a:spLocks noChangeArrowheads="1"/>
              </p:cNvSpPr>
              <p:nvPr/>
            </p:nvSpPr>
            <p:spPr bwMode="auto">
              <a:xfrm>
                <a:off x="546" y="3468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86" name="Oval 58"/>
              <p:cNvSpPr>
                <a:spLocks noChangeArrowheads="1"/>
              </p:cNvSpPr>
              <p:nvPr/>
            </p:nvSpPr>
            <p:spPr bwMode="auto">
              <a:xfrm>
                <a:off x="1458" y="3594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87" name="Oval 59"/>
              <p:cNvSpPr>
                <a:spLocks noChangeArrowheads="1"/>
              </p:cNvSpPr>
              <p:nvPr/>
            </p:nvSpPr>
            <p:spPr bwMode="auto">
              <a:xfrm>
                <a:off x="930" y="3474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88" name="Oval 60"/>
              <p:cNvSpPr>
                <a:spLocks noChangeArrowheads="1"/>
              </p:cNvSpPr>
              <p:nvPr/>
            </p:nvSpPr>
            <p:spPr bwMode="auto">
              <a:xfrm>
                <a:off x="720" y="3240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89" name="Oval 61"/>
              <p:cNvSpPr>
                <a:spLocks noChangeArrowheads="1"/>
              </p:cNvSpPr>
              <p:nvPr/>
            </p:nvSpPr>
            <p:spPr bwMode="auto">
              <a:xfrm>
                <a:off x="1206" y="3654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0" name="Oval 62"/>
              <p:cNvSpPr>
                <a:spLocks noChangeArrowheads="1"/>
              </p:cNvSpPr>
              <p:nvPr/>
            </p:nvSpPr>
            <p:spPr bwMode="auto">
              <a:xfrm>
                <a:off x="1356" y="3510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 flipV="1">
              <a:off x="4368" y="3714"/>
              <a:ext cx="958" cy="462"/>
              <a:chOff x="546" y="3240"/>
              <a:chExt cx="958" cy="462"/>
            </a:xfrm>
          </p:grpSpPr>
          <p:sp>
            <p:nvSpPr>
              <p:cNvPr id="73792" name="Freeform 64"/>
              <p:cNvSpPr>
                <a:spLocks/>
              </p:cNvSpPr>
              <p:nvPr/>
            </p:nvSpPr>
            <p:spPr bwMode="auto">
              <a:xfrm>
                <a:off x="570" y="3249"/>
                <a:ext cx="906" cy="42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86" y="3"/>
                  </a:cxn>
                  <a:cxn ang="0">
                    <a:pos x="420" y="285"/>
                  </a:cxn>
                  <a:cxn ang="0">
                    <a:pos x="666" y="429"/>
                  </a:cxn>
                  <a:cxn ang="0">
                    <a:pos x="792" y="285"/>
                  </a:cxn>
                  <a:cxn ang="0">
                    <a:pos x="906" y="363"/>
                  </a:cxn>
                </a:cxnLst>
                <a:rect l="0" t="0" r="r" b="b"/>
                <a:pathLst>
                  <a:path w="906" h="429">
                    <a:moveTo>
                      <a:pt x="0" y="267"/>
                    </a:moveTo>
                    <a:cubicBezTo>
                      <a:pt x="58" y="133"/>
                      <a:pt x="116" y="0"/>
                      <a:pt x="186" y="3"/>
                    </a:cubicBezTo>
                    <a:cubicBezTo>
                      <a:pt x="256" y="6"/>
                      <a:pt x="340" y="214"/>
                      <a:pt x="420" y="285"/>
                    </a:cubicBezTo>
                    <a:cubicBezTo>
                      <a:pt x="500" y="356"/>
                      <a:pt x="604" y="429"/>
                      <a:pt x="666" y="429"/>
                    </a:cubicBezTo>
                    <a:cubicBezTo>
                      <a:pt x="728" y="429"/>
                      <a:pt x="752" y="296"/>
                      <a:pt x="792" y="285"/>
                    </a:cubicBezTo>
                    <a:cubicBezTo>
                      <a:pt x="832" y="274"/>
                      <a:pt x="869" y="318"/>
                      <a:pt x="906" y="363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93" name="Oval 65"/>
              <p:cNvSpPr>
                <a:spLocks noChangeArrowheads="1"/>
              </p:cNvSpPr>
              <p:nvPr/>
            </p:nvSpPr>
            <p:spPr bwMode="auto">
              <a:xfrm>
                <a:off x="546" y="3468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4" name="Oval 66"/>
              <p:cNvSpPr>
                <a:spLocks noChangeArrowheads="1"/>
              </p:cNvSpPr>
              <p:nvPr/>
            </p:nvSpPr>
            <p:spPr bwMode="auto">
              <a:xfrm>
                <a:off x="1458" y="3594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5" name="Oval 67"/>
              <p:cNvSpPr>
                <a:spLocks noChangeArrowheads="1"/>
              </p:cNvSpPr>
              <p:nvPr/>
            </p:nvSpPr>
            <p:spPr bwMode="auto">
              <a:xfrm>
                <a:off x="930" y="3474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6" name="Oval 68"/>
              <p:cNvSpPr>
                <a:spLocks noChangeArrowheads="1"/>
              </p:cNvSpPr>
              <p:nvPr/>
            </p:nvSpPr>
            <p:spPr bwMode="auto">
              <a:xfrm>
                <a:off x="720" y="3240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7" name="Oval 69"/>
              <p:cNvSpPr>
                <a:spLocks noChangeArrowheads="1"/>
              </p:cNvSpPr>
              <p:nvPr/>
            </p:nvSpPr>
            <p:spPr bwMode="auto">
              <a:xfrm>
                <a:off x="1206" y="3654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8" name="Oval 70"/>
              <p:cNvSpPr>
                <a:spLocks noChangeArrowheads="1"/>
              </p:cNvSpPr>
              <p:nvPr/>
            </p:nvSpPr>
            <p:spPr bwMode="auto">
              <a:xfrm>
                <a:off x="1356" y="3510"/>
                <a:ext cx="4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3799" name="Object 71"/>
            <p:cNvGraphicFramePr>
              <a:graphicFrameLocks noChangeAspect="1"/>
            </p:cNvGraphicFramePr>
            <p:nvPr/>
          </p:nvGraphicFramePr>
          <p:xfrm>
            <a:off x="5364" y="3486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" y="3486"/>
                          <a:ext cx="14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00" name="Object 72"/>
            <p:cNvGraphicFramePr>
              <a:graphicFrameLocks noChangeAspect="1"/>
            </p:cNvGraphicFramePr>
            <p:nvPr/>
          </p:nvGraphicFramePr>
          <p:xfrm>
            <a:off x="5357" y="3711"/>
            <a:ext cx="16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15" imgW="139680" imgH="203040" progId="Equation.3">
                    <p:embed/>
                  </p:oleObj>
                </mc:Choice>
                <mc:Fallback>
                  <p:oleObj name="Equation" r:id="rId15" imgW="13968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" y="3711"/>
                          <a:ext cx="16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01" name="Text Box 73"/>
          <p:cNvSpPr txBox="1">
            <a:spLocks noChangeArrowheads="1"/>
          </p:cNvSpPr>
          <p:nvPr/>
        </p:nvSpPr>
        <p:spPr bwMode="auto">
          <a:xfrm>
            <a:off x="3060700" y="5656263"/>
            <a:ext cx="332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  <a:sym typeface="Symbol" pitchFamily="18" charset="2"/>
              </a:rPr>
              <a:t>+1 </a:t>
            </a:r>
            <a:r>
              <a:rPr lang="en-US" altLang="zh-CN" sz="2000">
                <a:ea typeface="宋体" pitchFamily="2" charset="-122"/>
              </a:rPr>
              <a:t> Pearson Correlation 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000">
                <a:ea typeface="宋体" pitchFamily="2" charset="-122"/>
              </a:rPr>
              <a:t> – 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1</a:t>
            </a:r>
          </a:p>
        </p:txBody>
      </p:sp>
      <p:graphicFrame>
        <p:nvGraphicFramePr>
          <p:cNvPr id="73804" name="Object 76"/>
          <p:cNvGraphicFramePr>
            <a:graphicFrameLocks noChangeAspect="1"/>
          </p:cNvGraphicFramePr>
          <p:nvPr/>
        </p:nvGraphicFramePr>
        <p:xfrm>
          <a:off x="6967538" y="3498850"/>
          <a:ext cx="1336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7" imgW="1002960" imgH="393480" progId="Equation.3">
                  <p:embed/>
                </p:oleObj>
              </mc:Choice>
              <mc:Fallback>
                <p:oleObj name="Equation" r:id="rId17" imgW="1002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3498850"/>
                        <a:ext cx="13366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05" name="Object 77"/>
          <p:cNvGraphicFramePr>
            <a:graphicFrameLocks noChangeAspect="1"/>
          </p:cNvGraphicFramePr>
          <p:nvPr/>
        </p:nvGraphicFramePr>
        <p:xfrm>
          <a:off x="6967538" y="4165600"/>
          <a:ext cx="13541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9" imgW="1015920" imgH="393480" progId="Equation.3">
                  <p:embed/>
                </p:oleObj>
              </mc:Choice>
              <mc:Fallback>
                <p:oleObj name="Equation" r:id="rId19" imgW="10159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4165600"/>
                        <a:ext cx="13541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06" name="Rectangle 78"/>
          <p:cNvSpPr>
            <a:spLocks noChangeArrowheads="1"/>
          </p:cNvSpPr>
          <p:nvPr/>
        </p:nvSpPr>
        <p:spPr bwMode="auto">
          <a:xfrm>
            <a:off x="6838950" y="3429000"/>
            <a:ext cx="1733550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Similarity Measurements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Euclidean Distance</a:t>
            </a:r>
          </a:p>
        </p:txBody>
      </p:sp>
      <p:graphicFrame>
        <p:nvGraphicFramePr>
          <p:cNvPr id="8909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3535363"/>
          <a:ext cx="42656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663560" imgH="342720" progId="Equation.3">
                  <p:embed/>
                </p:oleObj>
              </mc:Choice>
              <mc:Fallback>
                <p:oleObj name="Equation" r:id="rId3" imgW="166356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35363"/>
                        <a:ext cx="42656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5956300" y="1690688"/>
          <a:ext cx="10890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583920" imgH="711000" progId="Equation.3">
                  <p:embed/>
                </p:oleObj>
              </mc:Choice>
              <mc:Fallback>
                <p:oleObj name="Equation" r:id="rId5" imgW="5839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1690688"/>
                        <a:ext cx="1089025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7081838" y="1690688"/>
          <a:ext cx="11620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596880" imgH="711000" progId="Equation.3">
                  <p:embed/>
                </p:oleObj>
              </mc:Choice>
              <mc:Fallback>
                <p:oleObj name="Equation" r:id="rId7" imgW="59688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1690688"/>
                        <a:ext cx="116205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Similarity Measurements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10000" cy="62865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Cosine Correlation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3768" y="2204864"/>
          <a:ext cx="10890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583920" imgH="711000" progId="Equation.3">
                  <p:embed/>
                </p:oleObj>
              </mc:Choice>
              <mc:Fallback>
                <p:oleObj name="Equation" r:id="rId3" imgW="5839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04864"/>
                        <a:ext cx="1089025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1680" y="3645024"/>
          <a:ext cx="43815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1739880" imgH="622080" progId="Equation.3">
                  <p:embed/>
                </p:oleObj>
              </mc:Choice>
              <mc:Fallback>
                <p:oleObj name="Equation" r:id="rId5" imgW="1739880" imgH="622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645024"/>
                        <a:ext cx="4381500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4427984" y="2204864"/>
          <a:ext cx="11620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596880" imgH="711000" progId="Equation.3">
                  <p:embed/>
                </p:oleObj>
              </mc:Choice>
              <mc:Fallback>
                <p:oleObj name="Equation" r:id="rId7" imgW="59688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204864"/>
                        <a:ext cx="116205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Object 28"/>
          <p:cNvGraphicFramePr>
            <a:graphicFrameLocks noChangeAspect="1"/>
          </p:cNvGraphicFramePr>
          <p:nvPr/>
        </p:nvGraphicFramePr>
        <p:xfrm>
          <a:off x="1811338" y="5691188"/>
          <a:ext cx="7096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9" imgW="380880" imgH="203040" progId="Equation.3">
                  <p:embed/>
                </p:oleObj>
              </mc:Choice>
              <mc:Fallback>
                <p:oleObj name="Equation" r:id="rId9" imgW="380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5691188"/>
                        <a:ext cx="709612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3060700" y="5656263"/>
            <a:ext cx="322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  <a:sym typeface="Symbol" pitchFamily="18" charset="2"/>
              </a:rPr>
              <a:t>+1 </a:t>
            </a:r>
            <a:r>
              <a:rPr lang="en-US" altLang="zh-CN" sz="2000" dirty="0">
                <a:ea typeface="宋体" pitchFamily="2" charset="-122"/>
              </a:rPr>
              <a:t> Cosine Correlation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000" dirty="0">
                <a:ea typeface="宋体" pitchFamily="2" charset="-122"/>
              </a:rPr>
              <a:t> –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1</a:t>
            </a:r>
          </a:p>
        </p:txBody>
      </p:sp>
      <p:graphicFrame>
        <p:nvGraphicFramePr>
          <p:cNvPr id="93239" name="Object 55"/>
          <p:cNvGraphicFramePr>
            <a:graphicFrameLocks noChangeAspect="1"/>
          </p:cNvGraphicFramePr>
          <p:nvPr/>
        </p:nvGraphicFramePr>
        <p:xfrm>
          <a:off x="6550025" y="5691188"/>
          <a:ext cx="8524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1" imgW="457200" imgH="203040" progId="Equation.3">
                  <p:embed/>
                </p:oleObj>
              </mc:Choice>
              <mc:Fallback>
                <p:oleObj name="Equation" r:id="rId11" imgW="4572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5691188"/>
                        <a:ext cx="852488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Group Similarity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2" name="内容占位符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linkage</a:t>
            </a:r>
          </a:p>
          <a:p>
            <a:r>
              <a:rPr lang="en-US" altLang="zh-CN" dirty="0" smtClean="0">
                <a:ea typeface="宋体" pitchFamily="2" charset="-122"/>
              </a:rPr>
              <a:t>Complete linkage</a:t>
            </a:r>
          </a:p>
          <a:p>
            <a:r>
              <a:rPr lang="en-US" altLang="zh-CN" dirty="0" smtClean="0"/>
              <a:t>Average linkage</a:t>
            </a:r>
          </a:p>
          <a:p>
            <a:r>
              <a:rPr lang="en-US" altLang="zh-CN" dirty="0" smtClean="0">
                <a:ea typeface="宋体" pitchFamily="2" charset="-122"/>
              </a:rPr>
              <a:t>Average group linkage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378200" y="32004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263900" y="38227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102100" y="35941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886200" y="43053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308100" y="4089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143000" y="4724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651000" y="4851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044700" y="45720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590925" y="35845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431925" y="43592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chemeClr val="tx2"/>
                </a:solidFill>
                <a:ea typeface="宋体" pitchFamily="2" charset="-122"/>
              </a:rPr>
              <a:t>Clustering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641725" y="1882775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Single Linkage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406525" y="523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1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629025" y="46259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cxnSp>
        <p:nvCxnSpPr>
          <p:cNvPr id="20498" name="AutoShape 18"/>
          <p:cNvCxnSpPr>
            <a:cxnSpLocks noChangeShapeType="1"/>
            <a:stCxn id="20491" idx="7"/>
            <a:endCxn id="20485" idx="3"/>
          </p:cNvCxnSpPr>
          <p:nvPr/>
        </p:nvCxnSpPr>
        <p:spPr bwMode="auto">
          <a:xfrm flipV="1">
            <a:off x="2197100" y="3975100"/>
            <a:ext cx="10922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606925" y="3292475"/>
            <a:ext cx="4289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Dissimilarity between two clusters = Minimum dissimilarity between the members of two clusters 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606925" y="5299075"/>
            <a:ext cx="428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Tend to generate “long chains”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/>
          <p:cNvSpPr>
            <a:spLocks noChangeArrowheads="1"/>
          </p:cNvSpPr>
          <p:nvPr/>
        </p:nvSpPr>
        <p:spPr bwMode="auto">
          <a:xfrm>
            <a:off x="3378200" y="32004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3263900" y="38227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4102100" y="35941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3886200" y="43053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308100" y="4089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1143000" y="4724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1651000" y="4851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2044700" y="45720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590925" y="35845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431925" y="43592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Clustering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349625" y="1882775"/>
            <a:ext cx="243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Complete Linkage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6525" y="523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1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629025" y="46259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cxnSp>
        <p:nvCxnSpPr>
          <p:cNvPr id="101392" name="AutoShape 16"/>
          <p:cNvCxnSpPr>
            <a:cxnSpLocks noChangeShapeType="1"/>
            <a:stCxn id="101383" idx="7"/>
            <a:endCxn id="101380" idx="3"/>
          </p:cNvCxnSpPr>
          <p:nvPr/>
        </p:nvCxnSpPr>
        <p:spPr bwMode="auto">
          <a:xfrm flipV="1">
            <a:off x="1295400" y="3746500"/>
            <a:ext cx="28321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4606925" y="3292475"/>
            <a:ext cx="4289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Dissimilarity between two clusters = Maximum dissimilarity between the members of two clusters 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4606925" y="5299075"/>
            <a:ext cx="428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Tend to generate “clumps”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/>
          <p:cNvSpPr>
            <a:spLocks noChangeArrowheads="1"/>
          </p:cNvSpPr>
          <p:nvPr/>
        </p:nvSpPr>
        <p:spPr bwMode="auto">
          <a:xfrm>
            <a:off x="3378200" y="32004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3263900" y="38227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4102100" y="35941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3886200" y="43053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1308100" y="4089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1143000" y="4724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1651000" y="4851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2044700" y="45720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590925" y="35845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431925" y="43592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Clustering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3438525" y="1882775"/>
            <a:ext cx="228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Average Linkage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1406525" y="523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1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3629025" y="46259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cxnSp>
        <p:nvCxnSpPr>
          <p:cNvPr id="102416" name="AutoShape 16"/>
          <p:cNvCxnSpPr>
            <a:cxnSpLocks noChangeShapeType="1"/>
            <a:stCxn id="102409" idx="7"/>
            <a:endCxn id="102403" idx="3"/>
          </p:cNvCxnSpPr>
          <p:nvPr/>
        </p:nvCxnSpPr>
        <p:spPr bwMode="auto">
          <a:xfrm flipV="1">
            <a:off x="2197100" y="3975100"/>
            <a:ext cx="10922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606925" y="3292475"/>
            <a:ext cx="4289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Dissimilarity between two clusters = Averaged distances of all pairs of objects (one from each cluster).</a:t>
            </a:r>
          </a:p>
        </p:txBody>
      </p:sp>
      <p:cxnSp>
        <p:nvCxnSpPr>
          <p:cNvPr id="102418" name="AutoShape 18"/>
          <p:cNvCxnSpPr>
            <a:cxnSpLocks noChangeShapeType="1"/>
            <a:stCxn id="102405" idx="2"/>
            <a:endCxn id="102409" idx="7"/>
          </p:cNvCxnSpPr>
          <p:nvPr/>
        </p:nvCxnSpPr>
        <p:spPr bwMode="auto">
          <a:xfrm flipH="1">
            <a:off x="2197100" y="4394200"/>
            <a:ext cx="168910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19" name="AutoShape 19"/>
          <p:cNvCxnSpPr>
            <a:cxnSpLocks noChangeShapeType="1"/>
            <a:stCxn id="102404" idx="3"/>
            <a:endCxn id="102409" idx="7"/>
          </p:cNvCxnSpPr>
          <p:nvPr/>
        </p:nvCxnSpPr>
        <p:spPr bwMode="auto">
          <a:xfrm flipH="1">
            <a:off x="2197100" y="3746500"/>
            <a:ext cx="1930400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20" name="AutoShape 20"/>
          <p:cNvCxnSpPr>
            <a:cxnSpLocks noChangeShapeType="1"/>
            <a:stCxn id="102402" idx="3"/>
            <a:endCxn id="102409" idx="7"/>
          </p:cNvCxnSpPr>
          <p:nvPr/>
        </p:nvCxnSpPr>
        <p:spPr bwMode="auto">
          <a:xfrm flipH="1">
            <a:off x="2197100" y="3352800"/>
            <a:ext cx="1206500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0"/>
            <a:r>
              <a:rPr lang="en-US" dirty="0" err="1" smtClean="0"/>
              <a:t>Eisen</a:t>
            </a:r>
            <a:r>
              <a:rPr lang="en-US" dirty="0" smtClean="0"/>
              <a:t> MB, Spellman PT, Brown PO, Botstein D. 1998. Cluster analysis and display of genome-wide expression patterns. </a:t>
            </a:r>
            <a:r>
              <a:rPr lang="en-US" i="1" dirty="0" smtClean="0"/>
              <a:t>PNAS</a:t>
            </a:r>
            <a:r>
              <a:rPr lang="en-US" dirty="0" smtClean="0"/>
              <a:t> 95: 14863-14868.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en-US" altLang="zh-CN" dirty="0" smtClean="0"/>
              <a:t>Google scholar citation: 13061 (04/25/2013), 13066(04/27/2013)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8" name="图片 7" descr="eis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708920"/>
            <a:ext cx="1199324" cy="1643074"/>
          </a:xfrm>
          <a:prstGeom prst="rect">
            <a:avLst/>
          </a:prstGeom>
        </p:spPr>
      </p:pic>
      <p:pic>
        <p:nvPicPr>
          <p:cNvPr id="9" name="图片 8" descr="Spell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2780928"/>
            <a:ext cx="1143008" cy="1528773"/>
          </a:xfrm>
          <a:prstGeom prst="rect">
            <a:avLst/>
          </a:prstGeom>
        </p:spPr>
      </p:pic>
      <p:pic>
        <p:nvPicPr>
          <p:cNvPr id="10" name="图片 9" descr="shapeimage_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780928"/>
            <a:ext cx="1857388" cy="1319971"/>
          </a:xfrm>
          <a:prstGeom prst="rect">
            <a:avLst/>
          </a:prstGeom>
        </p:spPr>
      </p:pic>
      <p:pic>
        <p:nvPicPr>
          <p:cNvPr id="11" name="图片 10" descr="botstein-davi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2708920"/>
            <a:ext cx="1394734" cy="1952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/>
          <p:cNvSpPr>
            <a:spLocks noChangeArrowheads="1"/>
          </p:cNvSpPr>
          <p:nvPr/>
        </p:nvSpPr>
        <p:spPr bwMode="auto">
          <a:xfrm>
            <a:off x="3378200" y="32004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3263900" y="38227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4102100" y="35941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3886200" y="4305300"/>
            <a:ext cx="177800" cy="17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1308100" y="4089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1143000" y="4724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1651000" y="48514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2044700" y="4572000"/>
            <a:ext cx="177800" cy="17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590925" y="35845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1431925" y="43592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+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Clustering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3044825" y="1882775"/>
            <a:ext cx="314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Average Group Linkage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1406525" y="523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1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3629025" y="46259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C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4606925" y="3292475"/>
            <a:ext cx="42894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Dissimilarity between two clusters = Distance between two cluster means.</a:t>
            </a:r>
          </a:p>
        </p:txBody>
      </p:sp>
      <p:cxnSp>
        <p:nvCxnSpPr>
          <p:cNvPr id="104468" name="AutoShape 20"/>
          <p:cNvCxnSpPr>
            <a:cxnSpLocks noChangeShapeType="1"/>
            <a:stCxn id="104458" idx="1"/>
            <a:endCxn id="104459" idx="3"/>
          </p:cNvCxnSpPr>
          <p:nvPr/>
        </p:nvCxnSpPr>
        <p:spPr bwMode="auto">
          <a:xfrm flipH="1">
            <a:off x="1787525" y="3813175"/>
            <a:ext cx="18034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Clustering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K-means, fuzzy k-means</a:t>
            </a:r>
          </a:p>
          <a:p>
            <a:r>
              <a:rPr lang="en-US" altLang="zh-CN" dirty="0" smtClean="0"/>
              <a:t>Self-organization mapping (SOM)</a:t>
            </a:r>
          </a:p>
          <a:p>
            <a:r>
              <a:rPr lang="en-US" altLang="zh-CN" dirty="0" smtClean="0"/>
              <a:t>Gaussian mixture model, Bayesian clustering algorithms</a:t>
            </a:r>
          </a:p>
          <a:p>
            <a:r>
              <a:rPr lang="en-US" altLang="zh-CN" dirty="0" smtClean="0"/>
              <a:t>Nonnegative Matrix factorization</a:t>
            </a:r>
          </a:p>
          <a:p>
            <a:r>
              <a:rPr lang="en-US" altLang="zh-CN" dirty="0" smtClean="0"/>
              <a:t>Iterative signature algorithm (ISA), progressive iterative signature algorithm (PISA)…</a:t>
            </a:r>
          </a:p>
          <a:p>
            <a:r>
              <a:rPr lang="en-US" altLang="zh-CN" dirty="0" err="1" smtClean="0"/>
              <a:t>Biclustering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K-means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1.  Choose K </a:t>
            </a:r>
            <a:r>
              <a:rPr lang="en-US" altLang="zh-CN" sz="2400" dirty="0" err="1">
                <a:ea typeface="SimSun" pitchFamily="2" charset="-122"/>
              </a:rPr>
              <a:t>centroids</a:t>
            </a:r>
            <a:r>
              <a:rPr lang="en-US" altLang="zh-CN" sz="2400" dirty="0">
                <a:ea typeface="SimSun" pitchFamily="2" charset="-122"/>
              </a:rPr>
              <a:t> at random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2.  Make initial partition of objects into k clusters by assigning objects to closest </a:t>
            </a:r>
            <a:r>
              <a:rPr lang="en-US" altLang="zh-CN" sz="2400" dirty="0" err="1">
                <a:ea typeface="SimSun" pitchFamily="2" charset="-122"/>
              </a:rPr>
              <a:t>centroid</a:t>
            </a:r>
            <a:endParaRPr lang="en-US" altLang="zh-CN" sz="2400" dirty="0">
              <a:ea typeface="SimSun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 startAt="3"/>
            </a:pPr>
            <a:r>
              <a:rPr lang="en-US" altLang="zh-CN" sz="2400" dirty="0">
                <a:ea typeface="SimSun" pitchFamily="2" charset="-122"/>
              </a:rPr>
              <a:t>Calculate the </a:t>
            </a:r>
            <a:r>
              <a:rPr lang="en-US" altLang="zh-CN" sz="2400" dirty="0" err="1">
                <a:ea typeface="SimSun" pitchFamily="2" charset="-122"/>
              </a:rPr>
              <a:t>centroid</a:t>
            </a:r>
            <a:r>
              <a:rPr lang="en-US" altLang="zh-CN" sz="2400" dirty="0">
                <a:ea typeface="SimSun" pitchFamily="2" charset="-122"/>
              </a:rPr>
              <a:t> (mean) of each of the k clusters.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3"/>
            </a:pPr>
            <a:r>
              <a:rPr lang="en-US" altLang="zh-CN" sz="2400" dirty="0">
                <a:ea typeface="SimSun" pitchFamily="2" charset="-122"/>
              </a:rPr>
              <a:t>a. For object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, calculate its distance to each of  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        the </a:t>
            </a:r>
            <a:r>
              <a:rPr lang="en-US" altLang="zh-CN" sz="2400" dirty="0" err="1">
                <a:ea typeface="SimSun" pitchFamily="2" charset="-122"/>
              </a:rPr>
              <a:t>centroids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    b. Allocate object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to cluster with closest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        </a:t>
            </a:r>
            <a:r>
              <a:rPr lang="en-US" altLang="zh-CN" sz="2400" dirty="0" err="1">
                <a:ea typeface="SimSun" pitchFamily="2" charset="-122"/>
              </a:rPr>
              <a:t>centroid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    c. If object was reallocated, recalculate </a:t>
            </a:r>
            <a:r>
              <a:rPr lang="en-US" altLang="zh-CN" sz="2400" dirty="0" err="1">
                <a:ea typeface="SimSun" pitchFamily="2" charset="-122"/>
              </a:rPr>
              <a:t>centroids</a:t>
            </a:r>
            <a:r>
              <a:rPr lang="en-US" altLang="zh-CN" sz="2400" dirty="0">
                <a:ea typeface="SimSun" pitchFamily="2" charset="-122"/>
              </a:rPr>
              <a:t> based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        on new clusters.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4.  Repeat 3 for object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= 1,….N.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5"/>
            </a:pPr>
            <a:r>
              <a:rPr lang="en-US" altLang="zh-CN" sz="2400" dirty="0">
                <a:ea typeface="SimSun" pitchFamily="2" charset="-122"/>
              </a:rPr>
              <a:t>Repeat 3 and 4 until no reallocations occur.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5"/>
            </a:pPr>
            <a:r>
              <a:rPr lang="en-US" altLang="zh-CN" sz="2400" dirty="0">
                <a:ea typeface="SimSun" pitchFamily="2" charset="-122"/>
              </a:rPr>
              <a:t>Assess cluster structure for fit and 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2428860" y="1928802"/>
            <a:ext cx="3276600" cy="4029100"/>
            <a:chOff x="5029200" y="1905000"/>
            <a:chExt cx="3276600" cy="4029100"/>
          </a:xfrm>
        </p:grpSpPr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6934200" y="2286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7010400" y="2667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7239000" y="28956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7543800" y="4191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7315200" y="25908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7696200" y="43434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7467600" y="47244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Oval 12"/>
            <p:cNvSpPr>
              <a:spLocks noChangeArrowheads="1"/>
            </p:cNvSpPr>
            <p:nvPr/>
          </p:nvSpPr>
          <p:spPr bwMode="auto">
            <a:xfrm>
              <a:off x="7162800" y="44958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5562600" y="3810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Oval 15"/>
            <p:cNvSpPr>
              <a:spLocks noChangeArrowheads="1"/>
            </p:cNvSpPr>
            <p:nvPr/>
          </p:nvSpPr>
          <p:spPr bwMode="auto">
            <a:xfrm>
              <a:off x="5638800" y="41148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5334000" y="35814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6019800" y="3886200"/>
              <a:ext cx="228600" cy="228600"/>
              <a:chOff x="720" y="3120"/>
              <a:chExt cx="144" cy="144"/>
            </a:xfrm>
          </p:grpSpPr>
          <p:sp>
            <p:nvSpPr>
              <p:cNvPr id="37907" name="Line 1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8" name="Line 20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7620000" y="3657600"/>
              <a:ext cx="228600" cy="228600"/>
              <a:chOff x="720" y="3120"/>
              <a:chExt cx="144" cy="144"/>
            </a:xfrm>
          </p:grpSpPr>
          <p:sp>
            <p:nvSpPr>
              <p:cNvPr id="37910" name="Line 2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1" name="Line 23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2819400"/>
              <a:ext cx="228600" cy="228600"/>
              <a:chOff x="720" y="3120"/>
              <a:chExt cx="144" cy="144"/>
            </a:xfrm>
          </p:grpSpPr>
          <p:sp>
            <p:nvSpPr>
              <p:cNvPr id="37913" name="Line 25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Line 26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5029200" y="1905000"/>
              <a:ext cx="3276600" cy="342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5672142" y="5476900"/>
              <a:ext cx="169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folHlink"/>
                  </a:solidFill>
                  <a:ea typeface="SimSun" pitchFamily="2" charset="-122"/>
                  <a:cs typeface="Times New Roman" pitchFamily="18" charset="0"/>
                </a:rPr>
                <a:t>Iteration = 0</a:t>
              </a:r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K-means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2857488" y="2000240"/>
            <a:ext cx="3276600" cy="4029100"/>
            <a:chOff x="5029200" y="1905000"/>
            <a:chExt cx="3276600" cy="4029100"/>
          </a:xfrm>
        </p:grpSpPr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6934200" y="22860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7010400" y="26670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7239000" y="28956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7543800" y="41910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7315200" y="25908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7696200" y="43434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7467600" y="47244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Oval 11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7162800" y="44958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55626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Oval 15"/>
            <p:cNvSpPr>
              <a:spLocks noChangeArrowheads="1"/>
            </p:cNvSpPr>
            <p:nvPr/>
          </p:nvSpPr>
          <p:spPr bwMode="auto">
            <a:xfrm>
              <a:off x="5638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5334000" y="35814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Oval 17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5410200" y="2819400"/>
              <a:ext cx="2438400" cy="1295400"/>
              <a:chOff x="3408" y="1776"/>
              <a:chExt cx="1536" cy="816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3792" y="2448"/>
                <a:ext cx="144" cy="144"/>
                <a:chOff x="3792" y="2448"/>
                <a:chExt cx="144" cy="144"/>
              </a:xfrm>
            </p:grpSpPr>
            <p:sp>
              <p:nvSpPr>
                <p:cNvPr id="38932" name="Line 20"/>
                <p:cNvSpPr>
                  <a:spLocks noChangeShapeType="1"/>
                </p:cNvSpPr>
                <p:nvPr/>
              </p:nvSpPr>
              <p:spPr bwMode="auto">
                <a:xfrm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4800" y="2304"/>
                <a:ext cx="144" cy="144"/>
                <a:chOff x="4800" y="2304"/>
                <a:chExt cx="144" cy="144"/>
              </a:xfrm>
            </p:grpSpPr>
            <p:sp>
              <p:nvSpPr>
                <p:cNvPr id="38935" name="Line 23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3408" y="1776"/>
                <a:ext cx="144" cy="144"/>
                <a:chOff x="3408" y="1776"/>
                <a:chExt cx="144" cy="144"/>
              </a:xfrm>
            </p:grpSpPr>
            <p:sp>
              <p:nvSpPr>
                <p:cNvPr id="38938" name="Line 26"/>
                <p:cNvSpPr>
                  <a:spLocks noChangeShapeType="1"/>
                </p:cNvSpPr>
                <p:nvPr/>
              </p:nvSpPr>
              <p:spPr bwMode="auto">
                <a:xfrm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5029200" y="1905000"/>
              <a:ext cx="3276600" cy="342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5743580" y="5476900"/>
              <a:ext cx="169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folHlink"/>
                  </a:solidFill>
                  <a:ea typeface="SimSun" pitchFamily="2" charset="-122"/>
                  <a:cs typeface="Times New Roman" pitchFamily="18" charset="0"/>
                </a:rPr>
                <a:t>Iteration = 1</a:t>
              </a: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K-means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2857488" y="1928802"/>
            <a:ext cx="3276600" cy="3957662"/>
            <a:chOff x="5029200" y="1905000"/>
            <a:chExt cx="3276600" cy="3957662"/>
          </a:xfrm>
        </p:grpSpPr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6934200" y="22860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7010400" y="26670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7239000" y="28956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7543800" y="41910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7315200" y="25908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Oval 9"/>
            <p:cNvSpPr>
              <a:spLocks noChangeArrowheads="1"/>
            </p:cNvSpPr>
            <p:nvPr/>
          </p:nvSpPr>
          <p:spPr bwMode="auto">
            <a:xfrm>
              <a:off x="7696200" y="43434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Oval 10"/>
            <p:cNvSpPr>
              <a:spLocks noChangeArrowheads="1"/>
            </p:cNvSpPr>
            <p:nvPr/>
          </p:nvSpPr>
          <p:spPr bwMode="auto">
            <a:xfrm>
              <a:off x="7467600" y="47244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Oval 11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7162800" y="44958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Oval 13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55626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Oval 15"/>
            <p:cNvSpPr>
              <a:spLocks noChangeArrowheads="1"/>
            </p:cNvSpPr>
            <p:nvPr/>
          </p:nvSpPr>
          <p:spPr bwMode="auto">
            <a:xfrm>
              <a:off x="5638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Oval 16"/>
            <p:cNvSpPr>
              <a:spLocks noChangeArrowheads="1"/>
            </p:cNvSpPr>
            <p:nvPr/>
          </p:nvSpPr>
          <p:spPr bwMode="auto">
            <a:xfrm>
              <a:off x="5334000" y="35814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Oval 17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5029200" y="1905000"/>
              <a:ext cx="3276600" cy="342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486400" y="2895600"/>
              <a:ext cx="2057400" cy="1295400"/>
              <a:chOff x="3456" y="1824"/>
              <a:chExt cx="1296" cy="816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4608" y="2448"/>
                <a:ext cx="144" cy="144"/>
                <a:chOff x="4800" y="2304"/>
                <a:chExt cx="144" cy="144"/>
              </a:xfrm>
            </p:grpSpPr>
            <p:sp>
              <p:nvSpPr>
                <p:cNvPr id="39957" name="Line 21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3456" y="2496"/>
                <a:ext cx="144" cy="144"/>
                <a:chOff x="3792" y="2448"/>
                <a:chExt cx="144" cy="144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3840" y="1824"/>
                <a:ext cx="144" cy="144"/>
                <a:chOff x="3408" y="1776"/>
                <a:chExt cx="144" cy="144"/>
              </a:xfrm>
            </p:grpSpPr>
            <p:sp>
              <p:nvSpPr>
                <p:cNvPr id="39963" name="Line 27"/>
                <p:cNvSpPr>
                  <a:spLocks noChangeShapeType="1"/>
                </p:cNvSpPr>
                <p:nvPr/>
              </p:nvSpPr>
              <p:spPr bwMode="auto">
                <a:xfrm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5743580" y="5405462"/>
              <a:ext cx="169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folHlink"/>
                  </a:solidFill>
                  <a:ea typeface="SimSun" pitchFamily="2" charset="-122"/>
                  <a:cs typeface="Times New Roman" pitchFamily="18" charset="0"/>
                </a:rPr>
                <a:t>Iteration = 2</a:t>
              </a: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K-means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2714612" y="1928802"/>
            <a:ext cx="3276600" cy="4029100"/>
            <a:chOff x="5029200" y="1905000"/>
            <a:chExt cx="3276600" cy="4029100"/>
          </a:xfrm>
        </p:grpSpPr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6934200" y="22860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7010400" y="26670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7239000" y="28956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7543800" y="41910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7315200" y="2590800"/>
              <a:ext cx="152400" cy="15240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7696200" y="43434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7467600" y="47244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7162800" y="4495800"/>
              <a:ext cx="152400" cy="1524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55626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5638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auto">
            <a:xfrm>
              <a:off x="5334000" y="3581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5029200" y="1905000"/>
              <a:ext cx="3276600" cy="342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7391400" y="4343400"/>
              <a:ext cx="228600" cy="228600"/>
              <a:chOff x="4800" y="2304"/>
              <a:chExt cx="144" cy="144"/>
            </a:xfrm>
          </p:grpSpPr>
          <p:sp>
            <p:nvSpPr>
              <p:cNvPr id="40980" name="Line 20"/>
              <p:cNvSpPr>
                <a:spLocks noChangeShapeType="1"/>
              </p:cNvSpPr>
              <p:nvPr/>
            </p:nvSpPr>
            <p:spPr bwMode="auto">
              <a:xfrm>
                <a:off x="4800" y="2304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1" name="Line 21"/>
              <p:cNvSpPr>
                <a:spLocks noChangeShapeType="1"/>
              </p:cNvSpPr>
              <p:nvPr/>
            </p:nvSpPr>
            <p:spPr bwMode="auto">
              <a:xfrm flipV="1">
                <a:off x="4800" y="2304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5410200" y="3733800"/>
              <a:ext cx="228600" cy="228600"/>
              <a:chOff x="3792" y="2448"/>
              <a:chExt cx="144" cy="144"/>
            </a:xfrm>
          </p:grpSpPr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>
                <a:off x="3792" y="2448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24"/>
              <p:cNvSpPr>
                <a:spLocks noChangeShapeType="1"/>
              </p:cNvSpPr>
              <p:nvPr/>
            </p:nvSpPr>
            <p:spPr bwMode="auto">
              <a:xfrm flipV="1">
                <a:off x="3792" y="2448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7086600" y="2514600"/>
              <a:ext cx="228600" cy="228600"/>
              <a:chOff x="3408" y="1776"/>
              <a:chExt cx="144" cy="144"/>
            </a:xfrm>
          </p:grpSpPr>
          <p:sp>
            <p:nvSpPr>
              <p:cNvPr id="40986" name="Line 26"/>
              <p:cNvSpPr>
                <a:spLocks noChangeShapeType="1"/>
              </p:cNvSpPr>
              <p:nvPr/>
            </p:nvSpPr>
            <p:spPr bwMode="auto">
              <a:xfrm>
                <a:off x="3408" y="1776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7" name="Line 27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5743580" y="5476900"/>
              <a:ext cx="169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folHlink"/>
                  </a:solidFill>
                  <a:ea typeface="SimSun" pitchFamily="2" charset="-122"/>
                  <a:cs typeface="Times New Roman" pitchFamily="18" charset="0"/>
                </a:rPr>
                <a:t>Iteration = 3</a:t>
              </a:r>
            </a:p>
          </p:txBody>
        </p:sp>
      </p:grp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K-means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Gaussian Mixture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class corresponding to a normal distribution</a:t>
            </a:r>
          </a:p>
          <a:p>
            <a:r>
              <a:rPr lang="en-US" altLang="zh-CN" dirty="0" smtClean="0"/>
              <a:t>The data point y is take to be a realization from a Gaussian mixture model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51138" y="4221163"/>
          <a:ext cx="33782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Formula" r:id="rId3" imgW="1705680" imgH="444600" progId="Equation.Ribbit">
                  <p:embed/>
                </p:oleObj>
              </mc:Choice>
              <mc:Fallback>
                <p:oleObj name="Formula" r:id="rId3" imgW="1705680" imgH="44460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221163"/>
                        <a:ext cx="33782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the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Maximum likelihood estimation. Given data points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Missing data problem, the class label of each data point.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2780928"/>
          <a:ext cx="2844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Formula" r:id="rId3" imgW="1435320" imgH="438480" progId="Equation.Ribbit">
                  <p:embed/>
                </p:oleObj>
              </mc:Choice>
              <mc:Fallback>
                <p:oleObj name="Formula" r:id="rId3" imgW="1435320" imgH="43848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780928"/>
                        <a:ext cx="28448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77117"/>
              </p:ext>
            </p:extLst>
          </p:nvPr>
        </p:nvGraphicFramePr>
        <p:xfrm>
          <a:off x="2339752" y="2276872"/>
          <a:ext cx="13446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Formula" r:id="rId5" imgW="677160" imgH="120960" progId="Equation.Ribbit">
                  <p:embed/>
                </p:oleObj>
              </mc:Choice>
              <mc:Fallback>
                <p:oleObj name="Formula" r:id="rId5" imgW="677160" imgH="12096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76872"/>
                        <a:ext cx="13446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Iteratively update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92250" y="2276475"/>
          <a:ext cx="6062663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Formula" r:id="rId3" imgW="3059640" imgH="1958400" progId="Equation.Ribbit">
                  <p:embed/>
                </p:oleObj>
              </mc:Choice>
              <mc:Fallback>
                <p:oleObj name="Formula" r:id="rId3" imgW="3059640" imgH="195840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276475"/>
                        <a:ext cx="6062663" cy="388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Cluster Analysis and Visualization </a:t>
            </a:r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Cluster 3.0</a:t>
            </a:r>
          </a:p>
          <a:p>
            <a:pPr>
              <a:buNone/>
            </a:pPr>
            <a:r>
              <a:rPr lang="en-US" altLang="zh-CN" sz="1200" dirty="0" smtClean="0"/>
              <a:t>     http://bonsai.hgc.jp/~mdehoon/software/cluster/software.htm</a:t>
            </a:r>
            <a:endParaRPr lang="en-US" altLang="zh-CN" dirty="0" smtClean="0"/>
          </a:p>
          <a:p>
            <a:r>
              <a:rPr lang="en-US" altLang="zh-CN" dirty="0" err="1" smtClean="0"/>
              <a:t>TreeView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200" dirty="0" smtClean="0"/>
              <a:t>http://www.eisenlab.org/eisen/?page_id=42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500174"/>
            <a:ext cx="3409951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214818"/>
            <a:ext cx="479330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429264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http://mapletree.sourceforge.net/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Choose the Number of 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Akaike</a:t>
            </a:r>
            <a:r>
              <a:rPr lang="en-US" altLang="zh-CN" dirty="0" smtClean="0"/>
              <a:t> Information Criterion (AIC)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Bayesian Information Criterion (BIC)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where v</a:t>
            </a:r>
            <a:r>
              <a:rPr lang="en-US" altLang="zh-CN" baseline="-25000" dirty="0" smtClean="0"/>
              <a:t>g</a:t>
            </a:r>
            <a:r>
              <a:rPr lang="en-US" altLang="zh-CN" dirty="0" smtClean="0"/>
              <a:t> is the number of independent parameters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27313" y="2565400"/>
          <a:ext cx="2828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Formula" r:id="rId3" imgW="1427760" imgH="210960" progId="Equation.Ribbit">
                  <p:embed/>
                </p:oleObj>
              </mc:Choice>
              <mc:Fallback>
                <p:oleObj name="Formula" r:id="rId3" imgW="1427760" imgH="21096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8289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495550" y="4221163"/>
          <a:ext cx="3524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Formula" r:id="rId5" imgW="1778040" imgH="210960" progId="Equation.Ribbit">
                  <p:embed/>
                </p:oleObj>
              </mc:Choice>
              <mc:Fallback>
                <p:oleObj name="Formula" r:id="rId5" imgW="1778040" imgH="21096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221163"/>
                        <a:ext cx="35242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805264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Akaike</a:t>
            </a:r>
            <a:r>
              <a:rPr lang="en-US" altLang="zh-CN" sz="1400" dirty="0" smtClean="0"/>
              <a:t> H: Information theory and an extension of the maximum likelihood principle. In 2nd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Symp</a:t>
            </a:r>
            <a:r>
              <a:rPr lang="en-US" altLang="zh-CN" sz="1400" dirty="0" smtClean="0"/>
              <a:t> Information Theory. Edited by </a:t>
            </a:r>
            <a:r>
              <a:rPr lang="en-US" altLang="zh-CN" sz="1400" dirty="0" err="1" smtClean="0"/>
              <a:t>Petrov</a:t>
            </a:r>
            <a:r>
              <a:rPr lang="en-US" altLang="zh-CN" sz="1400" dirty="0" smtClean="0"/>
              <a:t> BN, </a:t>
            </a:r>
            <a:r>
              <a:rPr lang="en-US" altLang="zh-CN" sz="1400" dirty="0" err="1" smtClean="0"/>
              <a:t>Csaki</a:t>
            </a:r>
            <a:r>
              <a:rPr lang="en-US" altLang="zh-CN" sz="1400" dirty="0" smtClean="0"/>
              <a:t> F. Budapest: </a:t>
            </a:r>
            <a:r>
              <a:rPr lang="en-US" altLang="zh-CN" sz="1400" dirty="0" err="1" smtClean="0"/>
              <a:t>Akademiai</a:t>
            </a:r>
            <a:r>
              <a:rPr lang="en-US" altLang="zh-CN" sz="1400" dirty="0" smtClean="0"/>
              <a:t> Kiado,1973, 267-281.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Schwartz G: Estimating the dimensions of a model. </a:t>
            </a:r>
            <a:r>
              <a:rPr lang="en-US" altLang="zh-CN" sz="1400" dirty="0" err="1" smtClean="0"/>
              <a:t>Annls</a:t>
            </a:r>
            <a:r>
              <a:rPr lang="en-US" altLang="zh-CN" sz="1400" dirty="0" smtClean="0"/>
              <a:t> Statistics 1978, 6:461-464.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Hierarchical Clustering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05472" name="Object 1024"/>
          <p:cNvGraphicFramePr>
            <a:graphicFrameLocks noChangeAspect="1"/>
          </p:cNvGraphicFramePr>
          <p:nvPr/>
        </p:nvGraphicFramePr>
        <p:xfrm>
          <a:off x="762000" y="1981200"/>
          <a:ext cx="3733800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7621064" imgH="5714286" progId="PBrush">
                  <p:embed/>
                </p:oleObj>
              </mc:Choice>
              <mc:Fallback>
                <p:oleObj name="Bitmap Image" r:id="rId3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3733800" cy="430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05473" name="Object 1025"/>
          <p:cNvGraphicFramePr>
            <a:graphicFrameLocks noChangeAspect="1"/>
          </p:cNvGraphicFramePr>
          <p:nvPr/>
        </p:nvGraphicFramePr>
        <p:xfrm>
          <a:off x="4495800" y="1828800"/>
          <a:ext cx="3887788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5" imgW="7621064" imgH="5714286" progId="PBrush">
                  <p:embed/>
                </p:oleObj>
              </mc:Choice>
              <mc:Fallback>
                <p:oleObj name="Bitmap Image" r:id="rId5" imgW="7621064" imgH="5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3887788" cy="445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57200" y="1905000"/>
            <a:ext cx="8077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71600" y="5638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Dendrogram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953000" y="52578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Venn Diagram of Clustered 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85786" y="6469063"/>
            <a:ext cx="729141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ea typeface="宋体" pitchFamily="2" charset="-122"/>
              </a:rPr>
              <a:t>From http://www.stat.unc.edu/postscript/papers/marron/Stat321FDA/RimaIzempresentation.ppt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Nearest Neighbor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Nearest Neighbor Algorithm is an agglomerative approach (bottom-up</a:t>
            </a:r>
            <a:r>
              <a:rPr lang="en-US" altLang="zh-CN" sz="2800" dirty="0" smtClean="0">
                <a:ea typeface="宋体" pitchFamily="2" charset="-122"/>
              </a:rPr>
              <a:t>).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Starts with </a:t>
            </a:r>
            <a:r>
              <a:rPr lang="en-US" altLang="zh-CN" sz="2800" i="1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nodes (</a:t>
            </a:r>
            <a:r>
              <a:rPr lang="en-US" altLang="zh-CN" sz="2800" i="1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is the size of our sample), merges the 2  most similar nodes at each step, and stops when the desired number of clusters is reached.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2910" y="6469063"/>
            <a:ext cx="743429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ea typeface="宋体" pitchFamily="2" charset="-122"/>
              </a:rPr>
              <a:t>From http://www.stat.unc.edu/postscript/papers/marron/Stat321FDA/RimaIzempresentation.ppt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143000" y="1143000"/>
          <a:ext cx="7620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7620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85786" y="6553200"/>
            <a:ext cx="743429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ea typeface="宋体" pitchFamily="2" charset="-122"/>
              </a:rPr>
              <a:t>From http://www.stat.unc.edu/postscript/papers/marron/Stat321FDA/RimaIzempresentation.ppt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143000" y="1143000"/>
          <a:ext cx="7620000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7620000" cy="525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143000" y="1219200"/>
          <a:ext cx="7620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6" imgW="7621064" imgH="5714286" progId="PBrush">
                  <p:embed/>
                </p:oleObj>
              </mc:Choice>
              <mc:Fallback>
                <p:oleObj name="Bitmap Image" r:id="rId6" imgW="7621064" imgH="5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7620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219200" y="1143000"/>
          <a:ext cx="762158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7621588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14400" y="2590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90600" y="2971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0509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1219200" y="1141413"/>
          <a:ext cx="7621588" cy="548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itmap Image" r:id="rId4" imgW="7621064" imgH="5714286" progId="PBrush">
                  <p:embed/>
                </p:oleObj>
              </mc:Choice>
              <mc:Fallback>
                <p:oleObj name="Bitmap Image" r:id="rId4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1413"/>
                        <a:ext cx="7621588" cy="548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990600" y="1143000"/>
            <a:ext cx="7315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658</Words>
  <Application>Microsoft Office PowerPoint</Application>
  <PresentationFormat>全屏显示(4:3)</PresentationFormat>
  <Paragraphs>123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Office 主题</vt:lpstr>
      <vt:lpstr>Bitmap Image</vt:lpstr>
      <vt:lpstr>Equation</vt:lpstr>
      <vt:lpstr>Formula</vt:lpstr>
      <vt:lpstr>第6-3章: Clustering Analysis</vt:lpstr>
      <vt:lpstr>PowerPoint 演示文稿</vt:lpstr>
      <vt:lpstr>Cluster Analysis and Visualization Software</vt:lpstr>
      <vt:lpstr>Hierarchical Clustering</vt:lpstr>
      <vt:lpstr>Nearest Neighbor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Similarity Measurements</vt:lpstr>
      <vt:lpstr>Similarity Measurements</vt:lpstr>
      <vt:lpstr>Similarity Measurements</vt:lpstr>
      <vt:lpstr>Group Similarity</vt:lpstr>
      <vt:lpstr>PowerPoint 演示文稿</vt:lpstr>
      <vt:lpstr>PowerPoint 演示文稿</vt:lpstr>
      <vt:lpstr>PowerPoint 演示文稿</vt:lpstr>
      <vt:lpstr>PowerPoint 演示文稿</vt:lpstr>
      <vt:lpstr>Other Clustering Methods</vt:lpstr>
      <vt:lpstr>K-means Algorithm</vt:lpstr>
      <vt:lpstr>K-means Algorithm</vt:lpstr>
      <vt:lpstr>K-means Algorithm</vt:lpstr>
      <vt:lpstr>K-means Algorithm</vt:lpstr>
      <vt:lpstr>K-means Algorithm</vt:lpstr>
      <vt:lpstr>Gaussian Mixture Model</vt:lpstr>
      <vt:lpstr>Learning the Parameters</vt:lpstr>
      <vt:lpstr>EM Algorithm</vt:lpstr>
      <vt:lpstr>Choose the Number of Clusters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第5-3章: Clustering Analysis</dc:title>
  <dc:creator>Minghua Deng</dc:creator>
  <cp:lastModifiedBy>Minghua Deng</cp:lastModifiedBy>
  <cp:revision>5</cp:revision>
  <dcterms:created xsi:type="dcterms:W3CDTF">2013-09-20T10:03:01Z</dcterms:created>
  <dcterms:modified xsi:type="dcterms:W3CDTF">2015-04-16T08:54:41Z</dcterms:modified>
</cp:coreProperties>
</file>