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9" r:id="rId3"/>
    <p:sldId id="260" r:id="rId4"/>
    <p:sldId id="258" r:id="rId5"/>
    <p:sldId id="261" r:id="rId6"/>
    <p:sldId id="262" r:id="rId7"/>
    <p:sldId id="263" r:id="rId8"/>
    <p:sldId id="264" r:id="rId9"/>
    <p:sldId id="265" r:id="rId10"/>
    <p:sldId id="271" r:id="rId11"/>
    <p:sldId id="272" r:id="rId12"/>
    <p:sldId id="289" r:id="rId13"/>
    <p:sldId id="290" r:id="rId14"/>
    <p:sldId id="267" r:id="rId15"/>
    <p:sldId id="291" r:id="rId16"/>
    <p:sldId id="292" r:id="rId17"/>
    <p:sldId id="278" r:id="rId18"/>
    <p:sldId id="279" r:id="rId19"/>
    <p:sldId id="280" r:id="rId20"/>
    <p:sldId id="281" r:id="rId21"/>
    <p:sldId id="282" r:id="rId22"/>
    <p:sldId id="286" r:id="rId23"/>
    <p:sldId id="287" r:id="rId24"/>
    <p:sldId id="285" r:id="rId25"/>
    <p:sldId id="288" r:id="rId26"/>
    <p:sldId id="302" r:id="rId27"/>
    <p:sldId id="303" r:id="rId28"/>
    <p:sldId id="304" r:id="rId29"/>
    <p:sldId id="305" r:id="rId30"/>
    <p:sldId id="306" r:id="rId31"/>
    <p:sldId id="307" r:id="rId32"/>
    <p:sldId id="268" r:id="rId33"/>
    <p:sldId id="310" r:id="rId34"/>
    <p:sldId id="270" r:id="rId35"/>
    <p:sldId id="269" r:id="rId36"/>
    <p:sldId id="313" r:id="rId37"/>
    <p:sldId id="308" r:id="rId38"/>
    <p:sldId id="296" r:id="rId39"/>
    <p:sldId id="295" r:id="rId40"/>
    <p:sldId id="298" r:id="rId41"/>
    <p:sldId id="297" r:id="rId42"/>
    <p:sldId id="299" r:id="rId43"/>
    <p:sldId id="300" r:id="rId44"/>
    <p:sldId id="309" r:id="rId45"/>
    <p:sldId id="316" r:id="rId46"/>
    <p:sldId id="293" r:id="rId47"/>
    <p:sldId id="275" r:id="rId48"/>
    <p:sldId id="311" r:id="rId49"/>
    <p:sldId id="312" r:id="rId50"/>
    <p:sldId id="318" r:id="rId51"/>
    <p:sldId id="319" r:id="rId52"/>
    <p:sldId id="320" r:id="rId53"/>
    <p:sldId id="317" r:id="rId54"/>
    <p:sldId id="314" r:id="rId55"/>
    <p:sldId id="315" r:id="rId56"/>
    <p:sldId id="322" r:id="rId57"/>
    <p:sldId id="323" r:id="rId58"/>
    <p:sldId id="324" r:id="rId59"/>
    <p:sldId id="325" r:id="rId60"/>
    <p:sldId id="326" r:id="rId61"/>
    <p:sldId id="321" r:id="rId62"/>
    <p:sldId id="327" r:id="rId63"/>
    <p:sldId id="328" r:id="rId64"/>
    <p:sldId id="329" r:id="rId65"/>
    <p:sldId id="330" r:id="rId66"/>
    <p:sldId id="331"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5" d="100"/>
          <a:sy n="55" d="100"/>
        </p:scale>
        <p:origin x="-1806" y="-3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A2905-14B7-4BB1-B60B-F6884B70A96D}" type="datetimeFigureOut">
              <a:rPr lang="zh-CN" altLang="en-US" smtClean="0"/>
              <a:t>2015/4/23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4D484-0C14-4ACF-AC6F-43E042FA2039}" type="slidenum">
              <a:rPr lang="zh-CN" altLang="en-US" smtClean="0"/>
              <a:t>‹#›</a:t>
            </a:fld>
            <a:endParaRPr lang="zh-CN" altLang="en-US"/>
          </a:p>
        </p:txBody>
      </p:sp>
    </p:spTree>
    <p:extLst>
      <p:ext uri="{BB962C8B-B14F-4D97-AF65-F5344CB8AC3E}">
        <p14:creationId xmlns:p14="http://schemas.microsoft.com/office/powerpoint/2010/main" val="701580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74D484-0C14-4ACF-AC6F-43E042FA2039}" type="slidenum">
              <a:rPr lang="zh-CN" altLang="en-US" smtClean="0"/>
              <a:t>11</a:t>
            </a:fld>
            <a:endParaRPr lang="zh-CN" altLang="en-US"/>
          </a:p>
        </p:txBody>
      </p:sp>
    </p:spTree>
    <p:extLst>
      <p:ext uri="{BB962C8B-B14F-4D97-AF65-F5344CB8AC3E}">
        <p14:creationId xmlns:p14="http://schemas.microsoft.com/office/powerpoint/2010/main" val="63765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74D484-0C14-4ACF-AC6F-43E042FA2039}" type="slidenum">
              <a:rPr lang="zh-CN" altLang="en-US" smtClean="0"/>
              <a:t>13</a:t>
            </a:fld>
            <a:endParaRPr lang="zh-CN" altLang="en-US"/>
          </a:p>
        </p:txBody>
      </p:sp>
    </p:spTree>
    <p:extLst>
      <p:ext uri="{BB962C8B-B14F-4D97-AF65-F5344CB8AC3E}">
        <p14:creationId xmlns:p14="http://schemas.microsoft.com/office/powerpoint/2010/main" val="591563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74D484-0C14-4ACF-AC6F-43E042FA2039}" type="slidenum">
              <a:rPr lang="zh-CN" altLang="en-US" smtClean="0"/>
              <a:t>55</a:t>
            </a:fld>
            <a:endParaRPr lang="zh-CN" altLang="en-US"/>
          </a:p>
        </p:txBody>
      </p:sp>
    </p:spTree>
    <p:extLst>
      <p:ext uri="{BB962C8B-B14F-4D97-AF65-F5344CB8AC3E}">
        <p14:creationId xmlns:p14="http://schemas.microsoft.com/office/powerpoint/2010/main" val="409058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image" Target="../media/image26.wmf"/><Relationship Id="rId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1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s>
</file>

<file path=ppt/slides/_rels/slide1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35.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40.bin"/><Relationship Id="rId4" Type="http://schemas.openxmlformats.org/officeDocument/2006/relationships/image" Target="../media/image3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s>
</file>

<file path=ppt/slides/_rels/slide3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image" Target="../media/image51.wmf"/><Relationship Id="rId1" Type="http://schemas.openxmlformats.org/officeDocument/2006/relationships/vmlDrawing" Target="../drawings/vmlDrawing19.vml"/><Relationship Id="rId6" Type="http://schemas.openxmlformats.org/officeDocument/2006/relationships/image" Target="../media/image46.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7.bin"/><Relationship Id="rId14" Type="http://schemas.openxmlformats.org/officeDocument/2006/relationships/image" Target="../media/image50.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51.bin"/><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2.bin"/><Relationship Id="rId5" Type="http://schemas.openxmlformats.org/officeDocument/2006/relationships/image" Target="../media/image55.png"/><Relationship Id="rId10" Type="http://schemas.openxmlformats.org/officeDocument/2006/relationships/hyperlink" Target="http://select.cs.cmu.edu/class/10725-S10/recitations/r7/Subgradients.pdf" TargetMode="External"/><Relationship Id="rId4" Type="http://schemas.openxmlformats.org/officeDocument/2006/relationships/image" Target="../media/image52.wmf"/><Relationship Id="rId9" Type="http://schemas.openxmlformats.org/officeDocument/2006/relationships/image" Target="../media/image54.wmf"/></Relationships>
</file>

<file path=ppt/slides/_rels/slide3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oleObject" Target="../embeddings/oleObject54.bin"/><Relationship Id="rId7" Type="http://schemas.openxmlformats.org/officeDocument/2006/relationships/hyperlink" Target="http://select.cs.cmu.edu/class/10725-S10/recitations/r7/Subgradients.pdf"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6.wmf"/><Relationship Id="rId5" Type="http://schemas.openxmlformats.org/officeDocument/2006/relationships/oleObject" Target="../embeddings/oleObject55.bin"/><Relationship Id="rId4" Type="http://schemas.openxmlformats.org/officeDocument/2006/relationships/image" Target="../media/image52.wmf"/></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7.png"/><Relationship Id="rId5" Type="http://schemas.openxmlformats.org/officeDocument/2006/relationships/hyperlink" Target="http://select.cs.cmu.edu/class/10725-S10/recitations/r7/Subgradients.pdf" TargetMode="External"/><Relationship Id="rId4" Type="http://schemas.openxmlformats.org/officeDocument/2006/relationships/image" Target="../media/image5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hyperlink" Target="http://select.cs.cmu.edu/class/10725-S10/recitations/r7/Subgradients.pdf" TargetMode="Externa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0.wmf"/><Relationship Id="rId5" Type="http://schemas.openxmlformats.org/officeDocument/2006/relationships/oleObject" Target="../embeddings/oleObject58.bin"/><Relationship Id="rId4" Type="http://schemas.openxmlformats.org/officeDocument/2006/relationships/image" Target="../media/image59.wmf"/></Relationships>
</file>

<file path=ppt/slides/_rels/slide4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2.wmf"/><Relationship Id="rId5" Type="http://schemas.openxmlformats.org/officeDocument/2006/relationships/oleObject" Target="../embeddings/oleObject60.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2.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6.wmf"/><Relationship Id="rId5" Type="http://schemas.openxmlformats.org/officeDocument/2006/relationships/oleObject" Target="../embeddings/oleObject64.bin"/><Relationship Id="rId4" Type="http://schemas.openxmlformats.org/officeDocument/2006/relationships/image" Target="../media/image6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68.png"/><Relationship Id="rId4" Type="http://schemas.openxmlformats.org/officeDocument/2006/relationships/image" Target="../media/image67.wmf"/></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1.wmf"/><Relationship Id="rId5" Type="http://schemas.openxmlformats.org/officeDocument/2006/relationships/oleObject" Target="../embeddings/oleObject67.bin"/><Relationship Id="rId4" Type="http://schemas.openxmlformats.org/officeDocument/2006/relationships/image" Target="../media/image70.wmf"/></Relationships>
</file>

<file path=ppt/slides/_rels/slide4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9.wmf"/><Relationship Id="rId5" Type="http://schemas.openxmlformats.org/officeDocument/2006/relationships/oleObject" Target="../embeddings/oleObject69.bin"/><Relationship Id="rId4" Type="http://schemas.openxmlformats.org/officeDocument/2006/relationships/image" Target="../media/image78.wmf"/></Relationships>
</file>

<file path=ppt/slides/_rels/slide5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47.wmf"/><Relationship Id="rId5" Type="http://schemas.openxmlformats.org/officeDocument/2006/relationships/oleObject" Target="../embeddings/oleObject71.bin"/><Relationship Id="rId4" Type="http://schemas.openxmlformats.org/officeDocument/2006/relationships/image" Target="../media/image8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4.wmf"/><Relationship Id="rId5" Type="http://schemas.openxmlformats.org/officeDocument/2006/relationships/oleObject" Target="../embeddings/oleObject73.bin"/><Relationship Id="rId4" Type="http://schemas.openxmlformats.org/officeDocument/2006/relationships/image" Target="../media/image8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86.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8.wmf"/><Relationship Id="rId5" Type="http://schemas.openxmlformats.org/officeDocument/2006/relationships/oleObject" Target="../embeddings/oleObject77.bin"/><Relationship Id="rId4" Type="http://schemas.openxmlformats.org/officeDocument/2006/relationships/image" Target="../media/image87.wmf"/></Relationships>
</file>

<file path=ppt/slides/_rels/slide59.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0.wmf"/><Relationship Id="rId5" Type="http://schemas.openxmlformats.org/officeDocument/2006/relationships/oleObject" Target="../embeddings/oleObject79.bin"/><Relationship Id="rId4" Type="http://schemas.openxmlformats.org/officeDocument/2006/relationships/image" Target="../media/image8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60.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3.wmf"/><Relationship Id="rId5" Type="http://schemas.openxmlformats.org/officeDocument/2006/relationships/oleObject" Target="../embeddings/oleObject82.bin"/><Relationship Id="rId4" Type="http://schemas.openxmlformats.org/officeDocument/2006/relationships/image" Target="../media/image92.wmf"/></Relationships>
</file>

<file path=ppt/slides/_rels/slide61.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96.wmf"/><Relationship Id="rId5" Type="http://schemas.openxmlformats.org/officeDocument/2006/relationships/oleObject" Target="../embeddings/oleObject85.bin"/><Relationship Id="rId4" Type="http://schemas.openxmlformats.org/officeDocument/2006/relationships/image" Target="../media/image95.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9.wmf"/><Relationship Id="rId5" Type="http://schemas.openxmlformats.org/officeDocument/2006/relationships/oleObject" Target="../embeddings/oleObject88.bin"/><Relationship Id="rId4" Type="http://schemas.openxmlformats.org/officeDocument/2006/relationships/image" Target="../media/image98.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01.wmf"/><Relationship Id="rId5" Type="http://schemas.openxmlformats.org/officeDocument/2006/relationships/oleObject" Target="../embeddings/oleObject90.bin"/><Relationship Id="rId4" Type="http://schemas.openxmlformats.org/officeDocument/2006/relationships/image" Target="../media/image10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10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6-5</a:t>
            </a:r>
            <a:r>
              <a:rPr lang="zh-CN" altLang="en-US" dirty="0" smtClean="0"/>
              <a:t>章 </a:t>
            </a:r>
            <a:r>
              <a:rPr lang="en-US" altLang="zh-CN" dirty="0" smtClean="0"/>
              <a:t>Variable Selection</a:t>
            </a:r>
            <a:endParaRPr lang="zh-CN" altLang="en-US" dirty="0"/>
          </a:p>
        </p:txBody>
      </p:sp>
      <p:sp>
        <p:nvSpPr>
          <p:cNvPr id="3" name="副标题 2"/>
          <p:cNvSpPr>
            <a:spLocks noGrp="1"/>
          </p:cNvSpPr>
          <p:nvPr>
            <p:ph type="subTitle" idx="1"/>
          </p:nvPr>
        </p:nvSpPr>
        <p:spPr>
          <a:xfrm>
            <a:off x="179512" y="3886200"/>
            <a:ext cx="8856984" cy="1752600"/>
          </a:xfrm>
        </p:spPr>
        <p:txBody>
          <a:bodyPr>
            <a:normAutofit/>
          </a:bodyPr>
          <a:lstStyle/>
          <a:p>
            <a:r>
              <a:rPr lang="zh-CN" altLang="en-US" sz="2400" dirty="0" smtClean="0"/>
              <a:t>部分</a:t>
            </a:r>
            <a:r>
              <a:rPr lang="en-US" altLang="zh-CN" sz="2400" dirty="0" smtClean="0"/>
              <a:t>Slides</a:t>
            </a:r>
            <a:r>
              <a:rPr lang="zh-CN" altLang="en-US" sz="2400" dirty="0" smtClean="0"/>
              <a:t>参考</a:t>
            </a:r>
            <a:endParaRPr lang="en-US" altLang="zh-CN" sz="2400" dirty="0" smtClean="0"/>
          </a:p>
          <a:p>
            <a:pPr algn="l"/>
            <a:r>
              <a:rPr lang="en-US" altLang="zh-CN" sz="2000" dirty="0" err="1" smtClean="0"/>
              <a:t>Tibshirani</a:t>
            </a:r>
            <a:r>
              <a:rPr lang="en-US" altLang="zh-CN" sz="2000" dirty="0" smtClean="0"/>
              <a:t>: www-stat.stanford.edu</a:t>
            </a:r>
            <a:r>
              <a:rPr lang="en-US" altLang="zh-CN" sz="2000" dirty="0"/>
              <a:t>/~</a:t>
            </a:r>
            <a:r>
              <a:rPr lang="en-US" altLang="zh-CN" sz="2000" dirty="0" err="1"/>
              <a:t>tibs</a:t>
            </a:r>
            <a:r>
              <a:rPr lang="en-US" altLang="zh-CN" sz="2000" dirty="0"/>
              <a:t>/ftp/</a:t>
            </a:r>
            <a:r>
              <a:rPr lang="en-US" altLang="zh-CN" sz="2000" b="1" dirty="0"/>
              <a:t>lassotalk</a:t>
            </a:r>
            <a:r>
              <a:rPr lang="en-US" altLang="zh-CN" sz="2000" dirty="0"/>
              <a:t>.pdf</a:t>
            </a:r>
            <a:r>
              <a:rPr lang="en-US" altLang="zh-CN" sz="2000" dirty="0" smtClean="0"/>
              <a:t>‎</a:t>
            </a:r>
          </a:p>
          <a:p>
            <a:pPr algn="l"/>
            <a:r>
              <a:rPr lang="en-US" altLang="zh-CN" sz="2000" dirty="0"/>
              <a:t>Chapter 3 </a:t>
            </a:r>
            <a:r>
              <a:rPr lang="en-US" altLang="zh-CN" sz="2000" dirty="0" smtClean="0"/>
              <a:t>of Hastie</a:t>
            </a:r>
            <a:r>
              <a:rPr lang="en-US" altLang="zh-CN" sz="2000" dirty="0"/>
              <a:t>, </a:t>
            </a:r>
            <a:r>
              <a:rPr lang="en-US" altLang="zh-CN" sz="2000" dirty="0" err="1"/>
              <a:t>Tibshirani</a:t>
            </a:r>
            <a:r>
              <a:rPr lang="en-US" altLang="zh-CN" sz="2000" dirty="0"/>
              <a:t> and </a:t>
            </a:r>
            <a:r>
              <a:rPr lang="en-US" altLang="zh-CN" sz="2000" dirty="0" smtClean="0"/>
              <a:t>Friedman: Elementary of Statistical Learning</a:t>
            </a:r>
          </a:p>
          <a:p>
            <a:pPr algn="l"/>
            <a:r>
              <a:rPr lang="en-US" altLang="zh-CN" sz="2000" dirty="0" smtClean="0"/>
              <a:t>Chapter2 of </a:t>
            </a:r>
            <a:r>
              <a:rPr lang="en-US" altLang="zh-CN" sz="2000" dirty="0" err="1" smtClean="0"/>
              <a:t>Buhlmann</a:t>
            </a:r>
            <a:r>
              <a:rPr lang="en-US" altLang="zh-CN" sz="2000" dirty="0" smtClean="0"/>
              <a:t>, Statistics for high-dimensional data</a:t>
            </a:r>
            <a:endParaRPr lang="zh-CN" altLang="en-US" sz="2000" dirty="0"/>
          </a:p>
        </p:txBody>
      </p:sp>
    </p:spTree>
    <p:extLst>
      <p:ext uri="{BB962C8B-B14F-4D97-AF65-F5344CB8AC3E}">
        <p14:creationId xmlns:p14="http://schemas.microsoft.com/office/powerpoint/2010/main" val="174651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Gauss-Markov</a:t>
            </a:r>
            <a:r>
              <a:rPr lang="zh-CN" altLang="en-US" dirty="0" smtClean="0"/>
              <a:t>定理</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Gauss-Markov</a:t>
            </a:r>
            <a:r>
              <a:rPr lang="zh-CN" altLang="en-US" dirty="0" smtClean="0"/>
              <a:t>定理：所有线性无偏估计中，参数</a:t>
            </a:r>
            <a:r>
              <a:rPr lang="en-US" altLang="zh-CN" dirty="0" smtClean="0">
                <a:latin typeface="Symbol" panose="05050102010706020507" pitchFamily="18" charset="2"/>
              </a:rPr>
              <a:t>b</a:t>
            </a:r>
            <a:r>
              <a:rPr lang="zh-CN" altLang="en-US" dirty="0" smtClean="0"/>
              <a:t>的最小二乘估计具有最小方差。</a:t>
            </a:r>
            <a:endParaRPr lang="en-US" altLang="zh-CN" dirty="0" smtClean="0"/>
          </a:p>
          <a:p>
            <a:r>
              <a:rPr lang="zh-CN" altLang="en-US" dirty="0" smtClean="0"/>
              <a:t>考虑参数估计的均方误差</a:t>
            </a:r>
            <a:endParaRPr lang="en-US" altLang="zh-CN" dirty="0" smtClean="0"/>
          </a:p>
          <a:p>
            <a:endParaRPr lang="en-US" altLang="zh-CN" dirty="0"/>
          </a:p>
          <a:p>
            <a:endParaRPr lang="en-US" altLang="zh-CN" dirty="0" smtClean="0"/>
          </a:p>
          <a:p>
            <a:r>
              <a:rPr lang="zh-CN" altLang="en-US" dirty="0" smtClean="0"/>
              <a:t>估计的均方误差和预测误差相关</a:t>
            </a:r>
            <a:endParaRPr lang="en-US" altLang="zh-CN" dirty="0" smtClean="0"/>
          </a:p>
          <a:p>
            <a:endParaRPr lang="en-US" altLang="zh-CN" dirty="0"/>
          </a:p>
          <a:p>
            <a:r>
              <a:rPr lang="zh-CN" altLang="en-US" dirty="0" smtClean="0"/>
              <a:t>一种可能性：有偏的估计可能具有更小的均方误差</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866514805"/>
              </p:ext>
            </p:extLst>
          </p:nvPr>
        </p:nvGraphicFramePr>
        <p:xfrm>
          <a:off x="2843808" y="3119226"/>
          <a:ext cx="3619698" cy="768313"/>
        </p:xfrm>
        <a:graphic>
          <a:graphicData uri="http://schemas.openxmlformats.org/presentationml/2006/ole">
            <mc:AlternateContent xmlns:mc="http://schemas.openxmlformats.org/markup-compatibility/2006">
              <mc:Choice xmlns:v="urn:schemas-microsoft-com:vml" Requires="v">
                <p:oleObj spid="_x0000_s15532" name="Formula" r:id="rId3" imgW="2116080" imgH="449640" progId="Equation.Ribbit">
                  <p:embed/>
                </p:oleObj>
              </mc:Choice>
              <mc:Fallback>
                <p:oleObj name="Formula" r:id="rId3" imgW="2116080" imgH="449640" progId="Equation.Ribbit">
                  <p:embed/>
                  <p:pic>
                    <p:nvPicPr>
                      <p:cNvPr id="0" name=""/>
                      <p:cNvPicPr/>
                      <p:nvPr/>
                    </p:nvPicPr>
                    <p:blipFill>
                      <a:blip r:embed="rId4"/>
                      <a:stretch>
                        <a:fillRect/>
                      </a:stretch>
                    </p:blipFill>
                    <p:spPr>
                      <a:xfrm>
                        <a:off x="2843808" y="3119226"/>
                        <a:ext cx="3619698" cy="7683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80313335"/>
              </p:ext>
            </p:extLst>
          </p:nvPr>
        </p:nvGraphicFramePr>
        <p:xfrm>
          <a:off x="1475656" y="4581128"/>
          <a:ext cx="6861704" cy="360040"/>
        </p:xfrm>
        <a:graphic>
          <a:graphicData uri="http://schemas.openxmlformats.org/presentationml/2006/ole">
            <mc:AlternateContent xmlns:mc="http://schemas.openxmlformats.org/markup-compatibility/2006">
              <mc:Choice xmlns:v="urn:schemas-microsoft-com:vml" Requires="v">
                <p:oleObj spid="_x0000_s15533" name="Formula" r:id="rId5" imgW="3937320" imgH="205920" progId="Equation.Ribbit">
                  <p:embed/>
                </p:oleObj>
              </mc:Choice>
              <mc:Fallback>
                <p:oleObj name="Formula" r:id="rId5" imgW="3937320" imgH="205920" progId="Equation.Ribbit">
                  <p:embed/>
                  <p:pic>
                    <p:nvPicPr>
                      <p:cNvPr id="0" name=""/>
                      <p:cNvPicPr/>
                      <p:nvPr/>
                    </p:nvPicPr>
                    <p:blipFill>
                      <a:blip r:embed="rId6"/>
                      <a:stretch>
                        <a:fillRect/>
                      </a:stretch>
                    </p:blipFill>
                    <p:spPr>
                      <a:xfrm>
                        <a:off x="1475656" y="4581128"/>
                        <a:ext cx="6861704" cy="360040"/>
                      </a:xfrm>
                      <a:prstGeom prst="rect">
                        <a:avLst/>
                      </a:prstGeom>
                    </p:spPr>
                  </p:pic>
                </p:oleObj>
              </mc:Fallback>
            </mc:AlternateContent>
          </a:graphicData>
        </a:graphic>
      </p:graphicFrame>
    </p:spTree>
    <p:extLst>
      <p:ext uri="{BB962C8B-B14F-4D97-AF65-F5344CB8AC3E}">
        <p14:creationId xmlns:p14="http://schemas.microsoft.com/office/powerpoint/2010/main" val="1570904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最小二乘估计的统计性质</a:t>
            </a:r>
          </a:p>
        </p:txBody>
      </p:sp>
      <p:sp>
        <p:nvSpPr>
          <p:cNvPr id="3" name="内容占位符 2"/>
          <p:cNvSpPr>
            <a:spLocks noGrp="1"/>
          </p:cNvSpPr>
          <p:nvPr>
            <p:ph idx="1"/>
          </p:nvPr>
        </p:nvSpPr>
        <p:spPr/>
        <p:txBody>
          <a:bodyPr/>
          <a:lstStyle/>
          <a:p>
            <a:r>
              <a:rPr lang="zh-CN" altLang="en-US" dirty="0"/>
              <a:t>方差</a:t>
            </a:r>
            <a:r>
              <a:rPr lang="zh-CN" altLang="en-US" dirty="0" smtClean="0"/>
              <a:t>的无偏估计</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这里自由度减少了</a:t>
            </a:r>
            <a:r>
              <a:rPr lang="en-US" altLang="zh-CN" dirty="0" smtClean="0"/>
              <a:t>p+1</a:t>
            </a:r>
            <a:r>
              <a:rPr lang="zh-CN" altLang="en-US" dirty="0" smtClean="0"/>
              <a:t>个是因为估计了</a:t>
            </a:r>
            <a:r>
              <a:rPr lang="en-US" altLang="zh-CN" dirty="0" smtClean="0"/>
              <a:t>p</a:t>
            </a:r>
            <a:r>
              <a:rPr lang="zh-CN" altLang="en-US" dirty="0" smtClean="0"/>
              <a:t>个回归系数，加上中心化又减少了一个自由度。</a:t>
            </a:r>
            <a:endParaRPr lang="en-US" altLang="zh-CN" dirty="0" smtClean="0"/>
          </a:p>
          <a:p>
            <a:endParaRPr lang="en-US" altLang="zh-CN" dirty="0"/>
          </a:p>
          <a:p>
            <a:endParaRPr lang="en-US" altLang="zh-CN" dirty="0" smtClean="0"/>
          </a:p>
          <a:p>
            <a:endParaRPr lang="en-US" altLang="zh-CN" dirty="0" smtClean="0"/>
          </a:p>
          <a:p>
            <a:endParaRPr lang="en-US" altLang="zh-CN" dirty="0"/>
          </a:p>
          <a:p>
            <a:pPr marL="0" indent="0">
              <a:buNone/>
            </a:pPr>
            <a:endParaRPr lang="en-US" altLang="zh-CN" dirty="0"/>
          </a:p>
          <a:p>
            <a:endParaRPr lang="en-US" altLang="zh-CN" dirty="0"/>
          </a:p>
        </p:txBody>
      </p:sp>
      <p:graphicFrame>
        <p:nvGraphicFramePr>
          <p:cNvPr id="9" name="对象 8"/>
          <p:cNvGraphicFramePr>
            <a:graphicFrameLocks noChangeAspect="1"/>
          </p:cNvGraphicFramePr>
          <p:nvPr>
            <p:extLst>
              <p:ext uri="{D42A27DB-BD31-4B8C-83A1-F6EECF244321}">
                <p14:modId xmlns:p14="http://schemas.microsoft.com/office/powerpoint/2010/main" val="3250709929"/>
              </p:ext>
            </p:extLst>
          </p:nvPr>
        </p:nvGraphicFramePr>
        <p:xfrm>
          <a:off x="2411760" y="2348880"/>
          <a:ext cx="3708400" cy="1925637"/>
        </p:xfrm>
        <a:graphic>
          <a:graphicData uri="http://schemas.openxmlformats.org/presentationml/2006/ole">
            <mc:AlternateContent xmlns:mc="http://schemas.openxmlformats.org/markup-compatibility/2006">
              <mc:Choice xmlns:v="urn:schemas-microsoft-com:vml" Requires="v">
                <p:oleObj spid="_x0000_s14469" name="Formula" r:id="rId4" imgW="1869480" imgH="971640" progId="Equation.Ribbit">
                  <p:embed/>
                </p:oleObj>
              </mc:Choice>
              <mc:Fallback>
                <p:oleObj name="Formula" r:id="rId4" imgW="1869480" imgH="971640" progId="Equation.Ribbit">
                  <p:embed/>
                  <p:pic>
                    <p:nvPicPr>
                      <p:cNvPr id="0" name="对象 5"/>
                      <p:cNvPicPr>
                        <a:picLocks noChangeAspect="1" noChangeArrowheads="1"/>
                      </p:cNvPicPr>
                      <p:nvPr/>
                    </p:nvPicPr>
                    <p:blipFill>
                      <a:blip r:embed="rId5"/>
                      <a:srcRect/>
                      <a:stretch>
                        <a:fillRect/>
                      </a:stretch>
                    </p:blipFill>
                    <p:spPr bwMode="auto">
                      <a:xfrm>
                        <a:off x="2411760" y="2348880"/>
                        <a:ext cx="37084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2490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平方和分解</a:t>
            </a:r>
            <a:endParaRPr lang="zh-CN" altLang="en-US" dirty="0"/>
          </a:p>
        </p:txBody>
      </p:sp>
      <p:sp>
        <p:nvSpPr>
          <p:cNvPr id="3" name="内容占位符 2"/>
          <p:cNvSpPr>
            <a:spLocks noGrp="1"/>
          </p:cNvSpPr>
          <p:nvPr>
            <p:ph idx="1"/>
          </p:nvPr>
        </p:nvSpPr>
        <p:spPr/>
        <p:txBody>
          <a:bodyPr/>
          <a:lstStyle/>
          <a:p>
            <a:r>
              <a:rPr lang="zh-CN" altLang="en-US" dirty="0"/>
              <a:t>平方和</a:t>
            </a:r>
            <a:r>
              <a:rPr lang="zh-CN" altLang="en-US" dirty="0" smtClean="0"/>
              <a:t>分解</a:t>
            </a:r>
            <a:endParaRPr lang="en-US" altLang="zh-CN" dirty="0" smtClean="0"/>
          </a:p>
          <a:p>
            <a:endParaRPr lang="en-US" altLang="zh-CN" dirty="0"/>
          </a:p>
          <a:p>
            <a:endParaRPr lang="en-US" altLang="zh-CN" dirty="0" smtClean="0"/>
          </a:p>
          <a:p>
            <a:endParaRPr lang="en-US" altLang="zh-CN" dirty="0" smtClean="0"/>
          </a:p>
          <a:p>
            <a:r>
              <a:rPr lang="zh-CN" altLang="en-US" dirty="0" smtClean="0"/>
              <a:t>其中</a:t>
            </a:r>
            <a:r>
              <a:rPr lang="en-US" altLang="zh-CN" dirty="0"/>
              <a:t>TSS</a:t>
            </a:r>
            <a:r>
              <a:rPr lang="zh-CN" altLang="en-US" dirty="0" smtClean="0"/>
              <a:t>总</a:t>
            </a:r>
            <a:r>
              <a:rPr lang="zh-CN" altLang="en-US" dirty="0"/>
              <a:t>偏差</a:t>
            </a:r>
            <a:r>
              <a:rPr lang="zh-CN" altLang="en-US" dirty="0" smtClean="0"/>
              <a:t>平方和</a:t>
            </a:r>
            <a:r>
              <a:rPr lang="en-US" altLang="zh-CN" dirty="0" smtClean="0"/>
              <a:t>; RSS</a:t>
            </a:r>
            <a:r>
              <a:rPr lang="zh-CN" altLang="en-US" dirty="0" smtClean="0"/>
              <a:t>残差平方和</a:t>
            </a:r>
            <a:r>
              <a:rPr lang="en-US" altLang="zh-CN" dirty="0" smtClean="0"/>
              <a:t>(</a:t>
            </a:r>
            <a:r>
              <a:rPr lang="zh-CN" altLang="en-US" dirty="0" smtClean="0"/>
              <a:t>由随机误差引起</a:t>
            </a:r>
            <a:r>
              <a:rPr lang="en-US" altLang="zh-CN" dirty="0" smtClean="0"/>
              <a:t>); MSS</a:t>
            </a:r>
            <a:r>
              <a:rPr lang="zh-CN" altLang="en-US" dirty="0" smtClean="0"/>
              <a:t>回归平方和</a:t>
            </a:r>
            <a:r>
              <a:rPr lang="en-US" altLang="zh-CN" dirty="0" smtClean="0"/>
              <a:t>(</a:t>
            </a:r>
            <a:r>
              <a:rPr lang="zh-CN" altLang="en-US" dirty="0" smtClean="0"/>
              <a:t>由回归的好坏决定</a:t>
            </a:r>
            <a:r>
              <a:rPr lang="en-US" altLang="zh-CN" dirty="0" smtClean="0"/>
              <a:t>);</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2841019720"/>
              </p:ext>
            </p:extLst>
          </p:nvPr>
        </p:nvGraphicFramePr>
        <p:xfrm>
          <a:off x="1691680" y="2492896"/>
          <a:ext cx="5919788" cy="1254125"/>
        </p:xfrm>
        <a:graphic>
          <a:graphicData uri="http://schemas.openxmlformats.org/presentationml/2006/ole">
            <mc:AlternateContent xmlns:mc="http://schemas.openxmlformats.org/markup-compatibility/2006">
              <mc:Choice xmlns:v="urn:schemas-microsoft-com:vml" Requires="v">
                <p:oleObj spid="_x0000_s19527" name="Formula" r:id="rId3" imgW="3251520" imgH="689760" progId="Equation.Ribbit">
                  <p:embed/>
                </p:oleObj>
              </mc:Choice>
              <mc:Fallback>
                <p:oleObj name="Formula" r:id="rId3" imgW="3251520" imgH="689760" progId="Equation.Ribbit">
                  <p:embed/>
                  <p:pic>
                    <p:nvPicPr>
                      <p:cNvPr id="0" name="对象 9"/>
                      <p:cNvPicPr>
                        <a:picLocks noChangeAspect="1" noChangeArrowheads="1"/>
                      </p:cNvPicPr>
                      <p:nvPr/>
                    </p:nvPicPr>
                    <p:blipFill>
                      <a:blip r:embed="rId4"/>
                      <a:srcRect/>
                      <a:stretch>
                        <a:fillRect/>
                      </a:stretch>
                    </p:blipFill>
                    <p:spPr bwMode="auto">
                      <a:xfrm>
                        <a:off x="1691680" y="2492896"/>
                        <a:ext cx="59197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2024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回归的评价</a:t>
            </a:r>
            <a:r>
              <a:rPr lang="en-US" altLang="zh-CN" dirty="0" smtClean="0"/>
              <a:t>--</a:t>
            </a:r>
            <a:r>
              <a:rPr lang="zh-CN" altLang="en-US" dirty="0" smtClean="0"/>
              <a:t>判定系数</a:t>
            </a:r>
            <a:endParaRPr lang="zh-CN" altLang="en-US" dirty="0"/>
          </a:p>
        </p:txBody>
      </p:sp>
      <p:sp>
        <p:nvSpPr>
          <p:cNvPr id="3" name="内容占位符 2"/>
          <p:cNvSpPr>
            <a:spLocks noGrp="1"/>
          </p:cNvSpPr>
          <p:nvPr>
            <p:ph idx="1"/>
          </p:nvPr>
        </p:nvSpPr>
        <p:spPr/>
        <p:txBody>
          <a:bodyPr/>
          <a:lstStyle/>
          <a:p>
            <a:r>
              <a:rPr lang="en-US" altLang="zh-CN" dirty="0" smtClean="0"/>
              <a:t>R</a:t>
            </a:r>
            <a:r>
              <a:rPr lang="en-US" altLang="zh-CN" baseline="30000" dirty="0" smtClean="0"/>
              <a:t>2</a:t>
            </a:r>
          </a:p>
          <a:p>
            <a:endParaRPr lang="en-US" altLang="zh-CN" dirty="0" smtClean="0"/>
          </a:p>
          <a:p>
            <a:endParaRPr lang="en-US" altLang="zh-CN" dirty="0" smtClean="0"/>
          </a:p>
          <a:p>
            <a:r>
              <a:rPr lang="zh-CN" altLang="en-US" dirty="0" smtClean="0"/>
              <a:t>自由度调整</a:t>
            </a:r>
            <a:r>
              <a:rPr lang="en-US" altLang="zh-CN" dirty="0" smtClean="0"/>
              <a:t>R</a:t>
            </a:r>
            <a:r>
              <a:rPr lang="en-US" altLang="zh-CN" baseline="30000" dirty="0" smtClean="0"/>
              <a:t>2</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094222999"/>
              </p:ext>
            </p:extLst>
          </p:nvPr>
        </p:nvGraphicFramePr>
        <p:xfrm>
          <a:off x="2627784" y="2348880"/>
          <a:ext cx="3095625" cy="677862"/>
        </p:xfrm>
        <a:graphic>
          <a:graphicData uri="http://schemas.openxmlformats.org/presentationml/2006/ole">
            <mc:AlternateContent xmlns:mc="http://schemas.openxmlformats.org/markup-compatibility/2006">
              <mc:Choice xmlns:v="urn:schemas-microsoft-com:vml" Requires="v">
                <p:oleObj spid="_x0000_s20614" name="Formula" r:id="rId4" imgW="1562400" imgH="341640" progId="Equation.Ribbit">
                  <p:embed/>
                </p:oleObj>
              </mc:Choice>
              <mc:Fallback>
                <p:oleObj name="Formula" r:id="rId4" imgW="1562400" imgH="341640" progId="Equation.Ribbit">
                  <p:embed/>
                  <p:pic>
                    <p:nvPicPr>
                      <p:cNvPr id="0" name=""/>
                      <p:cNvPicPr/>
                      <p:nvPr/>
                    </p:nvPicPr>
                    <p:blipFill>
                      <a:blip r:embed="rId5"/>
                      <a:stretch>
                        <a:fillRect/>
                      </a:stretch>
                    </p:blipFill>
                    <p:spPr>
                      <a:xfrm>
                        <a:off x="2627784" y="2348880"/>
                        <a:ext cx="3095625" cy="6778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23244148"/>
              </p:ext>
            </p:extLst>
          </p:nvPr>
        </p:nvGraphicFramePr>
        <p:xfrm>
          <a:off x="2555776" y="4509120"/>
          <a:ext cx="3595687" cy="760412"/>
        </p:xfrm>
        <a:graphic>
          <a:graphicData uri="http://schemas.openxmlformats.org/presentationml/2006/ole">
            <mc:AlternateContent xmlns:mc="http://schemas.openxmlformats.org/markup-compatibility/2006">
              <mc:Choice xmlns:v="urn:schemas-microsoft-com:vml" Requires="v">
                <p:oleObj spid="_x0000_s20615" name="Formula" r:id="rId6" imgW="1815120" imgH="382320" progId="Equation.Ribbit">
                  <p:embed/>
                </p:oleObj>
              </mc:Choice>
              <mc:Fallback>
                <p:oleObj name="Formula" r:id="rId6" imgW="1815120" imgH="382320" progId="Equation.Ribbit">
                  <p:embed/>
                  <p:pic>
                    <p:nvPicPr>
                      <p:cNvPr id="0" name="对象 3"/>
                      <p:cNvPicPr>
                        <a:picLocks noChangeAspect="1" noChangeArrowheads="1"/>
                      </p:cNvPicPr>
                      <p:nvPr/>
                    </p:nvPicPr>
                    <p:blipFill>
                      <a:blip r:embed="rId7"/>
                      <a:srcRect/>
                      <a:stretch>
                        <a:fillRect/>
                      </a:stretch>
                    </p:blipFill>
                    <p:spPr bwMode="auto">
                      <a:xfrm>
                        <a:off x="2555776" y="4509120"/>
                        <a:ext cx="3595687"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1603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回归方程的检验</a:t>
            </a:r>
            <a:endParaRPr lang="zh-CN" altLang="en-US" dirty="0"/>
          </a:p>
        </p:txBody>
      </p:sp>
      <p:sp>
        <p:nvSpPr>
          <p:cNvPr id="3" name="内容占位符 2"/>
          <p:cNvSpPr>
            <a:spLocks noGrp="1"/>
          </p:cNvSpPr>
          <p:nvPr>
            <p:ph idx="1"/>
          </p:nvPr>
        </p:nvSpPr>
        <p:spPr/>
        <p:txBody>
          <a:bodyPr/>
          <a:lstStyle/>
          <a:p>
            <a:r>
              <a:rPr lang="zh-CN" altLang="en-US" dirty="0" smtClean="0"/>
              <a:t>检验问题</a:t>
            </a:r>
            <a:endParaRPr lang="en-US" altLang="zh-CN" dirty="0" smtClean="0"/>
          </a:p>
          <a:p>
            <a:endParaRPr lang="en-US" altLang="zh-CN" dirty="0"/>
          </a:p>
          <a:p>
            <a:endParaRPr lang="en-US" altLang="zh-CN" dirty="0" smtClean="0"/>
          </a:p>
          <a:p>
            <a:endParaRPr lang="en-US" altLang="zh-CN" dirty="0" smtClean="0"/>
          </a:p>
          <a:p>
            <a:r>
              <a:rPr lang="zh-CN" altLang="en-US" dirty="0" smtClean="0"/>
              <a:t>如果随机误差满足：                          </a:t>
            </a:r>
            <a:r>
              <a:rPr lang="en-US" altLang="zh-CN" dirty="0" smtClean="0"/>
              <a:t>, </a:t>
            </a:r>
            <a:r>
              <a:rPr lang="zh-CN" altLang="en-US" dirty="0" smtClean="0"/>
              <a:t>则在</a:t>
            </a:r>
            <a:r>
              <a:rPr lang="en-US" altLang="zh-CN" dirty="0" smtClean="0"/>
              <a:t>H</a:t>
            </a:r>
            <a:r>
              <a:rPr lang="en-US" altLang="zh-CN" baseline="-25000" dirty="0" smtClean="0"/>
              <a:t>0</a:t>
            </a:r>
            <a:r>
              <a:rPr lang="zh-CN" altLang="en-US" dirty="0" smtClean="0"/>
              <a:t>下</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895155634"/>
              </p:ext>
            </p:extLst>
          </p:nvPr>
        </p:nvGraphicFramePr>
        <p:xfrm>
          <a:off x="2339752" y="2492896"/>
          <a:ext cx="4378325" cy="790575"/>
        </p:xfrm>
        <a:graphic>
          <a:graphicData uri="http://schemas.openxmlformats.org/presentationml/2006/ole">
            <mc:AlternateContent xmlns:mc="http://schemas.openxmlformats.org/markup-compatibility/2006">
              <mc:Choice xmlns:v="urn:schemas-microsoft-com:vml" Requires="v">
                <p:oleObj spid="_x0000_s21695" name="Formula" r:id="rId3" imgW="2208600" imgH="397800" progId="Equation.Ribbit">
                  <p:embed/>
                </p:oleObj>
              </mc:Choice>
              <mc:Fallback>
                <p:oleObj name="Formula" r:id="rId3" imgW="2208600" imgH="397800" progId="Equation.Ribbit">
                  <p:embed/>
                  <p:pic>
                    <p:nvPicPr>
                      <p:cNvPr id="0" name=""/>
                      <p:cNvPicPr/>
                      <p:nvPr/>
                    </p:nvPicPr>
                    <p:blipFill>
                      <a:blip r:embed="rId4"/>
                      <a:stretch>
                        <a:fillRect/>
                      </a:stretch>
                    </p:blipFill>
                    <p:spPr>
                      <a:xfrm>
                        <a:off x="2339752" y="2492896"/>
                        <a:ext cx="4378325" cy="7905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75097538"/>
              </p:ext>
            </p:extLst>
          </p:nvPr>
        </p:nvGraphicFramePr>
        <p:xfrm>
          <a:off x="4499992" y="4077072"/>
          <a:ext cx="2344738" cy="384175"/>
        </p:xfrm>
        <a:graphic>
          <a:graphicData uri="http://schemas.openxmlformats.org/presentationml/2006/ole">
            <mc:AlternateContent xmlns:mc="http://schemas.openxmlformats.org/markup-compatibility/2006">
              <mc:Choice xmlns:v="urn:schemas-microsoft-com:vml" Requires="v">
                <p:oleObj spid="_x0000_s21696" name="Formula" r:id="rId5" imgW="1182600" imgH="194400" progId="Equation.Ribbit">
                  <p:embed/>
                </p:oleObj>
              </mc:Choice>
              <mc:Fallback>
                <p:oleObj name="Formula" r:id="rId5" imgW="1182600" imgH="194400" progId="Equation.Ribbit">
                  <p:embed/>
                  <p:pic>
                    <p:nvPicPr>
                      <p:cNvPr id="0" name=""/>
                      <p:cNvPicPr/>
                      <p:nvPr/>
                    </p:nvPicPr>
                    <p:blipFill>
                      <a:blip r:embed="rId6"/>
                      <a:stretch>
                        <a:fillRect/>
                      </a:stretch>
                    </p:blipFill>
                    <p:spPr>
                      <a:xfrm>
                        <a:off x="4499992" y="4077072"/>
                        <a:ext cx="2344738" cy="3841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56525847"/>
              </p:ext>
            </p:extLst>
          </p:nvPr>
        </p:nvGraphicFramePr>
        <p:xfrm>
          <a:off x="2195736" y="5013176"/>
          <a:ext cx="5397500" cy="758825"/>
        </p:xfrm>
        <a:graphic>
          <a:graphicData uri="http://schemas.openxmlformats.org/presentationml/2006/ole">
            <mc:AlternateContent xmlns:mc="http://schemas.openxmlformats.org/markup-compatibility/2006">
              <mc:Choice xmlns:v="urn:schemas-microsoft-com:vml" Requires="v">
                <p:oleObj spid="_x0000_s21697" name="Formula" r:id="rId7" imgW="2723040" imgH="382320" progId="Equation.Ribbit">
                  <p:embed/>
                </p:oleObj>
              </mc:Choice>
              <mc:Fallback>
                <p:oleObj name="Formula" r:id="rId7" imgW="2723040" imgH="382320" progId="Equation.Ribbit">
                  <p:embed/>
                  <p:pic>
                    <p:nvPicPr>
                      <p:cNvPr id="0" name=""/>
                      <p:cNvPicPr/>
                      <p:nvPr/>
                    </p:nvPicPr>
                    <p:blipFill>
                      <a:blip r:embed="rId8"/>
                      <a:stretch>
                        <a:fillRect/>
                      </a:stretch>
                    </p:blipFill>
                    <p:spPr>
                      <a:xfrm>
                        <a:off x="2195736" y="5013176"/>
                        <a:ext cx="5397500" cy="758825"/>
                      </a:xfrm>
                      <a:prstGeom prst="rect">
                        <a:avLst/>
                      </a:prstGeom>
                    </p:spPr>
                  </p:pic>
                </p:oleObj>
              </mc:Fallback>
            </mc:AlternateContent>
          </a:graphicData>
        </a:graphic>
      </p:graphicFrame>
    </p:spTree>
    <p:extLst>
      <p:ext uri="{BB962C8B-B14F-4D97-AF65-F5344CB8AC3E}">
        <p14:creationId xmlns:p14="http://schemas.microsoft.com/office/powerpoint/2010/main" val="3502080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回归系数的检验</a:t>
            </a:r>
            <a:endParaRPr lang="zh-CN" altLang="en-US" dirty="0"/>
          </a:p>
        </p:txBody>
      </p:sp>
      <p:sp>
        <p:nvSpPr>
          <p:cNvPr id="3" name="内容占位符 2"/>
          <p:cNvSpPr>
            <a:spLocks noGrp="1"/>
          </p:cNvSpPr>
          <p:nvPr>
            <p:ph idx="1"/>
          </p:nvPr>
        </p:nvSpPr>
        <p:spPr/>
        <p:txBody>
          <a:bodyPr/>
          <a:lstStyle/>
          <a:p>
            <a:r>
              <a:rPr lang="zh-CN" altLang="en-US" dirty="0"/>
              <a:t>检验问题</a:t>
            </a:r>
            <a:endParaRPr lang="en-US" altLang="zh-CN" dirty="0"/>
          </a:p>
          <a:p>
            <a:endParaRPr lang="en-US" altLang="zh-CN" dirty="0" smtClean="0"/>
          </a:p>
          <a:p>
            <a:endParaRPr lang="en-US" altLang="zh-CN" dirty="0" smtClean="0"/>
          </a:p>
          <a:p>
            <a:r>
              <a:rPr lang="zh-CN" altLang="en-US" dirty="0"/>
              <a:t>如果随机误差满足：                          </a:t>
            </a:r>
            <a:r>
              <a:rPr lang="en-US" altLang="zh-CN" dirty="0"/>
              <a:t>, </a:t>
            </a:r>
            <a:r>
              <a:rPr lang="zh-CN" altLang="en-US" dirty="0"/>
              <a:t>则在</a:t>
            </a:r>
            <a:r>
              <a:rPr lang="en-US" altLang="zh-CN" dirty="0" smtClean="0"/>
              <a:t>H</a:t>
            </a:r>
            <a:r>
              <a:rPr lang="en-US" altLang="zh-CN" baseline="30000" dirty="0" smtClean="0"/>
              <a:t>i</a:t>
            </a:r>
            <a:r>
              <a:rPr lang="en-US" altLang="zh-CN" baseline="-25000" dirty="0" smtClean="0"/>
              <a:t>0</a:t>
            </a:r>
            <a:r>
              <a:rPr lang="zh-CN" altLang="en-US" dirty="0"/>
              <a:t>下</a:t>
            </a:r>
          </a:p>
          <a:p>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69667820"/>
              </p:ext>
            </p:extLst>
          </p:nvPr>
        </p:nvGraphicFramePr>
        <p:xfrm>
          <a:off x="3491880" y="2276872"/>
          <a:ext cx="1462088" cy="847725"/>
        </p:xfrm>
        <a:graphic>
          <a:graphicData uri="http://schemas.openxmlformats.org/presentationml/2006/ole">
            <mc:AlternateContent xmlns:mc="http://schemas.openxmlformats.org/markup-compatibility/2006">
              <mc:Choice xmlns:v="urn:schemas-microsoft-com:vml" Requires="v">
                <p:oleObj spid="_x0000_s22708" name="Formula" r:id="rId3" imgW="738000" imgH="426960" progId="Equation.Ribbit">
                  <p:embed/>
                </p:oleObj>
              </mc:Choice>
              <mc:Fallback>
                <p:oleObj name="Formula" r:id="rId3" imgW="738000" imgH="426960" progId="Equation.Ribbit">
                  <p:embed/>
                  <p:pic>
                    <p:nvPicPr>
                      <p:cNvPr id="0" name="对象 3"/>
                      <p:cNvPicPr>
                        <a:picLocks noChangeAspect="1" noChangeArrowheads="1"/>
                      </p:cNvPicPr>
                      <p:nvPr/>
                    </p:nvPicPr>
                    <p:blipFill>
                      <a:blip r:embed="rId4"/>
                      <a:srcRect/>
                      <a:stretch>
                        <a:fillRect/>
                      </a:stretch>
                    </p:blipFill>
                    <p:spPr bwMode="auto">
                      <a:xfrm>
                        <a:off x="3491880" y="2276872"/>
                        <a:ext cx="146208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14592681"/>
              </p:ext>
            </p:extLst>
          </p:nvPr>
        </p:nvGraphicFramePr>
        <p:xfrm>
          <a:off x="4427984" y="3501008"/>
          <a:ext cx="2344738" cy="384175"/>
        </p:xfrm>
        <a:graphic>
          <a:graphicData uri="http://schemas.openxmlformats.org/presentationml/2006/ole">
            <mc:AlternateContent xmlns:mc="http://schemas.openxmlformats.org/markup-compatibility/2006">
              <mc:Choice xmlns:v="urn:schemas-microsoft-com:vml" Requires="v">
                <p:oleObj spid="_x0000_s22709" name="Formula" r:id="rId5" imgW="1182600" imgH="194400" progId="Equation.Ribbit">
                  <p:embed/>
                </p:oleObj>
              </mc:Choice>
              <mc:Fallback>
                <p:oleObj name="Formula" r:id="rId5" imgW="1182600" imgH="194400" progId="Equation.Ribbit">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3501008"/>
                        <a:ext cx="23447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58033562"/>
              </p:ext>
            </p:extLst>
          </p:nvPr>
        </p:nvGraphicFramePr>
        <p:xfrm>
          <a:off x="1979712" y="4293096"/>
          <a:ext cx="5448300" cy="1663700"/>
        </p:xfrm>
        <a:graphic>
          <a:graphicData uri="http://schemas.openxmlformats.org/presentationml/2006/ole">
            <mc:AlternateContent xmlns:mc="http://schemas.openxmlformats.org/markup-compatibility/2006">
              <mc:Choice xmlns:v="urn:schemas-microsoft-com:vml" Requires="v">
                <p:oleObj spid="_x0000_s22710" name="Formula" r:id="rId7" imgW="2748600" imgH="840960" progId="Equation.Ribbit">
                  <p:embed/>
                </p:oleObj>
              </mc:Choice>
              <mc:Fallback>
                <p:oleObj name="Formula" r:id="rId7" imgW="2748600" imgH="840960" progId="Equation.Ribbit">
                  <p:embed/>
                  <p:pic>
                    <p:nvPicPr>
                      <p:cNvPr id="0" name=""/>
                      <p:cNvPicPr/>
                      <p:nvPr/>
                    </p:nvPicPr>
                    <p:blipFill>
                      <a:blip r:embed="rId8"/>
                      <a:stretch>
                        <a:fillRect/>
                      </a:stretch>
                    </p:blipFill>
                    <p:spPr>
                      <a:xfrm>
                        <a:off x="1979712" y="4293096"/>
                        <a:ext cx="5448300" cy="1663700"/>
                      </a:xfrm>
                      <a:prstGeom prst="rect">
                        <a:avLst/>
                      </a:prstGeom>
                    </p:spPr>
                  </p:pic>
                </p:oleObj>
              </mc:Fallback>
            </mc:AlternateContent>
          </a:graphicData>
        </a:graphic>
      </p:graphicFrame>
    </p:spTree>
    <p:extLst>
      <p:ext uri="{BB962C8B-B14F-4D97-AF65-F5344CB8AC3E}">
        <p14:creationId xmlns:p14="http://schemas.microsoft.com/office/powerpoint/2010/main" val="3399014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回归系数的检验</a:t>
            </a:r>
          </a:p>
        </p:txBody>
      </p:sp>
      <p:sp>
        <p:nvSpPr>
          <p:cNvPr id="3" name="内容占位符 2"/>
          <p:cNvSpPr>
            <a:spLocks noGrp="1"/>
          </p:cNvSpPr>
          <p:nvPr>
            <p:ph idx="1"/>
          </p:nvPr>
        </p:nvSpPr>
        <p:spPr/>
        <p:txBody>
          <a:bodyPr/>
          <a:lstStyle/>
          <a:p>
            <a:r>
              <a:rPr lang="zh-CN" altLang="en-US" dirty="0" smtClean="0"/>
              <a:t>其中分子是偏回归平方和，是全部变量的回归平方和与去掉第</a:t>
            </a:r>
            <a:r>
              <a:rPr lang="en-US" altLang="zh-CN" dirty="0" err="1" smtClean="0"/>
              <a:t>i</a:t>
            </a:r>
            <a:r>
              <a:rPr lang="zh-CN" altLang="en-US" dirty="0" smtClean="0"/>
              <a:t>个变量之后的回归平方和的差</a:t>
            </a:r>
            <a:endParaRPr lang="en-US" altLang="zh-CN" dirty="0" smtClean="0"/>
          </a:p>
          <a:p>
            <a:endParaRPr lang="en-US" altLang="zh-CN" dirty="0"/>
          </a:p>
          <a:p>
            <a:r>
              <a:rPr lang="zh-CN" altLang="en-US" dirty="0" smtClean="0"/>
              <a:t>可以证明</a:t>
            </a:r>
            <a:endParaRPr lang="en-US" altLang="zh-CN" dirty="0" smtClean="0"/>
          </a:p>
          <a:p>
            <a:endParaRPr lang="en-US" altLang="zh-CN" dirty="0"/>
          </a:p>
          <a:p>
            <a:r>
              <a:rPr lang="zh-CN" altLang="en-US" dirty="0" smtClean="0"/>
              <a:t>其中     为</a:t>
            </a:r>
            <a:r>
              <a:rPr lang="en-US" altLang="zh-CN" dirty="0" smtClean="0"/>
              <a:t>L</a:t>
            </a:r>
            <a:r>
              <a:rPr lang="zh-CN" altLang="en-US" dirty="0" smtClean="0"/>
              <a:t>的逆的第</a:t>
            </a:r>
            <a:r>
              <a:rPr lang="en-US" altLang="zh-CN" dirty="0" err="1" smtClean="0"/>
              <a:t>i</a:t>
            </a:r>
            <a:r>
              <a:rPr lang="zh-CN" altLang="en-US" dirty="0" smtClean="0"/>
              <a:t>个对角元素。</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525026252"/>
              </p:ext>
            </p:extLst>
          </p:nvPr>
        </p:nvGraphicFramePr>
        <p:xfrm>
          <a:off x="3105150" y="3178175"/>
          <a:ext cx="2781300" cy="349250"/>
        </p:xfrm>
        <a:graphic>
          <a:graphicData uri="http://schemas.openxmlformats.org/presentationml/2006/ole">
            <mc:AlternateContent xmlns:mc="http://schemas.openxmlformats.org/markup-compatibility/2006">
              <mc:Choice xmlns:v="urn:schemas-microsoft-com:vml" Requires="v">
                <p:oleObj spid="_x0000_s23785" name="Formula" r:id="rId3" imgW="1403640" imgH="176760" progId="Equation.Ribbit">
                  <p:embed/>
                </p:oleObj>
              </mc:Choice>
              <mc:Fallback>
                <p:oleObj name="Formula" r:id="rId3" imgW="1403640" imgH="176760" progId="Equation.Ribbit">
                  <p:embed/>
                  <p:pic>
                    <p:nvPicPr>
                      <p:cNvPr id="0" name=""/>
                      <p:cNvPicPr/>
                      <p:nvPr/>
                    </p:nvPicPr>
                    <p:blipFill>
                      <a:blip r:embed="rId4"/>
                      <a:stretch>
                        <a:fillRect/>
                      </a:stretch>
                    </p:blipFill>
                    <p:spPr>
                      <a:xfrm>
                        <a:off x="3105150" y="3178175"/>
                        <a:ext cx="2781300" cy="3492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927112199"/>
              </p:ext>
            </p:extLst>
          </p:nvPr>
        </p:nvGraphicFramePr>
        <p:xfrm>
          <a:off x="3707904" y="4149080"/>
          <a:ext cx="1365250" cy="415925"/>
        </p:xfrm>
        <a:graphic>
          <a:graphicData uri="http://schemas.openxmlformats.org/presentationml/2006/ole">
            <mc:AlternateContent xmlns:mc="http://schemas.openxmlformats.org/markup-compatibility/2006">
              <mc:Choice xmlns:v="urn:schemas-microsoft-com:vml" Requires="v">
                <p:oleObj spid="_x0000_s23786" name="Formula" r:id="rId5" imgW="688680" imgH="209880" progId="Equation.Ribbit">
                  <p:embed/>
                </p:oleObj>
              </mc:Choice>
              <mc:Fallback>
                <p:oleObj name="Formula" r:id="rId5" imgW="688680" imgH="209880" progId="Equation.Ribbit">
                  <p:embed/>
                  <p:pic>
                    <p:nvPicPr>
                      <p:cNvPr id="0" name=""/>
                      <p:cNvPicPr/>
                      <p:nvPr/>
                    </p:nvPicPr>
                    <p:blipFill>
                      <a:blip r:embed="rId6"/>
                      <a:stretch>
                        <a:fillRect/>
                      </a:stretch>
                    </p:blipFill>
                    <p:spPr>
                      <a:xfrm>
                        <a:off x="3707904" y="4149080"/>
                        <a:ext cx="1365250" cy="41592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11370455"/>
              </p:ext>
            </p:extLst>
          </p:nvPr>
        </p:nvGraphicFramePr>
        <p:xfrm>
          <a:off x="3635896" y="5733256"/>
          <a:ext cx="1300162" cy="361950"/>
        </p:xfrm>
        <a:graphic>
          <a:graphicData uri="http://schemas.openxmlformats.org/presentationml/2006/ole">
            <mc:AlternateContent xmlns:mc="http://schemas.openxmlformats.org/markup-compatibility/2006">
              <mc:Choice xmlns:v="urn:schemas-microsoft-com:vml" Requires="v">
                <p:oleObj spid="_x0000_s23787" name="Formula" r:id="rId7" imgW="655560" imgH="181800" progId="Equation.Ribbit">
                  <p:embed/>
                </p:oleObj>
              </mc:Choice>
              <mc:Fallback>
                <p:oleObj name="Formula" r:id="rId7" imgW="655560" imgH="181800" progId="Equation.Ribbit">
                  <p:embed/>
                  <p:pic>
                    <p:nvPicPr>
                      <p:cNvPr id="0" name=""/>
                      <p:cNvPicPr/>
                      <p:nvPr/>
                    </p:nvPicPr>
                    <p:blipFill>
                      <a:blip r:embed="rId8"/>
                      <a:stretch>
                        <a:fillRect/>
                      </a:stretch>
                    </p:blipFill>
                    <p:spPr>
                      <a:xfrm>
                        <a:off x="3635896" y="5733256"/>
                        <a:ext cx="1300162" cy="36195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559682911"/>
              </p:ext>
            </p:extLst>
          </p:nvPr>
        </p:nvGraphicFramePr>
        <p:xfrm>
          <a:off x="1835696" y="5085184"/>
          <a:ext cx="244475" cy="361950"/>
        </p:xfrm>
        <a:graphic>
          <a:graphicData uri="http://schemas.openxmlformats.org/presentationml/2006/ole">
            <mc:AlternateContent xmlns:mc="http://schemas.openxmlformats.org/markup-compatibility/2006">
              <mc:Choice xmlns:v="urn:schemas-microsoft-com:vml" Requires="v">
                <p:oleObj spid="_x0000_s23788" name="Formula" r:id="rId9" imgW="124560" imgH="181800" progId="Equation.Ribbit">
                  <p:embed/>
                </p:oleObj>
              </mc:Choice>
              <mc:Fallback>
                <p:oleObj name="Formula" r:id="rId9" imgW="124560" imgH="181800" progId="Equation.Ribbit">
                  <p:embed/>
                  <p:pic>
                    <p:nvPicPr>
                      <p:cNvPr id="0" name=""/>
                      <p:cNvPicPr/>
                      <p:nvPr/>
                    </p:nvPicPr>
                    <p:blipFill>
                      <a:blip r:embed="rId10"/>
                      <a:stretch>
                        <a:fillRect/>
                      </a:stretch>
                    </p:blipFill>
                    <p:spPr>
                      <a:xfrm>
                        <a:off x="1835696" y="5085184"/>
                        <a:ext cx="244475" cy="361950"/>
                      </a:xfrm>
                      <a:prstGeom prst="rect">
                        <a:avLst/>
                      </a:prstGeom>
                    </p:spPr>
                  </p:pic>
                </p:oleObj>
              </mc:Fallback>
            </mc:AlternateContent>
          </a:graphicData>
        </a:graphic>
      </p:graphicFrame>
    </p:spTree>
    <p:extLst>
      <p:ext uri="{BB962C8B-B14F-4D97-AF65-F5344CB8AC3E}">
        <p14:creationId xmlns:p14="http://schemas.microsoft.com/office/powerpoint/2010/main" val="111375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Variable Selection Problem</a:t>
            </a:r>
            <a:endParaRPr lang="zh-CN" altLang="en-US" dirty="0"/>
          </a:p>
        </p:txBody>
      </p:sp>
      <p:sp>
        <p:nvSpPr>
          <p:cNvPr id="3" name="内容占位符 2"/>
          <p:cNvSpPr>
            <a:spLocks noGrp="1"/>
          </p:cNvSpPr>
          <p:nvPr>
            <p:ph idx="1"/>
          </p:nvPr>
        </p:nvSpPr>
        <p:spPr/>
        <p:txBody>
          <a:bodyPr/>
          <a:lstStyle/>
          <a:p>
            <a:r>
              <a:rPr lang="en-US" altLang="zh-CN" dirty="0">
                <a:ea typeface="宋体" charset="-122"/>
              </a:rPr>
              <a:t>A common problem is that there is a large set of candidate predictor variables. </a:t>
            </a:r>
          </a:p>
          <a:p>
            <a:r>
              <a:rPr lang="en-US" altLang="zh-CN" dirty="0">
                <a:ea typeface="宋体" charset="-122"/>
              </a:rPr>
              <a:t>Goal is to choose a small subset from the larger set so that the resulting regression model is </a:t>
            </a:r>
            <a:r>
              <a:rPr lang="en-US" altLang="zh-CN" b="1" dirty="0">
                <a:ea typeface="宋体" charset="-122"/>
              </a:rPr>
              <a:t>simple</a:t>
            </a:r>
            <a:r>
              <a:rPr lang="en-US" altLang="zh-CN" dirty="0">
                <a:ea typeface="宋体" charset="-122"/>
              </a:rPr>
              <a:t>, yet have </a:t>
            </a:r>
            <a:r>
              <a:rPr lang="en-US" altLang="zh-CN" b="1" dirty="0">
                <a:ea typeface="宋体" charset="-122"/>
              </a:rPr>
              <a:t>good predictive ability</a:t>
            </a:r>
            <a:r>
              <a:rPr lang="en-US" altLang="zh-CN" dirty="0">
                <a:ea typeface="宋体" charset="-122"/>
              </a:rPr>
              <a:t>.</a:t>
            </a:r>
            <a:endParaRPr lang="zh-CN" altLang="en-US" dirty="0"/>
          </a:p>
        </p:txBody>
      </p:sp>
    </p:spTree>
    <p:extLst>
      <p:ext uri="{BB962C8B-B14F-4D97-AF65-F5344CB8AC3E}">
        <p14:creationId xmlns:p14="http://schemas.microsoft.com/office/powerpoint/2010/main" val="1056850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a typeface="宋体" charset="-122"/>
              </a:rPr>
              <a:t>Two basic M</a:t>
            </a:r>
            <a:r>
              <a:rPr lang="en-US" altLang="zh-CN" dirty="0" smtClean="0">
                <a:ea typeface="宋体" charset="-122"/>
              </a:rPr>
              <a:t>ethods </a:t>
            </a:r>
            <a:r>
              <a:rPr lang="en-US" altLang="zh-CN" dirty="0">
                <a:ea typeface="宋体" charset="-122"/>
              </a:rPr>
              <a:t/>
            </a:r>
            <a:br>
              <a:rPr lang="en-US" altLang="zh-CN" dirty="0">
                <a:ea typeface="宋体" charset="-122"/>
              </a:rPr>
            </a:br>
            <a:r>
              <a:rPr lang="en-US" altLang="zh-CN" dirty="0">
                <a:ea typeface="宋体" charset="-122"/>
              </a:rPr>
              <a:t>of </a:t>
            </a:r>
            <a:r>
              <a:rPr lang="en-US" altLang="zh-CN" dirty="0" smtClean="0">
                <a:ea typeface="宋体" charset="-122"/>
              </a:rPr>
              <a:t>Selecting Predictors</a:t>
            </a:r>
            <a:endParaRPr lang="zh-CN" altLang="en-US" dirty="0"/>
          </a:p>
        </p:txBody>
      </p:sp>
      <p:sp>
        <p:nvSpPr>
          <p:cNvPr id="3" name="内容占位符 2"/>
          <p:cNvSpPr>
            <a:spLocks noGrp="1"/>
          </p:cNvSpPr>
          <p:nvPr>
            <p:ph idx="1"/>
          </p:nvPr>
        </p:nvSpPr>
        <p:spPr/>
        <p:txBody>
          <a:bodyPr/>
          <a:lstStyle/>
          <a:p>
            <a:r>
              <a:rPr lang="en-US" altLang="zh-CN" b="1" dirty="0">
                <a:solidFill>
                  <a:schemeClr val="accent2"/>
                </a:solidFill>
                <a:ea typeface="宋体" charset="-122"/>
              </a:rPr>
              <a:t>Stepwise regression</a:t>
            </a:r>
            <a:r>
              <a:rPr lang="en-US" altLang="zh-CN" dirty="0">
                <a:ea typeface="宋体" charset="-122"/>
              </a:rPr>
              <a:t>: </a:t>
            </a:r>
            <a:r>
              <a:rPr lang="en-US" altLang="zh-CN" b="1" dirty="0">
                <a:ea typeface="宋体" charset="-122"/>
              </a:rPr>
              <a:t>Enter and remove predictors, in a stepwise manner, until there is no justifiable reason to enter or remove more.</a:t>
            </a:r>
          </a:p>
          <a:p>
            <a:r>
              <a:rPr lang="en-US" altLang="zh-CN" b="1" dirty="0">
                <a:solidFill>
                  <a:schemeClr val="accent2"/>
                </a:solidFill>
                <a:ea typeface="宋体" charset="-122"/>
              </a:rPr>
              <a:t>Best subsets regression</a:t>
            </a:r>
            <a:r>
              <a:rPr lang="en-US" altLang="zh-CN" dirty="0">
                <a:ea typeface="宋体" charset="-122"/>
              </a:rPr>
              <a:t>: Select the subset of predictors that do the best at meeting some well-defined objective criterion.</a:t>
            </a:r>
          </a:p>
          <a:p>
            <a:endParaRPr lang="zh-CN" altLang="en-US" dirty="0"/>
          </a:p>
        </p:txBody>
      </p:sp>
    </p:spTree>
    <p:extLst>
      <p:ext uri="{BB962C8B-B14F-4D97-AF65-F5344CB8AC3E}">
        <p14:creationId xmlns:p14="http://schemas.microsoft.com/office/powerpoint/2010/main" val="1667587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Stepwise </a:t>
            </a:r>
            <a:r>
              <a:rPr lang="en-US" altLang="zh-CN" dirty="0" smtClean="0">
                <a:ea typeface="宋体" charset="-122"/>
              </a:rPr>
              <a:t>Regression</a:t>
            </a:r>
            <a:r>
              <a:rPr lang="en-US" altLang="zh-CN" dirty="0">
                <a:ea typeface="宋体" charset="-122"/>
              </a:rPr>
              <a:t>: t</a:t>
            </a:r>
            <a:r>
              <a:rPr lang="en-US" altLang="zh-CN" dirty="0" smtClean="0">
                <a:ea typeface="宋体" charset="-122"/>
              </a:rPr>
              <a:t>he </a:t>
            </a:r>
            <a:r>
              <a:rPr lang="en-US" altLang="zh-CN" dirty="0">
                <a:ea typeface="宋体" charset="-122"/>
              </a:rPr>
              <a:t>I</a:t>
            </a:r>
            <a:r>
              <a:rPr lang="en-US" altLang="zh-CN" dirty="0" smtClean="0">
                <a:ea typeface="宋体" charset="-122"/>
              </a:rPr>
              <a:t>dea</a:t>
            </a:r>
            <a:endParaRPr lang="zh-CN" altLang="en-US" dirty="0"/>
          </a:p>
        </p:txBody>
      </p:sp>
      <p:sp>
        <p:nvSpPr>
          <p:cNvPr id="3" name="内容占位符 2"/>
          <p:cNvSpPr>
            <a:spLocks noGrp="1"/>
          </p:cNvSpPr>
          <p:nvPr>
            <p:ph idx="1"/>
          </p:nvPr>
        </p:nvSpPr>
        <p:spPr/>
        <p:txBody>
          <a:bodyPr/>
          <a:lstStyle/>
          <a:p>
            <a:r>
              <a:rPr lang="en-US" altLang="zh-CN" dirty="0">
                <a:ea typeface="宋体" charset="-122"/>
              </a:rPr>
              <a:t>Start with no predictors in the “</a:t>
            </a:r>
            <a:r>
              <a:rPr lang="en-US" altLang="zh-CN" b="1" dirty="0">
                <a:ea typeface="宋体" charset="-122"/>
              </a:rPr>
              <a:t>stepwise model</a:t>
            </a:r>
            <a:r>
              <a:rPr lang="en-US" altLang="zh-CN" dirty="0">
                <a:ea typeface="宋体" charset="-122"/>
              </a:rPr>
              <a:t>.”</a:t>
            </a:r>
          </a:p>
          <a:p>
            <a:r>
              <a:rPr lang="en-US" altLang="zh-CN" dirty="0">
                <a:ea typeface="宋体" charset="-122"/>
              </a:rPr>
              <a:t>At each step, enter or remove a predictor based on partial </a:t>
            </a:r>
            <a:r>
              <a:rPr lang="en-US" altLang="zh-CN" i="1" dirty="0">
                <a:ea typeface="宋体" charset="-122"/>
              </a:rPr>
              <a:t>F</a:t>
            </a:r>
            <a:r>
              <a:rPr lang="en-US" altLang="zh-CN" dirty="0">
                <a:ea typeface="宋体" charset="-122"/>
              </a:rPr>
              <a:t>-tests (that is, the </a:t>
            </a:r>
            <a:r>
              <a:rPr lang="en-US" altLang="zh-CN" i="1" dirty="0">
                <a:ea typeface="宋体" charset="-122"/>
              </a:rPr>
              <a:t>t</a:t>
            </a:r>
            <a:r>
              <a:rPr lang="en-US" altLang="zh-CN" dirty="0">
                <a:ea typeface="宋体" charset="-122"/>
              </a:rPr>
              <a:t>-tests).</a:t>
            </a:r>
          </a:p>
          <a:p>
            <a:r>
              <a:rPr lang="en-US" altLang="zh-CN" dirty="0">
                <a:ea typeface="宋体" charset="-122"/>
              </a:rPr>
              <a:t>Stop when no more predictors can be justifiably entered or removed from the stepwise model.</a:t>
            </a:r>
          </a:p>
          <a:p>
            <a:endParaRPr lang="zh-CN" altLang="en-US" dirty="0"/>
          </a:p>
        </p:txBody>
      </p:sp>
    </p:spTree>
    <p:extLst>
      <p:ext uri="{BB962C8B-B14F-4D97-AF65-F5344CB8AC3E}">
        <p14:creationId xmlns:p14="http://schemas.microsoft.com/office/powerpoint/2010/main" val="3092824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标题 1"/>
          <p:cNvSpPr>
            <a:spLocks noGrp="1"/>
          </p:cNvSpPr>
          <p:nvPr>
            <p:ph type="title"/>
          </p:nvPr>
        </p:nvSpPr>
        <p:spPr/>
        <p:txBody>
          <a:bodyPr/>
          <a:lstStyle/>
          <a:p>
            <a:r>
              <a:rPr lang="zh-CN" altLang="en-US" dirty="0" smtClean="0"/>
              <a:t>从线性回归谈起</a:t>
            </a:r>
          </a:p>
        </p:txBody>
      </p:sp>
      <p:sp>
        <p:nvSpPr>
          <p:cNvPr id="2055" name="内容占位符 2"/>
          <p:cNvSpPr>
            <a:spLocks noGrp="1"/>
          </p:cNvSpPr>
          <p:nvPr>
            <p:ph idx="1"/>
          </p:nvPr>
        </p:nvSpPr>
        <p:spPr/>
        <p:txBody>
          <a:bodyPr/>
          <a:lstStyle/>
          <a:p>
            <a:r>
              <a:rPr lang="zh-CN" altLang="en-US" dirty="0" smtClean="0"/>
              <a:t>令</a:t>
            </a:r>
            <a:endParaRPr lang="en-US" altLang="zh-CN" dirty="0" smtClean="0"/>
          </a:p>
          <a:p>
            <a:endParaRPr lang="en-US" altLang="zh-CN" dirty="0" smtClean="0"/>
          </a:p>
          <a:p>
            <a:r>
              <a:rPr lang="zh-CN" altLang="en-US" dirty="0" smtClean="0"/>
              <a:t>其中</a:t>
            </a:r>
            <a:endParaRPr lang="en-US" altLang="zh-CN" dirty="0" smtClean="0"/>
          </a:p>
          <a:p>
            <a:endParaRPr lang="en-US" altLang="zh-CN" dirty="0" smtClean="0"/>
          </a:p>
          <a:p>
            <a:r>
              <a:rPr lang="zh-CN" altLang="en-US" dirty="0" smtClean="0"/>
              <a:t>如果将</a:t>
            </a:r>
            <a:r>
              <a:rPr lang="en-US" altLang="zh-CN" dirty="0" smtClean="0"/>
              <a:t>Y</a:t>
            </a:r>
            <a:r>
              <a:rPr lang="zh-CN" altLang="en-US" dirty="0" smtClean="0"/>
              <a:t>和</a:t>
            </a:r>
            <a:r>
              <a:rPr lang="en-US" altLang="zh-CN" dirty="0" err="1" smtClean="0"/>
              <a:t>X</a:t>
            </a:r>
            <a:r>
              <a:rPr lang="en-US" altLang="zh-CN" baseline="-25000" dirty="0" err="1" smtClean="0"/>
              <a:t>j</a:t>
            </a:r>
            <a:r>
              <a:rPr lang="zh-CN" altLang="en-US" dirty="0" smtClean="0"/>
              <a:t>去中心化，则截距项             于是模型可以简化为        </a:t>
            </a:r>
          </a:p>
        </p:txBody>
      </p:sp>
      <p:graphicFrame>
        <p:nvGraphicFramePr>
          <p:cNvPr id="2050" name="Object 2"/>
          <p:cNvGraphicFramePr>
            <a:graphicFrameLocks noChangeAspect="1"/>
          </p:cNvGraphicFramePr>
          <p:nvPr>
            <p:extLst>
              <p:ext uri="{D42A27DB-BD31-4B8C-83A1-F6EECF244321}">
                <p14:modId xmlns:p14="http://schemas.microsoft.com/office/powerpoint/2010/main" val="2318136175"/>
              </p:ext>
            </p:extLst>
          </p:nvPr>
        </p:nvGraphicFramePr>
        <p:xfrm>
          <a:off x="1752600" y="2057400"/>
          <a:ext cx="5526088" cy="928688"/>
        </p:xfrm>
        <a:graphic>
          <a:graphicData uri="http://schemas.openxmlformats.org/presentationml/2006/ole">
            <mc:AlternateContent xmlns:mc="http://schemas.openxmlformats.org/markup-compatibility/2006">
              <mc:Choice xmlns:v="urn:schemas-microsoft-com:vml" Requires="v">
                <p:oleObj spid="_x0000_s3510" name="Formula" r:id="rId3" imgW="2787840" imgH="468720" progId="Equation.Ribbit">
                  <p:embed/>
                </p:oleObj>
              </mc:Choice>
              <mc:Fallback>
                <p:oleObj name="Formula" r:id="rId3" imgW="2787840" imgH="468720" progId="Equation.Ribbit">
                  <p:embed/>
                  <p:pic>
                    <p:nvPicPr>
                      <p:cNvPr id="0" name=""/>
                      <p:cNvPicPr>
                        <a:picLocks noChangeAspect="1" noChangeArrowheads="1"/>
                      </p:cNvPicPr>
                      <p:nvPr/>
                    </p:nvPicPr>
                    <p:blipFill>
                      <a:blip r:embed="rId4"/>
                      <a:srcRect/>
                      <a:stretch>
                        <a:fillRect/>
                      </a:stretch>
                    </p:blipFill>
                    <p:spPr bwMode="auto">
                      <a:xfrm>
                        <a:off x="1752600" y="2057400"/>
                        <a:ext cx="5526088"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2895600" y="3276600"/>
          <a:ext cx="2913063" cy="384175"/>
        </p:xfrm>
        <a:graphic>
          <a:graphicData uri="http://schemas.openxmlformats.org/presentationml/2006/ole">
            <mc:AlternateContent xmlns:mc="http://schemas.openxmlformats.org/markup-compatibility/2006">
              <mc:Choice xmlns:v="urn:schemas-microsoft-com:vml" Requires="v">
                <p:oleObj spid="_x0000_s3511" name="Formula" r:id="rId5" imgW="1469390" imgH="194310" progId="Equation.Ribbit">
                  <p:embed/>
                </p:oleObj>
              </mc:Choice>
              <mc:Fallback>
                <p:oleObj name="Formula" r:id="rId5" imgW="1469390" imgH="194310" progId="Equation.Ribbit">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276600"/>
                        <a:ext cx="29130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6858000" y="4114800"/>
          <a:ext cx="909638" cy="314325"/>
        </p:xfrm>
        <a:graphic>
          <a:graphicData uri="http://schemas.openxmlformats.org/presentationml/2006/ole">
            <mc:AlternateContent xmlns:mc="http://schemas.openxmlformats.org/markup-compatibility/2006">
              <mc:Choice xmlns:v="urn:schemas-microsoft-com:vml" Requires="v">
                <p:oleObj spid="_x0000_s3512" name="Formula" r:id="rId7" imgW="458470" imgH="158750" progId="Equation.Ribbit">
                  <p:embed/>
                </p:oleObj>
              </mc:Choice>
              <mc:Fallback>
                <p:oleObj name="Formula" r:id="rId7" imgW="458470" imgH="158750" progId="Equation.Ribbit">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4114800"/>
                        <a:ext cx="909638"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2533650" y="5105400"/>
          <a:ext cx="4876800" cy="928688"/>
        </p:xfrm>
        <a:graphic>
          <a:graphicData uri="http://schemas.openxmlformats.org/presentationml/2006/ole">
            <mc:AlternateContent xmlns:mc="http://schemas.openxmlformats.org/markup-compatibility/2006">
              <mc:Choice xmlns:v="urn:schemas-microsoft-com:vml" Requires="v">
                <p:oleObj spid="_x0000_s3513" name="Formula" r:id="rId9" imgW="2461260" imgH="468630" progId="Equation.Ribbit">
                  <p:embed/>
                </p:oleObj>
              </mc:Choice>
              <mc:Fallback>
                <p:oleObj name="Formula" r:id="rId9" imgW="2461260" imgH="468630" progId="Equation.Ribbit">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3650" y="5105400"/>
                        <a:ext cx="487680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3446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Drawbacks of </a:t>
            </a:r>
            <a:r>
              <a:rPr lang="en-US" altLang="zh-CN" dirty="0" smtClean="0">
                <a:ea typeface="宋体" charset="-122"/>
              </a:rPr>
              <a:t>Stepwise Regression</a:t>
            </a:r>
            <a:endParaRPr lang="zh-CN" altLang="en-US" dirty="0"/>
          </a:p>
        </p:txBody>
      </p:sp>
      <p:sp>
        <p:nvSpPr>
          <p:cNvPr id="3" name="内容占位符 2"/>
          <p:cNvSpPr>
            <a:spLocks noGrp="1"/>
          </p:cNvSpPr>
          <p:nvPr>
            <p:ph idx="1"/>
          </p:nvPr>
        </p:nvSpPr>
        <p:spPr/>
        <p:txBody>
          <a:bodyPr/>
          <a:lstStyle/>
          <a:p>
            <a:r>
              <a:rPr lang="en-US" altLang="zh-CN" dirty="0">
                <a:ea typeface="宋体" charset="-122"/>
              </a:rPr>
              <a:t>The final model is not guaranteed to be optimal in any specified sense.</a:t>
            </a:r>
          </a:p>
          <a:p>
            <a:r>
              <a:rPr lang="en-US" altLang="zh-CN" dirty="0">
                <a:ea typeface="宋体" charset="-122"/>
              </a:rPr>
              <a:t>The procedure yields a single final model, although in practice there are often several equally good models.</a:t>
            </a:r>
          </a:p>
          <a:p>
            <a:r>
              <a:rPr lang="en-US" altLang="zh-CN" dirty="0">
                <a:ea typeface="宋体" charset="-122"/>
              </a:rPr>
              <a:t>It doesn’t take into account a researcher’s knowledge about the predictors.</a:t>
            </a:r>
          </a:p>
          <a:p>
            <a:endParaRPr lang="zh-CN" altLang="en-US" dirty="0"/>
          </a:p>
        </p:txBody>
      </p:sp>
    </p:spTree>
    <p:extLst>
      <p:ext uri="{BB962C8B-B14F-4D97-AF65-F5344CB8AC3E}">
        <p14:creationId xmlns:p14="http://schemas.microsoft.com/office/powerpoint/2010/main" val="3435249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dirty="0"/>
              <a:t>Stepwise Regression </a:t>
            </a:r>
            <a:r>
              <a:rPr lang="en-US" altLang="zh-TW" dirty="0" smtClean="0"/>
              <a:t>Methods</a:t>
            </a:r>
            <a:endParaRPr lang="zh-CN" altLang="en-US" dirty="0"/>
          </a:p>
        </p:txBody>
      </p:sp>
      <p:sp>
        <p:nvSpPr>
          <p:cNvPr id="3" name="内容占位符 2"/>
          <p:cNvSpPr>
            <a:spLocks noGrp="1"/>
          </p:cNvSpPr>
          <p:nvPr>
            <p:ph idx="1"/>
          </p:nvPr>
        </p:nvSpPr>
        <p:spPr/>
        <p:txBody>
          <a:bodyPr>
            <a:normAutofit/>
          </a:bodyPr>
          <a:lstStyle/>
          <a:p>
            <a:pPr marL="533400" indent="-533400"/>
            <a:r>
              <a:rPr lang="en-US" altLang="zh-TW" sz="3600" dirty="0" smtClean="0"/>
              <a:t>Three </a:t>
            </a:r>
            <a:r>
              <a:rPr lang="en-US" altLang="zh-TW" sz="3600" dirty="0"/>
              <a:t>broad </a:t>
            </a:r>
            <a:r>
              <a:rPr lang="en-US" altLang="zh-TW" sz="3600" dirty="0" smtClean="0"/>
              <a:t>categories:</a:t>
            </a:r>
          </a:p>
          <a:p>
            <a:pPr marL="933450" lvl="1" indent="-533400"/>
            <a:r>
              <a:rPr lang="en-US" altLang="zh-TW" sz="3200" dirty="0" smtClean="0"/>
              <a:t>Forward selection</a:t>
            </a:r>
          </a:p>
          <a:p>
            <a:pPr marL="933450" lvl="1" indent="-533400"/>
            <a:r>
              <a:rPr lang="en-US" altLang="zh-TW" sz="3200" dirty="0" smtClean="0"/>
              <a:t>Backward elimination</a:t>
            </a:r>
          </a:p>
          <a:p>
            <a:pPr marL="933450" lvl="1" indent="-533400"/>
            <a:r>
              <a:rPr lang="en-US" altLang="zh-TW" sz="3200" dirty="0" smtClean="0"/>
              <a:t>Stepwise </a:t>
            </a:r>
            <a:r>
              <a:rPr lang="en-US" altLang="zh-TW" sz="3200" dirty="0"/>
              <a:t>regression</a:t>
            </a:r>
          </a:p>
          <a:p>
            <a:endParaRPr lang="zh-CN" altLang="en-US" sz="3600" dirty="0"/>
          </a:p>
        </p:txBody>
      </p:sp>
    </p:spTree>
    <p:extLst>
      <p:ext uri="{BB962C8B-B14F-4D97-AF65-F5344CB8AC3E}">
        <p14:creationId xmlns:p14="http://schemas.microsoft.com/office/powerpoint/2010/main" val="1459498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Forward Selection</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Start the model with intercept term only</a:t>
            </a:r>
          </a:p>
          <a:p>
            <a:r>
              <a:rPr lang="en-US" altLang="zh-CN" sz="2800" dirty="0" smtClean="0"/>
              <a:t>Add one </a:t>
            </a:r>
            <a:r>
              <a:rPr lang="en-US" altLang="zh-CN" sz="2800" dirty="0" err="1" smtClean="0"/>
              <a:t>regressor</a:t>
            </a:r>
            <a:r>
              <a:rPr lang="en-US" altLang="zh-CN" sz="2800" dirty="0" smtClean="0"/>
              <a:t> with largest F value for testing significance of candidate </a:t>
            </a:r>
            <a:r>
              <a:rPr lang="en-US" altLang="zh-CN" sz="2800" dirty="0" err="1" smtClean="0"/>
              <a:t>regressor</a:t>
            </a:r>
            <a:r>
              <a:rPr lang="en-US" altLang="zh-CN" sz="2800" dirty="0" smtClean="0"/>
              <a:t> with </a:t>
            </a:r>
          </a:p>
          <a:p>
            <a:r>
              <a:rPr lang="en-US" altLang="zh-CN" sz="2800" dirty="0" smtClean="0"/>
              <a:t>Choose a </a:t>
            </a:r>
            <a:r>
              <a:rPr lang="en-US" altLang="zh-CN" sz="2800" dirty="0" err="1" smtClean="0"/>
              <a:t>regressor</a:t>
            </a:r>
            <a:r>
              <a:rPr lang="en-US" altLang="zh-CN" sz="2800" dirty="0" smtClean="0"/>
              <a:t> with largest partial F-statistic,</a:t>
            </a:r>
          </a:p>
          <a:p>
            <a:r>
              <a:rPr lang="en-US" altLang="zh-CN" sz="2800" dirty="0" smtClean="0"/>
              <a:t>If F&gt;F</a:t>
            </a:r>
            <a:r>
              <a:rPr lang="en-US" altLang="zh-CN" sz="2800" baseline="-25000" dirty="0" smtClean="0"/>
              <a:t>IN</a:t>
            </a:r>
            <a:r>
              <a:rPr lang="en-US" altLang="zh-CN" sz="2800" dirty="0" smtClean="0"/>
              <a:t>, then x</a:t>
            </a:r>
            <a:r>
              <a:rPr lang="en-US" altLang="zh-CN" sz="2800" baseline="-25000" dirty="0" smtClean="0"/>
              <a:t>2</a:t>
            </a:r>
            <a:r>
              <a:rPr lang="en-US" altLang="zh-CN" sz="2800" dirty="0" smtClean="0"/>
              <a:t> is added.</a:t>
            </a:r>
          </a:p>
          <a:p>
            <a:r>
              <a:rPr lang="en-US" altLang="zh-CN" sz="2800" dirty="0" smtClean="0"/>
              <a:t>Procedure terminates either when the partial F-</a:t>
            </a:r>
            <a:r>
              <a:rPr lang="en-US" altLang="zh-CN" sz="2800" dirty="0" err="1" smtClean="0"/>
              <a:t>stastic</a:t>
            </a:r>
            <a:r>
              <a:rPr lang="en-US" altLang="zh-CN" sz="2800" dirty="0" smtClean="0"/>
              <a:t> at a particular step does not exceed F</a:t>
            </a:r>
            <a:r>
              <a:rPr lang="en-US" altLang="zh-CN" sz="2800" baseline="-25000" dirty="0" smtClean="0"/>
              <a:t>IN</a:t>
            </a:r>
            <a:r>
              <a:rPr lang="en-US" altLang="zh-CN" sz="2800" dirty="0" smtClean="0"/>
              <a:t> or when the last candidate </a:t>
            </a:r>
            <a:r>
              <a:rPr lang="en-US" altLang="zh-CN" sz="2800" dirty="0" err="1" smtClean="0"/>
              <a:t>regressor</a:t>
            </a:r>
            <a:r>
              <a:rPr lang="en-US" altLang="zh-CN" sz="2800" dirty="0" smtClean="0"/>
              <a:t> is added. </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94064398"/>
              </p:ext>
            </p:extLst>
          </p:nvPr>
        </p:nvGraphicFramePr>
        <p:xfrm>
          <a:off x="6660232" y="2708920"/>
          <a:ext cx="1783162" cy="264542"/>
        </p:xfrm>
        <a:graphic>
          <a:graphicData uri="http://schemas.openxmlformats.org/presentationml/2006/ole">
            <mc:AlternateContent xmlns:mc="http://schemas.openxmlformats.org/markup-compatibility/2006">
              <mc:Choice xmlns:v="urn:schemas-microsoft-com:vml" Requires="v">
                <p:oleObj spid="_x0000_s18555" name="Formula" r:id="rId3" imgW="1144440" imgH="169200" progId="Equation.Ribbit">
                  <p:embed/>
                </p:oleObj>
              </mc:Choice>
              <mc:Fallback>
                <p:oleObj name="Formula" r:id="rId3" imgW="1144440" imgH="169200" progId="Equation.Ribbit">
                  <p:embed/>
                  <p:pic>
                    <p:nvPicPr>
                      <p:cNvPr id="0" name=""/>
                      <p:cNvPicPr/>
                      <p:nvPr/>
                    </p:nvPicPr>
                    <p:blipFill>
                      <a:blip r:embed="rId4"/>
                      <a:stretch>
                        <a:fillRect/>
                      </a:stretch>
                    </p:blipFill>
                    <p:spPr>
                      <a:xfrm>
                        <a:off x="6660232" y="2708920"/>
                        <a:ext cx="1783162" cy="264542"/>
                      </a:xfrm>
                      <a:prstGeom prst="rect">
                        <a:avLst/>
                      </a:prstGeom>
                    </p:spPr>
                  </p:pic>
                </p:oleObj>
              </mc:Fallback>
            </mc:AlternateContent>
          </a:graphicData>
        </a:graphic>
      </p:graphicFrame>
    </p:spTree>
    <p:extLst>
      <p:ext uri="{BB962C8B-B14F-4D97-AF65-F5344CB8AC3E}">
        <p14:creationId xmlns:p14="http://schemas.microsoft.com/office/powerpoint/2010/main" val="3027650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Backward Elimination</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TW" sz="3200" dirty="0"/>
              <a:t>Start with a model with all K candidate </a:t>
            </a:r>
            <a:r>
              <a:rPr lang="en-US" altLang="zh-TW" sz="3200" dirty="0" err="1"/>
              <a:t>regressors</a:t>
            </a:r>
            <a:r>
              <a:rPr lang="en-US" altLang="zh-TW" sz="3200" dirty="0"/>
              <a:t>.</a:t>
            </a:r>
          </a:p>
          <a:p>
            <a:r>
              <a:rPr lang="en-US" altLang="zh-TW" dirty="0"/>
              <a:t>The partial F-statistic is computed for each </a:t>
            </a:r>
            <a:r>
              <a:rPr lang="en-US" altLang="zh-TW" dirty="0" err="1"/>
              <a:t>regressor</a:t>
            </a:r>
            <a:r>
              <a:rPr lang="en-US" altLang="zh-TW" dirty="0"/>
              <a:t>, and drop a </a:t>
            </a:r>
            <a:r>
              <a:rPr lang="en-US" altLang="zh-TW" dirty="0" err="1"/>
              <a:t>regressor</a:t>
            </a:r>
            <a:r>
              <a:rPr lang="en-US" altLang="zh-TW" dirty="0"/>
              <a:t> which has the smallest F-statistic and &lt; F</a:t>
            </a:r>
            <a:r>
              <a:rPr lang="en-US" altLang="zh-TW" baseline="-30000" dirty="0"/>
              <a:t>OUT</a:t>
            </a:r>
            <a:r>
              <a:rPr lang="en-US" altLang="zh-TW" dirty="0"/>
              <a:t>.</a:t>
            </a:r>
          </a:p>
          <a:p>
            <a:r>
              <a:rPr lang="en-US" altLang="zh-TW" dirty="0"/>
              <a:t>Stop when all partial F-statistics &gt; F</a:t>
            </a:r>
            <a:r>
              <a:rPr lang="en-US" altLang="zh-TW" baseline="-30000" dirty="0"/>
              <a:t>OUT</a:t>
            </a:r>
            <a:r>
              <a:rPr lang="en-US" altLang="zh-TW" dirty="0"/>
              <a:t>.</a:t>
            </a:r>
          </a:p>
          <a:p>
            <a:endParaRPr lang="zh-CN" altLang="en-US" dirty="0"/>
          </a:p>
        </p:txBody>
      </p:sp>
    </p:spTree>
    <p:extLst>
      <p:ext uri="{BB962C8B-B14F-4D97-AF65-F5344CB8AC3E}">
        <p14:creationId xmlns:p14="http://schemas.microsoft.com/office/powerpoint/2010/main" val="124091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新細明體" pitchFamily="18" charset="-120"/>
              </a:defRPr>
            </a:lvl1pPr>
            <a:lvl2pPr marL="742950" indent="-285750" eaLnBrk="0" hangingPunct="0">
              <a:defRPr kumimoji="1" sz="2400">
                <a:solidFill>
                  <a:schemeClr val="tx1"/>
                </a:solidFill>
                <a:latin typeface="Times New Roman" charset="0"/>
                <a:ea typeface="新細明體" pitchFamily="18" charset="-120"/>
              </a:defRPr>
            </a:lvl2pPr>
            <a:lvl3pPr marL="1143000" indent="-228600" eaLnBrk="0" hangingPunct="0">
              <a:defRPr kumimoji="1" sz="2400">
                <a:solidFill>
                  <a:schemeClr val="tx1"/>
                </a:solidFill>
                <a:latin typeface="Times New Roman" charset="0"/>
                <a:ea typeface="新細明體" pitchFamily="18" charset="-120"/>
              </a:defRPr>
            </a:lvl3pPr>
            <a:lvl4pPr marL="1600200" indent="-228600" eaLnBrk="0" hangingPunct="0">
              <a:defRPr kumimoji="1" sz="2400">
                <a:solidFill>
                  <a:schemeClr val="tx1"/>
                </a:solidFill>
                <a:latin typeface="Times New Roman" charset="0"/>
                <a:ea typeface="新細明體" pitchFamily="18" charset="-120"/>
              </a:defRPr>
            </a:lvl4pPr>
            <a:lvl5pPr marL="2057400" indent="-228600" eaLnBrk="0" hangingPunct="0">
              <a:defRPr kumimoji="1" sz="2400">
                <a:solidFill>
                  <a:schemeClr val="tx1"/>
                </a:solidFill>
                <a:latin typeface="Times New Roman"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charset="0"/>
                <a:ea typeface="新細明體" pitchFamily="18" charset="-120"/>
              </a:defRPr>
            </a:lvl9pPr>
          </a:lstStyle>
          <a:p>
            <a:pPr eaLnBrk="1" hangingPunct="1"/>
            <a:fld id="{659CA30E-ED8D-4AA9-9340-BC93C6C13FAE}" type="slidenum">
              <a:rPr lang="en-US" altLang="zh-TW" sz="1400"/>
              <a:pPr eaLnBrk="1" hangingPunct="1"/>
              <a:t>24</a:t>
            </a:fld>
            <a:endParaRPr lang="en-US" altLang="zh-TW" sz="1400"/>
          </a:p>
        </p:txBody>
      </p:sp>
      <p:sp>
        <p:nvSpPr>
          <p:cNvPr id="33795" name="Rectangle 3"/>
          <p:cNvSpPr>
            <a:spLocks noGrp="1" noChangeArrowheads="1"/>
          </p:cNvSpPr>
          <p:nvPr>
            <p:ph type="body" idx="1"/>
          </p:nvPr>
        </p:nvSpPr>
        <p:spPr>
          <a:xfrm>
            <a:off x="685800" y="304800"/>
            <a:ext cx="7772400" cy="5791200"/>
          </a:xfrm>
        </p:spPr>
        <p:txBody>
          <a:bodyPr/>
          <a:lstStyle/>
          <a:p>
            <a:pPr eaLnBrk="1" hangingPunct="1">
              <a:buFontTx/>
              <a:buNone/>
            </a:pPr>
            <a:r>
              <a:rPr lang="en-US" altLang="zh-TW" dirty="0" smtClean="0"/>
              <a:t>Stepwise Regression</a:t>
            </a:r>
          </a:p>
          <a:p>
            <a:pPr eaLnBrk="1" hangingPunct="1"/>
            <a:r>
              <a:rPr lang="en-US" altLang="zh-TW" dirty="0" smtClean="0"/>
              <a:t>A modification of forward selection.</a:t>
            </a:r>
          </a:p>
          <a:p>
            <a:pPr eaLnBrk="1" hangingPunct="1"/>
            <a:r>
              <a:rPr lang="en-US" altLang="zh-TW" dirty="0" smtClean="0"/>
              <a:t>A </a:t>
            </a:r>
            <a:r>
              <a:rPr lang="en-US" altLang="zh-TW" dirty="0" err="1" smtClean="0"/>
              <a:t>regressor</a:t>
            </a:r>
            <a:r>
              <a:rPr lang="en-US" altLang="zh-TW" dirty="0" smtClean="0"/>
              <a:t> added at an earlier step may be redundant. Hence this variable should be dropped from the model.</a:t>
            </a:r>
          </a:p>
          <a:p>
            <a:pPr eaLnBrk="1" hangingPunct="1"/>
            <a:r>
              <a:rPr lang="en-US" altLang="zh-TW" dirty="0" smtClean="0"/>
              <a:t>Two cutoff  values: F</a:t>
            </a:r>
            <a:r>
              <a:rPr lang="en-US" altLang="zh-TW" baseline="-30000" dirty="0" smtClean="0"/>
              <a:t>OUT</a:t>
            </a:r>
            <a:r>
              <a:rPr lang="en-US" altLang="zh-TW" dirty="0" smtClean="0"/>
              <a:t> and F</a:t>
            </a:r>
            <a:r>
              <a:rPr lang="en-US" altLang="zh-TW" baseline="-30000" dirty="0" smtClean="0"/>
              <a:t>IN</a:t>
            </a:r>
            <a:r>
              <a:rPr lang="en-US" altLang="zh-TW" dirty="0" smtClean="0"/>
              <a:t> </a:t>
            </a:r>
          </a:p>
          <a:p>
            <a:pPr eaLnBrk="1" hangingPunct="1"/>
            <a:r>
              <a:rPr lang="en-US" altLang="zh-TW" dirty="0" smtClean="0"/>
              <a:t>Usually choose F</a:t>
            </a:r>
            <a:r>
              <a:rPr lang="en-US" altLang="zh-TW" baseline="-30000" dirty="0" smtClean="0"/>
              <a:t>IN</a:t>
            </a:r>
            <a:r>
              <a:rPr lang="en-US" altLang="zh-TW" dirty="0" smtClean="0"/>
              <a:t> &gt; F</a:t>
            </a:r>
            <a:r>
              <a:rPr lang="en-US" altLang="zh-TW" baseline="-30000" dirty="0" smtClean="0"/>
              <a:t>OUT</a:t>
            </a:r>
            <a:r>
              <a:rPr lang="en-US" altLang="zh-TW" dirty="0" smtClean="0"/>
              <a:t> : more difficult to add a </a:t>
            </a:r>
            <a:r>
              <a:rPr lang="en-US" altLang="zh-TW" dirty="0" err="1" smtClean="0"/>
              <a:t>regressor</a:t>
            </a:r>
            <a:r>
              <a:rPr lang="en-US" altLang="zh-TW" dirty="0" smtClean="0"/>
              <a:t> than to delete one.</a:t>
            </a:r>
          </a:p>
        </p:txBody>
      </p:sp>
    </p:spTree>
    <p:extLst>
      <p:ext uri="{BB962C8B-B14F-4D97-AF65-F5344CB8AC3E}">
        <p14:creationId xmlns:p14="http://schemas.microsoft.com/office/powerpoint/2010/main" val="230349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dirty="0"/>
              <a:t>Stepwise </a:t>
            </a:r>
            <a:r>
              <a:rPr lang="en-US" altLang="zh-TW" dirty="0" smtClean="0"/>
              <a:t>Regression</a:t>
            </a:r>
            <a:endParaRPr lang="zh-CN" altLang="en-US" dirty="0"/>
          </a:p>
        </p:txBody>
      </p:sp>
      <p:sp>
        <p:nvSpPr>
          <p:cNvPr id="3" name="内容占位符 2"/>
          <p:cNvSpPr>
            <a:spLocks noGrp="1"/>
          </p:cNvSpPr>
          <p:nvPr>
            <p:ph idx="1"/>
          </p:nvPr>
        </p:nvSpPr>
        <p:spPr/>
        <p:txBody>
          <a:bodyPr/>
          <a:lstStyle/>
          <a:p>
            <a:r>
              <a:rPr lang="en-US" altLang="zh-TW" dirty="0"/>
              <a:t>A modification of forward selection.</a:t>
            </a:r>
          </a:p>
          <a:p>
            <a:r>
              <a:rPr lang="en-US" altLang="zh-TW" dirty="0"/>
              <a:t>A </a:t>
            </a:r>
            <a:r>
              <a:rPr lang="en-US" altLang="zh-TW" dirty="0" err="1"/>
              <a:t>regressor</a:t>
            </a:r>
            <a:r>
              <a:rPr lang="en-US" altLang="zh-TW" dirty="0"/>
              <a:t> added at an earlier step may be redundant. Hence this variable should be dropped from the model.</a:t>
            </a:r>
          </a:p>
          <a:p>
            <a:r>
              <a:rPr lang="en-US" altLang="zh-TW" dirty="0"/>
              <a:t>Two cutoff  values: F</a:t>
            </a:r>
            <a:r>
              <a:rPr lang="en-US" altLang="zh-TW" baseline="-30000" dirty="0"/>
              <a:t>OUT</a:t>
            </a:r>
            <a:r>
              <a:rPr lang="en-US" altLang="zh-TW" dirty="0"/>
              <a:t> and F</a:t>
            </a:r>
            <a:r>
              <a:rPr lang="en-US" altLang="zh-TW" baseline="-30000" dirty="0"/>
              <a:t>IN</a:t>
            </a:r>
            <a:r>
              <a:rPr lang="en-US" altLang="zh-TW" dirty="0"/>
              <a:t> </a:t>
            </a:r>
          </a:p>
          <a:p>
            <a:r>
              <a:rPr lang="en-US" altLang="zh-TW" dirty="0"/>
              <a:t>Usually choose F</a:t>
            </a:r>
            <a:r>
              <a:rPr lang="en-US" altLang="zh-TW" baseline="-30000" dirty="0"/>
              <a:t>IN</a:t>
            </a:r>
            <a:r>
              <a:rPr lang="en-US" altLang="zh-TW" dirty="0"/>
              <a:t> &gt; F</a:t>
            </a:r>
            <a:r>
              <a:rPr lang="en-US" altLang="zh-TW" baseline="-30000" dirty="0"/>
              <a:t>OUT</a:t>
            </a:r>
            <a:r>
              <a:rPr lang="en-US" altLang="zh-TW" dirty="0"/>
              <a:t> : more difficult to add a </a:t>
            </a:r>
            <a:r>
              <a:rPr lang="en-US" altLang="zh-TW" dirty="0" err="1"/>
              <a:t>regressor</a:t>
            </a:r>
            <a:r>
              <a:rPr lang="en-US" altLang="zh-TW" dirty="0"/>
              <a:t> than to delete one</a:t>
            </a:r>
            <a:r>
              <a:rPr lang="en-US" altLang="zh-TW" dirty="0" smtClean="0"/>
              <a:t>.</a:t>
            </a:r>
            <a:endParaRPr lang="zh-CN" altLang="en-US" dirty="0"/>
          </a:p>
        </p:txBody>
      </p:sp>
    </p:spTree>
    <p:extLst>
      <p:ext uri="{BB962C8B-B14F-4D97-AF65-F5344CB8AC3E}">
        <p14:creationId xmlns:p14="http://schemas.microsoft.com/office/powerpoint/2010/main" val="2906836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altLang="zh-CN" sz="4000">
                <a:ea typeface="宋体" charset="-122"/>
              </a:rPr>
              <a:t>Stepwise regression: </a:t>
            </a:r>
            <a:br>
              <a:rPr lang="en-US" altLang="zh-CN" sz="4000">
                <a:ea typeface="宋体" charset="-122"/>
              </a:rPr>
            </a:br>
            <a:r>
              <a:rPr lang="en-US" altLang="zh-CN" sz="4000">
                <a:ea typeface="宋体" charset="-122"/>
              </a:rPr>
              <a:t>Step #1</a:t>
            </a:r>
          </a:p>
        </p:txBody>
      </p:sp>
      <p:sp>
        <p:nvSpPr>
          <p:cNvPr id="67587" name="Rectangle 3"/>
          <p:cNvSpPr>
            <a:spLocks noGrp="1" noChangeArrowheads="1"/>
          </p:cNvSpPr>
          <p:nvPr>
            <p:ph type="body" idx="1"/>
          </p:nvPr>
        </p:nvSpPr>
        <p:spPr/>
        <p:txBody>
          <a:bodyPr/>
          <a:lstStyle/>
          <a:p>
            <a:pPr marL="609600" indent="-609600">
              <a:buFontTx/>
              <a:buAutoNum type="arabicPeriod"/>
            </a:pPr>
            <a:r>
              <a:rPr lang="en-US" altLang="zh-CN" dirty="0">
                <a:ea typeface="宋体" charset="-122"/>
              </a:rPr>
              <a:t>Fit each of the one-predictor models, that is, regress </a:t>
            </a:r>
            <a:r>
              <a:rPr lang="en-US" altLang="zh-CN" i="1" dirty="0">
                <a:ea typeface="宋体" charset="-122"/>
              </a:rPr>
              <a:t>y</a:t>
            </a:r>
            <a:r>
              <a:rPr lang="en-US" altLang="zh-CN" dirty="0">
                <a:ea typeface="宋体" charset="-122"/>
              </a:rPr>
              <a:t> on </a:t>
            </a:r>
            <a:r>
              <a:rPr lang="en-US" altLang="zh-CN" i="1" dirty="0">
                <a:ea typeface="宋体" charset="-122"/>
              </a:rPr>
              <a:t>x</a:t>
            </a:r>
            <a:r>
              <a:rPr lang="en-US" altLang="zh-CN" i="1" baseline="-25000" dirty="0">
                <a:ea typeface="宋体" charset="-122"/>
              </a:rPr>
              <a:t>1</a:t>
            </a:r>
            <a:r>
              <a:rPr lang="en-US" altLang="zh-CN" dirty="0">
                <a:ea typeface="宋体" charset="-122"/>
              </a:rPr>
              <a:t>, regress </a:t>
            </a:r>
            <a:r>
              <a:rPr lang="en-US" altLang="zh-CN" i="1" dirty="0">
                <a:ea typeface="宋体" charset="-122"/>
              </a:rPr>
              <a:t>y</a:t>
            </a:r>
            <a:r>
              <a:rPr lang="en-US" altLang="zh-CN" dirty="0">
                <a:ea typeface="宋体" charset="-122"/>
              </a:rPr>
              <a:t> on </a:t>
            </a:r>
            <a:r>
              <a:rPr lang="en-US" altLang="zh-CN" i="1" dirty="0">
                <a:ea typeface="宋体" charset="-122"/>
              </a:rPr>
              <a:t>x</a:t>
            </a:r>
            <a:r>
              <a:rPr lang="en-US" altLang="zh-CN" i="1" baseline="-25000" dirty="0">
                <a:ea typeface="宋体" charset="-122"/>
              </a:rPr>
              <a:t>2</a:t>
            </a:r>
            <a:r>
              <a:rPr lang="en-US" altLang="zh-CN" dirty="0">
                <a:ea typeface="宋体" charset="-122"/>
              </a:rPr>
              <a:t>, … regress </a:t>
            </a:r>
            <a:r>
              <a:rPr lang="en-US" altLang="zh-CN" i="1" dirty="0">
                <a:ea typeface="宋体" charset="-122"/>
              </a:rPr>
              <a:t>y</a:t>
            </a:r>
            <a:r>
              <a:rPr lang="en-US" altLang="zh-CN" dirty="0">
                <a:ea typeface="宋体" charset="-122"/>
              </a:rPr>
              <a:t> on </a:t>
            </a:r>
            <a:r>
              <a:rPr lang="en-US" altLang="zh-CN" i="1" dirty="0">
                <a:ea typeface="宋体" charset="-122"/>
              </a:rPr>
              <a:t>x</a:t>
            </a:r>
            <a:r>
              <a:rPr lang="en-US" altLang="zh-CN" i="1" baseline="-25000" dirty="0">
                <a:ea typeface="宋体" charset="-122"/>
              </a:rPr>
              <a:t>p-1</a:t>
            </a:r>
            <a:r>
              <a:rPr lang="en-US" altLang="zh-CN" dirty="0">
                <a:ea typeface="宋体" charset="-122"/>
              </a:rPr>
              <a:t>.</a:t>
            </a:r>
          </a:p>
          <a:p>
            <a:pPr marL="609600" indent="-609600">
              <a:buFontTx/>
              <a:buAutoNum type="arabicPeriod"/>
            </a:pPr>
            <a:r>
              <a:rPr lang="en-US" altLang="zh-CN" dirty="0">
                <a:ea typeface="宋体" charset="-122"/>
              </a:rPr>
              <a:t>The first predictor put in the stepwise model is the predictor that has the </a:t>
            </a:r>
            <a:r>
              <a:rPr lang="en-US" altLang="zh-CN" b="1" dirty="0" smtClean="0">
                <a:ea typeface="宋体" charset="-122"/>
              </a:rPr>
              <a:t>largest partial F -value</a:t>
            </a:r>
            <a:r>
              <a:rPr lang="en-US" altLang="zh-CN" dirty="0" smtClean="0">
                <a:ea typeface="宋体" charset="-122"/>
              </a:rPr>
              <a:t> (F&gt;F</a:t>
            </a:r>
            <a:r>
              <a:rPr lang="en-US" altLang="zh-CN" baseline="-25000" dirty="0" smtClean="0">
                <a:ea typeface="宋体" charset="-122"/>
              </a:rPr>
              <a:t>IN</a:t>
            </a:r>
            <a:r>
              <a:rPr lang="en-US" altLang="zh-CN" dirty="0" smtClean="0">
                <a:ea typeface="宋体" charset="-122"/>
                <a:cs typeface="Times New Roman" pitchFamily="18" charset="0"/>
              </a:rPr>
              <a:t>)</a:t>
            </a:r>
            <a:r>
              <a:rPr lang="en-US" altLang="zh-CN" dirty="0" smtClean="0">
                <a:ea typeface="宋体" charset="-122"/>
              </a:rPr>
              <a:t>. </a:t>
            </a:r>
            <a:endParaRPr lang="en-US" altLang="zh-CN" dirty="0">
              <a:ea typeface="宋体" charset="-122"/>
            </a:endParaRPr>
          </a:p>
          <a:p>
            <a:pPr marL="609600" indent="-609600">
              <a:buFontTx/>
              <a:buAutoNum type="arabicPeriod"/>
            </a:pPr>
            <a:r>
              <a:rPr lang="en-US" altLang="zh-CN" dirty="0">
                <a:ea typeface="宋体" charset="-122"/>
              </a:rPr>
              <a:t>If </a:t>
            </a:r>
            <a:r>
              <a:rPr lang="en-US" altLang="zh-CN" dirty="0" smtClean="0">
                <a:ea typeface="宋体" charset="-122"/>
              </a:rPr>
              <a:t>no partial F-value&gt;F</a:t>
            </a:r>
            <a:r>
              <a:rPr lang="en-US" altLang="zh-CN" baseline="-25000" dirty="0" smtClean="0">
                <a:ea typeface="宋体" charset="-122"/>
              </a:rPr>
              <a:t>IN</a:t>
            </a:r>
            <a:r>
              <a:rPr lang="en-US" altLang="zh-CN" dirty="0" smtClean="0">
                <a:ea typeface="宋体" charset="-122"/>
              </a:rPr>
              <a:t>, </a:t>
            </a:r>
            <a:r>
              <a:rPr lang="en-US" altLang="zh-CN" dirty="0">
                <a:ea typeface="宋体" charset="-122"/>
              </a:rPr>
              <a:t>stop.</a:t>
            </a:r>
          </a:p>
          <a:p>
            <a:pPr marL="609600" indent="-609600"/>
            <a:endParaRPr lang="en-US" altLang="zh-CN" dirty="0">
              <a:ea typeface="宋体" charset="-122"/>
            </a:endParaRPr>
          </a:p>
        </p:txBody>
      </p:sp>
    </p:spTree>
    <p:extLst>
      <p:ext uri="{BB962C8B-B14F-4D97-AF65-F5344CB8AC3E}">
        <p14:creationId xmlns:p14="http://schemas.microsoft.com/office/powerpoint/2010/main" val="2222935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altLang="zh-CN" sz="4000">
                <a:ea typeface="宋体" charset="-122"/>
              </a:rPr>
              <a:t>Stepwise regression:</a:t>
            </a:r>
            <a:br>
              <a:rPr lang="en-US" altLang="zh-CN" sz="4000">
                <a:ea typeface="宋体" charset="-122"/>
              </a:rPr>
            </a:br>
            <a:r>
              <a:rPr lang="en-US" altLang="zh-CN" sz="4000">
                <a:ea typeface="宋体" charset="-122"/>
              </a:rPr>
              <a:t>Step #2</a:t>
            </a:r>
          </a:p>
        </p:txBody>
      </p:sp>
      <p:sp>
        <p:nvSpPr>
          <p:cNvPr id="68611" name="Rectangle 3"/>
          <p:cNvSpPr>
            <a:spLocks noGrp="1" noChangeArrowheads="1"/>
          </p:cNvSpPr>
          <p:nvPr>
            <p:ph idx="1"/>
          </p:nvPr>
        </p:nvSpPr>
        <p:spPr/>
        <p:txBody>
          <a:bodyPr/>
          <a:lstStyle/>
          <a:p>
            <a:pPr marL="609600" indent="-609600">
              <a:buFontTx/>
              <a:buAutoNum type="arabicPeriod"/>
            </a:pPr>
            <a:r>
              <a:rPr lang="en-US" altLang="zh-CN" sz="2800" dirty="0">
                <a:ea typeface="宋体" charset="-122"/>
              </a:rPr>
              <a:t>Suppose </a:t>
            </a:r>
            <a:r>
              <a:rPr lang="en-US" altLang="zh-CN" sz="2800" i="1" dirty="0">
                <a:ea typeface="宋体" charset="-122"/>
              </a:rPr>
              <a:t>x</a:t>
            </a:r>
            <a:r>
              <a:rPr lang="en-US" altLang="zh-CN" sz="2800" i="1" baseline="-25000" dirty="0">
                <a:ea typeface="宋体" charset="-122"/>
              </a:rPr>
              <a:t>1</a:t>
            </a:r>
            <a:r>
              <a:rPr lang="en-US" altLang="zh-CN" sz="2800" dirty="0">
                <a:ea typeface="宋体" charset="-122"/>
              </a:rPr>
              <a:t> was the “best” one predictor.</a:t>
            </a:r>
          </a:p>
          <a:p>
            <a:pPr marL="609600" indent="-609600">
              <a:buFontTx/>
              <a:buAutoNum type="arabicPeriod"/>
            </a:pPr>
            <a:r>
              <a:rPr lang="en-US" altLang="zh-CN" sz="2800" dirty="0">
                <a:ea typeface="宋体" charset="-122"/>
              </a:rPr>
              <a:t>Fit each of the two-predictor models with </a:t>
            </a:r>
            <a:r>
              <a:rPr lang="en-US" altLang="zh-CN" sz="2800" i="1" dirty="0">
                <a:ea typeface="宋体" charset="-122"/>
              </a:rPr>
              <a:t>x</a:t>
            </a:r>
            <a:r>
              <a:rPr lang="en-US" altLang="zh-CN" sz="2800" i="1" baseline="-25000" dirty="0">
                <a:ea typeface="宋体" charset="-122"/>
              </a:rPr>
              <a:t>1</a:t>
            </a:r>
            <a:r>
              <a:rPr lang="en-US" altLang="zh-CN" sz="2800" dirty="0">
                <a:ea typeface="宋体" charset="-122"/>
              </a:rPr>
              <a:t> in the model, that is, regress </a:t>
            </a:r>
            <a:r>
              <a:rPr lang="en-US" altLang="zh-CN" sz="2800" i="1" dirty="0">
                <a:ea typeface="宋体" charset="-122"/>
              </a:rPr>
              <a:t>y</a:t>
            </a:r>
            <a:r>
              <a:rPr lang="en-US" altLang="zh-CN" sz="2800" dirty="0">
                <a:ea typeface="宋体" charset="-122"/>
              </a:rPr>
              <a:t> on (</a:t>
            </a:r>
            <a:r>
              <a:rPr lang="en-US" altLang="zh-CN" sz="2800" i="1" dirty="0">
                <a:ea typeface="宋体" charset="-122"/>
              </a:rPr>
              <a:t>x</a:t>
            </a:r>
            <a:r>
              <a:rPr lang="en-US" altLang="zh-CN" sz="2800" i="1" baseline="-25000" dirty="0">
                <a:ea typeface="宋体" charset="-122"/>
              </a:rPr>
              <a:t>1</a:t>
            </a:r>
            <a:r>
              <a:rPr lang="en-US" altLang="zh-CN" sz="2800" dirty="0">
                <a:ea typeface="宋体" charset="-122"/>
              </a:rPr>
              <a:t>, </a:t>
            </a:r>
            <a:r>
              <a:rPr lang="en-US" altLang="zh-CN" sz="2800" i="1" dirty="0">
                <a:ea typeface="宋体" charset="-122"/>
              </a:rPr>
              <a:t>x</a:t>
            </a:r>
            <a:r>
              <a:rPr lang="en-US" altLang="zh-CN" sz="2800" i="1" baseline="-25000" dirty="0">
                <a:ea typeface="宋体" charset="-122"/>
              </a:rPr>
              <a:t>2</a:t>
            </a:r>
            <a:r>
              <a:rPr lang="en-US" altLang="zh-CN" sz="2800" dirty="0">
                <a:ea typeface="宋体" charset="-122"/>
              </a:rPr>
              <a:t>), regress </a:t>
            </a:r>
            <a:r>
              <a:rPr lang="en-US" altLang="zh-CN" sz="2800" i="1" dirty="0">
                <a:ea typeface="宋体" charset="-122"/>
              </a:rPr>
              <a:t>y</a:t>
            </a:r>
            <a:r>
              <a:rPr lang="en-US" altLang="zh-CN" sz="2800" dirty="0">
                <a:ea typeface="宋体" charset="-122"/>
              </a:rPr>
              <a:t> on (</a:t>
            </a:r>
            <a:r>
              <a:rPr lang="en-US" altLang="zh-CN" sz="2800" i="1" dirty="0">
                <a:ea typeface="宋体" charset="-122"/>
              </a:rPr>
              <a:t>x</a:t>
            </a:r>
            <a:r>
              <a:rPr lang="en-US" altLang="zh-CN" sz="2800" i="1" baseline="-25000" dirty="0">
                <a:ea typeface="宋体" charset="-122"/>
              </a:rPr>
              <a:t>1</a:t>
            </a:r>
            <a:r>
              <a:rPr lang="en-US" altLang="zh-CN" sz="2800" i="1" dirty="0">
                <a:ea typeface="宋体" charset="-122"/>
              </a:rPr>
              <a:t>, x</a:t>
            </a:r>
            <a:r>
              <a:rPr lang="en-US" altLang="zh-CN" sz="2800" i="1" baseline="-25000" dirty="0">
                <a:ea typeface="宋体" charset="-122"/>
              </a:rPr>
              <a:t>3</a:t>
            </a:r>
            <a:r>
              <a:rPr lang="en-US" altLang="zh-CN" sz="2800" dirty="0">
                <a:ea typeface="宋体" charset="-122"/>
              </a:rPr>
              <a:t>), …, and </a:t>
            </a:r>
            <a:r>
              <a:rPr lang="en-US" altLang="zh-CN" sz="2800" i="1" dirty="0">
                <a:ea typeface="宋体" charset="-122"/>
              </a:rPr>
              <a:t>y</a:t>
            </a:r>
            <a:r>
              <a:rPr lang="en-US" altLang="zh-CN" sz="2800" dirty="0">
                <a:ea typeface="宋体" charset="-122"/>
              </a:rPr>
              <a:t> on (</a:t>
            </a:r>
            <a:r>
              <a:rPr lang="en-US" altLang="zh-CN" sz="2800" i="1" dirty="0">
                <a:ea typeface="宋体" charset="-122"/>
              </a:rPr>
              <a:t>x</a:t>
            </a:r>
            <a:r>
              <a:rPr lang="en-US" altLang="zh-CN" sz="2800" i="1" baseline="-25000" dirty="0">
                <a:ea typeface="宋体" charset="-122"/>
              </a:rPr>
              <a:t>1</a:t>
            </a:r>
            <a:r>
              <a:rPr lang="en-US" altLang="zh-CN" sz="2800" dirty="0">
                <a:ea typeface="宋体" charset="-122"/>
              </a:rPr>
              <a:t>, </a:t>
            </a:r>
            <a:r>
              <a:rPr lang="en-US" altLang="zh-CN" sz="2800" i="1" dirty="0">
                <a:ea typeface="宋体" charset="-122"/>
              </a:rPr>
              <a:t>x</a:t>
            </a:r>
            <a:r>
              <a:rPr lang="en-US" altLang="zh-CN" sz="2800" i="1" baseline="-25000" dirty="0">
                <a:ea typeface="宋体" charset="-122"/>
              </a:rPr>
              <a:t>p-1</a:t>
            </a:r>
            <a:r>
              <a:rPr lang="en-US" altLang="zh-CN" sz="2800" dirty="0">
                <a:ea typeface="宋体" charset="-122"/>
              </a:rPr>
              <a:t>).</a:t>
            </a:r>
          </a:p>
          <a:p>
            <a:pPr marL="609600" indent="-609600">
              <a:buFontTx/>
              <a:buAutoNum type="arabicPeriod"/>
            </a:pPr>
            <a:r>
              <a:rPr lang="en-US" altLang="zh-CN" sz="2800" dirty="0">
                <a:ea typeface="宋体" charset="-122"/>
              </a:rPr>
              <a:t>The second predictor put in stepwise model is the predictor that has the </a:t>
            </a:r>
            <a:r>
              <a:rPr lang="en-US" altLang="zh-CN" sz="2800" b="1" dirty="0" smtClean="0">
                <a:ea typeface="宋体" charset="-122"/>
              </a:rPr>
              <a:t>largest partial F-value</a:t>
            </a:r>
            <a:r>
              <a:rPr lang="en-US" altLang="zh-CN" sz="2800" dirty="0" smtClean="0">
                <a:ea typeface="宋体" charset="-122"/>
              </a:rPr>
              <a:t> (</a:t>
            </a:r>
            <a:r>
              <a:rPr lang="en-US" altLang="zh-CN" sz="2800" dirty="0">
                <a:ea typeface="宋体" charset="-122"/>
              </a:rPr>
              <a:t>F&gt;F</a:t>
            </a:r>
            <a:r>
              <a:rPr lang="en-US" altLang="zh-CN" sz="2800" baseline="-25000" dirty="0">
                <a:ea typeface="宋体" charset="-122"/>
              </a:rPr>
              <a:t>IN</a:t>
            </a:r>
            <a:r>
              <a:rPr lang="en-US" altLang="zh-CN" sz="2800" dirty="0" smtClean="0">
                <a:ea typeface="宋体" charset="-122"/>
                <a:cs typeface="Times New Roman" pitchFamily="18" charset="0"/>
              </a:rPr>
              <a:t>)</a:t>
            </a:r>
            <a:r>
              <a:rPr lang="en-US" altLang="zh-CN" sz="2800" dirty="0" smtClean="0">
                <a:ea typeface="宋体" charset="-122"/>
              </a:rPr>
              <a:t>. </a:t>
            </a:r>
            <a:endParaRPr lang="en-US" altLang="zh-CN" sz="2800" dirty="0">
              <a:ea typeface="宋体" charset="-122"/>
            </a:endParaRPr>
          </a:p>
          <a:p>
            <a:pPr marL="609600" indent="-609600">
              <a:buFontTx/>
              <a:buAutoNum type="arabicPeriod"/>
            </a:pPr>
            <a:r>
              <a:rPr lang="en-US" altLang="zh-CN" sz="2800" dirty="0">
                <a:ea typeface="宋体" charset="-122"/>
              </a:rPr>
              <a:t>If no partial F-value&gt;F</a:t>
            </a:r>
            <a:r>
              <a:rPr lang="en-US" altLang="zh-CN" sz="2800" baseline="-25000" dirty="0">
                <a:ea typeface="宋体" charset="-122"/>
              </a:rPr>
              <a:t>IN</a:t>
            </a:r>
            <a:r>
              <a:rPr lang="en-US" altLang="zh-CN" sz="2800" dirty="0" smtClean="0">
                <a:ea typeface="宋体" charset="-122"/>
              </a:rPr>
              <a:t>, </a:t>
            </a:r>
            <a:r>
              <a:rPr lang="en-US" altLang="zh-CN" sz="2800" dirty="0">
                <a:ea typeface="宋体" charset="-122"/>
              </a:rPr>
              <a:t>stop.</a:t>
            </a:r>
          </a:p>
        </p:txBody>
      </p:sp>
    </p:spTree>
    <p:extLst>
      <p:ext uri="{BB962C8B-B14F-4D97-AF65-F5344CB8AC3E}">
        <p14:creationId xmlns:p14="http://schemas.microsoft.com/office/powerpoint/2010/main" val="27246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US" altLang="zh-CN" sz="4000">
                <a:ea typeface="宋体" charset="-122"/>
              </a:rPr>
              <a:t>Stepwise regression:</a:t>
            </a:r>
            <a:br>
              <a:rPr lang="en-US" altLang="zh-CN" sz="4000">
                <a:ea typeface="宋体" charset="-122"/>
              </a:rPr>
            </a:br>
            <a:r>
              <a:rPr lang="en-US" altLang="zh-CN" sz="4000">
                <a:ea typeface="宋体" charset="-122"/>
              </a:rPr>
              <a:t>Step #2 (continued)</a:t>
            </a:r>
          </a:p>
        </p:txBody>
      </p:sp>
      <p:sp>
        <p:nvSpPr>
          <p:cNvPr id="69635" name="Rectangle 3"/>
          <p:cNvSpPr>
            <a:spLocks noGrp="1" noChangeArrowheads="1"/>
          </p:cNvSpPr>
          <p:nvPr>
            <p:ph type="body" idx="1"/>
          </p:nvPr>
        </p:nvSpPr>
        <p:spPr/>
        <p:txBody>
          <a:bodyPr/>
          <a:lstStyle/>
          <a:p>
            <a:pPr marL="609600" indent="-609600">
              <a:buFontTx/>
              <a:buAutoNum type="arabicPeriod"/>
            </a:pPr>
            <a:r>
              <a:rPr lang="en-US" altLang="zh-CN" dirty="0">
                <a:ea typeface="宋体" charset="-122"/>
              </a:rPr>
              <a:t>Suppose </a:t>
            </a:r>
            <a:r>
              <a:rPr lang="en-US" altLang="zh-CN" i="1" dirty="0">
                <a:ea typeface="宋体" charset="-122"/>
              </a:rPr>
              <a:t>x</a:t>
            </a:r>
            <a:r>
              <a:rPr lang="en-US" altLang="zh-CN" i="1" baseline="-25000" dirty="0">
                <a:ea typeface="宋体" charset="-122"/>
              </a:rPr>
              <a:t>2</a:t>
            </a:r>
            <a:r>
              <a:rPr lang="en-US" altLang="zh-CN" dirty="0">
                <a:ea typeface="宋体" charset="-122"/>
              </a:rPr>
              <a:t> was the “best” second predictor.</a:t>
            </a:r>
          </a:p>
          <a:p>
            <a:pPr marL="609600" indent="-609600">
              <a:buFontTx/>
              <a:buAutoNum type="arabicPeriod"/>
            </a:pPr>
            <a:r>
              <a:rPr lang="en-US" altLang="zh-CN" dirty="0">
                <a:ea typeface="宋体" charset="-122"/>
              </a:rPr>
              <a:t>Step back and check </a:t>
            </a:r>
            <a:r>
              <a:rPr lang="en-US" altLang="zh-CN" dirty="0" smtClean="0">
                <a:ea typeface="宋体" charset="-122"/>
              </a:rPr>
              <a:t>again partial </a:t>
            </a:r>
            <a:r>
              <a:rPr lang="en-US" altLang="zh-CN" i="1" dirty="0" smtClean="0">
                <a:ea typeface="宋体" charset="-122"/>
              </a:rPr>
              <a:t>F</a:t>
            </a:r>
            <a:r>
              <a:rPr lang="en-US" altLang="zh-CN" dirty="0" smtClean="0">
                <a:ea typeface="宋体" charset="-122"/>
              </a:rPr>
              <a:t>-value </a:t>
            </a:r>
            <a:r>
              <a:rPr lang="en-US" altLang="zh-CN" dirty="0">
                <a:ea typeface="宋体" charset="-122"/>
              </a:rPr>
              <a:t>for </a:t>
            </a:r>
            <a:r>
              <a:rPr lang="en-US" altLang="zh-CN" dirty="0" smtClean="0">
                <a:ea typeface="宋体" charset="-122"/>
              </a:rPr>
              <a:t>x</a:t>
            </a:r>
            <a:r>
              <a:rPr lang="en-US" altLang="zh-CN" baseline="-25000" dirty="0" smtClean="0">
                <a:ea typeface="宋体" charset="-122"/>
              </a:rPr>
              <a:t>1</a:t>
            </a:r>
            <a:r>
              <a:rPr lang="en-US" altLang="zh-CN" i="1" dirty="0" smtClean="0">
                <a:ea typeface="宋体" charset="-122"/>
                <a:cs typeface="Times New Roman" pitchFamily="18" charset="0"/>
              </a:rPr>
              <a:t>.   </a:t>
            </a:r>
            <a:r>
              <a:rPr lang="en-US" altLang="zh-CN" dirty="0">
                <a:ea typeface="宋体" charset="-122"/>
                <a:cs typeface="Times New Roman" pitchFamily="18" charset="0"/>
              </a:rPr>
              <a:t>If the </a:t>
            </a:r>
            <a:r>
              <a:rPr lang="en-US" altLang="zh-CN" dirty="0" smtClean="0">
                <a:ea typeface="宋体" charset="-122"/>
                <a:cs typeface="Times New Roman" pitchFamily="18" charset="0"/>
              </a:rPr>
              <a:t>partial F-value&lt;F</a:t>
            </a:r>
            <a:r>
              <a:rPr lang="en-US" altLang="zh-CN" baseline="-25000" dirty="0" smtClean="0">
                <a:ea typeface="宋体" charset="-122"/>
                <a:cs typeface="Times New Roman" pitchFamily="18" charset="0"/>
              </a:rPr>
              <a:t>OUT</a:t>
            </a:r>
            <a:r>
              <a:rPr lang="en-US" altLang="zh-CN" dirty="0" smtClean="0">
                <a:ea typeface="宋体" charset="-122"/>
                <a:cs typeface="Times New Roman" pitchFamily="18" charset="0"/>
              </a:rPr>
              <a:t>, </a:t>
            </a:r>
            <a:r>
              <a:rPr lang="en-US" altLang="zh-CN" dirty="0">
                <a:ea typeface="宋体" charset="-122"/>
                <a:cs typeface="Times New Roman" pitchFamily="18" charset="0"/>
              </a:rPr>
              <a:t>remove </a:t>
            </a:r>
            <a:r>
              <a:rPr lang="en-US" altLang="zh-CN" i="1" dirty="0">
                <a:ea typeface="宋体" charset="-122"/>
                <a:cs typeface="Times New Roman" pitchFamily="18" charset="0"/>
              </a:rPr>
              <a:t>x</a:t>
            </a:r>
            <a:r>
              <a:rPr lang="en-US" altLang="zh-CN" i="1" baseline="-25000" dirty="0">
                <a:ea typeface="宋体" charset="-122"/>
                <a:cs typeface="Times New Roman" pitchFamily="18" charset="0"/>
              </a:rPr>
              <a:t>1</a:t>
            </a:r>
            <a:r>
              <a:rPr lang="en-US" altLang="zh-CN" dirty="0">
                <a:ea typeface="宋体" charset="-122"/>
                <a:cs typeface="Times New Roman" pitchFamily="18" charset="0"/>
              </a:rPr>
              <a:t> from the stepwise model.</a:t>
            </a:r>
            <a:endParaRPr lang="el-GR" altLang="zh-CN" dirty="0">
              <a:cs typeface="Times New Roman" pitchFamily="18" charset="0"/>
            </a:endParaRPr>
          </a:p>
        </p:txBody>
      </p:sp>
    </p:spTree>
    <p:extLst>
      <p:ext uri="{BB962C8B-B14F-4D97-AF65-F5344CB8AC3E}">
        <p14:creationId xmlns:p14="http://schemas.microsoft.com/office/powerpoint/2010/main" val="72576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altLang="zh-CN" sz="4000">
                <a:ea typeface="宋体" charset="-122"/>
              </a:rPr>
              <a:t>Stepwise regression:</a:t>
            </a:r>
            <a:br>
              <a:rPr lang="en-US" altLang="zh-CN" sz="4000">
                <a:ea typeface="宋体" charset="-122"/>
              </a:rPr>
            </a:br>
            <a:r>
              <a:rPr lang="en-US" altLang="zh-CN" sz="4000">
                <a:ea typeface="宋体" charset="-122"/>
              </a:rPr>
              <a:t>Step #3</a:t>
            </a:r>
          </a:p>
        </p:txBody>
      </p:sp>
      <p:sp>
        <p:nvSpPr>
          <p:cNvPr id="70659" name="Rectangle 3"/>
          <p:cNvSpPr>
            <a:spLocks noGrp="1" noChangeArrowheads="1"/>
          </p:cNvSpPr>
          <p:nvPr>
            <p:ph idx="1"/>
          </p:nvPr>
        </p:nvSpPr>
        <p:spPr/>
        <p:txBody>
          <a:bodyPr/>
          <a:lstStyle/>
          <a:p>
            <a:pPr marL="609600" indent="-609600">
              <a:buFontTx/>
              <a:buAutoNum type="arabicPeriod"/>
            </a:pPr>
            <a:r>
              <a:rPr lang="en-US" altLang="zh-CN" dirty="0">
                <a:ea typeface="宋体" charset="-122"/>
              </a:rPr>
              <a:t>Suppose both </a:t>
            </a:r>
            <a:r>
              <a:rPr lang="en-US" altLang="zh-CN" i="1" dirty="0">
                <a:ea typeface="宋体" charset="-122"/>
              </a:rPr>
              <a:t>x</a:t>
            </a:r>
            <a:r>
              <a:rPr lang="en-US" altLang="zh-CN" i="1" baseline="-25000" dirty="0">
                <a:ea typeface="宋体" charset="-122"/>
              </a:rPr>
              <a:t>1</a:t>
            </a:r>
            <a:r>
              <a:rPr lang="en-US" altLang="zh-CN" dirty="0">
                <a:ea typeface="宋体" charset="-122"/>
              </a:rPr>
              <a:t> and </a:t>
            </a:r>
            <a:r>
              <a:rPr lang="en-US" altLang="zh-CN" i="1" dirty="0">
                <a:ea typeface="宋体" charset="-122"/>
              </a:rPr>
              <a:t>x</a:t>
            </a:r>
            <a:r>
              <a:rPr lang="en-US" altLang="zh-CN" i="1" baseline="-25000" dirty="0">
                <a:ea typeface="宋体" charset="-122"/>
              </a:rPr>
              <a:t>2</a:t>
            </a:r>
            <a:r>
              <a:rPr lang="en-US" altLang="zh-CN" dirty="0">
                <a:ea typeface="宋体" charset="-122"/>
              </a:rPr>
              <a:t> made it into the two-predictor stepwise model.</a:t>
            </a:r>
          </a:p>
          <a:p>
            <a:pPr marL="609600" indent="-609600">
              <a:buFontTx/>
              <a:buAutoNum type="arabicPeriod"/>
            </a:pPr>
            <a:r>
              <a:rPr lang="en-US" altLang="zh-CN" dirty="0">
                <a:ea typeface="宋体" charset="-122"/>
              </a:rPr>
              <a:t>Fit each of the three-predictor models with </a:t>
            </a:r>
            <a:r>
              <a:rPr lang="en-US" altLang="zh-CN" i="1" dirty="0">
                <a:ea typeface="宋体" charset="-122"/>
              </a:rPr>
              <a:t>x</a:t>
            </a:r>
            <a:r>
              <a:rPr lang="en-US" altLang="zh-CN" i="1" baseline="-25000" dirty="0">
                <a:ea typeface="宋体" charset="-122"/>
              </a:rPr>
              <a:t>1 </a:t>
            </a:r>
            <a:r>
              <a:rPr lang="en-US" altLang="zh-CN" dirty="0">
                <a:ea typeface="宋体" charset="-122"/>
              </a:rPr>
              <a:t>and </a:t>
            </a:r>
            <a:r>
              <a:rPr lang="en-US" altLang="zh-CN" i="1" dirty="0">
                <a:ea typeface="宋体" charset="-122"/>
              </a:rPr>
              <a:t>x</a:t>
            </a:r>
            <a:r>
              <a:rPr lang="en-US" altLang="zh-CN" i="1" baseline="-25000" dirty="0">
                <a:ea typeface="宋体" charset="-122"/>
              </a:rPr>
              <a:t>2</a:t>
            </a:r>
            <a:r>
              <a:rPr lang="en-US" altLang="zh-CN" dirty="0">
                <a:ea typeface="宋体" charset="-122"/>
              </a:rPr>
              <a:t> in the model, that is, regress </a:t>
            </a:r>
            <a:r>
              <a:rPr lang="en-US" altLang="zh-CN" i="1" dirty="0">
                <a:ea typeface="宋体" charset="-122"/>
              </a:rPr>
              <a:t>y</a:t>
            </a:r>
            <a:r>
              <a:rPr lang="en-US" altLang="zh-CN" dirty="0">
                <a:ea typeface="宋体" charset="-122"/>
              </a:rPr>
              <a:t> on (</a:t>
            </a:r>
            <a:r>
              <a:rPr lang="en-US" altLang="zh-CN" i="1" dirty="0">
                <a:ea typeface="宋体" charset="-122"/>
              </a:rPr>
              <a:t>x</a:t>
            </a:r>
            <a:r>
              <a:rPr lang="en-US" altLang="zh-CN" i="1" baseline="-25000" dirty="0">
                <a:ea typeface="宋体" charset="-122"/>
              </a:rPr>
              <a:t>1</a:t>
            </a:r>
            <a:r>
              <a:rPr lang="en-US" altLang="zh-CN" dirty="0">
                <a:ea typeface="宋体" charset="-122"/>
              </a:rPr>
              <a:t>, </a:t>
            </a:r>
            <a:r>
              <a:rPr lang="en-US" altLang="zh-CN" i="1" dirty="0">
                <a:ea typeface="宋体" charset="-122"/>
              </a:rPr>
              <a:t>x</a:t>
            </a:r>
            <a:r>
              <a:rPr lang="en-US" altLang="zh-CN" i="1" baseline="-25000" dirty="0">
                <a:ea typeface="宋体" charset="-122"/>
              </a:rPr>
              <a:t>2</a:t>
            </a:r>
            <a:r>
              <a:rPr lang="en-US" altLang="zh-CN" i="1" dirty="0">
                <a:ea typeface="宋体" charset="-122"/>
              </a:rPr>
              <a:t>, x</a:t>
            </a:r>
            <a:r>
              <a:rPr lang="en-US" altLang="zh-CN" i="1" baseline="-25000" dirty="0">
                <a:ea typeface="宋体" charset="-122"/>
              </a:rPr>
              <a:t>3</a:t>
            </a:r>
            <a:r>
              <a:rPr lang="en-US" altLang="zh-CN" dirty="0">
                <a:ea typeface="宋体" charset="-122"/>
              </a:rPr>
              <a:t>), regress </a:t>
            </a:r>
            <a:r>
              <a:rPr lang="en-US" altLang="zh-CN" i="1" dirty="0">
                <a:ea typeface="宋体" charset="-122"/>
              </a:rPr>
              <a:t>y</a:t>
            </a:r>
            <a:r>
              <a:rPr lang="en-US" altLang="zh-CN" dirty="0">
                <a:ea typeface="宋体" charset="-122"/>
              </a:rPr>
              <a:t> on (</a:t>
            </a:r>
            <a:r>
              <a:rPr lang="en-US" altLang="zh-CN" i="1" dirty="0">
                <a:ea typeface="宋体" charset="-122"/>
              </a:rPr>
              <a:t>x</a:t>
            </a:r>
            <a:r>
              <a:rPr lang="en-US" altLang="zh-CN" i="1" baseline="-25000" dirty="0">
                <a:ea typeface="宋体" charset="-122"/>
              </a:rPr>
              <a:t>1</a:t>
            </a:r>
            <a:r>
              <a:rPr lang="en-US" altLang="zh-CN" dirty="0">
                <a:ea typeface="宋体" charset="-122"/>
              </a:rPr>
              <a:t>, </a:t>
            </a:r>
            <a:r>
              <a:rPr lang="en-US" altLang="zh-CN" i="1" dirty="0">
                <a:ea typeface="宋体" charset="-122"/>
              </a:rPr>
              <a:t>x</a:t>
            </a:r>
            <a:r>
              <a:rPr lang="en-US" altLang="zh-CN" i="1" baseline="-25000" dirty="0">
                <a:ea typeface="宋体" charset="-122"/>
              </a:rPr>
              <a:t>2</a:t>
            </a:r>
            <a:r>
              <a:rPr lang="en-US" altLang="zh-CN" i="1" dirty="0">
                <a:ea typeface="宋体" charset="-122"/>
              </a:rPr>
              <a:t>, x</a:t>
            </a:r>
            <a:r>
              <a:rPr lang="en-US" altLang="zh-CN" i="1" baseline="-25000" dirty="0">
                <a:ea typeface="宋体" charset="-122"/>
              </a:rPr>
              <a:t>4</a:t>
            </a:r>
            <a:r>
              <a:rPr lang="en-US" altLang="zh-CN" dirty="0">
                <a:ea typeface="宋体" charset="-122"/>
              </a:rPr>
              <a:t>), …, and regress </a:t>
            </a:r>
            <a:r>
              <a:rPr lang="en-US" altLang="zh-CN" i="1" dirty="0">
                <a:ea typeface="宋体" charset="-122"/>
              </a:rPr>
              <a:t>y</a:t>
            </a:r>
            <a:r>
              <a:rPr lang="en-US" altLang="zh-CN" dirty="0">
                <a:ea typeface="宋体" charset="-122"/>
              </a:rPr>
              <a:t> on (</a:t>
            </a:r>
            <a:r>
              <a:rPr lang="en-US" altLang="zh-CN" i="1" dirty="0">
                <a:ea typeface="宋体" charset="-122"/>
              </a:rPr>
              <a:t>x</a:t>
            </a:r>
            <a:r>
              <a:rPr lang="en-US" altLang="zh-CN" i="1" baseline="-25000" dirty="0">
                <a:ea typeface="宋体" charset="-122"/>
              </a:rPr>
              <a:t>1</a:t>
            </a:r>
            <a:r>
              <a:rPr lang="en-US" altLang="zh-CN" dirty="0">
                <a:ea typeface="宋体" charset="-122"/>
              </a:rPr>
              <a:t>, </a:t>
            </a:r>
            <a:r>
              <a:rPr lang="en-US" altLang="zh-CN" i="1" dirty="0">
                <a:ea typeface="宋体" charset="-122"/>
              </a:rPr>
              <a:t>x</a:t>
            </a:r>
            <a:r>
              <a:rPr lang="en-US" altLang="zh-CN" i="1" baseline="-25000" dirty="0">
                <a:ea typeface="宋体" charset="-122"/>
              </a:rPr>
              <a:t>2</a:t>
            </a:r>
            <a:r>
              <a:rPr lang="en-US" altLang="zh-CN" i="1" dirty="0">
                <a:ea typeface="宋体" charset="-122"/>
              </a:rPr>
              <a:t>, </a:t>
            </a:r>
            <a:r>
              <a:rPr lang="en-US" altLang="zh-CN" i="1" dirty="0" err="1" smtClean="0">
                <a:ea typeface="宋体" charset="-122"/>
              </a:rPr>
              <a:t>x</a:t>
            </a:r>
            <a:r>
              <a:rPr lang="en-US" altLang="zh-CN" i="1" baseline="-25000" dirty="0" err="1" smtClean="0">
                <a:ea typeface="宋体" charset="-122"/>
              </a:rPr>
              <a:t>p</a:t>
            </a:r>
            <a:r>
              <a:rPr lang="en-US" altLang="zh-CN" dirty="0" smtClean="0">
                <a:ea typeface="宋体" charset="-122"/>
              </a:rPr>
              <a:t>).</a:t>
            </a:r>
            <a:endParaRPr lang="en-US" altLang="zh-CN" dirty="0">
              <a:ea typeface="宋体" charset="-122"/>
            </a:endParaRPr>
          </a:p>
          <a:p>
            <a:pPr marL="609600" indent="-609600">
              <a:buFontTx/>
              <a:buAutoNum type="arabicPeriod"/>
            </a:pPr>
            <a:endParaRPr lang="en-US" altLang="zh-CN" dirty="0">
              <a:ea typeface="宋体" charset="-122"/>
            </a:endParaRPr>
          </a:p>
          <a:p>
            <a:pPr marL="609600" indent="-609600"/>
            <a:endParaRPr lang="en-US" altLang="zh-CN" dirty="0">
              <a:ea typeface="宋体" charset="-122"/>
            </a:endParaRPr>
          </a:p>
          <a:p>
            <a:pPr marL="609600" indent="-609600"/>
            <a:endParaRPr lang="en-US" altLang="zh-CN" dirty="0">
              <a:ea typeface="宋体" charset="-122"/>
            </a:endParaRPr>
          </a:p>
        </p:txBody>
      </p:sp>
    </p:spTree>
    <p:extLst>
      <p:ext uri="{BB962C8B-B14F-4D97-AF65-F5344CB8AC3E}">
        <p14:creationId xmlns:p14="http://schemas.microsoft.com/office/powerpoint/2010/main" val="7683951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标题 1"/>
          <p:cNvSpPr>
            <a:spLocks noGrp="1"/>
          </p:cNvSpPr>
          <p:nvPr>
            <p:ph type="title"/>
          </p:nvPr>
        </p:nvSpPr>
        <p:spPr/>
        <p:txBody>
          <a:bodyPr/>
          <a:lstStyle/>
          <a:p>
            <a:r>
              <a:rPr lang="zh-CN" altLang="en-US" dirty="0" smtClean="0"/>
              <a:t>从线性回归谈起</a:t>
            </a:r>
          </a:p>
        </p:txBody>
      </p:sp>
      <p:sp>
        <p:nvSpPr>
          <p:cNvPr id="3077" name="内容占位符 2"/>
          <p:cNvSpPr>
            <a:spLocks noGrp="1"/>
          </p:cNvSpPr>
          <p:nvPr>
            <p:ph idx="1"/>
          </p:nvPr>
        </p:nvSpPr>
        <p:spPr/>
        <p:txBody>
          <a:bodyPr/>
          <a:lstStyle/>
          <a:p>
            <a:r>
              <a:rPr lang="zh-CN" altLang="en-US" dirty="0" smtClean="0"/>
              <a:t>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其中</a:t>
            </a:r>
            <a:r>
              <a:rPr lang="en-US" altLang="zh-CN" dirty="0" smtClean="0"/>
              <a:t>X</a:t>
            </a:r>
            <a:r>
              <a:rPr lang="zh-CN" altLang="en-US" dirty="0" smtClean="0"/>
              <a:t>称之为</a:t>
            </a:r>
            <a:r>
              <a:rPr lang="zh-CN" altLang="en-US" dirty="0"/>
              <a:t>设计</a:t>
            </a:r>
            <a:r>
              <a:rPr lang="zh-CN" altLang="en-US" dirty="0" smtClean="0"/>
              <a:t>矩阵，于是有</a:t>
            </a:r>
          </a:p>
        </p:txBody>
      </p:sp>
      <p:graphicFrame>
        <p:nvGraphicFramePr>
          <p:cNvPr id="3074" name="Object 2"/>
          <p:cNvGraphicFramePr>
            <a:graphicFrameLocks noChangeAspect="1"/>
          </p:cNvGraphicFramePr>
          <p:nvPr/>
        </p:nvGraphicFramePr>
        <p:xfrm>
          <a:off x="755650" y="2517775"/>
          <a:ext cx="7480300" cy="1671638"/>
        </p:xfrm>
        <a:graphic>
          <a:graphicData uri="http://schemas.openxmlformats.org/presentationml/2006/ole">
            <mc:AlternateContent xmlns:mc="http://schemas.openxmlformats.org/markup-compatibility/2006">
              <mc:Choice xmlns:v="urn:schemas-microsoft-com:vml" Requires="v">
                <p:oleObj spid="_x0000_s4316" name="Formula" r:id="rId3" imgW="3773170" imgH="843280" progId="Equation.Ribbit">
                  <p:embed/>
                </p:oleObj>
              </mc:Choice>
              <mc:Fallback>
                <p:oleObj name="Formula" r:id="rId3" imgW="3773170" imgH="843280" progId="Equation.Ribbi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517775"/>
                        <a:ext cx="7480300" cy="167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p:cNvGraphicFramePr>
            <a:graphicFrameLocks noChangeAspect="1"/>
          </p:cNvGraphicFramePr>
          <p:nvPr>
            <p:extLst>
              <p:ext uri="{D42A27DB-BD31-4B8C-83A1-F6EECF244321}">
                <p14:modId xmlns:p14="http://schemas.microsoft.com/office/powerpoint/2010/main" val="932444938"/>
              </p:ext>
            </p:extLst>
          </p:nvPr>
        </p:nvGraphicFramePr>
        <p:xfrm>
          <a:off x="3491880" y="5229200"/>
          <a:ext cx="2111375" cy="955675"/>
        </p:xfrm>
        <a:graphic>
          <a:graphicData uri="http://schemas.openxmlformats.org/presentationml/2006/ole">
            <mc:AlternateContent xmlns:mc="http://schemas.openxmlformats.org/markup-compatibility/2006">
              <mc:Choice xmlns:v="urn:schemas-microsoft-com:vml" Requires="v">
                <p:oleObj spid="_x0000_s4317" name="Formula" r:id="rId5" imgW="1064520" imgH="482760" progId="Equation.Ribbit">
                  <p:embed/>
                </p:oleObj>
              </mc:Choice>
              <mc:Fallback>
                <p:oleObj name="Formula" r:id="rId5" imgW="1064520" imgH="482760" progId="Equation.Ribbit">
                  <p:embed/>
                  <p:pic>
                    <p:nvPicPr>
                      <p:cNvPr id="0" name=""/>
                      <p:cNvPicPr>
                        <a:picLocks noChangeAspect="1" noChangeArrowheads="1"/>
                      </p:cNvPicPr>
                      <p:nvPr/>
                    </p:nvPicPr>
                    <p:blipFill>
                      <a:blip r:embed="rId6"/>
                      <a:srcRect/>
                      <a:stretch>
                        <a:fillRect/>
                      </a:stretch>
                    </p:blipFill>
                    <p:spPr bwMode="auto">
                      <a:xfrm>
                        <a:off x="3491880" y="5229200"/>
                        <a:ext cx="211137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27877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en-US" altLang="zh-CN" sz="4000">
                <a:ea typeface="宋体" charset="-122"/>
              </a:rPr>
              <a:t>Stepwise regression:</a:t>
            </a:r>
            <a:br>
              <a:rPr lang="en-US" altLang="zh-CN" sz="4000">
                <a:ea typeface="宋体" charset="-122"/>
              </a:rPr>
            </a:br>
            <a:r>
              <a:rPr lang="en-US" altLang="zh-CN" sz="4000">
                <a:ea typeface="宋体" charset="-122"/>
              </a:rPr>
              <a:t>Step #3 (continued)</a:t>
            </a:r>
          </a:p>
        </p:txBody>
      </p:sp>
      <p:sp>
        <p:nvSpPr>
          <p:cNvPr id="71683" name="Rectangle 3"/>
          <p:cNvSpPr>
            <a:spLocks noGrp="1" noChangeArrowheads="1"/>
          </p:cNvSpPr>
          <p:nvPr>
            <p:ph type="body" idx="1"/>
          </p:nvPr>
        </p:nvSpPr>
        <p:spPr/>
        <p:txBody>
          <a:bodyPr/>
          <a:lstStyle/>
          <a:p>
            <a:pPr marL="609600" indent="-609600">
              <a:lnSpc>
                <a:spcPct val="90000"/>
              </a:lnSpc>
              <a:buFontTx/>
              <a:buAutoNum type="arabicPeriod"/>
            </a:pPr>
            <a:r>
              <a:rPr lang="en-US" altLang="zh-CN" dirty="0">
                <a:ea typeface="宋体" charset="-122"/>
              </a:rPr>
              <a:t>The third predictor put in stepwise model is the predictor that has the </a:t>
            </a:r>
            <a:r>
              <a:rPr lang="en-US" altLang="zh-CN" b="1" dirty="0" smtClean="0">
                <a:ea typeface="宋体" charset="-122"/>
              </a:rPr>
              <a:t>largest partial </a:t>
            </a:r>
            <a:r>
              <a:rPr lang="en-US" altLang="zh-CN" b="1" i="1" dirty="0" smtClean="0">
                <a:ea typeface="宋体" charset="-122"/>
              </a:rPr>
              <a:t>F</a:t>
            </a:r>
            <a:r>
              <a:rPr lang="en-US" altLang="zh-CN" b="1" dirty="0" smtClean="0">
                <a:ea typeface="宋体" charset="-122"/>
              </a:rPr>
              <a:t>-value</a:t>
            </a:r>
            <a:r>
              <a:rPr lang="en-US" altLang="zh-CN" dirty="0" smtClean="0">
                <a:ea typeface="宋体" charset="-122"/>
              </a:rPr>
              <a:t> (</a:t>
            </a:r>
            <a:r>
              <a:rPr lang="en-US" altLang="zh-CN" dirty="0">
                <a:ea typeface="宋体" charset="-122"/>
              </a:rPr>
              <a:t>F&gt;F</a:t>
            </a:r>
            <a:r>
              <a:rPr lang="en-US" altLang="zh-CN" baseline="-25000" dirty="0">
                <a:ea typeface="宋体" charset="-122"/>
              </a:rPr>
              <a:t>IN</a:t>
            </a:r>
            <a:r>
              <a:rPr lang="en-US" altLang="zh-CN" dirty="0" smtClean="0">
                <a:ea typeface="宋体" charset="-122"/>
                <a:cs typeface="Times New Roman" pitchFamily="18" charset="0"/>
              </a:rPr>
              <a:t>)</a:t>
            </a:r>
            <a:r>
              <a:rPr lang="en-US" altLang="zh-CN" dirty="0" smtClean="0">
                <a:ea typeface="宋体" charset="-122"/>
              </a:rPr>
              <a:t>. </a:t>
            </a:r>
            <a:endParaRPr lang="en-US" altLang="zh-CN" dirty="0">
              <a:ea typeface="宋体" charset="-122"/>
            </a:endParaRPr>
          </a:p>
          <a:p>
            <a:pPr marL="609600" indent="-609600">
              <a:lnSpc>
                <a:spcPct val="90000"/>
              </a:lnSpc>
              <a:buFontTx/>
              <a:buAutoNum type="arabicPeriod"/>
            </a:pPr>
            <a:r>
              <a:rPr lang="en-US" altLang="zh-CN" dirty="0">
                <a:ea typeface="宋体" charset="-122"/>
              </a:rPr>
              <a:t>If no </a:t>
            </a:r>
            <a:r>
              <a:rPr lang="en-US" altLang="zh-CN" dirty="0" smtClean="0">
                <a:ea typeface="宋体" charset="-122"/>
              </a:rPr>
              <a:t>partial F-value&gt;F</a:t>
            </a:r>
            <a:r>
              <a:rPr lang="en-US" altLang="zh-CN" baseline="-25000" dirty="0" smtClean="0">
                <a:ea typeface="宋体" charset="-122"/>
              </a:rPr>
              <a:t>IN</a:t>
            </a:r>
            <a:r>
              <a:rPr lang="en-US" altLang="zh-CN" dirty="0" smtClean="0">
                <a:ea typeface="宋体" charset="-122"/>
              </a:rPr>
              <a:t>, </a:t>
            </a:r>
            <a:r>
              <a:rPr lang="en-US" altLang="zh-CN" dirty="0">
                <a:ea typeface="宋体" charset="-122"/>
              </a:rPr>
              <a:t>stop.</a:t>
            </a:r>
          </a:p>
          <a:p>
            <a:pPr marL="609600" indent="-609600">
              <a:lnSpc>
                <a:spcPct val="90000"/>
              </a:lnSpc>
              <a:buFontTx/>
              <a:buAutoNum type="arabicPeriod"/>
            </a:pPr>
            <a:r>
              <a:rPr lang="en-US" altLang="zh-CN" dirty="0">
                <a:ea typeface="宋体" charset="-122"/>
              </a:rPr>
              <a:t>Step back and check </a:t>
            </a:r>
            <a:r>
              <a:rPr lang="en-US" altLang="zh-CN" dirty="0" smtClean="0">
                <a:ea typeface="宋体" charset="-122"/>
              </a:rPr>
              <a:t>partial F-value for x</a:t>
            </a:r>
            <a:r>
              <a:rPr lang="en-US" altLang="zh-CN" baseline="-25000" dirty="0" smtClean="0">
                <a:ea typeface="宋体" charset="-122"/>
              </a:rPr>
              <a:t>1</a:t>
            </a:r>
            <a:r>
              <a:rPr lang="en-US" altLang="zh-CN" dirty="0" smtClean="0">
                <a:ea typeface="宋体" charset="-122"/>
              </a:rPr>
              <a:t> and x</a:t>
            </a:r>
            <a:r>
              <a:rPr lang="en-US" altLang="zh-CN" baseline="-25000" dirty="0" smtClean="0">
                <a:ea typeface="宋体" charset="-122"/>
              </a:rPr>
              <a:t>2</a:t>
            </a:r>
            <a:r>
              <a:rPr lang="en-US" altLang="zh-CN" i="1" dirty="0" smtClean="0">
                <a:ea typeface="宋体" charset="-122"/>
                <a:cs typeface="Times New Roman" pitchFamily="18" charset="0"/>
              </a:rPr>
              <a:t>.  </a:t>
            </a:r>
            <a:r>
              <a:rPr lang="en-US" altLang="zh-CN" dirty="0">
                <a:ea typeface="宋体" charset="-122"/>
                <a:cs typeface="Times New Roman" pitchFamily="18" charset="0"/>
              </a:rPr>
              <a:t>If either </a:t>
            </a:r>
            <a:r>
              <a:rPr lang="en-US" altLang="zh-CN" dirty="0" smtClean="0">
                <a:ea typeface="宋体" charset="-122"/>
                <a:cs typeface="Times New Roman" pitchFamily="18" charset="0"/>
              </a:rPr>
              <a:t>partial F-value&lt;F</a:t>
            </a:r>
            <a:r>
              <a:rPr lang="en-US" altLang="zh-CN" baseline="-25000" dirty="0" smtClean="0">
                <a:ea typeface="宋体" charset="-122"/>
                <a:cs typeface="Times New Roman" pitchFamily="18" charset="0"/>
              </a:rPr>
              <a:t>OUT</a:t>
            </a:r>
            <a:r>
              <a:rPr lang="en-US" altLang="zh-CN" dirty="0" smtClean="0">
                <a:ea typeface="宋体" charset="-122"/>
                <a:cs typeface="Times New Roman" pitchFamily="18" charset="0"/>
              </a:rPr>
              <a:t>, </a:t>
            </a:r>
            <a:r>
              <a:rPr lang="en-US" altLang="zh-CN" dirty="0">
                <a:ea typeface="宋体" charset="-122"/>
                <a:cs typeface="Times New Roman" pitchFamily="18" charset="0"/>
              </a:rPr>
              <a:t>remove the predictor</a:t>
            </a:r>
            <a:r>
              <a:rPr lang="en-US" altLang="zh-CN" i="1" dirty="0">
                <a:ea typeface="宋体" charset="-122"/>
                <a:cs typeface="Times New Roman" pitchFamily="18" charset="0"/>
              </a:rPr>
              <a:t> </a:t>
            </a:r>
            <a:r>
              <a:rPr lang="en-US" altLang="zh-CN" dirty="0">
                <a:ea typeface="宋体" charset="-122"/>
                <a:cs typeface="Times New Roman" pitchFamily="18" charset="0"/>
              </a:rPr>
              <a:t>from the stepwise model.</a:t>
            </a:r>
            <a:endParaRPr lang="en-US" altLang="zh-CN" dirty="0">
              <a:ea typeface="宋体" charset="-122"/>
            </a:endParaRPr>
          </a:p>
        </p:txBody>
      </p:sp>
    </p:spTree>
    <p:extLst>
      <p:ext uri="{BB962C8B-B14F-4D97-AF65-F5344CB8AC3E}">
        <p14:creationId xmlns:p14="http://schemas.microsoft.com/office/powerpoint/2010/main" val="3425334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r>
              <a:rPr lang="en-US" altLang="zh-CN" sz="4000" dirty="0">
                <a:ea typeface="宋体" charset="-122"/>
              </a:rPr>
              <a:t>Stepwise </a:t>
            </a:r>
            <a:r>
              <a:rPr lang="en-US" altLang="zh-CN" sz="4000" dirty="0" smtClean="0">
                <a:ea typeface="宋体" charset="-122"/>
              </a:rPr>
              <a:t>Regression</a:t>
            </a:r>
            <a:r>
              <a:rPr lang="en-US" altLang="zh-CN" sz="4000" dirty="0">
                <a:ea typeface="宋体" charset="-122"/>
              </a:rPr>
              <a:t>:</a:t>
            </a:r>
            <a:br>
              <a:rPr lang="en-US" altLang="zh-CN" sz="4000" dirty="0">
                <a:ea typeface="宋体" charset="-122"/>
              </a:rPr>
            </a:br>
            <a:r>
              <a:rPr lang="en-US" altLang="zh-CN" sz="4000" dirty="0">
                <a:ea typeface="宋体" charset="-122"/>
              </a:rPr>
              <a:t>Stopping the </a:t>
            </a:r>
            <a:r>
              <a:rPr lang="en-US" altLang="zh-CN" sz="4000" dirty="0" smtClean="0">
                <a:ea typeface="宋体" charset="-122"/>
              </a:rPr>
              <a:t>Procedure</a:t>
            </a:r>
            <a:endParaRPr lang="en-US" altLang="zh-CN" sz="4000" dirty="0">
              <a:ea typeface="宋体" charset="-122"/>
            </a:endParaRPr>
          </a:p>
        </p:txBody>
      </p:sp>
      <p:sp>
        <p:nvSpPr>
          <p:cNvPr id="72707" name="Rectangle 3"/>
          <p:cNvSpPr>
            <a:spLocks noGrp="1" noChangeArrowheads="1"/>
          </p:cNvSpPr>
          <p:nvPr>
            <p:ph type="body" idx="1"/>
          </p:nvPr>
        </p:nvSpPr>
        <p:spPr/>
        <p:txBody>
          <a:bodyPr/>
          <a:lstStyle/>
          <a:p>
            <a:r>
              <a:rPr lang="en-US" altLang="zh-CN" dirty="0">
                <a:ea typeface="宋体" charset="-122"/>
              </a:rPr>
              <a:t>The procedure is stopped when adding an additional predictor does not yield a </a:t>
            </a:r>
            <a:r>
              <a:rPr lang="en-US" altLang="zh-CN" b="1" dirty="0">
                <a:ea typeface="宋体" charset="-122"/>
              </a:rPr>
              <a:t>partial F-value&gt;F</a:t>
            </a:r>
            <a:r>
              <a:rPr lang="en-US" altLang="zh-CN" b="1" baseline="-25000" dirty="0">
                <a:ea typeface="宋体" charset="-122"/>
              </a:rPr>
              <a:t>IN</a:t>
            </a:r>
            <a:r>
              <a:rPr lang="en-US" altLang="zh-CN" b="1" dirty="0">
                <a:ea typeface="宋体" charset="-122"/>
              </a:rPr>
              <a:t>.</a:t>
            </a:r>
          </a:p>
        </p:txBody>
      </p:sp>
    </p:spTree>
    <p:extLst>
      <p:ext uri="{BB962C8B-B14F-4D97-AF65-F5344CB8AC3E}">
        <p14:creationId xmlns:p14="http://schemas.microsoft.com/office/powerpoint/2010/main" val="2467686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 Model</a:t>
            </a:r>
            <a:endParaRPr lang="zh-CN" altLang="en-US" dirty="0"/>
          </a:p>
        </p:txBody>
      </p:sp>
      <p:sp>
        <p:nvSpPr>
          <p:cNvPr id="3" name="内容占位符 2"/>
          <p:cNvSpPr>
            <a:spLocks noGrp="1"/>
          </p:cNvSpPr>
          <p:nvPr>
            <p:ph idx="1"/>
          </p:nvPr>
        </p:nvSpPr>
        <p:spPr/>
        <p:txBody>
          <a:bodyPr/>
          <a:lstStyle/>
          <a:p>
            <a:r>
              <a:rPr lang="en-US" altLang="zh-CN" dirty="0" smtClean="0"/>
              <a:t>Lasso: Least Absolute Shrinkage </a:t>
            </a:r>
            <a:r>
              <a:rPr lang="en-US" altLang="zh-CN" dirty="0"/>
              <a:t>and Selection Operator</a:t>
            </a:r>
            <a:endParaRPr lang="en-US" altLang="zh-CN" dirty="0" smtClean="0"/>
          </a:p>
          <a:p>
            <a:r>
              <a:rPr lang="en-US" altLang="zh-CN" dirty="0" smtClean="0"/>
              <a:t>Minimize</a:t>
            </a:r>
          </a:p>
          <a:p>
            <a:endParaRPr lang="en-US" altLang="zh-CN" dirty="0"/>
          </a:p>
          <a:p>
            <a:r>
              <a:rPr lang="en-US" altLang="zh-CN" dirty="0" smtClean="0"/>
              <a:t>Equivalent to </a:t>
            </a:r>
            <a:r>
              <a:rPr lang="en-US" altLang="zh-CN" dirty="0"/>
              <a:t>minimizing sum of squares with </a:t>
            </a:r>
            <a:r>
              <a:rPr lang="en-US" altLang="zh-CN" dirty="0" smtClean="0"/>
              <a:t>constraint (</a:t>
            </a:r>
            <a:r>
              <a:rPr lang="en-US" altLang="zh-CN" dirty="0" err="1" smtClean="0"/>
              <a:t>Lagarangian</a:t>
            </a:r>
            <a:r>
              <a:rPr lang="en-US" altLang="zh-CN" dirty="0" smtClean="0"/>
              <a:t> function)</a:t>
            </a:r>
          </a:p>
        </p:txBody>
      </p:sp>
      <p:graphicFrame>
        <p:nvGraphicFramePr>
          <p:cNvPr id="4" name="对象 3"/>
          <p:cNvGraphicFramePr>
            <a:graphicFrameLocks noChangeAspect="1"/>
          </p:cNvGraphicFramePr>
          <p:nvPr>
            <p:extLst>
              <p:ext uri="{D42A27DB-BD31-4B8C-83A1-F6EECF244321}">
                <p14:modId xmlns:p14="http://schemas.microsoft.com/office/powerpoint/2010/main" val="3956623533"/>
              </p:ext>
            </p:extLst>
          </p:nvPr>
        </p:nvGraphicFramePr>
        <p:xfrm>
          <a:off x="3003550" y="2924175"/>
          <a:ext cx="4789488" cy="928688"/>
        </p:xfrm>
        <a:graphic>
          <a:graphicData uri="http://schemas.openxmlformats.org/presentationml/2006/ole">
            <mc:AlternateContent xmlns:mc="http://schemas.openxmlformats.org/markup-compatibility/2006">
              <mc:Choice xmlns:v="urn:schemas-microsoft-com:vml" Requires="v">
                <p:oleObj spid="_x0000_s12491" name="Formula" r:id="rId3" imgW="2414520" imgH="468720" progId="Equation.Ribbit">
                  <p:embed/>
                </p:oleObj>
              </mc:Choice>
              <mc:Fallback>
                <p:oleObj name="Formula" r:id="rId3" imgW="2414520" imgH="468720" progId="Equation.Ribbit">
                  <p:embed/>
                  <p:pic>
                    <p:nvPicPr>
                      <p:cNvPr id="0" name=""/>
                      <p:cNvPicPr/>
                      <p:nvPr/>
                    </p:nvPicPr>
                    <p:blipFill>
                      <a:blip r:embed="rId4"/>
                      <a:stretch>
                        <a:fillRect/>
                      </a:stretch>
                    </p:blipFill>
                    <p:spPr>
                      <a:xfrm>
                        <a:off x="3003550" y="2924175"/>
                        <a:ext cx="4789488" cy="9286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31749552"/>
              </p:ext>
            </p:extLst>
          </p:nvPr>
        </p:nvGraphicFramePr>
        <p:xfrm>
          <a:off x="3779912" y="5013176"/>
          <a:ext cx="1466850" cy="928688"/>
        </p:xfrm>
        <a:graphic>
          <a:graphicData uri="http://schemas.openxmlformats.org/presentationml/2006/ole">
            <mc:AlternateContent xmlns:mc="http://schemas.openxmlformats.org/markup-compatibility/2006">
              <mc:Choice xmlns:v="urn:schemas-microsoft-com:vml" Requires="v">
                <p:oleObj spid="_x0000_s12492" name="Formula" r:id="rId5" imgW="739440" imgH="468720" progId="Equation.Ribbit">
                  <p:embed/>
                </p:oleObj>
              </mc:Choice>
              <mc:Fallback>
                <p:oleObj name="Formula" r:id="rId5" imgW="739440" imgH="468720" progId="Equation.Ribbit">
                  <p:embed/>
                  <p:pic>
                    <p:nvPicPr>
                      <p:cNvPr id="0" name=""/>
                      <p:cNvPicPr/>
                      <p:nvPr/>
                    </p:nvPicPr>
                    <p:blipFill>
                      <a:blip r:embed="rId6"/>
                      <a:stretch>
                        <a:fillRect/>
                      </a:stretch>
                    </p:blipFill>
                    <p:spPr>
                      <a:xfrm>
                        <a:off x="3779912" y="5013176"/>
                        <a:ext cx="1466850" cy="928688"/>
                      </a:xfrm>
                      <a:prstGeom prst="rect">
                        <a:avLst/>
                      </a:prstGeom>
                    </p:spPr>
                  </p:pic>
                </p:oleObj>
              </mc:Fallback>
            </mc:AlternateContent>
          </a:graphicData>
        </a:graphic>
      </p:graphicFrame>
    </p:spTree>
    <p:extLst>
      <p:ext uri="{BB962C8B-B14F-4D97-AF65-F5344CB8AC3E}">
        <p14:creationId xmlns:p14="http://schemas.microsoft.com/office/powerpoint/2010/main" val="30642688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 Explanation</a:t>
            </a:r>
            <a:endParaRPr lang="zh-CN" altLang="en-US" dirty="0"/>
          </a:p>
        </p:txBody>
      </p:sp>
      <p:sp>
        <p:nvSpPr>
          <p:cNvPr id="3" name="内容占位符 2"/>
          <p:cNvSpPr>
            <a:spLocks noGrp="1"/>
          </p:cNvSpPr>
          <p:nvPr>
            <p:ph idx="1"/>
          </p:nvPr>
        </p:nvSpPr>
        <p:spPr/>
        <p:txBody>
          <a:bodyPr>
            <a:normAutofit fontScale="92500" lnSpcReduction="20000"/>
          </a:bodyPr>
          <a:lstStyle/>
          <a:p>
            <a:pPr algn="just"/>
            <a:r>
              <a:rPr lang="en-US" altLang="zh-CN" dirty="0"/>
              <a:t>The bound "s" is a tuning parameter. When "s" is large enough, the constraint has no effect and the solution is just the usual multiple linear least squares regression of y on x</a:t>
            </a:r>
            <a:r>
              <a:rPr lang="en-US" altLang="zh-CN" baseline="-25000" dirty="0"/>
              <a:t>1</a:t>
            </a:r>
            <a:r>
              <a:rPr lang="en-US" altLang="zh-CN" dirty="0"/>
              <a:t>, x</a:t>
            </a:r>
            <a:r>
              <a:rPr lang="en-US" altLang="zh-CN" baseline="-25000" dirty="0"/>
              <a:t>2</a:t>
            </a:r>
            <a:r>
              <a:rPr lang="en-US" altLang="zh-CN" dirty="0"/>
              <a:t>, ...</a:t>
            </a:r>
            <a:r>
              <a:rPr lang="en-US" altLang="zh-CN" dirty="0" err="1"/>
              <a:t>x</a:t>
            </a:r>
            <a:r>
              <a:rPr lang="en-US" altLang="zh-CN" baseline="-25000" dirty="0" err="1"/>
              <a:t>p</a:t>
            </a:r>
            <a:r>
              <a:rPr lang="en-US" altLang="zh-CN" dirty="0"/>
              <a:t>. </a:t>
            </a:r>
            <a:endParaRPr lang="en-US" altLang="zh-CN" dirty="0" smtClean="0"/>
          </a:p>
          <a:p>
            <a:pPr algn="just"/>
            <a:r>
              <a:rPr lang="en-US" altLang="zh-CN" dirty="0" smtClean="0"/>
              <a:t>However </a:t>
            </a:r>
            <a:r>
              <a:rPr lang="en-US" altLang="zh-CN" dirty="0"/>
              <a:t>when for smaller values of s (s&gt;=0) the solutions are shrunken versions of the least squares estimates. </a:t>
            </a:r>
            <a:r>
              <a:rPr lang="en-US" altLang="zh-CN" dirty="0" err="1" smtClean="0"/>
              <a:t>Often,some</a:t>
            </a:r>
            <a:r>
              <a:rPr lang="en-US" altLang="zh-CN" dirty="0" smtClean="0"/>
              <a:t> </a:t>
            </a:r>
            <a:r>
              <a:rPr lang="en-US" altLang="zh-CN" dirty="0"/>
              <a:t>of the coefficients </a:t>
            </a:r>
            <a:r>
              <a:rPr lang="en-US" altLang="zh-CN" dirty="0" err="1"/>
              <a:t>b</a:t>
            </a:r>
            <a:r>
              <a:rPr lang="en-US" altLang="zh-CN" baseline="-25000" dirty="0" err="1"/>
              <a:t>j</a:t>
            </a:r>
            <a:r>
              <a:rPr lang="en-US" altLang="zh-CN" dirty="0"/>
              <a:t> are zero. Choosing "s" is like choosing the number of predictors to use in a regression model, and cross-validation is a good tool for estimating the best value for "s</a:t>
            </a:r>
            <a:r>
              <a:rPr lang="en-US" altLang="zh-CN" dirty="0" smtClean="0"/>
              <a:t>".</a:t>
            </a:r>
            <a:endParaRPr lang="zh-CN" altLang="en-US" dirty="0"/>
          </a:p>
        </p:txBody>
      </p:sp>
      <p:sp>
        <p:nvSpPr>
          <p:cNvPr id="4" name="TextBox 3"/>
          <p:cNvSpPr txBox="1"/>
          <p:nvPr/>
        </p:nvSpPr>
        <p:spPr>
          <a:xfrm>
            <a:off x="3491880" y="6277962"/>
            <a:ext cx="5472608" cy="369332"/>
          </a:xfrm>
          <a:prstGeom prst="rect">
            <a:avLst/>
          </a:prstGeom>
          <a:noFill/>
        </p:spPr>
        <p:txBody>
          <a:bodyPr wrap="square" rtlCol="0">
            <a:spAutoFit/>
          </a:bodyPr>
          <a:lstStyle/>
          <a:p>
            <a:r>
              <a:rPr lang="en-US" altLang="zh-CN" dirty="0"/>
              <a:t>http://statweb.stanford.edu/~tibs/lasso/simple.html</a:t>
            </a:r>
            <a:endParaRPr lang="zh-CN" altLang="en-US" dirty="0"/>
          </a:p>
        </p:txBody>
      </p:sp>
    </p:spTree>
    <p:extLst>
      <p:ext uri="{BB962C8B-B14F-4D97-AF65-F5344CB8AC3E}">
        <p14:creationId xmlns:p14="http://schemas.microsoft.com/office/powerpoint/2010/main" val="36868691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Ridge Regression</a:t>
            </a:r>
            <a:endParaRPr lang="zh-CN" altLang="en-US" dirty="0"/>
          </a:p>
        </p:txBody>
      </p:sp>
      <p:sp>
        <p:nvSpPr>
          <p:cNvPr id="3" name="内容占位符 2"/>
          <p:cNvSpPr>
            <a:spLocks noGrp="1"/>
          </p:cNvSpPr>
          <p:nvPr>
            <p:ph idx="1"/>
          </p:nvPr>
        </p:nvSpPr>
        <p:spPr/>
        <p:txBody>
          <a:bodyPr/>
          <a:lstStyle/>
          <a:p>
            <a:r>
              <a:rPr lang="en-US" altLang="zh-CN" dirty="0" smtClean="0"/>
              <a:t>Minimize</a:t>
            </a:r>
          </a:p>
          <a:p>
            <a:endParaRPr lang="en-US" altLang="zh-CN" dirty="0"/>
          </a:p>
          <a:p>
            <a:endParaRPr lang="en-US" altLang="zh-CN" dirty="0" smtClean="0"/>
          </a:p>
          <a:p>
            <a:r>
              <a:rPr lang="en-US" altLang="zh-CN" dirty="0"/>
              <a:t>Equivalent to minimizing sum of squares with constraint</a:t>
            </a:r>
            <a:endParaRPr lang="en-US" altLang="zh-CN" dirty="0" smtClean="0"/>
          </a:p>
          <a:p>
            <a:endParaRPr lang="en-US" altLang="zh-CN" dirty="0"/>
          </a:p>
          <a:p>
            <a:r>
              <a:rPr lang="en-US" altLang="zh-CN" dirty="0" smtClean="0"/>
              <a:t>Close-form solution</a:t>
            </a:r>
          </a:p>
        </p:txBody>
      </p:sp>
      <p:graphicFrame>
        <p:nvGraphicFramePr>
          <p:cNvPr id="4" name="对象 3"/>
          <p:cNvGraphicFramePr>
            <a:graphicFrameLocks noChangeAspect="1"/>
          </p:cNvGraphicFramePr>
          <p:nvPr>
            <p:extLst>
              <p:ext uri="{D42A27DB-BD31-4B8C-83A1-F6EECF244321}">
                <p14:modId xmlns:p14="http://schemas.microsoft.com/office/powerpoint/2010/main" val="503327318"/>
              </p:ext>
            </p:extLst>
          </p:nvPr>
        </p:nvGraphicFramePr>
        <p:xfrm>
          <a:off x="2066925" y="2349500"/>
          <a:ext cx="4814888" cy="928688"/>
        </p:xfrm>
        <a:graphic>
          <a:graphicData uri="http://schemas.openxmlformats.org/presentationml/2006/ole">
            <mc:AlternateContent xmlns:mc="http://schemas.openxmlformats.org/markup-compatibility/2006">
              <mc:Choice xmlns:v="urn:schemas-microsoft-com:vml" Requires="v">
                <p:oleObj spid="_x0000_s13609" name="Formula" r:id="rId3" imgW="2427120" imgH="468720" progId="Equation.Ribbit">
                  <p:embed/>
                </p:oleObj>
              </mc:Choice>
              <mc:Fallback>
                <p:oleObj name="Formula" r:id="rId3" imgW="2427120" imgH="468720" progId="Equation.Ribbit">
                  <p:embed/>
                  <p:pic>
                    <p:nvPicPr>
                      <p:cNvPr id="0" name=""/>
                      <p:cNvPicPr/>
                      <p:nvPr/>
                    </p:nvPicPr>
                    <p:blipFill>
                      <a:blip r:embed="rId4"/>
                      <a:stretch>
                        <a:fillRect/>
                      </a:stretch>
                    </p:blipFill>
                    <p:spPr>
                      <a:xfrm>
                        <a:off x="2066925" y="2349500"/>
                        <a:ext cx="4814888" cy="92868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59201688"/>
              </p:ext>
            </p:extLst>
          </p:nvPr>
        </p:nvGraphicFramePr>
        <p:xfrm>
          <a:off x="2483768" y="5661248"/>
          <a:ext cx="3816350" cy="458788"/>
        </p:xfrm>
        <a:graphic>
          <a:graphicData uri="http://schemas.openxmlformats.org/presentationml/2006/ole">
            <mc:AlternateContent xmlns:mc="http://schemas.openxmlformats.org/markup-compatibility/2006">
              <mc:Choice xmlns:v="urn:schemas-microsoft-com:vml" Requires="v">
                <p:oleObj spid="_x0000_s13610" name="Formula" r:id="rId5" imgW="1924200" imgH="231480" progId="Equation.Ribbit">
                  <p:embed/>
                </p:oleObj>
              </mc:Choice>
              <mc:Fallback>
                <p:oleObj name="Formula" r:id="rId5" imgW="1924200" imgH="231480" progId="Equation.Ribbit">
                  <p:embed/>
                  <p:pic>
                    <p:nvPicPr>
                      <p:cNvPr id="0" name=""/>
                      <p:cNvPicPr/>
                      <p:nvPr/>
                    </p:nvPicPr>
                    <p:blipFill>
                      <a:blip r:embed="rId6"/>
                      <a:stretch>
                        <a:fillRect/>
                      </a:stretch>
                    </p:blipFill>
                    <p:spPr>
                      <a:xfrm>
                        <a:off x="2483768" y="5661248"/>
                        <a:ext cx="3816350" cy="45878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07099076"/>
              </p:ext>
            </p:extLst>
          </p:nvPr>
        </p:nvGraphicFramePr>
        <p:xfrm>
          <a:off x="3505200" y="4076700"/>
          <a:ext cx="1585913" cy="928688"/>
        </p:xfrm>
        <a:graphic>
          <a:graphicData uri="http://schemas.openxmlformats.org/presentationml/2006/ole">
            <mc:AlternateContent xmlns:mc="http://schemas.openxmlformats.org/markup-compatibility/2006">
              <mc:Choice xmlns:v="urn:schemas-microsoft-com:vml" Requires="v">
                <p:oleObj spid="_x0000_s13611" name="Formula" r:id="rId7" imgW="800280" imgH="468720" progId="Equation.Ribbit">
                  <p:embed/>
                </p:oleObj>
              </mc:Choice>
              <mc:Fallback>
                <p:oleObj name="Formula" r:id="rId7" imgW="800280" imgH="468720" progId="Equation.Ribbit">
                  <p:embed/>
                  <p:pic>
                    <p:nvPicPr>
                      <p:cNvPr id="0" name="对象 4"/>
                      <p:cNvPicPr>
                        <a:picLocks noChangeAspect="1" noChangeArrowheads="1"/>
                      </p:cNvPicPr>
                      <p:nvPr/>
                    </p:nvPicPr>
                    <p:blipFill>
                      <a:blip r:embed="rId8"/>
                      <a:srcRect/>
                      <a:stretch>
                        <a:fillRect/>
                      </a:stretch>
                    </p:blipFill>
                    <p:spPr bwMode="auto">
                      <a:xfrm>
                        <a:off x="3505200" y="4076700"/>
                        <a:ext cx="15859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12428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Picture of Lasso and Ridge Regression</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806817"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175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Algorithms for Lasso</a:t>
            </a:r>
            <a:endParaRPr lang="zh-CN" altLang="en-US" dirty="0"/>
          </a:p>
        </p:txBody>
      </p:sp>
      <p:sp>
        <p:nvSpPr>
          <p:cNvPr id="3" name="内容占位符 2"/>
          <p:cNvSpPr>
            <a:spLocks noGrp="1"/>
          </p:cNvSpPr>
          <p:nvPr>
            <p:ph idx="1"/>
          </p:nvPr>
        </p:nvSpPr>
        <p:spPr/>
        <p:txBody>
          <a:bodyPr/>
          <a:lstStyle/>
          <a:p>
            <a:r>
              <a:rPr lang="en-US" altLang="zh-CN" dirty="0"/>
              <a:t>Standard convex optimizer</a:t>
            </a:r>
          </a:p>
          <a:p>
            <a:r>
              <a:rPr lang="en-US" altLang="zh-CN" dirty="0" smtClean="0"/>
              <a:t>Least </a:t>
            </a:r>
            <a:r>
              <a:rPr lang="en-US" altLang="zh-CN" dirty="0"/>
              <a:t>angle regression (LAR) - </a:t>
            </a:r>
            <a:r>
              <a:rPr lang="en-US" altLang="zh-CN" dirty="0" err="1"/>
              <a:t>Efron</a:t>
            </a:r>
            <a:r>
              <a:rPr lang="en-US" altLang="zh-CN" dirty="0"/>
              <a:t> et al 2004- computes</a:t>
            </a:r>
          </a:p>
          <a:p>
            <a:r>
              <a:rPr lang="en-US" altLang="zh-CN" dirty="0" smtClean="0"/>
              <a:t>Entire </a:t>
            </a:r>
            <a:r>
              <a:rPr lang="en-US" altLang="zh-CN" dirty="0"/>
              <a:t>path of solutions. State-of-the-Art until 2008</a:t>
            </a:r>
          </a:p>
          <a:p>
            <a:r>
              <a:rPr lang="en-US" altLang="zh-CN" dirty="0" err="1" smtClean="0"/>
              <a:t>Pathwise</a:t>
            </a:r>
            <a:r>
              <a:rPr lang="en-US" altLang="zh-CN" dirty="0" smtClean="0"/>
              <a:t> </a:t>
            </a:r>
            <a:r>
              <a:rPr lang="en-US" altLang="zh-CN" dirty="0"/>
              <a:t>coordinate </a:t>
            </a:r>
            <a:r>
              <a:rPr lang="en-US" altLang="zh-CN" dirty="0" smtClean="0"/>
              <a:t>descent---New</a:t>
            </a:r>
            <a:endParaRPr lang="zh-CN" altLang="en-US" dirty="0"/>
          </a:p>
        </p:txBody>
      </p:sp>
    </p:spTree>
    <p:extLst>
      <p:ext uri="{BB962C8B-B14F-4D97-AF65-F5344CB8AC3E}">
        <p14:creationId xmlns:p14="http://schemas.microsoft.com/office/powerpoint/2010/main" val="2022222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zh-CN" altLang="en-US" dirty="0" smtClean="0"/>
              <a:t>求解</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定理：</a:t>
            </a:r>
            <a:r>
              <a:rPr lang="en-US" altLang="zh-CN" dirty="0" smtClean="0"/>
              <a:t>Denote the gradient of                       by                                  . Then a necessary and sufficient condition for     to the solution of lasso problem is:</a:t>
            </a:r>
          </a:p>
          <a:p>
            <a:endParaRPr lang="en-US" altLang="zh-CN" dirty="0"/>
          </a:p>
          <a:p>
            <a:endParaRPr lang="en-US" altLang="zh-CN" dirty="0" smtClean="0"/>
          </a:p>
          <a:p>
            <a:r>
              <a:rPr lang="en-US" altLang="zh-CN" dirty="0" smtClean="0"/>
              <a:t>Moreover, if the solution is not unique (e.g. if n&gt;p) </a:t>
            </a:r>
            <a:r>
              <a:rPr lang="en-US" altLang="zh-CN" dirty="0" smtClean="0"/>
              <a:t>and                </a:t>
            </a:r>
            <a:r>
              <a:rPr lang="en-US" altLang="zh-CN" dirty="0" smtClean="0"/>
              <a:t>for some solution    </a:t>
            </a:r>
            <a:r>
              <a:rPr lang="en-US" altLang="zh-CN" dirty="0" smtClean="0"/>
              <a:t>  then                                                                </a:t>
            </a:r>
          </a:p>
          <a:p>
            <a:pPr marL="0" indent="0">
              <a:buNone/>
            </a:pPr>
            <a:r>
              <a:rPr lang="en-US" altLang="zh-CN" dirty="0"/>
              <a:t> </a:t>
            </a:r>
            <a:r>
              <a:rPr lang="en-US" altLang="zh-CN" dirty="0" smtClean="0"/>
              <a:t>                </a:t>
            </a:r>
            <a:r>
              <a:rPr lang="en-US" altLang="zh-CN" dirty="0" smtClean="0"/>
              <a:t>for </a:t>
            </a:r>
            <a:r>
              <a:rPr lang="en-US" altLang="zh-CN" dirty="0" smtClean="0"/>
              <a:t>all solutions.</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184560501"/>
              </p:ext>
            </p:extLst>
          </p:nvPr>
        </p:nvGraphicFramePr>
        <p:xfrm>
          <a:off x="6012160" y="1700808"/>
          <a:ext cx="2155825" cy="357187"/>
        </p:xfrm>
        <a:graphic>
          <a:graphicData uri="http://schemas.openxmlformats.org/presentationml/2006/ole">
            <mc:AlternateContent xmlns:mc="http://schemas.openxmlformats.org/markup-compatibility/2006">
              <mc:Choice xmlns:v="urn:schemas-microsoft-com:vml" Requires="v">
                <p:oleObj spid="_x0000_s33868" name="Formula" r:id="rId3" imgW="1172520" imgH="194400" progId="Equation.Ribbit">
                  <p:embed/>
                </p:oleObj>
              </mc:Choice>
              <mc:Fallback>
                <p:oleObj name="Formula" r:id="rId3" imgW="1172520" imgH="194400" progId="Equation.Ribbit">
                  <p:embed/>
                  <p:pic>
                    <p:nvPicPr>
                      <p:cNvPr id="0" name=""/>
                      <p:cNvPicPr/>
                      <p:nvPr/>
                    </p:nvPicPr>
                    <p:blipFill>
                      <a:blip r:embed="rId4"/>
                      <a:stretch>
                        <a:fillRect/>
                      </a:stretch>
                    </p:blipFill>
                    <p:spPr>
                      <a:xfrm>
                        <a:off x="6012160" y="1700808"/>
                        <a:ext cx="2155825" cy="35718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98490049"/>
              </p:ext>
            </p:extLst>
          </p:nvPr>
        </p:nvGraphicFramePr>
        <p:xfrm>
          <a:off x="1535113" y="2133600"/>
          <a:ext cx="2689225" cy="309563"/>
        </p:xfrm>
        <a:graphic>
          <a:graphicData uri="http://schemas.openxmlformats.org/presentationml/2006/ole">
            <mc:AlternateContent xmlns:mc="http://schemas.openxmlformats.org/markup-compatibility/2006">
              <mc:Choice xmlns:v="urn:schemas-microsoft-com:vml" Requires="v">
                <p:oleObj spid="_x0000_s33869" name="Formula" r:id="rId5" imgW="1677960" imgH="194400" progId="Equation.Ribbit">
                  <p:embed/>
                </p:oleObj>
              </mc:Choice>
              <mc:Fallback>
                <p:oleObj name="Formula" r:id="rId5" imgW="1677960" imgH="194400" progId="Equation.Ribbit">
                  <p:embed/>
                  <p:pic>
                    <p:nvPicPr>
                      <p:cNvPr id="0" name=""/>
                      <p:cNvPicPr/>
                      <p:nvPr/>
                    </p:nvPicPr>
                    <p:blipFill>
                      <a:blip r:embed="rId6"/>
                      <a:stretch>
                        <a:fillRect/>
                      </a:stretch>
                    </p:blipFill>
                    <p:spPr>
                      <a:xfrm>
                        <a:off x="1535113" y="2133600"/>
                        <a:ext cx="2689225" cy="3095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1551092"/>
              </p:ext>
            </p:extLst>
          </p:nvPr>
        </p:nvGraphicFramePr>
        <p:xfrm>
          <a:off x="4716016" y="2564904"/>
          <a:ext cx="171450" cy="352985"/>
        </p:xfrm>
        <a:graphic>
          <a:graphicData uri="http://schemas.openxmlformats.org/presentationml/2006/ole">
            <mc:AlternateContent xmlns:mc="http://schemas.openxmlformats.org/markup-compatibility/2006">
              <mc:Choice xmlns:v="urn:schemas-microsoft-com:vml" Requires="v">
                <p:oleObj spid="_x0000_s33870" name="Formula" r:id="rId7" imgW="95400" imgH="196920" progId="Equation.Ribbit">
                  <p:embed/>
                </p:oleObj>
              </mc:Choice>
              <mc:Fallback>
                <p:oleObj name="Formula" r:id="rId7" imgW="95400" imgH="196920" progId="Equation.Ribbit">
                  <p:embed/>
                  <p:pic>
                    <p:nvPicPr>
                      <p:cNvPr id="0" name=""/>
                      <p:cNvPicPr/>
                      <p:nvPr/>
                    </p:nvPicPr>
                    <p:blipFill>
                      <a:blip r:embed="rId8"/>
                      <a:stretch>
                        <a:fillRect/>
                      </a:stretch>
                    </p:blipFill>
                    <p:spPr>
                      <a:xfrm>
                        <a:off x="4716016" y="2564904"/>
                        <a:ext cx="171450" cy="35298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34977927"/>
              </p:ext>
            </p:extLst>
          </p:nvPr>
        </p:nvGraphicFramePr>
        <p:xfrm>
          <a:off x="2112963" y="3494088"/>
          <a:ext cx="4521200" cy="827087"/>
        </p:xfrm>
        <a:graphic>
          <a:graphicData uri="http://schemas.openxmlformats.org/presentationml/2006/ole">
            <mc:AlternateContent xmlns:mc="http://schemas.openxmlformats.org/markup-compatibility/2006">
              <mc:Choice xmlns:v="urn:schemas-microsoft-com:vml" Requires="v">
                <p:oleObj spid="_x0000_s33871" name="Formula" r:id="rId9" imgW="2287440" imgH="416880" progId="Equation.Ribbit">
                  <p:embed/>
                </p:oleObj>
              </mc:Choice>
              <mc:Fallback>
                <p:oleObj name="Formula" r:id="rId9" imgW="2287440" imgH="416880" progId="Equation.Ribbit">
                  <p:embed/>
                  <p:pic>
                    <p:nvPicPr>
                      <p:cNvPr id="0" name=""/>
                      <p:cNvPicPr/>
                      <p:nvPr/>
                    </p:nvPicPr>
                    <p:blipFill>
                      <a:blip r:embed="rId10"/>
                      <a:stretch>
                        <a:fillRect/>
                      </a:stretch>
                    </p:blipFill>
                    <p:spPr>
                      <a:xfrm>
                        <a:off x="2112963" y="3494088"/>
                        <a:ext cx="4521200" cy="8270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67239826"/>
              </p:ext>
            </p:extLst>
          </p:nvPr>
        </p:nvGraphicFramePr>
        <p:xfrm>
          <a:off x="2555776" y="5013176"/>
          <a:ext cx="1107184" cy="350962"/>
        </p:xfrm>
        <a:graphic>
          <a:graphicData uri="http://schemas.openxmlformats.org/presentationml/2006/ole">
            <mc:AlternateContent xmlns:mc="http://schemas.openxmlformats.org/markup-compatibility/2006">
              <mc:Choice xmlns:v="urn:schemas-microsoft-com:vml" Requires="v">
                <p:oleObj spid="_x0000_s33872" name="Formula" r:id="rId11" imgW="669600" imgH="212400" progId="Equation.Ribbit">
                  <p:embed/>
                </p:oleObj>
              </mc:Choice>
              <mc:Fallback>
                <p:oleObj name="Formula" r:id="rId11" imgW="669600" imgH="212400" progId="Equation.Ribbit">
                  <p:embed/>
                  <p:pic>
                    <p:nvPicPr>
                      <p:cNvPr id="0" name=""/>
                      <p:cNvPicPr/>
                      <p:nvPr/>
                    </p:nvPicPr>
                    <p:blipFill>
                      <a:blip r:embed="rId12"/>
                      <a:stretch>
                        <a:fillRect/>
                      </a:stretch>
                    </p:blipFill>
                    <p:spPr>
                      <a:xfrm>
                        <a:off x="2555776" y="5013176"/>
                        <a:ext cx="1107184" cy="35096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1703821"/>
              </p:ext>
            </p:extLst>
          </p:nvPr>
        </p:nvGraphicFramePr>
        <p:xfrm>
          <a:off x="6876256" y="5013176"/>
          <a:ext cx="260350" cy="388938"/>
        </p:xfrm>
        <a:graphic>
          <a:graphicData uri="http://schemas.openxmlformats.org/presentationml/2006/ole">
            <mc:AlternateContent xmlns:mc="http://schemas.openxmlformats.org/markup-compatibility/2006">
              <mc:Choice xmlns:v="urn:schemas-microsoft-com:vml" Requires="v">
                <p:oleObj spid="_x0000_s33873" name="Formula" r:id="rId13" imgW="131040" imgH="196920" progId="Equation.Ribbit">
                  <p:embed/>
                </p:oleObj>
              </mc:Choice>
              <mc:Fallback>
                <p:oleObj name="Formula" r:id="rId13" imgW="131040" imgH="196920" progId="Equation.Ribbit">
                  <p:embed/>
                  <p:pic>
                    <p:nvPicPr>
                      <p:cNvPr id="0" name=""/>
                      <p:cNvPicPr/>
                      <p:nvPr/>
                    </p:nvPicPr>
                    <p:blipFill>
                      <a:blip r:embed="rId14"/>
                      <a:stretch>
                        <a:fillRect/>
                      </a:stretch>
                    </p:blipFill>
                    <p:spPr>
                      <a:xfrm>
                        <a:off x="6876256" y="5013176"/>
                        <a:ext cx="260350" cy="38893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126552844"/>
              </p:ext>
            </p:extLst>
          </p:nvPr>
        </p:nvGraphicFramePr>
        <p:xfrm>
          <a:off x="1043608" y="5517232"/>
          <a:ext cx="827088" cy="420688"/>
        </p:xfrm>
        <a:graphic>
          <a:graphicData uri="http://schemas.openxmlformats.org/presentationml/2006/ole">
            <mc:AlternateContent xmlns:mc="http://schemas.openxmlformats.org/markup-compatibility/2006">
              <mc:Choice xmlns:v="urn:schemas-microsoft-com:vml" Requires="v">
                <p:oleObj spid="_x0000_s33874" name="Formula" r:id="rId15" imgW="417960" imgH="212400" progId="Equation.Ribbit">
                  <p:embed/>
                </p:oleObj>
              </mc:Choice>
              <mc:Fallback>
                <p:oleObj name="Formula" r:id="rId15" imgW="417960" imgH="212400" progId="Equation.Ribbit">
                  <p:embed/>
                  <p:pic>
                    <p:nvPicPr>
                      <p:cNvPr id="0" name=""/>
                      <p:cNvPicPr/>
                      <p:nvPr/>
                    </p:nvPicPr>
                    <p:blipFill>
                      <a:blip r:embed="rId16"/>
                      <a:stretch>
                        <a:fillRect/>
                      </a:stretch>
                    </p:blipFill>
                    <p:spPr>
                      <a:xfrm>
                        <a:off x="1043608" y="5517232"/>
                        <a:ext cx="827088" cy="420688"/>
                      </a:xfrm>
                      <a:prstGeom prst="rect">
                        <a:avLst/>
                      </a:prstGeom>
                    </p:spPr>
                  </p:pic>
                </p:oleObj>
              </mc:Fallback>
            </mc:AlternateContent>
          </a:graphicData>
        </a:graphic>
      </p:graphicFrame>
    </p:spTree>
    <p:extLst>
      <p:ext uri="{BB962C8B-B14F-4D97-AF65-F5344CB8AC3E}">
        <p14:creationId xmlns:p14="http://schemas.microsoft.com/office/powerpoint/2010/main" val="35796298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次梯度</a:t>
            </a:r>
            <a:r>
              <a:rPr lang="en-US" altLang="zh-CN" dirty="0" smtClean="0"/>
              <a:t>(</a:t>
            </a:r>
            <a:r>
              <a:rPr lang="en-US" altLang="zh-CN" dirty="0" err="1" smtClean="0"/>
              <a:t>Subgradient</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设凸函数                      是</a:t>
            </a:r>
            <a:r>
              <a:rPr lang="en-US" altLang="zh-CN" dirty="0" smtClean="0"/>
              <a:t>R</a:t>
            </a:r>
            <a:r>
              <a:rPr lang="en-US" altLang="zh-CN" baseline="30000" dirty="0" smtClean="0"/>
              <a:t>n</a:t>
            </a:r>
            <a:r>
              <a:rPr lang="zh-CN" altLang="en-US" dirty="0" smtClean="0"/>
              <a:t>上的凸集</a:t>
            </a:r>
            <a:r>
              <a:rPr lang="en-US" altLang="zh-CN" dirty="0" smtClean="0"/>
              <a:t>, </a:t>
            </a:r>
            <a:r>
              <a:rPr lang="zh-CN" altLang="en-US" dirty="0" smtClean="0"/>
              <a:t>如果函数在</a:t>
            </a:r>
            <a:r>
              <a:rPr lang="en-US" altLang="zh-CN" dirty="0" smtClean="0"/>
              <a:t>x</a:t>
            </a:r>
            <a:r>
              <a:rPr lang="en-US" altLang="zh-CN" baseline="-25000" dirty="0" smtClean="0"/>
              <a:t>0</a:t>
            </a:r>
            <a:r>
              <a:rPr lang="zh-CN" altLang="en-US" dirty="0" smtClean="0"/>
              <a:t>点不可微，则满足</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这里              是梯度</a:t>
            </a:r>
            <a:r>
              <a:rPr lang="en-US" altLang="zh-CN" dirty="0" smtClean="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39955572"/>
              </p:ext>
            </p:extLst>
          </p:nvPr>
        </p:nvGraphicFramePr>
        <p:xfrm>
          <a:off x="2555776" y="1642424"/>
          <a:ext cx="1605980" cy="303875"/>
        </p:xfrm>
        <a:graphic>
          <a:graphicData uri="http://schemas.openxmlformats.org/presentationml/2006/ole">
            <mc:AlternateContent xmlns:mc="http://schemas.openxmlformats.org/markup-compatibility/2006">
              <mc:Choice xmlns:v="urn:schemas-microsoft-com:vml" Requires="v">
                <p:oleObj spid="_x0000_s27776" name="Formula" r:id="rId3" imgW="846000" imgH="160200" progId="Equation.Ribbit">
                  <p:embed/>
                </p:oleObj>
              </mc:Choice>
              <mc:Fallback>
                <p:oleObj name="Formula" r:id="rId3" imgW="846000" imgH="160200" progId="Equation.Ribbit">
                  <p:embed/>
                  <p:pic>
                    <p:nvPicPr>
                      <p:cNvPr id="0" name=""/>
                      <p:cNvPicPr/>
                      <p:nvPr/>
                    </p:nvPicPr>
                    <p:blipFill>
                      <a:blip r:embed="rId4"/>
                      <a:stretch>
                        <a:fillRect/>
                      </a:stretch>
                    </p:blipFill>
                    <p:spPr>
                      <a:xfrm>
                        <a:off x="2555776" y="1642424"/>
                        <a:ext cx="1605980" cy="303875"/>
                      </a:xfrm>
                      <a:prstGeom prst="rect">
                        <a:avLst/>
                      </a:prstGeom>
                    </p:spPr>
                  </p:pic>
                </p:oleObj>
              </mc:Fallback>
            </mc:AlternateContent>
          </a:graphicData>
        </a:graphic>
      </p:graphicFrame>
      <p:pic>
        <p:nvPicPr>
          <p:cNvPr id="266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3204261"/>
            <a:ext cx="496252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对象 4"/>
          <p:cNvGraphicFramePr>
            <a:graphicFrameLocks noChangeAspect="1"/>
          </p:cNvGraphicFramePr>
          <p:nvPr>
            <p:extLst>
              <p:ext uri="{D42A27DB-BD31-4B8C-83A1-F6EECF244321}">
                <p14:modId xmlns:p14="http://schemas.microsoft.com/office/powerpoint/2010/main" val="3189722532"/>
              </p:ext>
            </p:extLst>
          </p:nvPr>
        </p:nvGraphicFramePr>
        <p:xfrm>
          <a:off x="2143125" y="2822575"/>
          <a:ext cx="4006850" cy="349250"/>
        </p:xfrm>
        <a:graphic>
          <a:graphicData uri="http://schemas.openxmlformats.org/presentationml/2006/ole">
            <mc:AlternateContent xmlns:mc="http://schemas.openxmlformats.org/markup-compatibility/2006">
              <mc:Choice xmlns:v="urn:schemas-microsoft-com:vml" Requires="v">
                <p:oleObj spid="_x0000_s27777" name="Formula" r:id="rId6" imgW="2022120" imgH="176760" progId="Equation.Ribbit">
                  <p:embed/>
                </p:oleObj>
              </mc:Choice>
              <mc:Fallback>
                <p:oleObj name="Formula" r:id="rId6" imgW="2022120" imgH="176760" progId="Equation.Ribbit">
                  <p:embed/>
                  <p:pic>
                    <p:nvPicPr>
                      <p:cNvPr id="0" name=""/>
                      <p:cNvPicPr/>
                      <p:nvPr/>
                    </p:nvPicPr>
                    <p:blipFill>
                      <a:blip r:embed="rId7"/>
                      <a:stretch>
                        <a:fillRect/>
                      </a:stretch>
                    </p:blipFill>
                    <p:spPr>
                      <a:xfrm>
                        <a:off x="2143125" y="2822575"/>
                        <a:ext cx="4006850" cy="3492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57115381"/>
              </p:ext>
            </p:extLst>
          </p:nvPr>
        </p:nvGraphicFramePr>
        <p:xfrm>
          <a:off x="1835696" y="5589240"/>
          <a:ext cx="928688" cy="349250"/>
        </p:xfrm>
        <a:graphic>
          <a:graphicData uri="http://schemas.openxmlformats.org/presentationml/2006/ole">
            <mc:AlternateContent xmlns:mc="http://schemas.openxmlformats.org/markup-compatibility/2006">
              <mc:Choice xmlns:v="urn:schemas-microsoft-com:vml" Requires="v">
                <p:oleObj spid="_x0000_s27778" name="Formula" r:id="rId8" imgW="467640" imgH="176760" progId="Equation.Ribbit">
                  <p:embed/>
                </p:oleObj>
              </mc:Choice>
              <mc:Fallback>
                <p:oleObj name="Formula" r:id="rId8" imgW="467640" imgH="176760" progId="Equation.Ribbit">
                  <p:embed/>
                  <p:pic>
                    <p:nvPicPr>
                      <p:cNvPr id="0" name=""/>
                      <p:cNvPicPr/>
                      <p:nvPr/>
                    </p:nvPicPr>
                    <p:blipFill>
                      <a:blip r:embed="rId9"/>
                      <a:stretch>
                        <a:fillRect/>
                      </a:stretch>
                    </p:blipFill>
                    <p:spPr>
                      <a:xfrm>
                        <a:off x="1835696" y="5589240"/>
                        <a:ext cx="928688" cy="349250"/>
                      </a:xfrm>
                      <a:prstGeom prst="rect">
                        <a:avLst/>
                      </a:prstGeom>
                    </p:spPr>
                  </p:pic>
                </p:oleObj>
              </mc:Fallback>
            </mc:AlternateContent>
          </a:graphicData>
        </a:graphic>
      </p:graphicFrame>
      <p:sp>
        <p:nvSpPr>
          <p:cNvPr id="8" name="TextBox 7"/>
          <p:cNvSpPr txBox="1"/>
          <p:nvPr/>
        </p:nvSpPr>
        <p:spPr>
          <a:xfrm>
            <a:off x="1547664" y="6381328"/>
            <a:ext cx="7416824" cy="369332"/>
          </a:xfrm>
          <a:prstGeom prst="rect">
            <a:avLst/>
          </a:prstGeom>
          <a:noFill/>
        </p:spPr>
        <p:txBody>
          <a:bodyPr wrap="square" rtlCol="0">
            <a:spAutoFit/>
          </a:bodyPr>
          <a:lstStyle/>
          <a:p>
            <a:r>
              <a:rPr lang="en-US" altLang="zh-CN" dirty="0">
                <a:hlinkClick r:id="rId10"/>
              </a:rPr>
              <a:t>http://select.cs.cmu.edu/class/10725-S10/recitations/r7/Subgradients.pdf</a:t>
            </a:r>
            <a:endParaRPr lang="zh-CN" altLang="en-US" dirty="0"/>
          </a:p>
        </p:txBody>
      </p:sp>
    </p:spTree>
    <p:extLst>
      <p:ext uri="{BB962C8B-B14F-4D97-AF65-F5344CB8AC3E}">
        <p14:creationId xmlns:p14="http://schemas.microsoft.com/office/powerpoint/2010/main" val="3733876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次梯度</a:t>
            </a:r>
            <a:r>
              <a:rPr lang="en-US" altLang="zh-CN" dirty="0" smtClean="0"/>
              <a:t>(</a:t>
            </a:r>
            <a:r>
              <a:rPr lang="en-US" altLang="zh-CN" dirty="0" err="1" smtClean="0"/>
              <a:t>Subgradient</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设凸函数                        是</a:t>
            </a:r>
            <a:r>
              <a:rPr lang="en-US" altLang="zh-CN" sz="2800" dirty="0" smtClean="0"/>
              <a:t>R</a:t>
            </a:r>
            <a:r>
              <a:rPr lang="en-US" altLang="zh-CN" sz="2800" baseline="30000" dirty="0" smtClean="0"/>
              <a:t>n</a:t>
            </a:r>
            <a:r>
              <a:rPr lang="zh-CN" altLang="en-US" sz="2800" dirty="0" smtClean="0"/>
              <a:t>上的凸集</a:t>
            </a:r>
            <a:r>
              <a:rPr lang="en-US" altLang="zh-CN" sz="2800" dirty="0" smtClean="0"/>
              <a:t>, </a:t>
            </a:r>
            <a:r>
              <a:rPr lang="zh-CN" altLang="en-US" sz="2800" dirty="0" smtClean="0"/>
              <a:t>如果函数在</a:t>
            </a:r>
            <a:r>
              <a:rPr lang="en-US" altLang="zh-CN" sz="2800" dirty="0" smtClean="0"/>
              <a:t>x</a:t>
            </a:r>
            <a:r>
              <a:rPr lang="en-US" altLang="zh-CN" sz="2800" baseline="-25000" dirty="0" smtClean="0"/>
              <a:t>0</a:t>
            </a:r>
            <a:r>
              <a:rPr lang="zh-CN" altLang="en-US" sz="2800" dirty="0" smtClean="0"/>
              <a:t>点不可微，如果存在向量</a:t>
            </a:r>
            <a:r>
              <a:rPr lang="en-US" altLang="zh-CN" sz="2800" dirty="0" smtClean="0"/>
              <a:t>g,  </a:t>
            </a:r>
            <a:r>
              <a:rPr lang="zh-CN" altLang="en-US" sz="2800" dirty="0" smtClean="0"/>
              <a:t>使得</a:t>
            </a:r>
            <a:endParaRPr lang="en-US" altLang="zh-CN" sz="2800" dirty="0" smtClean="0"/>
          </a:p>
          <a:p>
            <a:endParaRPr lang="en-US" altLang="zh-CN" sz="2800" dirty="0"/>
          </a:p>
          <a:p>
            <a:pPr marL="0" indent="0">
              <a:buNone/>
            </a:pPr>
            <a:r>
              <a:rPr lang="en-US" altLang="zh-CN" sz="2800" dirty="0" smtClean="0"/>
              <a:t>   </a:t>
            </a:r>
            <a:r>
              <a:rPr lang="zh-CN" altLang="en-US" sz="2800" dirty="0" smtClean="0"/>
              <a:t>则称向量</a:t>
            </a:r>
            <a:r>
              <a:rPr lang="en-US" altLang="zh-CN" sz="2800" dirty="0" smtClean="0"/>
              <a:t>g</a:t>
            </a:r>
            <a:r>
              <a:rPr lang="zh-CN" altLang="en-US" sz="2800" dirty="0" smtClean="0"/>
              <a:t>为</a:t>
            </a:r>
            <a:r>
              <a:rPr lang="en-US" altLang="zh-CN" sz="2800" dirty="0" smtClean="0"/>
              <a:t>x</a:t>
            </a:r>
            <a:r>
              <a:rPr lang="en-US" altLang="zh-CN" sz="2800" baseline="-25000" dirty="0" smtClean="0"/>
              <a:t>0</a:t>
            </a:r>
            <a:r>
              <a:rPr lang="zh-CN" altLang="en-US" sz="2800" dirty="0" smtClean="0"/>
              <a:t>处的次梯度。</a:t>
            </a:r>
            <a:endParaRPr lang="en-US" altLang="zh-CN"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780458892"/>
              </p:ext>
            </p:extLst>
          </p:nvPr>
        </p:nvGraphicFramePr>
        <p:xfrm>
          <a:off x="2411760" y="1700808"/>
          <a:ext cx="1605980" cy="303875"/>
        </p:xfrm>
        <a:graphic>
          <a:graphicData uri="http://schemas.openxmlformats.org/presentationml/2006/ole">
            <mc:AlternateContent xmlns:mc="http://schemas.openxmlformats.org/markup-compatibility/2006">
              <mc:Choice xmlns:v="urn:schemas-microsoft-com:vml" Requires="v">
                <p:oleObj spid="_x0000_s26722" name="Formula" r:id="rId3" imgW="846000" imgH="160200" progId="Equation.Ribbit">
                  <p:embed/>
                </p:oleObj>
              </mc:Choice>
              <mc:Fallback>
                <p:oleObj name="Formula" r:id="rId3" imgW="846000" imgH="160200" progId="Equation.Ribbit">
                  <p:embed/>
                  <p:pic>
                    <p:nvPicPr>
                      <p:cNvPr id="0" name=""/>
                      <p:cNvPicPr/>
                      <p:nvPr/>
                    </p:nvPicPr>
                    <p:blipFill>
                      <a:blip r:embed="rId4"/>
                      <a:stretch>
                        <a:fillRect/>
                      </a:stretch>
                    </p:blipFill>
                    <p:spPr>
                      <a:xfrm>
                        <a:off x="2411760" y="1700808"/>
                        <a:ext cx="1605980" cy="3038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58768372"/>
              </p:ext>
            </p:extLst>
          </p:nvPr>
        </p:nvGraphicFramePr>
        <p:xfrm>
          <a:off x="2627784" y="2564904"/>
          <a:ext cx="3379787" cy="384175"/>
        </p:xfrm>
        <a:graphic>
          <a:graphicData uri="http://schemas.openxmlformats.org/presentationml/2006/ole">
            <mc:AlternateContent xmlns:mc="http://schemas.openxmlformats.org/markup-compatibility/2006">
              <mc:Choice xmlns:v="urn:schemas-microsoft-com:vml" Requires="v">
                <p:oleObj spid="_x0000_s26723" name="Formula" r:id="rId5" imgW="1705680" imgH="194400" progId="Equation.Ribbit">
                  <p:embed/>
                </p:oleObj>
              </mc:Choice>
              <mc:Fallback>
                <p:oleObj name="Formula" r:id="rId5" imgW="1705680" imgH="194400" progId="Equation.Ribbit">
                  <p:embed/>
                  <p:pic>
                    <p:nvPicPr>
                      <p:cNvPr id="0" name=""/>
                      <p:cNvPicPr/>
                      <p:nvPr/>
                    </p:nvPicPr>
                    <p:blipFill>
                      <a:blip r:embed="rId6"/>
                      <a:stretch>
                        <a:fillRect/>
                      </a:stretch>
                    </p:blipFill>
                    <p:spPr>
                      <a:xfrm>
                        <a:off x="2627784" y="2564904"/>
                        <a:ext cx="3379787" cy="384175"/>
                      </a:xfrm>
                      <a:prstGeom prst="rect">
                        <a:avLst/>
                      </a:prstGeom>
                    </p:spPr>
                  </p:pic>
                </p:oleObj>
              </mc:Fallback>
            </mc:AlternateContent>
          </a:graphicData>
        </a:graphic>
      </p:graphicFrame>
      <p:sp>
        <p:nvSpPr>
          <p:cNvPr id="8" name="TextBox 7"/>
          <p:cNvSpPr txBox="1"/>
          <p:nvPr/>
        </p:nvSpPr>
        <p:spPr>
          <a:xfrm>
            <a:off x="1475656" y="6565994"/>
            <a:ext cx="7344816" cy="369332"/>
          </a:xfrm>
          <a:prstGeom prst="rect">
            <a:avLst/>
          </a:prstGeom>
          <a:noFill/>
        </p:spPr>
        <p:txBody>
          <a:bodyPr wrap="square" rtlCol="0">
            <a:spAutoFit/>
          </a:bodyPr>
          <a:lstStyle/>
          <a:p>
            <a:r>
              <a:rPr lang="en-US" altLang="zh-CN" dirty="0">
                <a:hlinkClick r:id="rId7"/>
              </a:rPr>
              <a:t>http://select.cs.cmu.edu/class/10725-S10/recitations/r7/Subgradients.pdf</a:t>
            </a:r>
            <a:endParaRPr lang="zh-CN" altLang="en-US" dirty="0"/>
          </a:p>
        </p:txBody>
      </p:sp>
      <p:pic>
        <p:nvPicPr>
          <p:cNvPr id="26651"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5" y="3717032"/>
            <a:ext cx="6720747"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8375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标题 1"/>
          <p:cNvSpPr>
            <a:spLocks noGrp="1"/>
          </p:cNvSpPr>
          <p:nvPr>
            <p:ph type="title"/>
          </p:nvPr>
        </p:nvSpPr>
        <p:spPr/>
        <p:txBody>
          <a:bodyPr/>
          <a:lstStyle/>
          <a:p>
            <a:r>
              <a:rPr lang="zh-CN" altLang="en-US" dirty="0" smtClean="0"/>
              <a:t>回归的含义</a:t>
            </a:r>
          </a:p>
        </p:txBody>
      </p:sp>
      <p:sp>
        <p:nvSpPr>
          <p:cNvPr id="1030" name="内容占位符 2"/>
          <p:cNvSpPr>
            <a:spLocks noGrp="1"/>
          </p:cNvSpPr>
          <p:nvPr>
            <p:ph idx="1"/>
          </p:nvPr>
        </p:nvSpPr>
        <p:spPr/>
        <p:txBody>
          <a:bodyPr/>
          <a:lstStyle/>
          <a:p>
            <a:r>
              <a:rPr lang="zh-CN" altLang="en-US" dirty="0" smtClean="0"/>
              <a:t>给定数据 </a:t>
            </a:r>
            <a:r>
              <a:rPr lang="en-US" altLang="zh-CN" dirty="0" smtClean="0"/>
              <a:t>                              </a:t>
            </a:r>
            <a:r>
              <a:rPr lang="zh-CN" altLang="en-US" dirty="0" smtClean="0"/>
              <a:t>我们希望得到协变量</a:t>
            </a:r>
            <a:r>
              <a:rPr lang="en-US" altLang="zh-CN" dirty="0" smtClean="0"/>
              <a:t>X</a:t>
            </a:r>
            <a:r>
              <a:rPr lang="zh-CN" altLang="en-US" dirty="0" smtClean="0"/>
              <a:t>和</a:t>
            </a:r>
            <a:r>
              <a:rPr lang="zh-CN" altLang="en-US" dirty="0"/>
              <a:t>响应</a:t>
            </a:r>
            <a:r>
              <a:rPr lang="zh-CN" altLang="en-US" dirty="0" smtClean="0"/>
              <a:t>变量</a:t>
            </a:r>
            <a:r>
              <a:rPr lang="en-US" altLang="zh-CN" dirty="0" smtClean="0"/>
              <a:t>Y</a:t>
            </a:r>
            <a:r>
              <a:rPr lang="zh-CN" altLang="en-US" dirty="0" smtClean="0"/>
              <a:t>的函数关系</a:t>
            </a:r>
            <a:endParaRPr lang="en-US" altLang="zh-CN" dirty="0" smtClean="0"/>
          </a:p>
          <a:p>
            <a:endParaRPr lang="en-US" altLang="zh-CN" dirty="0" smtClean="0"/>
          </a:p>
          <a:p>
            <a:r>
              <a:rPr lang="zh-CN" altLang="en-US" dirty="0" smtClean="0"/>
              <a:t>另一个含义：如果把变量</a:t>
            </a:r>
            <a:r>
              <a:rPr lang="en-US" altLang="zh-CN" dirty="0" smtClean="0"/>
              <a:t>X,Y</a:t>
            </a:r>
            <a:r>
              <a:rPr lang="zh-CN" altLang="en-US" dirty="0" smtClean="0"/>
              <a:t>都看成随机变量，而把数据看成随机变量的实现</a:t>
            </a:r>
            <a:r>
              <a:rPr lang="en-US" altLang="zh-CN" dirty="0" smtClean="0"/>
              <a:t>, </a:t>
            </a:r>
            <a:r>
              <a:rPr lang="zh-CN" altLang="en-US" dirty="0" smtClean="0"/>
              <a:t>那么</a:t>
            </a:r>
            <a:r>
              <a:rPr lang="en-US" altLang="zh-CN" dirty="0" smtClean="0"/>
              <a:t>m(x)</a:t>
            </a:r>
            <a:r>
              <a:rPr lang="zh-CN" altLang="en-US" dirty="0" smtClean="0"/>
              <a:t>就是</a:t>
            </a:r>
            <a:r>
              <a:rPr lang="en-US" altLang="zh-CN" dirty="0" smtClean="0"/>
              <a:t>X=x</a:t>
            </a:r>
            <a:r>
              <a:rPr lang="zh-CN" altLang="en-US" dirty="0" smtClean="0"/>
              <a:t>下</a:t>
            </a:r>
            <a:r>
              <a:rPr lang="en-US" altLang="zh-CN" dirty="0" smtClean="0"/>
              <a:t>Y</a:t>
            </a:r>
            <a:r>
              <a:rPr lang="zh-CN" altLang="en-US" dirty="0" smtClean="0"/>
              <a:t>的期望</a:t>
            </a:r>
            <a:r>
              <a:rPr lang="en-US" altLang="zh-CN" dirty="0" smtClean="0"/>
              <a:t>, </a:t>
            </a:r>
            <a:r>
              <a:rPr lang="zh-CN" altLang="en-US" dirty="0" smtClean="0"/>
              <a:t>即</a:t>
            </a:r>
            <a:endParaRPr lang="en-US" altLang="zh-CN" dirty="0" smtClean="0"/>
          </a:p>
          <a:p>
            <a:endParaRPr lang="en-US" altLang="zh-CN" dirty="0" smtClean="0"/>
          </a:p>
          <a:p>
            <a:r>
              <a:rPr lang="zh-CN" altLang="en-US" dirty="0" smtClean="0"/>
              <a:t>于是回归的目的就是对函数</a:t>
            </a:r>
            <a:r>
              <a:rPr lang="en-US" altLang="zh-CN" dirty="0" smtClean="0"/>
              <a:t>m(x)</a:t>
            </a:r>
            <a:r>
              <a:rPr lang="zh-CN" altLang="en-US" dirty="0" smtClean="0"/>
              <a:t>进行估计</a:t>
            </a:r>
          </a:p>
        </p:txBody>
      </p:sp>
      <p:graphicFrame>
        <p:nvGraphicFramePr>
          <p:cNvPr id="1026" name="Object 2"/>
          <p:cNvGraphicFramePr>
            <a:graphicFrameLocks noChangeAspect="1"/>
          </p:cNvGraphicFramePr>
          <p:nvPr>
            <p:extLst>
              <p:ext uri="{D42A27DB-BD31-4B8C-83A1-F6EECF244321}">
                <p14:modId xmlns:p14="http://schemas.microsoft.com/office/powerpoint/2010/main" val="1600048494"/>
              </p:ext>
            </p:extLst>
          </p:nvPr>
        </p:nvGraphicFramePr>
        <p:xfrm>
          <a:off x="2627784" y="1700808"/>
          <a:ext cx="2563813" cy="349250"/>
        </p:xfrm>
        <a:graphic>
          <a:graphicData uri="http://schemas.openxmlformats.org/presentationml/2006/ole">
            <mc:AlternateContent xmlns:mc="http://schemas.openxmlformats.org/markup-compatibility/2006">
              <mc:Choice xmlns:v="urn:schemas-microsoft-com:vml" Requires="v">
                <p:oleObj spid="_x0000_s2377" name="Formula" r:id="rId3" imgW="1294130" imgH="176530" progId="Equation.Ribbit">
                  <p:embed/>
                </p:oleObj>
              </mc:Choice>
              <mc:Fallback>
                <p:oleObj name="Formula" r:id="rId3" imgW="1294130" imgH="176530" progId="Equation.Ribbi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700808"/>
                        <a:ext cx="25638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3219450" y="2819400"/>
          <a:ext cx="1928813" cy="349250"/>
        </p:xfrm>
        <a:graphic>
          <a:graphicData uri="http://schemas.openxmlformats.org/presentationml/2006/ole">
            <mc:AlternateContent xmlns:mc="http://schemas.openxmlformats.org/markup-compatibility/2006">
              <mc:Choice xmlns:v="urn:schemas-microsoft-com:vml" Requires="v">
                <p:oleObj spid="_x0000_s2378" name="Formula" r:id="rId5" imgW="972820" imgH="176530" progId="Equation.Ribbit">
                  <p:embed/>
                </p:oleObj>
              </mc:Choice>
              <mc:Fallback>
                <p:oleObj name="Formula" r:id="rId5" imgW="972820" imgH="176530" progId="Equation.Ribbit">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9450" y="2819400"/>
                        <a:ext cx="19288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3065463" y="4953000"/>
          <a:ext cx="2659062" cy="352425"/>
        </p:xfrm>
        <a:graphic>
          <a:graphicData uri="http://schemas.openxmlformats.org/presentationml/2006/ole">
            <mc:AlternateContent xmlns:mc="http://schemas.openxmlformats.org/markup-compatibility/2006">
              <mc:Choice xmlns:v="urn:schemas-microsoft-com:vml" Requires="v">
                <p:oleObj spid="_x0000_s2379" name="Formula" r:id="rId7" imgW="1341120" imgH="177800" progId="Equation.Ribbit">
                  <p:embed/>
                </p:oleObj>
              </mc:Choice>
              <mc:Fallback>
                <p:oleObj name="Formula" r:id="rId7" imgW="1341120" imgH="177800" progId="Equation.Ribbit">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463" y="4953000"/>
                        <a:ext cx="265906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19754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次微分</a:t>
            </a:r>
            <a:endParaRPr lang="zh-CN" altLang="en-US" dirty="0"/>
          </a:p>
        </p:txBody>
      </p:sp>
      <p:sp>
        <p:nvSpPr>
          <p:cNvPr id="3" name="内容占位符 2"/>
          <p:cNvSpPr>
            <a:spLocks noGrp="1"/>
          </p:cNvSpPr>
          <p:nvPr>
            <p:ph idx="1"/>
          </p:nvPr>
        </p:nvSpPr>
        <p:spPr/>
        <p:txBody>
          <a:bodyPr/>
          <a:lstStyle/>
          <a:p>
            <a:r>
              <a:rPr lang="zh-CN" altLang="en-US" dirty="0"/>
              <a:t>对于一个给定的点，可能不止一个这样的次梯度存在，而是一个次梯度集合，这样的集合称为次微分，记为  </a:t>
            </a:r>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683665124"/>
              </p:ext>
            </p:extLst>
          </p:nvPr>
        </p:nvGraphicFramePr>
        <p:xfrm>
          <a:off x="5508104" y="2708920"/>
          <a:ext cx="403225" cy="323850"/>
        </p:xfrm>
        <a:graphic>
          <a:graphicData uri="http://schemas.openxmlformats.org/presentationml/2006/ole">
            <mc:AlternateContent xmlns:mc="http://schemas.openxmlformats.org/markup-compatibility/2006">
              <mc:Choice xmlns:v="urn:schemas-microsoft-com:vml" Requires="v">
                <p:oleObj spid="_x0000_s29735" name="Formula" r:id="rId3" imgW="203400" imgH="162720" progId="Equation.Ribbit">
                  <p:embed/>
                </p:oleObj>
              </mc:Choice>
              <mc:Fallback>
                <p:oleObj name="Formula" r:id="rId3" imgW="203400" imgH="162720" progId="Equation.Ribbit">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2708920"/>
                        <a:ext cx="403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1619672" y="6381328"/>
            <a:ext cx="7344816" cy="369332"/>
          </a:xfrm>
          <a:prstGeom prst="rect">
            <a:avLst/>
          </a:prstGeom>
          <a:noFill/>
        </p:spPr>
        <p:txBody>
          <a:bodyPr wrap="square" rtlCol="0">
            <a:spAutoFit/>
          </a:bodyPr>
          <a:lstStyle/>
          <a:p>
            <a:r>
              <a:rPr lang="en-US" altLang="zh-CN" dirty="0">
                <a:hlinkClick r:id="rId5"/>
              </a:rPr>
              <a:t>http://select.cs.cmu.edu/class/10725-S10/recitations/r7/Subgradients.pdf</a:t>
            </a:r>
            <a:endParaRPr lang="zh-CN" altLang="en-US" dirty="0"/>
          </a:p>
        </p:txBody>
      </p:sp>
      <p:pic>
        <p:nvPicPr>
          <p:cNvPr id="6"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356992"/>
            <a:ext cx="6720747"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18605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次微分例子</a:t>
            </a:r>
            <a:endParaRPr lang="zh-CN" altLang="en-US" dirty="0"/>
          </a:p>
        </p:txBody>
      </p:sp>
      <p:sp>
        <p:nvSpPr>
          <p:cNvPr id="3" name="内容占位符 2"/>
          <p:cNvSpPr>
            <a:spLocks noGrp="1"/>
          </p:cNvSpPr>
          <p:nvPr>
            <p:ph idx="1"/>
          </p:nvPr>
        </p:nvSpPr>
        <p:spPr/>
        <p:txBody>
          <a:bodyPr/>
          <a:lstStyle/>
          <a:p>
            <a:r>
              <a:rPr lang="zh-CN" altLang="en-US" dirty="0" smtClean="0"/>
              <a:t>例：</a:t>
            </a:r>
            <a:endParaRPr lang="en-US" altLang="zh-CN" dirty="0" smtClean="0"/>
          </a:p>
          <a:p>
            <a:r>
              <a:rPr lang="zh-CN" altLang="en-US" dirty="0" smtClean="0"/>
              <a:t>在</a:t>
            </a:r>
            <a:r>
              <a:rPr lang="en-US" altLang="zh-CN" dirty="0" smtClean="0"/>
              <a:t>0</a:t>
            </a:r>
            <a:r>
              <a:rPr lang="zh-CN" altLang="en-US" dirty="0" smtClean="0"/>
              <a:t>点处不可微，由次梯度的定义</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150339386"/>
              </p:ext>
            </p:extLst>
          </p:nvPr>
        </p:nvGraphicFramePr>
        <p:xfrm>
          <a:off x="1763688" y="1700808"/>
          <a:ext cx="1281112" cy="352425"/>
        </p:xfrm>
        <a:graphic>
          <a:graphicData uri="http://schemas.openxmlformats.org/presentationml/2006/ole">
            <mc:AlternateContent xmlns:mc="http://schemas.openxmlformats.org/markup-compatibility/2006">
              <mc:Choice xmlns:v="urn:schemas-microsoft-com:vml" Requires="v">
                <p:oleObj spid="_x0000_s28749" name="Formula" r:id="rId3" imgW="646560" imgH="177840" progId="Equation.Ribbit">
                  <p:embed/>
                </p:oleObj>
              </mc:Choice>
              <mc:Fallback>
                <p:oleObj name="Formula" r:id="rId3" imgW="646560" imgH="177840" progId="Equation.Ribbit">
                  <p:embed/>
                  <p:pic>
                    <p:nvPicPr>
                      <p:cNvPr id="0" name=""/>
                      <p:cNvPicPr/>
                      <p:nvPr/>
                    </p:nvPicPr>
                    <p:blipFill>
                      <a:blip r:embed="rId4"/>
                      <a:stretch>
                        <a:fillRect/>
                      </a:stretch>
                    </p:blipFill>
                    <p:spPr>
                      <a:xfrm>
                        <a:off x="1763688" y="1700808"/>
                        <a:ext cx="1281112" cy="3524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97466773"/>
              </p:ext>
            </p:extLst>
          </p:nvPr>
        </p:nvGraphicFramePr>
        <p:xfrm>
          <a:off x="2922588" y="3284538"/>
          <a:ext cx="3392487" cy="1158875"/>
        </p:xfrm>
        <a:graphic>
          <a:graphicData uri="http://schemas.openxmlformats.org/presentationml/2006/ole">
            <mc:AlternateContent xmlns:mc="http://schemas.openxmlformats.org/markup-compatibility/2006">
              <mc:Choice xmlns:v="urn:schemas-microsoft-com:vml" Requires="v">
                <p:oleObj spid="_x0000_s28750" name="Formula" r:id="rId5" imgW="1710720" imgH="584280" progId="Equation.Ribbit">
                  <p:embed/>
                </p:oleObj>
              </mc:Choice>
              <mc:Fallback>
                <p:oleObj name="Formula" r:id="rId5" imgW="1710720" imgH="584280" progId="Equation.Ribbit">
                  <p:embed/>
                  <p:pic>
                    <p:nvPicPr>
                      <p:cNvPr id="0" name=""/>
                      <p:cNvPicPr/>
                      <p:nvPr/>
                    </p:nvPicPr>
                    <p:blipFill>
                      <a:blip r:embed="rId6"/>
                      <a:stretch>
                        <a:fillRect/>
                      </a:stretch>
                    </p:blipFill>
                    <p:spPr>
                      <a:xfrm>
                        <a:off x="2922588" y="3284538"/>
                        <a:ext cx="3392487" cy="1158875"/>
                      </a:xfrm>
                      <a:prstGeom prst="rect">
                        <a:avLst/>
                      </a:prstGeom>
                    </p:spPr>
                  </p:pic>
                </p:oleObj>
              </mc:Fallback>
            </mc:AlternateContent>
          </a:graphicData>
        </a:graphic>
      </p:graphicFrame>
      <p:sp>
        <p:nvSpPr>
          <p:cNvPr id="6" name="TextBox 5"/>
          <p:cNvSpPr txBox="1"/>
          <p:nvPr/>
        </p:nvSpPr>
        <p:spPr>
          <a:xfrm>
            <a:off x="1331640" y="6381328"/>
            <a:ext cx="7704856" cy="369332"/>
          </a:xfrm>
          <a:prstGeom prst="rect">
            <a:avLst/>
          </a:prstGeom>
          <a:noFill/>
        </p:spPr>
        <p:txBody>
          <a:bodyPr wrap="square" rtlCol="0">
            <a:spAutoFit/>
          </a:bodyPr>
          <a:lstStyle/>
          <a:p>
            <a:r>
              <a:rPr lang="en-US" altLang="zh-CN" dirty="0">
                <a:hlinkClick r:id="rId7"/>
              </a:rPr>
              <a:t>http://select.cs.cmu.edu/class/10725-S10/recitations/r7/Subgradients.pdf</a:t>
            </a:r>
            <a:endParaRPr lang="zh-CN" altLang="en-US" dirty="0"/>
          </a:p>
        </p:txBody>
      </p:sp>
    </p:spTree>
    <p:extLst>
      <p:ext uri="{BB962C8B-B14F-4D97-AF65-F5344CB8AC3E}">
        <p14:creationId xmlns:p14="http://schemas.microsoft.com/office/powerpoint/2010/main" val="439540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次微分性质</a:t>
            </a:r>
            <a:endParaRPr lang="zh-CN" altLang="en-US" dirty="0"/>
          </a:p>
        </p:txBody>
      </p:sp>
      <p:sp>
        <p:nvSpPr>
          <p:cNvPr id="3" name="内容占位符 2"/>
          <p:cNvSpPr>
            <a:spLocks noGrp="1"/>
          </p:cNvSpPr>
          <p:nvPr>
            <p:ph idx="1"/>
          </p:nvPr>
        </p:nvSpPr>
        <p:spPr/>
        <p:txBody>
          <a:bodyPr/>
          <a:lstStyle/>
          <a:p>
            <a:r>
              <a:rPr lang="zh-CN" altLang="en-US" dirty="0" smtClean="0"/>
              <a:t>可加性</a:t>
            </a:r>
            <a:r>
              <a:rPr lang="en-US" altLang="zh-CN" dirty="0" smtClean="0"/>
              <a:t>:</a:t>
            </a:r>
          </a:p>
          <a:p>
            <a:endParaRPr lang="en-US" altLang="zh-CN" dirty="0" smtClean="0"/>
          </a:p>
          <a:p>
            <a:r>
              <a:rPr lang="zh-CN" altLang="en-US" dirty="0" smtClean="0"/>
              <a:t>伸缩性</a:t>
            </a:r>
            <a:r>
              <a:rPr lang="en-US" altLang="zh-CN" dirty="0" smtClean="0"/>
              <a:t>: </a:t>
            </a:r>
          </a:p>
          <a:p>
            <a:endParaRPr lang="en-US" altLang="zh-CN" dirty="0" smtClean="0"/>
          </a:p>
          <a:p>
            <a:r>
              <a:rPr lang="zh-CN" altLang="en-US" dirty="0" smtClean="0"/>
              <a:t>仿射变换</a:t>
            </a:r>
            <a:r>
              <a:rPr lang="en-US" altLang="zh-CN" dirty="0" smtClean="0"/>
              <a:t>: </a:t>
            </a:r>
          </a:p>
          <a:p>
            <a:endParaRPr lang="en-US" altLang="zh-CN" dirty="0" smtClean="0"/>
          </a:p>
          <a:p>
            <a:r>
              <a:rPr lang="zh-CN" altLang="en-US" dirty="0"/>
              <a:t>链</a:t>
            </a:r>
            <a:r>
              <a:rPr lang="zh-CN" altLang="en-US" dirty="0" smtClean="0"/>
              <a:t>锁法则</a:t>
            </a:r>
            <a:r>
              <a:rPr lang="en-US" altLang="zh-CN" dirty="0" smtClean="0"/>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72890138"/>
              </p:ext>
            </p:extLst>
          </p:nvPr>
        </p:nvGraphicFramePr>
        <p:xfrm>
          <a:off x="2627784" y="1739236"/>
          <a:ext cx="2919412" cy="349250"/>
        </p:xfrm>
        <a:graphic>
          <a:graphicData uri="http://schemas.openxmlformats.org/presentationml/2006/ole">
            <mc:AlternateContent xmlns:mc="http://schemas.openxmlformats.org/markup-compatibility/2006">
              <mc:Choice xmlns:v="urn:schemas-microsoft-com:vml" Requires="v">
                <p:oleObj spid="_x0000_s30865" name="Formula" r:id="rId3" imgW="1473480" imgH="176760" progId="Equation.Ribbit">
                  <p:embed/>
                </p:oleObj>
              </mc:Choice>
              <mc:Fallback>
                <p:oleObj name="Formula" r:id="rId3" imgW="1473480" imgH="176760" progId="Equation.Ribbit">
                  <p:embed/>
                  <p:pic>
                    <p:nvPicPr>
                      <p:cNvPr id="0" name=""/>
                      <p:cNvPicPr/>
                      <p:nvPr/>
                    </p:nvPicPr>
                    <p:blipFill>
                      <a:blip r:embed="rId4"/>
                      <a:stretch>
                        <a:fillRect/>
                      </a:stretch>
                    </p:blipFill>
                    <p:spPr>
                      <a:xfrm>
                        <a:off x="2627784" y="1739236"/>
                        <a:ext cx="2919412" cy="3492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61291856"/>
              </p:ext>
            </p:extLst>
          </p:nvPr>
        </p:nvGraphicFramePr>
        <p:xfrm>
          <a:off x="2627784" y="2924944"/>
          <a:ext cx="2947988" cy="349250"/>
        </p:xfrm>
        <a:graphic>
          <a:graphicData uri="http://schemas.openxmlformats.org/presentationml/2006/ole">
            <mc:AlternateContent xmlns:mc="http://schemas.openxmlformats.org/markup-compatibility/2006">
              <mc:Choice xmlns:v="urn:schemas-microsoft-com:vml" Requires="v">
                <p:oleObj spid="_x0000_s30866" name="Formula" r:id="rId5" imgW="1487520" imgH="176760" progId="Equation.Ribbit">
                  <p:embed/>
                </p:oleObj>
              </mc:Choice>
              <mc:Fallback>
                <p:oleObj name="Formula" r:id="rId5" imgW="1487520" imgH="176760" progId="Equation.Ribbit">
                  <p:embed/>
                  <p:pic>
                    <p:nvPicPr>
                      <p:cNvPr id="0" name="对象 3"/>
                      <p:cNvPicPr>
                        <a:picLocks noChangeAspect="1" noChangeArrowheads="1"/>
                      </p:cNvPicPr>
                      <p:nvPr/>
                    </p:nvPicPr>
                    <p:blipFill>
                      <a:blip r:embed="rId6"/>
                      <a:srcRect/>
                      <a:stretch>
                        <a:fillRect/>
                      </a:stretch>
                    </p:blipFill>
                    <p:spPr bwMode="auto">
                      <a:xfrm>
                        <a:off x="2627784" y="2924944"/>
                        <a:ext cx="29479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80133537"/>
              </p:ext>
            </p:extLst>
          </p:nvPr>
        </p:nvGraphicFramePr>
        <p:xfrm>
          <a:off x="2915816" y="4077072"/>
          <a:ext cx="3679825" cy="384175"/>
        </p:xfrm>
        <a:graphic>
          <a:graphicData uri="http://schemas.openxmlformats.org/presentationml/2006/ole">
            <mc:AlternateContent xmlns:mc="http://schemas.openxmlformats.org/markup-compatibility/2006">
              <mc:Choice xmlns:v="urn:schemas-microsoft-com:vml" Requires="v">
                <p:oleObj spid="_x0000_s30867" name="Formula" r:id="rId7" imgW="1856880" imgH="194400" progId="Equation.Ribbit">
                  <p:embed/>
                </p:oleObj>
              </mc:Choice>
              <mc:Fallback>
                <p:oleObj name="Formula" r:id="rId7" imgW="1856880" imgH="194400" progId="Equation.Ribbit">
                  <p:embed/>
                  <p:pic>
                    <p:nvPicPr>
                      <p:cNvPr id="0" name=""/>
                      <p:cNvPicPr/>
                      <p:nvPr/>
                    </p:nvPicPr>
                    <p:blipFill>
                      <a:blip r:embed="rId8"/>
                      <a:stretch>
                        <a:fillRect/>
                      </a:stretch>
                    </p:blipFill>
                    <p:spPr>
                      <a:xfrm>
                        <a:off x="2915816" y="4077072"/>
                        <a:ext cx="3679825" cy="3841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41647595"/>
              </p:ext>
            </p:extLst>
          </p:nvPr>
        </p:nvGraphicFramePr>
        <p:xfrm>
          <a:off x="2915816" y="5229200"/>
          <a:ext cx="3590925" cy="349250"/>
        </p:xfrm>
        <a:graphic>
          <a:graphicData uri="http://schemas.openxmlformats.org/presentationml/2006/ole">
            <mc:AlternateContent xmlns:mc="http://schemas.openxmlformats.org/markup-compatibility/2006">
              <mc:Choice xmlns:v="urn:schemas-microsoft-com:vml" Requires="v">
                <p:oleObj spid="_x0000_s30868" name="Formula" r:id="rId9" imgW="1811160" imgH="176760" progId="Equation.Ribbit">
                  <p:embed/>
                </p:oleObj>
              </mc:Choice>
              <mc:Fallback>
                <p:oleObj name="Formula" r:id="rId9" imgW="1811160" imgH="176760" progId="Equation.Ribbit">
                  <p:embed/>
                  <p:pic>
                    <p:nvPicPr>
                      <p:cNvPr id="0" name=""/>
                      <p:cNvPicPr/>
                      <p:nvPr/>
                    </p:nvPicPr>
                    <p:blipFill>
                      <a:blip r:embed="rId10"/>
                      <a:stretch>
                        <a:fillRect/>
                      </a:stretch>
                    </p:blipFill>
                    <p:spPr>
                      <a:xfrm>
                        <a:off x="2915816" y="5229200"/>
                        <a:ext cx="3590925" cy="349250"/>
                      </a:xfrm>
                      <a:prstGeom prst="rect">
                        <a:avLst/>
                      </a:prstGeom>
                    </p:spPr>
                  </p:pic>
                </p:oleObj>
              </mc:Fallback>
            </mc:AlternateContent>
          </a:graphicData>
        </a:graphic>
      </p:graphicFrame>
    </p:spTree>
    <p:extLst>
      <p:ext uri="{BB962C8B-B14F-4D97-AF65-F5344CB8AC3E}">
        <p14:creationId xmlns:p14="http://schemas.microsoft.com/office/powerpoint/2010/main" val="18011517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次微分和优化</a:t>
            </a:r>
            <a:endParaRPr lang="zh-CN" altLang="en-US" dirty="0"/>
          </a:p>
        </p:txBody>
      </p:sp>
      <p:sp>
        <p:nvSpPr>
          <p:cNvPr id="3" name="内容占位符 2"/>
          <p:cNvSpPr>
            <a:spLocks noGrp="1"/>
          </p:cNvSpPr>
          <p:nvPr>
            <p:ph idx="1"/>
          </p:nvPr>
        </p:nvSpPr>
        <p:spPr/>
        <p:txBody>
          <a:bodyPr/>
          <a:lstStyle/>
          <a:p>
            <a:r>
              <a:rPr lang="zh-CN" altLang="en-US" dirty="0" smtClean="0"/>
              <a:t>如果</a:t>
            </a:r>
            <a:r>
              <a:rPr lang="en-US" altLang="zh-CN" dirty="0" smtClean="0"/>
              <a:t>f</a:t>
            </a:r>
            <a:r>
              <a:rPr lang="zh-CN" altLang="en-US" dirty="0" smtClean="0"/>
              <a:t>是可微的凸函数</a:t>
            </a:r>
            <a:endParaRPr lang="en-US" altLang="zh-CN" dirty="0" smtClean="0"/>
          </a:p>
          <a:p>
            <a:endParaRPr lang="en-US" altLang="zh-CN" dirty="0"/>
          </a:p>
          <a:p>
            <a:endParaRPr lang="en-US" altLang="zh-CN" dirty="0" smtClean="0"/>
          </a:p>
          <a:p>
            <a:r>
              <a:rPr lang="zh-CN" altLang="en-US" dirty="0" smtClean="0"/>
              <a:t>如果</a:t>
            </a:r>
            <a:r>
              <a:rPr lang="en-US" altLang="zh-CN" dirty="0" smtClean="0"/>
              <a:t>f</a:t>
            </a:r>
            <a:r>
              <a:rPr lang="zh-CN" altLang="en-US" dirty="0" smtClean="0"/>
              <a:t>是不可微的凸函数</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024594633"/>
              </p:ext>
            </p:extLst>
          </p:nvPr>
        </p:nvGraphicFramePr>
        <p:xfrm>
          <a:off x="2046288" y="2565400"/>
          <a:ext cx="4729162" cy="449263"/>
        </p:xfrm>
        <a:graphic>
          <a:graphicData uri="http://schemas.openxmlformats.org/presentationml/2006/ole">
            <mc:AlternateContent xmlns:mc="http://schemas.openxmlformats.org/markup-compatibility/2006">
              <mc:Choice xmlns:v="urn:schemas-microsoft-com:vml" Requires="v">
                <p:oleObj spid="_x0000_s31816" name="Formula" r:id="rId3" imgW="2386440" imgH="227520" progId="Equation.Ribbit">
                  <p:embed/>
                </p:oleObj>
              </mc:Choice>
              <mc:Fallback>
                <p:oleObj name="Formula" r:id="rId3" imgW="2386440" imgH="227520" progId="Equation.Ribbit">
                  <p:embed/>
                  <p:pic>
                    <p:nvPicPr>
                      <p:cNvPr id="0" name=""/>
                      <p:cNvPicPr/>
                      <p:nvPr/>
                    </p:nvPicPr>
                    <p:blipFill>
                      <a:blip r:embed="rId4"/>
                      <a:stretch>
                        <a:fillRect/>
                      </a:stretch>
                    </p:blipFill>
                    <p:spPr>
                      <a:xfrm>
                        <a:off x="2046288" y="2565400"/>
                        <a:ext cx="4729162" cy="4492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85478908"/>
              </p:ext>
            </p:extLst>
          </p:nvPr>
        </p:nvGraphicFramePr>
        <p:xfrm>
          <a:off x="1979712" y="4437112"/>
          <a:ext cx="4625975" cy="449262"/>
        </p:xfrm>
        <a:graphic>
          <a:graphicData uri="http://schemas.openxmlformats.org/presentationml/2006/ole">
            <mc:AlternateContent xmlns:mc="http://schemas.openxmlformats.org/markup-compatibility/2006">
              <mc:Choice xmlns:v="urn:schemas-microsoft-com:vml" Requires="v">
                <p:oleObj spid="_x0000_s31817" name="Formula" r:id="rId5" imgW="2333160" imgH="227520" progId="Equation.Ribbit">
                  <p:embed/>
                </p:oleObj>
              </mc:Choice>
              <mc:Fallback>
                <p:oleObj name="Formula" r:id="rId5" imgW="2333160" imgH="227520" progId="Equation.Ribbit">
                  <p:embed/>
                  <p:pic>
                    <p:nvPicPr>
                      <p:cNvPr id="0" name="对象 3"/>
                      <p:cNvPicPr>
                        <a:picLocks noChangeAspect="1" noChangeArrowheads="1"/>
                      </p:cNvPicPr>
                      <p:nvPr/>
                    </p:nvPicPr>
                    <p:blipFill>
                      <a:blip r:embed="rId6"/>
                      <a:srcRect/>
                      <a:stretch>
                        <a:fillRect/>
                      </a:stretch>
                    </p:blipFill>
                    <p:spPr bwMode="auto">
                      <a:xfrm>
                        <a:off x="1979712" y="4437112"/>
                        <a:ext cx="46259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62761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KKT</a:t>
            </a:r>
            <a:r>
              <a:rPr lang="zh-CN" altLang="en-US" dirty="0" smtClean="0"/>
              <a:t>条件</a:t>
            </a:r>
            <a:endParaRPr lang="zh-CN" altLang="en-US" dirty="0"/>
          </a:p>
        </p:txBody>
      </p:sp>
      <p:sp>
        <p:nvSpPr>
          <p:cNvPr id="3" name="内容占位符 2"/>
          <p:cNvSpPr>
            <a:spLocks noGrp="1"/>
          </p:cNvSpPr>
          <p:nvPr>
            <p:ph idx="1"/>
          </p:nvPr>
        </p:nvSpPr>
        <p:spPr/>
        <p:txBody>
          <a:bodyPr/>
          <a:lstStyle/>
          <a:p>
            <a:r>
              <a:rPr lang="zh-CN" altLang="en-US" dirty="0" smtClean="0"/>
              <a:t>对于下面的优化问题</a:t>
            </a:r>
            <a:endParaRPr lang="en-US" altLang="zh-CN" dirty="0" smtClean="0"/>
          </a:p>
          <a:p>
            <a:endParaRPr lang="en-US" altLang="zh-CN" dirty="0"/>
          </a:p>
          <a:p>
            <a:endParaRPr lang="en-US" altLang="zh-CN" dirty="0" smtClean="0"/>
          </a:p>
          <a:p>
            <a:r>
              <a:rPr lang="en-US" altLang="zh-CN" dirty="0" smtClean="0"/>
              <a:t>KKT </a:t>
            </a:r>
            <a:r>
              <a:rPr lang="zh-CN" altLang="en-US" dirty="0" smtClean="0"/>
              <a:t>条件</a:t>
            </a:r>
            <a:endParaRPr lang="en-US" altLang="zh-CN" dirty="0" smtClean="0"/>
          </a:p>
          <a:p>
            <a:pPr marL="457200" lvl="1" indent="0">
              <a:buNone/>
            </a:pPr>
            <a:r>
              <a:rPr lang="en-US" altLang="zh-CN" dirty="0" smtClean="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65705299"/>
              </p:ext>
            </p:extLst>
          </p:nvPr>
        </p:nvGraphicFramePr>
        <p:xfrm>
          <a:off x="2143125" y="2205038"/>
          <a:ext cx="4495800" cy="1243012"/>
        </p:xfrm>
        <a:graphic>
          <a:graphicData uri="http://schemas.openxmlformats.org/presentationml/2006/ole">
            <mc:AlternateContent xmlns:mc="http://schemas.openxmlformats.org/markup-compatibility/2006">
              <mc:Choice xmlns:v="urn:schemas-microsoft-com:vml" Requires="v">
                <p:oleObj spid="_x0000_s32800" name="Formula" r:id="rId3" imgW="2268360" imgH="627480" progId="Equation.Ribbit">
                  <p:embed/>
                </p:oleObj>
              </mc:Choice>
              <mc:Fallback>
                <p:oleObj name="Formula" r:id="rId3" imgW="2268360" imgH="627480" progId="Equation.Ribbit">
                  <p:embed/>
                  <p:pic>
                    <p:nvPicPr>
                      <p:cNvPr id="0" name=""/>
                      <p:cNvPicPr/>
                      <p:nvPr/>
                    </p:nvPicPr>
                    <p:blipFill>
                      <a:blip r:embed="rId4"/>
                      <a:stretch>
                        <a:fillRect/>
                      </a:stretch>
                    </p:blipFill>
                    <p:spPr>
                      <a:xfrm>
                        <a:off x="2143125" y="2205038"/>
                        <a:ext cx="4495800" cy="1243012"/>
                      </a:xfrm>
                      <a:prstGeom prst="rect">
                        <a:avLst/>
                      </a:prstGeom>
                    </p:spPr>
                  </p:pic>
                </p:oleObj>
              </mc:Fallback>
            </mc:AlternateContent>
          </a:graphicData>
        </a:graphic>
      </p:graphicFrame>
      <p:pic>
        <p:nvPicPr>
          <p:cNvPr id="327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824" y="4077072"/>
            <a:ext cx="656272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0508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KTT</a:t>
            </a:r>
            <a:r>
              <a:rPr lang="zh-CN" altLang="en-US" dirty="0"/>
              <a:t> </a:t>
            </a:r>
            <a:r>
              <a:rPr lang="en-US" altLang="zh-CN" dirty="0" smtClean="0"/>
              <a:t>for Lasso</a:t>
            </a:r>
            <a:endParaRPr lang="zh-CN" alt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785" y="1340768"/>
            <a:ext cx="7128792" cy="4993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8793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Orthonormal  Design</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Orthonormal design</a:t>
            </a:r>
          </a:p>
          <a:p>
            <a:endParaRPr lang="en-US" altLang="zh-CN" sz="2800" dirty="0" smtClean="0"/>
          </a:p>
          <a:p>
            <a:r>
              <a:rPr lang="en-US" altLang="zh-CN" sz="2800" dirty="0" smtClean="0"/>
              <a:t>Then the lasso estimator is the soft-</a:t>
            </a:r>
            <a:r>
              <a:rPr lang="en-US" altLang="zh-CN" sz="2800" dirty="0" err="1" smtClean="0"/>
              <a:t>thresholding</a:t>
            </a:r>
            <a:r>
              <a:rPr lang="en-US" altLang="zh-CN" sz="2800" dirty="0" smtClean="0"/>
              <a:t> estimator</a:t>
            </a:r>
          </a:p>
          <a:p>
            <a:endParaRPr lang="en-US" altLang="zh-CN" sz="2800" dirty="0"/>
          </a:p>
          <a:p>
            <a:endParaRPr lang="en-US" altLang="zh-CN" sz="2800" dirty="0" smtClean="0"/>
          </a:p>
          <a:p>
            <a:endParaRPr lang="en-US" altLang="zh-CN" sz="2800" dirty="0" smtClean="0"/>
          </a:p>
          <a:p>
            <a:r>
              <a:rPr lang="en-US" altLang="zh-CN" sz="2800" dirty="0" smtClean="0"/>
              <a:t>Where (x)</a:t>
            </a:r>
            <a:r>
              <a:rPr lang="en-US" altLang="zh-CN" sz="2800" baseline="-25000" dirty="0" smtClean="0"/>
              <a:t>+</a:t>
            </a:r>
            <a:r>
              <a:rPr lang="en-US" altLang="zh-CN" sz="2800" dirty="0" smtClean="0"/>
              <a:t>=max(x,0).</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165617525"/>
              </p:ext>
            </p:extLst>
          </p:nvPr>
        </p:nvGraphicFramePr>
        <p:xfrm>
          <a:off x="3203848" y="1988840"/>
          <a:ext cx="2557462" cy="701675"/>
        </p:xfrm>
        <a:graphic>
          <a:graphicData uri="http://schemas.openxmlformats.org/presentationml/2006/ole">
            <mc:AlternateContent xmlns:mc="http://schemas.openxmlformats.org/markup-compatibility/2006">
              <mc:Choice xmlns:v="urn:schemas-microsoft-com:vml" Requires="v">
                <p:oleObj spid="_x0000_s24686" name="Formula" r:id="rId3" imgW="1290600" imgH="354600" progId="Equation.Ribbit">
                  <p:embed/>
                </p:oleObj>
              </mc:Choice>
              <mc:Fallback>
                <p:oleObj name="Formula" r:id="rId3" imgW="1290600" imgH="354600" progId="Equation.Ribbit">
                  <p:embed/>
                  <p:pic>
                    <p:nvPicPr>
                      <p:cNvPr id="0" name=""/>
                      <p:cNvPicPr/>
                      <p:nvPr/>
                    </p:nvPicPr>
                    <p:blipFill>
                      <a:blip r:embed="rId4"/>
                      <a:stretch>
                        <a:fillRect/>
                      </a:stretch>
                    </p:blipFill>
                    <p:spPr>
                      <a:xfrm>
                        <a:off x="3203848" y="1988840"/>
                        <a:ext cx="2557462" cy="7016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14214454"/>
              </p:ext>
            </p:extLst>
          </p:nvPr>
        </p:nvGraphicFramePr>
        <p:xfrm>
          <a:off x="2699792" y="3645024"/>
          <a:ext cx="3800475" cy="1206500"/>
        </p:xfrm>
        <a:graphic>
          <a:graphicData uri="http://schemas.openxmlformats.org/presentationml/2006/ole">
            <mc:AlternateContent xmlns:mc="http://schemas.openxmlformats.org/markup-compatibility/2006">
              <mc:Choice xmlns:v="urn:schemas-microsoft-com:vml" Requires="v">
                <p:oleObj spid="_x0000_s24687" name="Formula" r:id="rId5" imgW="1917720" imgH="609840" progId="Equation.Ribbit">
                  <p:embed/>
                </p:oleObj>
              </mc:Choice>
              <mc:Fallback>
                <p:oleObj name="Formula" r:id="rId5" imgW="1917720" imgH="609840" progId="Equation.Ribbit">
                  <p:embed/>
                  <p:pic>
                    <p:nvPicPr>
                      <p:cNvPr id="0" name=""/>
                      <p:cNvPicPr/>
                      <p:nvPr/>
                    </p:nvPicPr>
                    <p:blipFill>
                      <a:blip r:embed="rId6"/>
                      <a:stretch>
                        <a:fillRect/>
                      </a:stretch>
                    </p:blipFill>
                    <p:spPr>
                      <a:xfrm>
                        <a:off x="2699792" y="3645024"/>
                        <a:ext cx="3800475" cy="1206500"/>
                      </a:xfrm>
                      <a:prstGeom prst="rect">
                        <a:avLst/>
                      </a:prstGeom>
                    </p:spPr>
                  </p:pic>
                </p:oleObj>
              </mc:Fallback>
            </mc:AlternateContent>
          </a:graphicData>
        </a:graphic>
      </p:graphicFrame>
    </p:spTree>
    <p:extLst>
      <p:ext uri="{BB962C8B-B14F-4D97-AF65-F5344CB8AC3E}">
        <p14:creationId xmlns:p14="http://schemas.microsoft.com/office/powerpoint/2010/main" val="12559664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a:t>
            </a:r>
            <a:r>
              <a:rPr lang="en-US" altLang="zh-CN" dirty="0" err="1" smtClean="0"/>
              <a:t>Thresholding</a:t>
            </a:r>
            <a:endParaRPr lang="zh-CN" alt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132856"/>
            <a:ext cx="6048672"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6654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LARS (</a:t>
            </a:r>
            <a:r>
              <a:rPr lang="en-US" altLang="zh-CN" dirty="0"/>
              <a:t>Least </a:t>
            </a:r>
            <a:r>
              <a:rPr lang="en-US" altLang="zh-CN" dirty="0" smtClean="0"/>
              <a:t>Angle Regression and Shrinkage)</a:t>
            </a:r>
            <a:endParaRPr lang="zh-CN" altLang="en-US" dirty="0"/>
          </a:p>
        </p:txBody>
      </p:sp>
      <p:sp>
        <p:nvSpPr>
          <p:cNvPr id="3" name="内容占位符 2"/>
          <p:cNvSpPr>
            <a:spLocks noGrp="1"/>
          </p:cNvSpPr>
          <p:nvPr>
            <p:ph idx="1"/>
          </p:nvPr>
        </p:nvSpPr>
        <p:spPr/>
        <p:txBody>
          <a:bodyPr>
            <a:normAutofit fontScale="92500"/>
          </a:bodyPr>
          <a:lstStyle/>
          <a:p>
            <a:r>
              <a:rPr lang="en-US" altLang="zh-CN" dirty="0"/>
              <a:t>Least angle regression is like a more "democratic" version of forward stepwise regression</a:t>
            </a:r>
            <a:r>
              <a:rPr lang="en-US" altLang="zh-CN" dirty="0" smtClean="0"/>
              <a:t>.</a:t>
            </a:r>
            <a:endParaRPr lang="en-US" altLang="zh-CN" dirty="0"/>
          </a:p>
          <a:p>
            <a:r>
              <a:rPr lang="en-US" altLang="zh-CN" dirty="0"/>
              <a:t>The least angle regression procedure follows the same general </a:t>
            </a:r>
            <a:r>
              <a:rPr lang="en-US" altLang="zh-CN" dirty="0" smtClean="0"/>
              <a:t>scheme as forward selection does, </a:t>
            </a:r>
            <a:r>
              <a:rPr lang="en-US" altLang="zh-CN" dirty="0"/>
              <a:t>but doesn't add a predictor fully into the model. </a:t>
            </a:r>
            <a:endParaRPr lang="en-US" altLang="zh-CN" dirty="0" smtClean="0"/>
          </a:p>
          <a:p>
            <a:r>
              <a:rPr lang="en-US" altLang="zh-CN" dirty="0" smtClean="0"/>
              <a:t>The </a:t>
            </a:r>
            <a:r>
              <a:rPr lang="en-US" altLang="zh-CN" dirty="0"/>
              <a:t>coefficient of that predictor is increased only until that predictor is no longer the one most correlated with the residual r. Then some other competing predictor is invited to "join the club". </a:t>
            </a:r>
            <a:endParaRPr lang="zh-CN" altLang="en-US" dirty="0"/>
          </a:p>
        </p:txBody>
      </p:sp>
      <p:sp>
        <p:nvSpPr>
          <p:cNvPr id="4" name="TextBox 3"/>
          <p:cNvSpPr txBox="1"/>
          <p:nvPr/>
        </p:nvSpPr>
        <p:spPr>
          <a:xfrm>
            <a:off x="2915816" y="6381328"/>
            <a:ext cx="5904656" cy="369332"/>
          </a:xfrm>
          <a:prstGeom prst="rect">
            <a:avLst/>
          </a:prstGeom>
          <a:noFill/>
        </p:spPr>
        <p:txBody>
          <a:bodyPr wrap="square" rtlCol="0">
            <a:spAutoFit/>
          </a:bodyPr>
          <a:lstStyle/>
          <a:p>
            <a:r>
              <a:rPr lang="en-US" altLang="zh-CN" dirty="0"/>
              <a:t>http://statweb.stanford.edu/~tibs/lasso/simple.html</a:t>
            </a:r>
            <a:endParaRPr lang="zh-CN" altLang="en-US" dirty="0"/>
          </a:p>
        </p:txBody>
      </p:sp>
    </p:spTree>
    <p:extLst>
      <p:ext uri="{BB962C8B-B14F-4D97-AF65-F5344CB8AC3E}">
        <p14:creationId xmlns:p14="http://schemas.microsoft.com/office/powerpoint/2010/main" val="32720774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LARS Procedure</a:t>
            </a:r>
            <a:endParaRPr lang="zh-CN" altLang="en-US" dirty="0"/>
          </a:p>
        </p:txBody>
      </p:sp>
      <p:sp>
        <p:nvSpPr>
          <p:cNvPr id="3" name="内容占位符 2"/>
          <p:cNvSpPr>
            <a:spLocks noGrp="1"/>
          </p:cNvSpPr>
          <p:nvPr>
            <p:ph idx="1"/>
          </p:nvPr>
        </p:nvSpPr>
        <p:spPr/>
        <p:txBody>
          <a:bodyPr>
            <a:normAutofit fontScale="92500" lnSpcReduction="20000"/>
          </a:bodyPr>
          <a:lstStyle/>
          <a:p>
            <a:pPr algn="just"/>
            <a:r>
              <a:rPr lang="en-US" altLang="zh-CN" dirty="0"/>
              <a:t>Start with all coefficients </a:t>
            </a:r>
            <a:r>
              <a:rPr lang="en-US" altLang="zh-CN" dirty="0" err="1"/>
              <a:t>b</a:t>
            </a:r>
            <a:r>
              <a:rPr lang="en-US" altLang="zh-CN" baseline="-25000" dirty="0" err="1"/>
              <a:t>j</a:t>
            </a:r>
            <a:r>
              <a:rPr lang="en-US" altLang="zh-CN" dirty="0"/>
              <a:t> equal to zero.</a:t>
            </a:r>
          </a:p>
          <a:p>
            <a:pPr algn="just"/>
            <a:r>
              <a:rPr lang="en-US" altLang="zh-CN" dirty="0"/>
              <a:t>Find the predictor </a:t>
            </a:r>
            <a:r>
              <a:rPr lang="en-US" altLang="zh-CN" dirty="0" err="1"/>
              <a:t>x</a:t>
            </a:r>
            <a:r>
              <a:rPr lang="en-US" altLang="zh-CN" baseline="-25000" dirty="0" err="1"/>
              <a:t>j</a:t>
            </a:r>
            <a:r>
              <a:rPr lang="en-US" altLang="zh-CN" dirty="0"/>
              <a:t> most correlated with y</a:t>
            </a:r>
          </a:p>
          <a:p>
            <a:pPr algn="just"/>
            <a:r>
              <a:rPr lang="en-US" altLang="zh-CN" dirty="0"/>
              <a:t>Increase the coefficient </a:t>
            </a:r>
            <a:r>
              <a:rPr lang="en-US" altLang="zh-CN" dirty="0" err="1"/>
              <a:t>b</a:t>
            </a:r>
            <a:r>
              <a:rPr lang="en-US" altLang="zh-CN" baseline="-25000" dirty="0" err="1"/>
              <a:t>j</a:t>
            </a:r>
            <a:r>
              <a:rPr lang="en-US" altLang="zh-CN" dirty="0"/>
              <a:t> in the direction of the sign of its correlation with y. Take residuals </a:t>
            </a:r>
            <a:r>
              <a:rPr lang="en-US" altLang="zh-CN" dirty="0" smtClean="0"/>
              <a:t>       (r=y-</a:t>
            </a:r>
            <a:r>
              <a:rPr lang="en-US" altLang="zh-CN" dirty="0" err="1" smtClean="0"/>
              <a:t>yhat</a:t>
            </a:r>
            <a:r>
              <a:rPr lang="en-US" altLang="zh-CN" dirty="0" smtClean="0"/>
              <a:t>) </a:t>
            </a:r>
            <a:r>
              <a:rPr lang="en-US" altLang="zh-CN" dirty="0"/>
              <a:t>along the way. Stop when some other predictor </a:t>
            </a:r>
            <a:r>
              <a:rPr lang="en-US" altLang="zh-CN" dirty="0" err="1"/>
              <a:t>x</a:t>
            </a:r>
            <a:r>
              <a:rPr lang="en-US" altLang="zh-CN" baseline="-25000" dirty="0" err="1"/>
              <a:t>k</a:t>
            </a:r>
            <a:r>
              <a:rPr lang="en-US" altLang="zh-CN" dirty="0"/>
              <a:t> has as much correlation with r as </a:t>
            </a:r>
            <a:r>
              <a:rPr lang="en-US" altLang="zh-CN" dirty="0" err="1"/>
              <a:t>x</a:t>
            </a:r>
            <a:r>
              <a:rPr lang="en-US" altLang="zh-CN" baseline="-25000" dirty="0" err="1"/>
              <a:t>j</a:t>
            </a:r>
            <a:r>
              <a:rPr lang="en-US" altLang="zh-CN" dirty="0"/>
              <a:t> has.</a:t>
            </a:r>
          </a:p>
          <a:p>
            <a:pPr algn="just"/>
            <a:r>
              <a:rPr lang="en-US" altLang="zh-CN" dirty="0"/>
              <a:t>Increase (</a:t>
            </a:r>
            <a:r>
              <a:rPr lang="en-US" altLang="zh-CN" dirty="0" err="1"/>
              <a:t>b</a:t>
            </a:r>
            <a:r>
              <a:rPr lang="en-US" altLang="zh-CN" baseline="-25000" dirty="0" err="1"/>
              <a:t>j</a:t>
            </a:r>
            <a:r>
              <a:rPr lang="en-US" altLang="zh-CN" dirty="0"/>
              <a:t>, </a:t>
            </a:r>
            <a:r>
              <a:rPr lang="en-US" altLang="zh-CN" dirty="0" err="1"/>
              <a:t>b</a:t>
            </a:r>
            <a:r>
              <a:rPr lang="en-US" altLang="zh-CN" baseline="-25000" dirty="0" err="1"/>
              <a:t>k</a:t>
            </a:r>
            <a:r>
              <a:rPr lang="en-US" altLang="zh-CN" dirty="0"/>
              <a:t>) in their joint least squares direction, until some other predictor </a:t>
            </a:r>
            <a:r>
              <a:rPr lang="en-US" altLang="zh-CN" dirty="0" err="1"/>
              <a:t>x</a:t>
            </a:r>
            <a:r>
              <a:rPr lang="en-US" altLang="zh-CN" baseline="-25000" dirty="0" err="1"/>
              <a:t>m</a:t>
            </a:r>
            <a:r>
              <a:rPr lang="en-US" altLang="zh-CN" dirty="0"/>
              <a:t> has as much correlation with the residual r.</a:t>
            </a:r>
          </a:p>
          <a:p>
            <a:pPr algn="just"/>
            <a:r>
              <a:rPr lang="en-US" altLang="zh-CN" dirty="0"/>
              <a:t>Continue until: all predictors are in the model</a:t>
            </a:r>
          </a:p>
          <a:p>
            <a:endParaRPr lang="zh-CN" altLang="en-US" dirty="0"/>
          </a:p>
        </p:txBody>
      </p:sp>
      <p:sp>
        <p:nvSpPr>
          <p:cNvPr id="4" name="TextBox 3"/>
          <p:cNvSpPr txBox="1"/>
          <p:nvPr/>
        </p:nvSpPr>
        <p:spPr>
          <a:xfrm>
            <a:off x="3347864" y="6165304"/>
            <a:ext cx="5328592" cy="369332"/>
          </a:xfrm>
          <a:prstGeom prst="rect">
            <a:avLst/>
          </a:prstGeom>
          <a:noFill/>
        </p:spPr>
        <p:txBody>
          <a:bodyPr wrap="square" rtlCol="0">
            <a:spAutoFit/>
          </a:bodyPr>
          <a:lstStyle/>
          <a:p>
            <a:r>
              <a:rPr lang="en-US" altLang="zh-CN" dirty="0"/>
              <a:t>http://statweb.stanford.edu/~tibs/lasso/simple.html</a:t>
            </a:r>
            <a:endParaRPr lang="zh-CN" altLang="en-US" dirty="0"/>
          </a:p>
        </p:txBody>
      </p:sp>
    </p:spTree>
    <p:extLst>
      <p:ext uri="{BB962C8B-B14F-4D97-AF65-F5344CB8AC3E}">
        <p14:creationId xmlns:p14="http://schemas.microsoft.com/office/powerpoint/2010/main" val="4131970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标题 1"/>
          <p:cNvSpPr>
            <a:spLocks noGrp="1"/>
          </p:cNvSpPr>
          <p:nvPr>
            <p:ph type="title"/>
          </p:nvPr>
        </p:nvSpPr>
        <p:spPr/>
        <p:txBody>
          <a:bodyPr/>
          <a:lstStyle/>
          <a:p>
            <a:r>
              <a:rPr lang="zh-CN" altLang="en-US" smtClean="0"/>
              <a:t>最小二乘估计</a:t>
            </a:r>
          </a:p>
        </p:txBody>
      </p:sp>
      <p:sp>
        <p:nvSpPr>
          <p:cNvPr id="4101" name="内容占位符 2"/>
          <p:cNvSpPr>
            <a:spLocks noGrp="1"/>
          </p:cNvSpPr>
          <p:nvPr>
            <p:ph idx="1"/>
          </p:nvPr>
        </p:nvSpPr>
        <p:spPr/>
        <p:txBody>
          <a:bodyPr/>
          <a:lstStyle/>
          <a:p>
            <a:r>
              <a:rPr lang="zh-CN" altLang="en-US" smtClean="0"/>
              <a:t>定义残差平方和</a:t>
            </a:r>
            <a:endParaRPr lang="en-US" altLang="zh-CN" smtClean="0"/>
          </a:p>
          <a:p>
            <a:endParaRPr lang="en-US" altLang="zh-CN" smtClean="0"/>
          </a:p>
          <a:p>
            <a:endParaRPr lang="en-US" altLang="zh-CN" smtClean="0"/>
          </a:p>
          <a:p>
            <a:endParaRPr lang="en-US" altLang="zh-CN" smtClean="0"/>
          </a:p>
          <a:p>
            <a:r>
              <a:rPr lang="zh-CN" altLang="en-US" smtClean="0"/>
              <a:t>那么最小二乘估计</a:t>
            </a:r>
          </a:p>
        </p:txBody>
      </p:sp>
      <p:graphicFrame>
        <p:nvGraphicFramePr>
          <p:cNvPr id="4098" name="Object 2"/>
          <p:cNvGraphicFramePr>
            <a:graphicFrameLocks noChangeAspect="1"/>
          </p:cNvGraphicFramePr>
          <p:nvPr/>
        </p:nvGraphicFramePr>
        <p:xfrm>
          <a:off x="1219200" y="2590800"/>
          <a:ext cx="6627813" cy="928688"/>
        </p:xfrm>
        <a:graphic>
          <a:graphicData uri="http://schemas.openxmlformats.org/presentationml/2006/ole">
            <mc:AlternateContent xmlns:mc="http://schemas.openxmlformats.org/markup-compatibility/2006">
              <mc:Choice xmlns:v="urn:schemas-microsoft-com:vml" Requires="v">
                <p:oleObj spid="_x0000_s5340" name="Formula" r:id="rId3" imgW="3342640" imgH="468630" progId="Equation.Ribbit">
                  <p:embed/>
                </p:oleObj>
              </mc:Choice>
              <mc:Fallback>
                <p:oleObj name="Formula" r:id="rId3" imgW="3342640" imgH="468630" progId="Equation.Ribbi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90800"/>
                        <a:ext cx="6627813"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3124200" y="4800600"/>
          <a:ext cx="2297113" cy="617538"/>
        </p:xfrm>
        <a:graphic>
          <a:graphicData uri="http://schemas.openxmlformats.org/presentationml/2006/ole">
            <mc:AlternateContent xmlns:mc="http://schemas.openxmlformats.org/markup-compatibility/2006">
              <mc:Choice xmlns:v="urn:schemas-microsoft-com:vml" Requires="v">
                <p:oleObj spid="_x0000_s5341" name="Formula" r:id="rId5" imgW="1158240" imgH="311150" progId="Equation.Ribbit">
                  <p:embed/>
                </p:oleObj>
              </mc:Choice>
              <mc:Fallback>
                <p:oleObj name="Formula" r:id="rId5" imgW="1158240" imgH="311150" progId="Equation.Ribbit">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800600"/>
                        <a:ext cx="2297113"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40084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LARS Illustration</a:t>
            </a:r>
            <a:endParaRPr lang="zh-CN" altLang="en-US" dirty="0"/>
          </a:p>
        </p:txBody>
      </p:sp>
      <p:sp>
        <p:nvSpPr>
          <p:cNvPr id="4" name="TextBox 3"/>
          <p:cNvSpPr txBox="1"/>
          <p:nvPr/>
        </p:nvSpPr>
        <p:spPr>
          <a:xfrm>
            <a:off x="539552" y="6237312"/>
            <a:ext cx="8352928" cy="369332"/>
          </a:xfrm>
          <a:prstGeom prst="rect">
            <a:avLst/>
          </a:prstGeom>
          <a:noFill/>
        </p:spPr>
        <p:txBody>
          <a:bodyPr wrap="square" rtlCol="0">
            <a:spAutoFit/>
          </a:bodyPr>
          <a:lstStyle/>
          <a:p>
            <a:r>
              <a:rPr lang="en-US" altLang="zh-CN" dirty="0"/>
              <a:t>http://courses.cs.washington.edu/courses/cse599c1/13wi/slides/LARS-fusedlasso.pdf</a:t>
            </a:r>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77" y="1643087"/>
            <a:ext cx="281940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1614512"/>
            <a:ext cx="288607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5712" y="1676167"/>
            <a:ext cx="28765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836676"/>
            <a:ext cx="294322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6885" y="4022696"/>
            <a:ext cx="30765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68244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LARS-Lasso Relationship</a:t>
            </a:r>
            <a:endParaRPr lang="zh-CN" altLang="en-US" dirty="0"/>
          </a:p>
        </p:txBody>
      </p:sp>
      <p:sp>
        <p:nvSpPr>
          <p:cNvPr id="3" name="内容占位符 2"/>
          <p:cNvSpPr>
            <a:spLocks noGrp="1"/>
          </p:cNvSpPr>
          <p:nvPr>
            <p:ph idx="1"/>
          </p:nvPr>
        </p:nvSpPr>
        <p:spPr/>
        <p:txBody>
          <a:bodyPr/>
          <a:lstStyle/>
          <a:p>
            <a:r>
              <a:rPr lang="en-US" altLang="zh-CN" dirty="0" smtClean="0"/>
              <a:t>Let</a:t>
            </a:r>
          </a:p>
          <a:p>
            <a:r>
              <a:rPr lang="en-US" altLang="zh-CN" dirty="0" smtClean="0"/>
              <a:t>We show that for active covariate j,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835568353"/>
              </p:ext>
            </p:extLst>
          </p:nvPr>
        </p:nvGraphicFramePr>
        <p:xfrm>
          <a:off x="1619672" y="1772816"/>
          <a:ext cx="1812925" cy="349250"/>
        </p:xfrm>
        <a:graphic>
          <a:graphicData uri="http://schemas.openxmlformats.org/presentationml/2006/ole">
            <mc:AlternateContent xmlns:mc="http://schemas.openxmlformats.org/markup-compatibility/2006">
              <mc:Choice xmlns:v="urn:schemas-microsoft-com:vml" Requires="v">
                <p:oleObj spid="_x0000_s37913" name="Formula" r:id="rId3" imgW="914400" imgH="176760" progId="Equation.Ribbit">
                  <p:embed/>
                </p:oleObj>
              </mc:Choice>
              <mc:Fallback>
                <p:oleObj name="Formula" r:id="rId3" imgW="914400" imgH="176760" progId="Equation.Ribbit">
                  <p:embed/>
                  <p:pic>
                    <p:nvPicPr>
                      <p:cNvPr id="0" name=""/>
                      <p:cNvPicPr/>
                      <p:nvPr/>
                    </p:nvPicPr>
                    <p:blipFill>
                      <a:blip r:embed="rId4"/>
                      <a:stretch>
                        <a:fillRect/>
                      </a:stretch>
                    </p:blipFill>
                    <p:spPr>
                      <a:xfrm>
                        <a:off x="1619672" y="1772816"/>
                        <a:ext cx="1812925" cy="3492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62604624"/>
              </p:ext>
            </p:extLst>
          </p:nvPr>
        </p:nvGraphicFramePr>
        <p:xfrm>
          <a:off x="2704455" y="3068960"/>
          <a:ext cx="3348037" cy="446088"/>
        </p:xfrm>
        <a:graphic>
          <a:graphicData uri="http://schemas.openxmlformats.org/presentationml/2006/ole">
            <mc:AlternateContent xmlns:mc="http://schemas.openxmlformats.org/markup-compatibility/2006">
              <mc:Choice xmlns:v="urn:schemas-microsoft-com:vml" Requires="v">
                <p:oleObj spid="_x0000_s37914" name="Formula" r:id="rId5" imgW="1688040" imgH="225000" progId="Equation.Ribbit">
                  <p:embed/>
                </p:oleObj>
              </mc:Choice>
              <mc:Fallback>
                <p:oleObj name="Formula" r:id="rId5" imgW="1688040" imgH="225000" progId="Equation.Ribbit">
                  <p:embed/>
                  <p:pic>
                    <p:nvPicPr>
                      <p:cNvPr id="0" name=""/>
                      <p:cNvPicPr/>
                      <p:nvPr/>
                    </p:nvPicPr>
                    <p:blipFill>
                      <a:blip r:embed="rId6"/>
                      <a:stretch>
                        <a:fillRect/>
                      </a:stretch>
                    </p:blipFill>
                    <p:spPr>
                      <a:xfrm>
                        <a:off x="2704455" y="3068960"/>
                        <a:ext cx="3348037" cy="446088"/>
                      </a:xfrm>
                      <a:prstGeom prst="rect">
                        <a:avLst/>
                      </a:prstGeom>
                    </p:spPr>
                  </p:pic>
                </p:oleObj>
              </mc:Fallback>
            </mc:AlternateContent>
          </a:graphicData>
        </a:graphic>
      </p:graphicFrame>
      <p:pic>
        <p:nvPicPr>
          <p:cNvPr id="378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3933056"/>
            <a:ext cx="27813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7960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LARS-Lasso Relationship</a:t>
            </a:r>
            <a:endParaRPr lang="zh-CN" alt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61" y="1988840"/>
            <a:ext cx="8203497" cy="3827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07031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Pathwise</a:t>
            </a:r>
            <a:r>
              <a:rPr lang="en-US" altLang="zh-CN" dirty="0"/>
              <a:t> </a:t>
            </a:r>
            <a:r>
              <a:rPr lang="en-US" altLang="zh-CN" dirty="0" smtClean="0"/>
              <a:t>Coordinate Descent </a:t>
            </a:r>
            <a:br>
              <a:rPr lang="en-US" altLang="zh-CN" dirty="0" smtClean="0"/>
            </a:br>
            <a:r>
              <a:rPr lang="en-US" altLang="zh-CN" dirty="0" smtClean="0"/>
              <a:t>for </a:t>
            </a:r>
            <a:r>
              <a:rPr lang="en-US" altLang="zh-CN" dirty="0"/>
              <a:t>the </a:t>
            </a:r>
            <a:r>
              <a:rPr lang="en-US" altLang="zh-CN" dirty="0" smtClean="0"/>
              <a:t>Lasso</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Coordinate descent: optimize one parameter (coordinate) at </a:t>
            </a:r>
            <a:r>
              <a:rPr lang="en-US" altLang="zh-CN" dirty="0" smtClean="0"/>
              <a:t>a time</a:t>
            </a:r>
            <a:r>
              <a:rPr lang="en-US" altLang="zh-CN" dirty="0"/>
              <a:t>.</a:t>
            </a:r>
          </a:p>
          <a:p>
            <a:r>
              <a:rPr lang="en-US" altLang="zh-CN" dirty="0" smtClean="0"/>
              <a:t>How</a:t>
            </a:r>
            <a:r>
              <a:rPr lang="en-US" altLang="zh-CN" dirty="0"/>
              <a:t>? suppose we had only one predictor. </a:t>
            </a:r>
            <a:r>
              <a:rPr lang="en-US" altLang="zh-CN" dirty="0" smtClean="0"/>
              <a:t> Solution </a:t>
            </a:r>
            <a:r>
              <a:rPr lang="en-US" altLang="zh-CN" dirty="0"/>
              <a:t>is the soft-</a:t>
            </a:r>
            <a:r>
              <a:rPr lang="en-US" altLang="zh-CN" dirty="0" err="1"/>
              <a:t>thresholded</a:t>
            </a:r>
            <a:r>
              <a:rPr lang="en-US" altLang="zh-CN" dirty="0"/>
              <a:t> estimate</a:t>
            </a:r>
          </a:p>
          <a:p>
            <a:endParaRPr lang="en-US" altLang="zh-CN" dirty="0" smtClean="0"/>
          </a:p>
          <a:p>
            <a:pPr marL="0" indent="0">
              <a:buNone/>
            </a:pPr>
            <a:r>
              <a:rPr lang="en-US" altLang="zh-CN" dirty="0" smtClean="0"/>
              <a:t>    where     </a:t>
            </a:r>
            <a:r>
              <a:rPr lang="en-US" altLang="zh-CN" dirty="0"/>
              <a:t>is usual least squares estimate.</a:t>
            </a:r>
          </a:p>
          <a:p>
            <a:r>
              <a:rPr lang="en-US" altLang="zh-CN" dirty="0" smtClean="0"/>
              <a:t>Idea</a:t>
            </a:r>
            <a:r>
              <a:rPr lang="en-US" altLang="zh-CN" dirty="0"/>
              <a:t>: with multiple predictors, cycle through each predictor </a:t>
            </a:r>
            <a:r>
              <a:rPr lang="en-US" altLang="zh-CN" dirty="0" smtClean="0"/>
              <a:t>in turn</a:t>
            </a:r>
            <a:r>
              <a:rPr lang="en-US" altLang="zh-CN" dirty="0"/>
              <a:t>. We compute </a:t>
            </a:r>
            <a:r>
              <a:rPr lang="en-US" altLang="zh-CN" dirty="0" smtClean="0"/>
              <a:t>residuals </a:t>
            </a:r>
            <a:r>
              <a:rPr lang="en-US" altLang="zh-CN" dirty="0"/>
              <a:t>and </a:t>
            </a:r>
            <a:r>
              <a:rPr lang="en-US" altLang="zh-CN" dirty="0" smtClean="0"/>
              <a:t>applying </a:t>
            </a:r>
            <a:r>
              <a:rPr lang="en-US" altLang="zh-CN" dirty="0" err="1" smtClean="0"/>
              <a:t>univariate</a:t>
            </a:r>
            <a:r>
              <a:rPr lang="en-US" altLang="zh-CN" dirty="0" smtClean="0"/>
              <a:t> soft-</a:t>
            </a:r>
            <a:r>
              <a:rPr lang="en-US" altLang="zh-CN" dirty="0" err="1" smtClean="0"/>
              <a:t>thresholding</a:t>
            </a:r>
            <a:r>
              <a:rPr lang="en-US" altLang="zh-CN" dirty="0" smtClean="0"/>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35581932"/>
              </p:ext>
            </p:extLst>
          </p:nvPr>
        </p:nvGraphicFramePr>
        <p:xfrm>
          <a:off x="3084513" y="3429000"/>
          <a:ext cx="2047875" cy="411163"/>
        </p:xfrm>
        <a:graphic>
          <a:graphicData uri="http://schemas.openxmlformats.org/presentationml/2006/ole">
            <mc:AlternateContent xmlns:mc="http://schemas.openxmlformats.org/markup-compatibility/2006">
              <mc:Choice xmlns:v="urn:schemas-microsoft-com:vml" Requires="v">
                <p:oleObj spid="_x0000_s35866" name="Formula" r:id="rId3" imgW="1032840" imgH="208440" progId="Equation.Ribbit">
                  <p:embed/>
                </p:oleObj>
              </mc:Choice>
              <mc:Fallback>
                <p:oleObj name="Formula" r:id="rId3" imgW="1032840" imgH="208440" progId="Equation.Ribbit">
                  <p:embed/>
                  <p:pic>
                    <p:nvPicPr>
                      <p:cNvPr id="0" name=""/>
                      <p:cNvPicPr/>
                      <p:nvPr/>
                    </p:nvPicPr>
                    <p:blipFill>
                      <a:blip r:embed="rId4"/>
                      <a:stretch>
                        <a:fillRect/>
                      </a:stretch>
                    </p:blipFill>
                    <p:spPr>
                      <a:xfrm>
                        <a:off x="3084513" y="3429000"/>
                        <a:ext cx="2047875" cy="4111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2207539"/>
              </p:ext>
            </p:extLst>
          </p:nvPr>
        </p:nvGraphicFramePr>
        <p:xfrm>
          <a:off x="1979712" y="4005064"/>
          <a:ext cx="188913" cy="388938"/>
        </p:xfrm>
        <a:graphic>
          <a:graphicData uri="http://schemas.openxmlformats.org/presentationml/2006/ole">
            <mc:AlternateContent xmlns:mc="http://schemas.openxmlformats.org/markup-compatibility/2006">
              <mc:Choice xmlns:v="urn:schemas-microsoft-com:vml" Requires="v">
                <p:oleObj spid="_x0000_s35867" name="Formula" r:id="rId5" imgW="95400" imgH="196920" progId="Equation.Ribbit">
                  <p:embed/>
                </p:oleObj>
              </mc:Choice>
              <mc:Fallback>
                <p:oleObj name="Formula" r:id="rId5" imgW="95400" imgH="196920" progId="Equation.Ribbit">
                  <p:embed/>
                  <p:pic>
                    <p:nvPicPr>
                      <p:cNvPr id="0" name=""/>
                      <p:cNvPicPr/>
                      <p:nvPr/>
                    </p:nvPicPr>
                    <p:blipFill>
                      <a:blip r:embed="rId6"/>
                      <a:stretch>
                        <a:fillRect/>
                      </a:stretch>
                    </p:blipFill>
                    <p:spPr>
                      <a:xfrm>
                        <a:off x="1979712" y="4005064"/>
                        <a:ext cx="188913" cy="388938"/>
                      </a:xfrm>
                      <a:prstGeom prst="rect">
                        <a:avLst/>
                      </a:prstGeom>
                    </p:spPr>
                  </p:pic>
                </p:oleObj>
              </mc:Fallback>
            </mc:AlternateContent>
          </a:graphicData>
        </a:graphic>
      </p:graphicFrame>
    </p:spTree>
    <p:extLst>
      <p:ext uri="{BB962C8B-B14F-4D97-AF65-F5344CB8AC3E}">
        <p14:creationId xmlns:p14="http://schemas.microsoft.com/office/powerpoint/2010/main" val="2632193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Pathwise</a:t>
            </a:r>
            <a:r>
              <a:rPr lang="en-US" altLang="zh-CN" dirty="0"/>
              <a:t> </a:t>
            </a:r>
            <a:r>
              <a:rPr lang="en-US" altLang="zh-CN" dirty="0" smtClean="0"/>
              <a:t>Coordinate Descent</a:t>
            </a:r>
            <a:br>
              <a:rPr lang="en-US" altLang="zh-CN" dirty="0" smtClean="0"/>
            </a:br>
            <a:r>
              <a:rPr lang="en-US" altLang="zh-CN" dirty="0" smtClean="0"/>
              <a:t>for </a:t>
            </a:r>
            <a:r>
              <a:rPr lang="en-US" altLang="zh-CN" dirty="0"/>
              <a:t>the </a:t>
            </a:r>
            <a:r>
              <a:rPr lang="en-US" altLang="zh-CN" dirty="0" smtClean="0"/>
              <a:t>Lasso</a:t>
            </a:r>
            <a:endParaRPr lang="zh-CN" altLang="en-US" dirty="0"/>
          </a:p>
        </p:txBody>
      </p:sp>
      <p:sp>
        <p:nvSpPr>
          <p:cNvPr id="3" name="内容占位符 2"/>
          <p:cNvSpPr>
            <a:spLocks noGrp="1"/>
          </p:cNvSpPr>
          <p:nvPr>
            <p:ph idx="1"/>
          </p:nvPr>
        </p:nvSpPr>
        <p:spPr/>
        <p:txBody>
          <a:bodyPr/>
          <a:lstStyle/>
          <a:p>
            <a:pPr algn="just"/>
            <a:r>
              <a:rPr lang="en-US" altLang="zh-CN" dirty="0"/>
              <a:t>Start with large value for λ (very sparse model) and </a:t>
            </a:r>
            <a:r>
              <a:rPr lang="en-US" altLang="zh-CN" dirty="0" smtClean="0"/>
              <a:t>slowly decrease </a:t>
            </a:r>
            <a:r>
              <a:rPr lang="en-US" altLang="zh-CN" dirty="0"/>
              <a:t>it</a:t>
            </a:r>
          </a:p>
          <a:p>
            <a:pPr algn="just"/>
            <a:r>
              <a:rPr lang="en-US" altLang="zh-CN" dirty="0" smtClean="0"/>
              <a:t>Most </a:t>
            </a:r>
            <a:r>
              <a:rPr lang="en-US" altLang="zh-CN" dirty="0"/>
              <a:t>coordinates that are zero never become non-zero</a:t>
            </a:r>
          </a:p>
          <a:p>
            <a:pPr algn="just"/>
            <a:r>
              <a:rPr lang="en-US" altLang="zh-CN" dirty="0" smtClean="0"/>
              <a:t>Coordinate </a:t>
            </a:r>
            <a:r>
              <a:rPr lang="en-US" altLang="zh-CN" dirty="0"/>
              <a:t>descent code for Lasso is just 73 lines </a:t>
            </a:r>
            <a:r>
              <a:rPr lang="en-US" altLang="zh-CN" dirty="0" smtClean="0"/>
              <a:t>of Fortran</a:t>
            </a:r>
            <a:r>
              <a:rPr lang="en-US" altLang="zh-CN" dirty="0"/>
              <a:t>!</a:t>
            </a:r>
            <a:endParaRPr lang="zh-CN" altLang="en-US" dirty="0"/>
          </a:p>
        </p:txBody>
      </p:sp>
    </p:spTree>
    <p:extLst>
      <p:ext uri="{BB962C8B-B14F-4D97-AF65-F5344CB8AC3E}">
        <p14:creationId xmlns:p14="http://schemas.microsoft.com/office/powerpoint/2010/main" val="2903522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Extension</a:t>
            </a:r>
            <a:endParaRPr lang="zh-CN" altLang="en-US" dirty="0"/>
          </a:p>
        </p:txBody>
      </p:sp>
      <p:sp>
        <p:nvSpPr>
          <p:cNvPr id="3" name="内容占位符 2"/>
          <p:cNvSpPr>
            <a:spLocks noGrp="1"/>
          </p:cNvSpPr>
          <p:nvPr>
            <p:ph idx="1"/>
          </p:nvPr>
        </p:nvSpPr>
        <p:spPr/>
        <p:txBody>
          <a:bodyPr/>
          <a:lstStyle/>
          <a:p>
            <a:pPr algn="just"/>
            <a:r>
              <a:rPr lang="en-US" altLang="zh-CN" dirty="0" err="1"/>
              <a:t>Pathwise</a:t>
            </a:r>
            <a:r>
              <a:rPr lang="en-US" altLang="zh-CN" dirty="0"/>
              <a:t> coordinate descent can </a:t>
            </a:r>
            <a:r>
              <a:rPr lang="en-US" altLang="zh-CN" dirty="0" smtClean="0"/>
              <a:t>be generalized </a:t>
            </a:r>
            <a:r>
              <a:rPr lang="en-US" altLang="zh-CN" dirty="0"/>
              <a:t>to many </a:t>
            </a:r>
            <a:r>
              <a:rPr lang="en-US" altLang="zh-CN" dirty="0" smtClean="0"/>
              <a:t>other models</a:t>
            </a:r>
            <a:r>
              <a:rPr lang="en-US" altLang="zh-CN" dirty="0"/>
              <a:t>: logistic/multinomial for classification, graphical </a:t>
            </a:r>
            <a:r>
              <a:rPr lang="en-US" altLang="zh-CN" dirty="0" smtClean="0"/>
              <a:t>lasso for </a:t>
            </a:r>
            <a:r>
              <a:rPr lang="en-US" altLang="zh-CN" dirty="0"/>
              <a:t>undirected graphs, fused lasso for signals.</a:t>
            </a:r>
          </a:p>
          <a:p>
            <a:pPr algn="just"/>
            <a:r>
              <a:rPr lang="en-US" altLang="zh-CN" dirty="0" smtClean="0"/>
              <a:t>Its </a:t>
            </a:r>
            <a:r>
              <a:rPr lang="en-US" altLang="zh-CN" dirty="0"/>
              <a:t>speed and simplicity are quite remarkable.</a:t>
            </a:r>
          </a:p>
          <a:p>
            <a:pPr algn="just"/>
            <a:r>
              <a:rPr lang="en-US" altLang="zh-CN" dirty="0" err="1" smtClean="0"/>
              <a:t>glmnet</a:t>
            </a:r>
            <a:r>
              <a:rPr lang="en-US" altLang="zh-CN" dirty="0" smtClean="0"/>
              <a:t> </a:t>
            </a:r>
            <a:r>
              <a:rPr lang="en-US" altLang="zh-CN" dirty="0"/>
              <a:t>R </a:t>
            </a:r>
            <a:r>
              <a:rPr lang="en-US" altLang="zh-CN" dirty="0" smtClean="0"/>
              <a:t>package </a:t>
            </a:r>
            <a:r>
              <a:rPr lang="en-US" altLang="zh-CN" dirty="0"/>
              <a:t>now available on CRAN</a:t>
            </a:r>
            <a:endParaRPr lang="zh-CN" altLang="en-US" dirty="0"/>
          </a:p>
        </p:txBody>
      </p:sp>
    </p:spTree>
    <p:extLst>
      <p:ext uri="{BB962C8B-B14F-4D97-AF65-F5344CB8AC3E}">
        <p14:creationId xmlns:p14="http://schemas.microsoft.com/office/powerpoint/2010/main" val="26310234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Lasso</a:t>
            </a:r>
            <a:r>
              <a:rPr lang="zh-CN" altLang="en-US" dirty="0" smtClean="0"/>
              <a:t>理论性质总结</a:t>
            </a:r>
            <a:endParaRPr lang="zh-CN" altLang="en-US" dirty="0"/>
          </a:p>
        </p:txBody>
      </p:sp>
      <p:sp>
        <p:nvSpPr>
          <p:cNvPr id="3" name="内容占位符 2"/>
          <p:cNvSpPr>
            <a:spLocks noGrp="1"/>
          </p:cNvSpPr>
          <p:nvPr>
            <p:ph idx="1"/>
          </p:nvPr>
        </p:nvSpPr>
        <p:spPr/>
        <p:txBody>
          <a:bodyPr/>
          <a:lstStyle/>
          <a:p>
            <a:r>
              <a:rPr lang="zh-CN" altLang="en-US" dirty="0" smtClean="0"/>
              <a:t>考虑如下的渐近问题</a:t>
            </a:r>
            <a:endParaRPr lang="en-US" altLang="zh-CN" dirty="0" smtClean="0"/>
          </a:p>
          <a:p>
            <a:endParaRPr lang="en-US" altLang="zh-CN" dirty="0"/>
          </a:p>
          <a:p>
            <a:endParaRPr lang="en-US" altLang="zh-CN" dirty="0" smtClean="0"/>
          </a:p>
          <a:p>
            <a:endParaRPr lang="en-US" altLang="zh-CN" dirty="0"/>
          </a:p>
          <a:p>
            <a:r>
              <a:rPr lang="zh-CN" altLang="en-US" dirty="0" smtClean="0"/>
              <a:t>这里允许</a:t>
            </a:r>
            <a:endParaRPr lang="en-US" altLang="zh-CN" dirty="0" smtClean="0"/>
          </a:p>
          <a:p>
            <a:r>
              <a:rPr lang="zh-CN" altLang="en-US" dirty="0" smtClean="0"/>
              <a:t>真实相关变量的稀疏性假设</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57459447"/>
              </p:ext>
            </p:extLst>
          </p:nvPr>
        </p:nvGraphicFramePr>
        <p:xfrm>
          <a:off x="1475656" y="2564904"/>
          <a:ext cx="6557962" cy="928688"/>
        </p:xfrm>
        <a:graphic>
          <a:graphicData uri="http://schemas.openxmlformats.org/presentationml/2006/ole">
            <mc:AlternateContent xmlns:mc="http://schemas.openxmlformats.org/markup-compatibility/2006">
              <mc:Choice xmlns:v="urn:schemas-microsoft-com:vml" Requires="v">
                <p:oleObj spid="_x0000_s39956" name="Formula" r:id="rId3" imgW="3308400" imgH="468720" progId="Equation.Ribbit">
                  <p:embed/>
                </p:oleObj>
              </mc:Choice>
              <mc:Fallback>
                <p:oleObj name="Formula" r:id="rId3" imgW="3308400" imgH="468720" progId="Equation.Ribbit">
                  <p:embed/>
                  <p:pic>
                    <p:nvPicPr>
                      <p:cNvPr id="0" name=""/>
                      <p:cNvPicPr/>
                      <p:nvPr/>
                    </p:nvPicPr>
                    <p:blipFill>
                      <a:blip r:embed="rId4"/>
                      <a:stretch>
                        <a:fillRect/>
                      </a:stretch>
                    </p:blipFill>
                    <p:spPr>
                      <a:xfrm>
                        <a:off x="1475656" y="2564904"/>
                        <a:ext cx="6557962" cy="9286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75118279"/>
              </p:ext>
            </p:extLst>
          </p:nvPr>
        </p:nvGraphicFramePr>
        <p:xfrm>
          <a:off x="2922588" y="4071938"/>
          <a:ext cx="1504950" cy="271462"/>
        </p:xfrm>
        <a:graphic>
          <a:graphicData uri="http://schemas.openxmlformats.org/presentationml/2006/ole">
            <mc:AlternateContent xmlns:mc="http://schemas.openxmlformats.org/markup-compatibility/2006">
              <mc:Choice xmlns:v="urn:schemas-microsoft-com:vml" Requires="v">
                <p:oleObj spid="_x0000_s39957" name="Formula" r:id="rId5" imgW="759600" imgH="137160" progId="Equation.Ribbit">
                  <p:embed/>
                </p:oleObj>
              </mc:Choice>
              <mc:Fallback>
                <p:oleObj name="Formula" r:id="rId5" imgW="759600" imgH="137160" progId="Equation.Ribbit">
                  <p:embed/>
                  <p:pic>
                    <p:nvPicPr>
                      <p:cNvPr id="0" name=""/>
                      <p:cNvPicPr/>
                      <p:nvPr/>
                    </p:nvPicPr>
                    <p:blipFill>
                      <a:blip r:embed="rId6"/>
                      <a:stretch>
                        <a:fillRect/>
                      </a:stretch>
                    </p:blipFill>
                    <p:spPr>
                      <a:xfrm>
                        <a:off x="2922588" y="4071938"/>
                        <a:ext cx="1504950" cy="2714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27752099"/>
              </p:ext>
            </p:extLst>
          </p:nvPr>
        </p:nvGraphicFramePr>
        <p:xfrm>
          <a:off x="3203848" y="5373216"/>
          <a:ext cx="2489200" cy="788987"/>
        </p:xfrm>
        <a:graphic>
          <a:graphicData uri="http://schemas.openxmlformats.org/presentationml/2006/ole">
            <mc:AlternateContent xmlns:mc="http://schemas.openxmlformats.org/markup-compatibility/2006">
              <mc:Choice xmlns:v="urn:schemas-microsoft-com:vml" Requires="v">
                <p:oleObj spid="_x0000_s39958" name="Formula" r:id="rId7" imgW="1254960" imgH="397800" progId="Equation.Ribbit">
                  <p:embed/>
                </p:oleObj>
              </mc:Choice>
              <mc:Fallback>
                <p:oleObj name="Formula" r:id="rId7" imgW="1254960" imgH="397800" progId="Equation.Ribbit">
                  <p:embed/>
                  <p:pic>
                    <p:nvPicPr>
                      <p:cNvPr id="0" name=""/>
                      <p:cNvPicPr/>
                      <p:nvPr/>
                    </p:nvPicPr>
                    <p:blipFill>
                      <a:blip r:embed="rId8"/>
                      <a:stretch>
                        <a:fillRect/>
                      </a:stretch>
                    </p:blipFill>
                    <p:spPr>
                      <a:xfrm>
                        <a:off x="3203848" y="5373216"/>
                        <a:ext cx="2489200" cy="788987"/>
                      </a:xfrm>
                      <a:prstGeom prst="rect">
                        <a:avLst/>
                      </a:prstGeom>
                    </p:spPr>
                  </p:pic>
                </p:oleObj>
              </mc:Fallback>
            </mc:AlternateContent>
          </a:graphicData>
        </a:graphic>
      </p:graphicFrame>
    </p:spTree>
    <p:extLst>
      <p:ext uri="{BB962C8B-B14F-4D97-AF65-F5344CB8AC3E}">
        <p14:creationId xmlns:p14="http://schemas.microsoft.com/office/powerpoint/2010/main" val="11420340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Lasso</a:t>
            </a:r>
            <a:r>
              <a:rPr lang="zh-CN" altLang="en-US" dirty="0"/>
              <a:t>理论性质总结</a:t>
            </a:r>
          </a:p>
        </p:txBody>
      </p:sp>
      <p:sp>
        <p:nvSpPr>
          <p:cNvPr id="3" name="内容占位符 2"/>
          <p:cNvSpPr>
            <a:spLocks noGrp="1"/>
          </p:cNvSpPr>
          <p:nvPr>
            <p:ph idx="1"/>
          </p:nvPr>
        </p:nvSpPr>
        <p:spPr/>
        <p:txBody>
          <a:bodyPr/>
          <a:lstStyle/>
          <a:p>
            <a:r>
              <a:rPr lang="en-US" altLang="zh-CN" dirty="0" smtClean="0"/>
              <a:t>Slow</a:t>
            </a:r>
            <a:r>
              <a:rPr lang="zh-CN" altLang="en-US" dirty="0"/>
              <a:t> </a:t>
            </a:r>
            <a:r>
              <a:rPr lang="en-US" altLang="zh-CN" dirty="0" smtClean="0"/>
              <a:t>rate of convergence</a:t>
            </a:r>
          </a:p>
          <a:p>
            <a:endParaRPr lang="en-US" altLang="zh-CN" dirty="0"/>
          </a:p>
          <a:p>
            <a:endParaRPr lang="en-US" altLang="zh-CN" dirty="0" smtClean="0"/>
          </a:p>
          <a:p>
            <a:r>
              <a:rPr lang="zh-CN" altLang="en-US" dirty="0" smtClean="0"/>
              <a:t>因此在稀疏性假设下得到了预测的相合性</a:t>
            </a:r>
            <a:r>
              <a:rPr lang="en-US" altLang="zh-CN" dirty="0" smtClean="0"/>
              <a:t>(Consistency  for prediction)</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235667602"/>
              </p:ext>
            </p:extLst>
          </p:nvPr>
        </p:nvGraphicFramePr>
        <p:xfrm>
          <a:off x="2051720" y="2492896"/>
          <a:ext cx="4870450" cy="419100"/>
        </p:xfrm>
        <a:graphic>
          <a:graphicData uri="http://schemas.openxmlformats.org/presentationml/2006/ole">
            <mc:AlternateContent xmlns:mc="http://schemas.openxmlformats.org/markup-compatibility/2006">
              <mc:Choice xmlns:v="urn:schemas-microsoft-com:vml" Requires="v">
                <p:oleObj spid="_x0000_s40966" name="Formula" r:id="rId3" imgW="2457720" imgH="210960" progId="Equation.Ribbit">
                  <p:embed/>
                </p:oleObj>
              </mc:Choice>
              <mc:Fallback>
                <p:oleObj name="Formula" r:id="rId3" imgW="2457720" imgH="210960" progId="Equation.Ribbit">
                  <p:embed/>
                  <p:pic>
                    <p:nvPicPr>
                      <p:cNvPr id="0" name=""/>
                      <p:cNvPicPr/>
                      <p:nvPr/>
                    </p:nvPicPr>
                    <p:blipFill>
                      <a:blip r:embed="rId4"/>
                      <a:stretch>
                        <a:fillRect/>
                      </a:stretch>
                    </p:blipFill>
                    <p:spPr>
                      <a:xfrm>
                        <a:off x="2051720" y="2492896"/>
                        <a:ext cx="4870450" cy="419100"/>
                      </a:xfrm>
                      <a:prstGeom prst="rect">
                        <a:avLst/>
                      </a:prstGeom>
                    </p:spPr>
                  </p:pic>
                </p:oleObj>
              </mc:Fallback>
            </mc:AlternateContent>
          </a:graphicData>
        </a:graphic>
      </p:graphicFrame>
    </p:spTree>
    <p:extLst>
      <p:ext uri="{BB962C8B-B14F-4D97-AF65-F5344CB8AC3E}">
        <p14:creationId xmlns:p14="http://schemas.microsoft.com/office/powerpoint/2010/main" val="39278280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Lasso</a:t>
            </a:r>
            <a:r>
              <a:rPr lang="zh-CN" altLang="en-US" dirty="0"/>
              <a:t>理论性质总结</a:t>
            </a:r>
          </a:p>
        </p:txBody>
      </p:sp>
      <p:sp>
        <p:nvSpPr>
          <p:cNvPr id="3" name="内容占位符 2"/>
          <p:cNvSpPr>
            <a:spLocks noGrp="1"/>
          </p:cNvSpPr>
          <p:nvPr>
            <p:ph idx="1"/>
          </p:nvPr>
        </p:nvSpPr>
        <p:spPr/>
        <p:txBody>
          <a:bodyPr/>
          <a:lstStyle/>
          <a:p>
            <a:r>
              <a:rPr lang="en-US" altLang="zh-CN" dirty="0" smtClean="0"/>
              <a:t>Fast convergence rate</a:t>
            </a:r>
          </a:p>
          <a:p>
            <a:endParaRPr lang="en-US" altLang="zh-CN" dirty="0"/>
          </a:p>
          <a:p>
            <a:endParaRPr lang="en-US" altLang="zh-CN" dirty="0" smtClean="0"/>
          </a:p>
          <a:p>
            <a:endParaRPr lang="en-US" altLang="zh-CN" dirty="0" smtClean="0"/>
          </a:p>
          <a:p>
            <a:r>
              <a:rPr lang="en-US" altLang="zh-CN" dirty="0" smtClean="0"/>
              <a:t>where s</a:t>
            </a:r>
            <a:r>
              <a:rPr lang="en-US" altLang="zh-CN" baseline="-25000" dirty="0" smtClean="0"/>
              <a:t>0</a:t>
            </a:r>
            <a:r>
              <a:rPr lang="en-US" altLang="zh-CN" dirty="0" smtClean="0"/>
              <a:t> equals the number of non-zero regression coefficients. </a:t>
            </a:r>
            <a:r>
              <a:rPr lang="en-US" altLang="zh-CN" dirty="0"/>
              <a:t> </a:t>
            </a:r>
            <a:r>
              <a:rPr lang="en-US" altLang="zh-CN" dirty="0" smtClean="0"/>
              <a:t>     denotes a restricted eigenvalue of the design matrix X.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77393"/>
              </p:ext>
            </p:extLst>
          </p:nvPr>
        </p:nvGraphicFramePr>
        <p:xfrm>
          <a:off x="1331640" y="2636912"/>
          <a:ext cx="6202362" cy="933450"/>
        </p:xfrm>
        <a:graphic>
          <a:graphicData uri="http://schemas.openxmlformats.org/presentationml/2006/ole">
            <mc:AlternateContent xmlns:mc="http://schemas.openxmlformats.org/markup-compatibility/2006">
              <mc:Choice xmlns:v="urn:schemas-microsoft-com:vml" Requires="v">
                <p:oleObj spid="_x0000_s41997" name="Formula" r:id="rId3" imgW="3129480" imgH="471240" progId="Equation.Ribbit">
                  <p:embed/>
                </p:oleObj>
              </mc:Choice>
              <mc:Fallback>
                <p:oleObj name="Formula" r:id="rId3" imgW="3129480" imgH="471240" progId="Equation.Ribbit">
                  <p:embed/>
                  <p:pic>
                    <p:nvPicPr>
                      <p:cNvPr id="0" name=""/>
                      <p:cNvPicPr/>
                      <p:nvPr/>
                    </p:nvPicPr>
                    <p:blipFill>
                      <a:blip r:embed="rId4"/>
                      <a:stretch>
                        <a:fillRect/>
                      </a:stretch>
                    </p:blipFill>
                    <p:spPr>
                      <a:xfrm>
                        <a:off x="1331640" y="2636912"/>
                        <a:ext cx="6202362" cy="9334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26422365"/>
              </p:ext>
            </p:extLst>
          </p:nvPr>
        </p:nvGraphicFramePr>
        <p:xfrm>
          <a:off x="4860032" y="4509120"/>
          <a:ext cx="284163" cy="368300"/>
        </p:xfrm>
        <a:graphic>
          <a:graphicData uri="http://schemas.openxmlformats.org/presentationml/2006/ole">
            <mc:AlternateContent xmlns:mc="http://schemas.openxmlformats.org/markup-compatibility/2006">
              <mc:Choice xmlns:v="urn:schemas-microsoft-com:vml" Requires="v">
                <p:oleObj spid="_x0000_s41998" name="Formula" r:id="rId5" imgW="143640" imgH="185760" progId="Equation.Ribbit">
                  <p:embed/>
                </p:oleObj>
              </mc:Choice>
              <mc:Fallback>
                <p:oleObj name="Formula" r:id="rId5" imgW="143640" imgH="185760" progId="Equation.Ribbit">
                  <p:embed/>
                  <p:pic>
                    <p:nvPicPr>
                      <p:cNvPr id="0" name=""/>
                      <p:cNvPicPr/>
                      <p:nvPr/>
                    </p:nvPicPr>
                    <p:blipFill>
                      <a:blip r:embed="rId6"/>
                      <a:stretch>
                        <a:fillRect/>
                      </a:stretch>
                    </p:blipFill>
                    <p:spPr>
                      <a:xfrm>
                        <a:off x="4860032" y="4509120"/>
                        <a:ext cx="284163" cy="368300"/>
                      </a:xfrm>
                      <a:prstGeom prst="rect">
                        <a:avLst/>
                      </a:prstGeom>
                    </p:spPr>
                  </p:pic>
                </p:oleObj>
              </mc:Fallback>
            </mc:AlternateContent>
          </a:graphicData>
        </a:graphic>
      </p:graphicFrame>
    </p:spTree>
    <p:extLst>
      <p:ext uri="{BB962C8B-B14F-4D97-AF65-F5344CB8AC3E}">
        <p14:creationId xmlns:p14="http://schemas.microsoft.com/office/powerpoint/2010/main" val="28342427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Lasso</a:t>
            </a:r>
            <a:r>
              <a:rPr lang="zh-CN" altLang="en-US" dirty="0"/>
              <a:t>理论性质总结</a:t>
            </a:r>
          </a:p>
        </p:txBody>
      </p:sp>
      <p:sp>
        <p:nvSpPr>
          <p:cNvPr id="3" name="内容占位符 2"/>
          <p:cNvSpPr>
            <a:spLocks noGrp="1"/>
          </p:cNvSpPr>
          <p:nvPr>
            <p:ph idx="1"/>
          </p:nvPr>
        </p:nvSpPr>
        <p:spPr/>
        <p:txBody>
          <a:bodyPr/>
          <a:lstStyle/>
          <a:p>
            <a:r>
              <a:rPr lang="en-US" altLang="zh-CN" dirty="0" smtClean="0"/>
              <a:t>Variable screening property</a:t>
            </a:r>
          </a:p>
          <a:p>
            <a:endParaRPr lang="en-US" altLang="zh-CN" dirty="0"/>
          </a:p>
          <a:p>
            <a:pPr marL="0" indent="0">
              <a:buNone/>
            </a:pPr>
            <a:r>
              <a:rPr lang="en-US" altLang="zh-CN" dirty="0" smtClean="0"/>
              <a:t>    where</a:t>
            </a:r>
          </a:p>
          <a:p>
            <a:pPr marL="0" indent="0">
              <a:buNone/>
            </a:pPr>
            <a:endParaRPr lang="en-US" altLang="zh-CN" dirty="0"/>
          </a:p>
          <a:p>
            <a:pPr marL="0" indent="0">
              <a:buNone/>
            </a:pPr>
            <a:endParaRPr lang="en-US" altLang="zh-CN" dirty="0" smtClean="0"/>
          </a:p>
          <a:p>
            <a:r>
              <a:rPr lang="zh-CN" altLang="en-US" dirty="0" smtClean="0"/>
              <a:t>条件</a:t>
            </a:r>
            <a:r>
              <a:rPr lang="en-US" altLang="zh-CN" dirty="0" smtClean="0"/>
              <a:t>: beta-min condition</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74124518"/>
              </p:ext>
            </p:extLst>
          </p:nvPr>
        </p:nvGraphicFramePr>
        <p:xfrm>
          <a:off x="2339752" y="2420888"/>
          <a:ext cx="4349750" cy="411162"/>
        </p:xfrm>
        <a:graphic>
          <a:graphicData uri="http://schemas.openxmlformats.org/presentationml/2006/ole">
            <mc:AlternateContent xmlns:mc="http://schemas.openxmlformats.org/markup-compatibility/2006">
              <mc:Choice xmlns:v="urn:schemas-microsoft-com:vml" Requires="v">
                <p:oleObj spid="_x0000_s43026" name="Formula" r:id="rId3" imgW="2194560" imgH="207360" progId="Equation.Ribbit">
                  <p:embed/>
                </p:oleObj>
              </mc:Choice>
              <mc:Fallback>
                <p:oleObj name="Formula" r:id="rId3" imgW="2194560" imgH="207360" progId="Equation.Ribbit">
                  <p:embed/>
                  <p:pic>
                    <p:nvPicPr>
                      <p:cNvPr id="0" name=""/>
                      <p:cNvPicPr/>
                      <p:nvPr/>
                    </p:nvPicPr>
                    <p:blipFill>
                      <a:blip r:embed="rId4"/>
                      <a:stretch>
                        <a:fillRect/>
                      </a:stretch>
                    </p:blipFill>
                    <p:spPr>
                      <a:xfrm>
                        <a:off x="2339752" y="2420888"/>
                        <a:ext cx="4349750" cy="4111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06229600"/>
              </p:ext>
            </p:extLst>
          </p:nvPr>
        </p:nvGraphicFramePr>
        <p:xfrm>
          <a:off x="2339752" y="3501008"/>
          <a:ext cx="4178300" cy="900113"/>
        </p:xfrm>
        <a:graphic>
          <a:graphicData uri="http://schemas.openxmlformats.org/presentationml/2006/ole">
            <mc:AlternateContent xmlns:mc="http://schemas.openxmlformats.org/markup-compatibility/2006">
              <mc:Choice xmlns:v="urn:schemas-microsoft-com:vml" Requires="v">
                <p:oleObj spid="_x0000_s43027" name="Formula" r:id="rId5" imgW="2108520" imgH="456120" progId="Equation.Ribbit">
                  <p:embed/>
                </p:oleObj>
              </mc:Choice>
              <mc:Fallback>
                <p:oleObj name="Formula" r:id="rId5" imgW="2108520" imgH="456120" progId="Equation.Ribbit">
                  <p:embed/>
                  <p:pic>
                    <p:nvPicPr>
                      <p:cNvPr id="0" name=""/>
                      <p:cNvPicPr/>
                      <p:nvPr/>
                    </p:nvPicPr>
                    <p:blipFill>
                      <a:blip r:embed="rId6"/>
                      <a:stretch>
                        <a:fillRect/>
                      </a:stretch>
                    </p:blipFill>
                    <p:spPr>
                      <a:xfrm>
                        <a:off x="2339752" y="3501008"/>
                        <a:ext cx="4178300" cy="9001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55474093"/>
              </p:ext>
            </p:extLst>
          </p:nvPr>
        </p:nvGraphicFramePr>
        <p:xfrm>
          <a:off x="2555776" y="5373216"/>
          <a:ext cx="3703638" cy="614362"/>
        </p:xfrm>
        <a:graphic>
          <a:graphicData uri="http://schemas.openxmlformats.org/presentationml/2006/ole">
            <mc:AlternateContent xmlns:mc="http://schemas.openxmlformats.org/markup-compatibility/2006">
              <mc:Choice xmlns:v="urn:schemas-microsoft-com:vml" Requires="v">
                <p:oleObj spid="_x0000_s43028" name="Formula" r:id="rId7" imgW="1868400" imgH="308880" progId="Equation.Ribbit">
                  <p:embed/>
                </p:oleObj>
              </mc:Choice>
              <mc:Fallback>
                <p:oleObj name="Formula" r:id="rId7" imgW="1868400" imgH="308880" progId="Equation.Ribbit">
                  <p:embed/>
                  <p:pic>
                    <p:nvPicPr>
                      <p:cNvPr id="0" name=""/>
                      <p:cNvPicPr/>
                      <p:nvPr/>
                    </p:nvPicPr>
                    <p:blipFill>
                      <a:blip r:embed="rId8"/>
                      <a:stretch>
                        <a:fillRect/>
                      </a:stretch>
                    </p:blipFill>
                    <p:spPr>
                      <a:xfrm>
                        <a:off x="2555776" y="5373216"/>
                        <a:ext cx="3703638" cy="614362"/>
                      </a:xfrm>
                      <a:prstGeom prst="rect">
                        <a:avLst/>
                      </a:prstGeom>
                    </p:spPr>
                  </p:pic>
                </p:oleObj>
              </mc:Fallback>
            </mc:AlternateContent>
          </a:graphicData>
        </a:graphic>
      </p:graphicFrame>
    </p:spTree>
    <p:extLst>
      <p:ext uri="{BB962C8B-B14F-4D97-AF65-F5344CB8AC3E}">
        <p14:creationId xmlns:p14="http://schemas.microsoft.com/office/powerpoint/2010/main" val="3693443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p:txBody>
          <a:bodyPr/>
          <a:lstStyle/>
          <a:p>
            <a:r>
              <a:rPr lang="zh-CN" altLang="en-US" smtClean="0"/>
              <a:t>最小二乘求解</a:t>
            </a:r>
          </a:p>
        </p:txBody>
      </p:sp>
      <p:sp>
        <p:nvSpPr>
          <p:cNvPr id="5125" name="内容占位符 2"/>
          <p:cNvSpPr>
            <a:spLocks noGrp="1"/>
          </p:cNvSpPr>
          <p:nvPr>
            <p:ph idx="1"/>
          </p:nvPr>
        </p:nvSpPr>
        <p:spPr/>
        <p:txBody>
          <a:bodyPr/>
          <a:lstStyle/>
          <a:p>
            <a:r>
              <a:rPr lang="zh-CN" altLang="en-US" smtClean="0"/>
              <a:t>求导</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写成矩阵形式即</a:t>
            </a:r>
          </a:p>
        </p:txBody>
      </p:sp>
      <p:graphicFrame>
        <p:nvGraphicFramePr>
          <p:cNvPr id="5122" name="Object 2"/>
          <p:cNvGraphicFramePr>
            <a:graphicFrameLocks noChangeAspect="1"/>
          </p:cNvGraphicFramePr>
          <p:nvPr/>
        </p:nvGraphicFramePr>
        <p:xfrm>
          <a:off x="2133600" y="2133600"/>
          <a:ext cx="3962400" cy="2117725"/>
        </p:xfrm>
        <a:graphic>
          <a:graphicData uri="http://schemas.openxmlformats.org/presentationml/2006/ole">
            <mc:AlternateContent xmlns:mc="http://schemas.openxmlformats.org/markup-compatibility/2006">
              <mc:Choice xmlns:v="urn:schemas-microsoft-com:vml" Requires="v">
                <p:oleObj spid="_x0000_s6366" name="Formula" r:id="rId3" imgW="2745740" imgH="1466850" progId="Equation.Ribbit">
                  <p:embed/>
                </p:oleObj>
              </mc:Choice>
              <mc:Fallback>
                <p:oleObj name="Formula" r:id="rId3" imgW="2745740" imgH="1466850" progId="Equation.Ribbi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133600"/>
                        <a:ext cx="3962400" cy="211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3"/>
          <p:cNvGraphicFramePr>
            <a:graphicFrameLocks noChangeAspect="1"/>
          </p:cNvGraphicFramePr>
          <p:nvPr>
            <p:extLst>
              <p:ext uri="{D42A27DB-BD31-4B8C-83A1-F6EECF244321}">
                <p14:modId xmlns:p14="http://schemas.microsoft.com/office/powerpoint/2010/main" val="90983087"/>
              </p:ext>
            </p:extLst>
          </p:nvPr>
        </p:nvGraphicFramePr>
        <p:xfrm>
          <a:off x="3052763" y="5395913"/>
          <a:ext cx="2565400" cy="390525"/>
        </p:xfrm>
        <a:graphic>
          <a:graphicData uri="http://schemas.openxmlformats.org/presentationml/2006/ole">
            <mc:AlternateContent xmlns:mc="http://schemas.openxmlformats.org/markup-compatibility/2006">
              <mc:Choice xmlns:v="urn:schemas-microsoft-com:vml" Requires="v">
                <p:oleObj spid="_x0000_s6367" name="Formula" r:id="rId5" imgW="1293120" imgH="196920" progId="Equation.Ribbit">
                  <p:embed/>
                </p:oleObj>
              </mc:Choice>
              <mc:Fallback>
                <p:oleObj name="Formula" r:id="rId5" imgW="1293120" imgH="196920" progId="Equation.Ribbit">
                  <p:embed/>
                  <p:pic>
                    <p:nvPicPr>
                      <p:cNvPr id="0" name=""/>
                      <p:cNvPicPr>
                        <a:picLocks noChangeAspect="1" noChangeArrowheads="1"/>
                      </p:cNvPicPr>
                      <p:nvPr/>
                    </p:nvPicPr>
                    <p:blipFill>
                      <a:blip r:embed="rId6"/>
                      <a:srcRect/>
                      <a:stretch>
                        <a:fillRect/>
                      </a:stretch>
                    </p:blipFill>
                    <p:spPr bwMode="auto">
                      <a:xfrm>
                        <a:off x="3052763" y="5395913"/>
                        <a:ext cx="25654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71048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Lasso</a:t>
            </a:r>
            <a:r>
              <a:rPr lang="zh-CN" altLang="en-US" dirty="0"/>
              <a:t>理论性质总结</a:t>
            </a:r>
          </a:p>
        </p:txBody>
      </p:sp>
      <p:sp>
        <p:nvSpPr>
          <p:cNvPr id="3" name="内容占位符 2"/>
          <p:cNvSpPr>
            <a:spLocks noGrp="1"/>
          </p:cNvSpPr>
          <p:nvPr>
            <p:ph idx="1"/>
          </p:nvPr>
        </p:nvSpPr>
        <p:spPr>
          <a:xfrm>
            <a:off x="467544" y="1484784"/>
            <a:ext cx="8229600" cy="4525963"/>
          </a:xfrm>
        </p:spPr>
        <p:txBody>
          <a:bodyPr>
            <a:normAutofit/>
          </a:bodyPr>
          <a:lstStyle/>
          <a:p>
            <a:r>
              <a:rPr lang="en-US" altLang="zh-CN" sz="2800" dirty="0" smtClean="0"/>
              <a:t>Consistent Variable selection property</a:t>
            </a:r>
          </a:p>
          <a:p>
            <a:endParaRPr lang="en-US" altLang="zh-CN" sz="2800" dirty="0"/>
          </a:p>
          <a:p>
            <a:r>
              <a:rPr lang="zh-CN" altLang="en-US" sz="2800" dirty="0" smtClean="0"/>
              <a:t>条件</a:t>
            </a:r>
            <a:r>
              <a:rPr lang="en-US" altLang="zh-CN" sz="2800" dirty="0"/>
              <a:t>beta-min </a:t>
            </a:r>
            <a:r>
              <a:rPr lang="en-US" altLang="zh-CN" sz="2800" dirty="0" smtClean="0"/>
              <a:t>condition+ </a:t>
            </a:r>
            <a:r>
              <a:rPr lang="en-US" altLang="zh-CN" sz="2800" dirty="0" err="1" smtClean="0"/>
              <a:t>Irrepresentable</a:t>
            </a:r>
            <a:r>
              <a:rPr lang="en-US" altLang="zh-CN" sz="2800" dirty="0" smtClean="0"/>
              <a:t> condition</a:t>
            </a:r>
          </a:p>
          <a:p>
            <a:endParaRPr lang="en-US" altLang="zh-CN" sz="2800" dirty="0"/>
          </a:p>
          <a:p>
            <a:r>
              <a:rPr lang="en-US" altLang="zh-CN" sz="2800" dirty="0" err="1" smtClean="0"/>
              <a:t>Irrepresentable</a:t>
            </a:r>
            <a:r>
              <a:rPr lang="en-US" altLang="zh-CN" sz="2800" dirty="0" smtClean="0"/>
              <a:t> condition fails to hold if the design matrix X is too much “ill-posed” and exhibits a too strong degree of dependence within “smaller” sub-matrices of X.</a:t>
            </a:r>
            <a:endParaRPr lang="en-US" altLang="zh-CN" sz="2800" dirty="0"/>
          </a:p>
          <a:p>
            <a:r>
              <a:rPr lang="zh-CN" altLang="en-US" sz="2800" dirty="0" smtClean="0"/>
              <a:t>其中分块矩阵</a:t>
            </a:r>
            <a:r>
              <a:rPr lang="en-US" altLang="zh-CN" sz="2800" dirty="0" smtClean="0"/>
              <a:t>(s</a:t>
            </a:r>
            <a:r>
              <a:rPr lang="en-US" altLang="zh-CN" sz="2800" baseline="-25000" dirty="0" smtClean="0"/>
              <a:t>0</a:t>
            </a:r>
            <a:r>
              <a:rPr lang="en-US" altLang="zh-CN" sz="2800" dirty="0" smtClean="0"/>
              <a:t> </a:t>
            </a:r>
            <a:r>
              <a:rPr lang="zh-CN" altLang="en-US" sz="2800" dirty="0" smtClean="0"/>
              <a:t>相关变量</a:t>
            </a:r>
            <a:r>
              <a:rPr lang="en-US" altLang="zh-CN" sz="2800" dirty="0" smtClean="0"/>
              <a:t>| p-s</a:t>
            </a:r>
            <a:r>
              <a:rPr lang="en-US" altLang="zh-CN" sz="2800" baseline="-25000" dirty="0" smtClean="0"/>
              <a:t>0</a:t>
            </a:r>
            <a:r>
              <a:rPr lang="zh-CN" altLang="en-US" sz="2800" dirty="0" smtClean="0"/>
              <a:t>不相关变量</a:t>
            </a:r>
            <a:r>
              <a:rPr lang="en-US" altLang="zh-CN" sz="2800" dirty="0" smtClean="0"/>
              <a:t>)</a:t>
            </a:r>
          </a:p>
          <a:p>
            <a:endParaRPr lang="en-US" altLang="zh-CN"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793935049"/>
              </p:ext>
            </p:extLst>
          </p:nvPr>
        </p:nvGraphicFramePr>
        <p:xfrm>
          <a:off x="2483768" y="2132856"/>
          <a:ext cx="4279900" cy="411162"/>
        </p:xfrm>
        <a:graphic>
          <a:graphicData uri="http://schemas.openxmlformats.org/presentationml/2006/ole">
            <mc:AlternateContent xmlns:mc="http://schemas.openxmlformats.org/markup-compatibility/2006">
              <mc:Choice xmlns:v="urn:schemas-microsoft-com:vml" Requires="v">
                <p:oleObj spid="_x0000_s44052" name="Formula" r:id="rId3" imgW="2159280" imgH="207360" progId="Equation.Ribbit">
                  <p:embed/>
                </p:oleObj>
              </mc:Choice>
              <mc:Fallback>
                <p:oleObj name="Formula" r:id="rId3" imgW="2159280" imgH="207360" progId="Equation.Ribbit">
                  <p:embed/>
                  <p:pic>
                    <p:nvPicPr>
                      <p:cNvPr id="0" name=""/>
                      <p:cNvPicPr/>
                      <p:nvPr/>
                    </p:nvPicPr>
                    <p:blipFill>
                      <a:blip r:embed="rId4"/>
                      <a:stretch>
                        <a:fillRect/>
                      </a:stretch>
                    </p:blipFill>
                    <p:spPr>
                      <a:xfrm>
                        <a:off x="2483768" y="2132856"/>
                        <a:ext cx="4279900" cy="4111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6404853"/>
              </p:ext>
            </p:extLst>
          </p:nvPr>
        </p:nvGraphicFramePr>
        <p:xfrm>
          <a:off x="2267744" y="5877272"/>
          <a:ext cx="4056062" cy="822325"/>
        </p:xfrm>
        <a:graphic>
          <a:graphicData uri="http://schemas.openxmlformats.org/presentationml/2006/ole">
            <mc:AlternateContent xmlns:mc="http://schemas.openxmlformats.org/markup-compatibility/2006">
              <mc:Choice xmlns:v="urn:schemas-microsoft-com:vml" Requires="v">
                <p:oleObj spid="_x0000_s44053" name="Formula" r:id="rId5" imgW="2046240" imgH="414360" progId="Equation.Ribbit">
                  <p:embed/>
                </p:oleObj>
              </mc:Choice>
              <mc:Fallback>
                <p:oleObj name="Formula" r:id="rId5" imgW="2046240" imgH="414360" progId="Equation.Ribbit">
                  <p:embed/>
                  <p:pic>
                    <p:nvPicPr>
                      <p:cNvPr id="0" name=""/>
                      <p:cNvPicPr/>
                      <p:nvPr/>
                    </p:nvPicPr>
                    <p:blipFill>
                      <a:blip r:embed="rId6"/>
                      <a:stretch>
                        <a:fillRect/>
                      </a:stretch>
                    </p:blipFill>
                    <p:spPr>
                      <a:xfrm>
                        <a:off x="2267744" y="5877272"/>
                        <a:ext cx="4056062" cy="8223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6578015"/>
              </p:ext>
            </p:extLst>
          </p:nvPr>
        </p:nvGraphicFramePr>
        <p:xfrm>
          <a:off x="1835696" y="3212976"/>
          <a:ext cx="5632450" cy="438150"/>
        </p:xfrm>
        <a:graphic>
          <a:graphicData uri="http://schemas.openxmlformats.org/presentationml/2006/ole">
            <mc:AlternateContent xmlns:mc="http://schemas.openxmlformats.org/markup-compatibility/2006">
              <mc:Choice xmlns:v="urn:schemas-microsoft-com:vml" Requires="v">
                <p:oleObj spid="_x0000_s44054" name="Formula" r:id="rId7" imgW="2841120" imgH="221040" progId="Equation.Ribbit">
                  <p:embed/>
                </p:oleObj>
              </mc:Choice>
              <mc:Fallback>
                <p:oleObj name="Formula" r:id="rId7" imgW="2841120" imgH="221040" progId="Equation.Ribbit">
                  <p:embed/>
                  <p:pic>
                    <p:nvPicPr>
                      <p:cNvPr id="0" name=""/>
                      <p:cNvPicPr/>
                      <p:nvPr/>
                    </p:nvPicPr>
                    <p:blipFill>
                      <a:blip r:embed="rId8"/>
                      <a:stretch>
                        <a:fillRect/>
                      </a:stretch>
                    </p:blipFill>
                    <p:spPr>
                      <a:xfrm>
                        <a:off x="1835696" y="3212976"/>
                        <a:ext cx="5632450" cy="438150"/>
                      </a:xfrm>
                      <a:prstGeom prst="rect">
                        <a:avLst/>
                      </a:prstGeom>
                    </p:spPr>
                  </p:pic>
                </p:oleObj>
              </mc:Fallback>
            </mc:AlternateContent>
          </a:graphicData>
        </a:graphic>
      </p:graphicFrame>
    </p:spTree>
    <p:extLst>
      <p:ext uri="{BB962C8B-B14F-4D97-AF65-F5344CB8AC3E}">
        <p14:creationId xmlns:p14="http://schemas.microsoft.com/office/powerpoint/2010/main" val="20294982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Adaptive Lasso</a:t>
            </a:r>
            <a:endParaRPr lang="zh-CN" altLang="en-US" dirty="0"/>
          </a:p>
        </p:txBody>
      </p:sp>
      <p:sp>
        <p:nvSpPr>
          <p:cNvPr id="3" name="内容占位符 2"/>
          <p:cNvSpPr>
            <a:spLocks noGrp="1"/>
          </p:cNvSpPr>
          <p:nvPr>
            <p:ph idx="1"/>
          </p:nvPr>
        </p:nvSpPr>
        <p:spPr>
          <a:xfrm>
            <a:off x="323528" y="1556792"/>
            <a:ext cx="8229600" cy="4525963"/>
          </a:xfrm>
        </p:spPr>
        <p:txBody>
          <a:bodyPr/>
          <a:lstStyle/>
          <a:p>
            <a:r>
              <a:rPr lang="en-US" altLang="zh-CN" dirty="0" smtClean="0"/>
              <a:t>Zou Hui (2006) proposed a two stage procedure</a:t>
            </a:r>
          </a:p>
          <a:p>
            <a:endParaRPr lang="en-US" altLang="zh-CN" dirty="0" smtClean="0"/>
          </a:p>
          <a:p>
            <a:endParaRPr lang="en-US" altLang="zh-CN" dirty="0"/>
          </a:p>
          <a:p>
            <a:pPr marL="0" indent="0">
              <a:buNone/>
            </a:pPr>
            <a:r>
              <a:rPr lang="en-US" altLang="zh-CN" dirty="0" smtClean="0"/>
              <a:t>    where            is an initial estimator</a:t>
            </a:r>
          </a:p>
          <a:p>
            <a:r>
              <a:rPr lang="en-US" altLang="zh-CN" dirty="0" smtClean="0"/>
              <a:t>It has the following  obvious property</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027234519"/>
              </p:ext>
            </p:extLst>
          </p:nvPr>
        </p:nvGraphicFramePr>
        <p:xfrm>
          <a:off x="971600" y="2708920"/>
          <a:ext cx="6938962" cy="979488"/>
        </p:xfrm>
        <a:graphic>
          <a:graphicData uri="http://schemas.openxmlformats.org/presentationml/2006/ole">
            <mc:AlternateContent xmlns:mc="http://schemas.openxmlformats.org/markup-compatibility/2006">
              <mc:Choice xmlns:v="urn:schemas-microsoft-com:vml" Requires="v">
                <p:oleObj spid="_x0000_s38936" name="Formula" r:id="rId3" imgW="3500280" imgH="494280" progId="Equation.Ribbit">
                  <p:embed/>
                </p:oleObj>
              </mc:Choice>
              <mc:Fallback>
                <p:oleObj name="Formula" r:id="rId3" imgW="3500280" imgH="494280" progId="Equation.Ribbit">
                  <p:embed/>
                  <p:pic>
                    <p:nvPicPr>
                      <p:cNvPr id="0" name=""/>
                      <p:cNvPicPr/>
                      <p:nvPr/>
                    </p:nvPicPr>
                    <p:blipFill>
                      <a:blip r:embed="rId4"/>
                      <a:stretch>
                        <a:fillRect/>
                      </a:stretch>
                    </p:blipFill>
                    <p:spPr>
                      <a:xfrm>
                        <a:off x="971600" y="2708920"/>
                        <a:ext cx="6938962" cy="9794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87483408"/>
              </p:ext>
            </p:extLst>
          </p:nvPr>
        </p:nvGraphicFramePr>
        <p:xfrm>
          <a:off x="2195736" y="3933056"/>
          <a:ext cx="528638" cy="388938"/>
        </p:xfrm>
        <a:graphic>
          <a:graphicData uri="http://schemas.openxmlformats.org/presentationml/2006/ole">
            <mc:AlternateContent xmlns:mc="http://schemas.openxmlformats.org/markup-compatibility/2006">
              <mc:Choice xmlns:v="urn:schemas-microsoft-com:vml" Requires="v">
                <p:oleObj spid="_x0000_s38937" name="Formula" r:id="rId5" imgW="266760" imgH="196920" progId="Equation.Ribbit">
                  <p:embed/>
                </p:oleObj>
              </mc:Choice>
              <mc:Fallback>
                <p:oleObj name="Formula" r:id="rId5" imgW="266760" imgH="196920" progId="Equation.Ribbit">
                  <p:embed/>
                  <p:pic>
                    <p:nvPicPr>
                      <p:cNvPr id="0" name=""/>
                      <p:cNvPicPr/>
                      <p:nvPr/>
                    </p:nvPicPr>
                    <p:blipFill>
                      <a:blip r:embed="rId6"/>
                      <a:stretch>
                        <a:fillRect/>
                      </a:stretch>
                    </p:blipFill>
                    <p:spPr>
                      <a:xfrm>
                        <a:off x="2195736" y="3933056"/>
                        <a:ext cx="528638" cy="3889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2514266"/>
              </p:ext>
            </p:extLst>
          </p:nvPr>
        </p:nvGraphicFramePr>
        <p:xfrm>
          <a:off x="2627784" y="5301208"/>
          <a:ext cx="3692525" cy="420688"/>
        </p:xfrm>
        <a:graphic>
          <a:graphicData uri="http://schemas.openxmlformats.org/presentationml/2006/ole">
            <mc:AlternateContent xmlns:mc="http://schemas.openxmlformats.org/markup-compatibility/2006">
              <mc:Choice xmlns:v="urn:schemas-microsoft-com:vml" Requires="v">
                <p:oleObj spid="_x0000_s38938" name="Formula" r:id="rId7" imgW="1863360" imgH="212400" progId="Equation.Ribbit">
                  <p:embed/>
                </p:oleObj>
              </mc:Choice>
              <mc:Fallback>
                <p:oleObj name="Formula" r:id="rId7" imgW="1863360" imgH="212400" progId="Equation.Ribbit">
                  <p:embed/>
                  <p:pic>
                    <p:nvPicPr>
                      <p:cNvPr id="0" name=""/>
                      <p:cNvPicPr/>
                      <p:nvPr/>
                    </p:nvPicPr>
                    <p:blipFill>
                      <a:blip r:embed="rId8"/>
                      <a:stretch>
                        <a:fillRect/>
                      </a:stretch>
                    </p:blipFill>
                    <p:spPr>
                      <a:xfrm>
                        <a:off x="2627784" y="5301208"/>
                        <a:ext cx="3692525" cy="420688"/>
                      </a:xfrm>
                      <a:prstGeom prst="rect">
                        <a:avLst/>
                      </a:prstGeom>
                    </p:spPr>
                  </p:pic>
                </p:oleObj>
              </mc:Fallback>
            </mc:AlternateContent>
          </a:graphicData>
        </a:graphic>
      </p:graphicFrame>
    </p:spTree>
    <p:extLst>
      <p:ext uri="{BB962C8B-B14F-4D97-AF65-F5344CB8AC3E}">
        <p14:creationId xmlns:p14="http://schemas.microsoft.com/office/powerpoint/2010/main" val="3489854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Adaptive Lasso</a:t>
            </a:r>
            <a:endParaRPr lang="zh-CN" altLang="en-US" dirty="0"/>
          </a:p>
        </p:txBody>
      </p:sp>
      <p:sp>
        <p:nvSpPr>
          <p:cNvPr id="3" name="内容占位符 2"/>
          <p:cNvSpPr>
            <a:spLocks noGrp="1"/>
          </p:cNvSpPr>
          <p:nvPr>
            <p:ph idx="1"/>
          </p:nvPr>
        </p:nvSpPr>
        <p:spPr/>
        <p:txBody>
          <a:bodyPr/>
          <a:lstStyle/>
          <a:p>
            <a:r>
              <a:rPr lang="zh-CN" altLang="en-US" dirty="0" smtClean="0"/>
              <a:t>通常情况下</a:t>
            </a:r>
            <a:r>
              <a:rPr lang="en-US" altLang="zh-CN" dirty="0" smtClean="0"/>
              <a:t>Lasso</a:t>
            </a:r>
            <a:r>
              <a:rPr lang="zh-CN" altLang="en-US" dirty="0" smtClean="0"/>
              <a:t>存在所谓的</a:t>
            </a:r>
            <a:r>
              <a:rPr lang="en-US" altLang="zh-CN" dirty="0" smtClean="0"/>
              <a:t>Overestimation</a:t>
            </a:r>
            <a:r>
              <a:rPr lang="zh-CN" altLang="en-US" dirty="0" smtClean="0"/>
              <a:t>现象，即以很大的概率选出的变量大大超过真实的相关变量</a:t>
            </a:r>
            <a:endParaRPr lang="en-US" altLang="zh-CN" dirty="0" smtClean="0"/>
          </a:p>
          <a:p>
            <a:endParaRPr lang="en-US" altLang="zh-CN" dirty="0"/>
          </a:p>
          <a:p>
            <a:r>
              <a:rPr lang="zh-CN" altLang="en-US" dirty="0" smtClean="0"/>
              <a:t>而在一个比较弱的条件下，</a:t>
            </a:r>
            <a:r>
              <a:rPr lang="en-US" altLang="zh-CN" dirty="0" smtClean="0"/>
              <a:t>Adaptive Lasso</a:t>
            </a:r>
            <a:r>
              <a:rPr lang="zh-CN" altLang="en-US" dirty="0" smtClean="0"/>
              <a:t>选出的变量集合是相合的</a:t>
            </a:r>
            <a:endParaRPr lang="zh-CN" altLang="en-US" dirty="0"/>
          </a:p>
        </p:txBody>
      </p:sp>
    </p:spTree>
    <p:extLst>
      <p:ext uri="{BB962C8B-B14F-4D97-AF65-F5344CB8AC3E}">
        <p14:creationId xmlns:p14="http://schemas.microsoft.com/office/powerpoint/2010/main" val="37314605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Elastic Net: Motivation</a:t>
            </a:r>
            <a:endParaRPr lang="zh-CN" altLang="en-US" dirty="0"/>
          </a:p>
        </p:txBody>
      </p:sp>
      <p:sp>
        <p:nvSpPr>
          <p:cNvPr id="3" name="内容占位符 2"/>
          <p:cNvSpPr>
            <a:spLocks noGrp="1"/>
          </p:cNvSpPr>
          <p:nvPr>
            <p:ph idx="1"/>
          </p:nvPr>
        </p:nvSpPr>
        <p:spPr/>
        <p:txBody>
          <a:bodyPr/>
          <a:lstStyle/>
          <a:p>
            <a:r>
              <a:rPr lang="en-US" altLang="zh-CN" dirty="0" smtClean="0"/>
              <a:t>For strong correlated covariates, Lasso may select one but typically not both of them.</a:t>
            </a:r>
          </a:p>
          <a:p>
            <a:r>
              <a:rPr lang="en-US" altLang="zh-CN" dirty="0" smtClean="0"/>
              <a:t>In term of sparsity, this is what we would like to do.</a:t>
            </a:r>
          </a:p>
          <a:p>
            <a:r>
              <a:rPr lang="en-US" altLang="zh-CN" dirty="0" smtClean="0"/>
              <a:t>In term of interpretation, we may want to have  two even strongly correlated variables among the selected variables.</a:t>
            </a:r>
            <a:endParaRPr lang="zh-CN" altLang="en-US" dirty="0"/>
          </a:p>
        </p:txBody>
      </p:sp>
    </p:spTree>
    <p:extLst>
      <p:ext uri="{BB962C8B-B14F-4D97-AF65-F5344CB8AC3E}">
        <p14:creationId xmlns:p14="http://schemas.microsoft.com/office/powerpoint/2010/main" val="39106800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Elastic Net</a:t>
            </a:r>
            <a:endParaRPr lang="zh-CN" altLang="en-US" dirty="0"/>
          </a:p>
        </p:txBody>
      </p:sp>
      <p:sp>
        <p:nvSpPr>
          <p:cNvPr id="3" name="内容占位符 2"/>
          <p:cNvSpPr>
            <a:spLocks noGrp="1"/>
          </p:cNvSpPr>
          <p:nvPr>
            <p:ph idx="1"/>
          </p:nvPr>
        </p:nvSpPr>
        <p:spPr/>
        <p:txBody>
          <a:bodyPr/>
          <a:lstStyle/>
          <a:p>
            <a:r>
              <a:rPr lang="en-US" altLang="zh-CN" dirty="0" smtClean="0"/>
              <a:t>Zou and Hastie (2005) proposed a double penalization</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862608886"/>
              </p:ext>
            </p:extLst>
          </p:nvPr>
        </p:nvGraphicFramePr>
        <p:xfrm>
          <a:off x="683568" y="2924944"/>
          <a:ext cx="8131175" cy="765175"/>
        </p:xfrm>
        <a:graphic>
          <a:graphicData uri="http://schemas.openxmlformats.org/presentationml/2006/ole">
            <mc:AlternateContent xmlns:mc="http://schemas.openxmlformats.org/markup-compatibility/2006">
              <mc:Choice xmlns:v="urn:schemas-microsoft-com:vml" Requires="v">
                <p:oleObj spid="_x0000_s45062" name="Formula" r:id="rId3" imgW="4102200" imgH="386280" progId="Equation.Ribbit">
                  <p:embed/>
                </p:oleObj>
              </mc:Choice>
              <mc:Fallback>
                <p:oleObj name="Formula" r:id="rId3" imgW="4102200" imgH="386280" progId="Equation.Ribbit">
                  <p:embed/>
                  <p:pic>
                    <p:nvPicPr>
                      <p:cNvPr id="0" name=""/>
                      <p:cNvPicPr/>
                      <p:nvPr/>
                    </p:nvPicPr>
                    <p:blipFill>
                      <a:blip r:embed="rId4"/>
                      <a:stretch>
                        <a:fillRect/>
                      </a:stretch>
                    </p:blipFill>
                    <p:spPr>
                      <a:xfrm>
                        <a:off x="683568" y="2924944"/>
                        <a:ext cx="8131175" cy="7651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17260759"/>
              </p:ext>
            </p:extLst>
          </p:nvPr>
        </p:nvGraphicFramePr>
        <p:xfrm>
          <a:off x="2411760" y="4293096"/>
          <a:ext cx="3968750" cy="411162"/>
        </p:xfrm>
        <a:graphic>
          <a:graphicData uri="http://schemas.openxmlformats.org/presentationml/2006/ole">
            <mc:AlternateContent xmlns:mc="http://schemas.openxmlformats.org/markup-compatibility/2006">
              <mc:Choice xmlns:v="urn:schemas-microsoft-com:vml" Requires="v">
                <p:oleObj spid="_x0000_s45063" name="Formula" r:id="rId5" imgW="2001600" imgH="208440" progId="Equation.Ribbit">
                  <p:embed/>
                </p:oleObj>
              </mc:Choice>
              <mc:Fallback>
                <p:oleObj name="Formula" r:id="rId5" imgW="2001600" imgH="208440" progId="Equation.Ribbit">
                  <p:embed/>
                  <p:pic>
                    <p:nvPicPr>
                      <p:cNvPr id="0" name=""/>
                      <p:cNvPicPr/>
                      <p:nvPr/>
                    </p:nvPicPr>
                    <p:blipFill>
                      <a:blip r:embed="rId6"/>
                      <a:stretch>
                        <a:fillRect/>
                      </a:stretch>
                    </p:blipFill>
                    <p:spPr>
                      <a:xfrm>
                        <a:off x="2411760" y="4293096"/>
                        <a:ext cx="3968750" cy="411162"/>
                      </a:xfrm>
                      <a:prstGeom prst="rect">
                        <a:avLst/>
                      </a:prstGeom>
                    </p:spPr>
                  </p:pic>
                </p:oleObj>
              </mc:Fallback>
            </mc:AlternateContent>
          </a:graphicData>
        </a:graphic>
      </p:graphicFrame>
    </p:spTree>
    <p:extLst>
      <p:ext uri="{BB962C8B-B14F-4D97-AF65-F5344CB8AC3E}">
        <p14:creationId xmlns:p14="http://schemas.microsoft.com/office/powerpoint/2010/main" val="25198182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 Lasso</a:t>
            </a:r>
            <a:endParaRPr lang="zh-CN" altLang="en-US" dirty="0"/>
          </a:p>
        </p:txBody>
      </p:sp>
      <p:sp>
        <p:nvSpPr>
          <p:cNvPr id="3" name="内容占位符 2"/>
          <p:cNvSpPr>
            <a:spLocks noGrp="1"/>
          </p:cNvSpPr>
          <p:nvPr>
            <p:ph idx="1"/>
          </p:nvPr>
        </p:nvSpPr>
        <p:spPr/>
        <p:txBody>
          <a:bodyPr/>
          <a:lstStyle/>
          <a:p>
            <a:r>
              <a:rPr lang="en-US" altLang="zh-CN" dirty="0" smtClean="0"/>
              <a:t>In some application,  parameter vector is structured into groups </a:t>
            </a:r>
          </a:p>
          <a:p>
            <a:endParaRPr lang="en-US" altLang="zh-CN" dirty="0"/>
          </a:p>
          <a:p>
            <a:endParaRPr lang="en-US" altLang="zh-CN" dirty="0" smtClean="0"/>
          </a:p>
          <a:p>
            <a:endParaRPr lang="en-US" altLang="zh-CN" dirty="0"/>
          </a:p>
          <a:p>
            <a:r>
              <a:rPr lang="en-US" altLang="zh-CN" dirty="0" smtClean="0"/>
              <a:t>Group lasso penalty</a:t>
            </a:r>
          </a:p>
          <a:p>
            <a:pPr marL="0" indent="0">
              <a:buNone/>
            </a:pPr>
            <a:r>
              <a:rPr lang="en-US" altLang="zh-CN" dirty="0" smtClean="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273086848"/>
              </p:ext>
            </p:extLst>
          </p:nvPr>
        </p:nvGraphicFramePr>
        <p:xfrm>
          <a:off x="1835696" y="2924944"/>
          <a:ext cx="5072062" cy="1298575"/>
        </p:xfrm>
        <a:graphic>
          <a:graphicData uri="http://schemas.openxmlformats.org/presentationml/2006/ole">
            <mc:AlternateContent xmlns:mc="http://schemas.openxmlformats.org/markup-compatibility/2006">
              <mc:Choice xmlns:v="urn:schemas-microsoft-com:vml" Requires="v">
                <p:oleObj spid="_x0000_s46085" name="Formula" r:id="rId3" imgW="2559240" imgH="654120" progId="Equation.Ribbit">
                  <p:embed/>
                </p:oleObj>
              </mc:Choice>
              <mc:Fallback>
                <p:oleObj name="Formula" r:id="rId3" imgW="2559240" imgH="654120" progId="Equation.Ribbit">
                  <p:embed/>
                  <p:pic>
                    <p:nvPicPr>
                      <p:cNvPr id="0" name=""/>
                      <p:cNvPicPr/>
                      <p:nvPr/>
                    </p:nvPicPr>
                    <p:blipFill>
                      <a:blip r:embed="rId4"/>
                      <a:stretch>
                        <a:fillRect/>
                      </a:stretch>
                    </p:blipFill>
                    <p:spPr>
                      <a:xfrm>
                        <a:off x="1835696" y="2924944"/>
                        <a:ext cx="5072062" cy="12985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43295040"/>
              </p:ext>
            </p:extLst>
          </p:nvPr>
        </p:nvGraphicFramePr>
        <p:xfrm>
          <a:off x="2195736" y="5373216"/>
          <a:ext cx="4975225" cy="449262"/>
        </p:xfrm>
        <a:graphic>
          <a:graphicData uri="http://schemas.openxmlformats.org/presentationml/2006/ole">
            <mc:AlternateContent xmlns:mc="http://schemas.openxmlformats.org/markup-compatibility/2006">
              <mc:Choice xmlns:v="urn:schemas-microsoft-com:vml" Requires="v">
                <p:oleObj spid="_x0000_s46086" name="Formula" r:id="rId5" imgW="2512080" imgH="227520" progId="Equation.Ribbit">
                  <p:embed/>
                </p:oleObj>
              </mc:Choice>
              <mc:Fallback>
                <p:oleObj name="Formula" r:id="rId5" imgW="2512080" imgH="227520" progId="Equation.Ribbit">
                  <p:embed/>
                  <p:pic>
                    <p:nvPicPr>
                      <p:cNvPr id="0" name=""/>
                      <p:cNvPicPr/>
                      <p:nvPr/>
                    </p:nvPicPr>
                    <p:blipFill>
                      <a:blip r:embed="rId6"/>
                      <a:stretch>
                        <a:fillRect/>
                      </a:stretch>
                    </p:blipFill>
                    <p:spPr>
                      <a:xfrm>
                        <a:off x="2195736" y="5373216"/>
                        <a:ext cx="4975225" cy="449262"/>
                      </a:xfrm>
                      <a:prstGeom prst="rect">
                        <a:avLst/>
                      </a:prstGeom>
                    </p:spPr>
                  </p:pic>
                </p:oleObj>
              </mc:Fallback>
            </mc:AlternateContent>
          </a:graphicData>
        </a:graphic>
      </p:graphicFrame>
    </p:spTree>
    <p:extLst>
      <p:ext uri="{BB962C8B-B14F-4D97-AF65-F5344CB8AC3E}">
        <p14:creationId xmlns:p14="http://schemas.microsoft.com/office/powerpoint/2010/main" val="30078629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 Lasso</a:t>
            </a:r>
            <a:endParaRPr lang="zh-CN" altLang="en-US" dirty="0"/>
          </a:p>
        </p:txBody>
      </p:sp>
      <p:sp>
        <p:nvSpPr>
          <p:cNvPr id="3" name="内容占位符 2"/>
          <p:cNvSpPr>
            <a:spLocks noGrp="1"/>
          </p:cNvSpPr>
          <p:nvPr>
            <p:ph idx="1"/>
          </p:nvPr>
        </p:nvSpPr>
        <p:spPr/>
        <p:txBody>
          <a:bodyPr/>
          <a:lstStyle/>
          <a:p>
            <a:r>
              <a:rPr lang="en-US" altLang="zh-CN" dirty="0" smtClean="0"/>
              <a:t>Group lasso estimator is a linear or generalized linear model is then defined as</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995150742"/>
              </p:ext>
            </p:extLst>
          </p:nvPr>
        </p:nvGraphicFramePr>
        <p:xfrm>
          <a:off x="1698625" y="2984500"/>
          <a:ext cx="5797550" cy="1668463"/>
        </p:xfrm>
        <a:graphic>
          <a:graphicData uri="http://schemas.openxmlformats.org/presentationml/2006/ole">
            <mc:AlternateContent xmlns:mc="http://schemas.openxmlformats.org/markup-compatibility/2006">
              <mc:Choice xmlns:v="urn:schemas-microsoft-com:vml" Requires="v">
                <p:oleObj spid="_x0000_s47107" name="Formula" r:id="rId3" imgW="2923560" imgH="842040" progId="Equation.Ribbit">
                  <p:embed/>
                </p:oleObj>
              </mc:Choice>
              <mc:Fallback>
                <p:oleObj name="Formula" r:id="rId3" imgW="2923560" imgH="842040" progId="Equation.Ribbit">
                  <p:embed/>
                  <p:pic>
                    <p:nvPicPr>
                      <p:cNvPr id="0" name=""/>
                      <p:cNvPicPr/>
                      <p:nvPr/>
                    </p:nvPicPr>
                    <p:blipFill>
                      <a:blip r:embed="rId4"/>
                      <a:stretch>
                        <a:fillRect/>
                      </a:stretch>
                    </p:blipFill>
                    <p:spPr>
                      <a:xfrm>
                        <a:off x="1698625" y="2984500"/>
                        <a:ext cx="5797550" cy="1668463"/>
                      </a:xfrm>
                      <a:prstGeom prst="rect">
                        <a:avLst/>
                      </a:prstGeom>
                    </p:spPr>
                  </p:pic>
                </p:oleObj>
              </mc:Fallback>
            </mc:AlternateContent>
          </a:graphicData>
        </a:graphic>
      </p:graphicFrame>
    </p:spTree>
    <p:extLst>
      <p:ext uri="{BB962C8B-B14F-4D97-AF65-F5344CB8AC3E}">
        <p14:creationId xmlns:p14="http://schemas.microsoft.com/office/powerpoint/2010/main" val="1043985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标题 1"/>
          <p:cNvSpPr>
            <a:spLocks noGrp="1"/>
          </p:cNvSpPr>
          <p:nvPr>
            <p:ph type="title"/>
          </p:nvPr>
        </p:nvSpPr>
        <p:spPr/>
        <p:txBody>
          <a:bodyPr/>
          <a:lstStyle/>
          <a:p>
            <a:r>
              <a:rPr lang="zh-CN" altLang="en-US" smtClean="0"/>
              <a:t>最小二乘解</a:t>
            </a:r>
          </a:p>
        </p:txBody>
      </p:sp>
      <p:sp>
        <p:nvSpPr>
          <p:cNvPr id="6149" name="内容占位符 2"/>
          <p:cNvSpPr>
            <a:spLocks noGrp="1"/>
          </p:cNvSpPr>
          <p:nvPr>
            <p:ph idx="1"/>
          </p:nvPr>
        </p:nvSpPr>
        <p:spPr>
          <a:xfrm>
            <a:off x="533400" y="1600200"/>
            <a:ext cx="8229600" cy="4525963"/>
          </a:xfrm>
        </p:spPr>
        <p:txBody>
          <a:bodyPr/>
          <a:lstStyle/>
          <a:p>
            <a:r>
              <a:rPr lang="zh-CN" altLang="en-US" dirty="0" smtClean="0"/>
              <a:t>如果矩阵</a:t>
            </a:r>
            <a:r>
              <a:rPr lang="en-US" altLang="zh-CN" dirty="0" smtClean="0"/>
              <a:t>X</a:t>
            </a:r>
            <a:r>
              <a:rPr lang="en-US" altLang="zh-CN" baseline="30000" dirty="0" smtClean="0"/>
              <a:t>T</a:t>
            </a:r>
            <a:r>
              <a:rPr lang="en-US" altLang="zh-CN" dirty="0" smtClean="0"/>
              <a:t>X</a:t>
            </a:r>
            <a:r>
              <a:rPr lang="zh-CN" altLang="en-US" dirty="0" smtClean="0"/>
              <a:t>可逆，则</a:t>
            </a:r>
            <a:endParaRPr lang="en-US" altLang="zh-CN" dirty="0" smtClean="0"/>
          </a:p>
          <a:p>
            <a:endParaRPr lang="en-US" altLang="zh-CN" dirty="0" smtClean="0"/>
          </a:p>
          <a:p>
            <a:endParaRPr lang="en-US" altLang="zh-CN" dirty="0" smtClean="0"/>
          </a:p>
          <a:p>
            <a:r>
              <a:rPr lang="zh-CN" altLang="en-US" dirty="0" smtClean="0"/>
              <a:t>那么回归函数</a:t>
            </a:r>
          </a:p>
        </p:txBody>
      </p:sp>
      <p:graphicFrame>
        <p:nvGraphicFramePr>
          <p:cNvPr id="6146" name="Object 2"/>
          <p:cNvGraphicFramePr>
            <a:graphicFrameLocks noChangeAspect="1"/>
          </p:cNvGraphicFramePr>
          <p:nvPr/>
        </p:nvGraphicFramePr>
        <p:xfrm>
          <a:off x="3048000" y="2590800"/>
          <a:ext cx="2473325" cy="411163"/>
        </p:xfrm>
        <a:graphic>
          <a:graphicData uri="http://schemas.openxmlformats.org/presentationml/2006/ole">
            <mc:AlternateContent xmlns:mc="http://schemas.openxmlformats.org/markup-compatibility/2006">
              <mc:Choice xmlns:v="urn:schemas-microsoft-com:vml" Requires="v">
                <p:oleObj spid="_x0000_s7388" name="Formula" r:id="rId3" imgW="1248410" imgH="208280" progId="Equation.Ribbit">
                  <p:embed/>
                </p:oleObj>
              </mc:Choice>
              <mc:Fallback>
                <p:oleObj name="Formula" r:id="rId3" imgW="1248410" imgH="208280" progId="Equation.Ribbi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590800"/>
                        <a:ext cx="24733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3"/>
          <p:cNvGraphicFramePr>
            <a:graphicFrameLocks noChangeAspect="1"/>
          </p:cNvGraphicFramePr>
          <p:nvPr>
            <p:extLst>
              <p:ext uri="{D42A27DB-BD31-4B8C-83A1-F6EECF244321}">
                <p14:modId xmlns:p14="http://schemas.microsoft.com/office/powerpoint/2010/main" val="3990233521"/>
              </p:ext>
            </p:extLst>
          </p:nvPr>
        </p:nvGraphicFramePr>
        <p:xfrm>
          <a:off x="2198688" y="4267200"/>
          <a:ext cx="4695825" cy="411163"/>
        </p:xfrm>
        <a:graphic>
          <a:graphicData uri="http://schemas.openxmlformats.org/presentationml/2006/ole">
            <mc:AlternateContent xmlns:mc="http://schemas.openxmlformats.org/markup-compatibility/2006">
              <mc:Choice xmlns:v="urn:schemas-microsoft-com:vml" Requires="v">
                <p:oleObj spid="_x0000_s7389" name="Formula" r:id="rId5" imgW="2368800" imgH="208440" progId="Equation.Ribbit">
                  <p:embed/>
                </p:oleObj>
              </mc:Choice>
              <mc:Fallback>
                <p:oleObj name="Formula" r:id="rId5" imgW="2368800" imgH="208440" progId="Equation.Ribbit">
                  <p:embed/>
                  <p:pic>
                    <p:nvPicPr>
                      <p:cNvPr id="0" name=""/>
                      <p:cNvPicPr>
                        <a:picLocks noChangeAspect="1" noChangeArrowheads="1"/>
                      </p:cNvPicPr>
                      <p:nvPr/>
                    </p:nvPicPr>
                    <p:blipFill>
                      <a:blip r:embed="rId6"/>
                      <a:srcRect/>
                      <a:stretch>
                        <a:fillRect/>
                      </a:stretch>
                    </p:blipFill>
                    <p:spPr bwMode="auto">
                      <a:xfrm>
                        <a:off x="2198688" y="4267200"/>
                        <a:ext cx="46958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26763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标题 1"/>
          <p:cNvSpPr>
            <a:spLocks noGrp="1"/>
          </p:cNvSpPr>
          <p:nvPr>
            <p:ph type="title"/>
          </p:nvPr>
        </p:nvSpPr>
        <p:spPr/>
        <p:txBody>
          <a:bodyPr/>
          <a:lstStyle/>
          <a:p>
            <a:r>
              <a:rPr lang="zh-CN" altLang="en-US" smtClean="0"/>
              <a:t>帽子矩阵</a:t>
            </a:r>
          </a:p>
        </p:txBody>
      </p:sp>
      <p:sp>
        <p:nvSpPr>
          <p:cNvPr id="7174" name="内容占位符 2"/>
          <p:cNvSpPr>
            <a:spLocks noGrp="1"/>
          </p:cNvSpPr>
          <p:nvPr>
            <p:ph idx="1"/>
          </p:nvPr>
        </p:nvSpPr>
        <p:spPr/>
        <p:txBody>
          <a:bodyPr/>
          <a:lstStyle/>
          <a:p>
            <a:r>
              <a:rPr lang="zh-CN" altLang="en-US" smtClean="0"/>
              <a:t>定义帽子矩阵</a:t>
            </a:r>
            <a:endParaRPr lang="en-US" altLang="zh-CN" smtClean="0"/>
          </a:p>
          <a:p>
            <a:endParaRPr lang="en-US" altLang="zh-CN" smtClean="0"/>
          </a:p>
          <a:p>
            <a:r>
              <a:rPr lang="en-US" altLang="zh-CN" smtClean="0"/>
              <a:t>L</a:t>
            </a:r>
            <a:r>
              <a:rPr lang="zh-CN" altLang="en-US" smtClean="0"/>
              <a:t>满足</a:t>
            </a:r>
            <a:endParaRPr lang="en-US" altLang="zh-CN" smtClean="0"/>
          </a:p>
          <a:p>
            <a:endParaRPr lang="en-US" altLang="zh-CN" smtClean="0"/>
          </a:p>
          <a:p>
            <a:r>
              <a:rPr lang="zh-CN" altLang="en-US" smtClean="0"/>
              <a:t>那么</a:t>
            </a:r>
            <a:endParaRPr lang="en-US" altLang="zh-CN" smtClean="0"/>
          </a:p>
          <a:p>
            <a:endParaRPr lang="zh-CN" altLang="en-US" smtClean="0"/>
          </a:p>
        </p:txBody>
      </p:sp>
      <p:graphicFrame>
        <p:nvGraphicFramePr>
          <p:cNvPr id="7170" name="Object 2"/>
          <p:cNvGraphicFramePr>
            <a:graphicFrameLocks noChangeAspect="1"/>
          </p:cNvGraphicFramePr>
          <p:nvPr/>
        </p:nvGraphicFramePr>
        <p:xfrm>
          <a:off x="2667000" y="2362200"/>
          <a:ext cx="2951163" cy="384175"/>
        </p:xfrm>
        <a:graphic>
          <a:graphicData uri="http://schemas.openxmlformats.org/presentationml/2006/ole">
            <mc:AlternateContent xmlns:mc="http://schemas.openxmlformats.org/markup-compatibility/2006">
              <mc:Choice xmlns:v="urn:schemas-microsoft-com:vml" Requires="v">
                <p:oleObj spid="_x0000_s8521" name="Formula" r:id="rId3" imgW="1488440" imgH="194310" progId="Equation.Ribbit">
                  <p:embed/>
                </p:oleObj>
              </mc:Choice>
              <mc:Fallback>
                <p:oleObj name="Formula" r:id="rId3" imgW="1488440" imgH="194310" progId="Equation.Ribbi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362200"/>
                        <a:ext cx="29511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2133600" y="4800600"/>
          <a:ext cx="4337050" cy="1316038"/>
        </p:xfrm>
        <a:graphic>
          <a:graphicData uri="http://schemas.openxmlformats.org/presentationml/2006/ole">
            <mc:AlternateContent xmlns:mc="http://schemas.openxmlformats.org/markup-compatibility/2006">
              <mc:Choice xmlns:v="urn:schemas-microsoft-com:vml" Requires="v">
                <p:oleObj spid="_x0000_s8522" name="Formula" r:id="rId5" imgW="2186940" imgH="662940" progId="Equation.Ribbit">
                  <p:embed/>
                </p:oleObj>
              </mc:Choice>
              <mc:Fallback>
                <p:oleObj name="Formula" r:id="rId5" imgW="2186940" imgH="662940" progId="Equation.Ribbit">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800600"/>
                        <a:ext cx="4337050"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3276600" y="3581400"/>
          <a:ext cx="2014538" cy="361950"/>
        </p:xfrm>
        <a:graphic>
          <a:graphicData uri="http://schemas.openxmlformats.org/presentationml/2006/ole">
            <mc:AlternateContent xmlns:mc="http://schemas.openxmlformats.org/markup-compatibility/2006">
              <mc:Choice xmlns:v="urn:schemas-microsoft-com:vml" Requires="v">
                <p:oleObj spid="_x0000_s8523" name="Formula" r:id="rId7" imgW="1016000" imgH="182880" progId="Equation.Ribbit">
                  <p:embed/>
                </p:oleObj>
              </mc:Choice>
              <mc:Fallback>
                <p:oleObj name="Formula" r:id="rId7" imgW="1016000" imgH="182880" progId="Equation.Ribbit">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581400"/>
                        <a:ext cx="2014538"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34038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最小二乘估计的统计性质</a:t>
            </a:r>
            <a:endParaRPr lang="zh-CN" altLang="en-US" dirty="0"/>
          </a:p>
        </p:txBody>
      </p:sp>
      <p:sp>
        <p:nvSpPr>
          <p:cNvPr id="3" name="内容占位符 2"/>
          <p:cNvSpPr>
            <a:spLocks noGrp="1"/>
          </p:cNvSpPr>
          <p:nvPr>
            <p:ph idx="1"/>
          </p:nvPr>
        </p:nvSpPr>
        <p:spPr/>
        <p:txBody>
          <a:bodyPr/>
          <a:lstStyle/>
          <a:p>
            <a:r>
              <a:rPr lang="zh-CN" altLang="en-US" dirty="0" smtClean="0"/>
              <a:t>无偏性</a:t>
            </a:r>
            <a:r>
              <a:rPr lang="en-US" altLang="zh-CN" dirty="0" smtClean="0"/>
              <a:t>(Unbiased)</a:t>
            </a:r>
          </a:p>
          <a:p>
            <a:endParaRPr lang="en-US" altLang="zh-CN" dirty="0"/>
          </a:p>
          <a:p>
            <a:endParaRPr lang="en-US" altLang="zh-CN" dirty="0" smtClean="0"/>
          </a:p>
          <a:p>
            <a:r>
              <a:rPr lang="zh-CN" altLang="en-US" dirty="0" smtClean="0"/>
              <a:t>方差</a:t>
            </a:r>
            <a:r>
              <a:rPr lang="en-US" altLang="zh-CN" dirty="0" smtClean="0"/>
              <a:t>(</a:t>
            </a:r>
            <a:r>
              <a:rPr lang="zh-CN" altLang="en-US" dirty="0" smtClean="0"/>
              <a:t>条件：</a:t>
            </a:r>
            <a:r>
              <a:rPr lang="en-US" altLang="zh-CN" dirty="0" err="1" smtClean="0">
                <a:latin typeface="Symbol" panose="05050102010706020507" pitchFamily="18" charset="2"/>
              </a:rPr>
              <a:t>e</a:t>
            </a:r>
            <a:r>
              <a:rPr lang="en-US" altLang="zh-CN" baseline="-25000" dirty="0" err="1" smtClean="0"/>
              <a:t>i</a:t>
            </a:r>
            <a:r>
              <a:rPr lang="en-US" altLang="zh-CN" dirty="0" smtClean="0"/>
              <a:t> </a:t>
            </a:r>
            <a:r>
              <a:rPr lang="en-US" altLang="zh-CN" dirty="0" err="1" smtClean="0"/>
              <a:t>i.i.d</a:t>
            </a:r>
            <a:r>
              <a:rPr lang="en-US" altLang="zh-CN" dirty="0" smtClean="0"/>
              <a:t>, </a:t>
            </a:r>
            <a:r>
              <a:rPr lang="en-US" altLang="zh-CN" dirty="0" err="1" smtClean="0"/>
              <a:t>Var</a:t>
            </a:r>
            <a:r>
              <a:rPr lang="en-US" altLang="zh-CN" dirty="0" smtClean="0"/>
              <a:t>(</a:t>
            </a:r>
            <a:r>
              <a:rPr lang="en-US" altLang="zh-CN" dirty="0" smtClean="0">
                <a:latin typeface="Symbol" panose="05050102010706020507" pitchFamily="18" charset="2"/>
              </a:rPr>
              <a:t>e</a:t>
            </a:r>
            <a:r>
              <a:rPr lang="en-US" altLang="zh-CN" dirty="0" smtClean="0"/>
              <a:t>)=</a:t>
            </a:r>
            <a:r>
              <a:rPr lang="en-US" altLang="zh-CN" dirty="0" smtClean="0">
                <a:latin typeface="Symbol" panose="05050102010706020507" pitchFamily="18" charset="2"/>
              </a:rPr>
              <a:t>s</a:t>
            </a:r>
            <a:r>
              <a:rPr lang="en-US" altLang="zh-CN" baseline="30000" dirty="0" smtClean="0"/>
              <a:t>2</a:t>
            </a:r>
            <a:r>
              <a:rPr lang="en-US" altLang="zh-CN" dirty="0" smtClean="0"/>
              <a:t>I</a:t>
            </a:r>
            <a:r>
              <a:rPr lang="en-US" altLang="zh-CN" baseline="-25000" dirty="0" smtClean="0"/>
              <a:t>n</a:t>
            </a:r>
            <a:r>
              <a:rPr lang="en-US" altLang="zh-CN" dirty="0" smtClean="0"/>
              <a:t>)</a:t>
            </a:r>
          </a:p>
          <a:p>
            <a:endParaRPr lang="en-US" altLang="zh-CN" dirty="0"/>
          </a:p>
          <a:p>
            <a:endParaRPr lang="en-US" altLang="zh-CN" dirty="0" smtClean="0"/>
          </a:p>
          <a:p>
            <a:r>
              <a:rPr lang="zh-CN" altLang="en-US" dirty="0" smtClean="0"/>
              <a:t>故</a:t>
            </a:r>
            <a:endParaRPr lang="en-US" altLang="zh-CN" dirty="0" smtClean="0"/>
          </a:p>
          <a:p>
            <a:endParaRPr lang="en-US" altLang="zh-CN" dirty="0"/>
          </a:p>
          <a:p>
            <a:endParaRPr lang="en-US" altLang="zh-CN" dirty="0"/>
          </a:p>
          <a:p>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2738007890"/>
              </p:ext>
            </p:extLst>
          </p:nvPr>
        </p:nvGraphicFramePr>
        <p:xfrm>
          <a:off x="1331640" y="2636912"/>
          <a:ext cx="6245225" cy="411162"/>
        </p:xfrm>
        <a:graphic>
          <a:graphicData uri="http://schemas.openxmlformats.org/presentationml/2006/ole">
            <mc:AlternateContent xmlns:mc="http://schemas.openxmlformats.org/markup-compatibility/2006">
              <mc:Choice xmlns:v="urn:schemas-microsoft-com:vml" Requires="v">
                <p:oleObj spid="_x0000_s9508" name="Formula" r:id="rId3" imgW="3151080" imgH="208440" progId="Equation.Ribbit">
                  <p:embed/>
                </p:oleObj>
              </mc:Choice>
              <mc:Fallback>
                <p:oleObj name="Formula" r:id="rId3" imgW="3151080" imgH="208440" progId="Equation.Ribbit">
                  <p:embed/>
                  <p:pic>
                    <p:nvPicPr>
                      <p:cNvPr id="0" name=""/>
                      <p:cNvPicPr/>
                      <p:nvPr/>
                    </p:nvPicPr>
                    <p:blipFill>
                      <a:blip r:embed="rId4"/>
                      <a:stretch>
                        <a:fillRect/>
                      </a:stretch>
                    </p:blipFill>
                    <p:spPr>
                      <a:xfrm>
                        <a:off x="1331640" y="2636912"/>
                        <a:ext cx="6245225" cy="4111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62342442"/>
              </p:ext>
            </p:extLst>
          </p:nvPr>
        </p:nvGraphicFramePr>
        <p:xfrm>
          <a:off x="2987824" y="4437112"/>
          <a:ext cx="2844800" cy="411162"/>
        </p:xfrm>
        <a:graphic>
          <a:graphicData uri="http://schemas.openxmlformats.org/presentationml/2006/ole">
            <mc:AlternateContent xmlns:mc="http://schemas.openxmlformats.org/markup-compatibility/2006">
              <mc:Choice xmlns:v="urn:schemas-microsoft-com:vml" Requires="v">
                <p:oleObj spid="_x0000_s9509" name="Formula" r:id="rId5" imgW="1435320" imgH="208440" progId="Equation.Ribbit">
                  <p:embed/>
                </p:oleObj>
              </mc:Choice>
              <mc:Fallback>
                <p:oleObj name="Formula" r:id="rId5" imgW="1435320" imgH="208440" progId="Equation.Ribbit">
                  <p:embed/>
                  <p:pic>
                    <p:nvPicPr>
                      <p:cNvPr id="0" name=""/>
                      <p:cNvPicPr/>
                      <p:nvPr/>
                    </p:nvPicPr>
                    <p:blipFill>
                      <a:blip r:embed="rId6"/>
                      <a:stretch>
                        <a:fillRect/>
                      </a:stretch>
                    </p:blipFill>
                    <p:spPr>
                      <a:xfrm>
                        <a:off x="2987824" y="4437112"/>
                        <a:ext cx="2844800" cy="4111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97053904"/>
              </p:ext>
            </p:extLst>
          </p:nvPr>
        </p:nvGraphicFramePr>
        <p:xfrm>
          <a:off x="3203848" y="5445224"/>
          <a:ext cx="2901950" cy="411163"/>
        </p:xfrm>
        <a:graphic>
          <a:graphicData uri="http://schemas.openxmlformats.org/presentationml/2006/ole">
            <mc:AlternateContent xmlns:mc="http://schemas.openxmlformats.org/markup-compatibility/2006">
              <mc:Choice xmlns:v="urn:schemas-microsoft-com:vml" Requires="v">
                <p:oleObj spid="_x0000_s9510" name="Formula" r:id="rId7" imgW="1463040" imgH="208440" progId="Equation.Ribbit">
                  <p:embed/>
                </p:oleObj>
              </mc:Choice>
              <mc:Fallback>
                <p:oleObj name="Formula" r:id="rId7" imgW="1463040" imgH="208440" progId="Equation.Ribbit">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5445224"/>
                        <a:ext cx="29019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733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2643</TotalTime>
  <Words>2097</Words>
  <Application>Microsoft Office PowerPoint</Application>
  <PresentationFormat>全屏显示(4:3)</PresentationFormat>
  <Paragraphs>337</Paragraphs>
  <Slides>66</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69" baseType="lpstr">
      <vt:lpstr>Office 主题</vt:lpstr>
      <vt:lpstr>Formula</vt:lpstr>
      <vt:lpstr>Aurora Equation</vt:lpstr>
      <vt:lpstr>第6-5章 Variable Selection</vt:lpstr>
      <vt:lpstr>从线性回归谈起</vt:lpstr>
      <vt:lpstr>从线性回归谈起</vt:lpstr>
      <vt:lpstr>回归的含义</vt:lpstr>
      <vt:lpstr>最小二乘估计</vt:lpstr>
      <vt:lpstr>最小二乘求解</vt:lpstr>
      <vt:lpstr>最小二乘解</vt:lpstr>
      <vt:lpstr>帽子矩阵</vt:lpstr>
      <vt:lpstr>最小二乘估计的统计性质</vt:lpstr>
      <vt:lpstr>Gauss-Markov定理</vt:lpstr>
      <vt:lpstr>最小二乘估计的统计性质</vt:lpstr>
      <vt:lpstr>平方和分解</vt:lpstr>
      <vt:lpstr>回归的评价--判定系数</vt:lpstr>
      <vt:lpstr>回归方程的检验</vt:lpstr>
      <vt:lpstr>回归系数的检验</vt:lpstr>
      <vt:lpstr>回归系数的检验</vt:lpstr>
      <vt:lpstr>Variable Selection Problem</vt:lpstr>
      <vt:lpstr>Two basic Methods  of Selecting Predictors</vt:lpstr>
      <vt:lpstr>Stepwise Regression: the Idea</vt:lpstr>
      <vt:lpstr>Drawbacks of Stepwise Regression</vt:lpstr>
      <vt:lpstr>Stepwise Regression Methods</vt:lpstr>
      <vt:lpstr>Forward Selection</vt:lpstr>
      <vt:lpstr>Backward Elimination</vt:lpstr>
      <vt:lpstr>PowerPoint 演示文稿</vt:lpstr>
      <vt:lpstr>Stepwise Regression</vt:lpstr>
      <vt:lpstr>Stepwise regression:  Step #1</vt:lpstr>
      <vt:lpstr>Stepwise regression: Step #2</vt:lpstr>
      <vt:lpstr>Stepwise regression: Step #2 (continued)</vt:lpstr>
      <vt:lpstr>Stepwise regression: Step #3</vt:lpstr>
      <vt:lpstr>Stepwise regression: Step #3 (continued)</vt:lpstr>
      <vt:lpstr>Stepwise Regression: Stopping the Procedure</vt:lpstr>
      <vt:lpstr>Lasso Model</vt:lpstr>
      <vt:lpstr>Lasso Explanation</vt:lpstr>
      <vt:lpstr>Ridge Regression</vt:lpstr>
      <vt:lpstr>Picture of Lasso and Ridge Regression</vt:lpstr>
      <vt:lpstr>Algorithms for Lasso</vt:lpstr>
      <vt:lpstr>LASSO求解</vt:lpstr>
      <vt:lpstr>次梯度(Subgradient)</vt:lpstr>
      <vt:lpstr>次梯度(Subgradient)</vt:lpstr>
      <vt:lpstr>次微分</vt:lpstr>
      <vt:lpstr>次微分例子</vt:lpstr>
      <vt:lpstr>次微分性质</vt:lpstr>
      <vt:lpstr>次微分和优化</vt:lpstr>
      <vt:lpstr>KKT条件</vt:lpstr>
      <vt:lpstr>KTT for Lasso</vt:lpstr>
      <vt:lpstr>Orthonormal  Design</vt:lpstr>
      <vt:lpstr>Soft-Thresholding</vt:lpstr>
      <vt:lpstr>LARS (Least Angle Regression and Shrinkage)</vt:lpstr>
      <vt:lpstr>LARS Procedure</vt:lpstr>
      <vt:lpstr>LARS Illustration</vt:lpstr>
      <vt:lpstr>LARS-Lasso Relationship</vt:lpstr>
      <vt:lpstr>LARS-Lasso Relationship</vt:lpstr>
      <vt:lpstr>Pathwise Coordinate Descent  for the Lasso</vt:lpstr>
      <vt:lpstr>Pathwise Coordinate Descent for the Lasso</vt:lpstr>
      <vt:lpstr>Extension</vt:lpstr>
      <vt:lpstr>Lasso理论性质总结</vt:lpstr>
      <vt:lpstr>Lasso理论性质总结</vt:lpstr>
      <vt:lpstr>Lasso理论性质总结</vt:lpstr>
      <vt:lpstr>Lasso理论性质总结</vt:lpstr>
      <vt:lpstr>Lasso理论性质总结</vt:lpstr>
      <vt:lpstr>Adaptive Lasso</vt:lpstr>
      <vt:lpstr>Adaptive Lasso</vt:lpstr>
      <vt:lpstr>Elastic Net: Motivation</vt:lpstr>
      <vt:lpstr>Elastic Net</vt:lpstr>
      <vt:lpstr>Group Lasso</vt:lpstr>
      <vt:lpstr>Group Lasso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Selection by Lasso</dc:title>
  <dc:creator>Minghua Deng</dc:creator>
  <cp:lastModifiedBy>Minghua Deng</cp:lastModifiedBy>
  <cp:revision>133</cp:revision>
  <dcterms:created xsi:type="dcterms:W3CDTF">2014-03-23T08:12:25Z</dcterms:created>
  <dcterms:modified xsi:type="dcterms:W3CDTF">2015-04-23T15:35:30Z</dcterms:modified>
</cp:coreProperties>
</file>