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9" r:id="rId50"/>
    <p:sldId id="310" r:id="rId51"/>
    <p:sldId id="311" r:id="rId52"/>
    <p:sldId id="312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25" r:id="rId63"/>
    <p:sldId id="313" r:id="rId64"/>
    <p:sldId id="314" r:id="rId65"/>
    <p:sldId id="315" r:id="rId66"/>
    <p:sldId id="316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6.wmf"/><Relationship Id="rId1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82B59-7B6A-43A4-A187-4AB454843368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45D1-E7C6-4D50-90D0-F73B227E1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9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976B0B-9D50-4B36-9AB7-03D2957AE852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D98897-E025-4EC4-8D42-306F5768501E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neighborhood-counting method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  assigns k functions to a protein with the k largest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frequencies in its interacting partners and </a:t>
            </a: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chi-square method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  assigns k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functions to a protein with the k largest chi-square scores. The chi-square score is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defined in following fomula, which not only consider the number of partners, but also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consider the fraction of proteins having a certain function in the global network. 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For example, as in the figure, the protein with white color is interacted with 10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proteins, 5 partners with one function </a:t>
            </a: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Red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, 3 partners with another function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Green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, and 2 partners with another function. If we choose the function with the highest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Score, then by neighborhood-counting method, we assign </a:t>
            </a: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Red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 to the white protein.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Chi-square method consider the fraction of proteins having a certain function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in the global mapping. For example, if the fraction is 0.6, 0.3, 0.1 for </a:t>
            </a: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RED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,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Green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 and </a:t>
            </a: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BLUE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, then the chi-square score are 1/6, 0.0, 1.0. We assign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Function </a:t>
            </a:r>
            <a:r>
              <a:rPr lang="en-US" altLang="zh-CN" smtClean="0">
                <a:latin typeface="Times New Roman" pitchFamily="18" charset="0"/>
              </a:rPr>
              <a:t>“</a:t>
            </a:r>
            <a:r>
              <a:rPr lang="en-US" altLang="zh-CN" smtClean="0"/>
              <a:t>Blue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en-US" altLang="zh-CN" smtClean="0"/>
              <a:t> to the protein in the center.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8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61.wmf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46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1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8-2</a:t>
            </a:r>
            <a:r>
              <a:rPr lang="zh-CN" altLang="en-US" dirty="0" smtClean="0"/>
              <a:t>章</a:t>
            </a:r>
            <a:r>
              <a:rPr lang="en-US" altLang="zh-CN" dirty="0" smtClean="0"/>
              <a:t>: </a:t>
            </a:r>
            <a:r>
              <a:rPr lang="en-US" altLang="zh-CN" dirty="0" smtClean="0"/>
              <a:t>Network Based Inference</a:t>
            </a:r>
            <a:endParaRPr lang="zh-CN" altLang="en-US" dirty="0" smtClean="0"/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Network based function prediction</a:t>
            </a:r>
          </a:p>
          <a:p>
            <a:pPr lvl="1"/>
            <a:r>
              <a:rPr lang="en-US" altLang="zh-CN" dirty="0" smtClean="0"/>
              <a:t>Markov random field model</a:t>
            </a:r>
          </a:p>
          <a:p>
            <a:pPr lvl="1"/>
            <a:r>
              <a:rPr lang="en-US" altLang="zh-CN" dirty="0" smtClean="0"/>
              <a:t>Kernel logistic regression method</a:t>
            </a:r>
          </a:p>
          <a:p>
            <a:pPr eaLnBrk="1" hangingPunct="1"/>
            <a:r>
              <a:rPr lang="en-US" altLang="zh-CN" dirty="0" smtClean="0"/>
              <a:t>Network based gene expression  study </a:t>
            </a:r>
          </a:p>
          <a:p>
            <a:pPr lvl="1"/>
            <a:r>
              <a:rPr lang="en-US" altLang="zh-CN" dirty="0" smtClean="0"/>
              <a:t>Hidden Markov random field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5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Network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1463"/>
            <a:ext cx="78486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94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Markov Random Field (MRF)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Motivation:  proteins involved in same functional process are likely to interact.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Without interaction data, the probability of functional labeling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200" smtClean="0"/>
              <a:t>	N</a:t>
            </a:r>
            <a:r>
              <a:rPr lang="en-US" altLang="zh-CN" sz="2200" baseline="-25000" smtClean="0"/>
              <a:t>1</a:t>
            </a:r>
            <a:r>
              <a:rPr lang="en-US" altLang="zh-CN" sz="2200" smtClean="0"/>
              <a:t>: # proteins with the function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200" smtClean="0"/>
              <a:t>	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: # proteins without the function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200" smtClean="0"/>
              <a:t>	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altLang="zh-CN" sz="2200" smtClean="0"/>
              <a:t>: fraction of proteins with the function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200" smtClean="0"/>
              <a:t>	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2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20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667000" y="5105400"/>
          <a:ext cx="334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3340080" imgH="533160" progId="">
                  <p:embed/>
                </p:oleObj>
              </mc:Choice>
              <mc:Fallback>
                <p:oleObj name="Equation" r:id="rId4" imgW="3340080" imgH="533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3340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4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685800"/>
            <a:ext cx="7772400" cy="5410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/>
              <a:t>Given the interaction data, our believe for the network is proportional to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: # interacting protein pairs one with annotation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and the other </a:t>
            </a:r>
            <a:r>
              <a:rPr lang="en-US" altLang="zh-CN" i="1" dirty="0" smtClean="0"/>
              <a:t>j</a:t>
            </a:r>
          </a:p>
          <a:p>
            <a:pPr eaLnBrk="1" hangingPunct="1"/>
            <a:r>
              <a:rPr lang="en-US" altLang="zh-CN" dirty="0" smtClean="0"/>
              <a:t>Combining the above two equations, the Gibbs distribution is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 potential function 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dirty="0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429000" y="1857375"/>
          <a:ext cx="1800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Formula" r:id="rId4" imgW="767160" imgH="182880" progId="Equation.Ribbit">
                  <p:embed/>
                </p:oleObj>
              </mc:Choice>
              <mc:Fallback>
                <p:oleObj name="Formula" r:id="rId4" imgW="767160" imgH="1828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57375"/>
                        <a:ext cx="18002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073400" y="4408488"/>
          <a:ext cx="3282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Formula" r:id="rId6" imgW="1883520" imgH="364680" progId="Equation.Ribbit">
                  <p:embed/>
                </p:oleObj>
              </mc:Choice>
              <mc:Fallback>
                <p:oleObj name="Formula" r:id="rId6" imgW="1883520" imgH="364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408488"/>
                        <a:ext cx="32829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99792" y="5949280"/>
          <a:ext cx="46291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Formula" r:id="rId8" imgW="2334600" imgH="176760" progId="Equation.Ribbit">
                  <p:embed/>
                </p:oleObj>
              </mc:Choice>
              <mc:Fallback>
                <p:oleObj name="Formula" r:id="rId8" imgW="233460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949280"/>
                        <a:ext cx="46291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6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Mathematical Problems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Estimate the parameters in the model 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Estimate the posterior probability of the annotations for the unannotated proteins conditional on the functions of the annotated proteins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286125" y="2571750"/>
          <a:ext cx="2190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Formula" r:id="rId4" imgW="786240" imgH="179280" progId="Equation.Ribbit">
                  <p:embed/>
                </p:oleObj>
              </mc:Choice>
              <mc:Fallback>
                <p:oleObj name="Formula" r:id="rId4" imgW="786240" imgH="179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571750"/>
                        <a:ext cx="21907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Estimation of Parameters</a:t>
            </a: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sub-network containing annotated proteins only.</a:t>
            </a:r>
          </a:p>
          <a:p>
            <a:pPr eaLnBrk="1" hangingPunct="1"/>
            <a:r>
              <a:rPr lang="en-US" altLang="zh-CN" smtClean="0"/>
              <a:t>A Logistic model can be derived (maximum psudo-likelihood estimation).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10160"/>
              </p:ext>
            </p:extLst>
          </p:nvPr>
        </p:nvGraphicFramePr>
        <p:xfrm>
          <a:off x="2357438" y="4000500"/>
          <a:ext cx="42545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Formula" r:id="rId4" imgW="2146320" imgH="648000" progId="Equation.Ribbit">
                  <p:embed/>
                </p:oleObj>
              </mc:Choice>
              <mc:Fallback>
                <p:oleObj name="Formula" r:id="rId4" imgW="2146320" imgH="6480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254500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2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Logistic Regression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57250" y="1571625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ahoma" pitchFamily="34" charset="0"/>
              </a:rPr>
              <a:t>Observed data: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14375" y="3357563"/>
            <a:ext cx="792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ahoma" pitchFamily="34" charset="0"/>
              </a:rPr>
              <a:t>Maximum likelihood estimation, the likelihood function is </a:t>
            </a:r>
            <a:endParaRPr lang="en-US" altLang="zh-CN" sz="3200">
              <a:latin typeface="Tahoma" pitchFamily="34" charset="0"/>
            </a:endParaRPr>
          </a:p>
        </p:txBody>
      </p:sp>
      <p:graphicFrame>
        <p:nvGraphicFramePr>
          <p:cNvPr id="126029" name="Group 77"/>
          <p:cNvGraphicFramePr>
            <a:graphicFrameLocks noGrp="1"/>
          </p:cNvGraphicFramePr>
          <p:nvPr>
            <p:ph idx="4294967295"/>
          </p:nvPr>
        </p:nvGraphicFramePr>
        <p:xfrm>
          <a:off x="4357688" y="1500188"/>
          <a:ext cx="3124200" cy="1757364"/>
        </p:xfrm>
        <a:graphic>
          <a:graphicData uri="http://schemas.openxmlformats.org/drawingml/2006/table">
            <a:tbl>
              <a:tblPr/>
              <a:tblGrid>
                <a:gridCol w="930275"/>
                <a:gridCol w="547688"/>
                <a:gridCol w="549275"/>
                <a:gridCol w="547687"/>
                <a:gridCol w="54927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Response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T Extra" pitchFamily="18" charset="2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T Extra" pitchFamily="18" charset="2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Nn</a:t>
                      </a:r>
                      <a:endParaRPr kumimoji="0" lang="en-US" altLang="zh-CN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4156"/>
              </p:ext>
            </p:extLst>
          </p:nvPr>
        </p:nvGraphicFramePr>
        <p:xfrm>
          <a:off x="1571625" y="4357688"/>
          <a:ext cx="65008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Formula" r:id="rId4" imgW="3432960" imgH="963000" progId="Equation.Ribbit">
                  <p:embed/>
                </p:oleObj>
              </mc:Choice>
              <mc:Fallback>
                <p:oleObj name="Formula" r:id="rId4" imgW="3432960" imgH="9630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357688"/>
                        <a:ext cx="6500813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9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Gibbs Sampler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500063" y="1500188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Calibri" pitchFamily="34" charset="0"/>
              </a:rPr>
              <a:t>Sampling the assignment with probability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87453"/>
              </p:ext>
            </p:extLst>
          </p:nvPr>
        </p:nvGraphicFramePr>
        <p:xfrm>
          <a:off x="1495425" y="2564904"/>
          <a:ext cx="6573212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Formula" r:id="rId4" imgW="2877840" imgH="1103760" progId="Equation.Ribbit">
                  <p:embed/>
                </p:oleObj>
              </mc:Choice>
              <mc:Fallback>
                <p:oleObj name="Formula" r:id="rId4" imgW="2877840" imgH="110376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564904"/>
                        <a:ext cx="6573212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7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i="1" smtClean="0"/>
              <a:t>Initialization</a:t>
            </a:r>
            <a:r>
              <a:rPr lang="en-US" altLang="zh-CN" smtClean="0"/>
              <a:t>. Assign function (1 or 0) for unannotated proteins with prior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smtClean="0"/>
              <a:t>Update </a:t>
            </a:r>
            <a:r>
              <a:rPr lang="en-US" altLang="zh-CN" smtClean="0"/>
              <a:t>the function assignment for each unknown protein until convergence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Compute the posterior probability for each protein based on other proteins (interaction partners).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Assign function (1 or 0) for it based on this posterior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214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assign function according to the conditional probability</a:t>
            </a:r>
          </a:p>
        </p:txBody>
      </p:sp>
      <p:sp>
        <p:nvSpPr>
          <p:cNvPr id="39940" name="Rectangle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Iterative Conditional Mode</a:t>
            </a:r>
            <a:endParaRPr lang="zh-CN" altLang="en-US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760781"/>
              </p:ext>
            </p:extLst>
          </p:nvPr>
        </p:nvGraphicFramePr>
        <p:xfrm>
          <a:off x="1475656" y="3068960"/>
          <a:ext cx="6573838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Formula" r:id="rId4" imgW="2877840" imgH="1103760" progId="Equation.Ribbit">
                  <p:embed/>
                </p:oleObj>
              </mc:Choice>
              <mc:Fallback>
                <p:oleObj name="Formula" r:id="rId4" imgW="2877840" imgH="1103760" progId="Equation.Ribbit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68960"/>
                        <a:ext cx="6573838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29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Data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/>
        </p:nvGraphicFramePr>
        <p:xfrm>
          <a:off x="971550" y="4076700"/>
          <a:ext cx="7772400" cy="2230438"/>
        </p:xfrm>
        <a:graphic>
          <a:graphicData uri="http://schemas.openxmlformats.org/drawingml/2006/table">
            <a:tbl>
              <a:tblPr/>
              <a:tblGrid>
                <a:gridCol w="1752600"/>
                <a:gridCol w="838200"/>
                <a:gridCol w="914400"/>
                <a:gridCol w="838200"/>
                <a:gridCol w="685800"/>
                <a:gridCol w="685800"/>
                <a:gridCol w="685800"/>
                <a:gridCol w="685800"/>
                <a:gridCol w="685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Number of  interaction partners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&gt;=6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Annotated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3854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1455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785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514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346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Unannotated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2427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45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6281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4404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1877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916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838200" y="17526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1020" name="Text Box 60"/>
          <p:cNvSpPr txBox="1">
            <a:spLocks noChangeArrowheads="1"/>
          </p:cNvSpPr>
          <p:nvPr/>
        </p:nvSpPr>
        <p:spPr bwMode="auto">
          <a:xfrm>
            <a:off x="714375" y="1643063"/>
            <a:ext cx="7467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altLang="zh-CN" sz="2800"/>
              <a:t>YPD (Feb.15, 2002), 6281 proteins, 43 classses of “cellular role.”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altLang="zh-CN" sz="2800"/>
              <a:t>MIPS physical interactions: 2559 interaction pairs, 120 self-interaction</a:t>
            </a:r>
          </a:p>
        </p:txBody>
      </p:sp>
    </p:spTree>
    <p:extLst>
      <p:ext uri="{BB962C8B-B14F-4D97-AF65-F5344CB8AC3E}">
        <p14:creationId xmlns:p14="http://schemas.microsoft.com/office/powerpoint/2010/main" val="36513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Network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7013"/>
            <a:ext cx="78486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5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Estimated Parameters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6096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96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Cross Validation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935163"/>
            <a:ext cx="4267200" cy="4389437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Leave-one-out test.</a:t>
            </a:r>
          </a:p>
          <a:p>
            <a:pPr eaLnBrk="1" hangingPunct="1"/>
            <a:r>
              <a:rPr lang="en-US" altLang="zh-CN" sz="2200" i="1" smtClean="0"/>
              <a:t>Precision</a:t>
            </a:r>
            <a:endParaRPr lang="en-US" altLang="zh-CN" sz="2200" smtClean="0"/>
          </a:p>
          <a:p>
            <a:pPr lvl="1" eaLnBrk="1" hangingPunct="1"/>
            <a:r>
              <a:rPr lang="en-US" altLang="zh-CN" sz="2000" smtClean="0"/>
              <a:t>fraction of the correct predictions within all predictions.</a:t>
            </a:r>
          </a:p>
          <a:p>
            <a:pPr eaLnBrk="1" hangingPunct="1"/>
            <a:r>
              <a:rPr lang="en-US" altLang="zh-CN" sz="2200" i="1" smtClean="0"/>
              <a:t>Recall</a:t>
            </a:r>
            <a:endParaRPr lang="en-US" altLang="zh-CN" sz="2200" smtClean="0"/>
          </a:p>
          <a:p>
            <a:pPr lvl="1" eaLnBrk="1" hangingPunct="1"/>
            <a:r>
              <a:rPr lang="en-US" altLang="zh-CN" sz="2000" smtClean="0"/>
              <a:t>Fraction of the correct predictions within all the test samples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981200"/>
            <a:ext cx="4114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657600"/>
            <a:ext cx="29718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0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800" dirty="0" smtClean="0"/>
              <a:t>Comparison of Different Methods</a:t>
            </a: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0113" y="1557338"/>
            <a:ext cx="7315200" cy="5029200"/>
          </a:xfrm>
          <a:noFill/>
        </p:spPr>
      </p:pic>
    </p:spTree>
    <p:extLst>
      <p:ext uri="{BB962C8B-B14F-4D97-AF65-F5344CB8AC3E}">
        <p14:creationId xmlns:p14="http://schemas.microsoft.com/office/powerpoint/2010/main" val="1891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Network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857250"/>
            <a:ext cx="66976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600" dirty="0" smtClean="0"/>
              <a:t>Extending MRF to Incorporate Other Data Sources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Interactions - pairwise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Physical Interaction (MIPS)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Genetic Interactions (MIPS)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Highly correlated Gene Pairs (SGD)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Complex/Cluster - 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Protein Complex (TAP)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Gene Cluster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Sequence Features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Protein domains (Pfam)</a:t>
            </a:r>
          </a:p>
        </p:txBody>
      </p:sp>
    </p:spTree>
    <p:extLst>
      <p:ext uri="{BB962C8B-B14F-4D97-AF65-F5344CB8AC3E}">
        <p14:creationId xmlns:p14="http://schemas.microsoft.com/office/powerpoint/2010/main" val="8491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A General MRF Model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3962400" y="3810000"/>
            <a:ext cx="1266825" cy="8683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600" dirty="0">
                <a:solidFill>
                  <a:srgbClr val="002060"/>
                </a:solidFill>
              </a:rPr>
              <a:t>MRF Model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74888" y="1447800"/>
            <a:ext cx="784225" cy="685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Other 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Sequence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Features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229225" y="1447800"/>
            <a:ext cx="773113" cy="685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Other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Associated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Gene Pairs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641475" y="2667000"/>
            <a:ext cx="1055688" cy="68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400" dirty="0">
                <a:solidFill>
                  <a:srgbClr val="002060"/>
                </a:solidFill>
              </a:rPr>
              <a:t>Feature</a:t>
            </a:r>
          </a:p>
          <a:p>
            <a:pPr algn="ctr" defTabSz="760413"/>
            <a:r>
              <a:rPr lang="en-US" altLang="zh-CN" sz="1400" dirty="0">
                <a:solidFill>
                  <a:srgbClr val="002060"/>
                </a:solidFill>
              </a:rPr>
              <a:t>Distribution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4595813" y="213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7197725" y="1447800"/>
            <a:ext cx="633413" cy="685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63862" tIns="31931" rIns="63862" bIns="31931" anchor="ctr"/>
          <a:lstStyle/>
          <a:p>
            <a:pPr algn="ctr" defTabSz="638175"/>
            <a:r>
              <a:rPr lang="en-US" altLang="zh-CN" sz="1200" dirty="0">
                <a:solidFill>
                  <a:srgbClr val="002060"/>
                </a:solidFill>
              </a:rPr>
              <a:t>Other </a:t>
            </a:r>
          </a:p>
          <a:p>
            <a:pPr algn="ctr" defTabSz="638175"/>
            <a:r>
              <a:rPr lang="en-US" altLang="zh-CN" sz="1200" dirty="0">
                <a:solidFill>
                  <a:srgbClr val="002060"/>
                </a:solidFill>
              </a:rPr>
              <a:t>Gene</a:t>
            </a:r>
          </a:p>
          <a:p>
            <a:pPr algn="ctr" defTabSz="638175"/>
            <a:r>
              <a:rPr lang="en-US" altLang="zh-CN" sz="1200" dirty="0">
                <a:solidFill>
                  <a:srgbClr val="002060"/>
                </a:solidFill>
              </a:rPr>
              <a:t>Clusters</a:t>
            </a: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4595813" y="3276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103688" y="5105400"/>
            <a:ext cx="1055687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63862" tIns="31931" rIns="63862" bIns="31931" anchor="ctr"/>
          <a:lstStyle/>
          <a:p>
            <a:pPr algn="ctr" defTabSz="638175"/>
            <a:r>
              <a:rPr lang="en-US" altLang="zh-CN" sz="1400" dirty="0">
                <a:solidFill>
                  <a:srgbClr val="002060"/>
                </a:solidFill>
              </a:rPr>
              <a:t>Prediction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2205038" y="2133600"/>
            <a:ext cx="4206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711325" y="2133600"/>
            <a:ext cx="422275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3611563" y="2133600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4665663" y="2133600"/>
            <a:ext cx="985837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6635750" y="2133600"/>
            <a:ext cx="35242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7127875" y="2133600"/>
            <a:ext cx="35242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133600" y="3352800"/>
            <a:ext cx="175895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5299075" y="3276600"/>
            <a:ext cx="16891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4595813" y="464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892550" y="6096000"/>
            <a:ext cx="154781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</a:rPr>
              <a:t>Cross Validation</a:t>
            </a:r>
            <a:endParaRPr lang="en-US" altLang="zh-CN" sz="1200" b="1" dirty="0">
              <a:solidFill>
                <a:srgbClr val="002060"/>
              </a:solidFill>
            </a:endParaRPr>
          </a:p>
          <a:p>
            <a:pPr algn="ctr"/>
            <a:endParaRPr lang="zh-CN" altLang="en-US" sz="1200" dirty="0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6213475" y="6096000"/>
            <a:ext cx="154781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</a:rPr>
              <a:t>Functions for </a:t>
            </a:r>
          </a:p>
          <a:p>
            <a:pPr algn="ctr"/>
            <a:r>
              <a:rPr lang="en-US" altLang="zh-CN" sz="1400" dirty="0">
                <a:solidFill>
                  <a:srgbClr val="002060"/>
                </a:solidFill>
              </a:rPr>
              <a:t>Unknown Proteins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zh-CN" altLang="en-US" sz="1200" dirty="0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2344738" y="5410200"/>
            <a:ext cx="1758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5159375" y="54102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2344738" y="5410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6988175" y="5410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0" name="AutoShape 26"/>
          <p:cNvSpPr>
            <a:spLocks noChangeArrowheads="1"/>
          </p:cNvSpPr>
          <p:nvPr/>
        </p:nvSpPr>
        <p:spPr bwMode="auto">
          <a:xfrm>
            <a:off x="1641475" y="2667000"/>
            <a:ext cx="1055688" cy="6858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AutoShape 27"/>
          <p:cNvSpPr>
            <a:spLocks noChangeArrowheads="1"/>
          </p:cNvSpPr>
          <p:nvPr/>
        </p:nvSpPr>
        <p:spPr bwMode="auto">
          <a:xfrm>
            <a:off x="4103688" y="4953000"/>
            <a:ext cx="1055687" cy="533400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auto">
          <a:xfrm>
            <a:off x="4103688" y="5105400"/>
            <a:ext cx="1055687" cy="533400"/>
          </a:xfrm>
          <a:prstGeom prst="roundRect">
            <a:avLst>
              <a:gd name="adj" fmla="val 4702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3" name="AutoShape 29"/>
          <p:cNvSpPr>
            <a:spLocks noChangeArrowheads="1"/>
          </p:cNvSpPr>
          <p:nvPr/>
        </p:nvSpPr>
        <p:spPr bwMode="auto">
          <a:xfrm>
            <a:off x="1290638" y="1447800"/>
            <a:ext cx="773112" cy="685800"/>
          </a:xfrm>
          <a:prstGeom prst="can">
            <a:avLst>
              <a:gd name="adj" fmla="val 19444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1290638" y="1524000"/>
            <a:ext cx="773112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Domain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Information</a:t>
            </a:r>
          </a:p>
        </p:txBody>
      </p:sp>
      <p:sp>
        <p:nvSpPr>
          <p:cNvPr id="47135" name="AutoShape 31"/>
          <p:cNvSpPr>
            <a:spLocks noChangeArrowheads="1"/>
          </p:cNvSpPr>
          <p:nvPr/>
        </p:nvSpPr>
        <p:spPr bwMode="auto">
          <a:xfrm>
            <a:off x="3259138" y="1447800"/>
            <a:ext cx="774700" cy="685800"/>
          </a:xfrm>
          <a:prstGeom prst="can">
            <a:avLst>
              <a:gd name="adj" fmla="val 18056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3259138" y="1524000"/>
            <a:ext cx="7747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Physical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/Genetic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Interactions</a:t>
            </a:r>
          </a:p>
        </p:txBody>
      </p:sp>
      <p:sp>
        <p:nvSpPr>
          <p:cNvPr id="47137" name="AutoShape 33"/>
          <p:cNvSpPr>
            <a:spLocks noChangeArrowheads="1"/>
          </p:cNvSpPr>
          <p:nvPr/>
        </p:nvSpPr>
        <p:spPr bwMode="auto">
          <a:xfrm>
            <a:off x="4244975" y="1447800"/>
            <a:ext cx="773113" cy="685800"/>
          </a:xfrm>
          <a:prstGeom prst="can">
            <a:avLst>
              <a:gd name="adj" fmla="val 18056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4244975" y="1524000"/>
            <a:ext cx="773113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Highly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Correlated</a:t>
            </a:r>
          </a:p>
          <a:p>
            <a:pPr algn="ctr" defTabSz="760413"/>
            <a:r>
              <a:rPr lang="en-US" altLang="zh-CN" sz="1200" dirty="0">
                <a:solidFill>
                  <a:srgbClr val="002060"/>
                </a:solidFill>
              </a:rPr>
              <a:t>Gene Pairs</a:t>
            </a:r>
          </a:p>
        </p:txBody>
      </p:sp>
      <p:sp>
        <p:nvSpPr>
          <p:cNvPr id="47139" name="AutoShape 35" descr="70%"/>
          <p:cNvSpPr>
            <a:spLocks noChangeArrowheads="1"/>
          </p:cNvSpPr>
          <p:nvPr/>
        </p:nvSpPr>
        <p:spPr bwMode="auto">
          <a:xfrm>
            <a:off x="6213475" y="1447800"/>
            <a:ext cx="774700" cy="685800"/>
          </a:xfrm>
          <a:prstGeom prst="can">
            <a:avLst>
              <a:gd name="adj" fmla="val 18056"/>
            </a:avLst>
          </a:prstGeom>
          <a:pattFill prst="pct70">
            <a:fgClr>
              <a:srgbClr val="DDDDDD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6283325" y="1524000"/>
            <a:ext cx="70485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3862" tIns="31931" rIns="63862" bIns="31931" anchor="ctr"/>
          <a:lstStyle/>
          <a:p>
            <a:pPr algn="ctr" defTabSz="638175"/>
            <a:r>
              <a:rPr lang="en-US" altLang="zh-CN" sz="1200" dirty="0">
                <a:solidFill>
                  <a:srgbClr val="002060"/>
                </a:solidFill>
              </a:rPr>
              <a:t>Protein</a:t>
            </a:r>
          </a:p>
          <a:p>
            <a:pPr algn="ctr" defTabSz="638175"/>
            <a:r>
              <a:rPr lang="en-US" altLang="zh-CN" sz="1200" dirty="0">
                <a:solidFill>
                  <a:srgbClr val="002060"/>
                </a:solidFill>
              </a:rPr>
              <a:t>Complexes</a:t>
            </a:r>
          </a:p>
        </p:txBody>
      </p:sp>
      <p:sp>
        <p:nvSpPr>
          <p:cNvPr id="47141" name="AutoShape 37"/>
          <p:cNvSpPr>
            <a:spLocks noChangeArrowheads="1"/>
          </p:cNvSpPr>
          <p:nvPr/>
        </p:nvSpPr>
        <p:spPr bwMode="auto">
          <a:xfrm>
            <a:off x="6354763" y="2590800"/>
            <a:ext cx="1406525" cy="685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6494463" y="2590800"/>
            <a:ext cx="1125537" cy="6778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63862" tIns="31931" rIns="63862" bIns="31931" anchor="ctr"/>
          <a:lstStyle/>
          <a:p>
            <a:pPr algn="ctr" defTabSz="638175"/>
            <a:r>
              <a:rPr lang="en-US" altLang="zh-CN" sz="1400" dirty="0">
                <a:solidFill>
                  <a:srgbClr val="002060"/>
                </a:solidFill>
              </a:rPr>
              <a:t>Functions for</a:t>
            </a:r>
          </a:p>
          <a:p>
            <a:pPr algn="ctr" defTabSz="638175"/>
            <a:r>
              <a:rPr lang="en-US" altLang="zh-CN" sz="1400" dirty="0">
                <a:solidFill>
                  <a:srgbClr val="002060"/>
                </a:solidFill>
              </a:rPr>
              <a:t>Complex/Cluster</a:t>
            </a:r>
          </a:p>
        </p:txBody>
      </p:sp>
      <p:sp>
        <p:nvSpPr>
          <p:cNvPr id="47143" name="AutoShape 39"/>
          <p:cNvSpPr>
            <a:spLocks noChangeArrowheads="1"/>
          </p:cNvSpPr>
          <p:nvPr/>
        </p:nvSpPr>
        <p:spPr bwMode="auto">
          <a:xfrm>
            <a:off x="3962400" y="2590800"/>
            <a:ext cx="1196975" cy="685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4033838" y="2590800"/>
            <a:ext cx="1125537" cy="68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76021" tIns="38010" rIns="76021" bIns="38010" anchor="ctr"/>
          <a:lstStyle/>
          <a:p>
            <a:pPr algn="ctr" defTabSz="760413"/>
            <a:r>
              <a:rPr lang="en-US" altLang="zh-CN" sz="1400" dirty="0">
                <a:solidFill>
                  <a:srgbClr val="002060"/>
                </a:solidFill>
              </a:rPr>
              <a:t>Interaction</a:t>
            </a:r>
          </a:p>
          <a:p>
            <a:pPr algn="ctr" defTabSz="760413"/>
            <a:r>
              <a:rPr lang="en-US" altLang="zh-CN" sz="1400" dirty="0">
                <a:solidFill>
                  <a:srgbClr val="002060"/>
                </a:solidFill>
              </a:rPr>
              <a:t>Networks</a:t>
            </a:r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4595813" y="5638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6" name="Rectangle 42"/>
          <p:cNvSpPr>
            <a:spLocks noChangeArrowheads="1"/>
          </p:cNvSpPr>
          <p:nvPr/>
        </p:nvSpPr>
        <p:spPr bwMode="auto">
          <a:xfrm>
            <a:off x="1571625" y="6096000"/>
            <a:ext cx="154781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</a:rPr>
              <a:t>New Functions for </a:t>
            </a:r>
          </a:p>
          <a:p>
            <a:pPr algn="ctr"/>
            <a:r>
              <a:rPr lang="en-US" altLang="zh-CN" sz="1400" dirty="0">
                <a:solidFill>
                  <a:srgbClr val="002060"/>
                </a:solidFill>
              </a:rPr>
              <a:t>Known Proteins</a:t>
            </a:r>
            <a:endParaRPr lang="en-US" altLang="zh-CN" sz="1200" b="1" dirty="0">
              <a:solidFill>
                <a:srgbClr val="002060"/>
              </a:solidFill>
            </a:endParaRPr>
          </a:p>
          <a:p>
            <a:pPr algn="ctr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97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Key Points in MRF</a:t>
            </a:r>
          </a:p>
        </p:txBody>
      </p:sp>
      <p:sp>
        <p:nvSpPr>
          <p:cNvPr id="15364" name="Rectangle 5"/>
          <p:cNvSpPr>
            <a:spLocks noGrp="1"/>
          </p:cNvSpPr>
          <p:nvPr>
            <p:ph type="body" idx="4294967295"/>
          </p:nvPr>
        </p:nvSpPr>
        <p:spPr>
          <a:xfrm>
            <a:off x="500063" y="12858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The </a:t>
            </a:r>
            <a:r>
              <a:rPr lang="en-US" altLang="zh-CN" i="1" smtClean="0"/>
              <a:t>prior probability</a:t>
            </a:r>
            <a:r>
              <a:rPr lang="en-US" altLang="zh-CN" smtClean="0"/>
              <a:t> of an unknown protein,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, is obtained from protein complex information.</a:t>
            </a:r>
          </a:p>
          <a:p>
            <a:pPr eaLnBrk="1" hangingPunct="1"/>
            <a:r>
              <a:rPr lang="en-US" altLang="zh-CN" smtClean="0"/>
              <a:t>Given the functional assignment of a protein, the probability of sequence features and domain information</a:t>
            </a:r>
          </a:p>
          <a:p>
            <a:pPr eaLnBrk="1" hangingPunct="1"/>
            <a:r>
              <a:rPr lang="en-US" altLang="zh-CN" smtClean="0"/>
              <a:t>Given the functional assignment of all the proteins, the believe of all the networks</a:t>
            </a: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5500688"/>
          <a:ext cx="71310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4" imgW="3695400" imgH="609480" progId="">
                  <p:embed/>
                </p:oleObj>
              </mc:Choice>
              <mc:Fallback>
                <p:oleObj name="Equation" r:id="rId4" imgW="3695400" imgH="609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00688"/>
                        <a:ext cx="7131050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4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600" dirty="0" smtClean="0"/>
              <a:t>Leave-one-out Test for </a:t>
            </a:r>
            <a:br>
              <a:rPr lang="en-US" altLang="zh-CN" sz="4600" dirty="0" smtClean="0"/>
            </a:br>
            <a:r>
              <a:rPr lang="en-US" altLang="zh-CN" sz="4600" dirty="0" smtClean="0"/>
              <a:t>Known Proteins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995488" y="1709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209800"/>
            <a:ext cx="51054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07496" y="648866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 smtClean="0"/>
              <a:t>Deng et al. 2004, </a:t>
            </a:r>
            <a:r>
              <a:rPr lang="da-DK" altLang="zh-CN" i="1" dirty="0" smtClean="0"/>
              <a:t>J. Comput. Biol.,11:463-475</a:t>
            </a:r>
          </a:p>
        </p:txBody>
      </p:sp>
    </p:spTree>
    <p:extLst>
      <p:ext uri="{BB962C8B-B14F-4D97-AF65-F5344CB8AC3E}">
        <p14:creationId xmlns:p14="http://schemas.microsoft.com/office/powerpoint/2010/main" val="22249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Related Works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Letovsky and Kasif, ISMB2003, also Bioinformatics 19-Sl: i197-i204 (MRF)</a:t>
            </a:r>
          </a:p>
          <a:p>
            <a:pPr eaLnBrk="1" hangingPunct="1"/>
            <a:r>
              <a:rPr lang="en-US" altLang="zh-CN" sz="2800" smtClean="0"/>
              <a:t>Vazquez et al. Nature Biotech., 2003 (Ising model, simulated annealing)</a:t>
            </a:r>
          </a:p>
          <a:p>
            <a:pPr eaLnBrk="1" hangingPunct="1"/>
            <a:r>
              <a:rPr lang="en-US" altLang="zh-CN" sz="2800" smtClean="0"/>
              <a:t>Karaoz et al. PNAS, March 2, 2004. (MRF)</a:t>
            </a:r>
            <a:endParaRPr lang="zh-CN" altLang="en-US" sz="2800" smtClean="0"/>
          </a:p>
          <a:p>
            <a:pPr eaLnBrk="1" hangingPunct="1"/>
            <a:r>
              <a:rPr lang="en-US" altLang="zh-CN" sz="2800" smtClean="0"/>
              <a:t>Lanckriet et al. PSB 2004 (SVM)</a:t>
            </a:r>
          </a:p>
          <a:p>
            <a:pPr eaLnBrk="1" hangingPunct="1"/>
            <a:r>
              <a:rPr lang="en-US" altLang="zh-CN" sz="2800" smtClean="0"/>
              <a:t>Leone and Pagnai. Bioinformatics 21: 239-247, 2005. (MRF, loopy message passing)</a:t>
            </a:r>
          </a:p>
        </p:txBody>
      </p:sp>
    </p:spTree>
    <p:extLst>
      <p:ext uri="{BB962C8B-B14F-4D97-AF65-F5344CB8AC3E}">
        <p14:creationId xmlns:p14="http://schemas.microsoft.com/office/powerpoint/2010/main" val="7277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Other Works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/>
              <a:t>Samanta</a:t>
            </a:r>
            <a:r>
              <a:rPr lang="en-US" altLang="zh-CN" sz="2800" dirty="0" smtClean="0"/>
              <a:t> and Liang, PNAS 100:12579-12583, 2003.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i="1" dirty="0" smtClean="0"/>
              <a:t>   Criteria: if two proteins share significantly larger number of common interaction partners than random, they have close functional associations.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Zhou et al. PNAS 99: 12783-12788, 2002.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i="1" dirty="0" smtClean="0"/>
              <a:t>   Transitive Functional Annotation by shortest path analysis of co-expressed gene network. </a:t>
            </a:r>
          </a:p>
          <a:p>
            <a:pPr eaLnBrk="1" hangingPunct="1"/>
            <a:r>
              <a:rPr lang="en-US" altLang="zh-CN" sz="2800" dirty="0" smtClean="0"/>
              <a:t>Module based methods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17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Protein Functions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YPD (Yeast Proteome Database).</a:t>
            </a:r>
          </a:p>
          <a:p>
            <a:pPr eaLnBrk="1" hangingPunct="1"/>
            <a:r>
              <a:rPr lang="en-US" altLang="zh-CN" smtClean="0"/>
              <a:t>MIPS (Munich Information Center for Protein Sequences).</a:t>
            </a:r>
          </a:p>
          <a:p>
            <a:pPr eaLnBrk="1" hangingPunct="1"/>
            <a:r>
              <a:rPr lang="en-US" altLang="zh-CN" smtClean="0"/>
              <a:t>GO (Gene Ontology).</a:t>
            </a:r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Hierarchical: MIPS, GO.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Non-hierarchical: YPD.</a:t>
            </a:r>
          </a:p>
        </p:txBody>
      </p:sp>
    </p:spTree>
    <p:extLst>
      <p:ext uri="{BB962C8B-B14F-4D97-AF65-F5344CB8AC3E}">
        <p14:creationId xmlns:p14="http://schemas.microsoft.com/office/powerpoint/2010/main" val="35843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Good Review Paper</a:t>
            </a:r>
            <a:endParaRPr lang="zh-CN" altLang="en-US" dirty="0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US" altLang="zh-CN" smtClean="0"/>
              <a:t>Sharan et al. Mol. System Biol. 2007</a:t>
            </a:r>
            <a:endParaRPr lang="zh-CN" altLang="en-US" smtClean="0"/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133600"/>
            <a:ext cx="6459538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88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 smtClean="0"/>
              <a:t>Schwikoski</a:t>
            </a:r>
            <a:r>
              <a:rPr lang="en-US" altLang="zh-CN" sz="1800" dirty="0" smtClean="0"/>
              <a:t> et al. 2000, </a:t>
            </a:r>
            <a:r>
              <a:rPr lang="en-US" altLang="zh-CN" sz="1800" i="1" dirty="0" smtClean="0"/>
              <a:t>Nature Biotech.18:1257-1261</a:t>
            </a:r>
          </a:p>
          <a:p>
            <a:r>
              <a:rPr lang="en-US" altLang="zh-CN" sz="1800" dirty="0" err="1" smtClean="0"/>
              <a:t>Hishigaki</a:t>
            </a:r>
            <a:r>
              <a:rPr lang="en-US" altLang="zh-CN" sz="1800" dirty="0" smtClean="0"/>
              <a:t> et al. 2001, </a:t>
            </a:r>
            <a:r>
              <a:rPr lang="en-US" altLang="zh-CN" sz="1800" i="1" dirty="0" smtClean="0"/>
              <a:t>Yeast, 18:523-531</a:t>
            </a:r>
          </a:p>
          <a:p>
            <a:r>
              <a:rPr lang="da-DK" altLang="zh-CN" sz="1800" dirty="0" smtClean="0"/>
              <a:t>Zhou et al. 2002, </a:t>
            </a:r>
            <a:r>
              <a:rPr lang="da-DK" altLang="zh-CN" sz="1800" i="1" dirty="0" smtClean="0"/>
              <a:t>PNAS, 99: 12783-12788</a:t>
            </a:r>
          </a:p>
          <a:p>
            <a:r>
              <a:rPr lang="da-DK" altLang="zh-CN" sz="1800" dirty="0" smtClean="0"/>
              <a:t>Deng et al. 2003, </a:t>
            </a:r>
            <a:r>
              <a:rPr lang="da-DK" altLang="zh-CN" sz="1800" i="1" dirty="0" smtClean="0"/>
              <a:t>J. Comput. Biol.10: 947-960</a:t>
            </a:r>
          </a:p>
          <a:p>
            <a:r>
              <a:rPr lang="da-DK" altLang="zh-CN" sz="1800" dirty="0" smtClean="0"/>
              <a:t>Letovskyet al.2003, </a:t>
            </a:r>
            <a:r>
              <a:rPr lang="da-DK" altLang="zh-CN" sz="1800" i="1" dirty="0" smtClean="0"/>
              <a:t>Bioinformatics, 19-Sl: i197-i204</a:t>
            </a:r>
          </a:p>
          <a:p>
            <a:r>
              <a:rPr lang="en-US" altLang="zh-CN" sz="1800" dirty="0" err="1" smtClean="0"/>
              <a:t>Samanta</a:t>
            </a:r>
            <a:r>
              <a:rPr lang="en-US" altLang="zh-CN" sz="1800" dirty="0" smtClean="0"/>
              <a:t> et al. 2003, </a:t>
            </a:r>
            <a:r>
              <a:rPr lang="en-US" altLang="zh-CN" sz="1800" i="1" dirty="0" smtClean="0"/>
              <a:t>PNAS, 100:12579-12583</a:t>
            </a:r>
          </a:p>
          <a:p>
            <a:r>
              <a:rPr lang="da-DK" altLang="zh-CN" sz="1800" dirty="0" smtClean="0"/>
              <a:t>Vazquez et al. 2003, </a:t>
            </a:r>
            <a:r>
              <a:rPr lang="da-DK" altLang="zh-CN" sz="1800" i="1" dirty="0" smtClean="0"/>
              <a:t>Nature Biotech., 697-700</a:t>
            </a:r>
          </a:p>
          <a:p>
            <a:r>
              <a:rPr lang="en-US" altLang="zh-CN" sz="1800" dirty="0" smtClean="0"/>
              <a:t>Deng et al. 2004, </a:t>
            </a:r>
            <a:r>
              <a:rPr lang="en-US" altLang="zh-CN" sz="1800" i="1" dirty="0" smtClean="0"/>
              <a:t>Bioinformatics,20:895-902</a:t>
            </a:r>
          </a:p>
          <a:p>
            <a:r>
              <a:rPr lang="da-DK" altLang="zh-CN" sz="1800" dirty="0" smtClean="0"/>
              <a:t>Deng et al. 2004, </a:t>
            </a:r>
            <a:r>
              <a:rPr lang="da-DK" altLang="zh-CN" sz="1800" i="1" dirty="0" smtClean="0"/>
              <a:t>J. Comput. Biol.,11:463-475</a:t>
            </a:r>
          </a:p>
          <a:p>
            <a:r>
              <a:rPr lang="da-DK" altLang="zh-CN" sz="1800" dirty="0" smtClean="0"/>
              <a:t>Lanckriet et al. 2004, </a:t>
            </a:r>
            <a:r>
              <a:rPr lang="da-DK" altLang="zh-CN" sz="1800" i="1" dirty="0" smtClean="0"/>
              <a:t>PSB, 300-311</a:t>
            </a:r>
          </a:p>
          <a:p>
            <a:r>
              <a:rPr lang="en-US" altLang="zh-CN" sz="1800" dirty="0" err="1" smtClean="0"/>
              <a:t>Karaoz</a:t>
            </a:r>
            <a:r>
              <a:rPr lang="en-US" altLang="zh-CN" sz="1800" dirty="0" smtClean="0"/>
              <a:t> et al. 2004, </a:t>
            </a:r>
            <a:r>
              <a:rPr lang="en-US" altLang="zh-CN" sz="1800" i="1" dirty="0" smtClean="0"/>
              <a:t>PNAS, 101:2888-2893</a:t>
            </a:r>
          </a:p>
          <a:p>
            <a:r>
              <a:rPr lang="en-US" altLang="zh-CN" sz="1800" dirty="0" smtClean="0"/>
              <a:t>Leone et al. 2005, </a:t>
            </a:r>
            <a:r>
              <a:rPr lang="en-US" altLang="zh-CN" sz="1800" i="1" dirty="0" smtClean="0"/>
              <a:t>Bioinformatics, 21: 239-247</a:t>
            </a:r>
          </a:p>
          <a:p>
            <a:r>
              <a:rPr lang="en-US" altLang="zh-CN" sz="1800" dirty="0" err="1" smtClean="0"/>
              <a:t>Sharanet</a:t>
            </a:r>
            <a:r>
              <a:rPr lang="en-US" altLang="zh-CN" sz="1800" dirty="0" smtClean="0"/>
              <a:t> al. 2007, </a:t>
            </a:r>
            <a:r>
              <a:rPr lang="en-US" altLang="zh-CN" sz="1800" i="1" dirty="0" smtClean="0"/>
              <a:t>Mol. System Biol.3: 88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6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Kernel Logistic Regression Model</a:t>
            </a: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Kernel logistic regression method</a:t>
            </a:r>
          </a:p>
          <a:p>
            <a:r>
              <a:rPr lang="en-US" altLang="zh-CN" dirty="0" smtClean="0"/>
              <a:t>Yeast function prediction</a:t>
            </a:r>
          </a:p>
          <a:p>
            <a:r>
              <a:rPr lang="en-US" altLang="zh-CN" dirty="0" smtClean="0"/>
              <a:t>Mouse function prediction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References: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1. Lee et al. </a:t>
            </a:r>
            <a:r>
              <a:rPr lang="en-US" altLang="zh-CN" i="1" dirty="0" err="1" smtClean="0"/>
              <a:t>Omics</a:t>
            </a:r>
            <a:r>
              <a:rPr lang="en-US" altLang="zh-CN" i="1" dirty="0" smtClean="0"/>
              <a:t>: integrative biology</a:t>
            </a:r>
            <a:r>
              <a:rPr lang="en-US" altLang="zh-CN" dirty="0" smtClean="0"/>
              <a:t>, 2006.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2. Pena-Castillo </a:t>
            </a:r>
            <a:r>
              <a:rPr lang="en-US" altLang="zh-CN" i="1" dirty="0" smtClean="0"/>
              <a:t>et al., Genome biology, </a:t>
            </a:r>
            <a:r>
              <a:rPr lang="en-US" altLang="zh-CN" dirty="0" smtClean="0"/>
              <a:t>9:S2, 2008</a:t>
            </a:r>
            <a:r>
              <a:rPr lang="en-US" altLang="zh-CN" i="1" dirty="0" smtClean="0"/>
              <a:t>.</a:t>
            </a:r>
          </a:p>
          <a:p>
            <a:pPr>
              <a:buFont typeface="Arial" charset="0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4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Kernels for Protein Interaction</a:t>
            </a:r>
            <a:endParaRPr lang="zh-CN" altLang="en-US" smtClean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Motivation: Two interacting proteins are more likely to share similar functions</a:t>
            </a:r>
          </a:p>
          <a:p>
            <a:r>
              <a:rPr lang="en-US" altLang="zh-CN" smtClean="0"/>
              <a:t>Adjacent kernel</a:t>
            </a:r>
          </a:p>
          <a:p>
            <a:endParaRPr lang="zh-CN" altLang="en-US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573463"/>
            <a:ext cx="28575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4365625"/>
            <a:ext cx="4972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15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Diffusion Kernel for Protein Interaction</a:t>
            </a:r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Diffusion kernel K calculates the similarity distance between any two nodes in the network </a:t>
            </a:r>
          </a:p>
          <a:p>
            <a:endParaRPr lang="zh-CN" altLang="en-US" smtClean="0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3284538"/>
            <a:ext cx="56578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Diffusion Kernel for Protein Interaction</a:t>
            </a:r>
            <a:endParaRPr lang="zh-CN" altLang="en-US" smtClean="0"/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708275"/>
            <a:ext cx="3571875" cy="1666875"/>
          </a:xfrm>
          <a:noFill/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205038"/>
            <a:ext cx="3409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88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Kernels for Other Data</a:t>
            </a:r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 expression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Domain: suppose v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is the domain membership of protein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281487"/>
              </p:ext>
            </p:extLst>
          </p:nvPr>
        </p:nvGraphicFramePr>
        <p:xfrm>
          <a:off x="2555776" y="2636912"/>
          <a:ext cx="34956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Formula" r:id="rId3" imgW="1762920" imgH="176760" progId="Equation.Ribbit">
                  <p:embed/>
                </p:oleObj>
              </mc:Choice>
              <mc:Fallback>
                <p:oleObj name="Formula" r:id="rId3" imgW="1762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2636912"/>
                        <a:ext cx="34956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01303"/>
              </p:ext>
            </p:extLst>
          </p:nvPr>
        </p:nvGraphicFramePr>
        <p:xfrm>
          <a:off x="2267744" y="4725144"/>
          <a:ext cx="45196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Formula" r:id="rId5" imgW="2279880" imgH="566640" progId="Equation.Ribbit">
                  <p:embed/>
                </p:oleObj>
              </mc:Choice>
              <mc:Fallback>
                <p:oleObj name="Formula" r:id="rId5" imgW="2279880" imgH="566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4725144"/>
                        <a:ext cx="4519613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0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Kernel Logistic Regression Model (I)</a:t>
            </a:r>
            <a:endParaRPr lang="zh-CN" altLang="en-US" smtClean="0"/>
          </a:p>
        </p:txBody>
      </p:sp>
      <p:sp>
        <p:nvSpPr>
          <p:cNvPr id="184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Assume: Probability for X</a:t>
            </a:r>
            <a:endParaRPr lang="zh-CN" altLang="en-US" smtClean="0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968878"/>
              </p:ext>
            </p:extLst>
          </p:nvPr>
        </p:nvGraphicFramePr>
        <p:xfrm>
          <a:off x="1547813" y="2276475"/>
          <a:ext cx="57626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Formula" r:id="rId3" imgW="2907360" imgH="581760" progId="Equation.Ribbit">
                  <p:embed/>
                </p:oleObj>
              </mc:Choice>
              <mc:Fallback>
                <p:oleObj name="Formula" r:id="rId3" imgW="2907360" imgH="581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76475"/>
                        <a:ext cx="5762625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53820"/>
              </p:ext>
            </p:extLst>
          </p:nvPr>
        </p:nvGraphicFramePr>
        <p:xfrm>
          <a:off x="1547813" y="3644900"/>
          <a:ext cx="6192837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Formula" r:id="rId5" imgW="3476160" imgH="1604160" progId="Equation.Ribbit">
                  <p:embed/>
                </p:oleObj>
              </mc:Choice>
              <mc:Fallback>
                <p:oleObj name="Formula" r:id="rId5" imgW="3476160" imgH="16041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6192837" cy="285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4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Kernel Logistic Regression Model (II)</a:t>
            </a:r>
            <a:endParaRPr lang="zh-CN" altLang="en-US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19000"/>
              </p:ext>
            </p:extLst>
          </p:nvPr>
        </p:nvGraphicFramePr>
        <p:xfrm>
          <a:off x="1979712" y="2492896"/>
          <a:ext cx="5459412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Formula" r:id="rId3" imgW="2753640" imgH="1465920" progId="Equation.Ribbit">
                  <p:embed/>
                </p:oleObj>
              </mc:Choice>
              <mc:Fallback>
                <p:oleObj name="Formula" r:id="rId3" imgW="2753640" imgH="1465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492896"/>
                        <a:ext cx="5459412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Kernel Logistic Regression Model (III)</a:t>
            </a:r>
            <a:endParaRPr lang="zh-CN" altLang="en-US" smtClean="0"/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Multiple data integration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D: number of data sources</a:t>
            </a:r>
          </a:p>
          <a:p>
            <a:r>
              <a:rPr lang="en-US" altLang="zh-CN" sz="2000" dirty="0" smtClean="0"/>
              <a:t>                :   the kernel matrix of d-</a:t>
            </a:r>
            <a:r>
              <a:rPr lang="en-US" altLang="zh-CN" sz="2000" dirty="0" err="1" smtClean="0"/>
              <a:t>th</a:t>
            </a:r>
            <a:r>
              <a:rPr lang="en-US" altLang="zh-CN" sz="2000" dirty="0" smtClean="0"/>
              <a:t> data source</a:t>
            </a:r>
            <a:endParaRPr lang="zh-CN" altLang="en-US" sz="2000" dirty="0" smtClean="0"/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088783"/>
              </p:ext>
            </p:extLst>
          </p:nvPr>
        </p:nvGraphicFramePr>
        <p:xfrm>
          <a:off x="899592" y="5445224"/>
          <a:ext cx="10080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Formula" r:id="rId3" imgW="597240" imgH="203400" progId="Equation.Ribbit">
                  <p:embed/>
                </p:oleObj>
              </mc:Choice>
              <mc:Fallback>
                <p:oleObj name="Formula" r:id="rId3" imgW="597240" imgH="2034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445224"/>
                        <a:ext cx="10080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37480"/>
              </p:ext>
            </p:extLst>
          </p:nvPr>
        </p:nvGraphicFramePr>
        <p:xfrm>
          <a:off x="2555776" y="2276872"/>
          <a:ext cx="3600400" cy="252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Formula" r:id="rId5" imgW="2509560" imgH="1760400" progId="Equation.Ribbit">
                  <p:embed/>
                </p:oleObj>
              </mc:Choice>
              <mc:Fallback>
                <p:oleObj name="Formula" r:id="rId5" imgW="2509560" imgH="1760400" progId="Equation.Ribbit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76872"/>
                        <a:ext cx="3600400" cy="2526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6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828800" y="1833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95325" y="287338"/>
          <a:ext cx="8135938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图表" r:id="rId5" imgW="5486400" imgH="4133901" progId="Excel.Sheet.8">
                  <p:embed/>
                </p:oleObj>
              </mc:Choice>
              <mc:Fallback>
                <p:oleObj name="图表" r:id="rId5" imgW="5486400" imgH="413390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87338"/>
                        <a:ext cx="8135938" cy="601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6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Yeast Data Sets</a:t>
            </a:r>
            <a:endParaRPr lang="zh-CN" altLang="en-US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en-US" altLang="zh-CN" sz="2400" smtClean="0"/>
              <a:t>Yeast protein functions</a:t>
            </a:r>
          </a:p>
          <a:p>
            <a:pPr lvl="1"/>
            <a:r>
              <a:rPr lang="en-US" altLang="zh-CN" sz="2000" smtClean="0"/>
              <a:t>Protein : gene list from the SGD database</a:t>
            </a:r>
          </a:p>
          <a:p>
            <a:pPr lvl="1"/>
            <a:r>
              <a:rPr lang="en-US" altLang="zh-CN" sz="2000" smtClean="0"/>
              <a:t>Function : 34 functions from Gene Ontology (GO) biological process </a:t>
            </a:r>
          </a:p>
          <a:p>
            <a:r>
              <a:rPr lang="en-US" altLang="zh-CN" sz="2400" smtClean="0"/>
              <a:t>Physical protein interactions</a:t>
            </a:r>
          </a:p>
          <a:p>
            <a:pPr lvl="1"/>
            <a:r>
              <a:rPr lang="en-US" altLang="zh-CN" sz="2000" smtClean="0"/>
              <a:t>2,566 interactions from MIPS (http://mips.gsf.de)</a:t>
            </a:r>
          </a:p>
          <a:p>
            <a:r>
              <a:rPr lang="en-US" altLang="zh-CN" sz="2400" smtClean="0"/>
              <a:t>Protein-domaininteractions</a:t>
            </a:r>
          </a:p>
          <a:p>
            <a:pPr lvl="1"/>
            <a:r>
              <a:rPr lang="en-US" altLang="zh-CN" sz="2000" smtClean="0"/>
              <a:t>Pfam(http://www.sanger.ac.uk/Software/Pfam/iPfam/)</a:t>
            </a:r>
          </a:p>
          <a:p>
            <a:r>
              <a:rPr lang="fr-FR" altLang="zh-CN" sz="2400" smtClean="0"/>
              <a:t>Protein localization </a:t>
            </a:r>
          </a:p>
          <a:p>
            <a:pPr lvl="1"/>
            <a:r>
              <a:rPr lang="fr-FR" altLang="zh-CN" sz="2000" smtClean="0"/>
              <a:t>Huh </a:t>
            </a:r>
            <a:r>
              <a:rPr lang="fr-FR" altLang="zh-CN" sz="2000" i="1" smtClean="0"/>
              <a:t>et al.(2003)</a:t>
            </a:r>
          </a:p>
          <a:p>
            <a:r>
              <a:rPr lang="en-US" altLang="zh-CN" sz="2400" smtClean="0"/>
              <a:t>Protein complex</a:t>
            </a:r>
          </a:p>
          <a:p>
            <a:pPr lvl="1"/>
            <a:r>
              <a:rPr lang="en-US" altLang="zh-CN" sz="2000" smtClean="0"/>
              <a:t>Ho </a:t>
            </a:r>
            <a:r>
              <a:rPr lang="en-US" altLang="zh-CN" sz="2000" i="1" smtClean="0"/>
              <a:t>et al. (2002). high-throughput mass spectrometric protein complex identification (HMS-PCI) 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85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Different Methods</a:t>
            </a:r>
            <a:endParaRPr lang="zh-CN" altLang="en-US" dirty="0" smtClean="0"/>
          </a:p>
        </p:txBody>
      </p:sp>
      <p:pic>
        <p:nvPicPr>
          <p:cNvPr id="624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79513" y="1600200"/>
            <a:ext cx="6784975" cy="4525963"/>
          </a:xfrm>
          <a:noFill/>
        </p:spPr>
      </p:pic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5940425" y="6604000"/>
            <a:ext cx="2879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/>
              <a:t>Lee et al. Omics: integrative biology 2006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8823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Validation of Predictions</a:t>
            </a:r>
            <a:endParaRPr lang="zh-CN" altLang="en-US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Ten newly added annotated proteins (probability &gt; 0.2) between May 2003 and December 2005, and their function annotations</a:t>
            </a:r>
            <a:endParaRPr lang="zh-CN" altLang="en-US" sz="2000" smtClean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276475"/>
            <a:ext cx="7777162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5940425" y="6604000"/>
            <a:ext cx="2879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/>
              <a:t>Lee et al. Omics: integrative biology 2006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886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Mouse Function Prediction</a:t>
            </a:r>
            <a:endParaRPr lang="zh-CN" altLang="en-US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Motivation: Evaluation of computational function prediction for mammals</a:t>
            </a:r>
          </a:p>
          <a:p>
            <a:r>
              <a:rPr lang="en-US" altLang="zh-CN" sz="2400" smtClean="0"/>
              <a:t>Nine bioinformatics teams participated.</a:t>
            </a:r>
          </a:p>
          <a:p>
            <a:r>
              <a:rPr lang="en-US" altLang="zh-CN" sz="2400" smtClean="0"/>
              <a:t>A standardized collection of mouse functional genomic data;</a:t>
            </a:r>
          </a:p>
          <a:p>
            <a:r>
              <a:rPr lang="en-US" altLang="zh-CN" sz="2400" smtClean="0"/>
              <a:t>GO functional categories;</a:t>
            </a:r>
          </a:p>
          <a:p>
            <a:r>
              <a:rPr lang="en-US" altLang="zh-CN" sz="2400" smtClean="0"/>
              <a:t>21603 mouse genes (76%);</a:t>
            </a:r>
          </a:p>
          <a:p>
            <a:r>
              <a:rPr lang="en-US" altLang="zh-CN" sz="2400" smtClean="0"/>
              <a:t>Randomized training data.</a:t>
            </a:r>
          </a:p>
          <a:p>
            <a:r>
              <a:rPr lang="en-US" altLang="zh-CN" sz="2400" smtClean="0"/>
              <a:t>Randomized held-out test data.</a:t>
            </a:r>
          </a:p>
          <a:p>
            <a:r>
              <a:rPr lang="en-US" altLang="zh-CN" sz="2400" smtClean="0"/>
              <a:t>Novel test data.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122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 Sets (I)</a:t>
            </a:r>
            <a:endParaRPr lang="zh-CN" altLang="en-US" smtClean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484313"/>
            <a:ext cx="77406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37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 Sets (II)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sz="2000" smtClean="0"/>
              <a:t>Zhang W et al. J Biol2004, 3(5):21.</a:t>
            </a:r>
          </a:p>
          <a:p>
            <a:r>
              <a:rPr lang="it-IT" altLang="zh-CN" sz="2000" smtClean="0"/>
              <a:t>Su AI et al. PNAS USA 2004, 101(16):6062–7.</a:t>
            </a:r>
          </a:p>
          <a:p>
            <a:r>
              <a:rPr lang="en-US" altLang="zh-CN" sz="2000" smtClean="0"/>
              <a:t>SiddiquiAS et al. PNAS USA 2005, 102(51):18485–90.</a:t>
            </a:r>
          </a:p>
          <a:p>
            <a:r>
              <a:rPr lang="en-US" altLang="zh-CN" sz="2000" smtClean="0"/>
              <a:t>Finn RD et al. Nucleic Acids Res 2006, 34:D247–51.</a:t>
            </a:r>
          </a:p>
          <a:p>
            <a:r>
              <a:rPr lang="da-DK" altLang="zh-CN" sz="2000" smtClean="0"/>
              <a:t>MulderNJ et al. Nucleic Acids Res 2005, 33:D201–5.</a:t>
            </a:r>
          </a:p>
          <a:p>
            <a:r>
              <a:rPr lang="en-US" altLang="zh-CN" sz="2000" smtClean="0"/>
              <a:t>Brown KR, JurisicaI: Bioinformatics 2005, 21(9):2076–82.</a:t>
            </a:r>
          </a:p>
          <a:p>
            <a:r>
              <a:rPr lang="en-US" altLang="zh-CN" sz="2000" smtClean="0"/>
              <a:t>EppigJT, Nucleic Acids Res 2007, 35:D630–7.</a:t>
            </a:r>
          </a:p>
          <a:p>
            <a:r>
              <a:rPr lang="en-US" altLang="zh-CN" sz="2000" smtClean="0"/>
              <a:t>KasprzykA et al. Genome Res 2004, 14:160–9.</a:t>
            </a:r>
          </a:p>
          <a:p>
            <a:r>
              <a:rPr lang="en-US" altLang="zh-CN" sz="2000" smtClean="0"/>
              <a:t>O’Brien KP et al. Nucleic Acids Res 2005, 33:D476–80.</a:t>
            </a:r>
          </a:p>
          <a:p>
            <a:r>
              <a:rPr lang="en-US" altLang="zh-CN" sz="2000" smtClean="0"/>
              <a:t>Wheeler DL et al. Nucleic Acids Res 2007, 35:D5–12.</a:t>
            </a:r>
          </a:p>
          <a:p>
            <a:r>
              <a:rPr lang="en-US" altLang="zh-CN" sz="2000" smtClean="0"/>
              <a:t>Hamosh A et al. Nucleic Acids Res 2005, 33:D514–7.</a:t>
            </a: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9099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On Held-out Test Data</a:t>
            </a:r>
          </a:p>
        </p:txBody>
      </p:sp>
      <p:pic>
        <p:nvPicPr>
          <p:cNvPr id="675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1200"/>
            <a:ext cx="53340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78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On Novel Test Data</a:t>
            </a:r>
          </a:p>
        </p:txBody>
      </p:sp>
      <p:pic>
        <p:nvPicPr>
          <p:cNvPr id="686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981200"/>
            <a:ext cx="5334000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2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Network-based Genomics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zh-CN" sz="2400" dirty="0" smtClean="0"/>
              <a:t>Zhi Wei </a:t>
            </a:r>
            <a:r>
              <a:rPr lang="de-DE" altLang="zh-CN" sz="2400" dirty="0"/>
              <a:t>and Hongzhe </a:t>
            </a:r>
            <a:r>
              <a:rPr lang="de-DE" altLang="zh-CN" sz="2400" dirty="0" smtClean="0"/>
              <a:t>Li</a:t>
            </a:r>
            <a:r>
              <a:rPr lang="en-US" altLang="zh-CN" sz="2400" dirty="0" smtClean="0"/>
              <a:t>. A </a:t>
            </a:r>
            <a:r>
              <a:rPr lang="en-US" altLang="zh-CN" sz="2400" dirty="0"/>
              <a:t>Markov random field model for </a:t>
            </a:r>
            <a:r>
              <a:rPr lang="en-US" altLang="zh-CN" sz="2400" dirty="0" smtClean="0"/>
              <a:t>network-based analysis </a:t>
            </a:r>
            <a:r>
              <a:rPr lang="en-US" altLang="zh-CN" sz="2400" dirty="0"/>
              <a:t>of genomic </a:t>
            </a:r>
            <a:r>
              <a:rPr lang="en-US" altLang="zh-CN" sz="2400" dirty="0" smtClean="0"/>
              <a:t>data. Bioinformatics </a:t>
            </a:r>
            <a:r>
              <a:rPr lang="pt-BR" altLang="zh-CN" sz="2400" dirty="0" smtClean="0"/>
              <a:t>23</a:t>
            </a:r>
            <a:r>
              <a:rPr lang="en-US" altLang="zh-CN" sz="2400" dirty="0"/>
              <a:t>(</a:t>
            </a:r>
            <a:r>
              <a:rPr lang="pt-BR" altLang="zh-CN" sz="2400" dirty="0" smtClean="0"/>
              <a:t>12): 1537–1544,</a:t>
            </a:r>
            <a:r>
              <a:rPr lang="en-US" altLang="zh-CN" sz="2400" dirty="0" smtClean="0"/>
              <a:t>2007.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 smtClean="0"/>
              <a:t>Hongzhe</a:t>
            </a:r>
            <a:r>
              <a:rPr lang="en-US" altLang="zh-CN" sz="2400" dirty="0" smtClean="0"/>
              <a:t> Li, </a:t>
            </a:r>
            <a:r>
              <a:rPr lang="en-US" altLang="zh-CN" sz="2400" dirty="0" err="1" smtClean="0"/>
              <a:t>Zhi</a:t>
            </a:r>
            <a:r>
              <a:rPr lang="en-US" altLang="zh-CN" sz="2400" dirty="0" smtClean="0"/>
              <a:t> Wei and John Maris. A </a:t>
            </a:r>
            <a:r>
              <a:rPr lang="en-US" altLang="zh-CN" sz="2400" dirty="0"/>
              <a:t>hidden Markov random field model for </a:t>
            </a:r>
            <a:r>
              <a:rPr lang="en-US" altLang="zh-CN" sz="2400" dirty="0" smtClean="0"/>
              <a:t>genome-wide association </a:t>
            </a:r>
            <a:r>
              <a:rPr lang="en-US" altLang="zh-CN" sz="2400" dirty="0"/>
              <a:t>studies. Biostatistics </a:t>
            </a:r>
            <a:r>
              <a:rPr lang="en-US" altLang="zh-CN" sz="2400" dirty="0" smtClean="0"/>
              <a:t>11(1):139–150, 2010.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Zhi</a:t>
            </a:r>
            <a:r>
              <a:rPr lang="en-US" altLang="zh-CN" sz="2400" dirty="0"/>
              <a:t> Wei and </a:t>
            </a:r>
            <a:r>
              <a:rPr lang="en-US" altLang="zh-CN" sz="2400" dirty="0" err="1"/>
              <a:t>Hongzhe</a:t>
            </a:r>
            <a:r>
              <a:rPr lang="en-US" altLang="zh-CN" sz="2400" dirty="0"/>
              <a:t> Li. A hidden spatial-temporal </a:t>
            </a:r>
            <a:r>
              <a:rPr lang="en-US" altLang="zh-CN" sz="2400" dirty="0" err="1"/>
              <a:t>markov</a:t>
            </a:r>
            <a:r>
              <a:rPr lang="en-US" altLang="zh-CN" sz="2400" dirty="0"/>
              <a:t> random field  model for network-based analysis of time course gene expression data. Annals of Applied Statistics 2(1): 408-429, 2008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Min Chen, Judy Cho  and </a:t>
            </a:r>
            <a:r>
              <a:rPr lang="en-US" altLang="zh-CN" sz="2400" dirty="0" err="1" smtClean="0"/>
              <a:t>Hongyu</a:t>
            </a:r>
            <a:r>
              <a:rPr lang="en-US" altLang="zh-CN" sz="2400" dirty="0" smtClean="0"/>
              <a:t> Zhao. Incorporating </a:t>
            </a:r>
            <a:r>
              <a:rPr lang="en-US" altLang="zh-CN" sz="2400" dirty="0"/>
              <a:t>Biological Pathways via a Markov Random Field Model in Genome-Wide Association </a:t>
            </a:r>
            <a:r>
              <a:rPr lang="en-US" altLang="zh-CN" sz="2400" dirty="0" smtClean="0"/>
              <a:t>Studies. </a:t>
            </a:r>
            <a:r>
              <a:rPr lang="en-US" altLang="zh-CN" sz="2400" dirty="0" err="1" smtClean="0"/>
              <a:t>PloS</a:t>
            </a:r>
            <a:r>
              <a:rPr lang="en-US" altLang="zh-CN" sz="2400" dirty="0" smtClean="0"/>
              <a:t> Genetics </a:t>
            </a:r>
            <a:r>
              <a:rPr lang="en-US" altLang="zh-CN" sz="2400" dirty="0"/>
              <a:t>7(4): </a:t>
            </a:r>
            <a:r>
              <a:rPr lang="en-US" altLang="zh-CN" sz="2400" dirty="0" smtClean="0"/>
              <a:t>e1001353, 2011.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8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Integrating Network Structure to Gene Expression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gene network gives a prior: interacted genes are more likely to have same differential expression pattern.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Markov random field model is used to model this network constraint.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8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8229600" cy="1068388"/>
          </a:xfrm>
        </p:spPr>
        <p:txBody>
          <a:bodyPr/>
          <a:lstStyle/>
          <a:p>
            <a:pPr eaLnBrk="1" hangingPunct="1"/>
            <a:r>
              <a:rPr lang="en-US" altLang="zh-CN" smtClean="0"/>
              <a:t>Multiple Function Problem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619250" y="1773238"/>
          <a:ext cx="58451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图表" r:id="rId4" imgW="6096188" imgH="4067251" progId="MSGraph.Chart.8">
                  <p:embed followColorScheme="full"/>
                </p:oleObj>
              </mc:Choice>
              <mc:Fallback>
                <p:oleObj name="图表" r:id="rId4" imgW="6096188" imgH="406725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5845175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14400" y="5410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We consider each function separately. 1-0 problem</a:t>
            </a:r>
          </a:p>
        </p:txBody>
      </p:sp>
    </p:spTree>
    <p:extLst>
      <p:ext uri="{BB962C8B-B14F-4D97-AF65-F5344CB8AC3E}">
        <p14:creationId xmlns:p14="http://schemas.microsoft.com/office/powerpoint/2010/main" val="8285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Hidden Markov Random Field (HMRF)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X: status of genes, differential expression (DE) or equal expression (EE), which is hidden</a:t>
            </a:r>
          </a:p>
          <a:p>
            <a:r>
              <a:rPr lang="en-US" altLang="zh-CN" dirty="0" smtClean="0"/>
              <a:t>Y: observed gene expression level of each gene.</a:t>
            </a:r>
            <a:endParaRPr lang="en-US" altLang="zh-CN" dirty="0"/>
          </a:p>
          <a:p>
            <a:r>
              <a:rPr lang="en-US" altLang="zh-CN" dirty="0" smtClean="0"/>
              <a:t>Data:  Protein-protein interaction network, gene expression profiles with m replicates under one condition, and n replicates under another condition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7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Gamma-gamma Model for Gene Expression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ith</a:t>
            </a:r>
            <a:r>
              <a:rPr lang="en-US" altLang="zh-CN" dirty="0" smtClean="0"/>
              <a:t> gene, Gamma distribution with latent mean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latent mean has a inverse Gamma distribution         over all genes with shape parameter      and scale parameter v.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5571"/>
              </p:ext>
            </p:extLst>
          </p:nvPr>
        </p:nvGraphicFramePr>
        <p:xfrm>
          <a:off x="1839913" y="2997200"/>
          <a:ext cx="47275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Formula" r:id="rId3" imgW="2383920" imgH="391320" progId="Equation.Ribbit">
                  <p:embed/>
                </p:oleObj>
              </mc:Choice>
              <mc:Fallback>
                <p:oleObj name="Formula" r:id="rId3" imgW="2383920" imgH="391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2997200"/>
                        <a:ext cx="4727575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448833"/>
              </p:ext>
            </p:extLst>
          </p:nvPr>
        </p:nvGraphicFramePr>
        <p:xfrm>
          <a:off x="2915816" y="4437112"/>
          <a:ext cx="5762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Formula" r:id="rId5" imgW="289800" imgH="176760" progId="Equation.Ribbit">
                  <p:embed/>
                </p:oleObj>
              </mc:Choice>
              <mc:Fallback>
                <p:oleObj name="Formula" r:id="rId5" imgW="2898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4437112"/>
                        <a:ext cx="5762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00422"/>
              </p:ext>
            </p:extLst>
          </p:nvPr>
        </p:nvGraphicFramePr>
        <p:xfrm>
          <a:off x="2771800" y="5013176"/>
          <a:ext cx="2984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Formula" r:id="rId7" imgW="151200" imgH="120960" progId="Equation.Ribbit">
                  <p:embed/>
                </p:oleObj>
              </mc:Choice>
              <mc:Fallback>
                <p:oleObj name="Formula" r:id="rId7" imgW="151200" imgH="12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5013176"/>
                        <a:ext cx="298450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4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Gamma-gamma Model for Gene Expression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 the joint density is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 genes under the first condition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647172"/>
              </p:ext>
            </p:extLst>
          </p:nvPr>
        </p:nvGraphicFramePr>
        <p:xfrm>
          <a:off x="2627784" y="2276872"/>
          <a:ext cx="34432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Formula" r:id="rId3" imgW="1736280" imgH="359640" progId="Equation.Ribbit">
                  <p:embed/>
                </p:oleObj>
              </mc:Choice>
              <mc:Fallback>
                <p:oleObj name="Formula" r:id="rId3" imgW="1736280" imgH="359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2276872"/>
                        <a:ext cx="344328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29940"/>
              </p:ext>
            </p:extLst>
          </p:nvPr>
        </p:nvGraphicFramePr>
        <p:xfrm>
          <a:off x="1716849" y="4174468"/>
          <a:ext cx="52530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Formula" r:id="rId5" imgW="2649240" imgH="441000" progId="Equation.Ribbit">
                  <p:embed/>
                </p:oleObj>
              </mc:Choice>
              <mc:Fallback>
                <p:oleObj name="Formula" r:id="rId5" imgW="2649240" imgH="441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849" y="4174468"/>
                        <a:ext cx="5253038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31844"/>
              </p:ext>
            </p:extLst>
          </p:nvPr>
        </p:nvGraphicFramePr>
        <p:xfrm>
          <a:off x="3203848" y="5301208"/>
          <a:ext cx="2749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Formula" r:id="rId7" imgW="1387080" imgH="381240" progId="Equation.Ribbit">
                  <p:embed/>
                </p:oleObj>
              </mc:Choice>
              <mc:Fallback>
                <p:oleObj name="Formula" r:id="rId7" imgW="1387080" imgH="381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848" y="5301208"/>
                        <a:ext cx="27495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4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Gamma-gamma Model for Gene Expression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genes under the second condition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42595"/>
              </p:ext>
            </p:extLst>
          </p:nvPr>
        </p:nvGraphicFramePr>
        <p:xfrm>
          <a:off x="1259632" y="2780928"/>
          <a:ext cx="65293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Formula" r:id="rId3" imgW="3293280" imgH="467640" progId="Equation.Ribbit">
                  <p:embed/>
                </p:oleObj>
              </mc:Choice>
              <mc:Fallback>
                <p:oleObj name="Formula" r:id="rId3" imgW="3293280" imgH="46764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80928"/>
                        <a:ext cx="652938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179614"/>
              </p:ext>
            </p:extLst>
          </p:nvPr>
        </p:nvGraphicFramePr>
        <p:xfrm>
          <a:off x="3275856" y="4365104"/>
          <a:ext cx="2663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Formula" r:id="rId5" imgW="1344960" imgH="381240" progId="Equation.Ribbit">
                  <p:embed/>
                </p:oleObj>
              </mc:Choice>
              <mc:Fallback>
                <p:oleObj name="Formula" r:id="rId5" imgW="1344960" imgH="3812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365104"/>
                        <a:ext cx="26638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5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Emission Probability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00" y="1556792"/>
            <a:ext cx="7656849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8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Emission Probability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Assumption: </a:t>
            </a:r>
            <a:r>
              <a:rPr lang="en-US" altLang="zh-CN" dirty="0"/>
              <a:t>Given any particular realization x, </a:t>
            </a:r>
            <a:r>
              <a:rPr lang="en-US" altLang="zh-CN" dirty="0" smtClean="0"/>
              <a:t>the random </a:t>
            </a:r>
            <a:r>
              <a:rPr lang="en-US" altLang="zh-CN" dirty="0"/>
              <a:t>variables </a:t>
            </a:r>
            <a:r>
              <a:rPr lang="en-US" altLang="zh-CN" dirty="0" smtClean="0"/>
              <a:t>Y=(Y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 . . . 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) </a:t>
            </a:r>
            <a:r>
              <a:rPr lang="en-US" altLang="zh-CN" dirty="0"/>
              <a:t>are conditionally </a:t>
            </a:r>
            <a:r>
              <a:rPr lang="en-US" altLang="zh-CN" dirty="0" smtClean="0"/>
              <a:t>independent.</a:t>
            </a:r>
          </a:p>
          <a:p>
            <a:r>
              <a:rPr lang="en-US" altLang="zh-CN" dirty="0" smtClean="0"/>
              <a:t>Assumption: Each </a:t>
            </a:r>
            <a:r>
              <a:rPr lang="en-US" altLang="zh-CN" dirty="0"/>
              <a:t>Y</a:t>
            </a:r>
            <a:r>
              <a:rPr lang="en-US" altLang="zh-CN" baseline="-25000" dirty="0"/>
              <a:t>i</a:t>
            </a:r>
            <a:r>
              <a:rPr lang="en-US" altLang="zh-CN" dirty="0"/>
              <a:t> has the same unknown conditional </a:t>
            </a:r>
            <a:r>
              <a:rPr lang="en-US" altLang="zh-CN" dirty="0" smtClean="0"/>
              <a:t>density function f(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|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), </a:t>
            </a:r>
            <a:r>
              <a:rPr lang="en-US" altLang="zh-CN" dirty="0"/>
              <a:t>dependent only </a:t>
            </a:r>
            <a:r>
              <a:rPr lang="en-US" altLang="zh-CN" dirty="0" smtClean="0"/>
              <a:t>on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30824"/>
              </p:ext>
            </p:extLst>
          </p:nvPr>
        </p:nvGraphicFramePr>
        <p:xfrm>
          <a:off x="3049588" y="5084763"/>
          <a:ext cx="37623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Formula" r:id="rId3" imgW="1899000" imgH="444600" progId="Equation.Ribbit">
                  <p:embed/>
                </p:oleObj>
              </mc:Choice>
              <mc:Fallback>
                <p:oleObj name="Formula" r:id="rId3" imgW="1899000" imgH="444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9588" y="5084763"/>
                        <a:ext cx="3762375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8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 Random Field (MRF)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a MRF to model the dependency of differential expression status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97012"/>
              </p:ext>
            </p:extLst>
          </p:nvPr>
        </p:nvGraphicFramePr>
        <p:xfrm>
          <a:off x="2236788" y="3141663"/>
          <a:ext cx="443865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Formula" r:id="rId3" imgW="2240280" imgH="1115280" progId="Equation.Ribbit">
                  <p:embed/>
                </p:oleObj>
              </mc:Choice>
              <mc:Fallback>
                <p:oleObj name="Formula" r:id="rId3" imgW="2240280" imgH="1115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6788" y="3141663"/>
                        <a:ext cx="4438650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7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Probability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considering any two realizations which </a:t>
            </a:r>
            <a:r>
              <a:rPr lang="en-US" altLang="zh-CN" dirty="0" smtClean="0"/>
              <a:t>differ only </a:t>
            </a:r>
            <a:r>
              <a:rPr lang="en-US" altLang="zh-CN" dirty="0"/>
              <a:t>at gene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where           is the number of  neighbors of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gene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having state 1-k  (k=1 or 0)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153489"/>
              </p:ext>
            </p:extLst>
          </p:nvPr>
        </p:nvGraphicFramePr>
        <p:xfrm>
          <a:off x="1562100" y="3125788"/>
          <a:ext cx="6477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Formula" r:id="rId3" imgW="3843360" imgH="190800" progId="Equation.Ribbit">
                  <p:embed/>
                </p:oleObj>
              </mc:Choice>
              <mc:Fallback>
                <p:oleObj name="Formula" r:id="rId3" imgW="3843360" imgH="190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2100" y="3125788"/>
                        <a:ext cx="647700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63626"/>
              </p:ext>
            </p:extLst>
          </p:nvPr>
        </p:nvGraphicFramePr>
        <p:xfrm>
          <a:off x="2123728" y="4005064"/>
          <a:ext cx="6985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Formula" r:id="rId5" imgW="353160" imgH="132120" progId="Equation.Ribbit">
                  <p:embed/>
                </p:oleObj>
              </mc:Choice>
              <mc:Fallback>
                <p:oleObj name="Formula" r:id="rId5" imgW="353160" imgH="132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728" y="4005064"/>
                        <a:ext cx="698500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5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Psudo</a:t>
            </a:r>
            <a:r>
              <a:rPr lang="en-US" altLang="zh-CN" dirty="0" smtClean="0"/>
              <a:t>-likelihood Estimation of the Parameters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957" y="162880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Psudo</a:t>
            </a:r>
            <a:r>
              <a:rPr lang="en-US" altLang="zh-CN" dirty="0" smtClean="0"/>
              <a:t>-likelihood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291860"/>
              </p:ext>
            </p:extLst>
          </p:nvPr>
        </p:nvGraphicFramePr>
        <p:xfrm>
          <a:off x="1009650" y="2636838"/>
          <a:ext cx="67595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Formula" r:id="rId3" imgW="3410280" imgH="938880" progId="Equation.Ribbit">
                  <p:embed/>
                </p:oleObj>
              </mc:Choice>
              <mc:Fallback>
                <p:oleObj name="Formula" r:id="rId3" imgW="3410280" imgH="938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650" y="2636838"/>
                        <a:ext cx="6759575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(I)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Obtain </a:t>
            </a:r>
            <a:r>
              <a:rPr lang="en-US" altLang="zh-CN" dirty="0"/>
              <a:t>an initial </a:t>
            </a:r>
            <a:r>
              <a:rPr lang="en-US" altLang="zh-CN" dirty="0" smtClean="0"/>
              <a:t>estimation     of </a:t>
            </a:r>
            <a:r>
              <a:rPr lang="en-US" altLang="zh-CN" dirty="0"/>
              <a:t>the true state x*, using a </a:t>
            </a:r>
            <a:r>
              <a:rPr lang="en-US" altLang="zh-CN" dirty="0" smtClean="0"/>
              <a:t>simple two </a:t>
            </a:r>
            <a:r>
              <a:rPr lang="en-US" altLang="zh-CN" dirty="0"/>
              <a:t>sample t-test.</a:t>
            </a:r>
          </a:p>
          <a:p>
            <a:pPr marL="0" indent="0">
              <a:buNone/>
            </a:pPr>
            <a:r>
              <a:rPr lang="en-US" altLang="zh-CN" dirty="0" smtClean="0"/>
              <a:t>2. Estimate     by the value      which </a:t>
            </a:r>
            <a:r>
              <a:rPr lang="en-US" altLang="zh-CN" dirty="0"/>
              <a:t>maximizes the likelihood </a:t>
            </a:r>
            <a:r>
              <a:rPr lang="en-US" altLang="zh-CN" dirty="0" smtClean="0"/>
              <a:t>              [see equation (1)].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Estimate     by </a:t>
            </a:r>
            <a:r>
              <a:rPr lang="en-US" altLang="zh-CN" dirty="0"/>
              <a:t>the value </a:t>
            </a:r>
            <a:r>
              <a:rPr lang="en-US" altLang="zh-CN" dirty="0" smtClean="0"/>
              <a:t>     </a:t>
            </a:r>
            <a:r>
              <a:rPr lang="en-US" altLang="zh-CN" dirty="0"/>
              <a:t>which maximizes the </a:t>
            </a:r>
            <a:r>
              <a:rPr lang="en-US" altLang="zh-CN" dirty="0" smtClean="0"/>
              <a:t>conditional likelihood             [</a:t>
            </a:r>
            <a:r>
              <a:rPr lang="en-US" altLang="zh-CN" dirty="0"/>
              <a:t>see Equation </a:t>
            </a:r>
            <a:r>
              <a:rPr lang="en-US" altLang="zh-CN" dirty="0" smtClean="0"/>
              <a:t>(2)] </a:t>
            </a:r>
            <a:r>
              <a:rPr lang="en-US" altLang="zh-CN" dirty="0"/>
              <a:t>based on </a:t>
            </a:r>
            <a:r>
              <a:rPr lang="en-US" altLang="zh-CN" dirty="0" smtClean="0"/>
              <a:t>current     .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72814"/>
              </p:ext>
            </p:extLst>
          </p:nvPr>
        </p:nvGraphicFramePr>
        <p:xfrm>
          <a:off x="5580112" y="1772816"/>
          <a:ext cx="1730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Formula" r:id="rId3" imgW="87840" imgH="157680" progId="Equation.Ribbit">
                  <p:embed/>
                </p:oleObj>
              </mc:Choice>
              <mc:Fallback>
                <p:oleObj name="Formula" r:id="rId3" imgW="8784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2" y="1772816"/>
                        <a:ext cx="173037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52408"/>
              </p:ext>
            </p:extLst>
          </p:nvPr>
        </p:nvGraphicFramePr>
        <p:xfrm>
          <a:off x="2915816" y="3284984"/>
          <a:ext cx="9921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Formula" r:id="rId5" imgW="500400" imgH="177840" progId="Equation.Ribbit">
                  <p:embed/>
                </p:oleObj>
              </mc:Choice>
              <mc:Fallback>
                <p:oleObj name="Formula" r:id="rId5" imgW="5004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3284984"/>
                        <a:ext cx="9921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21181"/>
              </p:ext>
            </p:extLst>
          </p:nvPr>
        </p:nvGraphicFramePr>
        <p:xfrm>
          <a:off x="2483768" y="3933056"/>
          <a:ext cx="2079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Formula" r:id="rId7" imgW="104400" imgH="156240" progId="Equation.Ribbit">
                  <p:embed/>
                </p:oleObj>
              </mc:Choice>
              <mc:Fallback>
                <p:oleObj name="Formula" r:id="rId7" imgW="1044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768" y="3933056"/>
                        <a:ext cx="20796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67633"/>
              </p:ext>
            </p:extLst>
          </p:nvPr>
        </p:nvGraphicFramePr>
        <p:xfrm>
          <a:off x="5004048" y="3861048"/>
          <a:ext cx="2079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Formula" r:id="rId9" imgW="104400" imgH="195840" progId="Equation.Ribbit">
                  <p:embed/>
                </p:oleObj>
              </mc:Choice>
              <mc:Fallback>
                <p:oleObj name="Formula" r:id="rId9" imgW="104400" imgH="195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4048" y="3861048"/>
                        <a:ext cx="2079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043274"/>
              </p:ext>
            </p:extLst>
          </p:nvPr>
        </p:nvGraphicFramePr>
        <p:xfrm>
          <a:off x="4139952" y="4869160"/>
          <a:ext cx="1730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Formula" r:id="rId11" imgW="87840" imgH="157680" progId="Equation.Ribbit">
                  <p:embed/>
                </p:oleObj>
              </mc:Choice>
              <mc:Fallback>
                <p:oleObj name="Formula" r:id="rId11" imgW="8784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4869160"/>
                        <a:ext cx="173037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992505"/>
              </p:ext>
            </p:extLst>
          </p:nvPr>
        </p:nvGraphicFramePr>
        <p:xfrm>
          <a:off x="2555776" y="2852936"/>
          <a:ext cx="1476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Formula" r:id="rId12" imgW="75240" imgH="160200" progId="Equation.Ribbit">
                  <p:embed/>
                </p:oleObj>
              </mc:Choice>
              <mc:Fallback>
                <p:oleObj name="Formula" r:id="rId12" imgW="752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55776" y="2852936"/>
                        <a:ext cx="14763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48435"/>
              </p:ext>
            </p:extLst>
          </p:nvPr>
        </p:nvGraphicFramePr>
        <p:xfrm>
          <a:off x="5076056" y="2780928"/>
          <a:ext cx="1539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Formula" r:id="rId14" imgW="77760" imgH="198360" progId="Equation.Ribbit">
                  <p:embed/>
                </p:oleObj>
              </mc:Choice>
              <mc:Fallback>
                <p:oleObj name="Formula" r:id="rId14" imgW="77760" imgH="198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76056" y="2780928"/>
                        <a:ext cx="1539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216992"/>
              </p:ext>
            </p:extLst>
          </p:nvPr>
        </p:nvGraphicFramePr>
        <p:xfrm>
          <a:off x="4860032" y="4365104"/>
          <a:ext cx="822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Formula" r:id="rId16" imgW="414360" imgH="176760" progId="Equation.Ribbit">
                  <p:embed/>
                </p:oleObj>
              </mc:Choice>
              <mc:Fallback>
                <p:oleObj name="Formula" r:id="rId16" imgW="4143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60032" y="4365104"/>
                        <a:ext cx="8223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1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Functional Clues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Sequence similarity (BLAST).</a:t>
            </a:r>
          </a:p>
          <a:p>
            <a:pPr eaLnBrk="1" hangingPunct="1"/>
            <a:r>
              <a:rPr lang="en-US" altLang="zh-CN" smtClean="0"/>
              <a:t>Domain, motif,  transcriptional factor binding, as well as some signals in sequence.</a:t>
            </a:r>
          </a:p>
          <a:p>
            <a:pPr eaLnBrk="1" hangingPunct="1"/>
            <a:r>
              <a:rPr lang="en-US" altLang="zh-CN" smtClean="0"/>
              <a:t>Phenotype data.</a:t>
            </a:r>
          </a:p>
          <a:p>
            <a:pPr eaLnBrk="1" hangingPunct="1"/>
            <a:r>
              <a:rPr lang="en-US" altLang="zh-CN" smtClean="0"/>
              <a:t>Gene expression (clustering)</a:t>
            </a:r>
          </a:p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Protein-protein interactions</a:t>
            </a:r>
          </a:p>
        </p:txBody>
      </p:sp>
    </p:spTree>
    <p:extLst>
      <p:ext uri="{BB962C8B-B14F-4D97-AF65-F5344CB8AC3E}">
        <p14:creationId xmlns:p14="http://schemas.microsoft.com/office/powerpoint/2010/main" val="20377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(II)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 Carry </a:t>
            </a:r>
            <a:r>
              <a:rPr lang="en-US" altLang="zh-CN" dirty="0"/>
              <a:t>out a single cycle of ICM based on the current </a:t>
            </a:r>
            <a:r>
              <a:rPr lang="en-US" altLang="zh-CN" dirty="0" smtClean="0"/>
              <a:t>           , to </a:t>
            </a:r>
            <a:r>
              <a:rPr lang="en-US" altLang="zh-CN" dirty="0"/>
              <a:t>obtain a </a:t>
            </a:r>
            <a:r>
              <a:rPr lang="en-US" altLang="zh-CN" dirty="0" smtClean="0"/>
              <a:t>new   . </a:t>
            </a:r>
            <a:r>
              <a:rPr lang="en-US" altLang="zh-CN" dirty="0"/>
              <a:t>Specifically,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</a:t>
            </a:r>
            <a:r>
              <a:rPr lang="en-US" altLang="zh-CN" dirty="0"/>
              <a:t>to p, update x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which maximizes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Go </a:t>
            </a:r>
            <a:r>
              <a:rPr lang="en-US" altLang="zh-CN" dirty="0"/>
              <a:t>to step 2 for a fixed number of cycles or until </a:t>
            </a:r>
            <a:r>
              <a:rPr lang="en-US" altLang="zh-CN" dirty="0" smtClean="0"/>
              <a:t>approximate convergence </a:t>
            </a:r>
            <a:r>
              <a:rPr lang="en-US" altLang="zh-CN" dirty="0"/>
              <a:t>of  </a:t>
            </a:r>
            <a:r>
              <a:rPr lang="en-US" altLang="zh-CN" dirty="0" smtClean="0"/>
              <a:t>   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83738"/>
              </p:ext>
            </p:extLst>
          </p:nvPr>
        </p:nvGraphicFramePr>
        <p:xfrm>
          <a:off x="2123728" y="3501008"/>
          <a:ext cx="4775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Formula" r:id="rId3" imgW="2408040" imgH="219960" progId="Equation.Ribbit">
                  <p:embed/>
                </p:oleObj>
              </mc:Choice>
              <mc:Fallback>
                <p:oleObj name="Formula" r:id="rId3" imgW="2408040" imgH="219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3501008"/>
                        <a:ext cx="47752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867769"/>
              </p:ext>
            </p:extLst>
          </p:nvPr>
        </p:nvGraphicFramePr>
        <p:xfrm>
          <a:off x="6228184" y="5013176"/>
          <a:ext cx="1730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Formula" r:id="rId5" imgW="87840" imgH="157680" progId="Equation.Ribbit">
                  <p:embed/>
                </p:oleObj>
              </mc:Choice>
              <mc:Fallback>
                <p:oleObj name="Formula" r:id="rId5" imgW="8784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8184" y="5013176"/>
                        <a:ext cx="173037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209417"/>
              </p:ext>
            </p:extLst>
          </p:nvPr>
        </p:nvGraphicFramePr>
        <p:xfrm>
          <a:off x="1979712" y="2204864"/>
          <a:ext cx="7921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Formula" r:id="rId7" imgW="400320" imgH="196920" progId="Equation.Ribbit">
                  <p:embed/>
                </p:oleObj>
              </mc:Choice>
              <mc:Fallback>
                <p:oleObj name="Formula" r:id="rId7" imgW="400320" imgH="19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712" y="2204864"/>
                        <a:ext cx="7921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28846"/>
              </p:ext>
            </p:extLst>
          </p:nvPr>
        </p:nvGraphicFramePr>
        <p:xfrm>
          <a:off x="5724128" y="2276872"/>
          <a:ext cx="1730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Formula" r:id="rId9" imgW="87840" imgH="157680" progId="Equation.Ribbit">
                  <p:embed/>
                </p:oleObj>
              </mc:Choice>
              <mc:Fallback>
                <p:oleObj name="Formula" r:id="rId9" imgW="8784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128" y="2276872"/>
                        <a:ext cx="173037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7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Network:1668 </a:t>
            </a:r>
            <a:r>
              <a:rPr lang="en-US" altLang="zh-CN" dirty="0"/>
              <a:t>nodes </a:t>
            </a:r>
            <a:r>
              <a:rPr lang="en-US" altLang="zh-CN" dirty="0" smtClean="0"/>
              <a:t>and 8011 edges; totally 33 pathways </a:t>
            </a:r>
          </a:p>
          <a:p>
            <a:r>
              <a:rPr lang="en-US" altLang="zh-CN" dirty="0" smtClean="0"/>
              <a:t>Genes </a:t>
            </a:r>
            <a:r>
              <a:rPr lang="en-US" altLang="zh-CN" dirty="0"/>
              <a:t>in the K pathways to be DE and the rest of genes to </a:t>
            </a:r>
            <a:r>
              <a:rPr lang="en-US" altLang="zh-CN" dirty="0" smtClean="0"/>
              <a:t>be EE (k=5,9, 13,17)</a:t>
            </a:r>
          </a:p>
          <a:p>
            <a:r>
              <a:rPr lang="en-US" altLang="zh-CN" dirty="0" smtClean="0"/>
              <a:t>r0= 1</a:t>
            </a:r>
            <a:r>
              <a:rPr lang="en-US" altLang="zh-CN" dirty="0"/>
              <a:t>, </a:t>
            </a:r>
            <a:r>
              <a:rPr lang="en-US" altLang="zh-CN" dirty="0" smtClean="0"/>
              <a:t>r1=1</a:t>
            </a:r>
            <a:r>
              <a:rPr lang="en-US" altLang="zh-CN" dirty="0"/>
              <a:t>, </a:t>
            </a:r>
            <a:r>
              <a:rPr lang="zh-CN" altLang="en-US" dirty="0"/>
              <a:t> </a:t>
            </a:r>
            <a:r>
              <a:rPr lang="en-US" altLang="zh-CN" dirty="0" smtClean="0"/>
              <a:t>b=2.</a:t>
            </a:r>
          </a:p>
          <a:p>
            <a:r>
              <a:rPr lang="en-US" altLang="zh-CN" dirty="0" smtClean="0"/>
              <a:t>GG model for the expression, 3 replicates in each condition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a=10, a0=0.9, v=0.5</a:t>
            </a:r>
          </a:p>
          <a:p>
            <a:r>
              <a:rPr lang="en-US" altLang="zh-CN" dirty="0" smtClean="0"/>
              <a:t>Simulations are repeated 100 times.</a:t>
            </a:r>
          </a:p>
        </p:txBody>
      </p:sp>
    </p:spTree>
    <p:extLst>
      <p:ext uri="{BB962C8B-B14F-4D97-AF65-F5344CB8AC3E}">
        <p14:creationId xmlns:p14="http://schemas.microsoft.com/office/powerpoint/2010/main" val="1507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0615"/>
            <a:ext cx="6150619" cy="60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4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Gamma Distribution on Wiki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life test, the waiting time until death is generally model as Gamma distribution</a:t>
            </a:r>
          </a:p>
          <a:p>
            <a:r>
              <a:rPr lang="en-US" altLang="zh-CN" dirty="0" smtClean="0"/>
              <a:t>Density function (shape     , scale     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Expectation:</a:t>
            </a:r>
          </a:p>
          <a:p>
            <a:r>
              <a:rPr lang="en-US" altLang="zh-CN" dirty="0" smtClean="0"/>
              <a:t>Gamma distribution is the conjugate prior for many distributions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89660"/>
              </p:ext>
            </p:extLst>
          </p:nvPr>
        </p:nvGraphicFramePr>
        <p:xfrm>
          <a:off x="2159000" y="3505200"/>
          <a:ext cx="3975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Formula" r:id="rId3" imgW="2005560" imgH="393840" progId="Equation.Ribbit">
                  <p:embed/>
                </p:oleObj>
              </mc:Choice>
              <mc:Fallback>
                <p:oleObj name="Formula" r:id="rId3" imgW="2005560" imgH="393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0" y="3505200"/>
                        <a:ext cx="39751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93741"/>
              </p:ext>
            </p:extLst>
          </p:nvPr>
        </p:nvGraphicFramePr>
        <p:xfrm>
          <a:off x="4932040" y="2924944"/>
          <a:ext cx="19526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Formula" r:id="rId5" imgW="97920" imgH="119520" progId="Equation.Ribbit">
                  <p:embed/>
                </p:oleObj>
              </mc:Choice>
              <mc:Fallback>
                <p:oleObj name="Formula" r:id="rId5" imgW="9792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2924944"/>
                        <a:ext cx="195263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91532"/>
              </p:ext>
            </p:extLst>
          </p:nvPr>
        </p:nvGraphicFramePr>
        <p:xfrm>
          <a:off x="6444208" y="2852936"/>
          <a:ext cx="1889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Formula" r:id="rId7" imgW="95400" imgH="158760" progId="Equation.Ribbit">
                  <p:embed/>
                </p:oleObj>
              </mc:Choice>
              <mc:Fallback>
                <p:oleObj name="Formula" r:id="rId7" imgW="95400" imgH="15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4208" y="2852936"/>
                        <a:ext cx="1889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49635"/>
              </p:ext>
            </p:extLst>
          </p:nvPr>
        </p:nvGraphicFramePr>
        <p:xfrm>
          <a:off x="3086100" y="4581525"/>
          <a:ext cx="3165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Formula" r:id="rId9" imgW="1597680" imgH="176760" progId="Equation.Ribbit">
                  <p:embed/>
                </p:oleObj>
              </mc:Choice>
              <mc:Fallback>
                <p:oleObj name="Formula" r:id="rId9" imgW="159768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6100" y="4581525"/>
                        <a:ext cx="31654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3888" y="629217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2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Gamma Distribution on Wiki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552728" cy="4914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63906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Inverse-Gamma Distribution on Wiki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Density function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E(1/X)=a/b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X~Inv-Gamma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kX~Inv-Gamma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a,kb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X~Gamma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1/</a:t>
            </a:r>
            <a:r>
              <a:rPr lang="en-US" altLang="zh-CN" dirty="0" err="1" smtClean="0"/>
              <a:t>X~Inv-Gamma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X~Gamma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), 1/</a:t>
            </a:r>
            <a:r>
              <a:rPr lang="en-US" altLang="zh-CN" dirty="0" err="1" smtClean="0"/>
              <a:t>X~Inv-Gamma</a:t>
            </a:r>
            <a:r>
              <a:rPr lang="en-US" altLang="zh-CN" dirty="0" smtClean="0"/>
              <a:t>(k,1/t)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22610"/>
              </p:ext>
            </p:extLst>
          </p:nvPr>
        </p:nvGraphicFramePr>
        <p:xfrm>
          <a:off x="2267744" y="2204864"/>
          <a:ext cx="3889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Formula" r:id="rId3" imgW="1962360" imgH="414360" progId="Equation.Ribbit">
                  <p:embed/>
                </p:oleObj>
              </mc:Choice>
              <mc:Fallback>
                <p:oleObj name="Formula" r:id="rId3" imgW="1962360" imgH="414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04864"/>
                        <a:ext cx="3889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5856" y="616530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http://en.wikipedia.org/wiki/Inverse-gamma_distribution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Inverse-Gamma Distribution on Wiki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696744" cy="4980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792" y="63813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http://en.wikipedia.org/wiki/Inverse-gamma_distribution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Protein-protein Interactions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DIP (Database of Interacting Protein).</a:t>
            </a:r>
          </a:p>
          <a:p>
            <a:pPr eaLnBrk="1" hangingPunct="1"/>
            <a:r>
              <a:rPr lang="en-US" altLang="zh-CN" smtClean="0"/>
              <a:t>BIND (The Biomolecular Interaction Network Database).</a:t>
            </a:r>
          </a:p>
          <a:p>
            <a:pPr eaLnBrk="1" hangingPunct="1"/>
            <a:r>
              <a:rPr lang="en-US" altLang="zh-CN" smtClean="0"/>
              <a:t>GRID (The General Repository for Interaction Datasets).</a:t>
            </a:r>
            <a:endParaRPr lang="en-US" altLang="zh-CN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MIPS physical interaction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9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Basic Idea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mtClean="0"/>
              <a:t>Interacted proteins are more likely to be in the similar function group, so we can infer the function of the unknown proteins by their interaction partners.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86200"/>
            <a:ext cx="25209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4114800" y="4876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86400" y="3886200"/>
            <a:ext cx="2520950" cy="2016125"/>
            <a:chOff x="3456" y="2448"/>
            <a:chExt cx="1588" cy="1270"/>
          </a:xfrm>
        </p:grpSpPr>
        <p:pic>
          <p:nvPicPr>
            <p:cNvPr id="3584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6" y="2448"/>
              <a:ext cx="1588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4224" y="30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6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Two Basic Methods</a:t>
            </a:r>
          </a:p>
        </p:txBody>
      </p:sp>
      <p:sp>
        <p:nvSpPr>
          <p:cNvPr id="922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785813" y="1643063"/>
            <a:ext cx="5026025" cy="2028825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Neighborhood-counting method (Schwikowski 2000)</a:t>
            </a:r>
          </a:p>
          <a:p>
            <a:pPr eaLnBrk="1" hangingPunct="1"/>
            <a:r>
              <a:rPr lang="en-US" altLang="zh-CN" sz="2200" smtClean="0"/>
              <a:t>Chi-square method (Hishigaki 2001)</a:t>
            </a: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00750" y="1714500"/>
          <a:ext cx="25209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Bitmap Image" r:id="rId4" imgW="3238952" imgH="2962689" progId="PBrush">
                  <p:embed/>
                </p:oleObj>
              </mc:Choice>
              <mc:Fallback>
                <p:oleObj name="Bitmap Image" r:id="rId4" imgW="3238952" imgH="296268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714500"/>
                        <a:ext cx="25209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071563" y="4714875"/>
            <a:ext cx="684053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Where p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16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is the fraction of protein having the ith function in the whole map.  </a:t>
            </a:r>
          </a:p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Local             Global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3923928" y="5805264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428875" y="3000375"/>
          <a:ext cx="190658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Formula" r:id="rId6" imgW="961560" imgH="780120" progId="Equation.Ribbit">
                  <p:embed/>
                </p:oleObj>
              </mc:Choice>
              <mc:Fallback>
                <p:oleObj name="Formula" r:id="rId6" imgW="961560" imgH="78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000375"/>
                        <a:ext cx="1906588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8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amsmath,color}&#10;\pagestyle{empty}&#10;%\pagecolor{cyan}&#10;%\color{blue}&#10;\begin{document}&#10;$$&#10;\begin{aligned}&#10;&amp; \mbox{Precision}=\frac{TP}{TP+FP}\\&#10;&amp; \mbox{Recall}=\frac{TP}{TP+FN}\\&#10;\end{aligned}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60"/>
  <p:tag name="BOXHEIGHT" val="292"/>
  <p:tag name="BOXFONT" val="10"/>
  <p:tag name="BOXWRAP" val="False"/>
  <p:tag name="WORKAROUNDTRANSPARENCYBUG" val="False"/>
  <p:tag name="ALLOWFONTSUBSTITUTION" val="False"/>
  <p:tag name="BITMAPFORMAT" val="pngmono"/>
  <p:tag name="ORIGWIDTH" val="215"/>
  <p:tag name="PICTUREFILESIZE" val="209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2232</Words>
  <Application>Microsoft Office PowerPoint</Application>
  <PresentationFormat>全屏显示(4:3)</PresentationFormat>
  <Paragraphs>390</Paragraphs>
  <Slides>66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Office 主题</vt:lpstr>
      <vt:lpstr>图表</vt:lpstr>
      <vt:lpstr>Bitmap Image</vt:lpstr>
      <vt:lpstr>Formula</vt:lpstr>
      <vt:lpstr>Equation</vt:lpstr>
      <vt:lpstr>第8-2章: Network Based Inference</vt:lpstr>
      <vt:lpstr>PowerPoint 演示文稿</vt:lpstr>
      <vt:lpstr>Protein Functions</vt:lpstr>
      <vt:lpstr>PowerPoint 演示文稿</vt:lpstr>
      <vt:lpstr>Multiple Function Problem</vt:lpstr>
      <vt:lpstr>Functional Clues</vt:lpstr>
      <vt:lpstr>Protein-protein Interactions</vt:lpstr>
      <vt:lpstr>Basic Idea</vt:lpstr>
      <vt:lpstr>Two Basic Methods</vt:lpstr>
      <vt:lpstr>PowerPoint 演示文稿</vt:lpstr>
      <vt:lpstr>Markov Random Field (MRF)</vt:lpstr>
      <vt:lpstr>PowerPoint 演示文稿</vt:lpstr>
      <vt:lpstr>Mathematical Problems</vt:lpstr>
      <vt:lpstr>Estimation of Parameters</vt:lpstr>
      <vt:lpstr>Logistic Regression</vt:lpstr>
      <vt:lpstr>Gibbs Sampler</vt:lpstr>
      <vt:lpstr>Algorithm</vt:lpstr>
      <vt:lpstr>Iterative Conditional Mode</vt:lpstr>
      <vt:lpstr>Data</vt:lpstr>
      <vt:lpstr>Estimated Parameters</vt:lpstr>
      <vt:lpstr>Cross Validation</vt:lpstr>
      <vt:lpstr>Comparison of Different Methods</vt:lpstr>
      <vt:lpstr>PowerPoint 演示文稿</vt:lpstr>
      <vt:lpstr>Extending MRF to Incorporate Other Data Sources</vt:lpstr>
      <vt:lpstr>A General MRF Model</vt:lpstr>
      <vt:lpstr>Key Points in MRF</vt:lpstr>
      <vt:lpstr>Leave-one-out Test for  Known Proteins</vt:lpstr>
      <vt:lpstr>Related Works</vt:lpstr>
      <vt:lpstr>Other Works</vt:lpstr>
      <vt:lpstr>A Good Review Paper</vt:lpstr>
      <vt:lpstr>References</vt:lpstr>
      <vt:lpstr>Kernel Logistic Regression Model</vt:lpstr>
      <vt:lpstr>Kernels for Protein Interaction</vt:lpstr>
      <vt:lpstr>Diffusion Kernel for Protein Interaction</vt:lpstr>
      <vt:lpstr>Diffusion Kernel for Protein Interaction</vt:lpstr>
      <vt:lpstr>Kernels for Other Data</vt:lpstr>
      <vt:lpstr>Kernel Logistic Regression Model (I)</vt:lpstr>
      <vt:lpstr>Kernel Logistic Regression Model (II)</vt:lpstr>
      <vt:lpstr>Kernel Logistic Regression Model (III)</vt:lpstr>
      <vt:lpstr>Yeast Data Sets</vt:lpstr>
      <vt:lpstr>Comparison of Different Methods</vt:lpstr>
      <vt:lpstr>Validation of Predictions</vt:lpstr>
      <vt:lpstr>Mouse Function Prediction</vt:lpstr>
      <vt:lpstr>Data Sets (I)</vt:lpstr>
      <vt:lpstr>Data Sets (II)</vt:lpstr>
      <vt:lpstr>On Held-out Test Data</vt:lpstr>
      <vt:lpstr>On Novel Test Data</vt:lpstr>
      <vt:lpstr>Network-based Genomics Analysis</vt:lpstr>
      <vt:lpstr>Integrating Network Structure to Gene Expression Analysis</vt:lpstr>
      <vt:lpstr>Hidden Markov Random Field (HMRF)</vt:lpstr>
      <vt:lpstr>Gamma-gamma Model for Gene Expression Data</vt:lpstr>
      <vt:lpstr>Gamma-gamma Model for Gene Expression Data</vt:lpstr>
      <vt:lpstr>Gamma-gamma Model for Gene Expression Data</vt:lpstr>
      <vt:lpstr>Emission Probability</vt:lpstr>
      <vt:lpstr>Emission Probability</vt:lpstr>
      <vt:lpstr>Markov Random Field (MRF)</vt:lpstr>
      <vt:lpstr>Conditional Probability</vt:lpstr>
      <vt:lpstr>Psudo-likelihood Estimation of the Parameters </vt:lpstr>
      <vt:lpstr>Algorithm (I)</vt:lpstr>
      <vt:lpstr>Algorithm (II)</vt:lpstr>
      <vt:lpstr>Simulation Study</vt:lpstr>
      <vt:lpstr>PowerPoint 演示文稿</vt:lpstr>
      <vt:lpstr>Gamma Distribution on Wiki</vt:lpstr>
      <vt:lpstr>Gamma Distribution on Wiki</vt:lpstr>
      <vt:lpstr>Inverse-Gamma Distribution on Wiki</vt:lpstr>
      <vt:lpstr>Inverse-Gamma Distribution on Wiki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第8-2章: 基于网络的蛋白质功能预测(Protein Function Prediction)</dc:title>
  <dc:creator>Minghua Deng</dc:creator>
  <cp:lastModifiedBy>Minghua Deng</cp:lastModifiedBy>
  <cp:revision>50</cp:revision>
  <dcterms:created xsi:type="dcterms:W3CDTF">2013-09-21T13:39:47Z</dcterms:created>
  <dcterms:modified xsi:type="dcterms:W3CDTF">2014-05-10T15:34:16Z</dcterms:modified>
</cp:coreProperties>
</file>