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94" r:id="rId9"/>
    <p:sldId id="297"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98" r:id="rId27"/>
    <p:sldId id="299" r:id="rId28"/>
    <p:sldId id="300" r:id="rId29"/>
    <p:sldId id="302" r:id="rId30"/>
    <p:sldId id="301" r:id="rId31"/>
    <p:sldId id="305" r:id="rId32"/>
    <p:sldId id="306" r:id="rId33"/>
    <p:sldId id="307" r:id="rId34"/>
    <p:sldId id="303" r:id="rId35"/>
    <p:sldId id="304" r:id="rId36"/>
    <p:sldId id="283" r:id="rId37"/>
    <p:sldId id="284" r:id="rId38"/>
    <p:sldId id="285" r:id="rId39"/>
    <p:sldId id="286" r:id="rId40"/>
    <p:sldId id="287" r:id="rId41"/>
    <p:sldId id="295" r:id="rId42"/>
    <p:sldId id="289" r:id="rId43"/>
    <p:sldId id="290" r:id="rId44"/>
    <p:sldId id="291" r:id="rId45"/>
    <p:sldId id="292" r:id="rId46"/>
    <p:sldId id="308" r:id="rId47"/>
    <p:sldId id="309" r:id="rId48"/>
    <p:sldId id="310" r:id="rId49"/>
    <p:sldId id="311" r:id="rId50"/>
    <p:sldId id="296"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24" d="100"/>
          <a:sy n="124" d="100"/>
        </p:scale>
        <p:origin x="-12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961C2-C930-4B35-9D3F-43AFCBE10FD3}" type="datetimeFigureOut">
              <a:rPr lang="zh-CN" altLang="en-US" smtClean="0"/>
              <a:pPr/>
              <a:t>2015/5/22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54A2A7-7C2C-4826-A7A9-5745A3B9B449}" type="slidenum">
              <a:rPr lang="zh-CN" altLang="en-US" smtClean="0"/>
              <a:pPr/>
              <a:t>‹#›</a:t>
            </a:fld>
            <a:endParaRPr lang="zh-CN" altLang="en-US"/>
          </a:p>
        </p:txBody>
      </p:sp>
    </p:spTree>
    <p:extLst>
      <p:ext uri="{BB962C8B-B14F-4D97-AF65-F5344CB8AC3E}">
        <p14:creationId xmlns:p14="http://schemas.microsoft.com/office/powerpoint/2010/main" val="287486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54A2A7-7C2C-4826-A7A9-5745A3B9B449}" type="slidenum">
              <a:rPr lang="zh-CN" altLang="en-US" smtClean="0"/>
              <a:pPr/>
              <a:t>5</a:t>
            </a:fld>
            <a:endParaRPr lang="zh-CN" altLang="en-US"/>
          </a:p>
        </p:txBody>
      </p:sp>
    </p:spTree>
    <p:extLst>
      <p:ext uri="{BB962C8B-B14F-4D97-AF65-F5344CB8AC3E}">
        <p14:creationId xmlns:p14="http://schemas.microsoft.com/office/powerpoint/2010/main" val="113625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10A876-B1AB-4C93-A16F-57D1FE9FB9D2}" type="slidenum">
              <a:rPr lang="en-US" altLang="zh-CN" smtClean="0">
                <a:latin typeface="Arial" pitchFamily="34" charset="0"/>
                <a:ea typeface="宋体" pitchFamily="2" charset="-122"/>
              </a:rPr>
              <a:pPr/>
              <a:t>6</a:t>
            </a:fld>
            <a:endParaRPr lang="en-US" altLang="zh-CN" smtClean="0">
              <a:latin typeface="Arial" pitchFamily="34" charset="0"/>
              <a:ea typeface="宋体" pitchFamily="2" charset="-122"/>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54A2A7-7C2C-4826-A7A9-5745A3B9B449}" type="slidenum">
              <a:rPr lang="zh-CN" altLang="en-US" smtClean="0"/>
              <a:pPr/>
              <a:t>27</a:t>
            </a:fld>
            <a:endParaRPr lang="zh-CN" altLang="en-US"/>
          </a:p>
        </p:txBody>
      </p:sp>
    </p:spTree>
    <p:extLst>
      <p:ext uri="{BB962C8B-B14F-4D97-AF65-F5344CB8AC3E}">
        <p14:creationId xmlns:p14="http://schemas.microsoft.com/office/powerpoint/2010/main" val="242800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54A2A7-7C2C-4826-A7A9-5745A3B9B449}" type="slidenum">
              <a:rPr lang="zh-CN" altLang="en-US" smtClean="0"/>
              <a:pPr/>
              <a:t>35</a:t>
            </a:fld>
            <a:endParaRPr lang="zh-CN" altLang="en-US"/>
          </a:p>
        </p:txBody>
      </p:sp>
    </p:spTree>
    <p:extLst>
      <p:ext uri="{BB962C8B-B14F-4D97-AF65-F5344CB8AC3E}">
        <p14:creationId xmlns:p14="http://schemas.microsoft.com/office/powerpoint/2010/main" val="199010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DE46FB2C-722C-40CE-B4A8-BDC89A49041C}" type="slidenum">
              <a:rPr lang="zh-CN" altLang="en-US"/>
              <a:pPr>
                <a:defRPr/>
              </a:pPr>
              <a:t>‹#›</a:t>
            </a:fld>
            <a:endParaRPr lang="en-US" altLang="zh-CN"/>
          </a:p>
        </p:txBody>
      </p:sp>
    </p:spTree>
    <p:extLst>
      <p:ext uri="{BB962C8B-B14F-4D97-AF65-F5344CB8AC3E}">
        <p14:creationId xmlns:p14="http://schemas.microsoft.com/office/powerpoint/2010/main" val="17149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3.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6.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5.w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3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0.wmf"/><Relationship Id="rId5" Type="http://schemas.openxmlformats.org/officeDocument/2006/relationships/oleObject" Target="../embeddings/oleObject45.bin"/><Relationship Id="rId4" Type="http://schemas.openxmlformats.org/officeDocument/2006/relationships/image" Target="../media/image49.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51.wmf"/><Relationship Id="rId4" Type="http://schemas.openxmlformats.org/officeDocument/2006/relationships/oleObject" Target="../embeddings/oleObject46.bin"/></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8.wmf"/><Relationship Id="rId5" Type="http://schemas.openxmlformats.org/officeDocument/2006/relationships/oleObject" Target="../embeddings/oleObject49.bin"/><Relationship Id="rId4" Type="http://schemas.openxmlformats.org/officeDocument/2006/relationships/image" Target="../media/image57.wmf"/></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5.wmf"/><Relationship Id="rId5" Type="http://schemas.openxmlformats.org/officeDocument/2006/relationships/oleObject" Target="../embeddings/oleObject51.bin"/><Relationship Id="rId4" Type="http://schemas.openxmlformats.org/officeDocument/2006/relationships/image" Target="../media/image6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8.wmf"/><Relationship Id="rId5" Type="http://schemas.openxmlformats.org/officeDocument/2006/relationships/oleObject" Target="../embeddings/oleObject54.bin"/><Relationship Id="rId4" Type="http://schemas.openxmlformats.org/officeDocument/2006/relationships/image" Target="../media/image67.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6.xml"/><Relationship Id="rId7" Type="http://schemas.openxmlformats.org/officeDocument/2006/relationships/oleObject" Target="../embeddings/oleObject5.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notesSlide" Target="../notesSlides/notesSlide2.xml"/><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smtClean="0"/>
              <a:t>第</a:t>
            </a:r>
            <a:r>
              <a:rPr lang="en-US" altLang="zh-CN" dirty="0" smtClean="0"/>
              <a:t>8-3</a:t>
            </a:r>
            <a:r>
              <a:rPr lang="zh-CN" altLang="en-US" dirty="0" smtClean="0"/>
              <a:t>章：</a:t>
            </a:r>
            <a:r>
              <a:rPr lang="en-US" altLang="zh-CN" dirty="0" smtClean="0"/>
              <a:t>Network Module</a:t>
            </a:r>
            <a:endParaRPr lang="zh-CN" altLang="en-US" dirty="0" smtClean="0"/>
          </a:p>
        </p:txBody>
      </p:sp>
      <p:sp>
        <p:nvSpPr>
          <p:cNvPr id="9219" name="内容占位符 2"/>
          <p:cNvSpPr>
            <a:spLocks noGrp="1"/>
          </p:cNvSpPr>
          <p:nvPr>
            <p:ph idx="1"/>
          </p:nvPr>
        </p:nvSpPr>
        <p:spPr/>
        <p:txBody>
          <a:bodyPr/>
          <a:lstStyle/>
          <a:p>
            <a:r>
              <a:rPr lang="en-US" altLang="zh-CN" dirty="0" smtClean="0"/>
              <a:t>Definition</a:t>
            </a:r>
          </a:p>
          <a:p>
            <a:r>
              <a:rPr lang="en-US" altLang="zh-CN" dirty="0" smtClean="0"/>
              <a:t>Module detection</a:t>
            </a:r>
          </a:p>
          <a:p>
            <a:r>
              <a:rPr lang="en-US" altLang="zh-CN" dirty="0" smtClean="0"/>
              <a:t>Bayesian approach</a:t>
            </a:r>
          </a:p>
          <a:p>
            <a:r>
              <a:rPr lang="en-US" altLang="zh-CN" dirty="0" smtClean="0"/>
              <a:t>Markov clustering algorithm</a:t>
            </a:r>
          </a:p>
        </p:txBody>
      </p:sp>
    </p:spTree>
    <p:extLst>
      <p:ext uri="{BB962C8B-B14F-4D97-AF65-F5344CB8AC3E}">
        <p14:creationId xmlns:p14="http://schemas.microsoft.com/office/powerpoint/2010/main" val="277816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ctrTitle"/>
          </p:nvPr>
        </p:nvSpPr>
        <p:spPr/>
        <p:txBody>
          <a:bodyPr/>
          <a:lstStyle/>
          <a:p>
            <a:pPr eaLnBrk="1" hangingPunct="1"/>
            <a:r>
              <a:rPr lang="en-US" altLang="zh-CN" dirty="0" smtClean="0"/>
              <a:t>A Bayesian Approach to Network Modularity</a:t>
            </a:r>
            <a:endParaRPr lang="zh-CN" altLang="en-US" dirty="0" smtClean="0"/>
          </a:p>
        </p:txBody>
      </p:sp>
      <p:sp>
        <p:nvSpPr>
          <p:cNvPr id="4" name="副标题 3"/>
          <p:cNvSpPr>
            <a:spLocks noGrp="1"/>
          </p:cNvSpPr>
          <p:nvPr>
            <p:ph type="subTitle" idx="1"/>
          </p:nvPr>
        </p:nvSpPr>
        <p:spPr>
          <a:xfrm>
            <a:off x="1071563" y="3886200"/>
            <a:ext cx="7286625" cy="1752600"/>
          </a:xfrm>
        </p:spPr>
        <p:txBody>
          <a:bodyPr/>
          <a:lstStyle/>
          <a:p>
            <a:pPr eaLnBrk="1" hangingPunct="1">
              <a:buFont typeface="Arial" charset="0"/>
              <a:buNone/>
              <a:defRPr/>
            </a:pPr>
            <a:r>
              <a:rPr lang="en-US" altLang="zh-CN" dirty="0" smtClean="0"/>
              <a:t>Slides for this part are mainly from </a:t>
            </a:r>
            <a:r>
              <a:rPr lang="en-US" altLang="zh-CN" dirty="0" err="1" smtClean="0"/>
              <a:t>Hofman’s</a:t>
            </a:r>
            <a:r>
              <a:rPr lang="en-US" altLang="zh-CN" dirty="0" smtClean="0"/>
              <a:t> talk</a:t>
            </a:r>
          </a:p>
          <a:p>
            <a:pPr eaLnBrk="1" hangingPunct="1">
              <a:buFont typeface="Arial" charset="0"/>
              <a:buNone/>
              <a:defRPr/>
            </a:pPr>
            <a:r>
              <a:rPr lang="en-US" altLang="zh-CN" sz="2400" i="1" dirty="0" smtClean="0"/>
              <a:t>www.jakehofman.com/talks/</a:t>
            </a:r>
            <a:r>
              <a:rPr lang="en-US" altLang="zh-CN" sz="2400" b="1" i="1" dirty="0" smtClean="0"/>
              <a:t>apam_20071019</a:t>
            </a:r>
            <a:r>
              <a:rPr lang="en-US" altLang="zh-CN" sz="2400" i="1" dirty="0" smtClean="0"/>
              <a:t>.pdf</a:t>
            </a:r>
            <a:endParaRPr lang="zh-CN" altLang="en-US" sz="2400" dirty="0" smtClean="0"/>
          </a:p>
          <a:p>
            <a:pPr eaLnBrk="1" hangingPunct="1">
              <a:buFont typeface="Arial" charset="0"/>
              <a:buNone/>
              <a:defRPr/>
            </a:pPr>
            <a:endParaRPr lang="zh-CN" altLang="en-US" dirty="0"/>
          </a:p>
        </p:txBody>
      </p:sp>
    </p:spTree>
    <p:extLst>
      <p:ext uri="{BB962C8B-B14F-4D97-AF65-F5344CB8AC3E}">
        <p14:creationId xmlns:p14="http://schemas.microsoft.com/office/powerpoint/2010/main" val="1122383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dirty="0" smtClean="0"/>
              <a:t>Overview: Modular Networks</a:t>
            </a:r>
            <a:endParaRPr lang="zh-CN" altLang="en-US" dirty="0" smtClean="0"/>
          </a:p>
        </p:txBody>
      </p:sp>
      <p:sp>
        <p:nvSpPr>
          <p:cNvPr id="18435" name="内容占位符 2"/>
          <p:cNvSpPr>
            <a:spLocks noGrp="1"/>
          </p:cNvSpPr>
          <p:nvPr>
            <p:ph idx="1"/>
          </p:nvPr>
        </p:nvSpPr>
        <p:spPr>
          <a:xfrm>
            <a:off x="457200" y="1600200"/>
            <a:ext cx="5043488" cy="4525963"/>
          </a:xfrm>
        </p:spPr>
        <p:txBody>
          <a:bodyPr/>
          <a:lstStyle/>
          <a:p>
            <a:pPr eaLnBrk="1" hangingPunct="1"/>
            <a:r>
              <a:rPr lang="en-US" altLang="zh-CN" dirty="0" smtClean="0"/>
              <a:t>Given a network</a:t>
            </a:r>
          </a:p>
          <a:p>
            <a:pPr lvl="1" eaLnBrk="1" hangingPunct="1"/>
            <a:r>
              <a:rPr lang="en-US" altLang="zh-CN" dirty="0" smtClean="0"/>
              <a:t>Assign nodes to modules?</a:t>
            </a:r>
          </a:p>
          <a:p>
            <a:pPr lvl="1" eaLnBrk="1" hangingPunct="1"/>
            <a:r>
              <a:rPr lang="en-US" altLang="zh-CN" dirty="0" smtClean="0"/>
              <a:t>Determine number of modules(scale/complexity)?</a:t>
            </a:r>
          </a:p>
          <a:p>
            <a:pPr eaLnBrk="1" hangingPunct="1"/>
            <a:endParaRPr lang="en-US" altLang="zh-CN" dirty="0" smtClean="0"/>
          </a:p>
          <a:p>
            <a:pPr eaLnBrk="1" hangingPunct="1"/>
            <a:endParaRPr lang="zh-CN" altLang="en-US" dirty="0" smtClean="0"/>
          </a:p>
        </p:txBody>
      </p:sp>
      <p:pic>
        <p:nvPicPr>
          <p:cNvPr id="18436" name="Picture 2"/>
          <p:cNvPicPr>
            <a:picLocks noChangeAspect="1" noChangeArrowheads="1"/>
          </p:cNvPicPr>
          <p:nvPr/>
        </p:nvPicPr>
        <p:blipFill>
          <a:blip r:embed="rId2" cstate="print"/>
          <a:srcRect/>
          <a:stretch>
            <a:fillRect/>
          </a:stretch>
        </p:blipFill>
        <p:spPr bwMode="auto">
          <a:xfrm>
            <a:off x="5643563" y="1785938"/>
            <a:ext cx="2867025" cy="2857500"/>
          </a:xfrm>
          <a:prstGeom prst="rect">
            <a:avLst/>
          </a:prstGeom>
          <a:noFill/>
          <a:ln w="9525">
            <a:noFill/>
            <a:miter lim="800000"/>
            <a:headEnd/>
            <a:tailEnd/>
          </a:ln>
        </p:spPr>
      </p:pic>
    </p:spTree>
    <p:extLst>
      <p:ext uri="{BB962C8B-B14F-4D97-AF65-F5344CB8AC3E}">
        <p14:creationId xmlns:p14="http://schemas.microsoft.com/office/powerpoint/2010/main" val="1744925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dirty="0" smtClean="0"/>
              <a:t>Overview: Modular Networks</a:t>
            </a:r>
            <a:endParaRPr lang="zh-CN" altLang="en-US" dirty="0" smtClean="0"/>
          </a:p>
        </p:txBody>
      </p:sp>
      <p:sp>
        <p:nvSpPr>
          <p:cNvPr id="19459" name="内容占位符 2"/>
          <p:cNvSpPr>
            <a:spLocks noGrp="1"/>
          </p:cNvSpPr>
          <p:nvPr>
            <p:ph idx="1"/>
          </p:nvPr>
        </p:nvSpPr>
        <p:spPr/>
        <p:txBody>
          <a:bodyPr/>
          <a:lstStyle/>
          <a:p>
            <a:pPr eaLnBrk="1" hangingPunct="1"/>
            <a:r>
              <a:rPr lang="en-US" altLang="zh-CN" sz="2800" smtClean="0"/>
              <a:t>With a generative model of modular networks, rules of probability tell us how to calculate model parameters (e.g. number of modules &amp; assignments)</a:t>
            </a:r>
          </a:p>
          <a:p>
            <a:pPr eaLnBrk="1" hangingPunct="1"/>
            <a:endParaRPr lang="zh-CN" altLang="en-US" smtClean="0"/>
          </a:p>
        </p:txBody>
      </p:sp>
      <p:pic>
        <p:nvPicPr>
          <p:cNvPr id="19460" name="Picture 2"/>
          <p:cNvPicPr>
            <a:picLocks noChangeAspect="1" noChangeArrowheads="1"/>
          </p:cNvPicPr>
          <p:nvPr/>
        </p:nvPicPr>
        <p:blipFill>
          <a:blip r:embed="rId2" cstate="print"/>
          <a:srcRect/>
          <a:stretch>
            <a:fillRect/>
          </a:stretch>
        </p:blipFill>
        <p:spPr bwMode="auto">
          <a:xfrm>
            <a:off x="1357313" y="2928938"/>
            <a:ext cx="6591300" cy="2990850"/>
          </a:xfrm>
          <a:prstGeom prst="rect">
            <a:avLst/>
          </a:prstGeom>
          <a:noFill/>
          <a:ln w="9525">
            <a:noFill/>
            <a:miter lim="800000"/>
            <a:headEnd/>
            <a:tailEnd/>
          </a:ln>
        </p:spPr>
      </p:pic>
    </p:spTree>
    <p:extLst>
      <p:ext uri="{BB962C8B-B14F-4D97-AF65-F5344CB8AC3E}">
        <p14:creationId xmlns:p14="http://schemas.microsoft.com/office/powerpoint/2010/main" val="1378715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dirty="0" smtClean="0"/>
              <a:t>Generative Models</a:t>
            </a:r>
            <a:endParaRPr lang="zh-CN" altLang="en-US" dirty="0" smtClean="0"/>
          </a:p>
        </p:txBody>
      </p:sp>
      <p:sp>
        <p:nvSpPr>
          <p:cNvPr id="4" name="内容占位符 3"/>
          <p:cNvSpPr>
            <a:spLocks noGrp="1"/>
          </p:cNvSpPr>
          <p:nvPr>
            <p:ph sz="half" idx="2"/>
          </p:nvPr>
        </p:nvSpPr>
        <p:spPr>
          <a:xfrm>
            <a:off x="457200" y="1844824"/>
            <a:ext cx="3034680" cy="4281339"/>
          </a:xfrm>
        </p:spPr>
        <p:txBody>
          <a:bodyPr/>
          <a:lstStyle/>
          <a:p>
            <a:pPr marL="0" indent="0">
              <a:buNone/>
            </a:pPr>
            <a:r>
              <a:rPr lang="en-US" altLang="zh-CN" dirty="0" smtClean="0"/>
              <a:t>Known model</a:t>
            </a:r>
          </a:p>
          <a:p>
            <a:pPr marL="0" indent="0">
              <a:buNone/>
            </a:pPr>
            <a:r>
              <a:rPr lang="en-US" altLang="zh-CN" dirty="0"/>
              <a:t>(</a:t>
            </a:r>
            <a:r>
              <a:rPr lang="en-US" altLang="zh-CN" dirty="0" smtClean="0"/>
              <a:t>parameters, assignment variables, complexity)</a:t>
            </a:r>
          </a:p>
          <a:p>
            <a:pPr marL="0" indent="0">
              <a:buNone/>
            </a:pPr>
            <a:endParaRPr lang="en-US" altLang="zh-CN" dirty="0"/>
          </a:p>
          <a:p>
            <a:pPr marL="0" indent="0">
              <a:buNone/>
            </a:pPr>
            <a:endParaRPr lang="en-US" altLang="zh-CN" dirty="0" smtClean="0"/>
          </a:p>
          <a:p>
            <a:pPr marL="0" indent="0">
              <a:buNone/>
            </a:pPr>
            <a:r>
              <a:rPr lang="en-US" altLang="zh-CN" dirty="0" smtClean="0"/>
              <a:t>Inferred Model</a:t>
            </a:r>
          </a:p>
          <a:p>
            <a:pPr marL="0" indent="0">
              <a:buNone/>
            </a:pPr>
            <a:r>
              <a:rPr lang="en-US" altLang="zh-CN" dirty="0" smtClean="0"/>
              <a:t>(parameters, latent variables, complexity)</a:t>
            </a:r>
          </a:p>
          <a:p>
            <a:pPr marL="0" indent="0">
              <a:buNone/>
            </a:pPr>
            <a:endParaRPr lang="zh-CN" altLang="en-US" dirty="0"/>
          </a:p>
        </p:txBody>
      </p:sp>
      <p:sp>
        <p:nvSpPr>
          <p:cNvPr id="6" name="内容占位符 5"/>
          <p:cNvSpPr>
            <a:spLocks noGrp="1"/>
          </p:cNvSpPr>
          <p:nvPr>
            <p:ph sz="quarter" idx="4"/>
          </p:nvPr>
        </p:nvSpPr>
        <p:spPr>
          <a:xfrm>
            <a:off x="5868144" y="1628800"/>
            <a:ext cx="2818656" cy="4497363"/>
          </a:xfrm>
        </p:spPr>
        <p:txBody>
          <a:bodyPr/>
          <a:lstStyle/>
          <a:p>
            <a:pPr marL="0" indent="0">
              <a:buNone/>
            </a:pPr>
            <a:endParaRPr lang="en-US" altLang="zh-CN" dirty="0" smtClean="0"/>
          </a:p>
          <a:p>
            <a:pPr marL="0" indent="0">
              <a:buNone/>
            </a:pPr>
            <a:r>
              <a:rPr lang="en-US" altLang="zh-CN" dirty="0" smtClean="0"/>
              <a:t>Generate Synthetic data</a:t>
            </a:r>
          </a:p>
          <a:p>
            <a:endParaRPr lang="en-US" altLang="zh-CN" dirty="0"/>
          </a:p>
          <a:p>
            <a:endParaRPr lang="en-US" altLang="zh-CN" dirty="0" smtClean="0"/>
          </a:p>
          <a:p>
            <a:endParaRPr lang="en-US" altLang="zh-CN" dirty="0"/>
          </a:p>
          <a:p>
            <a:endParaRPr lang="en-US" altLang="zh-CN" dirty="0" smtClean="0"/>
          </a:p>
          <a:p>
            <a:pPr marL="0" indent="0">
              <a:buNone/>
            </a:pPr>
            <a:r>
              <a:rPr lang="en-US" altLang="zh-CN" dirty="0" smtClean="0"/>
              <a:t>Observed real data</a:t>
            </a:r>
            <a:endParaRPr lang="zh-CN" altLang="en-US" dirty="0"/>
          </a:p>
        </p:txBody>
      </p:sp>
      <p:sp>
        <p:nvSpPr>
          <p:cNvPr id="7" name="右箭头 6"/>
          <p:cNvSpPr/>
          <p:nvPr/>
        </p:nvSpPr>
        <p:spPr>
          <a:xfrm>
            <a:off x="3779912" y="2132856"/>
            <a:ext cx="1512168" cy="100811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flipH="1">
            <a:off x="3746563" y="4437112"/>
            <a:ext cx="1617525" cy="9361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33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dirty="0" smtClean="0"/>
              <a:t>Generating Modular Networks</a:t>
            </a:r>
            <a:endParaRPr lang="zh-CN" altLang="en-US" dirty="0" smtClean="0"/>
          </a:p>
        </p:txBody>
      </p:sp>
      <p:sp>
        <p:nvSpPr>
          <p:cNvPr id="21507" name="内容占位符 2"/>
          <p:cNvSpPr>
            <a:spLocks noGrp="1"/>
          </p:cNvSpPr>
          <p:nvPr>
            <p:ph idx="1"/>
          </p:nvPr>
        </p:nvSpPr>
        <p:spPr/>
        <p:txBody>
          <a:bodyPr/>
          <a:lstStyle/>
          <a:p>
            <a:pPr eaLnBrk="1" hangingPunct="1"/>
            <a:r>
              <a:rPr lang="en-US" altLang="zh-CN" dirty="0" smtClean="0"/>
              <a:t>For each node:</a:t>
            </a:r>
          </a:p>
          <a:p>
            <a:pPr lvl="1" eaLnBrk="1" hangingPunct="1"/>
            <a:r>
              <a:rPr lang="en-US" altLang="zh-CN" b="1" dirty="0" smtClean="0"/>
              <a:t>Roll K-sided die to determine </a:t>
            </a:r>
            <a:r>
              <a:rPr lang="en-US" altLang="zh-CN" dirty="0" err="1" smtClean="0"/>
              <a:t>z</a:t>
            </a:r>
            <a:r>
              <a:rPr lang="en-US" altLang="zh-CN" baseline="-25000" dirty="0" err="1" smtClean="0"/>
              <a:t>i</a:t>
            </a:r>
            <a:r>
              <a:rPr lang="en-US" altLang="zh-CN" dirty="0" smtClean="0"/>
              <a:t>=1,...,K, the (unobserved) module assignment for </a:t>
            </a:r>
            <a:r>
              <a:rPr lang="en-US" altLang="zh-CN" dirty="0" err="1" smtClean="0"/>
              <a:t>ith</a:t>
            </a:r>
            <a:r>
              <a:rPr lang="en-US" altLang="zh-CN" dirty="0" smtClean="0"/>
              <a:t> node</a:t>
            </a:r>
          </a:p>
          <a:p>
            <a:pPr eaLnBrk="1" hangingPunct="1"/>
            <a:r>
              <a:rPr lang="en-US" altLang="zh-CN" dirty="0" smtClean="0"/>
              <a:t>For each pair of nodes (</a:t>
            </a:r>
            <a:r>
              <a:rPr lang="en-US" altLang="zh-CN" dirty="0" err="1" smtClean="0"/>
              <a:t>i,j</a:t>
            </a:r>
            <a:r>
              <a:rPr lang="en-US" altLang="zh-CN" dirty="0" smtClean="0"/>
              <a:t>):</a:t>
            </a:r>
          </a:p>
          <a:p>
            <a:pPr lvl="1" eaLnBrk="1" hangingPunct="1">
              <a:buFont typeface="Arial" pitchFamily="34" charset="0"/>
              <a:buNone/>
            </a:pPr>
            <a:r>
              <a:rPr lang="en-US" altLang="zh-CN" dirty="0" smtClean="0"/>
              <a:t>• If </a:t>
            </a:r>
            <a:r>
              <a:rPr lang="en-US" altLang="zh-CN" dirty="0" err="1" smtClean="0"/>
              <a:t>z</a:t>
            </a:r>
            <a:r>
              <a:rPr lang="en-US" altLang="zh-CN" baseline="-25000" dirty="0" err="1" smtClean="0"/>
              <a:t>i</a:t>
            </a:r>
            <a:r>
              <a:rPr lang="en-US" altLang="zh-CN" dirty="0" smtClean="0"/>
              <a:t>=</a:t>
            </a:r>
            <a:r>
              <a:rPr lang="en-US" altLang="zh-CN" dirty="0" err="1" smtClean="0"/>
              <a:t>z</a:t>
            </a:r>
            <a:r>
              <a:rPr lang="en-US" altLang="zh-CN" baseline="-25000" dirty="0" err="1" smtClean="0"/>
              <a:t>j</a:t>
            </a:r>
            <a:r>
              <a:rPr lang="en-US" altLang="zh-CN" dirty="0" smtClean="0"/>
              <a:t>, </a:t>
            </a:r>
            <a:r>
              <a:rPr lang="en-US" altLang="zh-CN" b="1" dirty="0" smtClean="0"/>
              <a:t>flip “in community” coin with bias </a:t>
            </a:r>
            <a:r>
              <a:rPr lang="en-US" altLang="zh-CN" b="1" dirty="0" err="1" smtClean="0"/>
              <a:t>θ</a:t>
            </a:r>
            <a:r>
              <a:rPr lang="en-US" altLang="zh-CN" b="1" baseline="-25000" dirty="0" err="1" smtClean="0"/>
              <a:t>c</a:t>
            </a:r>
            <a:r>
              <a:rPr lang="en-US" altLang="zh-CN" b="1" dirty="0" smtClean="0"/>
              <a:t> to determine </a:t>
            </a:r>
            <a:r>
              <a:rPr lang="en-US" altLang="zh-CN" dirty="0" smtClean="0"/>
              <a:t>edge</a:t>
            </a:r>
          </a:p>
          <a:p>
            <a:pPr lvl="1" eaLnBrk="1" hangingPunct="1">
              <a:buFont typeface="Arial" pitchFamily="34" charset="0"/>
              <a:buNone/>
            </a:pPr>
            <a:r>
              <a:rPr lang="en-US" altLang="zh-CN" dirty="0" smtClean="0"/>
              <a:t>• If </a:t>
            </a:r>
            <a:r>
              <a:rPr lang="en-US" altLang="zh-CN" dirty="0" err="1" smtClean="0"/>
              <a:t>z</a:t>
            </a:r>
            <a:r>
              <a:rPr lang="en-US" altLang="zh-CN" baseline="-25000" dirty="0" err="1" smtClean="0"/>
              <a:t>i</a:t>
            </a:r>
            <a:r>
              <a:rPr lang="en-US" altLang="zh-CN" dirty="0" err="1" smtClean="0"/>
              <a:t>≠z</a:t>
            </a:r>
            <a:r>
              <a:rPr lang="en-US" altLang="zh-CN" baseline="-25000" dirty="0" err="1" smtClean="0"/>
              <a:t>j</a:t>
            </a:r>
            <a:r>
              <a:rPr lang="en-US" altLang="zh-CN" dirty="0" smtClean="0"/>
              <a:t>, </a:t>
            </a:r>
            <a:r>
              <a:rPr lang="en-US" altLang="zh-CN" b="1" dirty="0" smtClean="0"/>
              <a:t>flip “between communities” coin with bias </a:t>
            </a:r>
            <a:r>
              <a:rPr lang="en-US" altLang="zh-CN" b="1" dirty="0" err="1" smtClean="0"/>
              <a:t>θ</a:t>
            </a:r>
            <a:r>
              <a:rPr lang="en-US" altLang="zh-CN" b="1" baseline="-25000" dirty="0" err="1" smtClean="0"/>
              <a:t>d</a:t>
            </a:r>
            <a:r>
              <a:rPr lang="en-US" altLang="zh-CN" b="1" dirty="0" smtClean="0"/>
              <a:t> </a:t>
            </a:r>
            <a:r>
              <a:rPr lang="en-US" altLang="zh-CN" dirty="0" smtClean="0"/>
              <a:t>to determine edge</a:t>
            </a:r>
            <a:endParaRPr lang="zh-CN" altLang="en-US" dirty="0" smtClean="0"/>
          </a:p>
        </p:txBody>
      </p:sp>
    </p:spTree>
    <p:extLst>
      <p:ext uri="{BB962C8B-B14F-4D97-AF65-F5344CB8AC3E}">
        <p14:creationId xmlns:p14="http://schemas.microsoft.com/office/powerpoint/2010/main" val="1327226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smtClean="0"/>
              <a:t>Generating Modular Networks</a:t>
            </a:r>
            <a:endParaRPr lang="zh-CN" altLang="en-US" dirty="0" smtClean="0"/>
          </a:p>
        </p:txBody>
      </p:sp>
      <p:sp>
        <p:nvSpPr>
          <p:cNvPr id="22531" name="内容占位符 2"/>
          <p:cNvSpPr>
            <a:spLocks noGrp="1"/>
          </p:cNvSpPr>
          <p:nvPr>
            <p:ph idx="1"/>
          </p:nvPr>
        </p:nvSpPr>
        <p:spPr/>
        <p:txBody>
          <a:bodyPr/>
          <a:lstStyle/>
          <a:p>
            <a:pPr eaLnBrk="1" hangingPunct="1"/>
            <a:r>
              <a:rPr lang="en-US" altLang="zh-CN" dirty="0" smtClean="0"/>
              <a:t>Die rolling, coin flipping, and priors:</a:t>
            </a:r>
          </a:p>
          <a:p>
            <a:pPr eaLnBrk="1" hangingPunct="1"/>
            <a:endParaRPr lang="zh-CN" altLang="en-US"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440800019"/>
              </p:ext>
            </p:extLst>
          </p:nvPr>
        </p:nvGraphicFramePr>
        <p:xfrm>
          <a:off x="1907704" y="2780928"/>
          <a:ext cx="5446712" cy="2460625"/>
        </p:xfrm>
        <a:graphic>
          <a:graphicData uri="http://schemas.openxmlformats.org/presentationml/2006/ole">
            <mc:AlternateContent xmlns:mc="http://schemas.openxmlformats.org/markup-compatibility/2006">
              <mc:Choice xmlns:v="urn:schemas-microsoft-com:vml" Requires="v">
                <p:oleObj spid="_x0000_s46112" name="Formula" r:id="rId3" imgW="2748600" imgH="1240920" progId="Equation.Ribbit">
                  <p:embed/>
                </p:oleObj>
              </mc:Choice>
              <mc:Fallback>
                <p:oleObj name="Formula" r:id="rId3" imgW="2748600" imgH="1240920" progId="Equation.Ribbit">
                  <p:embed/>
                  <p:pic>
                    <p:nvPicPr>
                      <p:cNvPr id="0" name=""/>
                      <p:cNvPicPr/>
                      <p:nvPr/>
                    </p:nvPicPr>
                    <p:blipFill>
                      <a:blip r:embed="rId4"/>
                      <a:stretch>
                        <a:fillRect/>
                      </a:stretch>
                    </p:blipFill>
                    <p:spPr>
                      <a:xfrm>
                        <a:off x="1907704" y="2780928"/>
                        <a:ext cx="5446712" cy="2460625"/>
                      </a:xfrm>
                      <a:prstGeom prst="rect">
                        <a:avLst/>
                      </a:prstGeom>
                    </p:spPr>
                  </p:pic>
                </p:oleObj>
              </mc:Fallback>
            </mc:AlternateContent>
          </a:graphicData>
        </a:graphic>
      </p:graphicFrame>
    </p:spTree>
    <p:extLst>
      <p:ext uri="{BB962C8B-B14F-4D97-AF65-F5344CB8AC3E}">
        <p14:creationId xmlns:p14="http://schemas.microsoft.com/office/powerpoint/2010/main" val="500445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dirty="0" smtClean="0"/>
              <a:t>Generating Modular Networks</a:t>
            </a:r>
            <a:endParaRPr lang="zh-CN" altLang="en-US" dirty="0" smtClean="0"/>
          </a:p>
        </p:txBody>
      </p:sp>
      <p:sp>
        <p:nvSpPr>
          <p:cNvPr id="2" name="内容占位符 1"/>
          <p:cNvSpPr>
            <a:spLocks noGrp="1"/>
          </p:cNvSpPr>
          <p:nvPr>
            <p:ph idx="1"/>
          </p:nvPr>
        </p:nvSpPr>
        <p:spPr>
          <a:xfrm>
            <a:off x="1115616" y="1556792"/>
            <a:ext cx="2818656" cy="4525963"/>
          </a:xfrm>
        </p:spPr>
        <p:txBody>
          <a:bodyPr>
            <a:normAutofit fontScale="70000" lnSpcReduction="20000"/>
          </a:bodyPr>
          <a:lstStyle/>
          <a:p>
            <a:r>
              <a:rPr lang="en-US" altLang="zh-CN" dirty="0" smtClean="0"/>
              <a:t>Edges within modules</a:t>
            </a:r>
          </a:p>
          <a:p>
            <a:endParaRPr lang="en-US" altLang="zh-CN" dirty="0"/>
          </a:p>
          <a:p>
            <a:r>
              <a:rPr lang="en-US" altLang="zh-CN" dirty="0" smtClean="0"/>
              <a:t>Non-edges within modules</a:t>
            </a:r>
          </a:p>
          <a:p>
            <a:endParaRPr lang="en-US" altLang="zh-CN" dirty="0"/>
          </a:p>
          <a:p>
            <a:r>
              <a:rPr lang="en-US" altLang="zh-CN" dirty="0" smtClean="0"/>
              <a:t>Edges between modules</a:t>
            </a:r>
          </a:p>
          <a:p>
            <a:endParaRPr lang="en-US" altLang="zh-CN" dirty="0" smtClean="0"/>
          </a:p>
          <a:p>
            <a:r>
              <a:rPr lang="en-US" altLang="zh-CN" dirty="0" smtClean="0"/>
              <a:t>Non-edges between modules</a:t>
            </a:r>
          </a:p>
          <a:p>
            <a:endParaRPr lang="en-US" altLang="zh-CN" dirty="0"/>
          </a:p>
          <a:p>
            <a:r>
              <a:rPr lang="en-US" altLang="zh-CN" dirty="0" smtClean="0"/>
              <a:t>Nodes in each modules</a:t>
            </a:r>
          </a:p>
          <a:p>
            <a:endParaRPr lang="zh-CN" altLang="en-US" dirty="0"/>
          </a:p>
        </p:txBody>
      </p:sp>
      <p:grpSp>
        <p:nvGrpSpPr>
          <p:cNvPr id="8" name="组合 7"/>
          <p:cNvGrpSpPr/>
          <p:nvPr/>
        </p:nvGrpSpPr>
        <p:grpSpPr>
          <a:xfrm>
            <a:off x="4283968" y="1556792"/>
            <a:ext cx="3617912" cy="4303538"/>
            <a:chOff x="4283968" y="1556792"/>
            <a:chExt cx="3617912" cy="4303538"/>
          </a:xfrm>
        </p:grpSpPr>
        <p:graphicFrame>
          <p:nvGraphicFramePr>
            <p:cNvPr id="3" name="对象 2"/>
            <p:cNvGraphicFramePr>
              <a:graphicFrameLocks noChangeAspect="1"/>
            </p:cNvGraphicFramePr>
            <p:nvPr>
              <p:extLst>
                <p:ext uri="{D42A27DB-BD31-4B8C-83A1-F6EECF244321}">
                  <p14:modId xmlns:p14="http://schemas.microsoft.com/office/powerpoint/2010/main" val="1423490535"/>
                </p:ext>
              </p:extLst>
            </p:nvPr>
          </p:nvGraphicFramePr>
          <p:xfrm>
            <a:off x="4283968" y="1556792"/>
            <a:ext cx="2143125" cy="739775"/>
          </p:xfrm>
          <a:graphic>
            <a:graphicData uri="http://schemas.openxmlformats.org/presentationml/2006/ole">
              <mc:AlternateContent xmlns:mc="http://schemas.openxmlformats.org/markup-compatibility/2006">
                <mc:Choice xmlns:v="urn:schemas-microsoft-com:vml" Requires="v">
                  <p:oleObj spid="_x0000_s45216" name="Formula" r:id="rId3" imgW="1081080" imgH="373680" progId="Equation.Ribbit">
                    <p:embed/>
                  </p:oleObj>
                </mc:Choice>
                <mc:Fallback>
                  <p:oleObj name="Formula" r:id="rId3" imgW="1081080" imgH="373680" progId="Equation.Ribbit">
                    <p:embed/>
                    <p:pic>
                      <p:nvPicPr>
                        <p:cNvPr id="0" name=""/>
                        <p:cNvPicPr/>
                        <p:nvPr/>
                      </p:nvPicPr>
                      <p:blipFill>
                        <a:blip r:embed="rId4"/>
                        <a:stretch>
                          <a:fillRect/>
                        </a:stretch>
                      </p:blipFill>
                      <p:spPr>
                        <a:xfrm>
                          <a:off x="4283968" y="1556792"/>
                          <a:ext cx="2143125" cy="7397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17463621"/>
                </p:ext>
              </p:extLst>
            </p:nvPr>
          </p:nvGraphicFramePr>
          <p:xfrm>
            <a:off x="4283968" y="2420888"/>
            <a:ext cx="2838450" cy="739775"/>
          </p:xfrm>
          <a:graphic>
            <a:graphicData uri="http://schemas.openxmlformats.org/presentationml/2006/ole">
              <mc:AlternateContent xmlns:mc="http://schemas.openxmlformats.org/markup-compatibility/2006">
                <mc:Choice xmlns:v="urn:schemas-microsoft-com:vml" Requires="v">
                  <p:oleObj spid="_x0000_s45217" name="Formula" r:id="rId5" imgW="1431360" imgH="373680" progId="Equation.Ribbit">
                    <p:embed/>
                  </p:oleObj>
                </mc:Choice>
                <mc:Fallback>
                  <p:oleObj name="Formula" r:id="rId5" imgW="1431360" imgH="373680" progId="Equation.Ribbit">
                    <p:embed/>
                    <p:pic>
                      <p:nvPicPr>
                        <p:cNvPr id="0" name="对象 2"/>
                        <p:cNvPicPr>
                          <a:picLocks noChangeAspect="1" noChangeArrowheads="1"/>
                        </p:cNvPicPr>
                        <p:nvPr/>
                      </p:nvPicPr>
                      <p:blipFill>
                        <a:blip r:embed="rId6"/>
                        <a:srcRect/>
                        <a:stretch>
                          <a:fillRect/>
                        </a:stretch>
                      </p:blipFill>
                      <p:spPr bwMode="auto">
                        <a:xfrm>
                          <a:off x="4283968" y="2420888"/>
                          <a:ext cx="28384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54861812"/>
                </p:ext>
              </p:extLst>
            </p:nvPr>
          </p:nvGraphicFramePr>
          <p:xfrm>
            <a:off x="4283968" y="3284984"/>
            <a:ext cx="2925762" cy="739775"/>
          </p:xfrm>
          <a:graphic>
            <a:graphicData uri="http://schemas.openxmlformats.org/presentationml/2006/ole">
              <mc:AlternateContent xmlns:mc="http://schemas.openxmlformats.org/markup-compatibility/2006">
                <mc:Choice xmlns:v="urn:schemas-microsoft-com:vml" Requires="v">
                  <p:oleObj spid="_x0000_s45218" name="Formula" r:id="rId7" imgW="1477080" imgH="373680" progId="Equation.Ribbit">
                    <p:embed/>
                  </p:oleObj>
                </mc:Choice>
                <mc:Fallback>
                  <p:oleObj name="Formula" r:id="rId7" imgW="1477080" imgH="373680" progId="Equation.Ribbit">
                    <p:embed/>
                    <p:pic>
                      <p:nvPicPr>
                        <p:cNvPr id="0" name="对象 2"/>
                        <p:cNvPicPr>
                          <a:picLocks noChangeAspect="1" noChangeArrowheads="1"/>
                        </p:cNvPicPr>
                        <p:nvPr/>
                      </p:nvPicPr>
                      <p:blipFill>
                        <a:blip r:embed="rId8"/>
                        <a:srcRect/>
                        <a:stretch>
                          <a:fillRect/>
                        </a:stretch>
                      </p:blipFill>
                      <p:spPr bwMode="auto">
                        <a:xfrm>
                          <a:off x="4283968" y="3284984"/>
                          <a:ext cx="29257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80421870"/>
                </p:ext>
              </p:extLst>
            </p:nvPr>
          </p:nvGraphicFramePr>
          <p:xfrm>
            <a:off x="4283968" y="4149080"/>
            <a:ext cx="3617912" cy="739775"/>
          </p:xfrm>
          <a:graphic>
            <a:graphicData uri="http://schemas.openxmlformats.org/presentationml/2006/ole">
              <mc:AlternateContent xmlns:mc="http://schemas.openxmlformats.org/markup-compatibility/2006">
                <mc:Choice xmlns:v="urn:schemas-microsoft-com:vml" Requires="v">
                  <p:oleObj spid="_x0000_s45219" name="Formula" r:id="rId9" imgW="1825200" imgH="373680" progId="Equation.Ribbit">
                    <p:embed/>
                  </p:oleObj>
                </mc:Choice>
                <mc:Fallback>
                  <p:oleObj name="Formula" r:id="rId9" imgW="1825200" imgH="373680" progId="Equation.Ribbit">
                    <p:embed/>
                    <p:pic>
                      <p:nvPicPr>
                        <p:cNvPr id="0" name="对象 4"/>
                        <p:cNvPicPr>
                          <a:picLocks noChangeAspect="1" noChangeArrowheads="1"/>
                        </p:cNvPicPr>
                        <p:nvPr/>
                      </p:nvPicPr>
                      <p:blipFill>
                        <a:blip r:embed="rId10"/>
                        <a:srcRect/>
                        <a:stretch>
                          <a:fillRect/>
                        </a:stretch>
                      </p:blipFill>
                      <p:spPr bwMode="auto">
                        <a:xfrm>
                          <a:off x="4283968" y="4149080"/>
                          <a:ext cx="36179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14921917"/>
                </p:ext>
              </p:extLst>
            </p:nvPr>
          </p:nvGraphicFramePr>
          <p:xfrm>
            <a:off x="4283968" y="4941168"/>
            <a:ext cx="1708150" cy="919162"/>
          </p:xfrm>
          <a:graphic>
            <a:graphicData uri="http://schemas.openxmlformats.org/presentationml/2006/ole">
              <mc:AlternateContent xmlns:mc="http://schemas.openxmlformats.org/markup-compatibility/2006">
                <mc:Choice xmlns:v="urn:schemas-microsoft-com:vml" Requires="v">
                  <p:oleObj spid="_x0000_s45220" name="Formula" r:id="rId11" imgW="862560" imgH="463680" progId="Equation.Ribbit">
                    <p:embed/>
                  </p:oleObj>
                </mc:Choice>
                <mc:Fallback>
                  <p:oleObj name="Formula" r:id="rId11" imgW="862560" imgH="463680" progId="Equation.Ribbit">
                    <p:embed/>
                    <p:pic>
                      <p:nvPicPr>
                        <p:cNvPr id="0" name="对象 2"/>
                        <p:cNvPicPr>
                          <a:picLocks noChangeAspect="1" noChangeArrowheads="1"/>
                        </p:cNvPicPr>
                        <p:nvPr/>
                      </p:nvPicPr>
                      <p:blipFill>
                        <a:blip r:embed="rId12"/>
                        <a:srcRect/>
                        <a:stretch>
                          <a:fillRect/>
                        </a:stretch>
                      </p:blipFill>
                      <p:spPr bwMode="auto">
                        <a:xfrm>
                          <a:off x="4283968" y="4941168"/>
                          <a:ext cx="170815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561740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dirty="0" smtClean="0"/>
              <a:t>Inferring Modular Networks</a:t>
            </a:r>
            <a:endParaRPr lang="zh-CN" altLang="en-US" dirty="0" smtClean="0"/>
          </a:p>
        </p:txBody>
      </p:sp>
      <p:sp>
        <p:nvSpPr>
          <p:cNvPr id="24579" name="内容占位符 2"/>
          <p:cNvSpPr>
            <a:spLocks noGrp="1"/>
          </p:cNvSpPr>
          <p:nvPr>
            <p:ph idx="1"/>
          </p:nvPr>
        </p:nvSpPr>
        <p:spPr/>
        <p:txBody>
          <a:bodyPr/>
          <a:lstStyle/>
          <a:p>
            <a:pPr eaLnBrk="1" hangingPunct="1"/>
            <a:r>
              <a:rPr lang="en-US" altLang="zh-CN" dirty="0" smtClean="0"/>
              <a:t>From observed graph structure, infer distributions over module assignments, model parameters, and model complexity</a:t>
            </a:r>
          </a:p>
          <a:p>
            <a:pPr eaLnBrk="1" hangingPunct="1"/>
            <a:endParaRPr lang="zh-CN" altLang="en-US" dirty="0" smtClean="0"/>
          </a:p>
        </p:txBody>
      </p:sp>
      <p:pic>
        <p:nvPicPr>
          <p:cNvPr id="24582" name="Picture 4"/>
          <p:cNvPicPr>
            <a:picLocks noChangeAspect="1" noChangeArrowheads="1"/>
          </p:cNvPicPr>
          <p:nvPr/>
        </p:nvPicPr>
        <p:blipFill>
          <a:blip r:embed="rId3" cstate="print"/>
          <a:srcRect/>
          <a:stretch>
            <a:fillRect/>
          </a:stretch>
        </p:blipFill>
        <p:spPr bwMode="auto">
          <a:xfrm>
            <a:off x="6132135" y="5426868"/>
            <a:ext cx="1971675" cy="933450"/>
          </a:xfrm>
          <a:prstGeom prst="rect">
            <a:avLst/>
          </a:prstGeom>
          <a:noFill/>
          <a:ln w="9525">
            <a:noFill/>
            <a:miter lim="800000"/>
            <a:headEnd/>
            <a:tailEnd/>
          </a:ln>
        </p:spPr>
      </p:pic>
      <p:graphicFrame>
        <p:nvGraphicFramePr>
          <p:cNvPr id="2" name="对象 1"/>
          <p:cNvGraphicFramePr>
            <a:graphicFrameLocks noChangeAspect="1"/>
          </p:cNvGraphicFramePr>
          <p:nvPr>
            <p:extLst>
              <p:ext uri="{D42A27DB-BD31-4B8C-83A1-F6EECF244321}">
                <p14:modId xmlns:p14="http://schemas.microsoft.com/office/powerpoint/2010/main" val="1720712654"/>
              </p:ext>
            </p:extLst>
          </p:nvPr>
        </p:nvGraphicFramePr>
        <p:xfrm>
          <a:off x="1835696" y="3284984"/>
          <a:ext cx="4959350" cy="1655763"/>
        </p:xfrm>
        <a:graphic>
          <a:graphicData uri="http://schemas.openxmlformats.org/presentationml/2006/ole">
            <mc:AlternateContent xmlns:mc="http://schemas.openxmlformats.org/markup-compatibility/2006">
              <mc:Choice xmlns:v="urn:schemas-microsoft-com:vml" Requires="v">
                <p:oleObj spid="_x0000_s44097" name="Formula" r:id="rId4" imgW="2502000" imgH="834480" progId="Equation.Ribbit">
                  <p:embed/>
                </p:oleObj>
              </mc:Choice>
              <mc:Fallback>
                <p:oleObj name="Formula" r:id="rId4" imgW="2502000" imgH="834480" progId="Equation.Ribbit">
                  <p:embed/>
                  <p:pic>
                    <p:nvPicPr>
                      <p:cNvPr id="0" name=""/>
                      <p:cNvPicPr/>
                      <p:nvPr/>
                    </p:nvPicPr>
                    <p:blipFill>
                      <a:blip r:embed="rId5"/>
                      <a:stretch>
                        <a:fillRect/>
                      </a:stretch>
                    </p:blipFill>
                    <p:spPr>
                      <a:xfrm>
                        <a:off x="1835696" y="3284984"/>
                        <a:ext cx="4959350" cy="16557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41448696"/>
              </p:ext>
            </p:extLst>
          </p:nvPr>
        </p:nvGraphicFramePr>
        <p:xfrm>
          <a:off x="2195736" y="5584914"/>
          <a:ext cx="3936399" cy="617357"/>
        </p:xfrm>
        <a:graphic>
          <a:graphicData uri="http://schemas.openxmlformats.org/presentationml/2006/ole">
            <mc:AlternateContent xmlns:mc="http://schemas.openxmlformats.org/markup-compatibility/2006">
              <mc:Choice xmlns:v="urn:schemas-microsoft-com:vml" Requires="v">
                <p:oleObj spid="_x0000_s44098" name="Formula" r:id="rId6" imgW="2619000" imgH="410400" progId="Equation.Ribbit">
                  <p:embed/>
                </p:oleObj>
              </mc:Choice>
              <mc:Fallback>
                <p:oleObj name="Formula" r:id="rId6" imgW="2619000" imgH="410400" progId="Equation.Ribbit">
                  <p:embed/>
                  <p:pic>
                    <p:nvPicPr>
                      <p:cNvPr id="0" name=""/>
                      <p:cNvPicPr/>
                      <p:nvPr/>
                    </p:nvPicPr>
                    <p:blipFill>
                      <a:blip r:embed="rId7"/>
                      <a:stretch>
                        <a:fillRect/>
                      </a:stretch>
                    </p:blipFill>
                    <p:spPr>
                      <a:xfrm>
                        <a:off x="2195736" y="5584914"/>
                        <a:ext cx="3936399" cy="617357"/>
                      </a:xfrm>
                      <a:prstGeom prst="rect">
                        <a:avLst/>
                      </a:prstGeom>
                    </p:spPr>
                  </p:pic>
                </p:oleObj>
              </mc:Fallback>
            </mc:AlternateContent>
          </a:graphicData>
        </a:graphic>
      </p:graphicFrame>
    </p:spTree>
    <p:extLst>
      <p:ext uri="{BB962C8B-B14F-4D97-AF65-F5344CB8AC3E}">
        <p14:creationId xmlns:p14="http://schemas.microsoft.com/office/powerpoint/2010/main" val="1143786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normAutofit fontScale="90000"/>
          </a:bodyPr>
          <a:lstStyle/>
          <a:p>
            <a:pPr eaLnBrk="1" hangingPunct="1"/>
            <a:r>
              <a:rPr lang="en-US" altLang="zh-CN" dirty="0" smtClean="0"/>
              <a:t>Approximate Inference for </a:t>
            </a:r>
            <a:br>
              <a:rPr lang="en-US" altLang="zh-CN" dirty="0" smtClean="0"/>
            </a:br>
            <a:r>
              <a:rPr lang="en-US" altLang="zh-CN" dirty="0" smtClean="0"/>
              <a:t>Modular Networks</a:t>
            </a:r>
            <a:endParaRPr lang="zh-CN" altLang="en-US" dirty="0" smtClean="0"/>
          </a:p>
        </p:txBody>
      </p:sp>
      <p:sp>
        <p:nvSpPr>
          <p:cNvPr id="25603" name="内容占位符 2"/>
          <p:cNvSpPr>
            <a:spLocks noGrp="1"/>
          </p:cNvSpPr>
          <p:nvPr>
            <p:ph idx="1"/>
          </p:nvPr>
        </p:nvSpPr>
        <p:spPr>
          <a:xfrm>
            <a:off x="539552" y="1556792"/>
            <a:ext cx="8229600" cy="4525963"/>
          </a:xfrm>
        </p:spPr>
        <p:txBody>
          <a:bodyPr/>
          <a:lstStyle/>
          <a:p>
            <a:pPr eaLnBrk="1" hangingPunct="1"/>
            <a:r>
              <a:rPr lang="en-US" altLang="zh-CN" dirty="0" smtClean="0"/>
              <a:t>Jensen’s inequality (log of expected value bounds expected value of log) for </a:t>
            </a:r>
            <a:r>
              <a:rPr lang="en-US" altLang="zh-CN" i="1" dirty="0" smtClean="0"/>
              <a:t>any </a:t>
            </a:r>
            <a:r>
              <a:rPr lang="en-US" altLang="zh-CN" dirty="0" smtClean="0"/>
              <a:t>distribution q</a:t>
            </a:r>
          </a:p>
          <a:p>
            <a:pPr eaLnBrk="1" hangingPunct="1"/>
            <a:endParaRPr lang="zh-CN" altLang="en-US" dirty="0" smtClean="0"/>
          </a:p>
        </p:txBody>
      </p:sp>
      <p:grpSp>
        <p:nvGrpSpPr>
          <p:cNvPr id="5" name="组合 4"/>
          <p:cNvGrpSpPr/>
          <p:nvPr/>
        </p:nvGrpSpPr>
        <p:grpSpPr>
          <a:xfrm>
            <a:off x="1259632" y="3140968"/>
            <a:ext cx="6480720" cy="3304753"/>
            <a:chOff x="1259632" y="3140968"/>
            <a:chExt cx="6480720" cy="3304753"/>
          </a:xfrm>
        </p:grpSpPr>
        <p:graphicFrame>
          <p:nvGraphicFramePr>
            <p:cNvPr id="2" name="对象 1"/>
            <p:cNvGraphicFramePr>
              <a:graphicFrameLocks noChangeAspect="1"/>
            </p:cNvGraphicFramePr>
            <p:nvPr>
              <p:extLst>
                <p:ext uri="{D42A27DB-BD31-4B8C-83A1-F6EECF244321}">
                  <p14:modId xmlns:p14="http://schemas.microsoft.com/office/powerpoint/2010/main" val="3244965343"/>
                </p:ext>
              </p:extLst>
            </p:nvPr>
          </p:nvGraphicFramePr>
          <p:xfrm>
            <a:off x="1259632" y="3140968"/>
            <a:ext cx="6413326" cy="2391500"/>
          </p:xfrm>
          <a:graphic>
            <a:graphicData uri="http://schemas.openxmlformats.org/presentationml/2006/ole">
              <mc:AlternateContent xmlns:mc="http://schemas.openxmlformats.org/markup-compatibility/2006">
                <mc:Choice xmlns:v="urn:schemas-microsoft-com:vml" Requires="v">
                  <p:oleObj spid="_x0000_s43074" name="Formula" r:id="rId3" imgW="3853440" imgH="1436400" progId="Equation.Ribbit">
                    <p:embed/>
                  </p:oleObj>
                </mc:Choice>
                <mc:Fallback>
                  <p:oleObj name="Formula" r:id="rId3" imgW="3853440" imgH="1436400" progId="Equation.Ribbit">
                    <p:embed/>
                    <p:pic>
                      <p:nvPicPr>
                        <p:cNvPr id="0" name=""/>
                        <p:cNvPicPr/>
                        <p:nvPr/>
                      </p:nvPicPr>
                      <p:blipFill>
                        <a:blip r:embed="rId4"/>
                        <a:stretch>
                          <a:fillRect/>
                        </a:stretch>
                      </p:blipFill>
                      <p:spPr>
                        <a:xfrm>
                          <a:off x="1259632" y="3140968"/>
                          <a:ext cx="6413326" cy="2391500"/>
                        </a:xfrm>
                        <a:prstGeom prst="rect">
                          <a:avLst/>
                        </a:prstGeom>
                      </p:spPr>
                    </p:pic>
                  </p:oleObj>
                </mc:Fallback>
              </mc:AlternateContent>
            </a:graphicData>
          </a:graphic>
        </p:graphicFrame>
        <p:sp>
          <p:nvSpPr>
            <p:cNvPr id="3" name="右大括号 2"/>
            <p:cNvSpPr/>
            <p:nvPr/>
          </p:nvSpPr>
          <p:spPr>
            <a:xfrm rot="5400000">
              <a:off x="5184068" y="3392996"/>
              <a:ext cx="504056" cy="460851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5147774"/>
                </p:ext>
              </p:extLst>
            </p:nvPr>
          </p:nvGraphicFramePr>
          <p:xfrm>
            <a:off x="4926508" y="6093296"/>
            <a:ext cx="1019175" cy="352425"/>
          </p:xfrm>
          <a:graphic>
            <a:graphicData uri="http://schemas.openxmlformats.org/presentationml/2006/ole">
              <mc:AlternateContent xmlns:mc="http://schemas.openxmlformats.org/markup-compatibility/2006">
                <mc:Choice xmlns:v="urn:schemas-microsoft-com:vml" Requires="v">
                  <p:oleObj spid="_x0000_s43075" name="Formula" r:id="rId5" imgW="514440" imgH="177840" progId="Equation.Ribbit">
                    <p:embed/>
                  </p:oleObj>
                </mc:Choice>
                <mc:Fallback>
                  <p:oleObj name="Formula" r:id="rId5" imgW="514440" imgH="177840" progId="Equation.Ribbit">
                    <p:embed/>
                    <p:pic>
                      <p:nvPicPr>
                        <p:cNvPr id="0" name=""/>
                        <p:cNvPicPr/>
                        <p:nvPr/>
                      </p:nvPicPr>
                      <p:blipFill>
                        <a:blip r:embed="rId6"/>
                        <a:stretch>
                          <a:fillRect/>
                        </a:stretch>
                      </p:blipFill>
                      <p:spPr>
                        <a:xfrm>
                          <a:off x="4926508" y="6093296"/>
                          <a:ext cx="1019175" cy="352425"/>
                        </a:xfrm>
                        <a:prstGeom prst="rect">
                          <a:avLst/>
                        </a:prstGeom>
                      </p:spPr>
                    </p:pic>
                  </p:oleObj>
                </mc:Fallback>
              </mc:AlternateContent>
            </a:graphicData>
          </a:graphic>
        </p:graphicFrame>
      </p:grpSp>
    </p:spTree>
    <p:extLst>
      <p:ext uri="{BB962C8B-B14F-4D97-AF65-F5344CB8AC3E}">
        <p14:creationId xmlns:p14="http://schemas.microsoft.com/office/powerpoint/2010/main" val="1361112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fontScale="90000"/>
          </a:bodyPr>
          <a:lstStyle/>
          <a:p>
            <a:pPr eaLnBrk="1" hangingPunct="1"/>
            <a:r>
              <a:rPr lang="en-US" altLang="zh-CN" dirty="0" smtClean="0"/>
              <a:t>Approximate Inference for </a:t>
            </a:r>
            <a:br>
              <a:rPr lang="en-US" altLang="zh-CN" dirty="0" smtClean="0"/>
            </a:br>
            <a:r>
              <a:rPr lang="en-US" altLang="zh-CN" dirty="0" smtClean="0"/>
              <a:t>Modular Networks</a:t>
            </a:r>
            <a:endParaRPr lang="zh-CN" altLang="en-US" dirty="0" smtClean="0"/>
          </a:p>
        </p:txBody>
      </p:sp>
      <p:sp>
        <p:nvSpPr>
          <p:cNvPr id="26627" name="内容占位符 2"/>
          <p:cNvSpPr>
            <a:spLocks noGrp="1"/>
          </p:cNvSpPr>
          <p:nvPr>
            <p:ph idx="1"/>
          </p:nvPr>
        </p:nvSpPr>
        <p:spPr/>
        <p:txBody>
          <a:bodyPr/>
          <a:lstStyle/>
          <a:p>
            <a:pPr eaLnBrk="1" hangingPunct="1"/>
            <a:r>
              <a:rPr lang="en-US" altLang="zh-CN" dirty="0" smtClean="0"/>
              <a:t>F is a functional of q; find approximation to posterior by optimizing approximation to evidence</a:t>
            </a:r>
          </a:p>
          <a:p>
            <a:pPr eaLnBrk="1" hangingPunct="1"/>
            <a:r>
              <a:rPr lang="en-US" altLang="zh-CN" dirty="0" smtClean="0"/>
              <a:t>Take q(z, </a:t>
            </a:r>
            <a:r>
              <a:rPr lang="el-GR" altLang="zh-CN" dirty="0" smtClean="0"/>
              <a:t>π, θ)=</a:t>
            </a:r>
            <a:r>
              <a:rPr lang="en-US" altLang="zh-CN" dirty="0" smtClean="0"/>
              <a:t>q(z)q(</a:t>
            </a:r>
            <a:r>
              <a:rPr lang="el-GR" altLang="zh-CN" dirty="0" smtClean="0"/>
              <a:t>π)</a:t>
            </a:r>
            <a:r>
              <a:rPr lang="en-US" altLang="zh-CN" dirty="0" smtClean="0"/>
              <a:t>q(</a:t>
            </a:r>
            <a:r>
              <a:rPr lang="el-GR" altLang="zh-CN" dirty="0" smtClean="0"/>
              <a:t>θ); </a:t>
            </a:r>
            <a:r>
              <a:rPr lang="en-US" altLang="zh-CN" dirty="0" err="1" smtClean="0"/>
              <a:t>Q</a:t>
            </a:r>
            <a:r>
              <a:rPr lang="en-US" altLang="zh-CN" baseline="-25000" dirty="0" err="1" smtClean="0"/>
              <a:t>i</a:t>
            </a:r>
            <a:r>
              <a:rPr lang="el-GR" altLang="zh-CN" baseline="-25000" dirty="0" smtClean="0"/>
              <a:t>μ </a:t>
            </a:r>
            <a:r>
              <a:rPr lang="en-US" altLang="zh-CN" dirty="0" smtClean="0"/>
              <a:t>is probability of node </a:t>
            </a:r>
            <a:r>
              <a:rPr lang="en-US" altLang="zh-CN" dirty="0" err="1" smtClean="0"/>
              <a:t>i</a:t>
            </a:r>
            <a:r>
              <a:rPr lang="en-US" altLang="zh-CN" dirty="0" smtClean="0"/>
              <a:t> in module </a:t>
            </a:r>
            <a:r>
              <a:rPr lang="el-GR" altLang="zh-CN" dirty="0" smtClean="0"/>
              <a:t>μ</a:t>
            </a:r>
          </a:p>
          <a:p>
            <a:pPr eaLnBrk="1" hangingPunct="1"/>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1781371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dirty="0" smtClean="0"/>
              <a:t>Network Modular</a:t>
            </a:r>
            <a:endParaRPr lang="zh-CN" altLang="en-US" dirty="0" smtClean="0"/>
          </a:p>
        </p:txBody>
      </p:sp>
      <p:pic>
        <p:nvPicPr>
          <p:cNvPr id="10244" name="Picture 4" descr="network"/>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3472" y="2564904"/>
            <a:ext cx="3940696" cy="3758818"/>
          </a:xfrm>
          <a:prstGeom prst="rect">
            <a:avLst/>
          </a:prstGeom>
          <a:noFill/>
          <a:ln w="9525">
            <a:noFill/>
            <a:miter lim="800000"/>
            <a:headEnd/>
            <a:tailEnd/>
          </a:ln>
        </p:spPr>
      </p:pic>
    </p:spTree>
    <p:extLst>
      <p:ext uri="{BB962C8B-B14F-4D97-AF65-F5344CB8AC3E}">
        <p14:creationId xmlns:p14="http://schemas.microsoft.com/office/powerpoint/2010/main" val="1700024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en-US" altLang="zh-CN" smtClean="0"/>
              <a:t>Variational Bayesian</a:t>
            </a:r>
            <a:endParaRPr lang="zh-CN" altLang="en-US" smtClean="0"/>
          </a:p>
        </p:txBody>
      </p:sp>
      <p:graphicFrame>
        <p:nvGraphicFramePr>
          <p:cNvPr id="2" name="对象 1"/>
          <p:cNvGraphicFramePr>
            <a:graphicFrameLocks noChangeAspect="1"/>
          </p:cNvGraphicFramePr>
          <p:nvPr>
            <p:extLst>
              <p:ext uri="{D42A27DB-BD31-4B8C-83A1-F6EECF244321}">
                <p14:modId xmlns:p14="http://schemas.microsoft.com/office/powerpoint/2010/main" val="2160787723"/>
              </p:ext>
            </p:extLst>
          </p:nvPr>
        </p:nvGraphicFramePr>
        <p:xfrm>
          <a:off x="1676400" y="1700213"/>
          <a:ext cx="6099175" cy="3886200"/>
        </p:xfrm>
        <a:graphic>
          <a:graphicData uri="http://schemas.openxmlformats.org/presentationml/2006/ole">
            <mc:AlternateContent xmlns:mc="http://schemas.openxmlformats.org/markup-compatibility/2006">
              <mc:Choice xmlns:v="urn:schemas-microsoft-com:vml" Requires="v">
                <p:oleObj spid="_x0000_s42019" name="Formula" r:id="rId3" imgW="3077280" imgH="1959840" progId="Equation.Ribbit">
                  <p:embed/>
                </p:oleObj>
              </mc:Choice>
              <mc:Fallback>
                <p:oleObj name="Formula" r:id="rId3" imgW="3077280" imgH="1959840" progId="Equation.Ribbit">
                  <p:embed/>
                  <p:pic>
                    <p:nvPicPr>
                      <p:cNvPr id="0" name=""/>
                      <p:cNvPicPr/>
                      <p:nvPr/>
                    </p:nvPicPr>
                    <p:blipFill>
                      <a:blip r:embed="rId4"/>
                      <a:stretch>
                        <a:fillRect/>
                      </a:stretch>
                    </p:blipFill>
                    <p:spPr>
                      <a:xfrm>
                        <a:off x="1676400" y="1700213"/>
                        <a:ext cx="6099175" cy="3886200"/>
                      </a:xfrm>
                      <a:prstGeom prst="rect">
                        <a:avLst/>
                      </a:prstGeom>
                    </p:spPr>
                  </p:pic>
                </p:oleObj>
              </mc:Fallback>
            </mc:AlternateContent>
          </a:graphicData>
        </a:graphic>
      </p:graphicFrame>
    </p:spTree>
    <p:extLst>
      <p:ext uri="{BB962C8B-B14F-4D97-AF65-F5344CB8AC3E}">
        <p14:creationId xmlns:p14="http://schemas.microsoft.com/office/powerpoint/2010/main" val="1434095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mtClean="0"/>
              <a:t>Variational Bayesian</a:t>
            </a:r>
            <a:endParaRPr lang="zh-CN" altLang="en-US" smtClean="0"/>
          </a:p>
        </p:txBody>
      </p:sp>
      <p:sp>
        <p:nvSpPr>
          <p:cNvPr id="28675" name="内容占位符 2"/>
          <p:cNvSpPr>
            <a:spLocks noGrp="1"/>
          </p:cNvSpPr>
          <p:nvPr>
            <p:ph idx="1"/>
          </p:nvPr>
        </p:nvSpPr>
        <p:spPr/>
        <p:txBody>
          <a:bodyPr/>
          <a:lstStyle/>
          <a:p>
            <a:pPr eaLnBrk="1" hangingPunct="1"/>
            <a:r>
              <a:rPr lang="en-US" altLang="zh-CN" smtClean="0"/>
              <a:t>Where the expected counts</a:t>
            </a:r>
            <a:endParaRPr lang="zh-CN" altLang="en-US" smtClean="0"/>
          </a:p>
        </p:txBody>
      </p:sp>
      <p:graphicFrame>
        <p:nvGraphicFramePr>
          <p:cNvPr id="2" name="对象 1"/>
          <p:cNvGraphicFramePr>
            <a:graphicFrameLocks noChangeAspect="1"/>
          </p:cNvGraphicFramePr>
          <p:nvPr>
            <p:extLst>
              <p:ext uri="{D42A27DB-BD31-4B8C-83A1-F6EECF244321}">
                <p14:modId xmlns:p14="http://schemas.microsoft.com/office/powerpoint/2010/main" val="2162990077"/>
              </p:ext>
            </p:extLst>
          </p:nvPr>
        </p:nvGraphicFramePr>
        <p:xfrm>
          <a:off x="3249613" y="2565400"/>
          <a:ext cx="2747962" cy="3303588"/>
        </p:xfrm>
        <a:graphic>
          <a:graphicData uri="http://schemas.openxmlformats.org/presentationml/2006/ole">
            <mc:AlternateContent xmlns:mc="http://schemas.openxmlformats.org/markup-compatibility/2006">
              <mc:Choice xmlns:v="urn:schemas-microsoft-com:vml" Requires="v">
                <p:oleObj spid="_x0000_s40995" name="Formula" r:id="rId3" imgW="1385640" imgH="1666440" progId="Equation.Ribbit">
                  <p:embed/>
                </p:oleObj>
              </mc:Choice>
              <mc:Fallback>
                <p:oleObj name="Formula" r:id="rId3" imgW="1385640" imgH="1666440" progId="Equation.Ribbit">
                  <p:embed/>
                  <p:pic>
                    <p:nvPicPr>
                      <p:cNvPr id="0" name=""/>
                      <p:cNvPicPr/>
                      <p:nvPr/>
                    </p:nvPicPr>
                    <p:blipFill>
                      <a:blip r:embed="rId4"/>
                      <a:stretch>
                        <a:fillRect/>
                      </a:stretch>
                    </p:blipFill>
                    <p:spPr>
                      <a:xfrm>
                        <a:off x="3249613" y="2565400"/>
                        <a:ext cx="2747962" cy="3303588"/>
                      </a:xfrm>
                      <a:prstGeom prst="rect">
                        <a:avLst/>
                      </a:prstGeom>
                    </p:spPr>
                  </p:pic>
                </p:oleObj>
              </mc:Fallback>
            </mc:AlternateContent>
          </a:graphicData>
        </a:graphic>
      </p:graphicFrame>
    </p:spTree>
    <p:extLst>
      <p:ext uri="{BB962C8B-B14F-4D97-AF65-F5344CB8AC3E}">
        <p14:creationId xmlns:p14="http://schemas.microsoft.com/office/powerpoint/2010/main" val="2214927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Variational</a:t>
            </a:r>
            <a:r>
              <a:rPr lang="en-US" altLang="zh-CN" dirty="0" smtClean="0"/>
              <a:t> Bayesian Method</a:t>
            </a:r>
            <a:endParaRPr lang="zh-CN" altLang="en-US" dirty="0"/>
          </a:p>
        </p:txBody>
      </p:sp>
      <p:sp>
        <p:nvSpPr>
          <p:cNvPr id="3" name="内容占位符 2"/>
          <p:cNvSpPr>
            <a:spLocks noGrp="1"/>
          </p:cNvSpPr>
          <p:nvPr>
            <p:ph idx="1"/>
          </p:nvPr>
        </p:nvSpPr>
        <p:spPr/>
        <p:txBody>
          <a:bodyPr/>
          <a:lstStyle/>
          <a:p>
            <a:r>
              <a:rPr lang="zh-CN" altLang="en-US" dirty="0" smtClean="0"/>
              <a:t>问题：</a:t>
            </a:r>
            <a:endParaRPr lang="en-US" altLang="zh-CN" dirty="0" smtClean="0"/>
          </a:p>
          <a:p>
            <a:pPr>
              <a:buNone/>
            </a:pPr>
            <a:r>
              <a:rPr lang="en-US" altLang="zh-CN" dirty="0" smtClean="0"/>
              <a:t>    </a:t>
            </a:r>
            <a:r>
              <a:rPr lang="zh-CN" altLang="en-US" dirty="0" smtClean="0"/>
              <a:t>给定数据</a:t>
            </a:r>
            <a:r>
              <a:rPr lang="en-US" altLang="zh-CN" dirty="0" smtClean="0"/>
              <a:t>D, </a:t>
            </a:r>
            <a:r>
              <a:rPr lang="zh-CN" altLang="en-US" dirty="0" smtClean="0"/>
              <a:t>缺失数据</a:t>
            </a:r>
            <a:r>
              <a:rPr lang="en-US" altLang="zh-CN" dirty="0" smtClean="0"/>
              <a:t>Z={Z</a:t>
            </a:r>
            <a:r>
              <a:rPr lang="en-US" altLang="zh-CN" baseline="-25000" dirty="0" smtClean="0"/>
              <a:t>1</a:t>
            </a:r>
            <a:r>
              <a:rPr lang="en-US" altLang="zh-CN" dirty="0" smtClean="0"/>
              <a:t>, Z</a:t>
            </a:r>
            <a:r>
              <a:rPr lang="en-US" altLang="zh-CN" baseline="-25000" dirty="0" smtClean="0"/>
              <a:t>2</a:t>
            </a:r>
            <a:r>
              <a:rPr lang="en-US" altLang="zh-CN" dirty="0" smtClean="0"/>
              <a:t>,…,</a:t>
            </a:r>
            <a:r>
              <a:rPr lang="en-US" altLang="zh-CN" dirty="0" err="1" smtClean="0"/>
              <a:t>Z</a:t>
            </a:r>
            <a:r>
              <a:rPr lang="en-US" altLang="zh-CN" baseline="-25000" dirty="0" err="1" smtClean="0"/>
              <a:t>k</a:t>
            </a:r>
            <a:r>
              <a:rPr lang="en-US" altLang="zh-CN" dirty="0" smtClean="0"/>
              <a:t>}, </a:t>
            </a:r>
            <a:r>
              <a:rPr lang="zh-CN" altLang="en-US" dirty="0" smtClean="0"/>
              <a:t>极大化后验概率分布             </a:t>
            </a:r>
            <a:r>
              <a:rPr lang="en-US" altLang="zh-CN" dirty="0" smtClean="0"/>
              <a:t>,</a:t>
            </a:r>
            <a:r>
              <a:rPr lang="zh-CN" altLang="en-US" dirty="0" smtClean="0"/>
              <a:t>目标函数复杂，很难得到</a:t>
            </a:r>
            <a:r>
              <a:rPr lang="en-US" altLang="zh-CN" dirty="0" smtClean="0"/>
              <a:t>Close form.</a:t>
            </a:r>
          </a:p>
          <a:p>
            <a:r>
              <a:rPr lang="zh-CN" altLang="en-US" dirty="0" smtClean="0"/>
              <a:t>策略</a:t>
            </a:r>
            <a:endParaRPr lang="en-US" altLang="zh-CN" dirty="0" smtClean="0"/>
          </a:p>
          <a:p>
            <a:pPr>
              <a:buNone/>
            </a:pPr>
            <a:r>
              <a:rPr lang="zh-CN" altLang="en-US" dirty="0" smtClean="0"/>
              <a:t>    寻找一个合适的近似分布</a:t>
            </a:r>
            <a:r>
              <a:rPr lang="en-US" altLang="zh-CN" dirty="0" smtClean="0"/>
              <a:t>Q(Z)</a:t>
            </a:r>
          </a:p>
          <a:p>
            <a:pPr>
              <a:buNone/>
            </a:pPr>
            <a:endParaRPr lang="en-US" altLang="zh-CN" dirty="0" smtClean="0"/>
          </a:p>
          <a:p>
            <a:endParaRPr lang="en-US" altLang="zh-CN" dirty="0" smtClean="0"/>
          </a:p>
          <a:p>
            <a:endParaRPr lang="en-US" altLang="zh-CN" dirty="0" smtClean="0"/>
          </a:p>
          <a:p>
            <a:endParaRPr lang="zh-CN" altLang="en-US" dirty="0"/>
          </a:p>
        </p:txBody>
      </p:sp>
      <p:graphicFrame>
        <p:nvGraphicFramePr>
          <p:cNvPr id="4" name="对象 3"/>
          <p:cNvGraphicFramePr>
            <a:graphicFrameLocks noChangeAspect="1"/>
          </p:cNvGraphicFramePr>
          <p:nvPr/>
        </p:nvGraphicFramePr>
        <p:xfrm>
          <a:off x="3419872" y="2852936"/>
          <a:ext cx="1003300" cy="352425"/>
        </p:xfrm>
        <a:graphic>
          <a:graphicData uri="http://schemas.openxmlformats.org/presentationml/2006/ole">
            <mc:AlternateContent xmlns:mc="http://schemas.openxmlformats.org/markup-compatibility/2006">
              <mc:Choice xmlns:v="urn:schemas-microsoft-com:vml" Requires="v">
                <p:oleObj spid="_x0000_s4147" name="Formula" r:id="rId3" imgW="505460" imgH="177800" progId="Equation.Ribbit">
                  <p:embed/>
                </p:oleObj>
              </mc:Choice>
              <mc:Fallback>
                <p:oleObj name="Formula" r:id="rId3" imgW="505460" imgH="177800" progId="Equation.Ribbit">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852936"/>
                        <a:ext cx="10033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9838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如何近似</a:t>
            </a:r>
            <a:endParaRPr lang="zh-CN" altLang="en-US" dirty="0"/>
          </a:p>
        </p:txBody>
      </p:sp>
      <p:sp>
        <p:nvSpPr>
          <p:cNvPr id="3" name="内容占位符 2"/>
          <p:cNvSpPr>
            <a:spLocks noGrp="1"/>
          </p:cNvSpPr>
          <p:nvPr>
            <p:ph idx="1"/>
          </p:nvPr>
        </p:nvSpPr>
        <p:spPr/>
        <p:txBody>
          <a:bodyPr/>
          <a:lstStyle/>
          <a:p>
            <a:r>
              <a:rPr lang="zh-CN" altLang="en-US" dirty="0" smtClean="0"/>
              <a:t>解决两个问题</a:t>
            </a:r>
            <a:endParaRPr lang="en-US" altLang="zh-CN" dirty="0" smtClean="0"/>
          </a:p>
          <a:p>
            <a:pPr lvl="1"/>
            <a:r>
              <a:rPr lang="zh-CN" altLang="en-US" dirty="0" smtClean="0"/>
              <a:t>如何度量</a:t>
            </a:r>
            <a:r>
              <a:rPr lang="en-US" altLang="zh-CN" dirty="0" smtClean="0"/>
              <a:t>Q(Z)</a:t>
            </a:r>
            <a:r>
              <a:rPr lang="zh-CN" altLang="en-US" dirty="0" smtClean="0"/>
              <a:t>和</a:t>
            </a:r>
            <a:r>
              <a:rPr lang="en-US" altLang="zh-CN" dirty="0" smtClean="0"/>
              <a:t>P(Z | D)</a:t>
            </a:r>
            <a:r>
              <a:rPr lang="zh-CN" altLang="en-US" dirty="0" smtClean="0"/>
              <a:t>的差异</a:t>
            </a:r>
            <a:endParaRPr lang="en-US" altLang="zh-CN" dirty="0" smtClean="0"/>
          </a:p>
          <a:p>
            <a:pPr lvl="1">
              <a:buNone/>
            </a:pPr>
            <a:r>
              <a:rPr lang="en-US" altLang="zh-CN" dirty="0" smtClean="0"/>
              <a:t>   </a:t>
            </a:r>
          </a:p>
          <a:p>
            <a:pPr lvl="1">
              <a:buNone/>
            </a:pPr>
            <a:r>
              <a:rPr lang="en-US" altLang="zh-CN" dirty="0" smtClean="0"/>
              <a:t>    </a:t>
            </a:r>
            <a:r>
              <a:rPr lang="en-US" altLang="zh-CN" dirty="0" err="1" smtClean="0"/>
              <a:t>Kullback-Leibler</a:t>
            </a:r>
            <a:r>
              <a:rPr lang="en-US" altLang="zh-CN" dirty="0" smtClean="0"/>
              <a:t> Divergence</a:t>
            </a:r>
          </a:p>
          <a:p>
            <a:pPr lvl="1"/>
            <a:endParaRPr lang="en-US" altLang="zh-CN" dirty="0" smtClean="0"/>
          </a:p>
          <a:p>
            <a:pPr lvl="1"/>
            <a:r>
              <a:rPr lang="zh-CN" altLang="en-US" dirty="0" smtClean="0"/>
              <a:t>如何得到简单的分布</a:t>
            </a:r>
            <a:r>
              <a:rPr lang="en-US" altLang="zh-CN" dirty="0" smtClean="0"/>
              <a:t>Q(Z)</a:t>
            </a:r>
          </a:p>
          <a:p>
            <a:pPr lvl="1">
              <a:buNone/>
            </a:pPr>
            <a:r>
              <a:rPr lang="en-US" altLang="zh-CN" dirty="0" smtClean="0"/>
              <a:t>   </a:t>
            </a:r>
          </a:p>
          <a:p>
            <a:pPr lvl="1">
              <a:buNone/>
            </a:pPr>
            <a:r>
              <a:rPr lang="en-US" altLang="zh-CN" dirty="0" smtClean="0"/>
              <a:t>    </a:t>
            </a:r>
            <a:r>
              <a:rPr lang="zh-CN" altLang="en-US" dirty="0" smtClean="0"/>
              <a:t>可分解分布</a:t>
            </a:r>
            <a:r>
              <a:rPr lang="en-US" altLang="zh-CN" dirty="0" smtClean="0"/>
              <a:t>(Factorized Approximation)</a:t>
            </a:r>
            <a:endParaRPr lang="zh-CN" altLang="en-US" dirty="0"/>
          </a:p>
        </p:txBody>
      </p:sp>
    </p:spTree>
    <p:extLst>
      <p:ext uri="{BB962C8B-B14F-4D97-AF65-F5344CB8AC3E}">
        <p14:creationId xmlns:p14="http://schemas.microsoft.com/office/powerpoint/2010/main" val="3533923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Kullback-Leibler</a:t>
            </a:r>
            <a:r>
              <a:rPr lang="en-US" altLang="zh-CN" dirty="0" smtClean="0"/>
              <a:t> Divergence</a:t>
            </a:r>
            <a:endParaRPr lang="zh-CN" altLang="en-US" dirty="0"/>
          </a:p>
        </p:txBody>
      </p:sp>
      <p:sp>
        <p:nvSpPr>
          <p:cNvPr id="5" name="内容占位符 4"/>
          <p:cNvSpPr>
            <a:spLocks noGrp="1"/>
          </p:cNvSpPr>
          <p:nvPr>
            <p:ph idx="1"/>
          </p:nvPr>
        </p:nvSpPr>
        <p:spPr/>
        <p:txBody>
          <a:bodyPr/>
          <a:lstStyle/>
          <a:p>
            <a:endParaRPr lang="en-US" altLang="zh-CN" dirty="0" smtClean="0"/>
          </a:p>
          <a:p>
            <a:endParaRPr lang="en-US" altLang="zh-CN" dirty="0" smtClean="0"/>
          </a:p>
          <a:p>
            <a:r>
              <a:rPr lang="zh-CN" altLang="en-US" dirty="0" smtClean="0"/>
              <a:t>具有如下三个性质</a:t>
            </a:r>
            <a:endParaRPr lang="en-US" altLang="zh-CN" dirty="0"/>
          </a:p>
          <a:p>
            <a:pPr lvl="1"/>
            <a:r>
              <a:rPr lang="zh-CN" altLang="en-US" dirty="0" smtClean="0"/>
              <a:t>不对称性：</a:t>
            </a:r>
            <a:endParaRPr lang="en-US" altLang="zh-CN" dirty="0" smtClean="0"/>
          </a:p>
          <a:p>
            <a:pPr lvl="1"/>
            <a:r>
              <a:rPr lang="zh-CN" altLang="en-US" dirty="0" smtClean="0"/>
              <a:t>非负性：                          当且仅当</a:t>
            </a:r>
            <a:r>
              <a:rPr lang="en-US" altLang="zh-CN" dirty="0" smtClean="0"/>
              <a:t>p=q</a:t>
            </a:r>
            <a:r>
              <a:rPr lang="zh-CN" altLang="en-US" dirty="0" smtClean="0"/>
              <a:t>时为</a:t>
            </a:r>
            <a:r>
              <a:rPr lang="en-US" altLang="zh-CN" dirty="0" smtClean="0"/>
              <a:t>0’</a:t>
            </a:r>
          </a:p>
          <a:p>
            <a:pPr lvl="1"/>
            <a:r>
              <a:rPr lang="zh-CN" altLang="en-US" dirty="0" smtClean="0"/>
              <a:t>不满足三角不等式</a:t>
            </a:r>
            <a:endParaRPr lang="zh-CN" altLang="en-US" dirty="0"/>
          </a:p>
        </p:txBody>
      </p:sp>
      <p:graphicFrame>
        <p:nvGraphicFramePr>
          <p:cNvPr id="4" name="对象 3"/>
          <p:cNvGraphicFramePr>
            <a:graphicFrameLocks noChangeAspect="1"/>
          </p:cNvGraphicFramePr>
          <p:nvPr/>
        </p:nvGraphicFramePr>
        <p:xfrm>
          <a:off x="2339752" y="1772816"/>
          <a:ext cx="3776662" cy="830262"/>
        </p:xfrm>
        <a:graphic>
          <a:graphicData uri="http://schemas.openxmlformats.org/presentationml/2006/ole">
            <mc:AlternateContent xmlns:mc="http://schemas.openxmlformats.org/markup-compatibility/2006">
              <mc:Choice xmlns:v="urn:schemas-microsoft-com:vml" Requires="v">
                <p:oleObj spid="_x0000_s5249" name="Formula" r:id="rId3" imgW="1905000" imgH="419100" progId="Equation.Ribbit">
                  <p:embed/>
                </p:oleObj>
              </mc:Choice>
              <mc:Fallback>
                <p:oleObj name="Formula" r:id="rId3" imgW="1905000" imgH="419100" progId="Equation.Ribbit">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772816"/>
                        <a:ext cx="3776662"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55789591"/>
              </p:ext>
            </p:extLst>
          </p:nvPr>
        </p:nvGraphicFramePr>
        <p:xfrm>
          <a:off x="3078903" y="3429000"/>
          <a:ext cx="2946400" cy="352425"/>
        </p:xfrm>
        <a:graphic>
          <a:graphicData uri="http://schemas.openxmlformats.org/presentationml/2006/ole">
            <mc:AlternateContent xmlns:mc="http://schemas.openxmlformats.org/markup-compatibility/2006">
              <mc:Choice xmlns:v="urn:schemas-microsoft-com:vml" Requires="v">
                <p:oleObj spid="_x0000_s5250" name="Formula" r:id="rId5" imgW="1486080" imgH="177840" progId="Equation.Ribbit">
                  <p:embed/>
                </p:oleObj>
              </mc:Choice>
              <mc:Fallback>
                <p:oleObj name="Formula" r:id="rId5" imgW="1486080" imgH="177840" progId="Equation.Ribbit">
                  <p:embed/>
                  <p:pic>
                    <p:nvPicPr>
                      <p:cNvPr id="0" name=""/>
                      <p:cNvPicPr/>
                      <p:nvPr/>
                    </p:nvPicPr>
                    <p:blipFill>
                      <a:blip r:embed="rId6"/>
                      <a:stretch>
                        <a:fillRect/>
                      </a:stretch>
                    </p:blipFill>
                    <p:spPr>
                      <a:xfrm>
                        <a:off x="3078903" y="3429000"/>
                        <a:ext cx="2946400" cy="352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00710653"/>
              </p:ext>
            </p:extLst>
          </p:nvPr>
        </p:nvGraphicFramePr>
        <p:xfrm>
          <a:off x="2771800" y="3933056"/>
          <a:ext cx="1908175" cy="352425"/>
        </p:xfrm>
        <a:graphic>
          <a:graphicData uri="http://schemas.openxmlformats.org/presentationml/2006/ole">
            <mc:AlternateContent xmlns:mc="http://schemas.openxmlformats.org/markup-compatibility/2006">
              <mc:Choice xmlns:v="urn:schemas-microsoft-com:vml" Requires="v">
                <p:oleObj spid="_x0000_s5251" name="Formula" r:id="rId7" imgW="961560" imgH="177840" progId="Equation.Ribbit">
                  <p:embed/>
                </p:oleObj>
              </mc:Choice>
              <mc:Fallback>
                <p:oleObj name="Formula" r:id="rId7" imgW="961560" imgH="177840" progId="Equation.Ribbit">
                  <p:embed/>
                  <p:pic>
                    <p:nvPicPr>
                      <p:cNvPr id="0" name="对象 2"/>
                      <p:cNvPicPr>
                        <a:picLocks noChangeAspect="1" noChangeArrowheads="1"/>
                      </p:cNvPicPr>
                      <p:nvPr/>
                    </p:nvPicPr>
                    <p:blipFill>
                      <a:blip r:embed="rId8"/>
                      <a:srcRect/>
                      <a:stretch>
                        <a:fillRect/>
                      </a:stretch>
                    </p:blipFill>
                    <p:spPr bwMode="auto">
                      <a:xfrm>
                        <a:off x="2771800" y="3933056"/>
                        <a:ext cx="19081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7614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优化基础</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故令</a:t>
            </a:r>
            <a:endParaRPr lang="en-US" altLang="zh-CN" dirty="0" smtClean="0"/>
          </a:p>
          <a:p>
            <a:endParaRPr lang="en-US" altLang="zh-CN" dirty="0"/>
          </a:p>
          <a:p>
            <a:r>
              <a:rPr lang="zh-CN" altLang="en-US" dirty="0"/>
              <a:t>则</a:t>
            </a:r>
          </a:p>
        </p:txBody>
      </p:sp>
      <p:pic>
        <p:nvPicPr>
          <p:cNvPr id="252932" name="Picture 4"/>
          <p:cNvPicPr>
            <a:picLocks noChangeAspect="1" noChangeArrowheads="1"/>
          </p:cNvPicPr>
          <p:nvPr/>
        </p:nvPicPr>
        <p:blipFill>
          <a:blip r:embed="rId3" cstate="print"/>
          <a:srcRect/>
          <a:stretch>
            <a:fillRect/>
          </a:stretch>
        </p:blipFill>
        <p:spPr bwMode="auto">
          <a:xfrm>
            <a:off x="6876256" y="4725144"/>
            <a:ext cx="2009775" cy="1628775"/>
          </a:xfrm>
          <a:prstGeom prst="rect">
            <a:avLst/>
          </a:prstGeom>
          <a:noFill/>
          <a:ln w="9525">
            <a:noFill/>
            <a:miter lim="800000"/>
            <a:headEnd/>
            <a:tailEnd/>
          </a:ln>
        </p:spPr>
      </p:pic>
      <p:graphicFrame>
        <p:nvGraphicFramePr>
          <p:cNvPr id="2" name="对象 1"/>
          <p:cNvGraphicFramePr>
            <a:graphicFrameLocks noChangeAspect="1"/>
          </p:cNvGraphicFramePr>
          <p:nvPr>
            <p:extLst>
              <p:ext uri="{D42A27DB-BD31-4B8C-83A1-F6EECF244321}">
                <p14:modId xmlns:p14="http://schemas.microsoft.com/office/powerpoint/2010/main" val="1811825978"/>
              </p:ext>
            </p:extLst>
          </p:nvPr>
        </p:nvGraphicFramePr>
        <p:xfrm>
          <a:off x="1985576" y="1700808"/>
          <a:ext cx="4884738" cy="1743075"/>
        </p:xfrm>
        <a:graphic>
          <a:graphicData uri="http://schemas.openxmlformats.org/presentationml/2006/ole">
            <mc:AlternateContent xmlns:mc="http://schemas.openxmlformats.org/markup-compatibility/2006">
              <mc:Choice xmlns:v="urn:schemas-microsoft-com:vml" Requires="v">
                <p:oleObj spid="_x0000_s38039" name="Formula" r:id="rId4" imgW="2463840" imgH="877680" progId="Equation.Ribbit">
                  <p:embed/>
                </p:oleObj>
              </mc:Choice>
              <mc:Fallback>
                <p:oleObj name="Formula" r:id="rId4" imgW="2463840" imgH="877680" progId="Equation.Ribbit">
                  <p:embed/>
                  <p:pic>
                    <p:nvPicPr>
                      <p:cNvPr id="0" name=""/>
                      <p:cNvPicPr/>
                      <p:nvPr/>
                    </p:nvPicPr>
                    <p:blipFill>
                      <a:blip r:embed="rId5"/>
                      <a:stretch>
                        <a:fillRect/>
                      </a:stretch>
                    </p:blipFill>
                    <p:spPr>
                      <a:xfrm>
                        <a:off x="1985576" y="1700808"/>
                        <a:ext cx="4884738" cy="17430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3520576"/>
              </p:ext>
            </p:extLst>
          </p:nvPr>
        </p:nvGraphicFramePr>
        <p:xfrm>
          <a:off x="2699792" y="3922230"/>
          <a:ext cx="3325812" cy="830262"/>
        </p:xfrm>
        <a:graphic>
          <a:graphicData uri="http://schemas.openxmlformats.org/presentationml/2006/ole">
            <mc:AlternateContent xmlns:mc="http://schemas.openxmlformats.org/markup-compatibility/2006">
              <mc:Choice xmlns:v="urn:schemas-microsoft-com:vml" Requires="v">
                <p:oleObj spid="_x0000_s38040" name="Formula" r:id="rId6" imgW="1677960" imgH="419400" progId="Equation.Ribbit">
                  <p:embed/>
                </p:oleObj>
              </mc:Choice>
              <mc:Fallback>
                <p:oleObj name="Formula" r:id="rId6" imgW="1677960" imgH="419400" progId="Equation.Ribbit">
                  <p:embed/>
                  <p:pic>
                    <p:nvPicPr>
                      <p:cNvPr id="0" name=""/>
                      <p:cNvPicPr/>
                      <p:nvPr/>
                    </p:nvPicPr>
                    <p:blipFill>
                      <a:blip r:embed="rId7"/>
                      <a:stretch>
                        <a:fillRect/>
                      </a:stretch>
                    </p:blipFill>
                    <p:spPr>
                      <a:xfrm>
                        <a:off x="2699792" y="3922230"/>
                        <a:ext cx="3325812" cy="8302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22897555"/>
              </p:ext>
            </p:extLst>
          </p:nvPr>
        </p:nvGraphicFramePr>
        <p:xfrm>
          <a:off x="2411760" y="5363318"/>
          <a:ext cx="4016375" cy="352425"/>
        </p:xfrm>
        <a:graphic>
          <a:graphicData uri="http://schemas.openxmlformats.org/presentationml/2006/ole">
            <mc:AlternateContent xmlns:mc="http://schemas.openxmlformats.org/markup-compatibility/2006">
              <mc:Choice xmlns:v="urn:schemas-microsoft-com:vml" Requires="v">
                <p:oleObj spid="_x0000_s38041" name="Formula" r:id="rId8" imgW="2025720" imgH="177840" progId="Equation.Ribbit">
                  <p:embed/>
                </p:oleObj>
              </mc:Choice>
              <mc:Fallback>
                <p:oleObj name="Formula" r:id="rId8" imgW="2025720" imgH="177840" progId="Equation.Ribbit">
                  <p:embed/>
                  <p:pic>
                    <p:nvPicPr>
                      <p:cNvPr id="0" name=""/>
                      <p:cNvPicPr/>
                      <p:nvPr/>
                    </p:nvPicPr>
                    <p:blipFill>
                      <a:blip r:embed="rId9"/>
                      <a:stretch>
                        <a:fillRect/>
                      </a:stretch>
                    </p:blipFill>
                    <p:spPr>
                      <a:xfrm>
                        <a:off x="2411760" y="5363318"/>
                        <a:ext cx="4016375" cy="3524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74522733"/>
              </p:ext>
            </p:extLst>
          </p:nvPr>
        </p:nvGraphicFramePr>
        <p:xfrm>
          <a:off x="2309813" y="6092825"/>
          <a:ext cx="3716337" cy="352425"/>
        </p:xfrm>
        <a:graphic>
          <a:graphicData uri="http://schemas.openxmlformats.org/presentationml/2006/ole">
            <mc:AlternateContent xmlns:mc="http://schemas.openxmlformats.org/markup-compatibility/2006">
              <mc:Choice xmlns:v="urn:schemas-microsoft-com:vml" Requires="v">
                <p:oleObj spid="_x0000_s38042" name="Formula" r:id="rId10" imgW="1874520" imgH="177840" progId="Equation.Ribbit">
                  <p:embed/>
                </p:oleObj>
              </mc:Choice>
              <mc:Fallback>
                <p:oleObj name="Formula" r:id="rId10" imgW="1874520" imgH="177840" progId="Equation.Ribbit">
                  <p:embed/>
                  <p:pic>
                    <p:nvPicPr>
                      <p:cNvPr id="0" name=""/>
                      <p:cNvPicPr/>
                      <p:nvPr/>
                    </p:nvPicPr>
                    <p:blipFill>
                      <a:blip r:embed="rId11"/>
                      <a:stretch>
                        <a:fillRect/>
                      </a:stretch>
                    </p:blipFill>
                    <p:spPr>
                      <a:xfrm>
                        <a:off x="2309813" y="6092825"/>
                        <a:ext cx="3716337" cy="352425"/>
                      </a:xfrm>
                      <a:prstGeom prst="rect">
                        <a:avLst/>
                      </a:prstGeom>
                    </p:spPr>
                  </p:pic>
                </p:oleObj>
              </mc:Fallback>
            </mc:AlternateContent>
          </a:graphicData>
        </a:graphic>
      </p:graphicFrame>
    </p:spTree>
    <p:extLst>
      <p:ext uri="{BB962C8B-B14F-4D97-AF65-F5344CB8AC3E}">
        <p14:creationId xmlns:p14="http://schemas.microsoft.com/office/powerpoint/2010/main" val="4225336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优化基础</a:t>
            </a:r>
            <a:endParaRPr lang="zh-CN" altLang="en-US" dirty="0"/>
          </a:p>
        </p:txBody>
      </p:sp>
      <p:sp>
        <p:nvSpPr>
          <p:cNvPr id="3" name="内容占位符 2"/>
          <p:cNvSpPr>
            <a:spLocks noGrp="1"/>
          </p:cNvSpPr>
          <p:nvPr>
            <p:ph idx="1"/>
          </p:nvPr>
        </p:nvSpPr>
        <p:spPr/>
        <p:txBody>
          <a:bodyPr/>
          <a:lstStyle/>
          <a:p>
            <a:r>
              <a:rPr lang="zh-CN" altLang="en-US" dirty="0" smtClean="0"/>
              <a:t>另一方面</a:t>
            </a:r>
            <a:endParaRPr lang="en-US" altLang="zh-CN" dirty="0" smtClean="0"/>
          </a:p>
          <a:p>
            <a:endParaRPr lang="en-US" altLang="zh-CN" dirty="0"/>
          </a:p>
          <a:p>
            <a:endParaRPr lang="en-US" altLang="zh-CN" dirty="0" smtClean="0"/>
          </a:p>
          <a:p>
            <a:endParaRPr lang="en-US" altLang="zh-CN" dirty="0"/>
          </a:p>
          <a:p>
            <a:r>
              <a:rPr lang="zh-CN" altLang="en-US" dirty="0" smtClean="0"/>
              <a:t>这里 </a:t>
            </a:r>
            <a:r>
              <a:rPr lang="en-US" altLang="zh-CN" dirty="0" smtClean="0"/>
              <a:t>log P(Z,D)</a:t>
            </a:r>
            <a:r>
              <a:rPr lang="zh-CN" altLang="en-US" dirty="0" smtClean="0"/>
              <a:t>在物理上称之为能量，而后者是</a:t>
            </a:r>
            <a:r>
              <a:rPr lang="en-US" altLang="zh-CN" dirty="0" smtClean="0"/>
              <a:t>Q</a:t>
            </a:r>
            <a:r>
              <a:rPr lang="zh-CN" altLang="en-US" dirty="0" smtClean="0"/>
              <a:t>的熵</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94919567"/>
              </p:ext>
            </p:extLst>
          </p:nvPr>
        </p:nvGraphicFramePr>
        <p:xfrm>
          <a:off x="1187624" y="2420888"/>
          <a:ext cx="6454775" cy="1158875"/>
        </p:xfrm>
        <a:graphic>
          <a:graphicData uri="http://schemas.openxmlformats.org/presentationml/2006/ole">
            <mc:AlternateContent xmlns:mc="http://schemas.openxmlformats.org/markup-compatibility/2006">
              <mc:Choice xmlns:v="urn:schemas-microsoft-com:vml" Requires="v">
                <p:oleObj spid="_x0000_s38952" name="Formula" r:id="rId3" imgW="3256560" imgH="584280" progId="Equation.Ribbit">
                  <p:embed/>
                </p:oleObj>
              </mc:Choice>
              <mc:Fallback>
                <p:oleObj name="Formula" r:id="rId3" imgW="3256560" imgH="584280" progId="Equation.Ribbit">
                  <p:embed/>
                  <p:pic>
                    <p:nvPicPr>
                      <p:cNvPr id="0" name=""/>
                      <p:cNvPicPr/>
                      <p:nvPr/>
                    </p:nvPicPr>
                    <p:blipFill>
                      <a:blip r:embed="rId4"/>
                      <a:stretch>
                        <a:fillRect/>
                      </a:stretch>
                    </p:blipFill>
                    <p:spPr>
                      <a:xfrm>
                        <a:off x="1187624" y="2420888"/>
                        <a:ext cx="6454775" cy="1158875"/>
                      </a:xfrm>
                      <a:prstGeom prst="rect">
                        <a:avLst/>
                      </a:prstGeom>
                    </p:spPr>
                  </p:pic>
                </p:oleObj>
              </mc:Fallback>
            </mc:AlternateContent>
          </a:graphicData>
        </a:graphic>
      </p:graphicFrame>
    </p:spTree>
    <p:extLst>
      <p:ext uri="{BB962C8B-B14F-4D97-AF65-F5344CB8AC3E}">
        <p14:creationId xmlns:p14="http://schemas.microsoft.com/office/powerpoint/2010/main" val="293379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平均场</a:t>
            </a:r>
            <a:r>
              <a:rPr lang="en-US" altLang="zh-CN" dirty="0" smtClean="0"/>
              <a:t>(Mean Field)</a:t>
            </a:r>
            <a:r>
              <a:rPr lang="zh-CN" altLang="en-US" dirty="0" smtClean="0"/>
              <a:t>近似</a:t>
            </a:r>
            <a:endParaRPr lang="zh-CN" altLang="en-US" dirty="0"/>
          </a:p>
        </p:txBody>
      </p:sp>
      <p:sp>
        <p:nvSpPr>
          <p:cNvPr id="3" name="内容占位符 2"/>
          <p:cNvSpPr>
            <a:spLocks noGrp="1"/>
          </p:cNvSpPr>
          <p:nvPr>
            <p:ph idx="1"/>
          </p:nvPr>
        </p:nvSpPr>
        <p:spPr/>
        <p:txBody>
          <a:bodyPr/>
          <a:lstStyle/>
          <a:p>
            <a:r>
              <a:rPr lang="zh-CN" altLang="en-US" dirty="0" smtClean="0"/>
              <a:t>采用可分解分布进行近似</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49801165"/>
              </p:ext>
            </p:extLst>
          </p:nvPr>
        </p:nvGraphicFramePr>
        <p:xfrm>
          <a:off x="2699792" y="2636912"/>
          <a:ext cx="2276475" cy="1727200"/>
        </p:xfrm>
        <a:graphic>
          <a:graphicData uri="http://schemas.openxmlformats.org/presentationml/2006/ole">
            <mc:AlternateContent xmlns:mc="http://schemas.openxmlformats.org/markup-compatibility/2006">
              <mc:Choice xmlns:v="urn:schemas-microsoft-com:vml" Requires="v">
                <p:oleObj spid="_x0000_s39973" name="Formula" r:id="rId4" imgW="1148400" imgH="871560" progId="Equation.Ribbit">
                  <p:embed/>
                </p:oleObj>
              </mc:Choice>
              <mc:Fallback>
                <p:oleObj name="Formula" r:id="rId4" imgW="1148400" imgH="871560" progId="Equation.Ribbit">
                  <p:embed/>
                  <p:pic>
                    <p:nvPicPr>
                      <p:cNvPr id="0" name=""/>
                      <p:cNvPicPr/>
                      <p:nvPr/>
                    </p:nvPicPr>
                    <p:blipFill>
                      <a:blip r:embed="rId5"/>
                      <a:stretch>
                        <a:fillRect/>
                      </a:stretch>
                    </p:blipFill>
                    <p:spPr>
                      <a:xfrm>
                        <a:off x="2699792" y="2636912"/>
                        <a:ext cx="2276475" cy="1727200"/>
                      </a:xfrm>
                      <a:prstGeom prst="rect">
                        <a:avLst/>
                      </a:prstGeom>
                    </p:spPr>
                  </p:pic>
                </p:oleObj>
              </mc:Fallback>
            </mc:AlternateContent>
          </a:graphicData>
        </a:graphic>
      </p:graphicFrame>
    </p:spTree>
    <p:extLst>
      <p:ext uri="{BB962C8B-B14F-4D97-AF65-F5344CB8AC3E}">
        <p14:creationId xmlns:p14="http://schemas.microsoft.com/office/powerpoint/2010/main" val="1206417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平均场近似下的优化算法</a:t>
            </a:r>
            <a:endParaRPr lang="zh-CN" altLang="en-US" dirty="0"/>
          </a:p>
        </p:txBody>
      </p:sp>
      <p:sp>
        <p:nvSpPr>
          <p:cNvPr id="3" name="内容占位符 2"/>
          <p:cNvSpPr>
            <a:spLocks noGrp="1"/>
          </p:cNvSpPr>
          <p:nvPr>
            <p:ph idx="1"/>
          </p:nvPr>
        </p:nvSpPr>
        <p:spPr/>
        <p:txBody>
          <a:bodyPr/>
          <a:lstStyle/>
          <a:p>
            <a:r>
              <a:rPr lang="zh-CN" altLang="en-US" dirty="0" smtClean="0"/>
              <a:t>优化问题</a:t>
            </a:r>
            <a:endParaRPr lang="en-US" altLang="zh-CN" dirty="0" smtClean="0"/>
          </a:p>
          <a:p>
            <a:endParaRPr lang="en-US" altLang="zh-CN" dirty="0"/>
          </a:p>
          <a:p>
            <a:endParaRPr lang="en-US" altLang="zh-CN" dirty="0" smtClean="0"/>
          </a:p>
          <a:p>
            <a:endParaRPr lang="en-US" altLang="zh-CN" dirty="0"/>
          </a:p>
          <a:p>
            <a:r>
              <a:rPr lang="zh-CN" altLang="en-US" dirty="0" smtClean="0"/>
              <a:t>约束条件</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827689970"/>
              </p:ext>
            </p:extLst>
          </p:nvPr>
        </p:nvGraphicFramePr>
        <p:xfrm>
          <a:off x="1547664" y="2564904"/>
          <a:ext cx="6398345" cy="937345"/>
        </p:xfrm>
        <a:graphic>
          <a:graphicData uri="http://schemas.openxmlformats.org/presentationml/2006/ole">
            <mc:AlternateContent xmlns:mc="http://schemas.openxmlformats.org/markup-compatibility/2006">
              <mc:Choice xmlns:v="urn:schemas-microsoft-com:vml" Requires="v">
                <p:oleObj spid="_x0000_s47164" name="Formula" r:id="rId3" imgW="3991680" imgH="584280" progId="Equation.Ribbit">
                  <p:embed/>
                </p:oleObj>
              </mc:Choice>
              <mc:Fallback>
                <p:oleObj name="Formula" r:id="rId3" imgW="3991680" imgH="584280" progId="Equation.Ribbit">
                  <p:embed/>
                  <p:pic>
                    <p:nvPicPr>
                      <p:cNvPr id="0" name="对象 3"/>
                      <p:cNvPicPr>
                        <a:picLocks noChangeAspect="1" noChangeArrowheads="1"/>
                      </p:cNvPicPr>
                      <p:nvPr/>
                    </p:nvPicPr>
                    <p:blipFill>
                      <a:blip r:embed="rId4"/>
                      <a:srcRect/>
                      <a:stretch>
                        <a:fillRect/>
                      </a:stretch>
                    </p:blipFill>
                    <p:spPr bwMode="auto">
                      <a:xfrm>
                        <a:off x="1547664" y="2564904"/>
                        <a:ext cx="6398345" cy="93734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560454"/>
              </p:ext>
            </p:extLst>
          </p:nvPr>
        </p:nvGraphicFramePr>
        <p:xfrm>
          <a:off x="3203848" y="4437112"/>
          <a:ext cx="2276475" cy="1727200"/>
        </p:xfrm>
        <a:graphic>
          <a:graphicData uri="http://schemas.openxmlformats.org/presentationml/2006/ole">
            <mc:AlternateContent xmlns:mc="http://schemas.openxmlformats.org/markup-compatibility/2006">
              <mc:Choice xmlns:v="urn:schemas-microsoft-com:vml" Requires="v">
                <p:oleObj spid="_x0000_s47165" name="Formula" r:id="rId5" imgW="1148400" imgH="871560" progId="Equation.Ribbit">
                  <p:embed/>
                </p:oleObj>
              </mc:Choice>
              <mc:Fallback>
                <p:oleObj name="Formula" r:id="rId5" imgW="1148400" imgH="871560" progId="Equation.Ribbit">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437112"/>
                        <a:ext cx="22764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5768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优化问题求解</a:t>
            </a:r>
            <a:endParaRPr lang="zh-CN" altLang="en-US" dirty="0"/>
          </a:p>
        </p:txBody>
      </p:sp>
      <p:sp>
        <p:nvSpPr>
          <p:cNvPr id="3" name="内容占位符 2"/>
          <p:cNvSpPr>
            <a:spLocks noGrp="1"/>
          </p:cNvSpPr>
          <p:nvPr>
            <p:ph idx="1"/>
          </p:nvPr>
        </p:nvSpPr>
        <p:spPr/>
        <p:txBody>
          <a:bodyPr/>
          <a:lstStyle/>
          <a:p>
            <a:r>
              <a:rPr lang="zh-CN" altLang="en-US" dirty="0" smtClean="0"/>
              <a:t>可以证明，上述优化问题的解：</a:t>
            </a:r>
            <a:endParaRPr lang="en-US" altLang="zh-CN" dirty="0" smtClean="0"/>
          </a:p>
          <a:p>
            <a:endParaRPr lang="en-US" altLang="zh-CN" dirty="0"/>
          </a:p>
          <a:p>
            <a:endParaRPr lang="en-US" altLang="zh-CN" dirty="0" smtClean="0"/>
          </a:p>
          <a:p>
            <a:pPr marL="0" indent="0">
              <a:buNone/>
            </a:pPr>
            <a:r>
              <a:rPr lang="zh-CN" altLang="en-US" dirty="0" smtClean="0"/>
              <a:t> </a:t>
            </a:r>
            <a:endParaRPr lang="en-US" altLang="zh-CN" dirty="0" smtClean="0"/>
          </a:p>
          <a:p>
            <a:r>
              <a:rPr lang="en-US" altLang="zh-CN" dirty="0"/>
              <a:t> </a:t>
            </a:r>
            <a:r>
              <a:rPr lang="zh-CN" altLang="en-US" dirty="0" smtClean="0"/>
              <a:t>其中 </a:t>
            </a:r>
            <a:r>
              <a:rPr lang="en-US" altLang="zh-CN" dirty="0" smtClean="0"/>
              <a:t>C</a:t>
            </a:r>
            <a:r>
              <a:rPr lang="zh-CN" altLang="en-US" dirty="0" smtClean="0"/>
              <a:t>为归一化因子</a:t>
            </a:r>
            <a:r>
              <a:rPr lang="en-US" altLang="zh-CN" dirty="0" smtClean="0"/>
              <a:t>.          </a:t>
            </a:r>
            <a:r>
              <a:rPr lang="zh-CN" altLang="en-US" dirty="0" smtClean="0"/>
              <a:t>表示除了</a:t>
            </a:r>
            <a:r>
              <a:rPr lang="en-US" altLang="zh-CN" dirty="0" err="1" smtClean="0"/>
              <a:t>Z</a:t>
            </a:r>
            <a:r>
              <a:rPr lang="en-US" altLang="zh-CN" baseline="-25000" dirty="0" err="1" smtClean="0"/>
              <a:t>i</a:t>
            </a:r>
            <a:r>
              <a:rPr lang="zh-CN" altLang="en-US" dirty="0" smtClean="0"/>
              <a:t>之外的其它隐变量。</a:t>
            </a:r>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07578555"/>
              </p:ext>
            </p:extLst>
          </p:nvPr>
        </p:nvGraphicFramePr>
        <p:xfrm>
          <a:off x="1517650" y="2565400"/>
          <a:ext cx="6127750" cy="660400"/>
        </p:xfrm>
        <a:graphic>
          <a:graphicData uri="http://schemas.openxmlformats.org/presentationml/2006/ole">
            <mc:AlternateContent xmlns:mc="http://schemas.openxmlformats.org/markup-compatibility/2006">
              <mc:Choice xmlns:v="urn:schemas-microsoft-com:vml" Requires="v">
                <p:oleObj spid="_x0000_s48210" name="Formula" r:id="rId3" imgW="3090240" imgH="334080" progId="Equation.Ribbit">
                  <p:embed/>
                </p:oleObj>
              </mc:Choice>
              <mc:Fallback>
                <p:oleObj name="Formula" r:id="rId3" imgW="3090240" imgH="334080" progId="Equation.Ribbit">
                  <p:embed/>
                  <p:pic>
                    <p:nvPicPr>
                      <p:cNvPr id="0" name=""/>
                      <p:cNvPicPr/>
                      <p:nvPr/>
                    </p:nvPicPr>
                    <p:blipFill>
                      <a:blip r:embed="rId4"/>
                      <a:stretch>
                        <a:fillRect/>
                      </a:stretch>
                    </p:blipFill>
                    <p:spPr>
                      <a:xfrm>
                        <a:off x="1517650" y="2565400"/>
                        <a:ext cx="6127750" cy="660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434190"/>
              </p:ext>
            </p:extLst>
          </p:nvPr>
        </p:nvGraphicFramePr>
        <p:xfrm>
          <a:off x="4860032" y="4077072"/>
          <a:ext cx="547688" cy="358775"/>
        </p:xfrm>
        <a:graphic>
          <a:graphicData uri="http://schemas.openxmlformats.org/presentationml/2006/ole">
            <mc:AlternateContent xmlns:mc="http://schemas.openxmlformats.org/markup-compatibility/2006">
              <mc:Choice xmlns:v="urn:schemas-microsoft-com:vml" Requires="v">
                <p:oleObj spid="_x0000_s48211" name="Formula" r:id="rId5" imgW="275760" imgH="180360" progId="Equation.Ribbit">
                  <p:embed/>
                </p:oleObj>
              </mc:Choice>
              <mc:Fallback>
                <p:oleObj name="Formula" r:id="rId5" imgW="275760" imgH="180360" progId="Equation.Ribbit">
                  <p:embed/>
                  <p:pic>
                    <p:nvPicPr>
                      <p:cNvPr id="0" name=""/>
                      <p:cNvPicPr/>
                      <p:nvPr/>
                    </p:nvPicPr>
                    <p:blipFill>
                      <a:blip r:embed="rId6"/>
                      <a:stretch>
                        <a:fillRect/>
                      </a:stretch>
                    </p:blipFill>
                    <p:spPr>
                      <a:xfrm>
                        <a:off x="4860032" y="4077072"/>
                        <a:ext cx="547688" cy="35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14482051"/>
              </p:ext>
            </p:extLst>
          </p:nvPr>
        </p:nvGraphicFramePr>
        <p:xfrm>
          <a:off x="2699792" y="5157192"/>
          <a:ext cx="3101975" cy="742950"/>
        </p:xfrm>
        <a:graphic>
          <a:graphicData uri="http://schemas.openxmlformats.org/presentationml/2006/ole">
            <mc:AlternateContent xmlns:mc="http://schemas.openxmlformats.org/markup-compatibility/2006">
              <mc:Choice xmlns:v="urn:schemas-microsoft-com:vml" Requires="v">
                <p:oleObj spid="_x0000_s48212" name="Formula" r:id="rId7" imgW="1564920" imgH="374760" progId="Equation.Ribbit">
                  <p:embed/>
                </p:oleObj>
              </mc:Choice>
              <mc:Fallback>
                <p:oleObj name="Formula" r:id="rId7" imgW="1564920" imgH="374760" progId="Equation.Ribbit">
                  <p:embed/>
                  <p:pic>
                    <p:nvPicPr>
                      <p:cNvPr id="0" name=""/>
                      <p:cNvPicPr/>
                      <p:nvPr/>
                    </p:nvPicPr>
                    <p:blipFill>
                      <a:blip r:embed="rId8"/>
                      <a:stretch>
                        <a:fillRect/>
                      </a:stretch>
                    </p:blipFill>
                    <p:spPr>
                      <a:xfrm>
                        <a:off x="2699792" y="5157192"/>
                        <a:ext cx="3101975" cy="742950"/>
                      </a:xfrm>
                      <a:prstGeom prst="rect">
                        <a:avLst/>
                      </a:prstGeom>
                    </p:spPr>
                  </p:pic>
                </p:oleObj>
              </mc:Fallback>
            </mc:AlternateContent>
          </a:graphicData>
        </a:graphic>
      </p:graphicFrame>
    </p:spTree>
    <p:extLst>
      <p:ext uri="{BB962C8B-B14F-4D97-AF65-F5344CB8AC3E}">
        <p14:creationId xmlns:p14="http://schemas.microsoft.com/office/powerpoint/2010/main" val="2677653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smtClean="0"/>
              <a:t>Modularity</a:t>
            </a:r>
            <a:endParaRPr lang="zh-CN" altLang="en-US" smtClean="0"/>
          </a:p>
        </p:txBody>
      </p:sp>
      <p:sp>
        <p:nvSpPr>
          <p:cNvPr id="11267" name="内容占位符 2"/>
          <p:cNvSpPr>
            <a:spLocks noGrp="1"/>
          </p:cNvSpPr>
          <p:nvPr>
            <p:ph idx="1"/>
          </p:nvPr>
        </p:nvSpPr>
        <p:spPr/>
        <p:txBody>
          <a:bodyPr/>
          <a:lstStyle/>
          <a:p>
            <a:pPr eaLnBrk="1" hangingPunct="1"/>
            <a:r>
              <a:rPr lang="en-US" altLang="zh-CN" dirty="0" smtClean="0"/>
              <a:t>Suppose we are given a candidate division of the vertices into some number of groups. The modularity of this division is defined to be the fraction of the edges that fall within the given groups minus the expected such fraction if edges were distributed at random.</a:t>
            </a:r>
            <a:endParaRPr lang="zh-CN" altLang="en-US" dirty="0" smtClean="0"/>
          </a:p>
        </p:txBody>
      </p:sp>
      <p:sp>
        <p:nvSpPr>
          <p:cNvPr id="11268" name="TextBox 3"/>
          <p:cNvSpPr txBox="1">
            <a:spLocks noChangeArrowheads="1"/>
          </p:cNvSpPr>
          <p:nvPr/>
        </p:nvSpPr>
        <p:spPr bwMode="auto">
          <a:xfrm>
            <a:off x="2915816" y="5733256"/>
            <a:ext cx="5929312" cy="369888"/>
          </a:xfrm>
          <a:prstGeom prst="rect">
            <a:avLst/>
          </a:prstGeom>
          <a:noFill/>
          <a:ln w="9525">
            <a:noFill/>
            <a:miter lim="800000"/>
            <a:headEnd/>
            <a:tailEnd/>
          </a:ln>
        </p:spPr>
        <p:txBody>
          <a:bodyPr>
            <a:spAutoFit/>
          </a:bodyPr>
          <a:lstStyle/>
          <a:p>
            <a:r>
              <a:rPr lang="en-US" altLang="zh-CN">
                <a:latin typeface="Calibri" pitchFamily="34" charset="0"/>
              </a:rPr>
              <a:t>http://en.wikipedia.org/wiki/Modularity_(networks)</a:t>
            </a:r>
            <a:endParaRPr lang="zh-CN" altLang="en-US">
              <a:latin typeface="Calibri" pitchFamily="34" charset="0"/>
            </a:endParaRPr>
          </a:p>
        </p:txBody>
      </p:sp>
    </p:spTree>
    <p:extLst>
      <p:ext uri="{BB962C8B-B14F-4D97-AF65-F5344CB8AC3E}">
        <p14:creationId xmlns:p14="http://schemas.microsoft.com/office/powerpoint/2010/main" val="35841284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优化公式推导</a:t>
            </a:r>
            <a:endParaRPr lang="zh-CN" altLang="en-US" dirty="0"/>
          </a:p>
        </p:txBody>
      </p:sp>
      <p:sp>
        <p:nvSpPr>
          <p:cNvPr id="4" name="内容占位符 3"/>
          <p:cNvSpPr>
            <a:spLocks noGrp="1"/>
          </p:cNvSpPr>
          <p:nvPr>
            <p:ph idx="1"/>
          </p:nvPr>
        </p:nvSpPr>
        <p:spPr/>
        <p:txBody>
          <a:bodyPr/>
          <a:lstStyle/>
          <a:p>
            <a:endParaRPr lang="en-US" altLang="zh-CN" dirty="0" smtClean="0"/>
          </a:p>
          <a:p>
            <a:endParaRPr lang="en-US" altLang="zh-CN" dirty="0"/>
          </a:p>
          <a:p>
            <a:r>
              <a:rPr lang="zh-CN" altLang="en-US" dirty="0" smtClean="0"/>
              <a:t>考虑</a:t>
            </a:r>
            <a:r>
              <a:rPr lang="en-US" altLang="zh-CN" dirty="0" smtClean="0"/>
              <a:t>Z=(</a:t>
            </a:r>
            <a:r>
              <a:rPr lang="en-US" altLang="zh-CN" dirty="0" err="1" smtClean="0"/>
              <a:t>Z</a:t>
            </a:r>
            <a:r>
              <a:rPr lang="en-US" altLang="zh-CN" baseline="-25000" dirty="0" err="1" smtClean="0"/>
              <a:t>i</a:t>
            </a:r>
            <a:r>
              <a:rPr lang="en-US" altLang="zh-CN" dirty="0" smtClean="0"/>
              <a:t>, Z</a:t>
            </a:r>
            <a:r>
              <a:rPr lang="en-US" altLang="zh-CN" baseline="-25000" dirty="0" smtClean="0"/>
              <a:t>[-</a:t>
            </a:r>
            <a:r>
              <a:rPr lang="en-US" altLang="zh-CN" baseline="-25000" dirty="0" err="1" smtClean="0"/>
              <a:t>i</a:t>
            </a:r>
            <a:r>
              <a:rPr lang="en-US" altLang="zh-CN" baseline="-25000" dirty="0" smtClean="0"/>
              <a:t>]</a:t>
            </a:r>
            <a:r>
              <a:rPr lang="en-US" altLang="zh-CN" dirty="0" smtClean="0"/>
              <a:t>)</a:t>
            </a:r>
            <a:endParaRPr lang="en-US" altLang="zh-CN" dirty="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734231160"/>
              </p:ext>
            </p:extLst>
          </p:nvPr>
        </p:nvGraphicFramePr>
        <p:xfrm>
          <a:off x="1475656" y="1700808"/>
          <a:ext cx="6811739" cy="1009004"/>
        </p:xfrm>
        <a:graphic>
          <a:graphicData uri="http://schemas.openxmlformats.org/presentationml/2006/ole">
            <mc:AlternateContent xmlns:mc="http://schemas.openxmlformats.org/markup-compatibility/2006">
              <mc:Choice xmlns:v="urn:schemas-microsoft-com:vml" Requires="v">
                <p:oleObj spid="_x0000_s49197" name="Formula" r:id="rId3" imgW="4254840" imgH="630000" progId="Equation.Ribbit">
                  <p:embed/>
                </p:oleObj>
              </mc:Choice>
              <mc:Fallback>
                <p:oleObj name="Formula" r:id="rId3" imgW="4254840" imgH="630000" progId="Equation.Ribbit">
                  <p:embed/>
                  <p:pic>
                    <p:nvPicPr>
                      <p:cNvPr id="0" name=""/>
                      <p:cNvPicPr/>
                      <p:nvPr/>
                    </p:nvPicPr>
                    <p:blipFill>
                      <a:blip r:embed="rId4"/>
                      <a:stretch>
                        <a:fillRect/>
                      </a:stretch>
                    </p:blipFill>
                    <p:spPr>
                      <a:xfrm>
                        <a:off x="1475656" y="1700808"/>
                        <a:ext cx="6811739" cy="100900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37142321"/>
              </p:ext>
            </p:extLst>
          </p:nvPr>
        </p:nvGraphicFramePr>
        <p:xfrm>
          <a:off x="2411760" y="3501008"/>
          <a:ext cx="4838229" cy="2889368"/>
        </p:xfrm>
        <a:graphic>
          <a:graphicData uri="http://schemas.openxmlformats.org/presentationml/2006/ole">
            <mc:AlternateContent xmlns:mc="http://schemas.openxmlformats.org/markup-compatibility/2006">
              <mc:Choice xmlns:v="urn:schemas-microsoft-com:vml" Requires="v">
                <p:oleObj spid="_x0000_s49198" name="Formula" r:id="rId5" imgW="2912400" imgH="1741320" progId="Equation.Ribbit">
                  <p:embed/>
                </p:oleObj>
              </mc:Choice>
              <mc:Fallback>
                <p:oleObj name="Formula" r:id="rId5" imgW="2912400" imgH="1741320" progId="Equation.Ribbit">
                  <p:embed/>
                  <p:pic>
                    <p:nvPicPr>
                      <p:cNvPr id="0" name=""/>
                      <p:cNvPicPr/>
                      <p:nvPr/>
                    </p:nvPicPr>
                    <p:blipFill>
                      <a:blip r:embed="rId6"/>
                      <a:stretch>
                        <a:fillRect/>
                      </a:stretch>
                    </p:blipFill>
                    <p:spPr>
                      <a:xfrm>
                        <a:off x="2411760" y="3501008"/>
                        <a:ext cx="4838229" cy="2889368"/>
                      </a:xfrm>
                      <a:prstGeom prst="rect">
                        <a:avLst/>
                      </a:prstGeom>
                    </p:spPr>
                  </p:pic>
                </p:oleObj>
              </mc:Fallback>
            </mc:AlternateContent>
          </a:graphicData>
        </a:graphic>
      </p:graphicFrame>
    </p:spTree>
    <p:extLst>
      <p:ext uri="{BB962C8B-B14F-4D97-AF65-F5344CB8AC3E}">
        <p14:creationId xmlns:p14="http://schemas.microsoft.com/office/powerpoint/2010/main" val="3566189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优化公式推导</a:t>
            </a:r>
          </a:p>
        </p:txBody>
      </p:sp>
      <p:sp>
        <p:nvSpPr>
          <p:cNvPr id="5" name="内容占位符 4"/>
          <p:cNvSpPr>
            <a:spLocks noGrp="1"/>
          </p:cNvSpPr>
          <p:nvPr>
            <p:ph idx="1"/>
          </p:nvPr>
        </p:nvSpPr>
        <p:spPr/>
        <p:txBody>
          <a:bodyPr/>
          <a:lstStyle/>
          <a:p>
            <a:r>
              <a:rPr lang="zh-CN" altLang="en-US" dirty="0" smtClean="0"/>
              <a:t>定义                                      其中</a:t>
            </a:r>
            <a:r>
              <a:rPr lang="en-US" altLang="zh-CN" dirty="0" smtClean="0"/>
              <a:t>C</a:t>
            </a:r>
            <a:r>
              <a:rPr lang="zh-CN" altLang="en-US" dirty="0" smtClean="0"/>
              <a:t>为</a:t>
            </a:r>
            <a:r>
              <a:rPr lang="en-US" altLang="zh-CN" dirty="0" smtClean="0"/>
              <a:t>Q</a:t>
            </a:r>
            <a:r>
              <a:rPr lang="en-US" altLang="zh-CN" baseline="30000" dirty="0" smtClean="0"/>
              <a:t>*</a:t>
            </a:r>
            <a:r>
              <a:rPr lang="zh-CN" altLang="en-US" dirty="0" smtClean="0"/>
              <a:t>的归一化因子</a:t>
            </a:r>
            <a:r>
              <a:rPr lang="en-US" altLang="zh-CN" dirty="0" smtClean="0"/>
              <a:t>. Q*</a:t>
            </a:r>
            <a:r>
              <a:rPr lang="zh-CN" altLang="en-US" dirty="0" smtClean="0"/>
              <a:t>定义了一个</a:t>
            </a:r>
            <a:r>
              <a:rPr lang="en-US" altLang="zh-CN" dirty="0" err="1" smtClean="0"/>
              <a:t>Z</a:t>
            </a:r>
            <a:r>
              <a:rPr lang="en-US" altLang="zh-CN" baseline="-25000" dirty="0" err="1" smtClean="0"/>
              <a:t>i</a:t>
            </a:r>
            <a:r>
              <a:rPr lang="zh-CN" altLang="en-US" dirty="0" smtClean="0"/>
              <a:t>上的新的概率分布</a:t>
            </a:r>
            <a:endParaRPr lang="en-US" altLang="zh-CN" dirty="0" smtClean="0"/>
          </a:p>
          <a:p>
            <a:endParaRPr lang="en-US" altLang="zh-CN" dirty="0"/>
          </a:p>
          <a:p>
            <a:endParaRPr lang="en-US" altLang="zh-CN" dirty="0" smtClean="0"/>
          </a:p>
          <a:p>
            <a:r>
              <a:rPr lang="zh-CN" altLang="en-US" dirty="0" smtClean="0"/>
              <a:t>另一方面</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89832587"/>
              </p:ext>
            </p:extLst>
          </p:nvPr>
        </p:nvGraphicFramePr>
        <p:xfrm>
          <a:off x="2699792" y="2708920"/>
          <a:ext cx="3997325" cy="1141413"/>
        </p:xfrm>
        <a:graphic>
          <a:graphicData uri="http://schemas.openxmlformats.org/presentationml/2006/ole">
            <mc:AlternateContent xmlns:mc="http://schemas.openxmlformats.org/markup-compatibility/2006">
              <mc:Choice xmlns:v="urn:schemas-microsoft-com:vml" Requires="v">
                <p:oleObj spid="_x0000_s52269" name="Formula" r:id="rId3" imgW="2017080" imgH="575640" progId="Equation.Ribbit">
                  <p:embed/>
                </p:oleObj>
              </mc:Choice>
              <mc:Fallback>
                <p:oleObj name="Formula" r:id="rId3" imgW="2017080" imgH="575640" progId="Equation.Ribbit">
                  <p:embed/>
                  <p:pic>
                    <p:nvPicPr>
                      <p:cNvPr id="0" name="对象 4"/>
                      <p:cNvPicPr>
                        <a:picLocks noChangeAspect="1" noChangeArrowheads="1"/>
                      </p:cNvPicPr>
                      <p:nvPr/>
                    </p:nvPicPr>
                    <p:blipFill>
                      <a:blip r:embed="rId4"/>
                      <a:srcRect/>
                      <a:stretch>
                        <a:fillRect/>
                      </a:stretch>
                    </p:blipFill>
                    <p:spPr bwMode="auto">
                      <a:xfrm>
                        <a:off x="2699792" y="2708920"/>
                        <a:ext cx="399732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66021750"/>
              </p:ext>
            </p:extLst>
          </p:nvPr>
        </p:nvGraphicFramePr>
        <p:xfrm>
          <a:off x="1870075" y="1628775"/>
          <a:ext cx="3246438" cy="508000"/>
        </p:xfrm>
        <a:graphic>
          <a:graphicData uri="http://schemas.openxmlformats.org/presentationml/2006/ole">
            <mc:AlternateContent xmlns:mc="http://schemas.openxmlformats.org/markup-compatibility/2006">
              <mc:Choice xmlns:v="urn:schemas-microsoft-com:vml" Requires="v">
                <p:oleObj spid="_x0000_s52270" name="Formula" r:id="rId5" imgW="2130120" imgH="334080" progId="Equation.Ribbit">
                  <p:embed/>
                </p:oleObj>
              </mc:Choice>
              <mc:Fallback>
                <p:oleObj name="Formula" r:id="rId5" imgW="2130120" imgH="334080" progId="Equation.Ribbit">
                  <p:embed/>
                  <p:pic>
                    <p:nvPicPr>
                      <p:cNvPr id="0" name=""/>
                      <p:cNvPicPr/>
                      <p:nvPr/>
                    </p:nvPicPr>
                    <p:blipFill>
                      <a:blip r:embed="rId6"/>
                      <a:stretch>
                        <a:fillRect/>
                      </a:stretch>
                    </p:blipFill>
                    <p:spPr>
                      <a:xfrm>
                        <a:off x="1870075" y="1628775"/>
                        <a:ext cx="3246438" cy="508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27684401"/>
              </p:ext>
            </p:extLst>
          </p:nvPr>
        </p:nvGraphicFramePr>
        <p:xfrm>
          <a:off x="2276475" y="4581525"/>
          <a:ext cx="4732338" cy="1704975"/>
        </p:xfrm>
        <a:graphic>
          <a:graphicData uri="http://schemas.openxmlformats.org/presentationml/2006/ole">
            <mc:AlternateContent xmlns:mc="http://schemas.openxmlformats.org/markup-compatibility/2006">
              <mc:Choice xmlns:v="urn:schemas-microsoft-com:vml" Requires="v">
                <p:oleObj spid="_x0000_s52271" name="Formula" r:id="rId7" imgW="3619800" imgH="1307160" progId="Equation.Ribbit">
                  <p:embed/>
                </p:oleObj>
              </mc:Choice>
              <mc:Fallback>
                <p:oleObj name="Formula" r:id="rId7" imgW="3619800" imgH="1307160" progId="Equation.Ribbit">
                  <p:embed/>
                  <p:pic>
                    <p:nvPicPr>
                      <p:cNvPr id="0" name=""/>
                      <p:cNvPicPr/>
                      <p:nvPr/>
                    </p:nvPicPr>
                    <p:blipFill>
                      <a:blip r:embed="rId8"/>
                      <a:stretch>
                        <a:fillRect/>
                      </a:stretch>
                    </p:blipFill>
                    <p:spPr>
                      <a:xfrm>
                        <a:off x="2276475" y="4581525"/>
                        <a:ext cx="4732338" cy="1704975"/>
                      </a:xfrm>
                      <a:prstGeom prst="rect">
                        <a:avLst/>
                      </a:prstGeom>
                    </p:spPr>
                  </p:pic>
                </p:oleObj>
              </mc:Fallback>
            </mc:AlternateContent>
          </a:graphicData>
        </a:graphic>
      </p:graphicFrame>
    </p:spTree>
    <p:extLst>
      <p:ext uri="{BB962C8B-B14F-4D97-AF65-F5344CB8AC3E}">
        <p14:creationId xmlns:p14="http://schemas.microsoft.com/office/powerpoint/2010/main" val="1819797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优化公式推导</a:t>
            </a:r>
          </a:p>
        </p:txBody>
      </p:sp>
      <p:sp>
        <p:nvSpPr>
          <p:cNvPr id="3" name="内容占位符 2"/>
          <p:cNvSpPr>
            <a:spLocks noGrp="1"/>
          </p:cNvSpPr>
          <p:nvPr>
            <p:ph idx="1"/>
          </p:nvPr>
        </p:nvSpPr>
        <p:spPr/>
        <p:txBody>
          <a:bodyPr/>
          <a:lstStyle/>
          <a:p>
            <a:r>
              <a:rPr lang="zh-CN" altLang="en-US" dirty="0" smtClean="0"/>
              <a:t>于是</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上式作为</a:t>
            </a:r>
            <a:r>
              <a:rPr lang="en-US" altLang="zh-CN" dirty="0" smtClean="0"/>
              <a:t>Q</a:t>
            </a:r>
            <a:r>
              <a:rPr lang="en-US" altLang="zh-CN" baseline="-25000" dirty="0" smtClean="0"/>
              <a:t>i</a:t>
            </a:r>
            <a:r>
              <a:rPr lang="zh-CN" altLang="en-US" dirty="0" smtClean="0"/>
              <a:t>的泛函，由变分原理得</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36657735"/>
              </p:ext>
            </p:extLst>
          </p:nvPr>
        </p:nvGraphicFramePr>
        <p:xfrm>
          <a:off x="683568" y="2348880"/>
          <a:ext cx="8380412" cy="2254250"/>
        </p:xfrm>
        <a:graphic>
          <a:graphicData uri="http://schemas.openxmlformats.org/presentationml/2006/ole">
            <mc:AlternateContent xmlns:mc="http://schemas.openxmlformats.org/markup-compatibility/2006">
              <mc:Choice xmlns:v="urn:schemas-microsoft-com:vml" Requires="v">
                <p:oleObj spid="_x0000_s53271" name="Formula" r:id="rId3" imgW="4857840" imgH="1307160" progId="Equation.Ribbit">
                  <p:embed/>
                </p:oleObj>
              </mc:Choice>
              <mc:Fallback>
                <p:oleObj name="Formula" r:id="rId3" imgW="4857840" imgH="1307160" progId="Equation.Ribbit">
                  <p:embed/>
                  <p:pic>
                    <p:nvPicPr>
                      <p:cNvPr id="0" name="对象 3"/>
                      <p:cNvPicPr>
                        <a:picLocks noChangeAspect="1" noChangeArrowheads="1"/>
                      </p:cNvPicPr>
                      <p:nvPr/>
                    </p:nvPicPr>
                    <p:blipFill>
                      <a:blip r:embed="rId4"/>
                      <a:srcRect/>
                      <a:stretch>
                        <a:fillRect/>
                      </a:stretch>
                    </p:blipFill>
                    <p:spPr bwMode="auto">
                      <a:xfrm>
                        <a:off x="683568" y="2348880"/>
                        <a:ext cx="8380412" cy="2254250"/>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15201442"/>
              </p:ext>
            </p:extLst>
          </p:nvPr>
        </p:nvGraphicFramePr>
        <p:xfrm>
          <a:off x="971600" y="5373216"/>
          <a:ext cx="7056784" cy="689322"/>
        </p:xfrm>
        <a:graphic>
          <a:graphicData uri="http://schemas.openxmlformats.org/presentationml/2006/ole">
            <mc:AlternateContent xmlns:mc="http://schemas.openxmlformats.org/markup-compatibility/2006">
              <mc:Choice xmlns:v="urn:schemas-microsoft-com:vml" Requires="v">
                <p:oleObj spid="_x0000_s53272" name="Formula" r:id="rId5" imgW="3868560" imgH="377280" progId="Equation.Ribbit">
                  <p:embed/>
                </p:oleObj>
              </mc:Choice>
              <mc:Fallback>
                <p:oleObj name="Formula" r:id="rId5" imgW="3868560" imgH="377280" progId="Equation.Ribbit">
                  <p:embed/>
                  <p:pic>
                    <p:nvPicPr>
                      <p:cNvPr id="0" name=""/>
                      <p:cNvPicPr/>
                      <p:nvPr/>
                    </p:nvPicPr>
                    <p:blipFill>
                      <a:blip r:embed="rId6"/>
                      <a:stretch>
                        <a:fillRect/>
                      </a:stretch>
                    </p:blipFill>
                    <p:spPr>
                      <a:xfrm>
                        <a:off x="971600" y="5373216"/>
                        <a:ext cx="7056784" cy="689322"/>
                      </a:xfrm>
                      <a:prstGeom prst="rect">
                        <a:avLst/>
                      </a:prstGeom>
                    </p:spPr>
                  </p:pic>
                </p:oleObj>
              </mc:Fallback>
            </mc:AlternateContent>
          </a:graphicData>
        </a:graphic>
      </p:graphicFrame>
    </p:spTree>
    <p:extLst>
      <p:ext uri="{BB962C8B-B14F-4D97-AF65-F5344CB8AC3E}">
        <p14:creationId xmlns:p14="http://schemas.microsoft.com/office/powerpoint/2010/main" val="770169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优化公式推导</a:t>
            </a:r>
          </a:p>
        </p:txBody>
      </p:sp>
      <p:sp>
        <p:nvSpPr>
          <p:cNvPr id="3" name="内容占位符 2"/>
          <p:cNvSpPr>
            <a:spLocks noGrp="1"/>
          </p:cNvSpPr>
          <p:nvPr>
            <p:ph idx="1"/>
          </p:nvPr>
        </p:nvSpPr>
        <p:spPr/>
        <p:txBody>
          <a:bodyPr/>
          <a:lstStyle/>
          <a:p>
            <a:r>
              <a:rPr lang="zh-CN" altLang="en-US" dirty="0" smtClean="0"/>
              <a:t>实际上，直接由</a:t>
            </a:r>
            <a:r>
              <a:rPr lang="en-US" altLang="zh-CN" dirty="0" smtClean="0"/>
              <a:t>KL</a:t>
            </a:r>
            <a:r>
              <a:rPr lang="zh-CN" altLang="en-US" dirty="0" smtClean="0"/>
              <a:t>散度的非负性，只有当散度为</a:t>
            </a:r>
            <a:r>
              <a:rPr lang="en-US" altLang="zh-CN" dirty="0" smtClean="0"/>
              <a:t>0</a:t>
            </a:r>
            <a:r>
              <a:rPr lang="zh-CN" altLang="en-US" dirty="0" smtClean="0"/>
              <a:t>时，</a:t>
            </a:r>
            <a:r>
              <a:rPr lang="en-US" altLang="zh-CN" dirty="0" smtClean="0"/>
              <a:t>L(Q)</a:t>
            </a:r>
            <a:r>
              <a:rPr lang="zh-CN" altLang="en-US" dirty="0" smtClean="0"/>
              <a:t>取最大值，即</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87081673"/>
              </p:ext>
            </p:extLst>
          </p:nvPr>
        </p:nvGraphicFramePr>
        <p:xfrm>
          <a:off x="1403648" y="2996952"/>
          <a:ext cx="6453187" cy="660400"/>
        </p:xfrm>
        <a:graphic>
          <a:graphicData uri="http://schemas.openxmlformats.org/presentationml/2006/ole">
            <mc:AlternateContent xmlns:mc="http://schemas.openxmlformats.org/markup-compatibility/2006">
              <mc:Choice xmlns:v="urn:schemas-microsoft-com:vml" Requires="v">
                <p:oleObj spid="_x0000_s54282" name="Formula" r:id="rId3" imgW="3254040" imgH="334080" progId="Equation.Ribbit">
                  <p:embed/>
                </p:oleObj>
              </mc:Choice>
              <mc:Fallback>
                <p:oleObj name="Formula" r:id="rId3" imgW="3254040" imgH="334080" progId="Equation.Ribbit">
                  <p:embed/>
                  <p:pic>
                    <p:nvPicPr>
                      <p:cNvPr id="0" name="对象 3"/>
                      <p:cNvPicPr>
                        <a:picLocks noChangeAspect="1" noChangeArrowheads="1"/>
                      </p:cNvPicPr>
                      <p:nvPr/>
                    </p:nvPicPr>
                    <p:blipFill>
                      <a:blip r:embed="rId4"/>
                      <a:srcRect/>
                      <a:stretch>
                        <a:fillRect/>
                      </a:stretch>
                    </p:blipFill>
                    <p:spPr bwMode="auto">
                      <a:xfrm>
                        <a:off x="1403648" y="2996952"/>
                        <a:ext cx="6453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9834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变分</a:t>
            </a:r>
            <a:r>
              <a:rPr lang="zh-CN" altLang="en-US" dirty="0"/>
              <a:t>原理</a:t>
            </a:r>
          </a:p>
        </p:txBody>
      </p:sp>
      <p:sp>
        <p:nvSpPr>
          <p:cNvPr id="3" name="内容占位符 2"/>
          <p:cNvSpPr>
            <a:spLocks noGrp="1"/>
          </p:cNvSpPr>
          <p:nvPr>
            <p:ph idx="1"/>
          </p:nvPr>
        </p:nvSpPr>
        <p:spPr/>
        <p:txBody>
          <a:bodyPr/>
          <a:lstStyle/>
          <a:p>
            <a:r>
              <a:rPr lang="zh-CN" altLang="en-US" dirty="0" smtClean="0"/>
              <a:t>泛函：以函数为自变量的函数</a:t>
            </a:r>
            <a:endParaRPr lang="en-US" altLang="zh-CN" dirty="0" smtClean="0"/>
          </a:p>
          <a:p>
            <a:endParaRPr lang="en-US" altLang="zh-CN" dirty="0"/>
          </a:p>
          <a:p>
            <a:endParaRPr lang="en-US" altLang="zh-CN" dirty="0" smtClean="0"/>
          </a:p>
          <a:p>
            <a:r>
              <a:rPr lang="zh-CN" altLang="en-US" dirty="0" smtClean="0"/>
              <a:t>泛函</a:t>
            </a:r>
            <a:r>
              <a:rPr lang="en-US" altLang="zh-CN" dirty="0" smtClean="0"/>
              <a:t>J(y)</a:t>
            </a:r>
            <a:r>
              <a:rPr lang="zh-CN" altLang="en-US" dirty="0" smtClean="0"/>
              <a:t>在</a:t>
            </a:r>
            <a:r>
              <a:rPr lang="en-US" altLang="zh-CN" dirty="0" smtClean="0"/>
              <a:t>y=y(x)</a:t>
            </a:r>
            <a:r>
              <a:rPr lang="zh-CN" altLang="en-US" dirty="0" smtClean="0"/>
              <a:t>极大值：对于</a:t>
            </a:r>
            <a:r>
              <a:rPr lang="en-US" altLang="zh-CN" dirty="0" smtClean="0"/>
              <a:t>y</a:t>
            </a:r>
            <a:r>
              <a:rPr lang="zh-CN" altLang="en-US" dirty="0" smtClean="0"/>
              <a:t>的任何一个扰动</a:t>
            </a:r>
            <a:r>
              <a:rPr lang="en-US" altLang="zh-CN" dirty="0" err="1" smtClean="0">
                <a:latin typeface="Symbol" panose="05050102010706020507" pitchFamily="18" charset="2"/>
              </a:rPr>
              <a:t>d</a:t>
            </a:r>
            <a:r>
              <a:rPr lang="en-US" altLang="zh-CN" dirty="0" err="1" smtClean="0"/>
              <a:t>y</a:t>
            </a:r>
            <a:endParaRPr lang="en-US" altLang="zh-CN" dirty="0" smtClean="0"/>
          </a:p>
          <a:p>
            <a:endParaRPr lang="en-US" altLang="zh-CN" dirty="0"/>
          </a:p>
          <a:p>
            <a:r>
              <a:rPr lang="zh-CN" altLang="en-US" dirty="0" smtClean="0"/>
              <a:t>从形式上看，和</a:t>
            </a:r>
            <a:r>
              <a:rPr lang="en-US" altLang="zh-CN" dirty="0" smtClean="0"/>
              <a:t>y</a:t>
            </a:r>
            <a:r>
              <a:rPr lang="zh-CN" altLang="en-US" dirty="0" smtClean="0"/>
              <a:t>是普通变量的含义类似。</a:t>
            </a: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204355857"/>
              </p:ext>
            </p:extLst>
          </p:nvPr>
        </p:nvGraphicFramePr>
        <p:xfrm>
          <a:off x="2915816" y="2492896"/>
          <a:ext cx="3144837" cy="774700"/>
        </p:xfrm>
        <a:graphic>
          <a:graphicData uri="http://schemas.openxmlformats.org/presentationml/2006/ole">
            <mc:AlternateContent xmlns:mc="http://schemas.openxmlformats.org/markup-compatibility/2006">
              <mc:Choice xmlns:v="urn:schemas-microsoft-com:vml" Requires="v">
                <p:oleObj spid="_x0000_s50216" name="Formula" r:id="rId3" imgW="1586520" imgH="390240" progId="Equation.Ribbit">
                  <p:embed/>
                </p:oleObj>
              </mc:Choice>
              <mc:Fallback>
                <p:oleObj name="Formula" r:id="rId3" imgW="1586520" imgH="390240" progId="Equation.Ribbit">
                  <p:embed/>
                  <p:pic>
                    <p:nvPicPr>
                      <p:cNvPr id="0" name=""/>
                      <p:cNvPicPr/>
                      <p:nvPr/>
                    </p:nvPicPr>
                    <p:blipFill>
                      <a:blip r:embed="rId4"/>
                      <a:stretch>
                        <a:fillRect/>
                      </a:stretch>
                    </p:blipFill>
                    <p:spPr>
                      <a:xfrm>
                        <a:off x="2915816" y="2492896"/>
                        <a:ext cx="3144837" cy="7747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92868460"/>
              </p:ext>
            </p:extLst>
          </p:nvPr>
        </p:nvGraphicFramePr>
        <p:xfrm>
          <a:off x="3275856" y="4581128"/>
          <a:ext cx="2187575" cy="349250"/>
        </p:xfrm>
        <a:graphic>
          <a:graphicData uri="http://schemas.openxmlformats.org/presentationml/2006/ole">
            <mc:AlternateContent xmlns:mc="http://schemas.openxmlformats.org/markup-compatibility/2006">
              <mc:Choice xmlns:v="urn:schemas-microsoft-com:vml" Requires="v">
                <p:oleObj spid="_x0000_s50217" name="Formula" r:id="rId5" imgW="1102680" imgH="176760" progId="Equation.Ribbit">
                  <p:embed/>
                </p:oleObj>
              </mc:Choice>
              <mc:Fallback>
                <p:oleObj name="Formula" r:id="rId5" imgW="1102680" imgH="176760" progId="Equation.Ribbit">
                  <p:embed/>
                  <p:pic>
                    <p:nvPicPr>
                      <p:cNvPr id="0" name=""/>
                      <p:cNvPicPr/>
                      <p:nvPr/>
                    </p:nvPicPr>
                    <p:blipFill>
                      <a:blip r:embed="rId6"/>
                      <a:stretch>
                        <a:fillRect/>
                      </a:stretch>
                    </p:blipFill>
                    <p:spPr>
                      <a:xfrm>
                        <a:off x="3275856" y="4581128"/>
                        <a:ext cx="2187575" cy="349250"/>
                      </a:xfrm>
                      <a:prstGeom prst="rect">
                        <a:avLst/>
                      </a:prstGeom>
                    </p:spPr>
                  </p:pic>
                </p:oleObj>
              </mc:Fallback>
            </mc:AlternateContent>
          </a:graphicData>
        </a:graphic>
      </p:graphicFrame>
    </p:spTree>
    <p:extLst>
      <p:ext uri="{BB962C8B-B14F-4D97-AF65-F5344CB8AC3E}">
        <p14:creationId xmlns:p14="http://schemas.microsoft.com/office/powerpoint/2010/main" val="4200009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变分原理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极大值的必要条件：一级变分为</a:t>
            </a:r>
            <a:r>
              <a:rPr lang="en-US" altLang="zh-CN" sz="2800" dirty="0" smtClean="0"/>
              <a:t>0</a:t>
            </a:r>
          </a:p>
          <a:p>
            <a:endParaRPr lang="en-US" altLang="zh-CN" sz="2800" dirty="0"/>
          </a:p>
          <a:p>
            <a:endParaRPr lang="en-US" altLang="zh-CN" sz="2800" dirty="0" smtClean="0"/>
          </a:p>
          <a:p>
            <a:r>
              <a:rPr lang="zh-CN" altLang="en-US" sz="2800" dirty="0" smtClean="0"/>
              <a:t>带约束</a:t>
            </a:r>
            <a:r>
              <a:rPr lang="en-US" altLang="zh-CN" sz="2800" dirty="0" smtClean="0"/>
              <a:t>J</a:t>
            </a:r>
            <a:r>
              <a:rPr lang="en-US" altLang="zh-CN" sz="2800" baseline="-25000" dirty="0" smtClean="0"/>
              <a:t>0</a:t>
            </a:r>
            <a:r>
              <a:rPr lang="en-US" altLang="zh-CN" sz="2800" dirty="0" smtClean="0"/>
              <a:t>(y)</a:t>
            </a:r>
            <a:r>
              <a:rPr lang="zh-CN" altLang="en-US" sz="2800" dirty="0" smtClean="0"/>
              <a:t>极大值的必要条件</a:t>
            </a:r>
            <a:r>
              <a:rPr lang="en-US" altLang="zh-CN" sz="2800" dirty="0" smtClean="0"/>
              <a:t>(Lagrange</a:t>
            </a:r>
            <a:r>
              <a:rPr lang="zh-CN" altLang="en-US" sz="2800" dirty="0" smtClean="0"/>
              <a:t>乘子</a:t>
            </a:r>
            <a:r>
              <a:rPr lang="en-US" altLang="zh-CN" sz="2800" dirty="0" smtClean="0"/>
              <a:t>)</a:t>
            </a:r>
          </a:p>
          <a:p>
            <a:endParaRPr lang="en-US" altLang="zh-CN" sz="2800" dirty="0"/>
          </a:p>
          <a:p>
            <a:endParaRPr lang="en-US" altLang="zh-CN" sz="2800" dirty="0" smtClean="0"/>
          </a:p>
          <a:p>
            <a:endParaRPr lang="en-US" altLang="zh-CN" sz="2800" dirty="0" smtClean="0"/>
          </a:p>
          <a:p>
            <a:endParaRPr lang="en-US" altLang="zh-CN" sz="2800" dirty="0"/>
          </a:p>
          <a:p>
            <a:endParaRPr lang="en-US" altLang="zh-CN" sz="2800" dirty="0" smtClean="0"/>
          </a:p>
          <a:p>
            <a:r>
              <a:rPr lang="zh-CN" altLang="en-US" sz="2800" dirty="0"/>
              <a:t>从形式上看，和</a:t>
            </a:r>
            <a:r>
              <a:rPr lang="en-US" altLang="zh-CN" sz="2800" dirty="0"/>
              <a:t>y</a:t>
            </a:r>
            <a:r>
              <a:rPr lang="zh-CN" altLang="en-US" sz="2800" dirty="0"/>
              <a:t>是普通变量的含义类似</a:t>
            </a:r>
            <a:r>
              <a:rPr lang="zh-CN" altLang="en-US" sz="2800" dirty="0" smtClean="0"/>
              <a:t>。</a:t>
            </a:r>
            <a:endParaRPr lang="en-US" altLang="zh-CN" sz="2800" dirty="0"/>
          </a:p>
          <a:p>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06448720"/>
              </p:ext>
            </p:extLst>
          </p:nvPr>
        </p:nvGraphicFramePr>
        <p:xfrm>
          <a:off x="3275856" y="2204864"/>
          <a:ext cx="1630561" cy="537264"/>
        </p:xfrm>
        <a:graphic>
          <a:graphicData uri="http://schemas.openxmlformats.org/presentationml/2006/ole">
            <mc:AlternateContent xmlns:mc="http://schemas.openxmlformats.org/markup-compatibility/2006">
              <mc:Choice xmlns:v="urn:schemas-microsoft-com:vml" Requires="v">
                <p:oleObj spid="_x0000_s51234" name="Formula" r:id="rId4" imgW="1112760" imgH="367200" progId="Equation.Ribbit">
                  <p:embed/>
                </p:oleObj>
              </mc:Choice>
              <mc:Fallback>
                <p:oleObj name="Formula" r:id="rId4" imgW="1112760" imgH="367200" progId="Equation.Ribbit">
                  <p:embed/>
                  <p:pic>
                    <p:nvPicPr>
                      <p:cNvPr id="0" name=""/>
                      <p:cNvPicPr/>
                      <p:nvPr/>
                    </p:nvPicPr>
                    <p:blipFill>
                      <a:blip r:embed="rId5"/>
                      <a:stretch>
                        <a:fillRect/>
                      </a:stretch>
                    </p:blipFill>
                    <p:spPr>
                      <a:xfrm>
                        <a:off x="3275856" y="2204864"/>
                        <a:ext cx="1630561" cy="53726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73505346"/>
              </p:ext>
            </p:extLst>
          </p:nvPr>
        </p:nvGraphicFramePr>
        <p:xfrm>
          <a:off x="2843808" y="3573016"/>
          <a:ext cx="2561010" cy="1449842"/>
        </p:xfrm>
        <a:graphic>
          <a:graphicData uri="http://schemas.openxmlformats.org/presentationml/2006/ole">
            <mc:AlternateContent xmlns:mc="http://schemas.openxmlformats.org/markup-compatibility/2006">
              <mc:Choice xmlns:v="urn:schemas-microsoft-com:vml" Requires="v">
                <p:oleObj spid="_x0000_s51235" name="Formula" r:id="rId6" imgW="1810080" imgH="1023840" progId="Equation.Ribbit">
                  <p:embed/>
                </p:oleObj>
              </mc:Choice>
              <mc:Fallback>
                <p:oleObj name="Formula" r:id="rId6" imgW="1810080" imgH="1023840" progId="Equation.Ribbit">
                  <p:embed/>
                  <p:pic>
                    <p:nvPicPr>
                      <p:cNvPr id="0" name=""/>
                      <p:cNvPicPr/>
                      <p:nvPr/>
                    </p:nvPicPr>
                    <p:blipFill>
                      <a:blip r:embed="rId7"/>
                      <a:stretch>
                        <a:fillRect/>
                      </a:stretch>
                    </p:blipFill>
                    <p:spPr>
                      <a:xfrm>
                        <a:off x="2843808" y="3573016"/>
                        <a:ext cx="2561010" cy="1449842"/>
                      </a:xfrm>
                      <a:prstGeom prst="rect">
                        <a:avLst/>
                      </a:prstGeom>
                    </p:spPr>
                  </p:pic>
                </p:oleObj>
              </mc:Fallback>
            </mc:AlternateContent>
          </a:graphicData>
        </a:graphic>
      </p:graphicFrame>
    </p:spTree>
    <p:extLst>
      <p:ext uri="{BB962C8B-B14F-4D97-AF65-F5344CB8AC3E}">
        <p14:creationId xmlns:p14="http://schemas.microsoft.com/office/powerpoint/2010/main" val="524263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迭代算法</a:t>
            </a:r>
            <a:endParaRPr lang="zh-CN" altLang="en-US" dirty="0"/>
          </a:p>
        </p:txBody>
      </p:sp>
      <p:pic>
        <p:nvPicPr>
          <p:cNvPr id="253954" name="Picture 2"/>
          <p:cNvPicPr>
            <a:picLocks noChangeAspect="1" noChangeArrowheads="1"/>
          </p:cNvPicPr>
          <p:nvPr/>
        </p:nvPicPr>
        <p:blipFill>
          <a:blip r:embed="rId2" cstate="print"/>
          <a:srcRect/>
          <a:stretch>
            <a:fillRect/>
          </a:stretch>
        </p:blipFill>
        <p:spPr bwMode="auto">
          <a:xfrm>
            <a:off x="683568" y="3284984"/>
            <a:ext cx="7939966" cy="1872208"/>
          </a:xfrm>
          <a:prstGeom prst="rect">
            <a:avLst/>
          </a:prstGeom>
          <a:noFill/>
          <a:ln w="9525">
            <a:noFill/>
            <a:miter lim="800000"/>
            <a:headEnd/>
            <a:tailEnd/>
          </a:ln>
        </p:spPr>
      </p:pic>
      <p:pic>
        <p:nvPicPr>
          <p:cNvPr id="253955" name="Picture 3"/>
          <p:cNvPicPr>
            <a:picLocks noChangeAspect="1" noChangeArrowheads="1"/>
          </p:cNvPicPr>
          <p:nvPr/>
        </p:nvPicPr>
        <p:blipFill>
          <a:blip r:embed="rId3" cstate="print"/>
          <a:srcRect/>
          <a:stretch>
            <a:fillRect/>
          </a:stretch>
        </p:blipFill>
        <p:spPr bwMode="auto">
          <a:xfrm>
            <a:off x="3059832" y="2060848"/>
            <a:ext cx="2207458" cy="792088"/>
          </a:xfrm>
          <a:prstGeom prst="rect">
            <a:avLst/>
          </a:prstGeom>
          <a:noFill/>
          <a:ln w="9525">
            <a:noFill/>
            <a:miter lim="800000"/>
            <a:headEnd/>
            <a:tailEnd/>
          </a:ln>
        </p:spPr>
      </p:pic>
    </p:spTree>
    <p:extLst>
      <p:ext uri="{BB962C8B-B14F-4D97-AF65-F5344CB8AC3E}">
        <p14:creationId xmlns:p14="http://schemas.microsoft.com/office/powerpoint/2010/main" val="1515663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3"/>
          <p:cNvSpPr>
            <a:spLocks noGrp="1"/>
          </p:cNvSpPr>
          <p:nvPr>
            <p:ph type="ctrTitle"/>
          </p:nvPr>
        </p:nvSpPr>
        <p:spPr/>
        <p:txBody>
          <a:bodyPr/>
          <a:lstStyle/>
          <a:p>
            <a:r>
              <a:rPr lang="en-US" altLang="zh-CN" smtClean="0"/>
              <a:t>Markov Clustering Algorithm</a:t>
            </a:r>
            <a:endParaRPr lang="zh-CN" altLang="en-US" smtClean="0"/>
          </a:p>
        </p:txBody>
      </p:sp>
      <p:sp>
        <p:nvSpPr>
          <p:cNvPr id="5" name="副标题 4"/>
          <p:cNvSpPr>
            <a:spLocks noGrp="1"/>
          </p:cNvSpPr>
          <p:nvPr>
            <p:ph type="subTitle" idx="1"/>
          </p:nvPr>
        </p:nvSpPr>
        <p:spPr/>
        <p:txBody>
          <a:bodyPr/>
          <a:lstStyle/>
          <a:p>
            <a:pPr>
              <a:defRPr/>
            </a:pPr>
            <a:r>
              <a:rPr lang="en-US" altLang="zh-CN" dirty="0" smtClean="0"/>
              <a:t>van </a:t>
            </a:r>
            <a:r>
              <a:rPr lang="en-US" altLang="zh-CN" dirty="0" err="1" smtClean="0"/>
              <a:t>Dongen</a:t>
            </a:r>
            <a:r>
              <a:rPr lang="en-US" altLang="zh-CN" dirty="0" smtClean="0"/>
              <a:t>. A cluster algorithm for graphs. Information Systems, 2000</a:t>
            </a:r>
            <a:endParaRPr lang="zh-CN" altLang="en-US" dirty="0" smtClean="0"/>
          </a:p>
        </p:txBody>
      </p:sp>
    </p:spTree>
    <p:extLst>
      <p:ext uri="{BB962C8B-B14F-4D97-AF65-F5344CB8AC3E}">
        <p14:creationId xmlns:p14="http://schemas.microsoft.com/office/powerpoint/2010/main" val="3452255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K-length Path</a:t>
            </a:r>
            <a:endParaRPr lang="zh-CN" altLang="en-US" smtClean="0"/>
          </a:p>
        </p:txBody>
      </p:sp>
      <p:sp>
        <p:nvSpPr>
          <p:cNvPr id="30723" name="内容占位符 2"/>
          <p:cNvSpPr>
            <a:spLocks noGrp="1"/>
          </p:cNvSpPr>
          <p:nvPr>
            <p:ph idx="1"/>
          </p:nvPr>
        </p:nvSpPr>
        <p:spPr/>
        <p:txBody>
          <a:bodyPr/>
          <a:lstStyle/>
          <a:p>
            <a:r>
              <a:rPr lang="en-US" altLang="zh-CN" smtClean="0"/>
              <a:t>Basic idea: dense regions in sparse graphs corresponding with regions in which the number of k-length path is relatively large.</a:t>
            </a:r>
          </a:p>
          <a:p>
            <a:endParaRPr lang="en-US" altLang="zh-CN" smtClean="0"/>
          </a:p>
          <a:p>
            <a:r>
              <a:rPr lang="en-US" altLang="zh-CN" smtClean="0"/>
              <a:t>Random walks can also be used to detect clusters in graphs, the idea is that the more closed is a subgraph, the largest the time a random walker need to escape from it. </a:t>
            </a:r>
          </a:p>
          <a:p>
            <a:endParaRPr lang="en-US" altLang="zh-CN" smtClean="0"/>
          </a:p>
          <a:p>
            <a:endParaRPr lang="zh-CN" altLang="en-US" smtClean="0"/>
          </a:p>
        </p:txBody>
      </p:sp>
    </p:spTree>
    <p:extLst>
      <p:ext uri="{BB962C8B-B14F-4D97-AF65-F5344CB8AC3E}">
        <p14:creationId xmlns:p14="http://schemas.microsoft.com/office/powerpoint/2010/main" val="1911994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K-path Clustering</a:t>
            </a:r>
            <a:endParaRPr lang="zh-CN" altLang="en-US" smtClean="0"/>
          </a:p>
        </p:txBody>
      </p:sp>
      <p:pic>
        <p:nvPicPr>
          <p:cNvPr id="31747" name="Picture 2"/>
          <p:cNvPicPr>
            <a:picLocks noChangeAspect="1" noChangeArrowheads="1"/>
          </p:cNvPicPr>
          <p:nvPr/>
        </p:nvPicPr>
        <p:blipFill>
          <a:blip r:embed="rId2" cstate="print"/>
          <a:srcRect/>
          <a:stretch>
            <a:fillRect/>
          </a:stretch>
        </p:blipFill>
        <p:spPr bwMode="auto">
          <a:xfrm>
            <a:off x="357188" y="2143125"/>
            <a:ext cx="3600450" cy="2495550"/>
          </a:xfrm>
          <a:prstGeom prst="rect">
            <a:avLst/>
          </a:prstGeom>
          <a:noFill/>
          <a:ln w="9525">
            <a:noFill/>
            <a:miter lim="800000"/>
            <a:headEnd/>
            <a:tailEnd/>
          </a:ln>
        </p:spPr>
      </p:pic>
      <p:pic>
        <p:nvPicPr>
          <p:cNvPr id="31748" name="Picture 3"/>
          <p:cNvPicPr>
            <a:picLocks noChangeAspect="1" noChangeArrowheads="1"/>
          </p:cNvPicPr>
          <p:nvPr/>
        </p:nvPicPr>
        <p:blipFill>
          <a:blip r:embed="rId3" cstate="print"/>
          <a:srcRect/>
          <a:stretch>
            <a:fillRect/>
          </a:stretch>
        </p:blipFill>
        <p:spPr bwMode="auto">
          <a:xfrm>
            <a:off x="3929063" y="2071688"/>
            <a:ext cx="4800600" cy="3067050"/>
          </a:xfrm>
          <a:prstGeom prst="rect">
            <a:avLst/>
          </a:prstGeom>
          <a:noFill/>
          <a:ln w="9525">
            <a:noFill/>
            <a:miter lim="800000"/>
            <a:headEnd/>
            <a:tailEnd/>
          </a:ln>
        </p:spPr>
      </p:pic>
      <p:sp>
        <p:nvSpPr>
          <p:cNvPr id="31749" name="TextBox 5"/>
          <p:cNvSpPr txBox="1">
            <a:spLocks noChangeArrowheads="1"/>
          </p:cNvSpPr>
          <p:nvPr/>
        </p:nvSpPr>
        <p:spPr bwMode="auto">
          <a:xfrm>
            <a:off x="2643188" y="5715000"/>
            <a:ext cx="3357562" cy="369888"/>
          </a:xfrm>
          <a:prstGeom prst="rect">
            <a:avLst/>
          </a:prstGeom>
          <a:noFill/>
          <a:ln w="9525">
            <a:noFill/>
            <a:miter lim="800000"/>
            <a:headEnd/>
            <a:tailEnd/>
          </a:ln>
        </p:spPr>
        <p:txBody>
          <a:bodyPr>
            <a:spAutoFit/>
          </a:bodyPr>
          <a:lstStyle/>
          <a:p>
            <a:r>
              <a:rPr lang="en-US" altLang="zh-CN"/>
              <a:t>Matrix manipulation: (N+I)</a:t>
            </a:r>
            <a:r>
              <a:rPr lang="en-US" altLang="zh-CN" baseline="30000"/>
              <a:t>2</a:t>
            </a:r>
            <a:endParaRPr lang="zh-CN" altLang="en-US" baseline="30000"/>
          </a:p>
        </p:txBody>
      </p:sp>
    </p:spTree>
    <p:extLst>
      <p:ext uri="{BB962C8B-B14F-4D97-AF65-F5344CB8AC3E}">
        <p14:creationId xmlns:p14="http://schemas.microsoft.com/office/powerpoint/2010/main" val="3180320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r>
              <a:rPr lang="en-US" altLang="zh-CN" smtClean="0"/>
              <a:t>Modularity</a:t>
            </a:r>
            <a:endParaRPr lang="zh-CN" altLang="en-US" smtClean="0"/>
          </a:p>
        </p:txBody>
      </p:sp>
      <p:sp>
        <p:nvSpPr>
          <p:cNvPr id="1028" name="内容占位符 2"/>
          <p:cNvSpPr>
            <a:spLocks noGrp="1"/>
          </p:cNvSpPr>
          <p:nvPr>
            <p:ph idx="1"/>
          </p:nvPr>
        </p:nvSpPr>
        <p:spPr/>
        <p:txBody>
          <a:bodyPr/>
          <a:lstStyle/>
          <a:p>
            <a:pPr eaLnBrk="1" hangingPunct="1"/>
            <a:r>
              <a:rPr lang="en-US" altLang="zh-CN" smtClean="0"/>
              <a:t>A</a:t>
            </a:r>
            <a:r>
              <a:rPr lang="en-US" altLang="zh-CN" baseline="-25000" smtClean="0"/>
              <a:t>ij</a:t>
            </a:r>
            <a:r>
              <a:rPr lang="en-US" altLang="zh-CN" smtClean="0"/>
              <a:t>: adjacency matrix</a:t>
            </a:r>
          </a:p>
          <a:p>
            <a:pPr eaLnBrk="1" hangingPunct="1"/>
            <a:r>
              <a:rPr lang="en-US" altLang="zh-CN" smtClean="0"/>
              <a:t>k</a:t>
            </a:r>
            <a:r>
              <a:rPr lang="en-US" altLang="zh-CN" baseline="-25000" smtClean="0"/>
              <a:t>i</a:t>
            </a:r>
            <a:r>
              <a:rPr lang="en-US" altLang="zh-CN" smtClean="0"/>
              <a:t>: degree</a:t>
            </a:r>
          </a:p>
          <a:p>
            <a:pPr eaLnBrk="1" hangingPunct="1"/>
            <a:r>
              <a:rPr lang="en-US" altLang="zh-CN" smtClean="0"/>
              <a:t>m: total number of edges</a:t>
            </a:r>
          </a:p>
          <a:p>
            <a:pPr eaLnBrk="1" hangingPunct="1"/>
            <a:endParaRPr lang="zh-CN" altLang="en-US" smtClean="0"/>
          </a:p>
        </p:txBody>
      </p:sp>
      <p:graphicFrame>
        <p:nvGraphicFramePr>
          <p:cNvPr id="1026" name="Object 2"/>
          <p:cNvGraphicFramePr>
            <a:graphicFrameLocks noChangeAspect="1"/>
          </p:cNvGraphicFramePr>
          <p:nvPr/>
        </p:nvGraphicFramePr>
        <p:xfrm>
          <a:off x="2143125" y="3857625"/>
          <a:ext cx="4071938" cy="839788"/>
        </p:xfrm>
        <a:graphic>
          <a:graphicData uri="http://schemas.openxmlformats.org/presentationml/2006/ole">
            <mc:AlternateContent xmlns:mc="http://schemas.openxmlformats.org/markup-compatibility/2006">
              <mc:Choice xmlns:v="urn:schemas-microsoft-com:vml" Requires="v">
                <p:oleObj spid="_x0000_s1075" name="Formula" r:id="rId3" imgW="2054860" imgH="424180" progId="Equation.Ribbit">
                  <p:embed/>
                </p:oleObj>
              </mc:Choice>
              <mc:Fallback>
                <p:oleObj name="Formula" r:id="rId3" imgW="2054860" imgH="424180" progId="Equation.Ribbit">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3857625"/>
                        <a:ext cx="4071938"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26871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Markov Clustering</a:t>
            </a:r>
            <a:endParaRPr lang="zh-CN" altLang="en-US" smtClean="0"/>
          </a:p>
        </p:txBody>
      </p:sp>
      <p:sp>
        <p:nvSpPr>
          <p:cNvPr id="32771" name="内容占位符 2"/>
          <p:cNvSpPr>
            <a:spLocks noGrp="1"/>
          </p:cNvSpPr>
          <p:nvPr>
            <p:ph idx="1"/>
          </p:nvPr>
        </p:nvSpPr>
        <p:spPr/>
        <p:txBody>
          <a:bodyPr/>
          <a:lstStyle/>
          <a:p>
            <a:pPr algn="just">
              <a:lnSpc>
                <a:spcPct val="90000"/>
              </a:lnSpc>
              <a:buFontTx/>
              <a:buChar char="•"/>
            </a:pPr>
            <a:r>
              <a:rPr lang="en-US" altLang="zh-CN" dirty="0" smtClean="0"/>
              <a:t>Expansion: Through matrix manipulation (power), one obtains a matrix for a n-steps connection.</a:t>
            </a:r>
          </a:p>
          <a:p>
            <a:pPr algn="just">
              <a:lnSpc>
                <a:spcPct val="90000"/>
              </a:lnSpc>
              <a:buFontTx/>
              <a:buChar char="•"/>
            </a:pPr>
            <a:endParaRPr lang="en-US" altLang="zh-CN" dirty="0" smtClean="0"/>
          </a:p>
          <a:p>
            <a:pPr algn="just">
              <a:lnSpc>
                <a:spcPct val="90000"/>
              </a:lnSpc>
              <a:buFontTx/>
              <a:buChar char="•"/>
            </a:pPr>
            <a:r>
              <a:rPr lang="en-US" altLang="zh-CN" dirty="0" smtClean="0"/>
              <a:t>Inflation: Enhance </a:t>
            </a:r>
            <a:r>
              <a:rPr lang="en-US" altLang="zh-CN" dirty="0" err="1" smtClean="0"/>
              <a:t>intercluster</a:t>
            </a:r>
            <a:r>
              <a:rPr lang="en-US" altLang="zh-CN" dirty="0" smtClean="0"/>
              <a:t> passages by raising the elements to a certain power and then normalize</a:t>
            </a:r>
            <a:endParaRPr lang="zh-CN" altLang="en-US" dirty="0" smtClean="0"/>
          </a:p>
        </p:txBody>
      </p:sp>
    </p:spTree>
    <p:extLst>
      <p:ext uri="{BB962C8B-B14F-4D97-AF65-F5344CB8AC3E}">
        <p14:creationId xmlns:p14="http://schemas.microsoft.com/office/powerpoint/2010/main" val="489029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Markov Clustering Algorithm</a:t>
            </a:r>
            <a:endParaRPr lang="zh-CN" altLang="en-US" dirty="0"/>
          </a:p>
        </p:txBody>
      </p:sp>
      <p:sp>
        <p:nvSpPr>
          <p:cNvPr id="3" name="内容占位符 2"/>
          <p:cNvSpPr>
            <a:spLocks noGrp="1"/>
          </p:cNvSpPr>
          <p:nvPr>
            <p:ph idx="1"/>
          </p:nvPr>
        </p:nvSpPr>
        <p:spPr/>
        <p:txBody>
          <a:bodyPr/>
          <a:lstStyle/>
          <a:p>
            <a:r>
              <a:rPr lang="en-US" altLang="zh-CN" dirty="0" smtClean="0"/>
              <a:t>Iteratively running two operators</a:t>
            </a:r>
          </a:p>
          <a:p>
            <a:pPr lvl="1"/>
            <a:r>
              <a:rPr lang="en-US" altLang="zh-CN" dirty="0" smtClean="0"/>
              <a:t>Inflation:</a:t>
            </a:r>
          </a:p>
          <a:p>
            <a:pPr lvl="1"/>
            <a:endParaRPr lang="en-US" altLang="zh-CN" dirty="0" smtClean="0"/>
          </a:p>
          <a:p>
            <a:pPr lvl="1"/>
            <a:endParaRPr lang="en-US" altLang="zh-CN" dirty="0" smtClean="0"/>
          </a:p>
          <a:p>
            <a:pPr lvl="1"/>
            <a:r>
              <a:rPr lang="en-US" altLang="zh-CN" dirty="0" smtClean="0"/>
              <a:t>Expansion:</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44808475"/>
              </p:ext>
            </p:extLst>
          </p:nvPr>
        </p:nvGraphicFramePr>
        <p:xfrm>
          <a:off x="2915816" y="2852936"/>
          <a:ext cx="2362200" cy="812800"/>
        </p:xfrm>
        <a:graphic>
          <a:graphicData uri="http://schemas.openxmlformats.org/presentationml/2006/ole">
            <mc:AlternateContent xmlns:mc="http://schemas.openxmlformats.org/markup-compatibility/2006">
              <mc:Choice xmlns:v="urn:schemas-microsoft-com:vml" Requires="v">
                <p:oleObj spid="_x0000_s7259" name="Formula" r:id="rId3" imgW="1191600" imgH="414360" progId="Equation.Ribbit">
                  <p:embed/>
                </p:oleObj>
              </mc:Choice>
              <mc:Fallback>
                <p:oleObj name="Formula" r:id="rId3" imgW="1191600" imgH="414360" progId="Equation.Ribbit">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852936"/>
                        <a:ext cx="2362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228184" y="3068960"/>
            <a:ext cx="2448272" cy="369332"/>
          </a:xfrm>
          <a:prstGeom prst="rect">
            <a:avLst/>
          </a:prstGeom>
          <a:noFill/>
        </p:spPr>
        <p:txBody>
          <a:bodyPr wrap="square" rtlCol="0">
            <a:spAutoFit/>
          </a:bodyPr>
          <a:lstStyle/>
          <a:p>
            <a:r>
              <a:rPr lang="en-US" altLang="zh-CN" dirty="0" smtClean="0"/>
              <a:t>Column normalization</a:t>
            </a:r>
            <a:endParaRPr lang="zh-CN" altLang="en-US" dirty="0"/>
          </a:p>
        </p:txBody>
      </p:sp>
      <p:graphicFrame>
        <p:nvGraphicFramePr>
          <p:cNvPr id="6" name="对象 5"/>
          <p:cNvGraphicFramePr>
            <a:graphicFrameLocks noChangeAspect="1"/>
          </p:cNvGraphicFramePr>
          <p:nvPr/>
        </p:nvGraphicFramePr>
        <p:xfrm>
          <a:off x="2987824" y="4581128"/>
          <a:ext cx="2378075" cy="387350"/>
        </p:xfrm>
        <a:graphic>
          <a:graphicData uri="http://schemas.openxmlformats.org/presentationml/2006/ole">
            <mc:AlternateContent xmlns:mc="http://schemas.openxmlformats.org/markup-compatibility/2006">
              <mc:Choice xmlns:v="urn:schemas-microsoft-com:vml" Requires="v">
                <p:oleObj spid="_x0000_s7260" name="Formula" r:id="rId5" imgW="1199160" imgH="195840" progId="Equation.Ribbit">
                  <p:embed/>
                </p:oleObj>
              </mc:Choice>
              <mc:Fallback>
                <p:oleObj name="Formula" r:id="rId5" imgW="1199160" imgH="195840" progId="Equation.Ribbit">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4581128"/>
                        <a:ext cx="23780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3692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MCL Running</a:t>
            </a:r>
            <a:endParaRPr lang="zh-CN" altLang="en-US" smtClean="0"/>
          </a:p>
        </p:txBody>
      </p:sp>
      <p:pic>
        <p:nvPicPr>
          <p:cNvPr id="34819" name="Picture 2"/>
          <p:cNvPicPr>
            <a:picLocks noGrp="1" noChangeAspect="1" noChangeArrowheads="1"/>
          </p:cNvPicPr>
          <p:nvPr>
            <p:ph idx="1"/>
          </p:nvPr>
        </p:nvPicPr>
        <p:blipFill>
          <a:blip r:embed="rId2" cstate="print"/>
          <a:srcRect/>
          <a:stretch>
            <a:fillRect/>
          </a:stretch>
        </p:blipFill>
        <p:spPr>
          <a:xfrm>
            <a:off x="457200" y="2335213"/>
            <a:ext cx="8229600" cy="3055937"/>
          </a:xfrm>
          <a:noFill/>
        </p:spPr>
      </p:pic>
    </p:spTree>
    <p:extLst>
      <p:ext uri="{BB962C8B-B14F-4D97-AF65-F5344CB8AC3E}">
        <p14:creationId xmlns:p14="http://schemas.microsoft.com/office/powerpoint/2010/main" val="3373490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MCL Running</a:t>
            </a:r>
            <a:endParaRPr lang="zh-CN" altLang="en-US" smtClean="0"/>
          </a:p>
        </p:txBody>
      </p:sp>
      <p:pic>
        <p:nvPicPr>
          <p:cNvPr id="35843" name="Picture 2"/>
          <p:cNvPicPr>
            <a:picLocks noGrp="1" noChangeAspect="1" noChangeArrowheads="1"/>
          </p:cNvPicPr>
          <p:nvPr>
            <p:ph idx="1"/>
          </p:nvPr>
        </p:nvPicPr>
        <p:blipFill>
          <a:blip r:embed="rId2" cstate="print"/>
          <a:srcRect/>
          <a:stretch>
            <a:fillRect/>
          </a:stretch>
        </p:blipFill>
        <p:spPr>
          <a:xfrm>
            <a:off x="457200" y="2332038"/>
            <a:ext cx="8229600" cy="3062287"/>
          </a:xfrm>
          <a:noFill/>
        </p:spPr>
      </p:pic>
    </p:spTree>
    <p:extLst>
      <p:ext uri="{BB962C8B-B14F-4D97-AF65-F5344CB8AC3E}">
        <p14:creationId xmlns:p14="http://schemas.microsoft.com/office/powerpoint/2010/main" val="4947048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MCL Running</a:t>
            </a:r>
            <a:endParaRPr lang="zh-CN" altLang="en-US" smtClean="0"/>
          </a:p>
        </p:txBody>
      </p:sp>
      <p:pic>
        <p:nvPicPr>
          <p:cNvPr id="36867" name="Picture 2"/>
          <p:cNvPicPr>
            <a:picLocks noGrp="1" noChangeAspect="1" noChangeArrowheads="1"/>
          </p:cNvPicPr>
          <p:nvPr>
            <p:ph idx="1"/>
          </p:nvPr>
        </p:nvPicPr>
        <p:blipFill>
          <a:blip r:embed="rId2" cstate="print"/>
          <a:srcRect/>
          <a:stretch>
            <a:fillRect/>
          </a:stretch>
        </p:blipFill>
        <p:spPr>
          <a:xfrm>
            <a:off x="457200" y="2360613"/>
            <a:ext cx="8229600" cy="3005137"/>
          </a:xfrm>
          <a:noFill/>
        </p:spPr>
      </p:pic>
    </p:spTree>
    <p:extLst>
      <p:ext uri="{BB962C8B-B14F-4D97-AF65-F5344CB8AC3E}">
        <p14:creationId xmlns:p14="http://schemas.microsoft.com/office/powerpoint/2010/main" val="21086532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MCL Running</a:t>
            </a:r>
            <a:endParaRPr lang="zh-CN" altLang="en-US" smtClean="0"/>
          </a:p>
        </p:txBody>
      </p:sp>
      <p:pic>
        <p:nvPicPr>
          <p:cNvPr id="37891" name="Picture 2"/>
          <p:cNvPicPr>
            <a:picLocks noGrp="1" noChangeAspect="1" noChangeArrowheads="1"/>
          </p:cNvPicPr>
          <p:nvPr>
            <p:ph idx="1"/>
          </p:nvPr>
        </p:nvPicPr>
        <p:blipFill>
          <a:blip r:embed="rId2" cstate="print"/>
          <a:srcRect/>
          <a:stretch>
            <a:fillRect/>
          </a:stretch>
        </p:blipFill>
        <p:spPr>
          <a:xfrm>
            <a:off x="457200" y="2298700"/>
            <a:ext cx="8229600" cy="3128963"/>
          </a:xfrm>
          <a:noFill/>
        </p:spPr>
      </p:pic>
    </p:spTree>
    <p:extLst>
      <p:ext uri="{BB962C8B-B14F-4D97-AF65-F5344CB8AC3E}">
        <p14:creationId xmlns:p14="http://schemas.microsoft.com/office/powerpoint/2010/main" val="11433475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solidFill>
                  <a:srgbClr val="0000FF"/>
                </a:solidFill>
              </a:rPr>
              <a:t>A Heuristic for MCL</a:t>
            </a:r>
          </a:p>
        </p:txBody>
      </p:sp>
      <p:sp>
        <p:nvSpPr>
          <p:cNvPr id="38915" name="Rectangle 3"/>
          <p:cNvSpPr>
            <a:spLocks noGrp="1" noChangeArrowheads="1"/>
          </p:cNvSpPr>
          <p:nvPr>
            <p:ph type="body" sz="half" idx="1"/>
          </p:nvPr>
        </p:nvSpPr>
        <p:spPr/>
        <p:txBody>
          <a:bodyPr>
            <a:normAutofit fontScale="92500" lnSpcReduction="10000"/>
          </a:bodyPr>
          <a:lstStyle/>
          <a:p>
            <a:pPr marL="0" indent="0">
              <a:buFontTx/>
              <a:buNone/>
            </a:pPr>
            <a:r>
              <a:rPr lang="en-US" altLang="zh-CN" sz="2800" dirty="0" smtClean="0"/>
              <a:t>We take a random walk on the graph described by the similarity matrix</a:t>
            </a:r>
          </a:p>
          <a:p>
            <a:pPr marL="0" indent="0">
              <a:buFontTx/>
              <a:buNone/>
            </a:pPr>
            <a:endParaRPr lang="en-US" altLang="zh-CN" sz="2800" dirty="0" smtClean="0"/>
          </a:p>
          <a:p>
            <a:pPr marL="0" indent="0">
              <a:buFontTx/>
              <a:buNone/>
            </a:pPr>
            <a:endParaRPr lang="en-US" altLang="zh-CN" sz="2800" dirty="0" smtClean="0"/>
          </a:p>
          <a:p>
            <a:pPr marL="0" indent="0">
              <a:buFontTx/>
              <a:buNone/>
            </a:pPr>
            <a:r>
              <a:rPr lang="en-US" altLang="zh-CN" sz="2800" dirty="0" smtClean="0"/>
              <a:t>After each step we weaken the links between distant nodes and strengthen the links between nearby nodes</a:t>
            </a:r>
          </a:p>
        </p:txBody>
      </p:sp>
      <p:pic>
        <p:nvPicPr>
          <p:cNvPr id="38916" name="Picture 4"/>
          <p:cNvPicPr>
            <a:picLocks noGrp="1" noChangeAspect="1" noChangeArrowheads="1"/>
          </p:cNvPicPr>
          <p:nvPr>
            <p:ph sz="half" idx="2"/>
          </p:nvPr>
        </p:nvPicPr>
        <p:blipFill>
          <a:blip r:embed="rId2" cstate="print"/>
          <a:srcRect/>
          <a:stretch>
            <a:fillRect/>
          </a:stretch>
        </p:blipFill>
        <p:spPr>
          <a:xfrm>
            <a:off x="4932040" y="1844824"/>
            <a:ext cx="3981450" cy="4019550"/>
          </a:xfrm>
          <a:noFill/>
        </p:spPr>
      </p:pic>
      <p:sp>
        <p:nvSpPr>
          <p:cNvPr id="38917" name="Text Box 6"/>
          <p:cNvSpPr txBox="1">
            <a:spLocks noChangeArrowheads="1"/>
          </p:cNvSpPr>
          <p:nvPr/>
        </p:nvSpPr>
        <p:spPr bwMode="auto">
          <a:xfrm>
            <a:off x="4876800" y="6324600"/>
            <a:ext cx="3810000" cy="366713"/>
          </a:xfrm>
          <a:prstGeom prst="rect">
            <a:avLst/>
          </a:prstGeom>
          <a:noFill/>
          <a:ln w="9525">
            <a:noFill/>
            <a:miter lim="800000"/>
            <a:headEnd/>
            <a:tailEnd/>
          </a:ln>
        </p:spPr>
        <p:txBody>
          <a:bodyPr>
            <a:spAutoFit/>
          </a:bodyPr>
          <a:lstStyle/>
          <a:p>
            <a:pPr>
              <a:spcBef>
                <a:spcPct val="50000"/>
              </a:spcBef>
            </a:pPr>
            <a:r>
              <a:rPr lang="en-US" altLang="zh-CN"/>
              <a:t>Graphic from van Dongen, 2000</a:t>
            </a:r>
          </a:p>
        </p:txBody>
      </p:sp>
    </p:spTree>
    <p:extLst>
      <p:ext uri="{BB962C8B-B14F-4D97-AF65-F5344CB8AC3E}">
        <p14:creationId xmlns:p14="http://schemas.microsoft.com/office/powerpoint/2010/main" val="517269421"/>
      </p:ext>
    </p:extLst>
  </p:cSld>
  <p:clrMapOvr>
    <a:masterClrMapping/>
  </p:clrMapOvr>
  <p:transition advTm="5472"/>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smtClean="0"/>
              <a:t>我们的一个扩展</a:t>
            </a:r>
            <a:endParaRPr lang="zh-CN" altLang="en-US" dirty="0"/>
          </a:p>
        </p:txBody>
      </p:sp>
      <p:sp>
        <p:nvSpPr>
          <p:cNvPr id="11" name="内容占位符 10"/>
          <p:cNvSpPr>
            <a:spLocks noGrp="1"/>
          </p:cNvSpPr>
          <p:nvPr>
            <p:ph idx="1"/>
          </p:nvPr>
        </p:nvSpPr>
        <p:spPr/>
        <p:txBody>
          <a:bodyPr/>
          <a:lstStyle/>
          <a:p>
            <a:r>
              <a:rPr lang="en-US" altLang="zh-CN" dirty="0" smtClean="0"/>
              <a:t>Diffusion kernel</a:t>
            </a:r>
            <a:r>
              <a:rPr lang="zh-CN" altLang="en-US" dirty="0" smtClean="0"/>
              <a:t>可以定义网络上的节点之间的</a:t>
            </a:r>
            <a:r>
              <a:rPr lang="en-US" altLang="zh-CN" dirty="0" smtClean="0"/>
              <a:t>Global</a:t>
            </a:r>
            <a:r>
              <a:rPr lang="zh-CN" altLang="en-US" dirty="0" smtClean="0"/>
              <a:t>影响。</a:t>
            </a:r>
            <a:endParaRPr lang="en-US" altLang="zh-CN" dirty="0" smtClean="0"/>
          </a:p>
          <a:p>
            <a:r>
              <a:rPr lang="zh-CN" altLang="en-US" dirty="0" smtClean="0"/>
              <a:t>而</a:t>
            </a:r>
            <a:r>
              <a:rPr lang="en-US" altLang="zh-CN" dirty="0" smtClean="0"/>
              <a:t>MCL</a:t>
            </a:r>
            <a:r>
              <a:rPr lang="zh-CN" altLang="en-US" dirty="0" smtClean="0"/>
              <a:t>算法将在同一个模块内的关联加强，而将不同模块之间的联系减弱。</a:t>
            </a:r>
            <a:endParaRPr lang="en-US" altLang="zh-CN" dirty="0" smtClean="0"/>
          </a:p>
          <a:p>
            <a:r>
              <a:rPr lang="zh-CN" altLang="en-US" dirty="0" smtClean="0"/>
              <a:t>如何将两者融合起来？</a:t>
            </a:r>
            <a:endParaRPr lang="zh-CN" altLang="en-US" dirty="0"/>
          </a:p>
        </p:txBody>
      </p:sp>
      <p:sp>
        <p:nvSpPr>
          <p:cNvPr id="12" name="TextBox 11"/>
          <p:cNvSpPr txBox="1"/>
          <p:nvPr/>
        </p:nvSpPr>
        <p:spPr>
          <a:xfrm>
            <a:off x="611560" y="5517232"/>
            <a:ext cx="8352928" cy="923330"/>
          </a:xfrm>
          <a:prstGeom prst="rect">
            <a:avLst/>
          </a:prstGeom>
          <a:noFill/>
        </p:spPr>
        <p:txBody>
          <a:bodyPr wrap="square" rtlCol="0">
            <a:spAutoFit/>
          </a:bodyPr>
          <a:lstStyle/>
          <a:p>
            <a:r>
              <a:rPr lang="en-US" altLang="zh-CN" dirty="0" err="1"/>
              <a:t>Naifang</a:t>
            </a:r>
            <a:r>
              <a:rPr lang="en-US" altLang="zh-CN" dirty="0"/>
              <a:t> </a:t>
            </a:r>
            <a:r>
              <a:rPr lang="en-US" altLang="zh-CN" dirty="0" smtClean="0"/>
              <a:t>Su, </a:t>
            </a:r>
            <a:r>
              <a:rPr lang="en-US" altLang="zh-CN" dirty="0"/>
              <a:t>Lin </a:t>
            </a:r>
            <a:r>
              <a:rPr lang="en-US" altLang="zh-CN" dirty="0" smtClean="0"/>
              <a:t>Wang, </a:t>
            </a:r>
            <a:r>
              <a:rPr lang="en-US" altLang="zh-CN" dirty="0" err="1"/>
              <a:t>Yufu</a:t>
            </a:r>
            <a:r>
              <a:rPr lang="en-US" altLang="zh-CN" dirty="0"/>
              <a:t> </a:t>
            </a:r>
            <a:r>
              <a:rPr lang="en-US" altLang="zh-CN" dirty="0" smtClean="0"/>
              <a:t>Wang, </a:t>
            </a:r>
            <a:r>
              <a:rPr lang="en-US" altLang="zh-CN" dirty="0" err="1"/>
              <a:t>Minping</a:t>
            </a:r>
            <a:r>
              <a:rPr lang="en-US" altLang="zh-CN" dirty="0"/>
              <a:t> </a:t>
            </a:r>
            <a:r>
              <a:rPr lang="en-US" altLang="zh-CN" dirty="0" smtClean="0"/>
              <a:t>Qian</a:t>
            </a:r>
            <a:r>
              <a:rPr lang="en-US" altLang="zh-CN" i="1" dirty="0" smtClean="0"/>
              <a:t> </a:t>
            </a:r>
            <a:r>
              <a:rPr lang="en-US" altLang="zh-CN" dirty="0"/>
              <a:t>and </a:t>
            </a:r>
            <a:r>
              <a:rPr lang="en-US" altLang="zh-CN" dirty="0" err="1"/>
              <a:t>Minghua</a:t>
            </a:r>
            <a:r>
              <a:rPr lang="en-US" altLang="zh-CN" dirty="0"/>
              <a:t> </a:t>
            </a:r>
            <a:r>
              <a:rPr lang="en-US" altLang="zh-CN" dirty="0" smtClean="0"/>
              <a:t>Deng. Prediction </a:t>
            </a:r>
            <a:r>
              <a:rPr lang="en-US" altLang="zh-CN" dirty="0"/>
              <a:t>of Protein Functions from </a:t>
            </a:r>
            <a:r>
              <a:rPr lang="en-US" altLang="zh-CN" dirty="0" smtClean="0"/>
              <a:t>Protein-Protein Interaction </a:t>
            </a:r>
            <a:r>
              <a:rPr lang="en-US" altLang="zh-CN" dirty="0"/>
              <a:t>Data </a:t>
            </a:r>
            <a:r>
              <a:rPr lang="en-US" altLang="zh-CN" dirty="0" smtClean="0"/>
              <a:t>Based </a:t>
            </a:r>
            <a:r>
              <a:rPr lang="en-US" altLang="zh-CN" dirty="0"/>
              <a:t>on a New Measure </a:t>
            </a:r>
            <a:r>
              <a:rPr lang="en-US" altLang="zh-CN" dirty="0" smtClean="0"/>
              <a:t>of Network </a:t>
            </a:r>
            <a:r>
              <a:rPr lang="en-US" altLang="zh-CN" dirty="0" err="1" smtClean="0"/>
              <a:t>Betweenness</a:t>
            </a:r>
            <a:r>
              <a:rPr lang="en-US" altLang="zh-CN" dirty="0" smtClean="0"/>
              <a:t>. </a:t>
            </a:r>
            <a:r>
              <a:rPr lang="en-US" altLang="zh-CN" dirty="0"/>
              <a:t> </a:t>
            </a:r>
            <a:r>
              <a:rPr lang="en-US" altLang="zh-CN" dirty="0" smtClean="0"/>
              <a:t>Proceeding of </a:t>
            </a:r>
            <a:r>
              <a:rPr lang="en-US" altLang="zh-CN" dirty="0" err="1" smtClean="0"/>
              <a:t>iCBBE</a:t>
            </a:r>
            <a:r>
              <a:rPr lang="en-US" altLang="zh-CN" dirty="0" smtClean="0"/>
              <a:t> 2010.</a:t>
            </a:r>
            <a:endParaRPr lang="zh-CN" altLang="en-US" dirty="0"/>
          </a:p>
        </p:txBody>
      </p:sp>
    </p:spTree>
    <p:extLst>
      <p:ext uri="{BB962C8B-B14F-4D97-AF65-F5344CB8AC3E}">
        <p14:creationId xmlns:p14="http://schemas.microsoft.com/office/powerpoint/2010/main" val="3650710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我们的一个扩展</a:t>
            </a:r>
          </a:p>
        </p:txBody>
      </p:sp>
      <p:sp>
        <p:nvSpPr>
          <p:cNvPr id="3" name="内容占位符 2"/>
          <p:cNvSpPr>
            <a:spLocks noGrp="1"/>
          </p:cNvSpPr>
          <p:nvPr>
            <p:ph idx="1"/>
          </p:nvPr>
        </p:nvSpPr>
        <p:spPr/>
        <p:txBody>
          <a:bodyPr>
            <a:normAutofit/>
          </a:bodyPr>
          <a:lstStyle/>
          <a:p>
            <a:r>
              <a:rPr lang="zh-CN" altLang="en-US" sz="2800" dirty="0" smtClean="0"/>
              <a:t>定义矩阵</a:t>
            </a:r>
            <a:endParaRPr lang="en-US" altLang="zh-CN" sz="2800" dirty="0" smtClean="0"/>
          </a:p>
          <a:p>
            <a:endParaRPr lang="en-US" altLang="zh-CN" sz="2800" dirty="0"/>
          </a:p>
          <a:p>
            <a:endParaRPr lang="en-US" altLang="zh-CN" sz="2800" dirty="0" smtClean="0"/>
          </a:p>
          <a:p>
            <a:pPr marL="0" indent="0">
              <a:buNone/>
            </a:pPr>
            <a:r>
              <a:rPr lang="zh-CN" altLang="en-US" sz="2800" dirty="0" smtClean="0"/>
              <a:t>    其中</a:t>
            </a:r>
            <a:endParaRPr lang="en-US" altLang="zh-CN" sz="2800" dirty="0" smtClean="0"/>
          </a:p>
          <a:p>
            <a:pPr marL="0" indent="0">
              <a:buNone/>
            </a:pPr>
            <a:endParaRPr lang="en-US" altLang="zh-CN" sz="2800" dirty="0"/>
          </a:p>
          <a:p>
            <a:endParaRPr lang="en-US" altLang="zh-CN" sz="2800" dirty="0" smtClean="0"/>
          </a:p>
          <a:p>
            <a:r>
              <a:rPr lang="zh-CN" altLang="en-US" sz="2800" dirty="0" smtClean="0"/>
              <a:t>最后的相似矩阵</a:t>
            </a:r>
            <a:r>
              <a:rPr lang="en-US" altLang="zh-CN" sz="2800" dirty="0" smtClean="0"/>
              <a:t>B: </a:t>
            </a:r>
            <a:r>
              <a:rPr lang="zh-CN" altLang="en-US" sz="2800" dirty="0" smtClean="0"/>
              <a:t>对角上为</a:t>
            </a:r>
            <a:r>
              <a:rPr lang="en-US" altLang="zh-CN" sz="2800" dirty="0" smtClean="0"/>
              <a:t>0, </a:t>
            </a:r>
            <a:r>
              <a:rPr lang="zh-CN" altLang="en-US" sz="2800" dirty="0" smtClean="0"/>
              <a:t>对</a:t>
            </a:r>
            <a:r>
              <a:rPr lang="en-US" altLang="zh-CN" sz="2800" dirty="0" smtClean="0"/>
              <a:t>K</a:t>
            </a:r>
            <a:r>
              <a:rPr lang="zh-CN" altLang="en-US" sz="2800" dirty="0" smtClean="0"/>
              <a:t>做列归一化矩阵</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592713038"/>
              </p:ext>
            </p:extLst>
          </p:nvPr>
        </p:nvGraphicFramePr>
        <p:xfrm>
          <a:off x="1907704" y="2348880"/>
          <a:ext cx="4176464" cy="502605"/>
        </p:xfrm>
        <a:graphic>
          <a:graphicData uri="http://schemas.openxmlformats.org/presentationml/2006/ole">
            <mc:AlternateContent xmlns:mc="http://schemas.openxmlformats.org/markup-compatibility/2006">
              <mc:Choice xmlns:v="urn:schemas-microsoft-com:vml" Requires="v">
                <p:oleObj spid="_x0000_s55312" name="Formula" r:id="rId3" imgW="2901960" imgH="349560" progId="Equation.Ribbit">
                  <p:embed/>
                </p:oleObj>
              </mc:Choice>
              <mc:Fallback>
                <p:oleObj name="Formula" r:id="rId3" imgW="2901960" imgH="349560" progId="Equation.Ribbit">
                  <p:embed/>
                  <p:pic>
                    <p:nvPicPr>
                      <p:cNvPr id="0" name=""/>
                      <p:cNvPicPr/>
                      <p:nvPr/>
                    </p:nvPicPr>
                    <p:blipFill>
                      <a:blip r:embed="rId4"/>
                      <a:stretch>
                        <a:fillRect/>
                      </a:stretch>
                    </p:blipFill>
                    <p:spPr>
                      <a:xfrm>
                        <a:off x="1907704" y="2348880"/>
                        <a:ext cx="4176464" cy="50260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3344396"/>
              </p:ext>
            </p:extLst>
          </p:nvPr>
        </p:nvGraphicFramePr>
        <p:xfrm>
          <a:off x="3571875" y="3446463"/>
          <a:ext cx="1855788" cy="866775"/>
        </p:xfrm>
        <a:graphic>
          <a:graphicData uri="http://schemas.openxmlformats.org/presentationml/2006/ole">
            <mc:AlternateContent xmlns:mc="http://schemas.openxmlformats.org/markup-compatibility/2006">
              <mc:Choice xmlns:v="urn:schemas-microsoft-com:vml" Requires="v">
                <p:oleObj spid="_x0000_s55313" name="Formula" r:id="rId5" imgW="1374480" imgH="641520" progId="Equation.Ribbit">
                  <p:embed/>
                </p:oleObj>
              </mc:Choice>
              <mc:Fallback>
                <p:oleObj name="Formula" r:id="rId5" imgW="1374480" imgH="641520" progId="Equation.Ribbit">
                  <p:embed/>
                  <p:pic>
                    <p:nvPicPr>
                      <p:cNvPr id="0" name=""/>
                      <p:cNvPicPr/>
                      <p:nvPr/>
                    </p:nvPicPr>
                    <p:blipFill>
                      <a:blip r:embed="rId6"/>
                      <a:stretch>
                        <a:fillRect/>
                      </a:stretch>
                    </p:blipFill>
                    <p:spPr>
                      <a:xfrm>
                        <a:off x="3571875" y="3446463"/>
                        <a:ext cx="1855788" cy="866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94453837"/>
              </p:ext>
            </p:extLst>
          </p:nvPr>
        </p:nvGraphicFramePr>
        <p:xfrm>
          <a:off x="3923928" y="5373216"/>
          <a:ext cx="1656184" cy="1152127"/>
        </p:xfrm>
        <a:graphic>
          <a:graphicData uri="http://schemas.openxmlformats.org/presentationml/2006/ole">
            <mc:AlternateContent xmlns:mc="http://schemas.openxmlformats.org/markup-compatibility/2006">
              <mc:Choice xmlns:v="urn:schemas-microsoft-com:vml" Requires="v">
                <p:oleObj spid="_x0000_s55314" name="Formula" r:id="rId7" imgW="858600" imgH="602280" progId="Equation.Ribbit">
                  <p:embed/>
                </p:oleObj>
              </mc:Choice>
              <mc:Fallback>
                <p:oleObj name="Formula" r:id="rId7" imgW="858600" imgH="602280" progId="Equation.Ribbit">
                  <p:embed/>
                  <p:pic>
                    <p:nvPicPr>
                      <p:cNvPr id="0" name=""/>
                      <p:cNvPicPr/>
                      <p:nvPr/>
                    </p:nvPicPr>
                    <p:blipFill>
                      <a:blip r:embed="rId8"/>
                      <a:stretch>
                        <a:fillRect/>
                      </a:stretch>
                    </p:blipFill>
                    <p:spPr>
                      <a:xfrm>
                        <a:off x="3923928" y="5373216"/>
                        <a:ext cx="1656184" cy="1152127"/>
                      </a:xfrm>
                      <a:prstGeom prst="rect">
                        <a:avLst/>
                      </a:prstGeom>
                    </p:spPr>
                  </p:pic>
                </p:oleObj>
              </mc:Fallback>
            </mc:AlternateContent>
          </a:graphicData>
        </a:graphic>
      </p:graphicFrame>
    </p:spTree>
    <p:extLst>
      <p:ext uri="{BB962C8B-B14F-4D97-AF65-F5344CB8AC3E}">
        <p14:creationId xmlns:p14="http://schemas.microsoft.com/office/powerpoint/2010/main" val="27207884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参数的选取</a:t>
            </a:r>
            <a:endParaRPr lang="zh-CN" altLang="en-US" dirty="0"/>
          </a:p>
        </p:txBody>
      </p:sp>
      <p:sp>
        <p:nvSpPr>
          <p:cNvPr id="3" name="内容占位符 2"/>
          <p:cNvSpPr>
            <a:spLocks noGrp="1"/>
          </p:cNvSpPr>
          <p:nvPr>
            <p:ph idx="1"/>
          </p:nvPr>
        </p:nvSpPr>
        <p:spPr/>
        <p:txBody>
          <a:bodyPr/>
          <a:lstStyle/>
          <a:p>
            <a:r>
              <a:rPr lang="zh-CN" altLang="en-US" dirty="0" smtClean="0"/>
              <a:t>实际应用中，我们尝试选取</a:t>
            </a:r>
            <a:endParaRPr lang="en-US" altLang="zh-CN" dirty="0" smtClean="0"/>
          </a:p>
          <a:p>
            <a:endParaRPr lang="en-US" altLang="zh-CN" dirty="0"/>
          </a:p>
          <a:p>
            <a:endParaRPr lang="en-US" altLang="zh-CN" dirty="0" smtClean="0"/>
          </a:p>
          <a:p>
            <a:endParaRPr lang="en-US" altLang="zh-CN" dirty="0"/>
          </a:p>
          <a:p>
            <a:r>
              <a:rPr lang="zh-CN" altLang="en-US" dirty="0" smtClean="0"/>
              <a:t>在我们的交叉验证中</a:t>
            </a:r>
            <a:r>
              <a:rPr lang="en-US" altLang="zh-CN" dirty="0" smtClean="0"/>
              <a:t>,                      </a:t>
            </a:r>
            <a:r>
              <a:rPr lang="zh-CN" altLang="en-US" dirty="0" smtClean="0"/>
              <a:t>得到了最大的</a:t>
            </a:r>
            <a:r>
              <a:rPr lang="en-US" altLang="zh-CN" dirty="0" smtClean="0"/>
              <a:t>AUC</a:t>
            </a:r>
            <a:r>
              <a:rPr lang="en-US" altLang="zh-CN" dirty="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88781718"/>
              </p:ext>
            </p:extLst>
          </p:nvPr>
        </p:nvGraphicFramePr>
        <p:xfrm>
          <a:off x="2483768" y="2708920"/>
          <a:ext cx="3924300" cy="798513"/>
        </p:xfrm>
        <a:graphic>
          <a:graphicData uri="http://schemas.openxmlformats.org/presentationml/2006/ole">
            <mc:AlternateContent xmlns:mc="http://schemas.openxmlformats.org/markup-compatibility/2006">
              <mc:Choice xmlns:v="urn:schemas-microsoft-com:vml" Requires="v">
                <p:oleObj spid="_x0000_s56324" name="Formula" r:id="rId3" imgW="1980000" imgH="402840" progId="Equation.Ribbit">
                  <p:embed/>
                </p:oleObj>
              </mc:Choice>
              <mc:Fallback>
                <p:oleObj name="Formula" r:id="rId3" imgW="1980000" imgH="402840" progId="Equation.Ribbit">
                  <p:embed/>
                  <p:pic>
                    <p:nvPicPr>
                      <p:cNvPr id="0" name=""/>
                      <p:cNvPicPr/>
                      <p:nvPr/>
                    </p:nvPicPr>
                    <p:blipFill>
                      <a:blip r:embed="rId4"/>
                      <a:stretch>
                        <a:fillRect/>
                      </a:stretch>
                    </p:blipFill>
                    <p:spPr>
                      <a:xfrm>
                        <a:off x="2483768" y="2708920"/>
                        <a:ext cx="3924300" cy="798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92301132"/>
              </p:ext>
            </p:extLst>
          </p:nvPr>
        </p:nvGraphicFramePr>
        <p:xfrm>
          <a:off x="4860032" y="4077072"/>
          <a:ext cx="1706562" cy="349250"/>
        </p:xfrm>
        <a:graphic>
          <a:graphicData uri="http://schemas.openxmlformats.org/presentationml/2006/ole">
            <mc:AlternateContent xmlns:mc="http://schemas.openxmlformats.org/markup-compatibility/2006">
              <mc:Choice xmlns:v="urn:schemas-microsoft-com:vml" Requires="v">
                <p:oleObj spid="_x0000_s56325" name="Formula" r:id="rId5" imgW="861120" imgH="176760" progId="Equation.Ribbit">
                  <p:embed/>
                </p:oleObj>
              </mc:Choice>
              <mc:Fallback>
                <p:oleObj name="Formula" r:id="rId5" imgW="861120" imgH="176760" progId="Equation.Ribbit">
                  <p:embed/>
                  <p:pic>
                    <p:nvPicPr>
                      <p:cNvPr id="0" name=""/>
                      <p:cNvPicPr/>
                      <p:nvPr/>
                    </p:nvPicPr>
                    <p:blipFill>
                      <a:blip r:embed="rId6"/>
                      <a:stretch>
                        <a:fillRect/>
                      </a:stretch>
                    </p:blipFill>
                    <p:spPr>
                      <a:xfrm>
                        <a:off x="4860032" y="4077072"/>
                        <a:ext cx="1706562" cy="349250"/>
                      </a:xfrm>
                      <a:prstGeom prst="rect">
                        <a:avLst/>
                      </a:prstGeom>
                    </p:spPr>
                  </p:pic>
                </p:oleObj>
              </mc:Fallback>
            </mc:AlternateContent>
          </a:graphicData>
        </a:graphic>
      </p:graphicFrame>
    </p:spTree>
    <p:extLst>
      <p:ext uri="{BB962C8B-B14F-4D97-AF65-F5344CB8AC3E}">
        <p14:creationId xmlns:p14="http://schemas.microsoft.com/office/powerpoint/2010/main" val="2917725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pPr eaLnBrk="1" hangingPunct="1"/>
            <a:r>
              <a:rPr lang="en-US" altLang="zh-CN" smtClean="0"/>
              <a:t>Modularity</a:t>
            </a:r>
            <a:endParaRPr lang="zh-CN" altLang="en-US" smtClean="0"/>
          </a:p>
        </p:txBody>
      </p:sp>
      <p:sp>
        <p:nvSpPr>
          <p:cNvPr id="2052" name="内容占位符 2"/>
          <p:cNvSpPr>
            <a:spLocks noGrp="1"/>
          </p:cNvSpPr>
          <p:nvPr>
            <p:ph idx="1"/>
          </p:nvPr>
        </p:nvSpPr>
        <p:spPr/>
        <p:txBody>
          <a:bodyPr/>
          <a:lstStyle/>
          <a:p>
            <a:pPr eaLnBrk="1" hangingPunct="1"/>
            <a:r>
              <a:rPr lang="en-US" altLang="zh-CN" dirty="0" smtClean="0"/>
              <a:t>For two class problem, let </a:t>
            </a:r>
            <a:r>
              <a:rPr lang="en-US" altLang="zh-CN" dirty="0" err="1" smtClean="0"/>
              <a:t>s</a:t>
            </a:r>
            <a:r>
              <a:rPr lang="en-US" altLang="zh-CN" baseline="-25000" dirty="0" err="1" smtClean="0"/>
              <a:t>i</a:t>
            </a:r>
            <a:r>
              <a:rPr lang="en-US" altLang="zh-CN" dirty="0" smtClean="0"/>
              <a:t>=1 of node I belongs to group1 and </a:t>
            </a:r>
            <a:r>
              <a:rPr lang="en-US" altLang="zh-CN" dirty="0" err="1" smtClean="0"/>
              <a:t>s</a:t>
            </a:r>
            <a:r>
              <a:rPr lang="en-US" altLang="zh-CN" baseline="-25000" dirty="0" err="1" smtClean="0"/>
              <a:t>i</a:t>
            </a:r>
            <a:r>
              <a:rPr lang="en-US" altLang="zh-CN" dirty="0" smtClean="0"/>
              <a:t>=-1 if it belongs to group 2,  </a:t>
            </a:r>
            <a:endParaRPr lang="zh-CN" altLang="en-US" dirty="0" smtClean="0"/>
          </a:p>
        </p:txBody>
      </p:sp>
      <p:graphicFrame>
        <p:nvGraphicFramePr>
          <p:cNvPr id="2050" name="Object 2"/>
          <p:cNvGraphicFramePr>
            <a:graphicFrameLocks noChangeAspect="1"/>
          </p:cNvGraphicFramePr>
          <p:nvPr>
            <p:extLst>
              <p:ext uri="{D42A27DB-BD31-4B8C-83A1-F6EECF244321}">
                <p14:modId xmlns:p14="http://schemas.microsoft.com/office/powerpoint/2010/main" val="3485519667"/>
              </p:ext>
            </p:extLst>
          </p:nvPr>
        </p:nvGraphicFramePr>
        <p:xfrm>
          <a:off x="2555776" y="4149080"/>
          <a:ext cx="3521075" cy="2035175"/>
        </p:xfrm>
        <a:graphic>
          <a:graphicData uri="http://schemas.openxmlformats.org/presentationml/2006/ole">
            <mc:AlternateContent xmlns:mc="http://schemas.openxmlformats.org/markup-compatibility/2006">
              <mc:Choice xmlns:v="urn:schemas-microsoft-com:vml" Requires="v">
                <p:oleObj spid="_x0000_s2148" name="Formula" r:id="rId4" imgW="1776730" imgH="1027430" progId="Equation.Ribbit">
                  <p:embed/>
                </p:oleObj>
              </mc:Choice>
              <mc:Fallback>
                <p:oleObj name="Formula" r:id="rId4" imgW="1776730" imgH="1027430" progId="Equation.Ribbit">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4149080"/>
                        <a:ext cx="3521075"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44628920"/>
              </p:ext>
            </p:extLst>
          </p:nvPr>
        </p:nvGraphicFramePr>
        <p:xfrm>
          <a:off x="2699792" y="3356992"/>
          <a:ext cx="2757488" cy="655638"/>
        </p:xfrm>
        <a:graphic>
          <a:graphicData uri="http://schemas.openxmlformats.org/presentationml/2006/ole">
            <mc:AlternateContent xmlns:mc="http://schemas.openxmlformats.org/markup-compatibility/2006">
              <mc:Choice xmlns:v="urn:schemas-microsoft-com:vml" Requires="v">
                <p:oleObj spid="_x0000_s2149" name="Formula" r:id="rId6" imgW="1390680" imgH="330480" progId="Equation.Ribbit">
                  <p:embed/>
                </p:oleObj>
              </mc:Choice>
              <mc:Fallback>
                <p:oleObj name="Formula" r:id="rId6" imgW="1390680" imgH="330480" progId="Equation.Ribbit">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3356992"/>
                        <a:ext cx="2757488"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0654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References</a:t>
            </a:r>
            <a:endParaRPr lang="zh-CN" altLang="en-US" dirty="0"/>
          </a:p>
        </p:txBody>
      </p:sp>
      <p:sp>
        <p:nvSpPr>
          <p:cNvPr id="6" name="内容占位符 5"/>
          <p:cNvSpPr>
            <a:spLocks noGrp="1"/>
          </p:cNvSpPr>
          <p:nvPr>
            <p:ph idx="1"/>
          </p:nvPr>
        </p:nvSpPr>
        <p:spPr/>
        <p:txBody>
          <a:bodyPr>
            <a:normAutofit fontScale="70000" lnSpcReduction="20000"/>
          </a:bodyPr>
          <a:lstStyle/>
          <a:p>
            <a:r>
              <a:rPr lang="en-US" altLang="zh-CN" dirty="0" smtClean="0"/>
              <a:t>Newman MEJ, Modularity and community structure in network. PNAS 103: 8577-8582, 2006. </a:t>
            </a:r>
          </a:p>
          <a:p>
            <a:r>
              <a:rPr lang="en-US" altLang="zh-CN" dirty="0" err="1" smtClean="0"/>
              <a:t>Hofman</a:t>
            </a:r>
            <a:r>
              <a:rPr lang="en-US" altLang="zh-CN" dirty="0" smtClean="0"/>
              <a:t>, JM and Wiggins, CH. Bayesian approach to network modularity. Physical Review Letters 100:258701, 2008.</a:t>
            </a:r>
          </a:p>
          <a:p>
            <a:r>
              <a:rPr lang="en-US" altLang="zh-CN" dirty="0" smtClean="0"/>
              <a:t>S. van </a:t>
            </a:r>
            <a:r>
              <a:rPr lang="en-US" altLang="zh-CN" dirty="0" err="1" smtClean="0"/>
              <a:t>Dongen</a:t>
            </a:r>
            <a:r>
              <a:rPr lang="en-US" altLang="zh-CN" dirty="0" smtClean="0"/>
              <a:t>. A cluster algorithm for graphs. CWI Report INS-R0010, 2000.</a:t>
            </a:r>
          </a:p>
          <a:p>
            <a:r>
              <a:rPr lang="zh-CN" altLang="en-US" dirty="0" smtClean="0"/>
              <a:t>侯琳</a:t>
            </a:r>
            <a:r>
              <a:rPr lang="en-US" altLang="zh-CN" dirty="0" smtClean="0"/>
              <a:t>, </a:t>
            </a:r>
            <a:r>
              <a:rPr lang="zh-CN" altLang="en-US" dirty="0" smtClean="0"/>
              <a:t>邓明华</a:t>
            </a:r>
            <a:r>
              <a:rPr lang="en-US" altLang="zh-CN" dirty="0" smtClean="0"/>
              <a:t>. </a:t>
            </a:r>
            <a:r>
              <a:rPr lang="zh-CN" altLang="zh-CN" dirty="0" smtClean="0"/>
              <a:t>网络聚类算法及其生物信息学应用</a:t>
            </a:r>
            <a:r>
              <a:rPr lang="en-US" altLang="zh-CN" dirty="0" smtClean="0"/>
              <a:t>. </a:t>
            </a:r>
            <a:r>
              <a:rPr lang="zh-CN" altLang="en-US" dirty="0" smtClean="0"/>
              <a:t>数学建模及其生物信息学应用</a:t>
            </a:r>
            <a:r>
              <a:rPr lang="en-US" altLang="zh-CN" dirty="0" smtClean="0"/>
              <a:t>. Vol.2(2): 9-14, 2013.</a:t>
            </a:r>
          </a:p>
          <a:p>
            <a:r>
              <a:rPr lang="en-US" altLang="zh-CN" dirty="0" err="1"/>
              <a:t>CharlesW</a:t>
            </a:r>
            <a:r>
              <a:rPr lang="en-US" altLang="zh-CN" dirty="0"/>
              <a:t>. Fox, Stephen J. Roberts. A tutorial on </a:t>
            </a:r>
            <a:r>
              <a:rPr lang="en-US" altLang="zh-CN" dirty="0" err="1"/>
              <a:t>variational</a:t>
            </a:r>
            <a:r>
              <a:rPr lang="en-US" altLang="zh-CN" dirty="0"/>
              <a:t> Bayesian inference. </a:t>
            </a:r>
            <a:r>
              <a:rPr lang="en-US" altLang="zh-CN" dirty="0" err="1"/>
              <a:t>Artif</a:t>
            </a:r>
            <a:r>
              <a:rPr lang="en-US" altLang="zh-CN" dirty="0"/>
              <a:t> </a:t>
            </a:r>
            <a:r>
              <a:rPr lang="en-US" altLang="zh-CN" dirty="0" err="1"/>
              <a:t>Intell</a:t>
            </a:r>
            <a:r>
              <a:rPr lang="en-US" altLang="zh-CN" dirty="0"/>
              <a:t> Rev (2012) 38:85–95.DOI </a:t>
            </a:r>
            <a:r>
              <a:rPr lang="en-US" altLang="zh-CN" dirty="0" smtClean="0"/>
              <a:t>10.1007/s10462-011-9236-8</a:t>
            </a:r>
          </a:p>
          <a:p>
            <a:r>
              <a:rPr lang="en-US" altLang="zh-CN" dirty="0" smtClean="0"/>
              <a:t>C. M. Bishop. Pattern Recognition and Machine Learning. Springer. 2006. (</a:t>
            </a:r>
            <a:r>
              <a:rPr lang="zh-CN" altLang="en-US" dirty="0" smtClean="0"/>
              <a:t>第</a:t>
            </a:r>
            <a:r>
              <a:rPr lang="en-US" altLang="zh-CN" dirty="0" smtClean="0"/>
              <a:t>10</a:t>
            </a:r>
            <a:r>
              <a:rPr lang="zh-CN" altLang="en-US" dirty="0" smtClean="0"/>
              <a:t>章：变分近似</a:t>
            </a:r>
            <a:r>
              <a:rPr lang="en-US" altLang="zh-CN" dirty="0" smtClean="0"/>
              <a:t>)</a:t>
            </a:r>
            <a:endParaRPr lang="zh-CN" altLang="zh-CN"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smtClean="0"/>
              <a:t>Example</a:t>
            </a:r>
          </a:p>
        </p:txBody>
      </p:sp>
      <p:grpSp>
        <p:nvGrpSpPr>
          <p:cNvPr id="27" name="组合 26"/>
          <p:cNvGrpSpPr/>
          <p:nvPr/>
        </p:nvGrpSpPr>
        <p:grpSpPr>
          <a:xfrm>
            <a:off x="875985" y="1644650"/>
            <a:ext cx="7255190" cy="4500122"/>
            <a:chOff x="875985" y="1644650"/>
            <a:chExt cx="7255190" cy="4500122"/>
          </a:xfrm>
        </p:grpSpPr>
        <p:grpSp>
          <p:nvGrpSpPr>
            <p:cNvPr id="12" name="组合 11"/>
            <p:cNvGrpSpPr/>
            <p:nvPr/>
          </p:nvGrpSpPr>
          <p:grpSpPr>
            <a:xfrm>
              <a:off x="1399009" y="4272564"/>
              <a:ext cx="1878012" cy="1872208"/>
              <a:chOff x="311150" y="4437112"/>
              <a:chExt cx="1878012" cy="1872208"/>
            </a:xfrm>
          </p:grpSpPr>
          <p:grpSp>
            <p:nvGrpSpPr>
              <p:cNvPr id="10" name="组合 9"/>
              <p:cNvGrpSpPr/>
              <p:nvPr/>
            </p:nvGrpSpPr>
            <p:grpSpPr>
              <a:xfrm>
                <a:off x="598161" y="4661520"/>
                <a:ext cx="1273539" cy="1450223"/>
                <a:chOff x="598161" y="4661520"/>
                <a:chExt cx="1273539" cy="1450223"/>
              </a:xfrm>
            </p:grpSpPr>
            <p:sp>
              <p:nvSpPr>
                <p:cNvPr id="2" name="椭圆 1"/>
                <p:cNvSpPr/>
                <p:nvPr/>
              </p:nvSpPr>
              <p:spPr>
                <a:xfrm>
                  <a:off x="611560" y="4725144"/>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16" name="椭圆 15"/>
                <p:cNvSpPr/>
                <p:nvPr/>
              </p:nvSpPr>
              <p:spPr>
                <a:xfrm>
                  <a:off x="1331640" y="4661520"/>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17" name="椭圆 16"/>
                <p:cNvSpPr/>
                <p:nvPr/>
              </p:nvSpPr>
              <p:spPr>
                <a:xfrm>
                  <a:off x="598161" y="5787707"/>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18" name="椭圆 17"/>
                <p:cNvSpPr/>
                <p:nvPr/>
              </p:nvSpPr>
              <p:spPr>
                <a:xfrm>
                  <a:off x="1161682" y="5426450"/>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19" name="椭圆 18"/>
                <p:cNvSpPr/>
                <p:nvPr/>
              </p:nvSpPr>
              <p:spPr>
                <a:xfrm>
                  <a:off x="1655676" y="5895719"/>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cxnSp>
              <p:nvCxnSpPr>
                <p:cNvPr id="6" name="直接连接符 5"/>
                <p:cNvCxnSpPr>
                  <a:stCxn id="2" idx="6"/>
                  <a:endCxn id="16" idx="2"/>
                </p:cNvCxnSpPr>
                <p:nvPr/>
              </p:nvCxnSpPr>
              <p:spPr>
                <a:xfrm flipV="1">
                  <a:off x="827584" y="4769532"/>
                  <a:ext cx="504056" cy="63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9" idx="2"/>
                </p:cNvCxnSpPr>
                <p:nvPr/>
              </p:nvCxnSpPr>
              <p:spPr>
                <a:xfrm>
                  <a:off x="765638" y="5967344"/>
                  <a:ext cx="890038" cy="363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8" idx="3"/>
                </p:cNvCxnSpPr>
                <p:nvPr/>
              </p:nvCxnSpPr>
              <p:spPr>
                <a:xfrm flipV="1">
                  <a:off x="768376" y="5610838"/>
                  <a:ext cx="424942" cy="2666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9" idx="1"/>
                </p:cNvCxnSpPr>
                <p:nvPr/>
              </p:nvCxnSpPr>
              <p:spPr>
                <a:xfrm>
                  <a:off x="1363057" y="5624280"/>
                  <a:ext cx="324255" cy="30307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311150" y="4437112"/>
                <a:ext cx="1878012" cy="187220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4" name="对象 13"/>
            <p:cNvGraphicFramePr>
              <a:graphicFrameLocks noChangeAspect="1"/>
            </p:cNvGraphicFramePr>
            <p:nvPr>
              <p:extLst>
                <p:ext uri="{D42A27DB-BD31-4B8C-83A1-F6EECF244321}">
                  <p14:modId xmlns:p14="http://schemas.microsoft.com/office/powerpoint/2010/main" val="2941922781"/>
                </p:ext>
              </p:extLst>
            </p:nvPr>
          </p:nvGraphicFramePr>
          <p:xfrm>
            <a:off x="875985" y="1644650"/>
            <a:ext cx="3062288" cy="1860550"/>
          </p:xfrm>
          <a:graphic>
            <a:graphicData uri="http://schemas.openxmlformats.org/presentationml/2006/ole">
              <mc:AlternateContent xmlns:mc="http://schemas.openxmlformats.org/markup-compatibility/2006">
                <mc:Choice xmlns:v="urn:schemas-microsoft-com:vml" Requires="v">
                  <p:oleObj spid="_x0000_s6293" name="Formula" r:id="rId5" imgW="1544400" imgH="938880" progId="Equation.Ribbit">
                    <p:embed/>
                  </p:oleObj>
                </mc:Choice>
                <mc:Fallback>
                  <p:oleObj name="Formula" r:id="rId5" imgW="1544400" imgH="938880" progId="Equation.Ribbit">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85" y="1644650"/>
                          <a:ext cx="3062288" cy="186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右箭头 14"/>
            <p:cNvSpPr/>
            <p:nvPr/>
          </p:nvSpPr>
          <p:spPr>
            <a:xfrm>
              <a:off x="4067944" y="2317750"/>
              <a:ext cx="504056"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804502385"/>
                </p:ext>
              </p:extLst>
            </p:nvPr>
          </p:nvGraphicFramePr>
          <p:xfrm>
            <a:off x="5004048" y="2195512"/>
            <a:ext cx="2411412" cy="758825"/>
          </p:xfrm>
          <a:graphic>
            <a:graphicData uri="http://schemas.openxmlformats.org/presentationml/2006/ole">
              <mc:AlternateContent xmlns:mc="http://schemas.openxmlformats.org/markup-compatibility/2006">
                <mc:Choice xmlns:v="urn:schemas-microsoft-com:vml" Requires="v">
                  <p:oleObj spid="_x0000_s6294" name="Formula" r:id="rId7" imgW="1216800" imgH="382320" progId="Equation.Ribbit">
                    <p:embed/>
                  </p:oleObj>
                </mc:Choice>
                <mc:Fallback>
                  <p:oleObj name="Formula" r:id="rId7" imgW="1216800" imgH="382320" progId="Equation.Ribbit">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2195512"/>
                          <a:ext cx="2411412"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下箭头 20"/>
            <p:cNvSpPr/>
            <p:nvPr/>
          </p:nvSpPr>
          <p:spPr>
            <a:xfrm>
              <a:off x="5724128" y="3442421"/>
              <a:ext cx="337741"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48978869"/>
                </p:ext>
              </p:extLst>
            </p:nvPr>
          </p:nvGraphicFramePr>
          <p:xfrm>
            <a:off x="3627438" y="4216400"/>
            <a:ext cx="4503737" cy="1854200"/>
          </p:xfrm>
          <a:graphic>
            <a:graphicData uri="http://schemas.openxmlformats.org/presentationml/2006/ole">
              <mc:AlternateContent xmlns:mc="http://schemas.openxmlformats.org/markup-compatibility/2006">
                <mc:Choice xmlns:v="urn:schemas-microsoft-com:vml" Requires="v">
                  <p:oleObj spid="_x0000_s6295" name="Formula" r:id="rId9" imgW="2274840" imgH="938880" progId="Equation.Ribbit">
                    <p:embed/>
                  </p:oleObj>
                </mc:Choice>
                <mc:Fallback>
                  <p:oleObj name="Formula" r:id="rId9" imgW="2274840" imgH="938880" progId="Equation.Ribbit">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7438" y="4216400"/>
                          <a:ext cx="4503737" cy="185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169924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pPr eaLnBrk="1" hangingPunct="1"/>
            <a:r>
              <a:rPr lang="en-US" altLang="zh-CN" dirty="0" smtClean="0"/>
              <a:t>Spectrum Method</a:t>
            </a:r>
            <a:endParaRPr lang="zh-CN" altLang="en-US" dirty="0" smtClean="0"/>
          </a:p>
        </p:txBody>
      </p:sp>
      <p:sp>
        <p:nvSpPr>
          <p:cNvPr id="3076" name="内容占位符 2"/>
          <p:cNvSpPr>
            <a:spLocks noGrp="1"/>
          </p:cNvSpPr>
          <p:nvPr>
            <p:ph idx="1"/>
          </p:nvPr>
        </p:nvSpPr>
        <p:spPr/>
        <p:txBody>
          <a:bodyPr>
            <a:normAutofit fontScale="92500" lnSpcReduction="10000"/>
          </a:bodyPr>
          <a:lstStyle/>
          <a:p>
            <a:pPr eaLnBrk="1" hangingPunct="1"/>
            <a:r>
              <a:rPr lang="en-US" altLang="zh-CN" dirty="0" smtClean="0"/>
              <a:t>The largest eigenvectors will gives the best grouping, positive entries corresponding to one class, and negative ones corresponding to another class.</a:t>
            </a:r>
          </a:p>
          <a:p>
            <a:pPr eaLnBrk="1" hangingPunct="1"/>
            <a:endParaRPr lang="en-US" altLang="zh-CN" dirty="0" smtClean="0"/>
          </a:p>
          <a:p>
            <a:pPr eaLnBrk="1" hangingPunct="1"/>
            <a:r>
              <a:rPr lang="en-US" altLang="zh-CN" dirty="0" smtClean="0"/>
              <a:t>This can be achieved by power method</a:t>
            </a:r>
          </a:p>
          <a:p>
            <a:pPr eaLnBrk="1" hangingPunct="1"/>
            <a:endParaRPr lang="en-US" altLang="zh-CN" dirty="0" smtClean="0"/>
          </a:p>
          <a:p>
            <a:pPr eaLnBrk="1" hangingPunct="1"/>
            <a:endParaRPr lang="en-US" altLang="zh-CN" dirty="0" smtClean="0"/>
          </a:p>
          <a:p>
            <a:pPr eaLnBrk="1" hangingPunct="1">
              <a:buFont typeface="Arial" pitchFamily="34" charset="0"/>
              <a:buNone/>
            </a:pPr>
            <a:r>
              <a:rPr lang="en-US" altLang="zh-CN" dirty="0" smtClean="0"/>
              <a:t>    where e=(1,1,…,1)</a:t>
            </a:r>
            <a:r>
              <a:rPr lang="en-US" altLang="zh-CN" baseline="30000" dirty="0" smtClean="0"/>
              <a:t>T</a:t>
            </a:r>
            <a:endParaRPr lang="zh-CN" altLang="en-US" baseline="30000" dirty="0" smtClean="0"/>
          </a:p>
        </p:txBody>
      </p:sp>
      <p:graphicFrame>
        <p:nvGraphicFramePr>
          <p:cNvPr id="3074" name="Object 2"/>
          <p:cNvGraphicFramePr>
            <a:graphicFrameLocks noChangeAspect="1"/>
          </p:cNvGraphicFramePr>
          <p:nvPr>
            <p:extLst>
              <p:ext uri="{D42A27DB-BD31-4B8C-83A1-F6EECF244321}">
                <p14:modId xmlns:p14="http://schemas.microsoft.com/office/powerpoint/2010/main" val="2213524554"/>
              </p:ext>
            </p:extLst>
          </p:nvPr>
        </p:nvGraphicFramePr>
        <p:xfrm>
          <a:off x="2915816" y="4365104"/>
          <a:ext cx="3132138" cy="857250"/>
        </p:xfrm>
        <a:graphic>
          <a:graphicData uri="http://schemas.openxmlformats.org/presentationml/2006/ole">
            <mc:AlternateContent xmlns:mc="http://schemas.openxmlformats.org/markup-compatibility/2006">
              <mc:Choice xmlns:v="urn:schemas-microsoft-com:vml" Requires="v">
                <p:oleObj spid="_x0000_s3125" name="Formula" r:id="rId3" imgW="1294130" imgH="354330" progId="Equation.Ribbit">
                  <p:embed/>
                </p:oleObj>
              </mc:Choice>
              <mc:Fallback>
                <p:oleObj name="Formula" r:id="rId3" imgW="1294130" imgH="354330" progId="Equation.Ribbit">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365104"/>
                        <a:ext cx="313213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8111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对于上述矩阵</a:t>
            </a:r>
            <a:r>
              <a:rPr lang="en-US" altLang="zh-CN" dirty="0" smtClean="0"/>
              <a:t>B, </a:t>
            </a:r>
            <a:r>
              <a:rPr lang="zh-CN" altLang="en-US" dirty="0" smtClean="0"/>
              <a:t>可以计算出最大特征值为</a:t>
            </a:r>
            <a:r>
              <a:rPr lang="en-US" altLang="zh-CN" dirty="0" smtClean="0"/>
              <a:t>10, </a:t>
            </a:r>
            <a:r>
              <a:rPr lang="zh-CN" altLang="en-US" dirty="0" smtClean="0"/>
              <a:t>对应的特征向量</a:t>
            </a:r>
            <a:endParaRPr lang="en-US" altLang="zh-CN" dirty="0" smtClean="0"/>
          </a:p>
          <a:p>
            <a:endParaRPr lang="en-US" altLang="zh-CN" dirty="0" smtClean="0"/>
          </a:p>
          <a:p>
            <a:endParaRPr lang="en-US" altLang="zh-CN" dirty="0" smtClean="0"/>
          </a:p>
          <a:p>
            <a:r>
              <a:rPr lang="zh-CN" altLang="en-US" dirty="0" smtClean="0"/>
              <a:t>于是我们对节点的划分为</a:t>
            </a:r>
            <a:r>
              <a:rPr lang="en-US" altLang="zh-CN" dirty="0" smtClean="0"/>
              <a:t>{1,2</a:t>
            </a:r>
            <a:r>
              <a:rPr lang="en-US" altLang="zh-CN" smtClean="0"/>
              <a:t>}; {3,4,5}</a:t>
            </a:r>
            <a:endParaRPr lang="en-US" altLang="zh-CN" dirty="0" smtClean="0"/>
          </a:p>
        </p:txBody>
      </p:sp>
      <p:graphicFrame>
        <p:nvGraphicFramePr>
          <p:cNvPr id="4" name="对象 3"/>
          <p:cNvGraphicFramePr>
            <a:graphicFrameLocks noChangeAspect="1"/>
          </p:cNvGraphicFramePr>
          <p:nvPr/>
        </p:nvGraphicFramePr>
        <p:xfrm>
          <a:off x="2303463" y="3178175"/>
          <a:ext cx="4386262" cy="349250"/>
        </p:xfrm>
        <a:graphic>
          <a:graphicData uri="http://schemas.openxmlformats.org/presentationml/2006/ole">
            <mc:AlternateContent xmlns:mc="http://schemas.openxmlformats.org/markup-compatibility/2006">
              <mc:Choice xmlns:v="urn:schemas-microsoft-com:vml" Requires="v">
                <p:oleObj spid="_x0000_s36909" name="Formula" r:id="rId3" imgW="2213640" imgH="176760" progId="Equation.Ribbit">
                  <p:embed/>
                </p:oleObj>
              </mc:Choice>
              <mc:Fallback>
                <p:oleObj name="Formula" r:id="rId3" imgW="2213640" imgH="176760" progId="Equation.Ribbit">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3178175"/>
                        <a:ext cx="4386262"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p:nvPr/>
        </p:nvGrpSpPr>
        <p:grpSpPr>
          <a:xfrm>
            <a:off x="3491880" y="4581128"/>
            <a:ext cx="1878012" cy="1872208"/>
            <a:chOff x="311150" y="4437112"/>
            <a:chExt cx="1878012" cy="1872208"/>
          </a:xfrm>
        </p:grpSpPr>
        <p:grpSp>
          <p:nvGrpSpPr>
            <p:cNvPr id="6" name="组合 9"/>
            <p:cNvGrpSpPr/>
            <p:nvPr/>
          </p:nvGrpSpPr>
          <p:grpSpPr>
            <a:xfrm>
              <a:off x="598161" y="4661520"/>
              <a:ext cx="1273539" cy="1450223"/>
              <a:chOff x="598161" y="4661520"/>
              <a:chExt cx="1273539" cy="1450223"/>
            </a:xfrm>
          </p:grpSpPr>
          <p:sp>
            <p:nvSpPr>
              <p:cNvPr id="8" name="椭圆 7"/>
              <p:cNvSpPr/>
              <p:nvPr/>
            </p:nvSpPr>
            <p:spPr>
              <a:xfrm>
                <a:off x="611560" y="4725144"/>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sp>
            <p:nvSpPr>
              <p:cNvPr id="9" name="椭圆 8"/>
              <p:cNvSpPr/>
              <p:nvPr/>
            </p:nvSpPr>
            <p:spPr>
              <a:xfrm>
                <a:off x="1331640" y="4661520"/>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sp>
            <p:nvSpPr>
              <p:cNvPr id="10" name="椭圆 9"/>
              <p:cNvSpPr/>
              <p:nvPr/>
            </p:nvSpPr>
            <p:spPr>
              <a:xfrm>
                <a:off x="598161" y="5787707"/>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11" name="椭圆 10"/>
              <p:cNvSpPr/>
              <p:nvPr/>
            </p:nvSpPr>
            <p:spPr>
              <a:xfrm>
                <a:off x="1161682" y="5426450"/>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12" name="椭圆 11"/>
              <p:cNvSpPr/>
              <p:nvPr/>
            </p:nvSpPr>
            <p:spPr>
              <a:xfrm>
                <a:off x="1655676" y="5895719"/>
                <a:ext cx="21602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zh-CN" altLang="en-US" dirty="0">
                  <a:solidFill>
                    <a:schemeClr val="tx1"/>
                  </a:solidFill>
                </a:endParaRPr>
              </a:p>
            </p:txBody>
          </p:sp>
          <p:cxnSp>
            <p:nvCxnSpPr>
              <p:cNvPr id="13" name="直接连接符 12"/>
              <p:cNvCxnSpPr>
                <a:stCxn id="8" idx="6"/>
                <a:endCxn id="9" idx="2"/>
              </p:cNvCxnSpPr>
              <p:nvPr/>
            </p:nvCxnSpPr>
            <p:spPr>
              <a:xfrm flipV="1">
                <a:off x="827584" y="4769532"/>
                <a:ext cx="504056" cy="63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12" idx="2"/>
              </p:cNvCxnSpPr>
              <p:nvPr/>
            </p:nvCxnSpPr>
            <p:spPr>
              <a:xfrm>
                <a:off x="765638" y="5967344"/>
                <a:ext cx="890038" cy="363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3"/>
              </p:cNvCxnSpPr>
              <p:nvPr/>
            </p:nvCxnSpPr>
            <p:spPr>
              <a:xfrm flipV="1">
                <a:off x="768376" y="5610838"/>
                <a:ext cx="424942" cy="2666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2" idx="1"/>
              </p:cNvCxnSpPr>
              <p:nvPr/>
            </p:nvCxnSpPr>
            <p:spPr>
              <a:xfrm>
                <a:off x="1363057" y="5624280"/>
                <a:ext cx="324255" cy="30307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311150" y="4437112"/>
              <a:ext cx="1878012" cy="187220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61363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endParaRPr lang="zh-CN" altLang="en-US" dirty="0"/>
          </a:p>
        </p:txBody>
      </p:sp>
      <p:sp>
        <p:nvSpPr>
          <p:cNvPr id="3" name="内容占位符 2"/>
          <p:cNvSpPr>
            <a:spLocks noGrp="1"/>
          </p:cNvSpPr>
          <p:nvPr>
            <p:ph idx="1"/>
          </p:nvPr>
        </p:nvSpPr>
        <p:spPr/>
        <p:txBody>
          <a:bodyPr/>
          <a:lstStyle/>
          <a:p>
            <a:r>
              <a:rPr lang="zh-CN" altLang="en-US" dirty="0" smtClean="0"/>
              <a:t>既然现在有一个衡量划分“好坏”的量</a:t>
            </a:r>
            <a:r>
              <a:rPr lang="en-US" altLang="zh-CN" dirty="0" smtClean="0"/>
              <a:t>Q, </a:t>
            </a:r>
            <a:r>
              <a:rPr lang="zh-CN" altLang="en-US" dirty="0" smtClean="0"/>
              <a:t>那么一般的优化方法都可以使用</a:t>
            </a:r>
            <a:r>
              <a:rPr lang="en-US" altLang="zh-CN" dirty="0" smtClean="0"/>
              <a:t>;</a:t>
            </a:r>
          </a:p>
          <a:p>
            <a:pPr lvl="1"/>
            <a:r>
              <a:rPr lang="en-US" altLang="zh-CN" dirty="0" smtClean="0"/>
              <a:t>1. </a:t>
            </a:r>
            <a:r>
              <a:rPr lang="zh-CN" altLang="en-US" dirty="0" smtClean="0"/>
              <a:t>给定初始划分</a:t>
            </a:r>
            <a:endParaRPr lang="en-US" altLang="zh-CN" dirty="0" smtClean="0"/>
          </a:p>
          <a:p>
            <a:pPr lvl="1"/>
            <a:r>
              <a:rPr lang="en-US" altLang="zh-CN" dirty="0" smtClean="0"/>
              <a:t>2. </a:t>
            </a:r>
            <a:r>
              <a:rPr lang="zh-CN" altLang="en-US" dirty="0" smtClean="0"/>
              <a:t>对于划分的某种修正</a:t>
            </a:r>
            <a:r>
              <a:rPr lang="en-US" altLang="zh-CN" dirty="0" smtClean="0"/>
              <a:t>, </a:t>
            </a:r>
            <a:r>
              <a:rPr lang="zh-CN" altLang="en-US" dirty="0" smtClean="0"/>
              <a:t>计算</a:t>
            </a:r>
            <a:r>
              <a:rPr lang="en-US" altLang="zh-CN" dirty="0" smtClean="0"/>
              <a:t>Q</a:t>
            </a:r>
            <a:r>
              <a:rPr lang="zh-CN" altLang="en-US" dirty="0" smtClean="0"/>
              <a:t>的改变量</a:t>
            </a:r>
            <a:endParaRPr lang="en-US" altLang="zh-CN" dirty="0" smtClean="0"/>
          </a:p>
          <a:p>
            <a:pPr lvl="1"/>
            <a:r>
              <a:rPr lang="en-US" altLang="zh-CN" dirty="0" smtClean="0"/>
              <a:t>3. </a:t>
            </a:r>
            <a:r>
              <a:rPr lang="zh-CN" altLang="en-US" dirty="0" smtClean="0"/>
              <a:t>依据一定的原则考虑是否接受这种修正，重复步骤</a:t>
            </a:r>
            <a:r>
              <a:rPr lang="en-US" altLang="zh-CN" dirty="0" smtClean="0"/>
              <a:t>2, </a:t>
            </a:r>
            <a:r>
              <a:rPr lang="zh-CN" altLang="en-US" dirty="0" smtClean="0"/>
              <a:t>直到某种收敛条件满足。</a:t>
            </a:r>
            <a:endParaRPr lang="en-US" altLang="zh-CN" dirty="0" smtClean="0"/>
          </a:p>
          <a:p>
            <a:r>
              <a:rPr lang="en-US" altLang="zh-CN" dirty="0" smtClean="0"/>
              <a:t>Greedy</a:t>
            </a:r>
            <a:r>
              <a:rPr lang="zh-CN" altLang="en-US" dirty="0" smtClean="0"/>
              <a:t>方法</a:t>
            </a:r>
            <a:endParaRPr lang="en-US" altLang="zh-CN" dirty="0" smtClean="0"/>
          </a:p>
          <a:p>
            <a:r>
              <a:rPr lang="zh-CN" altLang="en-US" dirty="0" smtClean="0"/>
              <a:t>模拟退火方法</a:t>
            </a:r>
            <a:endParaRPr lang="en-US" altLang="zh-CN" dirty="0" smtClean="0"/>
          </a:p>
          <a:p>
            <a:pPr lvl="1">
              <a:buNone/>
            </a:pPr>
            <a:endParaRPr lang="en-US" altLang="zh-CN" dirty="0" smtClean="0"/>
          </a:p>
          <a:p>
            <a:pPr lvl="1"/>
            <a:endParaRPr lang="en-US" altLang="zh-CN" dirty="0" smtClean="0"/>
          </a:p>
          <a:p>
            <a:pPr lvl="1">
              <a:buNone/>
            </a:pPr>
            <a:endParaRPr lang="en-US" altLang="zh-CN"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1315</Words>
  <Application>Microsoft Office PowerPoint</Application>
  <PresentationFormat>全屏显示(4:3)</PresentationFormat>
  <Paragraphs>243</Paragraphs>
  <Slides>50</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3" baseType="lpstr">
      <vt:lpstr>Office 主题</vt:lpstr>
      <vt:lpstr>Formula</vt:lpstr>
      <vt:lpstr>Aurora Equation</vt:lpstr>
      <vt:lpstr>第8-3章：Network Module</vt:lpstr>
      <vt:lpstr>Network Modular</vt:lpstr>
      <vt:lpstr>Modularity</vt:lpstr>
      <vt:lpstr>Modularity</vt:lpstr>
      <vt:lpstr>Modularity</vt:lpstr>
      <vt:lpstr>Example</vt:lpstr>
      <vt:lpstr>Spectrum Method</vt:lpstr>
      <vt:lpstr>Example</vt:lpstr>
      <vt:lpstr>优化方法</vt:lpstr>
      <vt:lpstr>A Bayesian Approach to Network Modularity</vt:lpstr>
      <vt:lpstr>Overview: Modular Networks</vt:lpstr>
      <vt:lpstr>Overview: Modular Networks</vt:lpstr>
      <vt:lpstr>Generative Models</vt:lpstr>
      <vt:lpstr>Generating Modular Networks</vt:lpstr>
      <vt:lpstr>Generating Modular Networks</vt:lpstr>
      <vt:lpstr>Generating Modular Networks</vt:lpstr>
      <vt:lpstr>Inferring Modular Networks</vt:lpstr>
      <vt:lpstr>Approximate Inference for  Modular Networks</vt:lpstr>
      <vt:lpstr>Approximate Inference for  Modular Networks</vt:lpstr>
      <vt:lpstr>Variational Bayesian</vt:lpstr>
      <vt:lpstr>Variational Bayesian</vt:lpstr>
      <vt:lpstr>Variational Bayesian Method</vt:lpstr>
      <vt:lpstr>如何近似</vt:lpstr>
      <vt:lpstr>Kullback-Leibler Divergence</vt:lpstr>
      <vt:lpstr>优化基础</vt:lpstr>
      <vt:lpstr>优化基础</vt:lpstr>
      <vt:lpstr>平均场(Mean Field)近似</vt:lpstr>
      <vt:lpstr>平均场近似下的优化算法</vt:lpstr>
      <vt:lpstr>优化问题求解</vt:lpstr>
      <vt:lpstr>优化公式推导</vt:lpstr>
      <vt:lpstr>优化公式推导</vt:lpstr>
      <vt:lpstr>优化公式推导</vt:lpstr>
      <vt:lpstr>优化公式推导</vt:lpstr>
      <vt:lpstr>变分原理</vt:lpstr>
      <vt:lpstr>变分原理</vt:lpstr>
      <vt:lpstr>迭代算法</vt:lpstr>
      <vt:lpstr>Markov Clustering Algorithm</vt:lpstr>
      <vt:lpstr>K-length Path</vt:lpstr>
      <vt:lpstr>K-path Clustering</vt:lpstr>
      <vt:lpstr>Markov Clustering</vt:lpstr>
      <vt:lpstr>Markov Clustering Algorithm</vt:lpstr>
      <vt:lpstr>MCL Running</vt:lpstr>
      <vt:lpstr>MCL Running</vt:lpstr>
      <vt:lpstr>MCL Running</vt:lpstr>
      <vt:lpstr>MCL Running</vt:lpstr>
      <vt:lpstr>A Heuristic for MCL</vt:lpstr>
      <vt:lpstr>我们的一个扩展</vt:lpstr>
      <vt:lpstr>我们的一个扩展</vt:lpstr>
      <vt:lpstr>参数的选取</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第8-3章：Network Module</dc:title>
  <dc:creator>Minghua Deng</dc:creator>
  <cp:lastModifiedBy>Minghua Deng</cp:lastModifiedBy>
  <cp:revision>77</cp:revision>
  <cp:lastPrinted>2014-06-05T15:36:51Z</cp:lastPrinted>
  <dcterms:created xsi:type="dcterms:W3CDTF">2013-09-21T13:42:28Z</dcterms:created>
  <dcterms:modified xsi:type="dcterms:W3CDTF">2015-05-22T01:40:35Z</dcterms:modified>
</cp:coreProperties>
</file>