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5EDA0-ADBD-4671-A3F6-2353B5DB4A79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A1C36-C2F7-4999-9870-99BF9B790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5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8-4</a:t>
            </a:r>
            <a:r>
              <a:rPr lang="zh-CN" altLang="en-US" dirty="0" smtClean="0"/>
              <a:t>章</a:t>
            </a:r>
            <a:r>
              <a:rPr lang="en-US" altLang="zh-CN" dirty="0" smtClean="0"/>
              <a:t>: Network Motifs</a:t>
            </a:r>
            <a:endParaRPr lang="zh-CN" altLang="en-US" dirty="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pPr eaLnBrk="1" hangingPunct="1"/>
            <a:r>
              <a:rPr lang="fr-FR" altLang="zh-CN" smtClean="0"/>
              <a:t>Milo, R., et. al. </a:t>
            </a:r>
            <a:r>
              <a:rPr lang="fr-FR" altLang="zh-CN" i="1" smtClean="0"/>
              <a:t>Science </a:t>
            </a:r>
            <a:r>
              <a:rPr lang="fr-FR" altLang="zh-CN" b="1" i="1" smtClean="0"/>
              <a:t>298, 824–827, 2002</a:t>
            </a:r>
            <a:r>
              <a:rPr lang="fr-FR" altLang="zh-CN" smtClean="0"/>
              <a:t>.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Milo, R., et al. </a:t>
            </a:r>
            <a:r>
              <a:rPr lang="en-US" altLang="zh-CN" i="1" smtClean="0"/>
              <a:t>Science</a:t>
            </a:r>
            <a:r>
              <a:rPr lang="en-US" altLang="zh-CN" smtClean="0"/>
              <a:t> </a:t>
            </a:r>
            <a:r>
              <a:rPr lang="en-US" altLang="zh-CN" b="1" i="1" smtClean="0"/>
              <a:t>303, 1538-1542, 2004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Rui Jiang, Zhidong Tu, Ting Chen, and Fengzhu Sun. </a:t>
            </a:r>
            <a:r>
              <a:rPr lang="pl-PL" altLang="zh-CN" i="1" smtClean="0"/>
              <a:t>Proc. Natl. Acad. Sci. USA, </a:t>
            </a:r>
            <a:r>
              <a:rPr lang="pl-PL" altLang="zh-CN" b="1" i="1" smtClean="0"/>
              <a:t>103, 9404-9409, 2006.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85813" y="4929188"/>
            <a:ext cx="7786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Slides for this part are mainly from Fengzhu Sun’s talk.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7941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Probabilistic Network Motifs</a:t>
            </a:r>
            <a:endParaRPr lang="zh-CN" altLang="en-US" dirty="0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04975"/>
            <a:ext cx="62484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28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Probabilistic Network Motifs</a:t>
            </a:r>
            <a:endParaRPr lang="zh-CN" altLang="en-US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to match an isomorphic structure of a subgraph to a probabilistic network motif?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286125"/>
            <a:ext cx="5800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516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Isomorphic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permutation of the canonical labels corresponding to a certain isomorphic structure.</a:t>
            </a:r>
            <a:endParaRPr lang="zh-CN" altLang="en-US" dirty="0"/>
          </a:p>
        </p:txBody>
      </p:sp>
      <p:pic>
        <p:nvPicPr>
          <p:cNvPr id="274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56992"/>
            <a:ext cx="6984776" cy="187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071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Probabilistic Network Motifs</a:t>
            </a:r>
            <a:endParaRPr lang="zh-CN" altLang="en-US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dirty="0" smtClean="0"/>
              <a:t>How to match a </a:t>
            </a:r>
            <a:r>
              <a:rPr lang="en-US" altLang="zh-CN" dirty="0" err="1" smtClean="0"/>
              <a:t>subgraph</a:t>
            </a:r>
            <a:r>
              <a:rPr lang="en-US" altLang="zh-CN" dirty="0" smtClean="0"/>
              <a:t> to a network motif?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Where Pw is the number of isomorphic structures.</a:t>
            </a:r>
          </a:p>
          <a:p>
            <a:pPr eaLnBrk="1" hangingPunct="1"/>
            <a:endParaRPr lang="zh-CN" altLang="en-US" dirty="0" smtClean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6491288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254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A Mixture Model for</a:t>
            </a:r>
            <a:br>
              <a:rPr lang="en-US" altLang="zh-CN" smtClean="0"/>
            </a:br>
            <a:r>
              <a:rPr lang="en-US" altLang="zh-CN" smtClean="0"/>
              <a:t>Network Motif Identification</a:t>
            </a:r>
            <a:endParaRPr lang="zh-CN" altLang="en-US" smtClean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smtClean="0"/>
              <a:t>A stochastic network = Foreground probabilistic network motif (λ) +Background random ensemble (1-</a:t>
            </a:r>
            <a:r>
              <a:rPr lang="el-GR" altLang="zh-CN" sz="2800" smtClean="0"/>
              <a:t>λ)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Network motif identification procedure</a:t>
            </a:r>
          </a:p>
          <a:p>
            <a:pPr lvl="1" eaLnBrk="1" hangingPunct="1"/>
            <a:r>
              <a:rPr lang="en-US" altLang="zh-CN" sz="2400" smtClean="0"/>
              <a:t>Sample from the stochastic network to obtain a set of subgraphs ― Observation</a:t>
            </a:r>
          </a:p>
          <a:p>
            <a:pPr lvl="1" eaLnBrk="1" hangingPunct="1"/>
            <a:r>
              <a:rPr lang="zh-CN" altLang="en-US" sz="2400" smtClean="0"/>
              <a:t> </a:t>
            </a:r>
            <a:r>
              <a:rPr lang="en-US" altLang="zh-CN" sz="2400" smtClean="0"/>
              <a:t>For each subgraph, determine whether it comes from the foreground or the background ― Missing</a:t>
            </a:r>
          </a:p>
          <a:p>
            <a:pPr lvl="1" eaLnBrk="1" hangingPunct="1"/>
            <a:r>
              <a:rPr lang="en-US" altLang="zh-CN" sz="2400" smtClean="0"/>
              <a:t>For each subgraph, determine a proper isomorphic structure to derive the foreground motif pattern or to match the background random ensemble ― Missing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0192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Mathematical Formulae</a:t>
            </a:r>
            <a:endParaRPr lang="zh-CN" alt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eaLnBrk="1" hangingPunct="1"/>
            <a:r>
              <a:rPr lang="en-US" altLang="zh-CN" smtClean="0"/>
              <a:t>Observation                                     </a:t>
            </a:r>
          </a:p>
          <a:p>
            <a:pPr eaLnBrk="1" hangingPunct="1"/>
            <a:r>
              <a:rPr lang="en-US" altLang="zh-CN" smtClean="0"/>
              <a:t>Missing data 1</a:t>
            </a:r>
          </a:p>
          <a:p>
            <a:pPr eaLnBrk="1" hangingPunct="1"/>
            <a:r>
              <a:rPr lang="en-US" altLang="zh-CN" smtClean="0"/>
              <a:t>Missing data 2</a:t>
            </a:r>
          </a:p>
          <a:p>
            <a:pPr eaLnBrk="1" hangingPunct="1"/>
            <a:r>
              <a:rPr lang="en-US" altLang="zh-CN" smtClean="0"/>
              <a:t>Parameters</a:t>
            </a:r>
          </a:p>
          <a:p>
            <a:pPr eaLnBrk="1" hangingPunct="1"/>
            <a:r>
              <a:rPr lang="en-US" altLang="zh-CN" smtClean="0"/>
              <a:t>Pseudo-likelihood function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Maximize L to estimate parameters</a:t>
            </a:r>
            <a:endParaRPr lang="zh-CN" altLang="en-US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4572000"/>
            <a:ext cx="6091237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9600" y="1785938"/>
            <a:ext cx="24130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017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EM Algorithm</a:t>
            </a:r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The parameters associated with the background (Θ0) can be estimated offline in advance</a:t>
            </a:r>
          </a:p>
          <a:p>
            <a:pPr eaLnBrk="1" hangingPunct="1"/>
            <a:r>
              <a:rPr lang="en-US" altLang="zh-CN" sz="2800" smtClean="0"/>
              <a:t>E-step: Calculate the expectation of the log pseudo-likelihood, conditional on the observation </a:t>
            </a:r>
            <a:r>
              <a:rPr lang="en-US" altLang="zh-CN" sz="2800" b="1" smtClean="0"/>
              <a:t>X and the current estimation </a:t>
            </a:r>
            <a:r>
              <a:rPr lang="en-US" altLang="zh-CN" sz="2800" smtClean="0"/>
              <a:t>of the parameters λ and Θ1</a:t>
            </a:r>
          </a:p>
          <a:p>
            <a:pPr eaLnBrk="1" hangingPunct="1"/>
            <a:r>
              <a:rPr lang="en-US" altLang="zh-CN" sz="2800" smtClean="0"/>
              <a:t>M-step: Maximize the expectation of the log pseudo-likelihood to update the estimation of the parameters λ and Θ1</a:t>
            </a:r>
          </a:p>
          <a:p>
            <a:pPr eaLnBrk="1" hangingPunct="1"/>
            <a:r>
              <a:rPr lang="en-US" altLang="zh-CN" sz="2800" smtClean="0"/>
              <a:t>Iterate over the E-step and M-step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419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Statistical Significance of the Identified Network Motifs</a:t>
            </a:r>
            <a:endParaRPr lang="zh-CN" altLang="en-US" dirty="0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dirty="0" smtClean="0"/>
              <a:t>A hypothesis testing problem</a:t>
            </a:r>
          </a:p>
          <a:p>
            <a:pPr eaLnBrk="1" hangingPunct="1">
              <a:buFont typeface="Arial" pitchFamily="34" charset="0"/>
              <a:buNone/>
            </a:pPr>
            <a:r>
              <a:rPr lang="pt-BR" altLang="zh-CN" sz="2800" b="1" dirty="0" smtClean="0"/>
              <a:t>              H</a:t>
            </a:r>
            <a:r>
              <a:rPr lang="pt-BR" altLang="zh-CN" sz="2800" b="1" baseline="-25000" dirty="0" smtClean="0"/>
              <a:t>0</a:t>
            </a:r>
            <a:r>
              <a:rPr lang="pt-BR" altLang="zh-CN" sz="2800" b="1" dirty="0" smtClean="0"/>
              <a:t>: λ= 0  versus   H</a:t>
            </a:r>
            <a:r>
              <a:rPr lang="pt-BR" altLang="zh-CN" sz="2800" b="1" baseline="-25000" dirty="0" smtClean="0"/>
              <a:t>1</a:t>
            </a:r>
            <a:r>
              <a:rPr lang="pt-BR" altLang="zh-CN" sz="2800" b="1" dirty="0" smtClean="0"/>
              <a:t>: λ&gt; 0</a:t>
            </a:r>
          </a:p>
          <a:p>
            <a:pPr eaLnBrk="1" hangingPunct="1"/>
            <a:r>
              <a:rPr lang="en-US" altLang="zh-CN" sz="2800" dirty="0" smtClean="0"/>
              <a:t>A pseudo-likelihood ratio statistic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dirty="0" smtClean="0"/>
              <a:t>                 LR=-2log(L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/L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)</a:t>
            </a:r>
          </a:p>
          <a:p>
            <a:pPr eaLnBrk="1" hangingPunct="1"/>
            <a:r>
              <a:rPr lang="en-US" altLang="zh-CN" sz="2800" dirty="0" smtClean="0"/>
              <a:t>A simulation method</a:t>
            </a:r>
          </a:p>
          <a:p>
            <a:pPr lvl="1" eaLnBrk="1" hangingPunct="1"/>
            <a:r>
              <a:rPr lang="en-US" altLang="zh-CN" sz="2400" dirty="0" smtClean="0"/>
              <a:t>Calculate LR* for the given stochastic network</a:t>
            </a:r>
          </a:p>
          <a:p>
            <a:pPr lvl="1" eaLnBrk="1" hangingPunct="1"/>
            <a:r>
              <a:rPr lang="en-US" altLang="zh-CN" sz="2400" dirty="0" smtClean="0"/>
              <a:t>Simulate a number of randomized networks, apply the EM algorithm, calculate LRs</a:t>
            </a:r>
          </a:p>
          <a:p>
            <a:pPr lvl="1" eaLnBrk="1" hangingPunct="1"/>
            <a:r>
              <a:rPr lang="en-US" altLang="zh-CN" sz="2400" dirty="0" smtClean="0"/>
              <a:t>Count how many LR from the randomized networks are greater than LR* from the given stochastic network</a:t>
            </a:r>
          </a:p>
          <a:p>
            <a:pPr eaLnBrk="1" hangingPunct="1"/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8095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Novel Stochastic Bi-fan Motif </a:t>
            </a:r>
            <a:endParaRPr lang="zh-CN" altLang="en-US" dirty="0" smtClean="0"/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214438"/>
            <a:ext cx="71818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824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The high-</a:t>
            </a:r>
            <a:r>
              <a:rPr lang="en-US" altLang="zh-CN" dirty="0" err="1" smtClean="0"/>
              <a:t>osmolarityglycerol</a:t>
            </a:r>
            <a:r>
              <a:rPr lang="en-US" altLang="zh-CN" dirty="0" smtClean="0"/>
              <a:t> (HOG) Stress Response Pathway</a:t>
            </a:r>
            <a:endParaRPr lang="zh-CN" altLang="en-US" dirty="0" smtClean="0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785938"/>
            <a:ext cx="6772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3143250"/>
            <a:ext cx="71628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98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Network Motif</a:t>
            </a:r>
            <a:endParaRPr lang="zh-CN" altLang="en-US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Definition: Patterns of interconnections occurring in complex networks at numbers that are significantly higher than those in randomized networks (</a:t>
            </a:r>
            <a:r>
              <a:rPr lang="fr-FR" altLang="zh-CN" smtClean="0"/>
              <a:t>Milo, R., et. al. </a:t>
            </a:r>
            <a:r>
              <a:rPr lang="fr-FR" altLang="zh-CN" i="1" smtClean="0"/>
              <a:t>Science </a:t>
            </a:r>
            <a:r>
              <a:rPr lang="fr-FR" altLang="zh-CN" b="1" smtClean="0"/>
              <a:t>298</a:t>
            </a:r>
            <a:r>
              <a:rPr lang="fr-FR" altLang="zh-CN" b="1" i="1" smtClean="0"/>
              <a:t>, </a:t>
            </a:r>
            <a:r>
              <a:rPr lang="fr-FR" altLang="zh-CN" smtClean="0"/>
              <a:t>824–827</a:t>
            </a:r>
            <a:r>
              <a:rPr lang="en-US" altLang="zh-CN" smtClean="0"/>
              <a:t>)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59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Network Motifs</a:t>
            </a:r>
            <a:endParaRPr lang="zh-CN" altLang="en-US" dirty="0" smtClean="0"/>
          </a:p>
        </p:txBody>
      </p:sp>
      <p:sp>
        <p:nvSpPr>
          <p:cNvPr id="41987" name="TextBox 11"/>
          <p:cNvSpPr txBox="1">
            <a:spLocks noChangeArrowheads="1"/>
          </p:cNvSpPr>
          <p:nvPr/>
        </p:nvSpPr>
        <p:spPr bwMode="auto">
          <a:xfrm>
            <a:off x="457200" y="6324600"/>
            <a:ext cx="82296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440">
            <a:spAutoFit/>
          </a:bodyPr>
          <a:lstStyle/>
          <a:p>
            <a:pPr algn="r"/>
            <a:r>
              <a:rPr lang="en-US" altLang="zh-CN" sz="2000">
                <a:latin typeface="Garamond" pitchFamily="18" charset="0"/>
              </a:rPr>
              <a:t>Milo et al. </a:t>
            </a:r>
            <a:r>
              <a:rPr lang="en-US" altLang="zh-CN" sz="2000" i="1">
                <a:latin typeface="Garamond" pitchFamily="18" charset="0"/>
              </a:rPr>
              <a:t>Science,</a:t>
            </a:r>
            <a:r>
              <a:rPr lang="en-US" altLang="zh-CN" sz="2000">
                <a:latin typeface="Garamond" pitchFamily="18" charset="0"/>
              </a:rPr>
              <a:t> </a:t>
            </a:r>
            <a:r>
              <a:rPr lang="en-US" altLang="zh-CN" sz="2000" b="1">
                <a:latin typeface="Garamond" pitchFamily="18" charset="0"/>
              </a:rPr>
              <a:t>298</a:t>
            </a:r>
            <a:r>
              <a:rPr lang="en-US" altLang="zh-CN" sz="2000">
                <a:latin typeface="Garamond" pitchFamily="18" charset="0"/>
              </a:rPr>
              <a:t>, 2002</a:t>
            </a:r>
            <a:endParaRPr lang="en-US" altLang="zh-CN" sz="1200">
              <a:latin typeface="Garamond" pitchFamily="18" charset="0"/>
            </a:endParaRPr>
          </a:p>
          <a:p>
            <a:pPr algn="r"/>
            <a:endParaRPr lang="en-US" altLang="zh-CN" sz="1200">
              <a:latin typeface="Garamond" pitchFamily="18" charset="0"/>
            </a:endParaRPr>
          </a:p>
        </p:txBody>
      </p:sp>
      <p:pic>
        <p:nvPicPr>
          <p:cNvPr id="41988" name="Picture 4" descr="Network-Motifs_09_000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85938" y="1928813"/>
            <a:ext cx="5616575" cy="3462337"/>
          </a:xfrm>
          <a:noFill/>
        </p:spPr>
      </p:pic>
    </p:spTree>
    <p:extLst>
      <p:ext uri="{BB962C8B-B14F-4D97-AF65-F5344CB8AC3E}">
        <p14:creationId xmlns:p14="http://schemas.microsoft.com/office/powerpoint/2010/main" val="2237825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Existing Methods for</a:t>
            </a:r>
            <a:br>
              <a:rPr lang="en-US" altLang="zh-CN" smtClean="0"/>
            </a:br>
            <a:r>
              <a:rPr lang="en-US" altLang="zh-CN" smtClean="0"/>
              <a:t>Network Motif Identification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Consider different types of subgraphs separately</a:t>
            </a:r>
          </a:p>
          <a:p>
            <a:pPr eaLnBrk="1" hangingPunct="1"/>
            <a:r>
              <a:rPr lang="en-US" altLang="zh-CN" sz="2800" smtClean="0"/>
              <a:t>For each type of subgraph</a:t>
            </a:r>
          </a:p>
          <a:p>
            <a:pPr lvl="1" eaLnBrk="1" hangingPunct="1"/>
            <a:r>
              <a:rPr lang="en-US" altLang="zh-CN" sz="2400" smtClean="0"/>
              <a:t>Count the number of occurrence of the subgraph in the observed network</a:t>
            </a:r>
          </a:p>
          <a:p>
            <a:pPr lvl="1" eaLnBrk="1" hangingPunct="1"/>
            <a:r>
              <a:rPr lang="zh-CN" altLang="en-US" sz="2400" smtClean="0"/>
              <a:t> </a:t>
            </a:r>
            <a:r>
              <a:rPr lang="en-US" altLang="zh-CN" sz="2400" smtClean="0"/>
              <a:t>Shuffle the observed network to obtain a set of randomized networks. Estimate the expected number of occurrence of the same type of subgraph in the randomized networks</a:t>
            </a:r>
          </a:p>
          <a:p>
            <a:pPr lvl="1" eaLnBrk="1" hangingPunct="1"/>
            <a:r>
              <a:rPr lang="en-US" altLang="zh-CN" sz="2400" smtClean="0"/>
              <a:t>Calculate a statistic corresponding to the subgraph</a:t>
            </a:r>
          </a:p>
          <a:p>
            <a:pPr eaLnBrk="1" hangingPunct="1"/>
            <a:r>
              <a:rPr lang="en-US" altLang="zh-CN" sz="2800" smtClean="0"/>
              <a:t>Over-abundant subgraphs are network motifs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392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Schematic Illustration</a:t>
            </a:r>
            <a:endParaRPr lang="zh-CN" altLang="en-US" smtClean="0"/>
          </a:p>
        </p:txBody>
      </p:sp>
      <p:pic>
        <p:nvPicPr>
          <p:cNvPr id="44035" name="Picture 4" descr="Network-Motifs_04_0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643063"/>
            <a:ext cx="39163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6" descr="Network-Motifs_04_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1500188"/>
            <a:ext cx="33877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1143000" y="5929313"/>
            <a:ext cx="7429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ahoma" pitchFamily="34" charset="0"/>
              </a:rPr>
              <a:t>Red dashed line indicate edges that participate in the feedforward loop motif, which occur five times in the real network.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4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Randomized Network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3763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2400" smtClean="0"/>
              <a:t>It employed a Markov-chain algorithm, based on starting with the real network and repeatedly swapping randomly chosen pairs of connections (X1-&gt;Y1, X2 -&gt;Y2 is replaced by 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-&gt;Y</a:t>
            </a:r>
            <a:r>
              <a:rPr lang="en-US" altLang="zh-CN" sz="2400" b="1" baseline="-25000" smtClean="0">
                <a:latin typeface="宋体" pitchFamily="2" charset="-122"/>
              </a:rPr>
              <a:t>2</a:t>
            </a:r>
            <a:r>
              <a:rPr lang="en-US" altLang="zh-CN" sz="2400" smtClean="0"/>
              <a:t>, X</a:t>
            </a:r>
            <a:r>
              <a:rPr lang="en-US" altLang="zh-CN" sz="2400" b="1" baseline="-25000" smtClean="0">
                <a:latin typeface="宋体" pitchFamily="2" charset="-122"/>
              </a:rPr>
              <a:t>2</a:t>
            </a:r>
            <a:r>
              <a:rPr lang="en-US" altLang="zh-CN" sz="2400" smtClean="0"/>
              <a:t>-&gt;Y</a:t>
            </a:r>
            <a:r>
              <a:rPr lang="en-US" altLang="zh-CN" sz="2400" b="1" baseline="-25000" smtClean="0">
                <a:latin typeface="宋体" pitchFamily="2" charset="-122"/>
              </a:rPr>
              <a:t>1</a:t>
            </a:r>
            <a:r>
              <a:rPr lang="en-US" altLang="zh-CN" sz="2400" smtClean="0"/>
              <a:t>) until the network is well randomized. 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z="2400" smtClean="0"/>
              <a:t>Switching is prohibited if the either of the connections X</a:t>
            </a:r>
            <a:r>
              <a:rPr lang="en-US" altLang="zh-CN" sz="2400" b="1" baseline="-25000" smtClean="0">
                <a:latin typeface="宋体" pitchFamily="2" charset="-122"/>
              </a:rPr>
              <a:t>1</a:t>
            </a:r>
            <a:r>
              <a:rPr lang="en-US" altLang="zh-CN" sz="2400" smtClean="0"/>
              <a:t>-&gt;Y</a:t>
            </a:r>
            <a:r>
              <a:rPr lang="en-US" altLang="zh-CN" sz="2400" b="1" baseline="-25000" smtClean="0">
                <a:latin typeface="宋体" pitchFamily="2" charset="-122"/>
              </a:rPr>
              <a:t>2</a:t>
            </a:r>
            <a:r>
              <a:rPr lang="en-US" altLang="zh-CN" sz="2400" smtClean="0"/>
              <a:t> or X</a:t>
            </a:r>
            <a:r>
              <a:rPr lang="en-US" altLang="zh-CN" sz="2400" b="1" baseline="-25000" smtClean="0">
                <a:latin typeface="宋体" pitchFamily="2" charset="-122"/>
              </a:rPr>
              <a:t>2</a:t>
            </a:r>
            <a:r>
              <a:rPr lang="en-US" altLang="zh-CN" sz="2400" smtClean="0"/>
              <a:t>-&gt;Y</a:t>
            </a:r>
            <a:r>
              <a:rPr lang="en-US" altLang="zh-CN" sz="2400" b="1" baseline="-25000" smtClean="0">
                <a:latin typeface="宋体" pitchFamily="2" charset="-122"/>
              </a:rPr>
              <a:t>1</a:t>
            </a:r>
            <a:r>
              <a:rPr lang="en-US" altLang="zh-CN" sz="2400" smtClean="0"/>
              <a:t> already exist.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smtClean="0"/>
          </a:p>
          <a:p>
            <a:pPr eaLnBrk="1" hangingPunct="1"/>
            <a:endParaRPr lang="zh-CN" altLang="en-US" sz="2000" b="1" smtClean="0"/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071688" y="4572000"/>
            <a:ext cx="5256212" cy="1008063"/>
            <a:chOff x="2195513" y="5084763"/>
            <a:chExt cx="5256212" cy="1008062"/>
          </a:xfrm>
        </p:grpSpPr>
        <p:sp>
          <p:nvSpPr>
            <p:cNvPr id="45061" name="Line 4"/>
            <p:cNvSpPr>
              <a:spLocks noChangeShapeType="1"/>
            </p:cNvSpPr>
            <p:nvPr/>
          </p:nvSpPr>
          <p:spPr bwMode="auto">
            <a:xfrm>
              <a:off x="5722938" y="5157788"/>
              <a:ext cx="15128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2" name="Line 5"/>
            <p:cNvSpPr>
              <a:spLocks noChangeShapeType="1"/>
            </p:cNvSpPr>
            <p:nvPr/>
          </p:nvSpPr>
          <p:spPr bwMode="auto">
            <a:xfrm flipV="1">
              <a:off x="5794375" y="5157788"/>
              <a:ext cx="144145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3" name="AutoShape 7"/>
            <p:cNvSpPr>
              <a:spLocks noChangeArrowheads="1"/>
            </p:cNvSpPr>
            <p:nvPr/>
          </p:nvSpPr>
          <p:spPr bwMode="auto">
            <a:xfrm>
              <a:off x="5578475" y="5084763"/>
              <a:ext cx="215900" cy="2159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4" name="AutoShape 8"/>
            <p:cNvSpPr>
              <a:spLocks noChangeArrowheads="1"/>
            </p:cNvSpPr>
            <p:nvPr/>
          </p:nvSpPr>
          <p:spPr bwMode="auto">
            <a:xfrm>
              <a:off x="5578475" y="5876925"/>
              <a:ext cx="215900" cy="2159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AutoShape 9"/>
            <p:cNvSpPr>
              <a:spLocks noChangeArrowheads="1"/>
            </p:cNvSpPr>
            <p:nvPr/>
          </p:nvSpPr>
          <p:spPr bwMode="auto">
            <a:xfrm>
              <a:off x="7235825" y="5084763"/>
              <a:ext cx="215900" cy="2159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AutoShape 10"/>
            <p:cNvSpPr>
              <a:spLocks noChangeArrowheads="1"/>
            </p:cNvSpPr>
            <p:nvPr/>
          </p:nvSpPr>
          <p:spPr bwMode="auto">
            <a:xfrm>
              <a:off x="7235825" y="5805488"/>
              <a:ext cx="215900" cy="2159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AutoShape 11"/>
            <p:cNvSpPr>
              <a:spLocks noChangeArrowheads="1"/>
            </p:cNvSpPr>
            <p:nvPr/>
          </p:nvSpPr>
          <p:spPr bwMode="auto">
            <a:xfrm>
              <a:off x="2195513" y="5156200"/>
              <a:ext cx="215900" cy="2159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8" name="AutoShape 12"/>
            <p:cNvSpPr>
              <a:spLocks noChangeArrowheads="1"/>
            </p:cNvSpPr>
            <p:nvPr/>
          </p:nvSpPr>
          <p:spPr bwMode="auto">
            <a:xfrm>
              <a:off x="2195513" y="5876925"/>
              <a:ext cx="215900" cy="2159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AutoShape 13"/>
            <p:cNvSpPr>
              <a:spLocks noChangeArrowheads="1"/>
            </p:cNvSpPr>
            <p:nvPr/>
          </p:nvSpPr>
          <p:spPr bwMode="auto">
            <a:xfrm>
              <a:off x="3779838" y="5157788"/>
              <a:ext cx="215900" cy="2159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AutoShape 14"/>
            <p:cNvSpPr>
              <a:spLocks noChangeArrowheads="1"/>
            </p:cNvSpPr>
            <p:nvPr/>
          </p:nvSpPr>
          <p:spPr bwMode="auto">
            <a:xfrm>
              <a:off x="3779838" y="5876925"/>
              <a:ext cx="215900" cy="2159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2411413" y="5229225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2411413" y="6021388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AutoShape 17"/>
            <p:cNvSpPr>
              <a:spLocks noChangeArrowheads="1"/>
            </p:cNvSpPr>
            <p:nvPr/>
          </p:nvSpPr>
          <p:spPr bwMode="auto">
            <a:xfrm>
              <a:off x="4356100" y="5373688"/>
              <a:ext cx="936625" cy="503237"/>
            </a:xfrm>
            <a:prstGeom prst="rightArrow">
              <a:avLst>
                <a:gd name="adj1" fmla="val 50000"/>
                <a:gd name="adj2" fmla="val 465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Network Motif Identification in Deterministic Networks</a:t>
            </a:r>
            <a:endParaRPr lang="zh-CN" altLang="en-US" dirty="0" smtClean="0"/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Hypothesis testing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909638" y="5029200"/>
          <a:ext cx="6329362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4" imgW="10971429" imgH="2298413" progId="">
                  <p:embed/>
                </p:oleObj>
              </mc:Choice>
              <mc:Fallback>
                <p:oleObj name="Image" r:id="rId4" imgW="10971429" imgH="22984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5029200"/>
                        <a:ext cx="6329362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1606550" y="4286250"/>
          <a:ext cx="5275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6" imgW="9231746" imgH="1600000" progId="">
                  <p:embed/>
                </p:oleObj>
              </mc:Choice>
              <mc:Fallback>
                <p:oleObj name="Image" r:id="rId6" imgW="9231746" imgH="16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286250"/>
                        <a:ext cx="52752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962400" y="4343400"/>
            <a:ext cx="594360" cy="2103120"/>
          </a:xfrm>
          <a:prstGeom prst="rect">
            <a:avLst/>
          </a:prstGeom>
          <a:solidFill>
            <a:schemeClr val="accent1">
              <a:tint val="20000"/>
              <a:alpha val="10000"/>
            </a:schemeClr>
          </a:solidFill>
          <a:ln w="25400" cap="rnd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metal"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457200" y="6324600"/>
            <a:ext cx="82296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>
            <a:spAutoFit/>
          </a:bodyPr>
          <a:lstStyle/>
          <a:p>
            <a:pPr algn="r"/>
            <a:r>
              <a:rPr lang="en-US" altLang="zh-CN" sz="1200">
                <a:latin typeface="Garamond" pitchFamily="18" charset="0"/>
              </a:rPr>
              <a:t>Milo et al. </a:t>
            </a:r>
            <a:r>
              <a:rPr lang="en-US" altLang="zh-CN" sz="1200" i="1">
                <a:latin typeface="Garamond" pitchFamily="18" charset="0"/>
              </a:rPr>
              <a:t>Science,</a:t>
            </a:r>
            <a:r>
              <a:rPr lang="en-US" altLang="zh-CN" sz="1200">
                <a:latin typeface="Garamond" pitchFamily="18" charset="0"/>
              </a:rPr>
              <a:t> </a:t>
            </a:r>
            <a:r>
              <a:rPr lang="en-US" altLang="zh-CN" sz="1200" b="1">
                <a:latin typeface="Garamond" pitchFamily="18" charset="0"/>
              </a:rPr>
              <a:t>303</a:t>
            </a:r>
            <a:r>
              <a:rPr lang="en-US" altLang="zh-CN" sz="1200">
                <a:latin typeface="Garamond" pitchFamily="18" charset="0"/>
              </a:rPr>
              <a:t>, 2004</a:t>
            </a:r>
          </a:p>
        </p:txBody>
      </p:sp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889000" y="2209800"/>
          <a:ext cx="192087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8" imgW="2112021" imgH="2154438" progId="Visio.Drawing.11">
                  <p:embed/>
                </p:oleObj>
              </mc:Choice>
              <mc:Fallback>
                <p:oleObj name="Visio" r:id="rId8" imgW="2112021" imgH="2154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209800"/>
                        <a:ext cx="1920875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195638" y="2286000"/>
          <a:ext cx="2286000" cy="1733550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5437"/>
                <a:gridCol w="327025"/>
                <a:gridCol w="327025"/>
                <a:gridCol w="325438"/>
                <a:gridCol w="327025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26626"/>
          <p:cNvSpPr txBox="1">
            <a:spLocks noChangeArrowheads="1"/>
          </p:cNvSpPr>
          <p:nvPr/>
        </p:nvSpPr>
        <p:spPr bwMode="auto">
          <a:xfrm>
            <a:off x="5867400" y="2686050"/>
            <a:ext cx="2743200" cy="639763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91440" rIns="182880" bIns="91440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i="1" dirty="0" err="1">
                <a:latin typeface="Euclid" pitchFamily="18" charset="0"/>
                <a:ea typeface="楷体" pitchFamily="49" charset="-122"/>
                <a:cs typeface="Courier New" pitchFamily="49" charset="0"/>
              </a:rPr>
              <a:t>mN</a:t>
            </a:r>
            <a:r>
              <a:rPr lang="en-US" altLang="en-US" sz="2400" i="1" baseline="30000" dirty="0" err="1">
                <a:latin typeface="Euclid" pitchFamily="18" charset="0"/>
                <a:ea typeface="楷体" pitchFamily="49" charset="-122"/>
                <a:cs typeface="Courier New" pitchFamily="49" charset="0"/>
              </a:rPr>
              <a:t>n</a:t>
            </a:r>
            <a:endParaRPr lang="en-US" altLang="en-US" sz="2400" i="1" baseline="30000" dirty="0">
              <a:latin typeface="Euclid" pitchFamily="18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14" name="TextBox 26627"/>
          <p:cNvSpPr txBox="1">
            <a:spLocks noChangeArrowheads="1"/>
          </p:cNvSpPr>
          <p:nvPr/>
        </p:nvSpPr>
        <p:spPr bwMode="auto">
          <a:xfrm>
            <a:off x="5867400" y="2286000"/>
            <a:ext cx="2743200" cy="320675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时间复杂度</a:t>
            </a:r>
            <a:endParaRPr lang="en-US" sz="16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526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Network Motif Identification in </a:t>
            </a:r>
            <a:br>
              <a:rPr lang="en-US" altLang="zh-CN" dirty="0" smtClean="0"/>
            </a:br>
            <a:r>
              <a:rPr lang="en-US" altLang="zh-CN" dirty="0" smtClean="0"/>
              <a:t>Stochastic Networks</a:t>
            </a:r>
            <a:endParaRPr lang="zh-CN" altLang="en-US" dirty="0" smtClean="0"/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57200" y="6324600"/>
            <a:ext cx="82296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>
            <a:spAutoFit/>
          </a:bodyPr>
          <a:lstStyle/>
          <a:p>
            <a:pPr algn="r"/>
            <a:r>
              <a:rPr lang="en-US" altLang="zh-CN" sz="1200">
                <a:latin typeface="Garamond" pitchFamily="18" charset="0"/>
              </a:rPr>
              <a:t>Jiang et al. </a:t>
            </a:r>
            <a:r>
              <a:rPr lang="en-US" altLang="zh-CN" sz="1200" i="1">
                <a:latin typeface="Garamond" pitchFamily="18" charset="0"/>
              </a:rPr>
              <a:t>Proc Natl Acad Sci USA, </a:t>
            </a:r>
            <a:r>
              <a:rPr lang="en-US" altLang="zh-CN" sz="1200" b="1">
                <a:latin typeface="Garamond" pitchFamily="18" charset="0"/>
              </a:rPr>
              <a:t>103</a:t>
            </a:r>
            <a:r>
              <a:rPr lang="en-US" altLang="zh-CN" sz="1200">
                <a:latin typeface="Garamond" pitchFamily="18" charset="0"/>
              </a:rPr>
              <a:t>, 2006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85825" y="2211388"/>
          <a:ext cx="192087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2112021" imgH="2154438" progId="Visio.Drawing.11">
                  <p:embed/>
                </p:oleObj>
              </mc:Choice>
              <mc:Fallback>
                <p:oleObj name="Visio" r:id="rId4" imgW="2112021" imgH="2154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211388"/>
                        <a:ext cx="1920875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00400" y="2286000"/>
          <a:ext cx="2286000" cy="1733550"/>
        </p:xfrm>
        <a:graphic>
          <a:graphicData uri="http://schemas.openxmlformats.org/drawingml/2006/table">
            <a:tbl>
              <a:tblPr/>
              <a:tblGrid>
                <a:gridCol w="327025"/>
                <a:gridCol w="325438"/>
                <a:gridCol w="327025"/>
                <a:gridCol w="327025"/>
                <a:gridCol w="327025"/>
                <a:gridCol w="325437"/>
                <a:gridCol w="327025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.9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.9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.9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.9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.9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.9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26626"/>
          <p:cNvSpPr txBox="1">
            <a:spLocks noChangeArrowheads="1"/>
          </p:cNvSpPr>
          <p:nvPr/>
        </p:nvSpPr>
        <p:spPr bwMode="auto">
          <a:xfrm>
            <a:off x="5867400" y="2686050"/>
            <a:ext cx="2743200" cy="639763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91440" rIns="182880" bIns="91440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i="1" dirty="0" err="1">
                <a:latin typeface="Euclid" pitchFamily="18" charset="0"/>
                <a:ea typeface="楷体" pitchFamily="49" charset="-122"/>
                <a:cs typeface="Courier New" pitchFamily="49" charset="0"/>
              </a:rPr>
              <a:t>lmN</a:t>
            </a:r>
            <a:r>
              <a:rPr lang="en-US" altLang="en-US" sz="2400" i="1" baseline="30000" dirty="0" err="1">
                <a:latin typeface="Euclid" pitchFamily="18" charset="0"/>
                <a:ea typeface="楷体" pitchFamily="49" charset="-122"/>
                <a:cs typeface="Courier New" pitchFamily="49" charset="0"/>
              </a:rPr>
              <a:t>n</a:t>
            </a:r>
            <a:endParaRPr lang="en-US" altLang="en-US" sz="2400" i="1" baseline="30000" dirty="0">
              <a:latin typeface="Euclid" pitchFamily="18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9" name="TextBox 26627"/>
          <p:cNvSpPr txBox="1">
            <a:spLocks noChangeArrowheads="1"/>
          </p:cNvSpPr>
          <p:nvPr/>
        </p:nvSpPr>
        <p:spPr bwMode="auto">
          <a:xfrm>
            <a:off x="5867400" y="2286000"/>
            <a:ext cx="2743200" cy="320675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时间复杂度</a:t>
            </a:r>
            <a:endParaRPr lang="en-US" sz="16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69963" y="4246563"/>
          <a:ext cx="1736725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6" imgW="2112074" imgH="2154462" progId="Visio.Drawing.11">
                  <p:embed/>
                </p:oleObj>
              </mc:Choice>
              <mc:Fallback>
                <p:oleObj name="Visio" r:id="rId6" imgW="2112074" imgH="21544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246563"/>
                        <a:ext cx="1736725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00400" y="4287838"/>
          <a:ext cx="2286000" cy="1552577"/>
        </p:xfrm>
        <a:graphic>
          <a:graphicData uri="http://schemas.openxmlformats.org/drawingml/2006/table">
            <a:tbl>
              <a:tblPr/>
              <a:tblGrid>
                <a:gridCol w="352425"/>
                <a:gridCol w="650875"/>
                <a:gridCol w="669925"/>
                <a:gridCol w="61277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</a:rPr>
                        <a:t>Θ</a:t>
                      </a:r>
                      <a:r>
                        <a:rPr kumimoji="0" lang="en-US" altLang="zh-CN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θ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θ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θ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θ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θ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θ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θ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θ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θ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26626"/>
          <p:cNvSpPr txBox="1">
            <a:spLocks noChangeArrowheads="1"/>
          </p:cNvSpPr>
          <p:nvPr/>
        </p:nvSpPr>
        <p:spPr bwMode="auto">
          <a:xfrm>
            <a:off x="5867400" y="4313238"/>
            <a:ext cx="2743200" cy="1554162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182880" rIns="182880" bIns="182880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Garamond" pitchFamily="18" charset="0"/>
                <a:ea typeface="楷体" pitchFamily="49" charset="-122"/>
                <a:cs typeface="Courier New" pitchFamily="49" charset="0"/>
              </a:rPr>
              <a:t> Mixture model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Garamond" pitchFamily="18" charset="0"/>
                <a:ea typeface="楷体" pitchFamily="49" charset="-122"/>
                <a:cs typeface="Courier New" pitchFamily="49" charset="0"/>
              </a:rPr>
              <a:t> EM algorithm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Garamond" pitchFamily="18" charset="0"/>
                <a:ea typeface="楷体" pitchFamily="49" charset="-122"/>
                <a:cs typeface="Courier New" pitchFamily="49" charset="0"/>
              </a:rPr>
              <a:t> Likelihood ratio test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en-US" sz="1600" dirty="0">
              <a:latin typeface="Garamond" pitchFamily="18" charset="0"/>
              <a:ea typeface="楷体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96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Subgraph</a:t>
            </a:r>
            <a:endParaRPr lang="zh-CN" altLang="en-US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Isomorphic structures of a subgraph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2714625"/>
            <a:ext cx="55721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986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全屏显示(4:3)</PresentationFormat>
  <Paragraphs>199</Paragraphs>
  <Slides>19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Image</vt:lpstr>
      <vt:lpstr>Visio</vt:lpstr>
      <vt:lpstr>第8-4章: Network Motifs</vt:lpstr>
      <vt:lpstr>Network Motif</vt:lpstr>
      <vt:lpstr>Network Motifs</vt:lpstr>
      <vt:lpstr>Existing Methods for Network Motif Identification</vt:lpstr>
      <vt:lpstr>Schematic Illustration</vt:lpstr>
      <vt:lpstr>Randomized Network</vt:lpstr>
      <vt:lpstr>Network Motif Identification in Deterministic Networks</vt:lpstr>
      <vt:lpstr>Network Motif Identification in  Stochastic Networks</vt:lpstr>
      <vt:lpstr>Subgraph</vt:lpstr>
      <vt:lpstr>Probabilistic Network Motifs</vt:lpstr>
      <vt:lpstr>Probabilistic Network Motifs</vt:lpstr>
      <vt:lpstr>Isomorphic Structure</vt:lpstr>
      <vt:lpstr>Probabilistic Network Motifs</vt:lpstr>
      <vt:lpstr>A Mixture Model for Network Motif Identification</vt:lpstr>
      <vt:lpstr>Mathematical Formulae</vt:lpstr>
      <vt:lpstr>An EM Algorithm</vt:lpstr>
      <vt:lpstr>Statistical Significance of the Identified Network Motifs</vt:lpstr>
      <vt:lpstr>A Novel Stochastic Bi-fan Motif </vt:lpstr>
      <vt:lpstr>The high-osmolarityglycerol (HOG) Stress Response Pathway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第8-4章: Network Motifs</dc:title>
  <dc:creator>Minghua Deng</dc:creator>
  <cp:lastModifiedBy>Minghua Deng</cp:lastModifiedBy>
  <cp:revision>1</cp:revision>
  <dcterms:created xsi:type="dcterms:W3CDTF">2013-09-21T13:43:44Z</dcterms:created>
  <dcterms:modified xsi:type="dcterms:W3CDTF">2013-09-21T13:45:52Z</dcterms:modified>
</cp:coreProperties>
</file>