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0" r:id="rId3"/>
    <p:sldId id="265" r:id="rId4"/>
    <p:sldId id="405" r:id="rId5"/>
    <p:sldId id="402" r:id="rId6"/>
    <p:sldId id="414" r:id="rId7"/>
    <p:sldId id="403" r:id="rId8"/>
    <p:sldId id="334" r:id="rId9"/>
    <p:sldId id="407" r:id="rId10"/>
    <p:sldId id="401" r:id="rId11"/>
    <p:sldId id="408" r:id="rId12"/>
    <p:sldId id="410" r:id="rId13"/>
    <p:sldId id="335" r:id="rId14"/>
    <p:sldId id="412" r:id="rId15"/>
    <p:sldId id="415" r:id="rId16"/>
    <p:sldId id="411" r:id="rId17"/>
    <p:sldId id="416" r:id="rId18"/>
    <p:sldId id="417" r:id="rId19"/>
    <p:sldId id="425" r:id="rId20"/>
    <p:sldId id="424" r:id="rId21"/>
    <p:sldId id="261" r:id="rId22"/>
    <p:sldId id="262" r:id="rId23"/>
    <p:sldId id="420" r:id="rId24"/>
    <p:sldId id="421" r:id="rId25"/>
    <p:sldId id="288" r:id="rId26"/>
    <p:sldId id="269" r:id="rId27"/>
    <p:sldId id="295" r:id="rId28"/>
    <p:sldId id="270" r:id="rId29"/>
    <p:sldId id="272" r:id="rId30"/>
    <p:sldId id="284" r:id="rId31"/>
    <p:sldId id="285" r:id="rId32"/>
    <p:sldId id="428" r:id="rId33"/>
    <p:sldId id="438" r:id="rId34"/>
    <p:sldId id="430" r:id="rId35"/>
    <p:sldId id="431" r:id="rId36"/>
    <p:sldId id="432" r:id="rId37"/>
    <p:sldId id="433" r:id="rId38"/>
    <p:sldId id="434" r:id="rId39"/>
    <p:sldId id="435" r:id="rId40"/>
    <p:sldId id="436" r:id="rId41"/>
    <p:sldId id="294" r:id="rId42"/>
    <p:sldId id="273" r:id="rId43"/>
    <p:sldId id="283" r:id="rId44"/>
    <p:sldId id="279" r:id="rId45"/>
    <p:sldId id="275" r:id="rId46"/>
    <p:sldId id="289" r:id="rId47"/>
    <p:sldId id="293" r:id="rId48"/>
    <p:sldId id="296" r:id="rId49"/>
    <p:sldId id="437" r:id="rId50"/>
    <p:sldId id="297" r:id="rId51"/>
    <p:sldId id="298" r:id="rId52"/>
    <p:sldId id="301" r:id="rId53"/>
    <p:sldId id="299" r:id="rId54"/>
    <p:sldId id="300" r:id="rId55"/>
    <p:sldId id="277" r:id="rId56"/>
    <p:sldId id="304" r:id="rId57"/>
    <p:sldId id="305" r:id="rId58"/>
    <p:sldId id="306" r:id="rId59"/>
    <p:sldId id="307" r:id="rId60"/>
    <p:sldId id="441" r:id="rId61"/>
    <p:sldId id="439" r:id="rId62"/>
    <p:sldId id="308" r:id="rId63"/>
    <p:sldId id="309" r:id="rId64"/>
    <p:sldId id="310" r:id="rId65"/>
    <p:sldId id="311" r:id="rId66"/>
    <p:sldId id="442" r:id="rId67"/>
    <p:sldId id="278" r:id="rId68"/>
    <p:sldId id="313" r:id="rId69"/>
    <p:sldId id="443" r:id="rId70"/>
    <p:sldId id="315" r:id="rId71"/>
    <p:sldId id="316" r:id="rId72"/>
    <p:sldId id="317" r:id="rId73"/>
    <p:sldId id="319" r:id="rId74"/>
    <p:sldId id="320" r:id="rId75"/>
    <p:sldId id="321" r:id="rId76"/>
    <p:sldId id="314" r:id="rId77"/>
    <p:sldId id="290" r:id="rId78"/>
    <p:sldId id="291" r:id="rId79"/>
    <p:sldId id="303" r:id="rId80"/>
    <p:sldId id="448" r:id="rId81"/>
    <p:sldId id="323" r:id="rId82"/>
    <p:sldId id="324" r:id="rId83"/>
    <p:sldId id="515" r:id="rId84"/>
    <p:sldId id="322" r:id="rId85"/>
    <p:sldId id="453" r:id="rId86"/>
    <p:sldId id="292" r:id="rId87"/>
    <p:sldId id="325" r:id="rId88"/>
    <p:sldId id="326" r:id="rId89"/>
    <p:sldId id="327" r:id="rId90"/>
    <p:sldId id="328" r:id="rId91"/>
    <p:sldId id="455" r:id="rId92"/>
    <p:sldId id="456" r:id="rId93"/>
    <p:sldId id="457" r:id="rId94"/>
    <p:sldId id="458" r:id="rId95"/>
    <p:sldId id="459" r:id="rId96"/>
    <p:sldId id="454" r:id="rId97"/>
    <p:sldId id="516" r:id="rId98"/>
    <p:sldId id="329" r:id="rId99"/>
    <p:sldId id="449" r:id="rId100"/>
    <p:sldId id="450" r:id="rId101"/>
    <p:sldId id="330" r:id="rId102"/>
    <p:sldId id="447" r:id="rId103"/>
    <p:sldId id="514" r:id="rId104"/>
    <p:sldId id="513" r:id="rId105"/>
    <p:sldId id="451" r:id="rId106"/>
    <p:sldId id="445" r:id="rId107"/>
    <p:sldId id="446" r:id="rId10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1" autoAdjust="0"/>
    <p:restoredTop sz="94635" autoAdjust="0"/>
  </p:normalViewPr>
  <p:slideViewPr>
    <p:cSldViewPr>
      <p:cViewPr varScale="1">
        <p:scale>
          <a:sx n="108" d="100"/>
          <a:sy n="108" d="100"/>
        </p:scale>
        <p:origin x="1710" y="102"/>
      </p:cViewPr>
      <p:guideLst>
        <p:guide orient="horz" pos="2160"/>
        <p:guide pos="2880"/>
      </p:guideLst>
    </p:cSldViewPr>
  </p:slideViewPr>
  <p:outlineViewPr>
    <p:cViewPr>
      <p:scale>
        <a:sx n="33" d="100"/>
        <a:sy n="33" d="100"/>
      </p:scale>
      <p:origin x="0" y="202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2016/6/11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500174"/>
            <a:ext cx="8358246" cy="1357322"/>
          </a:xfrm>
        </p:spPr>
        <p:txBody>
          <a:bodyPr>
            <a:normAutofit/>
          </a:bodyPr>
          <a:lstStyle/>
          <a:p>
            <a:r>
              <a:rPr lang="en-US" altLang="zh-CN" dirty="0" smtClean="0"/>
              <a:t>An Introduction to Local Search</a:t>
            </a:r>
            <a:endParaRPr lang="zh-CN" altLang="en-US" dirty="0"/>
          </a:p>
        </p:txBody>
      </p:sp>
      <p:sp>
        <p:nvSpPr>
          <p:cNvPr id="3" name="内容占位符 2"/>
          <p:cNvSpPr>
            <a:spLocks noGrp="1"/>
          </p:cNvSpPr>
          <p:nvPr>
            <p:ph idx="1"/>
          </p:nvPr>
        </p:nvSpPr>
        <p:spPr>
          <a:xfrm>
            <a:off x="457200" y="2857497"/>
            <a:ext cx="8229600" cy="2857520"/>
          </a:xfrm>
        </p:spPr>
        <p:txBody>
          <a:bodyPr>
            <a:normAutofit/>
          </a:bodyPr>
          <a:lstStyle/>
          <a:p>
            <a:pPr algn="ctr">
              <a:buNone/>
            </a:pPr>
            <a:endParaRPr lang="en-US" altLang="zh-CN" dirty="0" smtClean="0"/>
          </a:p>
          <a:p>
            <a:pPr algn="ctr">
              <a:buNone/>
            </a:pPr>
            <a:r>
              <a:rPr lang="en-US" altLang="zh-CN" dirty="0" err="1" smtClean="0"/>
              <a:t>Shaowei</a:t>
            </a:r>
            <a:r>
              <a:rPr lang="en-US" altLang="zh-CN" dirty="0" smtClean="0"/>
              <a:t> Cai</a:t>
            </a:r>
          </a:p>
          <a:p>
            <a:pPr algn="ctr">
              <a:buNone/>
            </a:pPr>
            <a:r>
              <a:rPr lang="en-US" altLang="zh-CN" sz="2400" dirty="0" smtClean="0"/>
              <a:t>Chinese Academy of Sciences</a:t>
            </a:r>
          </a:p>
          <a:p>
            <a:pPr algn="ctr">
              <a:buNone/>
            </a:pPr>
            <a:endParaRPr lang="en-US" altLang="zh-CN" sz="2400" dirty="0"/>
          </a:p>
          <a:p>
            <a:pPr algn="ctr">
              <a:buNone/>
            </a:pPr>
            <a:r>
              <a:rPr lang="en-US" altLang="zh-CN" sz="2400" dirty="0" smtClean="0"/>
              <a:t>2016</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Combinatorial Optimization is </a:t>
            </a:r>
            <a:r>
              <a:rPr lang="en-US" altLang="zh-CN" dirty="0" smtClean="0">
                <a:sym typeface="+mn-ea"/>
              </a:rPr>
              <a:t>Hard</a:t>
            </a:r>
            <a:endParaRPr lang="zh-CN" altLang="en-US" dirty="0"/>
          </a:p>
        </p:txBody>
      </p:sp>
      <p:sp>
        <p:nvSpPr>
          <p:cNvPr id="3" name="内容占位符 2"/>
          <p:cNvSpPr>
            <a:spLocks noGrp="1"/>
          </p:cNvSpPr>
          <p:nvPr>
            <p:ph idx="1"/>
          </p:nvPr>
        </p:nvSpPr>
        <p:spPr>
          <a:xfrm>
            <a:off x="457200" y="1600200"/>
            <a:ext cx="8229600" cy="4971415"/>
          </a:xfrm>
        </p:spPr>
        <p:txBody>
          <a:bodyPr>
            <a:normAutofit/>
          </a:bodyPr>
          <a:lstStyle/>
          <a:p>
            <a:r>
              <a:rPr lang="en-US" altLang="zh-CN" sz="2000" dirty="0" smtClean="0">
                <a:solidFill>
                  <a:schemeClr val="tx1"/>
                </a:solidFill>
                <a:uFillTx/>
              </a:rPr>
              <a:t>Many Combinatorial Optimization problems usually have </a:t>
            </a:r>
            <a:r>
              <a:rPr lang="en-US" altLang="zh-CN" sz="2000" dirty="0">
                <a:solidFill>
                  <a:schemeClr val="tx1"/>
                </a:solidFill>
                <a:uFillTx/>
              </a:rPr>
              <a:t>high computational complexity (NP-hard)</a:t>
            </a:r>
          </a:p>
          <a:p>
            <a:endParaRPr lang="en-US" altLang="zh-CN" sz="2000" dirty="0">
              <a:solidFill>
                <a:schemeClr val="tx1"/>
              </a:solidFill>
              <a:uFillTx/>
            </a:endParaRPr>
          </a:p>
          <a:p>
            <a:r>
              <a:rPr lang="en-US" altLang="zh-CN" sz="2000" dirty="0"/>
              <a:t>Intuitively, NP is the set of all </a:t>
            </a:r>
            <a:r>
              <a:rPr lang="en-US" altLang="zh-CN" sz="2000" dirty="0">
                <a:solidFill>
                  <a:srgbClr val="FF0000"/>
                </a:solidFill>
              </a:rPr>
              <a:t>decision </a:t>
            </a:r>
            <a:r>
              <a:rPr lang="en-US" altLang="zh-CN" sz="2000" dirty="0"/>
              <a:t>problems for which the “yes”-instances have efficiently verifiable proofs. More precisely, these proofs have to be verifiable in polynomial time by a deterministic Turing machine. </a:t>
            </a:r>
          </a:p>
          <a:p>
            <a:r>
              <a:rPr lang="en-US" altLang="zh-CN" sz="2000" dirty="0"/>
              <a:t>In an equivalent formal definition, NP is the set of decision problems where the "yes"-instances can be accepted in polynomial time by a non-deterministic Turing machine. </a:t>
            </a:r>
          </a:p>
          <a:p>
            <a:r>
              <a:rPr lang="en-US" altLang="zh-CN" sz="2000" dirty="0"/>
              <a:t>The complexity class P is contained in NP; the hardest problems in NP are called </a:t>
            </a:r>
            <a:r>
              <a:rPr lang="en-US" altLang="zh-CN" sz="2000" dirty="0">
                <a:solidFill>
                  <a:srgbClr val="FF0000"/>
                </a:solidFill>
              </a:rPr>
              <a:t>NP-complete</a:t>
            </a:r>
            <a:r>
              <a:rPr lang="en-US" altLang="zh-CN" sz="2000" dirty="0"/>
              <a:t> problems.</a:t>
            </a:r>
          </a:p>
          <a:p>
            <a:r>
              <a:rPr lang="en-US" altLang="zh-CN" sz="2000" dirty="0"/>
              <a:t>P=?NP is the most important open question in computer science.</a:t>
            </a:r>
          </a:p>
          <a:p>
            <a:r>
              <a:rPr lang="en-US" altLang="zh-CN" sz="2000" dirty="0">
                <a:solidFill>
                  <a:srgbClr val="FF0000"/>
                </a:solidFill>
                <a:sym typeface="+mn-ea"/>
              </a:rPr>
              <a:t>NP-hardness</a:t>
            </a:r>
            <a:r>
              <a:rPr lang="en-US" altLang="zh-CN" sz="2000" dirty="0">
                <a:sym typeface="+mn-ea"/>
              </a:rPr>
              <a:t> is a class of problems that are, informally, "at least as hard as the hardest problems in NP".</a:t>
            </a:r>
            <a:endParaRPr lang="en-US" altLang="zh-CN" sz="2000" dirty="0"/>
          </a:p>
          <a:p>
            <a:endParaRPr lang="en-US" altLang="zh-CN" dirty="0"/>
          </a:p>
          <a:p>
            <a:pPr lvl="1"/>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Scoring Functions</a:t>
            </a:r>
            <a:endParaRPr lang="zh-CN" altLang="en-US" dirty="0"/>
          </a:p>
        </p:txBody>
      </p:sp>
      <p:sp>
        <p:nvSpPr>
          <p:cNvPr id="3" name="内容占位符 2"/>
          <p:cNvSpPr>
            <a:spLocks noGrp="1"/>
          </p:cNvSpPr>
          <p:nvPr>
            <p:ph idx="1"/>
          </p:nvPr>
        </p:nvSpPr>
        <p:spPr>
          <a:xfrm>
            <a:off x="457200" y="1600200"/>
            <a:ext cx="8229600" cy="4900634"/>
          </a:xfrm>
        </p:spPr>
        <p:txBody>
          <a:bodyPr>
            <a:normAutofit fontScale="77500" lnSpcReduction="20000"/>
          </a:bodyPr>
          <a:lstStyle/>
          <a:p>
            <a:pPr>
              <a:buNone/>
            </a:pPr>
            <a:r>
              <a:rPr lang="en-US" altLang="zh-CN" sz="3600" dirty="0" smtClean="0">
                <a:solidFill>
                  <a:srgbClr val="3333CC"/>
                </a:solidFill>
              </a:rPr>
              <a:t>A Scoring </a:t>
            </a:r>
            <a:r>
              <a:rPr lang="en-US" altLang="zh-CN" sz="3600" dirty="0">
                <a:solidFill>
                  <a:srgbClr val="3333CC"/>
                </a:solidFill>
              </a:rPr>
              <a:t>F</a:t>
            </a:r>
            <a:r>
              <a:rPr lang="en-US" altLang="zh-CN" sz="3600" dirty="0" smtClean="0">
                <a:solidFill>
                  <a:srgbClr val="3333CC"/>
                </a:solidFill>
              </a:rPr>
              <a:t>unction can be</a:t>
            </a:r>
          </a:p>
          <a:p>
            <a:r>
              <a:rPr lang="en-US" altLang="zh-CN" dirty="0" smtClean="0"/>
              <a:t>a property of the variable, such as score, age, frequency …</a:t>
            </a:r>
          </a:p>
          <a:p>
            <a:r>
              <a:rPr lang="en-US" altLang="zh-CN" dirty="0" smtClean="0"/>
              <a:t>any mathematical expression </a:t>
            </a:r>
            <a:r>
              <a:rPr lang="en-US" altLang="zh-CN" dirty="0"/>
              <a:t>with one or more properties.</a:t>
            </a:r>
            <a:endParaRPr lang="en-US" altLang="zh-CN" dirty="0" smtClean="0"/>
          </a:p>
          <a:p>
            <a:endParaRPr lang="en-US" altLang="zh-CN" dirty="0" smtClean="0"/>
          </a:p>
          <a:p>
            <a:pPr>
              <a:buNone/>
            </a:pPr>
            <a:r>
              <a:rPr lang="en-US" altLang="zh-CN" dirty="0" smtClean="0">
                <a:solidFill>
                  <a:srgbClr val="3333CC"/>
                </a:solidFill>
              </a:rPr>
              <a:t>More Scoring functions </a:t>
            </a:r>
          </a:p>
          <a:p>
            <a:r>
              <a:rPr lang="en-US" altLang="zh-CN" dirty="0" err="1" smtClean="0"/>
              <a:t>A</a:t>
            </a:r>
            <a:r>
              <a:rPr lang="en-US" altLang="zh-CN" baseline="30000" dirty="0" err="1" smtClean="0"/>
              <a:t>score</a:t>
            </a:r>
            <a:r>
              <a:rPr lang="en-US" altLang="zh-CN" baseline="30000" dirty="0" smtClean="0"/>
              <a:t>(x)</a:t>
            </a:r>
            <a:endParaRPr lang="en-US" altLang="zh-CN" baseline="30000" dirty="0"/>
          </a:p>
          <a:p>
            <a:r>
              <a:rPr lang="en-US" altLang="zh-CN" dirty="0"/>
              <a:t>s</a:t>
            </a:r>
            <a:r>
              <a:rPr lang="en-US" altLang="zh-CN" dirty="0" smtClean="0"/>
              <a:t>core(x)</a:t>
            </a:r>
            <a:r>
              <a:rPr lang="en-US" altLang="zh-CN" baseline="30000" dirty="0" smtClean="0"/>
              <a:t>B</a:t>
            </a:r>
          </a:p>
          <a:p>
            <a:r>
              <a:rPr lang="en-US" altLang="zh-CN" baseline="30000" dirty="0" smtClean="0"/>
              <a:t>…</a:t>
            </a:r>
          </a:p>
          <a:p>
            <a:endParaRPr lang="en-US" altLang="zh-CN" baseline="30000" dirty="0"/>
          </a:p>
          <a:p>
            <a:pPr marL="0" indent="0">
              <a:buNone/>
            </a:pPr>
            <a:r>
              <a:rPr lang="en-US" altLang="zh-CN" dirty="0" smtClean="0">
                <a:solidFill>
                  <a:srgbClr val="3333CC"/>
                </a:solidFill>
              </a:rPr>
              <a:t>Dynamic Scoring </a:t>
            </a:r>
            <a:r>
              <a:rPr lang="en-US" altLang="zh-CN" dirty="0">
                <a:solidFill>
                  <a:srgbClr val="3333CC"/>
                </a:solidFill>
              </a:rPr>
              <a:t>functions </a:t>
            </a:r>
            <a:endParaRPr lang="en-US" altLang="zh-CN" dirty="0" smtClean="0">
              <a:solidFill>
                <a:srgbClr val="3333CC"/>
              </a:solidFill>
            </a:endParaRPr>
          </a:p>
          <a:p>
            <a:r>
              <a:rPr lang="en-US" altLang="zh-CN" dirty="0" smtClean="0"/>
              <a:t>Change the parameters or the expression of the scoring function during the search</a:t>
            </a:r>
            <a:endParaRPr lang="en-US" altLang="zh-CN" dirty="0"/>
          </a:p>
          <a:p>
            <a:pPr marL="0" indent="0">
              <a:buNone/>
            </a:pPr>
            <a:endParaRPr lang="en-US" altLang="zh-CN" dirty="0">
              <a:solidFill>
                <a:srgbClr val="3333CC"/>
              </a:solidFill>
            </a:endParaRPr>
          </a:p>
          <a:p>
            <a:pPr marL="0" indent="0">
              <a:buNone/>
            </a:pP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643182"/>
            <a:ext cx="8229600" cy="1143000"/>
          </a:xfrm>
        </p:spPr>
        <p:txBody>
          <a:bodyPr/>
          <a:lstStyle/>
          <a:p>
            <a:r>
              <a:rPr lang="en-US" altLang="zh-CN" dirty="0" smtClean="0"/>
              <a:t>Further on Local Search</a:t>
            </a:r>
            <a:endParaRPr lang="zh-CN" alt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dirty="0" smtClean="0"/>
          </a:p>
          <a:p>
            <a:r>
              <a:rPr lang="en-US" altLang="zh-CN" dirty="0" smtClean="0"/>
              <a:t>Theory</a:t>
            </a:r>
          </a:p>
          <a:p>
            <a:r>
              <a:rPr lang="en-US" altLang="zh-CN" dirty="0" smtClean="0">
                <a:sym typeface="+mn-ea"/>
              </a:rPr>
              <a:t>Practice</a:t>
            </a:r>
            <a:endParaRPr lang="en-US" altLang="zh-CN"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14356"/>
            <a:ext cx="8229600" cy="5411807"/>
          </a:xfrm>
        </p:spPr>
        <p:txBody>
          <a:bodyPr>
            <a:normAutofit/>
          </a:bodyPr>
          <a:lstStyle/>
          <a:p>
            <a:pPr marL="457200" lvl="1" indent="0">
              <a:buNone/>
            </a:pPr>
            <a:endParaRPr lang="en-US" altLang="zh-CN" dirty="0" smtClean="0"/>
          </a:p>
          <a:p>
            <a:pPr>
              <a:buNone/>
            </a:pPr>
            <a:r>
              <a:rPr lang="en-US" altLang="zh-CN" dirty="0" smtClean="0">
                <a:solidFill>
                  <a:srgbClr val="3333CC"/>
                </a:solidFill>
              </a:rPr>
              <a:t>Theory of Local Search</a:t>
            </a:r>
            <a:endParaRPr lang="en-US" altLang="zh-CN" dirty="0" smtClean="0"/>
          </a:p>
          <a:p>
            <a:pPr lvl="1"/>
            <a:r>
              <a:rPr lang="en-US" altLang="zh-CN" dirty="0" smtClean="0"/>
              <a:t>Theoretical Aspects of Local Search, by Wil </a:t>
            </a:r>
            <a:r>
              <a:rPr lang="en-US" altLang="zh-CN" dirty="0" err="1" smtClean="0"/>
              <a:t>Michiels</a:t>
            </a:r>
            <a:r>
              <a:rPr lang="en-US" altLang="zh-CN" dirty="0" smtClean="0"/>
              <a:t>, Emile </a:t>
            </a:r>
            <a:r>
              <a:rPr lang="en-US" altLang="zh-CN" dirty="0" err="1" smtClean="0"/>
              <a:t>Aarts</a:t>
            </a:r>
            <a:r>
              <a:rPr lang="en-US" altLang="zh-CN" dirty="0" smtClean="0"/>
              <a:t>, and Jan </a:t>
            </a:r>
            <a:r>
              <a:rPr lang="en-US" altLang="zh-CN" dirty="0" err="1" smtClean="0"/>
              <a:t>Korst</a:t>
            </a:r>
            <a:r>
              <a:rPr lang="en-US" altLang="zh-CN" dirty="0" smtClean="0"/>
              <a:t>, 2007</a:t>
            </a:r>
          </a:p>
          <a:p>
            <a:pPr lvl="1"/>
            <a:r>
              <a:rPr lang="en-US" altLang="zh-CN" dirty="0" smtClean="0"/>
              <a:t>Probability and Computing: Randomized Algorithms and Probabilistic Analysis, by Michael </a:t>
            </a:r>
            <a:r>
              <a:rPr lang="en-US" altLang="zh-CN" dirty="0" err="1" smtClean="0"/>
              <a:t>Mitzenmacher</a:t>
            </a:r>
            <a:r>
              <a:rPr lang="en-US" altLang="zh-CN" dirty="0" smtClean="0"/>
              <a:t> and Eli </a:t>
            </a:r>
            <a:r>
              <a:rPr lang="en-US" altLang="zh-CN" dirty="0" err="1" smtClean="0"/>
              <a:t>Upfal</a:t>
            </a:r>
            <a:r>
              <a:rPr lang="en-US" altLang="zh-CN" dirty="0" smtClean="0"/>
              <a:t>, 2005</a:t>
            </a:r>
          </a:p>
          <a:p>
            <a:pPr lvl="1"/>
            <a:r>
              <a:rPr lang="en-US" altLang="zh-CN" dirty="0" smtClean="0"/>
              <a:t>Markov Chains</a:t>
            </a:r>
          </a:p>
          <a:p>
            <a:pPr lvl="1">
              <a:buNone/>
            </a:pPr>
            <a:endParaRPr lang="en-US" altLang="zh-CN"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14356"/>
            <a:ext cx="8229600" cy="5411807"/>
          </a:xfrm>
        </p:spPr>
        <p:txBody>
          <a:bodyPr>
            <a:normAutofit/>
          </a:bodyPr>
          <a:lstStyle/>
          <a:p>
            <a:pPr marL="457200" lvl="1" indent="0">
              <a:buNone/>
            </a:pPr>
            <a:endParaRPr lang="en-US" altLang="zh-CN" dirty="0" smtClean="0"/>
          </a:p>
          <a:p>
            <a:pPr>
              <a:buNone/>
            </a:pPr>
            <a:r>
              <a:rPr lang="en-US" altLang="zh-CN" dirty="0" smtClean="0">
                <a:solidFill>
                  <a:srgbClr val="3333CC"/>
                </a:solidFill>
              </a:rPr>
              <a:t>Theory of Local Search</a:t>
            </a:r>
          </a:p>
          <a:p>
            <a:pPr lvl="1"/>
            <a:r>
              <a:rPr lang="en-US" altLang="zh-CN" dirty="0" smtClean="0"/>
              <a:t>Most theoretical works on local search are about simple local search methods like random walk</a:t>
            </a:r>
          </a:p>
          <a:p>
            <a:pPr lvl="1"/>
            <a:r>
              <a:rPr lang="en-US" altLang="zh-CN" dirty="0" smtClean="0"/>
              <a:t>Many theoretical works about evoluationary algorithms, but few for general local search</a:t>
            </a:r>
          </a:p>
          <a:p>
            <a:pPr lvl="1"/>
            <a:r>
              <a:rPr lang="en-US" altLang="zh-CN" dirty="0" smtClean="0"/>
              <a:t>Time complexity (running time analysis), performance guarantee</a:t>
            </a:r>
          </a:p>
          <a:p>
            <a:pPr lvl="1"/>
            <a:r>
              <a:rPr lang="en-US" altLang="zh-CN" dirty="0" smtClean="0"/>
              <a:t>Prove the effectiveness or limitation of a certain technique in some local search frameworks</a:t>
            </a:r>
          </a:p>
          <a:p>
            <a:pPr lvl="1"/>
            <a:endParaRPr lang="en-US" altLang="zh-CN" dirty="0" smtClean="0"/>
          </a:p>
          <a:p>
            <a:pPr lvl="1">
              <a:buNone/>
            </a:pPr>
            <a:endParaRPr lang="en-US" altLang="zh-CN"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solidFill>
                  <a:srgbClr val="3333CC"/>
                </a:solidFill>
              </a:rPr>
              <a:t>Practice</a:t>
            </a:r>
          </a:p>
          <a:p>
            <a:pPr lvl="1"/>
            <a:r>
              <a:rPr lang="en-US" altLang="zh-CN" dirty="0"/>
              <a:t>Implementation is very important</a:t>
            </a:r>
          </a:p>
          <a:p>
            <a:pPr lvl="1"/>
            <a:r>
              <a:rPr lang="en-US" altLang="zh-CN" dirty="0"/>
              <a:t>Read codes, and write codes, and you usually find something that you cannot expect to find in papers</a:t>
            </a:r>
          </a:p>
          <a:p>
            <a:pPr lvl="1"/>
            <a:r>
              <a:rPr lang="en-US" altLang="zh-CN" dirty="0"/>
              <a:t>Iterated Local Search is usually a good starting</a:t>
            </a:r>
          </a:p>
          <a:p>
            <a:pPr lvl="1"/>
            <a:r>
              <a:rPr lang="en-US" altLang="zh-CN" dirty="0"/>
              <a:t>If most techniques cannot improve your algorithm, either it is already sophisticated, or it is based on a 'wrong' framework </a:t>
            </a:r>
          </a:p>
          <a:p>
            <a:pPr lvl="1"/>
            <a:r>
              <a:rPr lang="en-US" altLang="zh-CN" dirty="0"/>
              <a:t>regression test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079227"/>
            <a:ext cx="8607908" cy="5374109"/>
          </a:xfrm>
        </p:spPr>
      </p:pic>
      <p:sp>
        <p:nvSpPr>
          <p:cNvPr id="3" name="标题 1"/>
          <p:cNvSpPr>
            <a:spLocks noGrp="1"/>
          </p:cNvSpPr>
          <p:nvPr>
            <p:ph type="title"/>
          </p:nvPr>
        </p:nvSpPr>
        <p:spPr>
          <a:xfrm>
            <a:off x="323528" y="587102"/>
            <a:ext cx="8136904" cy="477565"/>
          </a:xfrm>
        </p:spPr>
        <p:txBody>
          <a:bodyPr>
            <a:normAutofit fontScale="90000"/>
          </a:bodyPr>
          <a:lstStyle/>
          <a:p>
            <a:r>
              <a:rPr lang="en-US" altLang="zh-CN" dirty="0" smtClean="0"/>
              <a:t>Caching </a:t>
            </a:r>
            <a:r>
              <a:rPr lang="en-US" altLang="zh-CN" dirty="0"/>
              <a:t>based Score Computation</a:t>
            </a: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568" y="8706"/>
            <a:ext cx="7056784" cy="6877236"/>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Tackling Hard Combinatorial Optimization </a:t>
            </a:r>
            <a:endParaRPr lang="zh-CN" altLang="en-US" dirty="0"/>
          </a:p>
        </p:txBody>
      </p:sp>
      <p:sp>
        <p:nvSpPr>
          <p:cNvPr id="3" name="内容占位符 2"/>
          <p:cNvSpPr>
            <a:spLocks noGrp="1"/>
          </p:cNvSpPr>
          <p:nvPr>
            <p:ph idx="1"/>
          </p:nvPr>
        </p:nvSpPr>
        <p:spPr>
          <a:xfrm>
            <a:off x="457200" y="1600200"/>
            <a:ext cx="8229600" cy="4971415"/>
          </a:xfrm>
        </p:spPr>
        <p:txBody>
          <a:bodyPr>
            <a:normAutofit lnSpcReduction="10000"/>
          </a:bodyPr>
          <a:lstStyle/>
          <a:p>
            <a:r>
              <a:rPr lang="en-US" altLang="zh-CN" sz="2400" dirty="0" smtClean="0">
                <a:solidFill>
                  <a:schemeClr val="tx1"/>
                </a:solidFill>
                <a:uFillTx/>
              </a:rPr>
              <a:t>Computational complexity tells us that many combinatorial optimization problems are NP-hard.</a:t>
            </a:r>
          </a:p>
          <a:p>
            <a:r>
              <a:rPr lang="en-US" altLang="zh-CN" sz="2400" dirty="0" smtClean="0">
                <a:solidFill>
                  <a:schemeClr val="tx1"/>
                </a:solidFill>
                <a:uFillTx/>
              </a:rPr>
              <a:t>This is established on the worst case complexity.</a:t>
            </a:r>
          </a:p>
          <a:p>
            <a:endParaRPr lang="en-US" altLang="zh-CN" sz="2400" dirty="0" smtClean="0">
              <a:solidFill>
                <a:schemeClr val="tx1"/>
              </a:solidFill>
              <a:uFillTx/>
            </a:endParaRPr>
          </a:p>
          <a:p>
            <a:r>
              <a:rPr lang="en-US" altLang="zh-CN" sz="2400" dirty="0" smtClean="0">
                <a:solidFill>
                  <a:schemeClr val="tx1"/>
                </a:solidFill>
                <a:uFillTx/>
              </a:rPr>
              <a:t>Tackle hard combinatorial optimization problems</a:t>
            </a:r>
          </a:p>
          <a:p>
            <a:pPr lvl="1"/>
            <a:r>
              <a:rPr lang="en-US" altLang="zh-CN" sz="2100" dirty="0"/>
              <a:t>Some subclasses of the problem can be easy</a:t>
            </a:r>
          </a:p>
          <a:p>
            <a:pPr lvl="1"/>
            <a:r>
              <a:rPr lang="en-US" altLang="zh-CN" sz="2100" dirty="0"/>
              <a:t>Approximation algorithms</a:t>
            </a:r>
          </a:p>
          <a:p>
            <a:pPr lvl="1"/>
            <a:r>
              <a:rPr lang="en-US" altLang="zh-CN" sz="2100" dirty="0"/>
              <a:t>Randomized (probabilistic) algorithms</a:t>
            </a:r>
          </a:p>
          <a:p>
            <a:pPr lvl="1"/>
            <a:r>
              <a:rPr lang="en-US" altLang="zh-CN" sz="2100" dirty="0"/>
              <a:t>Parameterized algorithms</a:t>
            </a:r>
          </a:p>
          <a:p>
            <a:pPr lvl="1"/>
            <a:r>
              <a:rPr lang="en-US" altLang="zh-CN" sz="2100" dirty="0"/>
              <a:t>Heuristic algorithms</a:t>
            </a:r>
          </a:p>
          <a:p>
            <a:pPr lvl="1"/>
            <a:endParaRPr lang="en-US" altLang="zh-CN" sz="2100" dirty="0"/>
          </a:p>
          <a:p>
            <a:pPr lvl="0"/>
            <a:r>
              <a:rPr lang="en-US" altLang="zh-CN" sz="2400" dirty="0"/>
              <a:t>In practice, hard combinatorial optimization problems are usually solved using heuristic search algorithms.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What is Heuristic? </a:t>
            </a:r>
            <a:endParaRPr lang="zh-CN" altLang="en-US" dirty="0"/>
          </a:p>
        </p:txBody>
      </p:sp>
      <p:sp>
        <p:nvSpPr>
          <p:cNvPr id="3" name="内容占位符 2"/>
          <p:cNvSpPr>
            <a:spLocks noGrp="1"/>
          </p:cNvSpPr>
          <p:nvPr>
            <p:ph idx="1"/>
          </p:nvPr>
        </p:nvSpPr>
        <p:spPr>
          <a:xfrm>
            <a:off x="457200" y="1600200"/>
            <a:ext cx="8229600" cy="4971415"/>
          </a:xfrm>
        </p:spPr>
        <p:txBody>
          <a:bodyPr>
            <a:noAutofit/>
          </a:bodyPr>
          <a:lstStyle/>
          <a:p>
            <a:r>
              <a:rPr lang="en-US" altLang="zh-CN" sz="2000" dirty="0" smtClean="0">
                <a:solidFill>
                  <a:schemeClr val="tx1"/>
                </a:solidFill>
                <a:uFillTx/>
              </a:rPr>
              <a:t>"The name heuristics applies to every rule, conclusion, evaluation, and principle that works in certain situations most of the time, but not always." </a:t>
            </a:r>
          </a:p>
          <a:p>
            <a:r>
              <a:rPr lang="en-US" altLang="zh-CN" sz="2000" dirty="0" smtClean="0">
                <a:solidFill>
                  <a:schemeClr val="tx1"/>
                </a:solidFill>
                <a:uFillTx/>
              </a:rPr>
              <a:t>"The word comes from Archimedes' famous exclamation when in the bath it suddenly struck him how he could decide whether King Hieron's crown was made of real gold or not. Screaming "heureka" (I got it, I found it), Archimedes ran naked along the main street of Syracuse to make the test as soon as possible." </a:t>
            </a:r>
          </a:p>
          <a:p>
            <a:r>
              <a:rPr lang="en-US" altLang="zh-CN" sz="2000" dirty="0" smtClean="0">
                <a:solidFill>
                  <a:schemeClr val="tx1"/>
                </a:solidFill>
                <a:uFillTx/>
              </a:rPr>
              <a:t>"At every moment man applies heuristic procedures in almost all his trains of thought, as this is the only way he can act appropriately within a reasonable time without thinking over the host of possibilities with all their consequences and all the possible consequences of the consequences. Artificial Intelligence also needs heuristics, because thinking over all the branches of the chains of reasoning is mostly impossible even by the fastest computers."  </a:t>
            </a:r>
          </a:p>
          <a:p>
            <a:pPr marL="0" indent="0">
              <a:buNone/>
            </a:pPr>
            <a:r>
              <a:rPr lang="en-US" altLang="zh-CN" sz="2000" dirty="0" smtClean="0">
                <a:solidFill>
                  <a:schemeClr val="tx1"/>
                </a:solidFill>
                <a:uFillTx/>
              </a:rPr>
              <a:t>     ---from "Ways of Thinking: The Limits of Rational Thought and Artificial Intelligence"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Search Methods</a:t>
            </a:r>
            <a:endParaRPr lang="zh-CN" altLang="en-US" dirty="0"/>
          </a:p>
        </p:txBody>
      </p:sp>
      <p:sp>
        <p:nvSpPr>
          <p:cNvPr id="3" name="内容占位符 2"/>
          <p:cNvSpPr>
            <a:spLocks noGrp="1"/>
          </p:cNvSpPr>
          <p:nvPr>
            <p:ph idx="1"/>
          </p:nvPr>
        </p:nvSpPr>
        <p:spPr/>
        <p:txBody>
          <a:bodyPr>
            <a:normAutofit/>
          </a:bodyPr>
          <a:lstStyle/>
          <a:p>
            <a:pPr algn="ctr">
              <a:buNone/>
            </a:pPr>
            <a:r>
              <a:rPr lang="en-US" altLang="zh-CN" b="1" dirty="0" smtClean="0"/>
              <a:t>   Types of search methods:</a:t>
            </a:r>
          </a:p>
          <a:p>
            <a:pPr algn="ctr">
              <a:buNone/>
            </a:pPr>
            <a:endParaRPr lang="en-US" altLang="zh-CN" sz="2800" b="1" dirty="0" smtClean="0"/>
          </a:p>
          <a:p>
            <a:pPr algn="ctr">
              <a:buNone/>
            </a:pPr>
            <a:r>
              <a:rPr lang="en-US" altLang="zh-CN" sz="2800" dirty="0" smtClean="0"/>
              <a:t>systematic search ←→ local search</a:t>
            </a:r>
          </a:p>
          <a:p>
            <a:pPr algn="ctr">
              <a:buNone/>
            </a:pPr>
            <a:r>
              <a:rPr lang="en-US" altLang="zh-CN" sz="2800" dirty="0" smtClean="0">
                <a:sym typeface="+mn-ea"/>
              </a:rPr>
              <a:t>Complete ←→ incomplete</a:t>
            </a:r>
            <a:endParaRPr lang="en-US" altLang="zh-CN" sz="2800" dirty="0" smtClean="0"/>
          </a:p>
          <a:p>
            <a:pPr algn="ctr">
              <a:buNone/>
            </a:pPr>
            <a:r>
              <a:rPr lang="en-US" altLang="zh-CN" sz="2800" dirty="0" smtClean="0"/>
              <a:t>deterministic ←→ stochastic</a:t>
            </a:r>
          </a:p>
          <a:p>
            <a:pPr algn="ctr">
              <a:buNone/>
            </a:pPr>
            <a:r>
              <a:rPr lang="en-US" altLang="zh-CN" sz="2800" dirty="0" smtClean="0"/>
              <a:t>sequential ←→ parallel</a:t>
            </a:r>
            <a:endParaRPr lang="en-US"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Systematic Search</a:t>
            </a:r>
            <a:endParaRPr lang="en-US" altLang="zh-CN" dirty="0"/>
          </a:p>
        </p:txBody>
      </p:sp>
      <p:sp>
        <p:nvSpPr>
          <p:cNvPr id="3" name="内容占位符 2"/>
          <p:cNvSpPr>
            <a:spLocks noGrp="1"/>
          </p:cNvSpPr>
          <p:nvPr>
            <p:ph idx="1"/>
          </p:nvPr>
        </p:nvSpPr>
        <p:spPr/>
        <p:txBody>
          <a:bodyPr>
            <a:normAutofit/>
          </a:bodyPr>
          <a:lstStyle/>
          <a:p>
            <a:pPr algn="ctr">
              <a:buNone/>
            </a:pPr>
            <a:r>
              <a:rPr lang="en-US" altLang="zh-CN" b="1" dirty="0" smtClean="0"/>
              <a:t>   Types of search methods:</a:t>
            </a:r>
          </a:p>
          <a:p>
            <a:pPr algn="ctr">
              <a:buNone/>
            </a:pPr>
            <a:endParaRPr lang="en-US" altLang="zh-CN" b="1" dirty="0" smtClean="0"/>
          </a:p>
          <a:p>
            <a:pPr algn="ctr">
              <a:buNone/>
            </a:pPr>
            <a:r>
              <a:rPr lang="en-US" altLang="zh-CN" sz="2800" dirty="0" smtClean="0"/>
              <a:t>Complete ←→ incomplete</a:t>
            </a:r>
            <a:endParaRPr lang="en-US" altLang="zh-CN" sz="2800" b="1" dirty="0" smtClean="0"/>
          </a:p>
          <a:p>
            <a:pPr algn="ctr">
              <a:buNone/>
            </a:pPr>
            <a:r>
              <a:rPr lang="en-US" altLang="zh-CN" sz="2800" dirty="0" smtClean="0"/>
              <a:t>systematic search ←→ local search</a:t>
            </a:r>
          </a:p>
          <a:p>
            <a:pPr algn="ctr">
              <a:buNone/>
            </a:pPr>
            <a:r>
              <a:rPr lang="en-US" altLang="zh-CN" sz="2800" dirty="0" smtClean="0"/>
              <a:t>deterministic ←→ stochastic</a:t>
            </a:r>
          </a:p>
          <a:p>
            <a:pPr algn="ctr">
              <a:buNone/>
            </a:pPr>
            <a:r>
              <a:rPr lang="en-US" altLang="zh-CN" sz="2800" dirty="0" smtClean="0"/>
              <a:t>sequential ←→ parallel</a:t>
            </a:r>
            <a:endParaRPr lang="en-US" altLang="zh-CN" sz="2400" dirty="0"/>
          </a:p>
        </p:txBody>
      </p:sp>
      <p:pic>
        <p:nvPicPr>
          <p:cNvPr id="5" name="图片 4" descr="dpll"/>
          <p:cNvPicPr>
            <a:picLocks noChangeAspect="1"/>
          </p:cNvPicPr>
          <p:nvPr/>
        </p:nvPicPr>
        <p:blipFill>
          <a:blip r:embed="rId2"/>
          <a:stretch>
            <a:fillRect/>
          </a:stretch>
        </p:blipFill>
        <p:spPr>
          <a:xfrm>
            <a:off x="1259840" y="1557020"/>
            <a:ext cx="6492240" cy="4511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571480"/>
            <a:ext cx="8229600" cy="1143000"/>
          </a:xfrm>
        </p:spPr>
        <p:txBody>
          <a:bodyPr>
            <a:normAutofit/>
          </a:bodyPr>
          <a:lstStyle/>
          <a:p>
            <a:r>
              <a:rPr lang="en-US" altLang="zh-CN" sz="3200" dirty="0" smtClean="0"/>
              <a:t>Local Search</a:t>
            </a:r>
            <a:endParaRPr lang="zh-CN" altLang="en-US" sz="3200" dirty="0"/>
          </a:p>
        </p:txBody>
      </p:sp>
      <p:sp>
        <p:nvSpPr>
          <p:cNvPr id="3" name="内容占位符 2"/>
          <p:cNvSpPr>
            <a:spLocks noGrp="1"/>
          </p:cNvSpPr>
          <p:nvPr>
            <p:ph idx="1"/>
          </p:nvPr>
        </p:nvSpPr>
        <p:spPr/>
        <p:txBody>
          <a:bodyPr/>
          <a:lstStyle/>
          <a:p>
            <a:endParaRPr lang="zh-CN" altLang="en-US" dirty="0" smtClean="0"/>
          </a:p>
          <a:p>
            <a:endParaRPr lang="zh-CN" altLang="en-US" dirty="0"/>
          </a:p>
        </p:txBody>
      </p:sp>
      <p:pic>
        <p:nvPicPr>
          <p:cNvPr id="4" name="图片 3" descr="LS.jpg"/>
          <p:cNvPicPr>
            <a:picLocks noChangeAspect="1"/>
          </p:cNvPicPr>
          <p:nvPr/>
        </p:nvPicPr>
        <p:blipFill>
          <a:blip r:embed="rId2"/>
          <a:stretch>
            <a:fillRect/>
          </a:stretch>
        </p:blipFill>
        <p:spPr>
          <a:xfrm>
            <a:off x="876300" y="1457325"/>
            <a:ext cx="7391400" cy="3943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Heuristic Search</a:t>
            </a:r>
            <a:endParaRPr lang="zh-CN" altLang="en-US" dirty="0"/>
          </a:p>
        </p:txBody>
      </p:sp>
      <p:sp>
        <p:nvSpPr>
          <p:cNvPr id="3" name="内容占位符 2"/>
          <p:cNvSpPr>
            <a:spLocks noGrp="1"/>
          </p:cNvSpPr>
          <p:nvPr>
            <p:ph idx="1"/>
          </p:nvPr>
        </p:nvSpPr>
        <p:spPr/>
        <p:txBody>
          <a:bodyPr>
            <a:normAutofit/>
          </a:bodyPr>
          <a:lstStyle/>
          <a:p>
            <a:pPr algn="l"/>
            <a:r>
              <a:rPr lang="en-US" altLang="zh-CN" sz="2400" dirty="0"/>
              <a:t>Most heuristic alorithms are local search, stochastic, and incomplete.</a:t>
            </a:r>
          </a:p>
          <a:p>
            <a:r>
              <a:rPr lang="en-US" altLang="zh-CN" sz="2400" dirty="0"/>
              <a:t>However, complete algorithms might use heuristics too. Can we say they are heuristic? Does it depend on how many heuristic techniques it uses?</a:t>
            </a:r>
          </a:p>
          <a:p>
            <a:r>
              <a:rPr lang="en-US" altLang="zh-CN" sz="2400" dirty="0"/>
              <a:t> It is hard to give a clear definition for heurisitc search.</a:t>
            </a:r>
          </a:p>
          <a:p>
            <a:r>
              <a:rPr lang="en-US" altLang="zh-CN" sz="2400" dirty="0">
                <a:solidFill>
                  <a:srgbClr val="FF0000"/>
                </a:solidFill>
                <a:sym typeface="+mn-ea"/>
              </a:rPr>
              <a:t>Personal viewpoint</a:t>
            </a:r>
            <a:r>
              <a:rPr lang="en-US" altLang="zh-CN" sz="2400" dirty="0">
                <a:sym typeface="+mn-ea"/>
              </a:rPr>
              <a:t>: Heuristic search algorithms are search algorithms that uses heuristics. Any kind of search algorithms can be heuristic. But one may not like to emphasize it for those using only slight heuristics.</a:t>
            </a:r>
            <a:endParaRPr lang="en-US" altLang="zh-C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643182"/>
            <a:ext cx="8229600" cy="1143000"/>
          </a:xfrm>
        </p:spPr>
        <p:txBody>
          <a:bodyPr>
            <a:normAutofit/>
          </a:bodyPr>
          <a:lstStyle/>
          <a:p>
            <a:r>
              <a:rPr lang="en-US" altLang="zh-CN" dirty="0" smtClean="0">
                <a:sym typeface="+mn-ea"/>
              </a:rPr>
              <a:t>Local Search</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ym typeface="+mn-ea"/>
              </a:rPr>
              <a:t>A Quick Glance at Local Search</a:t>
            </a:r>
            <a:endParaRPr lang="en-US" altLang="zh-CN"/>
          </a:p>
        </p:txBody>
      </p:sp>
      <p:sp>
        <p:nvSpPr>
          <p:cNvPr id="3" name="内容占位符 2"/>
          <p:cNvSpPr>
            <a:spLocks noGrp="1"/>
          </p:cNvSpPr>
          <p:nvPr>
            <p:ph idx="1"/>
          </p:nvPr>
        </p:nvSpPr>
        <p:spPr>
          <a:xfrm>
            <a:off x="457200" y="1600200"/>
            <a:ext cx="8272780" cy="4937760"/>
          </a:xfrm>
        </p:spPr>
        <p:txBody>
          <a:bodyPr>
            <a:normAutofit fontScale="90000" lnSpcReduction="10000"/>
          </a:bodyPr>
          <a:lstStyle/>
          <a:p>
            <a:pPr marL="0" lvl="1" indent="0">
              <a:buFont typeface="Wingdings" charset="0"/>
              <a:buNone/>
            </a:pPr>
            <a:r>
              <a:rPr lang="en-US" altLang="zh-CN" sz="2400" dirty="0">
                <a:ea typeface="宋体" pitchFamily="2" charset="-122"/>
                <a:sym typeface="+mn-ea"/>
              </a:rPr>
              <a:t>A SAT/MaxSAT instance</a:t>
            </a:r>
          </a:p>
          <a:p>
            <a:pPr marL="0" lvl="1" indent="0">
              <a:buNone/>
            </a:pPr>
            <a:r>
              <a:rPr lang="en-US" altLang="zh-CN" sz="2000" dirty="0">
                <a:ea typeface="宋体" pitchFamily="2" charset="-122"/>
                <a:sym typeface="+mn-ea"/>
              </a:rPr>
              <a:t> </a:t>
            </a:r>
            <a:r>
              <a:rPr lang="en-US" altLang="zh-CN" sz="2000" smtClean="0">
                <a:ln>
                  <a:noFill/>
                </a:ln>
                <a:solidFill>
                  <a:srgbClr val="000000"/>
                </a:solidFill>
                <a:latin typeface="Calibri" pitchFamily="34" charset="0"/>
                <a:ea typeface="宋体" pitchFamily="2" charset="-122"/>
                <a:sym typeface="+mn-ea"/>
              </a:rPr>
              <a:t>F=</a:t>
            </a:r>
            <a:r>
              <a:rPr lang="en-US" altLang="zh-CN" sz="2000" dirty="0">
                <a:ea typeface="宋体" pitchFamily="2" charset="-122"/>
                <a:sym typeface="+mn-ea"/>
              </a:rPr>
              <a:t>{x</a:t>
            </a:r>
            <a:r>
              <a:rPr lang="en-US" altLang="zh-CN" sz="2000" baseline="-25000" dirty="0">
                <a:ea typeface="宋体" pitchFamily="2" charset="-122"/>
                <a:sym typeface="+mn-ea"/>
              </a:rPr>
              <a:t>1 </a:t>
            </a:r>
            <a:r>
              <a:rPr lang="en-US" altLang="zh-CN" sz="2000" dirty="0">
                <a:ea typeface="宋体" pitchFamily="2" charset="-122"/>
                <a:sym typeface="+mn-ea"/>
              </a:rPr>
              <a:t>\/ ~x</a:t>
            </a:r>
            <a:r>
              <a:rPr lang="en-US" altLang="zh-CN" sz="2000" baseline="-25000" dirty="0">
                <a:ea typeface="宋体" pitchFamily="2" charset="-122"/>
                <a:sym typeface="+mn-ea"/>
              </a:rPr>
              <a:t>2</a:t>
            </a:r>
            <a:r>
              <a:rPr lang="en-US" altLang="zh-CN" sz="2000" dirty="0">
                <a:ea typeface="宋体" pitchFamily="2" charset="-122"/>
                <a:sym typeface="+mn-ea"/>
              </a:rPr>
              <a:t>,   x</a:t>
            </a:r>
            <a:r>
              <a:rPr lang="en-US" altLang="zh-CN" sz="2000" baseline="-25000" dirty="0">
                <a:ea typeface="宋体" pitchFamily="2" charset="-122"/>
                <a:sym typeface="+mn-ea"/>
              </a:rPr>
              <a:t>1 </a:t>
            </a:r>
            <a:r>
              <a:rPr lang="en-US" altLang="zh-CN" sz="2000" dirty="0">
                <a:ea typeface="宋体" pitchFamily="2" charset="-122"/>
                <a:sym typeface="+mn-ea"/>
              </a:rPr>
              <a:t>\/ x</a:t>
            </a:r>
            <a:r>
              <a:rPr lang="en-US" altLang="zh-CN" sz="2000" baseline="-25000" dirty="0">
                <a:ea typeface="宋体" pitchFamily="2" charset="-122"/>
                <a:sym typeface="+mn-ea"/>
              </a:rPr>
              <a:t>2</a:t>
            </a:r>
            <a:r>
              <a:rPr lang="en-US" altLang="zh-CN" sz="2000" dirty="0">
                <a:ea typeface="宋体" pitchFamily="2" charset="-122"/>
                <a:sym typeface="+mn-ea"/>
              </a:rPr>
              <a:t>,  x</a:t>
            </a:r>
            <a:r>
              <a:rPr lang="en-US" altLang="zh-CN" sz="2000" baseline="-25000" dirty="0">
                <a:ea typeface="宋体" pitchFamily="2" charset="-122"/>
                <a:sym typeface="+mn-ea"/>
              </a:rPr>
              <a:t>2</a:t>
            </a:r>
            <a:r>
              <a:rPr lang="en-US" altLang="zh-CN" sz="2000" dirty="0">
                <a:ea typeface="宋体" pitchFamily="2" charset="-122"/>
                <a:sym typeface="+mn-ea"/>
              </a:rPr>
              <a:t>,  ~x</a:t>
            </a:r>
            <a:r>
              <a:rPr lang="en-US" altLang="zh-CN" sz="2000" baseline="-25000" dirty="0">
                <a:ea typeface="宋体" pitchFamily="2" charset="-122"/>
                <a:sym typeface="+mn-ea"/>
              </a:rPr>
              <a:t>1 </a:t>
            </a:r>
            <a:r>
              <a:rPr lang="en-US" altLang="zh-CN" sz="2000" dirty="0">
                <a:ea typeface="宋体" pitchFamily="2" charset="-122"/>
                <a:sym typeface="+mn-ea"/>
              </a:rPr>
              <a:t>\/ x</a:t>
            </a:r>
            <a:r>
              <a:rPr lang="en-US" altLang="zh-CN" sz="2000" baseline="-25000" dirty="0">
                <a:ea typeface="宋体" pitchFamily="2" charset="-122"/>
                <a:sym typeface="+mn-ea"/>
              </a:rPr>
              <a:t>2</a:t>
            </a:r>
            <a:r>
              <a:rPr lang="en-US" altLang="zh-CN" sz="2000" dirty="0">
                <a:ea typeface="宋体" pitchFamily="2" charset="-122"/>
                <a:sym typeface="+mn-ea"/>
              </a:rPr>
              <a:t> \/~x</a:t>
            </a:r>
            <a:r>
              <a:rPr lang="en-US" altLang="zh-CN" sz="2000" baseline="-25000" dirty="0">
                <a:ea typeface="宋体" pitchFamily="2" charset="-122"/>
                <a:sym typeface="+mn-ea"/>
              </a:rPr>
              <a:t>3</a:t>
            </a:r>
            <a:r>
              <a:rPr lang="en-US" altLang="zh-CN" sz="2000" dirty="0">
                <a:ea typeface="宋体" pitchFamily="2" charset="-122"/>
                <a:sym typeface="+mn-ea"/>
              </a:rPr>
              <a:t>}</a:t>
            </a:r>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algn="just"/>
            <a:endParaRPr lang="en-US" altLang="zh-CN" sz="2000" dirty="0" smtClean="0">
              <a:sym typeface="+mn-ea"/>
            </a:endParaRPr>
          </a:p>
          <a:p>
            <a:pPr algn="just"/>
            <a:endParaRPr lang="en-US" altLang="zh-CN" sz="2000" dirty="0" smtClean="0">
              <a:sym typeface="+mn-ea"/>
            </a:endParaRPr>
          </a:p>
          <a:p>
            <a:pPr algn="just"/>
            <a:r>
              <a:rPr lang="en-US" altLang="zh-CN" sz="2000" dirty="0" smtClean="0">
                <a:sym typeface="+mn-ea"/>
              </a:rPr>
              <a:t>Starting with a rough first guess, small changes are repeatedly performed on a given candidate solution with the goal of improving its quality or of getting closer to a solution.</a:t>
            </a:r>
            <a:endParaRPr lang="en-US" altLang="zh-CN" sz="2000" dirty="0" smtClean="0"/>
          </a:p>
          <a:p>
            <a:pPr algn="just"/>
            <a:r>
              <a:rPr lang="en-US" altLang="zh-CN" sz="2000" dirty="0" smtClean="0">
                <a:sym typeface="+mn-ea"/>
              </a:rPr>
              <a:t>From one candidate solution to another candidate solution. </a:t>
            </a:r>
          </a:p>
          <a:p>
            <a:pPr algn="just"/>
            <a:r>
              <a:rPr lang="en-US" altLang="zh-CN" sz="2000"/>
              <a:t>Local search algorithms usually treat SAT as a MaxSAT problem</a:t>
            </a:r>
          </a:p>
        </p:txBody>
      </p:sp>
      <p:graphicFrame>
        <p:nvGraphicFramePr>
          <p:cNvPr id="10245" name="Group 5"/>
          <p:cNvGraphicFramePr>
            <a:graphicFrameLocks noGrp="1"/>
          </p:cNvGraphicFramePr>
          <p:nvPr/>
        </p:nvGraphicFramePr>
        <p:xfrm>
          <a:off x="1907540" y="2780665"/>
          <a:ext cx="5075555" cy="793750"/>
        </p:xfrm>
        <a:graphic>
          <a:graphicData uri="http://schemas.openxmlformats.org/drawingml/2006/table">
            <a:tbl>
              <a:tblPr/>
              <a:tblGrid>
                <a:gridCol w="768350"/>
                <a:gridCol w="1757680"/>
                <a:gridCol w="2549525"/>
              </a:tblGrid>
              <a:tr h="371475">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422275">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initial</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1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 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  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bl>
          </a:graphicData>
        </a:graphic>
      </p:graphicFrame>
      <p:graphicFrame>
        <p:nvGraphicFramePr>
          <p:cNvPr id="4" name="Group 5"/>
          <p:cNvGraphicFramePr>
            <a:graphicFrameLocks noGrp="1"/>
          </p:cNvGraphicFramePr>
          <p:nvPr/>
        </p:nvGraphicFramePr>
        <p:xfrm>
          <a:off x="1907540" y="3572510"/>
          <a:ext cx="5077460" cy="411480"/>
        </p:xfrm>
        <a:graphic>
          <a:graphicData uri="http://schemas.openxmlformats.org/drawingml/2006/table">
            <a:tbl>
              <a:tblPr/>
              <a:tblGrid>
                <a:gridCol w="771525"/>
                <a:gridCol w="1754505"/>
                <a:gridCol w="2551430"/>
              </a:tblGrid>
              <a:tr h="411480">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Step 1</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FF0000"/>
                          </a:solidFill>
                          <a:effectLst/>
                          <a:latin typeface="Times New Roman" pitchFamily="18" charset="0"/>
                          <a:ea typeface="黑体" pitchFamily="49" charset="-122"/>
                        </a:rPr>
                        <a:t>1</a:t>
                      </a:r>
                      <a:r>
                        <a:rPr lang="en-US" altLang="zh-CN" sz="1800" b="0" smtClean="0">
                          <a:ln>
                            <a:noFill/>
                          </a:ln>
                          <a:solidFill>
                            <a:srgbClr val="000000"/>
                          </a:solidFill>
                          <a:sym typeface="+mn-ea"/>
                        </a:rPr>
                        <a:t>00</a:t>
                      </a:r>
                      <a:endParaRPr kumimoji="0" lang="en-US" altLang="zh-CN" sz="1800" b="0" i="0" u="none" strike="noStrike" cap="none" normalizeH="0" baseline="0" smtClean="0">
                        <a:ln>
                          <a:noFill/>
                        </a:ln>
                        <a:solidFill>
                          <a:srgbClr val="FF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graphicFrame>
        <p:nvGraphicFramePr>
          <p:cNvPr id="9" name="Group 5"/>
          <p:cNvGraphicFramePr>
            <a:graphicFrameLocks noGrp="1"/>
          </p:cNvGraphicFramePr>
          <p:nvPr/>
        </p:nvGraphicFramePr>
        <p:xfrm>
          <a:off x="1907540" y="4004945"/>
          <a:ext cx="5077460" cy="589280"/>
        </p:xfrm>
        <a:graphic>
          <a:graphicData uri="http://schemas.openxmlformats.org/drawingml/2006/table">
            <a:tbl>
              <a:tblPr/>
              <a:tblGrid>
                <a:gridCol w="771525"/>
                <a:gridCol w="1754505"/>
                <a:gridCol w="2551430"/>
              </a:tblGrid>
              <a:tr h="589280">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Step 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b="0" smtClean="0">
                          <a:ln>
                            <a:noFill/>
                          </a:ln>
                          <a:solidFill>
                            <a:srgbClr val="FF0000"/>
                          </a:solidFill>
                          <a:sym typeface="+mn-ea"/>
                        </a:rPr>
                        <a:t>11</a:t>
                      </a:r>
                      <a:r>
                        <a:rPr lang="en-US" altLang="zh-CN" sz="1800" b="0" smtClean="0">
                          <a:ln>
                            <a:noFill/>
                          </a:ln>
                          <a:solidFill>
                            <a:srgbClr val="000000"/>
                          </a:solidFill>
                          <a:sym typeface="+mn-ea"/>
                        </a:rPr>
                        <a:t>0</a:t>
                      </a:r>
                      <a:endParaRPr kumimoji="0" lang="en-US" altLang="zh-CN" sz="1800" b="0" i="0" u="none" strike="noStrike" cap="none" normalizeH="0" baseline="0" smtClean="0">
                        <a:ln>
                          <a:noFill/>
                        </a:ln>
                        <a:solidFill>
                          <a:srgbClr val="FF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b="0" smtClean="0">
                          <a:ln>
                            <a:noFill/>
                          </a:ln>
                          <a:solidFill>
                            <a:srgbClr val="000000"/>
                          </a:solidFill>
                          <a:sym typeface="+mn-ea"/>
                        </a:rPr>
                        <a:t>None</a:t>
                      </a:r>
                      <a:r>
                        <a:rPr lang="zh-CN" altLang="zh-CN" sz="1800" b="0" smtClean="0">
                          <a:ln>
                            <a:noFill/>
                          </a:ln>
                          <a:solidFill>
                            <a:srgbClr val="000000"/>
                          </a:solidFill>
                          <a:sym typeface="+mn-ea"/>
                        </a:rPr>
                        <a:t> （</a:t>
                      </a:r>
                      <a:r>
                        <a:rPr lang="en-US" altLang="zh-CN" sz="1800" b="0" smtClean="0">
                          <a:ln>
                            <a:noFill/>
                          </a:ln>
                          <a:solidFill>
                            <a:srgbClr val="000000"/>
                          </a:solidFill>
                          <a:sym typeface="+mn-ea"/>
                        </a:rPr>
                        <a:t>optimal</a:t>
                      </a:r>
                      <a:r>
                        <a:rPr lang="zh-CN" altLang="zh-CN" sz="1800" b="0" smtClean="0">
                          <a:ln>
                            <a:noFill/>
                          </a:ln>
                          <a:solidFill>
                            <a:srgbClr val="000000"/>
                          </a:solidFill>
                          <a:sym typeface="+mn-ea"/>
                        </a:rPr>
                        <a:t>）</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Pct val="100000"/>
                        <a:buFontTx/>
                        <a:buNone/>
                      </a:pP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ppt_x"/>
                                          </p:val>
                                        </p:tav>
                                        <p:tav tm="100000">
                                          <p:val>
                                            <p:strVal val="#ppt_x"/>
                                          </p:val>
                                        </p:tav>
                                      </p:tavLst>
                                    </p:anim>
                                    <p:anim calcmode="lin" valueType="num">
                                      <p:cBhvr additive="base">
                                        <p:cTn id="8"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dissolve">
                                      <p:cBhvr>
                                        <p:cTn id="25" dur="500"/>
                                        <p:tgtEl>
                                          <p:spTgt spid="3">
                                            <p:txEl>
                                              <p:pRg st="11" end="11"/>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animEffect transition="in" filter="dissolve">
                                      <p:cBhvr>
                                        <p:cTn id="28" dur="500"/>
                                        <p:tgtEl>
                                          <p:spTgt spid="3">
                                            <p:txEl>
                                              <p:pRg st="12" end="12"/>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Effect transition="in" filter="dissolve">
                                      <p:cBhvr>
                                        <p:cTn id="3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ym typeface="+mn-ea"/>
              </a:rPr>
              <a:t>Example Problem: SAT/MaxSAT</a:t>
            </a:r>
            <a:endParaRPr lang="en-US" altLang="zh-CN"/>
          </a:p>
        </p:txBody>
      </p:sp>
      <p:sp>
        <p:nvSpPr>
          <p:cNvPr id="3" name="内容占位符 2"/>
          <p:cNvSpPr>
            <a:spLocks noGrp="1"/>
          </p:cNvSpPr>
          <p:nvPr>
            <p:ph idx="1"/>
          </p:nvPr>
        </p:nvSpPr>
        <p:spPr>
          <a:xfrm>
            <a:off x="457200" y="1600200"/>
            <a:ext cx="8229600" cy="4765040"/>
          </a:xfrm>
        </p:spPr>
        <p:txBody>
          <a:bodyPr>
            <a:normAutofit/>
          </a:bodyPr>
          <a:lstStyle/>
          <a:p>
            <a:pPr marL="457200" lvl="1" indent="-457200">
              <a:buFont typeface="Arial" charset="0"/>
              <a:buChar char="•"/>
            </a:pPr>
            <a:r>
              <a:rPr lang="en-US" altLang="zh-CN" dirty="0">
                <a:ea typeface="宋体" pitchFamily="2" charset="-122"/>
                <a:sym typeface="+mn-ea"/>
              </a:rPr>
              <a:t>Why choose SAT as example problem</a:t>
            </a:r>
          </a:p>
          <a:p>
            <a:pPr marL="914400" lvl="2" indent="-457200">
              <a:buFont typeface="Arial" charset="0"/>
              <a:buChar char="•"/>
            </a:pPr>
            <a:r>
              <a:rPr lang="en-US" altLang="zh-CN" sz="2400" dirty="0">
                <a:ea typeface="宋体" pitchFamily="2" charset="-122"/>
                <a:sym typeface="+mn-ea"/>
              </a:rPr>
              <a:t>The first NP-Complete problem [1971]</a:t>
            </a:r>
          </a:p>
          <a:p>
            <a:pPr marL="914400" lvl="2" indent="-457200">
              <a:buFont typeface="Arial" charset="0"/>
              <a:buChar char="•"/>
            </a:pPr>
            <a:r>
              <a:rPr lang="en-US" altLang="zh-CN" dirty="0">
                <a:ea typeface="宋体" pitchFamily="2" charset="-122"/>
                <a:sym typeface="+mn-ea"/>
              </a:rPr>
              <a:t>Conceptually simple and easy to describe</a:t>
            </a:r>
          </a:p>
          <a:p>
            <a:pPr marL="914400" lvl="2" indent="-457200">
              <a:buFont typeface="Arial" charset="0"/>
              <a:buChar char="•"/>
            </a:pPr>
            <a:r>
              <a:rPr lang="en-US" altLang="zh-CN" dirty="0">
                <a:ea typeface="宋体" pitchFamily="2" charset="-122"/>
                <a:sym typeface="+mn-ea"/>
              </a:rPr>
              <a:t>Many successful algorithmic techniques</a:t>
            </a:r>
          </a:p>
          <a:p>
            <a:pPr marL="914400" lvl="2" indent="-457200">
              <a:buFont typeface="Arial" charset="0"/>
              <a:buChar char="•"/>
            </a:pPr>
            <a:r>
              <a:rPr lang="en-US" altLang="zh-CN" dirty="0">
                <a:ea typeface="宋体" pitchFamily="2" charset="-122"/>
                <a:sym typeface="+mn-ea"/>
              </a:rPr>
              <a:t>Many theoretical results</a:t>
            </a:r>
          </a:p>
          <a:p>
            <a:pPr marL="914400" lvl="2" indent="-457200">
              <a:buFont typeface="Arial" charset="0"/>
              <a:buChar char="•"/>
            </a:pPr>
            <a:r>
              <a:rPr lang="en-US" altLang="zh-CN" dirty="0">
                <a:ea typeface="宋体" pitchFamily="2" charset="-122"/>
                <a:sym typeface="+mn-ea"/>
              </a:rPr>
              <a:t>Many important applications</a:t>
            </a:r>
          </a:p>
          <a:p>
            <a:pPr marL="914400" lvl="2" indent="-457200">
              <a:buFont typeface="Arial" charset="0"/>
              <a:buChar char="•"/>
            </a:pPr>
            <a:r>
              <a:rPr lang="en-US" altLang="zh-CN" dirty="0">
                <a:ea typeface="宋体" pitchFamily="2" charset="-122"/>
                <a:sym typeface="+mn-ea"/>
              </a:rPr>
              <a:t>The most studied problem in the field of algorithms</a:t>
            </a:r>
          </a:p>
          <a:p>
            <a:pPr marL="914400" lvl="2" indent="-457200">
              <a:buFont typeface="Arial" charset="0"/>
              <a:buChar char="•"/>
            </a:pPr>
            <a:r>
              <a:rPr lang="en-US" altLang="zh-CN" dirty="0">
                <a:ea typeface="宋体" pitchFamily="2" charset="-122"/>
                <a:sym typeface="+mn-ea"/>
              </a:rPr>
              <a:t>Open source benchmarks and solvers</a:t>
            </a:r>
          </a:p>
          <a:p>
            <a:pPr marL="914400" lvl="2" indent="-457200">
              <a:buFont typeface="Arial" charset="0"/>
              <a:buChar char="•"/>
            </a:pPr>
            <a:r>
              <a:rPr lang="en-US" altLang="zh-CN" dirty="0">
                <a:ea typeface="宋体" pitchFamily="2" charset="-122"/>
                <a:sym typeface="+mn-ea"/>
              </a:rPr>
              <a:t>Annual competition</a:t>
            </a:r>
          </a:p>
          <a:p>
            <a:pPr marL="914400" lvl="2" indent="-457200">
              <a:buFont typeface="Arial" charset="0"/>
              <a:buChar char="•"/>
            </a:pPr>
            <a:r>
              <a:rPr lang="en-US" altLang="zh-CN" dirty="0">
                <a:ea typeface="宋体" pitchFamily="2" charset="-122"/>
                <a:sym typeface="+mn-ea"/>
              </a:rPr>
              <a:t>...</a:t>
            </a:r>
          </a:p>
          <a:p>
            <a:pPr marL="914400" lvl="2" indent="-457200">
              <a:buFont typeface="Arial" charset="0"/>
              <a:buChar char="•"/>
            </a:pPr>
            <a:endParaRPr lang="en-US" altLang="zh-CN" dirty="0">
              <a:ea typeface="宋体" pitchFamily="2" charset="-122"/>
              <a:sym typeface="+mn-ea"/>
            </a:endParaRPr>
          </a:p>
          <a:p>
            <a:pPr marL="0" indent="0">
              <a:buNone/>
            </a:pPr>
            <a:endParaRPr lang="zh-CN" alt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28736"/>
            <a:ext cx="8229600" cy="4697427"/>
          </a:xfrm>
        </p:spPr>
        <p:txBody>
          <a:bodyPr>
            <a:normAutofit fontScale="97500" lnSpcReduction="10000"/>
          </a:bodyPr>
          <a:lstStyle/>
          <a:p>
            <a:r>
              <a:rPr lang="en-US" altLang="zh-CN" dirty="0" smtClean="0"/>
              <a:t>Outline of this chapter</a:t>
            </a:r>
          </a:p>
          <a:p>
            <a:pPr lvl="1"/>
            <a:r>
              <a:rPr lang="en-US" altLang="zh-CN" dirty="0" smtClean="0"/>
              <a:t>Combinatorial Optimization and Heuristic Search</a:t>
            </a:r>
          </a:p>
          <a:p>
            <a:pPr lvl="1"/>
            <a:r>
              <a:rPr lang="en-US" altLang="zh-CN" dirty="0" smtClean="0"/>
              <a:t>Local Search Methods</a:t>
            </a:r>
          </a:p>
          <a:p>
            <a:pPr lvl="1"/>
            <a:r>
              <a:rPr lang="en-US" altLang="zh-CN" dirty="0" smtClean="0"/>
              <a:t>Algorithmic Techniques</a:t>
            </a:r>
          </a:p>
          <a:p>
            <a:pPr lvl="1"/>
            <a:r>
              <a:rPr lang="en-US" altLang="zh-CN" dirty="0" smtClean="0"/>
              <a:t>A Detailed Study: Configuration Checking</a:t>
            </a:r>
          </a:p>
          <a:p>
            <a:endParaRPr lang="en-US" altLang="zh-CN" dirty="0" smtClean="0"/>
          </a:p>
          <a:p>
            <a:pPr>
              <a:buNone/>
            </a:pPr>
            <a:r>
              <a:rPr lang="en-US" altLang="zh-CN" sz="3200" dirty="0" smtClean="0">
                <a:solidFill>
                  <a:srgbClr val="3333CC"/>
                </a:solidFill>
                <a:sym typeface="+mn-ea"/>
              </a:rPr>
              <a:t>The Local Search Book</a:t>
            </a:r>
            <a:endParaRPr lang="en-US" altLang="zh-CN" sz="3200" dirty="0" smtClean="0">
              <a:solidFill>
                <a:srgbClr val="3333CC"/>
              </a:solidFill>
            </a:endParaRPr>
          </a:p>
          <a:p>
            <a:pPr lvl="1"/>
            <a:r>
              <a:rPr lang="en-US" altLang="zh-CN" sz="3200" dirty="0" smtClean="0">
                <a:sym typeface="+mn-ea"/>
              </a:rPr>
              <a:t>Stochastic Local Search: Foundation and Applications, 2004</a:t>
            </a:r>
            <a:endParaRPr lang="en-US" altLang="zh-C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Local Search (LS) Algorithms</a:t>
            </a:r>
            <a:endParaRPr lang="en-US" altLang="zh-CN" sz="3200" dirty="0" smtClean="0"/>
          </a:p>
        </p:txBody>
      </p:sp>
      <p:sp>
        <p:nvSpPr>
          <p:cNvPr id="3" name="内容占位符 2"/>
          <p:cNvSpPr>
            <a:spLocks noGrp="1"/>
          </p:cNvSpPr>
          <p:nvPr>
            <p:ph idx="1"/>
          </p:nvPr>
        </p:nvSpPr>
        <p:spPr>
          <a:xfrm>
            <a:off x="457200" y="1600200"/>
            <a:ext cx="8258204" cy="4900634"/>
          </a:xfrm>
        </p:spPr>
        <p:txBody>
          <a:bodyPr>
            <a:normAutofit fontScale="90000" lnSpcReduction="10000"/>
          </a:bodyPr>
          <a:lstStyle/>
          <a:p>
            <a:pPr>
              <a:buNone/>
            </a:pPr>
            <a:r>
              <a:rPr lang="en-US" altLang="zh-CN" b="1" dirty="0" smtClean="0"/>
              <a:t>search space S</a:t>
            </a:r>
          </a:p>
          <a:p>
            <a:pPr lvl="1">
              <a:buNone/>
            </a:pPr>
            <a:r>
              <a:rPr lang="en-US" altLang="zh-CN" dirty="0" smtClean="0"/>
              <a:t>(SAT: set of all complete truth assignments to propositional variables)</a:t>
            </a:r>
          </a:p>
          <a:p>
            <a:pPr>
              <a:buNone/>
            </a:pPr>
            <a:r>
              <a:rPr lang="en-US" altLang="zh-CN" b="1" dirty="0" smtClean="0"/>
              <a:t>solution set S′ ⊆ S</a:t>
            </a:r>
          </a:p>
          <a:p>
            <a:pPr lvl="1">
              <a:buNone/>
            </a:pPr>
            <a:r>
              <a:rPr lang="en-US" altLang="zh-CN" dirty="0" smtClean="0"/>
              <a:t>(SAT: models of given formula)</a:t>
            </a:r>
          </a:p>
          <a:p>
            <a:pPr>
              <a:buNone/>
            </a:pPr>
            <a:r>
              <a:rPr lang="en-US" altLang="zh-CN" b="1" dirty="0" smtClean="0">
                <a:solidFill>
                  <a:srgbClr val="FF0000"/>
                </a:solidFill>
              </a:rPr>
              <a:t>neighbourhood relation</a:t>
            </a:r>
            <a:r>
              <a:rPr lang="en-US" altLang="zh-CN" b="1" dirty="0" smtClean="0"/>
              <a:t> N ⊆ S × S</a:t>
            </a:r>
          </a:p>
          <a:p>
            <a:pPr lvl="1">
              <a:buNone/>
            </a:pPr>
            <a:r>
              <a:rPr lang="en-US" altLang="zh-CN" dirty="0" smtClean="0"/>
              <a:t>(SAT: neighbouring variable assignments differ in the truth value of exactly one variable)</a:t>
            </a:r>
            <a:endParaRPr lang="en-US" altLang="zh-CN" b="1" baseline="30000" dirty="0" smtClean="0">
              <a:sym typeface="+mn-ea"/>
            </a:endParaRPr>
          </a:p>
          <a:p>
            <a:pPr>
              <a:buNone/>
            </a:pPr>
            <a:r>
              <a:rPr lang="en-US" altLang="zh-CN" b="1" dirty="0" smtClean="0">
                <a:solidFill>
                  <a:srgbClr val="FF0000"/>
                </a:solidFill>
              </a:rPr>
              <a:t>evaluation function g</a:t>
            </a:r>
            <a:r>
              <a:rPr lang="en-US" altLang="zh-CN" b="1" dirty="0" smtClean="0"/>
              <a:t> : S → R</a:t>
            </a:r>
            <a:r>
              <a:rPr lang="en-US" altLang="zh-CN" b="1" baseline="30000" dirty="0" smtClean="0"/>
              <a:t>+</a:t>
            </a:r>
          </a:p>
          <a:p>
            <a:pPr lvl="1">
              <a:buNone/>
            </a:pPr>
            <a:r>
              <a:rPr lang="en-US" altLang="zh-CN" dirty="0" smtClean="0"/>
              <a:t>(SAT: number of clauses unsatisfied under given assignment)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Local Search (LS) Algorithms</a:t>
            </a:r>
            <a:endParaRPr lang="en-US" altLang="zh-CN" sz="3200" dirty="0" smtClean="0"/>
          </a:p>
        </p:txBody>
      </p:sp>
      <p:sp>
        <p:nvSpPr>
          <p:cNvPr id="3" name="内容占位符 2"/>
          <p:cNvSpPr>
            <a:spLocks noGrp="1"/>
          </p:cNvSpPr>
          <p:nvPr>
            <p:ph idx="1"/>
          </p:nvPr>
        </p:nvSpPr>
        <p:spPr>
          <a:xfrm>
            <a:off x="457200" y="1600200"/>
            <a:ext cx="8258204" cy="4900634"/>
          </a:xfrm>
        </p:spPr>
        <p:txBody>
          <a:bodyPr>
            <a:normAutofit fontScale="72500" lnSpcReduction="20000"/>
          </a:bodyPr>
          <a:lstStyle/>
          <a:p>
            <a:pPr>
              <a:buNone/>
            </a:pPr>
            <a:r>
              <a:rPr lang="en-US" altLang="zh-CN" b="1" dirty="0" smtClean="0"/>
              <a:t>search space S</a:t>
            </a:r>
          </a:p>
          <a:p>
            <a:pPr lvl="1">
              <a:buNone/>
            </a:pPr>
            <a:r>
              <a:rPr lang="en-US" altLang="zh-CN" dirty="0" smtClean="0"/>
              <a:t>(MaxSAT: set of all complete truth assignments to propositional variables)</a:t>
            </a:r>
          </a:p>
          <a:p>
            <a:pPr>
              <a:buNone/>
            </a:pPr>
            <a:r>
              <a:rPr lang="en-US" altLang="zh-CN" b="1" dirty="0" smtClean="0"/>
              <a:t>solution set S′ ⊆ S</a:t>
            </a:r>
          </a:p>
          <a:p>
            <a:pPr lvl="1">
              <a:buNone/>
            </a:pPr>
            <a:r>
              <a:rPr lang="en-US" altLang="zh-CN" dirty="0" smtClean="0"/>
              <a:t>(MaxSAT: S'=S)</a:t>
            </a:r>
          </a:p>
          <a:p>
            <a:pPr>
              <a:buNone/>
            </a:pPr>
            <a:r>
              <a:rPr lang="en-US" altLang="zh-CN" b="1" dirty="0" smtClean="0">
                <a:solidFill>
                  <a:srgbClr val="FF0000"/>
                </a:solidFill>
              </a:rPr>
              <a:t>neighbourhood relation</a:t>
            </a:r>
            <a:r>
              <a:rPr lang="en-US" altLang="zh-CN" b="1" dirty="0" smtClean="0"/>
              <a:t> N ⊆ S × S</a:t>
            </a:r>
          </a:p>
          <a:p>
            <a:pPr lvl="1">
              <a:buNone/>
            </a:pPr>
            <a:r>
              <a:rPr lang="en-US" altLang="zh-CN" dirty="0" smtClean="0"/>
              <a:t>(MaxSAT: neighbouring variable assignments differ in the truth value of exactly one variable)</a:t>
            </a:r>
          </a:p>
          <a:p>
            <a:pPr lvl="0">
              <a:buNone/>
            </a:pPr>
            <a:r>
              <a:rPr lang="en-US" altLang="zh-CN" sz="2800" b="1" dirty="0" smtClean="0">
                <a:sym typeface="+mn-ea"/>
              </a:rPr>
              <a:t>objective function f : S → R</a:t>
            </a:r>
            <a:r>
              <a:rPr lang="en-US" altLang="zh-CN" sz="2800" b="1" baseline="30000" dirty="0" smtClean="0">
                <a:sym typeface="+mn-ea"/>
              </a:rPr>
              <a:t>+</a:t>
            </a:r>
          </a:p>
          <a:p>
            <a:pPr lvl="0">
              <a:buNone/>
            </a:pPr>
            <a:r>
              <a:rPr lang="en-US" altLang="zh-CN" sz="2800" b="1" baseline="30000" dirty="0" smtClean="0">
                <a:sym typeface="+mn-ea"/>
              </a:rPr>
              <a:t>	</a:t>
            </a:r>
            <a:r>
              <a:rPr lang="en-US" altLang="zh-CN" sz="2800" dirty="0" smtClean="0">
                <a:sym typeface="+mn-ea"/>
              </a:rPr>
              <a:t>(MaxSAT: number of clauses unsatisfied under given assignment)</a:t>
            </a:r>
            <a:endParaRPr lang="en-US" altLang="zh-CN" b="1" baseline="30000" dirty="0" smtClean="0">
              <a:sym typeface="+mn-ea"/>
            </a:endParaRPr>
          </a:p>
          <a:p>
            <a:pPr>
              <a:buNone/>
            </a:pPr>
            <a:r>
              <a:rPr lang="en-US" altLang="zh-CN" b="1" dirty="0" smtClean="0">
                <a:solidFill>
                  <a:srgbClr val="FF0000"/>
                </a:solidFill>
              </a:rPr>
              <a:t>evaluation function g</a:t>
            </a:r>
            <a:r>
              <a:rPr lang="en-US" altLang="zh-CN" b="1" dirty="0" smtClean="0"/>
              <a:t> : S → R</a:t>
            </a:r>
            <a:r>
              <a:rPr lang="en-US" altLang="zh-CN" b="1" baseline="30000" dirty="0" smtClean="0"/>
              <a:t>+</a:t>
            </a:r>
          </a:p>
          <a:p>
            <a:pPr lvl="1">
              <a:buNone/>
            </a:pPr>
            <a:r>
              <a:rPr lang="en-US" altLang="zh-CN" dirty="0" smtClean="0"/>
              <a:t>(MaxSAT: g1=number of clauses unsatisfied under given assignment;</a:t>
            </a:r>
          </a:p>
          <a:p>
            <a:pPr lvl="1">
              <a:buNone/>
            </a:pPr>
            <a:r>
              <a:rPr lang="en-US" altLang="zh-CN" dirty="0" smtClean="0"/>
              <a:t> g2=total weight of clauses unsatisfied under given assignment,using clause weighting techniques.)</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186766" cy="4757758"/>
          </a:xfrm>
        </p:spPr>
        <p:txBody>
          <a:bodyPr>
            <a:normAutofit fontScale="87500" lnSpcReduction="10000"/>
          </a:bodyPr>
          <a:lstStyle/>
          <a:p>
            <a:r>
              <a:rPr lang="en-US" altLang="zh-CN" dirty="0" smtClean="0"/>
              <a:t>A geometrical veiwpoint of Local Search:</a:t>
            </a:r>
          </a:p>
          <a:p>
            <a:pPr lvl="1"/>
            <a:r>
              <a:rPr lang="en-US" altLang="zh-CN" dirty="0" smtClean="0"/>
              <a:t>the whole search space forms a network</a:t>
            </a:r>
          </a:p>
          <a:p>
            <a:pPr lvl="1"/>
            <a:r>
              <a:rPr lang="en-US" altLang="zh-CN" dirty="0" smtClean="0"/>
              <a:t>a local search algorithm starts from an initial position (corresponding to an initial candidate solution);</a:t>
            </a:r>
          </a:p>
          <a:p>
            <a:pPr lvl="1"/>
            <a:r>
              <a:rPr lang="en-US" altLang="zh-CN" dirty="0" smtClean="0"/>
              <a:t>iteratively moves from the current position to neighbouring position</a:t>
            </a:r>
          </a:p>
          <a:p>
            <a:pPr lvl="1"/>
            <a:r>
              <a:rPr lang="en-US" altLang="zh-CN" dirty="0" smtClean="0"/>
              <a:t>use evaluation function for guidance</a:t>
            </a:r>
          </a:p>
          <a:p>
            <a:endParaRPr lang="en-US" altLang="zh-CN" dirty="0" smtClean="0"/>
          </a:p>
          <a:p>
            <a:r>
              <a:rPr lang="en-US" altLang="zh-CN" dirty="0" smtClean="0"/>
              <a:t>Two important factors in local search design</a:t>
            </a:r>
          </a:p>
          <a:p>
            <a:pPr lvl="1"/>
            <a:r>
              <a:rPr lang="en-US" altLang="zh-CN" sz="2800" dirty="0" smtClean="0"/>
              <a:t>Neighbourhood relation</a:t>
            </a:r>
          </a:p>
          <a:p>
            <a:pPr lvl="1"/>
            <a:r>
              <a:rPr lang="en-US" altLang="zh-CN" sz="2800" dirty="0" smtClean="0"/>
              <a:t>Evaluation function</a:t>
            </a:r>
          </a:p>
          <a:p>
            <a:endParaRPr lang="en-US" altLang="zh-CN" dirty="0" smtClean="0"/>
          </a:p>
          <a:p>
            <a:pPr marL="0" indent="0">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Pros. and Cons. of Local Search</a:t>
            </a:r>
            <a:endParaRPr lang="zh-CN" altLang="en-US" dirty="0"/>
          </a:p>
        </p:txBody>
      </p:sp>
      <p:sp>
        <p:nvSpPr>
          <p:cNvPr id="3" name="内容占位符 2"/>
          <p:cNvSpPr>
            <a:spLocks noGrp="1"/>
          </p:cNvSpPr>
          <p:nvPr>
            <p:ph idx="1"/>
          </p:nvPr>
        </p:nvSpPr>
        <p:spPr/>
        <p:txBody>
          <a:bodyPr>
            <a:normAutofit fontScale="92500"/>
          </a:bodyPr>
          <a:lstStyle/>
          <a:p>
            <a:pPr algn="l"/>
            <a:r>
              <a:rPr lang="en-US" altLang="zh-CN" sz="2400" dirty="0"/>
              <a:t>Pros:</a:t>
            </a:r>
          </a:p>
          <a:p>
            <a:pPr lvl="1" algn="l"/>
            <a:r>
              <a:rPr lang="en-US" altLang="zh-CN" sz="2100" dirty="0"/>
              <a:t>Conceptually simple and esay to implement</a:t>
            </a:r>
          </a:p>
          <a:p>
            <a:pPr lvl="1" algn="l"/>
            <a:r>
              <a:rPr lang="en-US" altLang="zh-CN" sz="2100" dirty="0"/>
              <a:t>Generic purpose</a:t>
            </a:r>
          </a:p>
          <a:p>
            <a:pPr lvl="1" algn="l"/>
            <a:r>
              <a:rPr lang="en-US" altLang="zh-CN" sz="2100" dirty="0"/>
              <a:t>Scalability ( suitably efficient and practical when applied to large situations )</a:t>
            </a:r>
          </a:p>
          <a:p>
            <a:pPr lvl="1" algn="l"/>
            <a:r>
              <a:rPr lang="en-US" altLang="zh-CN" sz="2100" dirty="0" smtClean="0">
                <a:sym typeface="+mn-ea"/>
              </a:rPr>
              <a:t>for many combinatorial problems more efficient than systematic search</a:t>
            </a:r>
            <a:endParaRPr lang="en-US" altLang="zh-CN" sz="2100" dirty="0"/>
          </a:p>
          <a:p>
            <a:pPr lvl="1" algn="l"/>
            <a:r>
              <a:rPr lang="en-US" altLang="zh-CN" sz="2100" dirty="0"/>
              <a:t>Easy to </a:t>
            </a:r>
            <a:r>
              <a:rPr lang="en-US" altLang="zh-CN" sz="2100" dirty="0" smtClean="0">
                <a:sym typeface="+mn-ea"/>
              </a:rPr>
              <a:t>parallelize</a:t>
            </a:r>
          </a:p>
          <a:p>
            <a:pPr lvl="1" algn="l"/>
            <a:endParaRPr lang="en-US" altLang="zh-CN" sz="2100" dirty="0"/>
          </a:p>
          <a:p>
            <a:pPr algn="l"/>
            <a:r>
              <a:rPr lang="en-US" altLang="zh-CN" sz="2400" dirty="0">
                <a:sym typeface="+mn-ea"/>
              </a:rPr>
              <a:t>Cons</a:t>
            </a:r>
            <a:endParaRPr lang="en-US" altLang="zh-CN" sz="2400" dirty="0"/>
          </a:p>
          <a:p>
            <a:pPr lvl="1" algn="l"/>
            <a:r>
              <a:rPr lang="en-US" altLang="zh-CN" sz="2400" dirty="0" smtClean="0">
                <a:sym typeface="+mn-ea"/>
              </a:rPr>
              <a:t>often incomplete (no guarantees for solution quality)</a:t>
            </a:r>
            <a:endParaRPr lang="en-US" altLang="zh-CN" sz="2400" dirty="0" smtClean="0"/>
          </a:p>
          <a:p>
            <a:pPr lvl="1" algn="l"/>
            <a:r>
              <a:rPr lang="en-US" altLang="zh-CN" sz="2400" dirty="0" smtClean="0">
                <a:sym typeface="+mn-ea"/>
              </a:rPr>
              <a:t>usually stochastic behaviour</a:t>
            </a:r>
            <a:endParaRPr lang="en-US" altLang="zh-CN" sz="2400" dirty="0" smtClean="0"/>
          </a:p>
          <a:p>
            <a:pPr lvl="1" algn="l"/>
            <a:r>
              <a:rPr lang="en-US" altLang="zh-CN" sz="2400" dirty="0" smtClean="0">
                <a:sym typeface="+mn-ea"/>
              </a:rPr>
              <a:t>often difficult to analyze theoretically</a:t>
            </a:r>
            <a:endParaRPr lang="en-US" altLang="zh-C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When to use Local Search</a:t>
            </a:r>
            <a:endParaRPr lang="zh-CN" altLang="en-US" dirty="0"/>
          </a:p>
        </p:txBody>
      </p:sp>
      <p:sp>
        <p:nvSpPr>
          <p:cNvPr id="3" name="内容占位符 2"/>
          <p:cNvSpPr>
            <a:spLocks noGrp="1"/>
          </p:cNvSpPr>
          <p:nvPr>
            <p:ph idx="1"/>
          </p:nvPr>
        </p:nvSpPr>
        <p:spPr/>
        <p:txBody>
          <a:bodyPr>
            <a:normAutofit/>
          </a:bodyPr>
          <a:lstStyle/>
          <a:p>
            <a:pPr marL="0" indent="0" algn="l">
              <a:buNone/>
            </a:pPr>
            <a:endParaRPr lang="en-US" altLang="zh-CN" sz="2100" dirty="0"/>
          </a:p>
          <a:p>
            <a:pPr algn="l"/>
            <a:r>
              <a:rPr lang="en-US" altLang="zh-CN" sz="2400" dirty="0">
                <a:sym typeface="+mn-ea"/>
              </a:rPr>
              <a:t>When you meet these scenarios, try local search</a:t>
            </a:r>
            <a:endParaRPr lang="en-US" altLang="zh-CN" sz="2400" dirty="0"/>
          </a:p>
          <a:p>
            <a:pPr lvl="1" algn="l"/>
            <a:r>
              <a:rPr lang="en-US" altLang="zh-CN" sz="2400" dirty="0"/>
              <a:t>Know little about the problem</a:t>
            </a:r>
          </a:p>
          <a:p>
            <a:pPr lvl="1" algn="l"/>
            <a:r>
              <a:rPr lang="en-US" altLang="zh-CN" sz="2400" dirty="0"/>
              <a:t>Approximate solutions are acceptable</a:t>
            </a:r>
          </a:p>
          <a:p>
            <a:pPr lvl="1" algn="l"/>
            <a:r>
              <a:rPr lang="en-US" altLang="zh-CN" sz="2400" dirty="0"/>
              <a:t>Time resource is limited or very valuable</a:t>
            </a:r>
          </a:p>
          <a:p>
            <a:pPr lvl="1" algn="l"/>
            <a:r>
              <a:rPr lang="en-US" altLang="zh-CN" sz="2400" dirty="0"/>
              <a:t>The instance is very large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b="1" dirty="0" smtClean="0"/>
              <a:t>Iterative Improvement (Greedy Search):</a:t>
            </a:r>
          </a:p>
          <a:p>
            <a:pPr algn="just"/>
            <a:r>
              <a:rPr lang="en-US" altLang="zh-CN" dirty="0" smtClean="0"/>
              <a:t>initialize search at some point of search space</a:t>
            </a:r>
          </a:p>
          <a:p>
            <a:pPr algn="just"/>
            <a:r>
              <a:rPr lang="en-US" altLang="zh-CN" dirty="0" smtClean="0"/>
              <a:t>in each step, move from the current search position to a neighbouring position with a better evaluation function value</a:t>
            </a:r>
            <a:endParaRPr lang="zh-CN" altLang="en-US" dirty="0"/>
          </a:p>
        </p:txBody>
      </p:sp>
      <p:sp>
        <p:nvSpPr>
          <p:cNvPr id="4" name="标题 3"/>
          <p:cNvSpPr>
            <a:spLocks noGrp="1"/>
          </p:cNvSpPr>
          <p:nvPr>
            <p:ph type="title"/>
          </p:nvPr>
        </p:nvSpPr>
        <p:spPr/>
        <p:txBody>
          <a:bodyPr/>
          <a:lstStyle/>
          <a:p>
            <a:r>
              <a:rPr lang="en-US" altLang="zh-CN" dirty="0" smtClean="0"/>
              <a:t>A Simple Local Search</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85860"/>
            <a:ext cx="8229600" cy="4525963"/>
          </a:xfrm>
        </p:spPr>
        <p:txBody>
          <a:bodyPr/>
          <a:lstStyle/>
          <a:p>
            <a:pPr>
              <a:buNone/>
            </a:pPr>
            <a:r>
              <a:rPr lang="en-US" altLang="zh-CN" b="1" dirty="0" smtClean="0"/>
              <a:t>Typical problems with local search:</a:t>
            </a:r>
          </a:p>
          <a:p>
            <a:r>
              <a:rPr lang="en-US" altLang="zh-CN" sz="2800" dirty="0" smtClean="0"/>
              <a:t>getting stuck in local optima</a:t>
            </a:r>
          </a:p>
          <a:p>
            <a:r>
              <a:rPr lang="en-US" altLang="zh-CN" sz="2800" dirty="0" smtClean="0"/>
              <a:t>being misguided by evaluation function</a:t>
            </a:r>
            <a:endParaRPr lang="zh-CN" altLang="en-US" sz="2800" dirty="0"/>
          </a:p>
        </p:txBody>
      </p:sp>
      <p:pic>
        <p:nvPicPr>
          <p:cNvPr id="4" name="图片 3" descr="greedy.jpg"/>
          <p:cNvPicPr>
            <a:picLocks noChangeAspect="1"/>
          </p:cNvPicPr>
          <p:nvPr/>
        </p:nvPicPr>
        <p:blipFill>
          <a:blip r:embed="rId2"/>
          <a:stretch>
            <a:fillRect/>
          </a:stretch>
        </p:blipFill>
        <p:spPr>
          <a:xfrm>
            <a:off x="1928794" y="3143248"/>
            <a:ext cx="4343400" cy="2743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840303"/>
          </a:xfrm>
        </p:spPr>
        <p:txBody>
          <a:bodyPr>
            <a:normAutofit fontScale="77500" lnSpcReduction="20000"/>
          </a:bodyPr>
          <a:lstStyle/>
          <a:p>
            <a:pPr>
              <a:buNone/>
            </a:pPr>
            <a:r>
              <a:rPr lang="en-US" altLang="zh-CN" dirty="0" smtClean="0">
                <a:solidFill>
                  <a:srgbClr val="3333CC"/>
                </a:solidFill>
              </a:rPr>
              <a:t>Note:</a:t>
            </a:r>
          </a:p>
          <a:p>
            <a:r>
              <a:rPr lang="en-US" altLang="zh-CN" dirty="0" smtClean="0"/>
              <a:t>Local minima depend on g and neighbourhood relation, N.</a:t>
            </a:r>
          </a:p>
          <a:p>
            <a:r>
              <a:rPr lang="en-US" altLang="zh-CN" dirty="0" smtClean="0"/>
              <a:t>Larger </a:t>
            </a:r>
            <a:r>
              <a:rPr lang="en-US" altLang="zh-CN" dirty="0" err="1" smtClean="0"/>
              <a:t>neighbourhoods</a:t>
            </a:r>
            <a:r>
              <a:rPr lang="en-US" altLang="zh-CN" dirty="0" smtClean="0"/>
              <a:t> N(s) </a:t>
            </a:r>
          </a:p>
          <a:p>
            <a:pPr lvl="1"/>
            <a:r>
              <a:rPr lang="en-US" altLang="zh-CN" dirty="0" smtClean="0"/>
              <a:t>neighbhourhood graphs with smaller diameter, i.e. max</a:t>
            </a:r>
            <a:r>
              <a:rPr lang="en-US" altLang="zh-CN" baseline="-25000" dirty="0" smtClean="0">
                <a:solidFill>
                  <a:schemeClr val="tx1"/>
                </a:solidFill>
                <a:uFillTx/>
              </a:rPr>
              <a:t>u,v</a:t>
            </a:r>
            <a:r>
              <a:rPr lang="en-US" altLang="zh-CN" dirty="0" smtClean="0"/>
              <a:t>d(u,v);</a:t>
            </a:r>
          </a:p>
          <a:p>
            <a:pPr lvl="1"/>
            <a:r>
              <a:rPr lang="en-US" altLang="zh-CN" dirty="0" smtClean="0"/>
              <a:t>fewer local minima.</a:t>
            </a:r>
          </a:p>
          <a:p>
            <a:pPr lvl="1"/>
            <a:r>
              <a:rPr lang="en-US" altLang="zh-CN" dirty="0" smtClean="0"/>
              <a:t>more costly to be search.</a:t>
            </a:r>
          </a:p>
          <a:p>
            <a:endParaRPr lang="en-US" altLang="zh-CN" dirty="0" smtClean="0"/>
          </a:p>
          <a:p>
            <a:pPr>
              <a:buNone/>
            </a:pPr>
            <a:r>
              <a:rPr lang="en-US" altLang="zh-CN" dirty="0" smtClean="0"/>
              <a:t>Exteme case: </a:t>
            </a:r>
            <a:r>
              <a:rPr lang="en-US" altLang="zh-CN" dirty="0" smtClean="0">
                <a:solidFill>
                  <a:srgbClr val="3333CC"/>
                </a:solidFill>
              </a:rPr>
              <a:t>exact </a:t>
            </a:r>
            <a:r>
              <a:rPr lang="en-US" altLang="zh-CN" dirty="0" err="1" smtClean="0">
                <a:solidFill>
                  <a:srgbClr val="3333CC"/>
                </a:solidFill>
              </a:rPr>
              <a:t>neighbourhood</a:t>
            </a:r>
            <a:endParaRPr lang="en-US" altLang="zh-CN" dirty="0" smtClean="0"/>
          </a:p>
          <a:p>
            <a:r>
              <a:rPr lang="en-US" altLang="zh-CN" dirty="0" smtClean="0"/>
              <a:t>for which any local optimum is also guaranteed to be a global optimum.</a:t>
            </a:r>
          </a:p>
          <a:p>
            <a:r>
              <a:rPr lang="en-US" altLang="zh-CN" dirty="0" smtClean="0"/>
              <a:t>exact neighbourhoods are too large to be searched effectively (exponential in size of problem instance).</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2500" lnSpcReduction="10000"/>
          </a:bodyPr>
          <a:lstStyle/>
          <a:p>
            <a:pPr>
              <a:buNone/>
            </a:pPr>
            <a:r>
              <a:rPr lang="en-US" altLang="zh-CN" b="1" dirty="0" smtClean="0"/>
              <a:t>Stochastic Local Search:</a:t>
            </a:r>
          </a:p>
          <a:p>
            <a:r>
              <a:rPr lang="en-US" altLang="zh-CN" dirty="0" smtClean="0"/>
              <a:t>randomize initialization step</a:t>
            </a:r>
          </a:p>
          <a:p>
            <a:pPr lvl="1"/>
            <a:r>
              <a:rPr lang="en-US" altLang="zh-CN" dirty="0" smtClean="0"/>
              <a:t>random initial solutions</a:t>
            </a:r>
          </a:p>
          <a:p>
            <a:pPr lvl="1"/>
            <a:r>
              <a:rPr lang="en-US" altLang="zh-CN" dirty="0" smtClean="0"/>
              <a:t>randomized construction heuristics</a:t>
            </a:r>
          </a:p>
          <a:p>
            <a:r>
              <a:rPr lang="en-US" altLang="zh-CN" dirty="0" smtClean="0"/>
              <a:t>randomize search steps</a:t>
            </a:r>
          </a:p>
          <a:p>
            <a:pPr lvl="1"/>
            <a:r>
              <a:rPr lang="en-US" altLang="zh-CN" dirty="0" smtClean="0"/>
              <a:t>such that suboptimal/worsening steps are allowed</a:t>
            </a:r>
          </a:p>
          <a:p>
            <a:pPr lvl="1"/>
            <a:r>
              <a:rPr lang="en-US" altLang="zh-CN" dirty="0" smtClean="0"/>
              <a:t>improved performance &amp; robustness</a:t>
            </a:r>
          </a:p>
          <a:p>
            <a:r>
              <a:rPr lang="en-US" altLang="zh-CN" dirty="0" smtClean="0"/>
              <a:t>typically, degree of randomization controlled by probability parameter</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Simple SLS methods</a:t>
            </a:r>
            <a:endParaRPr lang="zh-CN" altLang="en-US" dirty="0"/>
          </a:p>
        </p:txBody>
      </p:sp>
      <p:sp>
        <p:nvSpPr>
          <p:cNvPr id="3" name="内容占位符 2"/>
          <p:cNvSpPr>
            <a:spLocks noGrp="1"/>
          </p:cNvSpPr>
          <p:nvPr>
            <p:ph idx="1"/>
          </p:nvPr>
        </p:nvSpPr>
        <p:spPr/>
        <p:txBody>
          <a:bodyPr/>
          <a:lstStyle/>
          <a:p>
            <a:r>
              <a:rPr lang="en-US" altLang="zh-CN" b="1" dirty="0" smtClean="0"/>
              <a:t>Random Search (Blind Guessing):</a:t>
            </a:r>
          </a:p>
          <a:p>
            <a:pPr>
              <a:buNone/>
            </a:pPr>
            <a:r>
              <a:rPr lang="en-US" altLang="zh-CN" i="1" dirty="0" smtClean="0"/>
              <a:t>	</a:t>
            </a:r>
            <a:r>
              <a:rPr lang="en-US" altLang="zh-CN" sz="2800" i="1" dirty="0" smtClean="0"/>
              <a:t>In each step, randomly select one element of the search space.</a:t>
            </a:r>
          </a:p>
          <a:p>
            <a:pPr>
              <a:buNone/>
            </a:pPr>
            <a:endParaRPr lang="en-US" altLang="zh-CN" i="1" dirty="0" smtClean="0"/>
          </a:p>
          <a:p>
            <a:r>
              <a:rPr lang="en-US" altLang="zh-CN" b="1" dirty="0" smtClean="0"/>
              <a:t>(Uninformed) Random Walk:</a:t>
            </a:r>
          </a:p>
          <a:p>
            <a:pPr>
              <a:buNone/>
            </a:pPr>
            <a:r>
              <a:rPr lang="en-US" altLang="zh-CN" i="1" dirty="0" smtClean="0"/>
              <a:t>	</a:t>
            </a:r>
            <a:r>
              <a:rPr lang="en-US" altLang="zh-CN" sz="2800" i="1" dirty="0" smtClean="0"/>
              <a:t>In each step, randomly select one of the neighbouring positions of the search space and move there.</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643182"/>
            <a:ext cx="8229600" cy="1143000"/>
          </a:xfrm>
        </p:spPr>
        <p:txBody>
          <a:bodyPr>
            <a:normAutofit fontScale="90000"/>
          </a:bodyPr>
          <a:lstStyle/>
          <a:p>
            <a:r>
              <a:rPr lang="en-US" altLang="zh-CN" dirty="0" smtClean="0">
                <a:sym typeface="+mn-ea"/>
              </a:rPr>
              <a:t>Combinatorial Optimization and Heuristic Search</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II.jpg"/>
          <p:cNvPicPr>
            <a:picLocks noGrp="1" noChangeAspect="1"/>
          </p:cNvPicPr>
          <p:nvPr>
            <p:ph idx="1"/>
          </p:nvPr>
        </p:nvPicPr>
        <p:blipFill>
          <a:blip r:embed="rId2"/>
          <a:stretch>
            <a:fillRect/>
          </a:stretch>
        </p:blipFill>
        <p:spPr>
          <a:xfrm>
            <a:off x="1571604" y="1714488"/>
            <a:ext cx="5251633" cy="2643206"/>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286412"/>
          </a:xfrm>
        </p:spPr>
        <p:txBody>
          <a:bodyPr>
            <a:normAutofit fontScale="92500" lnSpcReduction="20000"/>
          </a:bodyPr>
          <a:lstStyle/>
          <a:p>
            <a:pPr>
              <a:buNone/>
            </a:pPr>
            <a:r>
              <a:rPr lang="en-US" altLang="zh-CN" b="1" dirty="0" smtClean="0"/>
              <a:t>Iterative Improvement for MaxSAT</a:t>
            </a:r>
          </a:p>
          <a:p>
            <a:r>
              <a:rPr lang="en-US" altLang="zh-CN" sz="3000" dirty="0" smtClean="0"/>
              <a:t>initialization: randomly chosen complete truth assignment</a:t>
            </a:r>
          </a:p>
          <a:p>
            <a:endParaRPr lang="en-US" altLang="zh-CN" sz="3000" dirty="0" smtClean="0"/>
          </a:p>
          <a:p>
            <a:r>
              <a:rPr lang="en-US" altLang="zh-CN" sz="3000" dirty="0" smtClean="0"/>
              <a:t>neighbourhood: variable assignments are neighbours </a:t>
            </a:r>
            <a:r>
              <a:rPr lang="en-US" altLang="zh-CN" sz="3000" dirty="0" err="1" smtClean="0"/>
              <a:t>iff</a:t>
            </a:r>
            <a:r>
              <a:rPr lang="en-US" altLang="zh-CN" sz="3000" dirty="0" smtClean="0"/>
              <a:t> they differ in truth value of one variable</a:t>
            </a:r>
          </a:p>
          <a:p>
            <a:endParaRPr lang="en-US" altLang="zh-CN" sz="3000" dirty="0" smtClean="0"/>
          </a:p>
          <a:p>
            <a:r>
              <a:rPr lang="en-US" altLang="zh-CN" sz="3000" dirty="0" smtClean="0"/>
              <a:t>neighbourhood size: O(n) where n = number of variables</a:t>
            </a:r>
          </a:p>
          <a:p>
            <a:endParaRPr lang="en-US" altLang="zh-CN" sz="3000" dirty="0" smtClean="0"/>
          </a:p>
          <a:p>
            <a:r>
              <a:rPr lang="en-US" altLang="zh-CN" sz="3000" dirty="0" smtClean="0"/>
              <a:t>evaluation function g: number of clauses unsatisfied under given assignment</a:t>
            </a:r>
            <a:endParaRPr lang="zh-CN" altLang="en-US" sz="3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245"/>
            <a:ext cx="8294370" cy="5286375"/>
          </a:xfrm>
        </p:spPr>
        <p:txBody>
          <a:bodyPr>
            <a:normAutofit/>
          </a:bodyPr>
          <a:lstStyle/>
          <a:p>
            <a:pPr>
              <a:buNone/>
            </a:pPr>
            <a:r>
              <a:rPr lang="en-US" altLang="zh-CN" b="1" dirty="0" smtClean="0"/>
              <a:t>Iterative Improvement for MaxSAT</a:t>
            </a:r>
          </a:p>
          <a:p>
            <a:r>
              <a:rPr lang="en-US" altLang="zh-CN" sz="2625" dirty="0" smtClean="0"/>
              <a:t>S := a random complete assignment;</a:t>
            </a:r>
          </a:p>
          <a:p>
            <a:r>
              <a:rPr lang="en-US" altLang="zh-CN" sz="2625" dirty="0" smtClean="0"/>
              <a:t>while (1)</a:t>
            </a:r>
          </a:p>
          <a:p>
            <a:pPr lvl="1"/>
            <a:r>
              <a:rPr lang="en-US" altLang="zh-CN" sz="2625" dirty="0" smtClean="0"/>
              <a:t>if (exist S'   N(S) s.t. </a:t>
            </a:r>
            <a:r>
              <a:rPr lang="en-US" altLang="zh-CN" sz="2625" dirty="0" smtClean="0">
                <a:sym typeface="+mn-ea"/>
              </a:rPr>
              <a:t>g(S')&lt;g(S)</a:t>
            </a:r>
            <a:r>
              <a:rPr lang="en-US" altLang="zh-CN" sz="2625" dirty="0" smtClean="0"/>
              <a:t> ) </a:t>
            </a:r>
          </a:p>
          <a:p>
            <a:pPr lvl="2"/>
            <a:r>
              <a:rPr lang="en-US" altLang="zh-CN" sz="2625" dirty="0" smtClean="0"/>
              <a:t>S' = such an assignment;</a:t>
            </a:r>
          </a:p>
          <a:p>
            <a:pPr lvl="2"/>
            <a:r>
              <a:rPr lang="en-US" altLang="zh-CN" sz="2625" dirty="0" smtClean="0"/>
              <a:t>S := S';</a:t>
            </a:r>
          </a:p>
          <a:p>
            <a:pPr lvl="1"/>
            <a:r>
              <a:rPr lang="en-US" altLang="zh-CN" sz="2625" dirty="0" smtClean="0"/>
              <a:t>else </a:t>
            </a:r>
          </a:p>
          <a:p>
            <a:pPr lvl="2"/>
            <a:r>
              <a:rPr lang="en-US" altLang="zh-CN" sz="2625" dirty="0" smtClean="0"/>
              <a:t>return S;</a:t>
            </a:r>
          </a:p>
          <a:p>
            <a:pPr lvl="2"/>
            <a:endParaRPr lang="en-US" altLang="zh-CN" sz="2625" dirty="0" smtClean="0"/>
          </a:p>
          <a:p>
            <a:pPr marL="0" lvl="0" indent="0">
              <a:buNone/>
            </a:pPr>
            <a:r>
              <a:rPr lang="en-US" altLang="zh-CN" sz="2400" dirty="0">
                <a:solidFill>
                  <a:srgbClr val="3333CC"/>
                </a:solidFill>
                <a:sym typeface="+mn-ea"/>
              </a:rPr>
              <a:t>Note</a:t>
            </a:r>
            <a:r>
              <a:rPr lang="en-US" altLang="zh-CN" sz="2400" dirty="0">
                <a:sym typeface="+mn-ea"/>
              </a:rPr>
              <a:t>: here we assume evalution function g is the number of unsatisfied clauses under the assignment.</a:t>
            </a:r>
            <a:endParaRPr lang="en-US" altLang="zh-CN" sz="2400" dirty="0" smtClean="0"/>
          </a:p>
          <a:p>
            <a:endParaRPr lang="zh-CN" altLang="en-US" sz="3000" dirty="0"/>
          </a:p>
        </p:txBody>
      </p:sp>
      <p:graphicFrame>
        <p:nvGraphicFramePr>
          <p:cNvPr id="6" name="对象 5"/>
          <p:cNvGraphicFramePr/>
          <p:nvPr/>
        </p:nvGraphicFramePr>
        <p:xfrm>
          <a:off x="2555875" y="2708910"/>
          <a:ext cx="262255" cy="280670"/>
        </p:xfrm>
        <a:graphic>
          <a:graphicData uri="http://schemas.openxmlformats.org/presentationml/2006/ole">
            <mc:AlternateContent xmlns:mc="http://schemas.openxmlformats.org/markup-compatibility/2006">
              <mc:Choice xmlns:v="urn:schemas-microsoft-com:vml" Requires="v">
                <p:oleObj spid="_x0000_s1036" r:id="rId3" imgW="127000" imgH="127000" progId="Equation.KSEE3">
                  <p:embed/>
                </p:oleObj>
              </mc:Choice>
              <mc:Fallback>
                <p:oleObj r:id="rId3" imgW="127000" imgH="127000" progId="Equation.KSEE3">
                  <p:embed/>
                  <p:pic>
                    <p:nvPicPr>
                      <p:cNvPr id="0" name="图片 4"/>
                      <p:cNvPicPr/>
                      <p:nvPr/>
                    </p:nvPicPr>
                    <p:blipFill>
                      <a:blip r:embed="rId4"/>
                      <a:stretch>
                        <a:fillRect/>
                      </a:stretch>
                    </p:blipFill>
                    <p:spPr>
                      <a:xfrm>
                        <a:off x="2555875" y="2708910"/>
                        <a:ext cx="262255" cy="28067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ym typeface="+mn-ea"/>
              </a:rPr>
              <a:t>run a small example</a:t>
            </a:r>
            <a:endParaRPr lang="en-US" altLang="zh-CN"/>
          </a:p>
        </p:txBody>
      </p:sp>
      <p:sp>
        <p:nvSpPr>
          <p:cNvPr id="3" name="内容占位符 2"/>
          <p:cNvSpPr>
            <a:spLocks noGrp="1"/>
          </p:cNvSpPr>
          <p:nvPr>
            <p:ph idx="1"/>
          </p:nvPr>
        </p:nvSpPr>
        <p:spPr>
          <a:xfrm>
            <a:off x="457200" y="1600200"/>
            <a:ext cx="8229600" cy="4765040"/>
          </a:xfrm>
        </p:spPr>
        <p:txBody>
          <a:bodyPr>
            <a:normAutofit fontScale="92500" lnSpcReduction="10000"/>
          </a:bodyPr>
          <a:lstStyle/>
          <a:p>
            <a:pPr marL="457200" lvl="1" indent="-457200">
              <a:buFont typeface="Arial" charset="0"/>
              <a:buChar char="•"/>
            </a:pPr>
            <a:r>
              <a:rPr lang="en-US" altLang="zh-CN" sz="2000"/>
              <a:t>Neighbourhood relation: two assignments are neighbors if and only if they differ in the truth value of exactly one variable</a:t>
            </a:r>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r>
              <a:rPr lang="en-US" altLang="zh-CN" sz="2000"/>
              <a:t>S=&lt;000&gt;, N(S)={S1,S2,S3}={&lt;100&gt;,&lt;010&gt;,&lt;001&gt;}</a:t>
            </a:r>
          </a:p>
          <a:p>
            <a:pPr marL="457200" lvl="1" indent="-457200">
              <a:buFont typeface="Arial" charset="0"/>
              <a:buChar char="•"/>
            </a:pPr>
            <a:r>
              <a:rPr lang="en-US" altLang="zh-CN" sz="2000"/>
              <a:t>g(S)=2</a:t>
            </a:r>
          </a:p>
          <a:p>
            <a:pPr marL="457200" lvl="1" indent="-457200">
              <a:buFont typeface="Arial" charset="0"/>
              <a:buChar char="•"/>
            </a:pPr>
            <a:r>
              <a:rPr lang="en-US" altLang="zh-CN" sz="2000"/>
              <a:t>g(S1) =1</a:t>
            </a:r>
          </a:p>
          <a:p>
            <a:pPr marL="457200" lvl="1" indent="-457200">
              <a:buFont typeface="Arial" charset="0"/>
              <a:buChar char="•"/>
            </a:pPr>
            <a:r>
              <a:rPr lang="en-US" altLang="zh-CN" sz="2000"/>
              <a:t>g(S2) =1</a:t>
            </a:r>
          </a:p>
          <a:p>
            <a:pPr marL="457200" lvl="1" indent="-457200">
              <a:buFont typeface="Arial" charset="0"/>
              <a:buChar char="•"/>
            </a:pPr>
            <a:r>
              <a:rPr lang="en-US" altLang="zh-CN" sz="2000"/>
              <a:t>g(S3) = 2</a:t>
            </a:r>
          </a:p>
          <a:p>
            <a:pPr marL="457200" lvl="1" indent="-457200">
              <a:buFont typeface="Arial" charset="0"/>
              <a:buChar char="•"/>
            </a:pPr>
            <a:endParaRPr lang="en-US" altLang="zh-CN" sz="2000"/>
          </a:p>
          <a:p>
            <a:pPr marL="457200" lvl="1" indent="-457200">
              <a:buFont typeface="Arial" charset="0"/>
              <a:buChar char="•"/>
            </a:pPr>
            <a:r>
              <a:rPr lang="en-US" altLang="zh-CN" sz="2000"/>
              <a:t>In iterated improvement, the algorithm moves from S to which assignment?</a:t>
            </a:r>
          </a:p>
        </p:txBody>
      </p:sp>
      <p:graphicFrame>
        <p:nvGraphicFramePr>
          <p:cNvPr id="10245" name="Group 5"/>
          <p:cNvGraphicFramePr>
            <a:graphicFrameLocks noGrp="1"/>
          </p:cNvGraphicFramePr>
          <p:nvPr/>
        </p:nvGraphicFramePr>
        <p:xfrm>
          <a:off x="1764030" y="2277110"/>
          <a:ext cx="5075555" cy="1207770"/>
        </p:xfrm>
        <a:graphic>
          <a:graphicData uri="http://schemas.openxmlformats.org/drawingml/2006/table">
            <a:tbl>
              <a:tblPr/>
              <a:tblGrid>
                <a:gridCol w="768350"/>
                <a:gridCol w="1757680"/>
                <a:gridCol w="2549525"/>
              </a:tblGrid>
              <a:tr h="414020">
                <a:tc gridSpan="3">
                  <a:txBody>
                    <a:bodyPr/>
                    <a:lstStyle/>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3714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ym typeface="+mn-ea"/>
              </a:rPr>
              <a:t>Score of Variables</a:t>
            </a:r>
            <a:endParaRPr lang="en-US" altLang="zh-CN" dirty="0"/>
          </a:p>
        </p:txBody>
      </p:sp>
      <p:sp>
        <p:nvSpPr>
          <p:cNvPr id="3" name="内容占位符 2"/>
          <p:cNvSpPr>
            <a:spLocks noGrp="1"/>
          </p:cNvSpPr>
          <p:nvPr>
            <p:ph idx="1"/>
          </p:nvPr>
        </p:nvSpPr>
        <p:spPr>
          <a:xfrm>
            <a:off x="457200" y="1600200"/>
            <a:ext cx="8229600" cy="4765040"/>
          </a:xfrm>
        </p:spPr>
        <p:txBody>
          <a:bodyPr>
            <a:normAutofit fontScale="92500"/>
          </a:bodyPr>
          <a:lstStyle/>
          <a:p>
            <a:pPr marL="457200" lvl="1" indent="-457200">
              <a:buFont typeface="Arial" charset="0"/>
              <a:buChar char="•"/>
            </a:pPr>
            <a:r>
              <a:rPr lang="en-US" altLang="zh-CN" sz="2400" dirty="0">
                <a:ea typeface="宋体" pitchFamily="2" charset="-122"/>
                <a:sym typeface="+mn-ea"/>
              </a:rPr>
              <a:t>In SAT/MaxSAT, we can define a score for each variable.</a:t>
            </a:r>
          </a:p>
          <a:p>
            <a:pPr marL="457200" lvl="1" indent="-457200">
              <a:buFont typeface="Arial" charset="0"/>
              <a:buChar char="•"/>
            </a:pPr>
            <a:r>
              <a:rPr lang="en-US" altLang="zh-CN" sz="2400" dirty="0">
                <a:ea typeface="宋体" pitchFamily="2" charset="-122"/>
                <a:sym typeface="+mn-ea"/>
              </a:rPr>
              <a:t>Under assignment S, score(x) = g(S)-g(S'), where S' differs from S only in the value of x. </a:t>
            </a:r>
            <a:r>
              <a:rPr lang="en-US" altLang="zh-CN" sz="2400" dirty="0" smtClean="0">
                <a:ea typeface="宋体" pitchFamily="2" charset="-122"/>
                <a:sym typeface="+mn-ea"/>
              </a:rPr>
              <a:t>This is a scoring function of variables.</a:t>
            </a:r>
            <a:endParaRPr lang="en-US" altLang="zh-CN" sz="2400" dirty="0">
              <a:ea typeface="宋体" pitchFamily="2" charset="-122"/>
              <a:sym typeface="+mn-ea"/>
            </a:endParaRPr>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r>
              <a:rPr lang="en-US" altLang="zh-CN" sz="2000" dirty="0"/>
              <a:t>score(</a:t>
            </a:r>
            <a:r>
              <a:rPr lang="en-US" altLang="zh-CN" sz="2000" dirty="0">
                <a:ea typeface="宋体" pitchFamily="2" charset="-122"/>
                <a:sym typeface="+mn-ea"/>
              </a:rPr>
              <a:t>x</a:t>
            </a:r>
            <a:r>
              <a:rPr lang="en-US" altLang="zh-CN" sz="2000" baseline="-25000" dirty="0">
                <a:ea typeface="宋体" pitchFamily="2" charset="-122"/>
                <a:sym typeface="+mn-ea"/>
              </a:rPr>
              <a:t>1</a:t>
            </a:r>
            <a:r>
              <a:rPr lang="en-US" altLang="zh-CN" sz="2000" dirty="0"/>
              <a:t>)=g(000) - g(100)=2-1=1</a:t>
            </a:r>
          </a:p>
          <a:p>
            <a:pPr marL="457200" lvl="1" indent="-457200">
              <a:buFont typeface="Arial" charset="0"/>
              <a:buChar char="•"/>
            </a:pPr>
            <a:r>
              <a:rPr lang="en-US" altLang="zh-CN" sz="2000" dirty="0"/>
              <a:t>score(</a:t>
            </a:r>
            <a:r>
              <a:rPr lang="en-US" altLang="zh-CN" sz="2000" dirty="0">
                <a:ea typeface="宋体" pitchFamily="2" charset="-122"/>
                <a:sym typeface="+mn-ea"/>
              </a:rPr>
              <a:t>x</a:t>
            </a:r>
            <a:r>
              <a:rPr lang="en-US" altLang="zh-CN" sz="2000" baseline="-25000" dirty="0">
                <a:ea typeface="宋体" pitchFamily="2" charset="-122"/>
                <a:sym typeface="+mn-ea"/>
              </a:rPr>
              <a:t>2</a:t>
            </a:r>
            <a:r>
              <a:rPr lang="en-US" altLang="zh-CN" sz="2000" dirty="0"/>
              <a:t>)=g(000) - g(010) = 2-1=1</a:t>
            </a:r>
          </a:p>
          <a:p>
            <a:pPr marL="457200" lvl="1" indent="-457200">
              <a:buFont typeface="Arial" charset="0"/>
              <a:buChar char="•"/>
            </a:pPr>
            <a:r>
              <a:rPr lang="en-US" altLang="zh-CN" sz="2000" dirty="0"/>
              <a:t>score(</a:t>
            </a:r>
            <a:r>
              <a:rPr lang="en-US" altLang="zh-CN" sz="2000" dirty="0">
                <a:ea typeface="宋体" pitchFamily="2" charset="-122"/>
                <a:sym typeface="+mn-ea"/>
              </a:rPr>
              <a:t>x</a:t>
            </a:r>
            <a:r>
              <a:rPr lang="en-US" altLang="zh-CN" sz="2000" baseline="-25000" dirty="0">
                <a:ea typeface="宋体" pitchFamily="2" charset="-122"/>
                <a:sym typeface="+mn-ea"/>
              </a:rPr>
              <a:t>3</a:t>
            </a:r>
            <a:r>
              <a:rPr lang="en-US" altLang="zh-CN" sz="2000" dirty="0"/>
              <a:t>)=g(000) - g(001) = 2-2=0</a:t>
            </a:r>
          </a:p>
        </p:txBody>
      </p:sp>
      <p:graphicFrame>
        <p:nvGraphicFramePr>
          <p:cNvPr id="10245" name="Group 5"/>
          <p:cNvGraphicFramePr>
            <a:graphicFrameLocks noGrp="1"/>
          </p:cNvGraphicFramePr>
          <p:nvPr/>
        </p:nvGraphicFramePr>
        <p:xfrm>
          <a:off x="1764030" y="2997200"/>
          <a:ext cx="5075555" cy="1165225"/>
        </p:xfrm>
        <a:graphic>
          <a:graphicData uri="http://schemas.openxmlformats.org/drawingml/2006/table">
            <a:tbl>
              <a:tblPr/>
              <a:tblGrid>
                <a:gridCol w="768350"/>
                <a:gridCol w="1757680"/>
                <a:gridCol w="2549525"/>
              </a:tblGrid>
              <a:tr h="371475">
                <a:tc gridSpan="3">
                  <a:txBody>
                    <a:bodyPr/>
                    <a:lstStyle/>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3714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ppt_x"/>
                                          </p:val>
                                        </p:tav>
                                        <p:tav tm="100000">
                                          <p:val>
                                            <p:strVal val="#ppt_x"/>
                                          </p:val>
                                        </p:tav>
                                      </p:tavLst>
                                    </p:anim>
                                    <p:anim calcmode="lin" valueType="num">
                                      <p:cBhvr additive="base">
                                        <p:cTn id="8"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dissolve">
                                      <p:cBhvr>
                                        <p:cTn id="13" dur="500"/>
                                        <p:tgtEl>
                                          <p:spTgt spid="3">
                                            <p:txEl>
                                              <p:pRg st="9" end="9"/>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dissolve">
                                      <p:cBhvr>
                                        <p:cTn id="16" dur="500"/>
                                        <p:tgtEl>
                                          <p:spTgt spid="3">
                                            <p:txEl>
                                              <p:pRg st="10" end="1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dissolve">
                                      <p:cBhvr>
                                        <p:cTn id="1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Score of Variables</a:t>
            </a:r>
            <a:endParaRPr lang="en-US" altLang="zh-CN" dirty="0"/>
          </a:p>
        </p:txBody>
      </p:sp>
      <p:sp>
        <p:nvSpPr>
          <p:cNvPr id="3" name="内容占位符 2"/>
          <p:cNvSpPr>
            <a:spLocks noGrp="1"/>
          </p:cNvSpPr>
          <p:nvPr>
            <p:ph idx="1"/>
          </p:nvPr>
        </p:nvSpPr>
        <p:spPr>
          <a:xfrm>
            <a:off x="457200" y="1600200"/>
            <a:ext cx="8229600" cy="4765040"/>
          </a:xfrm>
        </p:spPr>
        <p:txBody>
          <a:bodyPr>
            <a:normAutofit fontScale="92500"/>
          </a:bodyPr>
          <a:lstStyle/>
          <a:p>
            <a:pPr marL="457200" lvl="1" indent="-457200">
              <a:buFont typeface="Arial" charset="0"/>
              <a:buChar char="•"/>
            </a:pPr>
            <a:r>
              <a:rPr lang="en-US" altLang="zh-CN" sz="2400" dirty="0">
                <a:ea typeface="宋体" pitchFamily="2" charset="-122"/>
                <a:sym typeface="+mn-ea"/>
              </a:rPr>
              <a:t>In SAT/MaxSAT, we can define a score for each variable.</a:t>
            </a:r>
          </a:p>
          <a:p>
            <a:pPr marL="457200" lvl="1" indent="-457200">
              <a:buFont typeface="Arial" charset="0"/>
              <a:buChar char="•"/>
            </a:pPr>
            <a:r>
              <a:rPr lang="en-US" altLang="zh-CN" sz="2400" dirty="0">
                <a:sym typeface="+mn-ea"/>
              </a:rPr>
              <a:t>Under assignment S, score(x) = g(S)-g(S'), where S' differs from S only in the value of x. This is a scoring function of variables.</a:t>
            </a:r>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r>
              <a:rPr lang="en-US" altLang="zh-CN" sz="2000" dirty="0"/>
              <a:t>score(</a:t>
            </a:r>
            <a:r>
              <a:rPr lang="en-US" altLang="zh-CN" sz="2000" dirty="0">
                <a:ea typeface="宋体" pitchFamily="2" charset="-122"/>
                <a:sym typeface="+mn-ea"/>
              </a:rPr>
              <a:t>x</a:t>
            </a:r>
            <a:r>
              <a:rPr lang="en-US" altLang="zh-CN" sz="2000" baseline="-25000" dirty="0">
                <a:ea typeface="宋体" pitchFamily="2" charset="-122"/>
                <a:sym typeface="+mn-ea"/>
              </a:rPr>
              <a:t>1</a:t>
            </a:r>
            <a:r>
              <a:rPr lang="en-US" altLang="zh-CN" sz="2000" dirty="0"/>
              <a:t>)=g(100) - g(000)=1-2=-1</a:t>
            </a:r>
          </a:p>
          <a:p>
            <a:pPr marL="457200" lvl="1" indent="-457200">
              <a:buFont typeface="Arial" charset="0"/>
              <a:buChar char="•"/>
            </a:pPr>
            <a:r>
              <a:rPr lang="en-US" altLang="zh-CN" sz="2000" dirty="0"/>
              <a:t>score(</a:t>
            </a:r>
            <a:r>
              <a:rPr lang="en-US" altLang="zh-CN" sz="2000" dirty="0">
                <a:ea typeface="宋体" pitchFamily="2" charset="-122"/>
                <a:sym typeface="+mn-ea"/>
              </a:rPr>
              <a:t>x</a:t>
            </a:r>
            <a:r>
              <a:rPr lang="en-US" altLang="zh-CN" sz="2000" baseline="-25000" dirty="0">
                <a:ea typeface="宋体" pitchFamily="2" charset="-122"/>
                <a:sym typeface="+mn-ea"/>
              </a:rPr>
              <a:t>2</a:t>
            </a:r>
            <a:r>
              <a:rPr lang="en-US" altLang="zh-CN" sz="2000" dirty="0"/>
              <a:t>)=g(100) - g(110) =1-0=1</a:t>
            </a:r>
          </a:p>
          <a:p>
            <a:pPr marL="457200" lvl="1" indent="-457200">
              <a:buFont typeface="Arial" charset="0"/>
              <a:buChar char="•"/>
            </a:pPr>
            <a:r>
              <a:rPr lang="en-US" altLang="zh-CN" sz="2000" dirty="0"/>
              <a:t>score(</a:t>
            </a:r>
            <a:r>
              <a:rPr lang="en-US" altLang="zh-CN" sz="2000" dirty="0">
                <a:ea typeface="宋体" pitchFamily="2" charset="-122"/>
                <a:sym typeface="+mn-ea"/>
              </a:rPr>
              <a:t>x</a:t>
            </a:r>
            <a:r>
              <a:rPr lang="en-US" altLang="zh-CN" sz="2000" baseline="-25000" dirty="0">
                <a:ea typeface="宋体" pitchFamily="2" charset="-122"/>
                <a:sym typeface="+mn-ea"/>
              </a:rPr>
              <a:t>3</a:t>
            </a:r>
            <a:r>
              <a:rPr lang="en-US" altLang="zh-CN" sz="2000" dirty="0"/>
              <a:t>)=g(100) - g(101) =1-2=-1</a:t>
            </a:r>
          </a:p>
        </p:txBody>
      </p:sp>
      <p:graphicFrame>
        <p:nvGraphicFramePr>
          <p:cNvPr id="10245" name="Group 5"/>
          <p:cNvGraphicFramePr>
            <a:graphicFrameLocks noGrp="1"/>
          </p:cNvGraphicFramePr>
          <p:nvPr/>
        </p:nvGraphicFramePr>
        <p:xfrm>
          <a:off x="1764030" y="2997200"/>
          <a:ext cx="5075555" cy="1587500"/>
        </p:xfrm>
        <a:graphic>
          <a:graphicData uri="http://schemas.openxmlformats.org/drawingml/2006/table">
            <a:tbl>
              <a:tblPr/>
              <a:tblGrid>
                <a:gridCol w="768350"/>
                <a:gridCol w="1757680"/>
                <a:gridCol w="2549525"/>
              </a:tblGrid>
              <a:tr h="371475">
                <a:tc gridSpan="3">
                  <a:txBody>
                    <a:bodyPr/>
                    <a:lstStyle/>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3714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100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smtClean="0">
                          <a:ln>
                            <a:noFill/>
                          </a:ln>
                          <a:latin typeface="Times New Roman" pitchFamily="18" charset="0"/>
                          <a:ea typeface="宋体" pitchFamily="2" charset="-122"/>
                          <a:sym typeface="+mn-ea"/>
                        </a:rPr>
                        <a:t>x</a:t>
                      </a:r>
                      <a:r>
                        <a:rPr lang="en-US" altLang="zh-CN" sz="1800" baseline="-25000" smtClean="0">
                          <a:ln>
                            <a:noFill/>
                          </a:ln>
                          <a:latin typeface="Times New Roman" pitchFamily="18" charset="0"/>
                          <a:ea typeface="宋体" pitchFamily="2" charset="-122"/>
                          <a:sym typeface="+mn-ea"/>
                        </a:rPr>
                        <a:t>2</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Score of Variables</a:t>
            </a:r>
            <a:endParaRPr lang="en-US" altLang="zh-CN" dirty="0"/>
          </a:p>
        </p:txBody>
      </p:sp>
      <p:sp>
        <p:nvSpPr>
          <p:cNvPr id="3" name="内容占位符 2"/>
          <p:cNvSpPr>
            <a:spLocks noGrp="1"/>
          </p:cNvSpPr>
          <p:nvPr>
            <p:ph idx="1"/>
          </p:nvPr>
        </p:nvSpPr>
        <p:spPr>
          <a:xfrm>
            <a:off x="457200" y="1600200"/>
            <a:ext cx="8229600" cy="4765040"/>
          </a:xfrm>
        </p:spPr>
        <p:txBody>
          <a:bodyPr>
            <a:normAutofit/>
          </a:bodyPr>
          <a:lstStyle/>
          <a:p>
            <a:pPr marL="457200" lvl="1" indent="-457200">
              <a:buFont typeface="Arial" charset="0"/>
              <a:buChar char="•"/>
            </a:pPr>
            <a:r>
              <a:rPr lang="en-US" altLang="zh-CN" sz="2400" dirty="0">
                <a:ea typeface="宋体" pitchFamily="2" charset="-122"/>
                <a:sym typeface="+mn-ea"/>
              </a:rPr>
              <a:t>In SAT/MaxSAT, we can define a score for each variable.</a:t>
            </a:r>
          </a:p>
          <a:p>
            <a:pPr marL="457200" lvl="1" indent="-457200">
              <a:buFont typeface="Arial" charset="0"/>
              <a:buChar char="•"/>
            </a:pPr>
            <a:r>
              <a:rPr lang="en-US" altLang="zh-CN" sz="2200" dirty="0">
                <a:sym typeface="+mn-ea"/>
              </a:rPr>
              <a:t>Under assignment S, score(x) = g(S)-g(S'), where S' differs from S only in the value of x. This is a scoring function of variables.</a:t>
            </a:r>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p:txBody>
      </p:sp>
      <p:graphicFrame>
        <p:nvGraphicFramePr>
          <p:cNvPr id="10245" name="Group 5"/>
          <p:cNvGraphicFramePr>
            <a:graphicFrameLocks noGrp="1"/>
          </p:cNvGraphicFramePr>
          <p:nvPr/>
        </p:nvGraphicFramePr>
        <p:xfrm>
          <a:off x="1764030" y="2997200"/>
          <a:ext cx="5075555" cy="2009775"/>
        </p:xfrm>
        <a:graphic>
          <a:graphicData uri="http://schemas.openxmlformats.org/drawingml/2006/table">
            <a:tbl>
              <a:tblPr/>
              <a:tblGrid>
                <a:gridCol w="768350"/>
                <a:gridCol w="1757680"/>
                <a:gridCol w="2549525"/>
              </a:tblGrid>
              <a:tr h="371475">
                <a:tc gridSpan="3">
                  <a:txBody>
                    <a:bodyPr/>
                    <a:lstStyle/>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3714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100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smtClean="0">
                          <a:ln>
                            <a:noFill/>
                          </a:ln>
                          <a:latin typeface="Times New Roman" pitchFamily="18" charset="0"/>
                          <a:ea typeface="宋体" pitchFamily="2" charset="-122"/>
                          <a:sym typeface="+mn-ea"/>
                        </a:rPr>
                        <a:t>x</a:t>
                      </a:r>
                      <a:r>
                        <a:rPr lang="en-US" altLang="zh-CN" sz="1800" baseline="-25000" smtClean="0">
                          <a:ln>
                            <a:noFill/>
                          </a:ln>
                          <a:latin typeface="Times New Roman" pitchFamily="18" charset="0"/>
                          <a:ea typeface="宋体" pitchFamily="2" charset="-122"/>
                          <a:sym typeface="+mn-ea"/>
                        </a:rPr>
                        <a:t>2</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110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None</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245"/>
            <a:ext cx="8294370" cy="5286375"/>
          </a:xfrm>
        </p:spPr>
        <p:txBody>
          <a:bodyPr>
            <a:normAutofit/>
          </a:bodyPr>
          <a:lstStyle/>
          <a:p>
            <a:pPr>
              <a:buNone/>
            </a:pPr>
            <a:r>
              <a:rPr lang="en-US" altLang="zh-CN" b="1" dirty="0" smtClean="0"/>
              <a:t>Iterative Improvement for MaxSAT</a:t>
            </a:r>
          </a:p>
          <a:p>
            <a:r>
              <a:rPr lang="en-US" altLang="zh-CN" sz="2625" dirty="0" smtClean="0"/>
              <a:t>S := a random complete assignment;</a:t>
            </a:r>
          </a:p>
          <a:p>
            <a:r>
              <a:rPr lang="en-US" altLang="zh-CN" sz="2625" dirty="0" smtClean="0"/>
              <a:t>while (1)</a:t>
            </a:r>
          </a:p>
          <a:p>
            <a:pPr lvl="1"/>
            <a:r>
              <a:rPr lang="en-US" altLang="zh-CN" sz="2625" dirty="0" smtClean="0"/>
              <a:t>if (exist variables with positive score) </a:t>
            </a:r>
          </a:p>
          <a:p>
            <a:pPr lvl="2"/>
            <a:r>
              <a:rPr lang="en-US" altLang="zh-CN" sz="2625" dirty="0" smtClean="0"/>
              <a:t>x := a variable with positive score;</a:t>
            </a:r>
          </a:p>
          <a:p>
            <a:pPr lvl="2"/>
            <a:r>
              <a:rPr lang="en-US" altLang="zh-CN" sz="2625" dirty="0" smtClean="0"/>
              <a:t>S := S with x flipped;</a:t>
            </a:r>
          </a:p>
          <a:p>
            <a:pPr lvl="1"/>
            <a:r>
              <a:rPr lang="en-US" altLang="zh-CN" sz="2625" dirty="0" smtClean="0"/>
              <a:t>else </a:t>
            </a:r>
          </a:p>
          <a:p>
            <a:pPr lvl="2"/>
            <a:r>
              <a:rPr lang="en-US" altLang="zh-CN" sz="2625" dirty="0" smtClean="0"/>
              <a:t>return S;</a:t>
            </a:r>
            <a:endParaRPr lang="en-US" altLang="zh-CN" sz="2250" dirty="0" smtClean="0"/>
          </a:p>
          <a:p>
            <a:endParaRPr lang="zh-CN" altLang="en-US" sz="3000" dirty="0"/>
          </a:p>
          <a:p>
            <a:endParaRPr lang="en-US" altLang="zh-CN" sz="3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245"/>
            <a:ext cx="8294370" cy="5286375"/>
          </a:xfrm>
        </p:spPr>
        <p:txBody>
          <a:bodyPr>
            <a:normAutofit/>
          </a:bodyPr>
          <a:lstStyle/>
          <a:p>
            <a:pPr>
              <a:buNone/>
            </a:pPr>
            <a:r>
              <a:rPr lang="en-US" altLang="zh-CN" b="1" dirty="0" smtClean="0"/>
              <a:t>Iterative Improvement for MaxSAT</a:t>
            </a:r>
          </a:p>
          <a:p>
            <a:r>
              <a:rPr lang="en-US" altLang="zh-CN" sz="2625" dirty="0" smtClean="0"/>
              <a:t>S := a random complete assignment;</a:t>
            </a:r>
          </a:p>
          <a:p>
            <a:r>
              <a:rPr lang="en-US" altLang="zh-CN" sz="2625" dirty="0" smtClean="0"/>
              <a:t>while (1)</a:t>
            </a:r>
          </a:p>
          <a:p>
            <a:pPr lvl="1"/>
            <a:r>
              <a:rPr lang="en-US" altLang="zh-CN" sz="2625" dirty="0" smtClean="0"/>
              <a:t>if (exist </a:t>
            </a:r>
            <a:r>
              <a:rPr lang="en-US" altLang="zh-CN" sz="2625" dirty="0" smtClean="0">
                <a:sym typeface="+mn-ea"/>
              </a:rPr>
              <a:t>variables with positive score</a:t>
            </a:r>
            <a:r>
              <a:rPr lang="en-US" altLang="zh-CN" sz="2625" dirty="0" smtClean="0"/>
              <a:t>) </a:t>
            </a:r>
          </a:p>
          <a:p>
            <a:pPr lvl="2"/>
            <a:r>
              <a:rPr lang="en-US" altLang="zh-CN" sz="2625" dirty="0" smtClean="0"/>
              <a:t>x := a </a:t>
            </a:r>
            <a:r>
              <a:rPr lang="en-US" altLang="zh-CN" sz="2625" dirty="0" smtClean="0">
                <a:solidFill>
                  <a:srgbClr val="FF0000"/>
                </a:solidFill>
              </a:rPr>
              <a:t>random</a:t>
            </a:r>
            <a:r>
              <a:rPr lang="en-US" altLang="zh-CN" sz="2625" dirty="0" smtClean="0"/>
              <a:t> variable with positive score;</a:t>
            </a:r>
          </a:p>
          <a:p>
            <a:pPr lvl="2"/>
            <a:r>
              <a:rPr lang="en-US" altLang="zh-CN" sz="2625" dirty="0" smtClean="0"/>
              <a:t>S := S with x flipped;</a:t>
            </a:r>
          </a:p>
          <a:p>
            <a:pPr lvl="1"/>
            <a:r>
              <a:rPr lang="en-US" altLang="zh-CN" sz="2625" dirty="0" smtClean="0"/>
              <a:t>else </a:t>
            </a:r>
          </a:p>
          <a:p>
            <a:pPr lvl="2"/>
            <a:r>
              <a:rPr lang="en-US" altLang="zh-CN" sz="2625" dirty="0" smtClean="0"/>
              <a:t>return S;</a:t>
            </a:r>
            <a:endParaRPr lang="en-US" altLang="zh-CN" sz="2250" dirty="0" smtClean="0"/>
          </a:p>
          <a:p>
            <a:endParaRPr lang="zh-CN" altLang="en-US" sz="3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245"/>
            <a:ext cx="8294370" cy="5286375"/>
          </a:xfrm>
        </p:spPr>
        <p:txBody>
          <a:bodyPr>
            <a:normAutofit/>
          </a:bodyPr>
          <a:lstStyle/>
          <a:p>
            <a:pPr>
              <a:buNone/>
            </a:pPr>
            <a:r>
              <a:rPr lang="en-US" altLang="zh-CN" b="1" dirty="0" smtClean="0"/>
              <a:t>Iterative Improvement for MaxSAT</a:t>
            </a:r>
          </a:p>
          <a:p>
            <a:r>
              <a:rPr lang="en-US" altLang="zh-CN" sz="2625" dirty="0" smtClean="0"/>
              <a:t>S := a random complete assignment;</a:t>
            </a:r>
          </a:p>
          <a:p>
            <a:r>
              <a:rPr lang="en-US" altLang="zh-CN" sz="2625" dirty="0" smtClean="0"/>
              <a:t>while (1)</a:t>
            </a:r>
          </a:p>
          <a:p>
            <a:pPr lvl="1"/>
            <a:r>
              <a:rPr lang="en-US" altLang="zh-CN" sz="2625" dirty="0" smtClean="0"/>
              <a:t>if (exist </a:t>
            </a:r>
            <a:r>
              <a:rPr lang="en-US" altLang="zh-CN" sz="2625" dirty="0" smtClean="0">
                <a:sym typeface="+mn-ea"/>
              </a:rPr>
              <a:t>variables with positive score</a:t>
            </a:r>
            <a:r>
              <a:rPr lang="en-US" altLang="zh-CN" sz="2625" dirty="0" smtClean="0"/>
              <a:t>) </a:t>
            </a:r>
          </a:p>
          <a:p>
            <a:pPr lvl="2"/>
            <a:r>
              <a:rPr lang="en-US" altLang="zh-CN" sz="2625" dirty="0" smtClean="0"/>
              <a:t>x := a variable </a:t>
            </a:r>
            <a:r>
              <a:rPr lang="en-US" altLang="zh-CN" sz="2625" dirty="0" smtClean="0">
                <a:solidFill>
                  <a:srgbClr val="FF0000"/>
                </a:solidFill>
              </a:rPr>
              <a:t>with the best positive score</a:t>
            </a:r>
            <a:r>
              <a:rPr lang="en-US" altLang="zh-CN" sz="2625" dirty="0" smtClean="0"/>
              <a:t>;</a:t>
            </a:r>
          </a:p>
          <a:p>
            <a:pPr lvl="2"/>
            <a:r>
              <a:rPr lang="en-US" altLang="zh-CN" sz="2625" dirty="0" smtClean="0"/>
              <a:t>S := S with x flipped;</a:t>
            </a:r>
          </a:p>
          <a:p>
            <a:pPr lvl="1"/>
            <a:r>
              <a:rPr lang="en-US" altLang="zh-CN" sz="2625" dirty="0" smtClean="0"/>
              <a:t>else </a:t>
            </a:r>
          </a:p>
          <a:p>
            <a:pPr lvl="2"/>
            <a:r>
              <a:rPr lang="en-US" altLang="zh-CN" sz="2625" dirty="0" smtClean="0"/>
              <a:t>return S;</a:t>
            </a:r>
            <a:endParaRPr lang="en-US" altLang="zh-CN" sz="2250" dirty="0" smtClean="0"/>
          </a:p>
          <a:p>
            <a:endParaRPr lang="zh-CN" altLang="en-US" sz="3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Minimum Vertex Cover</a:t>
            </a:r>
          </a:p>
        </p:txBody>
      </p:sp>
      <p:sp>
        <p:nvSpPr>
          <p:cNvPr id="3" name="内容占位符 2"/>
          <p:cNvSpPr>
            <a:spLocks noGrp="1"/>
          </p:cNvSpPr>
          <p:nvPr>
            <p:ph idx="1"/>
          </p:nvPr>
        </p:nvSpPr>
        <p:spPr/>
        <p:txBody>
          <a:bodyPr>
            <a:normAutofit/>
          </a:bodyPr>
          <a:lstStyle/>
          <a:p>
            <a:r>
              <a:rPr lang="en-US" altLang="zh-CN" dirty="0"/>
              <a:t>Given a graph G=(V,E</a:t>
            </a:r>
            <a:r>
              <a:rPr lang="en-US" altLang="zh-CN" dirty="0" smtClean="0"/>
              <a:t>)</a:t>
            </a:r>
          </a:p>
          <a:p>
            <a:pPr lvl="1"/>
            <a:r>
              <a:rPr lang="en-US" altLang="zh-CN" sz="2400" dirty="0"/>
              <a:t>A</a:t>
            </a:r>
            <a:r>
              <a:rPr lang="en-US" altLang="zh-CN" sz="2400" dirty="0" smtClean="0"/>
              <a:t> </a:t>
            </a:r>
            <a:r>
              <a:rPr lang="en-US" altLang="zh-CN" sz="2400" dirty="0">
                <a:ln w="22225">
                  <a:solidFill>
                    <a:schemeClr val="accent2"/>
                  </a:solidFill>
                  <a:prstDash val="solid"/>
                </a:ln>
                <a:solidFill>
                  <a:schemeClr val="accent2">
                    <a:lumMod val="40000"/>
                    <a:lumOff val="60000"/>
                  </a:schemeClr>
                </a:solidFill>
                <a:effectLst/>
              </a:rPr>
              <a:t>vertex cover</a:t>
            </a:r>
            <a:r>
              <a:rPr lang="en-US" altLang="zh-CN" sz="2400" dirty="0"/>
              <a:t> is a vertex subset C such that every edge in G has at least one vertex in C</a:t>
            </a:r>
            <a:r>
              <a:rPr lang="en-US" altLang="zh-CN" sz="2400" dirty="0" smtClean="0"/>
              <a:t>.</a:t>
            </a:r>
          </a:p>
          <a:p>
            <a:pPr marL="457200" lvl="0" indent="-457200"/>
            <a:r>
              <a:rPr lang="en-US" dirty="0" smtClean="0">
                <a:sym typeface="+mn-ea"/>
              </a:rPr>
              <a:t>Problem: </a:t>
            </a:r>
            <a:r>
              <a:rPr lang="en-US" altLang="zh-CN" sz="2400" dirty="0">
                <a:sym typeface="+mn-ea"/>
              </a:rPr>
              <a:t>Find a vertex cover with the minimum size, i.e., cover all edges with the least vertices.</a:t>
            </a:r>
          </a:p>
          <a:p>
            <a:pPr marL="457200" lvl="0" indent="-457200"/>
            <a:r>
              <a:rPr lang="en-US" altLang="zh-CN" dirty="0">
                <a:sym typeface="+mn-ea"/>
              </a:rPr>
              <a:t>Applications: </a:t>
            </a:r>
            <a:r>
              <a:rPr lang="en-US" altLang="zh-CN" sz="2400" dirty="0">
                <a:sym typeface="+mn-ea"/>
              </a:rPr>
              <a:t>Monitoring link failures in network (at which nodes of the network to put the monitor, so that we can know all the status of the every linkage)</a:t>
            </a:r>
          </a:p>
          <a:p>
            <a:pPr lvl="1"/>
            <a:endParaRPr lang="en-US" altLang="zh-CN" dirty="0" smtClean="0"/>
          </a:p>
          <a:p>
            <a:pPr lvl="1"/>
            <a:endParaRPr lang="en-US" altLang="zh-CN" dirty="0"/>
          </a:p>
          <a:p>
            <a:endParaRPr lang="en-US" altLang="zh-CN" dirty="0"/>
          </a:p>
          <a:p>
            <a:endParaRPr lang="en-US" altLang="zh-CN" dirty="0"/>
          </a:p>
          <a:p>
            <a:endParaRPr lang="en-US" altLang="zh-CN" dirty="0">
              <a:sym typeface="+mn-ea"/>
            </a:endParaRPr>
          </a:p>
          <a:p>
            <a:endParaRPr lang="en-US" altLang="zh-CN" dirty="0">
              <a:sym typeface="+mn-ea"/>
            </a:endParaRPr>
          </a:p>
          <a:p>
            <a:pPr marL="0" indent="0">
              <a:buNone/>
            </a:pPr>
            <a:endParaRPr lang="en-US" altLang="zh-CN" dirty="0"/>
          </a:p>
        </p:txBody>
      </p:sp>
      <p:pic>
        <p:nvPicPr>
          <p:cNvPr id="6" name="图片 5" descr="KD]SW84QR8A{[9Q5RPIK~Y1"/>
          <p:cNvPicPr>
            <a:picLocks noChangeAspect="1"/>
          </p:cNvPicPr>
          <p:nvPr/>
        </p:nvPicPr>
        <p:blipFill>
          <a:blip r:embed="rId2"/>
          <a:stretch>
            <a:fillRect/>
          </a:stretch>
        </p:blipFill>
        <p:spPr>
          <a:xfrm>
            <a:off x="2484120" y="5157470"/>
            <a:ext cx="4123690" cy="117856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245"/>
            <a:ext cx="8294370" cy="5286375"/>
          </a:xfrm>
        </p:spPr>
        <p:txBody>
          <a:bodyPr>
            <a:normAutofit/>
          </a:bodyPr>
          <a:lstStyle/>
          <a:p>
            <a:pPr>
              <a:buNone/>
            </a:pPr>
            <a:r>
              <a:rPr lang="en-US" altLang="zh-CN" b="1" dirty="0" smtClean="0"/>
              <a:t>Invariant of Iterative Improvement for SAT</a:t>
            </a:r>
          </a:p>
          <a:p>
            <a:pPr>
              <a:buNone/>
            </a:pPr>
            <a:r>
              <a:rPr lang="en-US" altLang="zh-CN" b="1" dirty="0" smtClean="0"/>
              <a:t>GSAT [Selman et al, AAAI 1992]</a:t>
            </a:r>
          </a:p>
          <a:p>
            <a:pPr>
              <a:buNone/>
            </a:pPr>
            <a:endParaRPr lang="en-US" altLang="zh-CN" b="1" dirty="0" smtClean="0"/>
          </a:p>
          <a:p>
            <a:r>
              <a:rPr lang="en-US" altLang="zh-CN" sz="2625" dirty="0" smtClean="0"/>
              <a:t>S := a random complete assignment;</a:t>
            </a:r>
          </a:p>
          <a:p>
            <a:r>
              <a:rPr lang="en-US" altLang="zh-CN" sz="2625" dirty="0" smtClean="0"/>
              <a:t>while (!termination condition)</a:t>
            </a:r>
          </a:p>
          <a:p>
            <a:pPr lvl="2"/>
            <a:r>
              <a:rPr lang="en-US" altLang="zh-CN" sz="2625" dirty="0" smtClean="0"/>
              <a:t>if (S is a solution) return S;</a:t>
            </a:r>
          </a:p>
          <a:p>
            <a:pPr lvl="2"/>
            <a:r>
              <a:rPr lang="en-US" altLang="zh-CN" sz="2625" dirty="0" smtClean="0"/>
              <a:t>x := a variable </a:t>
            </a:r>
            <a:r>
              <a:rPr lang="en-US" altLang="zh-CN" sz="2625" dirty="0" smtClean="0">
                <a:solidFill>
                  <a:srgbClr val="FF0000"/>
                </a:solidFill>
              </a:rPr>
              <a:t>with the best score</a:t>
            </a:r>
            <a:r>
              <a:rPr lang="en-US" altLang="zh-CN" sz="2625" dirty="0" smtClean="0"/>
              <a:t>;</a:t>
            </a:r>
          </a:p>
          <a:p>
            <a:pPr lvl="2"/>
            <a:r>
              <a:rPr lang="en-US" altLang="zh-CN" sz="2625" dirty="0" smtClean="0"/>
              <a:t>S := S with x flipped;</a:t>
            </a:r>
            <a:endParaRPr lang="en-US" altLang="zh-CN" sz="2185" dirty="0" smtClean="0"/>
          </a:p>
          <a:p>
            <a:pPr marL="457200" lvl="0" indent="-457200"/>
            <a:r>
              <a:rPr lang="en-US" altLang="zh-CN" sz="3000" dirty="0" smtClean="0"/>
              <a:t>return S;</a:t>
            </a:r>
            <a:endParaRPr lang="en-US" altLang="zh-CN" sz="2570" dirty="0" smtClean="0"/>
          </a:p>
          <a:p>
            <a:endParaRPr lang="zh-CN" altLang="en-US" sz="3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71472" y="428604"/>
            <a:ext cx="7643866" cy="583565"/>
          </a:xfrm>
          <a:prstGeom prst="rect">
            <a:avLst/>
          </a:prstGeom>
          <a:noFill/>
        </p:spPr>
        <p:txBody>
          <a:bodyPr wrap="square" rtlCol="0">
            <a:spAutoFit/>
          </a:bodyPr>
          <a:lstStyle/>
          <a:p>
            <a:r>
              <a:rPr lang="en-US" altLang="zh-CN" sz="3200" dirty="0" smtClean="0"/>
              <a:t>GSAT, from paper </a:t>
            </a:r>
            <a:r>
              <a:rPr lang="en-US" altLang="zh-CN" sz="2800" dirty="0" smtClean="0"/>
              <a:t>[</a:t>
            </a:r>
            <a:r>
              <a:rPr lang="en-US" sz="2800" dirty="0" smtClean="0"/>
              <a:t>Selman, et al, 1992]</a:t>
            </a:r>
            <a:endParaRPr lang="zh-CN" altLang="en-US" sz="2800" dirty="0"/>
          </a:p>
        </p:txBody>
      </p:sp>
      <p:sp>
        <p:nvSpPr>
          <p:cNvPr id="2" name="内容占位符 1"/>
          <p:cNvSpPr>
            <a:spLocks noGrp="1"/>
          </p:cNvSpPr>
          <p:nvPr>
            <p:ph idx="1"/>
          </p:nvPr>
        </p:nvSpPr>
        <p:spPr/>
        <p:txBody>
          <a:bodyPr/>
          <a:lstStyle/>
          <a:p>
            <a:endParaRPr lang="zh-CN" altLang="en-US"/>
          </a:p>
        </p:txBody>
      </p:sp>
      <p:pic>
        <p:nvPicPr>
          <p:cNvPr id="3" name="图片 2" descr="~KWSO0F2@`IB6$YP{IK4(QK"/>
          <p:cNvPicPr>
            <a:picLocks noChangeAspect="1"/>
          </p:cNvPicPr>
          <p:nvPr/>
        </p:nvPicPr>
        <p:blipFill>
          <a:blip r:embed="rId2"/>
          <a:stretch>
            <a:fillRect/>
          </a:stretch>
        </p:blipFill>
        <p:spPr>
          <a:xfrm>
            <a:off x="459105" y="1337945"/>
            <a:ext cx="6531610" cy="461962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rii.jpg"/>
          <p:cNvPicPr>
            <a:picLocks noGrp="1" noChangeAspect="1"/>
          </p:cNvPicPr>
          <p:nvPr>
            <p:ph idx="1"/>
          </p:nvPr>
        </p:nvPicPr>
        <p:blipFill>
          <a:blip r:embed="rId2"/>
          <a:stretch>
            <a:fillRect/>
          </a:stretch>
        </p:blipFill>
        <p:spPr>
          <a:xfrm>
            <a:off x="1119674" y="1000109"/>
            <a:ext cx="5824051" cy="4829986"/>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search steps:</a:t>
            </a:r>
          </a:p>
          <a:p>
            <a:pPr>
              <a:buNone/>
            </a:pPr>
            <a:r>
              <a:rPr lang="en-US" altLang="zh-CN" b="1" dirty="0" smtClean="0"/>
              <a:t>	   </a:t>
            </a:r>
            <a:r>
              <a:rPr lang="en-US" altLang="zh-CN" dirty="0" smtClean="0"/>
              <a:t>– </a:t>
            </a:r>
            <a:r>
              <a:rPr lang="en-US" altLang="zh-CN" sz="2800" dirty="0" smtClean="0"/>
              <a:t>with probability p, choose a variable appearing in  </a:t>
            </a:r>
          </a:p>
          <a:p>
            <a:pPr>
              <a:buNone/>
            </a:pPr>
            <a:r>
              <a:rPr lang="en-US" altLang="zh-CN" sz="2800" dirty="0" smtClean="0"/>
              <a:t>            an unsatisfied clause randomly</a:t>
            </a:r>
            <a:endParaRPr lang="zh-CN" altLang="en-US" sz="2800" dirty="0" smtClean="0"/>
          </a:p>
          <a:p>
            <a:pPr>
              <a:buNone/>
            </a:pPr>
            <a:r>
              <a:rPr lang="en-US" altLang="zh-CN" sz="2800" dirty="0" smtClean="0"/>
              <a:t>	   –  otherwise, select a variable with the best score</a:t>
            </a:r>
          </a:p>
        </p:txBody>
      </p:sp>
      <p:sp>
        <p:nvSpPr>
          <p:cNvPr id="7" name="TextBox 6"/>
          <p:cNvSpPr txBox="1"/>
          <p:nvPr/>
        </p:nvSpPr>
        <p:spPr>
          <a:xfrm>
            <a:off x="571472" y="428604"/>
            <a:ext cx="8143932" cy="584775"/>
          </a:xfrm>
          <a:prstGeom prst="rect">
            <a:avLst/>
          </a:prstGeom>
          <a:noFill/>
        </p:spPr>
        <p:txBody>
          <a:bodyPr wrap="square" rtlCol="0">
            <a:spAutoFit/>
          </a:bodyPr>
          <a:lstStyle/>
          <a:p>
            <a:r>
              <a:rPr lang="en-US" altLang="zh-CN" sz="3200" dirty="0" smtClean="0"/>
              <a:t>GWSAT </a:t>
            </a:r>
            <a:r>
              <a:rPr lang="en-US" altLang="zh-CN" sz="2800" dirty="0" smtClean="0"/>
              <a:t>[</a:t>
            </a:r>
            <a:r>
              <a:rPr lang="de-DE" sz="2800" dirty="0" smtClean="0"/>
              <a:t>Bart Selman and Henry Kautz</a:t>
            </a:r>
            <a:r>
              <a:rPr lang="en-US" sz="2800" dirty="0" smtClean="0"/>
              <a:t>, 1993]</a:t>
            </a:r>
            <a:endParaRPr lang="zh-CN" alt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571612"/>
            <a:ext cx="4714908" cy="5643602"/>
          </a:xfrm>
        </p:spPr>
        <p:txBody>
          <a:bodyPr>
            <a:noAutofit/>
          </a:bodyPr>
          <a:lstStyle/>
          <a:p>
            <a:r>
              <a:rPr lang="en-US" altLang="zh-CN" sz="2000" b="1" dirty="0" smtClean="0"/>
              <a:t>procedure </a:t>
            </a:r>
            <a:r>
              <a:rPr lang="en-US" altLang="zh-CN" sz="2000" b="1" i="1" dirty="0" smtClean="0"/>
              <a:t>SLS-Decision(</a:t>
            </a:r>
            <a:r>
              <a:rPr lang="el-GR" altLang="zh-CN" sz="2000" b="1" i="1" dirty="0" smtClean="0"/>
              <a:t>π)</a:t>
            </a:r>
          </a:p>
          <a:p>
            <a:pPr lvl="1"/>
            <a:r>
              <a:rPr lang="en-US" altLang="zh-CN" sz="2000" b="1" dirty="0" smtClean="0"/>
              <a:t>input: </a:t>
            </a:r>
            <a:r>
              <a:rPr lang="en-US" altLang="zh-CN" sz="2000" b="1" i="1" dirty="0" smtClean="0"/>
              <a:t>problem instance </a:t>
            </a:r>
            <a:r>
              <a:rPr lang="el-GR" altLang="zh-CN" sz="2000" b="1" i="1" dirty="0" smtClean="0"/>
              <a:t>π ∈ Π</a:t>
            </a:r>
            <a:endParaRPr lang="zh-CN" altLang="en-US" sz="2000" i="1" dirty="0" smtClean="0"/>
          </a:p>
          <a:p>
            <a:pPr lvl="1"/>
            <a:r>
              <a:rPr lang="en-US" altLang="zh-CN" sz="2000" b="1" dirty="0" smtClean="0"/>
              <a:t>output: </a:t>
            </a:r>
            <a:r>
              <a:rPr lang="en-US" altLang="zh-CN" sz="2000" b="1" i="1" dirty="0" smtClean="0"/>
              <a:t>solution s ∈ S(π) or ∅</a:t>
            </a:r>
          </a:p>
          <a:p>
            <a:pPr>
              <a:buNone/>
            </a:pPr>
            <a:r>
              <a:rPr lang="en-US" altLang="zh-CN" sz="2000" dirty="0" smtClean="0"/>
              <a:t>		(</a:t>
            </a:r>
            <a:r>
              <a:rPr lang="en-US" altLang="zh-CN" sz="2000" i="1" dirty="0" smtClean="0"/>
              <a:t>s) := init(</a:t>
            </a:r>
            <a:r>
              <a:rPr lang="el-GR" altLang="zh-CN" sz="2000" i="1" dirty="0" smtClean="0"/>
              <a:t>π</a:t>
            </a:r>
            <a:r>
              <a:rPr lang="en-US" altLang="zh-CN" sz="2000" i="1" dirty="0" smtClean="0"/>
              <a:t>);</a:t>
            </a:r>
          </a:p>
          <a:p>
            <a:pPr>
              <a:buNone/>
            </a:pPr>
            <a:r>
              <a:rPr lang="en-US" altLang="zh-CN" sz="2000" b="1" dirty="0" smtClean="0"/>
              <a:t>		while not </a:t>
            </a:r>
            <a:r>
              <a:rPr lang="en-US" altLang="zh-CN" sz="2000" i="1" dirty="0" smtClean="0"/>
              <a:t>terminate(π, s) </a:t>
            </a:r>
            <a:r>
              <a:rPr lang="en-US" altLang="zh-CN" sz="2000" b="1" i="1" dirty="0" smtClean="0"/>
              <a:t>do</a:t>
            </a:r>
          </a:p>
          <a:p>
            <a:pPr>
              <a:buNone/>
            </a:pPr>
            <a:r>
              <a:rPr lang="en-US" altLang="zh-CN" sz="2000" dirty="0" smtClean="0"/>
              <a:t>		        s := step(</a:t>
            </a:r>
            <a:r>
              <a:rPr lang="el-GR" altLang="zh-CN" sz="2000" dirty="0" smtClean="0"/>
              <a:t>π, </a:t>
            </a:r>
            <a:r>
              <a:rPr lang="en-US" altLang="zh-CN" sz="2000" dirty="0" smtClean="0"/>
              <a:t>s);</a:t>
            </a:r>
          </a:p>
          <a:p>
            <a:pPr>
              <a:buNone/>
            </a:pPr>
            <a:r>
              <a:rPr lang="en-US" altLang="zh-CN" sz="2000" dirty="0" smtClean="0"/>
              <a:t>		if s ∈ S(</a:t>
            </a:r>
            <a:r>
              <a:rPr lang="el-GR" altLang="zh-CN" sz="2000" dirty="0" smtClean="0"/>
              <a:t>π) </a:t>
            </a:r>
            <a:r>
              <a:rPr lang="en-US" altLang="zh-CN" sz="2000" dirty="0" smtClean="0"/>
              <a:t>then</a:t>
            </a:r>
          </a:p>
          <a:p>
            <a:pPr>
              <a:buNone/>
            </a:pPr>
            <a:r>
              <a:rPr lang="en-US" altLang="zh-CN" sz="2000" dirty="0" smtClean="0"/>
              <a:t>		       return s</a:t>
            </a:r>
          </a:p>
          <a:p>
            <a:pPr>
              <a:buNone/>
            </a:pPr>
            <a:r>
              <a:rPr lang="en-US" altLang="zh-CN" sz="2000" dirty="0" smtClean="0"/>
              <a:t>		else</a:t>
            </a:r>
          </a:p>
          <a:p>
            <a:pPr>
              <a:buNone/>
            </a:pPr>
            <a:r>
              <a:rPr lang="en-US" altLang="zh-CN" sz="2000" dirty="0" smtClean="0"/>
              <a:t>		       return ∅</a:t>
            </a:r>
          </a:p>
        </p:txBody>
      </p:sp>
      <p:sp>
        <p:nvSpPr>
          <p:cNvPr id="4" name="内容占位符 2"/>
          <p:cNvSpPr txBox="1"/>
          <p:nvPr/>
        </p:nvSpPr>
        <p:spPr>
          <a:xfrm>
            <a:off x="4429124" y="1500150"/>
            <a:ext cx="4357718" cy="535785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procedure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SLS-Minimization(</a:t>
            </a:r>
            <a:r>
              <a:rPr kumimoji="0" lang="el-GR" altLang="zh-CN" sz="2000" b="1" i="1" u="none" strike="noStrike" kern="1200" cap="none" spc="0" normalizeH="0" baseline="0" noProof="0" dirty="0" smtClean="0">
                <a:ln>
                  <a:noFill/>
                </a:ln>
                <a:solidFill>
                  <a:schemeClr val="tx1"/>
                </a:solidFill>
                <a:effectLst/>
                <a:uLnTx/>
                <a:uFillTx/>
                <a:latin typeface="+mn-lt"/>
                <a:ea typeface="+mn-ea"/>
                <a:cs typeface="+mn-cs"/>
              </a:rPr>
              <a:t>π)</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input: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problem instance </a:t>
            </a:r>
            <a:r>
              <a:rPr kumimoji="0" lang="el-GR" altLang="zh-CN" sz="2000" b="1" i="1" u="none" strike="noStrike" kern="1200" cap="none" spc="0" normalizeH="0" baseline="0" noProof="0" dirty="0" smtClean="0">
                <a:ln>
                  <a:noFill/>
                </a:ln>
                <a:solidFill>
                  <a:schemeClr val="tx1"/>
                </a:solidFill>
                <a:effectLst/>
                <a:uLnTx/>
                <a:uFillTx/>
                <a:latin typeface="+mn-lt"/>
                <a:ea typeface="+mn-ea"/>
                <a:cs typeface="+mn-cs"/>
              </a:rPr>
              <a:t>π ∈ Π</a:t>
            </a:r>
            <a:endParaRPr kumimoji="0" lang="zh-CN" altLang="en-US" sz="2000" b="0" i="1"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output: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solution s ∈ S(π) or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s) := init(</a:t>
            </a:r>
            <a:r>
              <a:rPr kumimoji="0" lang="el-GR" altLang="zh-CN" sz="2000" b="0" i="1" u="none" strike="noStrike" kern="1200" cap="none" spc="0" normalizeH="0" baseline="0" noProof="0" dirty="0" smtClean="0">
                <a:ln>
                  <a:noFill/>
                </a:ln>
                <a:solidFill>
                  <a:schemeClr val="tx1"/>
                </a:solidFill>
                <a:effectLst/>
                <a:uLnTx/>
                <a:uFillTx/>
                <a:latin typeface="+mn-lt"/>
                <a:ea typeface="+mn-ea"/>
                <a:cs typeface="+mn-cs"/>
              </a:rPr>
              <a:t>π</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s* := 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while not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terminate(π, s)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do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s := step(</a:t>
            </a:r>
            <a:r>
              <a:rPr kumimoji="0" lang="el-GR" altLang="zh-CN" sz="2000" b="0" i="0" u="none" strike="noStrike" kern="1200" cap="none" spc="0" normalizeH="0" baseline="0" noProof="0" dirty="0" smtClean="0">
                <a:ln>
                  <a:noFill/>
                </a:ln>
                <a:solidFill>
                  <a:schemeClr val="tx1"/>
                </a:solidFill>
                <a:effectLst/>
                <a:uLnTx/>
                <a:uFillTx/>
                <a:latin typeface="+mn-lt"/>
                <a:ea typeface="+mn-ea"/>
                <a:cs typeface="+mn-cs"/>
              </a:rPr>
              <a:t>π,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if f(π, s) &lt; f(π, 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s* := 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if s* ∈ S(</a:t>
            </a:r>
            <a:r>
              <a:rPr kumimoji="0" lang="el-GR" altLang="zh-CN" sz="2000" b="0" i="0" u="none" strike="noStrike" kern="1200" cap="none" spc="0" normalizeH="0" baseline="0" noProof="0" dirty="0" smtClean="0">
                <a:ln>
                  <a:noFill/>
                </a:ln>
                <a:solidFill>
                  <a:schemeClr val="tx1"/>
                </a:solidFill>
                <a:effectLst/>
                <a:uLnTx/>
                <a:uFillTx/>
                <a:latin typeface="+mn-lt"/>
                <a:ea typeface="+mn-ea"/>
                <a:cs typeface="+mn-cs"/>
              </a:rPr>
              <a:t>π)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then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return 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return ∅</a:t>
            </a:r>
          </a:p>
        </p:txBody>
      </p:sp>
      <p:sp>
        <p:nvSpPr>
          <p:cNvPr id="5" name="标题 1"/>
          <p:cNvSpPr>
            <a:spLocks noGrp="1"/>
          </p:cNvSpPr>
          <p:nvPr>
            <p:ph type="title"/>
          </p:nvPr>
        </p:nvSpPr>
        <p:spPr>
          <a:xfrm>
            <a:off x="500034" y="142852"/>
            <a:ext cx="8229600" cy="1143000"/>
          </a:xfrm>
        </p:spPr>
        <p:txBody>
          <a:bodyPr>
            <a:normAutofit/>
          </a:bodyPr>
          <a:lstStyle/>
          <a:p>
            <a:r>
              <a:rPr lang="en-US" altLang="zh-CN" dirty="0" smtClean="0"/>
              <a:t>General SLS Framework</a:t>
            </a:r>
            <a:endParaRPr lang="zh-CN" altLang="en-US" dirty="0"/>
          </a:p>
        </p:txBody>
      </p:sp>
      <p:sp>
        <p:nvSpPr>
          <p:cNvPr id="2" name="矩形 1"/>
          <p:cNvSpPr/>
          <p:nvPr/>
        </p:nvSpPr>
        <p:spPr>
          <a:xfrm>
            <a:off x="5652135" y="4149090"/>
            <a:ext cx="2376170" cy="648335"/>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标注 5"/>
          <p:cNvSpPr/>
          <p:nvPr/>
        </p:nvSpPr>
        <p:spPr>
          <a:xfrm>
            <a:off x="7164070" y="2708910"/>
            <a:ext cx="1659255" cy="611505"/>
          </a:xfrm>
          <a:prstGeom prst="wedgeRectCallout">
            <a:avLst>
              <a:gd name="adj1" fmla="val -23125"/>
              <a:gd name="adj2" fmla="val 177725"/>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why? when can be ommitted?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28736"/>
            <a:ext cx="8329642" cy="5214974"/>
          </a:xfrm>
        </p:spPr>
        <p:txBody>
          <a:bodyPr>
            <a:normAutofit/>
          </a:bodyPr>
          <a:lstStyle/>
          <a:p>
            <a:r>
              <a:rPr lang="en-US" altLang="zh-CN" dirty="0" smtClean="0"/>
              <a:t>Simple SLS Methods</a:t>
            </a:r>
          </a:p>
          <a:p>
            <a:pPr lvl="1"/>
            <a:r>
              <a:rPr lang="en-US" altLang="zh-CN" dirty="0" smtClean="0"/>
              <a:t>Random Walk(RW) (recall)</a:t>
            </a:r>
          </a:p>
          <a:p>
            <a:pPr lvl="1"/>
            <a:r>
              <a:rPr lang="en-US" altLang="zh-CN" dirty="0" smtClean="0"/>
              <a:t>Iterative Improvement(II) and Randomized Iterative Improvement(RII) (recall)</a:t>
            </a:r>
          </a:p>
          <a:p>
            <a:pPr lvl="1"/>
            <a:r>
              <a:rPr lang="en-US" altLang="zh-CN" dirty="0" smtClean="0"/>
              <a:t>Variable Neighbourhood Descent (VND)</a:t>
            </a:r>
          </a:p>
          <a:p>
            <a:pPr lvl="1"/>
            <a:r>
              <a:rPr lang="en-US" altLang="zh-CN" dirty="0" smtClean="0"/>
              <a:t>Simulated Annealing(SA)</a:t>
            </a:r>
          </a:p>
        </p:txBody>
      </p:sp>
      <p:sp>
        <p:nvSpPr>
          <p:cNvPr id="4" name="标题 1"/>
          <p:cNvSpPr>
            <a:spLocks noGrp="1"/>
          </p:cNvSpPr>
          <p:nvPr>
            <p:ph type="title"/>
          </p:nvPr>
        </p:nvSpPr>
        <p:spPr>
          <a:xfrm>
            <a:off x="500034" y="142852"/>
            <a:ext cx="8229600" cy="1143000"/>
          </a:xfrm>
        </p:spPr>
        <p:txBody>
          <a:bodyPr>
            <a:normAutofit/>
          </a:bodyPr>
          <a:lstStyle/>
          <a:p>
            <a:r>
              <a:rPr lang="en-US" altLang="zh-CN" dirty="0" smtClean="0"/>
              <a:t>Simple SLS Methods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4911741"/>
          </a:xfrm>
        </p:spPr>
        <p:txBody>
          <a:bodyPr>
            <a:normAutofit fontScale="92500"/>
          </a:bodyPr>
          <a:lstStyle/>
          <a:p>
            <a:pPr>
              <a:buNone/>
            </a:pPr>
            <a:r>
              <a:rPr lang="en-US" altLang="zh-CN" dirty="0" smtClean="0">
                <a:solidFill>
                  <a:srgbClr val="3333CC"/>
                </a:solidFill>
              </a:rPr>
              <a:t>An example trade-off:</a:t>
            </a:r>
          </a:p>
          <a:p>
            <a:r>
              <a:rPr lang="en-US" altLang="zh-CN" dirty="0" smtClean="0"/>
              <a:t>Using larger neighbourhoods can improve performance of II(and other SLS methods).</a:t>
            </a:r>
          </a:p>
          <a:p>
            <a:r>
              <a:rPr lang="en-US" altLang="zh-CN" dirty="0" smtClean="0"/>
              <a:t>But: time required for determining improving search steps increases with neighbhourhood size.</a:t>
            </a:r>
          </a:p>
          <a:p>
            <a:endParaRPr lang="en-US" altLang="zh-CN" dirty="0" smtClean="0"/>
          </a:p>
          <a:p>
            <a:pPr>
              <a:buNone/>
            </a:pPr>
            <a:r>
              <a:rPr lang="en-US" altLang="zh-CN" dirty="0" smtClean="0">
                <a:solidFill>
                  <a:srgbClr val="3333CC"/>
                </a:solidFill>
              </a:rPr>
              <a:t>More general trade-off:</a:t>
            </a:r>
          </a:p>
          <a:p>
            <a:r>
              <a:rPr lang="en-US" altLang="zh-CN" dirty="0" smtClean="0"/>
              <a:t>Effectiveness </a:t>
            </a:r>
            <a:r>
              <a:rPr lang="en-US" altLang="zh-CN" dirty="0" err="1" smtClean="0"/>
              <a:t>vs</a:t>
            </a:r>
            <a:r>
              <a:rPr lang="en-US" altLang="zh-CN" dirty="0" smtClean="0"/>
              <a:t> time complexity of search steps.</a:t>
            </a:r>
            <a:endParaRPr lang="zh-CN" altLang="en-US" dirty="0"/>
          </a:p>
        </p:txBody>
      </p:sp>
      <p:sp>
        <p:nvSpPr>
          <p:cNvPr id="4" name="标题 1"/>
          <p:cNvSpPr>
            <a:spLocks noGrp="1"/>
          </p:cNvSpPr>
          <p:nvPr>
            <p:ph type="title"/>
          </p:nvPr>
        </p:nvSpPr>
        <p:spPr>
          <a:xfrm>
            <a:off x="500034" y="142852"/>
            <a:ext cx="8229600" cy="1143000"/>
          </a:xfrm>
        </p:spPr>
        <p:txBody>
          <a:bodyPr>
            <a:normAutofit/>
          </a:bodyPr>
          <a:lstStyle/>
          <a:p>
            <a:r>
              <a:rPr lang="en-US" altLang="zh-CN" dirty="0" smtClean="0"/>
              <a:t>Trade-off in Local Search</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58204" cy="5429288"/>
          </a:xfrm>
        </p:spPr>
        <p:txBody>
          <a:bodyPr>
            <a:normAutofit fontScale="85000" lnSpcReduction="20000"/>
          </a:bodyPr>
          <a:lstStyle/>
          <a:p>
            <a:pPr>
              <a:buNone/>
            </a:pPr>
            <a:r>
              <a:rPr lang="en-US" altLang="zh-CN" dirty="0" smtClean="0">
                <a:solidFill>
                  <a:srgbClr val="3333CC"/>
                </a:solidFill>
              </a:rPr>
              <a:t>Variable Neighbourhood Descent</a:t>
            </a:r>
          </a:p>
          <a:p>
            <a:pPr>
              <a:buNone/>
            </a:pPr>
            <a:endParaRPr lang="en-US" altLang="zh-CN" dirty="0" smtClean="0">
              <a:solidFill>
                <a:srgbClr val="3333CC"/>
              </a:solidFill>
            </a:endParaRPr>
          </a:p>
          <a:p>
            <a:r>
              <a:rPr lang="en-US" altLang="zh-CN" dirty="0" smtClean="0"/>
              <a:t>Recall: Local minima are relative to neighbourhood relation.</a:t>
            </a:r>
          </a:p>
          <a:p>
            <a:endParaRPr lang="en-US" altLang="zh-CN" dirty="0" smtClean="0"/>
          </a:p>
          <a:p>
            <a:r>
              <a:rPr lang="en-US" altLang="zh-CN" dirty="0" smtClean="0"/>
              <a:t>Key idea: To escape from local minimum of given neighbourhood relation, switch to different neighbhourhood relation.</a:t>
            </a:r>
          </a:p>
          <a:p>
            <a:endParaRPr lang="en-US" altLang="zh-CN" dirty="0" smtClean="0"/>
          </a:p>
          <a:p>
            <a:r>
              <a:rPr lang="en-US" altLang="zh-CN" dirty="0" smtClean="0"/>
              <a:t>Use k neighbourhood relations N</a:t>
            </a:r>
            <a:r>
              <a:rPr lang="en-US" altLang="zh-CN" baseline="-25000" dirty="0" smtClean="0">
                <a:solidFill>
                  <a:schemeClr val="tx1"/>
                </a:solidFill>
                <a:uFillTx/>
              </a:rPr>
              <a:t>1</a:t>
            </a:r>
            <a:r>
              <a:rPr lang="en-US" altLang="zh-CN" dirty="0" smtClean="0"/>
              <a:t>, . . . ,</a:t>
            </a:r>
            <a:r>
              <a:rPr lang="en-US" altLang="zh-CN" dirty="0" err="1" smtClean="0"/>
              <a:t>N</a:t>
            </a:r>
            <a:r>
              <a:rPr lang="en-US" altLang="zh-CN" baseline="-25000" dirty="0" err="1" smtClean="0">
                <a:solidFill>
                  <a:schemeClr val="tx1"/>
                </a:solidFill>
                <a:uFillTx/>
              </a:rPr>
              <a:t>k</a:t>
            </a:r>
            <a:r>
              <a:rPr lang="en-US" altLang="zh-CN" dirty="0" smtClean="0"/>
              <a:t> , (typically) ordered according to increasing neighbourhood size.</a:t>
            </a:r>
          </a:p>
          <a:p>
            <a:endParaRPr lang="en-US" altLang="zh-CN" dirty="0" smtClean="0"/>
          </a:p>
          <a:p>
            <a:r>
              <a:rPr lang="en-US" altLang="zh-CN" dirty="0" smtClean="0"/>
              <a:t>Always use smallest neighbourhood that facilitates improving steps.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VND.jpg"/>
          <p:cNvPicPr>
            <a:picLocks noGrp="1" noChangeAspect="1"/>
          </p:cNvPicPr>
          <p:nvPr>
            <p:ph idx="1"/>
          </p:nvPr>
        </p:nvPicPr>
        <p:blipFill>
          <a:blip r:embed="rId2"/>
          <a:stretch>
            <a:fillRect/>
          </a:stretch>
        </p:blipFill>
        <p:spPr>
          <a:xfrm>
            <a:off x="928662" y="1285860"/>
            <a:ext cx="7193058" cy="3958444"/>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58204" cy="5429288"/>
          </a:xfrm>
        </p:spPr>
        <p:txBody>
          <a:bodyPr>
            <a:normAutofit/>
          </a:bodyPr>
          <a:lstStyle/>
          <a:p>
            <a:pPr>
              <a:buNone/>
            </a:pPr>
            <a:r>
              <a:rPr lang="en-US" altLang="zh-CN" dirty="0" smtClean="0">
                <a:solidFill>
                  <a:srgbClr val="3333CC"/>
                </a:solidFill>
              </a:rPr>
              <a:t>Think about it? How to design a VND for MaxSAT</a:t>
            </a:r>
          </a:p>
          <a:p>
            <a:pPr>
              <a:buNone/>
            </a:pPr>
            <a:endParaRPr lang="en-US" altLang="zh-CN" dirty="0" smtClean="0">
              <a:solidFill>
                <a:srgbClr val="3333CC"/>
              </a:solidFill>
            </a:endParaRPr>
          </a:p>
          <a:p>
            <a:r>
              <a:rPr lang="en-US" altLang="zh-CN" dirty="0" smtClean="0"/>
              <a:t>How to define neighbourhood relations N</a:t>
            </a:r>
            <a:r>
              <a:rPr lang="en-US" altLang="zh-CN" baseline="-25000" dirty="0" smtClean="0">
                <a:solidFill>
                  <a:schemeClr val="tx1"/>
                </a:solidFill>
                <a:uFillTx/>
              </a:rPr>
              <a:t>1</a:t>
            </a:r>
            <a:r>
              <a:rPr lang="en-US" altLang="zh-CN" dirty="0" smtClean="0"/>
              <a:t>, . . . ,</a:t>
            </a:r>
            <a:r>
              <a:rPr lang="en-US" altLang="zh-CN" dirty="0" err="1" smtClean="0"/>
              <a:t>N</a:t>
            </a:r>
            <a:r>
              <a:rPr lang="en-US" altLang="zh-CN" baseline="-25000" dirty="0" err="1" smtClean="0">
                <a:solidFill>
                  <a:schemeClr val="tx1"/>
                </a:solidFill>
                <a:uFillTx/>
              </a:rPr>
              <a:t>k</a:t>
            </a:r>
            <a:r>
              <a:rPr lang="en-US" altLang="zh-CN" dirty="0" smtClean="0"/>
              <a:t> ?</a:t>
            </a:r>
          </a:p>
          <a:p>
            <a:endParaRPr lang="en-US" altLang="zh-CN" dirty="0" smtClean="0"/>
          </a:p>
          <a:p>
            <a:r>
              <a:rPr lang="en-US" altLang="zh-CN" dirty="0" smtClean="0"/>
              <a:t>When to use a larger neighbourhood?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Traveling Salesman Problem</a:t>
            </a:r>
          </a:p>
        </p:txBody>
      </p:sp>
      <p:sp>
        <p:nvSpPr>
          <p:cNvPr id="3" name="内容占位符 2"/>
          <p:cNvSpPr>
            <a:spLocks noGrp="1"/>
          </p:cNvSpPr>
          <p:nvPr>
            <p:ph idx="1"/>
          </p:nvPr>
        </p:nvSpPr>
        <p:spPr>
          <a:xfrm>
            <a:off x="539750" y="1628696"/>
            <a:ext cx="7886700" cy="3263504"/>
          </a:xfrm>
        </p:spPr>
        <p:txBody>
          <a:bodyPr>
            <a:normAutofit fontScale="90000" lnSpcReduction="20000"/>
          </a:bodyPr>
          <a:lstStyle/>
          <a:p>
            <a:pPr lvl="1"/>
            <a:r>
              <a:rPr lang="en-US" altLang="zh-CN" b="1" dirty="0" smtClean="0"/>
              <a:t>Input:</a:t>
            </a:r>
            <a:r>
              <a:rPr lang="en-US" altLang="zh-CN" dirty="0" smtClean="0"/>
              <a:t> </a:t>
            </a:r>
            <a:r>
              <a:rPr lang="en-US" altLang="zh-CN" dirty="0"/>
              <a:t>A weighted graph </a:t>
            </a:r>
            <a:r>
              <a:rPr lang="en-US" altLang="zh-CN" i="1" dirty="0"/>
              <a:t>G</a:t>
            </a:r>
            <a:r>
              <a:rPr lang="en-US" altLang="zh-CN" dirty="0"/>
              <a:t>.</a:t>
            </a:r>
          </a:p>
          <a:p>
            <a:pPr lvl="1"/>
            <a:r>
              <a:rPr lang="en-US" altLang="zh-CN" b="1" dirty="0"/>
              <a:t>Problem:</a:t>
            </a:r>
            <a:r>
              <a:rPr lang="en-US" altLang="zh-CN" dirty="0"/>
              <a:t> Find the cycle of minimum cost visiting all of the vertices of </a:t>
            </a:r>
            <a:r>
              <a:rPr lang="en-US" altLang="zh-CN" i="1" dirty="0"/>
              <a:t>G</a:t>
            </a:r>
            <a:r>
              <a:rPr lang="en-US" altLang="zh-CN" dirty="0"/>
              <a:t> exactly once</a:t>
            </a:r>
            <a:r>
              <a:rPr lang="en-US" altLang="zh-CN" dirty="0" smtClean="0"/>
              <a:t>.</a:t>
            </a:r>
          </a:p>
          <a:p>
            <a:pPr lvl="1"/>
            <a:r>
              <a:rPr lang="en-US" altLang="zh-CN" dirty="0" smtClean="0"/>
              <a:t>Application: optimizing </a:t>
            </a:r>
            <a:r>
              <a:rPr lang="en-US" altLang="zh-CN" dirty="0"/>
              <a:t>the </a:t>
            </a:r>
            <a:r>
              <a:rPr lang="en-US" altLang="zh-CN" dirty="0" smtClean="0"/>
              <a:t>paths </a:t>
            </a:r>
            <a:r>
              <a:rPr lang="en-US" altLang="zh-CN" dirty="0"/>
              <a:t>for manufacturing equipment. For example, consider a robot arm assigned to solder all the connections on a printed circuit board. The shortest tour that visits each solder point exactly once defines the most efficient path for the robot.</a:t>
            </a:r>
            <a:endParaRPr lang="en-US" altLang="zh-CN" dirty="0" smtClean="0"/>
          </a:p>
          <a:p>
            <a:pPr lvl="1"/>
            <a:endParaRPr lang="en-US" altLang="zh-CN" dirty="0"/>
          </a:p>
          <a:p>
            <a:pPr lvl="1"/>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899" y="4725308"/>
            <a:ext cx="3653396" cy="191391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a:buNone/>
            </a:pPr>
            <a:r>
              <a:rPr lang="en-US" altLang="zh-CN" dirty="0" smtClean="0">
                <a:solidFill>
                  <a:srgbClr val="3333CC"/>
                </a:solidFill>
              </a:rPr>
              <a:t>Note:</a:t>
            </a:r>
          </a:p>
          <a:p>
            <a:r>
              <a:rPr lang="en-US" altLang="zh-CN" dirty="0" smtClean="0"/>
              <a:t>VND often performs substantially better than simple II or II in large neighbourhoods [Hansen and </a:t>
            </a:r>
            <a:r>
              <a:rPr lang="en-US" altLang="zh-CN" dirty="0" err="1" smtClean="0"/>
              <a:t>Mladenovi´c</a:t>
            </a:r>
            <a:r>
              <a:rPr lang="en-US" altLang="zh-CN" dirty="0" smtClean="0"/>
              <a:t>, 1999]</a:t>
            </a:r>
          </a:p>
          <a:p>
            <a:endParaRPr lang="en-US" altLang="zh-CN" dirty="0" smtClean="0"/>
          </a:p>
          <a:p>
            <a:r>
              <a:rPr lang="en-US" altLang="zh-CN" dirty="0" smtClean="0"/>
              <a:t>Many variants exist that switch between neighbhourhoods in different ways.</a:t>
            </a:r>
          </a:p>
          <a:p>
            <a:endParaRPr lang="en-US" altLang="zh-CN" dirty="0" smtClean="0"/>
          </a:p>
          <a:p>
            <a:r>
              <a:rPr lang="en-US" altLang="zh-CN" dirty="0" smtClean="0"/>
              <a:t>More general framework for SLS algorithms that switch between multiple neighbourhoods: Variable Neighbourhood Search (VNS) [Mladenovi´c and Hansen, 1997].</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840303"/>
          </a:xfrm>
        </p:spPr>
        <p:txBody>
          <a:bodyPr>
            <a:normAutofit fontScale="85000" lnSpcReduction="10000"/>
          </a:bodyPr>
          <a:lstStyle/>
          <a:p>
            <a:pPr>
              <a:buNone/>
            </a:pPr>
            <a:r>
              <a:rPr lang="en-US" altLang="zh-CN" b="1" dirty="0" smtClean="0">
                <a:solidFill>
                  <a:srgbClr val="3333CC"/>
                </a:solidFill>
              </a:rPr>
              <a:t>Simulated Annealing</a:t>
            </a:r>
          </a:p>
          <a:p>
            <a:pPr>
              <a:buNone/>
            </a:pPr>
            <a:r>
              <a:rPr lang="en-US" altLang="zh-CN" dirty="0" smtClean="0"/>
              <a:t>Combinatorial search technique inspired by the physical </a:t>
            </a:r>
          </a:p>
          <a:p>
            <a:pPr>
              <a:buNone/>
            </a:pPr>
            <a:r>
              <a:rPr lang="en-US" altLang="zh-CN" dirty="0" smtClean="0"/>
              <a:t>process of annealing [Kirkpatrick et al. 1983, </a:t>
            </a:r>
            <a:r>
              <a:rPr lang="en-US" altLang="zh-CN" dirty="0" err="1" smtClean="0"/>
              <a:t>Cerny</a:t>
            </a:r>
            <a:r>
              <a:rPr lang="en-US" altLang="zh-CN" dirty="0" smtClean="0"/>
              <a:t> 1985]</a:t>
            </a:r>
          </a:p>
          <a:p>
            <a:pPr>
              <a:buNone/>
            </a:pPr>
            <a:endParaRPr lang="en-US" altLang="zh-CN" dirty="0" smtClean="0"/>
          </a:p>
          <a:p>
            <a:pPr>
              <a:buNone/>
            </a:pPr>
            <a:endParaRPr lang="en-US" altLang="zh-CN" dirty="0" smtClean="0"/>
          </a:p>
          <a:p>
            <a:pPr>
              <a:buNone/>
            </a:pPr>
            <a:r>
              <a:rPr lang="en-US" altLang="zh-CN" b="1" dirty="0" smtClean="0">
                <a:solidFill>
                  <a:srgbClr val="3333CC"/>
                </a:solidFill>
              </a:rPr>
              <a:t>Outline</a:t>
            </a:r>
          </a:p>
          <a:p>
            <a:r>
              <a:rPr lang="en-US" altLang="zh-CN" dirty="0" smtClean="0"/>
              <a:t>generate a neighbour solution / state</a:t>
            </a:r>
          </a:p>
          <a:p>
            <a:r>
              <a:rPr lang="en-US" altLang="zh-CN" dirty="0" smtClean="0"/>
              <a:t>probabilistically accept the solution / state</a:t>
            </a:r>
          </a:p>
          <a:p>
            <a:pPr lvl="1"/>
            <a:r>
              <a:rPr lang="en-US" altLang="zh-CN" dirty="0" smtClean="0"/>
              <a:t>probability of acceptance depends on the objective function (energy function) difference and an additional parameter called temperature</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SA.jpg"/>
          <p:cNvPicPr>
            <a:picLocks noGrp="1" noChangeAspect="1"/>
          </p:cNvPicPr>
          <p:nvPr>
            <p:ph idx="1"/>
          </p:nvPr>
        </p:nvPicPr>
        <p:blipFill>
          <a:blip r:embed="rId2"/>
          <a:stretch>
            <a:fillRect/>
          </a:stretch>
        </p:blipFill>
        <p:spPr>
          <a:xfrm>
            <a:off x="1428728" y="1142984"/>
            <a:ext cx="5662637" cy="4989107"/>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126055"/>
          </a:xfrm>
        </p:spPr>
        <p:txBody>
          <a:bodyPr>
            <a:normAutofit fontScale="85000" lnSpcReduction="10000"/>
          </a:bodyPr>
          <a:lstStyle/>
          <a:p>
            <a:pPr>
              <a:buNone/>
            </a:pPr>
            <a:r>
              <a:rPr lang="en-US" altLang="zh-CN" b="1" dirty="0" smtClean="0"/>
              <a:t>Solution generation</a:t>
            </a:r>
          </a:p>
          <a:p>
            <a:r>
              <a:rPr lang="en-US" altLang="zh-CN" dirty="0" smtClean="0"/>
              <a:t>typically returns a random neighbouring solution</a:t>
            </a:r>
          </a:p>
          <a:p>
            <a:endParaRPr lang="en-US" altLang="zh-CN" dirty="0" smtClean="0"/>
          </a:p>
          <a:p>
            <a:pPr>
              <a:buNone/>
            </a:pPr>
            <a:r>
              <a:rPr lang="en-US" altLang="zh-CN" b="1" dirty="0" smtClean="0"/>
              <a:t>Acceptance criterion</a:t>
            </a:r>
          </a:p>
          <a:p>
            <a:r>
              <a:rPr lang="en-US" altLang="zh-CN" dirty="0" smtClean="0"/>
              <a:t>Metropolis acceptance criterion</a:t>
            </a:r>
          </a:p>
          <a:p>
            <a:pPr lvl="1"/>
            <a:r>
              <a:rPr lang="en-US" altLang="zh-CN" dirty="0" smtClean="0"/>
              <a:t>better solutions are always accepted</a:t>
            </a:r>
          </a:p>
          <a:p>
            <a:pPr lvl="1"/>
            <a:r>
              <a:rPr lang="en-US" altLang="zh-CN" dirty="0" smtClean="0"/>
              <a:t>worse solutions are accepted with probability</a:t>
            </a:r>
          </a:p>
          <a:p>
            <a:pPr>
              <a:buNone/>
            </a:pPr>
            <a:r>
              <a:rPr lang="en-US" altLang="zh-CN" dirty="0" smtClean="0"/>
              <a:t>			∼ exp{[g(s) − g(s′)]/T}</a:t>
            </a:r>
          </a:p>
          <a:p>
            <a:pPr>
              <a:buNone/>
            </a:pPr>
            <a:endParaRPr lang="en-US" altLang="zh-CN" dirty="0" smtClean="0"/>
          </a:p>
          <a:p>
            <a:pPr>
              <a:buNone/>
            </a:pPr>
            <a:r>
              <a:rPr lang="en-US" altLang="zh-CN" b="1" dirty="0" smtClean="0"/>
              <a:t>Annealing</a:t>
            </a:r>
          </a:p>
          <a:p>
            <a:r>
              <a:rPr lang="en-US" altLang="zh-CN" dirty="0" smtClean="0"/>
              <a:t>parameter T, called temperature, is slowly decreased</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329642" cy="5357850"/>
          </a:xfrm>
        </p:spPr>
        <p:txBody>
          <a:bodyPr>
            <a:normAutofit fontScale="85000" lnSpcReduction="20000"/>
          </a:bodyPr>
          <a:lstStyle/>
          <a:p>
            <a:pPr>
              <a:buNone/>
            </a:pPr>
            <a:r>
              <a:rPr lang="en-US" altLang="zh-CN" b="1" dirty="0" smtClean="0"/>
              <a:t>Generic choices for annealing schedule</a:t>
            </a:r>
          </a:p>
          <a:p>
            <a:r>
              <a:rPr lang="en-US" altLang="zh-CN" dirty="0" smtClean="0"/>
              <a:t>initial temperature T</a:t>
            </a:r>
            <a:r>
              <a:rPr lang="en-US" altLang="zh-CN" sz="2800" baseline="-25000" dirty="0" smtClean="0"/>
              <a:t>0</a:t>
            </a:r>
          </a:p>
          <a:p>
            <a:pPr lvl="1"/>
            <a:r>
              <a:rPr lang="en-US" altLang="zh-CN" dirty="0" smtClean="0"/>
              <a:t>(example: based on statistics of evaluation function)</a:t>
            </a:r>
          </a:p>
          <a:p>
            <a:pPr lvl="1"/>
            <a:endParaRPr lang="en-US" altLang="zh-CN" dirty="0" smtClean="0"/>
          </a:p>
          <a:p>
            <a:r>
              <a:rPr lang="en-US" altLang="zh-CN" dirty="0" smtClean="0"/>
              <a:t>cooling schedule— how to change temperature over time</a:t>
            </a:r>
          </a:p>
          <a:p>
            <a:pPr lvl="1"/>
            <a:r>
              <a:rPr lang="en-US" altLang="zh-CN" dirty="0" smtClean="0"/>
              <a:t>(example: geometric cooling, T</a:t>
            </a:r>
            <a:r>
              <a:rPr lang="en-US" altLang="zh-CN" baseline="-25000" dirty="0" smtClean="0"/>
              <a:t>n+1</a:t>
            </a:r>
            <a:r>
              <a:rPr lang="en-US" altLang="zh-CN" dirty="0" smtClean="0"/>
              <a:t> = a· </a:t>
            </a:r>
            <a:r>
              <a:rPr lang="en-US" altLang="zh-CN" dirty="0" err="1" smtClean="0"/>
              <a:t>T</a:t>
            </a:r>
            <a:r>
              <a:rPr lang="en-US" altLang="zh-CN" baseline="-25000" dirty="0" err="1" smtClean="0"/>
              <a:t>n</a:t>
            </a:r>
            <a:r>
              <a:rPr lang="en-US" altLang="zh-CN" dirty="0" smtClean="0"/>
              <a:t>, n = 0, 1, . . .)</a:t>
            </a:r>
          </a:p>
          <a:p>
            <a:pPr lvl="1"/>
            <a:endParaRPr lang="en-US" altLang="zh-CN" dirty="0" smtClean="0"/>
          </a:p>
          <a:p>
            <a:r>
              <a:rPr lang="en-US" altLang="zh-CN" dirty="0" smtClean="0"/>
              <a:t>number of iterations at each temperature</a:t>
            </a:r>
          </a:p>
          <a:p>
            <a:pPr lvl="1"/>
            <a:r>
              <a:rPr lang="en-US" altLang="zh-CN" dirty="0" smtClean="0"/>
              <a:t>(example: multiple of the neighbourhood size)</a:t>
            </a:r>
          </a:p>
          <a:p>
            <a:pPr lvl="1"/>
            <a:endParaRPr lang="en-US" altLang="zh-CN" dirty="0" smtClean="0"/>
          </a:p>
          <a:p>
            <a:r>
              <a:rPr lang="en-US" altLang="zh-CN" dirty="0" smtClean="0"/>
              <a:t>stopping criterion</a:t>
            </a:r>
          </a:p>
          <a:p>
            <a:pPr lvl="1"/>
            <a:r>
              <a:rPr lang="en-US" altLang="zh-CN" dirty="0" smtClean="0"/>
              <a:t>(example: no improved solution found for a number of temperature values; time limit.)</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smtClean="0"/>
              <a:t>Hybrid SLS Methods</a:t>
            </a:r>
          </a:p>
          <a:p>
            <a:pPr lvl="1"/>
            <a:r>
              <a:rPr lang="en-US" altLang="zh-CN" dirty="0" smtClean="0"/>
              <a:t>Iterated Local Search</a:t>
            </a:r>
          </a:p>
          <a:p>
            <a:pPr lvl="1"/>
            <a:r>
              <a:rPr lang="en-US" altLang="zh-CN" dirty="0" smtClean="0"/>
              <a:t>Greedy Randomized Adaptive Search</a:t>
            </a:r>
          </a:p>
          <a:p>
            <a:endParaRPr lang="zh-CN" altLang="en-US" dirty="0"/>
          </a:p>
        </p:txBody>
      </p:sp>
      <p:sp>
        <p:nvSpPr>
          <p:cNvPr id="5" name="标题 1"/>
          <p:cNvSpPr>
            <a:spLocks noGrp="1"/>
          </p:cNvSpPr>
          <p:nvPr>
            <p:ph type="title"/>
          </p:nvPr>
        </p:nvSpPr>
        <p:spPr>
          <a:xfrm>
            <a:off x="500034" y="142852"/>
            <a:ext cx="8229600" cy="1143000"/>
          </a:xfrm>
        </p:spPr>
        <p:txBody>
          <a:bodyPr>
            <a:normAutofit/>
          </a:bodyPr>
          <a:lstStyle/>
          <a:p>
            <a:r>
              <a:rPr lang="en-US" altLang="zh-CN" dirty="0" smtClean="0"/>
              <a:t>Hybrid SLS Methods</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186766" cy="4929222"/>
          </a:xfrm>
        </p:spPr>
        <p:txBody>
          <a:bodyPr>
            <a:normAutofit fontScale="85000" lnSpcReduction="20000"/>
          </a:bodyPr>
          <a:lstStyle/>
          <a:p>
            <a:pPr>
              <a:buNone/>
            </a:pPr>
            <a:r>
              <a:rPr lang="en-US" altLang="zh-CN" b="1" dirty="0" smtClean="0">
                <a:solidFill>
                  <a:srgbClr val="FF0000"/>
                </a:solidFill>
              </a:rPr>
              <a:t>Note: </a:t>
            </a:r>
            <a:r>
              <a:rPr lang="en-US" altLang="zh-CN" i="1" dirty="0" smtClean="0"/>
              <a:t>Many of the best-performing SLS algorithms</a:t>
            </a:r>
          </a:p>
          <a:p>
            <a:pPr>
              <a:buNone/>
            </a:pPr>
            <a:r>
              <a:rPr lang="en-US" altLang="zh-CN" i="1" dirty="0" smtClean="0"/>
              <a:t> are combinations of various simple local search</a:t>
            </a:r>
          </a:p>
          <a:p>
            <a:pPr>
              <a:buNone/>
            </a:pPr>
            <a:r>
              <a:rPr lang="en-US" altLang="zh-CN" i="1" dirty="0" smtClean="0"/>
              <a:t> strategies.</a:t>
            </a:r>
          </a:p>
          <a:p>
            <a:pPr>
              <a:buNone/>
            </a:pPr>
            <a:endParaRPr lang="en-US" altLang="zh-CN" i="1" dirty="0" smtClean="0"/>
          </a:p>
          <a:p>
            <a:pPr>
              <a:buNone/>
            </a:pPr>
            <a:r>
              <a:rPr lang="en-US" altLang="zh-CN" dirty="0" smtClean="0">
                <a:solidFill>
                  <a:srgbClr val="3333CC"/>
                </a:solidFill>
              </a:rPr>
              <a:t>Simple examples:</a:t>
            </a:r>
          </a:p>
          <a:p>
            <a:r>
              <a:rPr lang="en-US" altLang="zh-CN" dirty="0" smtClean="0"/>
              <a:t>Commonly used restart mechanisms can be seen as hybridizations with Uninformed Random Picking</a:t>
            </a:r>
          </a:p>
          <a:p>
            <a:r>
              <a:rPr lang="en-US" altLang="zh-CN" dirty="0" smtClean="0"/>
              <a:t>Iterative Improvement + Uninformed Random Walk = Randomized Iterative Improvement</a:t>
            </a:r>
          </a:p>
          <a:p>
            <a:endParaRPr lang="en-US" altLang="zh-CN" i="1" dirty="0" smtClean="0"/>
          </a:p>
          <a:p>
            <a:pPr>
              <a:buNone/>
            </a:pPr>
            <a:r>
              <a:rPr lang="en-US" altLang="zh-CN" dirty="0" smtClean="0"/>
              <a:t>conceptual separation of simple search </a:t>
            </a:r>
          </a:p>
          <a:p>
            <a:pPr>
              <a:buNone/>
            </a:pPr>
            <a:r>
              <a:rPr lang="en-US" altLang="zh-CN" dirty="0" smtClean="0"/>
              <a:t>strategies and (higher-level) search control</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solidFill>
                  <a:srgbClr val="3333CC"/>
                </a:solidFill>
              </a:rPr>
              <a:t>Iterated Local Search</a:t>
            </a:r>
          </a:p>
          <a:p>
            <a:r>
              <a:rPr lang="en-US" altLang="zh-CN" dirty="0" smtClean="0"/>
              <a:t>Key Idea: Use two types of search steps:</a:t>
            </a:r>
          </a:p>
          <a:p>
            <a:pPr lvl="1"/>
            <a:r>
              <a:rPr lang="en-US" altLang="zh-CN" dirty="0" smtClean="0"/>
              <a:t>subsidiary local search steps for reaching local optima as efficiently as possible (intensification)</a:t>
            </a:r>
          </a:p>
          <a:p>
            <a:pPr lvl="1"/>
            <a:r>
              <a:rPr lang="en-US" altLang="zh-CN" dirty="0" smtClean="0"/>
              <a:t>perturbation steps for effectively escaping from local optima (diversification).</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8229600" cy="1143000"/>
          </a:xfrm>
        </p:spPr>
        <p:txBody>
          <a:bodyPr>
            <a:normAutofit/>
          </a:bodyPr>
          <a:lstStyle/>
          <a:p>
            <a:r>
              <a:rPr lang="en-US" altLang="zh-CN" dirty="0" smtClean="0"/>
              <a:t>Iterated Local Search for SAT</a:t>
            </a:r>
          </a:p>
        </p:txBody>
      </p:sp>
      <p:sp>
        <p:nvSpPr>
          <p:cNvPr id="3" name="内容占位符 2"/>
          <p:cNvSpPr>
            <a:spLocks noGrp="1"/>
          </p:cNvSpPr>
          <p:nvPr>
            <p:ph idx="1"/>
          </p:nvPr>
        </p:nvSpPr>
        <p:spPr/>
        <p:txBody>
          <a:bodyPr/>
          <a:lstStyle/>
          <a:p>
            <a:r>
              <a:rPr lang="en-US" altLang="zh-CN" dirty="0" smtClean="0">
                <a:sym typeface="+mn-ea"/>
              </a:rPr>
              <a:t>S := a random complete assignment</a:t>
            </a:r>
            <a:r>
              <a:rPr lang="en-US" altLang="zh-CN"/>
              <a:t>;</a:t>
            </a:r>
          </a:p>
          <a:p>
            <a:r>
              <a:rPr lang="en-US" altLang="zh-CN"/>
              <a:t>while (</a:t>
            </a:r>
            <a:r>
              <a:rPr lang="en-US" altLang="zh-CN" i="1"/>
              <a:t>!termination condition</a:t>
            </a:r>
            <a:r>
              <a:rPr lang="en-US" altLang="zh-CN"/>
              <a:t>)</a:t>
            </a:r>
          </a:p>
          <a:p>
            <a:pPr lvl="1"/>
            <a:r>
              <a:rPr lang="en-US" altLang="zh-CN" sz="2800"/>
              <a:t>if (exsit variables with positive score)</a:t>
            </a:r>
          </a:p>
          <a:p>
            <a:pPr lvl="2"/>
            <a:r>
              <a:rPr lang="en-US" altLang="zh-CN" sz="2800"/>
              <a:t>x:= a variable with positive score;</a:t>
            </a:r>
          </a:p>
          <a:p>
            <a:pPr lvl="2"/>
            <a:r>
              <a:rPr lang="en-US" altLang="zh-CN" sz="2800"/>
              <a:t>S := S with x flipped.</a:t>
            </a:r>
          </a:p>
          <a:p>
            <a:pPr lvl="1" algn="l"/>
            <a:r>
              <a:rPr lang="en-US" altLang="zh-CN" sz="2800">
                <a:sym typeface="+mn-ea"/>
              </a:rPr>
              <a:t>else</a:t>
            </a:r>
            <a:endParaRPr lang="en-US" altLang="zh-CN" sz="2800"/>
          </a:p>
          <a:p>
            <a:pPr lvl="2" indent="-285750" algn="l"/>
            <a:r>
              <a:rPr lang="en-US" altLang="zh-CN" sz="2800">
                <a:sym typeface="+mn-ea"/>
              </a:rPr>
              <a:t>make changes on S randomly.</a:t>
            </a:r>
            <a:endParaRPr lang="en-US" altLang="zh-CN" sz="3265"/>
          </a:p>
          <a:p>
            <a:pPr lvl="1"/>
            <a:endParaRPr lang="en-US" altLang="zh-CN" sz="3265"/>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LS-Figure.jpg"/>
          <p:cNvPicPr>
            <a:picLocks noGrp="1" noChangeAspect="1"/>
          </p:cNvPicPr>
          <p:nvPr>
            <p:ph idx="1"/>
          </p:nvPr>
        </p:nvPicPr>
        <p:blipFill>
          <a:blip r:embed="rId2"/>
          <a:stretch>
            <a:fillRect/>
          </a:stretch>
        </p:blipFill>
        <p:spPr>
          <a:xfrm>
            <a:off x="1500166" y="2214554"/>
            <a:ext cx="5214974" cy="3875995"/>
          </a:xfrm>
        </p:spPr>
      </p:pic>
      <p:sp>
        <p:nvSpPr>
          <p:cNvPr id="6" name="TextBox 5"/>
          <p:cNvSpPr txBox="1"/>
          <p:nvPr/>
        </p:nvSpPr>
        <p:spPr>
          <a:xfrm>
            <a:off x="1214414" y="6000768"/>
            <a:ext cx="6715172" cy="461665"/>
          </a:xfrm>
          <a:prstGeom prst="rect">
            <a:avLst/>
          </a:prstGeom>
          <a:noFill/>
        </p:spPr>
        <p:txBody>
          <a:bodyPr wrap="square" rtlCol="0">
            <a:spAutoFit/>
          </a:bodyPr>
          <a:lstStyle/>
          <a:p>
            <a:r>
              <a:rPr lang="en-US" altLang="zh-CN" sz="2400" dirty="0" smtClean="0"/>
              <a:t>Pictorial representation of iterated local search.</a:t>
            </a:r>
            <a:endParaRPr lang="zh-CN" altLang="en-US" sz="2400" dirty="0"/>
          </a:p>
        </p:txBody>
      </p:sp>
      <p:sp>
        <p:nvSpPr>
          <p:cNvPr id="8" name="TextBox 7"/>
          <p:cNvSpPr txBox="1"/>
          <p:nvPr/>
        </p:nvSpPr>
        <p:spPr>
          <a:xfrm>
            <a:off x="642910" y="500042"/>
            <a:ext cx="7715304" cy="1200329"/>
          </a:xfrm>
          <a:prstGeom prst="rect">
            <a:avLst/>
          </a:prstGeom>
          <a:noFill/>
        </p:spPr>
        <p:txBody>
          <a:bodyPr wrap="square" rtlCol="0">
            <a:spAutoFit/>
          </a:bodyPr>
          <a:lstStyle/>
          <a:p>
            <a:pPr>
              <a:buFont typeface="Arial" pitchFamily="34" charset="0"/>
              <a:buChar char="•"/>
            </a:pPr>
            <a:r>
              <a:rPr lang="en-US" altLang="zh-CN" sz="2400" dirty="0" smtClean="0"/>
              <a:t>    Subsidiary local search results in a local minimum.</a:t>
            </a:r>
          </a:p>
          <a:p>
            <a:pPr>
              <a:buFont typeface="Arial" pitchFamily="34" charset="0"/>
              <a:buChar char="•"/>
            </a:pPr>
            <a:r>
              <a:rPr lang="en-US" altLang="zh-CN" sz="2400" dirty="0" smtClean="0"/>
              <a:t>    ILS trajectories can be seen as walks in the space of</a:t>
            </a:r>
          </a:p>
          <a:p>
            <a:r>
              <a:rPr lang="en-US" altLang="zh-CN" sz="2400" dirty="0" smtClean="0"/>
              <a:t>      local minima of the given evaluation function.</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SAT and </a:t>
            </a:r>
            <a:r>
              <a:rPr lang="en-US" altLang="zh-CN" dirty="0" err="1" smtClean="0"/>
              <a:t>MaxSAT</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340768"/>
            <a:ext cx="9006104" cy="475252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4911741"/>
          </a:xfrm>
        </p:spPr>
        <p:txBody>
          <a:bodyPr>
            <a:normAutofit/>
          </a:bodyPr>
          <a:lstStyle/>
          <a:p>
            <a:pPr>
              <a:buNone/>
            </a:pPr>
            <a:r>
              <a:rPr lang="en-US" altLang="zh-CN" dirty="0" smtClean="0">
                <a:solidFill>
                  <a:srgbClr val="3333CC"/>
                </a:solidFill>
              </a:rPr>
              <a:t>Another trade-off:</a:t>
            </a:r>
          </a:p>
          <a:p>
            <a:r>
              <a:rPr lang="en-US" altLang="zh-CN" sz="2800" dirty="0" smtClean="0"/>
              <a:t>trade off between intensification (greediness) and diversification (perburtation).</a:t>
            </a:r>
          </a:p>
          <a:p>
            <a:r>
              <a:rPr lang="en-US" altLang="zh-CN" sz="2800" dirty="0" smtClean="0">
                <a:sym typeface="+mn-ea"/>
              </a:rPr>
              <a:t>what if the search is too intensified? </a:t>
            </a:r>
            <a:r>
              <a:rPr lang="en-US" altLang="zh-CN" sz="2800" dirty="0" smtClean="0"/>
              <a:t> </a:t>
            </a:r>
          </a:p>
          <a:p>
            <a:pPr marL="457200" lvl="1" indent="0">
              <a:buNone/>
            </a:pPr>
            <a:endParaRPr lang="en-US" altLang="zh-CN" sz="2450" dirty="0" smtClean="0"/>
          </a:p>
          <a:p>
            <a:r>
              <a:rPr lang="en-US" altLang="zh-CN" sz="2800" dirty="0" smtClean="0">
                <a:sym typeface="+mn-ea"/>
              </a:rPr>
              <a:t>what if the search is too diversified? </a:t>
            </a:r>
            <a:r>
              <a:rPr lang="en-US" altLang="zh-CN" sz="2800" dirty="0" smtClean="0"/>
              <a:t> </a:t>
            </a:r>
          </a:p>
          <a:p>
            <a:pPr marL="457200" lvl="1" indent="0">
              <a:buNone/>
            </a:pPr>
            <a:endParaRPr lang="en-US" altLang="zh-CN" sz="2450" dirty="0" smtClean="0"/>
          </a:p>
          <a:p>
            <a:endParaRPr lang="en-US" altLang="zh-CN" dirty="0" smtClean="0"/>
          </a:p>
          <a:p>
            <a:pPr>
              <a:buNone/>
            </a:pPr>
            <a:endParaRPr lang="en-US" altLang="zh-CN" dirty="0" smtClean="0">
              <a:solidFill>
                <a:srgbClr val="3333CC"/>
              </a:solidFill>
            </a:endParaRPr>
          </a:p>
          <a:p>
            <a:endParaRPr lang="zh-CN" altLang="en-US" dirty="0"/>
          </a:p>
        </p:txBody>
      </p:sp>
      <p:sp>
        <p:nvSpPr>
          <p:cNvPr id="4" name="标题 1"/>
          <p:cNvSpPr>
            <a:spLocks noGrp="1"/>
          </p:cNvSpPr>
          <p:nvPr>
            <p:ph type="title"/>
          </p:nvPr>
        </p:nvSpPr>
        <p:spPr>
          <a:xfrm>
            <a:off x="500034" y="142852"/>
            <a:ext cx="8229600" cy="1143000"/>
          </a:xfrm>
        </p:spPr>
        <p:txBody>
          <a:bodyPr>
            <a:normAutofit/>
          </a:bodyPr>
          <a:lstStyle/>
          <a:p>
            <a:r>
              <a:rPr lang="en-US" altLang="zh-CN" dirty="0" smtClean="0"/>
              <a:t>Trade-off in Local Search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4911741"/>
          </a:xfrm>
        </p:spPr>
        <p:txBody>
          <a:bodyPr>
            <a:normAutofit/>
          </a:bodyPr>
          <a:lstStyle/>
          <a:p>
            <a:pPr>
              <a:buNone/>
            </a:pPr>
            <a:r>
              <a:rPr lang="en-US" altLang="zh-CN" dirty="0" smtClean="0">
                <a:solidFill>
                  <a:srgbClr val="3333CC"/>
                </a:solidFill>
              </a:rPr>
              <a:t>Another trade-off:</a:t>
            </a:r>
          </a:p>
          <a:p>
            <a:r>
              <a:rPr lang="en-US" altLang="zh-CN" sz="2800" dirty="0" smtClean="0"/>
              <a:t>trade off between intensification (greediness) and diversification (perburtation).</a:t>
            </a:r>
          </a:p>
          <a:p>
            <a:r>
              <a:rPr lang="en-US" altLang="zh-CN" sz="2800" dirty="0" smtClean="0">
                <a:sym typeface="+mn-ea"/>
              </a:rPr>
              <a:t>what if the search is too intensified? </a:t>
            </a:r>
            <a:r>
              <a:rPr lang="en-US" altLang="zh-CN" sz="2800" dirty="0" smtClean="0"/>
              <a:t> </a:t>
            </a:r>
          </a:p>
          <a:p>
            <a:pPr lvl="1"/>
            <a:r>
              <a:rPr lang="en-US" altLang="zh-CN" sz="2450" dirty="0" smtClean="0">
                <a:solidFill>
                  <a:srgbClr val="3333CC"/>
                </a:solidFill>
              </a:rPr>
              <a:t>easily get trapped in local optimum</a:t>
            </a:r>
          </a:p>
          <a:p>
            <a:r>
              <a:rPr lang="en-US" altLang="zh-CN" sz="2800" dirty="0" smtClean="0">
                <a:sym typeface="+mn-ea"/>
              </a:rPr>
              <a:t>what if the search is too diversified? </a:t>
            </a:r>
            <a:r>
              <a:rPr lang="en-US" altLang="zh-CN" sz="2800" dirty="0" smtClean="0"/>
              <a:t> </a:t>
            </a:r>
          </a:p>
          <a:p>
            <a:pPr lvl="1"/>
            <a:r>
              <a:rPr lang="en-US" altLang="zh-CN" sz="2450" dirty="0" smtClean="0">
                <a:solidFill>
                  <a:srgbClr val="3333CC"/>
                </a:solidFill>
              </a:rPr>
              <a:t>too much guess, could not get to good local optimum</a:t>
            </a:r>
          </a:p>
          <a:p>
            <a:endParaRPr lang="en-US" altLang="zh-CN" dirty="0" smtClean="0"/>
          </a:p>
          <a:p>
            <a:pPr>
              <a:buNone/>
            </a:pPr>
            <a:r>
              <a:rPr lang="en-US" altLang="zh-CN" dirty="0" smtClean="0">
                <a:solidFill>
                  <a:srgbClr val="3333CC"/>
                </a:solidFill>
              </a:rPr>
              <a:t>This is an important trade-off in local search</a:t>
            </a:r>
          </a:p>
          <a:p>
            <a:endParaRPr lang="zh-CN" altLang="en-US" dirty="0"/>
          </a:p>
        </p:txBody>
      </p:sp>
      <p:sp>
        <p:nvSpPr>
          <p:cNvPr id="4" name="标题 1"/>
          <p:cNvSpPr>
            <a:spLocks noGrp="1"/>
          </p:cNvSpPr>
          <p:nvPr>
            <p:ph type="title"/>
          </p:nvPr>
        </p:nvSpPr>
        <p:spPr>
          <a:xfrm>
            <a:off x="500034" y="142852"/>
            <a:ext cx="8229600" cy="1143000"/>
          </a:xfrm>
        </p:spPr>
        <p:txBody>
          <a:bodyPr>
            <a:normAutofit/>
          </a:bodyPr>
          <a:lstStyle/>
          <a:p>
            <a:r>
              <a:rPr lang="en-US" altLang="zh-CN" dirty="0" smtClean="0"/>
              <a:t>Trade-off in Local Search</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marL="342900" lvl="1" indent="-342900">
              <a:buNone/>
            </a:pPr>
            <a:r>
              <a:rPr lang="en-US" altLang="zh-CN" dirty="0" smtClean="0">
                <a:solidFill>
                  <a:srgbClr val="3333CC"/>
                </a:solidFill>
              </a:rPr>
              <a:t>Greedy Randomized Adaptive Search</a:t>
            </a:r>
          </a:p>
          <a:p>
            <a:r>
              <a:rPr lang="en-US" altLang="zh-CN" dirty="0" smtClean="0"/>
              <a:t>Key Ideas:</a:t>
            </a:r>
          </a:p>
          <a:p>
            <a:pPr lvl="1"/>
            <a:r>
              <a:rPr lang="en-US" altLang="zh-CN" dirty="0" smtClean="0"/>
              <a:t>Greedy construction search finds high-quality solutions, and then apply local search.</a:t>
            </a:r>
          </a:p>
          <a:p>
            <a:pPr lvl="1"/>
            <a:r>
              <a:rPr lang="en-US" altLang="zh-CN" dirty="0" smtClean="0"/>
              <a:t>Unfortunately, greedy construction search only generates a very limited number of different candidate solutions.</a:t>
            </a:r>
          </a:p>
          <a:p>
            <a:pPr lvl="1"/>
            <a:endParaRPr lang="en-US" altLang="zh-CN" dirty="0" smtClean="0"/>
          </a:p>
          <a:p>
            <a:pPr>
              <a:buNone/>
            </a:pPr>
            <a:r>
              <a:rPr lang="en-US" altLang="zh-CN" dirty="0" smtClean="0">
                <a:sym typeface="Wingdings" pitchFamily="2" charset="2"/>
              </a:rPr>
              <a:t>  GRASP </a:t>
            </a:r>
            <a:r>
              <a:rPr lang="en-US" altLang="zh-CN" dirty="0" smtClean="0"/>
              <a:t>try to avoid this disadvantage by randomizing the construction method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en-US" altLang="zh-CN" sz="2800" dirty="0" smtClean="0"/>
              <a:t>the constructive search algorithm used in GRASP does not necessarily choose a variable with maximal heuristic value in each construction step, but rather selects randomly from a set of highly ranked solution components.</a:t>
            </a:r>
            <a:endParaRPr lang="zh-CN" altLang="en-US" sz="2800" dirty="0"/>
          </a:p>
        </p:txBody>
      </p:sp>
      <p:pic>
        <p:nvPicPr>
          <p:cNvPr id="5" name="图片 4" descr="GRASP.jpg"/>
          <p:cNvPicPr>
            <a:picLocks noChangeAspect="1"/>
          </p:cNvPicPr>
          <p:nvPr/>
        </p:nvPicPr>
        <p:blipFill>
          <a:blip r:embed="rId2"/>
          <a:stretch>
            <a:fillRect/>
          </a:stretch>
        </p:blipFill>
        <p:spPr>
          <a:xfrm>
            <a:off x="571472" y="1357298"/>
            <a:ext cx="8134350" cy="197167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572164"/>
          </a:xfrm>
        </p:spPr>
        <p:txBody>
          <a:bodyPr>
            <a:normAutofit fontScale="92500" lnSpcReduction="20000"/>
          </a:bodyPr>
          <a:lstStyle/>
          <a:p>
            <a:pPr>
              <a:buNone/>
            </a:pPr>
            <a:r>
              <a:rPr lang="en-US" altLang="zh-CN" sz="3400" dirty="0" smtClean="0">
                <a:solidFill>
                  <a:srgbClr val="3333CC"/>
                </a:solidFill>
              </a:rPr>
              <a:t>Restricted candidate lists (RCLs)</a:t>
            </a:r>
          </a:p>
          <a:p>
            <a:endParaRPr lang="en-US" altLang="zh-CN" sz="3400" dirty="0" smtClean="0"/>
          </a:p>
          <a:p>
            <a:r>
              <a:rPr lang="en-US" altLang="zh-CN" sz="3400" dirty="0" smtClean="0"/>
              <a:t>Each step of constructive search adds a solution component selected uniformly at random from a </a:t>
            </a:r>
            <a:r>
              <a:rPr lang="en-US" altLang="zh-CN" sz="3400" dirty="0" smtClean="0">
                <a:solidFill>
                  <a:srgbClr val="3333CC"/>
                </a:solidFill>
              </a:rPr>
              <a:t>restricted candidate list(RCL).</a:t>
            </a:r>
          </a:p>
          <a:p>
            <a:endParaRPr lang="en-US" altLang="zh-CN" sz="3400" dirty="0" smtClean="0"/>
          </a:p>
          <a:p>
            <a:r>
              <a:rPr lang="en-US" altLang="zh-CN" sz="3400" dirty="0" smtClean="0"/>
              <a:t>RCLs are constructed in each step using a heuristic function h.</a:t>
            </a:r>
          </a:p>
          <a:p>
            <a:endParaRPr lang="en-US" altLang="zh-CN" sz="3400" dirty="0" smtClean="0"/>
          </a:p>
          <a:p>
            <a:r>
              <a:rPr lang="en-US" altLang="zh-CN" sz="3400" dirty="0" smtClean="0"/>
              <a:t>RCLs based on </a:t>
            </a:r>
            <a:r>
              <a:rPr lang="en-US" altLang="zh-CN" sz="3400" dirty="0" smtClean="0">
                <a:solidFill>
                  <a:srgbClr val="3333CC"/>
                </a:solidFill>
              </a:rPr>
              <a:t>cardinality restriction </a:t>
            </a:r>
            <a:r>
              <a:rPr lang="en-US" altLang="zh-CN" sz="3400" dirty="0" smtClean="0"/>
              <a:t>comprise the k best-ranked solution components. (k is a parameter of the algorithm.)</a:t>
            </a:r>
          </a:p>
          <a:p>
            <a:pPr>
              <a:buNone/>
            </a:pPr>
            <a:endParaRPr lang="en-US" altLang="zh-CN" sz="3400"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5214974"/>
          </a:xfrm>
        </p:spPr>
        <p:txBody>
          <a:bodyPr>
            <a:normAutofit fontScale="85000" lnSpcReduction="20000"/>
          </a:bodyPr>
          <a:lstStyle/>
          <a:p>
            <a:pPr>
              <a:buNone/>
            </a:pPr>
            <a:r>
              <a:rPr lang="nn-NO" altLang="zh-CN" dirty="0" smtClean="0">
                <a:solidFill>
                  <a:srgbClr val="3333CC"/>
                </a:solidFill>
              </a:rPr>
              <a:t>GRASP for SAT [Resende and Feo, 1996]</a:t>
            </a:r>
          </a:p>
          <a:p>
            <a:r>
              <a:rPr lang="en-US" altLang="zh-CN" dirty="0" smtClean="0"/>
              <a:t>Subsidiary constructive search:</a:t>
            </a:r>
          </a:p>
          <a:p>
            <a:pPr lvl="1"/>
            <a:r>
              <a:rPr lang="en-US" altLang="zh-CN" dirty="0" smtClean="0"/>
              <a:t>start from empty variable assignment</a:t>
            </a:r>
          </a:p>
          <a:p>
            <a:pPr lvl="1"/>
            <a:r>
              <a:rPr lang="en-US" altLang="zh-CN" dirty="0" smtClean="0"/>
              <a:t>in each step, assign a currently unassigned variable</a:t>
            </a:r>
          </a:p>
          <a:p>
            <a:pPr lvl="1"/>
            <a:r>
              <a:rPr lang="en-US" altLang="zh-CN" dirty="0" smtClean="0"/>
              <a:t>heuristic function h(</a:t>
            </a:r>
            <a:r>
              <a:rPr lang="en-US" altLang="zh-CN" dirty="0" err="1" smtClean="0"/>
              <a:t>i</a:t>
            </a:r>
            <a:r>
              <a:rPr lang="en-US" altLang="zh-CN" dirty="0" smtClean="0"/>
              <a:t> , v) := number of clauses that become satisfied by assigning x</a:t>
            </a:r>
            <a:r>
              <a:rPr lang="en-US" altLang="zh-CN" baseline="-25000" dirty="0" smtClean="0"/>
              <a:t>i </a:t>
            </a:r>
            <a:r>
              <a:rPr lang="en-US" altLang="zh-CN" dirty="0" smtClean="0"/>
              <a:t>:= v</a:t>
            </a:r>
          </a:p>
          <a:p>
            <a:pPr lvl="1"/>
            <a:r>
              <a:rPr lang="en-US" altLang="zh-CN" dirty="0" smtClean="0"/>
              <a:t>RCLs based on cardinality restriction (contain fixed number k of atomic assignments with largest heuristic values)</a:t>
            </a:r>
          </a:p>
          <a:p>
            <a:endParaRPr lang="en-US" altLang="zh-CN" dirty="0" smtClean="0"/>
          </a:p>
          <a:p>
            <a:r>
              <a:rPr lang="en-US" altLang="zh-CN" dirty="0" smtClean="0"/>
              <a:t>Subsidiary local search:</a:t>
            </a:r>
          </a:p>
          <a:p>
            <a:pPr lvl="1"/>
            <a:r>
              <a:rPr lang="en-US" altLang="zh-CN" dirty="0" smtClean="0"/>
              <a:t>iterative best improvement using 1-flip neighbourhood</a:t>
            </a:r>
          </a:p>
          <a:p>
            <a:pPr lvl="1"/>
            <a:r>
              <a:rPr lang="en-US" altLang="zh-CN" dirty="0" smtClean="0"/>
              <a:t>terminates when model has been found or given number of steps has been exceeded</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sym typeface="+mn-ea"/>
              </a:rPr>
              <a:t>SLS methods discussed so far manipulate one candidate solution of given problem instance in each search step.</a:t>
            </a:r>
            <a:endParaRPr lang="en-US" altLang="zh-CN" dirty="0" smtClean="0"/>
          </a:p>
          <a:p>
            <a:r>
              <a:rPr lang="en-US" altLang="zh-CN" dirty="0" smtClean="0">
                <a:sym typeface="+mn-ea"/>
              </a:rPr>
              <a:t>Straightforward extension: Use population (i.e., set) of candidate solutions instead.</a:t>
            </a:r>
            <a:endParaRPr lang="zh-CN" altLang="en-US" dirty="0"/>
          </a:p>
          <a:p>
            <a:endParaRPr lang="en-US" altLang="zh-CN" dirty="0" smtClean="0"/>
          </a:p>
          <a:p>
            <a:endParaRPr lang="zh-CN" altLang="en-US" dirty="0"/>
          </a:p>
        </p:txBody>
      </p:sp>
      <p:sp>
        <p:nvSpPr>
          <p:cNvPr id="5" name="标题 1"/>
          <p:cNvSpPr>
            <a:spLocks noGrp="1"/>
          </p:cNvSpPr>
          <p:nvPr>
            <p:ph type="title"/>
          </p:nvPr>
        </p:nvSpPr>
        <p:spPr>
          <a:xfrm>
            <a:off x="500034" y="142852"/>
            <a:ext cx="8229600" cy="1143000"/>
          </a:xfrm>
        </p:spPr>
        <p:txBody>
          <a:bodyPr>
            <a:normAutofit/>
          </a:bodyPr>
          <a:lstStyle/>
          <a:p>
            <a:r>
              <a:rPr lang="en-US" altLang="zh-CN" dirty="0" smtClean="0"/>
              <a:t>Population based SLS Methods</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buFont typeface="Arial" pitchFamily="34" charset="0"/>
              <a:buChar char="•"/>
            </a:pPr>
            <a:r>
              <a:rPr lang="en-US" altLang="zh-CN" sz="3200" dirty="0" smtClean="0"/>
              <a:t>Population-based SLS Methods</a:t>
            </a:r>
          </a:p>
          <a:p>
            <a:pPr lvl="1"/>
            <a:r>
              <a:rPr lang="en-US" altLang="zh-CN" dirty="0" smtClean="0"/>
              <a:t>Evolutionary Algorithms</a:t>
            </a:r>
          </a:p>
          <a:p>
            <a:pPr lvl="1"/>
            <a:r>
              <a:rPr lang="en-US" altLang="zh-CN" dirty="0" smtClean="0"/>
              <a:t>Ant Colony Optimization</a:t>
            </a:r>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4768865"/>
          </a:xfrm>
        </p:spPr>
        <p:txBody>
          <a:bodyPr>
            <a:normAutofit fontScale="77500" lnSpcReduction="20000"/>
          </a:bodyPr>
          <a:lstStyle/>
          <a:p>
            <a:pPr marL="342900" lvl="1" indent="-342900">
              <a:buNone/>
            </a:pPr>
            <a:r>
              <a:rPr lang="en-US" altLang="zh-CN" sz="3600" dirty="0" smtClean="0">
                <a:solidFill>
                  <a:srgbClr val="3333CC"/>
                </a:solidFill>
              </a:rPr>
              <a:t>Evolutionary Algorithms</a:t>
            </a:r>
          </a:p>
          <a:p>
            <a:pPr>
              <a:buNone/>
            </a:pPr>
            <a:r>
              <a:rPr lang="en-US" altLang="zh-CN" b="1" dirty="0" smtClean="0"/>
              <a:t>Key idea</a:t>
            </a:r>
            <a:r>
              <a:rPr lang="en-US" altLang="zh-CN" dirty="0" smtClean="0"/>
              <a:t>: Iteratively apply genetic operators </a:t>
            </a:r>
            <a:r>
              <a:rPr lang="en-US" altLang="zh-CN" dirty="0" smtClean="0">
                <a:solidFill>
                  <a:srgbClr val="3333CC"/>
                </a:solidFill>
              </a:rPr>
              <a:t>mutation</a:t>
            </a:r>
            <a:r>
              <a:rPr lang="en-US" altLang="zh-CN" dirty="0" smtClean="0"/>
              <a:t>, </a:t>
            </a:r>
            <a:r>
              <a:rPr lang="en-US" altLang="zh-CN" dirty="0" smtClean="0">
                <a:solidFill>
                  <a:srgbClr val="3333CC"/>
                </a:solidFill>
              </a:rPr>
              <a:t>recombination</a:t>
            </a:r>
            <a:r>
              <a:rPr lang="en-US" altLang="zh-CN" dirty="0" smtClean="0"/>
              <a:t>, </a:t>
            </a:r>
            <a:r>
              <a:rPr lang="en-US" altLang="zh-CN" dirty="0" smtClean="0">
                <a:solidFill>
                  <a:srgbClr val="3333CC"/>
                </a:solidFill>
              </a:rPr>
              <a:t>selection</a:t>
            </a:r>
            <a:r>
              <a:rPr lang="en-US" altLang="zh-CN" dirty="0" smtClean="0"/>
              <a:t> to a population of candidate solutions.</a:t>
            </a:r>
          </a:p>
          <a:p>
            <a:pPr>
              <a:buNone/>
            </a:pPr>
            <a:endParaRPr lang="en-US" altLang="zh-CN" dirty="0" smtClean="0"/>
          </a:p>
          <a:p>
            <a:pPr>
              <a:buNone/>
            </a:pPr>
            <a:r>
              <a:rPr lang="en-US" altLang="zh-CN" b="1" dirty="0" smtClean="0"/>
              <a:t>Inspired by simple model of biological evolution</a:t>
            </a:r>
            <a:r>
              <a:rPr lang="en-US" altLang="zh-CN" dirty="0" smtClean="0"/>
              <a:t>:</a:t>
            </a:r>
          </a:p>
          <a:p>
            <a:r>
              <a:rPr lang="en-US" altLang="zh-CN" dirty="0" smtClean="0"/>
              <a:t>Mutation introduces random variation in the genetic material of individuals.</a:t>
            </a:r>
          </a:p>
          <a:p>
            <a:r>
              <a:rPr lang="en-US" altLang="zh-CN" dirty="0" smtClean="0"/>
              <a:t>Recombination of genetic material during sexual reproduction produces offspring that combines features inherited from both parents.</a:t>
            </a:r>
          </a:p>
          <a:p>
            <a:r>
              <a:rPr lang="en-US" altLang="zh-CN" dirty="0" smtClean="0"/>
              <a:t>Differences in evolutionary fitness lead selection of genetic traits (‘survival of the fittest’).</a:t>
            </a:r>
          </a:p>
          <a:p>
            <a:pPr>
              <a:buNone/>
            </a:pPr>
            <a:endParaRPr lang="en-US" altLang="zh-CN" dirty="0" smtClean="0"/>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054617"/>
          </a:xfrm>
        </p:spPr>
        <p:txBody>
          <a:bodyPr/>
          <a:lstStyle/>
          <a:p>
            <a:pPr>
              <a:buNone/>
            </a:pPr>
            <a:r>
              <a:rPr lang="en-US" altLang="zh-CN" dirty="0" smtClean="0">
                <a:solidFill>
                  <a:srgbClr val="3333CC"/>
                </a:solidFill>
              </a:rPr>
              <a:t>Recombination</a:t>
            </a:r>
          </a:p>
          <a:p>
            <a:endParaRPr lang="zh-CN" altLang="en-US" dirty="0"/>
          </a:p>
        </p:txBody>
      </p:sp>
      <p:pic>
        <p:nvPicPr>
          <p:cNvPr id="4" name="图片 3" descr="recombination.jpg"/>
          <p:cNvPicPr>
            <a:picLocks noChangeAspect="1"/>
          </p:cNvPicPr>
          <p:nvPr/>
        </p:nvPicPr>
        <p:blipFill>
          <a:blip r:embed="rId2"/>
          <a:stretch>
            <a:fillRect/>
          </a:stretch>
        </p:blipFill>
        <p:spPr>
          <a:xfrm>
            <a:off x="642910" y="1785926"/>
            <a:ext cx="7629525" cy="4676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 MaxSAT Instance</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372" y="1600200"/>
            <a:ext cx="5641830" cy="4900613"/>
          </a:xfr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EA.jpg"/>
          <p:cNvPicPr>
            <a:picLocks noGrp="1" noChangeAspect="1"/>
          </p:cNvPicPr>
          <p:nvPr>
            <p:ph idx="1"/>
          </p:nvPr>
        </p:nvPicPr>
        <p:blipFill>
          <a:blip r:embed="rId2"/>
          <a:stretch>
            <a:fillRect/>
          </a:stretch>
        </p:blipFill>
        <p:spPr>
          <a:xfrm>
            <a:off x="1071538" y="928670"/>
            <a:ext cx="6870006" cy="5197493"/>
          </a:xfr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Problem: Pure evolutionary algorithms often lack capability of sufficient search intensification.</a:t>
            </a:r>
          </a:p>
          <a:p>
            <a:endParaRPr lang="en-US" altLang="zh-CN" dirty="0" smtClean="0"/>
          </a:p>
          <a:p>
            <a:r>
              <a:rPr lang="en-US" altLang="zh-CN" dirty="0" smtClean="0"/>
              <a:t>Solution: Apply subsidiary local search after initialization, mutation and recombination.</a:t>
            </a:r>
          </a:p>
          <a:p>
            <a:pPr>
              <a:buNone/>
            </a:pPr>
            <a:r>
              <a:rPr lang="en-US" altLang="zh-CN" dirty="0" smtClean="0"/>
              <a:t>    =&gt; </a:t>
            </a:r>
            <a:r>
              <a:rPr lang="en-US" altLang="zh-CN" dirty="0" smtClean="0">
                <a:solidFill>
                  <a:srgbClr val="3333CC"/>
                </a:solidFill>
              </a:rPr>
              <a:t>Memetic Algorithms</a:t>
            </a:r>
            <a:endParaRPr lang="zh-CN" altLang="en-US" dirty="0">
              <a:solidFill>
                <a:srgbClr val="3333CC"/>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Memetic.jpg"/>
          <p:cNvPicPr>
            <a:picLocks noGrp="1" noChangeAspect="1"/>
          </p:cNvPicPr>
          <p:nvPr>
            <p:ph idx="1"/>
          </p:nvPr>
        </p:nvPicPr>
        <p:blipFill>
          <a:blip r:embed="rId2"/>
          <a:stretch>
            <a:fillRect/>
          </a:stretch>
        </p:blipFill>
        <p:spPr>
          <a:xfrm>
            <a:off x="1428728" y="1214422"/>
            <a:ext cx="6605693" cy="5020327"/>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126055"/>
          </a:xfrm>
        </p:spPr>
        <p:txBody>
          <a:bodyPr>
            <a:normAutofit fontScale="90000" lnSpcReduction="10000"/>
          </a:bodyPr>
          <a:lstStyle/>
          <a:p>
            <a:pPr>
              <a:buNone/>
            </a:pPr>
            <a:r>
              <a:rPr lang="en-US" altLang="zh-CN" dirty="0" smtClean="0">
                <a:solidFill>
                  <a:srgbClr val="3333CC"/>
                </a:solidFill>
              </a:rPr>
              <a:t>Example: A </a:t>
            </a:r>
            <a:r>
              <a:rPr lang="en-US" altLang="zh-CN" dirty="0" err="1" smtClean="0">
                <a:solidFill>
                  <a:srgbClr val="3333CC"/>
                </a:solidFill>
              </a:rPr>
              <a:t>memetic</a:t>
            </a:r>
            <a:r>
              <a:rPr lang="en-US" altLang="zh-CN" dirty="0" smtClean="0">
                <a:solidFill>
                  <a:srgbClr val="3333CC"/>
                </a:solidFill>
              </a:rPr>
              <a:t> algorithm for SAT (1)</a:t>
            </a:r>
          </a:p>
          <a:p>
            <a:pPr>
              <a:buNone/>
            </a:pPr>
            <a:endParaRPr lang="en-US" altLang="zh-CN" dirty="0" smtClean="0"/>
          </a:p>
          <a:p>
            <a:r>
              <a:rPr lang="en-US" altLang="zh-CN" dirty="0" smtClean="0">
                <a:sym typeface="+mn-ea"/>
              </a:rPr>
              <a:t>Represent: truth assignments can be naturally represented as bit strings.</a:t>
            </a:r>
          </a:p>
          <a:p>
            <a:endParaRPr lang="en-US" altLang="zh-CN" dirty="0" smtClean="0"/>
          </a:p>
          <a:p>
            <a:r>
              <a:rPr lang="en-US" altLang="zh-CN" dirty="0" smtClean="0"/>
              <a:t>Use 1-flip </a:t>
            </a:r>
            <a:r>
              <a:rPr lang="en-US" altLang="zh-CN" dirty="0" err="1" smtClean="0"/>
              <a:t>neighbourhood</a:t>
            </a:r>
            <a:r>
              <a:rPr lang="en-US" altLang="zh-CN" dirty="0" smtClean="0"/>
              <a:t> relation; </a:t>
            </a:r>
          </a:p>
          <a:p>
            <a:r>
              <a:rPr lang="en-US" altLang="zh-CN" dirty="0" smtClean="0"/>
              <a:t>Evaluation function: number of unsatisfied clauses.</a:t>
            </a:r>
          </a:p>
          <a:p>
            <a:r>
              <a:rPr lang="en-US" altLang="zh-CN" dirty="0" smtClean="0"/>
              <a:t>Use population of k truth assignments; </a:t>
            </a:r>
          </a:p>
          <a:p>
            <a:r>
              <a:rPr lang="en-US" altLang="zh-CN" dirty="0" smtClean="0"/>
              <a:t>initialize by (independent) Uninformed Random Picking.</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197493"/>
          </a:xfrm>
        </p:spPr>
        <p:txBody>
          <a:bodyPr>
            <a:normAutofit fontScale="82500" lnSpcReduction="10000"/>
          </a:bodyPr>
          <a:lstStyle/>
          <a:p>
            <a:pPr>
              <a:buNone/>
            </a:pPr>
            <a:r>
              <a:rPr lang="en-US" altLang="zh-CN" sz="3300" dirty="0" smtClean="0">
                <a:solidFill>
                  <a:srgbClr val="3333CC"/>
                </a:solidFill>
              </a:rPr>
              <a:t>Example: A </a:t>
            </a:r>
            <a:r>
              <a:rPr lang="en-US" altLang="zh-CN" sz="3300" dirty="0" err="1" smtClean="0">
                <a:solidFill>
                  <a:srgbClr val="3333CC"/>
                </a:solidFill>
              </a:rPr>
              <a:t>memetic</a:t>
            </a:r>
            <a:r>
              <a:rPr lang="en-US" altLang="zh-CN" sz="3300" dirty="0" smtClean="0">
                <a:solidFill>
                  <a:srgbClr val="3333CC"/>
                </a:solidFill>
              </a:rPr>
              <a:t> algorithm for SAT (2)</a:t>
            </a:r>
          </a:p>
          <a:p>
            <a:pPr>
              <a:buNone/>
            </a:pPr>
            <a:endParaRPr lang="en-US" altLang="zh-CN" dirty="0" smtClean="0">
              <a:solidFill>
                <a:srgbClr val="3333CC"/>
              </a:solidFill>
            </a:endParaRPr>
          </a:p>
          <a:p>
            <a:r>
              <a:rPr lang="en-US" altLang="zh-CN" dirty="0" smtClean="0"/>
              <a:t>Recombination: Generate offspring by binary crossovers on pairs of randomly selected assignments; offsprings are added to current population.</a:t>
            </a:r>
          </a:p>
          <a:p>
            <a:endParaRPr lang="en-US" altLang="zh-CN" dirty="0" smtClean="0"/>
          </a:p>
          <a:p>
            <a:r>
              <a:rPr lang="en-US" altLang="zh-CN" dirty="0" smtClean="0"/>
              <a:t>Mutation: Flip μ random bits of each assignment in current population; mutated individuals are added to current population.</a:t>
            </a:r>
          </a:p>
          <a:p>
            <a:endParaRPr lang="en-US" altLang="zh-CN" dirty="0" smtClean="0"/>
          </a:p>
          <a:p>
            <a:r>
              <a:rPr lang="en-US" altLang="zh-CN" dirty="0" smtClean="0"/>
              <a:t>Selection: Selects the k best assignments from current population</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715040"/>
          </a:xfrm>
        </p:spPr>
        <p:txBody>
          <a:bodyPr>
            <a:normAutofit fontScale="70000" lnSpcReduction="20000"/>
          </a:bodyPr>
          <a:lstStyle/>
          <a:p>
            <a:pPr>
              <a:buNone/>
            </a:pPr>
            <a:r>
              <a:rPr lang="en-US" altLang="zh-CN" sz="4000" dirty="0" smtClean="0">
                <a:solidFill>
                  <a:srgbClr val="3333CC"/>
                </a:solidFill>
              </a:rPr>
              <a:t>Types of evolutionary algorithms</a:t>
            </a:r>
          </a:p>
          <a:p>
            <a:pPr>
              <a:buNone/>
            </a:pPr>
            <a:endParaRPr lang="en-US" altLang="zh-CN" dirty="0" smtClean="0"/>
          </a:p>
          <a:p>
            <a:r>
              <a:rPr lang="en-US" altLang="zh-CN" sz="3400" dirty="0" smtClean="0">
                <a:solidFill>
                  <a:srgbClr val="3333CC"/>
                </a:solidFill>
              </a:rPr>
              <a:t>Genetic Algorithms (GAs) [Holland, 1975; Goldberg, 1989]:</a:t>
            </a:r>
          </a:p>
          <a:p>
            <a:pPr lvl="1"/>
            <a:r>
              <a:rPr lang="en-US" altLang="zh-CN" sz="2900" dirty="0" smtClean="0"/>
              <a:t>often encode candidate solutions as bit strings of fixed length, which is now known to be </a:t>
            </a:r>
            <a:r>
              <a:rPr lang="en-US" altLang="zh-CN" sz="2900" dirty="0" err="1" smtClean="0"/>
              <a:t>disadvantagous</a:t>
            </a:r>
            <a:r>
              <a:rPr lang="en-US" altLang="zh-CN" sz="2900" dirty="0" smtClean="0"/>
              <a:t> for combinatorial problems such as the TSP.</a:t>
            </a:r>
          </a:p>
          <a:p>
            <a:pPr lvl="1"/>
            <a:endParaRPr lang="en-US" altLang="zh-CN" sz="2900" dirty="0" smtClean="0"/>
          </a:p>
          <a:p>
            <a:r>
              <a:rPr lang="de-DE" altLang="zh-CN" sz="3400" dirty="0" smtClean="0">
                <a:solidFill>
                  <a:srgbClr val="3333CC"/>
                </a:solidFill>
              </a:rPr>
              <a:t>Evolution Strategies [Rechenberg, 1973; Schwefel, 1981]:</a:t>
            </a:r>
          </a:p>
          <a:p>
            <a:pPr lvl="1"/>
            <a:r>
              <a:rPr lang="en-US" altLang="zh-CN" sz="2900" dirty="0" err="1" smtClean="0"/>
              <a:t>orginally</a:t>
            </a:r>
            <a:r>
              <a:rPr lang="en-US" altLang="zh-CN" sz="2900" dirty="0" smtClean="0"/>
              <a:t> developed for (continuous) numerical </a:t>
            </a:r>
            <a:r>
              <a:rPr lang="en-US" altLang="zh-CN" sz="2900" dirty="0" err="1" smtClean="0"/>
              <a:t>optimisation</a:t>
            </a:r>
            <a:r>
              <a:rPr lang="en-US" altLang="zh-CN" sz="2900" dirty="0" smtClean="0"/>
              <a:t> problems;</a:t>
            </a:r>
          </a:p>
          <a:p>
            <a:pPr lvl="1"/>
            <a:r>
              <a:rPr lang="en-US" altLang="zh-CN" sz="2900" dirty="0" smtClean="0"/>
              <a:t>operate on more natural representations of candidate solutions;</a:t>
            </a:r>
          </a:p>
          <a:p>
            <a:pPr lvl="1"/>
            <a:r>
              <a:rPr lang="en-US" altLang="zh-CN" sz="2900" dirty="0" smtClean="0"/>
              <a:t>use self-adaptation of perturbation strength achieved by mutation;</a:t>
            </a:r>
          </a:p>
          <a:p>
            <a:pPr lvl="1"/>
            <a:endParaRPr lang="en-US" altLang="zh-CN" sz="2900" dirty="0" smtClean="0"/>
          </a:p>
          <a:p>
            <a:r>
              <a:rPr lang="en-US" altLang="zh-CN" sz="3400" dirty="0" smtClean="0">
                <a:solidFill>
                  <a:srgbClr val="3333CC"/>
                </a:solidFill>
              </a:rPr>
              <a:t>Evolutionary Programming [</a:t>
            </a:r>
            <a:r>
              <a:rPr lang="en-US" altLang="zh-CN" sz="3400" dirty="0" err="1" smtClean="0">
                <a:solidFill>
                  <a:srgbClr val="3333CC"/>
                </a:solidFill>
              </a:rPr>
              <a:t>Fogel</a:t>
            </a:r>
            <a:r>
              <a:rPr lang="en-US" altLang="zh-CN" sz="3400" dirty="0" smtClean="0">
                <a:solidFill>
                  <a:srgbClr val="3333CC"/>
                </a:solidFill>
              </a:rPr>
              <a:t> et al., 1966]:</a:t>
            </a:r>
          </a:p>
          <a:p>
            <a:pPr lvl="1"/>
            <a:r>
              <a:rPr lang="en-US" altLang="zh-CN" sz="2900" dirty="0" smtClean="0"/>
              <a:t>similar to Evolution Strategies (developed independently), but typically does not make use of recombination and uses stochastic selection based on tournament mechanisms.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en-US" altLang="zh-CN" dirty="0" smtClean="0">
                <a:solidFill>
                  <a:srgbClr val="3333CC"/>
                </a:solidFill>
              </a:rPr>
              <a:t>Note:</a:t>
            </a:r>
          </a:p>
          <a:p>
            <a:r>
              <a:rPr lang="en-US" altLang="zh-CN" dirty="0" smtClean="0"/>
              <a:t>A general algorithmic framework for solving combinatorial problems using ACO techniques is provided by the ACO meta-heuristic [</a:t>
            </a:r>
            <a:r>
              <a:rPr lang="en-US" altLang="zh-CN" dirty="0" err="1" smtClean="0"/>
              <a:t>Dorigo</a:t>
            </a:r>
            <a:r>
              <a:rPr lang="en-US" altLang="zh-CN" dirty="0" smtClean="0"/>
              <a:t> and Di Caro, 1999; </a:t>
            </a:r>
            <a:r>
              <a:rPr lang="en-US" altLang="zh-CN" dirty="0" err="1" smtClean="0"/>
              <a:t>Dorigo</a:t>
            </a:r>
            <a:r>
              <a:rPr lang="en-US" altLang="zh-CN" dirty="0" smtClean="0"/>
              <a:t> et al., 1999].</a:t>
            </a:r>
          </a:p>
          <a:p>
            <a:endParaRPr lang="en-US" altLang="zh-CN" dirty="0" smtClean="0"/>
          </a:p>
          <a:p>
            <a:r>
              <a:rPr lang="en-US" altLang="zh-CN" dirty="0" smtClean="0"/>
              <a:t>For further details on Ant Colony Optimization, see the book by </a:t>
            </a:r>
            <a:r>
              <a:rPr lang="en-US" altLang="zh-CN" dirty="0" err="1" smtClean="0"/>
              <a:t>Dorigo</a:t>
            </a:r>
            <a:r>
              <a:rPr lang="en-US" altLang="zh-CN" dirty="0" smtClean="0"/>
              <a:t> </a:t>
            </a:r>
            <a:r>
              <a:rPr lang="en-US" altLang="zh-CN" dirty="0" err="1" smtClean="0"/>
              <a:t>andStutzle</a:t>
            </a:r>
            <a:r>
              <a:rPr lang="en-US" altLang="zh-CN" dirty="0" smtClean="0"/>
              <a:t> [2004].</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714620"/>
            <a:ext cx="8229600" cy="1143000"/>
          </a:xfrm>
        </p:spPr>
        <p:txBody>
          <a:bodyPr>
            <a:normAutofit fontScale="90000"/>
          </a:bodyPr>
          <a:lstStyle/>
          <a:p>
            <a:r>
              <a:rPr lang="en-US" altLang="zh-CN" dirty="0" smtClean="0"/>
              <a:t>Algorithmic Techniques</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altLang="zh-CN" dirty="0" smtClean="0"/>
              <a:t>Pivoting and Tie-breaking</a:t>
            </a:r>
          </a:p>
          <a:p>
            <a:endParaRPr lang="en-US" altLang="zh-CN" dirty="0" smtClean="0"/>
          </a:p>
          <a:p>
            <a:r>
              <a:rPr lang="en-US" altLang="zh-CN" dirty="0" smtClean="0"/>
              <a:t>Conflict-directed Random Walk</a:t>
            </a:r>
          </a:p>
          <a:p>
            <a:endParaRPr lang="en-US" altLang="zh-CN" dirty="0" smtClean="0"/>
          </a:p>
          <a:p>
            <a:r>
              <a:rPr lang="en-US" altLang="zh-CN" dirty="0" smtClean="0"/>
              <a:t>Tabu Mechanism</a:t>
            </a:r>
          </a:p>
          <a:p>
            <a:endParaRPr lang="en-US" altLang="zh-CN" dirty="0" smtClean="0"/>
          </a:p>
          <a:p>
            <a:r>
              <a:rPr lang="en-US" altLang="zh-CN" dirty="0" smtClean="0"/>
              <a:t>Adaptive Parameter</a:t>
            </a:r>
          </a:p>
          <a:p>
            <a:endParaRPr lang="en-US" altLang="zh-CN" dirty="0" smtClean="0"/>
          </a:p>
          <a:p>
            <a:r>
              <a:rPr lang="en-US" altLang="zh-CN" dirty="0" smtClean="0"/>
              <a:t>Constraint Weighting &amp; Component Weighting</a:t>
            </a:r>
          </a:p>
          <a:p>
            <a:endParaRPr lang="en-US" altLang="zh-CN" dirty="0"/>
          </a:p>
          <a:p>
            <a:r>
              <a:rPr lang="en-US" altLang="zh-CN" dirty="0" smtClean="0"/>
              <a:t>Scoring Functions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dirty="0" smtClean="0">
                <a:solidFill>
                  <a:srgbClr val="3333CC"/>
                </a:solidFill>
              </a:rPr>
              <a:t>Pivoting Rule: </a:t>
            </a:r>
            <a:r>
              <a:rPr lang="en-US" altLang="zh-CN" dirty="0" smtClean="0"/>
              <a:t>the rule to select a variable in the case that multiple variables has positive values of the scoring function.</a:t>
            </a:r>
          </a:p>
          <a:p>
            <a:endParaRPr lang="en-US" altLang="zh-CN" dirty="0" smtClean="0"/>
          </a:p>
          <a:p>
            <a:r>
              <a:rPr lang="en-US" altLang="zh-CN" dirty="0" smtClean="0">
                <a:solidFill>
                  <a:srgbClr val="3333CC"/>
                </a:solidFill>
              </a:rPr>
              <a:t>Well-known pivoting rules</a:t>
            </a:r>
          </a:p>
          <a:p>
            <a:pPr lvl="1"/>
            <a:r>
              <a:rPr lang="en-US" altLang="zh-CN" dirty="0" smtClean="0"/>
              <a:t>First improvement with lexicographic generation</a:t>
            </a:r>
          </a:p>
          <a:p>
            <a:pPr lvl="1"/>
            <a:r>
              <a:rPr lang="en-US" altLang="zh-CN" dirty="0" smtClean="0"/>
              <a:t>First improvement with random generation</a:t>
            </a:r>
          </a:p>
          <a:p>
            <a:pPr lvl="1"/>
            <a:r>
              <a:rPr lang="en-US" altLang="zh-CN" dirty="0" smtClean="0"/>
              <a:t>Best improvement</a:t>
            </a:r>
          </a:p>
          <a:p>
            <a:pPr lvl="1"/>
            <a:r>
              <a:rPr lang="en-US" altLang="zh-CN" dirty="0" smtClean="0"/>
              <a:t>“Greedy </a:t>
            </a:r>
            <a:r>
              <a:rPr lang="en-US" altLang="zh-CN" dirty="0"/>
              <a:t>or Not? Best Improving versus First </a:t>
            </a:r>
            <a:r>
              <a:rPr lang="en-US" altLang="zh-CN" dirty="0" smtClean="0"/>
              <a:t>Improving Stochastic </a:t>
            </a:r>
            <a:r>
              <a:rPr lang="en-US" altLang="zh-CN" dirty="0"/>
              <a:t>Local Search for </a:t>
            </a:r>
            <a:r>
              <a:rPr lang="en-US" altLang="zh-CN" dirty="0" smtClean="0"/>
              <a:t>MAXSAT” AAAI 2013</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Combinatorial Problems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Combinatorics is a branch of mathematics concerning the study </a:t>
            </a:r>
            <a:r>
              <a:rPr lang="en-US" altLang="zh-CN" dirty="0" smtClean="0"/>
              <a:t>of finite </a:t>
            </a:r>
            <a:r>
              <a:rPr lang="en-US" altLang="zh-CN" dirty="0"/>
              <a:t>or countable discrete structures</a:t>
            </a:r>
            <a:r>
              <a:rPr lang="en-US" altLang="zh-CN" dirty="0" smtClean="0"/>
              <a:t>.</a:t>
            </a:r>
          </a:p>
          <a:p>
            <a:endParaRPr lang="en-US" altLang="zh-CN" dirty="0" smtClean="0"/>
          </a:p>
          <a:p>
            <a:r>
              <a:rPr lang="en-US" altLang="zh-CN" dirty="0" smtClean="0"/>
              <a:t>Combinatorial problems…</a:t>
            </a:r>
          </a:p>
          <a:p>
            <a:pPr lvl="1"/>
            <a:r>
              <a:rPr lang="en-US" altLang="zh-CN" dirty="0" smtClean="0"/>
              <a:t>involve </a:t>
            </a:r>
            <a:r>
              <a:rPr lang="en-US" altLang="zh-CN" dirty="0"/>
              <a:t>finding a solution (can be subset, ordering, or assignment etc.) for </a:t>
            </a:r>
            <a:r>
              <a:rPr lang="en-US" altLang="zh-CN" dirty="0" smtClean="0"/>
              <a:t>a </a:t>
            </a:r>
            <a:r>
              <a:rPr lang="en-US" altLang="zh-CN" dirty="0"/>
              <a:t>set of </a:t>
            </a:r>
            <a:r>
              <a:rPr lang="en-US" altLang="zh-CN" dirty="0" smtClean="0">
                <a:sym typeface="+mn-ea"/>
              </a:rPr>
              <a:t>discrete </a:t>
            </a:r>
            <a:r>
              <a:rPr lang="en-US" altLang="zh-CN" dirty="0"/>
              <a:t>objects which satisfies certain constraints</a:t>
            </a:r>
          </a:p>
          <a:p>
            <a:pPr lvl="1"/>
            <a:r>
              <a:rPr lang="en-US" altLang="zh-CN" dirty="0" smtClean="0"/>
              <a:t>arise </a:t>
            </a:r>
            <a:r>
              <a:rPr lang="en-US" altLang="zh-CN" dirty="0"/>
              <a:t>in many domains of computer </a:t>
            </a:r>
            <a:r>
              <a:rPr lang="en-US" altLang="zh-CN" dirty="0" smtClean="0"/>
              <a:t>science and </a:t>
            </a:r>
            <a:r>
              <a:rPr lang="en-US" altLang="zh-CN" dirty="0"/>
              <a:t>various application areas</a:t>
            </a:r>
            <a:endParaRPr lang="en-US" altLang="zh-CN" dirty="0" smtClean="0"/>
          </a:p>
          <a:p>
            <a:pPr lvl="1"/>
            <a:endParaRPr lang="en-US" altLang="zh-CN" dirty="0" smtClean="0"/>
          </a:p>
          <a:p>
            <a:r>
              <a:rPr lang="en-US" altLang="zh-CN" dirty="0"/>
              <a:t>Combinatorial </a:t>
            </a:r>
            <a:r>
              <a:rPr lang="en-US" altLang="zh-CN" dirty="0" smtClean="0"/>
              <a:t>problems</a:t>
            </a:r>
            <a:endParaRPr lang="en-US" altLang="zh-CN" dirty="0"/>
          </a:p>
          <a:p>
            <a:pPr lvl="1"/>
            <a:r>
              <a:rPr lang="en-US" altLang="zh-CN" dirty="0" smtClean="0"/>
              <a:t>Combinatorial decision problems</a:t>
            </a:r>
            <a:endParaRPr lang="en-US" altLang="zh-CN" dirty="0"/>
          </a:p>
          <a:p>
            <a:pPr lvl="1"/>
            <a:r>
              <a:rPr lang="en-US" altLang="zh-CN" dirty="0" smtClean="0"/>
              <a:t>Combinatorial optimization problems</a:t>
            </a:r>
          </a:p>
          <a:p>
            <a:pPr lvl="1"/>
            <a:r>
              <a:rPr lang="en-US" altLang="zh-CN" dirty="0" smtClean="0"/>
              <a:t>The decision and optimization versions of the same combinatorial problem can be easily transfered to each other. Combinatorial optimization is more often mentioned and studied.</a:t>
            </a:r>
          </a:p>
          <a:p>
            <a:pPr lvl="1"/>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altLang="zh-CN" dirty="0" smtClean="0">
                <a:solidFill>
                  <a:srgbClr val="3333CC"/>
                </a:solidFill>
              </a:rPr>
              <a:t>Tie-breaking Rule: </a:t>
            </a:r>
            <a:r>
              <a:rPr lang="en-US" altLang="zh-CN" dirty="0" smtClean="0"/>
              <a:t>the rule to select a variable in the case that multiple variables has the same best value of scoring function.</a:t>
            </a:r>
          </a:p>
          <a:p>
            <a:pPr lvl="1"/>
            <a:r>
              <a:rPr lang="en-US" altLang="zh-CN" dirty="0" smtClean="0"/>
              <a:t>Is tie-breaking important? That depends…</a:t>
            </a:r>
          </a:p>
          <a:p>
            <a:pPr lvl="1"/>
            <a:r>
              <a:rPr lang="en-US" altLang="zh-CN" dirty="0" smtClean="0"/>
              <a:t>Experimental analysis for its importance</a:t>
            </a:r>
          </a:p>
          <a:p>
            <a:endParaRPr lang="en-US" altLang="zh-CN" dirty="0" smtClean="0"/>
          </a:p>
          <a:p>
            <a:r>
              <a:rPr lang="en-US" altLang="zh-CN" dirty="0" smtClean="0">
                <a:solidFill>
                  <a:srgbClr val="3333CC"/>
                </a:solidFill>
              </a:rPr>
              <a:t>Well-known tie-breaking rules</a:t>
            </a:r>
          </a:p>
          <a:p>
            <a:pPr lvl="1"/>
            <a:r>
              <a:rPr lang="en-US" altLang="zh-CN" dirty="0" smtClean="0"/>
              <a:t>Randomly pick one</a:t>
            </a:r>
          </a:p>
          <a:p>
            <a:pPr lvl="1"/>
            <a:r>
              <a:rPr lang="en-US" altLang="zh-CN" dirty="0" smtClean="0"/>
              <a:t>Pick the oldest one </a:t>
            </a:r>
          </a:p>
          <a:p>
            <a:pPr lvl="1"/>
            <a:r>
              <a:rPr lang="en-US" altLang="zh-CN" dirty="0" smtClean="0"/>
              <a:t>Use other scoring functions to further compare the variables in the tie.</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en-US" altLang="zh-CN" dirty="0" smtClean="0">
                <a:solidFill>
                  <a:srgbClr val="3333CC"/>
                </a:solidFill>
              </a:rPr>
              <a:t>Conflict-directed Random Walk (CDRW)</a:t>
            </a:r>
            <a:endParaRPr lang="en-US" altLang="zh-CN" dirty="0" smtClean="0"/>
          </a:p>
          <a:p>
            <a:r>
              <a:rPr lang="en-US" altLang="zh-CN" dirty="0" smtClean="0"/>
              <a:t>In this type of random walk step, first a currently unsatisfied constraint </a:t>
            </a:r>
            <a:r>
              <a:rPr lang="en-US" altLang="zh-CN" i="1" dirty="0" smtClean="0"/>
              <a:t>c is selected uniformly at random. Then, one of the </a:t>
            </a:r>
            <a:r>
              <a:rPr lang="en-US" altLang="zh-CN" dirty="0" smtClean="0"/>
              <a:t>variable appearing in </a:t>
            </a:r>
            <a:r>
              <a:rPr lang="en-US" altLang="zh-CN" i="1" dirty="0" smtClean="0"/>
              <a:t>c is randomly selected and change its value to force c to become satisfied.</a:t>
            </a:r>
          </a:p>
          <a:p>
            <a:endParaRPr lang="en-US" altLang="zh-CN" i="1" dirty="0" smtClean="0"/>
          </a:p>
          <a:p>
            <a:pPr>
              <a:buNone/>
            </a:pP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WSAT.jpg"/>
          <p:cNvPicPr>
            <a:picLocks noGrp="1" noChangeAspect="1"/>
          </p:cNvPicPr>
          <p:nvPr>
            <p:ph idx="1"/>
          </p:nvPr>
        </p:nvPicPr>
        <p:blipFill>
          <a:blip r:embed="rId2"/>
          <a:stretch>
            <a:fillRect/>
          </a:stretch>
        </p:blipFill>
        <p:spPr>
          <a:xfrm>
            <a:off x="428596" y="1071546"/>
            <a:ext cx="8286605" cy="5054617"/>
          </a:xfrm>
        </p:spPr>
      </p:pic>
      <p:sp>
        <p:nvSpPr>
          <p:cNvPr id="6" name="圆角矩形 5"/>
          <p:cNvSpPr/>
          <p:nvPr/>
        </p:nvSpPr>
        <p:spPr>
          <a:xfrm>
            <a:off x="1714480" y="3857628"/>
            <a:ext cx="6929486" cy="5715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smtClean="0">
                <a:solidFill>
                  <a:srgbClr val="3333CC"/>
                </a:solidFill>
              </a:rPr>
              <a:t>Adapt CDRW to subset problem</a:t>
            </a:r>
          </a:p>
          <a:p>
            <a:r>
              <a:rPr lang="en-US" altLang="zh-CN" dirty="0" smtClean="0">
                <a:solidFill>
                  <a:srgbClr val="3333CC"/>
                </a:solidFill>
              </a:rPr>
              <a:t>Sometimes the idea just doesn’t work directly, then abstract to a lower level and adapt it.</a:t>
            </a:r>
          </a:p>
          <a:p>
            <a:r>
              <a:rPr lang="en-US" altLang="zh-CN" dirty="0" smtClean="0"/>
              <a:t>In local search for vertex cover problem, each step exchange two vertices, one is removed from the candidate solution, while another is added to the candidate solution.</a:t>
            </a:r>
          </a:p>
          <a:p>
            <a:pPr lvl="1"/>
            <a:r>
              <a:rPr lang="en-US" altLang="zh-CN" dirty="0" smtClean="0"/>
              <a:t>Using conflict-directed random walk style, the adding vertex is always selected from an uncovered edge.</a:t>
            </a:r>
            <a:endParaRPr lang="en-US" altLang="zh-CN" dirty="0"/>
          </a:p>
          <a:p>
            <a:endParaRPr lang="zh-CN" altLang="en-US" dirty="0"/>
          </a:p>
        </p:txBody>
      </p:sp>
    </p:spTree>
    <p:extLst>
      <p:ext uri="{BB962C8B-B14F-4D97-AF65-F5344CB8AC3E}">
        <p14:creationId xmlns:p14="http://schemas.microsoft.com/office/powerpoint/2010/main" val="17099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err="1" smtClean="0">
                <a:solidFill>
                  <a:srgbClr val="3333CC"/>
                </a:solidFill>
              </a:rPr>
              <a:t>Tabu</a:t>
            </a:r>
            <a:endParaRPr lang="en-US" altLang="zh-CN" dirty="0" smtClean="0">
              <a:solidFill>
                <a:srgbClr val="3333CC"/>
              </a:solidFill>
            </a:endParaRPr>
          </a:p>
          <a:p>
            <a:r>
              <a:rPr lang="en-US" altLang="zh-CN" dirty="0" smtClean="0"/>
              <a:t>Associate </a:t>
            </a:r>
            <a:r>
              <a:rPr lang="en-US" altLang="zh-CN" dirty="0" err="1" smtClean="0"/>
              <a:t>tabu</a:t>
            </a:r>
            <a:r>
              <a:rPr lang="en-US" altLang="zh-CN" dirty="0" smtClean="0"/>
              <a:t> attributes with solution components such as variables or vertices. </a:t>
            </a:r>
          </a:p>
          <a:p>
            <a:r>
              <a:rPr lang="en-US" altLang="zh-CN" dirty="0" smtClean="0"/>
              <a:t>The solution component that change value recently are labeled ‘</a:t>
            </a:r>
            <a:r>
              <a:rPr lang="en-US" altLang="zh-CN" dirty="0" err="1" smtClean="0"/>
              <a:t>tabu</a:t>
            </a:r>
            <a:r>
              <a:rPr lang="en-US" altLang="zh-CN" dirty="0" smtClean="0"/>
              <a:t>’.</a:t>
            </a:r>
          </a:p>
          <a:p>
            <a:r>
              <a:rPr lang="en-US" altLang="zh-CN" dirty="0" smtClean="0"/>
              <a:t>Forbids reversing the recent changes, by forbidding changing the value of the solution components labeled ‘</a:t>
            </a:r>
            <a:r>
              <a:rPr lang="en-US" altLang="zh-CN" dirty="0" err="1" smtClean="0"/>
              <a:t>tabu</a:t>
            </a: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err="1" smtClean="0"/>
              <a:t>Tabu</a:t>
            </a:r>
            <a:r>
              <a:rPr lang="en-US" altLang="zh-CN" dirty="0" smtClean="0"/>
              <a:t> for SAT</a:t>
            </a:r>
          </a:p>
          <a:p>
            <a:r>
              <a:rPr lang="en-US" altLang="zh-CN" dirty="0" smtClean="0"/>
              <a:t>An FIFO queue: </a:t>
            </a:r>
            <a:r>
              <a:rPr lang="en-US" altLang="zh-CN" dirty="0" err="1" smtClean="0"/>
              <a:t>tabuList</a:t>
            </a:r>
            <a:r>
              <a:rPr lang="en-US" altLang="zh-CN" dirty="0" smtClean="0"/>
              <a:t>[]</a:t>
            </a:r>
          </a:p>
          <a:p>
            <a:r>
              <a:rPr lang="en-US" altLang="zh-CN" dirty="0" smtClean="0"/>
              <a:t>Each step</a:t>
            </a:r>
          </a:p>
          <a:p>
            <a:pPr lvl="1"/>
            <a:r>
              <a:rPr lang="en-US" altLang="zh-CN" dirty="0" smtClean="0"/>
              <a:t>a variable x not in </a:t>
            </a:r>
            <a:r>
              <a:rPr lang="en-US" altLang="zh-CN" dirty="0" err="1" smtClean="0"/>
              <a:t>tabuList</a:t>
            </a:r>
            <a:r>
              <a:rPr lang="en-US" altLang="zh-CN" dirty="0" smtClean="0"/>
              <a:t> is chosen to flip the value</a:t>
            </a:r>
          </a:p>
          <a:p>
            <a:pPr lvl="1"/>
            <a:r>
              <a:rPr lang="en-US" altLang="zh-CN" dirty="0" smtClean="0"/>
              <a:t>Add x to </a:t>
            </a:r>
            <a:r>
              <a:rPr lang="en-US" altLang="zh-CN" dirty="0" err="1" smtClean="0"/>
              <a:t>tabuList</a:t>
            </a:r>
            <a:endParaRPr lang="en-US" altLang="zh-CN" dirty="0" smtClean="0"/>
          </a:p>
          <a:p>
            <a:pPr lvl="1"/>
            <a:r>
              <a:rPr lang="en-US" altLang="zh-CN" dirty="0" smtClean="0"/>
              <a:t>If (</a:t>
            </a:r>
            <a:r>
              <a:rPr lang="en-US" altLang="zh-CN" dirty="0" err="1" smtClean="0"/>
              <a:t>tabulist.size</a:t>
            </a:r>
            <a:r>
              <a:rPr lang="en-US" altLang="zh-CN" dirty="0" smtClean="0"/>
              <a:t> &gt; </a:t>
            </a:r>
            <a:r>
              <a:rPr lang="en-US" altLang="zh-CN" dirty="0" err="1" smtClean="0"/>
              <a:t>tt</a:t>
            </a:r>
            <a:r>
              <a:rPr lang="en-US" altLang="zh-CN" dirty="0" smtClean="0"/>
              <a:t>) remove the first element of </a:t>
            </a:r>
            <a:r>
              <a:rPr lang="en-US" altLang="zh-CN" dirty="0" err="1" smtClean="0"/>
              <a:t>tabuList</a:t>
            </a:r>
            <a:endParaRPr lang="en-US" altLang="zh-CN" dirty="0" smtClean="0"/>
          </a:p>
          <a:p>
            <a:pPr lvl="1"/>
            <a:endParaRPr lang="en-US" altLang="zh-CN" dirty="0" smtClean="0"/>
          </a:p>
          <a:p>
            <a:r>
              <a:rPr lang="en-US" altLang="zh-CN" dirty="0" smtClean="0"/>
              <a:t>Think: how to check whether a variable is </a:t>
            </a:r>
            <a:r>
              <a:rPr lang="en-US" altLang="zh-CN" dirty="0" err="1" smtClean="0"/>
              <a:t>tabu</a:t>
            </a:r>
            <a:r>
              <a:rPr lang="en-US" altLang="zh-CN" dirty="0" smtClean="0"/>
              <a:t>, by the age of a variable (so that we do not need </a:t>
            </a:r>
            <a:r>
              <a:rPr lang="en-US" altLang="zh-CN" dirty="0" err="1" smtClean="0"/>
              <a:t>tabuList</a:t>
            </a:r>
            <a:r>
              <a:rPr lang="en-US" altLang="zh-CN" dirty="0" smtClean="0"/>
              <a:t>)? (age(x): the number of steps since the last time x changed its value).</a:t>
            </a:r>
            <a:endParaRPr lang="en-US" altLang="zh-CN" dirty="0"/>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58204" cy="5572164"/>
          </a:xfrm>
        </p:spPr>
        <p:txBody>
          <a:bodyPr>
            <a:normAutofit fontScale="70000" lnSpcReduction="20000"/>
          </a:bodyPr>
          <a:lstStyle/>
          <a:p>
            <a:pPr>
              <a:buNone/>
            </a:pPr>
            <a:r>
              <a:rPr lang="en-US" altLang="zh-CN" dirty="0" smtClean="0">
                <a:solidFill>
                  <a:srgbClr val="FF0000"/>
                </a:solidFill>
              </a:rPr>
              <a:t>Note: </a:t>
            </a:r>
            <a:r>
              <a:rPr lang="en-US" altLang="zh-CN" dirty="0" smtClean="0"/>
              <a:t>Cycles of length at most m can be prevented by</a:t>
            </a:r>
          </a:p>
          <a:p>
            <a:pPr>
              <a:buNone/>
            </a:pPr>
            <a:r>
              <a:rPr lang="en-US" altLang="zh-CN" dirty="0" smtClean="0"/>
              <a:t> tabu mechanism with tabu tenure </a:t>
            </a:r>
            <a:r>
              <a:rPr lang="en-US" altLang="zh-CN" dirty="0" err="1" smtClean="0"/>
              <a:t>tt</a:t>
            </a:r>
            <a:r>
              <a:rPr lang="en-US" altLang="zh-CN" dirty="0" smtClean="0"/>
              <a:t>=m.</a:t>
            </a:r>
          </a:p>
          <a:p>
            <a:pPr>
              <a:buNone/>
            </a:pPr>
            <a:endParaRPr lang="en-US" altLang="zh-CN" dirty="0" smtClean="0"/>
          </a:p>
          <a:p>
            <a:pPr>
              <a:buNone/>
            </a:pPr>
            <a:r>
              <a:rPr lang="en-US" altLang="zh-CN" dirty="0" smtClean="0">
                <a:solidFill>
                  <a:srgbClr val="3333CC"/>
                </a:solidFill>
              </a:rPr>
              <a:t>Trade-off of choosing </a:t>
            </a:r>
            <a:r>
              <a:rPr lang="en-US" altLang="zh-CN" dirty="0" err="1" smtClean="0">
                <a:solidFill>
                  <a:srgbClr val="3333CC"/>
                </a:solidFill>
              </a:rPr>
              <a:t>tt</a:t>
            </a:r>
            <a:r>
              <a:rPr lang="en-US" altLang="zh-CN" dirty="0" smtClean="0">
                <a:solidFill>
                  <a:srgbClr val="3333CC"/>
                </a:solidFill>
              </a:rPr>
              <a:t>:</a:t>
            </a:r>
          </a:p>
          <a:p>
            <a:r>
              <a:rPr lang="en-US" altLang="zh-CN" dirty="0" smtClean="0"/>
              <a:t>tt too low -&gt; fail to prevent cycling</a:t>
            </a:r>
          </a:p>
          <a:p>
            <a:r>
              <a:rPr lang="en-US" altLang="zh-CN" dirty="0" smtClean="0"/>
              <a:t>tt too high -&gt; an excessive restriction of neighborhoods</a:t>
            </a:r>
          </a:p>
          <a:p>
            <a:endParaRPr lang="en-US" altLang="zh-CN" dirty="0" smtClean="0"/>
          </a:p>
          <a:p>
            <a:pPr>
              <a:buNone/>
            </a:pPr>
            <a:r>
              <a:rPr lang="en-US" altLang="zh-CN" dirty="0" smtClean="0">
                <a:solidFill>
                  <a:srgbClr val="3333CC"/>
                </a:solidFill>
              </a:rPr>
              <a:t>Advanced TS methods:</a:t>
            </a:r>
          </a:p>
          <a:p>
            <a:r>
              <a:rPr lang="en-US" altLang="zh-CN" b="1" dirty="0" err="1" smtClean="0"/>
              <a:t>Tabu</a:t>
            </a:r>
            <a:r>
              <a:rPr lang="en-US" altLang="zh-CN" b="1" dirty="0" smtClean="0"/>
              <a:t> with Aspiration</a:t>
            </a:r>
            <a:endParaRPr lang="en-US" altLang="zh-CN" dirty="0"/>
          </a:p>
          <a:p>
            <a:pPr>
              <a:buNone/>
            </a:pPr>
            <a:r>
              <a:rPr lang="en-US" altLang="zh-CN" dirty="0"/>
              <a:t>	</a:t>
            </a:r>
            <a:r>
              <a:rPr lang="en-US" altLang="zh-CN" dirty="0" smtClean="0"/>
              <a:t>a variable can be chosen if its score is very large, regardless of whether it is forbidden by </a:t>
            </a:r>
            <a:r>
              <a:rPr lang="en-US" altLang="zh-CN" dirty="0" err="1" smtClean="0"/>
              <a:t>Tabu</a:t>
            </a:r>
            <a:r>
              <a:rPr lang="en-US" altLang="zh-CN" dirty="0" smtClean="0"/>
              <a:t> strategy;</a:t>
            </a:r>
            <a:endParaRPr lang="en-US" altLang="zh-CN" b="1" dirty="0" smtClean="0"/>
          </a:p>
          <a:p>
            <a:r>
              <a:rPr lang="en-US" altLang="zh-CN" b="1" dirty="0" smtClean="0"/>
              <a:t>Robust Tabu Search </a:t>
            </a:r>
            <a:r>
              <a:rPr lang="en-US" altLang="zh-CN" dirty="0" smtClean="0"/>
              <a:t>[</a:t>
            </a:r>
            <a:r>
              <a:rPr lang="en-US" altLang="zh-CN" dirty="0" err="1" smtClean="0"/>
              <a:t>Taillard</a:t>
            </a:r>
            <a:r>
              <a:rPr lang="en-US" altLang="zh-CN" dirty="0" smtClean="0"/>
              <a:t>, 1991]:</a:t>
            </a:r>
          </a:p>
          <a:p>
            <a:pPr>
              <a:buNone/>
            </a:pPr>
            <a:r>
              <a:rPr lang="en-US" altLang="zh-CN" dirty="0" smtClean="0"/>
              <a:t>	</a:t>
            </a:r>
            <a:r>
              <a:rPr lang="en-US" altLang="zh-CN" sz="3000" dirty="0" smtClean="0"/>
              <a:t>repeatedly choose tt from given interval;</a:t>
            </a:r>
          </a:p>
          <a:p>
            <a:r>
              <a:rPr lang="en-US" altLang="zh-CN" b="1" dirty="0" smtClean="0"/>
              <a:t>Reactive Tabu Search </a:t>
            </a:r>
            <a:r>
              <a:rPr lang="en-US" altLang="zh-CN" dirty="0" smtClean="0"/>
              <a:t>[</a:t>
            </a:r>
            <a:r>
              <a:rPr lang="en-US" altLang="zh-CN" dirty="0" err="1" smtClean="0"/>
              <a:t>Battiti</a:t>
            </a:r>
            <a:r>
              <a:rPr lang="en-US" altLang="zh-CN" dirty="0" smtClean="0"/>
              <a:t> and </a:t>
            </a:r>
            <a:r>
              <a:rPr lang="en-US" altLang="zh-CN" dirty="0" err="1" smtClean="0"/>
              <a:t>Tecchiolli</a:t>
            </a:r>
            <a:r>
              <a:rPr lang="en-US" altLang="zh-CN" dirty="0" smtClean="0"/>
              <a:t>, 1994]:</a:t>
            </a:r>
          </a:p>
          <a:p>
            <a:pPr>
              <a:buNone/>
            </a:pPr>
            <a:r>
              <a:rPr lang="en-US" altLang="zh-CN" dirty="0" smtClean="0"/>
              <a:t>    </a:t>
            </a:r>
            <a:r>
              <a:rPr lang="en-US" altLang="zh-CN" sz="3000" dirty="0" smtClean="0"/>
              <a:t>dynamically adjust tt during search;</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solidFill>
                  <a:srgbClr val="3333CC"/>
                </a:solidFill>
              </a:rPr>
              <a:t>Adaptive Parameter</a:t>
            </a:r>
          </a:p>
          <a:p>
            <a:pPr>
              <a:buNone/>
            </a:pPr>
            <a:endParaRPr lang="en-US" altLang="zh-CN" dirty="0" smtClean="0"/>
          </a:p>
          <a:p>
            <a:r>
              <a:rPr lang="en-US" altLang="zh-CN" dirty="0" smtClean="0"/>
              <a:t>Typically, there are parameters control the diversification of local search, e.g., </a:t>
            </a:r>
            <a:r>
              <a:rPr lang="en-US" altLang="zh-CN" dirty="0" err="1" smtClean="0"/>
              <a:t>tabu</a:t>
            </a:r>
            <a:r>
              <a:rPr lang="en-US" altLang="zh-CN" dirty="0" smtClean="0"/>
              <a:t> tenure, random walk parameter.</a:t>
            </a:r>
          </a:p>
          <a:p>
            <a:endParaRPr lang="en-US" altLang="zh-CN" dirty="0" smtClean="0"/>
          </a:p>
          <a:p>
            <a:r>
              <a:rPr lang="en-US" altLang="zh-CN" dirty="0" smtClean="0"/>
              <a:t>To make the algorithms with parameters robust, we need adaptive parameter.</a:t>
            </a:r>
          </a:p>
          <a:p>
            <a:pPr>
              <a:buNone/>
            </a:pPr>
            <a:endParaRPr lang="en-US" altLang="zh-CN" dirty="0" smtClean="0"/>
          </a:p>
          <a:p>
            <a:pPr>
              <a:buNone/>
            </a:pP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None/>
            </a:pPr>
            <a:r>
              <a:rPr lang="en-US" altLang="zh-CN" sz="2800" dirty="0" smtClean="0">
                <a:solidFill>
                  <a:srgbClr val="3333CC"/>
                </a:solidFill>
              </a:rPr>
              <a:t>Reactive </a:t>
            </a:r>
            <a:r>
              <a:rPr lang="en-US" altLang="zh-CN" sz="2800" dirty="0" err="1" smtClean="0">
                <a:solidFill>
                  <a:srgbClr val="3333CC"/>
                </a:solidFill>
              </a:rPr>
              <a:t>Tabu</a:t>
            </a:r>
            <a:r>
              <a:rPr lang="en-US" altLang="zh-CN" sz="2800" dirty="0" smtClean="0">
                <a:solidFill>
                  <a:srgbClr val="3333CC"/>
                </a:solidFill>
              </a:rPr>
              <a:t> Search for </a:t>
            </a:r>
            <a:r>
              <a:rPr lang="en-US" altLang="zh-CN" sz="2800" dirty="0" err="1" smtClean="0">
                <a:solidFill>
                  <a:srgbClr val="3333CC"/>
                </a:solidFill>
              </a:rPr>
              <a:t>MaxClique</a:t>
            </a:r>
            <a:r>
              <a:rPr lang="en-US" altLang="zh-CN" sz="2800" dirty="0" smtClean="0">
                <a:solidFill>
                  <a:srgbClr val="3333CC"/>
                </a:solidFill>
              </a:rPr>
              <a:t> [</a:t>
            </a:r>
            <a:r>
              <a:rPr lang="en-US" altLang="zh-CN" sz="2800" dirty="0" err="1" smtClean="0">
                <a:solidFill>
                  <a:srgbClr val="3333CC"/>
                </a:solidFill>
              </a:rPr>
              <a:t>Battiti</a:t>
            </a:r>
            <a:r>
              <a:rPr lang="en-US" altLang="zh-CN" sz="2800" dirty="0" smtClean="0">
                <a:solidFill>
                  <a:srgbClr val="3333CC"/>
                </a:solidFill>
              </a:rPr>
              <a:t> and </a:t>
            </a:r>
            <a:r>
              <a:rPr lang="en-US" altLang="zh-CN" sz="2800" dirty="0" err="1" smtClean="0">
                <a:solidFill>
                  <a:srgbClr val="3333CC"/>
                </a:solidFill>
              </a:rPr>
              <a:t>Tecchiolli</a:t>
            </a:r>
            <a:r>
              <a:rPr lang="en-US" altLang="zh-CN" sz="2800" dirty="0" smtClean="0">
                <a:solidFill>
                  <a:srgbClr val="3333CC"/>
                </a:solidFill>
              </a:rPr>
              <a:t>, 1994]:</a:t>
            </a:r>
          </a:p>
          <a:p>
            <a:pPr>
              <a:buNone/>
            </a:pPr>
            <a:endParaRPr lang="en-US" altLang="zh-CN" sz="2800" dirty="0" smtClean="0">
              <a:solidFill>
                <a:srgbClr val="3333CC"/>
              </a:solidFill>
            </a:endParaRPr>
          </a:p>
          <a:p>
            <a:r>
              <a:rPr lang="en-US" altLang="zh-CN" sz="2800" dirty="0" smtClean="0"/>
              <a:t>Record all found cliques by hash table.</a:t>
            </a:r>
          </a:p>
          <a:p>
            <a:endParaRPr lang="en-US" altLang="zh-CN" sz="2800" dirty="0" smtClean="0"/>
          </a:p>
          <a:p>
            <a:r>
              <a:rPr lang="en-US" altLang="zh-CN" sz="2800" dirty="0" smtClean="0"/>
              <a:t>If a clique is revisited during a short period, increase </a:t>
            </a:r>
            <a:r>
              <a:rPr lang="en-US" altLang="zh-CN" sz="2800" dirty="0" err="1" smtClean="0"/>
              <a:t>tabu</a:t>
            </a:r>
            <a:r>
              <a:rPr lang="en-US" altLang="zh-CN" sz="2800" dirty="0" smtClean="0"/>
              <a:t> tenure </a:t>
            </a:r>
            <a:r>
              <a:rPr lang="en-US" altLang="zh-CN" sz="2800" dirty="0" smtClean="0">
                <a:sym typeface="Wingdings" pitchFamily="2" charset="2"/>
              </a:rPr>
              <a:t> enhance diversification</a:t>
            </a:r>
          </a:p>
          <a:p>
            <a:endParaRPr lang="en-US" altLang="zh-CN" sz="2800" dirty="0" smtClean="0"/>
          </a:p>
          <a:p>
            <a:r>
              <a:rPr lang="en-US" altLang="zh-CN" sz="2800" dirty="0" smtClean="0"/>
              <a:t>If no clique is revisited during a long period, decrease </a:t>
            </a:r>
            <a:r>
              <a:rPr lang="en-US" altLang="zh-CN" sz="2800" dirty="0" err="1" smtClean="0"/>
              <a:t>tabu</a:t>
            </a:r>
            <a:r>
              <a:rPr lang="en-US" altLang="zh-CN" sz="2800" dirty="0" smtClean="0"/>
              <a:t> tenure </a:t>
            </a:r>
            <a:r>
              <a:rPr lang="en-US" altLang="zh-CN" sz="2800" dirty="0" smtClean="0">
                <a:sym typeface="Wingdings" pitchFamily="2" charset="2"/>
              </a:rPr>
              <a:t> enhance intensification</a:t>
            </a:r>
            <a:endParaRPr lang="en-US" altLang="zh-CN" sz="2800" dirty="0" smtClean="0"/>
          </a:p>
          <a:p>
            <a:endParaRPr lang="en-US" altLang="zh-CN" sz="2800" dirty="0" smtClean="0"/>
          </a:p>
          <a:p>
            <a:endParaRPr lang="en-US" altLang="zh-CN" sz="2800" dirty="0" smtClean="0"/>
          </a:p>
          <a:p>
            <a:endParaRPr lang="zh-CN"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a:buNone/>
            </a:pPr>
            <a:r>
              <a:rPr lang="en-US" altLang="zh-CN" dirty="0" smtClean="0">
                <a:solidFill>
                  <a:srgbClr val="3333CC"/>
                </a:solidFill>
              </a:rPr>
              <a:t>Adaptive Noise for SAT (</a:t>
            </a:r>
            <a:r>
              <a:rPr lang="en-US" altLang="zh-CN" dirty="0" err="1" smtClean="0">
                <a:solidFill>
                  <a:srgbClr val="3333CC"/>
                </a:solidFill>
              </a:rPr>
              <a:t>Hoos</a:t>
            </a:r>
            <a:r>
              <a:rPr lang="en-US" altLang="zh-CN" dirty="0" smtClean="0">
                <a:solidFill>
                  <a:srgbClr val="3333CC"/>
                </a:solidFill>
              </a:rPr>
              <a:t> 02)</a:t>
            </a:r>
          </a:p>
          <a:p>
            <a:pPr>
              <a:buNone/>
            </a:pPr>
            <a:endParaRPr lang="en-US" altLang="zh-CN" dirty="0" smtClean="0">
              <a:solidFill>
                <a:srgbClr val="3333CC"/>
              </a:solidFill>
            </a:endParaRPr>
          </a:p>
          <a:p>
            <a:r>
              <a:rPr lang="en-US" altLang="zh-CN" dirty="0" smtClean="0"/>
              <a:t>The probability of performing a random step is controlled by a noise parameter </a:t>
            </a:r>
            <a:r>
              <a:rPr lang="en-US" altLang="zh-CN" dirty="0" err="1" smtClean="0"/>
              <a:t>wp</a:t>
            </a:r>
            <a:r>
              <a:rPr lang="en-US" altLang="zh-CN" dirty="0" smtClean="0"/>
              <a:t> (walking probability), which is adjusted during the search.</a:t>
            </a:r>
          </a:p>
          <a:p>
            <a:endParaRPr lang="en-US" altLang="zh-CN" dirty="0" smtClean="0"/>
          </a:p>
          <a:p>
            <a:r>
              <a:rPr lang="en-US" altLang="zh-CN" dirty="0" smtClean="0"/>
              <a:t>Parameter </a:t>
            </a:r>
            <a:r>
              <a:rPr lang="en-US" altLang="zh-CN" dirty="0" err="1" smtClean="0"/>
              <a:t>wp</a:t>
            </a:r>
            <a:r>
              <a:rPr lang="en-US" altLang="zh-CN" dirty="0" smtClean="0"/>
              <a:t> is initialized as 0;</a:t>
            </a:r>
          </a:p>
          <a:p>
            <a:endParaRPr lang="en-US" altLang="zh-CN" dirty="0" smtClean="0"/>
          </a:p>
          <a:p>
            <a:r>
              <a:rPr lang="en-US" altLang="zh-CN" dirty="0" smtClean="0"/>
              <a:t>If no improvement is observed during a long period, increase </a:t>
            </a:r>
            <a:r>
              <a:rPr lang="en-US" altLang="zh-CN" dirty="0" err="1" smtClean="0"/>
              <a:t>wp</a:t>
            </a:r>
            <a:r>
              <a:rPr lang="en-US" altLang="zh-CN" dirty="0" smtClean="0"/>
              <a:t> </a:t>
            </a:r>
            <a:r>
              <a:rPr lang="en-US" altLang="zh-CN" dirty="0" smtClean="0">
                <a:sym typeface="Wingdings" pitchFamily="2" charset="2"/>
              </a:rPr>
              <a:t> enhance </a:t>
            </a:r>
            <a:r>
              <a:rPr lang="en-US" altLang="zh-CN" dirty="0">
                <a:sym typeface="Wingdings" pitchFamily="2" charset="2"/>
              </a:rPr>
              <a:t>diversification: </a:t>
            </a:r>
            <a:r>
              <a:rPr lang="en-US" altLang="zh-CN" dirty="0" err="1">
                <a:sym typeface="Wingdings" pitchFamily="2" charset="2"/>
              </a:rPr>
              <a:t>wp</a:t>
            </a:r>
            <a:r>
              <a:rPr lang="en-US" altLang="zh-CN" dirty="0">
                <a:sym typeface="Wingdings" pitchFamily="2" charset="2"/>
              </a:rPr>
              <a:t> := </a:t>
            </a:r>
            <a:r>
              <a:rPr lang="en-US" altLang="zh-CN" dirty="0" err="1">
                <a:sym typeface="Wingdings" pitchFamily="2" charset="2"/>
              </a:rPr>
              <a:t>wp</a:t>
            </a:r>
            <a:r>
              <a:rPr lang="en-US" altLang="zh-CN" dirty="0">
                <a:sym typeface="Wingdings" pitchFamily="2" charset="2"/>
              </a:rPr>
              <a:t> + (1 − </a:t>
            </a:r>
            <a:r>
              <a:rPr lang="en-US" altLang="zh-CN" dirty="0" err="1">
                <a:sym typeface="Wingdings" pitchFamily="2" charset="2"/>
              </a:rPr>
              <a:t>wp</a:t>
            </a:r>
            <a:r>
              <a:rPr lang="en-US" altLang="zh-CN" dirty="0">
                <a:sym typeface="Wingdings" pitchFamily="2" charset="2"/>
              </a:rPr>
              <a:t>) · </a:t>
            </a:r>
            <a:r>
              <a:rPr lang="el-GR" altLang="zh-CN" dirty="0">
                <a:sym typeface="Wingdings" pitchFamily="2" charset="2"/>
              </a:rPr>
              <a:t>ϕ, </a:t>
            </a:r>
            <a:r>
              <a:rPr lang="en-US" altLang="zh-CN" dirty="0">
                <a:sym typeface="Wingdings" pitchFamily="2" charset="2"/>
              </a:rPr>
              <a:t>where </a:t>
            </a:r>
            <a:r>
              <a:rPr lang="el-GR" altLang="zh-CN" dirty="0">
                <a:sym typeface="Wingdings" pitchFamily="2" charset="2"/>
              </a:rPr>
              <a:t>ϕ = </a:t>
            </a:r>
            <a:r>
              <a:rPr lang="el-GR" altLang="zh-CN" dirty="0" smtClean="0">
                <a:sym typeface="Wingdings" pitchFamily="2" charset="2"/>
              </a:rPr>
              <a:t>0.2</a:t>
            </a:r>
            <a:r>
              <a:rPr lang="en-US" altLang="zh-CN" dirty="0" smtClean="0">
                <a:sym typeface="Wingdings" pitchFamily="2" charset="2"/>
              </a:rPr>
              <a:t>;</a:t>
            </a:r>
          </a:p>
          <a:p>
            <a:endParaRPr lang="en-US" altLang="zh-CN" dirty="0" smtClean="0"/>
          </a:p>
          <a:p>
            <a:r>
              <a:rPr lang="en-US" altLang="zh-CN" dirty="0" smtClean="0"/>
              <a:t>If an improvement is observed, decrease </a:t>
            </a:r>
            <a:r>
              <a:rPr lang="en-US" altLang="zh-CN" dirty="0" err="1" smtClean="0"/>
              <a:t>wp</a:t>
            </a:r>
            <a:r>
              <a:rPr lang="en-US" altLang="zh-CN" dirty="0" smtClean="0"/>
              <a:t> </a:t>
            </a:r>
            <a:r>
              <a:rPr lang="en-US" altLang="zh-CN" dirty="0" smtClean="0">
                <a:sym typeface="Wingdings" pitchFamily="2" charset="2"/>
              </a:rPr>
              <a:t>enhance </a:t>
            </a:r>
            <a:r>
              <a:rPr lang="en-US" altLang="zh-CN" dirty="0">
                <a:sym typeface="Wingdings" pitchFamily="2" charset="2"/>
              </a:rPr>
              <a:t>intensification: </a:t>
            </a:r>
            <a:r>
              <a:rPr lang="en-US" altLang="zh-CN" dirty="0" err="1">
                <a:sym typeface="Wingdings" pitchFamily="2" charset="2"/>
              </a:rPr>
              <a:t>wp</a:t>
            </a:r>
            <a:r>
              <a:rPr lang="en-US" altLang="zh-CN" dirty="0">
                <a:sym typeface="Wingdings" pitchFamily="2" charset="2"/>
              </a:rPr>
              <a:t> := </a:t>
            </a:r>
            <a:r>
              <a:rPr lang="en-US" altLang="zh-CN" dirty="0" err="1">
                <a:sym typeface="Wingdings" pitchFamily="2" charset="2"/>
              </a:rPr>
              <a:t>wp</a:t>
            </a:r>
            <a:r>
              <a:rPr lang="en-US" altLang="zh-CN" dirty="0">
                <a:sym typeface="Wingdings" pitchFamily="2" charset="2"/>
              </a:rPr>
              <a:t> − </a:t>
            </a:r>
            <a:r>
              <a:rPr lang="en-US" altLang="zh-CN" dirty="0" err="1">
                <a:sym typeface="Wingdings" pitchFamily="2" charset="2"/>
              </a:rPr>
              <a:t>wp</a:t>
            </a:r>
            <a:r>
              <a:rPr lang="en-US" altLang="zh-CN" dirty="0">
                <a:sym typeface="Wingdings" pitchFamily="2" charset="2"/>
              </a:rPr>
              <a:t> · </a:t>
            </a:r>
            <a:r>
              <a:rPr lang="el-GR" altLang="zh-CN" dirty="0">
                <a:sym typeface="Wingdings" pitchFamily="2" charset="2"/>
              </a:rPr>
              <a:t>ϕ/2</a:t>
            </a:r>
            <a:endParaRPr lang="en-US" altLang="zh-CN" dirty="0" smtClean="0">
              <a:sym typeface="Wingdings" pitchFamily="2" charset="2"/>
            </a:endParaRPr>
          </a:p>
          <a:p>
            <a:endParaRPr lang="en-US" altLang="zh-CN" dirty="0">
              <a:sym typeface="Wingdings" pitchFamily="2" charset="2"/>
            </a:endParaRPr>
          </a:p>
          <a:p>
            <a:endParaRPr lang="en-US" altLang="zh-CN" dirty="0" smtClean="0">
              <a:sym typeface="Wingdings" pitchFamily="2" charset="2"/>
            </a:endParaRPr>
          </a:p>
          <a:p>
            <a:endParaRPr lang="en-US" altLang="zh-CN" dirty="0" smtClean="0">
              <a:solidFill>
                <a:srgbClr val="3333CC"/>
              </a:solidFill>
            </a:endParaRPr>
          </a:p>
          <a:p>
            <a:endParaRPr lang="en-US" altLang="zh-CN" dirty="0" smtClean="0">
              <a:solidFill>
                <a:srgbClr val="3333CC"/>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Combinatorial Problems</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a:t>More combinatorial problems:</a:t>
            </a:r>
          </a:p>
          <a:p>
            <a:r>
              <a:rPr lang="en-US" altLang="zh-CN" dirty="0" smtClean="0"/>
              <a:t>maximum clique</a:t>
            </a:r>
          </a:p>
          <a:p>
            <a:r>
              <a:rPr lang="en-US" altLang="zh-CN" dirty="0" smtClean="0"/>
              <a:t>vertex coloring </a:t>
            </a:r>
          </a:p>
          <a:p>
            <a:r>
              <a:rPr lang="en-US" altLang="zh-CN" dirty="0" smtClean="0"/>
              <a:t>planning</a:t>
            </a:r>
            <a:r>
              <a:rPr lang="en-US" altLang="zh-CN" dirty="0"/>
              <a:t>, scheduling, time-tabling</a:t>
            </a:r>
          </a:p>
          <a:p>
            <a:r>
              <a:rPr lang="en-US" altLang="zh-CN" dirty="0" smtClean="0"/>
              <a:t>resource </a:t>
            </a:r>
            <a:r>
              <a:rPr lang="en-US" altLang="zh-CN" dirty="0"/>
              <a:t>allocation</a:t>
            </a:r>
          </a:p>
          <a:p>
            <a:r>
              <a:rPr lang="en-US" altLang="zh-CN" dirty="0" smtClean="0"/>
              <a:t>protein </a:t>
            </a:r>
            <a:r>
              <a:rPr lang="en-US" altLang="zh-CN" dirty="0"/>
              <a:t>structure prediction</a:t>
            </a:r>
          </a:p>
          <a:p>
            <a:r>
              <a:rPr lang="en-US" altLang="zh-CN" dirty="0" smtClean="0"/>
              <a:t>genome </a:t>
            </a:r>
            <a:r>
              <a:rPr lang="en-US" altLang="zh-CN" dirty="0"/>
              <a:t>sequence assembly</a:t>
            </a:r>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643602"/>
          </a:xfrm>
        </p:spPr>
        <p:txBody>
          <a:bodyPr>
            <a:normAutofit fontScale="77500" lnSpcReduction="20000"/>
          </a:bodyPr>
          <a:lstStyle/>
          <a:p>
            <a:pPr>
              <a:buNone/>
            </a:pPr>
            <a:r>
              <a:rPr lang="en-US" altLang="zh-CN" dirty="0" smtClean="0">
                <a:solidFill>
                  <a:srgbClr val="3333CC"/>
                </a:solidFill>
              </a:rPr>
              <a:t>Constraint Weighting (CSP)</a:t>
            </a:r>
            <a:endParaRPr lang="en-US" altLang="zh-CN" dirty="0" smtClean="0"/>
          </a:p>
          <a:p>
            <a:r>
              <a:rPr lang="en-US" altLang="zh-CN" dirty="0" smtClean="0"/>
              <a:t>Associate a number as the weight of each constraint, measuring the cost of violating this constraint. </a:t>
            </a:r>
          </a:p>
          <a:p>
            <a:r>
              <a:rPr lang="en-US" altLang="zh-CN" dirty="0" smtClean="0"/>
              <a:t>The evaluation function is changed to the weighted version.</a:t>
            </a:r>
          </a:p>
          <a:p>
            <a:endParaRPr lang="en-US" altLang="zh-CN" dirty="0" smtClean="0"/>
          </a:p>
          <a:p>
            <a:r>
              <a:rPr lang="en-US" altLang="zh-CN" dirty="0" smtClean="0"/>
              <a:t>Constraint weighting in Iterative Improvement</a:t>
            </a:r>
          </a:p>
          <a:p>
            <a:pPr lvl="1"/>
            <a:r>
              <a:rPr lang="en-US" altLang="zh-CN" dirty="0" smtClean="0"/>
              <a:t>When a constraint is violated, increase its weight by 1 .</a:t>
            </a:r>
          </a:p>
          <a:p>
            <a:pPr lvl="1"/>
            <a:r>
              <a:rPr lang="en-US" altLang="zh-CN" dirty="0" smtClean="0"/>
              <a:t>The constraints with larger weight should be preferred to be satisfied.</a:t>
            </a:r>
          </a:p>
          <a:p>
            <a:pPr lvl="1"/>
            <a:endParaRPr lang="en-US" altLang="zh-CN" dirty="0" smtClean="0"/>
          </a:p>
          <a:p>
            <a:r>
              <a:rPr lang="en-US" altLang="zh-CN" dirty="0" smtClean="0"/>
              <a:t>Constraint weighting in Iterated Local Search</a:t>
            </a:r>
          </a:p>
          <a:p>
            <a:pPr lvl="1"/>
            <a:r>
              <a:rPr lang="en-US" altLang="zh-CN" dirty="0" smtClean="0"/>
              <a:t>At local optima, increase weights of all violated constraints by 1</a:t>
            </a:r>
          </a:p>
          <a:p>
            <a:pPr lvl="1"/>
            <a:r>
              <a:rPr lang="en-US" altLang="zh-CN" dirty="0" smtClean="0"/>
              <a:t>Making a local optimum no longer a local optimum during a period of time.</a:t>
            </a:r>
          </a:p>
          <a:p>
            <a:endParaRPr lang="en-US" altLang="zh-CN" dirty="0" smtClean="0"/>
          </a:p>
          <a:p>
            <a:pPr marL="0" indent="0">
              <a:buNone/>
            </a:pPr>
            <a:endParaRPr lang="zh-CN" alt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1150" y="2753519"/>
            <a:ext cx="5981700" cy="2219325"/>
          </a:xfrm>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1150" y="2763044"/>
            <a:ext cx="5981700" cy="2200275"/>
          </a:xfrm>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5912" y="2748756"/>
            <a:ext cx="5972175" cy="2228850"/>
          </a:xfr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675" y="2753519"/>
            <a:ext cx="5962650" cy="2219325"/>
          </a:xfr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5912" y="2758281"/>
            <a:ext cx="5972175" cy="2209800"/>
          </a:xfr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643602"/>
          </a:xfrm>
        </p:spPr>
        <p:txBody>
          <a:bodyPr>
            <a:normAutofit/>
          </a:bodyPr>
          <a:lstStyle/>
          <a:p>
            <a:pPr>
              <a:buNone/>
            </a:pPr>
            <a:r>
              <a:rPr lang="en-US" altLang="zh-CN" dirty="0" smtClean="0">
                <a:solidFill>
                  <a:srgbClr val="3333CC"/>
                </a:solidFill>
              </a:rPr>
              <a:t>Clause Weighting for SAT</a:t>
            </a:r>
            <a:endParaRPr lang="en-US" altLang="zh-CN" dirty="0" smtClean="0"/>
          </a:p>
          <a:p>
            <a:r>
              <a:rPr lang="en-US" altLang="zh-CN" dirty="0" smtClean="0"/>
              <a:t>Date back to the </a:t>
            </a:r>
            <a:r>
              <a:rPr lang="en-US" altLang="zh-CN" dirty="0"/>
              <a:t>Breakout method </a:t>
            </a:r>
            <a:r>
              <a:rPr lang="en-US" altLang="zh-CN" dirty="0" smtClean="0"/>
              <a:t>(1993): increases </a:t>
            </a:r>
            <a:r>
              <a:rPr lang="en-US" altLang="zh-CN" dirty="0"/>
              <a:t>the weight of </a:t>
            </a:r>
            <a:r>
              <a:rPr lang="en-US" altLang="zh-CN" dirty="0" smtClean="0"/>
              <a:t>each unsatisfied clause </a:t>
            </a:r>
            <a:r>
              <a:rPr lang="en-US" altLang="zh-CN" dirty="0"/>
              <a:t>by one when reaching local </a:t>
            </a:r>
            <a:r>
              <a:rPr lang="en-US" altLang="zh-CN" dirty="0" smtClean="0"/>
              <a:t>optima.</a:t>
            </a:r>
          </a:p>
          <a:p>
            <a:pPr lvl="1"/>
            <a:r>
              <a:rPr lang="en-US" altLang="zh-CN" dirty="0" smtClean="0"/>
              <a:t>The </a:t>
            </a:r>
            <a:r>
              <a:rPr lang="en-US" altLang="zh-CN" dirty="0"/>
              <a:t>B</a:t>
            </a:r>
            <a:r>
              <a:rPr lang="en-US" altLang="zh-CN" dirty="0" smtClean="0"/>
              <a:t>reakout method </a:t>
            </a:r>
            <a:r>
              <a:rPr lang="en-US" altLang="zh-CN" dirty="0"/>
              <a:t>allows unrestricted weight growth </a:t>
            </a:r>
            <a:r>
              <a:rPr lang="en-US" altLang="zh-CN" dirty="0" smtClean="0"/>
              <a:t>during.</a:t>
            </a:r>
            <a:endParaRPr lang="en-US" altLang="zh-CN" dirty="0"/>
          </a:p>
          <a:p>
            <a:pPr lvl="1"/>
            <a:endParaRPr lang="en-US" altLang="zh-CN" dirty="0" smtClean="0"/>
          </a:p>
          <a:p>
            <a:r>
              <a:rPr lang="en-US" altLang="zh-CN" dirty="0" smtClean="0"/>
              <a:t>Modern </a:t>
            </a:r>
            <a:r>
              <a:rPr lang="en-US" altLang="zh-CN" dirty="0"/>
              <a:t>clause weighting </a:t>
            </a:r>
            <a:r>
              <a:rPr lang="en-US" altLang="zh-CN" dirty="0" smtClean="0"/>
              <a:t>usually </a:t>
            </a:r>
            <a:r>
              <a:rPr lang="en-US" altLang="zh-CN" dirty="0"/>
              <a:t>have a “smoothing” mechanism </a:t>
            </a:r>
            <a:r>
              <a:rPr lang="en-US" altLang="zh-CN" dirty="0" smtClean="0"/>
              <a:t>to decrease </a:t>
            </a:r>
            <a:r>
              <a:rPr lang="en-US" altLang="zh-CN" dirty="0"/>
              <a:t>clause weights</a:t>
            </a:r>
            <a:r>
              <a:rPr lang="en-US" altLang="zh-CN" dirty="0" smtClean="0"/>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643602"/>
          </a:xfrm>
        </p:spPr>
        <p:txBody>
          <a:bodyPr>
            <a:normAutofit fontScale="77500" lnSpcReduction="20000"/>
          </a:bodyPr>
          <a:lstStyle/>
          <a:p>
            <a:pPr>
              <a:buNone/>
            </a:pPr>
            <a:r>
              <a:rPr lang="en-US" altLang="zh-CN" dirty="0" smtClean="0">
                <a:solidFill>
                  <a:srgbClr val="3333CC"/>
                </a:solidFill>
              </a:rPr>
              <a:t>Clause Weighting for SAT</a:t>
            </a:r>
            <a:endParaRPr lang="en-US" altLang="zh-CN" dirty="0" smtClean="0"/>
          </a:p>
          <a:p>
            <a:r>
              <a:rPr lang="en-US" altLang="zh-CN" dirty="0" smtClean="0"/>
              <a:t>discrete </a:t>
            </a:r>
            <a:r>
              <a:rPr lang="en-US" altLang="zh-CN" dirty="0" err="1"/>
              <a:t>Lagrangian</a:t>
            </a:r>
            <a:r>
              <a:rPr lang="en-US" altLang="zh-CN" dirty="0"/>
              <a:t> method (DLM): </a:t>
            </a:r>
            <a:r>
              <a:rPr lang="en-US" altLang="zh-CN" dirty="0" smtClean="0"/>
              <a:t>DLM follows Breakout’s </a:t>
            </a:r>
            <a:r>
              <a:rPr lang="en-US" altLang="zh-CN" dirty="0"/>
              <a:t>weight increment scheme, but additionally decrements clause weights by a </a:t>
            </a:r>
            <a:r>
              <a:rPr lang="en-US" altLang="zh-CN" dirty="0" smtClean="0"/>
              <a:t>constant amount after a fixed number of increases;</a:t>
            </a:r>
          </a:p>
          <a:p>
            <a:r>
              <a:rPr lang="en-US" altLang="zh-CN" dirty="0" smtClean="0"/>
              <a:t>scaling </a:t>
            </a:r>
            <a:r>
              <a:rPr lang="en-US" altLang="zh-CN" dirty="0"/>
              <a:t>and probabilistic smoothing (</a:t>
            </a:r>
            <a:r>
              <a:rPr lang="en-US" altLang="zh-CN" dirty="0" smtClean="0"/>
              <a:t>SAPS):  </a:t>
            </a:r>
            <a:r>
              <a:rPr lang="en-US" altLang="zh-CN" dirty="0"/>
              <a:t>when reaching a </a:t>
            </a:r>
            <a:r>
              <a:rPr lang="en-US" altLang="zh-CN" dirty="0" smtClean="0"/>
              <a:t>local optimum</a:t>
            </a:r>
            <a:r>
              <a:rPr lang="en-US" altLang="zh-CN" dirty="0"/>
              <a:t>, with a fixed probability p, SAPS performs a random </a:t>
            </a:r>
            <a:r>
              <a:rPr lang="en-US" altLang="zh-CN" dirty="0" smtClean="0"/>
              <a:t>step; with </a:t>
            </a:r>
            <a:r>
              <a:rPr lang="en-US" altLang="zh-CN" dirty="0"/>
              <a:t>probability 1 − p, </a:t>
            </a:r>
            <a:r>
              <a:rPr lang="en-US" altLang="zh-CN" dirty="0" smtClean="0"/>
              <a:t>the </a:t>
            </a:r>
            <a:r>
              <a:rPr lang="en-US" altLang="zh-CN" dirty="0"/>
              <a:t>weights of all </a:t>
            </a:r>
            <a:r>
              <a:rPr lang="en-US" altLang="zh-CN" dirty="0" smtClean="0"/>
              <a:t>unsatisfied clauses </a:t>
            </a:r>
            <a:r>
              <a:rPr lang="en-US" altLang="zh-CN" dirty="0"/>
              <a:t>are multiplied by a </a:t>
            </a:r>
            <a:r>
              <a:rPr lang="en-US" altLang="zh-CN" dirty="0" smtClean="0"/>
              <a:t>factor, and then, with </a:t>
            </a:r>
            <a:r>
              <a:rPr lang="en-US" altLang="zh-CN" dirty="0"/>
              <a:t>a fixed </a:t>
            </a:r>
            <a:r>
              <a:rPr lang="en-US" altLang="zh-CN" dirty="0" smtClean="0"/>
              <a:t>probability, </a:t>
            </a:r>
            <a:r>
              <a:rPr lang="en-US" altLang="zh-CN" dirty="0"/>
              <a:t>all clause weights are pulled towards their </a:t>
            </a:r>
            <a:r>
              <a:rPr lang="en-US" altLang="zh-CN" dirty="0" smtClean="0"/>
              <a:t>mean value </a:t>
            </a:r>
            <a:r>
              <a:rPr lang="en-US" altLang="zh-CN" dirty="0"/>
              <a:t>using the formula w(c) = </a:t>
            </a:r>
            <a:r>
              <a:rPr lang="en-US" altLang="zh-CN" dirty="0" err="1"/>
              <a:t>ρw</a:t>
            </a:r>
            <a:r>
              <a:rPr lang="en-US" altLang="zh-CN" dirty="0"/>
              <a:t>(c) + (1 − ρ)w</a:t>
            </a:r>
            <a:r>
              <a:rPr lang="en-US" altLang="zh-CN" dirty="0" smtClean="0"/>
              <a:t>.</a:t>
            </a:r>
          </a:p>
          <a:p>
            <a:r>
              <a:rPr lang="en-US" altLang="zh-CN" dirty="0" smtClean="0"/>
              <a:t> </a:t>
            </a:r>
            <a:r>
              <a:rPr lang="en-US" altLang="zh-CN" dirty="0"/>
              <a:t>pure additive weighting scheme (PAWS): PAWS updates clause </a:t>
            </a:r>
            <a:r>
              <a:rPr lang="en-US" altLang="zh-CN" dirty="0" smtClean="0"/>
              <a:t>weights in </a:t>
            </a:r>
            <a:r>
              <a:rPr lang="en-US" altLang="zh-CN" dirty="0"/>
              <a:t>local optima as follows. First, the clause weights of all </a:t>
            </a:r>
            <a:r>
              <a:rPr lang="en-US" altLang="zh-CN" dirty="0" smtClean="0"/>
              <a:t>unsatisfied clauses </a:t>
            </a:r>
            <a:r>
              <a:rPr lang="en-US" altLang="zh-CN" dirty="0"/>
              <a:t>are increased by one; </a:t>
            </a:r>
            <a:r>
              <a:rPr lang="en-US" altLang="zh-CN" dirty="0" smtClean="0"/>
              <a:t>then, all </a:t>
            </a:r>
            <a:r>
              <a:rPr lang="en-US" altLang="zh-CN" dirty="0"/>
              <a:t>clause weights are decreased by one after a fixed number of increases.</a:t>
            </a:r>
            <a:endParaRPr lang="zh-CN" altLang="en-US" dirty="0"/>
          </a:p>
        </p:txBody>
      </p:sp>
      <p:cxnSp>
        <p:nvCxnSpPr>
          <p:cNvPr id="4" name="直接连接符 3"/>
          <p:cNvCxnSpPr/>
          <p:nvPr/>
        </p:nvCxnSpPr>
        <p:spPr>
          <a:xfrm>
            <a:off x="1691680" y="4437112"/>
            <a:ext cx="21599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27049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00634"/>
          </a:xfrm>
        </p:spPr>
        <p:txBody>
          <a:bodyPr>
            <a:normAutofit fontScale="77500" lnSpcReduction="20000"/>
          </a:bodyPr>
          <a:lstStyle/>
          <a:p>
            <a:pPr>
              <a:buNone/>
            </a:pPr>
            <a:r>
              <a:rPr lang="en-US" altLang="zh-CN" sz="3600" dirty="0" smtClean="0">
                <a:solidFill>
                  <a:srgbClr val="3333CC"/>
                </a:solidFill>
              </a:rPr>
              <a:t>Component Weighting</a:t>
            </a:r>
          </a:p>
          <a:p>
            <a:r>
              <a:rPr lang="en-US" altLang="zh-CN" dirty="0" smtClean="0"/>
              <a:t>Associate a number as the weight of each solution component, measuring the frequency of a solution component being selected. </a:t>
            </a:r>
          </a:p>
          <a:p>
            <a:endParaRPr lang="en-US" altLang="zh-CN" dirty="0" smtClean="0"/>
          </a:p>
          <a:p>
            <a:pPr>
              <a:buNone/>
            </a:pPr>
            <a:r>
              <a:rPr lang="en-US" altLang="zh-CN" dirty="0" smtClean="0">
                <a:solidFill>
                  <a:srgbClr val="3333CC"/>
                </a:solidFill>
              </a:rPr>
              <a:t>Vertex Weighting for </a:t>
            </a:r>
            <a:r>
              <a:rPr lang="en-US" altLang="zh-CN" dirty="0" err="1" smtClean="0">
                <a:solidFill>
                  <a:srgbClr val="3333CC"/>
                </a:solidFill>
              </a:rPr>
              <a:t>MaxClique</a:t>
            </a:r>
            <a:r>
              <a:rPr lang="en-US" altLang="zh-CN" dirty="0" smtClean="0">
                <a:solidFill>
                  <a:srgbClr val="3333CC"/>
                </a:solidFill>
              </a:rPr>
              <a:t> (</a:t>
            </a:r>
            <a:r>
              <a:rPr lang="en-US" altLang="zh-CN" dirty="0" err="1" smtClean="0">
                <a:solidFill>
                  <a:srgbClr val="3333CC"/>
                </a:solidFill>
              </a:rPr>
              <a:t>Pullan</a:t>
            </a:r>
            <a:r>
              <a:rPr lang="en-US" altLang="zh-CN" dirty="0" smtClean="0">
                <a:solidFill>
                  <a:srgbClr val="3333CC"/>
                </a:solidFill>
              </a:rPr>
              <a:t> 06)</a:t>
            </a:r>
          </a:p>
          <a:p>
            <a:r>
              <a:rPr lang="en-US" altLang="zh-CN" dirty="0" smtClean="0"/>
              <a:t>A GRASP framework: construction + local search</a:t>
            </a:r>
          </a:p>
          <a:p>
            <a:r>
              <a:rPr lang="en-US" altLang="zh-CN" dirty="0" smtClean="0"/>
              <a:t>At the end of each local search phase, increase the penalty values of all vertices in the current clique, by one.</a:t>
            </a:r>
          </a:p>
          <a:p>
            <a:r>
              <a:rPr lang="en-US" altLang="zh-CN" dirty="0" smtClean="0"/>
              <a:t>In the constructive phase, when selecting a vertex to add into the candidate solution, prefer vertices with lower penalty.</a:t>
            </a:r>
          </a:p>
          <a:p>
            <a:endParaRPr lang="zh-CN" alt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Scoring Functions</a:t>
            </a:r>
            <a:endParaRPr lang="zh-CN" altLang="en-US" dirty="0"/>
          </a:p>
        </p:txBody>
      </p:sp>
      <p:sp>
        <p:nvSpPr>
          <p:cNvPr id="3" name="内容占位符 2"/>
          <p:cNvSpPr>
            <a:spLocks noGrp="1"/>
          </p:cNvSpPr>
          <p:nvPr>
            <p:ph idx="1"/>
          </p:nvPr>
        </p:nvSpPr>
        <p:spPr>
          <a:xfrm>
            <a:off x="457200" y="1600200"/>
            <a:ext cx="8229600" cy="4900634"/>
          </a:xfrm>
        </p:spPr>
        <p:txBody>
          <a:bodyPr>
            <a:normAutofit fontScale="70000" lnSpcReduction="20000"/>
          </a:bodyPr>
          <a:lstStyle/>
          <a:p>
            <a:pPr>
              <a:buNone/>
            </a:pPr>
            <a:r>
              <a:rPr lang="en-US" altLang="zh-CN" sz="3600" dirty="0" smtClean="0">
                <a:solidFill>
                  <a:srgbClr val="3333CC"/>
                </a:solidFill>
              </a:rPr>
              <a:t>A basic Scoring </a:t>
            </a:r>
            <a:r>
              <a:rPr lang="en-US" altLang="zh-CN" sz="3600" dirty="0">
                <a:solidFill>
                  <a:srgbClr val="3333CC"/>
                </a:solidFill>
              </a:rPr>
              <a:t>F</a:t>
            </a:r>
            <a:r>
              <a:rPr lang="en-US" altLang="zh-CN" sz="3600" dirty="0" smtClean="0">
                <a:solidFill>
                  <a:srgbClr val="3333CC"/>
                </a:solidFill>
              </a:rPr>
              <a:t>unction </a:t>
            </a:r>
          </a:p>
          <a:p>
            <a:r>
              <a:rPr lang="en-US" altLang="zh-CN" dirty="0" smtClean="0"/>
              <a:t>Previously, we introduced a scoring function for SAT, which is named ‘score’.</a:t>
            </a:r>
          </a:p>
          <a:p>
            <a:r>
              <a:rPr lang="en-US" altLang="zh-CN" sz="3200" dirty="0" smtClean="0">
                <a:sym typeface="+mn-ea"/>
              </a:rPr>
              <a:t>Under assignment S, score(x) = cost(S)-cost(S‘), where S’ differs from S only in the value of x</a:t>
            </a:r>
            <a:r>
              <a:rPr lang="en-US" altLang="zh-CN" dirty="0" smtClean="0">
                <a:sym typeface="+mn-ea"/>
              </a:rPr>
              <a:t>, cost(S) is the number of unsatisfied clauses under S.</a:t>
            </a:r>
            <a:endParaRPr lang="en-US" altLang="zh-CN" sz="3200" dirty="0" smtClean="0">
              <a:sym typeface="+mn-ea"/>
            </a:endParaRPr>
          </a:p>
          <a:p>
            <a:pPr marL="0" indent="0">
              <a:buNone/>
            </a:pPr>
            <a:endParaRPr lang="en-US" altLang="zh-CN" dirty="0" smtClean="0"/>
          </a:p>
          <a:p>
            <a:pPr>
              <a:buNone/>
            </a:pPr>
            <a:r>
              <a:rPr lang="en-US" altLang="zh-CN" dirty="0" smtClean="0">
                <a:solidFill>
                  <a:srgbClr val="3333CC"/>
                </a:solidFill>
              </a:rPr>
              <a:t>Other Scoring functions </a:t>
            </a:r>
          </a:p>
          <a:p>
            <a:r>
              <a:rPr lang="en-US" altLang="zh-CN" dirty="0" smtClean="0"/>
              <a:t>age(x) = the number of steps since x has changed value</a:t>
            </a:r>
          </a:p>
          <a:p>
            <a:r>
              <a:rPr lang="en-US" altLang="zh-CN" dirty="0"/>
              <a:t>f</a:t>
            </a:r>
            <a:r>
              <a:rPr lang="en-US" altLang="zh-CN" dirty="0" smtClean="0"/>
              <a:t>requency(x) = a count on how many times x changes its value</a:t>
            </a:r>
          </a:p>
          <a:p>
            <a:r>
              <a:rPr lang="en-US" altLang="zh-CN" dirty="0" err="1"/>
              <a:t>w</a:t>
            </a:r>
            <a:r>
              <a:rPr lang="en-US" altLang="zh-CN" dirty="0" err="1" smtClean="0"/>
              <a:t>score</a:t>
            </a:r>
            <a:r>
              <a:rPr lang="en-US" altLang="zh-CN" dirty="0" smtClean="0"/>
              <a:t>(x) = the weighted version of score, using clause weighting techniques</a:t>
            </a:r>
          </a:p>
          <a:p>
            <a:r>
              <a:rPr lang="en-US" altLang="zh-CN" dirty="0" smtClean="0"/>
              <a:t>Score(x)+age(x)/T, where T is a parameter</a:t>
            </a:r>
          </a:p>
          <a:p>
            <a:r>
              <a:rPr lang="en-US" altLang="zh-CN" dirty="0" smtClean="0"/>
              <a:t>…</a:t>
            </a:r>
          </a:p>
          <a:p>
            <a:pPr marL="0" indent="0">
              <a:buNone/>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4906</Words>
  <Application>Microsoft Office PowerPoint</Application>
  <PresentationFormat>全屏显示(4:3)</PresentationFormat>
  <Paragraphs>726</Paragraphs>
  <Slides>107</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15" baseType="lpstr">
      <vt:lpstr>黑体</vt:lpstr>
      <vt:lpstr>宋体</vt:lpstr>
      <vt:lpstr>Arial</vt:lpstr>
      <vt:lpstr>Calibri</vt:lpstr>
      <vt:lpstr>Times New Roman</vt:lpstr>
      <vt:lpstr>Wingdings</vt:lpstr>
      <vt:lpstr>Office 主题</vt:lpstr>
      <vt:lpstr>Equation.KSEE3</vt:lpstr>
      <vt:lpstr>An Introduction to Local Search</vt:lpstr>
      <vt:lpstr>PowerPoint 演示文稿</vt:lpstr>
      <vt:lpstr>Combinatorial Optimization and Heuristic Search</vt:lpstr>
      <vt:lpstr>Minimum Vertex Cover</vt:lpstr>
      <vt:lpstr>Traveling Salesman Problem</vt:lpstr>
      <vt:lpstr>SAT and MaxSAT</vt:lpstr>
      <vt:lpstr>A MaxSAT Instance</vt:lpstr>
      <vt:lpstr>Combinatorial Problems</vt:lpstr>
      <vt:lpstr>Combinatorial Problems</vt:lpstr>
      <vt:lpstr>Combinatorial Optimization is Hard</vt:lpstr>
      <vt:lpstr>Tackling Hard Combinatorial Optimization </vt:lpstr>
      <vt:lpstr>What is Heuristic? </vt:lpstr>
      <vt:lpstr>Search Methods</vt:lpstr>
      <vt:lpstr>Systematic Search</vt:lpstr>
      <vt:lpstr>Local Search</vt:lpstr>
      <vt:lpstr>Heuristic Search</vt:lpstr>
      <vt:lpstr>Local Search</vt:lpstr>
      <vt:lpstr>A Quick Glance at Local Search</vt:lpstr>
      <vt:lpstr>Example Problem: SAT/MaxSAT</vt:lpstr>
      <vt:lpstr>Local Search (LS) Algorithms</vt:lpstr>
      <vt:lpstr>Local Search (LS) Algorithms</vt:lpstr>
      <vt:lpstr>PowerPoint 演示文稿</vt:lpstr>
      <vt:lpstr>Pros. and Cons. of Local Search</vt:lpstr>
      <vt:lpstr>When to use Local Search</vt:lpstr>
      <vt:lpstr>A Simple Local Search</vt:lpstr>
      <vt:lpstr>PowerPoint 演示文稿</vt:lpstr>
      <vt:lpstr>PowerPoint 演示文稿</vt:lpstr>
      <vt:lpstr>PowerPoint 演示文稿</vt:lpstr>
      <vt:lpstr>Simple SLS methods</vt:lpstr>
      <vt:lpstr>PowerPoint 演示文稿</vt:lpstr>
      <vt:lpstr>PowerPoint 演示文稿</vt:lpstr>
      <vt:lpstr>PowerPoint 演示文稿</vt:lpstr>
      <vt:lpstr>run a small example</vt:lpstr>
      <vt:lpstr>Score of Variables</vt:lpstr>
      <vt:lpstr>Score of Variables</vt:lpstr>
      <vt:lpstr>Score of Variables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General SLS Framework</vt:lpstr>
      <vt:lpstr>Simple SLS Methods</vt:lpstr>
      <vt:lpstr>Trade-off in Local 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Hybrid SLS Methods</vt:lpstr>
      <vt:lpstr>PowerPoint 演示文稿</vt:lpstr>
      <vt:lpstr>PowerPoint 演示文稿</vt:lpstr>
      <vt:lpstr>Iterated Local Search for SAT</vt:lpstr>
      <vt:lpstr>PowerPoint 演示文稿</vt:lpstr>
      <vt:lpstr>Trade-off in Local Search</vt:lpstr>
      <vt:lpstr>Trade-off in Local Search</vt:lpstr>
      <vt:lpstr>PowerPoint 演示文稿</vt:lpstr>
      <vt:lpstr>PowerPoint 演示文稿</vt:lpstr>
      <vt:lpstr>PowerPoint 演示文稿</vt:lpstr>
      <vt:lpstr>PowerPoint 演示文稿</vt:lpstr>
      <vt:lpstr>Population based SLS Methods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Algorithmic Techniques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Scoring Functions</vt:lpstr>
      <vt:lpstr>Scoring Functions</vt:lpstr>
      <vt:lpstr>Further on Local Search</vt:lpstr>
      <vt:lpstr>PowerPoint 演示文稿</vt:lpstr>
      <vt:lpstr>PowerPoint 演示文稿</vt:lpstr>
      <vt:lpstr>PowerPoint 演示文稿</vt:lpstr>
      <vt:lpstr>PowerPoint 演示文稿</vt:lpstr>
      <vt:lpstr>Caching based Score Computation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to Local Search</dc:title>
  <dc:creator>cai</dc:creator>
  <cp:lastModifiedBy>cai</cp:lastModifiedBy>
  <cp:revision>190</cp:revision>
  <cp:lastPrinted>2016-05-03T09:16:00Z</cp:lastPrinted>
  <dcterms:created xsi:type="dcterms:W3CDTF">2011-04-07T12:41:00Z</dcterms:created>
  <dcterms:modified xsi:type="dcterms:W3CDTF">2016-06-11T13:26:15Z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