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57" r:id="rId5"/>
    <p:sldId id="264" r:id="rId6"/>
    <p:sldId id="265" r:id="rId7"/>
    <p:sldId id="284" r:id="rId8"/>
    <p:sldId id="266" r:id="rId9"/>
    <p:sldId id="268" r:id="rId10"/>
    <p:sldId id="267" r:id="rId11"/>
    <p:sldId id="259" r:id="rId12"/>
    <p:sldId id="260" r:id="rId13"/>
    <p:sldId id="262" r:id="rId14"/>
    <p:sldId id="261" r:id="rId15"/>
    <p:sldId id="26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u="sng" dirty="0"/>
              <a:t>Capstone Project 4</a:t>
            </a:r>
            <a:endParaRPr lang="en-US" sz="4400" b="1" u="sng" dirty="0"/>
          </a:p>
        </p:txBody>
      </p:sp>
      <p:sp>
        <p:nvSpPr>
          <p:cNvPr id="3" name="Subtitle 2"/>
          <p:cNvSpPr>
            <a:spLocks noGrp="1"/>
          </p:cNvSpPr>
          <p:nvPr>
            <p:ph type="subTitle" idx="1"/>
          </p:nvPr>
        </p:nvSpPr>
        <p:spPr>
          <a:xfrm>
            <a:off x="618278" y="4574540"/>
            <a:ext cx="10949517" cy="1752600"/>
          </a:xfrm>
        </p:spPr>
        <p:txBody>
          <a:bodyPr/>
          <a:lstStyle/>
          <a:p>
            <a:r>
              <a:rPr lang="en-US">
                <a:solidFill>
                  <a:schemeClr val="tx1"/>
                </a:solidFill>
                <a:effectLst>
                  <a:outerShdw blurRad="38100" dist="19050" dir="2700000" algn="tl" rotWithShape="0">
                    <a:schemeClr val="dk1">
                      <a:alpha val="40000"/>
                    </a:schemeClr>
                  </a:outerShdw>
                </a:effectLst>
              </a:rPr>
              <a:t>By : </a:t>
            </a:r>
            <a:r>
              <a:rPr lang="en-US" i="1">
                <a:solidFill>
                  <a:schemeClr val="tx1"/>
                </a:solidFill>
                <a:effectLst>
                  <a:outerShdw blurRad="38100" dist="19050" dir="2700000" algn="tl" rotWithShape="0">
                    <a:schemeClr val="dk1">
                      <a:alpha val="40000"/>
                    </a:schemeClr>
                  </a:outerShdw>
                </a:effectLst>
              </a:rPr>
              <a:t>Jing Wen</a:t>
            </a:r>
            <a:endParaRPr lang="en-US" i="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Build Machine learning models(Linear Regression)</a:t>
            </a:r>
            <a:endParaRPr lang="en-US"/>
          </a:p>
        </p:txBody>
      </p:sp>
      <p:sp>
        <p:nvSpPr>
          <p:cNvPr id="3" name="Content Placeholder 2"/>
          <p:cNvSpPr/>
          <p:nvPr>
            <p:ph sz="half" idx="2"/>
          </p:nvPr>
        </p:nvSpPr>
        <p:spPr/>
        <p:txBody>
          <a:bodyPr/>
          <a:p>
            <a:endParaRPr lang="en-US"/>
          </a:p>
        </p:txBody>
      </p:sp>
      <p:pic>
        <p:nvPicPr>
          <p:cNvPr id="9" name="Content Placeholder 8"/>
          <p:cNvPicPr>
            <a:picLocks noChangeAspect="1"/>
          </p:cNvPicPr>
          <p:nvPr>
            <p:ph sz="half" idx="1"/>
          </p:nvPr>
        </p:nvPicPr>
        <p:blipFill>
          <a:blip r:embed="rId1"/>
          <a:stretch>
            <a:fillRect/>
          </a:stretch>
        </p:blipFill>
        <p:spPr>
          <a:xfrm>
            <a:off x="609600" y="1275080"/>
            <a:ext cx="8183880" cy="430720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 Machine learning models(SVR)</a:t>
            </a:r>
            <a:endParaRPr lang="en-US"/>
          </a:p>
        </p:txBody>
      </p:sp>
      <p:pic>
        <p:nvPicPr>
          <p:cNvPr id="6" name="Content Placeholder 5"/>
          <p:cNvPicPr>
            <a:picLocks noChangeAspect="1"/>
          </p:cNvPicPr>
          <p:nvPr>
            <p:ph sz="half" idx="1"/>
          </p:nvPr>
        </p:nvPicPr>
        <p:blipFill>
          <a:blip r:embed="rId1"/>
          <a:stretch>
            <a:fillRect/>
          </a:stretch>
        </p:blipFill>
        <p:spPr>
          <a:xfrm>
            <a:off x="609600" y="1174750"/>
            <a:ext cx="10791190" cy="3140710"/>
          </a:xfrm>
          <a:prstGeom prst="rect">
            <a:avLst/>
          </a:prstGeom>
        </p:spPr>
      </p:pic>
      <p:sp>
        <p:nvSpPr>
          <p:cNvPr id="7" name="Content Placeholder 6"/>
          <p:cNvSpPr/>
          <p:nvPr>
            <p:ph sz="half" idx="2"/>
          </p:nvPr>
        </p:nvSpPr>
        <p:spPr>
          <a:xfrm>
            <a:off x="802005" y="4672965"/>
            <a:ext cx="10780395" cy="1454785"/>
          </a:xfrm>
        </p:spPr>
        <p:txBody>
          <a:bodyPr/>
          <a:p>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 Machine learning models(Decision Tree)</a:t>
            </a:r>
            <a:endParaRPr lang="en-US"/>
          </a:p>
        </p:txBody>
      </p:sp>
      <p:pic>
        <p:nvPicPr>
          <p:cNvPr id="6" name="Content Placeholder 5"/>
          <p:cNvPicPr>
            <a:picLocks noChangeAspect="1"/>
          </p:cNvPicPr>
          <p:nvPr>
            <p:ph sz="half" idx="1"/>
          </p:nvPr>
        </p:nvPicPr>
        <p:blipFill>
          <a:blip r:embed="rId1"/>
          <a:stretch>
            <a:fillRect/>
          </a:stretch>
        </p:blipFill>
        <p:spPr>
          <a:xfrm>
            <a:off x="609600" y="1073150"/>
            <a:ext cx="10805795" cy="317119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 Machine learning models(Random Forest)</a:t>
            </a:r>
            <a:endParaRPr lang="en-US"/>
          </a:p>
        </p:txBody>
      </p:sp>
      <p:pic>
        <p:nvPicPr>
          <p:cNvPr id="6" name="Content Placeholder 5"/>
          <p:cNvPicPr>
            <a:picLocks noChangeAspect="1"/>
          </p:cNvPicPr>
          <p:nvPr>
            <p:ph sz="half" idx="1"/>
          </p:nvPr>
        </p:nvPicPr>
        <p:blipFill>
          <a:blip r:embed="rId1"/>
          <a:stretch>
            <a:fillRect/>
          </a:stretch>
        </p:blipFill>
        <p:spPr>
          <a:xfrm>
            <a:off x="609600" y="1072515"/>
            <a:ext cx="10311765" cy="297180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Comparing the models</a:t>
            </a:r>
            <a:endParaRPr lang="en-US"/>
          </a:p>
        </p:txBody>
      </p:sp>
      <p:pic>
        <p:nvPicPr>
          <p:cNvPr id="4" name="Content Placeholder 3"/>
          <p:cNvPicPr>
            <a:picLocks noChangeAspect="1"/>
          </p:cNvPicPr>
          <p:nvPr>
            <p:ph idx="1"/>
          </p:nvPr>
        </p:nvPicPr>
        <p:blipFill>
          <a:blip r:embed="rId1"/>
          <a:stretch>
            <a:fillRect/>
          </a:stretch>
        </p:blipFill>
        <p:spPr>
          <a:xfrm>
            <a:off x="1218565" y="773430"/>
            <a:ext cx="8201025" cy="2800350"/>
          </a:xfrm>
          <a:prstGeom prst="rect">
            <a:avLst/>
          </a:prstGeom>
        </p:spPr>
      </p:pic>
      <p:pic>
        <p:nvPicPr>
          <p:cNvPr id="9" name="Picture 8"/>
          <p:cNvPicPr>
            <a:picLocks noChangeAspect="1"/>
          </p:cNvPicPr>
          <p:nvPr/>
        </p:nvPicPr>
        <p:blipFill>
          <a:blip r:embed="rId2"/>
          <a:stretch>
            <a:fillRect/>
          </a:stretch>
        </p:blipFill>
        <p:spPr>
          <a:xfrm>
            <a:off x="1218565" y="3788410"/>
            <a:ext cx="8382000" cy="2828925"/>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a:sym typeface="+mn-ea"/>
              </a:rPr>
              <a:t>1. From what we see of the heatmap, most of the factors do not have high correlation towards the reselling price</a:t>
            </a:r>
            <a:endParaRPr lang="en-US"/>
          </a:p>
          <a:p>
            <a:pPr marL="0" indent="0">
              <a:buNone/>
            </a:pPr>
            <a:endParaRPr lang="en-US"/>
          </a:p>
          <a:p>
            <a:pPr marL="0" indent="0">
              <a:buNone/>
            </a:pPr>
            <a:r>
              <a:rPr lang="en-US">
                <a:sym typeface="+mn-ea"/>
              </a:rPr>
              <a:t>2. 2/3 of the models had high scores and the average predicted prices was about about 10% of the average price</a:t>
            </a:r>
            <a:endParaRPr lang="en-US"/>
          </a:p>
          <a:p>
            <a:pPr marL="0" indent="0">
              <a:buNone/>
            </a:pPr>
            <a:endParaRPr lang="en-US"/>
          </a:p>
          <a:p>
            <a:pPr marL="0" indent="0">
              <a:buNone/>
            </a:pPr>
            <a:r>
              <a:rPr lang="en-US">
                <a:sym typeface="+mn-ea"/>
              </a:rPr>
              <a:t>3.  Based on the R square score and MAE, Random forest gives the best result, but Decision Tree result is very similar and seeing as RF model is multiple Decision Tree, it is better to use Decision Tree model to save time .</a:t>
            </a:r>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sz="half" idx="1"/>
          </p:nvPr>
        </p:nvSpPr>
        <p:spPr/>
        <p:txBody>
          <a:bodyPr/>
          <a:p>
            <a:r>
              <a:rPr lang="en-US"/>
              <a:t>Want to try a side hustle of reselling sneakers for profit</a:t>
            </a:r>
            <a:endParaRPr lang="en-US"/>
          </a:p>
          <a:p>
            <a:r>
              <a:rPr lang="en-US"/>
              <a:t>Used previous data from capstone 3</a:t>
            </a:r>
            <a:endParaRPr lang="en-US"/>
          </a:p>
          <a:p>
            <a:r>
              <a:rPr lang="en-US"/>
              <a:t>Original data from kaggle</a:t>
            </a:r>
            <a:endParaRPr lang="en-US"/>
          </a:p>
        </p:txBody>
      </p:sp>
      <p:pic>
        <p:nvPicPr>
          <p:cNvPr id="4" name="Content Placeholder 3"/>
          <p:cNvPicPr>
            <a:picLocks noChangeAspect="1"/>
          </p:cNvPicPr>
          <p:nvPr>
            <p:ph sz="half" idx="2"/>
          </p:nvPr>
        </p:nvPicPr>
        <p:blipFill>
          <a:blip r:embed="rId1"/>
          <a:stretch>
            <a:fillRect/>
          </a:stretch>
        </p:blipFill>
        <p:spPr>
          <a:xfrm>
            <a:off x="6197600" y="1816100"/>
            <a:ext cx="5384800" cy="3669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Objectives</a:t>
            </a:r>
            <a:endParaRPr lang="en-US"/>
          </a:p>
        </p:txBody>
      </p:sp>
      <p:sp>
        <p:nvSpPr>
          <p:cNvPr id="3" name="Content Placeholder 2"/>
          <p:cNvSpPr>
            <a:spLocks noGrp="1"/>
          </p:cNvSpPr>
          <p:nvPr>
            <p:ph idx="1"/>
          </p:nvPr>
        </p:nvSpPr>
        <p:spPr/>
        <p:txBody>
          <a:bodyPr/>
          <a:p>
            <a:pPr marL="0" indent="0">
              <a:buNone/>
            </a:pPr>
            <a:r>
              <a:rPr lang="en-US"/>
              <a:t>1. To see some of the factors of shoes that we think might affect the price</a:t>
            </a:r>
            <a:endParaRPr lang="en-US"/>
          </a:p>
          <a:p>
            <a:pPr marL="0" indent="0">
              <a:buNone/>
            </a:pPr>
            <a:endParaRPr lang="en-US"/>
          </a:p>
          <a:p>
            <a:pPr marL="0" indent="0">
              <a:buNone/>
            </a:pPr>
            <a:r>
              <a:rPr lang="en-US"/>
              <a:t>2. Using machine learning models, see if they are able to predict the prices by training them </a:t>
            </a:r>
            <a:endParaRPr lang="en-US"/>
          </a:p>
          <a:p>
            <a:pPr marL="0" indent="0">
              <a:buNone/>
            </a:pPr>
            <a:endParaRPr lang="en-US"/>
          </a:p>
          <a:p>
            <a:pPr marL="0" indent="0">
              <a:buNone/>
            </a:pPr>
            <a:r>
              <a:rPr lang="en-US"/>
              <a:t>3. See which model is most suitable (has the highest score) to use for our sneakers reselling</a:t>
            </a:r>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 Engineering</a:t>
            </a:r>
            <a:endParaRPr lang="en-US"/>
          </a:p>
        </p:txBody>
      </p:sp>
      <p:pic>
        <p:nvPicPr>
          <p:cNvPr id="4" name="Content Placeholder 3"/>
          <p:cNvPicPr>
            <a:picLocks noChangeAspect="1"/>
          </p:cNvPicPr>
          <p:nvPr>
            <p:ph sz="half" idx="1"/>
          </p:nvPr>
        </p:nvPicPr>
        <p:blipFill>
          <a:blip r:embed="rId1"/>
          <a:stretch>
            <a:fillRect/>
          </a:stretch>
        </p:blipFill>
        <p:spPr>
          <a:xfrm>
            <a:off x="2795270" y="1496695"/>
            <a:ext cx="1952625" cy="1657350"/>
          </a:xfrm>
          <a:prstGeom prst="rect">
            <a:avLst/>
          </a:prstGeom>
        </p:spPr>
      </p:pic>
      <p:pic>
        <p:nvPicPr>
          <p:cNvPr id="5" name="Content Placeholder 4"/>
          <p:cNvPicPr>
            <a:picLocks noChangeAspect="1"/>
          </p:cNvPicPr>
          <p:nvPr>
            <p:ph sz="half" idx="2"/>
          </p:nvPr>
        </p:nvPicPr>
        <p:blipFill>
          <a:blip r:embed="rId2"/>
          <a:stretch>
            <a:fillRect/>
          </a:stretch>
        </p:blipFill>
        <p:spPr>
          <a:xfrm>
            <a:off x="5868035" y="1036320"/>
            <a:ext cx="3705225" cy="2447925"/>
          </a:xfrm>
          <a:prstGeom prst="rect">
            <a:avLst/>
          </a:prstGeom>
        </p:spPr>
      </p:pic>
      <p:cxnSp>
        <p:nvCxnSpPr>
          <p:cNvPr id="7" name="Straight Arrow Connector 6"/>
          <p:cNvCxnSpPr/>
          <p:nvPr/>
        </p:nvCxnSpPr>
        <p:spPr>
          <a:xfrm flipV="1">
            <a:off x="5403215" y="1941830"/>
            <a:ext cx="594995" cy="120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p:nvPr/>
        </p:nvCxnSpPr>
        <p:spPr>
          <a:xfrm flipV="1">
            <a:off x="5403215" y="2408555"/>
            <a:ext cx="594995" cy="120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p:nvPr/>
        </p:nvCxnSpPr>
        <p:spPr>
          <a:xfrm flipV="1">
            <a:off x="5403215" y="2552700"/>
            <a:ext cx="594995" cy="120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1" name="Rectangles 10"/>
          <p:cNvSpPr/>
          <p:nvPr/>
        </p:nvSpPr>
        <p:spPr>
          <a:xfrm>
            <a:off x="8500110" y="1818640"/>
            <a:ext cx="619760" cy="133667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2" name="Picture 11"/>
          <p:cNvPicPr>
            <a:picLocks noChangeAspect="1"/>
          </p:cNvPicPr>
          <p:nvPr/>
        </p:nvPicPr>
        <p:blipFill>
          <a:blip r:embed="rId3"/>
          <a:stretch>
            <a:fillRect/>
          </a:stretch>
        </p:blipFill>
        <p:spPr>
          <a:xfrm>
            <a:off x="2057400" y="3847465"/>
            <a:ext cx="8077200" cy="27813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 Engineering</a:t>
            </a:r>
            <a:endParaRPr lang="en-US"/>
          </a:p>
        </p:txBody>
      </p:sp>
      <p:pic>
        <p:nvPicPr>
          <p:cNvPr id="4" name="Content Placeholder 3"/>
          <p:cNvPicPr>
            <a:picLocks noChangeAspect="1"/>
          </p:cNvPicPr>
          <p:nvPr>
            <p:ph sz="half" idx="1"/>
          </p:nvPr>
        </p:nvPicPr>
        <p:blipFill>
          <a:blip r:embed="rId1"/>
          <a:srcRect b="22649"/>
          <a:stretch>
            <a:fillRect/>
          </a:stretch>
        </p:blipFill>
        <p:spPr>
          <a:xfrm>
            <a:off x="743585" y="1097915"/>
            <a:ext cx="8556625" cy="2018030"/>
          </a:xfrm>
          <a:prstGeom prst="rect">
            <a:avLst/>
          </a:prstGeom>
        </p:spPr>
      </p:pic>
      <p:pic>
        <p:nvPicPr>
          <p:cNvPr id="5" name="Content Placeholder 4"/>
          <p:cNvPicPr>
            <a:picLocks noChangeAspect="1"/>
          </p:cNvPicPr>
          <p:nvPr>
            <p:ph sz="half" idx="2"/>
          </p:nvPr>
        </p:nvPicPr>
        <p:blipFill>
          <a:blip r:embed="rId2"/>
          <a:stretch>
            <a:fillRect/>
          </a:stretch>
        </p:blipFill>
        <p:spPr>
          <a:xfrm>
            <a:off x="743585" y="3404870"/>
            <a:ext cx="8557260" cy="22733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Feature Engineering</a:t>
            </a:r>
            <a:endParaRPr lang="en-US"/>
          </a:p>
        </p:txBody>
      </p:sp>
      <p:pic>
        <p:nvPicPr>
          <p:cNvPr id="6" name="Content Placeholder 5"/>
          <p:cNvPicPr>
            <a:picLocks noChangeAspect="1"/>
          </p:cNvPicPr>
          <p:nvPr>
            <p:ph sz="half" idx="1"/>
          </p:nvPr>
        </p:nvPicPr>
        <p:blipFill>
          <a:blip r:embed="rId1"/>
          <a:stretch>
            <a:fillRect/>
          </a:stretch>
        </p:blipFill>
        <p:spPr>
          <a:xfrm>
            <a:off x="1478915" y="905510"/>
            <a:ext cx="8360410" cy="1532255"/>
          </a:xfrm>
          <a:prstGeom prst="rect">
            <a:avLst/>
          </a:prstGeom>
        </p:spPr>
      </p:pic>
      <p:pic>
        <p:nvPicPr>
          <p:cNvPr id="5" name="Content Placeholder 3"/>
          <p:cNvPicPr>
            <a:picLocks noChangeAspect="1"/>
          </p:cNvPicPr>
          <p:nvPr>
            <p:ph sz="half" idx="2"/>
          </p:nvPr>
        </p:nvPicPr>
        <p:blipFill>
          <a:blip r:embed="rId2"/>
          <a:stretch>
            <a:fillRect/>
          </a:stretch>
        </p:blipFill>
        <p:spPr>
          <a:xfrm>
            <a:off x="2377440" y="2437765"/>
            <a:ext cx="6935470" cy="4017010"/>
          </a:xfrm>
          <a:prstGeom prst="rect">
            <a:avLst/>
          </a:prstGeom>
          <a:noFill/>
          <a:ln w="9525">
            <a:noFill/>
          </a:ln>
        </p:spPr>
      </p:pic>
      <p:sp>
        <p:nvSpPr>
          <p:cNvPr id="7" name="Rectangles 6"/>
          <p:cNvSpPr/>
          <p:nvPr/>
        </p:nvSpPr>
        <p:spPr>
          <a:xfrm>
            <a:off x="2854960" y="1275715"/>
            <a:ext cx="805180" cy="153670"/>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2854960" y="1875790"/>
            <a:ext cx="805180" cy="166370"/>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8" grpId="0" bldLvl="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pic>
        <p:nvPicPr>
          <p:cNvPr id="4" name="Content Placeholder 3"/>
          <p:cNvPicPr>
            <a:picLocks noChangeAspect="1"/>
          </p:cNvPicPr>
          <p:nvPr>
            <p:ph idx="1"/>
          </p:nvPr>
        </p:nvPicPr>
        <p:blipFill>
          <a:blip r:embed="rId1"/>
          <a:stretch>
            <a:fillRect/>
          </a:stretch>
        </p:blipFill>
        <p:spPr>
          <a:xfrm>
            <a:off x="805815" y="988695"/>
            <a:ext cx="9227820" cy="3981450"/>
          </a:xfrm>
          <a:prstGeom prst="rect">
            <a:avLst/>
          </a:prstGeom>
        </p:spPr>
      </p:pic>
      <p:sp>
        <p:nvSpPr>
          <p:cNvPr id="3" name="Text Box 2"/>
          <p:cNvSpPr txBox="1"/>
          <p:nvPr/>
        </p:nvSpPr>
        <p:spPr>
          <a:xfrm>
            <a:off x="1130300" y="5273040"/>
            <a:ext cx="4888230" cy="368300"/>
          </a:xfrm>
          <a:prstGeom prst="rect">
            <a:avLst/>
          </a:prstGeom>
          <a:noFill/>
        </p:spPr>
        <p:txBody>
          <a:bodyPr wrap="square" rtlCol="0">
            <a:spAutoFit/>
          </a:bodyPr>
          <a:p>
            <a:r>
              <a:rPr lang="en-US"/>
              <a:t>Retail price scatter plot</a:t>
            </a:r>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pic>
        <p:nvPicPr>
          <p:cNvPr id="5" name="Content Placeholder 4"/>
          <p:cNvPicPr>
            <a:picLocks noChangeAspect="1"/>
          </p:cNvPicPr>
          <p:nvPr>
            <p:ph sz="half" idx="1"/>
          </p:nvPr>
        </p:nvPicPr>
        <p:blipFill>
          <a:blip r:embed="rId1"/>
          <a:stretch>
            <a:fillRect/>
          </a:stretch>
        </p:blipFill>
        <p:spPr>
          <a:xfrm>
            <a:off x="2828290" y="4572000"/>
            <a:ext cx="4076700" cy="2286000"/>
          </a:xfrm>
          <a:prstGeom prst="rect">
            <a:avLst/>
          </a:prstGeom>
        </p:spPr>
      </p:pic>
      <p:pic>
        <p:nvPicPr>
          <p:cNvPr id="8" name="Content Placeholder 4"/>
          <p:cNvPicPr>
            <a:picLocks noChangeAspect="1"/>
          </p:cNvPicPr>
          <p:nvPr>
            <p:ph sz="half" idx="2"/>
          </p:nvPr>
        </p:nvPicPr>
        <p:blipFill>
          <a:blip r:embed="rId2"/>
          <a:stretch>
            <a:fillRect/>
          </a:stretch>
        </p:blipFill>
        <p:spPr>
          <a:xfrm>
            <a:off x="2616835" y="982345"/>
            <a:ext cx="8414385" cy="3380740"/>
          </a:xfrm>
          <a:prstGeom prst="rect">
            <a:avLst/>
          </a:prstGeom>
          <a:noFill/>
          <a:ln w="9525">
            <a:noFill/>
          </a:ln>
        </p:spPr>
      </p:pic>
      <p:sp>
        <p:nvSpPr>
          <p:cNvPr id="3" name="Text Box 2"/>
          <p:cNvSpPr txBox="1"/>
          <p:nvPr/>
        </p:nvSpPr>
        <p:spPr>
          <a:xfrm>
            <a:off x="536575" y="1966595"/>
            <a:ext cx="1791970" cy="645160"/>
          </a:xfrm>
          <a:prstGeom prst="rect">
            <a:avLst/>
          </a:prstGeom>
          <a:noFill/>
        </p:spPr>
        <p:txBody>
          <a:bodyPr wrap="square" rtlCol="0">
            <a:spAutoFit/>
          </a:bodyPr>
          <a:p>
            <a:r>
              <a:rPr lang="en-US"/>
              <a:t>Resale price scatter plot</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pic>
        <p:nvPicPr>
          <p:cNvPr id="8" name="Content Placeholder 7"/>
          <p:cNvPicPr>
            <a:picLocks noChangeAspect="1"/>
          </p:cNvPicPr>
          <p:nvPr>
            <p:ph sz="half" idx="2"/>
          </p:nvPr>
        </p:nvPicPr>
        <p:blipFill>
          <a:blip r:embed="rId1"/>
          <a:stretch>
            <a:fillRect/>
          </a:stretch>
        </p:blipFill>
        <p:spPr>
          <a:xfrm>
            <a:off x="516255" y="1174750"/>
            <a:ext cx="9862185" cy="2632075"/>
          </a:xfrm>
          <a:prstGeom prst="rect">
            <a:avLst/>
          </a:prstGeom>
        </p:spPr>
      </p:pic>
      <p:pic>
        <p:nvPicPr>
          <p:cNvPr id="9" name="Picture 8"/>
          <p:cNvPicPr>
            <a:picLocks noChangeAspect="1"/>
          </p:cNvPicPr>
          <p:nvPr/>
        </p:nvPicPr>
        <p:blipFill>
          <a:blip r:embed="rId2"/>
          <a:stretch>
            <a:fillRect/>
          </a:stretch>
        </p:blipFill>
        <p:spPr>
          <a:xfrm>
            <a:off x="1729105" y="3968115"/>
            <a:ext cx="4965065" cy="2611755"/>
          </a:xfrm>
          <a:prstGeom prst="rect">
            <a:avLst/>
          </a:prstGeom>
        </p:spPr>
      </p:pic>
      <p:sp>
        <p:nvSpPr>
          <p:cNvPr id="3" name="Text Box 2"/>
          <p:cNvSpPr txBox="1"/>
          <p:nvPr/>
        </p:nvSpPr>
        <p:spPr>
          <a:xfrm>
            <a:off x="7887970" y="4171315"/>
            <a:ext cx="3171825" cy="645160"/>
          </a:xfrm>
          <a:prstGeom prst="rect">
            <a:avLst/>
          </a:prstGeom>
          <a:noFill/>
        </p:spPr>
        <p:txBody>
          <a:bodyPr wrap="square" rtlCol="0">
            <a:spAutoFit/>
          </a:bodyPr>
          <a:p>
            <a:r>
              <a:rPr lang="en-US"/>
              <a:t>After removing rows where resale price is &gt; 1000</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1241</Words>
  <Application>WPS Presentation</Application>
  <PresentationFormat>Widescreen</PresentationFormat>
  <Paragraphs>54</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Blue Waves</vt:lpstr>
      <vt:lpstr>Capstone Project 4</vt:lpstr>
      <vt:lpstr>PowerPoint 演示文稿</vt:lpstr>
      <vt:lpstr>Hypothesis</vt:lpstr>
      <vt:lpstr>Feature Engineering</vt:lpstr>
      <vt:lpstr>Feature Engineering</vt:lpstr>
      <vt:lpstr>PowerPoint 演示文稿</vt:lpstr>
      <vt:lpstr>EDA</vt:lpstr>
      <vt:lpstr>EDA</vt:lpstr>
      <vt:lpstr>EDA</vt:lpstr>
      <vt:lpstr>Build Machine learning models(Linear Regression)</vt:lpstr>
      <vt:lpstr>Build Machine learning models(SVR)</vt:lpstr>
      <vt:lpstr>Build Machine learning models(Random Forest)</vt:lpstr>
      <vt:lpstr>Build Machine learning models(Decision Tree)</vt:lpstr>
      <vt:lpstr>Comparing the models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dc:title>
  <dc:creator/>
  <cp:lastModifiedBy>NG</cp:lastModifiedBy>
  <cp:revision>6</cp:revision>
  <dcterms:created xsi:type="dcterms:W3CDTF">2021-08-15T18:38:00Z</dcterms:created>
  <dcterms:modified xsi:type="dcterms:W3CDTF">2021-08-16T04:42:21Z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