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BF9DE-49A3-4B9F-96A5-0200155396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EC5CC2-BD8A-429D-B715-644B03728BD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AC63A1BC-D07E-4A1C-8E9D-1F20A0A7A57C}" type="parTrans" cxnId="{C5864D6F-C254-4BD3-A865-DBCCEDBD4DF0}">
      <dgm:prSet/>
      <dgm:spPr/>
      <dgm:t>
        <a:bodyPr/>
        <a:lstStyle/>
        <a:p>
          <a:endParaRPr lang="en-US"/>
        </a:p>
      </dgm:t>
    </dgm:pt>
    <dgm:pt modelId="{42C8BA42-14E4-4413-B620-CBA8982AFF10}" type="sibTrans" cxnId="{C5864D6F-C254-4BD3-A865-DBCCEDBD4DF0}">
      <dgm:prSet/>
      <dgm:spPr/>
      <dgm:t>
        <a:bodyPr/>
        <a:lstStyle/>
        <a:p>
          <a:endParaRPr lang="en-US"/>
        </a:p>
      </dgm:t>
    </dgm:pt>
    <dgm:pt modelId="{D4967E65-23FB-4B01-8D0D-97C55A29CF7D}">
      <dgm:prSet/>
      <dgm:spPr/>
      <dgm:t>
        <a:bodyPr/>
        <a:lstStyle/>
        <a:p>
          <a:r>
            <a:rPr lang="en-US"/>
            <a:t>EDA</a:t>
          </a:r>
        </a:p>
      </dgm:t>
    </dgm:pt>
    <dgm:pt modelId="{8C74C4E9-F88A-4B5C-870B-8BA61828419B}" type="parTrans" cxnId="{7DF4213F-09AB-4ED3-A600-EE2C880E4A55}">
      <dgm:prSet/>
      <dgm:spPr/>
      <dgm:t>
        <a:bodyPr/>
        <a:lstStyle/>
        <a:p>
          <a:endParaRPr lang="en-US"/>
        </a:p>
      </dgm:t>
    </dgm:pt>
    <dgm:pt modelId="{5BEA3712-4D7C-4E69-B3B8-78FAE14C9E37}" type="sibTrans" cxnId="{7DF4213F-09AB-4ED3-A600-EE2C880E4A55}">
      <dgm:prSet/>
      <dgm:spPr/>
      <dgm:t>
        <a:bodyPr/>
        <a:lstStyle/>
        <a:p>
          <a:endParaRPr lang="en-US"/>
        </a:p>
      </dgm:t>
    </dgm:pt>
    <dgm:pt modelId="{242A05A2-3497-413F-BC50-9D90DB40709F}">
      <dgm:prSet/>
      <dgm:spPr/>
      <dgm:t>
        <a:bodyPr/>
        <a:lstStyle/>
        <a:p>
          <a:r>
            <a:rPr lang="en-US"/>
            <a:t>Charts</a:t>
          </a:r>
        </a:p>
      </dgm:t>
    </dgm:pt>
    <dgm:pt modelId="{996E4143-A1B8-4B4F-A641-A7FB140A79C6}" type="parTrans" cxnId="{4D8FE3DE-478F-4DBB-9EE8-88A413FD0661}">
      <dgm:prSet/>
      <dgm:spPr/>
      <dgm:t>
        <a:bodyPr/>
        <a:lstStyle/>
        <a:p>
          <a:endParaRPr lang="en-US"/>
        </a:p>
      </dgm:t>
    </dgm:pt>
    <dgm:pt modelId="{1FA263CA-006D-416D-AB38-E5233C24F959}" type="sibTrans" cxnId="{4D8FE3DE-478F-4DBB-9EE8-88A413FD0661}">
      <dgm:prSet/>
      <dgm:spPr/>
      <dgm:t>
        <a:bodyPr/>
        <a:lstStyle/>
        <a:p>
          <a:endParaRPr lang="en-US"/>
        </a:p>
      </dgm:t>
    </dgm:pt>
    <dgm:pt modelId="{A157B847-983D-4866-A168-373D82E227D9}">
      <dgm:prSet/>
      <dgm:spPr/>
      <dgm:t>
        <a:bodyPr/>
        <a:lstStyle/>
        <a:p>
          <a:r>
            <a:rPr lang="en-US"/>
            <a:t>Training the Model</a:t>
          </a:r>
        </a:p>
      </dgm:t>
    </dgm:pt>
    <dgm:pt modelId="{4552C55A-1B82-4994-9DB2-0DAC605D1090}" type="parTrans" cxnId="{20ED9068-A2AB-487F-9B09-1F990CC6F7AF}">
      <dgm:prSet/>
      <dgm:spPr/>
      <dgm:t>
        <a:bodyPr/>
        <a:lstStyle/>
        <a:p>
          <a:endParaRPr lang="en-US"/>
        </a:p>
      </dgm:t>
    </dgm:pt>
    <dgm:pt modelId="{C36501F1-D5DE-4032-A119-38772115FD14}" type="sibTrans" cxnId="{20ED9068-A2AB-487F-9B09-1F990CC6F7AF}">
      <dgm:prSet/>
      <dgm:spPr/>
      <dgm:t>
        <a:bodyPr/>
        <a:lstStyle/>
        <a:p>
          <a:endParaRPr lang="en-US"/>
        </a:p>
      </dgm:t>
    </dgm:pt>
    <dgm:pt modelId="{CF348D03-C9CF-4A53-A580-9E2DD02B3200}">
      <dgm:prSet/>
      <dgm:spPr/>
      <dgm:t>
        <a:bodyPr/>
        <a:lstStyle/>
        <a:p>
          <a:r>
            <a:rPr lang="en-US"/>
            <a:t>Conclusion</a:t>
          </a:r>
        </a:p>
      </dgm:t>
    </dgm:pt>
    <dgm:pt modelId="{71F477A1-7B70-43DD-A4A9-E4C7288D5FF1}" type="parTrans" cxnId="{72D3049B-4D84-4F05-8995-BCF305E51E0F}">
      <dgm:prSet/>
      <dgm:spPr/>
      <dgm:t>
        <a:bodyPr/>
        <a:lstStyle/>
        <a:p>
          <a:endParaRPr lang="en-US"/>
        </a:p>
      </dgm:t>
    </dgm:pt>
    <dgm:pt modelId="{372FEE3C-7AB1-4CF2-B53B-1089CDAE6443}" type="sibTrans" cxnId="{72D3049B-4D84-4F05-8995-BCF305E51E0F}">
      <dgm:prSet/>
      <dgm:spPr/>
      <dgm:t>
        <a:bodyPr/>
        <a:lstStyle/>
        <a:p>
          <a:endParaRPr lang="en-US"/>
        </a:p>
      </dgm:t>
    </dgm:pt>
    <dgm:pt modelId="{827B05D1-BB06-477A-8B00-F9FBB22C4BB4}" type="pres">
      <dgm:prSet presAssocID="{720BF9DE-49A3-4B9F-96A5-020015539683}" presName="linear" presStyleCnt="0">
        <dgm:presLayoutVars>
          <dgm:animLvl val="lvl"/>
          <dgm:resizeHandles val="exact"/>
        </dgm:presLayoutVars>
      </dgm:prSet>
      <dgm:spPr/>
    </dgm:pt>
    <dgm:pt modelId="{A9973A4D-C20D-4443-94E9-5920E1C1B785}" type="pres">
      <dgm:prSet presAssocID="{98EC5CC2-BD8A-429D-B715-644B03728BD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854CFC-F8FB-46E1-AE9C-6524CFC0AAA5}" type="pres">
      <dgm:prSet presAssocID="{42C8BA42-14E4-4413-B620-CBA8982AFF10}" presName="spacer" presStyleCnt="0"/>
      <dgm:spPr/>
    </dgm:pt>
    <dgm:pt modelId="{C6F9BBFD-DF5A-4897-95C6-4C89EA0C704C}" type="pres">
      <dgm:prSet presAssocID="{D4967E65-23FB-4B01-8D0D-97C55A29CF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579367-E750-4DA8-BF5E-834D664DDC30}" type="pres">
      <dgm:prSet presAssocID="{5BEA3712-4D7C-4E69-B3B8-78FAE14C9E37}" presName="spacer" presStyleCnt="0"/>
      <dgm:spPr/>
    </dgm:pt>
    <dgm:pt modelId="{BDD4BC84-103E-46D2-A3F3-C1B19EB60100}" type="pres">
      <dgm:prSet presAssocID="{242A05A2-3497-413F-BC50-9D90DB4070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1C248B-0707-4386-97F0-529618551D91}" type="pres">
      <dgm:prSet presAssocID="{1FA263CA-006D-416D-AB38-E5233C24F959}" presName="spacer" presStyleCnt="0"/>
      <dgm:spPr/>
    </dgm:pt>
    <dgm:pt modelId="{677279A6-0854-4B68-8E73-99E204C2E4D9}" type="pres">
      <dgm:prSet presAssocID="{A157B847-983D-4866-A168-373D82E227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067322-56A7-44B1-AD2B-9177598ACDCF}" type="pres">
      <dgm:prSet presAssocID="{C36501F1-D5DE-4032-A119-38772115FD14}" presName="spacer" presStyleCnt="0"/>
      <dgm:spPr/>
    </dgm:pt>
    <dgm:pt modelId="{F0547878-E502-4DB7-9D3E-3EDB4B6DDAA4}" type="pres">
      <dgm:prSet presAssocID="{CF348D03-C9CF-4A53-A580-9E2DD02B32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5EBA33-D0A6-4E08-A154-3C837D0FE95A}" type="presOf" srcId="{A157B847-983D-4866-A168-373D82E227D9}" destId="{677279A6-0854-4B68-8E73-99E204C2E4D9}" srcOrd="0" destOrd="0" presId="urn:microsoft.com/office/officeart/2005/8/layout/vList2"/>
    <dgm:cxn modelId="{7DF4213F-09AB-4ED3-A600-EE2C880E4A55}" srcId="{720BF9DE-49A3-4B9F-96A5-020015539683}" destId="{D4967E65-23FB-4B01-8D0D-97C55A29CF7D}" srcOrd="1" destOrd="0" parTransId="{8C74C4E9-F88A-4B5C-870B-8BA61828419B}" sibTransId="{5BEA3712-4D7C-4E69-B3B8-78FAE14C9E37}"/>
    <dgm:cxn modelId="{20ED9068-A2AB-487F-9B09-1F990CC6F7AF}" srcId="{720BF9DE-49A3-4B9F-96A5-020015539683}" destId="{A157B847-983D-4866-A168-373D82E227D9}" srcOrd="3" destOrd="0" parTransId="{4552C55A-1B82-4994-9DB2-0DAC605D1090}" sibTransId="{C36501F1-D5DE-4032-A119-38772115FD14}"/>
    <dgm:cxn modelId="{21E7856C-31C6-4134-806B-E0C2CED2E04A}" type="presOf" srcId="{D4967E65-23FB-4B01-8D0D-97C55A29CF7D}" destId="{C6F9BBFD-DF5A-4897-95C6-4C89EA0C704C}" srcOrd="0" destOrd="0" presId="urn:microsoft.com/office/officeart/2005/8/layout/vList2"/>
    <dgm:cxn modelId="{C5864D6F-C254-4BD3-A865-DBCCEDBD4DF0}" srcId="{720BF9DE-49A3-4B9F-96A5-020015539683}" destId="{98EC5CC2-BD8A-429D-B715-644B03728BD2}" srcOrd="0" destOrd="0" parTransId="{AC63A1BC-D07E-4A1C-8E9D-1F20A0A7A57C}" sibTransId="{42C8BA42-14E4-4413-B620-CBA8982AFF10}"/>
    <dgm:cxn modelId="{40A0D250-DB04-4138-B02F-1E44959FCC14}" type="presOf" srcId="{720BF9DE-49A3-4B9F-96A5-020015539683}" destId="{827B05D1-BB06-477A-8B00-F9FBB22C4BB4}" srcOrd="0" destOrd="0" presId="urn:microsoft.com/office/officeart/2005/8/layout/vList2"/>
    <dgm:cxn modelId="{72D3049B-4D84-4F05-8995-BCF305E51E0F}" srcId="{720BF9DE-49A3-4B9F-96A5-020015539683}" destId="{CF348D03-C9CF-4A53-A580-9E2DD02B3200}" srcOrd="4" destOrd="0" parTransId="{71F477A1-7B70-43DD-A4A9-E4C7288D5FF1}" sibTransId="{372FEE3C-7AB1-4CF2-B53B-1089CDAE6443}"/>
    <dgm:cxn modelId="{1BF7DEAD-DAAA-433D-9E00-73C664A6D7C5}" type="presOf" srcId="{CF348D03-C9CF-4A53-A580-9E2DD02B3200}" destId="{F0547878-E502-4DB7-9D3E-3EDB4B6DDAA4}" srcOrd="0" destOrd="0" presId="urn:microsoft.com/office/officeart/2005/8/layout/vList2"/>
    <dgm:cxn modelId="{5EBDC6C0-410F-4926-8DA6-1D337F1D080A}" type="presOf" srcId="{242A05A2-3497-413F-BC50-9D90DB40709F}" destId="{BDD4BC84-103E-46D2-A3F3-C1B19EB60100}" srcOrd="0" destOrd="0" presId="urn:microsoft.com/office/officeart/2005/8/layout/vList2"/>
    <dgm:cxn modelId="{4D8FE3DE-478F-4DBB-9EE8-88A413FD0661}" srcId="{720BF9DE-49A3-4B9F-96A5-020015539683}" destId="{242A05A2-3497-413F-BC50-9D90DB40709F}" srcOrd="2" destOrd="0" parTransId="{996E4143-A1B8-4B4F-A641-A7FB140A79C6}" sibTransId="{1FA263CA-006D-416D-AB38-E5233C24F959}"/>
    <dgm:cxn modelId="{DD9923FE-D997-4E64-8169-A1134510CD03}" type="presOf" srcId="{98EC5CC2-BD8A-429D-B715-644B03728BD2}" destId="{A9973A4D-C20D-4443-94E9-5920E1C1B785}" srcOrd="0" destOrd="0" presId="urn:microsoft.com/office/officeart/2005/8/layout/vList2"/>
    <dgm:cxn modelId="{33E76652-40D4-4EEC-90F6-12B618584F89}" type="presParOf" srcId="{827B05D1-BB06-477A-8B00-F9FBB22C4BB4}" destId="{A9973A4D-C20D-4443-94E9-5920E1C1B785}" srcOrd="0" destOrd="0" presId="urn:microsoft.com/office/officeart/2005/8/layout/vList2"/>
    <dgm:cxn modelId="{C0728632-5537-479F-8976-B21B66537BFA}" type="presParOf" srcId="{827B05D1-BB06-477A-8B00-F9FBB22C4BB4}" destId="{C4854CFC-F8FB-46E1-AE9C-6524CFC0AAA5}" srcOrd="1" destOrd="0" presId="urn:microsoft.com/office/officeart/2005/8/layout/vList2"/>
    <dgm:cxn modelId="{0C243260-89DF-4C92-8025-CA4BA757E97A}" type="presParOf" srcId="{827B05D1-BB06-477A-8B00-F9FBB22C4BB4}" destId="{C6F9BBFD-DF5A-4897-95C6-4C89EA0C704C}" srcOrd="2" destOrd="0" presId="urn:microsoft.com/office/officeart/2005/8/layout/vList2"/>
    <dgm:cxn modelId="{5095AFC8-9C32-4698-8188-9E417B9827B9}" type="presParOf" srcId="{827B05D1-BB06-477A-8B00-F9FBB22C4BB4}" destId="{A0579367-E750-4DA8-BF5E-834D664DDC30}" srcOrd="3" destOrd="0" presId="urn:microsoft.com/office/officeart/2005/8/layout/vList2"/>
    <dgm:cxn modelId="{0F470310-4671-47D4-99CC-26D6F172BE86}" type="presParOf" srcId="{827B05D1-BB06-477A-8B00-F9FBB22C4BB4}" destId="{BDD4BC84-103E-46D2-A3F3-C1B19EB60100}" srcOrd="4" destOrd="0" presId="urn:microsoft.com/office/officeart/2005/8/layout/vList2"/>
    <dgm:cxn modelId="{BE20FF3A-F133-4B45-ACD0-5110567E7253}" type="presParOf" srcId="{827B05D1-BB06-477A-8B00-F9FBB22C4BB4}" destId="{411C248B-0707-4386-97F0-529618551D91}" srcOrd="5" destOrd="0" presId="urn:microsoft.com/office/officeart/2005/8/layout/vList2"/>
    <dgm:cxn modelId="{D4FDBCBD-103D-4938-ABA2-051CBDDC911D}" type="presParOf" srcId="{827B05D1-BB06-477A-8B00-F9FBB22C4BB4}" destId="{677279A6-0854-4B68-8E73-99E204C2E4D9}" srcOrd="6" destOrd="0" presId="urn:microsoft.com/office/officeart/2005/8/layout/vList2"/>
    <dgm:cxn modelId="{F3F71012-3839-412C-B665-CB224EC47F0B}" type="presParOf" srcId="{827B05D1-BB06-477A-8B00-F9FBB22C4BB4}" destId="{02067322-56A7-44B1-AD2B-9177598ACDCF}" srcOrd="7" destOrd="0" presId="urn:microsoft.com/office/officeart/2005/8/layout/vList2"/>
    <dgm:cxn modelId="{AE9EF438-ED77-4900-BBF5-22FDC85545C5}" type="presParOf" srcId="{827B05D1-BB06-477A-8B00-F9FBB22C4BB4}" destId="{F0547878-E502-4DB7-9D3E-3EDB4B6DDA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73A4D-C20D-4443-94E9-5920E1C1B785}">
      <dsp:nvSpPr>
        <dsp:cNvPr id="0" name=""/>
        <dsp:cNvSpPr/>
      </dsp:nvSpPr>
      <dsp:spPr>
        <a:xfrm>
          <a:off x="0" y="37888"/>
          <a:ext cx="683317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Introduction</a:t>
          </a:r>
        </a:p>
      </dsp:txBody>
      <dsp:txXfrm>
        <a:off x="49176" y="87064"/>
        <a:ext cx="6734823" cy="909018"/>
      </dsp:txXfrm>
    </dsp:sp>
    <dsp:sp modelId="{C6F9BBFD-DF5A-4897-95C6-4C89EA0C704C}">
      <dsp:nvSpPr>
        <dsp:cNvPr id="0" name=""/>
        <dsp:cNvSpPr/>
      </dsp:nvSpPr>
      <dsp:spPr>
        <a:xfrm>
          <a:off x="0" y="1163338"/>
          <a:ext cx="6833175" cy="1007370"/>
        </a:xfrm>
        <a:prstGeom prst="roundRect">
          <a:avLst/>
        </a:prstGeom>
        <a:solidFill>
          <a:schemeClr val="accent2">
            <a:hueOff val="5025860"/>
            <a:satOff val="7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EDA</a:t>
          </a:r>
        </a:p>
      </dsp:txBody>
      <dsp:txXfrm>
        <a:off x="49176" y="1212514"/>
        <a:ext cx="6734823" cy="909018"/>
      </dsp:txXfrm>
    </dsp:sp>
    <dsp:sp modelId="{BDD4BC84-103E-46D2-A3F3-C1B19EB60100}">
      <dsp:nvSpPr>
        <dsp:cNvPr id="0" name=""/>
        <dsp:cNvSpPr/>
      </dsp:nvSpPr>
      <dsp:spPr>
        <a:xfrm>
          <a:off x="0" y="2288788"/>
          <a:ext cx="6833175" cy="1007370"/>
        </a:xfrm>
        <a:prstGeom prst="roundRect">
          <a:avLst/>
        </a:prstGeom>
        <a:solidFill>
          <a:schemeClr val="accent2">
            <a:hueOff val="10051720"/>
            <a:satOff val="142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Charts</a:t>
          </a:r>
        </a:p>
      </dsp:txBody>
      <dsp:txXfrm>
        <a:off x="49176" y="2337964"/>
        <a:ext cx="6734823" cy="909018"/>
      </dsp:txXfrm>
    </dsp:sp>
    <dsp:sp modelId="{677279A6-0854-4B68-8E73-99E204C2E4D9}">
      <dsp:nvSpPr>
        <dsp:cNvPr id="0" name=""/>
        <dsp:cNvSpPr/>
      </dsp:nvSpPr>
      <dsp:spPr>
        <a:xfrm>
          <a:off x="0" y="3414238"/>
          <a:ext cx="6833175" cy="1007370"/>
        </a:xfrm>
        <a:prstGeom prst="roundRect">
          <a:avLst/>
        </a:prstGeom>
        <a:solidFill>
          <a:schemeClr val="accent2">
            <a:hueOff val="15077580"/>
            <a:satOff val="213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Training the Model</a:t>
          </a:r>
        </a:p>
      </dsp:txBody>
      <dsp:txXfrm>
        <a:off x="49176" y="3463414"/>
        <a:ext cx="6734823" cy="909018"/>
      </dsp:txXfrm>
    </dsp:sp>
    <dsp:sp modelId="{F0547878-E502-4DB7-9D3E-3EDB4B6DDAA4}">
      <dsp:nvSpPr>
        <dsp:cNvPr id="0" name=""/>
        <dsp:cNvSpPr/>
      </dsp:nvSpPr>
      <dsp:spPr>
        <a:xfrm>
          <a:off x="0" y="4539688"/>
          <a:ext cx="6833175" cy="1007370"/>
        </a:xfrm>
        <a:prstGeom prst="roundRect">
          <a:avLst/>
        </a:prstGeom>
        <a:solidFill>
          <a:schemeClr val="accent2">
            <a:hueOff val="20103441"/>
            <a:satOff val="284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Conclusion</a:t>
          </a:r>
        </a:p>
      </dsp:txBody>
      <dsp:txXfrm>
        <a:off x="49176" y="4588864"/>
        <a:ext cx="6734823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7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7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40E89-1E2A-47CD-A8D1-CBD498E74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587" r="-1" b="1814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0D046-7119-4291-A2DC-F35A16AC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 Prediction</a:t>
            </a:r>
            <a:endParaRPr lang="en-SG" sz="8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6E792-F718-4D11-BDF8-1AC2BE011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: Jing Wen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E5302-EC7C-4E5F-907C-0DA69C83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491396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Training the models</a:t>
            </a: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D1DF2CF-595F-45B2-993A-4B4F628C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585" y="4676750"/>
            <a:ext cx="2860883" cy="1023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3116E-EFE5-4A3B-BB25-045316CC59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190" y="4611485"/>
            <a:ext cx="4535044" cy="1096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0CA4C-62FB-48C6-93EF-E38847F22F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421" y="3133954"/>
            <a:ext cx="4711255" cy="10968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AC92E-9C6A-4238-9947-2A655E152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29" y="3176043"/>
            <a:ext cx="6017803" cy="128148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A7E79B-52F2-4F47-89C5-41795851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956" y="4608794"/>
            <a:ext cx="431542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34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B50A8-1348-4397-AF07-F138E6881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8" y="3293017"/>
            <a:ext cx="4040993" cy="2781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49C2D-3AB9-4FB5-BD19-9440F300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8" y="635171"/>
            <a:ext cx="4105848" cy="2657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D80D0-2906-4CAB-BE22-C59C79872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736" y="3343740"/>
            <a:ext cx="4191585" cy="2781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6A03D-C214-4553-9632-15400A9EF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56" y="635171"/>
            <a:ext cx="4429743" cy="276263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D21B2F7-6EA8-455D-8D48-CE61A62E6CA0}"/>
              </a:ext>
            </a:extLst>
          </p:cNvPr>
          <p:cNvSpPr/>
          <p:nvPr/>
        </p:nvSpPr>
        <p:spPr>
          <a:xfrm>
            <a:off x="2259918" y="783772"/>
            <a:ext cx="2085352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DC40E4-21E3-4668-9E58-8A05F056F46E}"/>
              </a:ext>
            </a:extLst>
          </p:cNvPr>
          <p:cNvSpPr/>
          <p:nvPr/>
        </p:nvSpPr>
        <p:spPr>
          <a:xfrm>
            <a:off x="1040235" y="901215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F81773-A43F-4BE2-95DF-900458FCCE92}"/>
              </a:ext>
            </a:extLst>
          </p:cNvPr>
          <p:cNvSpPr/>
          <p:nvPr/>
        </p:nvSpPr>
        <p:spPr>
          <a:xfrm>
            <a:off x="7652158" y="783772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220875-1766-4EF9-8712-0723EB927EA1}"/>
              </a:ext>
            </a:extLst>
          </p:cNvPr>
          <p:cNvSpPr/>
          <p:nvPr/>
        </p:nvSpPr>
        <p:spPr>
          <a:xfrm>
            <a:off x="3172564" y="3525301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768DF4-309B-4FA1-AA72-45DBC18CE879}"/>
              </a:ext>
            </a:extLst>
          </p:cNvPr>
          <p:cNvSpPr/>
          <p:nvPr/>
        </p:nvSpPr>
        <p:spPr>
          <a:xfrm>
            <a:off x="932576" y="3661525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05F411-0EEB-4F92-8FE4-F3AE0F67A9C4}"/>
              </a:ext>
            </a:extLst>
          </p:cNvPr>
          <p:cNvSpPr/>
          <p:nvPr/>
        </p:nvSpPr>
        <p:spPr>
          <a:xfrm>
            <a:off x="9082660" y="808937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171C7A-A220-4C56-BD63-F900A5E58B11}"/>
              </a:ext>
            </a:extLst>
          </p:cNvPr>
          <p:cNvSpPr/>
          <p:nvPr/>
        </p:nvSpPr>
        <p:spPr>
          <a:xfrm>
            <a:off x="6953498" y="3667514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842B3B-7297-4135-BA8E-D6F94360ADF7}"/>
              </a:ext>
            </a:extLst>
          </p:cNvPr>
          <p:cNvSpPr/>
          <p:nvPr/>
        </p:nvSpPr>
        <p:spPr>
          <a:xfrm>
            <a:off x="9146797" y="3541682"/>
            <a:ext cx="260059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77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165F2-B4D1-4044-8CAD-21BA6F74F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8"/>
          <a:stretch/>
        </p:blipFill>
        <p:spPr>
          <a:xfrm>
            <a:off x="531654" y="783771"/>
            <a:ext cx="5302043" cy="3004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7D1B2-BDD2-461A-A536-5C5371A9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05" y="783771"/>
            <a:ext cx="6011114" cy="42011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BC5805-68DB-4216-8BA7-B78CD7ED2D06}"/>
              </a:ext>
            </a:extLst>
          </p:cNvPr>
          <p:cNvSpPr/>
          <p:nvPr/>
        </p:nvSpPr>
        <p:spPr>
          <a:xfrm>
            <a:off x="531654" y="3429000"/>
            <a:ext cx="308101" cy="239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7533C6-4185-412C-AD15-C0E60964F6E0}"/>
              </a:ext>
            </a:extLst>
          </p:cNvPr>
          <p:cNvSpPr/>
          <p:nvPr/>
        </p:nvSpPr>
        <p:spPr>
          <a:xfrm>
            <a:off x="5833697" y="4655976"/>
            <a:ext cx="1742760" cy="263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0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5BB11-97A9-4B91-9B95-2EE4F878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8D9A-830A-4BD3-89E5-EC06BF10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prediction from the Logistic Regression model is able to predict 94% (49/52) whether a person has diabetes based on the 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According to the model, people with polyuria and polydipsia symptoms were has high chance of diabetes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percentage of women who has diabetes is more than men based on the data</a:t>
            </a:r>
            <a:endParaRPr lang="en-SG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D717B-0B3F-4CD3-A4F8-A9139C86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/>
              <a:t>Table of Content</a:t>
            </a:r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E8495-70AE-4E95-8A90-800E7B3E3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39103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6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FBB23-0A15-46D4-9EB8-774D2F4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dirty="0"/>
              <a:t>Introduction</a:t>
            </a:r>
            <a:endParaRPr lang="en-SG" sz="7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6591-C9E0-41AE-8D52-E137B9C7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r>
              <a:rPr lang="en-US" sz="2000" dirty="0"/>
              <a:t>Over the recent years, there has been a rise of Singaporeans suffering from diabetes and the average age of people who are diagnosed with diabetes is getting lower.</a:t>
            </a:r>
          </a:p>
          <a:p>
            <a:endParaRPr lang="en-US" sz="2000" dirty="0"/>
          </a:p>
          <a:p>
            <a:r>
              <a:rPr lang="en-US" sz="2000" dirty="0"/>
              <a:t>The task is to use symptoms of diabetes to predict which symptom are likely indicator that a person has diabetes</a:t>
            </a:r>
            <a:endParaRPr lang="en-SG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5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0165-0BC3-47E7-9C18-11761986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98" y="543269"/>
            <a:ext cx="10634472" cy="1279600"/>
          </a:xfrm>
        </p:spPr>
        <p:txBody>
          <a:bodyPr/>
          <a:lstStyle/>
          <a:p>
            <a:r>
              <a:rPr lang="en-US" dirty="0"/>
              <a:t>EDA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B92672-ECE9-48D1-A2C7-65EE31C8A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390" y="2264334"/>
            <a:ext cx="2114845" cy="362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855E6-BF1A-4975-8B53-B3A598A8B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14"/>
          <a:stretch/>
        </p:blipFill>
        <p:spPr>
          <a:xfrm>
            <a:off x="3973420" y="553650"/>
            <a:ext cx="3677163" cy="3783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5DB463-4397-4A54-A80F-C58CAB49B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16"/>
          <a:stretch/>
        </p:blipFill>
        <p:spPr>
          <a:xfrm>
            <a:off x="1129391" y="4589611"/>
            <a:ext cx="923692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C1958-7FC0-486A-A3AE-E6CDA7AE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sz="4400" dirty="0"/>
              <a:t>Correlation</a:t>
            </a:r>
            <a:endParaRPr lang="en-SG" sz="4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0C52F0-C3DA-40DF-853A-ABE97DE9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r>
              <a:rPr lang="en-US" sz="2000" dirty="0"/>
              <a:t>Class is the output (Y). It says whether the person suffers from diabetes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613B2-3A2F-4E9D-9CF4-5FC64985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11960" y="1032261"/>
            <a:ext cx="6917712" cy="47934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69FC27E-5B5E-4EA3-9F2F-4C0BD259A746}"/>
              </a:ext>
            </a:extLst>
          </p:cNvPr>
          <p:cNvSpPr/>
          <p:nvPr/>
        </p:nvSpPr>
        <p:spPr>
          <a:xfrm>
            <a:off x="5419288" y="4488110"/>
            <a:ext cx="5033395" cy="2768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36B605-C339-45B9-A536-2C67294968FE}"/>
              </a:ext>
            </a:extLst>
          </p:cNvPr>
          <p:cNvCxnSpPr/>
          <p:nvPr/>
        </p:nvCxnSpPr>
        <p:spPr>
          <a:xfrm flipV="1">
            <a:off x="6485717" y="5234159"/>
            <a:ext cx="0" cy="4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20FEAA-346A-49A2-9178-939C5AFFBBD9}"/>
              </a:ext>
            </a:extLst>
          </p:cNvPr>
          <p:cNvCxnSpPr/>
          <p:nvPr/>
        </p:nvCxnSpPr>
        <p:spPr>
          <a:xfrm flipV="1">
            <a:off x="6722007" y="5383763"/>
            <a:ext cx="0" cy="4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F52F8-3C8C-45F2-85A7-7124C23A3350}"/>
              </a:ext>
            </a:extLst>
          </p:cNvPr>
          <p:cNvCxnSpPr/>
          <p:nvPr/>
        </p:nvCxnSpPr>
        <p:spPr>
          <a:xfrm flipV="1">
            <a:off x="6218667" y="5234159"/>
            <a:ext cx="0" cy="4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5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8CA5A-0AE1-4D4D-B50F-52C89FA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sz="4000" dirty="0"/>
              <a:t>Ratio of gender</a:t>
            </a:r>
            <a:endParaRPr lang="en-SG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DC4780-94D3-47B8-B103-F3CABAEE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00062-C4A2-4031-BF85-C98674B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9069" y="659381"/>
            <a:ext cx="5972227" cy="55392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F6D0B-5C15-4778-8797-74E73823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640360"/>
            <a:ext cx="5189964" cy="2552359"/>
          </a:xfrm>
        </p:spPr>
        <p:txBody>
          <a:bodyPr>
            <a:normAutofit/>
          </a:bodyPr>
          <a:lstStyle/>
          <a:p>
            <a:r>
              <a:rPr lang="en-US" dirty="0"/>
              <a:t>Obesity</a:t>
            </a:r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A6CE50-1E76-4116-8623-3DB6A064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853363"/>
            <a:ext cx="5189963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A316D-62F8-4FB9-8503-FA66A9F493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340" y="1028485"/>
            <a:ext cx="5349331" cy="4801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6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6DA0-4E05-43B6-9A8C-C9C36DF7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Percentage of people who suffer from diabetes</a:t>
            </a:r>
            <a:endParaRPr lang="en-SG"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C36976-9544-4663-8998-D3FDBDD0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r>
              <a:rPr lang="en-US" sz="2000" dirty="0"/>
              <a:t>1 Represents patients who are diagnosed with diabetes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5A0EC-870C-470B-B8F6-0D007B18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72526" y="659381"/>
            <a:ext cx="5725313" cy="553924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1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25A4-42CB-4FAE-8E84-3AD2481D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Encoding the data to make it 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42E39-8482-4FEF-99F5-D83BAA416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1552" y="3109356"/>
            <a:ext cx="10049167" cy="30901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99859"/>
      </a:accent1>
      <a:accent2>
        <a:srgbClr val="CF786A"/>
      </a:accent2>
      <a:accent3>
        <a:srgbClr val="D8859C"/>
      </a:accent3>
      <a:accent4>
        <a:srgbClr val="CF6AB0"/>
      </a:accent4>
      <a:accent5>
        <a:srgbClr val="CF85D8"/>
      </a:accent5>
      <a:accent6>
        <a:srgbClr val="9A6ACF"/>
      </a:accent6>
      <a:hlink>
        <a:srgbClr val="6383A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Seaford</vt:lpstr>
      <vt:lpstr>LevelVTI</vt:lpstr>
      <vt:lpstr>Diabetes Prediction</vt:lpstr>
      <vt:lpstr>Table of Content</vt:lpstr>
      <vt:lpstr>Introduction</vt:lpstr>
      <vt:lpstr>EDA</vt:lpstr>
      <vt:lpstr>Correlation</vt:lpstr>
      <vt:lpstr>Ratio of gender</vt:lpstr>
      <vt:lpstr>Obesity</vt:lpstr>
      <vt:lpstr>Percentage of people who suffer from diabetes</vt:lpstr>
      <vt:lpstr>Encoding the data to make it work</vt:lpstr>
      <vt:lpstr>Training the models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NG Jing Jie</dc:creator>
  <cp:lastModifiedBy>NG Jing Jie</cp:lastModifiedBy>
  <cp:revision>5</cp:revision>
  <dcterms:created xsi:type="dcterms:W3CDTF">2021-11-24T15:08:09Z</dcterms:created>
  <dcterms:modified xsi:type="dcterms:W3CDTF">2021-11-25T16:22:30Z</dcterms:modified>
</cp:coreProperties>
</file>