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79" r:id="rId3"/>
    <p:sldId id="280" r:id="rId4"/>
    <p:sldId id="282" r:id="rId5"/>
    <p:sldId id="273" r:id="rId6"/>
    <p:sldId id="264" r:id="rId7"/>
    <p:sldId id="269" r:id="rId8"/>
    <p:sldId id="270" r:id="rId9"/>
    <p:sldId id="276" r:id="rId10"/>
    <p:sldId id="271" r:id="rId11"/>
    <p:sldId id="266" r:id="rId12"/>
    <p:sldId id="258" r:id="rId13"/>
    <p:sldId id="267" r:id="rId14"/>
    <p:sldId id="263" r:id="rId15"/>
    <p:sldId id="268" r:id="rId16"/>
    <p:sldId id="283" r:id="rId17"/>
    <p:sldId id="259" r:id="rId18"/>
    <p:sldId id="260" r:id="rId19"/>
    <p:sldId id="261" r:id="rId20"/>
    <p:sldId id="277" r:id="rId21"/>
    <p:sldId id="26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76004-560F-457D-80F0-97E6FD147058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BC55A-DABD-4B27-AEA3-33175A6FA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35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C55A-DABD-4B27-AEA3-33175A6FA5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52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F1D2-62EE-42CD-82C7-72A939BF1167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AA6B-A3B2-4C82-BB28-B8A3A03A2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22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F1D2-62EE-42CD-82C7-72A939BF1167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AA6B-A3B2-4C82-BB28-B8A3A03A2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3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F1D2-62EE-42CD-82C7-72A939BF1167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AA6B-A3B2-4C82-BB28-B8A3A03A2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6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F1D2-62EE-42CD-82C7-72A939BF1167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AA6B-A3B2-4C82-BB28-B8A3A03A2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8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F1D2-62EE-42CD-82C7-72A939BF1167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AA6B-A3B2-4C82-BB28-B8A3A03A2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2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F1D2-62EE-42CD-82C7-72A939BF1167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AA6B-A3B2-4C82-BB28-B8A3A03A2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63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F1D2-62EE-42CD-82C7-72A939BF1167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AA6B-A3B2-4C82-BB28-B8A3A03A2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F1D2-62EE-42CD-82C7-72A939BF1167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AA6B-A3B2-4C82-BB28-B8A3A03A2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4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F1D2-62EE-42CD-82C7-72A939BF1167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AA6B-A3B2-4C82-BB28-B8A3A03A2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57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F1D2-62EE-42CD-82C7-72A939BF1167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AA6B-A3B2-4C82-BB28-B8A3A03A2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3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F1D2-62EE-42CD-82C7-72A939BF1167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AA6B-A3B2-4C82-BB28-B8A3A03A2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2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AF1D2-62EE-42CD-82C7-72A939BF1167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8AA6B-A3B2-4C82-BB28-B8A3A03A2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1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4616" y="1776310"/>
            <a:ext cx="79529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Ancestral Transcriptome Inference based on RNA-</a:t>
            </a:r>
            <a:r>
              <a:rPr lang="en-US" altLang="zh-CN" sz="3200" b="1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3200" b="1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ChIP-seq</a:t>
            </a: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data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4608" y="4625788"/>
            <a:ext cx="179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Jingwen Yang</a:t>
            </a:r>
          </a:p>
          <a:p>
            <a:r>
              <a:rPr lang="en-US" altLang="zh-CN" sz="2000" dirty="0"/>
              <a:t> 2018/03/25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99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5300" y="139892"/>
            <a:ext cx="31085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3. Results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and Discussion </a:t>
            </a:r>
            <a:endParaRPr lang="zh-CN" altLang="zh-CN" sz="16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088" y="647723"/>
            <a:ext cx="322819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3.2 Implementation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and software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6479" y="1548125"/>
            <a:ext cx="75423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70C0"/>
                </a:solidFill>
              </a:rPr>
              <a:t>R package</a:t>
            </a:r>
          </a:p>
          <a:p>
            <a:pPr lvl="1"/>
            <a:r>
              <a:rPr lang="en-US" altLang="zh-CN" i="1" dirty="0" err="1" smtClean="0"/>
              <a:t>AnceTran</a:t>
            </a:r>
            <a:r>
              <a:rPr lang="en-US" altLang="zh-CN" dirty="0" smtClean="0"/>
              <a:t> (https:github.com/jingwyang/AnceTran)</a:t>
            </a:r>
          </a:p>
          <a:p>
            <a:pPr lvl="1"/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70C0"/>
                </a:solidFill>
              </a:rPr>
              <a:t>README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i="1" dirty="0" err="1"/>
              <a:t>AnceTran</a:t>
            </a:r>
            <a:r>
              <a:rPr lang="en-US" altLang="zh-CN" dirty="0"/>
              <a:t> </a:t>
            </a:r>
            <a:r>
              <a:rPr lang="en-US" altLang="zh-CN" dirty="0" smtClean="0"/>
              <a:t>can perform </a:t>
            </a:r>
            <a:r>
              <a:rPr lang="en-US" altLang="zh-CN" dirty="0"/>
              <a:t>analyses of transcriptome evolution based on </a:t>
            </a:r>
            <a:r>
              <a:rPr lang="en-US" altLang="zh-CN" i="1" dirty="0"/>
              <a:t>RNA-</a:t>
            </a:r>
            <a:r>
              <a:rPr lang="en-US" altLang="zh-CN" i="1" dirty="0" err="1"/>
              <a:t>seq</a:t>
            </a:r>
            <a:r>
              <a:rPr lang="en-US" altLang="zh-CN" dirty="0"/>
              <a:t> expression data or </a:t>
            </a:r>
            <a:r>
              <a:rPr lang="en-US" altLang="zh-CN" i="1" dirty="0" err="1"/>
              <a:t>ChIP-seq</a:t>
            </a:r>
            <a:r>
              <a:rPr lang="en-US" altLang="zh-CN" dirty="0"/>
              <a:t> TF binding </a:t>
            </a:r>
            <a:r>
              <a:rPr lang="en-US" altLang="zh-CN" dirty="0" smtClean="0"/>
              <a:t>data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The main functions includes: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</a:t>
            </a:r>
            <a:r>
              <a:rPr lang="en-US" altLang="zh-CN" dirty="0" smtClean="0"/>
              <a:t>ptimized </a:t>
            </a:r>
            <a:r>
              <a:rPr lang="en-US" altLang="zh-CN" dirty="0"/>
              <a:t>input </a:t>
            </a:r>
            <a:r>
              <a:rPr lang="en-US" altLang="zh-CN" dirty="0" smtClean="0"/>
              <a:t>formatting and normalization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</a:t>
            </a:r>
            <a:r>
              <a:rPr lang="en-US" altLang="zh-CN" dirty="0" smtClean="0"/>
              <a:t>air-wise </a:t>
            </a:r>
            <a:r>
              <a:rPr lang="en-US" altLang="zh-CN" dirty="0"/>
              <a:t>distance </a:t>
            </a:r>
            <a:r>
              <a:rPr lang="en-US" altLang="zh-CN" dirty="0" smtClean="0"/>
              <a:t>evaluation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altLang="zh-CN" dirty="0" smtClean="0"/>
              <a:t>ranscriptome </a:t>
            </a:r>
            <a:r>
              <a:rPr lang="en-US" altLang="zh-CN" dirty="0"/>
              <a:t>character tree construction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Ancestral </a:t>
            </a:r>
            <a:r>
              <a:rPr lang="en-US" altLang="zh-CN" dirty="0"/>
              <a:t>transcriptome state inference.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740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84" y="2054062"/>
            <a:ext cx="7009959" cy="37629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9623" y="223014"/>
            <a:ext cx="8364071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3.3 Case-study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Large-scale RNA-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ChIP-seq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data analysis in mice</a:t>
            </a:r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9623" y="909501"/>
            <a:ext cx="6381590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).Phylogenetic signals of transcriptome profiles in mice species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23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98" y="1440444"/>
            <a:ext cx="8306319" cy="495735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8779" y="796908"/>
            <a:ext cx="6381590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).Phylogenetic signals of transcriptome profiles in mice species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151" y="276316"/>
            <a:ext cx="8364071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3.3 Case-study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Large-scale RNA-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ChIP-seq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data analysis in mice</a:t>
            </a:r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4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806" y="1844168"/>
            <a:ext cx="6124565" cy="43155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6355" y="789224"/>
            <a:ext cx="76187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(ii).Ancestral transcriptome inference for expression value and TF-binging state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151" y="276316"/>
            <a:ext cx="8364071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3.3 Case-study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Large-scale RNA-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ChIP-seq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data analysis in mice</a:t>
            </a:r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8151" y="2896879"/>
            <a:ext cx="2382050" cy="1453222"/>
            <a:chOff x="3419395" y="5056090"/>
            <a:chExt cx="2778880" cy="1754263"/>
          </a:xfrm>
        </p:grpSpPr>
        <p:grpSp>
          <p:nvGrpSpPr>
            <p:cNvPr id="6" name="组合 5"/>
            <p:cNvGrpSpPr/>
            <p:nvPr/>
          </p:nvGrpSpPr>
          <p:grpSpPr>
            <a:xfrm>
              <a:off x="3419395" y="5056090"/>
              <a:ext cx="2778880" cy="1754263"/>
              <a:chOff x="4378512" y="4956201"/>
              <a:chExt cx="2952056" cy="186486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378512" y="4956201"/>
                <a:ext cx="2952056" cy="1864868"/>
                <a:chOff x="4029773" y="4868275"/>
                <a:chExt cx="3059546" cy="2002671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4029773" y="4868275"/>
                  <a:ext cx="2582975" cy="1756103"/>
                  <a:chOff x="3786233" y="1557249"/>
                  <a:chExt cx="2555595" cy="3155898"/>
                </a:xfrm>
              </p:grpSpPr>
              <p:grpSp>
                <p:nvGrpSpPr>
                  <p:cNvPr id="15" name="组合 14"/>
                  <p:cNvGrpSpPr/>
                  <p:nvPr/>
                </p:nvGrpSpPr>
                <p:grpSpPr>
                  <a:xfrm>
                    <a:off x="3786233" y="2250885"/>
                    <a:ext cx="2130669" cy="2462262"/>
                    <a:chOff x="2787308" y="1766791"/>
                    <a:chExt cx="2130669" cy="2462262"/>
                  </a:xfrm>
                </p:grpSpPr>
                <p:cxnSp>
                  <p:nvCxnSpPr>
                    <p:cNvPr id="17" name="直接连接符 16"/>
                    <p:cNvCxnSpPr/>
                    <p:nvPr/>
                  </p:nvCxnSpPr>
                  <p:spPr>
                    <a:xfrm>
                      <a:off x="3945884" y="3212608"/>
                      <a:ext cx="10769" cy="101644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直接连接符 17"/>
                    <p:cNvCxnSpPr/>
                    <p:nvPr/>
                  </p:nvCxnSpPr>
                  <p:spPr>
                    <a:xfrm>
                      <a:off x="3956653" y="4214224"/>
                      <a:ext cx="953445" cy="1228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接连接符 18"/>
                    <p:cNvCxnSpPr/>
                    <p:nvPr/>
                  </p:nvCxnSpPr>
                  <p:spPr>
                    <a:xfrm>
                      <a:off x="3945884" y="3223658"/>
                      <a:ext cx="945004" cy="2708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直接连接符 19"/>
                    <p:cNvCxnSpPr/>
                    <p:nvPr/>
                  </p:nvCxnSpPr>
                  <p:spPr>
                    <a:xfrm flipH="1" flipV="1">
                      <a:off x="3584550" y="3757278"/>
                      <a:ext cx="372103" cy="613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接连接符 20"/>
                    <p:cNvCxnSpPr/>
                    <p:nvPr/>
                  </p:nvCxnSpPr>
                  <p:spPr>
                    <a:xfrm>
                      <a:off x="3567347" y="2444904"/>
                      <a:ext cx="9720" cy="132720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接连接符 21"/>
                    <p:cNvCxnSpPr/>
                    <p:nvPr/>
                  </p:nvCxnSpPr>
                  <p:spPr>
                    <a:xfrm>
                      <a:off x="3560852" y="2462148"/>
                      <a:ext cx="1357125" cy="67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接连接符 22"/>
                    <p:cNvCxnSpPr/>
                    <p:nvPr/>
                  </p:nvCxnSpPr>
                  <p:spPr>
                    <a:xfrm flipH="1" flipV="1">
                      <a:off x="3083809" y="3104531"/>
                      <a:ext cx="483538" cy="397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直接连接符 23"/>
                    <p:cNvCxnSpPr/>
                    <p:nvPr/>
                  </p:nvCxnSpPr>
                  <p:spPr>
                    <a:xfrm flipH="1">
                      <a:off x="3087341" y="1766791"/>
                      <a:ext cx="1303" cy="1331354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直接连接符 24"/>
                    <p:cNvCxnSpPr/>
                    <p:nvPr/>
                  </p:nvCxnSpPr>
                  <p:spPr>
                    <a:xfrm>
                      <a:off x="3092180" y="1785438"/>
                      <a:ext cx="1811102" cy="1234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直接连接符 25"/>
                    <p:cNvCxnSpPr/>
                    <p:nvPr/>
                  </p:nvCxnSpPr>
                  <p:spPr>
                    <a:xfrm flipH="1">
                      <a:off x="2787308" y="2364181"/>
                      <a:ext cx="296501" cy="74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" name="矩形 15"/>
                  <p:cNvSpPr/>
                  <p:nvPr/>
                </p:nvSpPr>
                <p:spPr>
                  <a:xfrm>
                    <a:off x="5816813" y="1557249"/>
                    <a:ext cx="525015" cy="6478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1" name="文本框 10"/>
                <p:cNvSpPr txBox="1"/>
                <p:nvPr/>
              </p:nvSpPr>
              <p:spPr>
                <a:xfrm>
                  <a:off x="6290018" y="5023740"/>
                  <a:ext cx="645459" cy="424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CAR</a:t>
                  </a:r>
                  <a:endParaRPr lang="zh-CN" altLang="en-US" sz="1400" dirty="0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6231744" y="5470977"/>
                  <a:ext cx="857575" cy="424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SPRET</a:t>
                  </a:r>
                  <a:endParaRPr lang="zh-CN" altLang="en-US" sz="1400" dirty="0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6254804" y="5963824"/>
                  <a:ext cx="834515" cy="424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CAST</a:t>
                  </a:r>
                  <a:endParaRPr lang="zh-CN" altLang="en-US" sz="1400" dirty="0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6290021" y="6446802"/>
                  <a:ext cx="645459" cy="424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BL6</a:t>
                  </a:r>
                  <a:endParaRPr lang="zh-CN" altLang="en-US" sz="1400" dirty="0"/>
                </a:p>
              </p:txBody>
            </p:sp>
          </p:grpSp>
          <p:sp>
            <p:nvSpPr>
              <p:cNvPr id="9" name="文本框 8"/>
              <p:cNvSpPr txBox="1"/>
              <p:nvPr/>
            </p:nvSpPr>
            <p:spPr>
              <a:xfrm>
                <a:off x="4763100" y="5628773"/>
                <a:ext cx="338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 smtClean="0">
                    <a:solidFill>
                      <a:srgbClr val="0070C0"/>
                    </a:solidFill>
                  </a:rPr>
                  <a:t>B</a:t>
                </a:r>
                <a:endParaRPr lang="zh-CN" altLang="en-US" b="1" i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椭圆 6"/>
            <p:cNvSpPr/>
            <p:nvPr/>
          </p:nvSpPr>
          <p:spPr>
            <a:xfrm>
              <a:off x="4117744" y="6015596"/>
              <a:ext cx="45719" cy="4571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8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60" y="1367338"/>
            <a:ext cx="7159317" cy="53085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6355" y="789224"/>
            <a:ext cx="7618722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(iii).Relatively weak links between gene expression and TF binding state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151" y="276316"/>
            <a:ext cx="8364071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3.3 Case-study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Large-scale RNA-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ChIP-seq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data analysis in mice</a:t>
            </a:r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31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28" y="1313969"/>
            <a:ext cx="4925374" cy="54738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8151" y="276316"/>
            <a:ext cx="8364071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3.3 Case-study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Large-scale RNA-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ChIP-seq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data analysis in mice</a:t>
            </a:r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9407" y="734390"/>
            <a:ext cx="7618722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(iii).Relatively weak links between gene expression and TF binding state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1886" y="2184878"/>
            <a:ext cx="225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log2FC</a:t>
            </a:r>
          </a:p>
          <a:p>
            <a:r>
              <a:rPr lang="en-US" altLang="zh-CN" dirty="0" smtClean="0"/>
              <a:t>A to BL6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0.304</a:t>
            </a:r>
          </a:p>
          <a:p>
            <a:r>
              <a:rPr lang="en-US" altLang="zh-CN" dirty="0" smtClean="0"/>
              <a:t>A to CAST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1.034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1886" y="4778187"/>
            <a:ext cx="225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log2FC</a:t>
            </a:r>
          </a:p>
          <a:p>
            <a:r>
              <a:rPr lang="en-US" altLang="zh-CN" dirty="0" smtClean="0"/>
              <a:t>A to BL6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0.139</a:t>
            </a:r>
          </a:p>
          <a:p>
            <a:r>
              <a:rPr lang="en-US" altLang="zh-CN" dirty="0" smtClean="0"/>
              <a:t>A to CAST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-0.295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1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151" y="276316"/>
            <a:ext cx="8364071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3.4 Some technical issues</a:t>
            </a:r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883" y="1121869"/>
            <a:ext cx="81143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reliability of empirical Bayesian estimates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species 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determines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(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biological replicates 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determines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(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≈ </a:t>
            </a:r>
            <a:r>
              <a:rPr lang="en-US" altLang="zh-CN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</a:t>
            </a:r>
            <a:r>
              <a:rPr lang="zh-CN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1600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y|x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=1/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n+1,n+1</a:t>
            </a:r>
            <a:r>
              <a:rPr lang="zh-CN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1600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=σ</a:t>
            </a:r>
            <a:r>
              <a:rPr lang="en-US" altLang="zh-CN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 of phylogenetic structure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inferred ancestral value is phylogenetic-sensitive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 to many-to-many orthologous 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Dosage effect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compensation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assumption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 model will underestimate the true strength of stabilizing selection if the transcriptome optimum is subject to random variation.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bias may occur if the fitness consequence by mutations to lower expression is more severe than that to higher expression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55" y="899030"/>
            <a:ext cx="8236960" cy="52581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1581" y="368834"/>
            <a:ext cx="814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package: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AnceTran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u="sng" dirty="0" smtClean="0"/>
              <a:t>https</a:t>
            </a:r>
            <a:r>
              <a:rPr lang="en-US" altLang="zh-CN" sz="2000" u="sng" dirty="0"/>
              <a:t>://</a:t>
            </a:r>
            <a:r>
              <a:rPr lang="en-US" altLang="zh-CN" sz="2000" u="sng" dirty="0" smtClean="0"/>
              <a:t>github.com/jingwyang/AnceTran)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75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75" y="1048062"/>
            <a:ext cx="8180894" cy="53823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5999" y="368834"/>
            <a:ext cx="7941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package: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AnceTran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u="sng" dirty="0" smtClean="0"/>
              <a:t>https</a:t>
            </a:r>
            <a:r>
              <a:rPr lang="en-US" altLang="zh-CN" sz="2000" u="sng" dirty="0"/>
              <a:t>://</a:t>
            </a:r>
            <a:r>
              <a:rPr lang="en-US" altLang="zh-CN" sz="2000" u="sng" dirty="0" smtClean="0"/>
              <a:t>github.com/jingwyang/AnceTran)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48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30" y="1112347"/>
            <a:ext cx="3189114" cy="553228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41695" y="3434763"/>
            <a:ext cx="48332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70C0"/>
                </a:solidFill>
              </a:rPr>
              <a:t>Data Type:</a:t>
            </a:r>
          </a:p>
          <a:p>
            <a:pPr lvl="1"/>
            <a:r>
              <a:rPr lang="en-US" altLang="zh-CN" dirty="0" smtClean="0"/>
              <a:t>Liver RNA-</a:t>
            </a:r>
            <a:r>
              <a:rPr lang="en-US" altLang="zh-CN" dirty="0" err="1" smtClean="0"/>
              <a:t>seq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Liver </a:t>
            </a:r>
            <a:r>
              <a:rPr lang="en-US" altLang="zh-CN" dirty="0" err="1" smtClean="0"/>
              <a:t>ChIP-seq</a:t>
            </a:r>
            <a:r>
              <a:rPr lang="en-US" altLang="zh-CN" dirty="0" smtClean="0"/>
              <a:t> (H3K27AC, H3K4me1)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70C0"/>
                </a:solidFill>
              </a:rPr>
              <a:t>Species:</a:t>
            </a:r>
          </a:p>
          <a:p>
            <a:pPr lvl="1"/>
            <a:r>
              <a:rPr lang="en-US" altLang="zh-CN" dirty="0"/>
              <a:t>Human, </a:t>
            </a:r>
            <a:r>
              <a:rPr lang="en-US" altLang="zh-CN" dirty="0" smtClean="0"/>
              <a:t>Chimp, Macaque, Marmoset </a:t>
            </a:r>
            <a:r>
              <a:rPr lang="en-US" altLang="zh-CN" dirty="0" err="1" smtClean="0"/>
              <a:t>Bushbaby</a:t>
            </a:r>
            <a:r>
              <a:rPr lang="en-US" altLang="zh-CN" dirty="0" smtClean="0"/>
              <a:t>, Mouse Lemur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70C0"/>
                </a:solidFill>
              </a:rPr>
              <a:t>Data Resource:</a:t>
            </a:r>
          </a:p>
          <a:p>
            <a:pPr lvl="1"/>
            <a:r>
              <a:rPr lang="en-US" altLang="zh-CN" dirty="0" err="1" smtClean="0"/>
              <a:t>BioProject</a:t>
            </a:r>
            <a:r>
              <a:rPr lang="en-US" altLang="zh-CN" dirty="0" smtClean="0"/>
              <a:t>; </a:t>
            </a:r>
          </a:p>
          <a:p>
            <a:pPr lvl="1"/>
            <a:r>
              <a:rPr lang="en-US" altLang="zh-CN" dirty="0" smtClean="0"/>
              <a:t>Accession numbers:</a:t>
            </a:r>
          </a:p>
          <a:p>
            <a:pPr lvl="2"/>
            <a:r>
              <a:rPr lang="en-US" altLang="zh-CN" dirty="0" smtClean="0"/>
              <a:t>PRJNA349047 </a:t>
            </a:r>
            <a:r>
              <a:rPr lang="en-US" altLang="zh-CN" dirty="0"/>
              <a:t>(RNA-</a:t>
            </a:r>
            <a:r>
              <a:rPr lang="en-US" altLang="zh-CN" dirty="0" err="1"/>
              <a:t>seq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PRJNA349046 </a:t>
            </a:r>
            <a:r>
              <a:rPr lang="en-US" altLang="zh-CN" dirty="0"/>
              <a:t>(</a:t>
            </a:r>
            <a:r>
              <a:rPr lang="en-US" altLang="zh-CN" dirty="0" err="1"/>
              <a:t>ChIP-seq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95" y="1496549"/>
            <a:ext cx="4541825" cy="17180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5781" y="236012"/>
            <a:ext cx="8168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exploration of other types of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Molecular Phenomes···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700688" y="715434"/>
            <a:ext cx="364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chromatin accessibility profiles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4830" y="330413"/>
            <a:ext cx="198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830" y="1247876"/>
            <a:ext cx="8068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Ancestral state reconstruction along a phylogenetic tree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constitutes a central part in comparative methods in evolutionary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biology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4830" y="2119172"/>
            <a:ext cx="8068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One would trace the evolutionary changes of gene regulation if the ancestral patterns of transcriptome state can be constructed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4830" y="2990468"/>
            <a:ext cx="80682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means of RNA-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or/and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ChIP-seq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data, evolution of tissue expression or TF-binding profiles or the relations between such two molecular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phenomics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has been wildly studied in various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lives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0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03599" y="2155734"/>
            <a:ext cx="4833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70C0"/>
                </a:solidFill>
              </a:rPr>
              <a:t>Data Type:</a:t>
            </a:r>
          </a:p>
          <a:p>
            <a:pPr lvl="1"/>
            <a:r>
              <a:rPr lang="en-US" altLang="zh-CN" dirty="0" smtClean="0"/>
              <a:t>Liver </a:t>
            </a:r>
            <a:r>
              <a:rPr lang="en-US" altLang="zh-CN" dirty="0" err="1" smtClean="0"/>
              <a:t>ChIP-seq</a:t>
            </a:r>
            <a:r>
              <a:rPr lang="en-US" altLang="zh-CN" dirty="0" smtClean="0"/>
              <a:t> (H3K27AC, H3K4me3)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70C0"/>
                </a:solidFill>
              </a:rPr>
              <a:t>Species:</a:t>
            </a:r>
          </a:p>
          <a:p>
            <a:pPr lvl="1"/>
            <a:r>
              <a:rPr lang="en-US" altLang="zh-CN" dirty="0" smtClean="0"/>
              <a:t>Human</a:t>
            </a:r>
            <a:r>
              <a:rPr lang="en-US" altLang="zh-CN" dirty="0"/>
              <a:t>, </a:t>
            </a:r>
            <a:r>
              <a:rPr lang="en-US" altLang="zh-CN" dirty="0" smtClean="0"/>
              <a:t>Macaque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dirty="0" err="1" smtClean="0"/>
              <a:t>ervet</a:t>
            </a:r>
            <a:r>
              <a:rPr lang="en-US" altLang="zh-CN" dirty="0"/>
              <a:t>, </a:t>
            </a:r>
            <a:r>
              <a:rPr lang="en-US" altLang="zh-CN" dirty="0" smtClean="0"/>
              <a:t>Marmoset</a:t>
            </a:r>
            <a:r>
              <a:rPr lang="en-US" altLang="zh-CN" dirty="0"/>
              <a:t>, </a:t>
            </a:r>
            <a:r>
              <a:rPr lang="en-US" altLang="zh-CN" dirty="0" smtClean="0"/>
              <a:t>Mouse</a:t>
            </a:r>
            <a:r>
              <a:rPr lang="en-US" altLang="zh-CN" dirty="0"/>
              <a:t>, </a:t>
            </a:r>
            <a:r>
              <a:rPr lang="en-US" altLang="zh-CN" dirty="0" smtClean="0"/>
              <a:t>Rat, Guinea pig, Naked mole rat, </a:t>
            </a:r>
            <a:r>
              <a:rPr lang="en-US" altLang="zh-CN" dirty="0"/>
              <a:t>R</a:t>
            </a:r>
            <a:r>
              <a:rPr lang="en-US" altLang="zh-CN" dirty="0" smtClean="0"/>
              <a:t>abbit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Tree shrew, Cow</a:t>
            </a:r>
            <a:r>
              <a:rPr lang="en-US" altLang="zh-CN" dirty="0"/>
              <a:t>, D</a:t>
            </a:r>
            <a:r>
              <a:rPr lang="en-US" altLang="zh-CN" dirty="0" smtClean="0"/>
              <a:t>olphin, </a:t>
            </a:r>
            <a:r>
              <a:rPr lang="en-US" altLang="zh-CN" dirty="0" err="1" smtClean="0"/>
              <a:t>Sei</a:t>
            </a:r>
            <a:r>
              <a:rPr lang="en-US" altLang="zh-CN" dirty="0" smtClean="0"/>
              <a:t> whale, </a:t>
            </a:r>
            <a:r>
              <a:rPr lang="en-US" altLang="zh-CN" dirty="0" err="1" smtClean="0"/>
              <a:t>Sowerby’s</a:t>
            </a:r>
            <a:r>
              <a:rPr lang="en-US" altLang="zh-CN" dirty="0" smtClean="0"/>
              <a:t> beaked whale, Pig</a:t>
            </a:r>
            <a:r>
              <a:rPr lang="en-US" altLang="zh-CN" dirty="0"/>
              <a:t>, </a:t>
            </a:r>
            <a:r>
              <a:rPr lang="en-US" altLang="zh-CN" dirty="0" smtClean="0"/>
              <a:t>Dog, Cat, Ferret, Opossum, Tasmanian Devil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70C0"/>
                </a:solidFill>
              </a:rPr>
              <a:t>Data Resource:</a:t>
            </a:r>
          </a:p>
          <a:p>
            <a:pPr lvl="1"/>
            <a:r>
              <a:rPr lang="en-US" altLang="zh-CN" dirty="0" err="1"/>
              <a:t>ArrayExpress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Accession number:</a:t>
            </a:r>
          </a:p>
          <a:p>
            <a:pPr lvl="2"/>
            <a:r>
              <a:rPr lang="en-US" altLang="zh-CN" dirty="0" smtClean="0"/>
              <a:t>E-MTAB-2633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91" y="1160289"/>
            <a:ext cx="2123801" cy="50544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316712"/>
            <a:ext cx="7499295" cy="3796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599" y="957964"/>
            <a:ext cx="3056236" cy="85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80975" y="2481943"/>
            <a:ext cx="26817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Thanks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1552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41" y="999401"/>
            <a:ext cx="3691416" cy="230782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45320" y="17378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Brawand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al.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showed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that the expression phylogeny of each tissue largely reflected the evolutionary relatedness of these species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59" y="4179502"/>
            <a:ext cx="4224780" cy="19088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19139" y="4595302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Schmidt et al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reported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that genomic regions occupied by CEBPA which are all conserved in human, mouse, dog and opossum make up only a small proportion.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041" y="268940"/>
            <a:ext cx="198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4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6246" y="1572153"/>
            <a:ext cx="8049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ncestral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transcriptome inference based on RNA-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seq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ChIP-seq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data is very helpful to unravel the complexity of gene regulation and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expression.</a:t>
            </a:r>
          </a:p>
        </p:txBody>
      </p:sp>
      <p:sp>
        <p:nvSpPr>
          <p:cNvPr id="3" name="矩形 2"/>
          <p:cNvSpPr/>
          <p:nvPr/>
        </p:nvSpPr>
        <p:spPr>
          <a:xfrm>
            <a:off x="626246" y="2682652"/>
            <a:ext cx="78492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Integrated, statistically sound, and computationally efficient analytical framework which can be applied to the transcriptome datasets is still limited and remains challenging.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6245" y="3791593"/>
            <a:ext cx="78492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concept of Bayesian-based comparative methods for gene expression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evolution,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helpful to establish a bridge between massive Omics data and phylogenetic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6246" y="6102421"/>
            <a:ext cx="7956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Gu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 X 2004. Statistical framework for </a:t>
            </a:r>
            <a:r>
              <a:rPr lang="en-US" altLang="zh-CN" sz="1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phylogenomic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 analysis of gene family expression profiles. Genetics 167: 531-542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1112" y="2993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1. 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3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5872" y="3094010"/>
            <a:ext cx="8529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dirty="0">
                <a:ea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 using the binding data for three liver-specific TFs and liver expression data in four closely related mouse strains is discussed.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5872" y="4189961"/>
            <a:ext cx="8529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Together with </a:t>
            </a:r>
            <a:r>
              <a:rPr lang="en-US" altLang="zh-CN" i="1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TreeExp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, all these programs are under the framework of </a:t>
            </a:r>
            <a:r>
              <a:rPr lang="en-US" altLang="zh-CN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Evolutionary Analysis of Molecular Phenomes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(EAMP for short).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8728" y="1998059"/>
            <a:ext cx="8529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We reported an updated version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of ancestral inference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originally developed by </a:t>
            </a:r>
            <a:r>
              <a:rPr lang="en-US" altLang="zh-CN" i="1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Gu</a:t>
            </a:r>
            <a:r>
              <a:rPr lang="en-US" altLang="zh-CN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2004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. The new version can deal with both RNA-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seq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ChIP-seq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data.</a:t>
            </a:r>
            <a:r>
              <a:rPr lang="zh-CN" altLang="en-US" dirty="0" smtClean="0"/>
              <a:t> 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5872" y="1072113"/>
            <a:ext cx="172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research: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1112" y="2993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1. 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0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66" y="1564026"/>
            <a:ext cx="4197320" cy="35322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6433" y="5522563"/>
            <a:ext cx="8244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RNA-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for liver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tissues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ArrayExpress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accession number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E-MTAB-1091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ChIP-seq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for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CEBPA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HNF4A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FOXA1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ArrayExpress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accession number E-MTAB-1414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1112" y="299328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2. Materials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and Methods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1693" y="629948"/>
            <a:ext cx="705318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2.1 RNA-</a:t>
            </a:r>
            <a:r>
              <a:rPr lang="en-US" altLang="zh-CN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ChIP-seq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datasets used in mice species.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48983" y="3757472"/>
            <a:ext cx="568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BL6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148983" y="4591336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CAST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54023" y="3034182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SPRET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51421" y="2287621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1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1112" y="299328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2. Materials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and Methods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1694" y="629948"/>
            <a:ext cx="59579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Data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pretreatments and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quantification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1693" y="1260639"/>
            <a:ext cx="76763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52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RNA-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lang="en-US" altLang="zh-CN" sz="16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analysis: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TPM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(transcript per million)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was taken as expression level.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Gene with TPM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less than 1 in any species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was removed.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pseudocount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of 1 added prior to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the log-transformation.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1693" y="2990470"/>
            <a:ext cx="71300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52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ChIP-seq</a:t>
            </a:r>
            <a:r>
              <a:rPr lang="en-US" altLang="zh-CN" sz="16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analysis: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Mean binding intensity was taken as binding score.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 with TF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scores equals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0 for all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species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was excluded.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Binding scores were quantile-normalized and log-transformed.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1693" y="4720301"/>
            <a:ext cx="84019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52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After data pretreatments: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12416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genes were identified as expressed in at least one mouse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species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over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20000 genes (varies between TFs) bound by the TF in at least one species 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12138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genes are then used to perform the comparison of expression and TF binding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profiles.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94181" y="2529628"/>
            <a:ext cx="2469499" cy="1785300"/>
            <a:chOff x="6270284" y="1287765"/>
            <a:chExt cx="2469499" cy="1785300"/>
          </a:xfrm>
        </p:grpSpPr>
        <p:grpSp>
          <p:nvGrpSpPr>
            <p:cNvPr id="24" name="组合 23"/>
            <p:cNvGrpSpPr/>
            <p:nvPr/>
          </p:nvGrpSpPr>
          <p:grpSpPr>
            <a:xfrm>
              <a:off x="6270284" y="1287765"/>
              <a:ext cx="2469499" cy="1702705"/>
              <a:chOff x="874745" y="3829742"/>
              <a:chExt cx="3630763" cy="2430223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874745" y="3887718"/>
                <a:ext cx="3630763" cy="1666327"/>
                <a:chOff x="4118708" y="2353066"/>
                <a:chExt cx="2487382" cy="1093519"/>
              </a:xfrm>
            </p:grpSpPr>
            <p:cxnSp>
              <p:nvCxnSpPr>
                <p:cNvPr id="28" name="直接连接符 27"/>
                <p:cNvCxnSpPr/>
                <p:nvPr/>
              </p:nvCxnSpPr>
              <p:spPr>
                <a:xfrm flipV="1">
                  <a:off x="4118708" y="3438688"/>
                  <a:ext cx="2487382" cy="789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组合 28"/>
                <p:cNvGrpSpPr/>
                <p:nvPr/>
              </p:nvGrpSpPr>
              <p:grpSpPr>
                <a:xfrm>
                  <a:off x="5727188" y="3275223"/>
                  <a:ext cx="327095" cy="163465"/>
                  <a:chOff x="-1223920" y="2293531"/>
                  <a:chExt cx="600494" cy="318333"/>
                </a:xfrm>
              </p:grpSpPr>
              <p:cxnSp>
                <p:nvCxnSpPr>
                  <p:cNvPr id="34" name="直接箭头连接符 33"/>
                  <p:cNvCxnSpPr/>
                  <p:nvPr/>
                </p:nvCxnSpPr>
                <p:spPr>
                  <a:xfrm flipV="1">
                    <a:off x="-1223920" y="2293531"/>
                    <a:ext cx="600494" cy="1203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 flipH="1">
                    <a:off x="-1203190" y="2293531"/>
                    <a:ext cx="7345" cy="31833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5014592" y="3048000"/>
                  <a:ext cx="7732" cy="3829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/>
                <p:cNvCxnSpPr/>
                <p:nvPr/>
              </p:nvCxnSpPr>
              <p:spPr>
                <a:xfrm flipH="1" flipV="1">
                  <a:off x="5022323" y="2353066"/>
                  <a:ext cx="1" cy="4122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4852236" y="2841822"/>
                      <a:ext cx="340173" cy="237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05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zh-CN" altLang="en-US" sz="105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050" b="1" dirty="0"/>
                    </a:p>
                  </p:txBody>
                </p:sp>
              </mc:Choice>
              <mc:Fallback xmlns="">
                <p:sp>
                  <p:nvSpPr>
                    <p:cNvPr id="32" name="文本框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52236" y="2841822"/>
                      <a:ext cx="340173" cy="23782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" name="文本框 32"/>
                <p:cNvSpPr txBox="1"/>
                <p:nvPr/>
              </p:nvSpPr>
              <p:spPr>
                <a:xfrm>
                  <a:off x="5540216" y="2995711"/>
                  <a:ext cx="494797" cy="2221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050" b="1" dirty="0"/>
                    <a:t>TSS</a:t>
                  </a:r>
                  <a:endParaRPr lang="zh-CN" altLang="en-US" sz="1050" b="1" dirty="0"/>
                </a:p>
              </p:txBody>
            </p:sp>
          </p:grpSp>
          <p:sp>
            <p:nvSpPr>
              <p:cNvPr id="26" name="任意多边形 25"/>
              <p:cNvSpPr/>
              <p:nvPr/>
            </p:nvSpPr>
            <p:spPr>
              <a:xfrm rot="60000">
                <a:off x="1577103" y="3829742"/>
                <a:ext cx="1233243" cy="1716026"/>
              </a:xfrm>
              <a:custGeom>
                <a:avLst/>
                <a:gdLst>
                  <a:gd name="connsiteX0" fmla="*/ 0 w 1390810"/>
                  <a:gd name="connsiteY0" fmla="*/ 1605964 h 1605964"/>
                  <a:gd name="connsiteX1" fmla="*/ 399569 w 1390810"/>
                  <a:gd name="connsiteY1" fmla="*/ 1206394 h 1605964"/>
                  <a:gd name="connsiteX2" fmla="*/ 683879 w 1390810"/>
                  <a:gd name="connsiteY2" fmla="*/ 1 h 1605964"/>
                  <a:gd name="connsiteX3" fmla="*/ 975872 w 1390810"/>
                  <a:gd name="connsiteY3" fmla="*/ 1198710 h 1605964"/>
                  <a:gd name="connsiteX4" fmla="*/ 1390810 w 1390810"/>
                  <a:gd name="connsiteY4" fmla="*/ 1575227 h 160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0810" h="1605964">
                    <a:moveTo>
                      <a:pt x="0" y="1605964"/>
                    </a:moveTo>
                    <a:cubicBezTo>
                      <a:pt x="142794" y="1540009"/>
                      <a:pt x="285589" y="1474055"/>
                      <a:pt x="399569" y="1206394"/>
                    </a:cubicBezTo>
                    <a:cubicBezTo>
                      <a:pt x="513549" y="938733"/>
                      <a:pt x="587829" y="1282"/>
                      <a:pt x="683879" y="1"/>
                    </a:cubicBezTo>
                    <a:cubicBezTo>
                      <a:pt x="779929" y="-1280"/>
                      <a:pt x="858050" y="936172"/>
                      <a:pt x="975872" y="1198710"/>
                    </a:cubicBezTo>
                    <a:cubicBezTo>
                      <a:pt x="1093694" y="1461248"/>
                      <a:pt x="1242252" y="1518237"/>
                      <a:pt x="1390810" y="1575227"/>
                    </a:cubicBezTo>
                  </a:path>
                </a:pathLst>
              </a:cu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3390815" y="5859856"/>
                    <a:ext cx="978776" cy="400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oMath>
                    </a14:m>
                    <a:r>
                      <a:rPr lang="en-US" altLang="zh-CN" sz="1350" dirty="0"/>
                      <a:t>10kb</a:t>
                    </a:r>
                    <a:endParaRPr lang="zh-CN" altLang="en-US" sz="1350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0815" y="5859856"/>
                    <a:ext cx="978776" cy="4001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48" b="-2826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/>
                <p:cNvSpPr/>
                <p:nvPr/>
              </p:nvSpPr>
              <p:spPr>
                <a:xfrm>
                  <a:off x="6377457" y="2639357"/>
                  <a:ext cx="2005533" cy="4337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7457" y="2639357"/>
                  <a:ext cx="2005533" cy="433708"/>
                </a:xfrm>
                <a:prstGeom prst="rect">
                  <a:avLst/>
                </a:prstGeom>
                <a:blipFill>
                  <a:blip r:embed="rId5"/>
                  <a:stretch>
                    <a:fillRect t="-153521" r="-11246" b="-2211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45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261112" y="299328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2. Materials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and Methods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15697" y="814312"/>
            <a:ext cx="5957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Phylogenetic analysis of transcriptome phenotypes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61694" y="1698629"/>
                <a:ext cx="7676349" cy="3000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b="1" i="1" dirty="0">
                    <a:solidFill>
                      <a:srgbClr val="0070C0"/>
                    </a:solidFill>
                  </a:rPr>
                  <a:t>Pearson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’s rho </a:t>
                </a:r>
                <a:r>
                  <a:rPr lang="en-US" altLang="zh-CN" b="1" i="1" dirty="0">
                    <a:solidFill>
                      <a:srgbClr val="0070C0"/>
                    </a:solidFill>
                  </a:rPr>
                  <a:t>C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/>
                  <a:t>was applied to estimate the pairwise correlation of two vectors of expression values or TF-binding scores</a:t>
                </a:r>
                <a:r>
                  <a:rPr lang="en-US" altLang="zh-CN" dirty="0" smtClean="0"/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b="1" dirty="0" smtClean="0">
                    <a:solidFill>
                      <a:srgbClr val="0070C0"/>
                    </a:solidFill>
                  </a:rPr>
                  <a:t>-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func>
                  </m:oMath>
                </a14:m>
                <a:r>
                  <a:rPr lang="en-US" altLang="zh-CN" dirty="0" smtClean="0"/>
                  <a:t> was used to calculate stationary </a:t>
                </a:r>
                <a:r>
                  <a:rPr lang="en-US" altLang="zh-CN" dirty="0"/>
                  <a:t>distances </a:t>
                </a:r>
                <a:r>
                  <a:rPr lang="en-US" altLang="zh-CN" b="1" i="1" dirty="0"/>
                  <a:t>D</a:t>
                </a:r>
                <a:r>
                  <a:rPr lang="en-US" altLang="zh-CN" dirty="0"/>
                  <a:t> for either expression or TF-binding </a:t>
                </a:r>
                <a:r>
                  <a:rPr lang="en-US" altLang="zh-CN" dirty="0" smtClean="0"/>
                  <a:t>phylogeny.</a:t>
                </a:r>
              </a:p>
              <a:p>
                <a:pPr marL="285750" indent="-285750" algn="just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b="1" i="1" dirty="0">
                    <a:solidFill>
                      <a:srgbClr val="0070C0"/>
                    </a:solidFill>
                  </a:rPr>
                  <a:t>NJ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 method</a:t>
                </a:r>
                <a:r>
                  <a:rPr lang="en-US" altLang="zh-CN" b="1" dirty="0"/>
                  <a:t> </a:t>
                </a:r>
                <a:r>
                  <a:rPr lang="en-US" altLang="zh-CN" dirty="0"/>
                  <a:t>was then applied to build the evolutionary character tree for expression and TF-binding profiles</a:t>
                </a:r>
                <a:r>
                  <a:rPr lang="en-US" altLang="zh-CN" dirty="0" smtClean="0"/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dirty="0"/>
                  <a:t> </a:t>
                </a:r>
                <a:r>
                  <a:rPr lang="en-US" altLang="zh-CN" b="1" i="1" dirty="0">
                    <a:solidFill>
                      <a:srgbClr val="0070C0"/>
                    </a:solidFill>
                  </a:rPr>
                  <a:t>r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b="1" i="1" dirty="0">
                    <a:solidFill>
                      <a:srgbClr val="0070C0"/>
                    </a:solidFill>
                  </a:rPr>
                  <a:t>D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/2</a:t>
                </a:r>
                <a:r>
                  <a:rPr lang="en-US" altLang="zh-CN" b="1" i="1" dirty="0">
                    <a:solidFill>
                      <a:srgbClr val="0070C0"/>
                    </a:solidFill>
                  </a:rPr>
                  <a:t>t</a:t>
                </a:r>
                <a:r>
                  <a:rPr lang="en-US" altLang="zh-CN" b="1" i="1" dirty="0"/>
                  <a:t> </a:t>
                </a:r>
                <a:r>
                  <a:rPr lang="en-US" altLang="zh-CN" dirty="0" smtClean="0"/>
                  <a:t>shows the evolutionary </a:t>
                </a:r>
                <a:r>
                  <a:rPr lang="en-US" altLang="zh-CN" dirty="0"/>
                  <a:t>rate of a certain molecular </a:t>
                </a:r>
                <a:r>
                  <a:rPr lang="en-US" altLang="zh-CN" dirty="0" smtClean="0"/>
                  <a:t>phenotype.</a:t>
                </a:r>
                <a:endParaRPr lang="zh-CN" altLang="zh-CN" sz="16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94" y="1698629"/>
                <a:ext cx="7676349" cy="3000821"/>
              </a:xfrm>
              <a:prstGeom prst="rect">
                <a:avLst/>
              </a:prstGeom>
              <a:blipFill>
                <a:blip r:embed="rId2"/>
                <a:stretch>
                  <a:fillRect l="-477" r="-715" b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2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5300" y="139892"/>
            <a:ext cx="31085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3. Results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and Discussion </a:t>
            </a:r>
            <a:endParaRPr lang="zh-CN" altLang="zh-CN" sz="16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1802" y="1236874"/>
            <a:ext cx="81520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</a:t>
            </a:r>
            <a:r>
              <a:rPr lang="en-US" altLang="zh-CN" sz="16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 the molecular phenotype related to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transcriptome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assumption of independent evolution between lineages, it has been shown that the joint density of 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under a given phylogeny follows a multivariate normal distribution, with the mean vector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variance-covariance matrix 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8673" y="686027"/>
            <a:ext cx="5957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 Principle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ancestral transcriptome inference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49571" y="3375799"/>
                <a:ext cx="4953663" cy="540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, ···, 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, ···, 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, ···, 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zh-CN" sz="16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571" y="3375799"/>
                <a:ext cx="4953663" cy="540917"/>
              </a:xfrm>
              <a:prstGeom prst="rect">
                <a:avLst/>
              </a:prstGeom>
              <a:blipFill>
                <a:blip r:embed="rId2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576589" y="4563571"/>
                <a:ext cx="5299627" cy="680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, ···, 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, ···, 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589" y="4563571"/>
                <a:ext cx="5299627" cy="680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234" y="3279097"/>
            <a:ext cx="1993252" cy="19414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1801" y="2504207"/>
            <a:ext cx="81520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lang="en-US" altLang="zh-CN" sz="1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be the expression variable at the ancestral (internal) node of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interest. According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to the Bayes rule, the posterior density </a:t>
            </a:r>
            <a:r>
              <a:rPr lang="en-US" altLang="zh-CN" sz="1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1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6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,..., </a:t>
            </a:r>
            <a:r>
              <a:rPr lang="en-US" altLang="zh-CN" sz="16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6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) can be computed as follows 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461801" y="4013418"/>
            <a:ext cx="5957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posterior mean of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conditional of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,...,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is given by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5805" y="6016264"/>
            <a:ext cx="865146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In short, the posterior mean prediction for the ancestral value is a linear function of current gene value.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245888" y="5353205"/>
                <a:ext cx="168833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888" y="5353205"/>
                <a:ext cx="1688337" cy="381515"/>
              </a:xfrm>
              <a:prstGeom prst="rect">
                <a:avLst/>
              </a:prstGeom>
              <a:blipFill>
                <a:blip r:embed="rId5"/>
                <a:stretch>
                  <a:fillRect t="-49206" b="-96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226402" y="5456890"/>
                <a:ext cx="2280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(1+</m:t>
                      </m:r>
                      <m:sSub>
                        <m:sSub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··· +</m:t>
                      </m:r>
                      <m:sSub>
                        <m:sSub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402" y="5456890"/>
                <a:ext cx="2280223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101575" y="5413411"/>
            <a:ext cx="763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where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39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</TotalTime>
  <Words>1123</Words>
  <Application>Microsoft Office PowerPoint</Application>
  <PresentationFormat>全屏显示(4:3)</PresentationFormat>
  <Paragraphs>138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jingwen yang</dc:creator>
  <cp:lastModifiedBy>jingwen yang</cp:lastModifiedBy>
  <cp:revision>31</cp:revision>
  <dcterms:created xsi:type="dcterms:W3CDTF">2018-03-24T02:38:31Z</dcterms:created>
  <dcterms:modified xsi:type="dcterms:W3CDTF">2018-03-24T14:51:29Z</dcterms:modified>
</cp:coreProperties>
</file>